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8"/>
  </p:notesMasterIdLst>
  <p:sldIdLst>
    <p:sldId id="269" r:id="rId2"/>
    <p:sldId id="310" r:id="rId3"/>
    <p:sldId id="282" r:id="rId4"/>
    <p:sldId id="283" r:id="rId5"/>
    <p:sldId id="322" r:id="rId6"/>
    <p:sldId id="321" r:id="rId7"/>
    <p:sldId id="323" r:id="rId8"/>
    <p:sldId id="314" r:id="rId9"/>
    <p:sldId id="285" r:id="rId10"/>
    <p:sldId id="315" r:id="rId11"/>
    <p:sldId id="324" r:id="rId12"/>
    <p:sldId id="317" r:id="rId13"/>
    <p:sldId id="318" r:id="rId14"/>
    <p:sldId id="319" r:id="rId15"/>
    <p:sldId id="286" r:id="rId16"/>
    <p:sldId id="305" r:id="rId17"/>
    <p:sldId id="287" r:id="rId18"/>
    <p:sldId id="288" r:id="rId19"/>
    <p:sldId id="289" r:id="rId20"/>
    <p:sldId id="290" r:id="rId21"/>
    <p:sldId id="291" r:id="rId22"/>
    <p:sldId id="292" r:id="rId23"/>
    <p:sldId id="300" r:id="rId24"/>
    <p:sldId id="301" r:id="rId25"/>
    <p:sldId id="302" r:id="rId26"/>
    <p:sldId id="298" r:id="rId27"/>
    <p:sldId id="299" r:id="rId28"/>
    <p:sldId id="326" r:id="rId29"/>
    <p:sldId id="309" r:id="rId30"/>
    <p:sldId id="293" r:id="rId31"/>
    <p:sldId id="296" r:id="rId32"/>
    <p:sldId id="294" r:id="rId33"/>
    <p:sldId id="295" r:id="rId34"/>
    <p:sldId id="297" r:id="rId35"/>
    <p:sldId id="303" r:id="rId36"/>
    <p:sldId id="308"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080808"/>
    <a:srgbClr val="1C1C1C"/>
    <a:srgbClr val="333333"/>
    <a:srgbClr val="5F5F5F"/>
    <a:srgbClr val="B2B2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96" d="100"/>
          <a:sy n="96" d="100"/>
        </p:scale>
        <p:origin x="978"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4"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4" Type="http://schemas.openxmlformats.org/officeDocument/2006/relationships/image" Target="../media/image6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2.emf"/><Relationship Id="rId2" Type="http://schemas.openxmlformats.org/officeDocument/2006/relationships/image" Target="../media/image91.emf"/><Relationship Id="rId1" Type="http://schemas.openxmlformats.org/officeDocument/2006/relationships/image" Target="../media/image90.emf"/><Relationship Id="rId5" Type="http://schemas.openxmlformats.org/officeDocument/2006/relationships/image" Target="../media/image94.emf"/><Relationship Id="rId4" Type="http://schemas.openxmlformats.org/officeDocument/2006/relationships/image" Target="../media/image9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5" Type="http://schemas.openxmlformats.org/officeDocument/2006/relationships/image" Target="../media/image39.emf"/><Relationship Id="rId4" Type="http://schemas.openxmlformats.org/officeDocument/2006/relationships/image" Target="../media/image3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12" Type="http://schemas.openxmlformats.org/officeDocument/2006/relationships/image" Target="../media/image51.e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emf"/><Relationship Id="rId11" Type="http://schemas.openxmlformats.org/officeDocument/2006/relationships/image" Target="../media/image50.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emf"/><Relationship Id="rId9" Type="http://schemas.openxmlformats.org/officeDocument/2006/relationships/image" Target="../media/image4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4E0BB00-F443-46F8-9612-86088E4EAC8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a:extLst>
              <a:ext uri="{FF2B5EF4-FFF2-40B4-BE49-F238E27FC236}">
                <a16:creationId xmlns:a16="http://schemas.microsoft.com/office/drawing/2014/main" id="{4DFA1EB5-27BA-4416-A7BB-259DF24D7AF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21110229-9EBC-48C7-A2B8-2B0E94A6B474}" type="datetimeFigureOut">
              <a:rPr lang="zh-CN" altLang="en-US"/>
              <a:pPr>
                <a:defRPr/>
              </a:pPr>
              <a:t>2020/4/29/Wed</a:t>
            </a:fld>
            <a:endParaRPr lang="zh-CN" altLang="en-US"/>
          </a:p>
        </p:txBody>
      </p:sp>
      <p:sp>
        <p:nvSpPr>
          <p:cNvPr id="4" name="幻灯片图像占位符 3">
            <a:extLst>
              <a:ext uri="{FF2B5EF4-FFF2-40B4-BE49-F238E27FC236}">
                <a16:creationId xmlns:a16="http://schemas.microsoft.com/office/drawing/2014/main" id="{AF5430A6-9E33-4CD0-90D0-A2E2B012A3A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0563019-C349-4A0F-B755-72A04F4442E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4D909F92-9D76-4E8B-B044-C0E9B4450B2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a:extLst>
              <a:ext uri="{FF2B5EF4-FFF2-40B4-BE49-F238E27FC236}">
                <a16:creationId xmlns:a16="http://schemas.microsoft.com/office/drawing/2014/main" id="{45EE793E-9486-44EE-8A28-8FBFE23AD45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ECDC1B1-E926-48F4-8866-719EE669AE4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B8D71418-A5B5-4880-B799-55644E01C1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035C5B8F-2A02-4353-8FC9-C8FA857E74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FA86728C-A7C2-493A-84C5-C73A2BC57F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170601-E3F0-4A10-BA24-F073EEDCFEFE}" type="slidenum">
              <a:rPr lang="zh-CN" altLang="en-US"/>
              <a:pPr/>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3166959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76486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79450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42920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mn-lt"/>
              </a:defRPr>
            </a:lvl1p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35986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633900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10769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3838887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17500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2129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674771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22452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a:extLst>
              <a:ext uri="{FF2B5EF4-FFF2-40B4-BE49-F238E27FC236}">
                <a16:creationId xmlns:a16="http://schemas.microsoft.com/office/drawing/2014/main" id="{7985A582-EFB5-4E9A-BB9B-1AFA85068CB2}"/>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7" name="AutoShape 5">
            <a:hlinkClick r:id="" action="ppaction://hlinkshowjump?jump=firstslide" highlightClick="1"/>
            <a:extLst>
              <a:ext uri="{FF2B5EF4-FFF2-40B4-BE49-F238E27FC236}">
                <a16:creationId xmlns:a16="http://schemas.microsoft.com/office/drawing/2014/main" id="{C0675BCF-1BAF-4680-82BE-7E4406BF55CD}"/>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8" name="AutoShape 6">
            <a:hlinkClick r:id="" action="ppaction://hlinkshowjump?jump=nextslide" highlightClick="1"/>
            <a:extLst>
              <a:ext uri="{FF2B5EF4-FFF2-40B4-BE49-F238E27FC236}">
                <a16:creationId xmlns:a16="http://schemas.microsoft.com/office/drawing/2014/main" id="{0827E717-FF40-47D7-A9CB-2207BCF43C11}"/>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endParaRPr lang="zh-CN" altLang="en-US"/>
          </a:p>
        </p:txBody>
      </p:sp>
      <p:sp>
        <p:nvSpPr>
          <p:cNvPr id="1029" name="Rectangle 5">
            <a:extLst>
              <a:ext uri="{FF2B5EF4-FFF2-40B4-BE49-F238E27FC236}">
                <a16:creationId xmlns:a16="http://schemas.microsoft.com/office/drawing/2014/main" id="{54411524-ECAE-4998-BBBF-9B1441FFC580}"/>
              </a:ext>
            </a:extLst>
          </p:cNvPr>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defRPr/>
            </a:pPr>
            <a:endParaRPr lang="zh-CN" altLang="en-US" sz="800">
              <a:latin typeface="Times New Roman" pitchFamily="18" charset="0"/>
            </a:endParaRPr>
          </a:p>
        </p:txBody>
      </p:sp>
      <p:grpSp>
        <p:nvGrpSpPr>
          <p:cNvPr id="1030" name="Group 6">
            <a:extLst>
              <a:ext uri="{FF2B5EF4-FFF2-40B4-BE49-F238E27FC236}">
                <a16:creationId xmlns:a16="http://schemas.microsoft.com/office/drawing/2014/main" id="{A5309F7C-3B4A-4020-956B-026C4AFCF024}"/>
              </a:ext>
            </a:extLst>
          </p:cNvPr>
          <p:cNvGrpSpPr>
            <a:grpSpLocks/>
          </p:cNvGrpSpPr>
          <p:nvPr userDrawn="1"/>
        </p:nvGrpSpPr>
        <p:grpSpPr bwMode="auto">
          <a:xfrm>
            <a:off x="7938" y="6604000"/>
            <a:ext cx="9086850" cy="4763"/>
            <a:chOff x="5" y="4160"/>
            <a:chExt cx="5724" cy="3"/>
          </a:xfrm>
        </p:grpSpPr>
        <p:sp>
          <p:nvSpPr>
            <p:cNvPr id="1031" name="Line 7">
              <a:extLst>
                <a:ext uri="{FF2B5EF4-FFF2-40B4-BE49-F238E27FC236}">
                  <a16:creationId xmlns:a16="http://schemas.microsoft.com/office/drawing/2014/main" id="{760B26DB-0DED-42CA-AD01-BC7B63A7E51D}"/>
                </a:ext>
              </a:extLst>
            </p:cNvPr>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a:extLst>
                <a:ext uri="{FF2B5EF4-FFF2-40B4-BE49-F238E27FC236}">
                  <a16:creationId xmlns:a16="http://schemas.microsoft.com/office/drawing/2014/main" id="{62F3345B-E374-4A87-BE70-280F53091492}"/>
                </a:ext>
              </a:extLst>
            </p:cNvPr>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9.e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36.e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41.bin"/><Relationship Id="rId18" Type="http://schemas.openxmlformats.org/officeDocument/2006/relationships/image" Target="../media/image47.emf"/><Relationship Id="rId26" Type="http://schemas.openxmlformats.org/officeDocument/2006/relationships/image" Target="../media/image51.e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4.e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46.emf"/><Relationship Id="rId20" Type="http://schemas.openxmlformats.org/officeDocument/2006/relationships/image" Target="../media/image48.emf"/><Relationship Id="rId1" Type="http://schemas.openxmlformats.org/officeDocument/2006/relationships/vmlDrawing" Target="../drawings/vmlDrawing9.vml"/><Relationship Id="rId6" Type="http://schemas.openxmlformats.org/officeDocument/2006/relationships/image" Target="../media/image41.emf"/><Relationship Id="rId11" Type="http://schemas.openxmlformats.org/officeDocument/2006/relationships/oleObject" Target="../embeddings/oleObject40.bin"/><Relationship Id="rId24" Type="http://schemas.openxmlformats.org/officeDocument/2006/relationships/image" Target="../media/image50.e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10" Type="http://schemas.openxmlformats.org/officeDocument/2006/relationships/image" Target="../media/image43.emf"/><Relationship Id="rId19" Type="http://schemas.openxmlformats.org/officeDocument/2006/relationships/oleObject" Target="../embeddings/oleObject44.bin"/><Relationship Id="rId4" Type="http://schemas.openxmlformats.org/officeDocument/2006/relationships/image" Target="../media/image40.emf"/><Relationship Id="rId9" Type="http://schemas.openxmlformats.org/officeDocument/2006/relationships/oleObject" Target="../embeddings/oleObject39.bin"/><Relationship Id="rId14" Type="http://schemas.openxmlformats.org/officeDocument/2006/relationships/image" Target="../media/image45.emf"/><Relationship Id="rId22" Type="http://schemas.openxmlformats.org/officeDocument/2006/relationships/image" Target="../media/image4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emf"/><Relationship Id="rId5" Type="http://schemas.openxmlformats.org/officeDocument/2006/relationships/oleObject" Target="../embeddings/oleObject49.bin"/><Relationship Id="rId4" Type="http://schemas.openxmlformats.org/officeDocument/2006/relationships/image" Target="../media/image52.emf"/></Relationships>
</file>

<file path=ppt/slides/_rels/slide1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emf"/><Relationship Id="rId5" Type="http://schemas.openxmlformats.org/officeDocument/2006/relationships/oleObject" Target="../embeddings/oleObject51.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3.bin"/></Relationships>
</file>

<file path=ppt/slides/_rels/slide14.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9.emf"/><Relationship Id="rId5" Type="http://schemas.openxmlformats.org/officeDocument/2006/relationships/oleObject" Target="../embeddings/oleObject55.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slides/_rels/slide18.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19.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28.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9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91.e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93.emf"/><Relationship Id="rId4" Type="http://schemas.openxmlformats.org/officeDocument/2006/relationships/image" Target="../media/image90.emf"/><Relationship Id="rId9"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97.wmf"/><Relationship Id="rId5" Type="http://schemas.openxmlformats.org/officeDocument/2006/relationships/oleObject" Target="../embeddings/oleObject6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6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1.bin"/><Relationship Id="rId18" Type="http://schemas.openxmlformats.org/officeDocument/2006/relationships/image" Target="../media/image14.emf"/><Relationship Id="rId3" Type="http://schemas.openxmlformats.org/officeDocument/2006/relationships/oleObject" Target="../embeddings/oleObject6.bin"/><Relationship Id="rId21" Type="http://schemas.openxmlformats.org/officeDocument/2006/relationships/image" Target="../media/image16.wmf"/><Relationship Id="rId7" Type="http://schemas.openxmlformats.org/officeDocument/2006/relationships/oleObject" Target="../embeddings/oleObject8.bin"/><Relationship Id="rId12" Type="http://schemas.openxmlformats.org/officeDocument/2006/relationships/image" Target="../media/image11.emf"/><Relationship Id="rId17"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13.emf"/><Relationship Id="rId20" Type="http://schemas.openxmlformats.org/officeDocument/2006/relationships/image" Target="../media/image15.emf"/><Relationship Id="rId1" Type="http://schemas.openxmlformats.org/officeDocument/2006/relationships/vmlDrawing" Target="../drawings/vmlDrawing3.vml"/><Relationship Id="rId6" Type="http://schemas.openxmlformats.org/officeDocument/2006/relationships/image" Target="../media/image8.e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emf"/><Relationship Id="rId19" Type="http://schemas.openxmlformats.org/officeDocument/2006/relationships/oleObject" Target="../embeddings/oleObject14.bin"/><Relationship Id="rId4" Type="http://schemas.openxmlformats.org/officeDocument/2006/relationships/image" Target="../media/image7.emf"/><Relationship Id="rId9" Type="http://schemas.openxmlformats.org/officeDocument/2006/relationships/oleObject" Target="../embeddings/oleObject9.bin"/><Relationship Id="rId14" Type="http://schemas.openxmlformats.org/officeDocument/2006/relationships/image" Target="../media/image12.emf"/></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emf"/><Relationship Id="rId5" Type="http://schemas.openxmlformats.org/officeDocument/2006/relationships/oleObject" Target="../embeddings/oleObject16.bin"/><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3.bin"/><Relationship Id="rId18" Type="http://schemas.openxmlformats.org/officeDocument/2006/relationships/image" Target="../media/image27.e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4.e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6.emf"/><Relationship Id="rId20" Type="http://schemas.openxmlformats.org/officeDocument/2006/relationships/image" Target="../media/image28.emf"/><Relationship Id="rId1" Type="http://schemas.openxmlformats.org/officeDocument/2006/relationships/vmlDrawing" Target="../drawings/vmlDrawing5.vml"/><Relationship Id="rId6" Type="http://schemas.openxmlformats.org/officeDocument/2006/relationships/image" Target="../media/image21.e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emf"/><Relationship Id="rId19" Type="http://schemas.openxmlformats.org/officeDocument/2006/relationships/oleObject" Target="../embeddings/oleObject26.bin"/><Relationship Id="rId4" Type="http://schemas.openxmlformats.org/officeDocument/2006/relationships/image" Target="../media/image20.emf"/><Relationship Id="rId9" Type="http://schemas.openxmlformats.org/officeDocument/2006/relationships/oleObject" Target="../embeddings/oleObject21.bin"/><Relationship Id="rId14" Type="http://schemas.openxmlformats.org/officeDocument/2006/relationships/image" Target="../media/image25.emf"/><Relationship Id="rId22" Type="http://schemas.openxmlformats.org/officeDocument/2006/relationships/image" Target="../media/image29.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0.emf"/></Relationships>
</file>

<file path=ppt/slides/_rels/slide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3.png"/><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F4014C74-ACC8-40BD-88F9-D8BB48CAC4DE}"/>
              </a:ext>
            </a:extLst>
          </p:cNvPr>
          <p:cNvSpPr txBox="1">
            <a:spLocks noChangeArrowheads="1"/>
          </p:cNvSpPr>
          <p:nvPr/>
        </p:nvSpPr>
        <p:spPr bwMode="auto">
          <a:xfrm>
            <a:off x="1219200" y="738188"/>
            <a:ext cx="6251575"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pPr algn="ctr">
              <a:spcBef>
                <a:spcPct val="50000"/>
              </a:spcBef>
              <a:defRPr/>
            </a:pPr>
            <a:r>
              <a:rPr lang="zh-CN" altLang="en-US" sz="5400" b="1">
                <a:solidFill>
                  <a:srgbClr val="FF3300"/>
                </a:solidFill>
                <a:effectLst>
                  <a:outerShdw blurRad="38100" dist="38100" dir="2700000" algn="tl">
                    <a:srgbClr val="000000"/>
                  </a:outerShdw>
                </a:effectLst>
                <a:latin typeface="隶书" pitchFamily="49" charset="-122"/>
                <a:ea typeface="隶书" pitchFamily="49" charset="-122"/>
              </a:rPr>
              <a:t>第</a:t>
            </a:r>
            <a:r>
              <a:rPr lang="en-US" altLang="zh-CN" sz="5400" b="1">
                <a:solidFill>
                  <a:srgbClr val="FF3300"/>
                </a:solidFill>
                <a:effectLst>
                  <a:outerShdw blurRad="38100" dist="38100" dir="2700000" algn="tl">
                    <a:srgbClr val="000000"/>
                  </a:outerShdw>
                </a:effectLst>
                <a:latin typeface="隶书" pitchFamily="49" charset="-122"/>
                <a:ea typeface="隶书" pitchFamily="49" charset="-122"/>
              </a:rPr>
              <a:t>4</a:t>
            </a:r>
            <a:r>
              <a:rPr lang="zh-CN" altLang="en-US" sz="5400" b="1">
                <a:solidFill>
                  <a:srgbClr val="FF3300"/>
                </a:solidFill>
                <a:effectLst>
                  <a:outerShdw blurRad="38100" dist="38100" dir="2700000" algn="tl">
                    <a:srgbClr val="000000"/>
                  </a:outerShdw>
                </a:effectLst>
                <a:latin typeface="隶书" pitchFamily="49" charset="-122"/>
                <a:ea typeface="隶书" pitchFamily="49" charset="-122"/>
              </a:rPr>
              <a:t>章 冲量和动量</a:t>
            </a:r>
          </a:p>
        </p:txBody>
      </p:sp>
      <p:sp>
        <p:nvSpPr>
          <p:cNvPr id="2051" name="Text Box 9">
            <a:extLst>
              <a:ext uri="{FF2B5EF4-FFF2-40B4-BE49-F238E27FC236}">
                <a16:creationId xmlns:a16="http://schemas.microsoft.com/office/drawing/2014/main" id="{B049396B-0DD5-4243-A38B-7A170B4C79A0}"/>
              </a:ext>
            </a:extLst>
          </p:cNvPr>
          <p:cNvSpPr txBox="1">
            <a:spLocks noChangeArrowheads="1"/>
          </p:cNvSpPr>
          <p:nvPr/>
        </p:nvSpPr>
        <p:spPr bwMode="auto">
          <a:xfrm>
            <a:off x="2303463" y="2247900"/>
            <a:ext cx="40862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FF66"/>
                </a:solidFill>
                <a:latin typeface="Times New Roman" panose="02020603050405020304" pitchFamily="18" charset="0"/>
              </a:rPr>
              <a:t>4. 1 </a:t>
            </a:r>
            <a:r>
              <a:rPr kumimoji="1" lang="zh-CN" altLang="en-US" sz="3200" b="1">
                <a:solidFill>
                  <a:srgbClr val="FFFF66"/>
                </a:solidFill>
                <a:latin typeface="Times New Roman" panose="02020603050405020304" pitchFamily="18" charset="0"/>
              </a:rPr>
              <a:t>质点动量定理</a:t>
            </a:r>
          </a:p>
        </p:txBody>
      </p:sp>
      <p:sp>
        <p:nvSpPr>
          <p:cNvPr id="2052" name="Text Box 10">
            <a:extLst>
              <a:ext uri="{FF2B5EF4-FFF2-40B4-BE49-F238E27FC236}">
                <a16:creationId xmlns:a16="http://schemas.microsoft.com/office/drawing/2014/main" id="{69C4DA65-724B-43B7-9478-C0306A311E2A}"/>
              </a:ext>
            </a:extLst>
          </p:cNvPr>
          <p:cNvSpPr txBox="1">
            <a:spLocks noChangeArrowheads="1"/>
          </p:cNvSpPr>
          <p:nvPr/>
        </p:nvSpPr>
        <p:spPr bwMode="auto">
          <a:xfrm>
            <a:off x="2303463" y="2816225"/>
            <a:ext cx="55324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FF66"/>
                </a:solidFill>
                <a:latin typeface="Times New Roman" panose="02020603050405020304" pitchFamily="18" charset="0"/>
              </a:rPr>
              <a:t>4. 2 </a:t>
            </a:r>
            <a:r>
              <a:rPr kumimoji="1" lang="zh-CN" altLang="en-US" sz="3200" b="1">
                <a:solidFill>
                  <a:srgbClr val="FFFF66"/>
                </a:solidFill>
                <a:latin typeface="Times New Roman" panose="02020603050405020304" pitchFamily="18" charset="0"/>
              </a:rPr>
              <a:t>质点系动量定理</a:t>
            </a:r>
          </a:p>
        </p:txBody>
      </p:sp>
      <p:sp>
        <p:nvSpPr>
          <p:cNvPr id="2053" name="Text Box 11">
            <a:extLst>
              <a:ext uri="{FF2B5EF4-FFF2-40B4-BE49-F238E27FC236}">
                <a16:creationId xmlns:a16="http://schemas.microsoft.com/office/drawing/2014/main" id="{82423FF0-32A2-407C-AF32-0EE58E7C594A}"/>
              </a:ext>
            </a:extLst>
          </p:cNvPr>
          <p:cNvSpPr txBox="1">
            <a:spLocks noChangeArrowheads="1"/>
          </p:cNvSpPr>
          <p:nvPr/>
        </p:nvSpPr>
        <p:spPr bwMode="auto">
          <a:xfrm>
            <a:off x="2303463" y="3384550"/>
            <a:ext cx="55324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FF66"/>
                </a:solidFill>
                <a:latin typeface="Times New Roman" panose="02020603050405020304" pitchFamily="18" charset="0"/>
              </a:rPr>
              <a:t>4. 3 </a:t>
            </a:r>
            <a:r>
              <a:rPr kumimoji="1" lang="zh-CN" altLang="en-US" sz="3200" b="1">
                <a:solidFill>
                  <a:srgbClr val="FFFF66"/>
                </a:solidFill>
                <a:latin typeface="Times New Roman" panose="02020603050405020304" pitchFamily="18" charset="0"/>
              </a:rPr>
              <a:t>质点系动量守恒定律</a:t>
            </a:r>
          </a:p>
        </p:txBody>
      </p:sp>
      <p:sp>
        <p:nvSpPr>
          <p:cNvPr id="2054" name="Text Box 11">
            <a:extLst>
              <a:ext uri="{FF2B5EF4-FFF2-40B4-BE49-F238E27FC236}">
                <a16:creationId xmlns:a16="http://schemas.microsoft.com/office/drawing/2014/main" id="{DC00ABD4-23B9-4CAC-998F-E836091F4702}"/>
              </a:ext>
            </a:extLst>
          </p:cNvPr>
          <p:cNvSpPr txBox="1">
            <a:spLocks noChangeArrowheads="1"/>
          </p:cNvSpPr>
          <p:nvPr/>
        </p:nvSpPr>
        <p:spPr bwMode="auto">
          <a:xfrm>
            <a:off x="2268538" y="4005263"/>
            <a:ext cx="553243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solidFill>
                  <a:srgbClr val="FFFF66"/>
                </a:solidFill>
                <a:latin typeface="Times New Roman" panose="02020603050405020304" pitchFamily="18" charset="0"/>
              </a:rPr>
              <a:t>4. 4 </a:t>
            </a:r>
            <a:r>
              <a:rPr kumimoji="1" lang="zh-CN" altLang="en-US" sz="3200" b="1">
                <a:solidFill>
                  <a:srgbClr val="FFFF66"/>
                </a:solidFill>
                <a:latin typeface="Times New Roman" panose="02020603050405020304" pitchFamily="18" charset="0"/>
              </a:rPr>
              <a:t>质心和质心运动定理</a:t>
            </a:r>
          </a:p>
        </p:txBody>
      </p:sp>
      <p:sp>
        <p:nvSpPr>
          <p:cNvPr id="2055" name="TextBox 1">
            <a:extLst>
              <a:ext uri="{FF2B5EF4-FFF2-40B4-BE49-F238E27FC236}">
                <a16:creationId xmlns:a16="http://schemas.microsoft.com/office/drawing/2014/main" id="{8311141C-B5D3-4EC6-B99E-DF8C54B7A964}"/>
              </a:ext>
            </a:extLst>
          </p:cNvPr>
          <p:cNvSpPr txBox="1">
            <a:spLocks noChangeArrowheads="1"/>
          </p:cNvSpPr>
          <p:nvPr/>
        </p:nvSpPr>
        <p:spPr bwMode="auto">
          <a:xfrm>
            <a:off x="1019175" y="5013325"/>
            <a:ext cx="66722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200" b="1">
                <a:solidFill>
                  <a:srgbClr val="FFC000"/>
                </a:solidFill>
                <a:latin typeface="Times New Roman" panose="02020603050405020304" pitchFamily="18" charset="0"/>
              </a:rPr>
              <a:t>范飞</a:t>
            </a:r>
            <a:r>
              <a:rPr kumimoji="1" lang="en-US" altLang="zh-CN" sz="3200" b="1">
                <a:solidFill>
                  <a:srgbClr val="FFC000"/>
                </a:solidFill>
                <a:latin typeface="Times New Roman" panose="02020603050405020304" pitchFamily="18" charset="0"/>
              </a:rPr>
              <a:t>  </a:t>
            </a:r>
            <a:r>
              <a:rPr kumimoji="1" lang="zh-CN" altLang="en-US" sz="3200" b="1">
                <a:solidFill>
                  <a:srgbClr val="FFC000"/>
                </a:solidFill>
                <a:latin typeface="Times New Roman" panose="02020603050405020304" pitchFamily="18" charset="0"/>
              </a:rPr>
              <a:t>南开大学</a:t>
            </a:r>
            <a:endParaRPr kumimoji="1" lang="en-US" altLang="zh-CN" sz="3200" b="1">
              <a:solidFill>
                <a:srgbClr val="FFC000"/>
              </a:solidFill>
              <a:latin typeface="Times New Roman" panose="02020603050405020304" pitchFamily="18" charset="0"/>
            </a:endParaRPr>
          </a:p>
          <a:p>
            <a:pPr algn="ctr"/>
            <a:r>
              <a:rPr kumimoji="1" lang="zh-CN" altLang="en-US" sz="3200" b="1">
                <a:solidFill>
                  <a:srgbClr val="FFC000"/>
                </a:solidFill>
                <a:latin typeface="Times New Roman" panose="02020603050405020304" pitchFamily="18" charset="0"/>
              </a:rPr>
              <a:t>现代光学研究所   光电子技术科学系</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040D462-B480-45ED-833C-5AEE303CC61D}"/>
              </a:ext>
            </a:extLst>
          </p:cNvPr>
          <p:cNvSpPr txBox="1">
            <a:spLocks noChangeArrowheads="1"/>
          </p:cNvSpPr>
          <p:nvPr/>
        </p:nvSpPr>
        <p:spPr bwMode="auto">
          <a:xfrm>
            <a:off x="258763" y="304800"/>
            <a:ext cx="5260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FF00"/>
                </a:solidFill>
                <a:latin typeface="Times New Roman" panose="02020603050405020304" pitchFamily="18" charset="0"/>
              </a:rPr>
              <a:t>例</a:t>
            </a:r>
            <a:r>
              <a:rPr lang="zh-CN" altLang="en-US" sz="2400" b="1">
                <a:solidFill>
                  <a:schemeClr val="hlink"/>
                </a:solidFill>
                <a:latin typeface="Times New Roman" panose="02020603050405020304" pitchFamily="18" charset="0"/>
              </a:rPr>
              <a:t>  </a:t>
            </a:r>
            <a:r>
              <a:rPr lang="zh-CN" altLang="en-US" sz="2400" b="1">
                <a:solidFill>
                  <a:schemeClr val="bg1"/>
                </a:solidFill>
                <a:latin typeface="Times New Roman" panose="02020603050405020304" pitchFamily="18" charset="0"/>
              </a:rPr>
              <a:t>质量为 </a:t>
            </a:r>
            <a:r>
              <a:rPr lang="en-US" altLang="zh-CN" sz="2400" b="1" i="1">
                <a:solidFill>
                  <a:srgbClr val="66FFFF"/>
                </a:solidFill>
                <a:latin typeface="Times New Roman" panose="02020603050405020304" pitchFamily="18" charset="0"/>
              </a:rPr>
              <a:t>m </a:t>
            </a:r>
            <a:r>
              <a:rPr lang="zh-CN" altLang="en-US" sz="2400" b="1">
                <a:solidFill>
                  <a:schemeClr val="bg1"/>
                </a:solidFill>
                <a:latin typeface="Times New Roman" panose="02020603050405020304" pitchFamily="18" charset="0"/>
              </a:rPr>
              <a:t>的匀质链条，全长为</a:t>
            </a:r>
            <a:r>
              <a:rPr lang="zh-CN" altLang="en-US" sz="2400" b="1">
                <a:solidFill>
                  <a:schemeClr val="hlink"/>
                </a:solidFill>
                <a:latin typeface="Times New Roman" panose="02020603050405020304" pitchFamily="18" charset="0"/>
              </a:rPr>
              <a:t> </a:t>
            </a:r>
            <a:r>
              <a:rPr lang="en-US" altLang="zh-CN" sz="2400" b="1" i="1">
                <a:solidFill>
                  <a:srgbClr val="66FFFF"/>
                </a:solidFill>
                <a:latin typeface="Times New Roman" panose="02020603050405020304" pitchFamily="18" charset="0"/>
              </a:rPr>
              <a:t>L</a:t>
            </a:r>
            <a:r>
              <a:rPr lang="zh-CN" altLang="en-US" sz="2400" b="1" i="1">
                <a:solidFill>
                  <a:schemeClr val="bg1"/>
                </a:solidFill>
                <a:latin typeface="Times New Roman" panose="02020603050405020304" pitchFamily="18" charset="0"/>
              </a:rPr>
              <a:t>，</a:t>
            </a:r>
            <a:endParaRPr lang="zh-CN" altLang="en-US" sz="2400" b="1">
              <a:solidFill>
                <a:schemeClr val="bg1"/>
              </a:solidFill>
              <a:latin typeface="Times New Roman" panose="02020603050405020304" pitchFamily="18" charset="0"/>
            </a:endParaRPr>
          </a:p>
        </p:txBody>
      </p:sp>
      <p:sp>
        <p:nvSpPr>
          <p:cNvPr id="11267" name="Text Box 3">
            <a:extLst>
              <a:ext uri="{FF2B5EF4-FFF2-40B4-BE49-F238E27FC236}">
                <a16:creationId xmlns:a16="http://schemas.microsoft.com/office/drawing/2014/main" id="{0270BAD9-B385-4F18-9809-E60634F16540}"/>
              </a:ext>
            </a:extLst>
          </p:cNvPr>
          <p:cNvSpPr txBox="1">
            <a:spLocks noChangeArrowheads="1"/>
          </p:cNvSpPr>
          <p:nvPr/>
        </p:nvSpPr>
        <p:spPr bwMode="auto">
          <a:xfrm>
            <a:off x="730250" y="814388"/>
            <a:ext cx="5272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开始时，下端与地面的距离为</a:t>
            </a:r>
            <a:r>
              <a:rPr lang="zh-CN" altLang="en-US" sz="2400" b="1">
                <a:solidFill>
                  <a:srgbClr val="66FFFF"/>
                </a:solidFill>
                <a:latin typeface="Times New Roman" panose="02020603050405020304" pitchFamily="18" charset="0"/>
              </a:rPr>
              <a:t> </a:t>
            </a:r>
            <a:r>
              <a:rPr lang="en-US" altLang="zh-CN" sz="2400" b="1" i="1">
                <a:solidFill>
                  <a:srgbClr val="66FFFF"/>
                </a:solidFill>
                <a:latin typeface="Times New Roman" panose="02020603050405020304" pitchFamily="18" charset="0"/>
              </a:rPr>
              <a:t>h</a:t>
            </a:r>
            <a:r>
              <a:rPr lang="en-US" altLang="zh-CN" sz="2400" b="1">
                <a:solidFill>
                  <a:schemeClr val="bg1"/>
                </a:solidFill>
                <a:latin typeface="Times New Roman" panose="02020603050405020304" pitchFamily="18" charset="0"/>
              </a:rPr>
              <a:t> ,</a:t>
            </a:r>
            <a:r>
              <a:rPr lang="en-US" altLang="zh-CN" sz="2400" b="1">
                <a:solidFill>
                  <a:srgbClr val="FFFF00"/>
                </a:solidFill>
                <a:latin typeface="Times New Roman" panose="02020603050405020304" pitchFamily="18" charset="0"/>
              </a:rPr>
              <a:t> </a:t>
            </a:r>
            <a:r>
              <a:rPr lang="zh-CN" altLang="en-US" sz="2400" b="1">
                <a:solidFill>
                  <a:schemeClr val="bg1"/>
                </a:solidFill>
                <a:latin typeface="Times New Roman" panose="02020603050405020304" pitchFamily="18" charset="0"/>
              </a:rPr>
              <a:t>当链</a:t>
            </a:r>
          </a:p>
        </p:txBody>
      </p:sp>
      <p:sp>
        <p:nvSpPr>
          <p:cNvPr id="11268" name="Text Box 4">
            <a:extLst>
              <a:ext uri="{FF2B5EF4-FFF2-40B4-BE49-F238E27FC236}">
                <a16:creationId xmlns:a16="http://schemas.microsoft.com/office/drawing/2014/main" id="{3C7D7057-9D0D-41A2-BC05-BF17E1D4E574}"/>
              </a:ext>
            </a:extLst>
          </p:cNvPr>
          <p:cNvSpPr txBox="1">
            <a:spLocks noChangeArrowheads="1"/>
          </p:cNvSpPr>
          <p:nvPr/>
        </p:nvSpPr>
        <p:spPr bwMode="auto">
          <a:xfrm>
            <a:off x="723900" y="1289050"/>
            <a:ext cx="322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条自由下落在地面上时</a:t>
            </a:r>
          </a:p>
        </p:txBody>
      </p:sp>
      <p:sp>
        <p:nvSpPr>
          <p:cNvPr id="11269" name="Text Box 5">
            <a:extLst>
              <a:ext uri="{FF2B5EF4-FFF2-40B4-BE49-F238E27FC236}">
                <a16:creationId xmlns:a16="http://schemas.microsoft.com/office/drawing/2014/main" id="{174F149C-0962-4E1A-8690-9E05D5268AF4}"/>
              </a:ext>
            </a:extLst>
          </p:cNvPr>
          <p:cNvSpPr txBox="1">
            <a:spLocks noChangeArrowheads="1"/>
          </p:cNvSpPr>
          <p:nvPr/>
        </p:nvSpPr>
        <p:spPr bwMode="auto">
          <a:xfrm>
            <a:off x="723900" y="227330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所受链条的作用力？</a:t>
            </a:r>
          </a:p>
        </p:txBody>
      </p:sp>
      <p:sp>
        <p:nvSpPr>
          <p:cNvPr id="11270" name="Line 6">
            <a:extLst>
              <a:ext uri="{FF2B5EF4-FFF2-40B4-BE49-F238E27FC236}">
                <a16:creationId xmlns:a16="http://schemas.microsoft.com/office/drawing/2014/main" id="{ED5C21BD-76D1-4D00-BDB6-2CECA815EC2C}"/>
              </a:ext>
            </a:extLst>
          </p:cNvPr>
          <p:cNvSpPr>
            <a:spLocks noChangeShapeType="1"/>
          </p:cNvSpPr>
          <p:nvPr/>
        </p:nvSpPr>
        <p:spPr bwMode="auto">
          <a:xfrm>
            <a:off x="7620000" y="3352800"/>
            <a:ext cx="8382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1" name="Rectangle 7">
            <a:extLst>
              <a:ext uri="{FF2B5EF4-FFF2-40B4-BE49-F238E27FC236}">
                <a16:creationId xmlns:a16="http://schemas.microsoft.com/office/drawing/2014/main" id="{E6C2B81B-8B7A-4872-AAF0-360F8534BEE9}"/>
              </a:ext>
            </a:extLst>
          </p:cNvPr>
          <p:cNvSpPr>
            <a:spLocks noChangeArrowheads="1"/>
          </p:cNvSpPr>
          <p:nvPr/>
        </p:nvSpPr>
        <p:spPr bwMode="auto">
          <a:xfrm>
            <a:off x="7372350" y="1333500"/>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00"/>
                </a:solidFill>
                <a:latin typeface="Times New Roman" panose="02020603050405020304" pitchFamily="18" charset="0"/>
              </a:rPr>
              <a:t>L</a:t>
            </a:r>
          </a:p>
        </p:txBody>
      </p:sp>
      <p:sp>
        <p:nvSpPr>
          <p:cNvPr id="11272" name="Rectangle 8">
            <a:extLst>
              <a:ext uri="{FF2B5EF4-FFF2-40B4-BE49-F238E27FC236}">
                <a16:creationId xmlns:a16="http://schemas.microsoft.com/office/drawing/2014/main" id="{4B11B6FC-ECEC-44FA-8536-455CB1D58A89}"/>
              </a:ext>
            </a:extLst>
          </p:cNvPr>
          <p:cNvSpPr>
            <a:spLocks noChangeArrowheads="1"/>
          </p:cNvSpPr>
          <p:nvPr/>
        </p:nvSpPr>
        <p:spPr bwMode="auto">
          <a:xfrm>
            <a:off x="7696200" y="2590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00"/>
                </a:solidFill>
                <a:latin typeface="Times New Roman" panose="02020603050405020304" pitchFamily="18" charset="0"/>
              </a:rPr>
              <a:t>h</a:t>
            </a:r>
          </a:p>
        </p:txBody>
      </p:sp>
      <p:sp>
        <p:nvSpPr>
          <p:cNvPr id="11273" name="Line 9">
            <a:extLst>
              <a:ext uri="{FF2B5EF4-FFF2-40B4-BE49-F238E27FC236}">
                <a16:creationId xmlns:a16="http://schemas.microsoft.com/office/drawing/2014/main" id="{FB16FABD-23AB-429A-BD91-4BDAF025C6C6}"/>
              </a:ext>
            </a:extLst>
          </p:cNvPr>
          <p:cNvSpPr>
            <a:spLocks noChangeShapeType="1"/>
          </p:cNvSpPr>
          <p:nvPr/>
        </p:nvSpPr>
        <p:spPr bwMode="auto">
          <a:xfrm>
            <a:off x="7848600" y="2362200"/>
            <a:ext cx="457200"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4" name="Line 10">
            <a:extLst>
              <a:ext uri="{FF2B5EF4-FFF2-40B4-BE49-F238E27FC236}">
                <a16:creationId xmlns:a16="http://schemas.microsoft.com/office/drawing/2014/main" id="{7EA909A5-3818-4F87-B09B-38070D95DB08}"/>
              </a:ext>
            </a:extLst>
          </p:cNvPr>
          <p:cNvSpPr>
            <a:spLocks noChangeShapeType="1"/>
          </p:cNvSpPr>
          <p:nvPr/>
        </p:nvSpPr>
        <p:spPr bwMode="auto">
          <a:xfrm>
            <a:off x="8153400" y="2362200"/>
            <a:ext cx="0" cy="990600"/>
          </a:xfrm>
          <a:prstGeom prst="line">
            <a:avLst/>
          </a:prstGeom>
          <a:noFill/>
          <a:ln w="19050">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3" name="Text Box 11">
            <a:extLst>
              <a:ext uri="{FF2B5EF4-FFF2-40B4-BE49-F238E27FC236}">
                <a16:creationId xmlns:a16="http://schemas.microsoft.com/office/drawing/2014/main" id="{4EB4C0FE-4979-4120-BE11-419C62013D63}"/>
              </a:ext>
            </a:extLst>
          </p:cNvPr>
          <p:cNvSpPr txBox="1">
            <a:spLocks noChangeArrowheads="1"/>
          </p:cNvSpPr>
          <p:nvPr/>
        </p:nvSpPr>
        <p:spPr bwMode="auto">
          <a:xfrm>
            <a:off x="271463" y="2855913"/>
            <a:ext cx="95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FF00"/>
                </a:solidFill>
                <a:latin typeface="Times New Roman" panose="02020603050405020304" pitchFamily="18" charset="0"/>
              </a:rPr>
              <a:t>解</a:t>
            </a:r>
            <a:r>
              <a:rPr lang="zh-CN" altLang="en-US" sz="2400" b="1">
                <a:solidFill>
                  <a:srgbClr val="FFFF66"/>
                </a:solidFill>
                <a:latin typeface="Times New Roman" panose="02020603050405020304" pitchFamily="18" charset="0"/>
              </a:rPr>
              <a:t>  </a:t>
            </a:r>
            <a:r>
              <a:rPr lang="zh-CN" altLang="en-US" sz="2400" b="1">
                <a:solidFill>
                  <a:schemeClr val="bg1"/>
                </a:solidFill>
                <a:latin typeface="Times New Roman" panose="02020603050405020304" pitchFamily="18" charset="0"/>
              </a:rPr>
              <a:t>设</a:t>
            </a:r>
            <a:endParaRPr lang="zh-CN" altLang="en-US" sz="2400">
              <a:solidFill>
                <a:schemeClr val="bg1"/>
              </a:solidFill>
              <a:latin typeface="Times New Roman" panose="02020603050405020304" pitchFamily="18" charset="0"/>
            </a:endParaRPr>
          </a:p>
        </p:txBody>
      </p:sp>
      <p:graphicFrame>
        <p:nvGraphicFramePr>
          <p:cNvPr id="100364" name="Object 12">
            <a:extLst>
              <a:ext uri="{FF2B5EF4-FFF2-40B4-BE49-F238E27FC236}">
                <a16:creationId xmlns:a16="http://schemas.microsoft.com/office/drawing/2014/main" id="{2C8F0248-632A-4489-99C8-6570B0611D0D}"/>
              </a:ext>
            </a:extLst>
          </p:cNvPr>
          <p:cNvGraphicFramePr>
            <a:graphicFrameLocks/>
          </p:cNvGraphicFramePr>
          <p:nvPr/>
        </p:nvGraphicFramePr>
        <p:xfrm>
          <a:off x="1520825" y="2692400"/>
          <a:ext cx="1679575" cy="742950"/>
        </p:xfrm>
        <a:graphic>
          <a:graphicData uri="http://schemas.openxmlformats.org/presentationml/2006/ole">
            <mc:AlternateContent xmlns:mc="http://schemas.openxmlformats.org/markup-compatibility/2006">
              <mc:Choice xmlns:v="urn:schemas-microsoft-com:vml" Requires="v">
                <p:oleObj spid="_x0000_s11304" name="Equation" r:id="rId3" imgW="1752807" imgH="708502" progId="Equation.3">
                  <p:embed/>
                </p:oleObj>
              </mc:Choice>
              <mc:Fallback>
                <p:oleObj name="Equation" r:id="rId3" imgW="1752807" imgH="708502"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2692400"/>
                        <a:ext cx="1679575"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5" name="Object 13">
            <a:extLst>
              <a:ext uri="{FF2B5EF4-FFF2-40B4-BE49-F238E27FC236}">
                <a16:creationId xmlns:a16="http://schemas.microsoft.com/office/drawing/2014/main" id="{AC23EB6D-BA71-422F-94A3-7F6C1D79756D}"/>
              </a:ext>
            </a:extLst>
          </p:cNvPr>
          <p:cNvGraphicFramePr>
            <a:graphicFrameLocks/>
          </p:cNvGraphicFramePr>
          <p:nvPr/>
        </p:nvGraphicFramePr>
        <p:xfrm>
          <a:off x="4071938" y="3606800"/>
          <a:ext cx="2090737" cy="411163"/>
        </p:xfrm>
        <a:graphic>
          <a:graphicData uri="http://schemas.openxmlformats.org/presentationml/2006/ole">
            <mc:AlternateContent xmlns:mc="http://schemas.openxmlformats.org/markup-compatibility/2006">
              <mc:Choice xmlns:v="urn:schemas-microsoft-com:vml" Requires="v">
                <p:oleObj spid="_x0000_s11305" name="公式" r:id="rId5" imgW="2209711" imgH="342900" progId="Equation.3">
                  <p:embed/>
                </p:oleObj>
              </mc:Choice>
              <mc:Fallback>
                <p:oleObj name="公式" r:id="rId5" imgW="2209711" imgH="342900" progId="Equation.3">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3606800"/>
                        <a:ext cx="209073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6" name="Text Box 14">
            <a:extLst>
              <a:ext uri="{FF2B5EF4-FFF2-40B4-BE49-F238E27FC236}">
                <a16:creationId xmlns:a16="http://schemas.microsoft.com/office/drawing/2014/main" id="{73716FBF-13EE-4AAE-929A-EA645EA47BBA}"/>
              </a:ext>
            </a:extLst>
          </p:cNvPr>
          <p:cNvSpPr txBox="1">
            <a:spLocks noChangeArrowheads="1"/>
          </p:cNvSpPr>
          <p:nvPr/>
        </p:nvSpPr>
        <p:spPr bwMode="auto">
          <a:xfrm>
            <a:off x="725488" y="3538538"/>
            <a:ext cx="3376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链条在此时的速度</a:t>
            </a:r>
            <a:endParaRPr lang="zh-CN" altLang="en-US" sz="2400">
              <a:solidFill>
                <a:schemeClr val="bg1"/>
              </a:solidFill>
              <a:latin typeface="Times New Roman" panose="02020603050405020304" pitchFamily="18" charset="0"/>
            </a:endParaRPr>
          </a:p>
        </p:txBody>
      </p:sp>
      <p:graphicFrame>
        <p:nvGraphicFramePr>
          <p:cNvPr id="100367" name="Object 15">
            <a:extLst>
              <a:ext uri="{FF2B5EF4-FFF2-40B4-BE49-F238E27FC236}">
                <a16:creationId xmlns:a16="http://schemas.microsoft.com/office/drawing/2014/main" id="{9B1D512B-028C-4D0F-AB87-77D003689997}"/>
              </a:ext>
            </a:extLst>
          </p:cNvPr>
          <p:cNvGraphicFramePr>
            <a:graphicFrameLocks/>
          </p:cNvGraphicFramePr>
          <p:nvPr/>
        </p:nvGraphicFramePr>
        <p:xfrm>
          <a:off x="3867150" y="4410075"/>
          <a:ext cx="2479675" cy="354013"/>
        </p:xfrm>
        <a:graphic>
          <a:graphicData uri="http://schemas.openxmlformats.org/presentationml/2006/ole">
            <mc:AlternateContent xmlns:mc="http://schemas.openxmlformats.org/markup-compatibility/2006">
              <mc:Choice xmlns:v="urn:schemas-microsoft-com:vml" Requires="v">
                <p:oleObj spid="_x0000_s11306" name="公式" r:id="rId7" imgW="2644362" imgH="281887" progId="Equation.3">
                  <p:embed/>
                </p:oleObj>
              </mc:Choice>
              <mc:Fallback>
                <p:oleObj name="公式" r:id="rId7" imgW="2644362" imgH="281887" progId="Equation.3">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7150" y="4410075"/>
                        <a:ext cx="2479675"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8" name="Text Box 16">
            <a:extLst>
              <a:ext uri="{FF2B5EF4-FFF2-40B4-BE49-F238E27FC236}">
                <a16:creationId xmlns:a16="http://schemas.microsoft.com/office/drawing/2014/main" id="{6422758C-6832-4083-BD0F-9F823D0AEBBF}"/>
              </a:ext>
            </a:extLst>
          </p:cNvPr>
          <p:cNvSpPr txBox="1">
            <a:spLocks noChangeArrowheads="1"/>
          </p:cNvSpPr>
          <p:nvPr/>
        </p:nvSpPr>
        <p:spPr bwMode="auto">
          <a:xfrm>
            <a:off x="731838" y="4248150"/>
            <a:ext cx="2268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根据动量定理</a:t>
            </a:r>
            <a:endParaRPr lang="zh-CN" altLang="en-US" sz="2400">
              <a:solidFill>
                <a:schemeClr val="bg1"/>
              </a:solidFill>
              <a:latin typeface="Times New Roman" panose="02020603050405020304" pitchFamily="18" charset="0"/>
            </a:endParaRPr>
          </a:p>
        </p:txBody>
      </p:sp>
      <p:graphicFrame>
        <p:nvGraphicFramePr>
          <p:cNvPr id="100369" name="Object 17">
            <a:extLst>
              <a:ext uri="{FF2B5EF4-FFF2-40B4-BE49-F238E27FC236}">
                <a16:creationId xmlns:a16="http://schemas.microsoft.com/office/drawing/2014/main" id="{59755393-1CDD-4276-9B57-F1EC625130C5}"/>
              </a:ext>
            </a:extLst>
          </p:cNvPr>
          <p:cNvGraphicFramePr>
            <a:graphicFrameLocks/>
          </p:cNvGraphicFramePr>
          <p:nvPr/>
        </p:nvGraphicFramePr>
        <p:xfrm>
          <a:off x="2581275" y="4962525"/>
          <a:ext cx="4627563" cy="742950"/>
        </p:xfrm>
        <a:graphic>
          <a:graphicData uri="http://schemas.openxmlformats.org/presentationml/2006/ole">
            <mc:AlternateContent xmlns:mc="http://schemas.openxmlformats.org/markup-compatibility/2006">
              <mc:Choice xmlns:v="urn:schemas-microsoft-com:vml" Requires="v">
                <p:oleObj spid="_x0000_s11307" name="公式" r:id="rId9" imgW="5036835" imgH="708502" progId="Equation.3">
                  <p:embed/>
                </p:oleObj>
              </mc:Choice>
              <mc:Fallback>
                <p:oleObj name="公式" r:id="rId9" imgW="5036835" imgH="708502" progId="Equation.3">
                  <p:embed/>
                  <p:pic>
                    <p:nvPicPr>
                      <p:cNvPr id="0" name="Object 1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1275" y="4962525"/>
                        <a:ext cx="462756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70" name="Text Box 18">
            <a:extLst>
              <a:ext uri="{FF2B5EF4-FFF2-40B4-BE49-F238E27FC236}">
                <a16:creationId xmlns:a16="http://schemas.microsoft.com/office/drawing/2014/main" id="{A2913C57-574E-48AF-98EA-228C274664DA}"/>
              </a:ext>
            </a:extLst>
          </p:cNvPr>
          <p:cNvSpPr txBox="1">
            <a:spLocks noChangeArrowheads="1"/>
          </p:cNvSpPr>
          <p:nvPr/>
        </p:nvSpPr>
        <p:spPr bwMode="auto">
          <a:xfrm>
            <a:off x="730250" y="5829300"/>
            <a:ext cx="1957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地面受力</a:t>
            </a:r>
            <a:endParaRPr lang="zh-CN" altLang="en-US" sz="2400">
              <a:solidFill>
                <a:schemeClr val="bg1"/>
              </a:solidFill>
              <a:latin typeface="Times New Roman" panose="02020603050405020304" pitchFamily="18" charset="0"/>
            </a:endParaRPr>
          </a:p>
        </p:txBody>
      </p:sp>
      <p:sp>
        <p:nvSpPr>
          <p:cNvPr id="11283" name="Rectangle 19">
            <a:extLst>
              <a:ext uri="{FF2B5EF4-FFF2-40B4-BE49-F238E27FC236}">
                <a16:creationId xmlns:a16="http://schemas.microsoft.com/office/drawing/2014/main" id="{4E3F0423-5A4B-49CA-82CE-62FC63D36BC5}"/>
              </a:ext>
            </a:extLst>
          </p:cNvPr>
          <p:cNvSpPr>
            <a:spLocks noChangeArrowheads="1"/>
          </p:cNvSpPr>
          <p:nvPr/>
        </p:nvSpPr>
        <p:spPr bwMode="auto">
          <a:xfrm>
            <a:off x="7924800" y="12954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00"/>
                </a:solidFill>
                <a:latin typeface="Times New Roman" panose="02020603050405020304" pitchFamily="18" charset="0"/>
              </a:rPr>
              <a:t>m</a:t>
            </a:r>
          </a:p>
        </p:txBody>
      </p:sp>
      <p:graphicFrame>
        <p:nvGraphicFramePr>
          <p:cNvPr id="100372" name="Object 20">
            <a:extLst>
              <a:ext uri="{FF2B5EF4-FFF2-40B4-BE49-F238E27FC236}">
                <a16:creationId xmlns:a16="http://schemas.microsoft.com/office/drawing/2014/main" id="{D3CC7730-F5FB-44A4-977D-DDE1C13B3A72}"/>
              </a:ext>
            </a:extLst>
          </p:cNvPr>
          <p:cNvGraphicFramePr>
            <a:graphicFrameLocks/>
          </p:cNvGraphicFramePr>
          <p:nvPr/>
        </p:nvGraphicFramePr>
        <p:xfrm>
          <a:off x="2652713" y="5767388"/>
          <a:ext cx="3497262" cy="742950"/>
        </p:xfrm>
        <a:graphic>
          <a:graphicData uri="http://schemas.openxmlformats.org/presentationml/2006/ole">
            <mc:AlternateContent xmlns:mc="http://schemas.openxmlformats.org/markup-compatibility/2006">
              <mc:Choice xmlns:v="urn:schemas-microsoft-com:vml" Requires="v">
                <p:oleObj spid="_x0000_s11308" name="公式" r:id="rId11" imgW="3779757" imgH="708502" progId="Equation.3">
                  <p:embed/>
                </p:oleObj>
              </mc:Choice>
              <mc:Fallback>
                <p:oleObj name="公式" r:id="rId11" imgW="3779757" imgH="708502" progId="Equation.3">
                  <p:embed/>
                  <p:pic>
                    <p:nvPicPr>
                      <p:cNvPr id="0" name="Object 2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2713" y="5767388"/>
                        <a:ext cx="3497262"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5" name="Text Box 21">
            <a:extLst>
              <a:ext uri="{FF2B5EF4-FFF2-40B4-BE49-F238E27FC236}">
                <a16:creationId xmlns:a16="http://schemas.microsoft.com/office/drawing/2014/main" id="{B184C682-A561-4971-A934-95D9AA721501}"/>
              </a:ext>
            </a:extLst>
          </p:cNvPr>
          <p:cNvSpPr txBox="1">
            <a:spLocks noChangeArrowheads="1"/>
          </p:cNvSpPr>
          <p:nvPr/>
        </p:nvSpPr>
        <p:spPr bwMode="auto">
          <a:xfrm>
            <a:off x="269875" y="1770063"/>
            <a:ext cx="67897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求</a:t>
            </a:r>
            <a:r>
              <a:rPr lang="zh-CN" altLang="en-US" sz="2400" b="1">
                <a:solidFill>
                  <a:schemeClr val="bg1"/>
                </a:solidFill>
                <a:latin typeface="Times New Roman" panose="02020603050405020304" pitchFamily="18" charset="0"/>
              </a:rPr>
              <a:t>  链条下落在地面上的长度为 </a:t>
            </a:r>
            <a:r>
              <a:rPr lang="en-US" altLang="zh-CN" sz="2400" b="1" i="1">
                <a:solidFill>
                  <a:srgbClr val="66FFFF"/>
                </a:solidFill>
                <a:latin typeface="Times New Roman" panose="02020603050405020304" pitchFamily="18" charset="0"/>
              </a:rPr>
              <a:t>l ( l&lt;L )</a:t>
            </a:r>
            <a:r>
              <a:rPr lang="zh-CN" altLang="en-US" sz="2400" b="1">
                <a:solidFill>
                  <a:schemeClr val="bg1"/>
                </a:solidFill>
                <a:latin typeface="Times New Roman" panose="02020603050405020304" pitchFamily="18" charset="0"/>
              </a:rPr>
              <a:t>时，地面</a:t>
            </a:r>
          </a:p>
        </p:txBody>
      </p:sp>
      <p:sp>
        <p:nvSpPr>
          <p:cNvPr id="100374" name="AutoShape 22">
            <a:extLst>
              <a:ext uri="{FF2B5EF4-FFF2-40B4-BE49-F238E27FC236}">
                <a16:creationId xmlns:a16="http://schemas.microsoft.com/office/drawing/2014/main" id="{788ABA02-4A6B-46D6-9944-43766EC8DD98}"/>
              </a:ext>
            </a:extLst>
          </p:cNvPr>
          <p:cNvSpPr>
            <a:spLocks noChangeArrowheads="1"/>
          </p:cNvSpPr>
          <p:nvPr/>
        </p:nvSpPr>
        <p:spPr bwMode="auto">
          <a:xfrm>
            <a:off x="6804025" y="3429000"/>
            <a:ext cx="858838" cy="650875"/>
          </a:xfrm>
          <a:prstGeom prst="wedgeRectCallout">
            <a:avLst>
              <a:gd name="adj1" fmla="val -135583"/>
              <a:gd name="adj2" fmla="val 98782"/>
            </a:avLst>
          </a:prstGeom>
          <a:noFill/>
          <a:ln w="9525" algn="ctr">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bg1"/>
                </a:solidFill>
                <a:latin typeface="Times New Roman" panose="02020603050405020304" pitchFamily="18" charset="0"/>
              </a:rPr>
              <a:t> </a:t>
            </a:r>
            <a:r>
              <a:rPr lang="en-US" altLang="zh-CN" sz="2800">
                <a:solidFill>
                  <a:schemeClr val="bg1"/>
                </a:solidFill>
                <a:latin typeface="Times New Roman" panose="02020603050405020304" pitchFamily="18" charset="0"/>
              </a:rPr>
              <a:t>d</a:t>
            </a:r>
            <a:r>
              <a:rPr lang="en-US" altLang="zh-CN" sz="2800" i="1">
                <a:solidFill>
                  <a:schemeClr val="bg1"/>
                </a:solidFill>
                <a:latin typeface="Times New Roman" panose="02020603050405020304" pitchFamily="18" charset="0"/>
              </a:rPr>
              <a:t>m</a:t>
            </a:r>
          </a:p>
        </p:txBody>
      </p:sp>
      <p:grpSp>
        <p:nvGrpSpPr>
          <p:cNvPr id="11287" name="Group 23">
            <a:extLst>
              <a:ext uri="{FF2B5EF4-FFF2-40B4-BE49-F238E27FC236}">
                <a16:creationId xmlns:a16="http://schemas.microsoft.com/office/drawing/2014/main" id="{362A2465-5135-47AB-8028-A02F87CDAB5F}"/>
              </a:ext>
            </a:extLst>
          </p:cNvPr>
          <p:cNvGrpSpPr>
            <a:grpSpLocks/>
          </p:cNvGrpSpPr>
          <p:nvPr/>
        </p:nvGrpSpPr>
        <p:grpSpPr bwMode="auto">
          <a:xfrm>
            <a:off x="7767638" y="611188"/>
            <a:ext cx="93662" cy="1760537"/>
            <a:chOff x="2413" y="1666"/>
            <a:chExt cx="59" cy="1109"/>
          </a:xfrm>
        </p:grpSpPr>
        <p:sp>
          <p:nvSpPr>
            <p:cNvPr id="11288" name="Oval 24">
              <a:extLst>
                <a:ext uri="{FF2B5EF4-FFF2-40B4-BE49-F238E27FC236}">
                  <a16:creationId xmlns:a16="http://schemas.microsoft.com/office/drawing/2014/main" id="{D66BDFB0-8CB1-4739-A80F-5FCC3D050E38}"/>
                </a:ext>
              </a:extLst>
            </p:cNvPr>
            <p:cNvSpPr>
              <a:spLocks noChangeArrowheads="1"/>
            </p:cNvSpPr>
            <p:nvPr/>
          </p:nvSpPr>
          <p:spPr bwMode="auto">
            <a:xfrm>
              <a:off x="2413" y="1876"/>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89" name="Oval 25">
              <a:extLst>
                <a:ext uri="{FF2B5EF4-FFF2-40B4-BE49-F238E27FC236}">
                  <a16:creationId xmlns:a16="http://schemas.microsoft.com/office/drawing/2014/main" id="{B8FF0459-9688-4297-ABFF-80302DD1D7F9}"/>
                </a:ext>
              </a:extLst>
            </p:cNvPr>
            <p:cNvSpPr>
              <a:spLocks noChangeArrowheads="1"/>
            </p:cNvSpPr>
            <p:nvPr/>
          </p:nvSpPr>
          <p:spPr bwMode="auto">
            <a:xfrm>
              <a:off x="2413" y="1946"/>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0" name="Oval 26">
              <a:extLst>
                <a:ext uri="{FF2B5EF4-FFF2-40B4-BE49-F238E27FC236}">
                  <a16:creationId xmlns:a16="http://schemas.microsoft.com/office/drawing/2014/main" id="{05644A63-D470-420E-B3F0-C8CA9603D8D6}"/>
                </a:ext>
              </a:extLst>
            </p:cNvPr>
            <p:cNvSpPr>
              <a:spLocks noChangeArrowheads="1"/>
            </p:cNvSpPr>
            <p:nvPr/>
          </p:nvSpPr>
          <p:spPr bwMode="auto">
            <a:xfrm>
              <a:off x="2413" y="2017"/>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1" name="Oval 27">
              <a:extLst>
                <a:ext uri="{FF2B5EF4-FFF2-40B4-BE49-F238E27FC236}">
                  <a16:creationId xmlns:a16="http://schemas.microsoft.com/office/drawing/2014/main" id="{43718BE1-5E15-4214-8273-A777598FC5C4}"/>
                </a:ext>
              </a:extLst>
            </p:cNvPr>
            <p:cNvSpPr>
              <a:spLocks noChangeArrowheads="1"/>
            </p:cNvSpPr>
            <p:nvPr/>
          </p:nvSpPr>
          <p:spPr bwMode="auto">
            <a:xfrm>
              <a:off x="2413" y="2087"/>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2" name="Oval 28">
              <a:extLst>
                <a:ext uri="{FF2B5EF4-FFF2-40B4-BE49-F238E27FC236}">
                  <a16:creationId xmlns:a16="http://schemas.microsoft.com/office/drawing/2014/main" id="{0092745C-971B-471E-8949-294700DC34F6}"/>
                </a:ext>
              </a:extLst>
            </p:cNvPr>
            <p:cNvSpPr>
              <a:spLocks noChangeArrowheads="1"/>
            </p:cNvSpPr>
            <p:nvPr/>
          </p:nvSpPr>
          <p:spPr bwMode="auto">
            <a:xfrm>
              <a:off x="2413" y="2297"/>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3" name="Oval 29">
              <a:extLst>
                <a:ext uri="{FF2B5EF4-FFF2-40B4-BE49-F238E27FC236}">
                  <a16:creationId xmlns:a16="http://schemas.microsoft.com/office/drawing/2014/main" id="{4AFBF50A-3419-4D7F-9528-1C298421CACE}"/>
                </a:ext>
              </a:extLst>
            </p:cNvPr>
            <p:cNvSpPr>
              <a:spLocks noChangeArrowheads="1"/>
            </p:cNvSpPr>
            <p:nvPr/>
          </p:nvSpPr>
          <p:spPr bwMode="auto">
            <a:xfrm>
              <a:off x="2413" y="2157"/>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4" name="Oval 30">
              <a:extLst>
                <a:ext uri="{FF2B5EF4-FFF2-40B4-BE49-F238E27FC236}">
                  <a16:creationId xmlns:a16="http://schemas.microsoft.com/office/drawing/2014/main" id="{9A7601AE-E34B-4E44-BA3C-4F6A806713AA}"/>
                </a:ext>
              </a:extLst>
            </p:cNvPr>
            <p:cNvSpPr>
              <a:spLocks noChangeArrowheads="1"/>
            </p:cNvSpPr>
            <p:nvPr/>
          </p:nvSpPr>
          <p:spPr bwMode="auto">
            <a:xfrm>
              <a:off x="2413" y="2227"/>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5" name="Oval 31">
              <a:extLst>
                <a:ext uri="{FF2B5EF4-FFF2-40B4-BE49-F238E27FC236}">
                  <a16:creationId xmlns:a16="http://schemas.microsoft.com/office/drawing/2014/main" id="{99E2E001-2330-4863-B208-57F463675CAE}"/>
                </a:ext>
              </a:extLst>
            </p:cNvPr>
            <p:cNvSpPr>
              <a:spLocks noChangeArrowheads="1"/>
            </p:cNvSpPr>
            <p:nvPr/>
          </p:nvSpPr>
          <p:spPr bwMode="auto">
            <a:xfrm>
              <a:off x="2413" y="2368"/>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6" name="Oval 32">
              <a:extLst>
                <a:ext uri="{FF2B5EF4-FFF2-40B4-BE49-F238E27FC236}">
                  <a16:creationId xmlns:a16="http://schemas.microsoft.com/office/drawing/2014/main" id="{6C91119E-62E1-4D74-BB13-662634540F0D}"/>
                </a:ext>
              </a:extLst>
            </p:cNvPr>
            <p:cNvSpPr>
              <a:spLocks noChangeArrowheads="1"/>
            </p:cNvSpPr>
            <p:nvPr/>
          </p:nvSpPr>
          <p:spPr bwMode="auto">
            <a:xfrm>
              <a:off x="2413" y="1806"/>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7" name="Oval 33">
              <a:extLst>
                <a:ext uri="{FF2B5EF4-FFF2-40B4-BE49-F238E27FC236}">
                  <a16:creationId xmlns:a16="http://schemas.microsoft.com/office/drawing/2014/main" id="{229D25C6-BB93-408E-8FBC-C86C79BA0015}"/>
                </a:ext>
              </a:extLst>
            </p:cNvPr>
            <p:cNvSpPr>
              <a:spLocks noChangeArrowheads="1"/>
            </p:cNvSpPr>
            <p:nvPr/>
          </p:nvSpPr>
          <p:spPr bwMode="auto">
            <a:xfrm>
              <a:off x="2413" y="2438"/>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8" name="Oval 34">
              <a:extLst>
                <a:ext uri="{FF2B5EF4-FFF2-40B4-BE49-F238E27FC236}">
                  <a16:creationId xmlns:a16="http://schemas.microsoft.com/office/drawing/2014/main" id="{46824BC7-643B-46B4-9DE1-B1274B95DC85}"/>
                </a:ext>
              </a:extLst>
            </p:cNvPr>
            <p:cNvSpPr>
              <a:spLocks noChangeArrowheads="1"/>
            </p:cNvSpPr>
            <p:nvPr/>
          </p:nvSpPr>
          <p:spPr bwMode="auto">
            <a:xfrm>
              <a:off x="2413" y="2508"/>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299" name="Oval 35">
              <a:extLst>
                <a:ext uri="{FF2B5EF4-FFF2-40B4-BE49-F238E27FC236}">
                  <a16:creationId xmlns:a16="http://schemas.microsoft.com/office/drawing/2014/main" id="{D388B006-827B-4362-8877-4B3F8BECC08A}"/>
                </a:ext>
              </a:extLst>
            </p:cNvPr>
            <p:cNvSpPr>
              <a:spLocks noChangeArrowheads="1"/>
            </p:cNvSpPr>
            <p:nvPr/>
          </p:nvSpPr>
          <p:spPr bwMode="auto">
            <a:xfrm>
              <a:off x="2413" y="2578"/>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300" name="Oval 36">
              <a:extLst>
                <a:ext uri="{FF2B5EF4-FFF2-40B4-BE49-F238E27FC236}">
                  <a16:creationId xmlns:a16="http://schemas.microsoft.com/office/drawing/2014/main" id="{934A2F7C-3CDD-4BF4-A324-A042286CA045}"/>
                </a:ext>
              </a:extLst>
            </p:cNvPr>
            <p:cNvSpPr>
              <a:spLocks noChangeArrowheads="1"/>
            </p:cNvSpPr>
            <p:nvPr/>
          </p:nvSpPr>
          <p:spPr bwMode="auto">
            <a:xfrm>
              <a:off x="2413" y="2719"/>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301" name="Oval 37">
              <a:extLst>
                <a:ext uri="{FF2B5EF4-FFF2-40B4-BE49-F238E27FC236}">
                  <a16:creationId xmlns:a16="http://schemas.microsoft.com/office/drawing/2014/main" id="{845BBC25-9902-4EC0-9CE6-056BB6F4A4B2}"/>
                </a:ext>
              </a:extLst>
            </p:cNvPr>
            <p:cNvSpPr>
              <a:spLocks noChangeArrowheads="1"/>
            </p:cNvSpPr>
            <p:nvPr/>
          </p:nvSpPr>
          <p:spPr bwMode="auto">
            <a:xfrm>
              <a:off x="2413" y="1736"/>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302" name="Oval 38">
              <a:extLst>
                <a:ext uri="{FF2B5EF4-FFF2-40B4-BE49-F238E27FC236}">
                  <a16:creationId xmlns:a16="http://schemas.microsoft.com/office/drawing/2014/main" id="{B53549FC-F7DC-4DCD-BCAF-872C520E212A}"/>
                </a:ext>
              </a:extLst>
            </p:cNvPr>
            <p:cNvSpPr>
              <a:spLocks noChangeArrowheads="1"/>
            </p:cNvSpPr>
            <p:nvPr/>
          </p:nvSpPr>
          <p:spPr bwMode="auto">
            <a:xfrm>
              <a:off x="2413" y="1666"/>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1303" name="Oval 39">
              <a:extLst>
                <a:ext uri="{FF2B5EF4-FFF2-40B4-BE49-F238E27FC236}">
                  <a16:creationId xmlns:a16="http://schemas.microsoft.com/office/drawing/2014/main" id="{167A4401-140A-4ECC-8CC5-AC084ACC328E}"/>
                </a:ext>
              </a:extLst>
            </p:cNvPr>
            <p:cNvSpPr>
              <a:spLocks noChangeArrowheads="1"/>
            </p:cNvSpPr>
            <p:nvPr/>
          </p:nvSpPr>
          <p:spPr bwMode="auto">
            <a:xfrm>
              <a:off x="2413" y="2648"/>
              <a:ext cx="59" cy="56"/>
            </a:xfrm>
            <a:prstGeom prst="ellipse">
              <a:avLst/>
            </a:prstGeom>
            <a:noFill/>
            <a:ln w="28575" algn="ctr">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63"/>
                                        </p:tgtEl>
                                        <p:attrNameLst>
                                          <p:attrName>style.visibility</p:attrName>
                                        </p:attrNameLst>
                                      </p:cBhvr>
                                      <p:to>
                                        <p:strVal val="visible"/>
                                      </p:to>
                                    </p:set>
                                    <p:animEffect transition="in" filter="wipe(left)">
                                      <p:cBhvr>
                                        <p:cTn id="7" dur="500"/>
                                        <p:tgtEl>
                                          <p:spTgt spid="100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0364"/>
                                        </p:tgtEl>
                                        <p:attrNameLst>
                                          <p:attrName>style.visibility</p:attrName>
                                        </p:attrNameLst>
                                      </p:cBhvr>
                                      <p:to>
                                        <p:strVal val="visible"/>
                                      </p:to>
                                    </p:set>
                                    <p:animEffect transition="in" filter="wipe(left)">
                                      <p:cBhvr>
                                        <p:cTn id="12" dur="500"/>
                                        <p:tgtEl>
                                          <p:spTgt spid="100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66"/>
                                        </p:tgtEl>
                                        <p:attrNameLst>
                                          <p:attrName>style.visibility</p:attrName>
                                        </p:attrNameLst>
                                      </p:cBhvr>
                                      <p:to>
                                        <p:strVal val="visible"/>
                                      </p:to>
                                    </p:set>
                                    <p:animEffect transition="in" filter="wipe(left)">
                                      <p:cBhvr>
                                        <p:cTn id="17" dur="500"/>
                                        <p:tgtEl>
                                          <p:spTgt spid="100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0365"/>
                                        </p:tgtEl>
                                        <p:attrNameLst>
                                          <p:attrName>style.visibility</p:attrName>
                                        </p:attrNameLst>
                                      </p:cBhvr>
                                      <p:to>
                                        <p:strVal val="visible"/>
                                      </p:to>
                                    </p:set>
                                    <p:animEffect transition="in" filter="wipe(left)">
                                      <p:cBhvr>
                                        <p:cTn id="22" dur="500"/>
                                        <p:tgtEl>
                                          <p:spTgt spid="100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0368"/>
                                        </p:tgtEl>
                                        <p:attrNameLst>
                                          <p:attrName>style.visibility</p:attrName>
                                        </p:attrNameLst>
                                      </p:cBhvr>
                                      <p:to>
                                        <p:strVal val="visible"/>
                                      </p:to>
                                    </p:set>
                                    <p:animEffect transition="in" filter="wipe(left)">
                                      <p:cBhvr>
                                        <p:cTn id="27" dur="500"/>
                                        <p:tgtEl>
                                          <p:spTgt spid="100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0367"/>
                                        </p:tgtEl>
                                        <p:attrNameLst>
                                          <p:attrName>style.visibility</p:attrName>
                                        </p:attrNameLst>
                                      </p:cBhvr>
                                      <p:to>
                                        <p:strVal val="visible"/>
                                      </p:to>
                                    </p:set>
                                    <p:animEffect transition="in" filter="wipe(left)">
                                      <p:cBhvr>
                                        <p:cTn id="32" dur="500"/>
                                        <p:tgtEl>
                                          <p:spTgt spid="1003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0374"/>
                                        </p:tgtEl>
                                        <p:attrNameLst>
                                          <p:attrName>style.visibility</p:attrName>
                                        </p:attrNameLst>
                                      </p:cBhvr>
                                      <p:to>
                                        <p:strVal val="visible"/>
                                      </p:to>
                                    </p:set>
                                    <p:animEffect transition="in" filter="wipe(down)">
                                      <p:cBhvr>
                                        <p:cTn id="37" dur="500"/>
                                        <p:tgtEl>
                                          <p:spTgt spid="1003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0369"/>
                                        </p:tgtEl>
                                        <p:attrNameLst>
                                          <p:attrName>style.visibility</p:attrName>
                                        </p:attrNameLst>
                                      </p:cBhvr>
                                      <p:to>
                                        <p:strVal val="visible"/>
                                      </p:to>
                                    </p:set>
                                    <p:animEffect transition="in" filter="wipe(left)">
                                      <p:cBhvr>
                                        <p:cTn id="42" dur="500"/>
                                        <p:tgtEl>
                                          <p:spTgt spid="1003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0370"/>
                                        </p:tgtEl>
                                        <p:attrNameLst>
                                          <p:attrName>style.visibility</p:attrName>
                                        </p:attrNameLst>
                                      </p:cBhvr>
                                      <p:to>
                                        <p:strVal val="visible"/>
                                      </p:to>
                                    </p:set>
                                    <p:animEffect transition="in" filter="wipe(left)">
                                      <p:cBhvr>
                                        <p:cTn id="47" dur="500"/>
                                        <p:tgtEl>
                                          <p:spTgt spid="1003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00372"/>
                                        </p:tgtEl>
                                        <p:attrNameLst>
                                          <p:attrName>style.visibility</p:attrName>
                                        </p:attrNameLst>
                                      </p:cBhvr>
                                      <p:to>
                                        <p:strVal val="visible"/>
                                      </p:to>
                                    </p:set>
                                    <p:animEffect transition="in" filter="wipe(left)">
                                      <p:cBhvr>
                                        <p:cTn id="52" dur="500"/>
                                        <p:tgtEl>
                                          <p:spTgt spid="10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3" grpId="0" autoUpdateAnimBg="0"/>
      <p:bldP spid="100366" grpId="0" autoUpdateAnimBg="0"/>
      <p:bldP spid="100368" grpId="0" autoUpdateAnimBg="0"/>
      <p:bldP spid="100370" grpId="0" autoUpdateAnimBg="0"/>
      <p:bldP spid="10037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reeform 2">
            <a:extLst>
              <a:ext uri="{FF2B5EF4-FFF2-40B4-BE49-F238E27FC236}">
                <a16:creationId xmlns:a16="http://schemas.microsoft.com/office/drawing/2014/main" id="{39DC28DB-3728-4C27-BF80-7C1AA21DEC62}"/>
              </a:ext>
            </a:extLst>
          </p:cNvPr>
          <p:cNvSpPr>
            <a:spLocks/>
          </p:cNvSpPr>
          <p:nvPr/>
        </p:nvSpPr>
        <p:spPr bwMode="auto">
          <a:xfrm>
            <a:off x="6053138" y="3433763"/>
            <a:ext cx="2041525" cy="2157412"/>
          </a:xfrm>
          <a:custGeom>
            <a:avLst/>
            <a:gdLst>
              <a:gd name="T0" fmla="*/ 2147483647 w 1286"/>
              <a:gd name="T1" fmla="*/ 2147483647 h 1359"/>
              <a:gd name="T2" fmla="*/ 2147483647 w 1286"/>
              <a:gd name="T3" fmla="*/ 2147483647 h 1359"/>
              <a:gd name="T4" fmla="*/ 2147483647 w 1286"/>
              <a:gd name="T5" fmla="*/ 2147483647 h 1359"/>
              <a:gd name="T6" fmla="*/ 2147483647 w 1286"/>
              <a:gd name="T7" fmla="*/ 2147483647 h 1359"/>
              <a:gd name="T8" fmla="*/ 2147483647 w 1286"/>
              <a:gd name="T9" fmla="*/ 2147483647 h 1359"/>
              <a:gd name="T10" fmla="*/ 2147483647 w 1286"/>
              <a:gd name="T11" fmla="*/ 2147483647 h 1359"/>
              <a:gd name="T12" fmla="*/ 2147483647 w 1286"/>
              <a:gd name="T13" fmla="*/ 2147483647 h 1359"/>
              <a:gd name="T14" fmla="*/ 2147483647 w 1286"/>
              <a:gd name="T15" fmla="*/ 2147483647 h 1359"/>
              <a:gd name="T16" fmla="*/ 2147483647 w 1286"/>
              <a:gd name="T17" fmla="*/ 2147483647 h 1359"/>
              <a:gd name="T18" fmla="*/ 2147483647 w 1286"/>
              <a:gd name="T19" fmla="*/ 2147483647 h 1359"/>
              <a:gd name="T20" fmla="*/ 2147483647 w 1286"/>
              <a:gd name="T21" fmla="*/ 2147483647 h 1359"/>
              <a:gd name="T22" fmla="*/ 2147483647 w 1286"/>
              <a:gd name="T23" fmla="*/ 2147483647 h 13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86" h="1359">
                <a:moveTo>
                  <a:pt x="91" y="143"/>
                </a:moveTo>
                <a:cubicBezTo>
                  <a:pt x="81" y="165"/>
                  <a:pt x="33" y="188"/>
                  <a:pt x="21" y="273"/>
                </a:cubicBezTo>
                <a:cubicBezTo>
                  <a:pt x="9" y="358"/>
                  <a:pt x="0" y="522"/>
                  <a:pt x="21" y="651"/>
                </a:cubicBezTo>
                <a:cubicBezTo>
                  <a:pt x="42" y="779"/>
                  <a:pt x="62" y="942"/>
                  <a:pt x="150" y="1044"/>
                </a:cubicBezTo>
                <a:cubicBezTo>
                  <a:pt x="238" y="1147"/>
                  <a:pt x="403" y="1224"/>
                  <a:pt x="550" y="1268"/>
                </a:cubicBezTo>
                <a:cubicBezTo>
                  <a:pt x="697" y="1312"/>
                  <a:pt x="912" y="1359"/>
                  <a:pt x="1032" y="1310"/>
                </a:cubicBezTo>
                <a:cubicBezTo>
                  <a:pt x="1152" y="1261"/>
                  <a:pt x="1248" y="1095"/>
                  <a:pt x="1267" y="974"/>
                </a:cubicBezTo>
                <a:cubicBezTo>
                  <a:pt x="1286" y="852"/>
                  <a:pt x="1214" y="703"/>
                  <a:pt x="1149" y="581"/>
                </a:cubicBezTo>
                <a:cubicBezTo>
                  <a:pt x="1084" y="460"/>
                  <a:pt x="967" y="332"/>
                  <a:pt x="879" y="245"/>
                </a:cubicBezTo>
                <a:cubicBezTo>
                  <a:pt x="791" y="158"/>
                  <a:pt x="704" y="102"/>
                  <a:pt x="620" y="63"/>
                </a:cubicBezTo>
                <a:cubicBezTo>
                  <a:pt x="536" y="24"/>
                  <a:pt x="461" y="0"/>
                  <a:pt x="373" y="13"/>
                </a:cubicBezTo>
                <a:cubicBezTo>
                  <a:pt x="285" y="26"/>
                  <a:pt x="150" y="116"/>
                  <a:pt x="91" y="143"/>
                </a:cubicBezTo>
              </a:path>
            </a:pathLst>
          </a:custGeom>
          <a:noFill/>
          <a:ln w="38100" cap="flat" cmpd="sng">
            <a:solidFill>
              <a:schemeClr val="bg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endParaRPr lang="zh-CN" altLang="en-US"/>
          </a:p>
        </p:txBody>
      </p:sp>
      <p:sp>
        <p:nvSpPr>
          <p:cNvPr id="12291" name="Text Box 3">
            <a:extLst>
              <a:ext uri="{FF2B5EF4-FFF2-40B4-BE49-F238E27FC236}">
                <a16:creationId xmlns:a16="http://schemas.microsoft.com/office/drawing/2014/main" id="{4B8C43D4-023A-4068-BD7E-1CEE39CECFCD}"/>
              </a:ext>
            </a:extLst>
          </p:cNvPr>
          <p:cNvSpPr txBox="1">
            <a:spLocks noChangeArrowheads="1"/>
          </p:cNvSpPr>
          <p:nvPr/>
        </p:nvSpPr>
        <p:spPr bwMode="auto">
          <a:xfrm>
            <a:off x="2452688" y="40481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200" b="1">
                <a:solidFill>
                  <a:srgbClr val="66FF33"/>
                </a:solidFill>
                <a:latin typeface="Times New Roman" panose="02020603050405020304" pitchFamily="18" charset="0"/>
                <a:ea typeface="黑体" panose="02010609060101010101" pitchFamily="49" charset="-122"/>
              </a:rPr>
              <a:t>4.2   </a:t>
            </a:r>
            <a:r>
              <a:rPr lang="zh-CN" altLang="en-US" sz="3200" b="1">
                <a:solidFill>
                  <a:srgbClr val="66FF33"/>
                </a:solidFill>
                <a:latin typeface="Times New Roman" panose="02020603050405020304" pitchFamily="18" charset="0"/>
                <a:ea typeface="黑体" panose="02010609060101010101" pitchFamily="49" charset="-122"/>
              </a:rPr>
              <a:t>质点系动量定理</a:t>
            </a:r>
          </a:p>
        </p:txBody>
      </p:sp>
      <p:sp>
        <p:nvSpPr>
          <p:cNvPr id="12292" name="Text Box 4">
            <a:extLst>
              <a:ext uri="{FF2B5EF4-FFF2-40B4-BE49-F238E27FC236}">
                <a16:creationId xmlns:a16="http://schemas.microsoft.com/office/drawing/2014/main" id="{C6B32B5A-F6A7-484A-8BB4-8AD29756CFF5}"/>
              </a:ext>
            </a:extLst>
          </p:cNvPr>
          <p:cNvSpPr txBox="1">
            <a:spLocks noChangeArrowheads="1"/>
          </p:cNvSpPr>
          <p:nvPr/>
        </p:nvSpPr>
        <p:spPr bwMode="auto">
          <a:xfrm>
            <a:off x="750888" y="12192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66FFFF"/>
                </a:solidFill>
                <a:latin typeface="Times New Roman" panose="02020603050405020304" pitchFamily="18" charset="0"/>
              </a:rPr>
              <a:t>P</a:t>
            </a:r>
            <a:r>
              <a:rPr lang="en-US" altLang="zh-CN" sz="2400" b="1" i="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表示质点系在时刻</a:t>
            </a:r>
            <a:r>
              <a:rPr lang="zh-CN" altLang="en-US" sz="2400" b="1">
                <a:solidFill>
                  <a:srgbClr val="66FFFF"/>
                </a:solidFill>
                <a:latin typeface="Times New Roman" panose="02020603050405020304" pitchFamily="18" charset="0"/>
              </a:rPr>
              <a:t> </a:t>
            </a:r>
            <a:r>
              <a:rPr lang="en-US" altLang="zh-CN" sz="2400" b="1" i="1">
                <a:solidFill>
                  <a:srgbClr val="66FFFF"/>
                </a:solidFill>
                <a:latin typeface="Times New Roman" panose="02020603050405020304" pitchFamily="18" charset="0"/>
              </a:rPr>
              <a:t>t</a:t>
            </a:r>
            <a:r>
              <a:rPr lang="en-US" altLang="zh-CN" sz="2400" b="1" i="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的动量</a:t>
            </a:r>
          </a:p>
        </p:txBody>
      </p:sp>
      <p:graphicFrame>
        <p:nvGraphicFramePr>
          <p:cNvPr id="12293" name="Object 5">
            <a:extLst>
              <a:ext uri="{FF2B5EF4-FFF2-40B4-BE49-F238E27FC236}">
                <a16:creationId xmlns:a16="http://schemas.microsoft.com/office/drawing/2014/main" id="{80C777A0-CD74-433F-9D1F-652374FF8150}"/>
              </a:ext>
            </a:extLst>
          </p:cNvPr>
          <p:cNvGraphicFramePr>
            <a:graphicFrameLocks/>
          </p:cNvGraphicFramePr>
          <p:nvPr/>
        </p:nvGraphicFramePr>
        <p:xfrm>
          <a:off x="5791200" y="1250950"/>
          <a:ext cx="1647825" cy="723900"/>
        </p:xfrm>
        <a:graphic>
          <a:graphicData uri="http://schemas.openxmlformats.org/presentationml/2006/ole">
            <mc:AlternateContent xmlns:mc="http://schemas.openxmlformats.org/markup-compatibility/2006">
              <mc:Choice xmlns:v="urn:schemas-microsoft-com:vml" Requires="v">
                <p:oleObj spid="_x0000_s12315" name="公式" r:id="rId3" imgW="1592772" imgH="655530" progId="Equation.3">
                  <p:embed/>
                </p:oleObj>
              </mc:Choice>
              <mc:Fallback>
                <p:oleObj name="公式" r:id="rId3" imgW="1592772" imgH="65553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250950"/>
                        <a:ext cx="1647825" cy="723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2" name="Object 6">
            <a:extLst>
              <a:ext uri="{FF2B5EF4-FFF2-40B4-BE49-F238E27FC236}">
                <a16:creationId xmlns:a16="http://schemas.microsoft.com/office/drawing/2014/main" id="{B9FEFB6E-241A-4302-B077-6F974B501D4A}"/>
              </a:ext>
            </a:extLst>
          </p:cNvPr>
          <p:cNvGraphicFramePr>
            <a:graphicFrameLocks/>
          </p:cNvGraphicFramePr>
          <p:nvPr/>
        </p:nvGraphicFramePr>
        <p:xfrm>
          <a:off x="890588" y="2046288"/>
          <a:ext cx="3022600" cy="468312"/>
        </p:xfrm>
        <a:graphic>
          <a:graphicData uri="http://schemas.openxmlformats.org/presentationml/2006/ole">
            <mc:AlternateContent xmlns:mc="http://schemas.openxmlformats.org/markup-compatibility/2006">
              <mc:Choice xmlns:v="urn:schemas-microsoft-com:vml" Requires="v">
                <p:oleObj spid="_x0000_s12316" name="公式" r:id="rId5" imgW="2963958" imgH="411480" progId="Equation.3">
                  <p:embed/>
                </p:oleObj>
              </mc:Choice>
              <mc:Fallback>
                <p:oleObj name="公式" r:id="rId5" imgW="2963958" imgH="4114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588" y="2046288"/>
                        <a:ext cx="3022600" cy="4683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3" name="Object 7">
            <a:extLst>
              <a:ext uri="{FF2B5EF4-FFF2-40B4-BE49-F238E27FC236}">
                <a16:creationId xmlns:a16="http://schemas.microsoft.com/office/drawing/2014/main" id="{DE94D416-BD5E-4441-8B26-E03B6930CDD9}"/>
              </a:ext>
            </a:extLst>
          </p:cNvPr>
          <p:cNvGraphicFramePr>
            <a:graphicFrameLocks/>
          </p:cNvGraphicFramePr>
          <p:nvPr/>
        </p:nvGraphicFramePr>
        <p:xfrm>
          <a:off x="838200" y="2982913"/>
          <a:ext cx="3136900" cy="468312"/>
        </p:xfrm>
        <a:graphic>
          <a:graphicData uri="http://schemas.openxmlformats.org/presentationml/2006/ole">
            <mc:AlternateContent xmlns:mc="http://schemas.openxmlformats.org/markup-compatibility/2006">
              <mc:Choice xmlns:v="urn:schemas-microsoft-com:vml" Requires="v">
                <p:oleObj spid="_x0000_s12317" name="公式" r:id="rId7" imgW="3086115" imgH="411480" progId="Equation.3">
                  <p:embed/>
                </p:oleObj>
              </mc:Choice>
              <mc:Fallback>
                <p:oleObj name="公式" r:id="rId7" imgW="3086115" imgH="41148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2982913"/>
                        <a:ext cx="3136900" cy="4683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4" name="Object 8">
            <a:extLst>
              <a:ext uri="{FF2B5EF4-FFF2-40B4-BE49-F238E27FC236}">
                <a16:creationId xmlns:a16="http://schemas.microsoft.com/office/drawing/2014/main" id="{51C56160-D23B-4EEC-80C7-7CC264EE49BD}"/>
              </a:ext>
            </a:extLst>
          </p:cNvPr>
          <p:cNvGraphicFramePr>
            <a:graphicFrameLocks/>
          </p:cNvGraphicFramePr>
          <p:nvPr/>
        </p:nvGraphicFramePr>
        <p:xfrm>
          <a:off x="831850" y="4035425"/>
          <a:ext cx="4383088" cy="457200"/>
        </p:xfrm>
        <a:graphic>
          <a:graphicData uri="http://schemas.openxmlformats.org/presentationml/2006/ole">
            <mc:AlternateContent xmlns:mc="http://schemas.openxmlformats.org/markup-compatibility/2006">
              <mc:Choice xmlns:v="urn:schemas-microsoft-com:vml" Requires="v">
                <p:oleObj spid="_x0000_s12318" name="公式" r:id="rId9" imgW="4335617" imgH="388778" progId="Equation.3">
                  <p:embed/>
                </p:oleObj>
              </mc:Choice>
              <mc:Fallback>
                <p:oleObj name="公式" r:id="rId9" imgW="4335617" imgH="388778"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50" y="4035425"/>
                        <a:ext cx="4383088"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385" name="Object 9">
            <a:extLst>
              <a:ext uri="{FF2B5EF4-FFF2-40B4-BE49-F238E27FC236}">
                <a16:creationId xmlns:a16="http://schemas.microsoft.com/office/drawing/2014/main" id="{12B95595-DB72-4B5B-B3F0-820D6096B519}"/>
              </a:ext>
            </a:extLst>
          </p:cNvPr>
          <p:cNvGraphicFramePr>
            <a:graphicFrameLocks/>
          </p:cNvGraphicFramePr>
          <p:nvPr/>
        </p:nvGraphicFramePr>
        <p:xfrm>
          <a:off x="874713" y="5372100"/>
          <a:ext cx="2828925" cy="720725"/>
        </p:xfrm>
        <a:graphic>
          <a:graphicData uri="http://schemas.openxmlformats.org/presentationml/2006/ole">
            <mc:AlternateContent xmlns:mc="http://schemas.openxmlformats.org/markup-compatibility/2006">
              <mc:Choice xmlns:v="urn:schemas-microsoft-com:vml" Requires="v">
                <p:oleObj spid="_x0000_s12319" name="公式" r:id="rId11" imgW="2766045" imgH="655530" progId="Equation.3">
                  <p:embed/>
                </p:oleObj>
              </mc:Choice>
              <mc:Fallback>
                <p:oleObj name="公式" r:id="rId11" imgW="2766045" imgH="655530"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4713" y="5372100"/>
                        <a:ext cx="2828925" cy="72072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8" name="AutoShape 10">
            <a:extLst>
              <a:ext uri="{FF2B5EF4-FFF2-40B4-BE49-F238E27FC236}">
                <a16:creationId xmlns:a16="http://schemas.microsoft.com/office/drawing/2014/main" id="{B0F9E4FF-0601-44C8-BCB8-095A13C4C361}"/>
              </a:ext>
            </a:extLst>
          </p:cNvPr>
          <p:cNvSpPr>
            <a:spLocks noChangeArrowheads="1"/>
          </p:cNvSpPr>
          <p:nvPr/>
        </p:nvSpPr>
        <p:spPr bwMode="auto">
          <a:xfrm>
            <a:off x="4876800" y="1328738"/>
            <a:ext cx="677863" cy="271462"/>
          </a:xfrm>
          <a:prstGeom prst="rightArrow">
            <a:avLst>
              <a:gd name="adj1" fmla="val 50000"/>
              <a:gd name="adj2" fmla="val 62427"/>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7" name="AutoShape 11">
            <a:extLst>
              <a:ext uri="{FF2B5EF4-FFF2-40B4-BE49-F238E27FC236}">
                <a16:creationId xmlns:a16="http://schemas.microsoft.com/office/drawing/2014/main" id="{EEAF6EE0-6A0D-4B1A-BE98-FFA599F622C8}"/>
              </a:ext>
            </a:extLst>
          </p:cNvPr>
          <p:cNvSpPr>
            <a:spLocks/>
          </p:cNvSpPr>
          <p:nvPr/>
        </p:nvSpPr>
        <p:spPr bwMode="auto">
          <a:xfrm>
            <a:off x="3948113" y="2259013"/>
            <a:ext cx="263525" cy="1050925"/>
          </a:xfrm>
          <a:prstGeom prst="rightBrace">
            <a:avLst>
              <a:gd name="adj1" fmla="val 33233"/>
              <a:gd name="adj2" fmla="val 50000"/>
            </a:avLst>
          </a:prstGeom>
          <a:noFill/>
          <a:ln w="28575">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388" name="Line 12">
            <a:extLst>
              <a:ext uri="{FF2B5EF4-FFF2-40B4-BE49-F238E27FC236}">
                <a16:creationId xmlns:a16="http://schemas.microsoft.com/office/drawing/2014/main" id="{17055FF6-8430-4A65-9377-978A92CF67C2}"/>
              </a:ext>
            </a:extLst>
          </p:cNvPr>
          <p:cNvSpPr>
            <a:spLocks noChangeShapeType="1"/>
          </p:cNvSpPr>
          <p:nvPr/>
        </p:nvSpPr>
        <p:spPr bwMode="auto">
          <a:xfrm flipH="1" flipV="1">
            <a:off x="5867400" y="3578225"/>
            <a:ext cx="766763" cy="509588"/>
          </a:xfrm>
          <a:prstGeom prst="line">
            <a:avLst/>
          </a:prstGeom>
          <a:noFill/>
          <a:ln w="38100">
            <a:solidFill>
              <a:srgbClr val="CCE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9" name="Line 13">
            <a:extLst>
              <a:ext uri="{FF2B5EF4-FFF2-40B4-BE49-F238E27FC236}">
                <a16:creationId xmlns:a16="http://schemas.microsoft.com/office/drawing/2014/main" id="{544C755E-A6A8-41D2-8463-F153BD3E4A50}"/>
              </a:ext>
            </a:extLst>
          </p:cNvPr>
          <p:cNvSpPr>
            <a:spLocks noChangeShapeType="1"/>
          </p:cNvSpPr>
          <p:nvPr/>
        </p:nvSpPr>
        <p:spPr bwMode="auto">
          <a:xfrm flipV="1">
            <a:off x="6710363" y="3397250"/>
            <a:ext cx="914400" cy="685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90" name="Line 14">
            <a:extLst>
              <a:ext uri="{FF2B5EF4-FFF2-40B4-BE49-F238E27FC236}">
                <a16:creationId xmlns:a16="http://schemas.microsoft.com/office/drawing/2014/main" id="{5C6CC9EC-F11E-4563-B82B-7C233EEB4C50}"/>
              </a:ext>
            </a:extLst>
          </p:cNvPr>
          <p:cNvSpPr>
            <a:spLocks noChangeShapeType="1"/>
          </p:cNvSpPr>
          <p:nvPr/>
        </p:nvSpPr>
        <p:spPr bwMode="auto">
          <a:xfrm>
            <a:off x="7624763" y="4692650"/>
            <a:ext cx="838200" cy="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1391" name="Object 15">
            <a:extLst>
              <a:ext uri="{FF2B5EF4-FFF2-40B4-BE49-F238E27FC236}">
                <a16:creationId xmlns:a16="http://schemas.microsoft.com/office/drawing/2014/main" id="{D112BE7D-6C93-4E7D-8A8A-868D6CAA202F}"/>
              </a:ext>
            </a:extLst>
          </p:cNvPr>
          <p:cNvGraphicFramePr>
            <a:graphicFrameLocks noChangeAspect="1"/>
          </p:cNvGraphicFramePr>
          <p:nvPr/>
        </p:nvGraphicFramePr>
        <p:xfrm>
          <a:off x="6915150" y="3963988"/>
          <a:ext cx="452438" cy="422275"/>
        </p:xfrm>
        <a:graphic>
          <a:graphicData uri="http://schemas.openxmlformats.org/presentationml/2006/ole">
            <mc:AlternateContent xmlns:mc="http://schemas.openxmlformats.org/markup-compatibility/2006">
              <mc:Choice xmlns:v="urn:schemas-microsoft-com:vml" Requires="v">
                <p:oleObj spid="_x0000_s12320" name="Equation" r:id="rId13" imgW="297343" imgH="358035" progId="Equation.3">
                  <p:embed/>
                </p:oleObj>
              </mc:Choice>
              <mc:Fallback>
                <p:oleObj name="Equation" r:id="rId13" imgW="297343" imgH="35803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15150" y="3963988"/>
                        <a:ext cx="4524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2" name="Object 16">
            <a:extLst>
              <a:ext uri="{FF2B5EF4-FFF2-40B4-BE49-F238E27FC236}">
                <a16:creationId xmlns:a16="http://schemas.microsoft.com/office/drawing/2014/main" id="{374C6324-7BE5-4838-89B9-BE8EBE60FA6D}"/>
              </a:ext>
            </a:extLst>
          </p:cNvPr>
          <p:cNvGraphicFramePr>
            <a:graphicFrameLocks noChangeAspect="1"/>
          </p:cNvGraphicFramePr>
          <p:nvPr/>
        </p:nvGraphicFramePr>
        <p:xfrm>
          <a:off x="6900863" y="4591050"/>
          <a:ext cx="473075" cy="419100"/>
        </p:xfrm>
        <a:graphic>
          <a:graphicData uri="http://schemas.openxmlformats.org/presentationml/2006/ole">
            <mc:AlternateContent xmlns:mc="http://schemas.openxmlformats.org/markup-compatibility/2006">
              <mc:Choice xmlns:v="urn:schemas-microsoft-com:vml" Requires="v">
                <p:oleObj spid="_x0000_s12321" name="Equation" r:id="rId15" imgW="335221" imgH="358035" progId="Equation.3">
                  <p:embed/>
                </p:oleObj>
              </mc:Choice>
              <mc:Fallback>
                <p:oleObj name="Equation" r:id="rId15" imgW="335221" imgH="358035"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00863" y="4591050"/>
                        <a:ext cx="4730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3" name="Object 17">
            <a:extLst>
              <a:ext uri="{FF2B5EF4-FFF2-40B4-BE49-F238E27FC236}">
                <a16:creationId xmlns:a16="http://schemas.microsoft.com/office/drawing/2014/main" id="{FA7626FA-5179-4450-9BBE-54ED3DA62857}"/>
              </a:ext>
            </a:extLst>
          </p:cNvPr>
          <p:cNvGraphicFramePr>
            <a:graphicFrameLocks noChangeAspect="1"/>
          </p:cNvGraphicFramePr>
          <p:nvPr/>
        </p:nvGraphicFramePr>
        <p:xfrm>
          <a:off x="5534025" y="3028950"/>
          <a:ext cx="436563" cy="471488"/>
        </p:xfrm>
        <a:graphic>
          <a:graphicData uri="http://schemas.openxmlformats.org/presentationml/2006/ole">
            <mc:AlternateContent xmlns:mc="http://schemas.openxmlformats.org/markup-compatibility/2006">
              <mc:Choice xmlns:v="urn:schemas-microsoft-com:vml" Requires="v">
                <p:oleObj spid="_x0000_s12322" name="Equation" r:id="rId17" imgW="365997" imgH="411480" progId="Equation.3">
                  <p:embed/>
                </p:oleObj>
              </mc:Choice>
              <mc:Fallback>
                <p:oleObj name="Equation" r:id="rId17" imgW="365997" imgH="411480" progId="Equation.3">
                  <p:embed/>
                  <p:pic>
                    <p:nvPicPr>
                      <p:cNvPr id="0" name="Object 1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34025" y="3028950"/>
                        <a:ext cx="436563"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4" name="Object 18">
            <a:extLst>
              <a:ext uri="{FF2B5EF4-FFF2-40B4-BE49-F238E27FC236}">
                <a16:creationId xmlns:a16="http://schemas.microsoft.com/office/drawing/2014/main" id="{7E3A4496-7689-4F93-B6A7-ECEDDC00A74B}"/>
              </a:ext>
            </a:extLst>
          </p:cNvPr>
          <p:cNvGraphicFramePr>
            <a:graphicFrameLocks noChangeAspect="1"/>
          </p:cNvGraphicFramePr>
          <p:nvPr/>
        </p:nvGraphicFramePr>
        <p:xfrm>
          <a:off x="8004175" y="5365750"/>
          <a:ext cx="430213" cy="468313"/>
        </p:xfrm>
        <a:graphic>
          <a:graphicData uri="http://schemas.openxmlformats.org/presentationml/2006/ole">
            <mc:AlternateContent xmlns:mc="http://schemas.openxmlformats.org/markup-compatibility/2006">
              <mc:Choice xmlns:v="urn:schemas-microsoft-com:vml" Requires="v">
                <p:oleObj spid="_x0000_s12323" name="Equation" r:id="rId19" imgW="365997" imgH="411480" progId="Equation.3">
                  <p:embed/>
                </p:oleObj>
              </mc:Choice>
              <mc:Fallback>
                <p:oleObj name="Equation" r:id="rId19" imgW="365997" imgH="411480"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04175" y="5365750"/>
                        <a:ext cx="43021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5" name="Object 19">
            <a:extLst>
              <a:ext uri="{FF2B5EF4-FFF2-40B4-BE49-F238E27FC236}">
                <a16:creationId xmlns:a16="http://schemas.microsoft.com/office/drawing/2014/main" id="{F5263D69-47ED-4D96-B95A-9593A91397A2}"/>
              </a:ext>
            </a:extLst>
          </p:cNvPr>
          <p:cNvGraphicFramePr>
            <a:graphicFrameLocks noChangeAspect="1"/>
          </p:cNvGraphicFramePr>
          <p:nvPr/>
        </p:nvGraphicFramePr>
        <p:xfrm>
          <a:off x="7561263" y="3214688"/>
          <a:ext cx="307975" cy="449262"/>
        </p:xfrm>
        <a:graphic>
          <a:graphicData uri="http://schemas.openxmlformats.org/presentationml/2006/ole">
            <mc:AlternateContent xmlns:mc="http://schemas.openxmlformats.org/markup-compatibility/2006">
              <mc:Choice xmlns:v="urn:schemas-microsoft-com:vml" Requires="v">
                <p:oleObj spid="_x0000_s12324" name="Equation" r:id="rId21" imgW="251416" imgH="388778" progId="Equation.3">
                  <p:embed/>
                </p:oleObj>
              </mc:Choice>
              <mc:Fallback>
                <p:oleObj name="Equation" r:id="rId21" imgW="251416" imgH="388778"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61263" y="3214688"/>
                        <a:ext cx="30797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6" name="Object 20">
            <a:extLst>
              <a:ext uri="{FF2B5EF4-FFF2-40B4-BE49-F238E27FC236}">
                <a16:creationId xmlns:a16="http://schemas.microsoft.com/office/drawing/2014/main" id="{0E02DC97-1D11-40A7-9200-2E10A1292A5E}"/>
              </a:ext>
            </a:extLst>
          </p:cNvPr>
          <p:cNvGraphicFramePr>
            <a:graphicFrameLocks noChangeAspect="1"/>
          </p:cNvGraphicFramePr>
          <p:nvPr/>
        </p:nvGraphicFramePr>
        <p:xfrm>
          <a:off x="8305800" y="3994150"/>
          <a:ext cx="369888" cy="460375"/>
        </p:xfrm>
        <a:graphic>
          <a:graphicData uri="http://schemas.openxmlformats.org/presentationml/2006/ole">
            <mc:AlternateContent xmlns:mc="http://schemas.openxmlformats.org/markup-compatibility/2006">
              <mc:Choice xmlns:v="urn:schemas-microsoft-com:vml" Requires="v">
                <p:oleObj spid="_x0000_s12325" name="Equation" r:id="rId23" imgW="297343" imgH="388778" progId="Equation.3">
                  <p:embed/>
                </p:oleObj>
              </mc:Choice>
              <mc:Fallback>
                <p:oleObj name="Equation" r:id="rId23" imgW="297343" imgH="388778"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05800" y="3994150"/>
                        <a:ext cx="36988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7" name="Object 21">
            <a:extLst>
              <a:ext uri="{FF2B5EF4-FFF2-40B4-BE49-F238E27FC236}">
                <a16:creationId xmlns:a16="http://schemas.microsoft.com/office/drawing/2014/main" id="{49EC6598-C089-4130-8D32-624EC4F3EE78}"/>
              </a:ext>
            </a:extLst>
          </p:cNvPr>
          <p:cNvGraphicFramePr>
            <a:graphicFrameLocks/>
          </p:cNvGraphicFramePr>
          <p:nvPr/>
        </p:nvGraphicFramePr>
        <p:xfrm>
          <a:off x="4400550" y="2436813"/>
          <a:ext cx="1727200" cy="469900"/>
        </p:xfrm>
        <a:graphic>
          <a:graphicData uri="http://schemas.openxmlformats.org/presentationml/2006/ole">
            <mc:AlternateContent xmlns:mc="http://schemas.openxmlformats.org/markup-compatibility/2006">
              <mc:Choice xmlns:v="urn:schemas-microsoft-com:vml" Requires="v">
                <p:oleObj spid="_x0000_s12326" name="Equation" r:id="rId25" imgW="1669002" imgH="411480" progId="Equation.3">
                  <p:embed/>
                </p:oleObj>
              </mc:Choice>
              <mc:Fallback>
                <p:oleObj name="Equation" r:id="rId25" imgW="1669002" imgH="411480" progId="Equation.3">
                  <p:embed/>
                  <p:pic>
                    <p:nvPicPr>
                      <p:cNvPr id="0" name="Object 21"/>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00550" y="2436813"/>
                        <a:ext cx="1727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98" name="Text Box 22">
            <a:extLst>
              <a:ext uri="{FF2B5EF4-FFF2-40B4-BE49-F238E27FC236}">
                <a16:creationId xmlns:a16="http://schemas.microsoft.com/office/drawing/2014/main" id="{B5FE2CCE-BA77-41A2-B83D-8A0BBD4F7696}"/>
              </a:ext>
            </a:extLst>
          </p:cNvPr>
          <p:cNvSpPr txBox="1">
            <a:spLocks noChangeArrowheads="1"/>
          </p:cNvSpPr>
          <p:nvPr/>
        </p:nvSpPr>
        <p:spPr bwMode="auto">
          <a:xfrm>
            <a:off x="3708400" y="5518150"/>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bg1"/>
                </a:solidFill>
                <a:latin typeface="Times New Roman" panose="02020603050405020304" pitchFamily="18" charset="0"/>
                <a:ea typeface="楷体_GB2312" pitchFamily="49" charset="-122"/>
              </a:rPr>
              <a:t>（质点系动量定理）</a:t>
            </a:r>
            <a:endParaRPr lang="zh-CN" altLang="en-US" sz="2000">
              <a:solidFill>
                <a:schemeClr val="bg1"/>
              </a:solidFill>
              <a:latin typeface="Times New Roman" panose="02020603050405020304" pitchFamily="18" charset="0"/>
              <a:ea typeface="楷体_GB2312" pitchFamily="49" charset="-122"/>
            </a:endParaRPr>
          </a:p>
        </p:txBody>
      </p:sp>
      <p:sp>
        <p:nvSpPr>
          <p:cNvPr id="101399" name="Text Box 23">
            <a:extLst>
              <a:ext uri="{FF2B5EF4-FFF2-40B4-BE49-F238E27FC236}">
                <a16:creationId xmlns:a16="http://schemas.microsoft.com/office/drawing/2014/main" id="{552810C6-18F6-4F78-923B-A2B714933538}"/>
              </a:ext>
            </a:extLst>
          </p:cNvPr>
          <p:cNvSpPr txBox="1">
            <a:spLocks noChangeArrowheads="1"/>
          </p:cNvSpPr>
          <p:nvPr/>
        </p:nvSpPr>
        <p:spPr bwMode="auto">
          <a:xfrm>
            <a:off x="6453188" y="2406650"/>
            <a:ext cx="20716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chemeClr val="bg1"/>
                </a:solidFill>
                <a:latin typeface="Times New Roman" panose="02020603050405020304" pitchFamily="18" charset="0"/>
              </a:rPr>
              <a:t>一对内力</a:t>
            </a:r>
          </a:p>
        </p:txBody>
      </p:sp>
      <p:sp>
        <p:nvSpPr>
          <p:cNvPr id="101400" name="Oval 24">
            <a:extLst>
              <a:ext uri="{FF2B5EF4-FFF2-40B4-BE49-F238E27FC236}">
                <a16:creationId xmlns:a16="http://schemas.microsoft.com/office/drawing/2014/main" id="{67191ED6-93F2-4EC6-B7C8-7C03ACD0E25B}"/>
              </a:ext>
            </a:extLst>
          </p:cNvPr>
          <p:cNvSpPr>
            <a:spLocks noChangeArrowheads="1"/>
          </p:cNvSpPr>
          <p:nvPr/>
        </p:nvSpPr>
        <p:spPr bwMode="auto">
          <a:xfrm>
            <a:off x="6557963" y="400685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01401" name="Line 25">
            <a:extLst>
              <a:ext uri="{FF2B5EF4-FFF2-40B4-BE49-F238E27FC236}">
                <a16:creationId xmlns:a16="http://schemas.microsoft.com/office/drawing/2014/main" id="{D3F049C7-322F-4FE3-A4BD-B5E8D55D948C}"/>
              </a:ext>
            </a:extLst>
          </p:cNvPr>
          <p:cNvSpPr>
            <a:spLocks noChangeShapeType="1"/>
          </p:cNvSpPr>
          <p:nvPr/>
        </p:nvSpPr>
        <p:spPr bwMode="auto">
          <a:xfrm flipH="1" flipV="1">
            <a:off x="7607300" y="4740275"/>
            <a:ext cx="781050" cy="560388"/>
          </a:xfrm>
          <a:prstGeom prst="line">
            <a:avLst/>
          </a:prstGeom>
          <a:noFill/>
          <a:ln w="38100">
            <a:solidFill>
              <a:srgbClr val="CCEC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402" name="Oval 26">
            <a:extLst>
              <a:ext uri="{FF2B5EF4-FFF2-40B4-BE49-F238E27FC236}">
                <a16:creationId xmlns:a16="http://schemas.microsoft.com/office/drawing/2014/main" id="{CFDFEC5F-C778-4F52-AFB3-76121739DD92}"/>
              </a:ext>
            </a:extLst>
          </p:cNvPr>
          <p:cNvSpPr>
            <a:spLocks noChangeArrowheads="1"/>
          </p:cNvSpPr>
          <p:nvPr/>
        </p:nvSpPr>
        <p:spPr bwMode="auto">
          <a:xfrm>
            <a:off x="7472363" y="4616450"/>
            <a:ext cx="228600" cy="228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400"/>
                                        </p:tgtEl>
                                        <p:attrNameLst>
                                          <p:attrName>style.visibility</p:attrName>
                                        </p:attrNameLst>
                                      </p:cBhvr>
                                      <p:to>
                                        <p:strVal val="visible"/>
                                      </p:to>
                                    </p:set>
                                    <p:animEffect transition="in" filter="wipe(left)">
                                      <p:cBhvr>
                                        <p:cTn id="7" dur="500"/>
                                        <p:tgtEl>
                                          <p:spTgt spid="1014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1391"/>
                                        </p:tgtEl>
                                        <p:attrNameLst>
                                          <p:attrName>style.visibility</p:attrName>
                                        </p:attrNameLst>
                                      </p:cBhvr>
                                      <p:to>
                                        <p:strVal val="visible"/>
                                      </p:to>
                                    </p:set>
                                    <p:animEffect transition="in" filter="wipe(left)">
                                      <p:cBhvr>
                                        <p:cTn id="12" dur="500"/>
                                        <p:tgtEl>
                                          <p:spTgt spid="101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402"/>
                                        </p:tgtEl>
                                        <p:attrNameLst>
                                          <p:attrName>style.visibility</p:attrName>
                                        </p:attrNameLst>
                                      </p:cBhvr>
                                      <p:to>
                                        <p:strVal val="visible"/>
                                      </p:to>
                                    </p:set>
                                    <p:animEffect transition="in" filter="wipe(left)">
                                      <p:cBhvr>
                                        <p:cTn id="17" dur="500"/>
                                        <p:tgtEl>
                                          <p:spTgt spid="1014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1392"/>
                                        </p:tgtEl>
                                        <p:attrNameLst>
                                          <p:attrName>style.visibility</p:attrName>
                                        </p:attrNameLst>
                                      </p:cBhvr>
                                      <p:to>
                                        <p:strVal val="visible"/>
                                      </p:to>
                                    </p:set>
                                    <p:animEffect transition="in" filter="wipe(left)">
                                      <p:cBhvr>
                                        <p:cTn id="22" dur="500"/>
                                        <p:tgtEl>
                                          <p:spTgt spid="1013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101378"/>
                                        </p:tgtEl>
                                        <p:attrNameLst>
                                          <p:attrName>style.visibility</p:attrName>
                                        </p:attrNameLst>
                                      </p:cBhvr>
                                      <p:to>
                                        <p:strVal val="visible"/>
                                      </p:to>
                                    </p:set>
                                    <p:anim calcmode="lin" valueType="num">
                                      <p:cBhvr>
                                        <p:cTn id="27" dur="500" fill="hold"/>
                                        <p:tgtEl>
                                          <p:spTgt spid="101378"/>
                                        </p:tgtEl>
                                        <p:attrNameLst>
                                          <p:attrName>ppt_w</p:attrName>
                                        </p:attrNameLst>
                                      </p:cBhvr>
                                      <p:tavLst>
                                        <p:tav tm="0">
                                          <p:val>
                                            <p:fltVal val="0"/>
                                          </p:val>
                                        </p:tav>
                                        <p:tav tm="100000">
                                          <p:val>
                                            <p:strVal val="#ppt_w"/>
                                          </p:val>
                                        </p:tav>
                                      </p:tavLst>
                                    </p:anim>
                                    <p:anim calcmode="lin" valueType="num">
                                      <p:cBhvr>
                                        <p:cTn id="28" dur="500" fill="hold"/>
                                        <p:tgtEl>
                                          <p:spTgt spid="10137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1389"/>
                                        </p:tgtEl>
                                        <p:attrNameLst>
                                          <p:attrName>style.visibility</p:attrName>
                                        </p:attrNameLst>
                                      </p:cBhvr>
                                      <p:to>
                                        <p:strVal val="visible"/>
                                      </p:to>
                                    </p:set>
                                    <p:animEffect transition="in" filter="wipe(left)">
                                      <p:cBhvr>
                                        <p:cTn id="33" dur="500"/>
                                        <p:tgtEl>
                                          <p:spTgt spid="10138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01395"/>
                                        </p:tgtEl>
                                        <p:attrNameLst>
                                          <p:attrName>style.visibility</p:attrName>
                                        </p:attrNameLst>
                                      </p:cBhvr>
                                      <p:to>
                                        <p:strVal val="visible"/>
                                      </p:to>
                                    </p:set>
                                    <p:animEffect transition="in" filter="wipe(left)">
                                      <p:cBhvr>
                                        <p:cTn id="38" dur="500"/>
                                        <p:tgtEl>
                                          <p:spTgt spid="1013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101388"/>
                                        </p:tgtEl>
                                        <p:attrNameLst>
                                          <p:attrName>style.visibility</p:attrName>
                                        </p:attrNameLst>
                                      </p:cBhvr>
                                      <p:to>
                                        <p:strVal val="visible"/>
                                      </p:to>
                                    </p:set>
                                    <p:animEffect transition="in" filter="wipe(right)">
                                      <p:cBhvr>
                                        <p:cTn id="43" dur="500"/>
                                        <p:tgtEl>
                                          <p:spTgt spid="1013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01393"/>
                                        </p:tgtEl>
                                        <p:attrNameLst>
                                          <p:attrName>style.visibility</p:attrName>
                                        </p:attrNameLst>
                                      </p:cBhvr>
                                      <p:to>
                                        <p:strVal val="visible"/>
                                      </p:to>
                                    </p:set>
                                    <p:animEffect transition="in" filter="wipe(left)">
                                      <p:cBhvr>
                                        <p:cTn id="48" dur="500"/>
                                        <p:tgtEl>
                                          <p:spTgt spid="10139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01390"/>
                                        </p:tgtEl>
                                        <p:attrNameLst>
                                          <p:attrName>style.visibility</p:attrName>
                                        </p:attrNameLst>
                                      </p:cBhvr>
                                      <p:to>
                                        <p:strVal val="visible"/>
                                      </p:to>
                                    </p:set>
                                    <p:animEffect transition="in" filter="wipe(left)">
                                      <p:cBhvr>
                                        <p:cTn id="53" dur="500"/>
                                        <p:tgtEl>
                                          <p:spTgt spid="1013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101396"/>
                                        </p:tgtEl>
                                        <p:attrNameLst>
                                          <p:attrName>style.visibility</p:attrName>
                                        </p:attrNameLst>
                                      </p:cBhvr>
                                      <p:to>
                                        <p:strVal val="visible"/>
                                      </p:to>
                                    </p:set>
                                    <p:animEffect transition="in" filter="wipe(left)">
                                      <p:cBhvr>
                                        <p:cTn id="58" dur="500"/>
                                        <p:tgtEl>
                                          <p:spTgt spid="10139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01401"/>
                                        </p:tgtEl>
                                        <p:attrNameLst>
                                          <p:attrName>style.visibility</p:attrName>
                                        </p:attrNameLst>
                                      </p:cBhvr>
                                      <p:to>
                                        <p:strVal val="visible"/>
                                      </p:to>
                                    </p:set>
                                    <p:animEffect transition="in" filter="wipe(left)">
                                      <p:cBhvr>
                                        <p:cTn id="63" dur="500"/>
                                        <p:tgtEl>
                                          <p:spTgt spid="10140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01394"/>
                                        </p:tgtEl>
                                        <p:attrNameLst>
                                          <p:attrName>style.visibility</p:attrName>
                                        </p:attrNameLst>
                                      </p:cBhvr>
                                      <p:to>
                                        <p:strVal val="visible"/>
                                      </p:to>
                                    </p:set>
                                    <p:animEffect transition="in" filter="wipe(left)">
                                      <p:cBhvr>
                                        <p:cTn id="68" dur="500"/>
                                        <p:tgtEl>
                                          <p:spTgt spid="10139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01382"/>
                                        </p:tgtEl>
                                        <p:attrNameLst>
                                          <p:attrName>style.visibility</p:attrName>
                                        </p:attrNameLst>
                                      </p:cBhvr>
                                      <p:to>
                                        <p:strVal val="visible"/>
                                      </p:to>
                                    </p:set>
                                    <p:animEffect transition="in" filter="wipe(left)">
                                      <p:cBhvr>
                                        <p:cTn id="73" dur="500"/>
                                        <p:tgtEl>
                                          <p:spTgt spid="10138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01383"/>
                                        </p:tgtEl>
                                        <p:attrNameLst>
                                          <p:attrName>style.visibility</p:attrName>
                                        </p:attrNameLst>
                                      </p:cBhvr>
                                      <p:to>
                                        <p:strVal val="visible"/>
                                      </p:to>
                                    </p:set>
                                    <p:animEffect transition="in" filter="wipe(left)">
                                      <p:cBhvr>
                                        <p:cTn id="78" dur="500"/>
                                        <p:tgtEl>
                                          <p:spTgt spid="10138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01387"/>
                                        </p:tgtEl>
                                        <p:attrNameLst>
                                          <p:attrName>style.visibility</p:attrName>
                                        </p:attrNameLst>
                                      </p:cBhvr>
                                      <p:to>
                                        <p:strVal val="visible"/>
                                      </p:to>
                                    </p:set>
                                    <p:animEffect transition="in" filter="wipe(left)">
                                      <p:cBhvr>
                                        <p:cTn id="83" dur="500"/>
                                        <p:tgtEl>
                                          <p:spTgt spid="10138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01397"/>
                                        </p:tgtEl>
                                        <p:attrNameLst>
                                          <p:attrName>style.visibility</p:attrName>
                                        </p:attrNameLst>
                                      </p:cBhvr>
                                      <p:to>
                                        <p:strVal val="visible"/>
                                      </p:to>
                                    </p:set>
                                    <p:animEffect transition="in" filter="wipe(left)">
                                      <p:cBhvr>
                                        <p:cTn id="88" dur="500"/>
                                        <p:tgtEl>
                                          <p:spTgt spid="101397"/>
                                        </p:tgtEl>
                                      </p:cBhvr>
                                    </p:animEffect>
                                  </p:childTnLst>
                                </p:cTn>
                              </p:par>
                            </p:childTnLst>
                          </p:cTn>
                        </p:par>
                        <p:par>
                          <p:cTn id="89" fill="hold" nodeType="afterGroup">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101399"/>
                                        </p:tgtEl>
                                        <p:attrNameLst>
                                          <p:attrName>style.visibility</p:attrName>
                                        </p:attrNameLst>
                                      </p:cBhvr>
                                      <p:to>
                                        <p:strVal val="visible"/>
                                      </p:to>
                                    </p:set>
                                    <p:animEffect transition="in" filter="wipe(left)">
                                      <p:cBhvr>
                                        <p:cTn id="92" dur="500"/>
                                        <p:tgtEl>
                                          <p:spTgt spid="10139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101384"/>
                                        </p:tgtEl>
                                        <p:attrNameLst>
                                          <p:attrName>style.visibility</p:attrName>
                                        </p:attrNameLst>
                                      </p:cBhvr>
                                      <p:to>
                                        <p:strVal val="visible"/>
                                      </p:to>
                                    </p:set>
                                    <p:animEffect transition="in" filter="wipe(left)">
                                      <p:cBhvr>
                                        <p:cTn id="97" dur="500"/>
                                        <p:tgtEl>
                                          <p:spTgt spid="10138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01385"/>
                                        </p:tgtEl>
                                        <p:attrNameLst>
                                          <p:attrName>style.visibility</p:attrName>
                                        </p:attrNameLst>
                                      </p:cBhvr>
                                      <p:to>
                                        <p:strVal val="visible"/>
                                      </p:to>
                                    </p:set>
                                    <p:animEffect transition="in" filter="wipe(left)">
                                      <p:cBhvr>
                                        <p:cTn id="102" dur="500"/>
                                        <p:tgtEl>
                                          <p:spTgt spid="10138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1398"/>
                                        </p:tgtEl>
                                        <p:attrNameLst>
                                          <p:attrName>style.visibility</p:attrName>
                                        </p:attrNameLst>
                                      </p:cBhvr>
                                      <p:to>
                                        <p:strVal val="visible"/>
                                      </p:to>
                                    </p:set>
                                    <p:animEffect transition="in" filter="wipe(left)">
                                      <p:cBhvr>
                                        <p:cTn id="107" dur="500"/>
                                        <p:tgtEl>
                                          <p:spTgt spid="101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7" grpId="0" animBg="1"/>
      <p:bldP spid="101398" grpId="0" autoUpdateAnimBg="0"/>
      <p:bldP spid="101399" grpId="0"/>
      <p:bldP spid="101400" grpId="0" animBg="1"/>
      <p:bldP spid="1014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a:extLst>
              <a:ext uri="{FF2B5EF4-FFF2-40B4-BE49-F238E27FC236}">
                <a16:creationId xmlns:a16="http://schemas.microsoft.com/office/drawing/2014/main" id="{F565041D-4A10-48A4-BE07-F52A1C89C3A1}"/>
              </a:ext>
            </a:extLst>
          </p:cNvPr>
          <p:cNvGraphicFramePr>
            <a:graphicFrameLocks/>
          </p:cNvGraphicFramePr>
          <p:nvPr/>
        </p:nvGraphicFramePr>
        <p:xfrm>
          <a:off x="3519488" y="836613"/>
          <a:ext cx="2708275" cy="1943100"/>
        </p:xfrm>
        <a:graphic>
          <a:graphicData uri="http://schemas.openxmlformats.org/presentationml/2006/ole">
            <mc:AlternateContent xmlns:mc="http://schemas.openxmlformats.org/markup-compatibility/2006">
              <mc:Choice xmlns:v="urn:schemas-microsoft-com:vml" Requires="v">
                <p:oleObj spid="_x0000_s13324" name="公式" r:id="rId3" imgW="2910929" imgH="2042265" progId="Equation.3">
                  <p:embed/>
                </p:oleObj>
              </mc:Choice>
              <mc:Fallback>
                <p:oleObj name="公式" r:id="rId3" imgW="2910929" imgH="204226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9488" y="836613"/>
                        <a:ext cx="270827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5" name="Text Box 3">
            <a:extLst>
              <a:ext uri="{FF2B5EF4-FFF2-40B4-BE49-F238E27FC236}">
                <a16:creationId xmlns:a16="http://schemas.microsoft.com/office/drawing/2014/main" id="{EEFA0F9B-CFCE-4600-ABC0-D7796EF34342}"/>
              </a:ext>
            </a:extLst>
          </p:cNvPr>
          <p:cNvSpPr txBox="1">
            <a:spLocks noChangeArrowheads="1"/>
          </p:cNvSpPr>
          <p:nvPr/>
        </p:nvSpPr>
        <p:spPr bwMode="auto">
          <a:xfrm>
            <a:off x="741363" y="404813"/>
            <a:ext cx="202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直角坐标系：</a:t>
            </a:r>
            <a:endParaRPr lang="zh-CN" altLang="en-US" sz="2400">
              <a:solidFill>
                <a:schemeClr val="bg1"/>
              </a:solidFill>
              <a:latin typeface="Times New Roman" panose="02020603050405020304" pitchFamily="18" charset="0"/>
            </a:endParaRPr>
          </a:p>
        </p:txBody>
      </p:sp>
      <p:sp>
        <p:nvSpPr>
          <p:cNvPr id="13316" name="Text Box 4">
            <a:extLst>
              <a:ext uri="{FF2B5EF4-FFF2-40B4-BE49-F238E27FC236}">
                <a16:creationId xmlns:a16="http://schemas.microsoft.com/office/drawing/2014/main" id="{353556C0-7D8A-45AC-AA6C-C1D3768784FE}"/>
              </a:ext>
            </a:extLst>
          </p:cNvPr>
          <p:cNvSpPr txBox="1">
            <a:spLocks noChangeArrowheads="1"/>
          </p:cNvSpPr>
          <p:nvPr/>
        </p:nvSpPr>
        <p:spPr bwMode="auto">
          <a:xfrm>
            <a:off x="735013" y="3009900"/>
            <a:ext cx="233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在有限时间内：</a:t>
            </a:r>
            <a:endParaRPr lang="zh-CN" altLang="en-US" sz="2400">
              <a:solidFill>
                <a:schemeClr val="bg1"/>
              </a:solidFill>
              <a:latin typeface="Times New Roman" panose="02020603050405020304" pitchFamily="18" charset="0"/>
            </a:endParaRPr>
          </a:p>
        </p:txBody>
      </p:sp>
      <p:sp>
        <p:nvSpPr>
          <p:cNvPr id="102405" name="Text Box 5">
            <a:extLst>
              <a:ext uri="{FF2B5EF4-FFF2-40B4-BE49-F238E27FC236}">
                <a16:creationId xmlns:a16="http://schemas.microsoft.com/office/drawing/2014/main" id="{3870BF2D-ED27-465C-8D52-A6D950A9EFFC}"/>
              </a:ext>
            </a:extLst>
          </p:cNvPr>
          <p:cNvSpPr txBox="1">
            <a:spLocks noChangeArrowheads="1"/>
          </p:cNvSpPr>
          <p:nvPr/>
        </p:nvSpPr>
        <p:spPr bwMode="auto">
          <a:xfrm>
            <a:off x="736600" y="5300663"/>
            <a:ext cx="8515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Times New Roman" panose="02020603050405020304" pitchFamily="18" charset="0"/>
                <a:ea typeface="楷体_GB2312" pitchFamily="49" charset="-122"/>
              </a:rPr>
              <a:t>(1) </a:t>
            </a:r>
            <a:r>
              <a:rPr lang="zh-CN" altLang="en-US" sz="2400" b="1">
                <a:solidFill>
                  <a:schemeClr val="bg1"/>
                </a:solidFill>
                <a:latin typeface="Times New Roman" panose="02020603050405020304" pitchFamily="18" charset="0"/>
                <a:ea typeface="楷体_GB2312" pitchFamily="49" charset="-122"/>
              </a:rPr>
              <a:t>只有外力可改变系统的总动量</a:t>
            </a:r>
            <a:r>
              <a:rPr lang="en-US" altLang="zh-CN" sz="2400" b="1">
                <a:solidFill>
                  <a:schemeClr val="bg1"/>
                </a:solidFill>
                <a:latin typeface="Times New Roman" panose="02020603050405020304" pitchFamily="18" charset="0"/>
                <a:ea typeface="楷体_GB2312" pitchFamily="49" charset="-122"/>
              </a:rPr>
              <a:t>,</a:t>
            </a:r>
            <a:r>
              <a:rPr lang="zh-CN" altLang="zh-CN" sz="2400" b="1">
                <a:solidFill>
                  <a:schemeClr val="bg1"/>
                </a:solidFill>
              </a:rPr>
              <a:t>内力不改变系统的动量</a:t>
            </a:r>
            <a:endParaRPr lang="zh-CN" altLang="en-US" sz="2400" b="1">
              <a:solidFill>
                <a:schemeClr val="bg1"/>
              </a:solidFill>
              <a:latin typeface="Times New Roman" panose="02020603050405020304" pitchFamily="18" charset="0"/>
              <a:ea typeface="楷体_GB2312" pitchFamily="49" charset="-122"/>
            </a:endParaRPr>
          </a:p>
        </p:txBody>
      </p:sp>
      <p:sp>
        <p:nvSpPr>
          <p:cNvPr id="102406" name="Text Box 6">
            <a:extLst>
              <a:ext uri="{FF2B5EF4-FFF2-40B4-BE49-F238E27FC236}">
                <a16:creationId xmlns:a16="http://schemas.microsoft.com/office/drawing/2014/main" id="{A372C87F-0941-4D7B-B384-6481A93CF084}"/>
              </a:ext>
            </a:extLst>
          </p:cNvPr>
          <p:cNvSpPr txBox="1">
            <a:spLocks noChangeArrowheads="1"/>
          </p:cNvSpPr>
          <p:nvPr/>
        </p:nvSpPr>
        <p:spPr bwMode="auto">
          <a:xfrm>
            <a:off x="719138" y="5873750"/>
            <a:ext cx="819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Times New Roman" panose="02020603050405020304" pitchFamily="18" charset="0"/>
                <a:ea typeface="楷体_GB2312" pitchFamily="49" charset="-122"/>
              </a:rPr>
              <a:t>(2) </a:t>
            </a:r>
            <a:r>
              <a:rPr lang="zh-CN" altLang="en-US" sz="2400" b="1">
                <a:solidFill>
                  <a:schemeClr val="bg1"/>
                </a:solidFill>
                <a:latin typeface="Times New Roman" panose="02020603050405020304" pitchFamily="18" charset="0"/>
                <a:ea typeface="楷体_GB2312" pitchFamily="49" charset="-122"/>
              </a:rPr>
              <a:t>内力可改变系统内单个质点的动量 </a:t>
            </a:r>
            <a:r>
              <a:rPr lang="en-US" altLang="zh-CN" sz="2400" b="1">
                <a:solidFill>
                  <a:schemeClr val="bg1"/>
                </a:solidFill>
                <a:latin typeface="Times New Roman" panose="02020603050405020304" pitchFamily="18" charset="0"/>
                <a:ea typeface="楷体_GB2312" pitchFamily="49" charset="-122"/>
              </a:rPr>
              <a:t>—— </a:t>
            </a:r>
            <a:r>
              <a:rPr lang="zh-CN" altLang="en-US" sz="2400" b="1">
                <a:solidFill>
                  <a:schemeClr val="bg1"/>
                </a:solidFill>
                <a:latin typeface="Times New Roman" panose="02020603050405020304" pitchFamily="18" charset="0"/>
                <a:ea typeface="楷体_GB2312" pitchFamily="49" charset="-122"/>
              </a:rPr>
              <a:t>内部作用复杂</a:t>
            </a:r>
            <a:endParaRPr lang="zh-CN" altLang="en-US" sz="2400">
              <a:solidFill>
                <a:schemeClr val="bg1"/>
              </a:solidFill>
              <a:latin typeface="Times New Roman" panose="02020603050405020304" pitchFamily="18" charset="0"/>
              <a:ea typeface="楷体_GB2312" pitchFamily="49" charset="-122"/>
            </a:endParaRPr>
          </a:p>
        </p:txBody>
      </p:sp>
      <p:graphicFrame>
        <p:nvGraphicFramePr>
          <p:cNvPr id="13319" name="Object 7">
            <a:extLst>
              <a:ext uri="{FF2B5EF4-FFF2-40B4-BE49-F238E27FC236}">
                <a16:creationId xmlns:a16="http://schemas.microsoft.com/office/drawing/2014/main" id="{959034C6-9863-46FE-A389-BB64901942AA}"/>
              </a:ext>
            </a:extLst>
          </p:cNvPr>
          <p:cNvGraphicFramePr>
            <a:graphicFrameLocks/>
          </p:cNvGraphicFramePr>
          <p:nvPr/>
        </p:nvGraphicFramePr>
        <p:xfrm>
          <a:off x="3059113" y="2895600"/>
          <a:ext cx="3884612" cy="800100"/>
        </p:xfrm>
        <a:graphic>
          <a:graphicData uri="http://schemas.openxmlformats.org/presentationml/2006/ole">
            <mc:AlternateContent xmlns:mc="http://schemas.openxmlformats.org/markup-compatibility/2006">
              <mc:Choice xmlns:v="urn:schemas-microsoft-com:vml" Requires="v">
                <p:oleObj spid="_x0000_s13325" name="公式" r:id="rId5" imgW="4206358" imgH="777082" progId="Equation.3">
                  <p:embed/>
                </p:oleObj>
              </mc:Choice>
              <mc:Fallback>
                <p:oleObj name="公式" r:id="rId5" imgW="4206358" imgH="777082"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2895600"/>
                        <a:ext cx="3884612" cy="800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08" name="Text Box 8">
            <a:extLst>
              <a:ext uri="{FF2B5EF4-FFF2-40B4-BE49-F238E27FC236}">
                <a16:creationId xmlns:a16="http://schemas.microsoft.com/office/drawing/2014/main" id="{51C8B0FE-0F4D-4A88-BE78-C450EB9A0788}"/>
              </a:ext>
            </a:extLst>
          </p:cNvPr>
          <p:cNvSpPr txBox="1">
            <a:spLocks noChangeArrowheads="1"/>
          </p:cNvSpPr>
          <p:nvPr/>
        </p:nvSpPr>
        <p:spPr bwMode="auto">
          <a:xfrm>
            <a:off x="711200" y="4799013"/>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说明</a:t>
            </a:r>
          </a:p>
        </p:txBody>
      </p:sp>
      <p:sp>
        <p:nvSpPr>
          <p:cNvPr id="13321" name="Text Box 9">
            <a:extLst>
              <a:ext uri="{FF2B5EF4-FFF2-40B4-BE49-F238E27FC236}">
                <a16:creationId xmlns:a16="http://schemas.microsoft.com/office/drawing/2014/main" id="{26A9E39B-996F-40FE-A1C2-A63EECA70AB3}"/>
              </a:ext>
            </a:extLst>
          </p:cNvPr>
          <p:cNvSpPr txBox="1">
            <a:spLocks noChangeArrowheads="1"/>
          </p:cNvSpPr>
          <p:nvPr/>
        </p:nvSpPr>
        <p:spPr bwMode="auto">
          <a:xfrm>
            <a:off x="712788" y="3754438"/>
            <a:ext cx="8008937" cy="109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5000"/>
              </a:lnSpc>
            </a:pPr>
            <a:r>
              <a:rPr lang="zh-CN" altLang="en-US" sz="2400" b="1">
                <a:solidFill>
                  <a:schemeClr val="bg1"/>
                </a:solidFill>
                <a:latin typeface="Times New Roman" panose="02020603050405020304" pitchFamily="18" charset="0"/>
              </a:rPr>
              <a:t>某段时间内，质点系动量的增量，等于作用在质点系上所有</a:t>
            </a:r>
            <a:r>
              <a:rPr lang="zh-CN" altLang="en-US" sz="2400" b="1">
                <a:solidFill>
                  <a:srgbClr val="FF0000"/>
                </a:solidFill>
                <a:latin typeface="Times New Roman" panose="02020603050405020304" pitchFamily="18" charset="0"/>
              </a:rPr>
              <a:t>外力</a:t>
            </a:r>
            <a:r>
              <a:rPr lang="zh-CN" altLang="en-US" sz="2400" b="1">
                <a:solidFill>
                  <a:schemeClr val="bg1"/>
                </a:solidFill>
                <a:latin typeface="Times New Roman" panose="02020603050405020304" pitchFamily="18" charset="0"/>
              </a:rPr>
              <a:t>在同一时间内的</a:t>
            </a:r>
            <a:r>
              <a:rPr lang="zh-CN" altLang="en-US" sz="2400" b="1">
                <a:solidFill>
                  <a:srgbClr val="FF0000"/>
                </a:solidFill>
                <a:latin typeface="Times New Roman" panose="02020603050405020304" pitchFamily="18" charset="0"/>
              </a:rPr>
              <a:t>冲量的矢量和 </a:t>
            </a:r>
            <a:r>
              <a:rPr lang="en-US" altLang="zh-CN" sz="2400" b="1">
                <a:solidFill>
                  <a:schemeClr val="bg1"/>
                </a:solidFill>
                <a:latin typeface="Times New Roman" panose="02020603050405020304" pitchFamily="18" charset="0"/>
              </a:rPr>
              <a:t>——</a:t>
            </a:r>
            <a:r>
              <a:rPr lang="zh-CN" altLang="en-US" sz="2400" b="1">
                <a:solidFill>
                  <a:srgbClr val="66FFFF"/>
                </a:solidFill>
                <a:latin typeface="Times New Roman" panose="02020603050405020304" pitchFamily="18" charset="0"/>
              </a:rPr>
              <a:t>质点系动量定理</a:t>
            </a:r>
          </a:p>
        </p:txBody>
      </p:sp>
      <p:sp>
        <p:nvSpPr>
          <p:cNvPr id="102410" name="AutoShape 10">
            <a:extLst>
              <a:ext uri="{FF2B5EF4-FFF2-40B4-BE49-F238E27FC236}">
                <a16:creationId xmlns:a16="http://schemas.microsoft.com/office/drawing/2014/main" id="{94F907D2-EFB6-45DF-872A-1B4563B891AB}"/>
              </a:ext>
            </a:extLst>
          </p:cNvPr>
          <p:cNvSpPr>
            <a:spLocks noChangeArrowheads="1"/>
          </p:cNvSpPr>
          <p:nvPr/>
        </p:nvSpPr>
        <p:spPr bwMode="auto">
          <a:xfrm>
            <a:off x="376238" y="474027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3323" name="AutoShape 11">
            <a:extLst>
              <a:ext uri="{FF2B5EF4-FFF2-40B4-BE49-F238E27FC236}">
                <a16:creationId xmlns:a16="http://schemas.microsoft.com/office/drawing/2014/main" id="{5037899D-CAE6-4892-924A-6A47F8DC039D}"/>
              </a:ext>
            </a:extLst>
          </p:cNvPr>
          <p:cNvSpPr>
            <a:spLocks/>
          </p:cNvSpPr>
          <p:nvPr/>
        </p:nvSpPr>
        <p:spPr bwMode="auto">
          <a:xfrm>
            <a:off x="3132138" y="1050925"/>
            <a:ext cx="215900" cy="1349375"/>
          </a:xfrm>
          <a:prstGeom prst="leftBrace">
            <a:avLst>
              <a:gd name="adj1" fmla="val 52083"/>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P spid="102406" grpId="0"/>
      <p:bldP spid="102408" grpId="0"/>
      <p:bldP spid="1024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28D03F56-25B2-45AA-94F9-C104A04F8085}"/>
              </a:ext>
            </a:extLst>
          </p:cNvPr>
          <p:cNvSpPr txBox="1">
            <a:spLocks noChangeArrowheads="1"/>
          </p:cNvSpPr>
          <p:nvPr/>
        </p:nvSpPr>
        <p:spPr bwMode="auto">
          <a:xfrm>
            <a:off x="750888" y="247650"/>
            <a:ext cx="8004175"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chemeClr val="bg1"/>
                </a:solidFill>
                <a:latin typeface="Times New Roman" panose="02020603050405020304" pitchFamily="18" charset="0"/>
              </a:rPr>
              <a:t>一粒子弹水平地穿过并排静止放置在光滑水平面上的木块</a:t>
            </a:r>
            <a:r>
              <a:rPr lang="en-US" altLang="zh-CN" sz="2400" b="1">
                <a:solidFill>
                  <a:schemeClr val="bg1"/>
                </a:solidFill>
                <a:latin typeface="Times New Roman" panose="02020603050405020304" pitchFamily="18" charset="0"/>
              </a:rPr>
              <a:t>,</a:t>
            </a:r>
            <a:r>
              <a:rPr lang="zh-CN" altLang="en-US" sz="2400" b="1">
                <a:solidFill>
                  <a:schemeClr val="bg1"/>
                </a:solidFill>
                <a:latin typeface="Times New Roman" panose="02020603050405020304" pitchFamily="18" charset="0"/>
              </a:rPr>
              <a:t>已知两木块的质量分别为 </a:t>
            </a:r>
            <a:r>
              <a:rPr lang="en-US" altLang="zh-CN" sz="2400" b="1" i="1">
                <a:solidFill>
                  <a:srgbClr val="66FFFF"/>
                </a:solidFill>
                <a:latin typeface="Times New Roman" panose="02020603050405020304" pitchFamily="18" charset="0"/>
              </a:rPr>
              <a:t>m</a:t>
            </a:r>
            <a:r>
              <a:rPr lang="en-US" altLang="zh-CN" sz="2400" b="1" baseline="-25000">
                <a:solidFill>
                  <a:srgbClr val="66FFFF"/>
                </a:solidFill>
                <a:latin typeface="Times New Roman" panose="02020603050405020304" pitchFamily="18" charset="0"/>
              </a:rPr>
              <a:t>1</a:t>
            </a:r>
            <a:r>
              <a:rPr lang="en-US" altLang="zh-CN" sz="2400" b="1">
                <a:solidFill>
                  <a:schemeClr val="bg1"/>
                </a:solidFill>
                <a:latin typeface="Times New Roman" panose="02020603050405020304" pitchFamily="18" charset="0"/>
              </a:rPr>
              <a:t>, </a:t>
            </a:r>
            <a:r>
              <a:rPr lang="en-US" altLang="zh-CN" sz="2400" b="1" i="1">
                <a:solidFill>
                  <a:srgbClr val="66FFFF"/>
                </a:solidFill>
                <a:latin typeface="Times New Roman" panose="02020603050405020304" pitchFamily="18" charset="0"/>
              </a:rPr>
              <a:t>m</a:t>
            </a:r>
            <a:r>
              <a:rPr lang="en-US" altLang="zh-CN" sz="2400" b="1" baseline="-25000">
                <a:solidFill>
                  <a:srgbClr val="66FFFF"/>
                </a:solidFill>
                <a:latin typeface="Times New Roman" panose="02020603050405020304" pitchFamily="18" charset="0"/>
              </a:rPr>
              <a:t>2</a:t>
            </a:r>
            <a:r>
              <a:rPr lang="en-US" altLang="zh-CN" sz="2400" b="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，子弹穿过两木块的时间各为</a:t>
            </a:r>
            <a:r>
              <a:rPr lang="zh-CN" altLang="en-US" sz="2400" b="1">
                <a:solidFill>
                  <a:srgbClr val="66FFFF"/>
                </a:solidFill>
                <a:latin typeface="Times New Roman" panose="02020603050405020304" pitchFamily="18" charset="0"/>
                <a:sym typeface="Symbol" panose="05050102010706020507" pitchFamily="18" charset="2"/>
              </a:rPr>
              <a:t></a:t>
            </a:r>
            <a:r>
              <a:rPr lang="zh-CN" altLang="en-US" sz="2400" b="1" i="1">
                <a:solidFill>
                  <a:srgbClr val="66FFFF"/>
                </a:solidFill>
                <a:latin typeface="Times New Roman" panose="02020603050405020304" pitchFamily="18" charset="0"/>
              </a:rPr>
              <a:t> </a:t>
            </a:r>
            <a:r>
              <a:rPr lang="en-US" altLang="zh-CN" sz="2400" b="1" i="1">
                <a:solidFill>
                  <a:srgbClr val="66FFFF"/>
                </a:solidFill>
                <a:latin typeface="Times New Roman" panose="02020603050405020304" pitchFamily="18" charset="0"/>
              </a:rPr>
              <a:t>t</a:t>
            </a:r>
            <a:r>
              <a:rPr lang="en-US" altLang="zh-CN" sz="2400" b="1" baseline="-25000">
                <a:solidFill>
                  <a:srgbClr val="66FFFF"/>
                </a:solidFill>
                <a:latin typeface="Times New Roman" panose="02020603050405020304" pitchFamily="18" charset="0"/>
              </a:rPr>
              <a:t>1</a:t>
            </a:r>
            <a:r>
              <a:rPr lang="en-US" altLang="zh-CN" sz="2400" b="1">
                <a:solidFill>
                  <a:schemeClr val="bg1"/>
                </a:solidFill>
                <a:latin typeface="Times New Roman" panose="02020603050405020304" pitchFamily="18" charset="0"/>
              </a:rPr>
              <a:t>, </a:t>
            </a:r>
            <a:r>
              <a:rPr lang="en-US" altLang="zh-CN" sz="2400" b="1">
                <a:solidFill>
                  <a:srgbClr val="66FFFF"/>
                </a:solidFill>
                <a:latin typeface="Times New Roman" panose="02020603050405020304" pitchFamily="18" charset="0"/>
                <a:sym typeface="Symbol" panose="05050102010706020507" pitchFamily="18" charset="2"/>
              </a:rPr>
              <a:t></a:t>
            </a:r>
            <a:r>
              <a:rPr lang="en-US" altLang="zh-CN" sz="2400" b="1" i="1">
                <a:solidFill>
                  <a:srgbClr val="66FFFF"/>
                </a:solidFill>
                <a:latin typeface="Times New Roman" panose="02020603050405020304" pitchFamily="18" charset="0"/>
              </a:rPr>
              <a:t> t</a:t>
            </a:r>
            <a:r>
              <a:rPr lang="en-US" altLang="zh-CN" sz="2400" b="1" baseline="-25000">
                <a:solidFill>
                  <a:srgbClr val="66FFFF"/>
                </a:solidFill>
                <a:latin typeface="Times New Roman" panose="02020603050405020304" pitchFamily="18" charset="0"/>
              </a:rPr>
              <a:t>2</a:t>
            </a:r>
            <a:r>
              <a:rPr lang="en-US" altLang="zh-CN" sz="2400" b="1" i="1" baseline="-25000">
                <a:solidFill>
                  <a:schemeClr val="bg1"/>
                </a:solidFill>
                <a:latin typeface="Times New Roman" panose="02020603050405020304" pitchFamily="18" charset="0"/>
              </a:rPr>
              <a:t>  </a:t>
            </a:r>
            <a:r>
              <a:rPr lang="en-US" altLang="zh-CN" sz="2400" b="1" baseline="-25000">
                <a:solidFill>
                  <a:schemeClr val="bg1"/>
                </a:solidFill>
                <a:latin typeface="Times New Roman" panose="02020603050405020304" pitchFamily="18" charset="0"/>
              </a:rPr>
              <a:t> </a:t>
            </a:r>
            <a:r>
              <a:rPr lang="zh-CN" altLang="en-US" sz="2400" b="1" baseline="-25000">
                <a:solidFill>
                  <a:schemeClr val="bg1"/>
                </a:solidFill>
                <a:latin typeface="Times New Roman" panose="02020603050405020304" pitchFamily="18" charset="0"/>
              </a:rPr>
              <a:t>，</a:t>
            </a:r>
            <a:r>
              <a:rPr lang="zh-CN" altLang="en-US" sz="2400" b="1">
                <a:solidFill>
                  <a:schemeClr val="bg1"/>
                </a:solidFill>
                <a:latin typeface="Times New Roman" panose="02020603050405020304" pitchFamily="18" charset="0"/>
              </a:rPr>
              <a:t>设子弹在木块中所受的阻力为恒力</a:t>
            </a:r>
            <a:r>
              <a:rPr lang="en-US" altLang="zh-CN" sz="2400" b="1" i="1">
                <a:solidFill>
                  <a:srgbClr val="66FFFF"/>
                </a:solidFill>
                <a:latin typeface="Times New Roman" panose="02020603050405020304" pitchFamily="18" charset="0"/>
              </a:rPr>
              <a:t>F</a:t>
            </a:r>
            <a:endParaRPr lang="en-US" altLang="zh-CN" sz="2400" b="1">
              <a:solidFill>
                <a:schemeClr val="bg1"/>
              </a:solidFill>
              <a:latin typeface="Times New Roman" panose="02020603050405020304" pitchFamily="18" charset="0"/>
            </a:endParaRPr>
          </a:p>
        </p:txBody>
      </p:sp>
      <p:graphicFrame>
        <p:nvGraphicFramePr>
          <p:cNvPr id="103427" name="Object 3">
            <a:extLst>
              <a:ext uri="{FF2B5EF4-FFF2-40B4-BE49-F238E27FC236}">
                <a16:creationId xmlns:a16="http://schemas.microsoft.com/office/drawing/2014/main" id="{9CF18941-7DAB-4768-8EBD-FA64FF8F2D36}"/>
              </a:ext>
            </a:extLst>
          </p:cNvPr>
          <p:cNvGraphicFramePr>
            <a:graphicFrameLocks/>
          </p:cNvGraphicFramePr>
          <p:nvPr/>
        </p:nvGraphicFramePr>
        <p:xfrm>
          <a:off x="1146175" y="3641725"/>
          <a:ext cx="2879725" cy="376238"/>
        </p:xfrm>
        <a:graphic>
          <a:graphicData uri="http://schemas.openxmlformats.org/presentationml/2006/ole">
            <mc:AlternateContent xmlns:mc="http://schemas.openxmlformats.org/markup-compatibility/2006">
              <mc:Choice xmlns:v="urn:schemas-microsoft-com:vml" Requires="v">
                <p:oleObj spid="_x0000_s14387" name="Equation" r:id="rId3" imgW="3086115" imgH="304590" progId="Equation.3">
                  <p:embed/>
                </p:oleObj>
              </mc:Choice>
              <mc:Fallback>
                <p:oleObj name="Equation" r:id="rId3" imgW="3086115" imgH="30459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641725"/>
                        <a:ext cx="28797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8" name="Object 4">
            <a:extLst>
              <a:ext uri="{FF2B5EF4-FFF2-40B4-BE49-F238E27FC236}">
                <a16:creationId xmlns:a16="http://schemas.microsoft.com/office/drawing/2014/main" id="{590ED612-D8A1-43F0-8113-9E2F8E57D736}"/>
              </a:ext>
            </a:extLst>
          </p:cNvPr>
          <p:cNvGraphicFramePr>
            <a:graphicFrameLocks/>
          </p:cNvGraphicFramePr>
          <p:nvPr/>
        </p:nvGraphicFramePr>
        <p:xfrm>
          <a:off x="1128713" y="5010150"/>
          <a:ext cx="2455862" cy="376238"/>
        </p:xfrm>
        <a:graphic>
          <a:graphicData uri="http://schemas.openxmlformats.org/presentationml/2006/ole">
            <mc:AlternateContent xmlns:mc="http://schemas.openxmlformats.org/markup-compatibility/2006">
              <mc:Choice xmlns:v="urn:schemas-microsoft-com:vml" Requires="v">
                <p:oleObj spid="_x0000_s14388" name="Equation" r:id="rId5" imgW="2613586" imgH="304590" progId="Equation.3">
                  <p:embed/>
                </p:oleObj>
              </mc:Choice>
              <mc:Fallback>
                <p:oleObj name="Equation" r:id="rId5" imgW="2613586" imgH="30459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8713" y="5010150"/>
                        <a:ext cx="24558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Object 5">
            <a:extLst>
              <a:ext uri="{FF2B5EF4-FFF2-40B4-BE49-F238E27FC236}">
                <a16:creationId xmlns:a16="http://schemas.microsoft.com/office/drawing/2014/main" id="{411CBA0B-D6B7-4489-92D5-30E932C931BA}"/>
              </a:ext>
            </a:extLst>
          </p:cNvPr>
          <p:cNvGraphicFramePr>
            <a:graphicFrameLocks/>
          </p:cNvGraphicFramePr>
          <p:nvPr/>
        </p:nvGraphicFramePr>
        <p:xfrm>
          <a:off x="2316163" y="5630863"/>
          <a:ext cx="1600200" cy="822325"/>
        </p:xfrm>
        <a:graphic>
          <a:graphicData uri="http://schemas.openxmlformats.org/presentationml/2006/ole">
            <mc:AlternateContent xmlns:mc="http://schemas.openxmlformats.org/markup-compatibility/2006">
              <mc:Choice xmlns:v="urn:schemas-microsoft-com:vml" Requires="v">
                <p:oleObj spid="_x0000_s14389" name="Equation" r:id="rId7" imgW="1669002" imgH="807825" progId="Equation.3">
                  <p:embed/>
                </p:oleObj>
              </mc:Choice>
              <mc:Fallback>
                <p:oleObj name="Equation" r:id="rId7" imgW="1669002" imgH="807825"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6163" y="5630863"/>
                        <a:ext cx="1600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103430" name="Object 6">
            <a:extLst>
              <a:ext uri="{FF2B5EF4-FFF2-40B4-BE49-F238E27FC236}">
                <a16:creationId xmlns:a16="http://schemas.microsoft.com/office/drawing/2014/main" id="{1D38837D-2050-4C8F-96FB-19A20973B3B9}"/>
              </a:ext>
            </a:extLst>
          </p:cNvPr>
          <p:cNvGraphicFramePr>
            <a:graphicFrameLocks/>
          </p:cNvGraphicFramePr>
          <p:nvPr/>
        </p:nvGraphicFramePr>
        <p:xfrm>
          <a:off x="5040313" y="5630863"/>
          <a:ext cx="2582862" cy="822325"/>
        </p:xfrm>
        <a:graphic>
          <a:graphicData uri="http://schemas.openxmlformats.org/presentationml/2006/ole">
            <mc:AlternateContent xmlns:mc="http://schemas.openxmlformats.org/markup-compatibility/2006">
              <mc:Choice xmlns:v="urn:schemas-microsoft-com:vml" Requires="v">
                <p:oleObj spid="_x0000_s14390" name="Equation" r:id="rId9" imgW="2758470" imgH="807825" progId="Equation.3">
                  <p:embed/>
                </p:oleObj>
              </mc:Choice>
              <mc:Fallback>
                <p:oleObj name="Equation" r:id="rId9" imgW="2758470" imgH="807825"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313" y="5630863"/>
                        <a:ext cx="25828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pSp>
        <p:nvGrpSpPr>
          <p:cNvPr id="14343" name="Group 7">
            <a:extLst>
              <a:ext uri="{FF2B5EF4-FFF2-40B4-BE49-F238E27FC236}">
                <a16:creationId xmlns:a16="http://schemas.microsoft.com/office/drawing/2014/main" id="{F78C864B-62D2-4795-86C1-DDBE05F65ECF}"/>
              </a:ext>
            </a:extLst>
          </p:cNvPr>
          <p:cNvGrpSpPr>
            <a:grpSpLocks/>
          </p:cNvGrpSpPr>
          <p:nvPr/>
        </p:nvGrpSpPr>
        <p:grpSpPr bwMode="auto">
          <a:xfrm>
            <a:off x="5626100" y="2432050"/>
            <a:ext cx="2889250" cy="1609725"/>
            <a:chOff x="3940" y="1488"/>
            <a:chExt cx="1820" cy="1290"/>
          </a:xfrm>
        </p:grpSpPr>
        <p:sp>
          <p:nvSpPr>
            <p:cNvPr id="14350" name="Rectangle 8">
              <a:extLst>
                <a:ext uri="{FF2B5EF4-FFF2-40B4-BE49-F238E27FC236}">
                  <a16:creationId xmlns:a16="http://schemas.microsoft.com/office/drawing/2014/main" id="{845717D1-A793-4549-8318-954924231042}"/>
                </a:ext>
              </a:extLst>
            </p:cNvPr>
            <p:cNvSpPr>
              <a:spLocks noChangeArrowheads="1"/>
            </p:cNvSpPr>
            <p:nvPr/>
          </p:nvSpPr>
          <p:spPr bwMode="auto">
            <a:xfrm>
              <a:off x="3940" y="2669"/>
              <a:ext cx="1784" cy="16"/>
            </a:xfrm>
            <a:prstGeom prst="rect">
              <a:avLst/>
            </a:prstGeom>
            <a:solidFill>
              <a:schemeClr val="accent2"/>
            </a:solidFill>
            <a:ln w="9525">
              <a:solidFill>
                <a:srgbClr val="CCCC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51" name="Freeform 9">
              <a:extLst>
                <a:ext uri="{FF2B5EF4-FFF2-40B4-BE49-F238E27FC236}">
                  <a16:creationId xmlns:a16="http://schemas.microsoft.com/office/drawing/2014/main" id="{CE5ED4F6-B38F-4059-8DBC-81EE0CA9FCCB}"/>
                </a:ext>
              </a:extLst>
            </p:cNvPr>
            <p:cNvSpPr>
              <a:spLocks/>
            </p:cNvSpPr>
            <p:nvPr/>
          </p:nvSpPr>
          <p:spPr bwMode="auto">
            <a:xfrm>
              <a:off x="4168" y="2674"/>
              <a:ext cx="98" cy="104"/>
            </a:xfrm>
            <a:custGeom>
              <a:avLst/>
              <a:gdLst>
                <a:gd name="T0" fmla="*/ 98 w 98"/>
                <a:gd name="T1" fmla="*/ 93 h 104"/>
                <a:gd name="T2" fmla="*/ 10 w 98"/>
                <a:gd name="T3" fmla="*/ 0 h 104"/>
                <a:gd name="T4" fmla="*/ 0 w 98"/>
                <a:gd name="T5" fmla="*/ 11 h 104"/>
                <a:gd name="T6" fmla="*/ 83 w 98"/>
                <a:gd name="T7" fmla="*/ 104 h 104"/>
                <a:gd name="T8" fmla="*/ 98 w 98"/>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4">
                  <a:moveTo>
                    <a:pt x="98" y="93"/>
                  </a:moveTo>
                  <a:lnTo>
                    <a:pt x="10" y="0"/>
                  </a:lnTo>
                  <a:lnTo>
                    <a:pt x="0" y="11"/>
                  </a:lnTo>
                  <a:lnTo>
                    <a:pt x="83" y="104"/>
                  </a:lnTo>
                  <a:lnTo>
                    <a:pt x="98" y="93"/>
                  </a:lnTo>
                  <a:close/>
                </a:path>
              </a:pathLst>
            </a:custGeom>
            <a:solidFill>
              <a:schemeClr val="accent2"/>
            </a:solidFill>
            <a:ln w="9525">
              <a:solidFill>
                <a:srgbClr val="CCCC00"/>
              </a:solidFill>
              <a:round/>
              <a:headEnd/>
              <a:tailEnd/>
            </a:ln>
          </p:spPr>
          <p:txBody>
            <a:bodyPr/>
            <a:lstStyle/>
            <a:p>
              <a:endParaRPr lang="zh-CN" altLang="en-US"/>
            </a:p>
          </p:txBody>
        </p:sp>
        <p:sp>
          <p:nvSpPr>
            <p:cNvPr id="14352" name="Freeform 10">
              <a:extLst>
                <a:ext uri="{FF2B5EF4-FFF2-40B4-BE49-F238E27FC236}">
                  <a16:creationId xmlns:a16="http://schemas.microsoft.com/office/drawing/2014/main" id="{04E8ED93-50D6-4DF0-AB38-1645541B6E15}"/>
                </a:ext>
              </a:extLst>
            </p:cNvPr>
            <p:cNvSpPr>
              <a:spLocks/>
            </p:cNvSpPr>
            <p:nvPr/>
          </p:nvSpPr>
          <p:spPr bwMode="auto">
            <a:xfrm>
              <a:off x="4256" y="2674"/>
              <a:ext cx="99" cy="104"/>
            </a:xfrm>
            <a:custGeom>
              <a:avLst/>
              <a:gdLst>
                <a:gd name="T0" fmla="*/ 99 w 99"/>
                <a:gd name="T1" fmla="*/ 93 h 104"/>
                <a:gd name="T2" fmla="*/ 16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6"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53" name="Freeform 11">
              <a:extLst>
                <a:ext uri="{FF2B5EF4-FFF2-40B4-BE49-F238E27FC236}">
                  <a16:creationId xmlns:a16="http://schemas.microsoft.com/office/drawing/2014/main" id="{183B6F8B-66E2-4D99-A907-258328E5CDC2}"/>
                </a:ext>
              </a:extLst>
            </p:cNvPr>
            <p:cNvSpPr>
              <a:spLocks/>
            </p:cNvSpPr>
            <p:nvPr/>
          </p:nvSpPr>
          <p:spPr bwMode="auto">
            <a:xfrm>
              <a:off x="4349" y="2674"/>
              <a:ext cx="99" cy="104"/>
            </a:xfrm>
            <a:custGeom>
              <a:avLst/>
              <a:gdLst>
                <a:gd name="T0" fmla="*/ 99 w 99"/>
                <a:gd name="T1" fmla="*/ 93 h 104"/>
                <a:gd name="T2" fmla="*/ 11 w 99"/>
                <a:gd name="T3" fmla="*/ 0 h 104"/>
                <a:gd name="T4" fmla="*/ 0 w 99"/>
                <a:gd name="T5" fmla="*/ 11 h 104"/>
                <a:gd name="T6" fmla="*/ 83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1" y="0"/>
                  </a:lnTo>
                  <a:lnTo>
                    <a:pt x="0" y="11"/>
                  </a:lnTo>
                  <a:lnTo>
                    <a:pt x="83"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54" name="Freeform 12">
              <a:extLst>
                <a:ext uri="{FF2B5EF4-FFF2-40B4-BE49-F238E27FC236}">
                  <a16:creationId xmlns:a16="http://schemas.microsoft.com/office/drawing/2014/main" id="{A9A3F0C6-9B2E-432B-BC91-F37C40A0C7C3}"/>
                </a:ext>
              </a:extLst>
            </p:cNvPr>
            <p:cNvSpPr>
              <a:spLocks/>
            </p:cNvSpPr>
            <p:nvPr/>
          </p:nvSpPr>
          <p:spPr bwMode="auto">
            <a:xfrm>
              <a:off x="4531" y="2674"/>
              <a:ext cx="98" cy="104"/>
            </a:xfrm>
            <a:custGeom>
              <a:avLst/>
              <a:gdLst>
                <a:gd name="T0" fmla="*/ 98 w 98"/>
                <a:gd name="T1" fmla="*/ 93 h 104"/>
                <a:gd name="T2" fmla="*/ 10 w 98"/>
                <a:gd name="T3" fmla="*/ 0 h 104"/>
                <a:gd name="T4" fmla="*/ 0 w 98"/>
                <a:gd name="T5" fmla="*/ 11 h 104"/>
                <a:gd name="T6" fmla="*/ 83 w 98"/>
                <a:gd name="T7" fmla="*/ 104 h 104"/>
                <a:gd name="T8" fmla="*/ 98 w 98"/>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4">
                  <a:moveTo>
                    <a:pt x="98" y="93"/>
                  </a:moveTo>
                  <a:lnTo>
                    <a:pt x="10" y="0"/>
                  </a:lnTo>
                  <a:lnTo>
                    <a:pt x="0" y="11"/>
                  </a:lnTo>
                  <a:lnTo>
                    <a:pt x="83" y="104"/>
                  </a:lnTo>
                  <a:lnTo>
                    <a:pt x="98" y="93"/>
                  </a:lnTo>
                  <a:close/>
                </a:path>
              </a:pathLst>
            </a:custGeom>
            <a:solidFill>
              <a:schemeClr val="accent2"/>
            </a:solidFill>
            <a:ln w="9525">
              <a:solidFill>
                <a:srgbClr val="CCCC00"/>
              </a:solidFill>
              <a:round/>
              <a:headEnd/>
              <a:tailEnd/>
            </a:ln>
          </p:spPr>
          <p:txBody>
            <a:bodyPr/>
            <a:lstStyle/>
            <a:p>
              <a:endParaRPr lang="zh-CN" altLang="en-US"/>
            </a:p>
          </p:txBody>
        </p:sp>
        <p:sp>
          <p:nvSpPr>
            <p:cNvPr id="14355" name="Freeform 13">
              <a:extLst>
                <a:ext uri="{FF2B5EF4-FFF2-40B4-BE49-F238E27FC236}">
                  <a16:creationId xmlns:a16="http://schemas.microsoft.com/office/drawing/2014/main" id="{D553471C-6423-46BA-895D-805EAE770E66}"/>
                </a:ext>
              </a:extLst>
            </p:cNvPr>
            <p:cNvSpPr>
              <a:spLocks/>
            </p:cNvSpPr>
            <p:nvPr/>
          </p:nvSpPr>
          <p:spPr bwMode="auto">
            <a:xfrm>
              <a:off x="4619" y="2674"/>
              <a:ext cx="99" cy="104"/>
            </a:xfrm>
            <a:custGeom>
              <a:avLst/>
              <a:gdLst>
                <a:gd name="T0" fmla="*/ 99 w 99"/>
                <a:gd name="T1" fmla="*/ 93 h 104"/>
                <a:gd name="T2" fmla="*/ 16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6"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56" name="Freeform 14">
              <a:extLst>
                <a:ext uri="{FF2B5EF4-FFF2-40B4-BE49-F238E27FC236}">
                  <a16:creationId xmlns:a16="http://schemas.microsoft.com/office/drawing/2014/main" id="{6E8BDB6E-0179-433E-A6A2-22DC0CEF4428}"/>
                </a:ext>
              </a:extLst>
            </p:cNvPr>
            <p:cNvSpPr>
              <a:spLocks/>
            </p:cNvSpPr>
            <p:nvPr/>
          </p:nvSpPr>
          <p:spPr bwMode="auto">
            <a:xfrm>
              <a:off x="4437" y="2674"/>
              <a:ext cx="99" cy="104"/>
            </a:xfrm>
            <a:custGeom>
              <a:avLst/>
              <a:gdLst>
                <a:gd name="T0" fmla="*/ 99 w 99"/>
                <a:gd name="T1" fmla="*/ 93 h 104"/>
                <a:gd name="T2" fmla="*/ 16 w 99"/>
                <a:gd name="T3" fmla="*/ 0 h 104"/>
                <a:gd name="T4" fmla="*/ 0 w 99"/>
                <a:gd name="T5" fmla="*/ 11 h 104"/>
                <a:gd name="T6" fmla="*/ 89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6" y="0"/>
                  </a:lnTo>
                  <a:lnTo>
                    <a:pt x="0" y="11"/>
                  </a:lnTo>
                  <a:lnTo>
                    <a:pt x="89"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57" name="Freeform 15">
              <a:extLst>
                <a:ext uri="{FF2B5EF4-FFF2-40B4-BE49-F238E27FC236}">
                  <a16:creationId xmlns:a16="http://schemas.microsoft.com/office/drawing/2014/main" id="{D7A44DD2-2110-4A52-BE5E-89357E90FF4B}"/>
                </a:ext>
              </a:extLst>
            </p:cNvPr>
            <p:cNvSpPr>
              <a:spLocks/>
            </p:cNvSpPr>
            <p:nvPr/>
          </p:nvSpPr>
          <p:spPr bwMode="auto">
            <a:xfrm>
              <a:off x="4577" y="2674"/>
              <a:ext cx="94" cy="104"/>
            </a:xfrm>
            <a:custGeom>
              <a:avLst/>
              <a:gdLst>
                <a:gd name="T0" fmla="*/ 94 w 94"/>
                <a:gd name="T1" fmla="*/ 93 h 104"/>
                <a:gd name="T2" fmla="*/ 11 w 94"/>
                <a:gd name="T3" fmla="*/ 0 h 104"/>
                <a:gd name="T4" fmla="*/ 0 w 94"/>
                <a:gd name="T5" fmla="*/ 11 h 104"/>
                <a:gd name="T6" fmla="*/ 83 w 94"/>
                <a:gd name="T7" fmla="*/ 104 h 104"/>
                <a:gd name="T8" fmla="*/ 94 w 94"/>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04">
                  <a:moveTo>
                    <a:pt x="94" y="93"/>
                  </a:moveTo>
                  <a:lnTo>
                    <a:pt x="11" y="0"/>
                  </a:lnTo>
                  <a:lnTo>
                    <a:pt x="0" y="11"/>
                  </a:lnTo>
                  <a:lnTo>
                    <a:pt x="83" y="104"/>
                  </a:lnTo>
                  <a:lnTo>
                    <a:pt x="94" y="93"/>
                  </a:lnTo>
                  <a:close/>
                </a:path>
              </a:pathLst>
            </a:custGeom>
            <a:solidFill>
              <a:schemeClr val="accent2"/>
            </a:solidFill>
            <a:ln w="9525">
              <a:solidFill>
                <a:srgbClr val="CCCC00"/>
              </a:solidFill>
              <a:round/>
              <a:headEnd/>
              <a:tailEnd/>
            </a:ln>
          </p:spPr>
          <p:txBody>
            <a:bodyPr/>
            <a:lstStyle/>
            <a:p>
              <a:endParaRPr lang="zh-CN" altLang="en-US"/>
            </a:p>
          </p:txBody>
        </p:sp>
        <p:sp>
          <p:nvSpPr>
            <p:cNvPr id="14358" name="Freeform 16">
              <a:extLst>
                <a:ext uri="{FF2B5EF4-FFF2-40B4-BE49-F238E27FC236}">
                  <a16:creationId xmlns:a16="http://schemas.microsoft.com/office/drawing/2014/main" id="{73D5DFD1-5A6C-44A4-8FD7-4B5BB3009A7A}"/>
                </a:ext>
              </a:extLst>
            </p:cNvPr>
            <p:cNvSpPr>
              <a:spLocks/>
            </p:cNvSpPr>
            <p:nvPr/>
          </p:nvSpPr>
          <p:spPr bwMode="auto">
            <a:xfrm>
              <a:off x="4666" y="2674"/>
              <a:ext cx="98" cy="104"/>
            </a:xfrm>
            <a:custGeom>
              <a:avLst/>
              <a:gdLst>
                <a:gd name="T0" fmla="*/ 98 w 98"/>
                <a:gd name="T1" fmla="*/ 93 h 104"/>
                <a:gd name="T2" fmla="*/ 10 w 98"/>
                <a:gd name="T3" fmla="*/ 0 h 104"/>
                <a:gd name="T4" fmla="*/ 0 w 98"/>
                <a:gd name="T5" fmla="*/ 11 h 104"/>
                <a:gd name="T6" fmla="*/ 88 w 98"/>
                <a:gd name="T7" fmla="*/ 104 h 104"/>
                <a:gd name="T8" fmla="*/ 98 w 98"/>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4">
                  <a:moveTo>
                    <a:pt x="98" y="93"/>
                  </a:moveTo>
                  <a:lnTo>
                    <a:pt x="10" y="0"/>
                  </a:lnTo>
                  <a:lnTo>
                    <a:pt x="0" y="11"/>
                  </a:lnTo>
                  <a:lnTo>
                    <a:pt x="88" y="104"/>
                  </a:lnTo>
                  <a:lnTo>
                    <a:pt x="98" y="93"/>
                  </a:lnTo>
                  <a:close/>
                </a:path>
              </a:pathLst>
            </a:custGeom>
            <a:solidFill>
              <a:schemeClr val="accent2"/>
            </a:solidFill>
            <a:ln w="9525">
              <a:solidFill>
                <a:srgbClr val="CCCC00"/>
              </a:solidFill>
              <a:round/>
              <a:headEnd/>
              <a:tailEnd/>
            </a:ln>
          </p:spPr>
          <p:txBody>
            <a:bodyPr/>
            <a:lstStyle/>
            <a:p>
              <a:endParaRPr lang="zh-CN" altLang="en-US"/>
            </a:p>
          </p:txBody>
        </p:sp>
        <p:sp>
          <p:nvSpPr>
            <p:cNvPr id="14359" name="Freeform 17">
              <a:extLst>
                <a:ext uri="{FF2B5EF4-FFF2-40B4-BE49-F238E27FC236}">
                  <a16:creationId xmlns:a16="http://schemas.microsoft.com/office/drawing/2014/main" id="{82723417-4CA2-46F0-853C-40E3E1C142D9}"/>
                </a:ext>
              </a:extLst>
            </p:cNvPr>
            <p:cNvSpPr>
              <a:spLocks/>
            </p:cNvSpPr>
            <p:nvPr/>
          </p:nvSpPr>
          <p:spPr bwMode="auto">
            <a:xfrm>
              <a:off x="4712" y="2674"/>
              <a:ext cx="99" cy="104"/>
            </a:xfrm>
            <a:custGeom>
              <a:avLst/>
              <a:gdLst>
                <a:gd name="T0" fmla="*/ 99 w 99"/>
                <a:gd name="T1" fmla="*/ 93 h 104"/>
                <a:gd name="T2" fmla="*/ 11 w 99"/>
                <a:gd name="T3" fmla="*/ 0 h 104"/>
                <a:gd name="T4" fmla="*/ 0 w 99"/>
                <a:gd name="T5" fmla="*/ 11 h 104"/>
                <a:gd name="T6" fmla="*/ 83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1" y="0"/>
                  </a:lnTo>
                  <a:lnTo>
                    <a:pt x="0" y="11"/>
                  </a:lnTo>
                  <a:lnTo>
                    <a:pt x="83"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60" name="Freeform 18">
              <a:extLst>
                <a:ext uri="{FF2B5EF4-FFF2-40B4-BE49-F238E27FC236}">
                  <a16:creationId xmlns:a16="http://schemas.microsoft.com/office/drawing/2014/main" id="{C76B3177-BC0C-4C60-BE87-F1B97BB5C245}"/>
                </a:ext>
              </a:extLst>
            </p:cNvPr>
            <p:cNvSpPr>
              <a:spLocks/>
            </p:cNvSpPr>
            <p:nvPr/>
          </p:nvSpPr>
          <p:spPr bwMode="auto">
            <a:xfrm>
              <a:off x="4759" y="2674"/>
              <a:ext cx="93" cy="104"/>
            </a:xfrm>
            <a:custGeom>
              <a:avLst/>
              <a:gdLst>
                <a:gd name="T0" fmla="*/ 93 w 93"/>
                <a:gd name="T1" fmla="*/ 93 h 104"/>
                <a:gd name="T2" fmla="*/ 10 w 93"/>
                <a:gd name="T3" fmla="*/ 0 h 104"/>
                <a:gd name="T4" fmla="*/ 0 w 93"/>
                <a:gd name="T5" fmla="*/ 11 h 104"/>
                <a:gd name="T6" fmla="*/ 83 w 93"/>
                <a:gd name="T7" fmla="*/ 104 h 104"/>
                <a:gd name="T8" fmla="*/ 93 w 93"/>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04">
                  <a:moveTo>
                    <a:pt x="93" y="93"/>
                  </a:moveTo>
                  <a:lnTo>
                    <a:pt x="10" y="0"/>
                  </a:lnTo>
                  <a:lnTo>
                    <a:pt x="0" y="11"/>
                  </a:lnTo>
                  <a:lnTo>
                    <a:pt x="83" y="104"/>
                  </a:lnTo>
                  <a:lnTo>
                    <a:pt x="93" y="93"/>
                  </a:lnTo>
                  <a:close/>
                </a:path>
              </a:pathLst>
            </a:custGeom>
            <a:solidFill>
              <a:schemeClr val="accent2"/>
            </a:solidFill>
            <a:ln w="9525">
              <a:solidFill>
                <a:srgbClr val="CCCC00"/>
              </a:solidFill>
              <a:round/>
              <a:headEnd/>
              <a:tailEnd/>
            </a:ln>
          </p:spPr>
          <p:txBody>
            <a:bodyPr/>
            <a:lstStyle/>
            <a:p>
              <a:endParaRPr lang="zh-CN" altLang="en-US"/>
            </a:p>
          </p:txBody>
        </p:sp>
        <p:sp>
          <p:nvSpPr>
            <p:cNvPr id="14361" name="Freeform 19">
              <a:extLst>
                <a:ext uri="{FF2B5EF4-FFF2-40B4-BE49-F238E27FC236}">
                  <a16:creationId xmlns:a16="http://schemas.microsoft.com/office/drawing/2014/main" id="{203D19D7-EE28-42B6-8D4A-5956DE1BFCA5}"/>
                </a:ext>
              </a:extLst>
            </p:cNvPr>
            <p:cNvSpPr>
              <a:spLocks/>
            </p:cNvSpPr>
            <p:nvPr/>
          </p:nvSpPr>
          <p:spPr bwMode="auto">
            <a:xfrm>
              <a:off x="4215" y="2674"/>
              <a:ext cx="93" cy="104"/>
            </a:xfrm>
            <a:custGeom>
              <a:avLst/>
              <a:gdLst>
                <a:gd name="T0" fmla="*/ 93 w 93"/>
                <a:gd name="T1" fmla="*/ 93 h 104"/>
                <a:gd name="T2" fmla="*/ 10 w 93"/>
                <a:gd name="T3" fmla="*/ 0 h 104"/>
                <a:gd name="T4" fmla="*/ 0 w 93"/>
                <a:gd name="T5" fmla="*/ 11 h 104"/>
                <a:gd name="T6" fmla="*/ 82 w 93"/>
                <a:gd name="T7" fmla="*/ 104 h 104"/>
                <a:gd name="T8" fmla="*/ 93 w 93"/>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04">
                  <a:moveTo>
                    <a:pt x="93" y="93"/>
                  </a:moveTo>
                  <a:lnTo>
                    <a:pt x="10" y="0"/>
                  </a:lnTo>
                  <a:lnTo>
                    <a:pt x="0" y="11"/>
                  </a:lnTo>
                  <a:lnTo>
                    <a:pt x="82" y="104"/>
                  </a:lnTo>
                  <a:lnTo>
                    <a:pt x="93" y="93"/>
                  </a:lnTo>
                  <a:close/>
                </a:path>
              </a:pathLst>
            </a:custGeom>
            <a:solidFill>
              <a:schemeClr val="accent2"/>
            </a:solidFill>
            <a:ln w="9525">
              <a:solidFill>
                <a:srgbClr val="CCCC00"/>
              </a:solidFill>
              <a:round/>
              <a:headEnd/>
              <a:tailEnd/>
            </a:ln>
          </p:spPr>
          <p:txBody>
            <a:bodyPr/>
            <a:lstStyle/>
            <a:p>
              <a:endParaRPr lang="zh-CN" altLang="en-US"/>
            </a:p>
          </p:txBody>
        </p:sp>
        <p:sp>
          <p:nvSpPr>
            <p:cNvPr id="14362" name="Freeform 20">
              <a:extLst>
                <a:ext uri="{FF2B5EF4-FFF2-40B4-BE49-F238E27FC236}">
                  <a16:creationId xmlns:a16="http://schemas.microsoft.com/office/drawing/2014/main" id="{83A85DF4-ABD4-4AA8-9308-6C917A882575}"/>
                </a:ext>
              </a:extLst>
            </p:cNvPr>
            <p:cNvSpPr>
              <a:spLocks/>
            </p:cNvSpPr>
            <p:nvPr/>
          </p:nvSpPr>
          <p:spPr bwMode="auto">
            <a:xfrm>
              <a:off x="4303" y="2674"/>
              <a:ext cx="98" cy="104"/>
            </a:xfrm>
            <a:custGeom>
              <a:avLst/>
              <a:gdLst>
                <a:gd name="T0" fmla="*/ 98 w 98"/>
                <a:gd name="T1" fmla="*/ 93 h 104"/>
                <a:gd name="T2" fmla="*/ 10 w 98"/>
                <a:gd name="T3" fmla="*/ 0 h 104"/>
                <a:gd name="T4" fmla="*/ 0 w 98"/>
                <a:gd name="T5" fmla="*/ 11 h 104"/>
                <a:gd name="T6" fmla="*/ 88 w 98"/>
                <a:gd name="T7" fmla="*/ 104 h 104"/>
                <a:gd name="T8" fmla="*/ 98 w 98"/>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4">
                  <a:moveTo>
                    <a:pt x="98" y="93"/>
                  </a:moveTo>
                  <a:lnTo>
                    <a:pt x="10" y="0"/>
                  </a:lnTo>
                  <a:lnTo>
                    <a:pt x="0" y="11"/>
                  </a:lnTo>
                  <a:lnTo>
                    <a:pt x="88" y="104"/>
                  </a:lnTo>
                  <a:lnTo>
                    <a:pt x="98" y="93"/>
                  </a:lnTo>
                  <a:close/>
                </a:path>
              </a:pathLst>
            </a:custGeom>
            <a:solidFill>
              <a:schemeClr val="accent2"/>
            </a:solidFill>
            <a:ln w="9525">
              <a:solidFill>
                <a:srgbClr val="CCCC00"/>
              </a:solidFill>
              <a:round/>
              <a:headEnd/>
              <a:tailEnd/>
            </a:ln>
          </p:spPr>
          <p:txBody>
            <a:bodyPr/>
            <a:lstStyle/>
            <a:p>
              <a:endParaRPr lang="zh-CN" altLang="en-US"/>
            </a:p>
          </p:txBody>
        </p:sp>
        <p:sp>
          <p:nvSpPr>
            <p:cNvPr id="14363" name="Freeform 21">
              <a:extLst>
                <a:ext uri="{FF2B5EF4-FFF2-40B4-BE49-F238E27FC236}">
                  <a16:creationId xmlns:a16="http://schemas.microsoft.com/office/drawing/2014/main" id="{5D0E210B-7F74-4B7B-B57A-656B56FB6E46}"/>
                </a:ext>
              </a:extLst>
            </p:cNvPr>
            <p:cNvSpPr>
              <a:spLocks/>
            </p:cNvSpPr>
            <p:nvPr/>
          </p:nvSpPr>
          <p:spPr bwMode="auto">
            <a:xfrm>
              <a:off x="4484" y="2674"/>
              <a:ext cx="99" cy="104"/>
            </a:xfrm>
            <a:custGeom>
              <a:avLst/>
              <a:gdLst>
                <a:gd name="T0" fmla="*/ 99 w 99"/>
                <a:gd name="T1" fmla="*/ 93 h 104"/>
                <a:gd name="T2" fmla="*/ 11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1"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64" name="Freeform 22">
              <a:extLst>
                <a:ext uri="{FF2B5EF4-FFF2-40B4-BE49-F238E27FC236}">
                  <a16:creationId xmlns:a16="http://schemas.microsoft.com/office/drawing/2014/main" id="{EAA00F59-AE38-4A4A-A3CF-E5FDBEC43E74}"/>
                </a:ext>
              </a:extLst>
            </p:cNvPr>
            <p:cNvSpPr>
              <a:spLocks/>
            </p:cNvSpPr>
            <p:nvPr/>
          </p:nvSpPr>
          <p:spPr bwMode="auto">
            <a:xfrm>
              <a:off x="4396" y="2674"/>
              <a:ext cx="93" cy="104"/>
            </a:xfrm>
            <a:custGeom>
              <a:avLst/>
              <a:gdLst>
                <a:gd name="T0" fmla="*/ 93 w 93"/>
                <a:gd name="T1" fmla="*/ 93 h 104"/>
                <a:gd name="T2" fmla="*/ 10 w 93"/>
                <a:gd name="T3" fmla="*/ 0 h 104"/>
                <a:gd name="T4" fmla="*/ 0 w 93"/>
                <a:gd name="T5" fmla="*/ 11 h 104"/>
                <a:gd name="T6" fmla="*/ 83 w 93"/>
                <a:gd name="T7" fmla="*/ 104 h 104"/>
                <a:gd name="T8" fmla="*/ 93 w 93"/>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04">
                  <a:moveTo>
                    <a:pt x="93" y="93"/>
                  </a:moveTo>
                  <a:lnTo>
                    <a:pt x="10" y="0"/>
                  </a:lnTo>
                  <a:lnTo>
                    <a:pt x="0" y="11"/>
                  </a:lnTo>
                  <a:lnTo>
                    <a:pt x="83" y="104"/>
                  </a:lnTo>
                  <a:lnTo>
                    <a:pt x="93" y="93"/>
                  </a:lnTo>
                  <a:close/>
                </a:path>
              </a:pathLst>
            </a:custGeom>
            <a:solidFill>
              <a:schemeClr val="accent2"/>
            </a:solidFill>
            <a:ln w="9525">
              <a:solidFill>
                <a:srgbClr val="CCCC00"/>
              </a:solidFill>
              <a:round/>
              <a:headEnd/>
              <a:tailEnd/>
            </a:ln>
          </p:spPr>
          <p:txBody>
            <a:bodyPr/>
            <a:lstStyle/>
            <a:p>
              <a:endParaRPr lang="zh-CN" altLang="en-US"/>
            </a:p>
          </p:txBody>
        </p:sp>
        <p:sp>
          <p:nvSpPr>
            <p:cNvPr id="14365" name="Freeform 23">
              <a:extLst>
                <a:ext uri="{FF2B5EF4-FFF2-40B4-BE49-F238E27FC236}">
                  <a16:creationId xmlns:a16="http://schemas.microsoft.com/office/drawing/2014/main" id="{548762C0-DE8E-40DA-8E65-FAD8C4688FE8}"/>
                </a:ext>
              </a:extLst>
            </p:cNvPr>
            <p:cNvSpPr>
              <a:spLocks/>
            </p:cNvSpPr>
            <p:nvPr/>
          </p:nvSpPr>
          <p:spPr bwMode="auto">
            <a:xfrm>
              <a:off x="3940" y="2674"/>
              <a:ext cx="98" cy="104"/>
            </a:xfrm>
            <a:custGeom>
              <a:avLst/>
              <a:gdLst>
                <a:gd name="T0" fmla="*/ 98 w 98"/>
                <a:gd name="T1" fmla="*/ 93 h 104"/>
                <a:gd name="T2" fmla="*/ 15 w 98"/>
                <a:gd name="T3" fmla="*/ 0 h 104"/>
                <a:gd name="T4" fmla="*/ 0 w 98"/>
                <a:gd name="T5" fmla="*/ 11 h 104"/>
                <a:gd name="T6" fmla="*/ 88 w 98"/>
                <a:gd name="T7" fmla="*/ 104 h 104"/>
                <a:gd name="T8" fmla="*/ 98 w 98"/>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 h="104">
                  <a:moveTo>
                    <a:pt x="98" y="93"/>
                  </a:moveTo>
                  <a:lnTo>
                    <a:pt x="15" y="0"/>
                  </a:lnTo>
                  <a:lnTo>
                    <a:pt x="0" y="11"/>
                  </a:lnTo>
                  <a:lnTo>
                    <a:pt x="88" y="104"/>
                  </a:lnTo>
                  <a:lnTo>
                    <a:pt x="98" y="93"/>
                  </a:lnTo>
                  <a:close/>
                </a:path>
              </a:pathLst>
            </a:custGeom>
            <a:solidFill>
              <a:schemeClr val="accent2"/>
            </a:solidFill>
            <a:ln w="9525">
              <a:solidFill>
                <a:srgbClr val="CCCC00"/>
              </a:solidFill>
              <a:round/>
              <a:headEnd/>
              <a:tailEnd/>
            </a:ln>
          </p:spPr>
          <p:txBody>
            <a:bodyPr/>
            <a:lstStyle/>
            <a:p>
              <a:endParaRPr lang="zh-CN" altLang="en-US"/>
            </a:p>
          </p:txBody>
        </p:sp>
        <p:sp>
          <p:nvSpPr>
            <p:cNvPr id="14366" name="Freeform 24">
              <a:extLst>
                <a:ext uri="{FF2B5EF4-FFF2-40B4-BE49-F238E27FC236}">
                  <a16:creationId xmlns:a16="http://schemas.microsoft.com/office/drawing/2014/main" id="{83D8780C-7C0C-4CCB-BD59-224A93C7ABF1}"/>
                </a:ext>
              </a:extLst>
            </p:cNvPr>
            <p:cNvSpPr>
              <a:spLocks/>
            </p:cNvSpPr>
            <p:nvPr/>
          </p:nvSpPr>
          <p:spPr bwMode="auto">
            <a:xfrm>
              <a:off x="3986" y="2674"/>
              <a:ext cx="99" cy="104"/>
            </a:xfrm>
            <a:custGeom>
              <a:avLst/>
              <a:gdLst>
                <a:gd name="T0" fmla="*/ 99 w 99"/>
                <a:gd name="T1" fmla="*/ 93 h 104"/>
                <a:gd name="T2" fmla="*/ 11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1"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67" name="Freeform 25">
              <a:extLst>
                <a:ext uri="{FF2B5EF4-FFF2-40B4-BE49-F238E27FC236}">
                  <a16:creationId xmlns:a16="http://schemas.microsoft.com/office/drawing/2014/main" id="{4C15DA6E-2B1D-4578-B41C-6FE0383792B2}"/>
                </a:ext>
              </a:extLst>
            </p:cNvPr>
            <p:cNvSpPr>
              <a:spLocks/>
            </p:cNvSpPr>
            <p:nvPr/>
          </p:nvSpPr>
          <p:spPr bwMode="auto">
            <a:xfrm>
              <a:off x="4033" y="2674"/>
              <a:ext cx="99" cy="104"/>
            </a:xfrm>
            <a:custGeom>
              <a:avLst/>
              <a:gdLst>
                <a:gd name="T0" fmla="*/ 99 w 99"/>
                <a:gd name="T1" fmla="*/ 93 h 104"/>
                <a:gd name="T2" fmla="*/ 10 w 99"/>
                <a:gd name="T3" fmla="*/ 0 h 104"/>
                <a:gd name="T4" fmla="*/ 0 w 99"/>
                <a:gd name="T5" fmla="*/ 11 h 104"/>
                <a:gd name="T6" fmla="*/ 83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0" y="0"/>
                  </a:lnTo>
                  <a:lnTo>
                    <a:pt x="0" y="11"/>
                  </a:lnTo>
                  <a:lnTo>
                    <a:pt x="83"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68" name="Freeform 26">
              <a:extLst>
                <a:ext uri="{FF2B5EF4-FFF2-40B4-BE49-F238E27FC236}">
                  <a16:creationId xmlns:a16="http://schemas.microsoft.com/office/drawing/2014/main" id="{B140D132-9EE3-4F77-B089-CF4854D07637}"/>
                </a:ext>
              </a:extLst>
            </p:cNvPr>
            <p:cNvSpPr>
              <a:spLocks/>
            </p:cNvSpPr>
            <p:nvPr/>
          </p:nvSpPr>
          <p:spPr bwMode="auto">
            <a:xfrm>
              <a:off x="4080" y="2674"/>
              <a:ext cx="93" cy="104"/>
            </a:xfrm>
            <a:custGeom>
              <a:avLst/>
              <a:gdLst>
                <a:gd name="T0" fmla="*/ 93 w 93"/>
                <a:gd name="T1" fmla="*/ 93 h 104"/>
                <a:gd name="T2" fmla="*/ 10 w 93"/>
                <a:gd name="T3" fmla="*/ 0 h 104"/>
                <a:gd name="T4" fmla="*/ 0 w 93"/>
                <a:gd name="T5" fmla="*/ 11 h 104"/>
                <a:gd name="T6" fmla="*/ 83 w 93"/>
                <a:gd name="T7" fmla="*/ 104 h 104"/>
                <a:gd name="T8" fmla="*/ 93 w 93"/>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104">
                  <a:moveTo>
                    <a:pt x="93" y="93"/>
                  </a:moveTo>
                  <a:lnTo>
                    <a:pt x="10" y="0"/>
                  </a:lnTo>
                  <a:lnTo>
                    <a:pt x="0" y="11"/>
                  </a:lnTo>
                  <a:lnTo>
                    <a:pt x="83" y="104"/>
                  </a:lnTo>
                  <a:lnTo>
                    <a:pt x="93" y="93"/>
                  </a:lnTo>
                  <a:close/>
                </a:path>
              </a:pathLst>
            </a:custGeom>
            <a:solidFill>
              <a:schemeClr val="accent2"/>
            </a:solidFill>
            <a:ln w="9525">
              <a:solidFill>
                <a:srgbClr val="CCCC00"/>
              </a:solidFill>
              <a:round/>
              <a:headEnd/>
              <a:tailEnd/>
            </a:ln>
          </p:spPr>
          <p:txBody>
            <a:bodyPr/>
            <a:lstStyle/>
            <a:p>
              <a:endParaRPr lang="zh-CN" altLang="en-US"/>
            </a:p>
          </p:txBody>
        </p:sp>
        <p:sp>
          <p:nvSpPr>
            <p:cNvPr id="14369" name="Freeform 27">
              <a:extLst>
                <a:ext uri="{FF2B5EF4-FFF2-40B4-BE49-F238E27FC236}">
                  <a16:creationId xmlns:a16="http://schemas.microsoft.com/office/drawing/2014/main" id="{103004CD-CFEF-4169-9AFB-34B092020320}"/>
                </a:ext>
              </a:extLst>
            </p:cNvPr>
            <p:cNvSpPr>
              <a:spLocks/>
            </p:cNvSpPr>
            <p:nvPr/>
          </p:nvSpPr>
          <p:spPr bwMode="auto">
            <a:xfrm>
              <a:off x="4121" y="2674"/>
              <a:ext cx="99" cy="104"/>
            </a:xfrm>
            <a:custGeom>
              <a:avLst/>
              <a:gdLst>
                <a:gd name="T0" fmla="*/ 99 w 99"/>
                <a:gd name="T1" fmla="*/ 93 h 104"/>
                <a:gd name="T2" fmla="*/ 11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1"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70" name="Freeform 28">
              <a:extLst>
                <a:ext uri="{FF2B5EF4-FFF2-40B4-BE49-F238E27FC236}">
                  <a16:creationId xmlns:a16="http://schemas.microsoft.com/office/drawing/2014/main" id="{4B41888F-214A-4755-979F-C84C6A0EDFA1}"/>
                </a:ext>
              </a:extLst>
            </p:cNvPr>
            <p:cNvSpPr>
              <a:spLocks/>
            </p:cNvSpPr>
            <p:nvPr/>
          </p:nvSpPr>
          <p:spPr bwMode="auto">
            <a:xfrm>
              <a:off x="5661" y="2674"/>
              <a:ext cx="99" cy="104"/>
            </a:xfrm>
            <a:custGeom>
              <a:avLst/>
              <a:gdLst>
                <a:gd name="T0" fmla="*/ 99 w 99"/>
                <a:gd name="T1" fmla="*/ 93 h 104"/>
                <a:gd name="T2" fmla="*/ 16 w 99"/>
                <a:gd name="T3" fmla="*/ 0 h 104"/>
                <a:gd name="T4" fmla="*/ 0 w 99"/>
                <a:gd name="T5" fmla="*/ 11 h 104"/>
                <a:gd name="T6" fmla="*/ 88 w 99"/>
                <a:gd name="T7" fmla="*/ 104 h 104"/>
                <a:gd name="T8" fmla="*/ 99 w 99"/>
                <a:gd name="T9" fmla="*/ 93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 h="104">
                  <a:moveTo>
                    <a:pt x="99" y="93"/>
                  </a:moveTo>
                  <a:lnTo>
                    <a:pt x="16" y="0"/>
                  </a:lnTo>
                  <a:lnTo>
                    <a:pt x="0" y="11"/>
                  </a:lnTo>
                  <a:lnTo>
                    <a:pt x="88" y="104"/>
                  </a:lnTo>
                  <a:lnTo>
                    <a:pt x="99" y="93"/>
                  </a:lnTo>
                  <a:close/>
                </a:path>
              </a:pathLst>
            </a:custGeom>
            <a:solidFill>
              <a:schemeClr val="accent2"/>
            </a:solidFill>
            <a:ln w="9525">
              <a:solidFill>
                <a:srgbClr val="CCCC00"/>
              </a:solidFill>
              <a:round/>
              <a:headEnd/>
              <a:tailEnd/>
            </a:ln>
          </p:spPr>
          <p:txBody>
            <a:bodyPr/>
            <a:lstStyle/>
            <a:p>
              <a:endParaRPr lang="zh-CN" altLang="en-US"/>
            </a:p>
          </p:txBody>
        </p:sp>
        <p:sp>
          <p:nvSpPr>
            <p:cNvPr id="14371" name="Freeform 29">
              <a:extLst>
                <a:ext uri="{FF2B5EF4-FFF2-40B4-BE49-F238E27FC236}">
                  <a16:creationId xmlns:a16="http://schemas.microsoft.com/office/drawing/2014/main" id="{32A231D4-AB2F-43E2-9FEB-9C1E76963749}"/>
                </a:ext>
              </a:extLst>
            </p:cNvPr>
            <p:cNvSpPr>
              <a:spLocks/>
            </p:cNvSpPr>
            <p:nvPr/>
          </p:nvSpPr>
          <p:spPr bwMode="auto">
            <a:xfrm>
              <a:off x="4805" y="1968"/>
              <a:ext cx="280" cy="83"/>
            </a:xfrm>
            <a:custGeom>
              <a:avLst/>
              <a:gdLst>
                <a:gd name="T0" fmla="*/ 151 w 280"/>
                <a:gd name="T1" fmla="*/ 0 h 83"/>
                <a:gd name="T2" fmla="*/ 0 w 280"/>
                <a:gd name="T3" fmla="*/ 0 h 83"/>
                <a:gd name="T4" fmla="*/ 0 w 280"/>
                <a:gd name="T5" fmla="*/ 83 h 83"/>
                <a:gd name="T6" fmla="*/ 151 w 280"/>
                <a:gd name="T7" fmla="*/ 83 h 83"/>
                <a:gd name="T8" fmla="*/ 203 w 280"/>
                <a:gd name="T9" fmla="*/ 77 h 83"/>
                <a:gd name="T10" fmla="*/ 244 w 280"/>
                <a:gd name="T11" fmla="*/ 72 h 83"/>
                <a:gd name="T12" fmla="*/ 270 w 280"/>
                <a:gd name="T13" fmla="*/ 57 h 83"/>
                <a:gd name="T14" fmla="*/ 280 w 280"/>
                <a:gd name="T15" fmla="*/ 51 h 83"/>
                <a:gd name="T16" fmla="*/ 280 w 280"/>
                <a:gd name="T17" fmla="*/ 41 h 83"/>
                <a:gd name="T18" fmla="*/ 280 w 280"/>
                <a:gd name="T19" fmla="*/ 36 h 83"/>
                <a:gd name="T20" fmla="*/ 270 w 280"/>
                <a:gd name="T21" fmla="*/ 26 h 83"/>
                <a:gd name="T22" fmla="*/ 244 w 280"/>
                <a:gd name="T23" fmla="*/ 15 h 83"/>
                <a:gd name="T24" fmla="*/ 203 w 280"/>
                <a:gd name="T25" fmla="*/ 5 h 83"/>
                <a:gd name="T26" fmla="*/ 151 w 280"/>
                <a:gd name="T27" fmla="*/ 0 h 83"/>
                <a:gd name="T28" fmla="*/ 151 w 280"/>
                <a:gd name="T29" fmla="*/ 0 h 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0" h="83">
                  <a:moveTo>
                    <a:pt x="151" y="0"/>
                  </a:moveTo>
                  <a:lnTo>
                    <a:pt x="0" y="0"/>
                  </a:lnTo>
                  <a:lnTo>
                    <a:pt x="0" y="83"/>
                  </a:lnTo>
                  <a:lnTo>
                    <a:pt x="151" y="83"/>
                  </a:lnTo>
                  <a:lnTo>
                    <a:pt x="203" y="77"/>
                  </a:lnTo>
                  <a:lnTo>
                    <a:pt x="244" y="72"/>
                  </a:lnTo>
                  <a:lnTo>
                    <a:pt x="270" y="57"/>
                  </a:lnTo>
                  <a:lnTo>
                    <a:pt x="280" y="51"/>
                  </a:lnTo>
                  <a:lnTo>
                    <a:pt x="280" y="41"/>
                  </a:lnTo>
                  <a:lnTo>
                    <a:pt x="280" y="36"/>
                  </a:lnTo>
                  <a:lnTo>
                    <a:pt x="270" y="26"/>
                  </a:lnTo>
                  <a:lnTo>
                    <a:pt x="244" y="15"/>
                  </a:lnTo>
                  <a:lnTo>
                    <a:pt x="203" y="5"/>
                  </a:lnTo>
                  <a:lnTo>
                    <a:pt x="151"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2" name="Freeform 30">
              <a:extLst>
                <a:ext uri="{FF2B5EF4-FFF2-40B4-BE49-F238E27FC236}">
                  <a16:creationId xmlns:a16="http://schemas.microsoft.com/office/drawing/2014/main" id="{B2F553E1-4E6C-48F5-9D60-668E0AEFB01B}"/>
                </a:ext>
              </a:extLst>
            </p:cNvPr>
            <p:cNvSpPr>
              <a:spLocks/>
            </p:cNvSpPr>
            <p:nvPr/>
          </p:nvSpPr>
          <p:spPr bwMode="auto">
            <a:xfrm>
              <a:off x="4054" y="1996"/>
              <a:ext cx="1" cy="10"/>
            </a:xfrm>
            <a:custGeom>
              <a:avLst/>
              <a:gdLst>
                <a:gd name="T0" fmla="*/ 0 w 1"/>
                <a:gd name="T1" fmla="*/ 10 h 10"/>
                <a:gd name="T2" fmla="*/ 0 w 1"/>
                <a:gd name="T3" fmla="*/ 10 h 10"/>
                <a:gd name="T4" fmla="*/ 0 w 1"/>
                <a:gd name="T5" fmla="*/ 0 h 10"/>
                <a:gd name="T6" fmla="*/ 0 w 1"/>
                <a:gd name="T7" fmla="*/ 10 h 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0">
                  <a:moveTo>
                    <a:pt x="0" y="10"/>
                  </a:moveTo>
                  <a:lnTo>
                    <a:pt x="0" y="10"/>
                  </a:lnTo>
                  <a:lnTo>
                    <a:pt x="0"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3" name="Freeform 31">
              <a:extLst>
                <a:ext uri="{FF2B5EF4-FFF2-40B4-BE49-F238E27FC236}">
                  <a16:creationId xmlns:a16="http://schemas.microsoft.com/office/drawing/2014/main" id="{143AFF5A-0D34-46C4-88D2-9007AF5C1D4A}"/>
                </a:ext>
              </a:extLst>
            </p:cNvPr>
            <p:cNvSpPr>
              <a:spLocks/>
            </p:cNvSpPr>
            <p:nvPr/>
          </p:nvSpPr>
          <p:spPr bwMode="auto">
            <a:xfrm>
              <a:off x="4047" y="1498"/>
              <a:ext cx="291" cy="1181"/>
            </a:xfrm>
            <a:custGeom>
              <a:avLst/>
              <a:gdLst>
                <a:gd name="T0" fmla="*/ 0 w 291"/>
                <a:gd name="T1" fmla="*/ 1181 h 1181"/>
                <a:gd name="T2" fmla="*/ 0 w 291"/>
                <a:gd name="T3" fmla="*/ 0 h 1181"/>
                <a:gd name="T4" fmla="*/ 291 w 291"/>
                <a:gd name="T5" fmla="*/ 0 h 1181"/>
                <a:gd name="T6" fmla="*/ 291 w 291"/>
                <a:gd name="T7" fmla="*/ 1181 h 1181"/>
                <a:gd name="T8" fmla="*/ 0 w 291"/>
                <a:gd name="T9" fmla="*/ 1181 h 1181"/>
                <a:gd name="T10" fmla="*/ 0 w 291"/>
                <a:gd name="T11" fmla="*/ 1181 h 11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1181">
                  <a:moveTo>
                    <a:pt x="0" y="1181"/>
                  </a:moveTo>
                  <a:lnTo>
                    <a:pt x="0" y="0"/>
                  </a:lnTo>
                  <a:lnTo>
                    <a:pt x="291" y="0"/>
                  </a:lnTo>
                  <a:lnTo>
                    <a:pt x="291" y="1181"/>
                  </a:lnTo>
                  <a:lnTo>
                    <a:pt x="0" y="1181"/>
                  </a:lnTo>
                  <a:close/>
                </a:path>
              </a:pathLst>
            </a:custGeom>
            <a:solidFill>
              <a:schemeClr val="accent1"/>
            </a:solidFill>
            <a:ln w="9525">
              <a:solidFill>
                <a:schemeClr val="accent1"/>
              </a:solidFill>
              <a:round/>
              <a:headEnd/>
              <a:tailEnd/>
            </a:ln>
          </p:spPr>
          <p:txBody>
            <a:bodyPr/>
            <a:lstStyle/>
            <a:p>
              <a:endParaRPr lang="zh-CN" altLang="en-US"/>
            </a:p>
          </p:txBody>
        </p:sp>
        <p:sp>
          <p:nvSpPr>
            <p:cNvPr id="14374" name="Rectangle 32">
              <a:extLst>
                <a:ext uri="{FF2B5EF4-FFF2-40B4-BE49-F238E27FC236}">
                  <a16:creationId xmlns:a16="http://schemas.microsoft.com/office/drawing/2014/main" id="{05FE7A77-17AF-4A03-A255-8D48B1FBE0D6}"/>
                </a:ext>
              </a:extLst>
            </p:cNvPr>
            <p:cNvSpPr>
              <a:spLocks noChangeArrowheads="1"/>
            </p:cNvSpPr>
            <p:nvPr/>
          </p:nvSpPr>
          <p:spPr bwMode="auto">
            <a:xfrm>
              <a:off x="4037" y="1498"/>
              <a:ext cx="16" cy="1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75" name="Freeform 33">
              <a:extLst>
                <a:ext uri="{FF2B5EF4-FFF2-40B4-BE49-F238E27FC236}">
                  <a16:creationId xmlns:a16="http://schemas.microsoft.com/office/drawing/2014/main" id="{E73BB7B0-790D-409E-B75C-1F270F9A3CA2}"/>
                </a:ext>
              </a:extLst>
            </p:cNvPr>
            <p:cNvSpPr>
              <a:spLocks noEditPoints="1"/>
            </p:cNvSpPr>
            <p:nvPr/>
          </p:nvSpPr>
          <p:spPr bwMode="auto">
            <a:xfrm>
              <a:off x="4037" y="1488"/>
              <a:ext cx="301" cy="16"/>
            </a:xfrm>
            <a:custGeom>
              <a:avLst/>
              <a:gdLst>
                <a:gd name="T0" fmla="*/ 10 w 301"/>
                <a:gd name="T1" fmla="*/ 16 h 16"/>
                <a:gd name="T2" fmla="*/ 301 w 301"/>
                <a:gd name="T3" fmla="*/ 16 h 16"/>
                <a:gd name="T4" fmla="*/ 301 w 301"/>
                <a:gd name="T5" fmla="*/ 0 h 16"/>
                <a:gd name="T6" fmla="*/ 10 w 301"/>
                <a:gd name="T7" fmla="*/ 0 h 16"/>
                <a:gd name="T8" fmla="*/ 10 w 301"/>
                <a:gd name="T9" fmla="*/ 16 h 16"/>
                <a:gd name="T10" fmla="*/ 10 w 301"/>
                <a:gd name="T11" fmla="*/ 0 h 16"/>
                <a:gd name="T12" fmla="*/ 0 w 301"/>
                <a:gd name="T13" fmla="*/ 0 h 16"/>
                <a:gd name="T14" fmla="*/ 0 w 301"/>
                <a:gd name="T15" fmla="*/ 10 h 16"/>
                <a:gd name="T16" fmla="*/ 10 w 301"/>
                <a:gd name="T17" fmla="*/ 10 h 16"/>
                <a:gd name="T18" fmla="*/ 10 w 30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1" h="16">
                  <a:moveTo>
                    <a:pt x="10" y="16"/>
                  </a:moveTo>
                  <a:lnTo>
                    <a:pt x="301" y="16"/>
                  </a:lnTo>
                  <a:lnTo>
                    <a:pt x="301" y="0"/>
                  </a:lnTo>
                  <a:lnTo>
                    <a:pt x="10" y="0"/>
                  </a:lnTo>
                  <a:lnTo>
                    <a:pt x="10" y="16"/>
                  </a:lnTo>
                  <a:close/>
                  <a:moveTo>
                    <a:pt x="10" y="0"/>
                  </a:moveTo>
                  <a:lnTo>
                    <a:pt x="0" y="0"/>
                  </a:lnTo>
                  <a:lnTo>
                    <a:pt x="0" y="10"/>
                  </a:lnTo>
                  <a:lnTo>
                    <a:pt x="10" y="1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6" name="Freeform 34">
              <a:extLst>
                <a:ext uri="{FF2B5EF4-FFF2-40B4-BE49-F238E27FC236}">
                  <a16:creationId xmlns:a16="http://schemas.microsoft.com/office/drawing/2014/main" id="{D0A33ABB-3DF0-48BD-BC8D-0097C96DFF96}"/>
                </a:ext>
              </a:extLst>
            </p:cNvPr>
            <p:cNvSpPr>
              <a:spLocks noEditPoints="1"/>
            </p:cNvSpPr>
            <p:nvPr/>
          </p:nvSpPr>
          <p:spPr bwMode="auto">
            <a:xfrm>
              <a:off x="4327" y="1488"/>
              <a:ext cx="16" cy="1191"/>
            </a:xfrm>
            <a:custGeom>
              <a:avLst/>
              <a:gdLst>
                <a:gd name="T0" fmla="*/ 0 w 16"/>
                <a:gd name="T1" fmla="*/ 10 h 1191"/>
                <a:gd name="T2" fmla="*/ 0 w 16"/>
                <a:gd name="T3" fmla="*/ 1191 h 1191"/>
                <a:gd name="T4" fmla="*/ 16 w 16"/>
                <a:gd name="T5" fmla="*/ 1191 h 1191"/>
                <a:gd name="T6" fmla="*/ 16 w 16"/>
                <a:gd name="T7" fmla="*/ 10 h 1191"/>
                <a:gd name="T8" fmla="*/ 0 w 16"/>
                <a:gd name="T9" fmla="*/ 10 h 1191"/>
                <a:gd name="T10" fmla="*/ 16 w 16"/>
                <a:gd name="T11" fmla="*/ 10 h 1191"/>
                <a:gd name="T12" fmla="*/ 16 w 16"/>
                <a:gd name="T13" fmla="*/ 0 h 1191"/>
                <a:gd name="T14" fmla="*/ 11 w 16"/>
                <a:gd name="T15" fmla="*/ 0 h 1191"/>
                <a:gd name="T16" fmla="*/ 11 w 16"/>
                <a:gd name="T17" fmla="*/ 10 h 1191"/>
                <a:gd name="T18" fmla="*/ 16 w 16"/>
                <a:gd name="T19" fmla="*/ 10 h 1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 h="1191">
                  <a:moveTo>
                    <a:pt x="0" y="10"/>
                  </a:moveTo>
                  <a:lnTo>
                    <a:pt x="0" y="1191"/>
                  </a:lnTo>
                  <a:lnTo>
                    <a:pt x="16" y="1191"/>
                  </a:lnTo>
                  <a:lnTo>
                    <a:pt x="16" y="10"/>
                  </a:lnTo>
                  <a:lnTo>
                    <a:pt x="0" y="10"/>
                  </a:lnTo>
                  <a:close/>
                  <a:moveTo>
                    <a:pt x="16" y="10"/>
                  </a:moveTo>
                  <a:lnTo>
                    <a:pt x="16" y="0"/>
                  </a:lnTo>
                  <a:lnTo>
                    <a:pt x="11" y="0"/>
                  </a:lnTo>
                  <a:lnTo>
                    <a:pt x="11" y="10"/>
                  </a:lnTo>
                  <a:lnTo>
                    <a:pt x="1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7" name="Freeform 35">
              <a:extLst>
                <a:ext uri="{FF2B5EF4-FFF2-40B4-BE49-F238E27FC236}">
                  <a16:creationId xmlns:a16="http://schemas.microsoft.com/office/drawing/2014/main" id="{C27FD428-C6AE-44E5-A515-4B9256D5453B}"/>
                </a:ext>
              </a:extLst>
            </p:cNvPr>
            <p:cNvSpPr>
              <a:spLocks/>
            </p:cNvSpPr>
            <p:nvPr/>
          </p:nvSpPr>
          <p:spPr bwMode="auto">
            <a:xfrm>
              <a:off x="4338" y="1498"/>
              <a:ext cx="285" cy="1181"/>
            </a:xfrm>
            <a:custGeom>
              <a:avLst/>
              <a:gdLst>
                <a:gd name="T0" fmla="*/ 0 w 285"/>
                <a:gd name="T1" fmla="*/ 1181 h 1181"/>
                <a:gd name="T2" fmla="*/ 0 w 285"/>
                <a:gd name="T3" fmla="*/ 0 h 1181"/>
                <a:gd name="T4" fmla="*/ 285 w 285"/>
                <a:gd name="T5" fmla="*/ 0 h 1181"/>
                <a:gd name="T6" fmla="*/ 285 w 285"/>
                <a:gd name="T7" fmla="*/ 1181 h 1181"/>
                <a:gd name="T8" fmla="*/ 0 w 285"/>
                <a:gd name="T9" fmla="*/ 1181 h 1181"/>
                <a:gd name="T10" fmla="*/ 0 w 285"/>
                <a:gd name="T11" fmla="*/ 1181 h 11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5" h="1181">
                  <a:moveTo>
                    <a:pt x="0" y="1181"/>
                  </a:moveTo>
                  <a:lnTo>
                    <a:pt x="0" y="0"/>
                  </a:lnTo>
                  <a:lnTo>
                    <a:pt x="285" y="0"/>
                  </a:lnTo>
                  <a:lnTo>
                    <a:pt x="285" y="1181"/>
                  </a:lnTo>
                  <a:lnTo>
                    <a:pt x="0" y="1181"/>
                  </a:lnTo>
                  <a:close/>
                </a:path>
              </a:pathLst>
            </a:custGeom>
            <a:solidFill>
              <a:srgbClr val="99C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78" name="Rectangle 36">
              <a:extLst>
                <a:ext uri="{FF2B5EF4-FFF2-40B4-BE49-F238E27FC236}">
                  <a16:creationId xmlns:a16="http://schemas.microsoft.com/office/drawing/2014/main" id="{3AF3ECBE-82DF-4803-A97A-CD41B691FE43}"/>
                </a:ext>
              </a:extLst>
            </p:cNvPr>
            <p:cNvSpPr>
              <a:spLocks noChangeArrowheads="1"/>
            </p:cNvSpPr>
            <p:nvPr/>
          </p:nvSpPr>
          <p:spPr bwMode="auto">
            <a:xfrm>
              <a:off x="4327" y="1498"/>
              <a:ext cx="16" cy="118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79" name="Freeform 37">
              <a:extLst>
                <a:ext uri="{FF2B5EF4-FFF2-40B4-BE49-F238E27FC236}">
                  <a16:creationId xmlns:a16="http://schemas.microsoft.com/office/drawing/2014/main" id="{10E7FA00-1918-41F1-8FEA-0149EAA79DD1}"/>
                </a:ext>
              </a:extLst>
            </p:cNvPr>
            <p:cNvSpPr>
              <a:spLocks noEditPoints="1"/>
            </p:cNvSpPr>
            <p:nvPr/>
          </p:nvSpPr>
          <p:spPr bwMode="auto">
            <a:xfrm>
              <a:off x="4327" y="1488"/>
              <a:ext cx="296" cy="16"/>
            </a:xfrm>
            <a:custGeom>
              <a:avLst/>
              <a:gdLst>
                <a:gd name="T0" fmla="*/ 11 w 296"/>
                <a:gd name="T1" fmla="*/ 16 h 16"/>
                <a:gd name="T2" fmla="*/ 296 w 296"/>
                <a:gd name="T3" fmla="*/ 16 h 16"/>
                <a:gd name="T4" fmla="*/ 296 w 296"/>
                <a:gd name="T5" fmla="*/ 0 h 16"/>
                <a:gd name="T6" fmla="*/ 11 w 296"/>
                <a:gd name="T7" fmla="*/ 0 h 16"/>
                <a:gd name="T8" fmla="*/ 11 w 296"/>
                <a:gd name="T9" fmla="*/ 16 h 16"/>
                <a:gd name="T10" fmla="*/ 11 w 296"/>
                <a:gd name="T11" fmla="*/ 0 h 16"/>
                <a:gd name="T12" fmla="*/ 0 w 296"/>
                <a:gd name="T13" fmla="*/ 0 h 16"/>
                <a:gd name="T14" fmla="*/ 0 w 296"/>
                <a:gd name="T15" fmla="*/ 10 h 16"/>
                <a:gd name="T16" fmla="*/ 11 w 296"/>
                <a:gd name="T17" fmla="*/ 10 h 16"/>
                <a:gd name="T18" fmla="*/ 11 w 29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6" h="16">
                  <a:moveTo>
                    <a:pt x="11" y="16"/>
                  </a:moveTo>
                  <a:lnTo>
                    <a:pt x="296" y="16"/>
                  </a:lnTo>
                  <a:lnTo>
                    <a:pt x="296" y="0"/>
                  </a:lnTo>
                  <a:lnTo>
                    <a:pt x="11" y="0"/>
                  </a:lnTo>
                  <a:lnTo>
                    <a:pt x="11" y="16"/>
                  </a:lnTo>
                  <a:close/>
                  <a:moveTo>
                    <a:pt x="11" y="0"/>
                  </a:moveTo>
                  <a:lnTo>
                    <a:pt x="0" y="0"/>
                  </a:lnTo>
                  <a:lnTo>
                    <a:pt x="0" y="10"/>
                  </a:lnTo>
                  <a:lnTo>
                    <a:pt x="11" y="1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0" name="Freeform 38">
              <a:extLst>
                <a:ext uri="{FF2B5EF4-FFF2-40B4-BE49-F238E27FC236}">
                  <a16:creationId xmlns:a16="http://schemas.microsoft.com/office/drawing/2014/main" id="{7AED2827-4B95-4BE1-9FF1-79079C4DEA1D}"/>
                </a:ext>
              </a:extLst>
            </p:cNvPr>
            <p:cNvSpPr>
              <a:spLocks noEditPoints="1"/>
            </p:cNvSpPr>
            <p:nvPr/>
          </p:nvSpPr>
          <p:spPr bwMode="auto">
            <a:xfrm>
              <a:off x="4618" y="1488"/>
              <a:ext cx="15" cy="1191"/>
            </a:xfrm>
            <a:custGeom>
              <a:avLst/>
              <a:gdLst>
                <a:gd name="T0" fmla="*/ 0 w 15"/>
                <a:gd name="T1" fmla="*/ 10 h 1191"/>
                <a:gd name="T2" fmla="*/ 0 w 15"/>
                <a:gd name="T3" fmla="*/ 1191 h 1191"/>
                <a:gd name="T4" fmla="*/ 15 w 15"/>
                <a:gd name="T5" fmla="*/ 1191 h 1191"/>
                <a:gd name="T6" fmla="*/ 15 w 15"/>
                <a:gd name="T7" fmla="*/ 10 h 1191"/>
                <a:gd name="T8" fmla="*/ 0 w 15"/>
                <a:gd name="T9" fmla="*/ 10 h 1191"/>
                <a:gd name="T10" fmla="*/ 15 w 15"/>
                <a:gd name="T11" fmla="*/ 10 h 1191"/>
                <a:gd name="T12" fmla="*/ 15 w 15"/>
                <a:gd name="T13" fmla="*/ 0 h 1191"/>
                <a:gd name="T14" fmla="*/ 5 w 15"/>
                <a:gd name="T15" fmla="*/ 0 h 1191"/>
                <a:gd name="T16" fmla="*/ 5 w 15"/>
                <a:gd name="T17" fmla="*/ 10 h 1191"/>
                <a:gd name="T18" fmla="*/ 15 w 15"/>
                <a:gd name="T19" fmla="*/ 10 h 1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91">
                  <a:moveTo>
                    <a:pt x="0" y="10"/>
                  </a:moveTo>
                  <a:lnTo>
                    <a:pt x="0" y="1191"/>
                  </a:lnTo>
                  <a:lnTo>
                    <a:pt x="15" y="1191"/>
                  </a:lnTo>
                  <a:lnTo>
                    <a:pt x="15" y="10"/>
                  </a:lnTo>
                  <a:lnTo>
                    <a:pt x="0" y="10"/>
                  </a:lnTo>
                  <a:close/>
                  <a:moveTo>
                    <a:pt x="15" y="10"/>
                  </a:moveTo>
                  <a:lnTo>
                    <a:pt x="15" y="0"/>
                  </a:lnTo>
                  <a:lnTo>
                    <a:pt x="5" y="0"/>
                  </a:lnTo>
                  <a:lnTo>
                    <a:pt x="5" y="10"/>
                  </a:lnTo>
                  <a:lnTo>
                    <a:pt x="1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1" name="Freeform 39">
              <a:extLst>
                <a:ext uri="{FF2B5EF4-FFF2-40B4-BE49-F238E27FC236}">
                  <a16:creationId xmlns:a16="http://schemas.microsoft.com/office/drawing/2014/main" id="{2587539A-0998-4E53-9143-2C72F8FF462B}"/>
                </a:ext>
              </a:extLst>
            </p:cNvPr>
            <p:cNvSpPr>
              <a:spLocks/>
            </p:cNvSpPr>
            <p:nvPr/>
          </p:nvSpPr>
          <p:spPr bwMode="auto">
            <a:xfrm>
              <a:off x="4089" y="1674"/>
              <a:ext cx="161" cy="109"/>
            </a:xfrm>
            <a:custGeom>
              <a:avLst/>
              <a:gdLst>
                <a:gd name="T0" fmla="*/ 15 w 161"/>
                <a:gd name="T1" fmla="*/ 109 h 109"/>
                <a:gd name="T2" fmla="*/ 26 w 161"/>
                <a:gd name="T3" fmla="*/ 68 h 109"/>
                <a:gd name="T4" fmla="*/ 31 w 161"/>
                <a:gd name="T5" fmla="*/ 42 h 109"/>
                <a:gd name="T6" fmla="*/ 52 w 161"/>
                <a:gd name="T7" fmla="*/ 16 h 109"/>
                <a:gd name="T8" fmla="*/ 62 w 161"/>
                <a:gd name="T9" fmla="*/ 11 h 109"/>
                <a:gd name="T10" fmla="*/ 67 w 161"/>
                <a:gd name="T11" fmla="*/ 16 h 109"/>
                <a:gd name="T12" fmla="*/ 72 w 161"/>
                <a:gd name="T13" fmla="*/ 21 h 109"/>
                <a:gd name="T14" fmla="*/ 72 w 161"/>
                <a:gd name="T15" fmla="*/ 32 h 109"/>
                <a:gd name="T16" fmla="*/ 72 w 161"/>
                <a:gd name="T17" fmla="*/ 109 h 109"/>
                <a:gd name="T18" fmla="*/ 78 w 161"/>
                <a:gd name="T19" fmla="*/ 83 h 109"/>
                <a:gd name="T20" fmla="*/ 83 w 161"/>
                <a:gd name="T21" fmla="*/ 63 h 109"/>
                <a:gd name="T22" fmla="*/ 93 w 161"/>
                <a:gd name="T23" fmla="*/ 37 h 109"/>
                <a:gd name="T24" fmla="*/ 104 w 161"/>
                <a:gd name="T25" fmla="*/ 21 h 109"/>
                <a:gd name="T26" fmla="*/ 114 w 161"/>
                <a:gd name="T27" fmla="*/ 16 h 109"/>
                <a:gd name="T28" fmla="*/ 124 w 161"/>
                <a:gd name="T29" fmla="*/ 16 h 109"/>
                <a:gd name="T30" fmla="*/ 130 w 161"/>
                <a:gd name="T31" fmla="*/ 21 h 109"/>
                <a:gd name="T32" fmla="*/ 130 w 161"/>
                <a:gd name="T33" fmla="*/ 26 h 109"/>
                <a:gd name="T34" fmla="*/ 119 w 161"/>
                <a:gd name="T35" fmla="*/ 83 h 109"/>
                <a:gd name="T36" fmla="*/ 119 w 161"/>
                <a:gd name="T37" fmla="*/ 94 h 109"/>
                <a:gd name="T38" fmla="*/ 119 w 161"/>
                <a:gd name="T39" fmla="*/ 104 h 109"/>
                <a:gd name="T40" fmla="*/ 135 w 161"/>
                <a:gd name="T41" fmla="*/ 109 h 109"/>
                <a:gd name="T42" fmla="*/ 150 w 161"/>
                <a:gd name="T43" fmla="*/ 104 h 109"/>
                <a:gd name="T44" fmla="*/ 161 w 161"/>
                <a:gd name="T45" fmla="*/ 89 h 109"/>
                <a:gd name="T46" fmla="*/ 150 w 161"/>
                <a:gd name="T47" fmla="*/ 89 h 109"/>
                <a:gd name="T48" fmla="*/ 145 w 161"/>
                <a:gd name="T49" fmla="*/ 99 h 109"/>
                <a:gd name="T50" fmla="*/ 135 w 161"/>
                <a:gd name="T51" fmla="*/ 99 h 109"/>
                <a:gd name="T52" fmla="*/ 135 w 161"/>
                <a:gd name="T53" fmla="*/ 94 h 109"/>
                <a:gd name="T54" fmla="*/ 135 w 161"/>
                <a:gd name="T55" fmla="*/ 89 h 109"/>
                <a:gd name="T56" fmla="*/ 145 w 161"/>
                <a:gd name="T57" fmla="*/ 32 h 109"/>
                <a:gd name="T58" fmla="*/ 145 w 161"/>
                <a:gd name="T59" fmla="*/ 21 h 109"/>
                <a:gd name="T60" fmla="*/ 140 w 161"/>
                <a:gd name="T61" fmla="*/ 6 h 109"/>
                <a:gd name="T62" fmla="*/ 124 w 161"/>
                <a:gd name="T63" fmla="*/ 0 h 109"/>
                <a:gd name="T64" fmla="*/ 104 w 161"/>
                <a:gd name="T65" fmla="*/ 6 h 109"/>
                <a:gd name="T66" fmla="*/ 93 w 161"/>
                <a:gd name="T67" fmla="*/ 21 h 109"/>
                <a:gd name="T68" fmla="*/ 88 w 161"/>
                <a:gd name="T69" fmla="*/ 21 h 109"/>
                <a:gd name="T70" fmla="*/ 88 w 161"/>
                <a:gd name="T71" fmla="*/ 16 h 109"/>
                <a:gd name="T72" fmla="*/ 78 w 161"/>
                <a:gd name="T73" fmla="*/ 0 h 109"/>
                <a:gd name="T74" fmla="*/ 62 w 161"/>
                <a:gd name="T75" fmla="*/ 0 h 109"/>
                <a:gd name="T76" fmla="*/ 47 w 161"/>
                <a:gd name="T77" fmla="*/ 6 h 109"/>
                <a:gd name="T78" fmla="*/ 36 w 161"/>
                <a:gd name="T79" fmla="*/ 21 h 109"/>
                <a:gd name="T80" fmla="*/ 36 w 161"/>
                <a:gd name="T81" fmla="*/ 0 h 109"/>
                <a:gd name="T82" fmla="*/ 26 w 161"/>
                <a:gd name="T83" fmla="*/ 6 h 109"/>
                <a:gd name="T84" fmla="*/ 10 w 161"/>
                <a:gd name="T85" fmla="*/ 11 h 109"/>
                <a:gd name="T86" fmla="*/ 0 w 161"/>
                <a:gd name="T87" fmla="*/ 16 h 109"/>
                <a:gd name="T88" fmla="*/ 0 w 161"/>
                <a:gd name="T89" fmla="*/ 109 h 1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1" h="109">
                  <a:moveTo>
                    <a:pt x="0" y="109"/>
                  </a:moveTo>
                  <a:lnTo>
                    <a:pt x="15" y="109"/>
                  </a:lnTo>
                  <a:lnTo>
                    <a:pt x="21" y="78"/>
                  </a:lnTo>
                  <a:lnTo>
                    <a:pt x="26" y="68"/>
                  </a:lnTo>
                  <a:lnTo>
                    <a:pt x="26" y="52"/>
                  </a:lnTo>
                  <a:lnTo>
                    <a:pt x="31" y="42"/>
                  </a:lnTo>
                  <a:lnTo>
                    <a:pt x="36" y="32"/>
                  </a:lnTo>
                  <a:lnTo>
                    <a:pt x="52" y="16"/>
                  </a:lnTo>
                  <a:lnTo>
                    <a:pt x="57" y="16"/>
                  </a:lnTo>
                  <a:lnTo>
                    <a:pt x="62" y="11"/>
                  </a:lnTo>
                  <a:lnTo>
                    <a:pt x="67" y="16"/>
                  </a:lnTo>
                  <a:lnTo>
                    <a:pt x="72" y="21"/>
                  </a:lnTo>
                  <a:lnTo>
                    <a:pt x="72" y="26"/>
                  </a:lnTo>
                  <a:lnTo>
                    <a:pt x="72" y="32"/>
                  </a:lnTo>
                  <a:lnTo>
                    <a:pt x="57" y="109"/>
                  </a:lnTo>
                  <a:lnTo>
                    <a:pt x="72" y="109"/>
                  </a:lnTo>
                  <a:lnTo>
                    <a:pt x="78" y="89"/>
                  </a:lnTo>
                  <a:lnTo>
                    <a:pt x="78" y="83"/>
                  </a:lnTo>
                  <a:lnTo>
                    <a:pt x="83" y="63"/>
                  </a:lnTo>
                  <a:lnTo>
                    <a:pt x="88" y="47"/>
                  </a:lnTo>
                  <a:lnTo>
                    <a:pt x="93" y="37"/>
                  </a:lnTo>
                  <a:lnTo>
                    <a:pt x="98" y="26"/>
                  </a:lnTo>
                  <a:lnTo>
                    <a:pt x="104" y="21"/>
                  </a:lnTo>
                  <a:lnTo>
                    <a:pt x="109" y="16"/>
                  </a:lnTo>
                  <a:lnTo>
                    <a:pt x="114" y="16"/>
                  </a:lnTo>
                  <a:lnTo>
                    <a:pt x="119" y="11"/>
                  </a:lnTo>
                  <a:lnTo>
                    <a:pt x="124" y="16"/>
                  </a:lnTo>
                  <a:lnTo>
                    <a:pt x="130" y="21"/>
                  </a:lnTo>
                  <a:lnTo>
                    <a:pt x="130" y="26"/>
                  </a:lnTo>
                  <a:lnTo>
                    <a:pt x="130" y="32"/>
                  </a:lnTo>
                  <a:lnTo>
                    <a:pt x="119" y="83"/>
                  </a:lnTo>
                  <a:lnTo>
                    <a:pt x="119" y="89"/>
                  </a:lnTo>
                  <a:lnTo>
                    <a:pt x="119" y="94"/>
                  </a:lnTo>
                  <a:lnTo>
                    <a:pt x="119" y="99"/>
                  </a:lnTo>
                  <a:lnTo>
                    <a:pt x="119" y="104"/>
                  </a:lnTo>
                  <a:lnTo>
                    <a:pt x="130" y="109"/>
                  </a:lnTo>
                  <a:lnTo>
                    <a:pt x="135" y="109"/>
                  </a:lnTo>
                  <a:lnTo>
                    <a:pt x="145" y="109"/>
                  </a:lnTo>
                  <a:lnTo>
                    <a:pt x="150" y="104"/>
                  </a:lnTo>
                  <a:lnTo>
                    <a:pt x="155" y="99"/>
                  </a:lnTo>
                  <a:lnTo>
                    <a:pt x="161" y="89"/>
                  </a:lnTo>
                  <a:lnTo>
                    <a:pt x="155" y="83"/>
                  </a:lnTo>
                  <a:lnTo>
                    <a:pt x="150" y="89"/>
                  </a:lnTo>
                  <a:lnTo>
                    <a:pt x="145" y="94"/>
                  </a:lnTo>
                  <a:lnTo>
                    <a:pt x="145" y="99"/>
                  </a:lnTo>
                  <a:lnTo>
                    <a:pt x="140" y="99"/>
                  </a:lnTo>
                  <a:lnTo>
                    <a:pt x="135" y="99"/>
                  </a:lnTo>
                  <a:lnTo>
                    <a:pt x="135" y="94"/>
                  </a:lnTo>
                  <a:lnTo>
                    <a:pt x="135" y="89"/>
                  </a:lnTo>
                  <a:lnTo>
                    <a:pt x="135" y="83"/>
                  </a:lnTo>
                  <a:lnTo>
                    <a:pt x="145" y="32"/>
                  </a:lnTo>
                  <a:lnTo>
                    <a:pt x="145" y="26"/>
                  </a:lnTo>
                  <a:lnTo>
                    <a:pt x="145" y="21"/>
                  </a:lnTo>
                  <a:lnTo>
                    <a:pt x="145" y="16"/>
                  </a:lnTo>
                  <a:lnTo>
                    <a:pt x="140" y="6"/>
                  </a:lnTo>
                  <a:lnTo>
                    <a:pt x="135" y="0"/>
                  </a:lnTo>
                  <a:lnTo>
                    <a:pt x="124" y="0"/>
                  </a:lnTo>
                  <a:lnTo>
                    <a:pt x="109" y="0"/>
                  </a:lnTo>
                  <a:lnTo>
                    <a:pt x="104" y="6"/>
                  </a:lnTo>
                  <a:lnTo>
                    <a:pt x="98" y="11"/>
                  </a:lnTo>
                  <a:lnTo>
                    <a:pt x="93" y="21"/>
                  </a:lnTo>
                  <a:lnTo>
                    <a:pt x="88" y="26"/>
                  </a:lnTo>
                  <a:lnTo>
                    <a:pt x="88" y="21"/>
                  </a:lnTo>
                  <a:lnTo>
                    <a:pt x="88" y="16"/>
                  </a:lnTo>
                  <a:lnTo>
                    <a:pt x="83" y="6"/>
                  </a:lnTo>
                  <a:lnTo>
                    <a:pt x="78" y="0"/>
                  </a:lnTo>
                  <a:lnTo>
                    <a:pt x="67" y="0"/>
                  </a:lnTo>
                  <a:lnTo>
                    <a:pt x="62" y="0"/>
                  </a:lnTo>
                  <a:lnTo>
                    <a:pt x="52" y="6"/>
                  </a:lnTo>
                  <a:lnTo>
                    <a:pt x="47" y="6"/>
                  </a:lnTo>
                  <a:lnTo>
                    <a:pt x="41" y="11"/>
                  </a:lnTo>
                  <a:lnTo>
                    <a:pt x="36" y="21"/>
                  </a:lnTo>
                  <a:lnTo>
                    <a:pt x="31" y="26"/>
                  </a:lnTo>
                  <a:lnTo>
                    <a:pt x="36" y="0"/>
                  </a:lnTo>
                  <a:lnTo>
                    <a:pt x="31" y="0"/>
                  </a:lnTo>
                  <a:lnTo>
                    <a:pt x="26" y="6"/>
                  </a:lnTo>
                  <a:lnTo>
                    <a:pt x="15" y="6"/>
                  </a:lnTo>
                  <a:lnTo>
                    <a:pt x="10" y="11"/>
                  </a:lnTo>
                  <a:lnTo>
                    <a:pt x="0" y="11"/>
                  </a:lnTo>
                  <a:lnTo>
                    <a:pt x="0" y="16"/>
                  </a:lnTo>
                  <a:lnTo>
                    <a:pt x="15" y="16"/>
                  </a:lnTo>
                  <a:lnTo>
                    <a:pt x="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2" name="Freeform 40">
              <a:extLst>
                <a:ext uri="{FF2B5EF4-FFF2-40B4-BE49-F238E27FC236}">
                  <a16:creationId xmlns:a16="http://schemas.microsoft.com/office/drawing/2014/main" id="{6FC373C8-E652-4FB0-AF4A-58D504711547}"/>
                </a:ext>
              </a:extLst>
            </p:cNvPr>
            <p:cNvSpPr>
              <a:spLocks/>
            </p:cNvSpPr>
            <p:nvPr/>
          </p:nvSpPr>
          <p:spPr bwMode="auto">
            <a:xfrm>
              <a:off x="4265" y="1716"/>
              <a:ext cx="42" cy="93"/>
            </a:xfrm>
            <a:custGeom>
              <a:avLst/>
              <a:gdLst>
                <a:gd name="T0" fmla="*/ 0 w 42"/>
                <a:gd name="T1" fmla="*/ 5 h 93"/>
                <a:gd name="T2" fmla="*/ 0 w 42"/>
                <a:gd name="T3" fmla="*/ 10 h 93"/>
                <a:gd name="T4" fmla="*/ 16 w 42"/>
                <a:gd name="T5" fmla="*/ 10 h 93"/>
                <a:gd name="T6" fmla="*/ 16 w 42"/>
                <a:gd name="T7" fmla="*/ 78 h 93"/>
                <a:gd name="T8" fmla="*/ 16 w 42"/>
                <a:gd name="T9" fmla="*/ 83 h 93"/>
                <a:gd name="T10" fmla="*/ 16 w 42"/>
                <a:gd name="T11" fmla="*/ 83 h 93"/>
                <a:gd name="T12" fmla="*/ 16 w 42"/>
                <a:gd name="T13" fmla="*/ 88 h 93"/>
                <a:gd name="T14" fmla="*/ 11 w 42"/>
                <a:gd name="T15" fmla="*/ 88 h 93"/>
                <a:gd name="T16" fmla="*/ 11 w 42"/>
                <a:gd name="T17" fmla="*/ 88 h 93"/>
                <a:gd name="T18" fmla="*/ 5 w 42"/>
                <a:gd name="T19" fmla="*/ 88 h 93"/>
                <a:gd name="T20" fmla="*/ 0 w 42"/>
                <a:gd name="T21" fmla="*/ 88 h 93"/>
                <a:gd name="T22" fmla="*/ 0 w 42"/>
                <a:gd name="T23" fmla="*/ 93 h 93"/>
                <a:gd name="T24" fmla="*/ 42 w 42"/>
                <a:gd name="T25" fmla="*/ 93 h 93"/>
                <a:gd name="T26" fmla="*/ 42 w 42"/>
                <a:gd name="T27" fmla="*/ 88 h 93"/>
                <a:gd name="T28" fmla="*/ 36 w 42"/>
                <a:gd name="T29" fmla="*/ 88 h 93"/>
                <a:gd name="T30" fmla="*/ 31 w 42"/>
                <a:gd name="T31" fmla="*/ 88 h 93"/>
                <a:gd name="T32" fmla="*/ 31 w 42"/>
                <a:gd name="T33" fmla="*/ 88 h 93"/>
                <a:gd name="T34" fmla="*/ 26 w 42"/>
                <a:gd name="T35" fmla="*/ 88 h 93"/>
                <a:gd name="T36" fmla="*/ 26 w 42"/>
                <a:gd name="T37" fmla="*/ 83 h 93"/>
                <a:gd name="T38" fmla="*/ 26 w 42"/>
                <a:gd name="T39" fmla="*/ 83 h 93"/>
                <a:gd name="T40" fmla="*/ 26 w 42"/>
                <a:gd name="T41" fmla="*/ 78 h 93"/>
                <a:gd name="T42" fmla="*/ 26 w 42"/>
                <a:gd name="T43" fmla="*/ 0 h 93"/>
                <a:gd name="T44" fmla="*/ 21 w 42"/>
                <a:gd name="T45" fmla="*/ 0 h 93"/>
                <a:gd name="T46" fmla="*/ 11 w 42"/>
                <a:gd name="T47" fmla="*/ 5 h 93"/>
                <a:gd name="T48" fmla="*/ 0 w 42"/>
                <a:gd name="T49" fmla="*/ 5 h 93"/>
                <a:gd name="T50" fmla="*/ 0 w 42"/>
                <a:gd name="T51" fmla="*/ 5 h 9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 h="93">
                  <a:moveTo>
                    <a:pt x="0" y="5"/>
                  </a:moveTo>
                  <a:lnTo>
                    <a:pt x="0" y="10"/>
                  </a:lnTo>
                  <a:lnTo>
                    <a:pt x="16" y="10"/>
                  </a:lnTo>
                  <a:lnTo>
                    <a:pt x="16" y="78"/>
                  </a:lnTo>
                  <a:lnTo>
                    <a:pt x="16" y="83"/>
                  </a:lnTo>
                  <a:lnTo>
                    <a:pt x="16" y="88"/>
                  </a:lnTo>
                  <a:lnTo>
                    <a:pt x="11" y="88"/>
                  </a:lnTo>
                  <a:lnTo>
                    <a:pt x="5" y="88"/>
                  </a:lnTo>
                  <a:lnTo>
                    <a:pt x="0" y="88"/>
                  </a:lnTo>
                  <a:lnTo>
                    <a:pt x="0" y="93"/>
                  </a:lnTo>
                  <a:lnTo>
                    <a:pt x="42" y="93"/>
                  </a:lnTo>
                  <a:lnTo>
                    <a:pt x="42" y="88"/>
                  </a:lnTo>
                  <a:lnTo>
                    <a:pt x="36" y="88"/>
                  </a:lnTo>
                  <a:lnTo>
                    <a:pt x="31" y="88"/>
                  </a:lnTo>
                  <a:lnTo>
                    <a:pt x="26" y="88"/>
                  </a:lnTo>
                  <a:lnTo>
                    <a:pt x="26" y="83"/>
                  </a:lnTo>
                  <a:lnTo>
                    <a:pt x="26" y="78"/>
                  </a:lnTo>
                  <a:lnTo>
                    <a:pt x="26" y="0"/>
                  </a:lnTo>
                  <a:lnTo>
                    <a:pt x="21" y="0"/>
                  </a:lnTo>
                  <a:lnTo>
                    <a:pt x="11" y="5"/>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3" name="Freeform 41">
              <a:extLst>
                <a:ext uri="{FF2B5EF4-FFF2-40B4-BE49-F238E27FC236}">
                  <a16:creationId xmlns:a16="http://schemas.microsoft.com/office/drawing/2014/main" id="{98D45571-F88F-4B52-A061-AC106AA96E58}"/>
                </a:ext>
              </a:extLst>
            </p:cNvPr>
            <p:cNvSpPr>
              <a:spLocks/>
            </p:cNvSpPr>
            <p:nvPr/>
          </p:nvSpPr>
          <p:spPr bwMode="auto">
            <a:xfrm>
              <a:off x="4379" y="1674"/>
              <a:ext cx="166" cy="109"/>
            </a:xfrm>
            <a:custGeom>
              <a:avLst/>
              <a:gdLst>
                <a:gd name="T0" fmla="*/ 21 w 166"/>
                <a:gd name="T1" fmla="*/ 109 h 109"/>
                <a:gd name="T2" fmla="*/ 26 w 166"/>
                <a:gd name="T3" fmla="*/ 68 h 109"/>
                <a:gd name="T4" fmla="*/ 37 w 166"/>
                <a:gd name="T5" fmla="*/ 42 h 109"/>
                <a:gd name="T6" fmla="*/ 47 w 166"/>
                <a:gd name="T7" fmla="*/ 26 h 109"/>
                <a:gd name="T8" fmla="*/ 62 w 166"/>
                <a:gd name="T9" fmla="*/ 16 h 109"/>
                <a:gd name="T10" fmla="*/ 73 w 166"/>
                <a:gd name="T11" fmla="*/ 16 h 109"/>
                <a:gd name="T12" fmla="*/ 78 w 166"/>
                <a:gd name="T13" fmla="*/ 21 h 109"/>
                <a:gd name="T14" fmla="*/ 78 w 166"/>
                <a:gd name="T15" fmla="*/ 26 h 109"/>
                <a:gd name="T16" fmla="*/ 57 w 166"/>
                <a:gd name="T17" fmla="*/ 109 h 109"/>
                <a:gd name="T18" fmla="*/ 78 w 166"/>
                <a:gd name="T19" fmla="*/ 89 h 109"/>
                <a:gd name="T20" fmla="*/ 83 w 166"/>
                <a:gd name="T21" fmla="*/ 83 h 109"/>
                <a:gd name="T22" fmla="*/ 88 w 166"/>
                <a:gd name="T23" fmla="*/ 47 h 109"/>
                <a:gd name="T24" fmla="*/ 99 w 166"/>
                <a:gd name="T25" fmla="*/ 26 h 109"/>
                <a:gd name="T26" fmla="*/ 114 w 166"/>
                <a:gd name="T27" fmla="*/ 16 h 109"/>
                <a:gd name="T28" fmla="*/ 125 w 166"/>
                <a:gd name="T29" fmla="*/ 11 h 109"/>
                <a:gd name="T30" fmla="*/ 130 w 166"/>
                <a:gd name="T31" fmla="*/ 16 h 109"/>
                <a:gd name="T32" fmla="*/ 135 w 166"/>
                <a:gd name="T33" fmla="*/ 21 h 109"/>
                <a:gd name="T34" fmla="*/ 130 w 166"/>
                <a:gd name="T35" fmla="*/ 32 h 109"/>
                <a:gd name="T36" fmla="*/ 120 w 166"/>
                <a:gd name="T37" fmla="*/ 89 h 109"/>
                <a:gd name="T38" fmla="*/ 125 w 166"/>
                <a:gd name="T39" fmla="*/ 99 h 109"/>
                <a:gd name="T40" fmla="*/ 135 w 166"/>
                <a:gd name="T41" fmla="*/ 109 h 109"/>
                <a:gd name="T42" fmla="*/ 145 w 166"/>
                <a:gd name="T43" fmla="*/ 109 h 109"/>
                <a:gd name="T44" fmla="*/ 161 w 166"/>
                <a:gd name="T45" fmla="*/ 99 h 109"/>
                <a:gd name="T46" fmla="*/ 161 w 166"/>
                <a:gd name="T47" fmla="*/ 83 h 109"/>
                <a:gd name="T48" fmla="*/ 151 w 166"/>
                <a:gd name="T49" fmla="*/ 94 h 109"/>
                <a:gd name="T50" fmla="*/ 140 w 166"/>
                <a:gd name="T51" fmla="*/ 99 h 109"/>
                <a:gd name="T52" fmla="*/ 135 w 166"/>
                <a:gd name="T53" fmla="*/ 94 h 109"/>
                <a:gd name="T54" fmla="*/ 135 w 166"/>
                <a:gd name="T55" fmla="*/ 89 h 109"/>
                <a:gd name="T56" fmla="*/ 151 w 166"/>
                <a:gd name="T57" fmla="*/ 32 h 109"/>
                <a:gd name="T58" fmla="*/ 151 w 166"/>
                <a:gd name="T59" fmla="*/ 21 h 109"/>
                <a:gd name="T60" fmla="*/ 145 w 166"/>
                <a:gd name="T61" fmla="*/ 6 h 109"/>
                <a:gd name="T62" fmla="*/ 130 w 166"/>
                <a:gd name="T63" fmla="*/ 0 h 109"/>
                <a:gd name="T64" fmla="*/ 109 w 166"/>
                <a:gd name="T65" fmla="*/ 6 h 109"/>
                <a:gd name="T66" fmla="*/ 99 w 166"/>
                <a:gd name="T67" fmla="*/ 21 h 109"/>
                <a:gd name="T68" fmla="*/ 94 w 166"/>
                <a:gd name="T69" fmla="*/ 21 h 109"/>
                <a:gd name="T70" fmla="*/ 94 w 166"/>
                <a:gd name="T71" fmla="*/ 16 h 109"/>
                <a:gd name="T72" fmla="*/ 83 w 166"/>
                <a:gd name="T73" fmla="*/ 0 h 109"/>
                <a:gd name="T74" fmla="*/ 68 w 166"/>
                <a:gd name="T75" fmla="*/ 0 h 109"/>
                <a:gd name="T76" fmla="*/ 52 w 166"/>
                <a:gd name="T77" fmla="*/ 6 h 109"/>
                <a:gd name="T78" fmla="*/ 42 w 166"/>
                <a:gd name="T79" fmla="*/ 21 h 109"/>
                <a:gd name="T80" fmla="*/ 42 w 166"/>
                <a:gd name="T81" fmla="*/ 0 h 109"/>
                <a:gd name="T82" fmla="*/ 26 w 166"/>
                <a:gd name="T83" fmla="*/ 6 h 109"/>
                <a:gd name="T84" fmla="*/ 16 w 166"/>
                <a:gd name="T85" fmla="*/ 11 h 109"/>
                <a:gd name="T86" fmla="*/ 0 w 166"/>
                <a:gd name="T87" fmla="*/ 16 h 109"/>
                <a:gd name="T88" fmla="*/ 0 w 166"/>
                <a:gd name="T89" fmla="*/ 109 h 10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6" h="109">
                  <a:moveTo>
                    <a:pt x="0" y="109"/>
                  </a:moveTo>
                  <a:lnTo>
                    <a:pt x="21" y="109"/>
                  </a:lnTo>
                  <a:lnTo>
                    <a:pt x="26" y="78"/>
                  </a:lnTo>
                  <a:lnTo>
                    <a:pt x="26" y="68"/>
                  </a:lnTo>
                  <a:lnTo>
                    <a:pt x="31" y="52"/>
                  </a:lnTo>
                  <a:lnTo>
                    <a:pt x="37" y="42"/>
                  </a:lnTo>
                  <a:lnTo>
                    <a:pt x="42" y="32"/>
                  </a:lnTo>
                  <a:lnTo>
                    <a:pt x="47" y="26"/>
                  </a:lnTo>
                  <a:lnTo>
                    <a:pt x="52" y="16"/>
                  </a:lnTo>
                  <a:lnTo>
                    <a:pt x="62" y="16"/>
                  </a:lnTo>
                  <a:lnTo>
                    <a:pt x="68" y="11"/>
                  </a:lnTo>
                  <a:lnTo>
                    <a:pt x="73" y="16"/>
                  </a:lnTo>
                  <a:lnTo>
                    <a:pt x="78" y="21"/>
                  </a:lnTo>
                  <a:lnTo>
                    <a:pt x="78" y="26"/>
                  </a:lnTo>
                  <a:lnTo>
                    <a:pt x="73" y="32"/>
                  </a:lnTo>
                  <a:lnTo>
                    <a:pt x="57" y="109"/>
                  </a:lnTo>
                  <a:lnTo>
                    <a:pt x="78" y="109"/>
                  </a:lnTo>
                  <a:lnTo>
                    <a:pt x="78" y="89"/>
                  </a:lnTo>
                  <a:lnTo>
                    <a:pt x="83" y="83"/>
                  </a:lnTo>
                  <a:lnTo>
                    <a:pt x="88" y="63"/>
                  </a:lnTo>
                  <a:lnTo>
                    <a:pt x="88" y="47"/>
                  </a:lnTo>
                  <a:lnTo>
                    <a:pt x="94" y="37"/>
                  </a:lnTo>
                  <a:lnTo>
                    <a:pt x="99" y="26"/>
                  </a:lnTo>
                  <a:lnTo>
                    <a:pt x="109" y="21"/>
                  </a:lnTo>
                  <a:lnTo>
                    <a:pt x="114" y="16"/>
                  </a:lnTo>
                  <a:lnTo>
                    <a:pt x="120" y="16"/>
                  </a:lnTo>
                  <a:lnTo>
                    <a:pt x="125" y="11"/>
                  </a:lnTo>
                  <a:lnTo>
                    <a:pt x="130" y="16"/>
                  </a:lnTo>
                  <a:lnTo>
                    <a:pt x="135" y="21"/>
                  </a:lnTo>
                  <a:lnTo>
                    <a:pt x="135" y="26"/>
                  </a:lnTo>
                  <a:lnTo>
                    <a:pt x="130" y="32"/>
                  </a:lnTo>
                  <a:lnTo>
                    <a:pt x="125" y="83"/>
                  </a:lnTo>
                  <a:lnTo>
                    <a:pt x="120" y="89"/>
                  </a:lnTo>
                  <a:lnTo>
                    <a:pt x="120" y="94"/>
                  </a:lnTo>
                  <a:lnTo>
                    <a:pt x="125" y="99"/>
                  </a:lnTo>
                  <a:lnTo>
                    <a:pt x="125" y="104"/>
                  </a:lnTo>
                  <a:lnTo>
                    <a:pt x="135" y="109"/>
                  </a:lnTo>
                  <a:lnTo>
                    <a:pt x="140" y="109"/>
                  </a:lnTo>
                  <a:lnTo>
                    <a:pt x="145" y="109"/>
                  </a:lnTo>
                  <a:lnTo>
                    <a:pt x="151" y="104"/>
                  </a:lnTo>
                  <a:lnTo>
                    <a:pt x="161" y="99"/>
                  </a:lnTo>
                  <a:lnTo>
                    <a:pt x="166" y="89"/>
                  </a:lnTo>
                  <a:lnTo>
                    <a:pt x="161" y="83"/>
                  </a:lnTo>
                  <a:lnTo>
                    <a:pt x="156" y="89"/>
                  </a:lnTo>
                  <a:lnTo>
                    <a:pt x="151" y="94"/>
                  </a:lnTo>
                  <a:lnTo>
                    <a:pt x="145" y="99"/>
                  </a:lnTo>
                  <a:lnTo>
                    <a:pt x="140" y="99"/>
                  </a:lnTo>
                  <a:lnTo>
                    <a:pt x="135" y="94"/>
                  </a:lnTo>
                  <a:lnTo>
                    <a:pt x="135" y="89"/>
                  </a:lnTo>
                  <a:lnTo>
                    <a:pt x="140" y="83"/>
                  </a:lnTo>
                  <a:lnTo>
                    <a:pt x="151" y="32"/>
                  </a:lnTo>
                  <a:lnTo>
                    <a:pt x="151" y="26"/>
                  </a:lnTo>
                  <a:lnTo>
                    <a:pt x="151" y="21"/>
                  </a:lnTo>
                  <a:lnTo>
                    <a:pt x="151" y="16"/>
                  </a:lnTo>
                  <a:lnTo>
                    <a:pt x="145" y="6"/>
                  </a:lnTo>
                  <a:lnTo>
                    <a:pt x="140" y="0"/>
                  </a:lnTo>
                  <a:lnTo>
                    <a:pt x="130" y="0"/>
                  </a:lnTo>
                  <a:lnTo>
                    <a:pt x="114" y="0"/>
                  </a:lnTo>
                  <a:lnTo>
                    <a:pt x="109" y="6"/>
                  </a:lnTo>
                  <a:lnTo>
                    <a:pt x="104" y="11"/>
                  </a:lnTo>
                  <a:lnTo>
                    <a:pt x="99" y="21"/>
                  </a:lnTo>
                  <a:lnTo>
                    <a:pt x="94" y="26"/>
                  </a:lnTo>
                  <a:lnTo>
                    <a:pt x="94" y="21"/>
                  </a:lnTo>
                  <a:lnTo>
                    <a:pt x="94" y="16"/>
                  </a:lnTo>
                  <a:lnTo>
                    <a:pt x="88" y="6"/>
                  </a:lnTo>
                  <a:lnTo>
                    <a:pt x="83" y="0"/>
                  </a:lnTo>
                  <a:lnTo>
                    <a:pt x="73" y="0"/>
                  </a:lnTo>
                  <a:lnTo>
                    <a:pt x="68" y="0"/>
                  </a:lnTo>
                  <a:lnTo>
                    <a:pt x="57" y="6"/>
                  </a:lnTo>
                  <a:lnTo>
                    <a:pt x="52" y="6"/>
                  </a:lnTo>
                  <a:lnTo>
                    <a:pt x="47" y="11"/>
                  </a:lnTo>
                  <a:lnTo>
                    <a:pt x="42" y="21"/>
                  </a:lnTo>
                  <a:lnTo>
                    <a:pt x="37" y="26"/>
                  </a:lnTo>
                  <a:lnTo>
                    <a:pt x="42" y="0"/>
                  </a:lnTo>
                  <a:lnTo>
                    <a:pt x="31" y="0"/>
                  </a:lnTo>
                  <a:lnTo>
                    <a:pt x="26" y="6"/>
                  </a:lnTo>
                  <a:lnTo>
                    <a:pt x="21" y="6"/>
                  </a:lnTo>
                  <a:lnTo>
                    <a:pt x="16" y="11"/>
                  </a:lnTo>
                  <a:lnTo>
                    <a:pt x="5" y="11"/>
                  </a:lnTo>
                  <a:lnTo>
                    <a:pt x="0" y="16"/>
                  </a:lnTo>
                  <a:lnTo>
                    <a:pt x="21" y="16"/>
                  </a:lnTo>
                  <a:lnTo>
                    <a:pt x="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4" name="Freeform 42">
              <a:extLst>
                <a:ext uri="{FF2B5EF4-FFF2-40B4-BE49-F238E27FC236}">
                  <a16:creationId xmlns:a16="http://schemas.microsoft.com/office/drawing/2014/main" id="{6BC1AFF0-39DF-49D0-9825-A13285B97EDD}"/>
                </a:ext>
              </a:extLst>
            </p:cNvPr>
            <p:cNvSpPr>
              <a:spLocks/>
            </p:cNvSpPr>
            <p:nvPr/>
          </p:nvSpPr>
          <p:spPr bwMode="auto">
            <a:xfrm>
              <a:off x="4545" y="1716"/>
              <a:ext cx="47" cy="93"/>
            </a:xfrm>
            <a:custGeom>
              <a:avLst/>
              <a:gdLst>
                <a:gd name="T0" fmla="*/ 36 w 47"/>
                <a:gd name="T1" fmla="*/ 36 h 93"/>
                <a:gd name="T2" fmla="*/ 21 w 47"/>
                <a:gd name="T3" fmla="*/ 52 h 93"/>
                <a:gd name="T4" fmla="*/ 16 w 47"/>
                <a:gd name="T5" fmla="*/ 62 h 93"/>
                <a:gd name="T6" fmla="*/ 5 w 47"/>
                <a:gd name="T7" fmla="*/ 72 h 93"/>
                <a:gd name="T8" fmla="*/ 5 w 47"/>
                <a:gd name="T9" fmla="*/ 78 h 93"/>
                <a:gd name="T10" fmla="*/ 0 w 47"/>
                <a:gd name="T11" fmla="*/ 83 h 93"/>
                <a:gd name="T12" fmla="*/ 0 w 47"/>
                <a:gd name="T13" fmla="*/ 93 h 93"/>
                <a:gd name="T14" fmla="*/ 47 w 47"/>
                <a:gd name="T15" fmla="*/ 93 h 93"/>
                <a:gd name="T16" fmla="*/ 47 w 47"/>
                <a:gd name="T17" fmla="*/ 67 h 93"/>
                <a:gd name="T18" fmla="*/ 47 w 47"/>
                <a:gd name="T19" fmla="*/ 67 h 93"/>
                <a:gd name="T20" fmla="*/ 47 w 47"/>
                <a:gd name="T21" fmla="*/ 72 h 93"/>
                <a:gd name="T22" fmla="*/ 42 w 47"/>
                <a:gd name="T23" fmla="*/ 78 h 93"/>
                <a:gd name="T24" fmla="*/ 36 w 47"/>
                <a:gd name="T25" fmla="*/ 83 h 93"/>
                <a:gd name="T26" fmla="*/ 31 w 47"/>
                <a:gd name="T27" fmla="*/ 83 h 93"/>
                <a:gd name="T28" fmla="*/ 5 w 47"/>
                <a:gd name="T29" fmla="*/ 83 h 93"/>
                <a:gd name="T30" fmla="*/ 11 w 47"/>
                <a:gd name="T31" fmla="*/ 78 h 93"/>
                <a:gd name="T32" fmla="*/ 16 w 47"/>
                <a:gd name="T33" fmla="*/ 72 h 93"/>
                <a:gd name="T34" fmla="*/ 26 w 47"/>
                <a:gd name="T35" fmla="*/ 62 h 93"/>
                <a:gd name="T36" fmla="*/ 36 w 47"/>
                <a:gd name="T37" fmla="*/ 47 h 93"/>
                <a:gd name="T38" fmla="*/ 42 w 47"/>
                <a:gd name="T39" fmla="*/ 41 h 93"/>
                <a:gd name="T40" fmla="*/ 47 w 47"/>
                <a:gd name="T41" fmla="*/ 31 h 93"/>
                <a:gd name="T42" fmla="*/ 47 w 47"/>
                <a:gd name="T43" fmla="*/ 26 h 93"/>
                <a:gd name="T44" fmla="*/ 47 w 47"/>
                <a:gd name="T45" fmla="*/ 21 h 93"/>
                <a:gd name="T46" fmla="*/ 47 w 47"/>
                <a:gd name="T47" fmla="*/ 15 h 93"/>
                <a:gd name="T48" fmla="*/ 42 w 47"/>
                <a:gd name="T49" fmla="*/ 5 h 93"/>
                <a:gd name="T50" fmla="*/ 36 w 47"/>
                <a:gd name="T51" fmla="*/ 0 h 93"/>
                <a:gd name="T52" fmla="*/ 26 w 47"/>
                <a:gd name="T53" fmla="*/ 0 h 93"/>
                <a:gd name="T54" fmla="*/ 21 w 47"/>
                <a:gd name="T55" fmla="*/ 0 h 93"/>
                <a:gd name="T56" fmla="*/ 11 w 47"/>
                <a:gd name="T57" fmla="*/ 5 h 93"/>
                <a:gd name="T58" fmla="*/ 5 w 47"/>
                <a:gd name="T59" fmla="*/ 10 h 93"/>
                <a:gd name="T60" fmla="*/ 0 w 47"/>
                <a:gd name="T61" fmla="*/ 21 h 93"/>
                <a:gd name="T62" fmla="*/ 0 w 47"/>
                <a:gd name="T63" fmla="*/ 26 h 93"/>
                <a:gd name="T64" fmla="*/ 5 w 47"/>
                <a:gd name="T65" fmla="*/ 26 h 93"/>
                <a:gd name="T66" fmla="*/ 5 w 47"/>
                <a:gd name="T67" fmla="*/ 31 h 93"/>
                <a:gd name="T68" fmla="*/ 5 w 47"/>
                <a:gd name="T69" fmla="*/ 31 h 93"/>
                <a:gd name="T70" fmla="*/ 11 w 47"/>
                <a:gd name="T71" fmla="*/ 31 h 93"/>
                <a:gd name="T72" fmla="*/ 11 w 47"/>
                <a:gd name="T73" fmla="*/ 26 h 93"/>
                <a:gd name="T74" fmla="*/ 11 w 47"/>
                <a:gd name="T75" fmla="*/ 26 h 93"/>
                <a:gd name="T76" fmla="*/ 11 w 47"/>
                <a:gd name="T77" fmla="*/ 21 h 93"/>
                <a:gd name="T78" fmla="*/ 11 w 47"/>
                <a:gd name="T79" fmla="*/ 21 h 93"/>
                <a:gd name="T80" fmla="*/ 11 w 47"/>
                <a:gd name="T81" fmla="*/ 15 h 93"/>
                <a:gd name="T82" fmla="*/ 11 w 47"/>
                <a:gd name="T83" fmla="*/ 15 h 93"/>
                <a:gd name="T84" fmla="*/ 11 w 47"/>
                <a:gd name="T85" fmla="*/ 10 h 93"/>
                <a:gd name="T86" fmla="*/ 11 w 47"/>
                <a:gd name="T87" fmla="*/ 5 h 93"/>
                <a:gd name="T88" fmla="*/ 16 w 47"/>
                <a:gd name="T89" fmla="*/ 0 h 93"/>
                <a:gd name="T90" fmla="*/ 21 w 47"/>
                <a:gd name="T91" fmla="*/ 0 h 93"/>
                <a:gd name="T92" fmla="*/ 31 w 47"/>
                <a:gd name="T93" fmla="*/ 5 h 93"/>
                <a:gd name="T94" fmla="*/ 36 w 47"/>
                <a:gd name="T95" fmla="*/ 5 h 93"/>
                <a:gd name="T96" fmla="*/ 36 w 47"/>
                <a:gd name="T97" fmla="*/ 21 h 93"/>
                <a:gd name="T98" fmla="*/ 36 w 47"/>
                <a:gd name="T99" fmla="*/ 36 h 93"/>
                <a:gd name="T100" fmla="*/ 36 w 47"/>
                <a:gd name="T101" fmla="*/ 36 h 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7" h="93">
                  <a:moveTo>
                    <a:pt x="36" y="36"/>
                  </a:moveTo>
                  <a:lnTo>
                    <a:pt x="21" y="52"/>
                  </a:lnTo>
                  <a:lnTo>
                    <a:pt x="16" y="62"/>
                  </a:lnTo>
                  <a:lnTo>
                    <a:pt x="5" y="72"/>
                  </a:lnTo>
                  <a:lnTo>
                    <a:pt x="5" y="78"/>
                  </a:lnTo>
                  <a:lnTo>
                    <a:pt x="0" y="83"/>
                  </a:lnTo>
                  <a:lnTo>
                    <a:pt x="0" y="93"/>
                  </a:lnTo>
                  <a:lnTo>
                    <a:pt x="47" y="93"/>
                  </a:lnTo>
                  <a:lnTo>
                    <a:pt x="47" y="67"/>
                  </a:lnTo>
                  <a:lnTo>
                    <a:pt x="47" y="72"/>
                  </a:lnTo>
                  <a:lnTo>
                    <a:pt x="42" y="78"/>
                  </a:lnTo>
                  <a:lnTo>
                    <a:pt x="36" y="83"/>
                  </a:lnTo>
                  <a:lnTo>
                    <a:pt x="31" y="83"/>
                  </a:lnTo>
                  <a:lnTo>
                    <a:pt x="5" y="83"/>
                  </a:lnTo>
                  <a:lnTo>
                    <a:pt x="11" y="78"/>
                  </a:lnTo>
                  <a:lnTo>
                    <a:pt x="16" y="72"/>
                  </a:lnTo>
                  <a:lnTo>
                    <a:pt x="26" y="62"/>
                  </a:lnTo>
                  <a:lnTo>
                    <a:pt x="36" y="47"/>
                  </a:lnTo>
                  <a:lnTo>
                    <a:pt x="42" y="41"/>
                  </a:lnTo>
                  <a:lnTo>
                    <a:pt x="47" y="31"/>
                  </a:lnTo>
                  <a:lnTo>
                    <a:pt x="47" y="26"/>
                  </a:lnTo>
                  <a:lnTo>
                    <a:pt x="47" y="21"/>
                  </a:lnTo>
                  <a:lnTo>
                    <a:pt x="47" y="15"/>
                  </a:lnTo>
                  <a:lnTo>
                    <a:pt x="42" y="5"/>
                  </a:lnTo>
                  <a:lnTo>
                    <a:pt x="36" y="0"/>
                  </a:lnTo>
                  <a:lnTo>
                    <a:pt x="26" y="0"/>
                  </a:lnTo>
                  <a:lnTo>
                    <a:pt x="21" y="0"/>
                  </a:lnTo>
                  <a:lnTo>
                    <a:pt x="11" y="5"/>
                  </a:lnTo>
                  <a:lnTo>
                    <a:pt x="5" y="10"/>
                  </a:lnTo>
                  <a:lnTo>
                    <a:pt x="0" y="21"/>
                  </a:lnTo>
                  <a:lnTo>
                    <a:pt x="0" y="26"/>
                  </a:lnTo>
                  <a:lnTo>
                    <a:pt x="5" y="26"/>
                  </a:lnTo>
                  <a:lnTo>
                    <a:pt x="5" y="31"/>
                  </a:lnTo>
                  <a:lnTo>
                    <a:pt x="11" y="31"/>
                  </a:lnTo>
                  <a:lnTo>
                    <a:pt x="11" y="26"/>
                  </a:lnTo>
                  <a:lnTo>
                    <a:pt x="11" y="21"/>
                  </a:lnTo>
                  <a:lnTo>
                    <a:pt x="11" y="15"/>
                  </a:lnTo>
                  <a:lnTo>
                    <a:pt x="11" y="10"/>
                  </a:lnTo>
                  <a:lnTo>
                    <a:pt x="11" y="5"/>
                  </a:lnTo>
                  <a:lnTo>
                    <a:pt x="16" y="0"/>
                  </a:lnTo>
                  <a:lnTo>
                    <a:pt x="21" y="0"/>
                  </a:lnTo>
                  <a:lnTo>
                    <a:pt x="31" y="5"/>
                  </a:lnTo>
                  <a:lnTo>
                    <a:pt x="36" y="5"/>
                  </a:lnTo>
                  <a:lnTo>
                    <a:pt x="36" y="21"/>
                  </a:lnTo>
                  <a:lnTo>
                    <a:pt x="36"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85" name="Rectangle 43">
              <a:extLst>
                <a:ext uri="{FF2B5EF4-FFF2-40B4-BE49-F238E27FC236}">
                  <a16:creationId xmlns:a16="http://schemas.microsoft.com/office/drawing/2014/main" id="{D31795A3-B1CE-44A2-8DFD-588F81879FBF}"/>
                </a:ext>
              </a:extLst>
            </p:cNvPr>
            <p:cNvSpPr>
              <a:spLocks noChangeArrowheads="1"/>
            </p:cNvSpPr>
            <p:nvPr/>
          </p:nvSpPr>
          <p:spPr bwMode="auto">
            <a:xfrm>
              <a:off x="4039" y="1968"/>
              <a:ext cx="576" cy="96"/>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4386" name="Line 44">
              <a:extLst>
                <a:ext uri="{FF2B5EF4-FFF2-40B4-BE49-F238E27FC236}">
                  <a16:creationId xmlns:a16="http://schemas.microsoft.com/office/drawing/2014/main" id="{AF32F14A-72C4-4D93-ADC3-69726C497D7F}"/>
                </a:ext>
              </a:extLst>
            </p:cNvPr>
            <p:cNvSpPr>
              <a:spLocks noChangeShapeType="1"/>
            </p:cNvSpPr>
            <p:nvPr/>
          </p:nvSpPr>
          <p:spPr bwMode="auto">
            <a:xfrm>
              <a:off x="5189" y="2016"/>
              <a:ext cx="336" cy="0"/>
            </a:xfrm>
            <a:prstGeom prst="line">
              <a:avLst/>
            </a:prstGeom>
            <a:noFill/>
            <a:ln w="38100">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3469" name="Text Box 45">
            <a:extLst>
              <a:ext uri="{FF2B5EF4-FFF2-40B4-BE49-F238E27FC236}">
                <a16:creationId xmlns:a16="http://schemas.microsoft.com/office/drawing/2014/main" id="{77B95F6A-F8B7-4AC7-87F0-8A617DB8B7B1}"/>
              </a:ext>
            </a:extLst>
          </p:cNvPr>
          <p:cNvSpPr txBox="1">
            <a:spLocks noChangeArrowheads="1"/>
          </p:cNvSpPr>
          <p:nvPr/>
        </p:nvSpPr>
        <p:spPr bwMode="auto">
          <a:xfrm>
            <a:off x="754063" y="2366963"/>
            <a:ext cx="47244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chemeClr val="bg1"/>
                </a:solidFill>
                <a:latin typeface="宋体" panose="02010600030101010101" pitchFamily="2" charset="-122"/>
              </a:rPr>
              <a:t>子弹穿过第一木块时，两木块速度相同，均为</a:t>
            </a:r>
            <a:r>
              <a:rPr lang="en-US" altLang="zh-CN" sz="2400" i="1">
                <a:solidFill>
                  <a:srgbClr val="66FFFF"/>
                </a:solidFill>
                <a:latin typeface="Bookman Old Style" panose="02050604050505020204" pitchFamily="18" charset="0"/>
              </a:rPr>
              <a:t>v</a:t>
            </a:r>
            <a:r>
              <a:rPr lang="en-US" altLang="zh-CN" sz="2400" b="1" baseline="-25000">
                <a:solidFill>
                  <a:srgbClr val="66FFFF"/>
                </a:solidFill>
                <a:latin typeface="Bookman Old Style" panose="02050604050505020204" pitchFamily="18" charset="0"/>
              </a:rPr>
              <a:t>1</a:t>
            </a:r>
            <a:r>
              <a:rPr lang="en-US" altLang="zh-CN" sz="2400" b="1">
                <a:solidFill>
                  <a:srgbClr val="66FFFF"/>
                </a:solidFill>
                <a:latin typeface="宋体" panose="02010600030101010101" pitchFamily="2" charset="-122"/>
              </a:rPr>
              <a:t> </a:t>
            </a:r>
          </a:p>
        </p:txBody>
      </p:sp>
      <p:sp>
        <p:nvSpPr>
          <p:cNvPr id="103470" name="Text Box 46">
            <a:extLst>
              <a:ext uri="{FF2B5EF4-FFF2-40B4-BE49-F238E27FC236}">
                <a16:creationId xmlns:a16="http://schemas.microsoft.com/office/drawing/2014/main" id="{814D29A4-07F5-444A-8E71-E9F3A5719810}"/>
              </a:ext>
            </a:extLst>
          </p:cNvPr>
          <p:cNvSpPr txBox="1">
            <a:spLocks noChangeArrowheads="1"/>
          </p:cNvSpPr>
          <p:nvPr/>
        </p:nvSpPr>
        <p:spPr bwMode="auto">
          <a:xfrm>
            <a:off x="549275" y="4041775"/>
            <a:ext cx="670560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子弹穿过第二木块后，第二木块速度变为</a:t>
            </a:r>
            <a:r>
              <a:rPr lang="en-US" altLang="zh-CN" sz="2400" i="1">
                <a:solidFill>
                  <a:srgbClr val="66FFFF"/>
                </a:solidFill>
                <a:latin typeface="Bookman Old Style" panose="02050604050505020204" pitchFamily="18" charset="0"/>
              </a:rPr>
              <a:t>v</a:t>
            </a:r>
            <a:r>
              <a:rPr lang="en-US" altLang="zh-CN" sz="2400" b="1" baseline="-25000">
                <a:solidFill>
                  <a:srgbClr val="66FFFF"/>
                </a:solidFill>
                <a:latin typeface="Times New Roman" panose="02020603050405020304" pitchFamily="18" charset="0"/>
              </a:rPr>
              <a:t>2</a:t>
            </a:r>
          </a:p>
          <a:p>
            <a:r>
              <a:rPr lang="en-US" altLang="zh-CN" sz="2400" b="1">
                <a:solidFill>
                  <a:srgbClr val="FFC000"/>
                </a:solidFill>
                <a:latin typeface="Times New Roman" panose="02020603050405020304" pitchFamily="18" charset="0"/>
              </a:rPr>
              <a:t>(</a:t>
            </a:r>
            <a:r>
              <a:rPr lang="zh-CN" altLang="en-US" sz="2400" b="1">
                <a:solidFill>
                  <a:srgbClr val="FFC000"/>
                </a:solidFill>
                <a:latin typeface="Times New Roman" panose="02020603050405020304" pitchFamily="18" charset="0"/>
              </a:rPr>
              <a:t>此处实质是研究的质点系发生变化</a:t>
            </a:r>
            <a:r>
              <a:rPr lang="en-US" altLang="zh-CN" sz="2400" b="1">
                <a:solidFill>
                  <a:srgbClr val="FFC000"/>
                </a:solidFill>
                <a:latin typeface="Times New Roman" panose="02020603050405020304" pitchFamily="18" charset="0"/>
              </a:rPr>
              <a:t>)</a:t>
            </a:r>
          </a:p>
        </p:txBody>
      </p:sp>
      <p:sp>
        <p:nvSpPr>
          <p:cNvPr id="14346" name="Text Box 47">
            <a:extLst>
              <a:ext uri="{FF2B5EF4-FFF2-40B4-BE49-F238E27FC236}">
                <a16:creationId xmlns:a16="http://schemas.microsoft.com/office/drawing/2014/main" id="{D0698D20-81DF-4E15-89D3-35AEC379739D}"/>
              </a:ext>
            </a:extLst>
          </p:cNvPr>
          <p:cNvSpPr txBox="1">
            <a:spLocks noChangeArrowheads="1"/>
          </p:cNvSpPr>
          <p:nvPr/>
        </p:nvSpPr>
        <p:spPr bwMode="auto">
          <a:xfrm>
            <a:off x="261938" y="276225"/>
            <a:ext cx="8223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例</a:t>
            </a:r>
          </a:p>
        </p:txBody>
      </p:sp>
      <p:sp>
        <p:nvSpPr>
          <p:cNvPr id="103472" name="Text Box 48">
            <a:extLst>
              <a:ext uri="{FF2B5EF4-FFF2-40B4-BE49-F238E27FC236}">
                <a16:creationId xmlns:a16="http://schemas.microsoft.com/office/drawing/2014/main" id="{0A8C797B-979C-4D79-BAEE-5AC94CD9D16B}"/>
              </a:ext>
            </a:extLst>
          </p:cNvPr>
          <p:cNvSpPr txBox="1">
            <a:spLocks noChangeArrowheads="1"/>
          </p:cNvSpPr>
          <p:nvPr/>
        </p:nvSpPr>
        <p:spPr bwMode="auto">
          <a:xfrm>
            <a:off x="279400" y="2405063"/>
            <a:ext cx="8223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解</a:t>
            </a:r>
          </a:p>
        </p:txBody>
      </p:sp>
      <p:sp>
        <p:nvSpPr>
          <p:cNvPr id="14348" name="Text Box 49">
            <a:extLst>
              <a:ext uri="{FF2B5EF4-FFF2-40B4-BE49-F238E27FC236}">
                <a16:creationId xmlns:a16="http://schemas.microsoft.com/office/drawing/2014/main" id="{1B44977C-8680-451F-BB34-C413B1826697}"/>
              </a:ext>
            </a:extLst>
          </p:cNvPr>
          <p:cNvSpPr txBox="1">
            <a:spLocks noChangeArrowheads="1"/>
          </p:cNvSpPr>
          <p:nvPr/>
        </p:nvSpPr>
        <p:spPr bwMode="auto">
          <a:xfrm>
            <a:off x="279400" y="1812925"/>
            <a:ext cx="68580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求 </a:t>
            </a:r>
            <a:r>
              <a:rPr lang="zh-CN" altLang="en-US" sz="2400" b="1">
                <a:solidFill>
                  <a:schemeClr val="bg1"/>
                </a:solidFill>
                <a:latin typeface="Times New Roman" panose="02020603050405020304" pitchFamily="18" charset="0"/>
              </a:rPr>
              <a:t> 子弹穿过后， 两木块各以多大速度运动</a:t>
            </a:r>
          </a:p>
        </p:txBody>
      </p:sp>
      <p:sp>
        <p:nvSpPr>
          <p:cNvPr id="103474" name="Text Box 50">
            <a:extLst>
              <a:ext uri="{FF2B5EF4-FFF2-40B4-BE49-F238E27FC236}">
                <a16:creationId xmlns:a16="http://schemas.microsoft.com/office/drawing/2014/main" id="{E495361D-A511-4914-B882-76B6DD466F29}"/>
              </a:ext>
            </a:extLst>
          </p:cNvPr>
          <p:cNvSpPr txBox="1">
            <a:spLocks noChangeArrowheads="1"/>
          </p:cNvSpPr>
          <p:nvPr/>
        </p:nvSpPr>
        <p:spPr bwMode="auto">
          <a:xfrm>
            <a:off x="735013" y="5707063"/>
            <a:ext cx="11080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chemeClr val="bg1"/>
                </a:solidFill>
                <a:latin typeface="Times New Roman" panose="02020603050405020304" pitchFamily="18" charset="0"/>
              </a:rPr>
              <a:t>解得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72"/>
                                        </p:tgtEl>
                                        <p:attrNameLst>
                                          <p:attrName>style.visibility</p:attrName>
                                        </p:attrNameLst>
                                      </p:cBhvr>
                                      <p:to>
                                        <p:strVal val="visible"/>
                                      </p:to>
                                    </p:set>
                                    <p:animEffect transition="in" filter="wipe(left)">
                                      <p:cBhvr>
                                        <p:cTn id="7" dur="500"/>
                                        <p:tgtEl>
                                          <p:spTgt spid="103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3469"/>
                                        </p:tgtEl>
                                        <p:attrNameLst>
                                          <p:attrName>style.visibility</p:attrName>
                                        </p:attrNameLst>
                                      </p:cBhvr>
                                      <p:to>
                                        <p:strVal val="visible"/>
                                      </p:to>
                                    </p:set>
                                    <p:animEffect transition="in" filter="wipe(left)">
                                      <p:cBhvr>
                                        <p:cTn id="12" dur="500"/>
                                        <p:tgtEl>
                                          <p:spTgt spid="1034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7"/>
                                        </p:tgtEl>
                                        <p:attrNameLst>
                                          <p:attrName>style.visibility</p:attrName>
                                        </p:attrNameLst>
                                      </p:cBhvr>
                                      <p:to>
                                        <p:strVal val="visible"/>
                                      </p:to>
                                    </p:set>
                                    <p:animEffect transition="in" filter="wipe(left)">
                                      <p:cBhvr>
                                        <p:cTn id="17" dur="500"/>
                                        <p:tgtEl>
                                          <p:spTgt spid="1034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3470"/>
                                        </p:tgtEl>
                                        <p:attrNameLst>
                                          <p:attrName>style.visibility</p:attrName>
                                        </p:attrNameLst>
                                      </p:cBhvr>
                                      <p:to>
                                        <p:strVal val="visible"/>
                                      </p:to>
                                    </p:set>
                                    <p:animEffect transition="in" filter="wipe(left)">
                                      <p:cBhvr>
                                        <p:cTn id="22" dur="300"/>
                                        <p:tgtEl>
                                          <p:spTgt spid="103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3428"/>
                                        </p:tgtEl>
                                        <p:attrNameLst>
                                          <p:attrName>style.visibility</p:attrName>
                                        </p:attrNameLst>
                                      </p:cBhvr>
                                      <p:to>
                                        <p:strVal val="visible"/>
                                      </p:to>
                                    </p:set>
                                    <p:animEffect transition="in" filter="wipe(left)">
                                      <p:cBhvr>
                                        <p:cTn id="27" dur="500"/>
                                        <p:tgtEl>
                                          <p:spTgt spid="1034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74"/>
                                        </p:tgtEl>
                                        <p:attrNameLst>
                                          <p:attrName>style.visibility</p:attrName>
                                        </p:attrNameLst>
                                      </p:cBhvr>
                                      <p:to>
                                        <p:strVal val="visible"/>
                                      </p:to>
                                    </p:set>
                                    <p:animEffect transition="in" filter="wipe(left)">
                                      <p:cBhvr>
                                        <p:cTn id="32" dur="500"/>
                                        <p:tgtEl>
                                          <p:spTgt spid="1034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3429"/>
                                        </p:tgtEl>
                                        <p:attrNameLst>
                                          <p:attrName>style.visibility</p:attrName>
                                        </p:attrNameLst>
                                      </p:cBhvr>
                                      <p:to>
                                        <p:strVal val="visible"/>
                                      </p:to>
                                    </p:set>
                                    <p:animEffect transition="in" filter="wipe(left)">
                                      <p:cBhvr>
                                        <p:cTn id="37" dur="500"/>
                                        <p:tgtEl>
                                          <p:spTgt spid="1034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3430"/>
                                        </p:tgtEl>
                                        <p:attrNameLst>
                                          <p:attrName>style.visibility</p:attrName>
                                        </p:attrNameLst>
                                      </p:cBhvr>
                                      <p:to>
                                        <p:strVal val="visible"/>
                                      </p:to>
                                    </p:set>
                                    <p:animEffect transition="in" filter="wipe(left)">
                                      <p:cBhvr>
                                        <p:cTn id="42" dur="500"/>
                                        <p:tgtEl>
                                          <p:spTgt spid="103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9" grpId="0" autoUpdateAnimBg="0"/>
      <p:bldP spid="103470" grpId="0" autoUpdateAnimBg="0"/>
      <p:bldP spid="103472" grpId="0"/>
      <p:bldP spid="1034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F567322-488B-4B47-8EF7-0C92CE25F91B}"/>
              </a:ext>
            </a:extLst>
          </p:cNvPr>
          <p:cNvSpPr>
            <a:spLocks noChangeArrowheads="1"/>
          </p:cNvSpPr>
          <p:nvPr/>
        </p:nvSpPr>
        <p:spPr bwMode="auto">
          <a:xfrm>
            <a:off x="1763713" y="384175"/>
            <a:ext cx="573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66FF33"/>
                </a:solidFill>
                <a:latin typeface="Times New Roman" panose="02020603050405020304" pitchFamily="18" charset="0"/>
                <a:ea typeface="黑体" panose="02010609060101010101" pitchFamily="49" charset="-122"/>
              </a:rPr>
              <a:t>4.3</a:t>
            </a:r>
            <a:r>
              <a:rPr kumimoji="1" lang="en-US" altLang="zh-CN" sz="3200" b="1">
                <a:solidFill>
                  <a:srgbClr val="66FF33"/>
                </a:solidFill>
                <a:latin typeface="黑体" panose="02010609060101010101" pitchFamily="49" charset="-122"/>
                <a:ea typeface="黑体" panose="02010609060101010101" pitchFamily="49" charset="-122"/>
              </a:rPr>
              <a:t> </a:t>
            </a:r>
            <a:r>
              <a:rPr lang="zh-CN" altLang="en-US" sz="3200" b="1">
                <a:solidFill>
                  <a:srgbClr val="66FF33"/>
                </a:solidFill>
                <a:latin typeface="黑体" panose="02010609060101010101" pitchFamily="49" charset="-122"/>
                <a:ea typeface="黑体" panose="02010609060101010101" pitchFamily="49" charset="-122"/>
              </a:rPr>
              <a:t>质点系动量守恒定律</a:t>
            </a:r>
          </a:p>
        </p:txBody>
      </p:sp>
      <p:sp>
        <p:nvSpPr>
          <p:cNvPr id="15363" name="Text Box 3">
            <a:extLst>
              <a:ext uri="{FF2B5EF4-FFF2-40B4-BE49-F238E27FC236}">
                <a16:creationId xmlns:a16="http://schemas.microsoft.com/office/drawing/2014/main" id="{6EC9FC80-6924-419E-9196-150DB88B1DA6}"/>
              </a:ext>
            </a:extLst>
          </p:cNvPr>
          <p:cNvSpPr txBox="1">
            <a:spLocks noChangeArrowheads="1"/>
          </p:cNvSpPr>
          <p:nvPr/>
        </p:nvSpPr>
        <p:spPr bwMode="auto">
          <a:xfrm>
            <a:off x="715963" y="1219200"/>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当</a:t>
            </a:r>
            <a:endParaRPr lang="zh-CN" altLang="en-US" sz="2400">
              <a:solidFill>
                <a:schemeClr val="bg1"/>
              </a:solidFill>
              <a:latin typeface="Times New Roman" panose="02020603050405020304" pitchFamily="18" charset="0"/>
            </a:endParaRPr>
          </a:p>
        </p:txBody>
      </p:sp>
      <p:graphicFrame>
        <p:nvGraphicFramePr>
          <p:cNvPr id="15364" name="Object 4">
            <a:extLst>
              <a:ext uri="{FF2B5EF4-FFF2-40B4-BE49-F238E27FC236}">
                <a16:creationId xmlns:a16="http://schemas.microsoft.com/office/drawing/2014/main" id="{C31BA7B6-2BC4-4E40-BFBB-FDDA0BE5F1BD}"/>
              </a:ext>
            </a:extLst>
          </p:cNvPr>
          <p:cNvGraphicFramePr>
            <a:graphicFrameLocks/>
          </p:cNvGraphicFramePr>
          <p:nvPr/>
        </p:nvGraphicFramePr>
        <p:xfrm>
          <a:off x="1698625" y="1268413"/>
          <a:ext cx="1154113" cy="650875"/>
        </p:xfrm>
        <a:graphic>
          <a:graphicData uri="http://schemas.openxmlformats.org/presentationml/2006/ole">
            <mc:AlternateContent xmlns:mc="http://schemas.openxmlformats.org/markup-compatibility/2006">
              <mc:Choice xmlns:v="urn:schemas-microsoft-com:vml" Requires="v">
                <p:oleObj spid="_x0000_s15371" name="Equation" r:id="rId3" imgW="1173273" imgH="609653" progId="Equation.3">
                  <p:embed/>
                </p:oleObj>
              </mc:Choice>
              <mc:Fallback>
                <p:oleObj name="Equation" r:id="rId3" imgW="1173273" imgH="609653"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25" y="1268413"/>
                        <a:ext cx="1154113"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5" name="AutoShape 5">
            <a:extLst>
              <a:ext uri="{FF2B5EF4-FFF2-40B4-BE49-F238E27FC236}">
                <a16:creationId xmlns:a16="http://schemas.microsoft.com/office/drawing/2014/main" id="{769CDF30-B685-4A2A-A60A-9DC9C1027EFE}"/>
              </a:ext>
            </a:extLst>
          </p:cNvPr>
          <p:cNvSpPr>
            <a:spLocks noChangeArrowheads="1"/>
          </p:cNvSpPr>
          <p:nvPr/>
        </p:nvSpPr>
        <p:spPr bwMode="auto">
          <a:xfrm>
            <a:off x="3454400" y="1357313"/>
            <a:ext cx="685800" cy="271462"/>
          </a:xfrm>
          <a:prstGeom prst="rightArrow">
            <a:avLst>
              <a:gd name="adj1" fmla="val 50000"/>
              <a:gd name="adj2" fmla="val 6315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5366" name="Object 6">
            <a:extLst>
              <a:ext uri="{FF2B5EF4-FFF2-40B4-BE49-F238E27FC236}">
                <a16:creationId xmlns:a16="http://schemas.microsoft.com/office/drawing/2014/main" id="{B2424CF6-72F5-4D27-9014-032D94B9AD3B}"/>
              </a:ext>
            </a:extLst>
          </p:cNvPr>
          <p:cNvGraphicFramePr>
            <a:graphicFrameLocks/>
          </p:cNvGraphicFramePr>
          <p:nvPr/>
        </p:nvGraphicFramePr>
        <p:xfrm>
          <a:off x="4787900" y="1287463"/>
          <a:ext cx="1771650" cy="457200"/>
        </p:xfrm>
        <a:graphic>
          <a:graphicData uri="http://schemas.openxmlformats.org/presentationml/2006/ole">
            <mc:AlternateContent xmlns:mc="http://schemas.openxmlformats.org/markup-compatibility/2006">
              <mc:Choice xmlns:v="urn:schemas-microsoft-com:vml" Requires="v">
                <p:oleObj spid="_x0000_s15372" name="公式" r:id="rId5" imgW="1851764" imgH="396345" progId="Equation.3">
                  <p:embed/>
                </p:oleObj>
              </mc:Choice>
              <mc:Fallback>
                <p:oleObj name="公式" r:id="rId5" imgW="1851764" imgH="396345"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287463"/>
                        <a:ext cx="1771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7">
            <a:extLst>
              <a:ext uri="{FF2B5EF4-FFF2-40B4-BE49-F238E27FC236}">
                <a16:creationId xmlns:a16="http://schemas.microsoft.com/office/drawing/2014/main" id="{4CEAD0D5-240B-49D1-A0A5-5A389048DFD2}"/>
              </a:ext>
            </a:extLst>
          </p:cNvPr>
          <p:cNvGraphicFramePr>
            <a:graphicFrameLocks/>
          </p:cNvGraphicFramePr>
          <p:nvPr/>
        </p:nvGraphicFramePr>
        <p:xfrm>
          <a:off x="4140200" y="2557463"/>
          <a:ext cx="2387600" cy="457200"/>
        </p:xfrm>
        <a:graphic>
          <a:graphicData uri="http://schemas.openxmlformats.org/presentationml/2006/ole">
            <mc:AlternateContent xmlns:mc="http://schemas.openxmlformats.org/markup-compatibility/2006">
              <mc:Choice xmlns:v="urn:schemas-microsoft-com:vml" Requires="v">
                <p:oleObj spid="_x0000_s15373" name="公式" r:id="rId7" imgW="2544932" imgH="396345" progId="Equation.3">
                  <p:embed/>
                </p:oleObj>
              </mc:Choice>
              <mc:Fallback>
                <p:oleObj name="公式" r:id="rId7" imgW="2544932" imgH="396345"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2557463"/>
                        <a:ext cx="2387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a:extLst>
              <a:ext uri="{FF2B5EF4-FFF2-40B4-BE49-F238E27FC236}">
                <a16:creationId xmlns:a16="http://schemas.microsoft.com/office/drawing/2014/main" id="{83DE1B3E-E538-49F1-9B71-506E99A0BA50}"/>
              </a:ext>
            </a:extLst>
          </p:cNvPr>
          <p:cNvSpPr txBox="1">
            <a:spLocks noChangeArrowheads="1"/>
          </p:cNvSpPr>
          <p:nvPr/>
        </p:nvSpPr>
        <p:spPr bwMode="auto">
          <a:xfrm>
            <a:off x="723900" y="3235325"/>
            <a:ext cx="294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动量守恒的分量表述</a:t>
            </a:r>
            <a:endParaRPr lang="zh-CN" altLang="en-US" sz="2400">
              <a:solidFill>
                <a:schemeClr val="bg1"/>
              </a:solidFill>
              <a:latin typeface="Times New Roman" panose="02020603050405020304" pitchFamily="18" charset="0"/>
            </a:endParaRPr>
          </a:p>
        </p:txBody>
      </p:sp>
      <p:graphicFrame>
        <p:nvGraphicFramePr>
          <p:cNvPr id="15369" name="Object 10">
            <a:extLst>
              <a:ext uri="{FF2B5EF4-FFF2-40B4-BE49-F238E27FC236}">
                <a16:creationId xmlns:a16="http://schemas.microsoft.com/office/drawing/2014/main" id="{E0C932C4-52E1-4318-8777-D760516AA958}"/>
              </a:ext>
            </a:extLst>
          </p:cNvPr>
          <p:cNvGraphicFramePr>
            <a:graphicFrameLocks/>
          </p:cNvGraphicFramePr>
          <p:nvPr/>
        </p:nvGraphicFramePr>
        <p:xfrm>
          <a:off x="2771775" y="3933825"/>
          <a:ext cx="4044950" cy="1576388"/>
        </p:xfrm>
        <a:graphic>
          <a:graphicData uri="http://schemas.openxmlformats.org/presentationml/2006/ole">
            <mc:AlternateContent xmlns:mc="http://schemas.openxmlformats.org/markup-compatibility/2006">
              <mc:Choice xmlns:v="urn:schemas-microsoft-com:vml" Requires="v">
                <p:oleObj spid="_x0000_s15374" name="公式" r:id="rId9" imgW="4381544" imgH="1638353" progId="Equation.3">
                  <p:embed/>
                </p:oleObj>
              </mc:Choice>
              <mc:Fallback>
                <p:oleObj name="公式" r:id="rId9" imgW="4381544" imgH="1638353" progId="Equation.3">
                  <p:embed/>
                  <p:pic>
                    <p:nvPicPr>
                      <p:cNvPr id="0" name="Object 1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1775" y="3933825"/>
                        <a:ext cx="4044950" cy="157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11">
            <a:extLst>
              <a:ext uri="{FF2B5EF4-FFF2-40B4-BE49-F238E27FC236}">
                <a16:creationId xmlns:a16="http://schemas.microsoft.com/office/drawing/2014/main" id="{0559A38F-B9D4-484A-A4D0-35785190C35A}"/>
              </a:ext>
            </a:extLst>
          </p:cNvPr>
          <p:cNvSpPr txBox="1">
            <a:spLocks noChangeArrowheads="1"/>
          </p:cNvSpPr>
          <p:nvPr/>
        </p:nvSpPr>
        <p:spPr bwMode="auto">
          <a:xfrm>
            <a:off x="735013" y="2041525"/>
            <a:ext cx="36417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chemeClr val="bg1"/>
                </a:solidFill>
                <a:latin typeface="Times New Roman" panose="02020603050405020304" pitchFamily="18" charset="0"/>
              </a:rPr>
              <a:t>质点系动量守恒定律</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9">
            <a:extLst>
              <a:ext uri="{FF2B5EF4-FFF2-40B4-BE49-F238E27FC236}">
                <a16:creationId xmlns:a16="http://schemas.microsoft.com/office/drawing/2014/main" id="{2DF961EE-C64B-445A-8687-F874B184E306}"/>
              </a:ext>
            </a:extLst>
          </p:cNvPr>
          <p:cNvSpPr txBox="1">
            <a:spLocks noChangeArrowheads="1"/>
          </p:cNvSpPr>
          <p:nvPr/>
        </p:nvSpPr>
        <p:spPr bwMode="auto">
          <a:xfrm>
            <a:off x="246063" y="981075"/>
            <a:ext cx="84963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400" b="1">
                <a:solidFill>
                  <a:schemeClr val="bg1"/>
                </a:solidFill>
                <a:latin typeface="+mn-ea"/>
                <a:ea typeface="+mn-ea"/>
              </a:rPr>
              <a:t>(1)</a:t>
            </a:r>
            <a:r>
              <a:rPr lang="zh-CN" altLang="en-US" sz="2400" b="1">
                <a:solidFill>
                  <a:schemeClr val="bg1"/>
                </a:solidFill>
                <a:latin typeface="+mn-ea"/>
                <a:ea typeface="+mn-ea"/>
              </a:rPr>
              <a:t>尽管这里</a:t>
            </a:r>
            <a:r>
              <a:rPr lang="zh-CN" altLang="zh-CN" sz="2400" b="1">
                <a:solidFill>
                  <a:schemeClr val="bg1"/>
                </a:solidFill>
                <a:latin typeface="+mn-ea"/>
                <a:ea typeface="+mn-ea"/>
              </a:rPr>
              <a:t>动量的概念是由牛顿第二定律引入的，牛顿第二定律只在一定条件下适用，</a:t>
            </a:r>
            <a:r>
              <a:rPr lang="zh-CN" altLang="en-US" sz="2400" b="1">
                <a:solidFill>
                  <a:schemeClr val="bg1"/>
                </a:solidFill>
                <a:latin typeface="+mn-ea"/>
                <a:ea typeface="+mn-ea"/>
              </a:rPr>
              <a:t>动量守恒定律事实上独立于牛顿定律，</a:t>
            </a:r>
            <a:r>
              <a:rPr lang="zh-CN" altLang="zh-CN" sz="2400" b="1">
                <a:solidFill>
                  <a:schemeClr val="bg1"/>
                </a:solidFill>
                <a:latin typeface="+mn-ea"/>
                <a:ea typeface="+mn-ea"/>
              </a:rPr>
              <a:t>而动量和动量守恒定律则不限于这个范围。</a:t>
            </a:r>
          </a:p>
          <a:p>
            <a:pPr>
              <a:defRPr/>
            </a:pPr>
            <a:endParaRPr lang="zh-CN" altLang="en-US" sz="2400">
              <a:solidFill>
                <a:schemeClr val="bg1"/>
              </a:solidFill>
              <a:latin typeface="+mn-ea"/>
              <a:ea typeface="+mn-ea"/>
            </a:endParaRPr>
          </a:p>
        </p:txBody>
      </p:sp>
      <p:sp>
        <p:nvSpPr>
          <p:cNvPr id="5" name="Text Box 12">
            <a:extLst>
              <a:ext uri="{FF2B5EF4-FFF2-40B4-BE49-F238E27FC236}">
                <a16:creationId xmlns:a16="http://schemas.microsoft.com/office/drawing/2014/main" id="{E935A3A4-6DAA-47B7-B4D1-E599500507D2}"/>
              </a:ext>
            </a:extLst>
          </p:cNvPr>
          <p:cNvSpPr txBox="1">
            <a:spLocks noChangeArrowheads="1"/>
          </p:cNvSpPr>
          <p:nvPr/>
        </p:nvSpPr>
        <p:spPr bwMode="auto">
          <a:xfrm>
            <a:off x="157163" y="115888"/>
            <a:ext cx="160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zh-CN" altLang="en-US" sz="2400" b="1">
                <a:solidFill>
                  <a:srgbClr val="FFFF00"/>
                </a:solidFill>
                <a:latin typeface="+mn-ea"/>
                <a:ea typeface="+mn-ea"/>
              </a:rPr>
              <a:t>说明</a:t>
            </a:r>
          </a:p>
        </p:txBody>
      </p:sp>
      <p:sp>
        <p:nvSpPr>
          <p:cNvPr id="6" name="Text Box 13">
            <a:extLst>
              <a:ext uri="{FF2B5EF4-FFF2-40B4-BE49-F238E27FC236}">
                <a16:creationId xmlns:a16="http://schemas.microsoft.com/office/drawing/2014/main" id="{92AC84DA-6342-428C-BB66-9A0EE19CE0E1}"/>
              </a:ext>
            </a:extLst>
          </p:cNvPr>
          <p:cNvSpPr txBox="1">
            <a:spLocks noChangeArrowheads="1"/>
          </p:cNvSpPr>
          <p:nvPr/>
        </p:nvSpPr>
        <p:spPr bwMode="auto">
          <a:xfrm>
            <a:off x="280988" y="2420938"/>
            <a:ext cx="8453437"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400" b="1" dirty="0">
                <a:solidFill>
                  <a:schemeClr val="bg1"/>
                </a:solidFill>
                <a:latin typeface="+mn-ea"/>
                <a:ea typeface="+mn-ea"/>
              </a:rPr>
              <a:t>(2) </a:t>
            </a:r>
            <a:r>
              <a:rPr lang="zh-CN" altLang="en-US" sz="2400" b="1" dirty="0">
                <a:solidFill>
                  <a:schemeClr val="bg1"/>
                </a:solidFill>
                <a:latin typeface="+mn-ea"/>
                <a:ea typeface="+mn-ea"/>
              </a:rPr>
              <a:t>动量守恒定律也适用于高速和微观领域，它与</a:t>
            </a:r>
            <a:r>
              <a:rPr lang="zh-CN" altLang="en-US" sz="2400" b="1" dirty="0">
                <a:solidFill>
                  <a:srgbClr val="FFC000"/>
                </a:solidFill>
                <a:latin typeface="+mn-ea"/>
                <a:ea typeface="+mn-ea"/>
              </a:rPr>
              <a:t>空间平移不变性</a:t>
            </a:r>
            <a:r>
              <a:rPr lang="zh-CN" altLang="en-US" sz="2400" b="1" dirty="0">
                <a:solidFill>
                  <a:schemeClr val="bg1"/>
                </a:solidFill>
                <a:latin typeface="+mn-ea"/>
                <a:ea typeface="+mn-ea"/>
              </a:rPr>
              <a:t>相联系，与能量守恒定律（</a:t>
            </a:r>
            <a:r>
              <a:rPr lang="zh-CN" altLang="en-US" sz="2400" b="1" dirty="0">
                <a:solidFill>
                  <a:srgbClr val="FFC000"/>
                </a:solidFill>
                <a:latin typeface="+mn-ea"/>
                <a:ea typeface="+mn-ea"/>
              </a:rPr>
              <a:t>时间平移不变性</a:t>
            </a:r>
            <a:r>
              <a:rPr lang="zh-CN" altLang="en-US" sz="2400" b="1" dirty="0">
                <a:solidFill>
                  <a:schemeClr val="bg1"/>
                </a:solidFill>
                <a:latin typeface="+mn-ea"/>
                <a:ea typeface="+mn-ea"/>
              </a:rPr>
              <a:t>相联系）一样是物理学中最普适的定律！</a:t>
            </a:r>
          </a:p>
        </p:txBody>
      </p:sp>
      <p:sp>
        <p:nvSpPr>
          <p:cNvPr id="7" name="AutoShape 14">
            <a:extLst>
              <a:ext uri="{FF2B5EF4-FFF2-40B4-BE49-F238E27FC236}">
                <a16:creationId xmlns:a16="http://schemas.microsoft.com/office/drawing/2014/main" id="{F74A9230-16E7-458C-9FD6-2D94D8227178}"/>
              </a:ext>
            </a:extLst>
          </p:cNvPr>
          <p:cNvSpPr>
            <a:spLocks noChangeArrowheads="1"/>
          </p:cNvSpPr>
          <p:nvPr/>
        </p:nvSpPr>
        <p:spPr bwMode="auto">
          <a:xfrm>
            <a:off x="204788" y="42863"/>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mn-ea"/>
              <a:ea typeface="+mn-ea"/>
            </a:endParaRPr>
          </a:p>
        </p:txBody>
      </p:sp>
      <p:sp>
        <p:nvSpPr>
          <p:cNvPr id="8" name="Text Box 13">
            <a:extLst>
              <a:ext uri="{FF2B5EF4-FFF2-40B4-BE49-F238E27FC236}">
                <a16:creationId xmlns:a16="http://schemas.microsoft.com/office/drawing/2014/main" id="{E1073ADE-5069-4417-99CF-E3138D932075}"/>
              </a:ext>
            </a:extLst>
          </p:cNvPr>
          <p:cNvSpPr txBox="1">
            <a:spLocks noChangeArrowheads="1"/>
          </p:cNvSpPr>
          <p:nvPr/>
        </p:nvSpPr>
        <p:spPr bwMode="auto">
          <a:xfrm>
            <a:off x="287338" y="3789363"/>
            <a:ext cx="8597900"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zh-CN" sz="2400" b="1">
                <a:solidFill>
                  <a:schemeClr val="bg1"/>
                </a:solidFill>
                <a:latin typeface="+mn-ea"/>
                <a:ea typeface="+mn-ea"/>
              </a:rPr>
              <a:t>(3) </a:t>
            </a:r>
            <a:r>
              <a:rPr lang="zh-CN" altLang="en-US" sz="2400" b="1">
                <a:solidFill>
                  <a:schemeClr val="bg1"/>
                </a:solidFill>
                <a:latin typeface="+mn-ea"/>
                <a:ea typeface="+mn-ea"/>
              </a:rPr>
              <a:t>动量是质点机械运动的一种度量，动量和动能都是描述物体机械运动的物理量，但是它们的描述角度不同。</a:t>
            </a:r>
            <a:endParaRPr lang="en-US" altLang="zh-CN" sz="2400" b="1">
              <a:solidFill>
                <a:schemeClr val="bg1"/>
              </a:solidFill>
              <a:latin typeface="+mn-ea"/>
              <a:ea typeface="+mn-ea"/>
            </a:endParaRPr>
          </a:p>
          <a:p>
            <a:pPr>
              <a:defRPr/>
            </a:pPr>
            <a:endParaRPr lang="en-US" altLang="zh-CN" sz="2400" b="1">
              <a:solidFill>
                <a:schemeClr val="bg1"/>
              </a:solidFill>
              <a:latin typeface="+mn-ea"/>
              <a:ea typeface="+mn-ea"/>
            </a:endParaRPr>
          </a:p>
          <a:p>
            <a:pPr>
              <a:defRPr/>
            </a:pPr>
            <a:r>
              <a:rPr lang="zh-CN" altLang="en-US" sz="2400" b="1">
                <a:solidFill>
                  <a:schemeClr val="bg1"/>
                </a:solidFill>
                <a:latin typeface="+mn-ea"/>
                <a:ea typeface="+mn-ea"/>
              </a:rPr>
              <a:t>动量的变化是和力在时间上的积累作用相关的，动量是矢量。</a:t>
            </a:r>
            <a:endParaRPr lang="en-US" altLang="zh-CN" sz="2400" b="1">
              <a:solidFill>
                <a:schemeClr val="bg1"/>
              </a:solidFill>
              <a:latin typeface="+mn-ea"/>
              <a:ea typeface="+mn-ea"/>
            </a:endParaRPr>
          </a:p>
          <a:p>
            <a:pPr>
              <a:defRPr/>
            </a:pPr>
            <a:r>
              <a:rPr lang="zh-CN" altLang="en-US" sz="2400" b="1">
                <a:solidFill>
                  <a:schemeClr val="bg1"/>
                </a:solidFill>
                <a:latin typeface="+mn-ea"/>
                <a:ea typeface="+mn-ea"/>
              </a:rPr>
              <a:t>动能的变化是和力在空间上的积累作用相关的，动能是标量。</a:t>
            </a:r>
            <a:endParaRPr lang="en-US" altLang="zh-CN" sz="2400" b="1">
              <a:solidFill>
                <a:schemeClr val="bg1"/>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68442-A0D1-4A2A-B132-9854BF3BDADB}"/>
              </a:ext>
            </a:extLst>
          </p:cNvPr>
          <p:cNvSpPr>
            <a:spLocks noGrp="1"/>
          </p:cNvSpPr>
          <p:nvPr>
            <p:ph idx="1"/>
          </p:nvPr>
        </p:nvSpPr>
        <p:spPr>
          <a:xfrm>
            <a:off x="395288" y="115888"/>
            <a:ext cx="8424862" cy="6048375"/>
          </a:xfrm>
        </p:spPr>
        <p:txBody>
          <a:bodyPr/>
          <a:lstStyle/>
          <a:p>
            <a:pPr marL="0" indent="0">
              <a:spcAft>
                <a:spcPts val="1200"/>
              </a:spcAft>
              <a:buFontTx/>
              <a:buNone/>
              <a:defRPr/>
            </a:pPr>
            <a:r>
              <a:rPr lang="zh-CN" altLang="en-US" b="1" dirty="0">
                <a:solidFill>
                  <a:srgbClr val="FFC000"/>
                </a:solidFill>
              </a:rPr>
              <a:t>运用动量守恒定律解题时注意的问题</a:t>
            </a:r>
            <a:endParaRPr lang="en-US" altLang="zh-CN" b="1" dirty="0">
              <a:solidFill>
                <a:srgbClr val="FFC000"/>
              </a:solidFill>
            </a:endParaRPr>
          </a:p>
          <a:p>
            <a:pPr>
              <a:spcBef>
                <a:spcPts val="0"/>
              </a:spcBef>
              <a:spcAft>
                <a:spcPts val="1200"/>
              </a:spcAft>
              <a:defRPr/>
            </a:pPr>
            <a:r>
              <a:rPr lang="zh-CN" altLang="en-US" sz="2400" b="1" dirty="0">
                <a:solidFill>
                  <a:schemeClr val="bg1"/>
                </a:solidFill>
              </a:rPr>
              <a:t>涉及两个或多个物体间相互作用并产生相对运动时，往往运用动量守恒定律求解；</a:t>
            </a:r>
            <a:endParaRPr lang="en-US" altLang="zh-CN" sz="2400" b="1" dirty="0">
              <a:solidFill>
                <a:schemeClr val="bg1"/>
              </a:solidFill>
            </a:endParaRPr>
          </a:p>
          <a:p>
            <a:pPr>
              <a:spcBef>
                <a:spcPts val="0"/>
              </a:spcBef>
              <a:spcAft>
                <a:spcPts val="1200"/>
              </a:spcAft>
              <a:defRPr/>
            </a:pPr>
            <a:r>
              <a:rPr lang="zh-CN" altLang="en-US" sz="2400" b="1" dirty="0">
                <a:solidFill>
                  <a:srgbClr val="FFC000"/>
                </a:solidFill>
              </a:rPr>
              <a:t>形成系统的观点：</a:t>
            </a:r>
            <a:r>
              <a:rPr lang="zh-CN" altLang="en-US" sz="2400" b="1" dirty="0">
                <a:solidFill>
                  <a:schemeClr val="bg1"/>
                </a:solidFill>
              </a:rPr>
              <a:t>正确的选取研究对象，把涉及的质点系看作一个整体的系统；</a:t>
            </a:r>
            <a:endParaRPr lang="en-US" altLang="zh-CN" sz="2400" b="1" dirty="0">
              <a:solidFill>
                <a:schemeClr val="bg1"/>
              </a:solidFill>
            </a:endParaRPr>
          </a:p>
          <a:p>
            <a:pPr>
              <a:spcBef>
                <a:spcPts val="0"/>
              </a:spcBef>
              <a:spcAft>
                <a:spcPts val="1200"/>
              </a:spcAft>
              <a:defRPr/>
            </a:pPr>
            <a:r>
              <a:rPr lang="zh-CN" altLang="en-US" sz="2400" b="1" dirty="0">
                <a:solidFill>
                  <a:srgbClr val="FFC000"/>
                </a:solidFill>
              </a:rPr>
              <a:t>做好受力分析：</a:t>
            </a:r>
            <a:r>
              <a:rPr lang="zh-CN" altLang="en-US" sz="2400" b="1" dirty="0">
                <a:solidFill>
                  <a:schemeClr val="bg1"/>
                </a:solidFill>
              </a:rPr>
              <a:t>以系统为对象分析其合外力是否为</a:t>
            </a:r>
            <a:r>
              <a:rPr lang="en-US" altLang="zh-CN" sz="2400" b="1" dirty="0">
                <a:solidFill>
                  <a:schemeClr val="bg1"/>
                </a:solidFill>
              </a:rPr>
              <a:t>0</a:t>
            </a:r>
            <a:r>
              <a:rPr lang="zh-CN" altLang="en-US" sz="2400" b="1" dirty="0">
                <a:solidFill>
                  <a:schemeClr val="bg1"/>
                </a:solidFill>
              </a:rPr>
              <a:t>，或者某一方向上合外力为</a:t>
            </a:r>
            <a:r>
              <a:rPr lang="en-US" altLang="zh-CN" sz="2400" b="1" dirty="0">
                <a:solidFill>
                  <a:schemeClr val="bg1"/>
                </a:solidFill>
              </a:rPr>
              <a:t>0</a:t>
            </a:r>
            <a:r>
              <a:rPr lang="zh-CN" altLang="en-US" sz="2400" b="1" dirty="0">
                <a:solidFill>
                  <a:schemeClr val="bg1"/>
                </a:solidFill>
              </a:rPr>
              <a:t>，否则需要采用动量定理或其他方法求解；</a:t>
            </a:r>
            <a:endParaRPr lang="en-US" altLang="zh-CN" sz="2400" b="1" dirty="0">
              <a:solidFill>
                <a:schemeClr val="bg1"/>
              </a:solidFill>
            </a:endParaRPr>
          </a:p>
          <a:p>
            <a:pPr>
              <a:spcBef>
                <a:spcPts val="0"/>
              </a:spcBef>
              <a:spcAft>
                <a:spcPts val="1200"/>
              </a:spcAft>
              <a:defRPr/>
            </a:pPr>
            <a:r>
              <a:rPr lang="zh-CN" altLang="en-US" sz="2400" b="1" dirty="0">
                <a:solidFill>
                  <a:srgbClr val="FFC000"/>
                </a:solidFill>
              </a:rPr>
              <a:t>采用统一的惯性参考系：</a:t>
            </a:r>
            <a:r>
              <a:rPr lang="zh-CN" altLang="en-US" sz="2400" b="1" dirty="0">
                <a:solidFill>
                  <a:schemeClr val="bg1"/>
                </a:solidFill>
              </a:rPr>
              <a:t>写出初末状态系统的总动量时，系统中各个质点要采用伽利略变换到同一个惯性参考系中求出各个质点初末状态的动量。伽利略变换时分清相对运动、牵连运动和绝对运动。</a:t>
            </a:r>
            <a:endParaRPr lang="en-US" altLang="zh-CN" sz="2400" b="1" dirty="0">
              <a:solidFill>
                <a:schemeClr val="bg1"/>
              </a:solidFill>
            </a:endParaRPr>
          </a:p>
          <a:p>
            <a:pPr>
              <a:spcBef>
                <a:spcPts val="0"/>
              </a:spcBef>
              <a:spcAft>
                <a:spcPts val="1200"/>
              </a:spcAft>
              <a:defRPr/>
            </a:pPr>
            <a:r>
              <a:rPr lang="zh-CN" altLang="en-US" sz="2400" b="1" dirty="0">
                <a:solidFill>
                  <a:srgbClr val="FFC000"/>
                </a:solidFill>
              </a:rPr>
              <a:t>分析好运动过程</a:t>
            </a:r>
            <a:r>
              <a:rPr lang="zh-CN" altLang="en-US" sz="2400" b="1" dirty="0">
                <a:solidFill>
                  <a:schemeClr val="bg1"/>
                </a:solidFill>
              </a:rPr>
              <a:t>：正确判断每个过程中的研究对象、受力和守恒量，采用对应的物理定律求解。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19">
            <a:extLst>
              <a:ext uri="{FF2B5EF4-FFF2-40B4-BE49-F238E27FC236}">
                <a16:creationId xmlns:a16="http://schemas.microsoft.com/office/drawing/2014/main" id="{A401483F-7F35-41DE-B516-A52552E586C2}"/>
              </a:ext>
            </a:extLst>
          </p:cNvPr>
          <p:cNvSpPr>
            <a:spLocks noChangeArrowheads="1"/>
          </p:cNvSpPr>
          <p:nvPr/>
        </p:nvSpPr>
        <p:spPr bwMode="auto">
          <a:xfrm>
            <a:off x="1588" y="896938"/>
            <a:ext cx="5184775"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55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000" b="1">
              <a:solidFill>
                <a:schemeClr val="bg1"/>
              </a:solidFill>
              <a:latin typeface="Times New Roman" panose="02020603050405020304" pitchFamily="18" charset="0"/>
              <a:cs typeface="Times New Roman" panose="02020603050405020304" pitchFamily="18" charset="0"/>
            </a:endParaRPr>
          </a:p>
          <a:p>
            <a:r>
              <a:rPr lang="zh-CN" altLang="zh-CN" sz="2400" b="1">
                <a:solidFill>
                  <a:schemeClr val="bg1"/>
                </a:solidFill>
                <a:latin typeface="Times New Roman" panose="02020603050405020304" pitchFamily="18" charset="0"/>
                <a:cs typeface="Times New Roman" panose="02020603050405020304" pitchFamily="18" charset="0"/>
              </a:rPr>
              <a:t>求：人和船相对岸各移动的距离。</a:t>
            </a:r>
            <a:endParaRPr lang="en-US" altLang="zh-CN" sz="2400" b="1">
              <a:solidFill>
                <a:schemeClr val="bg1"/>
              </a:solidFill>
              <a:latin typeface="Times New Roman" panose="02020603050405020304" pitchFamily="18" charset="0"/>
              <a:cs typeface="Times New Roman" panose="02020603050405020304" pitchFamily="18" charset="0"/>
            </a:endParaRPr>
          </a:p>
          <a:p>
            <a:endParaRPr lang="zh-CN" altLang="zh-CN" sz="1000" b="1">
              <a:solidFill>
                <a:schemeClr val="bg1"/>
              </a:solidFill>
            </a:endParaRPr>
          </a:p>
          <a:p>
            <a:r>
              <a:rPr lang="zh-CN" altLang="zh-CN" sz="2400" b="1">
                <a:solidFill>
                  <a:schemeClr val="bg1"/>
                </a:solidFill>
                <a:latin typeface="Times New Roman" panose="02020603050405020304" pitchFamily="18" charset="0"/>
                <a:cs typeface="Times New Roman" panose="02020603050405020304" pitchFamily="18" charset="0"/>
              </a:rPr>
              <a:t>解：人与船组成系统。</a:t>
            </a:r>
            <a:endParaRPr lang="zh-CN" altLang="zh-CN" sz="1000" b="1">
              <a:solidFill>
                <a:schemeClr val="bg1"/>
              </a:solidFill>
            </a:endParaRPr>
          </a:p>
          <a:p>
            <a:r>
              <a:rPr lang="en-US" altLang="zh-CN" sz="2400" b="1" i="1">
                <a:solidFill>
                  <a:schemeClr val="bg1"/>
                </a:solidFill>
                <a:latin typeface="Times New Roman" panose="02020603050405020304" pitchFamily="18" charset="0"/>
                <a:cs typeface="Times New Roman" panose="02020603050405020304" pitchFamily="18" charset="0"/>
              </a:rPr>
              <a:t>MV</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mv</a:t>
            </a:r>
            <a:endParaRPr lang="en-US" altLang="zh-CN" sz="1000" b="1" i="1">
              <a:solidFill>
                <a:schemeClr val="bg1"/>
              </a:solidFill>
            </a:endParaRPr>
          </a:p>
          <a:p>
            <a:endParaRPr lang="en-US" altLang="zh-CN" sz="2800" b="1">
              <a:solidFill>
                <a:schemeClr val="bg1"/>
              </a:solidFill>
            </a:endParaRPr>
          </a:p>
        </p:txBody>
      </p:sp>
      <p:pic>
        <p:nvPicPr>
          <p:cNvPr id="18435" name="Picture 2">
            <a:extLst>
              <a:ext uri="{FF2B5EF4-FFF2-40B4-BE49-F238E27FC236}">
                <a16:creationId xmlns:a16="http://schemas.microsoft.com/office/drawing/2014/main" id="{4C856CFB-5E94-4296-BD65-F2CE8CD14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0" y="1231900"/>
            <a:ext cx="34861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6" name="Rectangle 16">
            <a:extLst>
              <a:ext uri="{FF2B5EF4-FFF2-40B4-BE49-F238E27FC236}">
                <a16:creationId xmlns:a16="http://schemas.microsoft.com/office/drawing/2014/main" id="{B577CC70-9C48-4468-AE22-D3D2AED41E0C}"/>
              </a:ext>
            </a:extLst>
          </p:cNvPr>
          <p:cNvSpPr>
            <a:spLocks noChangeArrowheads="1"/>
          </p:cNvSpPr>
          <p:nvPr/>
        </p:nvSpPr>
        <p:spPr bwMode="auto">
          <a:xfrm>
            <a:off x="50800" y="-85725"/>
            <a:ext cx="8697913" cy="169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C000"/>
                </a:solidFill>
                <a:latin typeface="Times New Roman" panose="02020603050405020304" pitchFamily="18" charset="0"/>
                <a:cs typeface="Times New Roman" panose="02020603050405020304" pitchFamily="18" charset="0"/>
              </a:rPr>
              <a:t>书中例题</a:t>
            </a:r>
            <a:r>
              <a:rPr lang="en-US" altLang="zh-CN" sz="2400" b="1">
                <a:solidFill>
                  <a:srgbClr val="FFC000"/>
                </a:solidFill>
                <a:latin typeface="Times New Roman" panose="02020603050405020304" pitchFamily="18" charset="0"/>
                <a:cs typeface="Times New Roman" panose="02020603050405020304" pitchFamily="18" charset="0"/>
              </a:rPr>
              <a:t>4.7 (p154)</a:t>
            </a:r>
            <a:endParaRPr lang="en-US" altLang="zh-CN" sz="1000" b="1">
              <a:solidFill>
                <a:srgbClr val="FFC000"/>
              </a:solidFill>
            </a:endParaRPr>
          </a:p>
          <a:p>
            <a:r>
              <a:rPr lang="zh-CN" altLang="en-US" sz="2400" b="1">
                <a:solidFill>
                  <a:schemeClr val="bg1"/>
                </a:solidFill>
                <a:latin typeface="Times New Roman" panose="02020603050405020304" pitchFamily="18" charset="0"/>
                <a:cs typeface="Times New Roman" panose="02020603050405020304" pitchFamily="18" charset="0"/>
              </a:rPr>
              <a:t>已知：长</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4m</a:t>
            </a:r>
            <a:r>
              <a:rPr lang="zh-CN" altLang="en-US" sz="2400" b="1">
                <a:solidFill>
                  <a:schemeClr val="bg1"/>
                </a:solidFill>
                <a:latin typeface="Times New Roman" panose="02020603050405020304" pitchFamily="18" charset="0"/>
                <a:cs typeface="Times New Roman" panose="02020603050405020304" pitchFamily="18" charset="0"/>
              </a:rPr>
              <a:t>，质量</a:t>
            </a:r>
            <a:r>
              <a:rPr lang="en-US" altLang="zh-CN" sz="2400" b="1" i="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150kg</a:t>
            </a:r>
            <a:r>
              <a:rPr lang="zh-CN" altLang="en-US" sz="2400" b="1">
                <a:solidFill>
                  <a:schemeClr val="bg1"/>
                </a:solidFill>
                <a:latin typeface="Times New Roman" panose="02020603050405020304" pitchFamily="18" charset="0"/>
                <a:cs typeface="Times New Roman" panose="02020603050405020304" pitchFamily="18" charset="0"/>
              </a:rPr>
              <a:t>的船静止在湖面上，人的质量</a:t>
            </a:r>
            <a:r>
              <a:rPr lang="en-US" altLang="zh-CN" sz="2400" b="1" i="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50kg</a:t>
            </a:r>
            <a:r>
              <a:rPr lang="zh-CN" altLang="en-US" sz="2400" b="1">
                <a:solidFill>
                  <a:schemeClr val="bg1"/>
                </a:solidFill>
                <a:latin typeface="Times New Roman" panose="02020603050405020304" pitchFamily="18" charset="0"/>
                <a:cs typeface="Times New Roman" panose="02020603050405020304" pitchFamily="18" charset="0"/>
              </a:rPr>
              <a:t>，人从船头走到船尾。不计水的阻力。</a:t>
            </a:r>
            <a:endParaRPr lang="zh-CN" altLang="en-US" sz="1000" b="1">
              <a:solidFill>
                <a:schemeClr val="bg1"/>
              </a:solidFill>
            </a:endParaRPr>
          </a:p>
          <a:p>
            <a:endParaRPr lang="zh-CN" altLang="en-US" sz="3200" b="1">
              <a:solidFill>
                <a:schemeClr val="bg1"/>
              </a:solidFill>
            </a:endParaRPr>
          </a:p>
        </p:txBody>
      </p:sp>
      <p:pic>
        <p:nvPicPr>
          <p:cNvPr id="16389" name="Picture 6">
            <a:extLst>
              <a:ext uri="{FF2B5EF4-FFF2-40B4-BE49-F238E27FC236}">
                <a16:creationId xmlns:a16="http://schemas.microsoft.com/office/drawing/2014/main" id="{BCB9D77F-282C-44A0-AA75-328E6008DE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213" y="2155825"/>
            <a:ext cx="2157412" cy="635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90" name="Picture 5">
            <a:extLst>
              <a:ext uri="{FF2B5EF4-FFF2-40B4-BE49-F238E27FC236}">
                <a16:creationId xmlns:a16="http://schemas.microsoft.com/office/drawing/2014/main" id="{B19C3621-8958-4742-915A-1B3D63036A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188" y="3357563"/>
            <a:ext cx="1425575" cy="749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91" name="Picture 4">
            <a:extLst>
              <a:ext uri="{FF2B5EF4-FFF2-40B4-BE49-F238E27FC236}">
                <a16:creationId xmlns:a16="http://schemas.microsoft.com/office/drawing/2014/main" id="{0AB9D843-405F-4E7D-95D2-998E30B48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4938" y="3338513"/>
            <a:ext cx="1374775" cy="78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92" name="Picture 3">
            <a:extLst>
              <a:ext uri="{FF2B5EF4-FFF2-40B4-BE49-F238E27FC236}">
                <a16:creationId xmlns:a16="http://schemas.microsoft.com/office/drawing/2014/main" id="{C0EAB7D5-FA5E-47D5-BF66-23646E37C8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145088"/>
            <a:ext cx="3724275" cy="681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94" name="Rectangle 20">
            <a:extLst>
              <a:ext uri="{FF2B5EF4-FFF2-40B4-BE49-F238E27FC236}">
                <a16:creationId xmlns:a16="http://schemas.microsoft.com/office/drawing/2014/main" id="{5970FFF6-07B6-48FA-A3CE-7F6C2B9A451F}"/>
              </a:ext>
            </a:extLst>
          </p:cNvPr>
          <p:cNvSpPr>
            <a:spLocks noChangeArrowheads="1"/>
          </p:cNvSpPr>
          <p:nvPr/>
        </p:nvSpPr>
        <p:spPr bwMode="auto">
          <a:xfrm>
            <a:off x="334963" y="2860675"/>
            <a:ext cx="664845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55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和</a:t>
            </a:r>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分别表示船和人相对岸移动的距离	</a:t>
            </a:r>
            <a:endParaRPr lang="zh-CN" altLang="en-US" sz="1000" b="1">
              <a:solidFill>
                <a:schemeClr val="bg1"/>
              </a:solidFill>
            </a:endParaRPr>
          </a:p>
          <a:p>
            <a:endParaRPr lang="zh-CN" altLang="en-US"/>
          </a:p>
        </p:txBody>
      </p:sp>
      <p:sp>
        <p:nvSpPr>
          <p:cNvPr id="16395" name="Rectangle 22">
            <a:extLst>
              <a:ext uri="{FF2B5EF4-FFF2-40B4-BE49-F238E27FC236}">
                <a16:creationId xmlns:a16="http://schemas.microsoft.com/office/drawing/2014/main" id="{75E59DC4-C118-4A3C-9251-E54D97675D58}"/>
              </a:ext>
            </a:extLst>
          </p:cNvPr>
          <p:cNvSpPr>
            <a:spLocks noChangeArrowheads="1"/>
          </p:cNvSpPr>
          <p:nvPr/>
        </p:nvSpPr>
        <p:spPr bwMode="auto">
          <a:xfrm>
            <a:off x="331788" y="3913188"/>
            <a:ext cx="49974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55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solidFill>
                  <a:schemeClr val="bg1"/>
                </a:solidFill>
                <a:latin typeface="Times New Roman" panose="02020603050405020304" pitchFamily="18" charset="0"/>
                <a:cs typeface="Times New Roman" panose="02020603050405020304" pitchFamily="18" charset="0"/>
              </a:rPr>
              <a:t>    </a:t>
            </a:r>
            <a:endParaRPr lang="en-US" altLang="zh-CN" sz="700" b="1">
              <a:solidFill>
                <a:schemeClr val="bg1"/>
              </a:solidFill>
            </a:endParaRPr>
          </a:p>
          <a:p>
            <a:r>
              <a:rPr lang="zh-CN" altLang="en-US" sz="2400" b="1">
                <a:solidFill>
                  <a:schemeClr val="bg1"/>
                </a:solidFill>
                <a:latin typeface="Times New Roman" panose="02020603050405020304" pitchFamily="18" charset="0"/>
                <a:cs typeface="Times New Roman" panose="02020603050405020304" pitchFamily="18" charset="0"/>
              </a:rPr>
              <a:t>得：</a:t>
            </a:r>
            <a:r>
              <a:rPr lang="en-US" altLang="zh-CN" sz="2400" b="1" i="1">
                <a:solidFill>
                  <a:schemeClr val="bg1"/>
                </a:solidFill>
                <a:latin typeface="Times New Roman" panose="02020603050405020304" pitchFamily="18" charset="0"/>
                <a:cs typeface="Times New Roman" panose="02020603050405020304" pitchFamily="18" charset="0"/>
              </a:rPr>
              <a:t>MS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sm</a:t>
            </a:r>
            <a:endParaRPr lang="en-US" altLang="zh-CN" sz="1000" b="1" i="1">
              <a:solidFill>
                <a:schemeClr val="bg1"/>
              </a:solidFill>
            </a:endParaRPr>
          </a:p>
          <a:p>
            <a:r>
              <a:rPr lang="en-US" altLang="zh-CN" sz="2400" b="1">
                <a:solidFill>
                  <a:schemeClr val="bg1"/>
                </a:solidFill>
                <a:latin typeface="Times New Roman" panose="02020603050405020304" pitchFamily="18" charset="0"/>
                <a:cs typeface="Times New Roman" panose="02020603050405020304" pitchFamily="18" charset="0"/>
              </a:rPr>
              <a:t>∵  </a:t>
            </a:r>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L</a:t>
            </a:r>
            <a:r>
              <a:rPr lang="en-US" altLang="zh-CN" sz="2400" b="1">
                <a:solidFill>
                  <a:schemeClr val="bg1"/>
                </a:solidFill>
                <a:latin typeface="Times New Roman" panose="02020603050405020304" pitchFamily="18" charset="0"/>
                <a:cs typeface="Times New Roman" panose="02020603050405020304" pitchFamily="18" charset="0"/>
              </a:rPr>
              <a:t>  </a:t>
            </a:r>
            <a:r>
              <a:rPr lang="zh-CN" altLang="en-US" sz="2400" b="1">
                <a:solidFill>
                  <a:schemeClr val="bg1"/>
                </a:solidFill>
                <a:latin typeface="Times New Roman" panose="02020603050405020304" pitchFamily="18" charset="0"/>
                <a:cs typeface="Times New Roman" panose="02020603050405020304" pitchFamily="18" charset="0"/>
              </a:rPr>
              <a:t>将 </a:t>
            </a:r>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s</a:t>
            </a:r>
            <a:r>
              <a:rPr lang="en-US" altLang="zh-CN" sz="2400" b="1">
                <a:solidFill>
                  <a:schemeClr val="bg1"/>
                </a:solidFill>
                <a:latin typeface="Times New Roman" panose="02020603050405020304" pitchFamily="18" charset="0"/>
                <a:cs typeface="Times New Roman" panose="02020603050405020304" pitchFamily="18" charset="0"/>
              </a:rPr>
              <a:t>  </a:t>
            </a:r>
            <a:r>
              <a:rPr lang="zh-CN" altLang="en-US" sz="2400" b="1">
                <a:solidFill>
                  <a:schemeClr val="bg1"/>
                </a:solidFill>
                <a:latin typeface="Times New Roman" panose="02020603050405020304" pitchFamily="18" charset="0"/>
                <a:cs typeface="Times New Roman" panose="02020603050405020304" pitchFamily="18" charset="0"/>
              </a:rPr>
              <a:t>代入  得</a:t>
            </a:r>
            <a:endParaRPr lang="zh-CN" altLang="en-US" sz="1000" b="1">
              <a:solidFill>
                <a:schemeClr val="bg1"/>
              </a:solidFill>
            </a:endParaRPr>
          </a:p>
          <a:p>
            <a:endParaRPr lang="zh-CN" altLang="en-US" sz="3200" b="1">
              <a:solidFill>
                <a:schemeClr val="bg1"/>
              </a:solidFill>
            </a:endParaRPr>
          </a:p>
        </p:txBody>
      </p:sp>
      <p:sp>
        <p:nvSpPr>
          <p:cNvPr id="16396" name="Rectangle 23">
            <a:extLst>
              <a:ext uri="{FF2B5EF4-FFF2-40B4-BE49-F238E27FC236}">
                <a16:creationId xmlns:a16="http://schemas.microsoft.com/office/drawing/2014/main" id="{2D2A17F6-1B9E-4AB7-9AAB-9B2BFB5CFAED}"/>
              </a:ext>
            </a:extLst>
          </p:cNvPr>
          <p:cNvSpPr>
            <a:spLocks noChangeArrowheads="1"/>
          </p:cNvSpPr>
          <p:nvPr/>
        </p:nvSpPr>
        <p:spPr bwMode="auto">
          <a:xfrm>
            <a:off x="2424113" y="6007100"/>
            <a:ext cx="39243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55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4</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1</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3</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3200" b="1">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94">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9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9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95">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9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4">
            <a:extLst>
              <a:ext uri="{FF2B5EF4-FFF2-40B4-BE49-F238E27FC236}">
                <a16:creationId xmlns:a16="http://schemas.microsoft.com/office/drawing/2014/main" id="{0A5F6A56-0348-41D7-869D-1E5AAC22CF1B}"/>
              </a:ext>
            </a:extLst>
          </p:cNvPr>
          <p:cNvGrpSpPr>
            <a:grpSpLocks/>
          </p:cNvGrpSpPr>
          <p:nvPr/>
        </p:nvGrpSpPr>
        <p:grpSpPr bwMode="auto">
          <a:xfrm>
            <a:off x="5978525" y="1411288"/>
            <a:ext cx="3321050" cy="1970087"/>
            <a:chOff x="4995" y="1980"/>
            <a:chExt cx="4335" cy="2310"/>
          </a:xfrm>
        </p:grpSpPr>
        <p:grpSp>
          <p:nvGrpSpPr>
            <p:cNvPr id="19467" name="Group 8">
              <a:extLst>
                <a:ext uri="{FF2B5EF4-FFF2-40B4-BE49-F238E27FC236}">
                  <a16:creationId xmlns:a16="http://schemas.microsoft.com/office/drawing/2014/main" id="{BE0A92E0-5D57-4707-895F-A06F71A947CB}"/>
                </a:ext>
              </a:extLst>
            </p:cNvPr>
            <p:cNvGrpSpPr>
              <a:grpSpLocks/>
            </p:cNvGrpSpPr>
            <p:nvPr/>
          </p:nvGrpSpPr>
          <p:grpSpPr bwMode="auto">
            <a:xfrm>
              <a:off x="4995" y="1980"/>
              <a:ext cx="4335" cy="2310"/>
              <a:chOff x="4950" y="2415"/>
              <a:chExt cx="4335" cy="2310"/>
            </a:xfrm>
          </p:grpSpPr>
          <p:sp>
            <p:nvSpPr>
              <p:cNvPr id="19471" name="Line 21">
                <a:extLst>
                  <a:ext uri="{FF2B5EF4-FFF2-40B4-BE49-F238E27FC236}">
                    <a16:creationId xmlns:a16="http://schemas.microsoft.com/office/drawing/2014/main" id="{CFABFA6A-6A18-44CD-9344-78308BF86FAE}"/>
                  </a:ext>
                </a:extLst>
              </p:cNvPr>
              <p:cNvSpPr>
                <a:spLocks noChangeShapeType="1"/>
              </p:cNvSpPr>
              <p:nvPr/>
            </p:nvSpPr>
            <p:spPr bwMode="auto">
              <a:xfrm>
                <a:off x="5616" y="2466"/>
                <a:ext cx="2793" cy="15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20">
                <a:extLst>
                  <a:ext uri="{FF2B5EF4-FFF2-40B4-BE49-F238E27FC236}">
                    <a16:creationId xmlns:a16="http://schemas.microsoft.com/office/drawing/2014/main" id="{E72266F9-5A0A-4D29-8E47-7963985D924F}"/>
                  </a:ext>
                </a:extLst>
              </p:cNvPr>
              <p:cNvSpPr>
                <a:spLocks noChangeShapeType="1"/>
              </p:cNvSpPr>
              <p:nvPr/>
            </p:nvSpPr>
            <p:spPr bwMode="auto">
              <a:xfrm flipH="1">
                <a:off x="5616" y="4485"/>
                <a:ext cx="27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19">
                <a:extLst>
                  <a:ext uri="{FF2B5EF4-FFF2-40B4-BE49-F238E27FC236}">
                    <a16:creationId xmlns:a16="http://schemas.microsoft.com/office/drawing/2014/main" id="{F5B21471-BF0A-4749-9992-053247AA67A7}"/>
                  </a:ext>
                </a:extLst>
              </p:cNvPr>
              <p:cNvSpPr>
                <a:spLocks noChangeShapeType="1"/>
              </p:cNvSpPr>
              <p:nvPr/>
            </p:nvSpPr>
            <p:spPr bwMode="auto">
              <a:xfrm>
                <a:off x="6813" y="2580"/>
                <a:ext cx="57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18">
                <a:extLst>
                  <a:ext uri="{FF2B5EF4-FFF2-40B4-BE49-F238E27FC236}">
                    <a16:creationId xmlns:a16="http://schemas.microsoft.com/office/drawing/2014/main" id="{6297AA5B-F4A1-441A-A0CA-D187938F5D8D}"/>
                  </a:ext>
                </a:extLst>
              </p:cNvPr>
              <p:cNvSpPr>
                <a:spLocks noChangeShapeType="1"/>
              </p:cNvSpPr>
              <p:nvPr/>
            </p:nvSpPr>
            <p:spPr bwMode="auto">
              <a:xfrm flipH="1">
                <a:off x="6585" y="2580"/>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17">
                <a:extLst>
                  <a:ext uri="{FF2B5EF4-FFF2-40B4-BE49-F238E27FC236}">
                    <a16:creationId xmlns:a16="http://schemas.microsoft.com/office/drawing/2014/main" id="{A798402B-E67B-4748-B241-BA62D7AD5A57}"/>
                  </a:ext>
                </a:extLst>
              </p:cNvPr>
              <p:cNvSpPr>
                <a:spLocks noChangeShapeType="1"/>
              </p:cNvSpPr>
              <p:nvPr/>
            </p:nvSpPr>
            <p:spPr bwMode="auto">
              <a:xfrm flipH="1">
                <a:off x="7155" y="2922"/>
                <a:ext cx="228" cy="3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16">
                <a:extLst>
                  <a:ext uri="{FF2B5EF4-FFF2-40B4-BE49-F238E27FC236}">
                    <a16:creationId xmlns:a16="http://schemas.microsoft.com/office/drawing/2014/main" id="{AE84E7F3-4902-4420-9E56-7F4CD7CD49B1}"/>
                  </a:ext>
                </a:extLst>
              </p:cNvPr>
              <p:cNvSpPr>
                <a:spLocks noChangeShapeType="1"/>
              </p:cNvSpPr>
              <p:nvPr/>
            </p:nvSpPr>
            <p:spPr bwMode="auto">
              <a:xfrm>
                <a:off x="7116" y="2994"/>
                <a:ext cx="807" cy="4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7" name="Line 15">
                <a:extLst>
                  <a:ext uri="{FF2B5EF4-FFF2-40B4-BE49-F238E27FC236}">
                    <a16:creationId xmlns:a16="http://schemas.microsoft.com/office/drawing/2014/main" id="{6943DF22-0D2E-466D-A544-C5C30EC20D5A}"/>
                  </a:ext>
                </a:extLst>
              </p:cNvPr>
              <p:cNvSpPr>
                <a:spLocks noChangeShapeType="1"/>
              </p:cNvSpPr>
              <p:nvPr/>
            </p:nvSpPr>
            <p:spPr bwMode="auto">
              <a:xfrm flipH="1">
                <a:off x="5388" y="3435"/>
                <a:ext cx="85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Line 14">
                <a:extLst>
                  <a:ext uri="{FF2B5EF4-FFF2-40B4-BE49-F238E27FC236}">
                    <a16:creationId xmlns:a16="http://schemas.microsoft.com/office/drawing/2014/main" id="{68EE4209-398E-449F-8544-A396416232A2}"/>
                  </a:ext>
                </a:extLst>
              </p:cNvPr>
              <p:cNvSpPr>
                <a:spLocks noChangeShapeType="1"/>
              </p:cNvSpPr>
              <p:nvPr/>
            </p:nvSpPr>
            <p:spPr bwMode="auto">
              <a:xfrm>
                <a:off x="5580" y="2475"/>
                <a:ext cx="0" cy="20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13">
                <a:extLst>
                  <a:ext uri="{FF2B5EF4-FFF2-40B4-BE49-F238E27FC236}">
                    <a16:creationId xmlns:a16="http://schemas.microsoft.com/office/drawing/2014/main" id="{A915FA35-BC8B-4E5F-8CEB-AB85F982262D}"/>
                  </a:ext>
                </a:extLst>
              </p:cNvPr>
              <p:cNvSpPr>
                <a:spLocks noChangeShapeType="1"/>
              </p:cNvSpPr>
              <p:nvPr/>
            </p:nvSpPr>
            <p:spPr bwMode="auto">
              <a:xfrm>
                <a:off x="8400" y="4020"/>
                <a:ext cx="0" cy="46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Text Box 12">
                <a:extLst>
                  <a:ext uri="{FF2B5EF4-FFF2-40B4-BE49-F238E27FC236}">
                    <a16:creationId xmlns:a16="http://schemas.microsoft.com/office/drawing/2014/main" id="{010C71A5-AC6C-4A1B-95BC-4307A9E478BB}"/>
                  </a:ext>
                </a:extLst>
              </p:cNvPr>
              <p:cNvSpPr txBox="1">
                <a:spLocks noChangeArrowheads="1"/>
              </p:cNvSpPr>
              <p:nvPr/>
            </p:nvSpPr>
            <p:spPr bwMode="auto">
              <a:xfrm>
                <a:off x="8595" y="384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h</a:t>
                </a:r>
                <a:endParaRPr lang="en-US" altLang="zh-CN" sz="2800" i="1">
                  <a:solidFill>
                    <a:schemeClr val="bg1"/>
                  </a:solidFill>
                </a:endParaRPr>
              </a:p>
            </p:txBody>
          </p:sp>
          <p:sp>
            <p:nvSpPr>
              <p:cNvPr id="19481" name="Text Box 11">
                <a:extLst>
                  <a:ext uri="{FF2B5EF4-FFF2-40B4-BE49-F238E27FC236}">
                    <a16:creationId xmlns:a16="http://schemas.microsoft.com/office/drawing/2014/main" id="{25A47C45-5536-4C10-9956-F55481E8BE35}"/>
                  </a:ext>
                </a:extLst>
              </p:cNvPr>
              <p:cNvSpPr txBox="1">
                <a:spLocks noChangeArrowheads="1"/>
              </p:cNvSpPr>
              <p:nvPr/>
            </p:nvSpPr>
            <p:spPr bwMode="auto">
              <a:xfrm>
                <a:off x="4980" y="241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H</a:t>
                </a:r>
                <a:endParaRPr lang="en-US" altLang="zh-CN" sz="2800" i="1">
                  <a:solidFill>
                    <a:schemeClr val="bg1"/>
                  </a:solidFill>
                </a:endParaRPr>
              </a:p>
            </p:txBody>
          </p:sp>
          <p:sp>
            <p:nvSpPr>
              <p:cNvPr id="19482" name="Text Box 10">
                <a:extLst>
                  <a:ext uri="{FF2B5EF4-FFF2-40B4-BE49-F238E27FC236}">
                    <a16:creationId xmlns:a16="http://schemas.microsoft.com/office/drawing/2014/main" id="{06B9F8B7-AA5F-4B6B-99A3-5E3990CBD347}"/>
                  </a:ext>
                </a:extLst>
              </p:cNvPr>
              <p:cNvSpPr txBox="1">
                <a:spLocks noChangeArrowheads="1"/>
              </p:cNvSpPr>
              <p:nvPr/>
            </p:nvSpPr>
            <p:spPr bwMode="auto">
              <a:xfrm>
                <a:off x="7890" y="3045"/>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v</a:t>
                </a:r>
                <a:r>
                  <a:rPr lang="en-US" altLang="zh-CN" sz="2000" i="1" baseline="-30000">
                    <a:solidFill>
                      <a:schemeClr val="bg1"/>
                    </a:solidFill>
                    <a:latin typeface="Times New Roman" panose="02020603050405020304" pitchFamily="18" charset="0"/>
                    <a:cs typeface="Times New Roman" panose="02020603050405020304" pitchFamily="18" charset="0"/>
                  </a:rPr>
                  <a:t>r</a:t>
                </a:r>
                <a:endParaRPr lang="en-US" altLang="zh-CN" sz="2800" i="1">
                  <a:solidFill>
                    <a:schemeClr val="bg1"/>
                  </a:solidFill>
                </a:endParaRPr>
              </a:p>
            </p:txBody>
          </p:sp>
          <p:sp>
            <p:nvSpPr>
              <p:cNvPr id="19483" name="Text Box 9">
                <a:extLst>
                  <a:ext uri="{FF2B5EF4-FFF2-40B4-BE49-F238E27FC236}">
                    <a16:creationId xmlns:a16="http://schemas.microsoft.com/office/drawing/2014/main" id="{F81AECA9-1F41-4B98-A86A-342599BEF47F}"/>
                  </a:ext>
                </a:extLst>
              </p:cNvPr>
              <p:cNvSpPr txBox="1">
                <a:spLocks noChangeArrowheads="1"/>
              </p:cNvSpPr>
              <p:nvPr/>
            </p:nvSpPr>
            <p:spPr bwMode="auto">
              <a:xfrm>
                <a:off x="4950" y="3060"/>
                <a:ext cx="690"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V</a:t>
                </a:r>
                <a:endParaRPr lang="en-US" altLang="zh-CN" sz="2800" i="1">
                  <a:solidFill>
                    <a:schemeClr val="bg1"/>
                  </a:solidFill>
                </a:endParaRPr>
              </a:p>
            </p:txBody>
          </p:sp>
        </p:grpSp>
        <p:sp>
          <p:nvSpPr>
            <p:cNvPr id="19468" name="Line 7">
              <a:extLst>
                <a:ext uri="{FF2B5EF4-FFF2-40B4-BE49-F238E27FC236}">
                  <a16:creationId xmlns:a16="http://schemas.microsoft.com/office/drawing/2014/main" id="{445A3A8C-A38E-4DAE-B65C-D986ED98D63A}"/>
                </a:ext>
              </a:extLst>
            </p:cNvPr>
            <p:cNvSpPr>
              <a:spLocks noChangeShapeType="1"/>
            </p:cNvSpPr>
            <p:nvPr/>
          </p:nvSpPr>
          <p:spPr bwMode="auto">
            <a:xfrm>
              <a:off x="7620" y="3570"/>
              <a:ext cx="84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Text Box 6">
              <a:extLst>
                <a:ext uri="{FF2B5EF4-FFF2-40B4-BE49-F238E27FC236}">
                  <a16:creationId xmlns:a16="http://schemas.microsoft.com/office/drawing/2014/main" id="{993197C0-8A1B-46F7-92CC-B8B84A68041C}"/>
                </a:ext>
              </a:extLst>
            </p:cNvPr>
            <p:cNvSpPr txBox="1">
              <a:spLocks noChangeArrowheads="1"/>
            </p:cNvSpPr>
            <p:nvPr/>
          </p:nvSpPr>
          <p:spPr bwMode="auto">
            <a:xfrm>
              <a:off x="7452" y="3063"/>
              <a:ext cx="615"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i="1">
                  <a:solidFill>
                    <a:schemeClr val="bg1"/>
                  </a:solidFill>
                  <a:latin typeface="宋体" panose="02010600030101010101" pitchFamily="2" charset="-122"/>
                  <a:cs typeface="Times New Roman" panose="02020603050405020304" pitchFamily="18" charset="0"/>
                </a:rPr>
                <a:t>θ</a:t>
              </a:r>
              <a:endParaRPr lang="zh-CN" altLang="zh-CN" sz="2800" i="1">
                <a:solidFill>
                  <a:schemeClr val="bg1"/>
                </a:solidFill>
              </a:endParaRPr>
            </a:p>
          </p:txBody>
        </p:sp>
        <p:sp>
          <p:nvSpPr>
            <p:cNvPr id="19470" name="Freeform 5">
              <a:extLst>
                <a:ext uri="{FF2B5EF4-FFF2-40B4-BE49-F238E27FC236}">
                  <a16:creationId xmlns:a16="http://schemas.microsoft.com/office/drawing/2014/main" id="{C108E930-D020-4BFB-9A40-F776C79A7109}"/>
                </a:ext>
              </a:extLst>
            </p:cNvPr>
            <p:cNvSpPr>
              <a:spLocks/>
            </p:cNvSpPr>
            <p:nvPr/>
          </p:nvSpPr>
          <p:spPr bwMode="auto">
            <a:xfrm>
              <a:off x="7988" y="3360"/>
              <a:ext cx="67" cy="210"/>
            </a:xfrm>
            <a:custGeom>
              <a:avLst/>
              <a:gdLst>
                <a:gd name="T0" fmla="*/ 67 w 67"/>
                <a:gd name="T1" fmla="*/ 0 h 210"/>
                <a:gd name="T2" fmla="*/ 7 w 67"/>
                <a:gd name="T3" fmla="*/ 105 h 210"/>
                <a:gd name="T4" fmla="*/ 22 w 67"/>
                <a:gd name="T5" fmla="*/ 210 h 210"/>
                <a:gd name="T6" fmla="*/ 0 60000 65536"/>
                <a:gd name="T7" fmla="*/ 0 60000 65536"/>
                <a:gd name="T8" fmla="*/ 0 60000 65536"/>
              </a:gdLst>
              <a:ahLst/>
              <a:cxnLst>
                <a:cxn ang="T6">
                  <a:pos x="T0" y="T1"/>
                </a:cxn>
                <a:cxn ang="T7">
                  <a:pos x="T2" y="T3"/>
                </a:cxn>
                <a:cxn ang="T8">
                  <a:pos x="T4" y="T5"/>
                </a:cxn>
              </a:cxnLst>
              <a:rect l="0" t="0" r="r" b="b"/>
              <a:pathLst>
                <a:path w="67" h="210">
                  <a:moveTo>
                    <a:pt x="67" y="0"/>
                  </a:moveTo>
                  <a:cubicBezTo>
                    <a:pt x="40" y="35"/>
                    <a:pt x="14" y="70"/>
                    <a:pt x="7" y="105"/>
                  </a:cubicBezTo>
                  <a:cubicBezTo>
                    <a:pt x="0" y="140"/>
                    <a:pt x="11" y="175"/>
                    <a:pt x="22" y="2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459" name="Rectangle 22">
            <a:extLst>
              <a:ext uri="{FF2B5EF4-FFF2-40B4-BE49-F238E27FC236}">
                <a16:creationId xmlns:a16="http://schemas.microsoft.com/office/drawing/2014/main" id="{2147310E-2F76-4BA4-9705-20CABFBE09A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Rectangle 28">
            <a:extLst>
              <a:ext uri="{FF2B5EF4-FFF2-40B4-BE49-F238E27FC236}">
                <a16:creationId xmlns:a16="http://schemas.microsoft.com/office/drawing/2014/main" id="{118FB677-E43A-45D2-B399-27A4E4ED10B7}"/>
              </a:ext>
            </a:extLst>
          </p:cNvPr>
          <p:cNvSpPr>
            <a:spLocks noChangeArrowheads="1"/>
          </p:cNvSpPr>
          <p:nvPr/>
        </p:nvSpPr>
        <p:spPr bwMode="auto">
          <a:xfrm>
            <a:off x="42863" y="-266700"/>
            <a:ext cx="6367462"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355600">
              <a:defRPr/>
            </a:pPr>
            <a:endParaRPr lang="zh-CN" altLang="zh-CN" sz="1400" b="1" dirty="0">
              <a:latin typeface="Times New Roman" pitchFamily="18" charset="0"/>
              <a:cs typeface="Times New Roman" pitchFamily="18" charset="0"/>
            </a:endParaRPr>
          </a:p>
          <a:p>
            <a:pPr indent="355600">
              <a:defRPr/>
            </a:pPr>
            <a:r>
              <a:rPr lang="zh-CN" sz="2400" b="1" dirty="0">
                <a:solidFill>
                  <a:schemeClr val="bg1"/>
                </a:solidFill>
                <a:latin typeface="Times New Roman" pitchFamily="18" charset="0"/>
                <a:cs typeface="Times New Roman" pitchFamily="18" charset="0"/>
              </a:rPr>
              <a:t>书中例题</a:t>
            </a:r>
            <a:r>
              <a:rPr lang="en-US" altLang="zh-CN" sz="2400" b="1" dirty="0">
                <a:solidFill>
                  <a:schemeClr val="bg1"/>
                </a:solidFill>
                <a:latin typeface="Times New Roman" pitchFamily="18" charset="0"/>
                <a:cs typeface="Times New Roman" pitchFamily="18" charset="0"/>
              </a:rPr>
              <a:t>4.8 (p155) </a:t>
            </a:r>
          </a:p>
          <a:p>
            <a:pPr indent="355600">
              <a:defRPr/>
            </a:pPr>
            <a:r>
              <a:rPr lang="zh-CN" altLang="en-US" sz="2400" b="1" dirty="0">
                <a:solidFill>
                  <a:schemeClr val="bg1"/>
                </a:solidFill>
                <a:latin typeface="Times New Roman" pitchFamily="18" charset="0"/>
                <a:cs typeface="Times New Roman" pitchFamily="18" charset="0"/>
              </a:rPr>
              <a:t>求木块</a:t>
            </a:r>
            <a:r>
              <a:rPr lang="en-US" altLang="zh-CN" sz="2400" b="1" i="1" dirty="0">
                <a:solidFill>
                  <a:schemeClr val="bg1"/>
                </a:solidFill>
                <a:latin typeface="Times New Roman" pitchFamily="18" charset="0"/>
                <a:cs typeface="Times New Roman" pitchFamily="18" charset="0"/>
              </a:rPr>
              <a:t>m</a:t>
            </a:r>
            <a:r>
              <a:rPr lang="zh-CN" altLang="en-US" sz="2400" b="1" dirty="0">
                <a:solidFill>
                  <a:schemeClr val="bg1"/>
                </a:solidFill>
                <a:latin typeface="Times New Roman" pitchFamily="18" charset="0"/>
                <a:cs typeface="Times New Roman" pitchFamily="18" charset="0"/>
              </a:rPr>
              <a:t>相对于斜劈</a:t>
            </a:r>
            <a:r>
              <a:rPr lang="en-US" altLang="zh-CN" sz="2400" b="1" dirty="0">
                <a:solidFill>
                  <a:schemeClr val="bg1"/>
                </a:solidFill>
                <a:latin typeface="Times New Roman" pitchFamily="18" charset="0"/>
                <a:cs typeface="Times New Roman" pitchFamily="18" charset="0"/>
              </a:rPr>
              <a:t>M</a:t>
            </a:r>
            <a:r>
              <a:rPr lang="zh-CN" altLang="en-US" sz="2400" b="1" dirty="0">
                <a:solidFill>
                  <a:schemeClr val="bg1"/>
                </a:solidFill>
                <a:latin typeface="Times New Roman" pitchFamily="18" charset="0"/>
                <a:cs typeface="Times New Roman" pitchFamily="18" charset="0"/>
              </a:rPr>
              <a:t>的速度</a:t>
            </a:r>
            <a:endParaRPr lang="en-US" altLang="zh-CN" sz="1000" b="1" dirty="0">
              <a:solidFill>
                <a:schemeClr val="bg1"/>
              </a:solidFill>
            </a:endParaRPr>
          </a:p>
          <a:p>
            <a:pPr indent="355600">
              <a:defRPr/>
            </a:pPr>
            <a:r>
              <a:rPr lang="zh-CN" altLang="en-US" sz="2400" b="1" dirty="0">
                <a:solidFill>
                  <a:schemeClr val="bg1"/>
                </a:solidFill>
                <a:latin typeface="Times New Roman" pitchFamily="18" charset="0"/>
                <a:cs typeface="Times New Roman" pitchFamily="18" charset="0"/>
              </a:rPr>
              <a:t>解：在水平方向外力为</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，水平方向的动量守恒。</a:t>
            </a:r>
            <a:endParaRPr lang="zh-CN" altLang="en-US" sz="1000" b="1" dirty="0">
              <a:solidFill>
                <a:schemeClr val="bg1"/>
              </a:solidFill>
            </a:endParaRPr>
          </a:p>
          <a:p>
            <a:pPr indent="444500" algn="just" eaLnBrk="1" hangingPunct="1">
              <a:spcAft>
                <a:spcPts val="0"/>
              </a:spcAft>
              <a:defRPr/>
            </a:pPr>
            <a:r>
              <a:rPr lang="en-US" altLang="zh-CN" sz="2400" b="1" i="1" kern="100" dirty="0">
                <a:solidFill>
                  <a:schemeClr val="bg1"/>
                </a:solidFill>
                <a:latin typeface="Times New Roman"/>
                <a:ea typeface="宋体"/>
              </a:rPr>
              <a:t>                        </a:t>
            </a:r>
            <a:r>
              <a:rPr lang="en-US" altLang="zh-CN" sz="2400" b="1" i="1" kern="100" dirty="0" err="1">
                <a:solidFill>
                  <a:schemeClr val="bg1"/>
                </a:solidFill>
                <a:latin typeface="Times New Roman"/>
                <a:ea typeface="宋体"/>
              </a:rPr>
              <a:t>mv</a:t>
            </a:r>
            <a:r>
              <a:rPr lang="en-US" altLang="zh-CN" sz="2400" b="1" i="1" kern="100" baseline="-25000" dirty="0" err="1">
                <a:solidFill>
                  <a:schemeClr val="bg1"/>
                </a:solidFill>
                <a:latin typeface="Times New Roman"/>
                <a:ea typeface="宋体"/>
              </a:rPr>
              <a:t>x</a:t>
            </a:r>
            <a:r>
              <a:rPr lang="zh-CN" altLang="zh-CN" sz="2400" b="1" kern="100" dirty="0">
                <a:solidFill>
                  <a:schemeClr val="bg1"/>
                </a:solidFill>
                <a:latin typeface="Times New Roman"/>
                <a:ea typeface="宋体"/>
              </a:rPr>
              <a:t>－</a:t>
            </a:r>
            <a:r>
              <a:rPr lang="en-US" altLang="zh-CN" sz="2400" b="1" i="1" kern="100" dirty="0">
                <a:solidFill>
                  <a:schemeClr val="bg1"/>
                </a:solidFill>
                <a:latin typeface="Times New Roman"/>
                <a:ea typeface="宋体"/>
              </a:rPr>
              <a:t>MV</a:t>
            </a:r>
            <a:r>
              <a:rPr lang="zh-CN" altLang="zh-CN" sz="2400" b="1" kern="100" dirty="0">
                <a:solidFill>
                  <a:schemeClr val="bg1"/>
                </a:solidFill>
                <a:latin typeface="Times New Roman"/>
                <a:ea typeface="宋体"/>
              </a:rPr>
              <a:t>＝</a:t>
            </a:r>
            <a:r>
              <a:rPr lang="en-US" altLang="zh-CN" sz="2400" b="1" kern="100" dirty="0">
                <a:solidFill>
                  <a:schemeClr val="bg1"/>
                </a:solidFill>
                <a:latin typeface="Times New Roman"/>
                <a:ea typeface="宋体"/>
              </a:rPr>
              <a:t>0</a:t>
            </a:r>
            <a:endParaRPr lang="zh-CN" altLang="zh-CN" sz="2400" b="1" kern="100" dirty="0">
              <a:solidFill>
                <a:schemeClr val="bg1"/>
              </a:solidFill>
              <a:latin typeface="Times New Roman"/>
              <a:ea typeface="宋体"/>
            </a:endParaRPr>
          </a:p>
          <a:p>
            <a:pPr indent="355600">
              <a:defRPr/>
            </a:pPr>
            <a:r>
              <a:rPr lang="zh-CN" altLang="en-US" sz="2400" b="1" dirty="0">
                <a:solidFill>
                  <a:schemeClr val="bg1"/>
                </a:solidFill>
                <a:latin typeface="Times New Roman" pitchFamily="18" charset="0"/>
                <a:cs typeface="Times New Roman" pitchFamily="18" charset="0"/>
              </a:rPr>
              <a:t>系统没有耗散力，机械能守恒。</a:t>
            </a:r>
            <a:endParaRPr lang="en-US" altLang="zh-CN" sz="2400" b="1" dirty="0">
              <a:solidFill>
                <a:schemeClr val="bg1"/>
              </a:solidFill>
              <a:latin typeface="Times New Roman" pitchFamily="18" charset="0"/>
              <a:cs typeface="Times New Roman" pitchFamily="18" charset="0"/>
            </a:endParaRPr>
          </a:p>
          <a:p>
            <a:pPr indent="355600">
              <a:defRPr/>
            </a:pPr>
            <a:r>
              <a:rPr lang="zh-CN" altLang="en-US" sz="2400" b="1" dirty="0">
                <a:solidFill>
                  <a:schemeClr val="bg1"/>
                </a:solidFill>
                <a:latin typeface="Times New Roman" pitchFamily="18" charset="0"/>
                <a:cs typeface="Times New Roman" pitchFamily="18" charset="0"/>
              </a:rPr>
              <a:t>选水平面为重力势能</a:t>
            </a:r>
            <a:r>
              <a:rPr lang="en-US" altLang="zh-CN" sz="2400" b="1" dirty="0">
                <a:solidFill>
                  <a:schemeClr val="bg1"/>
                </a:solidFill>
                <a:latin typeface="Times New Roman" pitchFamily="18" charset="0"/>
                <a:cs typeface="Times New Roman" pitchFamily="18" charset="0"/>
              </a:rPr>
              <a:t>0</a:t>
            </a:r>
            <a:r>
              <a:rPr lang="zh-CN" altLang="en-US" sz="2400" b="1" dirty="0">
                <a:solidFill>
                  <a:schemeClr val="bg1"/>
                </a:solidFill>
                <a:latin typeface="Times New Roman" pitchFamily="18" charset="0"/>
                <a:cs typeface="Times New Roman" pitchFamily="18" charset="0"/>
              </a:rPr>
              <a:t>点：</a:t>
            </a:r>
            <a:endParaRPr lang="zh-CN" altLang="en-US" sz="1000" b="1" dirty="0">
              <a:solidFill>
                <a:schemeClr val="bg1"/>
              </a:solidFill>
            </a:endParaRPr>
          </a:p>
          <a:p>
            <a:pPr indent="355600">
              <a:defRPr/>
            </a:pPr>
            <a:endParaRPr lang="zh-CN" altLang="en-US" sz="3200" b="1" dirty="0">
              <a:solidFill>
                <a:schemeClr val="bg1"/>
              </a:solidFill>
            </a:endParaRPr>
          </a:p>
        </p:txBody>
      </p:sp>
      <p:sp>
        <p:nvSpPr>
          <p:cNvPr id="19461" name="Rectangle 30">
            <a:extLst>
              <a:ext uri="{FF2B5EF4-FFF2-40B4-BE49-F238E27FC236}">
                <a16:creationId xmlns:a16="http://schemas.microsoft.com/office/drawing/2014/main" id="{48760746-6D9F-4BFA-A37D-8FF3120C9D33}"/>
              </a:ext>
            </a:extLst>
          </p:cNvPr>
          <p:cNvSpPr>
            <a:spLocks noChangeArrowheads="1"/>
          </p:cNvSpPr>
          <p:nvPr/>
        </p:nvSpPr>
        <p:spPr bwMode="auto">
          <a:xfrm>
            <a:off x="0" y="20351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矩形 2">
            <a:extLst>
              <a:ext uri="{FF2B5EF4-FFF2-40B4-BE49-F238E27FC236}">
                <a16:creationId xmlns:a16="http://schemas.microsoft.com/office/drawing/2014/main" id="{CB3F767A-7DAA-4D4F-AF0A-1F19A81ABA98}"/>
              </a:ext>
            </a:extLst>
          </p:cNvPr>
          <p:cNvSpPr/>
          <p:nvPr/>
        </p:nvSpPr>
        <p:spPr>
          <a:xfrm>
            <a:off x="1974850" y="3359150"/>
            <a:ext cx="4572000" cy="830263"/>
          </a:xfrm>
          <a:prstGeom prst="rect">
            <a:avLst/>
          </a:prstGeom>
        </p:spPr>
        <p:txBody>
          <a:bodyPr>
            <a:spAutoFit/>
          </a:bodyPr>
          <a:lstStyle/>
          <a:p>
            <a:pPr eaLnBrk="1" hangingPunct="1">
              <a:defRPr/>
            </a:pPr>
            <a:r>
              <a:rPr lang="zh-CN" altLang="zh-CN" sz="2400" b="1" dirty="0">
                <a:solidFill>
                  <a:schemeClr val="bg1"/>
                </a:solidFill>
                <a:latin typeface="+mn-lt"/>
              </a:rPr>
              <a:t>其中</a:t>
            </a:r>
            <a:r>
              <a:rPr lang="en-US" altLang="zh-CN" sz="2400" b="1" i="1" dirty="0" err="1">
                <a:solidFill>
                  <a:schemeClr val="bg1"/>
                </a:solidFill>
                <a:latin typeface="+mn-lt"/>
              </a:rPr>
              <a:t>v</a:t>
            </a:r>
            <a:r>
              <a:rPr lang="en-US" altLang="zh-CN" sz="2400" b="1" i="1" baseline="-25000" dirty="0" err="1">
                <a:solidFill>
                  <a:schemeClr val="bg1"/>
                </a:solidFill>
                <a:latin typeface="+mn-lt"/>
              </a:rPr>
              <a:t>x</a:t>
            </a:r>
            <a:r>
              <a:rPr lang="zh-CN" altLang="zh-CN" sz="2400" b="1" dirty="0">
                <a:solidFill>
                  <a:schemeClr val="bg1"/>
                </a:solidFill>
                <a:latin typeface="+mn-lt"/>
              </a:rPr>
              <a:t>＝</a:t>
            </a:r>
            <a:r>
              <a:rPr lang="en-US" altLang="zh-CN" sz="2400" b="1" i="1" dirty="0" err="1">
                <a:solidFill>
                  <a:schemeClr val="bg1"/>
                </a:solidFill>
                <a:latin typeface="+mn-lt"/>
              </a:rPr>
              <a:t>v</a:t>
            </a:r>
            <a:r>
              <a:rPr lang="en-US" altLang="zh-CN" sz="2400" b="1" i="1" baseline="-25000" dirty="0" err="1">
                <a:solidFill>
                  <a:schemeClr val="bg1"/>
                </a:solidFill>
                <a:latin typeface="+mn-lt"/>
              </a:rPr>
              <a:t>r</a:t>
            </a:r>
            <a:r>
              <a:rPr lang="en-US" altLang="zh-CN" sz="2400" b="1" dirty="0" err="1">
                <a:solidFill>
                  <a:schemeClr val="bg1"/>
                </a:solidFill>
                <a:latin typeface="+mn-lt"/>
              </a:rPr>
              <a:t>cos</a:t>
            </a:r>
            <a:r>
              <a:rPr lang="en-US" altLang="zh-CN" sz="2400" b="1" i="1" dirty="0" err="1">
                <a:solidFill>
                  <a:schemeClr val="bg1"/>
                </a:solidFill>
                <a:latin typeface="+mn-lt"/>
              </a:rPr>
              <a:t>θ</a:t>
            </a:r>
            <a:r>
              <a:rPr lang="zh-CN" altLang="zh-CN" sz="2400" b="1" dirty="0">
                <a:solidFill>
                  <a:schemeClr val="bg1"/>
                </a:solidFill>
                <a:latin typeface="+mn-lt"/>
              </a:rPr>
              <a:t>－</a:t>
            </a:r>
            <a:r>
              <a:rPr lang="en-US" altLang="zh-CN" sz="2400" b="1" i="1" dirty="0">
                <a:solidFill>
                  <a:schemeClr val="bg1"/>
                </a:solidFill>
                <a:latin typeface="+mn-lt"/>
              </a:rPr>
              <a:t>V</a:t>
            </a:r>
            <a:r>
              <a:rPr lang="en-US" altLang="zh-CN" sz="2400" b="1" dirty="0">
                <a:solidFill>
                  <a:schemeClr val="bg1"/>
                </a:solidFill>
                <a:latin typeface="+mn-lt"/>
              </a:rPr>
              <a:t>  </a:t>
            </a:r>
          </a:p>
          <a:p>
            <a:pPr eaLnBrk="1" hangingPunct="1">
              <a:defRPr/>
            </a:pPr>
            <a:r>
              <a:rPr lang="en-US" altLang="zh-CN" sz="2400" b="1" i="1" dirty="0">
                <a:solidFill>
                  <a:schemeClr val="bg1"/>
                </a:solidFill>
                <a:latin typeface="+mn-lt"/>
              </a:rPr>
              <a:t>        </a:t>
            </a:r>
            <a:r>
              <a:rPr lang="en-US" altLang="zh-CN" sz="2400" b="1" i="1" dirty="0" err="1">
                <a:solidFill>
                  <a:schemeClr val="bg1"/>
                </a:solidFill>
                <a:latin typeface="+mn-lt"/>
              </a:rPr>
              <a:t>v</a:t>
            </a:r>
            <a:r>
              <a:rPr lang="en-US" altLang="zh-CN" sz="2400" b="1" i="1" baseline="-25000" dirty="0" err="1">
                <a:solidFill>
                  <a:schemeClr val="bg1"/>
                </a:solidFill>
                <a:latin typeface="+mn-lt"/>
              </a:rPr>
              <a:t>y</a:t>
            </a:r>
            <a:r>
              <a:rPr lang="zh-CN" altLang="zh-CN" sz="2400" b="1" dirty="0">
                <a:solidFill>
                  <a:schemeClr val="bg1"/>
                </a:solidFill>
                <a:latin typeface="+mn-lt"/>
              </a:rPr>
              <a:t>＝－</a:t>
            </a:r>
            <a:r>
              <a:rPr lang="en-US" altLang="zh-CN" sz="2400" b="1" i="1" dirty="0" err="1">
                <a:solidFill>
                  <a:schemeClr val="bg1"/>
                </a:solidFill>
                <a:latin typeface="+mn-lt"/>
              </a:rPr>
              <a:t>v</a:t>
            </a:r>
            <a:r>
              <a:rPr lang="en-US" altLang="zh-CN" sz="2400" b="1" i="1" baseline="-25000" dirty="0" err="1">
                <a:solidFill>
                  <a:schemeClr val="bg1"/>
                </a:solidFill>
                <a:latin typeface="+mn-lt"/>
              </a:rPr>
              <a:t>r</a:t>
            </a:r>
            <a:r>
              <a:rPr lang="en-US" altLang="zh-CN" sz="2400" b="1" dirty="0" err="1">
                <a:solidFill>
                  <a:schemeClr val="bg1"/>
                </a:solidFill>
                <a:latin typeface="+mn-lt"/>
              </a:rPr>
              <a:t>sin</a:t>
            </a:r>
            <a:r>
              <a:rPr lang="en-US" altLang="zh-CN" sz="2400" b="1" i="1" dirty="0" err="1">
                <a:solidFill>
                  <a:schemeClr val="bg1"/>
                </a:solidFill>
                <a:latin typeface="+mn-lt"/>
              </a:rPr>
              <a:t>θ</a:t>
            </a:r>
            <a:endParaRPr lang="zh-CN" altLang="zh-CN" sz="2400" b="1" i="1" dirty="0">
              <a:solidFill>
                <a:schemeClr val="bg1"/>
              </a:solidFill>
              <a:latin typeface="+mn-lt"/>
            </a:endParaRPr>
          </a:p>
        </p:txBody>
      </p:sp>
      <p:sp>
        <p:nvSpPr>
          <p:cNvPr id="4" name="矩形 3">
            <a:extLst>
              <a:ext uri="{FF2B5EF4-FFF2-40B4-BE49-F238E27FC236}">
                <a16:creationId xmlns:a16="http://schemas.microsoft.com/office/drawing/2014/main" id="{A973B4CE-5E00-426F-99EB-8699C668F7CA}"/>
              </a:ext>
            </a:extLst>
          </p:cNvPr>
          <p:cNvSpPr>
            <a:spLocks noChangeArrowheads="1"/>
          </p:cNvSpPr>
          <p:nvPr/>
        </p:nvSpPr>
        <p:spPr bwMode="auto">
          <a:xfrm>
            <a:off x="468313" y="4365625"/>
            <a:ext cx="1111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rPr>
              <a:t>可得：</a:t>
            </a:r>
          </a:p>
        </p:txBody>
      </p:sp>
      <p:pic>
        <p:nvPicPr>
          <p:cNvPr id="17434" name="Picture 26">
            <a:extLst>
              <a:ext uri="{FF2B5EF4-FFF2-40B4-BE49-F238E27FC236}">
                <a16:creationId xmlns:a16="http://schemas.microsoft.com/office/drawing/2014/main" id="{FAEB6556-B2E7-4759-92BB-983224AD9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4448175"/>
            <a:ext cx="3097213" cy="777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 name="Picture 27">
            <a:extLst>
              <a:ext uri="{FF2B5EF4-FFF2-40B4-BE49-F238E27FC236}">
                <a16:creationId xmlns:a16="http://schemas.microsoft.com/office/drawing/2014/main" id="{F3C5624F-D193-46DB-AD12-AEE91991C9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525" y="5300663"/>
            <a:ext cx="2803525" cy="792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5">
            <a:extLst>
              <a:ext uri="{FF2B5EF4-FFF2-40B4-BE49-F238E27FC236}">
                <a16:creationId xmlns:a16="http://schemas.microsoft.com/office/drawing/2014/main" id="{F4B2B7AA-1F78-437A-A776-F142845D700A}"/>
              </a:ext>
            </a:extLst>
          </p:cNvPr>
          <p:cNvGraphicFramePr>
            <a:graphicFrameLocks noChangeAspect="1"/>
          </p:cNvGraphicFramePr>
          <p:nvPr/>
        </p:nvGraphicFramePr>
        <p:xfrm>
          <a:off x="1350963" y="2535238"/>
          <a:ext cx="4422775" cy="782637"/>
        </p:xfrm>
        <a:graphic>
          <a:graphicData uri="http://schemas.openxmlformats.org/presentationml/2006/ole">
            <mc:AlternateContent xmlns:mc="http://schemas.openxmlformats.org/markup-compatibility/2006">
              <mc:Choice xmlns:v="urn:schemas-microsoft-com:vml" Requires="v">
                <p:oleObj spid="_x0000_s19484" name="Equation" r:id="rId5" imgW="2222500" imgH="393700" progId="Equation.DSMT4">
                  <p:embed/>
                </p:oleObj>
              </mc:Choice>
              <mc:Fallback>
                <p:oleObj name="Equation" r:id="rId5" imgW="2222500" imgH="3937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50963" y="2535238"/>
                        <a:ext cx="442277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1">
            <a:extLst>
              <a:ext uri="{FF2B5EF4-FFF2-40B4-BE49-F238E27FC236}">
                <a16:creationId xmlns:a16="http://schemas.microsoft.com/office/drawing/2014/main" id="{9E17B59D-7B1D-46E7-A03D-801B293AD4C7}"/>
              </a:ext>
            </a:extLst>
          </p:cNvPr>
          <p:cNvSpPr>
            <a:spLocks noChangeArrowheads="1"/>
          </p:cNvSpPr>
          <p:nvPr/>
        </p:nvSpPr>
        <p:spPr bwMode="auto">
          <a:xfrm>
            <a:off x="481013" y="692150"/>
            <a:ext cx="77755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5000"/>
              </a:lnSpc>
              <a:defRPr/>
            </a:pPr>
            <a:r>
              <a:rPr lang="zh-CN" altLang="en-US" sz="2400" b="1">
                <a:solidFill>
                  <a:schemeClr val="bg1"/>
                </a:solidFill>
                <a:latin typeface="+mn-lt"/>
              </a:rPr>
              <a:t>碰撞过程中，系统</a:t>
            </a:r>
            <a:r>
              <a:rPr lang="zh-CN" altLang="zh-CN" sz="2400" b="1">
                <a:solidFill>
                  <a:schemeClr val="bg1"/>
                </a:solidFill>
                <a:latin typeface="+mn-lt"/>
              </a:rPr>
              <a:t>动量总是守恒的</a:t>
            </a:r>
            <a:r>
              <a:rPr lang="zh-CN" altLang="en-US" sz="2400" b="1">
                <a:solidFill>
                  <a:schemeClr val="bg1"/>
                </a:solidFill>
                <a:latin typeface="+mn-lt"/>
              </a:rPr>
              <a:t>，可以分为三类：</a:t>
            </a:r>
            <a:endParaRPr lang="zh-CN" altLang="zh-CN" sz="2400" b="1">
              <a:solidFill>
                <a:schemeClr val="bg1"/>
              </a:solidFill>
              <a:latin typeface="+mn-lt"/>
            </a:endParaRPr>
          </a:p>
          <a:p>
            <a:pPr eaLnBrk="1" hangingPunct="1">
              <a:lnSpc>
                <a:spcPct val="125000"/>
              </a:lnSpc>
              <a:defRPr/>
            </a:pPr>
            <a:r>
              <a:rPr lang="zh-CN" altLang="zh-CN" sz="2400" b="1">
                <a:solidFill>
                  <a:schemeClr val="bg1"/>
                </a:solidFill>
                <a:latin typeface="+mn-lt"/>
              </a:rPr>
              <a:t>（</a:t>
            </a:r>
            <a:r>
              <a:rPr lang="en-US" altLang="zh-CN" sz="2400" b="1">
                <a:solidFill>
                  <a:schemeClr val="bg1"/>
                </a:solidFill>
                <a:latin typeface="+mn-lt"/>
              </a:rPr>
              <a:t>1</a:t>
            </a:r>
            <a:r>
              <a:rPr lang="zh-CN" altLang="zh-CN" sz="2400" b="1">
                <a:solidFill>
                  <a:schemeClr val="bg1"/>
                </a:solidFill>
                <a:latin typeface="+mn-lt"/>
              </a:rPr>
              <a:t>）</a:t>
            </a:r>
            <a:r>
              <a:rPr lang="zh-CN" altLang="zh-CN" sz="2400" b="1">
                <a:solidFill>
                  <a:srgbClr val="FFC000"/>
                </a:solidFill>
                <a:latin typeface="+mn-lt"/>
              </a:rPr>
              <a:t>完全弹性碰撞：动量守恒，动能守恒</a:t>
            </a:r>
            <a:r>
              <a:rPr lang="zh-CN" altLang="zh-CN" sz="2400" b="1">
                <a:solidFill>
                  <a:schemeClr val="bg1"/>
                </a:solidFill>
                <a:latin typeface="+mn-lt"/>
              </a:rPr>
              <a:t>。</a:t>
            </a:r>
          </a:p>
          <a:p>
            <a:pPr eaLnBrk="1" hangingPunct="1">
              <a:lnSpc>
                <a:spcPct val="125000"/>
              </a:lnSpc>
              <a:defRPr/>
            </a:pPr>
            <a:r>
              <a:rPr lang="zh-CN" altLang="zh-CN" sz="2400" b="1">
                <a:solidFill>
                  <a:schemeClr val="bg1"/>
                </a:solidFill>
                <a:latin typeface="+mn-lt"/>
              </a:rPr>
              <a:t>质量</a:t>
            </a:r>
            <a:r>
              <a:rPr lang="en-US" altLang="zh-CN" sz="2400" b="1">
                <a:solidFill>
                  <a:schemeClr val="bg1"/>
                </a:solidFill>
                <a:latin typeface="+mn-lt"/>
              </a:rPr>
              <a:t>			 </a:t>
            </a:r>
            <a:r>
              <a:rPr lang="zh-CN" altLang="zh-CN" sz="2400" b="1">
                <a:solidFill>
                  <a:schemeClr val="bg1"/>
                </a:solidFill>
                <a:latin typeface="+mn-lt"/>
              </a:rPr>
              <a:t>碰前</a:t>
            </a:r>
            <a:r>
              <a:rPr lang="en-US" altLang="zh-CN" sz="2400" b="1">
                <a:solidFill>
                  <a:schemeClr val="bg1"/>
                </a:solidFill>
                <a:latin typeface="+mn-lt"/>
              </a:rPr>
              <a:t>	   	           </a:t>
            </a:r>
            <a:r>
              <a:rPr lang="zh-CN" altLang="zh-CN" sz="2400" b="1">
                <a:solidFill>
                  <a:schemeClr val="bg1"/>
                </a:solidFill>
                <a:latin typeface="+mn-lt"/>
              </a:rPr>
              <a:t>碰后</a:t>
            </a:r>
          </a:p>
          <a:p>
            <a:pPr eaLnBrk="1" hangingPunct="1">
              <a:lnSpc>
                <a:spcPct val="125000"/>
              </a:lnSpc>
              <a:defRPr/>
            </a:pP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25000">
                <a:solidFill>
                  <a:schemeClr val="bg1"/>
                </a:solidFill>
                <a:latin typeface="+mn-lt"/>
              </a:rPr>
              <a:t>20</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25000">
                <a:solidFill>
                  <a:schemeClr val="bg1"/>
                </a:solidFill>
                <a:latin typeface="+mn-lt"/>
              </a:rPr>
              <a:t>2</a:t>
            </a:r>
            <a:endParaRPr lang="zh-CN" altLang="zh-CN" sz="2400" b="1">
              <a:solidFill>
                <a:schemeClr val="bg1"/>
              </a:solidFill>
              <a:latin typeface="+mn-lt"/>
            </a:endParaRPr>
          </a:p>
          <a:p>
            <a:pPr eaLnBrk="1" hangingPunct="1">
              <a:lnSpc>
                <a:spcPct val="125000"/>
              </a:lnSpc>
              <a:defRPr/>
            </a:pPr>
            <a:r>
              <a:rPr lang="zh-CN" altLang="zh-CN" sz="2400" b="1">
                <a:solidFill>
                  <a:schemeClr val="bg1"/>
                </a:solidFill>
                <a:latin typeface="+mn-lt"/>
              </a:rPr>
              <a:t>动量守恒：</a:t>
            </a:r>
            <a:r>
              <a:rPr lang="en-US" altLang="zh-CN" sz="2400" b="1">
                <a:solidFill>
                  <a:schemeClr val="bg1"/>
                </a:solidFill>
                <a:latin typeface="+mn-lt"/>
              </a:rPr>
              <a:t>      </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20</a:t>
            </a:r>
            <a:endParaRPr lang="zh-CN" altLang="zh-CN" sz="2400" b="1">
              <a:solidFill>
                <a:schemeClr val="bg1"/>
              </a:solidFill>
              <a:latin typeface="+mn-lt"/>
            </a:endParaRPr>
          </a:p>
          <a:p>
            <a:pPr eaLnBrk="1" hangingPunct="1">
              <a:lnSpc>
                <a:spcPct val="125000"/>
              </a:lnSpc>
              <a:defRPr/>
            </a:pPr>
            <a:r>
              <a:rPr lang="zh-CN" altLang="zh-CN" sz="2400" b="1">
                <a:solidFill>
                  <a:schemeClr val="bg1"/>
                </a:solidFill>
                <a:latin typeface="+mn-lt"/>
              </a:rPr>
              <a:t>动能守恒：   </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a:t>
            </a:r>
            <a:r>
              <a:rPr lang="en-US" altLang="zh-CN" sz="2400" b="1" baseline="30000">
                <a:solidFill>
                  <a:schemeClr val="bg1"/>
                </a:solidFill>
                <a:latin typeface="+mn-lt"/>
              </a:rPr>
              <a:t>2</a:t>
            </a:r>
            <a:r>
              <a:rPr lang="en-US" altLang="zh-CN" sz="2400" b="1">
                <a:solidFill>
                  <a:schemeClr val="bg1"/>
                </a:solidFill>
                <a:latin typeface="+mn-lt"/>
              </a:rPr>
              <a:t>/2+ </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a:t>
            </a:r>
            <a:r>
              <a:rPr lang="en-US" altLang="zh-CN" sz="2400" b="1" baseline="30000">
                <a:solidFill>
                  <a:schemeClr val="bg1"/>
                </a:solidFill>
                <a:latin typeface="+mn-lt"/>
              </a:rPr>
              <a:t>2</a:t>
            </a:r>
            <a:r>
              <a:rPr lang="en-US" altLang="zh-CN" sz="2400" b="1">
                <a:solidFill>
                  <a:schemeClr val="bg1"/>
                </a:solidFill>
                <a:latin typeface="+mn-lt"/>
              </a:rPr>
              <a:t>/2= </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10</a:t>
            </a:r>
            <a:r>
              <a:rPr lang="en-US" altLang="zh-CN" sz="2400" b="1" baseline="30000">
                <a:solidFill>
                  <a:schemeClr val="bg1"/>
                </a:solidFill>
                <a:latin typeface="+mn-lt"/>
              </a:rPr>
              <a:t>2</a:t>
            </a:r>
            <a:r>
              <a:rPr lang="en-US" altLang="zh-CN" sz="2400" b="1">
                <a:solidFill>
                  <a:schemeClr val="bg1"/>
                </a:solidFill>
                <a:latin typeface="+mn-lt"/>
              </a:rPr>
              <a:t>/2+ </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20</a:t>
            </a:r>
            <a:r>
              <a:rPr lang="en-US" altLang="zh-CN" sz="2400" b="1" baseline="30000">
                <a:solidFill>
                  <a:schemeClr val="bg1"/>
                </a:solidFill>
                <a:latin typeface="+mn-lt"/>
              </a:rPr>
              <a:t>2</a:t>
            </a:r>
            <a:r>
              <a:rPr lang="en-US" altLang="zh-CN" sz="2400" b="1">
                <a:solidFill>
                  <a:schemeClr val="bg1"/>
                </a:solidFill>
                <a:latin typeface="+mn-lt"/>
              </a:rPr>
              <a:t>/2</a:t>
            </a:r>
            <a:endParaRPr lang="zh-CN" altLang="zh-CN" sz="2400" b="1">
              <a:solidFill>
                <a:schemeClr val="bg1"/>
              </a:solidFill>
              <a:latin typeface="+mn-lt"/>
            </a:endParaRPr>
          </a:p>
          <a:p>
            <a:pPr eaLnBrk="1" hangingPunct="1">
              <a:lnSpc>
                <a:spcPct val="125000"/>
              </a:lnSpc>
              <a:defRPr/>
            </a:pPr>
            <a:r>
              <a:rPr lang="zh-CN" altLang="zh-CN" sz="2400" b="1">
                <a:solidFill>
                  <a:schemeClr val="bg1"/>
                </a:solidFill>
                <a:latin typeface="+mn-lt"/>
              </a:rPr>
              <a:t>两个未知数，两个方程，解得：</a:t>
            </a:r>
          </a:p>
        </p:txBody>
      </p:sp>
      <p:pic>
        <p:nvPicPr>
          <p:cNvPr id="19459" name="Picture 2">
            <a:extLst>
              <a:ext uri="{FF2B5EF4-FFF2-40B4-BE49-F238E27FC236}">
                <a16:creationId xmlns:a16="http://schemas.microsoft.com/office/drawing/2014/main" id="{1F201F43-035D-42C6-B2DD-414AEE633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4365625"/>
            <a:ext cx="3314700"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9460" name="矩形 1">
            <a:extLst>
              <a:ext uri="{FF2B5EF4-FFF2-40B4-BE49-F238E27FC236}">
                <a16:creationId xmlns:a16="http://schemas.microsoft.com/office/drawing/2014/main" id="{61D6AB5F-C5E6-40EF-9CAB-A87B7E15A8CD}"/>
              </a:ext>
            </a:extLst>
          </p:cNvPr>
          <p:cNvSpPr>
            <a:spLocks noChangeArrowheads="1"/>
          </p:cNvSpPr>
          <p:nvPr/>
        </p:nvSpPr>
        <p:spPr bwMode="auto">
          <a:xfrm>
            <a:off x="179388" y="115888"/>
            <a:ext cx="1627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sz="2800" b="1">
                <a:solidFill>
                  <a:srgbClr val="FFC000"/>
                </a:solidFill>
                <a:latin typeface="+mn-lt"/>
              </a:rPr>
              <a:t>碰撞问题</a:t>
            </a:r>
            <a:endParaRPr lang="zh-CN" altLang="en-US" sz="2800">
              <a:solidFill>
                <a:srgbClr val="FFC000"/>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752FB7B9-7881-4422-80DE-3568562C34A1}"/>
              </a:ext>
            </a:extLst>
          </p:cNvPr>
          <p:cNvSpPr txBox="1">
            <a:spLocks noChangeArrowheads="1"/>
          </p:cNvSpPr>
          <p:nvPr/>
        </p:nvSpPr>
        <p:spPr bwMode="auto">
          <a:xfrm>
            <a:off x="2209800" y="298450"/>
            <a:ext cx="4495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3200" b="1">
                <a:solidFill>
                  <a:srgbClr val="66FF33"/>
                </a:solidFill>
                <a:latin typeface="Times New Roman" panose="02020603050405020304" pitchFamily="18" charset="0"/>
                <a:ea typeface="黑体" panose="02010609060101010101" pitchFamily="49" charset="-122"/>
              </a:rPr>
              <a:t>4.1  </a:t>
            </a:r>
            <a:r>
              <a:rPr lang="zh-CN" altLang="en-US" sz="3200" b="1">
                <a:solidFill>
                  <a:srgbClr val="66FF33"/>
                </a:solidFill>
                <a:latin typeface="Times New Roman" panose="02020603050405020304" pitchFamily="18" charset="0"/>
                <a:ea typeface="黑体" panose="02010609060101010101" pitchFamily="49" charset="-122"/>
              </a:rPr>
              <a:t>质点动量定理</a:t>
            </a:r>
          </a:p>
        </p:txBody>
      </p:sp>
      <p:sp>
        <p:nvSpPr>
          <p:cNvPr id="3075" name="Text Box 15">
            <a:extLst>
              <a:ext uri="{FF2B5EF4-FFF2-40B4-BE49-F238E27FC236}">
                <a16:creationId xmlns:a16="http://schemas.microsoft.com/office/drawing/2014/main" id="{05C3E69E-3F0F-4D7B-8410-FB06D573740E}"/>
              </a:ext>
            </a:extLst>
          </p:cNvPr>
          <p:cNvSpPr txBox="1">
            <a:spLocks noChangeArrowheads="1"/>
          </p:cNvSpPr>
          <p:nvPr/>
        </p:nvSpPr>
        <p:spPr bwMode="auto">
          <a:xfrm>
            <a:off x="822325" y="974725"/>
            <a:ext cx="393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en-US" sz="2400" b="1">
              <a:latin typeface="Times New Roman" panose="02020603050405020304" pitchFamily="18" charset="0"/>
            </a:endParaRPr>
          </a:p>
        </p:txBody>
      </p:sp>
      <p:sp>
        <p:nvSpPr>
          <p:cNvPr id="3076" name="Text Box 16">
            <a:extLst>
              <a:ext uri="{FF2B5EF4-FFF2-40B4-BE49-F238E27FC236}">
                <a16:creationId xmlns:a16="http://schemas.microsoft.com/office/drawing/2014/main" id="{A8B2F9D1-21B8-494B-80CB-7D300BE553DC}"/>
              </a:ext>
            </a:extLst>
          </p:cNvPr>
          <p:cNvSpPr txBox="1">
            <a:spLocks noChangeArrowheads="1"/>
          </p:cNvSpPr>
          <p:nvPr/>
        </p:nvSpPr>
        <p:spPr bwMode="auto">
          <a:xfrm>
            <a:off x="-138113" y="904875"/>
            <a:ext cx="3201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冲量和动量</a:t>
            </a:r>
          </a:p>
        </p:txBody>
      </p:sp>
      <p:grpSp>
        <p:nvGrpSpPr>
          <p:cNvPr id="3077" name="组合 1">
            <a:extLst>
              <a:ext uri="{FF2B5EF4-FFF2-40B4-BE49-F238E27FC236}">
                <a16:creationId xmlns:a16="http://schemas.microsoft.com/office/drawing/2014/main" id="{4CAC0DE7-6DA6-47C7-A54A-B23487A99598}"/>
              </a:ext>
            </a:extLst>
          </p:cNvPr>
          <p:cNvGrpSpPr>
            <a:grpSpLocks/>
          </p:cNvGrpSpPr>
          <p:nvPr/>
        </p:nvGrpSpPr>
        <p:grpSpPr bwMode="auto">
          <a:xfrm>
            <a:off x="6804025" y="987425"/>
            <a:ext cx="2065338" cy="1157288"/>
            <a:chOff x="6156325" y="1593850"/>
            <a:chExt cx="2065338" cy="1157288"/>
          </a:xfrm>
        </p:grpSpPr>
        <p:sp>
          <p:nvSpPr>
            <p:cNvPr id="3083" name="Oval 5">
              <a:extLst>
                <a:ext uri="{FF2B5EF4-FFF2-40B4-BE49-F238E27FC236}">
                  <a16:creationId xmlns:a16="http://schemas.microsoft.com/office/drawing/2014/main" id="{DC7E5EE3-1623-428C-93F9-D30247D78491}"/>
                </a:ext>
              </a:extLst>
            </p:cNvPr>
            <p:cNvSpPr>
              <a:spLocks noChangeArrowheads="1"/>
            </p:cNvSpPr>
            <p:nvPr/>
          </p:nvSpPr>
          <p:spPr bwMode="auto">
            <a:xfrm>
              <a:off x="6232525" y="2446338"/>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084" name="Line 6">
              <a:extLst>
                <a:ext uri="{FF2B5EF4-FFF2-40B4-BE49-F238E27FC236}">
                  <a16:creationId xmlns:a16="http://schemas.microsoft.com/office/drawing/2014/main" id="{35832038-64BB-4318-BE39-A4B0AC9F5595}"/>
                </a:ext>
              </a:extLst>
            </p:cNvPr>
            <p:cNvSpPr>
              <a:spLocks noChangeShapeType="1"/>
            </p:cNvSpPr>
            <p:nvPr/>
          </p:nvSpPr>
          <p:spPr bwMode="auto">
            <a:xfrm flipV="1">
              <a:off x="6527800" y="2084388"/>
              <a:ext cx="1143000" cy="4572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Text Box 7">
              <a:extLst>
                <a:ext uri="{FF2B5EF4-FFF2-40B4-BE49-F238E27FC236}">
                  <a16:creationId xmlns:a16="http://schemas.microsoft.com/office/drawing/2014/main" id="{E8C24EE6-738B-40BF-8597-FB8D01FE4426}"/>
                </a:ext>
              </a:extLst>
            </p:cNvPr>
            <p:cNvSpPr txBox="1">
              <a:spLocks noChangeArrowheads="1"/>
            </p:cNvSpPr>
            <p:nvPr/>
          </p:nvSpPr>
          <p:spPr bwMode="auto">
            <a:xfrm>
              <a:off x="6156325" y="1912938"/>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00FFFF"/>
                  </a:solidFill>
                  <a:latin typeface="Times New Roman" panose="02020603050405020304" pitchFamily="18" charset="0"/>
                </a:rPr>
                <a:t>m</a:t>
              </a:r>
              <a:endParaRPr lang="en-US" altLang="zh-CN" sz="2400">
                <a:solidFill>
                  <a:srgbClr val="00FFFF"/>
                </a:solidFill>
                <a:latin typeface="Times New Roman" panose="02020603050405020304" pitchFamily="18" charset="0"/>
              </a:endParaRPr>
            </a:p>
          </p:txBody>
        </p:sp>
        <p:graphicFrame>
          <p:nvGraphicFramePr>
            <p:cNvPr id="3086" name="Object 18">
              <a:extLst>
                <a:ext uri="{FF2B5EF4-FFF2-40B4-BE49-F238E27FC236}">
                  <a16:creationId xmlns:a16="http://schemas.microsoft.com/office/drawing/2014/main" id="{CA5EAE2B-C2EB-4B43-8E41-6AC1C1D63984}"/>
                </a:ext>
              </a:extLst>
            </p:cNvPr>
            <p:cNvGraphicFramePr>
              <a:graphicFrameLocks noChangeAspect="1"/>
            </p:cNvGraphicFramePr>
            <p:nvPr/>
          </p:nvGraphicFramePr>
          <p:xfrm>
            <a:off x="6972300" y="1593850"/>
            <a:ext cx="1249363" cy="381000"/>
          </p:xfrm>
          <a:graphic>
            <a:graphicData uri="http://schemas.openxmlformats.org/presentationml/2006/ole">
              <mc:AlternateContent xmlns:mc="http://schemas.openxmlformats.org/markup-compatibility/2006">
                <mc:Choice xmlns:v="urn:schemas-microsoft-com:vml" Requires="v">
                  <p:oleObj spid="_x0000_s3087" name="公式" r:id="rId3" imgW="1013238" imgH="274320" progId="Equation.3">
                    <p:embed/>
                  </p:oleObj>
                </mc:Choice>
                <mc:Fallback>
                  <p:oleObj name="公式" r:id="rId3" imgW="1013238" imgH="27432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0" y="1593850"/>
                          <a:ext cx="1249363" cy="38100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8" name="对象 10">
            <a:extLst>
              <a:ext uri="{FF2B5EF4-FFF2-40B4-BE49-F238E27FC236}">
                <a16:creationId xmlns:a16="http://schemas.microsoft.com/office/drawing/2014/main" id="{CF0E346E-850D-4AE2-9EB2-FC2D8BD6610A}"/>
              </a:ext>
            </a:extLst>
          </p:cNvPr>
          <p:cNvGraphicFramePr>
            <a:graphicFrameLocks noChangeAspect="1"/>
          </p:cNvGraphicFramePr>
          <p:nvPr/>
        </p:nvGraphicFramePr>
        <p:xfrm>
          <a:off x="3330575" y="1431925"/>
          <a:ext cx="1127125" cy="688975"/>
        </p:xfrm>
        <a:graphic>
          <a:graphicData uri="http://schemas.openxmlformats.org/presentationml/2006/ole">
            <mc:AlternateContent xmlns:mc="http://schemas.openxmlformats.org/markup-compatibility/2006">
              <mc:Choice xmlns:v="urn:schemas-microsoft-com:vml" Requires="v">
                <p:oleObj spid="_x0000_s3088" name="Equation" r:id="rId5" imgW="634725" imgH="393529" progId="Equation.DSMT4">
                  <p:embed/>
                </p:oleObj>
              </mc:Choice>
              <mc:Fallback>
                <p:oleObj name="Equation" r:id="rId5" imgW="634725" imgH="393529"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5" y="1431925"/>
                        <a:ext cx="1127125" cy="688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9" name="对象 11">
            <a:extLst>
              <a:ext uri="{FF2B5EF4-FFF2-40B4-BE49-F238E27FC236}">
                <a16:creationId xmlns:a16="http://schemas.microsoft.com/office/drawing/2014/main" id="{425F8A79-54F2-4E69-9C0C-2665C3B8867D}"/>
              </a:ext>
            </a:extLst>
          </p:cNvPr>
          <p:cNvGraphicFramePr>
            <a:graphicFrameLocks noChangeAspect="1"/>
          </p:cNvGraphicFramePr>
          <p:nvPr/>
        </p:nvGraphicFramePr>
        <p:xfrm>
          <a:off x="2998788" y="2349500"/>
          <a:ext cx="2265362" cy="842963"/>
        </p:xfrm>
        <a:graphic>
          <a:graphicData uri="http://schemas.openxmlformats.org/presentationml/2006/ole">
            <mc:AlternateContent xmlns:mc="http://schemas.openxmlformats.org/markup-compatibility/2006">
              <mc:Choice xmlns:v="urn:schemas-microsoft-com:vml" Requires="v">
                <p:oleObj spid="_x0000_s3089" name="Equation" r:id="rId7" imgW="1079032" imgH="406224" progId="Equation.DSMT4">
                  <p:embed/>
                </p:oleObj>
              </mc:Choice>
              <mc:Fallback>
                <p:oleObj name="Equation" r:id="rId7" imgW="1079032" imgH="406224" progId="Equation.DSMT4">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8788" y="2349500"/>
                        <a:ext cx="2265362" cy="842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0" name="Rectangle 32">
            <a:extLst>
              <a:ext uri="{FF2B5EF4-FFF2-40B4-BE49-F238E27FC236}">
                <a16:creationId xmlns:a16="http://schemas.microsoft.com/office/drawing/2014/main" id="{91DBF6B3-CF90-44B4-B3AF-398452A6E0B2}"/>
              </a:ext>
            </a:extLst>
          </p:cNvPr>
          <p:cNvSpPr>
            <a:spLocks noChangeArrowheads="1"/>
          </p:cNvSpPr>
          <p:nvPr/>
        </p:nvSpPr>
        <p:spPr bwMode="auto">
          <a:xfrm>
            <a:off x="295275" y="1458913"/>
            <a:ext cx="24939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C000"/>
                </a:solidFill>
                <a:latin typeface="Times New Roman" panose="02020603050405020304" pitchFamily="18" charset="0"/>
                <a:cs typeface="Times New Roman" panose="02020603050405020304" pitchFamily="18" charset="0"/>
              </a:rPr>
              <a:t>牛顿第二定律：</a:t>
            </a:r>
            <a:r>
              <a:rPr lang="zh-CN" altLang="en-US" sz="2400" b="1">
                <a:solidFill>
                  <a:srgbClr val="FFC000"/>
                </a:solidFill>
                <a:latin typeface="Times New Roman" panose="02020603050405020304" pitchFamily="18" charset="0"/>
                <a:cs typeface="Times New Roman" panose="02020603050405020304" pitchFamily="18" charset="0"/>
              </a:rPr>
              <a:t>  </a:t>
            </a:r>
            <a:endParaRPr lang="zh-CN" altLang="en-US" sz="3200" b="1">
              <a:solidFill>
                <a:srgbClr val="FFC000"/>
              </a:solidFill>
            </a:endParaRPr>
          </a:p>
        </p:txBody>
      </p:sp>
      <p:sp>
        <p:nvSpPr>
          <p:cNvPr id="3081" name="Rectangle 33">
            <a:extLst>
              <a:ext uri="{FF2B5EF4-FFF2-40B4-BE49-F238E27FC236}">
                <a16:creationId xmlns:a16="http://schemas.microsoft.com/office/drawing/2014/main" id="{EE81176B-A50F-46A0-971C-91C932410D7B}"/>
              </a:ext>
            </a:extLst>
          </p:cNvPr>
          <p:cNvSpPr>
            <a:spLocks noChangeArrowheads="1"/>
          </p:cNvSpPr>
          <p:nvPr/>
        </p:nvSpPr>
        <p:spPr bwMode="auto">
          <a:xfrm>
            <a:off x="295275" y="1397000"/>
            <a:ext cx="64801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a:latin typeface="Times New Roman" panose="02020603050405020304" pitchFamily="18" charset="0"/>
                <a:cs typeface="Times New Roman" panose="02020603050405020304" pitchFamily="18" charset="0"/>
              </a:rPr>
              <a:t>  				                                             </a:t>
            </a:r>
            <a:r>
              <a:rPr lang="en-US" altLang="zh-CN" sz="2400" b="1">
                <a:solidFill>
                  <a:srgbClr val="FFC000"/>
                </a:solidFill>
                <a:latin typeface="Times New Roman" panose="02020603050405020304" pitchFamily="18" charset="0"/>
                <a:cs typeface="Times New Roman" panose="02020603050405020304" pitchFamily="18" charset="0"/>
              </a:rPr>
              <a:t>(1)</a:t>
            </a:r>
            <a:endParaRPr lang="en-US" altLang="zh-CN" sz="800" b="1">
              <a:solidFill>
                <a:srgbClr val="FFC000"/>
              </a:solidFill>
            </a:endParaRPr>
          </a:p>
          <a:p>
            <a:endParaRPr lang="en-US" altLang="zh-CN" sz="2400" b="1">
              <a:solidFill>
                <a:srgbClr val="FFC000"/>
              </a:solidFill>
              <a:latin typeface="Times New Roman" panose="02020603050405020304" pitchFamily="18" charset="0"/>
              <a:cs typeface="Times New Roman" panose="02020603050405020304" pitchFamily="18" charset="0"/>
            </a:endParaRPr>
          </a:p>
          <a:p>
            <a:r>
              <a:rPr lang="zh-CN" altLang="en-US" sz="2400" b="1">
                <a:solidFill>
                  <a:srgbClr val="FFC000"/>
                </a:solidFill>
                <a:latin typeface="Times New Roman" panose="02020603050405020304" pitchFamily="18" charset="0"/>
                <a:cs typeface="Times New Roman" panose="02020603050405020304" pitchFamily="18" charset="0"/>
              </a:rPr>
              <a:t>牛顿原来的写法：</a:t>
            </a:r>
            <a:endParaRPr lang="zh-CN" altLang="en-US" sz="3200" b="1">
              <a:solidFill>
                <a:srgbClr val="FFC000"/>
              </a:solidFill>
            </a:endParaRPr>
          </a:p>
        </p:txBody>
      </p:sp>
      <p:sp>
        <p:nvSpPr>
          <p:cNvPr id="3082" name="Rectangle 34">
            <a:extLst>
              <a:ext uri="{FF2B5EF4-FFF2-40B4-BE49-F238E27FC236}">
                <a16:creationId xmlns:a16="http://schemas.microsoft.com/office/drawing/2014/main" id="{8DC484B2-A691-4FEE-8BD6-9F7280EAA8D1}"/>
              </a:ext>
            </a:extLst>
          </p:cNvPr>
          <p:cNvSpPr>
            <a:spLocks noChangeArrowheads="1"/>
          </p:cNvSpPr>
          <p:nvPr/>
        </p:nvSpPr>
        <p:spPr bwMode="auto">
          <a:xfrm>
            <a:off x="603250" y="2420938"/>
            <a:ext cx="7708900"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3556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a:solidFill>
                  <a:srgbClr val="FFC000"/>
                </a:solidFill>
                <a:latin typeface="Times New Roman" panose="02020603050405020304" pitchFamily="18" charset="0"/>
                <a:cs typeface="Times New Roman" panose="02020603050405020304" pitchFamily="18" charset="0"/>
              </a:rPr>
              <a:t>  			                                                   (2)</a:t>
            </a:r>
          </a:p>
          <a:p>
            <a:pPr>
              <a:lnSpc>
                <a:spcPct val="150000"/>
              </a:lnSpc>
            </a:pPr>
            <a:endParaRPr lang="en-US" altLang="zh-CN" sz="1100" b="1">
              <a:solidFill>
                <a:srgbClr val="FFC000"/>
              </a:solidFill>
            </a:endParaRPr>
          </a:p>
          <a:p>
            <a:pPr>
              <a:lnSpc>
                <a:spcPct val="150000"/>
              </a:lnSpc>
            </a:pPr>
            <a:r>
              <a:rPr lang="en-US" altLang="zh-CN" sz="2400" b="1">
                <a:solidFill>
                  <a:srgbClr val="FFC000"/>
                </a:solidFill>
                <a:latin typeface="Times New Roman" panose="02020603050405020304" pitchFamily="18" charset="0"/>
                <a:cs typeface="Times New Roman" panose="02020603050405020304" pitchFamily="18" charset="0"/>
              </a:rPr>
              <a:t>(2)</a:t>
            </a:r>
            <a:r>
              <a:rPr lang="zh-CN" altLang="en-US" sz="2400" b="1">
                <a:solidFill>
                  <a:srgbClr val="FFC000"/>
                </a:solidFill>
                <a:latin typeface="Times New Roman" panose="02020603050405020304" pitchFamily="18" charset="0"/>
                <a:cs typeface="Times New Roman" panose="02020603050405020304" pitchFamily="18" charset="0"/>
              </a:rPr>
              <a:t>式的写法比</a:t>
            </a:r>
            <a:r>
              <a:rPr lang="en-US" altLang="zh-CN" sz="2400" b="1">
                <a:solidFill>
                  <a:srgbClr val="FFC000"/>
                </a:solidFill>
                <a:latin typeface="Times New Roman" panose="02020603050405020304" pitchFamily="18" charset="0"/>
                <a:cs typeface="Times New Roman" panose="02020603050405020304" pitchFamily="18" charset="0"/>
              </a:rPr>
              <a:t>(1)</a:t>
            </a:r>
            <a:r>
              <a:rPr lang="zh-CN" altLang="en-US" sz="2400" b="1">
                <a:solidFill>
                  <a:srgbClr val="FFC000"/>
                </a:solidFill>
                <a:latin typeface="Times New Roman" panose="02020603050405020304" pitchFamily="18" charset="0"/>
                <a:cs typeface="Times New Roman" panose="02020603050405020304" pitchFamily="18" charset="0"/>
              </a:rPr>
              <a:t>式的写法更具有普遍性。</a:t>
            </a:r>
            <a:endParaRPr lang="zh-CN" altLang="en-US" sz="1100" b="1">
              <a:solidFill>
                <a:srgbClr val="FFC000"/>
              </a:solidFill>
            </a:endParaRPr>
          </a:p>
          <a:p>
            <a:pPr>
              <a:lnSpc>
                <a:spcPct val="150000"/>
              </a:lnSpc>
            </a:pPr>
            <a:r>
              <a:rPr lang="zh-CN" altLang="en-US" sz="2400" b="1">
                <a:solidFill>
                  <a:srgbClr val="FFC000"/>
                </a:solidFill>
                <a:latin typeface="Times New Roman" panose="02020603050405020304" pitchFamily="18" charset="0"/>
                <a:cs typeface="Times New Roman" panose="02020603050405020304" pitchFamily="18" charset="0"/>
              </a:rPr>
              <a:t>当</a:t>
            </a:r>
            <a:r>
              <a:rPr lang="en-US" altLang="zh-CN" sz="2400" b="1">
                <a:solidFill>
                  <a:srgbClr val="FFC000"/>
                </a:solidFill>
                <a:latin typeface="Times New Roman" panose="02020603050405020304" pitchFamily="18" charset="0"/>
                <a:cs typeface="Times New Roman" panose="02020603050405020304" pitchFamily="18" charset="0"/>
              </a:rPr>
              <a:t>m</a:t>
            </a:r>
            <a:r>
              <a:rPr lang="zh-CN" altLang="en-US" sz="2400" b="1">
                <a:solidFill>
                  <a:srgbClr val="FFC000"/>
                </a:solidFill>
                <a:latin typeface="Times New Roman" panose="02020603050405020304" pitchFamily="18" charset="0"/>
                <a:cs typeface="Times New Roman" panose="02020603050405020304" pitchFamily="18" charset="0"/>
              </a:rPr>
              <a:t>为常数时，</a:t>
            </a:r>
            <a:r>
              <a:rPr lang="en-US" altLang="zh-CN" sz="2400" b="1">
                <a:solidFill>
                  <a:srgbClr val="FFC000"/>
                </a:solidFill>
                <a:latin typeface="Times New Roman" panose="02020603050405020304" pitchFamily="18" charset="0"/>
                <a:cs typeface="Times New Roman" panose="02020603050405020304" pitchFamily="18" charset="0"/>
              </a:rPr>
              <a:t>(2)</a:t>
            </a:r>
            <a:r>
              <a:rPr lang="zh-CN" altLang="en-US" sz="2400" b="1">
                <a:solidFill>
                  <a:srgbClr val="FFC000"/>
                </a:solidFill>
                <a:latin typeface="Times New Roman" panose="02020603050405020304" pitchFamily="18" charset="0"/>
                <a:cs typeface="Times New Roman" panose="02020603050405020304" pitchFamily="18" charset="0"/>
              </a:rPr>
              <a:t>式由导数运算可得</a:t>
            </a:r>
            <a:r>
              <a:rPr lang="en-US" altLang="zh-CN" sz="2400" b="1">
                <a:solidFill>
                  <a:srgbClr val="FFC000"/>
                </a:solidFill>
                <a:latin typeface="Times New Roman" panose="02020603050405020304" pitchFamily="18" charset="0"/>
                <a:cs typeface="Times New Roman" panose="02020603050405020304" pitchFamily="18" charset="0"/>
              </a:rPr>
              <a:t>(1)</a:t>
            </a:r>
            <a:r>
              <a:rPr lang="zh-CN" altLang="en-US" sz="2400" b="1">
                <a:solidFill>
                  <a:srgbClr val="FFC000"/>
                </a:solidFill>
                <a:latin typeface="Times New Roman" panose="02020603050405020304" pitchFamily="18" charset="0"/>
                <a:cs typeface="Times New Roman" panose="02020603050405020304" pitchFamily="18" charset="0"/>
              </a:rPr>
              <a:t>式</a:t>
            </a:r>
            <a:r>
              <a:rPr lang="en-US" altLang="zh-CN" sz="2400" b="1">
                <a:solidFill>
                  <a:srgbClr val="FFC000"/>
                </a:solidFill>
                <a:latin typeface="Times New Roman" panose="02020603050405020304" pitchFamily="18" charset="0"/>
                <a:cs typeface="Times New Roman" panose="02020603050405020304" pitchFamily="18" charset="0"/>
              </a:rPr>
              <a:t>;</a:t>
            </a:r>
            <a:endParaRPr lang="en-US" altLang="zh-CN" sz="1100" b="1">
              <a:solidFill>
                <a:srgbClr val="FFC000"/>
              </a:solidFill>
            </a:endParaRPr>
          </a:p>
          <a:p>
            <a:pPr>
              <a:lnSpc>
                <a:spcPct val="150000"/>
              </a:lnSpc>
            </a:pPr>
            <a:r>
              <a:rPr lang="zh-CN" altLang="en-US" sz="2400" b="1">
                <a:solidFill>
                  <a:srgbClr val="FFC000"/>
                </a:solidFill>
                <a:latin typeface="Times New Roman" panose="02020603050405020304" pitchFamily="18" charset="0"/>
                <a:cs typeface="Times New Roman" panose="02020603050405020304" pitchFamily="18" charset="0"/>
              </a:rPr>
              <a:t>当</a:t>
            </a:r>
            <a:r>
              <a:rPr lang="en-US" altLang="zh-CN" sz="2400" b="1">
                <a:solidFill>
                  <a:srgbClr val="FFC000"/>
                </a:solidFill>
                <a:latin typeface="Times New Roman" panose="02020603050405020304" pitchFamily="18" charset="0"/>
                <a:cs typeface="Times New Roman" panose="02020603050405020304" pitchFamily="18" charset="0"/>
              </a:rPr>
              <a:t>m</a:t>
            </a:r>
            <a:r>
              <a:rPr lang="zh-CN" altLang="en-US" sz="2400" b="1">
                <a:solidFill>
                  <a:srgbClr val="FFC000"/>
                </a:solidFill>
                <a:latin typeface="Times New Roman" panose="02020603050405020304" pitchFamily="18" charset="0"/>
                <a:cs typeface="Times New Roman" panose="02020603050405020304" pitchFamily="18" charset="0"/>
              </a:rPr>
              <a:t>为变量时，</a:t>
            </a:r>
            <a:r>
              <a:rPr lang="en-US" altLang="zh-CN" sz="2400" b="1">
                <a:solidFill>
                  <a:srgbClr val="FFC000"/>
                </a:solidFill>
                <a:latin typeface="Times New Roman" panose="02020603050405020304" pitchFamily="18" charset="0"/>
                <a:cs typeface="Times New Roman" panose="02020603050405020304" pitchFamily="18" charset="0"/>
              </a:rPr>
              <a:t>(1)</a:t>
            </a:r>
            <a:r>
              <a:rPr lang="zh-CN" altLang="en-US" sz="2400" b="1">
                <a:solidFill>
                  <a:srgbClr val="FFC000"/>
                </a:solidFill>
                <a:latin typeface="Times New Roman" panose="02020603050405020304" pitchFamily="18" charset="0"/>
                <a:cs typeface="Times New Roman" panose="02020603050405020304" pitchFamily="18" charset="0"/>
              </a:rPr>
              <a:t>式解决不了问题，但</a:t>
            </a:r>
            <a:r>
              <a:rPr lang="en-US" altLang="zh-CN" sz="2400" b="1">
                <a:solidFill>
                  <a:srgbClr val="FFC000"/>
                </a:solidFill>
                <a:latin typeface="Times New Roman" panose="02020603050405020304" pitchFamily="18" charset="0"/>
                <a:cs typeface="Times New Roman" panose="02020603050405020304" pitchFamily="18" charset="0"/>
              </a:rPr>
              <a:t>(2)</a:t>
            </a:r>
            <a:r>
              <a:rPr lang="zh-CN" altLang="en-US" sz="2400" b="1">
                <a:solidFill>
                  <a:srgbClr val="FFC000"/>
                </a:solidFill>
                <a:latin typeface="Times New Roman" panose="02020603050405020304" pitchFamily="18" charset="0"/>
                <a:cs typeface="Times New Roman" panose="02020603050405020304" pitchFamily="18" charset="0"/>
              </a:rPr>
              <a:t>式能解决。</a:t>
            </a:r>
            <a:endParaRPr lang="zh-CN" altLang="en-US" sz="1100" b="1">
              <a:solidFill>
                <a:srgbClr val="FFC000"/>
              </a:solidFill>
            </a:endParaRPr>
          </a:p>
          <a:p>
            <a:pPr>
              <a:lnSpc>
                <a:spcPct val="150000"/>
              </a:lnSpc>
            </a:pPr>
            <a:r>
              <a:rPr lang="en-US" altLang="zh-CN" sz="2400" b="1">
                <a:solidFill>
                  <a:srgbClr val="FFC000"/>
                </a:solidFill>
                <a:latin typeface="Times New Roman" panose="02020603050405020304" pitchFamily="18" charset="0"/>
                <a:cs typeface="Times New Roman" panose="02020603050405020304" pitchFamily="18" charset="0"/>
              </a:rPr>
              <a:t>P</a:t>
            </a:r>
            <a:r>
              <a:rPr lang="zh-CN" altLang="en-US" sz="2400" b="1">
                <a:solidFill>
                  <a:srgbClr val="FFC000"/>
                </a:solidFill>
                <a:latin typeface="Times New Roman" panose="02020603050405020304" pitchFamily="18" charset="0"/>
                <a:cs typeface="Times New Roman" panose="02020603050405020304" pitchFamily="18" charset="0"/>
              </a:rPr>
              <a:t>＝</a:t>
            </a:r>
            <a:r>
              <a:rPr lang="en-US" altLang="zh-CN" sz="2400" b="1">
                <a:solidFill>
                  <a:srgbClr val="FFC000"/>
                </a:solidFill>
                <a:latin typeface="Times New Roman" panose="02020603050405020304" pitchFamily="18" charset="0"/>
                <a:cs typeface="Times New Roman" panose="02020603050405020304" pitchFamily="18" charset="0"/>
              </a:rPr>
              <a:t>mv</a:t>
            </a:r>
            <a:r>
              <a:rPr lang="zh-CN" altLang="en-US" sz="2400" b="1">
                <a:solidFill>
                  <a:srgbClr val="FFC000"/>
                </a:solidFill>
                <a:latin typeface="Times New Roman" panose="02020603050405020304" pitchFamily="18" charset="0"/>
                <a:cs typeface="Times New Roman" panose="02020603050405020304" pitchFamily="18" charset="0"/>
              </a:rPr>
              <a:t>就是</a:t>
            </a:r>
            <a:r>
              <a:rPr lang="en-US" altLang="zh-CN" sz="2400" b="1">
                <a:solidFill>
                  <a:srgbClr val="FFC000"/>
                </a:solidFill>
                <a:latin typeface="Times New Roman" panose="02020603050405020304" pitchFamily="18" charset="0"/>
                <a:cs typeface="Times New Roman" panose="02020603050405020304" pitchFamily="18" charset="0"/>
              </a:rPr>
              <a:t>——</a:t>
            </a:r>
            <a:r>
              <a:rPr lang="zh-CN" altLang="en-US" sz="2400" b="1">
                <a:solidFill>
                  <a:srgbClr val="FF0000"/>
                </a:solidFill>
                <a:latin typeface="Times New Roman" panose="02020603050405020304" pitchFamily="18" charset="0"/>
                <a:cs typeface="Times New Roman" panose="02020603050405020304" pitchFamily="18" charset="0"/>
              </a:rPr>
              <a:t>动量</a:t>
            </a:r>
            <a:endParaRPr lang="zh-CN" altLang="en-US" sz="1100" b="1">
              <a:solidFill>
                <a:srgbClr val="FF0000"/>
              </a:solidFill>
            </a:endParaRPr>
          </a:p>
          <a:p>
            <a:pPr>
              <a:lnSpc>
                <a:spcPct val="150000"/>
              </a:lnSpc>
            </a:pPr>
            <a:r>
              <a:rPr lang="en-US" altLang="zh-CN" sz="2400" b="1">
                <a:solidFill>
                  <a:srgbClr val="FFC000"/>
                </a:solidFill>
                <a:latin typeface="Times New Roman" panose="02020603050405020304" pitchFamily="18" charset="0"/>
                <a:cs typeface="Times New Roman" panose="02020603050405020304" pitchFamily="18" charset="0"/>
              </a:rPr>
              <a:t>(2)</a:t>
            </a:r>
            <a:r>
              <a:rPr lang="zh-CN" altLang="en-US" sz="2400" b="1">
                <a:solidFill>
                  <a:srgbClr val="FFC000"/>
                </a:solidFill>
                <a:latin typeface="Times New Roman" panose="02020603050405020304" pitchFamily="18" charset="0"/>
                <a:cs typeface="Times New Roman" panose="02020603050405020304" pitchFamily="18" charset="0"/>
              </a:rPr>
              <a:t>式可解释成：</a:t>
            </a:r>
            <a:r>
              <a:rPr lang="zh-CN" altLang="en-US" sz="2400" b="1">
                <a:solidFill>
                  <a:srgbClr val="FF0000"/>
                </a:solidFill>
                <a:latin typeface="Times New Roman" panose="02020603050405020304" pitchFamily="18" charset="0"/>
                <a:cs typeface="Times New Roman" panose="02020603050405020304" pitchFamily="18" charset="0"/>
              </a:rPr>
              <a:t>力的效果是使质点的动量发生变化</a:t>
            </a:r>
            <a:r>
              <a:rPr lang="zh-CN" altLang="en-US" sz="2400" b="1">
                <a:solidFill>
                  <a:srgbClr val="FFC000"/>
                </a:solidFill>
                <a:latin typeface="Times New Roman" panose="02020603050405020304" pitchFamily="18" charset="0"/>
                <a:cs typeface="Times New Roman" panose="02020603050405020304" pitchFamily="18" charset="0"/>
              </a:rPr>
              <a:t>。</a:t>
            </a:r>
            <a:endParaRPr lang="zh-CN" altLang="en-US" sz="1100" b="1">
              <a:solidFill>
                <a:srgbClr val="FFC000"/>
              </a:solidFill>
            </a:endParaRPr>
          </a:p>
          <a:p>
            <a:pPr>
              <a:lnSpc>
                <a:spcPct val="150000"/>
              </a:lnSpc>
            </a:pPr>
            <a:r>
              <a:rPr lang="zh-CN" altLang="en-US" sz="2400" b="1">
                <a:solidFill>
                  <a:srgbClr val="FF0000"/>
                </a:solidFill>
                <a:latin typeface="Times New Roman" panose="02020603050405020304" pitchFamily="18" charset="0"/>
                <a:cs typeface="Times New Roman" panose="02020603050405020304" pitchFamily="18" charset="0"/>
              </a:rPr>
              <a:t>力＝质点动量的变化率</a:t>
            </a:r>
            <a:endParaRPr lang="zh-CN" altLang="en-US" sz="3200" b="1">
              <a:solidFill>
                <a:srgbClr val="FF00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5">
            <a:extLst>
              <a:ext uri="{FF2B5EF4-FFF2-40B4-BE49-F238E27FC236}">
                <a16:creationId xmlns:a16="http://schemas.microsoft.com/office/drawing/2014/main" id="{E26F33D6-75CB-4CB3-AF20-02DC677CE164}"/>
              </a:ext>
            </a:extLst>
          </p:cNvPr>
          <p:cNvSpPr>
            <a:spLocks noChangeArrowheads="1"/>
          </p:cNvSpPr>
          <p:nvPr/>
        </p:nvSpPr>
        <p:spPr bwMode="auto">
          <a:xfrm>
            <a:off x="760413" y="4954588"/>
            <a:ext cx="451643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zh-CN" sz="2400" b="1">
                <a:solidFill>
                  <a:schemeClr val="bg1"/>
                </a:solidFill>
                <a:latin typeface="+mn-lt"/>
                <a:cs typeface="Times New Roman" pitchFamily="18" charset="0"/>
              </a:rPr>
              <a:t>回复系数：</a:t>
            </a:r>
            <a:r>
              <a:rPr lang="zh-CN" altLang="en-US" sz="2400" b="1">
                <a:solidFill>
                  <a:schemeClr val="bg1"/>
                </a:solidFill>
                <a:latin typeface="+mn-lt"/>
                <a:cs typeface="Times New Roman" pitchFamily="18" charset="0"/>
              </a:rPr>
              <a:t> </a:t>
            </a:r>
            <a:endParaRPr lang="en-US" altLang="zh-CN" sz="2400" b="1">
              <a:solidFill>
                <a:schemeClr val="bg1"/>
              </a:solidFill>
              <a:latin typeface="+mn-lt"/>
              <a:cs typeface="Times New Roman" pitchFamily="18" charset="0"/>
            </a:endParaRPr>
          </a:p>
          <a:p>
            <a:pPr>
              <a:defRPr/>
            </a:pPr>
            <a:endParaRPr lang="en-US" altLang="zh-CN" sz="2400" b="1">
              <a:solidFill>
                <a:schemeClr val="bg1"/>
              </a:solidFill>
              <a:latin typeface="+mn-lt"/>
              <a:cs typeface="Times New Roman" pitchFamily="18" charset="0"/>
            </a:endParaRPr>
          </a:p>
          <a:p>
            <a:pPr>
              <a:defRPr/>
            </a:pPr>
            <a:r>
              <a:rPr lang="zh-CN" altLang="en-US" sz="2400" b="1">
                <a:solidFill>
                  <a:schemeClr val="bg1"/>
                </a:solidFill>
                <a:latin typeface="+mn-lt"/>
                <a:cs typeface="Times New Roman" pitchFamily="18" charset="0"/>
              </a:rPr>
              <a:t>     </a:t>
            </a:r>
            <a:endParaRPr lang="zh-CN" altLang="en-US" sz="1000" b="1">
              <a:solidFill>
                <a:schemeClr val="bg1"/>
              </a:solidFill>
              <a:latin typeface="+mn-lt"/>
            </a:endParaRPr>
          </a:p>
          <a:p>
            <a:pPr>
              <a:defRPr/>
            </a:pPr>
            <a:r>
              <a:rPr lang="zh-CN" altLang="en-US" sz="2400" b="1">
                <a:solidFill>
                  <a:schemeClr val="bg1"/>
                </a:solidFill>
                <a:latin typeface="+mn-lt"/>
                <a:cs typeface="Times New Roman" pitchFamily="18" charset="0"/>
              </a:rPr>
              <a:t>两个未知数，两个方程，有解。</a:t>
            </a:r>
            <a:endParaRPr lang="zh-CN" altLang="en-US" sz="3200" b="1">
              <a:solidFill>
                <a:schemeClr val="bg1"/>
              </a:solidFill>
              <a:latin typeface="+mn-lt"/>
            </a:endParaRPr>
          </a:p>
        </p:txBody>
      </p:sp>
      <p:sp>
        <p:nvSpPr>
          <p:cNvPr id="20482" name="矩形 1">
            <a:extLst>
              <a:ext uri="{FF2B5EF4-FFF2-40B4-BE49-F238E27FC236}">
                <a16:creationId xmlns:a16="http://schemas.microsoft.com/office/drawing/2014/main" id="{47F7B984-4720-4001-A10A-5B34D63E27B9}"/>
              </a:ext>
            </a:extLst>
          </p:cNvPr>
          <p:cNvSpPr>
            <a:spLocks noChangeArrowheads="1"/>
          </p:cNvSpPr>
          <p:nvPr/>
        </p:nvSpPr>
        <p:spPr bwMode="auto">
          <a:xfrm>
            <a:off x="250825" y="115888"/>
            <a:ext cx="84248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5000"/>
              </a:lnSpc>
              <a:defRPr/>
            </a:pPr>
            <a:r>
              <a:rPr lang="zh-CN" altLang="zh-CN" sz="2400" b="1">
                <a:solidFill>
                  <a:schemeClr val="bg1"/>
                </a:solidFill>
                <a:latin typeface="+mn-lt"/>
              </a:rPr>
              <a:t>（</a:t>
            </a:r>
            <a:r>
              <a:rPr lang="en-US" altLang="zh-CN" sz="2400" b="1">
                <a:solidFill>
                  <a:schemeClr val="bg1"/>
                </a:solidFill>
                <a:latin typeface="+mn-lt"/>
              </a:rPr>
              <a:t>2</a:t>
            </a:r>
            <a:r>
              <a:rPr lang="zh-CN" altLang="zh-CN" sz="2400" b="1">
                <a:solidFill>
                  <a:schemeClr val="bg1"/>
                </a:solidFill>
                <a:latin typeface="+mn-lt"/>
              </a:rPr>
              <a:t>）完全非弹性碰撞：动量守恒，动能不守恒。</a:t>
            </a:r>
          </a:p>
          <a:p>
            <a:pPr eaLnBrk="1" hangingPunct="1">
              <a:lnSpc>
                <a:spcPct val="125000"/>
              </a:lnSpc>
              <a:defRPr/>
            </a:pPr>
            <a:r>
              <a:rPr lang="zh-CN" altLang="zh-CN" sz="2400" b="1">
                <a:solidFill>
                  <a:schemeClr val="bg1"/>
                </a:solidFill>
                <a:latin typeface="+mn-lt"/>
              </a:rPr>
              <a:t>质量</a:t>
            </a:r>
            <a:r>
              <a:rPr lang="en-US" altLang="zh-CN" sz="2400" b="1">
                <a:solidFill>
                  <a:schemeClr val="bg1"/>
                </a:solidFill>
                <a:latin typeface="+mn-lt"/>
              </a:rPr>
              <a:t>			 </a:t>
            </a:r>
            <a:r>
              <a:rPr lang="zh-CN" altLang="zh-CN" sz="2400" b="1">
                <a:solidFill>
                  <a:schemeClr val="bg1"/>
                </a:solidFill>
                <a:latin typeface="+mn-lt"/>
              </a:rPr>
              <a:t>碰前</a:t>
            </a:r>
            <a:r>
              <a:rPr lang="en-US" altLang="zh-CN" sz="2400" b="1">
                <a:solidFill>
                  <a:schemeClr val="bg1"/>
                </a:solidFill>
                <a:latin typeface="+mn-lt"/>
              </a:rPr>
              <a:t>	   	              </a:t>
            </a:r>
            <a:r>
              <a:rPr lang="zh-CN" altLang="zh-CN" sz="2400" b="1">
                <a:solidFill>
                  <a:schemeClr val="bg1"/>
                </a:solidFill>
                <a:latin typeface="+mn-lt"/>
              </a:rPr>
              <a:t>碰后</a:t>
            </a:r>
          </a:p>
          <a:p>
            <a:pPr eaLnBrk="1" hangingPunct="1">
              <a:lnSpc>
                <a:spcPct val="125000"/>
              </a:lnSpc>
              <a:defRPr/>
            </a:pP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25000">
                <a:solidFill>
                  <a:schemeClr val="bg1"/>
                </a:solidFill>
                <a:latin typeface="+mn-lt"/>
              </a:rPr>
              <a:t>20</a:t>
            </a:r>
            <a:r>
              <a:rPr lang="en-US" altLang="zh-CN" sz="2400" b="1">
                <a:solidFill>
                  <a:schemeClr val="bg1"/>
                </a:solidFill>
                <a:latin typeface="+mn-lt"/>
              </a:rPr>
              <a:t>	 	</a:t>
            </a:r>
            <a:r>
              <a:rPr lang="en-US" altLang="zh-CN" sz="2400" b="1" i="1">
                <a:solidFill>
                  <a:schemeClr val="bg1"/>
                </a:solidFill>
                <a:latin typeface="+mn-lt"/>
              </a:rPr>
              <a:t>v </a:t>
            </a:r>
            <a:r>
              <a:rPr lang="zh-CN" altLang="zh-CN" sz="2400" b="1">
                <a:solidFill>
                  <a:schemeClr val="bg1"/>
                </a:solidFill>
                <a:latin typeface="+mn-lt"/>
              </a:rPr>
              <a:t>（共同速度）</a:t>
            </a:r>
          </a:p>
          <a:p>
            <a:pPr eaLnBrk="1" hangingPunct="1">
              <a:lnSpc>
                <a:spcPct val="125000"/>
              </a:lnSpc>
              <a:defRPr/>
            </a:pPr>
            <a:r>
              <a:rPr lang="zh-CN" altLang="zh-CN" sz="2400" b="1">
                <a:solidFill>
                  <a:schemeClr val="bg1"/>
                </a:solidFill>
                <a:latin typeface="+mn-lt"/>
              </a:rPr>
              <a:t>动量守恒：</a:t>
            </a:r>
            <a:r>
              <a:rPr lang="en-US" altLang="zh-CN" sz="2400" b="1">
                <a:solidFill>
                  <a:schemeClr val="bg1"/>
                </a:solidFill>
                <a:latin typeface="+mn-lt"/>
              </a:rPr>
              <a:t>      (</a:t>
            </a: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a:solidFill>
                  <a:schemeClr val="bg1"/>
                </a:solidFill>
                <a:latin typeface="+mn-lt"/>
              </a:rPr>
              <a:t>)v</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20</a:t>
            </a:r>
            <a:endParaRPr lang="zh-CN" altLang="zh-CN" sz="2400" b="1">
              <a:solidFill>
                <a:schemeClr val="bg1"/>
              </a:solidFill>
              <a:latin typeface="+mn-lt"/>
            </a:endParaRPr>
          </a:p>
        </p:txBody>
      </p:sp>
      <p:pic>
        <p:nvPicPr>
          <p:cNvPr id="20483" name="Picture 2">
            <a:extLst>
              <a:ext uri="{FF2B5EF4-FFF2-40B4-BE49-F238E27FC236}">
                <a16:creationId xmlns:a16="http://schemas.microsoft.com/office/drawing/2014/main" id="{67F1745B-340E-4538-84C7-32EB573FA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116138"/>
            <a:ext cx="2089150" cy="847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4" name="矩形 2">
            <a:extLst>
              <a:ext uri="{FF2B5EF4-FFF2-40B4-BE49-F238E27FC236}">
                <a16:creationId xmlns:a16="http://schemas.microsoft.com/office/drawing/2014/main" id="{B7EB9FE7-5E63-4D6F-B6B5-4F9CABF33B47}"/>
              </a:ext>
            </a:extLst>
          </p:cNvPr>
          <p:cNvSpPr>
            <a:spLocks noChangeArrowheads="1"/>
          </p:cNvSpPr>
          <p:nvPr/>
        </p:nvSpPr>
        <p:spPr bwMode="auto">
          <a:xfrm>
            <a:off x="323850" y="2997200"/>
            <a:ext cx="711041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5000"/>
              </a:lnSpc>
              <a:defRPr/>
            </a:pPr>
            <a:r>
              <a:rPr lang="zh-CN" altLang="zh-CN" sz="2400" b="1">
                <a:solidFill>
                  <a:schemeClr val="bg1"/>
                </a:solidFill>
                <a:latin typeface="+mn-lt"/>
              </a:rPr>
              <a:t>（</a:t>
            </a:r>
            <a:r>
              <a:rPr lang="en-US" altLang="zh-CN" sz="2400" b="1">
                <a:solidFill>
                  <a:schemeClr val="bg1"/>
                </a:solidFill>
                <a:latin typeface="+mn-lt"/>
              </a:rPr>
              <a:t>3</a:t>
            </a:r>
            <a:r>
              <a:rPr lang="zh-CN" altLang="zh-CN" sz="2400" b="1">
                <a:solidFill>
                  <a:schemeClr val="bg1"/>
                </a:solidFill>
                <a:latin typeface="+mn-lt"/>
              </a:rPr>
              <a:t>）非完全非弹性碰撞：动量守恒，动能不守恒。</a:t>
            </a:r>
          </a:p>
          <a:p>
            <a:pPr eaLnBrk="1" hangingPunct="1">
              <a:lnSpc>
                <a:spcPct val="125000"/>
              </a:lnSpc>
              <a:defRPr/>
            </a:pPr>
            <a:r>
              <a:rPr lang="zh-CN" altLang="zh-CN" sz="2400" b="1">
                <a:solidFill>
                  <a:schemeClr val="bg1"/>
                </a:solidFill>
                <a:latin typeface="+mn-lt"/>
              </a:rPr>
              <a:t>质量</a:t>
            </a:r>
            <a:r>
              <a:rPr lang="en-US" altLang="zh-CN" sz="2400" b="1">
                <a:solidFill>
                  <a:schemeClr val="bg1"/>
                </a:solidFill>
                <a:latin typeface="+mn-lt"/>
              </a:rPr>
              <a:t>			 </a:t>
            </a:r>
            <a:r>
              <a:rPr lang="zh-CN" altLang="zh-CN" sz="2400" b="1">
                <a:solidFill>
                  <a:schemeClr val="bg1"/>
                </a:solidFill>
                <a:latin typeface="+mn-lt"/>
              </a:rPr>
              <a:t>碰前</a:t>
            </a:r>
            <a:r>
              <a:rPr lang="en-US" altLang="zh-CN" sz="2400" b="1">
                <a:solidFill>
                  <a:schemeClr val="bg1"/>
                </a:solidFill>
                <a:latin typeface="+mn-lt"/>
              </a:rPr>
              <a:t>	   	</a:t>
            </a:r>
            <a:r>
              <a:rPr lang="zh-CN" altLang="zh-CN" sz="2400" b="1">
                <a:solidFill>
                  <a:schemeClr val="bg1"/>
                </a:solidFill>
                <a:latin typeface="+mn-lt"/>
              </a:rPr>
              <a:t>碰后</a:t>
            </a:r>
          </a:p>
          <a:p>
            <a:pPr eaLnBrk="1" hangingPunct="1">
              <a:lnSpc>
                <a:spcPct val="125000"/>
              </a:lnSpc>
              <a:defRPr/>
            </a:pP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25000">
                <a:solidFill>
                  <a:schemeClr val="bg1"/>
                </a:solidFill>
                <a:latin typeface="+mn-lt"/>
              </a:rPr>
              <a:t>20</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25000">
                <a:solidFill>
                  <a:schemeClr val="bg1"/>
                </a:solidFill>
                <a:latin typeface="+mn-lt"/>
              </a:rPr>
              <a:t>2</a:t>
            </a:r>
            <a:endParaRPr lang="zh-CN" altLang="zh-CN" sz="2400" b="1">
              <a:solidFill>
                <a:schemeClr val="bg1"/>
              </a:solidFill>
              <a:latin typeface="+mn-lt"/>
            </a:endParaRPr>
          </a:p>
          <a:p>
            <a:pPr eaLnBrk="1" hangingPunct="1">
              <a:lnSpc>
                <a:spcPct val="125000"/>
              </a:lnSpc>
              <a:defRPr/>
            </a:pPr>
            <a:r>
              <a:rPr lang="zh-CN" altLang="zh-CN" sz="2400" b="1">
                <a:solidFill>
                  <a:schemeClr val="bg1"/>
                </a:solidFill>
                <a:latin typeface="+mn-lt"/>
              </a:rPr>
              <a:t>动量守恒：</a:t>
            </a:r>
            <a:r>
              <a:rPr lang="en-US" altLang="zh-CN" sz="2400" b="1">
                <a:solidFill>
                  <a:schemeClr val="bg1"/>
                </a:solidFill>
                <a:latin typeface="+mn-lt"/>
              </a:rPr>
              <a:t>      </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1</a:t>
            </a:r>
            <a:r>
              <a:rPr lang="en-US" altLang="zh-CN" sz="2400" b="1" i="1">
                <a:solidFill>
                  <a:schemeClr val="bg1"/>
                </a:solidFill>
                <a:latin typeface="+mn-lt"/>
              </a:rPr>
              <a:t>v</a:t>
            </a:r>
            <a:r>
              <a:rPr lang="en-US" altLang="zh-CN" sz="2400" b="1" baseline="-25000">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en-US" altLang="zh-CN" sz="2400" b="1" i="1">
                <a:solidFill>
                  <a:schemeClr val="bg1"/>
                </a:solidFill>
                <a:latin typeface="+mn-lt"/>
              </a:rPr>
              <a:t>v</a:t>
            </a:r>
            <a:r>
              <a:rPr lang="en-US" altLang="zh-CN" sz="2400" b="1" baseline="-25000">
                <a:solidFill>
                  <a:schemeClr val="bg1"/>
                </a:solidFill>
                <a:latin typeface="+mn-lt"/>
              </a:rPr>
              <a:t>20</a:t>
            </a:r>
            <a:endParaRPr lang="zh-CN" altLang="zh-CN" sz="2400" b="1">
              <a:solidFill>
                <a:schemeClr val="bg1"/>
              </a:solidFill>
              <a:latin typeface="+mn-lt"/>
            </a:endParaRPr>
          </a:p>
        </p:txBody>
      </p:sp>
      <p:pic>
        <p:nvPicPr>
          <p:cNvPr id="20485" name="Picture 3">
            <a:extLst>
              <a:ext uri="{FF2B5EF4-FFF2-40B4-BE49-F238E27FC236}">
                <a16:creationId xmlns:a16="http://schemas.microsoft.com/office/drawing/2014/main" id="{D4A92C00-B874-48E7-9AC1-DAC0763E4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650" y="5013325"/>
            <a:ext cx="1516063" cy="8715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p:bldP spid="204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15116C-648F-4950-AC46-A6B6C0CD3A3C}"/>
              </a:ext>
            </a:extLst>
          </p:cNvPr>
          <p:cNvSpPr>
            <a:spLocks noChangeArrowheads="1"/>
          </p:cNvSpPr>
          <p:nvPr/>
        </p:nvSpPr>
        <p:spPr bwMode="auto">
          <a:xfrm>
            <a:off x="0" y="17463"/>
            <a:ext cx="90360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defRPr/>
            </a:pPr>
            <a:r>
              <a:rPr lang="zh-CN" altLang="zh-CN" sz="2400" b="1">
                <a:solidFill>
                  <a:srgbClr val="FFC000"/>
                </a:solidFill>
                <a:latin typeface="+mn-lt"/>
                <a:cs typeface="Times New Roman" pitchFamily="18" charset="0"/>
              </a:rPr>
              <a:t>书中例题</a:t>
            </a:r>
            <a:r>
              <a:rPr lang="en-US" altLang="zh-CN" sz="2400" b="1">
                <a:solidFill>
                  <a:srgbClr val="FFC000"/>
                </a:solidFill>
                <a:latin typeface="+mn-lt"/>
                <a:cs typeface="Times New Roman" pitchFamily="18" charset="0"/>
              </a:rPr>
              <a:t>4.10 (P157)</a:t>
            </a:r>
            <a:endParaRPr lang="en-US" altLang="zh-CN" sz="1000" b="1">
              <a:solidFill>
                <a:srgbClr val="FFC000"/>
              </a:solidFill>
              <a:latin typeface="+mn-lt"/>
            </a:endParaRPr>
          </a:p>
          <a:p>
            <a:pPr>
              <a:lnSpc>
                <a:spcPct val="125000"/>
              </a:lnSpc>
              <a:defRPr/>
            </a:pPr>
            <a:r>
              <a:rPr lang="zh-CN" altLang="en-US" sz="2400" b="1">
                <a:solidFill>
                  <a:schemeClr val="bg1"/>
                </a:solidFill>
                <a:latin typeface="+mn-lt"/>
                <a:cs typeface="Times New Roman" pitchFamily="18" charset="0"/>
              </a:rPr>
              <a:t>质量为</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的圆盘，悬挂在弹性系数为</a:t>
            </a:r>
            <a:r>
              <a:rPr lang="en-US" altLang="zh-CN" sz="2400" b="1">
                <a:solidFill>
                  <a:schemeClr val="bg1"/>
                </a:solidFill>
                <a:latin typeface="+mn-lt"/>
                <a:cs typeface="Times New Roman" pitchFamily="18" charset="0"/>
              </a:rPr>
              <a:t>k</a:t>
            </a:r>
            <a:r>
              <a:rPr lang="zh-CN" altLang="en-US" sz="2400" b="1">
                <a:solidFill>
                  <a:schemeClr val="bg1"/>
                </a:solidFill>
                <a:latin typeface="+mn-lt"/>
                <a:cs typeface="Times New Roman" pitchFamily="18" charset="0"/>
              </a:rPr>
              <a:t>的轻弹簧下端，有一质量为</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的圆环从离圆盘高</a:t>
            </a:r>
            <a:r>
              <a:rPr lang="en-US" altLang="zh-CN" sz="2400" b="1" i="1">
                <a:solidFill>
                  <a:schemeClr val="bg1"/>
                </a:solidFill>
                <a:latin typeface="+mn-lt"/>
                <a:cs typeface="Times New Roman" pitchFamily="18" charset="0"/>
              </a:rPr>
              <a:t>h</a:t>
            </a:r>
            <a:r>
              <a:rPr lang="zh-CN" altLang="en-US" sz="2400" b="1">
                <a:solidFill>
                  <a:schemeClr val="bg1"/>
                </a:solidFill>
                <a:latin typeface="+mn-lt"/>
                <a:cs typeface="Times New Roman" pitchFamily="18" charset="0"/>
              </a:rPr>
              <a:t>处自由下落，与圆盘做完全非弹性碰撞，碰撞时间很短，此后盘与环一起下降，试求下降的最大距离</a:t>
            </a:r>
            <a:r>
              <a:rPr lang="en-US" altLang="zh-CN" sz="2400" b="1">
                <a:solidFill>
                  <a:schemeClr val="bg1"/>
                </a:solidFill>
                <a:latin typeface="+mn-lt"/>
                <a:cs typeface="Times New Roman" pitchFamily="18" charset="0"/>
              </a:rPr>
              <a:t>l</a:t>
            </a:r>
            <a:r>
              <a:rPr lang="en-US" altLang="zh-CN" sz="2400" b="1" baseline="-30000">
                <a:solidFill>
                  <a:schemeClr val="bg1"/>
                </a:solidFill>
                <a:latin typeface="+mn-lt"/>
                <a:cs typeface="Times New Roman" pitchFamily="18" charset="0"/>
              </a:rPr>
              <a:t>2</a:t>
            </a:r>
            <a:r>
              <a:rPr lang="en-US" altLang="zh-CN" sz="2400" b="1">
                <a:solidFill>
                  <a:schemeClr val="bg1"/>
                </a:solidFill>
                <a:latin typeface="+mn-lt"/>
                <a:cs typeface="Times New Roman" pitchFamily="18" charset="0"/>
              </a:rPr>
              <a:t> </a:t>
            </a:r>
            <a:r>
              <a:rPr lang="zh-CN" altLang="en-US" sz="2400" b="1">
                <a:solidFill>
                  <a:schemeClr val="bg1"/>
                </a:solidFill>
                <a:latin typeface="+mn-lt"/>
                <a:cs typeface="Times New Roman" pitchFamily="18" charset="0"/>
              </a:rPr>
              <a:t>。</a:t>
            </a:r>
            <a:endParaRPr lang="zh-CN" altLang="en-US" sz="1000" b="1">
              <a:solidFill>
                <a:schemeClr val="bg1"/>
              </a:solidFill>
              <a:latin typeface="+mn-lt"/>
            </a:endParaRPr>
          </a:p>
          <a:p>
            <a:pPr>
              <a:lnSpc>
                <a:spcPct val="125000"/>
              </a:lnSpc>
              <a:defRPr/>
            </a:pPr>
            <a:endParaRPr lang="en-US" altLang="zh-CN" sz="2400" b="1">
              <a:solidFill>
                <a:schemeClr val="bg1"/>
              </a:solidFill>
              <a:latin typeface="+mn-lt"/>
              <a:cs typeface="Times New Roman" pitchFamily="18" charset="0"/>
            </a:endParaRPr>
          </a:p>
        </p:txBody>
      </p:sp>
      <p:pic>
        <p:nvPicPr>
          <p:cNvPr id="20483" name="Picture 1">
            <a:extLst>
              <a:ext uri="{FF2B5EF4-FFF2-40B4-BE49-F238E27FC236}">
                <a16:creationId xmlns:a16="http://schemas.microsoft.com/office/drawing/2014/main" id="{40D1642F-2A6A-4622-8791-339EEAC5F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3995738" y="4283075"/>
            <a:ext cx="1409700" cy="401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1F66056B-8B47-4724-9437-6712299ABF5E}"/>
              </a:ext>
            </a:extLst>
          </p:cNvPr>
          <p:cNvSpPr>
            <a:spLocks noChangeArrowheads="1"/>
          </p:cNvSpPr>
          <p:nvPr/>
        </p:nvSpPr>
        <p:spPr bwMode="auto">
          <a:xfrm>
            <a:off x="107950" y="4681538"/>
            <a:ext cx="82804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622300">
              <a:lnSpc>
                <a:spcPct val="125000"/>
              </a:lnSpc>
              <a:defRPr/>
            </a:pPr>
            <a:r>
              <a:rPr lang="zh-CN" altLang="zh-CN" sz="2400" b="1" i="1">
                <a:solidFill>
                  <a:srgbClr val="FF0000"/>
                </a:solidFill>
                <a:latin typeface="+mn-lt"/>
                <a:cs typeface="Times New Roman" pitchFamily="18" charset="0"/>
              </a:rPr>
              <a:t>第二过程：</a:t>
            </a:r>
            <a:r>
              <a:rPr lang="zh-CN" altLang="zh-CN" sz="2400" b="1">
                <a:solidFill>
                  <a:schemeClr val="bg1"/>
                </a:solidFill>
                <a:latin typeface="+mn-lt"/>
                <a:cs typeface="Times New Roman" pitchFamily="18" charset="0"/>
              </a:rPr>
              <a:t>完全非弹性碰撞</a:t>
            </a:r>
            <a:r>
              <a:rPr lang="zh-CN" altLang="en-US" sz="1000" b="1">
                <a:solidFill>
                  <a:schemeClr val="bg1"/>
                </a:solidFill>
                <a:latin typeface="+mn-lt"/>
              </a:rPr>
              <a:t>。</a:t>
            </a:r>
            <a:r>
              <a:rPr lang="zh-CN" altLang="en-US" sz="2400" b="1">
                <a:solidFill>
                  <a:schemeClr val="bg1"/>
                </a:solidFill>
                <a:latin typeface="+mn-lt"/>
                <a:cs typeface="Times New Roman" pitchFamily="18" charset="0"/>
              </a:rPr>
              <a:t>圆</a:t>
            </a:r>
            <a:r>
              <a:rPr lang="zh-CN" altLang="zh-CN" sz="2400" b="1">
                <a:solidFill>
                  <a:schemeClr val="bg1"/>
                </a:solidFill>
                <a:latin typeface="+mn-lt"/>
                <a:cs typeface="Times New Roman" pitchFamily="18" charset="0"/>
              </a:rPr>
              <a:t>盘受重力（</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g</a:t>
            </a:r>
            <a:r>
              <a:rPr lang="zh-CN" altLang="en-US" sz="2400" b="1">
                <a:solidFill>
                  <a:schemeClr val="bg1"/>
                </a:solidFill>
                <a:latin typeface="+mn-lt"/>
                <a:cs typeface="Times New Roman" pitchFamily="18" charset="0"/>
              </a:rPr>
              <a:t>和弹簧的弹性力</a:t>
            </a:r>
            <a:r>
              <a:rPr lang="en-US" altLang="zh-CN" sz="2400" b="1" i="1">
                <a:solidFill>
                  <a:schemeClr val="bg1"/>
                </a:solidFill>
                <a:latin typeface="+mn-lt"/>
                <a:cs typeface="Times New Roman" pitchFamily="18" charset="0"/>
              </a:rPr>
              <a:t>F</a:t>
            </a:r>
            <a:r>
              <a:rPr lang="zh-CN" altLang="en-US" sz="2400" b="1">
                <a:solidFill>
                  <a:schemeClr val="bg1"/>
                </a:solidFill>
                <a:latin typeface="+mn-lt"/>
                <a:cs typeface="Times New Roman" pitchFamily="18" charset="0"/>
              </a:rPr>
              <a:t>，这两个力都是有限大小的力，碰撞过程的作用时间极短</a:t>
            </a:r>
            <a:r>
              <a:rPr lang="zh-CN" altLang="en-US" sz="2400" b="1" i="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t</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，这两个力的冲量（</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g△t</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F△t</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，因此满足动量守恒条件</a:t>
            </a:r>
            <a:r>
              <a:rPr lang="en-US" altLang="zh-CN"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 mv</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V</a:t>
            </a:r>
            <a:endParaRPr lang="en-US" altLang="zh-CN" sz="1000" b="1" i="1">
              <a:solidFill>
                <a:schemeClr val="bg1"/>
              </a:solidFill>
              <a:latin typeface="+mn-lt"/>
            </a:endParaRPr>
          </a:p>
        </p:txBody>
      </p:sp>
      <p:sp>
        <p:nvSpPr>
          <p:cNvPr id="2" name="矩形 1">
            <a:extLst>
              <a:ext uri="{FF2B5EF4-FFF2-40B4-BE49-F238E27FC236}">
                <a16:creationId xmlns:a16="http://schemas.microsoft.com/office/drawing/2014/main" id="{18F09591-AFCF-499C-9712-1B881E7453AF}"/>
              </a:ext>
            </a:extLst>
          </p:cNvPr>
          <p:cNvSpPr>
            <a:spLocks noChangeArrowheads="1"/>
          </p:cNvSpPr>
          <p:nvPr/>
        </p:nvSpPr>
        <p:spPr bwMode="auto">
          <a:xfrm>
            <a:off x="0" y="1865313"/>
            <a:ext cx="630078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defRPr/>
            </a:pPr>
            <a:r>
              <a:rPr lang="zh-CN" altLang="en-US" sz="2400" b="1">
                <a:solidFill>
                  <a:schemeClr val="bg1"/>
                </a:solidFill>
                <a:latin typeface="+mn-lt"/>
                <a:cs typeface="Times New Roman" pitchFamily="18" charset="0"/>
              </a:rPr>
              <a:t>解：因为有完全非弹性碰撞过程，所以整个过程机械能不守恒。整个过程分为</a:t>
            </a:r>
            <a:r>
              <a:rPr lang="en-US" altLang="zh-CN" sz="2400" b="1">
                <a:solidFill>
                  <a:schemeClr val="bg1"/>
                </a:solidFill>
                <a:latin typeface="+mn-lt"/>
                <a:cs typeface="Times New Roman" pitchFamily="18" charset="0"/>
              </a:rPr>
              <a:t>3</a:t>
            </a:r>
            <a:r>
              <a:rPr lang="zh-CN" altLang="en-US" sz="2400" b="1">
                <a:solidFill>
                  <a:schemeClr val="bg1"/>
                </a:solidFill>
                <a:latin typeface="+mn-lt"/>
                <a:cs typeface="Times New Roman" pitchFamily="18" charset="0"/>
              </a:rPr>
              <a:t>个过程：</a:t>
            </a:r>
            <a:r>
              <a:rPr lang="zh-CN" altLang="en-US" sz="2400" b="1">
                <a:solidFill>
                  <a:srgbClr val="FFC000"/>
                </a:solidFill>
                <a:latin typeface="+mn-lt"/>
                <a:cs typeface="Times New Roman" pitchFamily="18" charset="0"/>
              </a:rPr>
              <a:t>（</a:t>
            </a:r>
            <a:r>
              <a:rPr lang="en-US" altLang="zh-CN" sz="2400" b="1">
                <a:solidFill>
                  <a:srgbClr val="FFC000"/>
                </a:solidFill>
                <a:latin typeface="+mn-lt"/>
                <a:cs typeface="Times New Roman" pitchFamily="18" charset="0"/>
              </a:rPr>
              <a:t>1</a:t>
            </a:r>
            <a:r>
              <a:rPr lang="zh-CN" altLang="en-US" sz="2400" b="1">
                <a:solidFill>
                  <a:srgbClr val="FFC000"/>
                </a:solidFill>
                <a:latin typeface="+mn-lt"/>
                <a:cs typeface="Times New Roman" pitchFamily="18" charset="0"/>
              </a:rPr>
              <a:t>）圆环自由下落（势能变动能）；</a:t>
            </a:r>
            <a:endParaRPr lang="zh-CN" altLang="en-US" sz="1000" b="1">
              <a:solidFill>
                <a:srgbClr val="FFC000"/>
              </a:solidFill>
              <a:latin typeface="+mn-lt"/>
            </a:endParaRPr>
          </a:p>
          <a:p>
            <a:pPr>
              <a:lnSpc>
                <a:spcPct val="125000"/>
              </a:lnSpc>
              <a:defRPr/>
            </a:pPr>
            <a:r>
              <a:rPr lang="zh-CN" altLang="en-US" sz="2400" b="1">
                <a:solidFill>
                  <a:srgbClr val="FFC000"/>
                </a:solidFill>
                <a:latin typeface="+mn-lt"/>
                <a:cs typeface="Times New Roman" pitchFamily="18" charset="0"/>
              </a:rPr>
              <a:t>（</a:t>
            </a:r>
            <a:r>
              <a:rPr lang="en-US" altLang="zh-CN" sz="2400" b="1">
                <a:solidFill>
                  <a:srgbClr val="FFC000"/>
                </a:solidFill>
                <a:latin typeface="+mn-lt"/>
                <a:cs typeface="Times New Roman" pitchFamily="18" charset="0"/>
              </a:rPr>
              <a:t>2</a:t>
            </a:r>
            <a:r>
              <a:rPr lang="zh-CN" altLang="en-US" sz="2400" b="1">
                <a:solidFill>
                  <a:srgbClr val="FFC000"/>
                </a:solidFill>
                <a:latin typeface="+mn-lt"/>
                <a:cs typeface="Times New Roman" pitchFamily="18" charset="0"/>
              </a:rPr>
              <a:t>）完全非弹性碰撞（动量守恒）；</a:t>
            </a:r>
            <a:endParaRPr lang="en-US" altLang="zh-CN" sz="2400" b="1">
              <a:solidFill>
                <a:srgbClr val="FFC000"/>
              </a:solidFill>
              <a:latin typeface="+mn-lt"/>
              <a:cs typeface="Times New Roman" pitchFamily="18" charset="0"/>
            </a:endParaRPr>
          </a:p>
          <a:p>
            <a:pPr>
              <a:lnSpc>
                <a:spcPct val="125000"/>
              </a:lnSpc>
              <a:defRPr/>
            </a:pPr>
            <a:r>
              <a:rPr lang="zh-CN" altLang="en-US" sz="2400" b="1">
                <a:solidFill>
                  <a:srgbClr val="FFC000"/>
                </a:solidFill>
                <a:latin typeface="+mn-lt"/>
                <a:cs typeface="Times New Roman" pitchFamily="18" charset="0"/>
              </a:rPr>
              <a:t>（</a:t>
            </a:r>
            <a:r>
              <a:rPr lang="en-US" altLang="zh-CN" sz="2400" b="1">
                <a:solidFill>
                  <a:srgbClr val="FFC000"/>
                </a:solidFill>
                <a:latin typeface="+mn-lt"/>
                <a:cs typeface="Times New Roman" pitchFamily="18" charset="0"/>
              </a:rPr>
              <a:t>3</a:t>
            </a:r>
            <a:r>
              <a:rPr lang="zh-CN" altLang="en-US" sz="2400" b="1">
                <a:solidFill>
                  <a:srgbClr val="FFC000"/>
                </a:solidFill>
                <a:latin typeface="+mn-lt"/>
                <a:cs typeface="Times New Roman" pitchFamily="18" charset="0"/>
              </a:rPr>
              <a:t>）机械能守恒。</a:t>
            </a:r>
            <a:r>
              <a:rPr lang="zh-CN" altLang="en-US" sz="2400" b="1" i="1">
                <a:solidFill>
                  <a:srgbClr val="FF0000"/>
                </a:solidFill>
                <a:latin typeface="+mn-lt"/>
                <a:cs typeface="Times New Roman" pitchFamily="18" charset="0"/>
              </a:rPr>
              <a:t>第一过程：</a:t>
            </a:r>
            <a:r>
              <a:rPr lang="zh-CN" altLang="en-US" sz="2400" b="1">
                <a:solidFill>
                  <a:schemeClr val="bg1"/>
                </a:solidFill>
                <a:latin typeface="+mn-lt"/>
                <a:cs typeface="Times New Roman" pitchFamily="18" charset="0"/>
              </a:rPr>
              <a:t>自由下落</a:t>
            </a:r>
            <a:endParaRPr lang="zh-CN" altLang="en-US" sz="1000" b="1">
              <a:solidFill>
                <a:schemeClr val="bg1"/>
              </a:solidFill>
              <a:latin typeface="+mn-lt"/>
            </a:endParaRPr>
          </a:p>
          <a:p>
            <a:pPr>
              <a:lnSpc>
                <a:spcPct val="125000"/>
              </a:lnSpc>
              <a:defRPr/>
            </a:pPr>
            <a:r>
              <a:rPr lang="zh-CN" altLang="en-US" sz="2400" b="1">
                <a:solidFill>
                  <a:schemeClr val="bg1"/>
                </a:solidFill>
                <a:latin typeface="+mn-lt"/>
                <a:cs typeface="Times New Roman" pitchFamily="18" charset="0"/>
              </a:rPr>
              <a:t>碰前的速度：</a:t>
            </a:r>
            <a:r>
              <a:rPr lang="en-US" altLang="zh-CN" sz="2400" b="1" i="1">
                <a:solidFill>
                  <a:schemeClr val="bg1"/>
                </a:solidFill>
                <a:latin typeface="+mn-lt"/>
                <a:cs typeface="Times New Roman" pitchFamily="18" charset="0"/>
              </a:rPr>
              <a:t>mgh</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mv</a:t>
            </a:r>
            <a:r>
              <a:rPr lang="en-US" altLang="zh-CN" sz="2400" b="1" baseline="30000">
                <a:solidFill>
                  <a:schemeClr val="bg1"/>
                </a:solidFill>
                <a:latin typeface="+mn-lt"/>
                <a:cs typeface="Times New Roman" pitchFamily="18" charset="0"/>
              </a:rPr>
              <a:t>2</a:t>
            </a:r>
            <a:r>
              <a:rPr lang="en-US" altLang="zh-CN" sz="2400" b="1">
                <a:solidFill>
                  <a:schemeClr val="bg1"/>
                </a:solidFill>
                <a:latin typeface="+mn-lt"/>
                <a:cs typeface="Times New Roman" pitchFamily="18" charset="0"/>
              </a:rPr>
              <a:t>/2</a:t>
            </a:r>
            <a:r>
              <a:rPr lang="zh-CN" altLang="en-US" sz="2400" b="1">
                <a:solidFill>
                  <a:schemeClr val="bg1"/>
                </a:solidFill>
                <a:latin typeface="+mn-lt"/>
                <a:cs typeface="Times New Roman" pitchFamily="18" charset="0"/>
              </a:rPr>
              <a:t>，</a:t>
            </a:r>
            <a:endParaRPr lang="zh-CN" altLang="en-US" sz="3200" b="1">
              <a:solidFill>
                <a:schemeClr val="bg1"/>
              </a:solidFill>
              <a:latin typeface="+mn-lt"/>
            </a:endParaRPr>
          </a:p>
        </p:txBody>
      </p:sp>
      <p:pic>
        <p:nvPicPr>
          <p:cNvPr id="22534" name="Picture 5">
            <a:extLst>
              <a:ext uri="{FF2B5EF4-FFF2-40B4-BE49-F238E27FC236}">
                <a16:creationId xmlns:a16="http://schemas.microsoft.com/office/drawing/2014/main" id="{3C0D1AF2-9BFB-4BD2-A34E-D406419C8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2025" y="2217738"/>
            <a:ext cx="3116263"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3">
            <a:extLst>
              <a:ext uri="{FF2B5EF4-FFF2-40B4-BE49-F238E27FC236}">
                <a16:creationId xmlns:a16="http://schemas.microsoft.com/office/drawing/2014/main" id="{D5A9F9F9-6678-4D4D-8D25-DB0BE6E8479D}"/>
              </a:ext>
            </a:extLst>
          </p:cNvPr>
          <p:cNvSpPr>
            <a:spLocks noChangeArrowheads="1"/>
          </p:cNvSpPr>
          <p:nvPr/>
        </p:nvSpPr>
        <p:spPr bwMode="auto">
          <a:xfrm>
            <a:off x="842963" y="1809750"/>
            <a:ext cx="7613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en-US" altLang="zh-CN" sz="2400" b="1">
                <a:solidFill>
                  <a:schemeClr val="bg1"/>
                </a:solidFill>
                <a:latin typeface="+mn-lt"/>
              </a:rPr>
              <a:t>                              </a:t>
            </a:r>
            <a:r>
              <a:rPr lang="zh-CN" altLang="zh-CN" sz="2400" b="1">
                <a:solidFill>
                  <a:schemeClr val="bg1"/>
                </a:solidFill>
                <a:latin typeface="+mn-lt"/>
              </a:rPr>
              <a:t>初始：</a:t>
            </a:r>
            <a:r>
              <a:rPr lang="en-US" altLang="zh-CN" sz="2400" b="1">
                <a:solidFill>
                  <a:schemeClr val="bg1"/>
                </a:solidFill>
                <a:latin typeface="+mn-lt"/>
              </a:rPr>
              <a:t>	           </a:t>
            </a:r>
            <a:r>
              <a:rPr lang="zh-CN" altLang="zh-CN" sz="2400" b="1">
                <a:solidFill>
                  <a:schemeClr val="bg1"/>
                </a:solidFill>
                <a:latin typeface="+mn-lt"/>
              </a:rPr>
              <a:t>终了：</a:t>
            </a:r>
          </a:p>
          <a:p>
            <a:pPr eaLnBrk="1" hangingPunct="1">
              <a:defRPr/>
            </a:pPr>
            <a:r>
              <a:rPr lang="zh-CN" altLang="zh-CN" sz="2400" b="1">
                <a:solidFill>
                  <a:schemeClr val="bg1"/>
                </a:solidFill>
                <a:latin typeface="+mn-lt"/>
              </a:rPr>
              <a:t>碰前拉伸长度：</a:t>
            </a:r>
            <a:r>
              <a:rPr lang="en-US" altLang="zh-CN" sz="2400" b="1" i="1">
                <a:solidFill>
                  <a:schemeClr val="bg1"/>
                </a:solidFill>
                <a:latin typeface="+mn-lt"/>
              </a:rPr>
              <a:t>Mg</a:t>
            </a:r>
            <a:r>
              <a:rPr lang="zh-CN" altLang="zh-CN" sz="2400" b="1">
                <a:solidFill>
                  <a:schemeClr val="bg1"/>
                </a:solidFill>
                <a:latin typeface="+mn-lt"/>
              </a:rPr>
              <a:t>＝</a:t>
            </a:r>
            <a:r>
              <a:rPr lang="en-US" altLang="zh-CN" sz="2400" b="1" i="1">
                <a:solidFill>
                  <a:schemeClr val="bg1"/>
                </a:solidFill>
                <a:latin typeface="+mn-lt"/>
              </a:rPr>
              <a:t>kl</a:t>
            </a:r>
            <a:r>
              <a:rPr lang="en-US" altLang="zh-CN" sz="2400" b="1" baseline="-25000">
                <a:solidFill>
                  <a:schemeClr val="bg1"/>
                </a:solidFill>
                <a:latin typeface="+mn-lt"/>
              </a:rPr>
              <a:t>1</a:t>
            </a:r>
            <a:r>
              <a:rPr lang="en-US" altLang="zh-CN" sz="2400" b="1">
                <a:solidFill>
                  <a:schemeClr val="bg1"/>
                </a:solidFill>
                <a:latin typeface="+mn-lt"/>
              </a:rPr>
              <a:t>      </a:t>
            </a:r>
            <a:r>
              <a:rPr lang="zh-CN" altLang="zh-CN" sz="2400" b="1">
                <a:solidFill>
                  <a:schemeClr val="bg1"/>
                </a:solidFill>
                <a:latin typeface="+mn-lt"/>
              </a:rPr>
              <a:t>  </a:t>
            </a:r>
            <a:r>
              <a:rPr lang="en-US" altLang="zh-CN" sz="2400" b="1">
                <a:solidFill>
                  <a:schemeClr val="bg1"/>
                </a:solidFill>
                <a:latin typeface="+mn-lt"/>
              </a:rPr>
              <a:t>        (</a:t>
            </a:r>
            <a:r>
              <a:rPr lang="en-US" altLang="zh-CN" sz="2400" b="1" i="1">
                <a:solidFill>
                  <a:schemeClr val="bg1"/>
                </a:solidFill>
                <a:latin typeface="+mn-lt"/>
              </a:rPr>
              <a:t>l</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l</a:t>
            </a:r>
            <a:r>
              <a:rPr lang="en-US" altLang="zh-CN" sz="2400" b="1" baseline="-25000">
                <a:solidFill>
                  <a:schemeClr val="bg1"/>
                </a:solidFill>
                <a:latin typeface="+mn-lt"/>
              </a:rPr>
              <a:t>2</a:t>
            </a:r>
            <a:r>
              <a:rPr lang="en-US" altLang="zh-CN" sz="2400" b="1">
                <a:solidFill>
                  <a:schemeClr val="bg1"/>
                </a:solidFill>
                <a:latin typeface="+mn-lt"/>
              </a:rPr>
              <a:t>)</a:t>
            </a:r>
            <a:endParaRPr lang="zh-CN" altLang="zh-CN" sz="2400" b="1">
              <a:solidFill>
                <a:schemeClr val="bg1"/>
              </a:solidFill>
              <a:latin typeface="+mn-lt"/>
            </a:endParaRPr>
          </a:p>
          <a:p>
            <a:pPr eaLnBrk="1" hangingPunct="1">
              <a:defRPr/>
            </a:pPr>
            <a:r>
              <a:rPr lang="zh-CN" altLang="zh-CN" sz="2400" b="1">
                <a:solidFill>
                  <a:schemeClr val="bg1"/>
                </a:solidFill>
                <a:latin typeface="+mn-lt"/>
              </a:rPr>
              <a:t>弹性势能：</a:t>
            </a:r>
            <a:r>
              <a:rPr lang="en-US" altLang="zh-CN" sz="2400" b="1">
                <a:solidFill>
                  <a:schemeClr val="bg1"/>
                </a:solidFill>
                <a:latin typeface="+mn-lt"/>
              </a:rPr>
              <a:t>      </a:t>
            </a:r>
            <a:r>
              <a:rPr lang="en-US" altLang="zh-CN" sz="2400" b="1" i="1">
                <a:solidFill>
                  <a:schemeClr val="bg1"/>
                </a:solidFill>
                <a:latin typeface="+mn-lt"/>
              </a:rPr>
              <a:t>k l</a:t>
            </a:r>
            <a:r>
              <a:rPr lang="en-US" altLang="zh-CN" sz="2400" b="1" baseline="-25000">
                <a:solidFill>
                  <a:schemeClr val="bg1"/>
                </a:solidFill>
                <a:latin typeface="+mn-lt"/>
              </a:rPr>
              <a:t>1</a:t>
            </a:r>
            <a:r>
              <a:rPr lang="en-US" altLang="zh-CN" sz="2400" b="1" baseline="30000">
                <a:solidFill>
                  <a:schemeClr val="bg1"/>
                </a:solidFill>
                <a:latin typeface="+mn-lt"/>
              </a:rPr>
              <a:t>2</a:t>
            </a:r>
            <a:r>
              <a:rPr lang="en-US" altLang="zh-CN" sz="2400" b="1">
                <a:solidFill>
                  <a:schemeClr val="bg1"/>
                </a:solidFill>
                <a:latin typeface="+mn-lt"/>
              </a:rPr>
              <a:t>/2                   </a:t>
            </a:r>
            <a:r>
              <a:rPr lang="en-US" altLang="zh-CN" sz="2400" b="1" i="1">
                <a:solidFill>
                  <a:schemeClr val="bg1"/>
                </a:solidFill>
                <a:latin typeface="+mn-lt"/>
              </a:rPr>
              <a:t>k</a:t>
            </a:r>
            <a:r>
              <a:rPr lang="en-US" altLang="zh-CN" sz="2400" b="1">
                <a:solidFill>
                  <a:schemeClr val="bg1"/>
                </a:solidFill>
                <a:latin typeface="+mn-lt"/>
              </a:rPr>
              <a:t>( </a:t>
            </a:r>
            <a:r>
              <a:rPr lang="en-US" altLang="zh-CN" sz="2400" b="1" i="1">
                <a:solidFill>
                  <a:schemeClr val="bg1"/>
                </a:solidFill>
                <a:latin typeface="+mn-lt"/>
              </a:rPr>
              <a:t>l</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l</a:t>
            </a:r>
            <a:r>
              <a:rPr lang="en-US" altLang="zh-CN" sz="2400" b="1" baseline="-25000">
                <a:solidFill>
                  <a:schemeClr val="bg1"/>
                </a:solidFill>
                <a:latin typeface="+mn-lt"/>
              </a:rPr>
              <a:t>2</a:t>
            </a:r>
            <a:r>
              <a:rPr lang="en-US" altLang="zh-CN" sz="2400" b="1">
                <a:solidFill>
                  <a:schemeClr val="bg1"/>
                </a:solidFill>
                <a:latin typeface="+mn-lt"/>
              </a:rPr>
              <a:t>)</a:t>
            </a:r>
            <a:r>
              <a:rPr lang="en-US" altLang="zh-CN" sz="2400" b="1" baseline="30000">
                <a:solidFill>
                  <a:schemeClr val="bg1"/>
                </a:solidFill>
                <a:latin typeface="+mn-lt"/>
              </a:rPr>
              <a:t>2</a:t>
            </a:r>
            <a:r>
              <a:rPr lang="en-US" altLang="zh-CN" sz="2400" b="1">
                <a:solidFill>
                  <a:schemeClr val="bg1"/>
                </a:solidFill>
                <a:latin typeface="+mn-lt"/>
              </a:rPr>
              <a:t>/2</a:t>
            </a:r>
            <a:r>
              <a:rPr lang="zh-CN" altLang="zh-CN" sz="2400" b="1">
                <a:solidFill>
                  <a:schemeClr val="bg1"/>
                </a:solidFill>
                <a:latin typeface="+mn-lt"/>
              </a:rPr>
              <a:t>；</a:t>
            </a:r>
          </a:p>
          <a:p>
            <a:pPr eaLnBrk="1" hangingPunct="1">
              <a:defRPr/>
            </a:pPr>
            <a:r>
              <a:rPr lang="zh-CN" altLang="zh-CN" sz="2400" b="1">
                <a:solidFill>
                  <a:schemeClr val="bg1"/>
                </a:solidFill>
                <a:latin typeface="+mn-lt"/>
              </a:rPr>
              <a:t>重力势能：</a:t>
            </a:r>
            <a:r>
              <a:rPr lang="en-US" altLang="zh-CN" sz="2400" b="1">
                <a:solidFill>
                  <a:schemeClr val="bg1"/>
                </a:solidFill>
                <a:latin typeface="+mn-lt"/>
              </a:rPr>
              <a:t>   (</a:t>
            </a:r>
            <a:r>
              <a:rPr lang="en-US" altLang="zh-CN" sz="2400" b="1" i="1">
                <a:solidFill>
                  <a:schemeClr val="bg1"/>
                </a:solidFill>
                <a:latin typeface="+mn-lt"/>
              </a:rPr>
              <a:t>m</a:t>
            </a:r>
            <a:r>
              <a:rPr lang="zh-CN" altLang="zh-CN" sz="2400" b="1">
                <a:solidFill>
                  <a:schemeClr val="bg1"/>
                </a:solidFill>
                <a:latin typeface="+mn-lt"/>
              </a:rPr>
              <a:t>＋</a:t>
            </a:r>
            <a:r>
              <a:rPr lang="en-US" altLang="zh-CN" sz="2400" b="1" i="1">
                <a:solidFill>
                  <a:schemeClr val="bg1"/>
                </a:solidFill>
                <a:latin typeface="+mn-lt"/>
              </a:rPr>
              <a:t>M</a:t>
            </a:r>
            <a:r>
              <a:rPr lang="en-US" altLang="zh-CN" sz="2400" b="1">
                <a:solidFill>
                  <a:schemeClr val="bg1"/>
                </a:solidFill>
                <a:latin typeface="+mn-lt"/>
              </a:rPr>
              <a:t>)</a:t>
            </a:r>
            <a:r>
              <a:rPr lang="en-US" altLang="zh-CN" sz="2400" b="1" i="1">
                <a:solidFill>
                  <a:schemeClr val="bg1"/>
                </a:solidFill>
                <a:latin typeface="+mn-lt"/>
              </a:rPr>
              <a:t>g</a:t>
            </a:r>
            <a:r>
              <a:rPr lang="en-US" altLang="zh-CN" sz="2400" b="1">
                <a:solidFill>
                  <a:schemeClr val="bg1"/>
                </a:solidFill>
                <a:latin typeface="+mn-lt"/>
              </a:rPr>
              <a:t> </a:t>
            </a:r>
            <a:r>
              <a:rPr lang="en-US" altLang="zh-CN" sz="2400" b="1" i="1">
                <a:solidFill>
                  <a:schemeClr val="bg1"/>
                </a:solidFill>
                <a:latin typeface="+mn-lt"/>
              </a:rPr>
              <a:t>l</a:t>
            </a:r>
            <a:r>
              <a:rPr lang="en-US" altLang="zh-CN" sz="2400" b="1" baseline="-25000">
                <a:solidFill>
                  <a:schemeClr val="bg1"/>
                </a:solidFill>
                <a:latin typeface="+mn-lt"/>
              </a:rPr>
              <a:t>2</a:t>
            </a:r>
            <a:r>
              <a:rPr lang="en-US" altLang="zh-CN" sz="2400" b="1">
                <a:solidFill>
                  <a:schemeClr val="bg1"/>
                </a:solidFill>
                <a:latin typeface="+mn-lt"/>
              </a:rPr>
              <a:t>                     0</a:t>
            </a:r>
            <a:endParaRPr lang="zh-CN" altLang="zh-CN" sz="2400" b="1">
              <a:solidFill>
                <a:schemeClr val="bg1"/>
              </a:solidFill>
              <a:latin typeface="+mn-lt"/>
            </a:endParaRPr>
          </a:p>
          <a:p>
            <a:pPr eaLnBrk="1" hangingPunct="1">
              <a:defRPr/>
            </a:pPr>
            <a:r>
              <a:rPr lang="zh-CN" altLang="zh-CN" sz="2400" b="1">
                <a:solidFill>
                  <a:schemeClr val="bg1"/>
                </a:solidFill>
                <a:latin typeface="+mn-lt"/>
              </a:rPr>
              <a:t>动能：</a:t>
            </a:r>
            <a:r>
              <a:rPr lang="en-US" altLang="zh-CN" sz="2400" b="1">
                <a:solidFill>
                  <a:schemeClr val="bg1"/>
                </a:solidFill>
                <a:latin typeface="+mn-lt"/>
              </a:rPr>
              <a:t>          </a:t>
            </a:r>
            <a:r>
              <a:rPr lang="zh-CN" altLang="zh-CN" sz="2400" b="1">
                <a:solidFill>
                  <a:schemeClr val="bg1"/>
                </a:solidFill>
                <a:latin typeface="+mn-lt"/>
              </a:rPr>
              <a:t>（</a:t>
            </a:r>
            <a:r>
              <a:rPr lang="en-US" altLang="zh-CN" sz="2400" b="1" i="1">
                <a:solidFill>
                  <a:schemeClr val="bg1"/>
                </a:solidFill>
                <a:latin typeface="+mn-lt"/>
              </a:rPr>
              <a:t>m</a:t>
            </a:r>
            <a:r>
              <a:rPr lang="zh-CN" altLang="zh-CN" sz="2400" b="1">
                <a:solidFill>
                  <a:schemeClr val="bg1"/>
                </a:solidFill>
                <a:latin typeface="+mn-lt"/>
              </a:rPr>
              <a:t>＋</a:t>
            </a:r>
            <a:r>
              <a:rPr lang="en-US" altLang="zh-CN" sz="2400" b="1" i="1">
                <a:solidFill>
                  <a:schemeClr val="bg1"/>
                </a:solidFill>
                <a:latin typeface="+mn-lt"/>
              </a:rPr>
              <a:t>M</a:t>
            </a:r>
            <a:r>
              <a:rPr lang="zh-CN" altLang="zh-CN" sz="2400" b="1">
                <a:solidFill>
                  <a:schemeClr val="bg1"/>
                </a:solidFill>
                <a:latin typeface="+mn-lt"/>
              </a:rPr>
              <a:t>）</a:t>
            </a:r>
            <a:r>
              <a:rPr lang="en-US" altLang="zh-CN" sz="2400" b="1" i="1">
                <a:solidFill>
                  <a:schemeClr val="bg1"/>
                </a:solidFill>
                <a:latin typeface="+mn-lt"/>
              </a:rPr>
              <a:t>V</a:t>
            </a:r>
            <a:r>
              <a:rPr lang="en-US" altLang="zh-CN" sz="2400" b="1" baseline="30000">
                <a:solidFill>
                  <a:schemeClr val="bg1"/>
                </a:solidFill>
                <a:latin typeface="+mn-lt"/>
              </a:rPr>
              <a:t>2</a:t>
            </a:r>
            <a:r>
              <a:rPr lang="en-US" altLang="zh-CN" sz="2400" b="1">
                <a:solidFill>
                  <a:schemeClr val="bg1"/>
                </a:solidFill>
                <a:latin typeface="+mn-lt"/>
              </a:rPr>
              <a:t> /2 	   0</a:t>
            </a:r>
            <a:endParaRPr lang="zh-CN" altLang="zh-CN" sz="2400" b="1">
              <a:solidFill>
                <a:schemeClr val="bg1"/>
              </a:solidFill>
              <a:latin typeface="+mn-lt"/>
            </a:endParaRPr>
          </a:p>
          <a:p>
            <a:pPr eaLnBrk="1" hangingPunct="1">
              <a:defRPr/>
            </a:pPr>
            <a:r>
              <a:rPr lang="zh-CN" altLang="zh-CN" sz="2400" b="1">
                <a:solidFill>
                  <a:schemeClr val="bg1"/>
                </a:solidFill>
                <a:latin typeface="+mn-lt"/>
              </a:rPr>
              <a:t>根据机械能守恒定律：</a:t>
            </a:r>
          </a:p>
        </p:txBody>
      </p:sp>
      <p:pic>
        <p:nvPicPr>
          <p:cNvPr id="22531" name="Picture 2">
            <a:extLst>
              <a:ext uri="{FF2B5EF4-FFF2-40B4-BE49-F238E27FC236}">
                <a16:creationId xmlns:a16="http://schemas.microsoft.com/office/drawing/2014/main" id="{2B6C07C2-D0C5-4600-9AB5-4627372D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8" y="4111625"/>
            <a:ext cx="6503987" cy="860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2" name="矩形 4">
            <a:extLst>
              <a:ext uri="{FF2B5EF4-FFF2-40B4-BE49-F238E27FC236}">
                <a16:creationId xmlns:a16="http://schemas.microsoft.com/office/drawing/2014/main" id="{92FA669F-E528-45BF-94DD-F8A6C2EB9025}"/>
              </a:ext>
            </a:extLst>
          </p:cNvPr>
          <p:cNvSpPr>
            <a:spLocks noChangeArrowheads="1"/>
          </p:cNvSpPr>
          <p:nvPr/>
        </p:nvSpPr>
        <p:spPr bwMode="auto">
          <a:xfrm>
            <a:off x="865188" y="5013325"/>
            <a:ext cx="3571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sz="2400" b="1">
                <a:solidFill>
                  <a:schemeClr val="bg1"/>
                </a:solidFill>
                <a:latin typeface="+mn-lt"/>
              </a:rPr>
              <a:t>将</a:t>
            </a:r>
            <a:r>
              <a:rPr lang="en-US" altLang="zh-CN" sz="2400" b="1" i="1">
                <a:solidFill>
                  <a:schemeClr val="bg1"/>
                </a:solidFill>
                <a:latin typeface="+mn-lt"/>
              </a:rPr>
              <a:t>l</a:t>
            </a:r>
            <a:r>
              <a:rPr lang="en-US" altLang="zh-CN" sz="2400" b="1" baseline="-25000">
                <a:solidFill>
                  <a:schemeClr val="bg1"/>
                </a:solidFill>
                <a:latin typeface="+mn-lt"/>
              </a:rPr>
              <a:t>1</a:t>
            </a:r>
            <a:r>
              <a:rPr lang="zh-CN" altLang="zh-CN" sz="2400" b="1">
                <a:solidFill>
                  <a:schemeClr val="bg1"/>
                </a:solidFill>
                <a:latin typeface="+mn-lt"/>
              </a:rPr>
              <a:t>和</a:t>
            </a:r>
            <a:r>
              <a:rPr lang="en-US" altLang="zh-CN" sz="2400" b="1" i="1">
                <a:solidFill>
                  <a:schemeClr val="bg1"/>
                </a:solidFill>
                <a:latin typeface="+mn-lt"/>
              </a:rPr>
              <a:t>V</a:t>
            </a:r>
            <a:r>
              <a:rPr lang="zh-CN" altLang="zh-CN" sz="2400" b="1">
                <a:solidFill>
                  <a:schemeClr val="bg1"/>
                </a:solidFill>
                <a:latin typeface="+mn-lt"/>
              </a:rPr>
              <a:t>的值代入解得</a:t>
            </a:r>
            <a:r>
              <a:rPr lang="en-US" altLang="zh-CN" sz="2400" b="1">
                <a:solidFill>
                  <a:schemeClr val="bg1"/>
                </a:solidFill>
                <a:latin typeface="+mn-lt"/>
              </a:rPr>
              <a:t>l</a:t>
            </a:r>
            <a:r>
              <a:rPr lang="en-US" altLang="zh-CN" sz="2400" b="1" baseline="-25000">
                <a:solidFill>
                  <a:schemeClr val="bg1"/>
                </a:solidFill>
                <a:latin typeface="+mn-lt"/>
              </a:rPr>
              <a:t>2</a:t>
            </a:r>
            <a:r>
              <a:rPr lang="zh-CN" altLang="zh-CN" sz="2400" b="1">
                <a:solidFill>
                  <a:schemeClr val="bg1"/>
                </a:solidFill>
                <a:latin typeface="+mn-lt"/>
              </a:rPr>
              <a:t>：</a:t>
            </a:r>
          </a:p>
        </p:txBody>
      </p:sp>
      <p:pic>
        <p:nvPicPr>
          <p:cNvPr id="22533" name="Picture 3">
            <a:extLst>
              <a:ext uri="{FF2B5EF4-FFF2-40B4-BE49-F238E27FC236}">
                <a16:creationId xmlns:a16="http://schemas.microsoft.com/office/drawing/2014/main" id="{51DCAD00-E4D1-4B84-BBAF-80ED70EA3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13" y="5589588"/>
            <a:ext cx="4262437" cy="93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2534" name="矩形 1">
            <a:extLst>
              <a:ext uri="{FF2B5EF4-FFF2-40B4-BE49-F238E27FC236}">
                <a16:creationId xmlns:a16="http://schemas.microsoft.com/office/drawing/2014/main" id="{DE5EC6DF-A946-46F9-94E5-D4CADE25D6C2}"/>
              </a:ext>
            </a:extLst>
          </p:cNvPr>
          <p:cNvSpPr>
            <a:spLocks noChangeArrowheads="1"/>
          </p:cNvSpPr>
          <p:nvPr/>
        </p:nvSpPr>
        <p:spPr bwMode="auto">
          <a:xfrm>
            <a:off x="323850" y="333375"/>
            <a:ext cx="59182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22300">
              <a:lnSpc>
                <a:spcPct val="125000"/>
              </a:lnSpc>
              <a:defRPr/>
            </a:pPr>
            <a:r>
              <a:rPr lang="zh-CN" altLang="en-US" sz="2400" b="1">
                <a:solidFill>
                  <a:schemeClr val="bg1"/>
                </a:solidFill>
                <a:latin typeface="+mn-lt"/>
                <a:cs typeface="Times New Roman" pitchFamily="18" charset="0"/>
              </a:rPr>
              <a:t>第三过程：机械能守恒</a:t>
            </a:r>
            <a:endParaRPr lang="zh-CN" altLang="en-US" sz="1000" b="1">
              <a:solidFill>
                <a:schemeClr val="bg1"/>
              </a:solidFill>
              <a:latin typeface="+mn-lt"/>
            </a:endParaRPr>
          </a:p>
          <a:p>
            <a:pPr indent="622300">
              <a:lnSpc>
                <a:spcPct val="125000"/>
              </a:lnSpc>
              <a:defRPr/>
            </a:pPr>
            <a:r>
              <a:rPr lang="zh-CN" altLang="en-US" sz="2400" b="1">
                <a:solidFill>
                  <a:schemeClr val="bg1"/>
                </a:solidFill>
                <a:latin typeface="+mn-lt"/>
                <a:cs typeface="Times New Roman" pitchFamily="18" charset="0"/>
              </a:rPr>
              <a:t>弹簧的势能</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点选弹簧的原长</a:t>
            </a:r>
            <a:r>
              <a:rPr lang="en-US" altLang="zh-CN" sz="2400" b="1" i="1">
                <a:solidFill>
                  <a:schemeClr val="bg1"/>
                </a:solidFill>
                <a:latin typeface="+mn-lt"/>
                <a:cs typeface="Times New Roman" pitchFamily="18" charset="0"/>
              </a:rPr>
              <a:t>l</a:t>
            </a:r>
            <a:r>
              <a:rPr lang="en-US" altLang="zh-CN" sz="2400" b="1" baseline="-30000">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a:t>
            </a:r>
            <a:endParaRPr lang="zh-CN" altLang="en-US" sz="1000" b="1">
              <a:solidFill>
                <a:schemeClr val="bg1"/>
              </a:solidFill>
              <a:latin typeface="+mn-lt"/>
            </a:endParaRPr>
          </a:p>
          <a:p>
            <a:pPr indent="622300">
              <a:lnSpc>
                <a:spcPct val="125000"/>
              </a:lnSpc>
              <a:defRPr/>
            </a:pPr>
            <a:r>
              <a:rPr lang="zh-CN" altLang="en-US" sz="2400" b="1">
                <a:solidFill>
                  <a:schemeClr val="bg1"/>
                </a:solidFill>
                <a:latin typeface="+mn-lt"/>
                <a:cs typeface="Times New Roman" pitchFamily="18" charset="0"/>
              </a:rPr>
              <a:t>重力势能</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点选最大拉伸长度</a:t>
            </a:r>
            <a:r>
              <a:rPr lang="en-US" altLang="zh-CN" sz="2400" b="1" i="1">
                <a:solidFill>
                  <a:schemeClr val="bg1"/>
                </a:solidFill>
                <a:latin typeface="+mn-lt"/>
                <a:cs typeface="Times New Roman" pitchFamily="18" charset="0"/>
              </a:rPr>
              <a:t>l</a:t>
            </a:r>
            <a:r>
              <a:rPr lang="en-US" altLang="zh-CN" sz="2400" b="1" baseline="-30000">
                <a:solidFill>
                  <a:schemeClr val="bg1"/>
                </a:solidFill>
                <a:latin typeface="+mn-lt"/>
                <a:cs typeface="Times New Roman" pitchFamily="18" charset="0"/>
              </a:rPr>
              <a:t>2</a:t>
            </a:r>
            <a:r>
              <a:rPr lang="zh-CN" altLang="en-US" sz="2400" b="1">
                <a:solidFill>
                  <a:schemeClr val="bg1"/>
                </a:solidFill>
                <a:latin typeface="+mn-lt"/>
                <a:cs typeface="Times New Roman" pitchFamily="18" charset="0"/>
              </a:rPr>
              <a:t>。</a:t>
            </a:r>
            <a:endParaRPr lang="zh-CN" altLang="en-US" sz="3200" b="1">
              <a:solidFill>
                <a:schemeClr val="bg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253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03229679-F9BB-44D0-ACF4-7B9FC8A3EF8A}"/>
              </a:ext>
            </a:extLst>
          </p:cNvPr>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a:p>
        </p:txBody>
      </p:sp>
      <p:sp>
        <p:nvSpPr>
          <p:cNvPr id="24579" name="内容占位符 2">
            <a:extLst>
              <a:ext uri="{FF2B5EF4-FFF2-40B4-BE49-F238E27FC236}">
                <a16:creationId xmlns:a16="http://schemas.microsoft.com/office/drawing/2014/main" id="{F6568FCA-D91A-4CCD-810E-4457FD93FF0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2533" name="Picture 4">
            <a:extLst>
              <a:ext uri="{FF2B5EF4-FFF2-40B4-BE49-F238E27FC236}">
                <a16:creationId xmlns:a16="http://schemas.microsoft.com/office/drawing/2014/main" id="{C7DFD861-287D-459E-8021-E6D19FC0A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5" y="3773488"/>
            <a:ext cx="9036050" cy="299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6">
            <a:extLst>
              <a:ext uri="{FF2B5EF4-FFF2-40B4-BE49-F238E27FC236}">
                <a16:creationId xmlns:a16="http://schemas.microsoft.com/office/drawing/2014/main" id="{8F1A74DC-1F47-47CC-ACEE-DBECF2C34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15425" cy="110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7">
            <a:extLst>
              <a:ext uri="{FF2B5EF4-FFF2-40B4-BE49-F238E27FC236}">
                <a16:creationId xmlns:a16="http://schemas.microsoft.com/office/drawing/2014/main" id="{37FB130D-E964-441B-B86E-8BA8F0C37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96975"/>
            <a:ext cx="4557713" cy="172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8">
            <a:extLst>
              <a:ext uri="{FF2B5EF4-FFF2-40B4-BE49-F238E27FC236}">
                <a16:creationId xmlns:a16="http://schemas.microsoft.com/office/drawing/2014/main" id="{10E791C6-8C39-46E2-A264-CC772B2362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6688" y="1109663"/>
            <a:ext cx="5118100"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99F9E98-FFE5-49AC-8EE4-CC603027005B}"/>
              </a:ext>
            </a:extLst>
          </p:cNvPr>
          <p:cNvSpPr>
            <a:spLocks noGrp="1"/>
          </p:cNvSpPr>
          <p:nvPr>
            <p:ph type="title"/>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a:p>
        </p:txBody>
      </p:sp>
      <p:sp>
        <p:nvSpPr>
          <p:cNvPr id="25603" name="内容占位符 2">
            <a:extLst>
              <a:ext uri="{FF2B5EF4-FFF2-40B4-BE49-F238E27FC236}">
                <a16:creationId xmlns:a16="http://schemas.microsoft.com/office/drawing/2014/main" id="{21C5B2B9-837B-4763-8C8C-EAD37A1FF6CF}"/>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25604" name="Picture 2">
            <a:extLst>
              <a:ext uri="{FF2B5EF4-FFF2-40B4-BE49-F238E27FC236}">
                <a16:creationId xmlns:a16="http://schemas.microsoft.com/office/drawing/2014/main" id="{775C07DE-5CDA-4999-A928-66EF710E5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 y="115888"/>
            <a:ext cx="8937625" cy="248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9" name="Picture 7">
            <a:extLst>
              <a:ext uri="{FF2B5EF4-FFF2-40B4-BE49-F238E27FC236}">
                <a16:creationId xmlns:a16="http://schemas.microsoft.com/office/drawing/2014/main" id="{38D9CA9D-9049-4EF3-8325-0E6541936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 y="2781300"/>
            <a:ext cx="9144000"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0" name="Picture 8">
            <a:extLst>
              <a:ext uri="{FF2B5EF4-FFF2-40B4-BE49-F238E27FC236}">
                <a16:creationId xmlns:a16="http://schemas.microsoft.com/office/drawing/2014/main" id="{6C94FFAD-CD91-47AA-AD39-5167A6C04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 y="4383088"/>
            <a:ext cx="9096375" cy="15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4">
            <a:extLst>
              <a:ext uri="{FF2B5EF4-FFF2-40B4-BE49-F238E27FC236}">
                <a16:creationId xmlns:a16="http://schemas.microsoft.com/office/drawing/2014/main" id="{EF65D3A8-3DDB-4E78-85A6-DBD27214F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9463" y="4778375"/>
            <a:ext cx="3208337"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0355DE59-A950-4BDE-BDD4-F5C81F37C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15888"/>
            <a:ext cx="35433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a:extLst>
              <a:ext uri="{FF2B5EF4-FFF2-40B4-BE49-F238E27FC236}">
                <a16:creationId xmlns:a16="http://schemas.microsoft.com/office/drawing/2014/main" id="{6B4CAC34-5FF4-4271-8943-61D796DA1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565400"/>
            <a:ext cx="7318375" cy="148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5" name="Picture 5">
            <a:extLst>
              <a:ext uri="{FF2B5EF4-FFF2-40B4-BE49-F238E27FC236}">
                <a16:creationId xmlns:a16="http://schemas.microsoft.com/office/drawing/2014/main" id="{9DCEA70E-93C1-4422-98DF-7C6EBE7C77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 y="4149725"/>
            <a:ext cx="9074150" cy="251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a:extLst>
              <a:ext uri="{FF2B5EF4-FFF2-40B4-BE49-F238E27FC236}">
                <a16:creationId xmlns:a16="http://schemas.microsoft.com/office/drawing/2014/main" id="{D66EA6D1-DCE7-4098-8664-AE398FBA6139}"/>
              </a:ext>
            </a:extLst>
          </p:cNvPr>
          <p:cNvSpPr>
            <a:spLocks noChangeArrowheads="1"/>
          </p:cNvSpPr>
          <p:nvPr/>
        </p:nvSpPr>
        <p:spPr bwMode="auto">
          <a:xfrm>
            <a:off x="-12700" y="739775"/>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b="1" dirty="0">
                <a:solidFill>
                  <a:schemeClr val="bg1"/>
                </a:solidFill>
                <a:latin typeface="+mn-lt"/>
              </a:rPr>
              <a:t>火箭飞行问题</a:t>
            </a:r>
            <a:r>
              <a:rPr lang="zh-CN" altLang="en-US" sz="2400" b="1" dirty="0">
                <a:solidFill>
                  <a:schemeClr val="bg1"/>
                </a:solidFill>
                <a:latin typeface="+mn-lt"/>
              </a:rPr>
              <a:t>：</a:t>
            </a:r>
            <a:r>
              <a:rPr lang="zh-CN" altLang="zh-CN" sz="2400" b="1" dirty="0">
                <a:solidFill>
                  <a:schemeClr val="bg1"/>
                </a:solidFill>
                <a:latin typeface="+mn-lt"/>
              </a:rPr>
              <a:t>开始时火箭质量为</a:t>
            </a:r>
            <a:r>
              <a:rPr lang="en-US" altLang="zh-CN" sz="2400" b="1" i="1" dirty="0">
                <a:solidFill>
                  <a:schemeClr val="bg1"/>
                </a:solidFill>
                <a:latin typeface="+mn-lt"/>
              </a:rPr>
              <a:t>M</a:t>
            </a:r>
            <a:r>
              <a:rPr lang="en-US" altLang="zh-CN" sz="2400" b="1" baseline="-25000" dirty="0">
                <a:solidFill>
                  <a:schemeClr val="bg1"/>
                </a:solidFill>
                <a:latin typeface="+mn-lt"/>
              </a:rPr>
              <a:t>0</a:t>
            </a:r>
            <a:r>
              <a:rPr lang="zh-CN" altLang="zh-CN" sz="2400" b="1" dirty="0">
                <a:solidFill>
                  <a:schemeClr val="bg1"/>
                </a:solidFill>
                <a:latin typeface="+mn-lt"/>
              </a:rPr>
              <a:t>，火箭壳体的质量为</a:t>
            </a:r>
            <a:r>
              <a:rPr lang="en-US" altLang="zh-CN" sz="2400" b="1" i="1" dirty="0">
                <a:solidFill>
                  <a:schemeClr val="bg1"/>
                </a:solidFill>
                <a:latin typeface="+mn-lt"/>
              </a:rPr>
              <a:t>M</a:t>
            </a:r>
            <a:r>
              <a:rPr lang="zh-CN" altLang="zh-CN" sz="2400" b="1" dirty="0">
                <a:solidFill>
                  <a:schemeClr val="bg1"/>
                </a:solidFill>
                <a:latin typeface="+mn-lt"/>
              </a:rPr>
              <a:t>，燃料相对火箭喷出的速度为</a:t>
            </a:r>
            <a:r>
              <a:rPr lang="en-US" altLang="zh-CN" sz="2400" b="1" i="1" dirty="0">
                <a:solidFill>
                  <a:schemeClr val="bg1"/>
                </a:solidFill>
                <a:latin typeface="+mn-lt"/>
              </a:rPr>
              <a:t>u</a:t>
            </a:r>
            <a:r>
              <a:rPr lang="zh-CN" altLang="zh-CN" sz="2400" b="1" dirty="0">
                <a:solidFill>
                  <a:schemeClr val="bg1"/>
                </a:solidFill>
                <a:latin typeface="+mn-lt"/>
              </a:rPr>
              <a:t>，开始时，火箭静止，不计重力和其它力。</a:t>
            </a:r>
          </a:p>
          <a:p>
            <a:pPr eaLnBrk="1" hangingPunct="1">
              <a:defRPr/>
            </a:pPr>
            <a:r>
              <a:rPr lang="zh-CN" altLang="zh-CN" sz="2400" b="1" dirty="0">
                <a:solidFill>
                  <a:schemeClr val="bg1"/>
                </a:solidFill>
                <a:latin typeface="+mn-lt"/>
              </a:rPr>
              <a:t>求：燃料烧尽后，火箭的速度。</a:t>
            </a:r>
          </a:p>
        </p:txBody>
      </p:sp>
      <p:sp>
        <p:nvSpPr>
          <p:cNvPr id="32771" name="矩形 2">
            <a:extLst>
              <a:ext uri="{FF2B5EF4-FFF2-40B4-BE49-F238E27FC236}">
                <a16:creationId xmlns:a16="http://schemas.microsoft.com/office/drawing/2014/main" id="{357DEC00-83E9-4338-BE0A-DB61DED244BF}"/>
              </a:ext>
            </a:extLst>
          </p:cNvPr>
          <p:cNvSpPr>
            <a:spLocks noChangeArrowheads="1"/>
          </p:cNvSpPr>
          <p:nvPr/>
        </p:nvSpPr>
        <p:spPr bwMode="auto">
          <a:xfrm>
            <a:off x="315913" y="3560763"/>
            <a:ext cx="8713787"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defRPr/>
            </a:pPr>
            <a:r>
              <a:rPr lang="zh-CN" altLang="zh-CN" sz="2400" b="1">
                <a:solidFill>
                  <a:schemeClr val="bg1"/>
                </a:solidFill>
                <a:latin typeface="+mn-lt"/>
              </a:rPr>
              <a:t>解：火箭喷出燃气，产生动力，速度增加，质量减小。</a:t>
            </a:r>
          </a:p>
          <a:p>
            <a:pPr eaLnBrk="1" hangingPunct="1">
              <a:lnSpc>
                <a:spcPct val="110000"/>
              </a:lnSpc>
              <a:defRPr/>
            </a:pPr>
            <a:r>
              <a:rPr lang="zh-CN" altLang="zh-CN" sz="2400" b="1">
                <a:solidFill>
                  <a:srgbClr val="FFC000"/>
                </a:solidFill>
                <a:latin typeface="+mn-lt"/>
              </a:rPr>
              <a:t>火箭在</a:t>
            </a:r>
            <a:r>
              <a:rPr lang="en-US" altLang="zh-CN" sz="2400" b="1" i="1">
                <a:solidFill>
                  <a:srgbClr val="FFC000"/>
                </a:solidFill>
                <a:latin typeface="+mn-lt"/>
              </a:rPr>
              <a:t>dt</a:t>
            </a:r>
            <a:r>
              <a:rPr lang="zh-CN" altLang="zh-CN" sz="2400" b="1">
                <a:solidFill>
                  <a:srgbClr val="FFC000"/>
                </a:solidFill>
                <a:latin typeface="+mn-lt"/>
              </a:rPr>
              <a:t>时间内，喷出质量</a:t>
            </a:r>
            <a:r>
              <a:rPr lang="en-US" altLang="zh-CN" sz="2400" b="1" i="1">
                <a:solidFill>
                  <a:srgbClr val="FFC000"/>
                </a:solidFill>
                <a:latin typeface="+mn-lt"/>
              </a:rPr>
              <a:t>dm</a:t>
            </a:r>
            <a:r>
              <a:rPr lang="zh-CN" altLang="zh-CN" sz="2400" b="1">
                <a:solidFill>
                  <a:srgbClr val="FFC000"/>
                </a:solidFill>
                <a:latin typeface="+mn-lt"/>
              </a:rPr>
              <a:t>的燃料，</a:t>
            </a:r>
            <a:r>
              <a:rPr lang="en-US" altLang="zh-CN" sz="2400" b="1" i="1">
                <a:solidFill>
                  <a:srgbClr val="FFC000"/>
                </a:solidFill>
                <a:latin typeface="+mn-lt"/>
              </a:rPr>
              <a:t>dm</a:t>
            </a:r>
            <a:r>
              <a:rPr lang="zh-CN" altLang="zh-CN" sz="2400" b="1">
                <a:solidFill>
                  <a:srgbClr val="FFC000"/>
                </a:solidFill>
                <a:latin typeface="+mn-lt"/>
              </a:rPr>
              <a:t>相对火箭喷出的速度为</a:t>
            </a:r>
            <a:r>
              <a:rPr lang="en-US" altLang="zh-CN" sz="2400" b="1" i="1">
                <a:solidFill>
                  <a:srgbClr val="FFC000"/>
                </a:solidFill>
                <a:latin typeface="+mn-lt"/>
              </a:rPr>
              <a:t>u</a:t>
            </a:r>
            <a:r>
              <a:rPr lang="zh-CN" altLang="zh-CN" sz="2400" b="1">
                <a:solidFill>
                  <a:srgbClr val="FFC000"/>
                </a:solidFill>
                <a:latin typeface="+mn-lt"/>
              </a:rPr>
              <a:t>。</a:t>
            </a:r>
          </a:p>
          <a:p>
            <a:pPr eaLnBrk="1" hangingPunct="1">
              <a:lnSpc>
                <a:spcPct val="110000"/>
              </a:lnSpc>
              <a:defRPr/>
            </a:pPr>
            <a:r>
              <a:rPr lang="en-US" altLang="zh-CN" sz="2400" b="1">
                <a:solidFill>
                  <a:schemeClr val="bg1"/>
                </a:solidFill>
                <a:latin typeface="+mn-lt"/>
              </a:rPr>
              <a:t>                     </a:t>
            </a:r>
            <a:r>
              <a:rPr lang="zh-CN" altLang="zh-CN" sz="2400" b="1">
                <a:solidFill>
                  <a:schemeClr val="bg1"/>
                </a:solidFill>
                <a:latin typeface="+mn-lt"/>
              </a:rPr>
              <a:t>火箭</a:t>
            </a:r>
            <a:r>
              <a:rPr lang="en-US" altLang="zh-CN" sz="2400" b="1">
                <a:solidFill>
                  <a:schemeClr val="bg1"/>
                </a:solidFill>
                <a:latin typeface="+mn-lt"/>
              </a:rPr>
              <a:t>              </a:t>
            </a:r>
            <a:r>
              <a:rPr lang="zh-CN" altLang="zh-CN" sz="2400" b="1">
                <a:solidFill>
                  <a:schemeClr val="bg1"/>
                </a:solidFill>
                <a:latin typeface="+mn-lt"/>
              </a:rPr>
              <a:t>燃料</a:t>
            </a:r>
          </a:p>
          <a:p>
            <a:pPr eaLnBrk="1" hangingPunct="1">
              <a:lnSpc>
                <a:spcPct val="110000"/>
              </a:lnSpc>
              <a:defRPr/>
            </a:pPr>
            <a:r>
              <a:rPr lang="en-US" altLang="zh-CN" sz="2400" b="1">
                <a:solidFill>
                  <a:schemeClr val="bg1"/>
                </a:solidFill>
                <a:latin typeface="+mn-lt"/>
              </a:rPr>
              <a:t>              </a:t>
            </a:r>
            <a:r>
              <a:rPr lang="zh-CN" altLang="zh-CN" sz="2400" b="1">
                <a:solidFill>
                  <a:schemeClr val="bg1"/>
                </a:solidFill>
                <a:latin typeface="+mn-lt"/>
              </a:rPr>
              <a:t>质量</a:t>
            </a:r>
            <a:r>
              <a:rPr lang="en-US" altLang="zh-CN" sz="2400" b="1">
                <a:solidFill>
                  <a:schemeClr val="bg1"/>
                </a:solidFill>
                <a:latin typeface="+mn-lt"/>
              </a:rPr>
              <a:t>	   </a:t>
            </a:r>
            <a:r>
              <a:rPr lang="zh-CN" altLang="zh-CN" sz="2400" b="1">
                <a:solidFill>
                  <a:schemeClr val="bg1"/>
                </a:solidFill>
                <a:latin typeface="+mn-lt"/>
              </a:rPr>
              <a:t>速度</a:t>
            </a:r>
            <a:r>
              <a:rPr lang="en-US" altLang="zh-CN" sz="2400" b="1">
                <a:solidFill>
                  <a:schemeClr val="bg1"/>
                </a:solidFill>
                <a:latin typeface="+mn-lt"/>
              </a:rPr>
              <a:t>     </a:t>
            </a:r>
            <a:r>
              <a:rPr lang="zh-CN" altLang="zh-CN" sz="2400" b="1">
                <a:solidFill>
                  <a:schemeClr val="bg1"/>
                </a:solidFill>
                <a:latin typeface="+mn-lt"/>
              </a:rPr>
              <a:t>质量</a:t>
            </a:r>
            <a:r>
              <a:rPr lang="en-US" altLang="zh-CN" sz="2400" b="1">
                <a:solidFill>
                  <a:schemeClr val="bg1"/>
                </a:solidFill>
                <a:latin typeface="+mn-lt"/>
              </a:rPr>
              <a:t>   </a:t>
            </a:r>
            <a:r>
              <a:rPr lang="zh-CN" altLang="zh-CN" sz="2400" b="1">
                <a:solidFill>
                  <a:schemeClr val="bg1"/>
                </a:solidFill>
                <a:latin typeface="+mn-lt"/>
              </a:rPr>
              <a:t>速度</a:t>
            </a:r>
            <a:r>
              <a:rPr lang="en-US" altLang="zh-CN" sz="2400" b="1">
                <a:solidFill>
                  <a:schemeClr val="bg1"/>
                </a:solidFill>
                <a:latin typeface="+mn-lt"/>
              </a:rPr>
              <a:t>	  </a:t>
            </a:r>
            <a:r>
              <a:rPr lang="zh-CN" altLang="zh-CN" sz="2400" b="1">
                <a:solidFill>
                  <a:schemeClr val="bg1"/>
                </a:solidFill>
                <a:latin typeface="+mn-lt"/>
              </a:rPr>
              <a:t>系统动量</a:t>
            </a:r>
          </a:p>
          <a:p>
            <a:pPr eaLnBrk="1" hangingPunct="1">
              <a:lnSpc>
                <a:spcPct val="110000"/>
              </a:lnSpc>
              <a:defRPr/>
            </a:pPr>
            <a:r>
              <a:rPr lang="en-US" altLang="zh-CN" sz="2400" b="1" i="1">
                <a:solidFill>
                  <a:srgbClr val="FFC000"/>
                </a:solidFill>
                <a:latin typeface="+mn-lt"/>
              </a:rPr>
              <a:t>t</a:t>
            </a:r>
            <a:r>
              <a:rPr lang="zh-CN" altLang="zh-CN" sz="2400" b="1">
                <a:solidFill>
                  <a:srgbClr val="FFC000"/>
                </a:solidFill>
                <a:latin typeface="+mn-lt"/>
              </a:rPr>
              <a:t>：</a:t>
            </a:r>
            <a:r>
              <a:rPr lang="en-US" altLang="zh-CN" sz="2400" b="1" i="1">
                <a:solidFill>
                  <a:srgbClr val="FFC000"/>
                </a:solidFill>
                <a:latin typeface="+mn-lt"/>
              </a:rPr>
              <a:t>	</a:t>
            </a:r>
            <a:r>
              <a:rPr lang="en-US" altLang="zh-CN" sz="2400" b="1" i="1">
                <a:solidFill>
                  <a:schemeClr val="bg1"/>
                </a:solidFill>
                <a:latin typeface="+mn-lt"/>
              </a:rPr>
              <a:t>   m           v           dm       v          </a:t>
            </a:r>
            <a:r>
              <a:rPr lang="en-US" altLang="zh-CN" sz="2400" b="1">
                <a:solidFill>
                  <a:schemeClr val="bg1"/>
                </a:solidFill>
                <a:latin typeface="+mn-lt"/>
              </a:rPr>
              <a:t> (</a:t>
            </a:r>
            <a:r>
              <a:rPr lang="en-US" altLang="zh-CN" sz="2400" b="1" i="1">
                <a:solidFill>
                  <a:schemeClr val="bg1"/>
                </a:solidFill>
                <a:latin typeface="+mn-lt"/>
              </a:rPr>
              <a:t>m+dm</a:t>
            </a:r>
            <a:r>
              <a:rPr lang="en-US" altLang="zh-CN" sz="2400" b="1">
                <a:solidFill>
                  <a:schemeClr val="bg1"/>
                </a:solidFill>
                <a:latin typeface="+mn-lt"/>
              </a:rPr>
              <a:t>)</a:t>
            </a:r>
            <a:r>
              <a:rPr lang="en-US" altLang="zh-CN" sz="2400" b="1" i="1">
                <a:solidFill>
                  <a:schemeClr val="bg1"/>
                </a:solidFill>
                <a:latin typeface="+mn-lt"/>
              </a:rPr>
              <a:t>v</a:t>
            </a:r>
            <a:endParaRPr lang="zh-CN" altLang="zh-CN" sz="2400" b="1" i="1">
              <a:solidFill>
                <a:schemeClr val="bg1"/>
              </a:solidFill>
              <a:latin typeface="+mn-lt"/>
            </a:endParaRPr>
          </a:p>
          <a:p>
            <a:pPr eaLnBrk="1" hangingPunct="1">
              <a:lnSpc>
                <a:spcPct val="110000"/>
              </a:lnSpc>
              <a:defRPr/>
            </a:pPr>
            <a:r>
              <a:rPr lang="en-US" altLang="zh-CN" sz="2400" b="1" i="1">
                <a:solidFill>
                  <a:srgbClr val="FFC000"/>
                </a:solidFill>
                <a:latin typeface="+mn-lt"/>
              </a:rPr>
              <a:t>t</a:t>
            </a:r>
            <a:r>
              <a:rPr lang="en-US" altLang="zh-CN" sz="2400" b="1">
                <a:solidFill>
                  <a:srgbClr val="FFC000"/>
                </a:solidFill>
                <a:latin typeface="+mn-lt"/>
              </a:rPr>
              <a:t>+</a:t>
            </a:r>
            <a:r>
              <a:rPr lang="en-US" altLang="zh-CN" sz="2400" b="1" i="1">
                <a:solidFill>
                  <a:srgbClr val="FFC000"/>
                </a:solidFill>
                <a:latin typeface="+mn-lt"/>
              </a:rPr>
              <a:t>dt</a:t>
            </a:r>
            <a:r>
              <a:rPr lang="zh-CN" altLang="zh-CN" sz="2400" b="1">
                <a:solidFill>
                  <a:srgbClr val="FFC000"/>
                </a:solidFill>
                <a:latin typeface="+mn-lt"/>
              </a:rPr>
              <a:t>：</a:t>
            </a:r>
            <a:r>
              <a:rPr lang="en-US" altLang="zh-CN" sz="2400" b="1">
                <a:solidFill>
                  <a:srgbClr val="FFC000"/>
                </a:solidFill>
                <a:latin typeface="+mn-lt"/>
              </a:rPr>
              <a:t>     </a:t>
            </a:r>
            <a:r>
              <a:rPr lang="en-US" altLang="zh-CN" sz="2400" b="1" i="1">
                <a:solidFill>
                  <a:schemeClr val="bg1"/>
                </a:solidFill>
                <a:latin typeface="+mn-lt"/>
              </a:rPr>
              <a:t>m</a:t>
            </a:r>
            <a:r>
              <a:rPr lang="en-US" altLang="zh-CN" sz="2400" b="1">
                <a:solidFill>
                  <a:schemeClr val="bg1"/>
                </a:solidFill>
                <a:latin typeface="+mn-lt"/>
              </a:rPr>
              <a:t>         </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dv</a:t>
            </a:r>
            <a:r>
              <a:rPr lang="en-US" altLang="zh-CN" sz="2400" b="1">
                <a:solidFill>
                  <a:schemeClr val="bg1"/>
                </a:solidFill>
                <a:latin typeface="+mn-lt"/>
              </a:rPr>
              <a:t>      </a:t>
            </a:r>
            <a:r>
              <a:rPr lang="en-US" altLang="zh-CN" sz="2400" b="1" i="1">
                <a:solidFill>
                  <a:schemeClr val="bg1"/>
                </a:solidFill>
                <a:latin typeface="+mn-lt"/>
              </a:rPr>
              <a:t>dm</a:t>
            </a:r>
            <a:r>
              <a:rPr lang="en-US" altLang="zh-CN" sz="2400" b="1">
                <a:solidFill>
                  <a:schemeClr val="bg1"/>
                </a:solidFill>
                <a:latin typeface="+mn-lt"/>
              </a:rPr>
              <a:t>      </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u</a:t>
            </a:r>
            <a:r>
              <a:rPr lang="en-US" altLang="zh-CN" sz="2400" b="1">
                <a:solidFill>
                  <a:schemeClr val="bg1"/>
                </a:solidFill>
                <a:latin typeface="+mn-lt"/>
              </a:rPr>
              <a:t>      </a:t>
            </a:r>
            <a:r>
              <a:rPr lang="en-US" altLang="zh-CN" sz="2400" b="1" i="1">
                <a:solidFill>
                  <a:schemeClr val="bg1"/>
                </a:solidFill>
                <a:latin typeface="+mn-lt"/>
              </a:rPr>
              <a:t>dm</a:t>
            </a:r>
            <a:r>
              <a:rPr lang="en-US" altLang="zh-CN" sz="2400" b="1">
                <a:solidFill>
                  <a:schemeClr val="bg1"/>
                </a:solidFill>
                <a:latin typeface="+mn-lt"/>
              </a:rPr>
              <a:t>(</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u</a:t>
            </a:r>
            <a:r>
              <a:rPr lang="en-US" altLang="zh-CN" sz="2400" b="1">
                <a:solidFill>
                  <a:schemeClr val="bg1"/>
                </a:solidFill>
                <a:latin typeface="+mn-lt"/>
              </a:rPr>
              <a:t>)+</a:t>
            </a:r>
            <a:r>
              <a:rPr lang="en-US" altLang="zh-CN" sz="2400" b="1" i="1">
                <a:solidFill>
                  <a:schemeClr val="bg1"/>
                </a:solidFill>
                <a:latin typeface="+mn-lt"/>
              </a:rPr>
              <a:t>m</a:t>
            </a:r>
            <a:r>
              <a:rPr lang="en-US" altLang="zh-CN" sz="2400" b="1">
                <a:solidFill>
                  <a:schemeClr val="bg1"/>
                </a:solidFill>
                <a:latin typeface="+mn-lt"/>
              </a:rPr>
              <a:t>(</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dv</a:t>
            </a:r>
            <a:r>
              <a:rPr lang="en-US" altLang="zh-CN" sz="2400" b="1">
                <a:solidFill>
                  <a:schemeClr val="bg1"/>
                </a:solidFill>
                <a:latin typeface="+mn-lt"/>
              </a:rPr>
              <a:t>)</a:t>
            </a:r>
            <a:endParaRPr lang="zh-CN" altLang="zh-CN" sz="2400" b="1">
              <a:solidFill>
                <a:schemeClr val="bg1"/>
              </a:solidFill>
              <a:latin typeface="+mn-lt"/>
            </a:endParaRPr>
          </a:p>
        </p:txBody>
      </p:sp>
      <p:sp>
        <p:nvSpPr>
          <p:cNvPr id="32772" name="Rectangle 15">
            <a:extLst>
              <a:ext uri="{FF2B5EF4-FFF2-40B4-BE49-F238E27FC236}">
                <a16:creationId xmlns:a16="http://schemas.microsoft.com/office/drawing/2014/main" id="{E1D1664E-EA42-43A3-82B0-39FBB751642F}"/>
              </a:ext>
            </a:extLst>
          </p:cNvPr>
          <p:cNvSpPr>
            <a:spLocks noChangeArrowheads="1"/>
          </p:cNvSpPr>
          <p:nvPr/>
        </p:nvSpPr>
        <p:spPr bwMode="auto">
          <a:xfrm>
            <a:off x="131763" y="4048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endParaRPr lang="zh-CN" altLang="en-US">
              <a:latin typeface="+mn-lt"/>
            </a:endParaRPr>
          </a:p>
        </p:txBody>
      </p:sp>
      <p:grpSp>
        <p:nvGrpSpPr>
          <p:cNvPr id="27653" name="Group 3">
            <a:extLst>
              <a:ext uri="{FF2B5EF4-FFF2-40B4-BE49-F238E27FC236}">
                <a16:creationId xmlns:a16="http://schemas.microsoft.com/office/drawing/2014/main" id="{DA520516-7012-4381-B223-F2AF4AA5BFA7}"/>
              </a:ext>
            </a:extLst>
          </p:cNvPr>
          <p:cNvGrpSpPr>
            <a:grpSpLocks/>
          </p:cNvGrpSpPr>
          <p:nvPr/>
        </p:nvGrpSpPr>
        <p:grpSpPr bwMode="auto">
          <a:xfrm>
            <a:off x="1404938" y="2133600"/>
            <a:ext cx="6551612" cy="1655763"/>
            <a:chOff x="2082" y="4461"/>
            <a:chExt cx="6498" cy="1254"/>
          </a:xfrm>
        </p:grpSpPr>
        <p:sp>
          <p:nvSpPr>
            <p:cNvPr id="32775" name="Freeform 14">
              <a:extLst>
                <a:ext uri="{FF2B5EF4-FFF2-40B4-BE49-F238E27FC236}">
                  <a16:creationId xmlns:a16="http://schemas.microsoft.com/office/drawing/2014/main" id="{E3334BF3-21A8-4263-9F9B-58F6B0FAC767}"/>
                </a:ext>
              </a:extLst>
            </p:cNvPr>
            <p:cNvSpPr>
              <a:spLocks/>
            </p:cNvSpPr>
            <p:nvPr/>
          </p:nvSpPr>
          <p:spPr bwMode="auto">
            <a:xfrm>
              <a:off x="2595" y="4461"/>
              <a:ext cx="2165" cy="570"/>
            </a:xfrm>
            <a:custGeom>
              <a:avLst/>
              <a:gdLst>
                <a:gd name="T0" fmla="*/ 0 w 2166"/>
                <a:gd name="T1" fmla="*/ 0 h 570"/>
                <a:gd name="T2" fmla="*/ 1368 w 2166"/>
                <a:gd name="T3" fmla="*/ 0 h 570"/>
                <a:gd name="T4" fmla="*/ 2166 w 2166"/>
                <a:gd name="T5" fmla="*/ 342 h 570"/>
                <a:gd name="T6" fmla="*/ 1425 w 2166"/>
                <a:gd name="T7" fmla="*/ 570 h 570"/>
                <a:gd name="T8" fmla="*/ 0 w 2166"/>
                <a:gd name="T9" fmla="*/ 570 h 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6" h="570">
                  <a:moveTo>
                    <a:pt x="0" y="0"/>
                  </a:moveTo>
                  <a:lnTo>
                    <a:pt x="1368" y="0"/>
                  </a:lnTo>
                  <a:lnTo>
                    <a:pt x="2166" y="342"/>
                  </a:lnTo>
                  <a:lnTo>
                    <a:pt x="1425" y="570"/>
                  </a:lnTo>
                  <a:lnTo>
                    <a:pt x="0" y="5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zh-CN" altLang="en-US" sz="2400" i="1">
                <a:solidFill>
                  <a:schemeClr val="bg1"/>
                </a:solidFill>
                <a:latin typeface="+mn-lt"/>
              </a:endParaRPr>
            </a:p>
          </p:txBody>
        </p:sp>
        <p:sp>
          <p:nvSpPr>
            <p:cNvPr id="32776" name="Rectangle 13">
              <a:extLst>
                <a:ext uri="{FF2B5EF4-FFF2-40B4-BE49-F238E27FC236}">
                  <a16:creationId xmlns:a16="http://schemas.microsoft.com/office/drawing/2014/main" id="{7192ACB5-42A3-4FC2-AA20-FE890C792ED5}"/>
                </a:ext>
              </a:extLst>
            </p:cNvPr>
            <p:cNvSpPr>
              <a:spLocks noChangeArrowheads="1"/>
            </p:cNvSpPr>
            <p:nvPr/>
          </p:nvSpPr>
          <p:spPr bwMode="auto">
            <a:xfrm>
              <a:off x="2652" y="4689"/>
              <a:ext cx="113" cy="171"/>
            </a:xfrm>
            <a:prstGeom prst="rect">
              <a:avLst/>
            </a:prstGeom>
            <a:solidFill>
              <a:srgbClr val="FFFFFF"/>
            </a:solidFill>
            <a:ln w="9525">
              <a:solidFill>
                <a:srgbClr val="000000"/>
              </a:solidFill>
              <a:miter lim="800000"/>
              <a:headEnd/>
              <a:tailEnd/>
            </a:ln>
          </p:spPr>
          <p:txBody>
            <a:bodyPr/>
            <a:lstStyle/>
            <a:p>
              <a:pPr eaLnBrk="1" hangingPunct="1">
                <a:defRPr/>
              </a:pPr>
              <a:endParaRPr lang="zh-CN" altLang="en-US" sz="2400" i="1">
                <a:solidFill>
                  <a:schemeClr val="bg1"/>
                </a:solidFill>
                <a:latin typeface="+mn-lt"/>
              </a:endParaRPr>
            </a:p>
          </p:txBody>
        </p:sp>
        <p:sp>
          <p:nvSpPr>
            <p:cNvPr id="32777" name="Freeform 12">
              <a:extLst>
                <a:ext uri="{FF2B5EF4-FFF2-40B4-BE49-F238E27FC236}">
                  <a16:creationId xmlns:a16="http://schemas.microsoft.com/office/drawing/2014/main" id="{A2D106F7-3595-4A11-9937-63B6A98EDC88}"/>
                </a:ext>
              </a:extLst>
            </p:cNvPr>
            <p:cNvSpPr>
              <a:spLocks/>
            </p:cNvSpPr>
            <p:nvPr/>
          </p:nvSpPr>
          <p:spPr bwMode="auto">
            <a:xfrm>
              <a:off x="6413" y="4518"/>
              <a:ext cx="2167" cy="571"/>
            </a:xfrm>
            <a:custGeom>
              <a:avLst/>
              <a:gdLst>
                <a:gd name="T0" fmla="*/ 0 w 2166"/>
                <a:gd name="T1" fmla="*/ 0 h 570"/>
                <a:gd name="T2" fmla="*/ 1368 w 2166"/>
                <a:gd name="T3" fmla="*/ 0 h 570"/>
                <a:gd name="T4" fmla="*/ 2166 w 2166"/>
                <a:gd name="T5" fmla="*/ 342 h 570"/>
                <a:gd name="T6" fmla="*/ 1425 w 2166"/>
                <a:gd name="T7" fmla="*/ 570 h 570"/>
                <a:gd name="T8" fmla="*/ 0 w 2166"/>
                <a:gd name="T9" fmla="*/ 570 h 5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6" h="570">
                  <a:moveTo>
                    <a:pt x="0" y="0"/>
                  </a:moveTo>
                  <a:lnTo>
                    <a:pt x="1368" y="0"/>
                  </a:lnTo>
                  <a:lnTo>
                    <a:pt x="2166" y="342"/>
                  </a:lnTo>
                  <a:lnTo>
                    <a:pt x="1425" y="570"/>
                  </a:lnTo>
                  <a:lnTo>
                    <a:pt x="0" y="5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defRPr/>
              </a:pPr>
              <a:endParaRPr lang="zh-CN" altLang="en-US" sz="2400" i="1">
                <a:solidFill>
                  <a:schemeClr val="bg1"/>
                </a:solidFill>
                <a:latin typeface="+mn-lt"/>
              </a:endParaRPr>
            </a:p>
          </p:txBody>
        </p:sp>
        <p:sp>
          <p:nvSpPr>
            <p:cNvPr id="32778" name="Rectangle 11">
              <a:extLst>
                <a:ext uri="{FF2B5EF4-FFF2-40B4-BE49-F238E27FC236}">
                  <a16:creationId xmlns:a16="http://schemas.microsoft.com/office/drawing/2014/main" id="{332A5090-11B1-4996-9442-7085C0C57C28}"/>
                </a:ext>
              </a:extLst>
            </p:cNvPr>
            <p:cNvSpPr>
              <a:spLocks noChangeArrowheads="1"/>
            </p:cNvSpPr>
            <p:nvPr/>
          </p:nvSpPr>
          <p:spPr bwMode="auto">
            <a:xfrm>
              <a:off x="5673" y="4746"/>
              <a:ext cx="112" cy="171"/>
            </a:xfrm>
            <a:prstGeom prst="rect">
              <a:avLst/>
            </a:prstGeom>
            <a:solidFill>
              <a:srgbClr val="FFFFFF"/>
            </a:solidFill>
            <a:ln w="9525">
              <a:solidFill>
                <a:srgbClr val="000000"/>
              </a:solidFill>
              <a:miter lim="800000"/>
              <a:headEnd/>
              <a:tailEnd/>
            </a:ln>
          </p:spPr>
          <p:txBody>
            <a:bodyPr/>
            <a:lstStyle/>
            <a:p>
              <a:pPr eaLnBrk="1" hangingPunct="1">
                <a:defRPr/>
              </a:pPr>
              <a:endParaRPr lang="zh-CN" altLang="en-US" sz="2400" i="1">
                <a:solidFill>
                  <a:schemeClr val="bg1"/>
                </a:solidFill>
                <a:latin typeface="+mn-lt"/>
              </a:endParaRPr>
            </a:p>
          </p:txBody>
        </p:sp>
        <p:sp>
          <p:nvSpPr>
            <p:cNvPr id="32779" name="Text Box 10">
              <a:extLst>
                <a:ext uri="{FF2B5EF4-FFF2-40B4-BE49-F238E27FC236}">
                  <a16:creationId xmlns:a16="http://schemas.microsoft.com/office/drawing/2014/main" id="{B9F6C1DD-6ECE-4052-9EBF-076A2B745503}"/>
                </a:ext>
              </a:extLst>
            </p:cNvPr>
            <p:cNvSpPr txBox="1">
              <a:spLocks noChangeArrowheads="1"/>
            </p:cNvSpPr>
            <p:nvPr/>
          </p:nvSpPr>
          <p:spPr bwMode="auto">
            <a:xfrm>
              <a:off x="3109" y="4518"/>
              <a:ext cx="740"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M</a:t>
              </a:r>
              <a:endParaRPr lang="en-US" altLang="zh-CN" sz="2400" i="1">
                <a:solidFill>
                  <a:schemeClr val="bg1"/>
                </a:solidFill>
                <a:latin typeface="+mn-lt"/>
              </a:endParaRPr>
            </a:p>
          </p:txBody>
        </p:sp>
        <p:sp>
          <p:nvSpPr>
            <p:cNvPr id="32780" name="Text Box 9">
              <a:extLst>
                <a:ext uri="{FF2B5EF4-FFF2-40B4-BE49-F238E27FC236}">
                  <a16:creationId xmlns:a16="http://schemas.microsoft.com/office/drawing/2014/main" id="{53D55BB8-802A-429D-8ABD-1284AB8923B4}"/>
                </a:ext>
              </a:extLst>
            </p:cNvPr>
            <p:cNvSpPr txBox="1">
              <a:spLocks noChangeArrowheads="1"/>
            </p:cNvSpPr>
            <p:nvPr/>
          </p:nvSpPr>
          <p:spPr bwMode="auto">
            <a:xfrm>
              <a:off x="6813" y="4575"/>
              <a:ext cx="740"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M</a:t>
              </a:r>
              <a:endParaRPr lang="en-US" altLang="zh-CN" sz="2400" i="1">
                <a:solidFill>
                  <a:schemeClr val="bg1"/>
                </a:solidFill>
                <a:latin typeface="+mn-lt"/>
              </a:endParaRPr>
            </a:p>
          </p:txBody>
        </p:sp>
        <p:sp>
          <p:nvSpPr>
            <p:cNvPr id="32781" name="Text Box 8">
              <a:extLst>
                <a:ext uri="{FF2B5EF4-FFF2-40B4-BE49-F238E27FC236}">
                  <a16:creationId xmlns:a16="http://schemas.microsoft.com/office/drawing/2014/main" id="{5B60A510-38A7-4E05-A927-A022EC30462A}"/>
                </a:ext>
              </a:extLst>
            </p:cNvPr>
            <p:cNvSpPr txBox="1">
              <a:spLocks noChangeArrowheads="1"/>
            </p:cNvSpPr>
            <p:nvPr/>
          </p:nvSpPr>
          <p:spPr bwMode="auto">
            <a:xfrm>
              <a:off x="2082" y="4518"/>
              <a:ext cx="742"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dm</a:t>
              </a:r>
              <a:endParaRPr lang="en-US" altLang="zh-CN" sz="2400" i="1">
                <a:solidFill>
                  <a:schemeClr val="bg1"/>
                </a:solidFill>
                <a:latin typeface="+mn-lt"/>
              </a:endParaRPr>
            </a:p>
          </p:txBody>
        </p:sp>
        <p:sp>
          <p:nvSpPr>
            <p:cNvPr id="32782" name="Text Box 7">
              <a:extLst>
                <a:ext uri="{FF2B5EF4-FFF2-40B4-BE49-F238E27FC236}">
                  <a16:creationId xmlns:a16="http://schemas.microsoft.com/office/drawing/2014/main" id="{2516D3ED-876D-4443-876F-FF444EF4C535}"/>
                </a:ext>
              </a:extLst>
            </p:cNvPr>
            <p:cNvSpPr txBox="1">
              <a:spLocks noChangeArrowheads="1"/>
            </p:cNvSpPr>
            <p:nvPr/>
          </p:nvSpPr>
          <p:spPr bwMode="auto">
            <a:xfrm>
              <a:off x="5716" y="4575"/>
              <a:ext cx="742"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dm</a:t>
              </a:r>
              <a:endParaRPr lang="en-US" altLang="zh-CN" sz="2400" i="1">
                <a:solidFill>
                  <a:schemeClr val="bg1"/>
                </a:solidFill>
                <a:latin typeface="+mn-lt"/>
              </a:endParaRPr>
            </a:p>
          </p:txBody>
        </p:sp>
        <p:sp>
          <p:nvSpPr>
            <p:cNvPr id="32783" name="Text Box 6">
              <a:extLst>
                <a:ext uri="{FF2B5EF4-FFF2-40B4-BE49-F238E27FC236}">
                  <a16:creationId xmlns:a16="http://schemas.microsoft.com/office/drawing/2014/main" id="{B744F7C7-FAC1-42D8-A516-D3CEE3C17AD6}"/>
                </a:ext>
              </a:extLst>
            </p:cNvPr>
            <p:cNvSpPr txBox="1">
              <a:spLocks noChangeArrowheads="1"/>
            </p:cNvSpPr>
            <p:nvPr/>
          </p:nvSpPr>
          <p:spPr bwMode="auto">
            <a:xfrm>
              <a:off x="3279" y="4974"/>
              <a:ext cx="742"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v</a:t>
              </a:r>
              <a:endParaRPr lang="en-US" altLang="zh-CN" sz="2400" i="1">
                <a:solidFill>
                  <a:schemeClr val="bg1"/>
                </a:solidFill>
                <a:latin typeface="+mn-lt"/>
              </a:endParaRPr>
            </a:p>
          </p:txBody>
        </p:sp>
        <p:sp>
          <p:nvSpPr>
            <p:cNvPr id="32784" name="Text Box 5">
              <a:extLst>
                <a:ext uri="{FF2B5EF4-FFF2-40B4-BE49-F238E27FC236}">
                  <a16:creationId xmlns:a16="http://schemas.microsoft.com/office/drawing/2014/main" id="{B8AEB75F-1B2A-4729-926A-C659B7B9C22A}"/>
                </a:ext>
              </a:extLst>
            </p:cNvPr>
            <p:cNvSpPr txBox="1">
              <a:spLocks noChangeArrowheads="1"/>
            </p:cNvSpPr>
            <p:nvPr/>
          </p:nvSpPr>
          <p:spPr bwMode="auto">
            <a:xfrm>
              <a:off x="6698" y="5031"/>
              <a:ext cx="1312"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v+dv</a:t>
              </a:r>
              <a:endParaRPr lang="en-US" altLang="zh-CN" sz="2400" i="1">
                <a:solidFill>
                  <a:schemeClr val="bg1"/>
                </a:solidFill>
                <a:latin typeface="+mn-lt"/>
              </a:endParaRPr>
            </a:p>
          </p:txBody>
        </p:sp>
        <p:sp>
          <p:nvSpPr>
            <p:cNvPr id="32785" name="Text Box 4">
              <a:extLst>
                <a:ext uri="{FF2B5EF4-FFF2-40B4-BE49-F238E27FC236}">
                  <a16:creationId xmlns:a16="http://schemas.microsoft.com/office/drawing/2014/main" id="{EEBD6B83-AB37-46BC-9AC6-F7010B5F874A}"/>
                </a:ext>
              </a:extLst>
            </p:cNvPr>
            <p:cNvSpPr txBox="1">
              <a:spLocks noChangeArrowheads="1"/>
            </p:cNvSpPr>
            <p:nvPr/>
          </p:nvSpPr>
          <p:spPr bwMode="auto">
            <a:xfrm>
              <a:off x="5716" y="4802"/>
              <a:ext cx="1027"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defRPr/>
              </a:pPr>
              <a:r>
                <a:rPr lang="en-US" altLang="zh-CN" i="1">
                  <a:solidFill>
                    <a:schemeClr val="bg1"/>
                  </a:solidFill>
                  <a:latin typeface="+mn-lt"/>
                  <a:cs typeface="Times New Roman" pitchFamily="18" charset="0"/>
                </a:rPr>
                <a:t>v+u</a:t>
              </a:r>
              <a:endParaRPr lang="en-US" altLang="zh-CN" sz="2400" i="1">
                <a:solidFill>
                  <a:schemeClr val="bg1"/>
                </a:solidFill>
                <a:latin typeface="+mn-lt"/>
              </a:endParaRPr>
            </a:p>
          </p:txBody>
        </p:sp>
      </p:grpSp>
      <p:sp>
        <p:nvSpPr>
          <p:cNvPr id="32774" name="Rectangle 23">
            <a:extLst>
              <a:ext uri="{FF2B5EF4-FFF2-40B4-BE49-F238E27FC236}">
                <a16:creationId xmlns:a16="http://schemas.microsoft.com/office/drawing/2014/main" id="{3E7D1F17-ED41-40D7-B9C1-C75B0799AF09}"/>
              </a:ext>
            </a:extLst>
          </p:cNvPr>
          <p:cNvSpPr>
            <a:spLocks noChangeArrowheads="1"/>
          </p:cNvSpPr>
          <p:nvPr/>
        </p:nvSpPr>
        <p:spPr bwMode="auto">
          <a:xfrm>
            <a:off x="131763" y="633413"/>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endParaRPr lang="zh-CN" altLang="zh-CN">
              <a:latin typeface="+mn-lt"/>
            </a:endParaRPr>
          </a:p>
        </p:txBody>
      </p:sp>
      <p:sp>
        <p:nvSpPr>
          <p:cNvPr id="27655" name="文本框 1">
            <a:extLst>
              <a:ext uri="{FF2B5EF4-FFF2-40B4-BE49-F238E27FC236}">
                <a16:creationId xmlns:a16="http://schemas.microsoft.com/office/drawing/2014/main" id="{C968ABB9-97AF-4B98-A148-985A30597954}"/>
              </a:ext>
            </a:extLst>
          </p:cNvPr>
          <p:cNvSpPr txBox="1">
            <a:spLocks noChangeArrowheads="1"/>
          </p:cNvSpPr>
          <p:nvPr/>
        </p:nvSpPr>
        <p:spPr bwMode="auto">
          <a:xfrm>
            <a:off x="122238" y="155575"/>
            <a:ext cx="3878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C000"/>
                </a:solidFill>
              </a:rPr>
              <a:t>用动量守恒处理变质量问题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a:extLst>
              <a:ext uri="{FF2B5EF4-FFF2-40B4-BE49-F238E27FC236}">
                <a16:creationId xmlns:a16="http://schemas.microsoft.com/office/drawing/2014/main" id="{9A773868-C4BF-47A4-AF33-90F8F6095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0" y="2635250"/>
            <a:ext cx="1511300" cy="782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795" name="矩形 1">
            <a:extLst>
              <a:ext uri="{FF2B5EF4-FFF2-40B4-BE49-F238E27FC236}">
                <a16:creationId xmlns:a16="http://schemas.microsoft.com/office/drawing/2014/main" id="{8F9D822B-7A32-4764-AFF0-A6B6E18EADDF}"/>
              </a:ext>
            </a:extLst>
          </p:cNvPr>
          <p:cNvSpPr>
            <a:spLocks noChangeArrowheads="1"/>
          </p:cNvSpPr>
          <p:nvPr/>
        </p:nvSpPr>
        <p:spPr bwMode="auto">
          <a:xfrm>
            <a:off x="1749425" y="3970338"/>
            <a:ext cx="195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zh-CN" altLang="zh-CN" sz="2400" b="1">
                <a:solidFill>
                  <a:schemeClr val="bg1"/>
                </a:solidFill>
                <a:latin typeface="+mn-lt"/>
              </a:rPr>
              <a:t>积分：</a:t>
            </a:r>
            <a:r>
              <a:rPr lang="en-US" altLang="zh-CN" sz="2400" b="1">
                <a:solidFill>
                  <a:schemeClr val="bg1"/>
                </a:solidFill>
                <a:latin typeface="+mn-lt"/>
              </a:rPr>
              <a:t>           </a:t>
            </a:r>
            <a:endParaRPr lang="zh-CN" altLang="zh-CN" sz="2400" b="1">
              <a:solidFill>
                <a:schemeClr val="bg1"/>
              </a:solidFill>
              <a:latin typeface="+mn-lt"/>
            </a:endParaRPr>
          </a:p>
        </p:txBody>
      </p:sp>
      <p:pic>
        <p:nvPicPr>
          <p:cNvPr id="33796" name="Picture 3">
            <a:extLst>
              <a:ext uri="{FF2B5EF4-FFF2-40B4-BE49-F238E27FC236}">
                <a16:creationId xmlns:a16="http://schemas.microsoft.com/office/drawing/2014/main" id="{0E9E9B71-6395-4126-A6AD-F3FFDFB9D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6925" y="3803650"/>
            <a:ext cx="2185988" cy="793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3797" name="Picture 4">
            <a:extLst>
              <a:ext uri="{FF2B5EF4-FFF2-40B4-BE49-F238E27FC236}">
                <a16:creationId xmlns:a16="http://schemas.microsoft.com/office/drawing/2014/main" id="{97655E8F-514C-4A91-B931-356067238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038" y="4797425"/>
            <a:ext cx="1433512" cy="763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798" name="矩形 2">
            <a:extLst>
              <a:ext uri="{FF2B5EF4-FFF2-40B4-BE49-F238E27FC236}">
                <a16:creationId xmlns:a16="http://schemas.microsoft.com/office/drawing/2014/main" id="{010D1FA6-E47E-4269-8F9F-F79387F692BE}"/>
              </a:ext>
            </a:extLst>
          </p:cNvPr>
          <p:cNvSpPr>
            <a:spLocks noChangeArrowheads="1"/>
          </p:cNvSpPr>
          <p:nvPr/>
        </p:nvSpPr>
        <p:spPr bwMode="auto">
          <a:xfrm>
            <a:off x="611188" y="5732463"/>
            <a:ext cx="81057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defRPr/>
            </a:pPr>
            <a:r>
              <a:rPr lang="zh-CN" altLang="zh-CN" sz="2400" b="1">
                <a:solidFill>
                  <a:schemeClr val="bg1"/>
                </a:solidFill>
                <a:latin typeface="+mn-lt"/>
              </a:rPr>
              <a:t>此式称为齐奥尔科夫斯基公式。</a:t>
            </a:r>
            <a:r>
              <a:rPr lang="zh-CN" altLang="en-US" sz="2400" b="1">
                <a:solidFill>
                  <a:schemeClr val="bg1"/>
                </a:solidFill>
                <a:latin typeface="+mn-lt"/>
              </a:rPr>
              <a:t>火箭的最终速度取决于</a:t>
            </a:r>
            <a:r>
              <a:rPr lang="zh-CN" altLang="en-US" sz="2400" b="1">
                <a:solidFill>
                  <a:srgbClr val="FFC000"/>
                </a:solidFill>
                <a:latin typeface="+mn-lt"/>
              </a:rPr>
              <a:t>喷气速度</a:t>
            </a:r>
            <a:r>
              <a:rPr lang="zh-CN" altLang="en-US" sz="2400" b="1">
                <a:solidFill>
                  <a:schemeClr val="bg1"/>
                </a:solidFill>
                <a:latin typeface="+mn-lt"/>
              </a:rPr>
              <a:t>和</a:t>
            </a:r>
            <a:r>
              <a:rPr lang="zh-CN" altLang="en-US" sz="2400" b="1">
                <a:solidFill>
                  <a:srgbClr val="FFC000"/>
                </a:solidFill>
                <a:latin typeface="+mn-lt"/>
              </a:rPr>
              <a:t>壳体质量与火箭初始总质量之比</a:t>
            </a:r>
            <a:r>
              <a:rPr lang="zh-CN" altLang="en-US" sz="2400" b="1">
                <a:solidFill>
                  <a:schemeClr val="bg1"/>
                </a:solidFill>
                <a:latin typeface="+mn-lt"/>
              </a:rPr>
              <a:t>两个因素。</a:t>
            </a:r>
            <a:endParaRPr lang="en-US" altLang="zh-CN" sz="2400" b="1">
              <a:solidFill>
                <a:schemeClr val="bg1"/>
              </a:solidFill>
              <a:latin typeface="+mn-lt"/>
            </a:endParaRPr>
          </a:p>
        </p:txBody>
      </p:sp>
      <p:sp>
        <p:nvSpPr>
          <p:cNvPr id="33799" name="矩形 3">
            <a:extLst>
              <a:ext uri="{FF2B5EF4-FFF2-40B4-BE49-F238E27FC236}">
                <a16:creationId xmlns:a16="http://schemas.microsoft.com/office/drawing/2014/main" id="{867D1CDF-6E4A-4483-BEF5-8CB561BE6AD5}"/>
              </a:ext>
            </a:extLst>
          </p:cNvPr>
          <p:cNvSpPr>
            <a:spLocks noChangeArrowheads="1"/>
          </p:cNvSpPr>
          <p:nvPr/>
        </p:nvSpPr>
        <p:spPr bwMode="auto">
          <a:xfrm>
            <a:off x="869950" y="476250"/>
            <a:ext cx="78470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10000"/>
              </a:lnSpc>
              <a:defRPr/>
            </a:pPr>
            <a:r>
              <a:rPr lang="zh-CN" altLang="zh-CN" sz="2400" b="1">
                <a:solidFill>
                  <a:schemeClr val="bg1"/>
                </a:solidFill>
                <a:latin typeface="+mn-lt"/>
              </a:rPr>
              <a:t>在不计外力的情况下，</a:t>
            </a:r>
            <a:r>
              <a:rPr lang="zh-CN" altLang="en-US" sz="2400" b="1">
                <a:solidFill>
                  <a:schemeClr val="bg1"/>
                </a:solidFill>
                <a:latin typeface="+mn-lt"/>
              </a:rPr>
              <a:t>这一时刻所喷出燃料</a:t>
            </a:r>
            <a:r>
              <a:rPr lang="en-US" altLang="zh-CN" sz="2400" b="1" i="1">
                <a:solidFill>
                  <a:schemeClr val="bg1"/>
                </a:solidFill>
                <a:latin typeface="+mn-lt"/>
              </a:rPr>
              <a:t>dm</a:t>
            </a:r>
            <a:r>
              <a:rPr lang="zh-CN" altLang="en-US" sz="2400" b="1">
                <a:solidFill>
                  <a:schemeClr val="bg1"/>
                </a:solidFill>
                <a:latin typeface="+mn-lt"/>
              </a:rPr>
              <a:t>与火箭</a:t>
            </a:r>
            <a:r>
              <a:rPr lang="en-US" altLang="zh-CN" sz="2400" b="1" i="1">
                <a:solidFill>
                  <a:schemeClr val="bg1"/>
                </a:solidFill>
                <a:latin typeface="+mn-lt"/>
              </a:rPr>
              <a:t>m</a:t>
            </a:r>
            <a:r>
              <a:rPr lang="zh-CN" altLang="en-US" sz="2400" b="1">
                <a:solidFill>
                  <a:schemeClr val="bg1"/>
                </a:solidFill>
                <a:latin typeface="+mn-lt"/>
              </a:rPr>
              <a:t>所组成的</a:t>
            </a:r>
            <a:r>
              <a:rPr lang="zh-CN" altLang="zh-CN" sz="2400" b="1">
                <a:solidFill>
                  <a:schemeClr val="bg1"/>
                </a:solidFill>
                <a:latin typeface="+mn-lt"/>
              </a:rPr>
              <a:t>系统动量守恒：</a:t>
            </a:r>
          </a:p>
          <a:p>
            <a:pPr algn="ctr" eaLnBrk="1" hangingPunct="1">
              <a:lnSpc>
                <a:spcPct val="110000"/>
              </a:lnSpc>
              <a:defRPr/>
            </a:pPr>
            <a:r>
              <a:rPr lang="en-US" altLang="zh-CN" sz="2400" b="1">
                <a:solidFill>
                  <a:schemeClr val="bg1"/>
                </a:solidFill>
                <a:latin typeface="+mn-lt"/>
              </a:rPr>
              <a:t>(</a:t>
            </a:r>
            <a:r>
              <a:rPr lang="en-US" altLang="zh-CN" sz="2400" b="1" i="1">
                <a:solidFill>
                  <a:schemeClr val="bg1"/>
                </a:solidFill>
                <a:latin typeface="+mn-lt"/>
              </a:rPr>
              <a:t>m</a:t>
            </a:r>
            <a:r>
              <a:rPr lang="en-US" altLang="zh-CN" sz="2400" b="1">
                <a:solidFill>
                  <a:schemeClr val="bg1"/>
                </a:solidFill>
                <a:latin typeface="+mn-lt"/>
              </a:rPr>
              <a:t>+</a:t>
            </a:r>
            <a:r>
              <a:rPr lang="en-US" altLang="zh-CN" sz="2400" b="1" i="1">
                <a:solidFill>
                  <a:schemeClr val="bg1"/>
                </a:solidFill>
                <a:latin typeface="+mn-lt"/>
              </a:rPr>
              <a:t>dm</a:t>
            </a:r>
            <a:r>
              <a:rPr lang="en-US" altLang="zh-CN" sz="2400" b="1">
                <a:solidFill>
                  <a:schemeClr val="bg1"/>
                </a:solidFill>
                <a:latin typeface="+mn-lt"/>
              </a:rPr>
              <a:t>)</a:t>
            </a:r>
            <a:r>
              <a:rPr lang="en-US" altLang="zh-CN" sz="2400" b="1" i="1">
                <a:solidFill>
                  <a:schemeClr val="bg1"/>
                </a:solidFill>
                <a:latin typeface="+mn-lt"/>
              </a:rPr>
              <a:t>v</a:t>
            </a:r>
            <a:r>
              <a:rPr lang="zh-CN" altLang="zh-CN" sz="2400" b="1">
                <a:solidFill>
                  <a:schemeClr val="bg1"/>
                </a:solidFill>
                <a:latin typeface="+mn-lt"/>
              </a:rPr>
              <a:t>＝</a:t>
            </a:r>
            <a:r>
              <a:rPr lang="en-US" altLang="zh-CN" sz="2400" b="1" i="1">
                <a:solidFill>
                  <a:schemeClr val="bg1"/>
                </a:solidFill>
                <a:latin typeface="+mn-lt"/>
              </a:rPr>
              <a:t>dm</a:t>
            </a:r>
            <a:r>
              <a:rPr lang="en-US" altLang="zh-CN" sz="2400" b="1">
                <a:solidFill>
                  <a:schemeClr val="bg1"/>
                </a:solidFill>
                <a:latin typeface="+mn-lt"/>
              </a:rPr>
              <a:t>(</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u</a:t>
            </a:r>
            <a:r>
              <a:rPr lang="en-US" altLang="zh-CN" sz="2400" b="1">
                <a:solidFill>
                  <a:schemeClr val="bg1"/>
                </a:solidFill>
                <a:latin typeface="+mn-lt"/>
              </a:rPr>
              <a:t>)+</a:t>
            </a:r>
            <a:r>
              <a:rPr lang="en-US" altLang="zh-CN" sz="2400" b="1" i="1">
                <a:solidFill>
                  <a:schemeClr val="bg1"/>
                </a:solidFill>
                <a:latin typeface="+mn-lt"/>
              </a:rPr>
              <a:t>m</a:t>
            </a:r>
            <a:r>
              <a:rPr lang="en-US" altLang="zh-CN" sz="2400" b="1">
                <a:solidFill>
                  <a:schemeClr val="bg1"/>
                </a:solidFill>
                <a:latin typeface="+mn-lt"/>
              </a:rPr>
              <a:t>(</a:t>
            </a:r>
            <a:r>
              <a:rPr lang="en-US" altLang="zh-CN" sz="2400" b="1" i="1">
                <a:solidFill>
                  <a:schemeClr val="bg1"/>
                </a:solidFill>
                <a:latin typeface="+mn-lt"/>
              </a:rPr>
              <a:t>v</a:t>
            </a:r>
            <a:r>
              <a:rPr lang="en-US" altLang="zh-CN" sz="2400" b="1">
                <a:solidFill>
                  <a:schemeClr val="bg1"/>
                </a:solidFill>
                <a:latin typeface="+mn-lt"/>
              </a:rPr>
              <a:t>+</a:t>
            </a:r>
            <a:r>
              <a:rPr lang="en-US" altLang="zh-CN" sz="2400" b="1" i="1">
                <a:solidFill>
                  <a:schemeClr val="bg1"/>
                </a:solidFill>
                <a:latin typeface="+mn-lt"/>
              </a:rPr>
              <a:t>dv</a:t>
            </a:r>
            <a:r>
              <a:rPr lang="en-US" altLang="zh-CN" sz="2400" b="1">
                <a:solidFill>
                  <a:schemeClr val="bg1"/>
                </a:solidFill>
                <a:latin typeface="+mn-lt"/>
              </a:rPr>
              <a:t>)</a:t>
            </a:r>
            <a:endParaRPr lang="zh-CN" altLang="zh-CN" sz="2400" b="1">
              <a:solidFill>
                <a:schemeClr val="bg1"/>
              </a:solidFill>
              <a:latin typeface="+mn-lt"/>
            </a:endParaRPr>
          </a:p>
          <a:p>
            <a:pPr algn="ctr" eaLnBrk="1" hangingPunct="1">
              <a:lnSpc>
                <a:spcPct val="110000"/>
              </a:lnSpc>
              <a:defRPr/>
            </a:pPr>
            <a:r>
              <a:rPr lang="en-US" altLang="zh-CN" sz="2400" b="1" i="1">
                <a:solidFill>
                  <a:schemeClr val="bg1"/>
                </a:solidFill>
                <a:latin typeface="+mn-lt"/>
              </a:rPr>
              <a:t>Mv</a:t>
            </a:r>
            <a:r>
              <a:rPr lang="en-US" altLang="zh-CN" sz="2400" b="1">
                <a:solidFill>
                  <a:schemeClr val="bg1"/>
                </a:solidFill>
                <a:latin typeface="+mn-lt"/>
              </a:rPr>
              <a:t>+</a:t>
            </a:r>
            <a:r>
              <a:rPr lang="en-US" altLang="zh-CN" sz="2400" b="1" i="1">
                <a:solidFill>
                  <a:schemeClr val="bg1"/>
                </a:solidFill>
                <a:latin typeface="+mn-lt"/>
              </a:rPr>
              <a:t>dmv</a:t>
            </a:r>
            <a:r>
              <a:rPr lang="zh-CN" altLang="zh-CN" sz="2400" b="1">
                <a:solidFill>
                  <a:schemeClr val="bg1"/>
                </a:solidFill>
                <a:latin typeface="+mn-lt"/>
              </a:rPr>
              <a:t>＝</a:t>
            </a:r>
            <a:r>
              <a:rPr lang="en-US" altLang="zh-CN" sz="2400" b="1" i="1">
                <a:solidFill>
                  <a:schemeClr val="bg1"/>
                </a:solidFill>
                <a:latin typeface="+mn-lt"/>
              </a:rPr>
              <a:t>dmv</a:t>
            </a:r>
            <a:r>
              <a:rPr lang="en-US" altLang="zh-CN" sz="2400" b="1">
                <a:solidFill>
                  <a:schemeClr val="bg1"/>
                </a:solidFill>
                <a:latin typeface="+mn-lt"/>
              </a:rPr>
              <a:t>+</a:t>
            </a:r>
            <a:r>
              <a:rPr lang="en-US" altLang="zh-CN" sz="2400" b="1" i="1">
                <a:solidFill>
                  <a:schemeClr val="bg1"/>
                </a:solidFill>
                <a:latin typeface="+mn-lt"/>
              </a:rPr>
              <a:t>dmu</a:t>
            </a:r>
            <a:r>
              <a:rPr lang="en-US" altLang="zh-CN" sz="2400" b="1">
                <a:solidFill>
                  <a:schemeClr val="bg1"/>
                </a:solidFill>
                <a:latin typeface="+mn-lt"/>
              </a:rPr>
              <a:t>+</a:t>
            </a:r>
            <a:r>
              <a:rPr lang="en-US" altLang="zh-CN" sz="2400" b="1" i="1">
                <a:solidFill>
                  <a:schemeClr val="bg1"/>
                </a:solidFill>
                <a:latin typeface="+mn-lt"/>
              </a:rPr>
              <a:t>mv</a:t>
            </a:r>
            <a:r>
              <a:rPr lang="en-US" altLang="zh-CN" sz="2400" b="1">
                <a:solidFill>
                  <a:schemeClr val="bg1"/>
                </a:solidFill>
                <a:latin typeface="+mn-lt"/>
              </a:rPr>
              <a:t>+</a:t>
            </a:r>
            <a:r>
              <a:rPr lang="en-US" altLang="zh-CN" sz="2400" b="1" i="1">
                <a:solidFill>
                  <a:schemeClr val="bg1"/>
                </a:solidFill>
                <a:latin typeface="+mn-lt"/>
              </a:rPr>
              <a:t>mdv</a:t>
            </a:r>
            <a:endParaRPr lang="zh-CN" altLang="zh-CN" sz="2400" b="1" i="1">
              <a:solidFill>
                <a:schemeClr val="bg1"/>
              </a:solidFill>
              <a:latin typeface="+mn-lt"/>
            </a:endParaRPr>
          </a:p>
          <a:p>
            <a:pPr algn="ctr" eaLnBrk="1" hangingPunct="1">
              <a:lnSpc>
                <a:spcPct val="110000"/>
              </a:lnSpc>
              <a:defRPr/>
            </a:pPr>
            <a:r>
              <a:rPr lang="en-US" altLang="zh-CN" sz="2400" b="1" i="1">
                <a:solidFill>
                  <a:schemeClr val="bg1"/>
                </a:solidFill>
                <a:latin typeface="+mn-lt"/>
              </a:rPr>
              <a:t>mdv</a:t>
            </a:r>
            <a:r>
              <a:rPr lang="zh-CN" altLang="zh-CN" sz="2400" b="1">
                <a:solidFill>
                  <a:schemeClr val="bg1"/>
                </a:solidFill>
                <a:latin typeface="+mn-lt"/>
              </a:rPr>
              <a:t>＝－</a:t>
            </a:r>
            <a:r>
              <a:rPr lang="en-US" altLang="zh-CN" sz="2400" b="1" i="1">
                <a:solidFill>
                  <a:schemeClr val="bg1"/>
                </a:solidFill>
                <a:latin typeface="+mn-lt"/>
              </a:rPr>
              <a:t>udm</a:t>
            </a:r>
            <a:endParaRPr lang="zh-CN" altLang="zh-CN" sz="2400" b="1" i="1">
              <a:solidFill>
                <a:schemeClr val="bg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37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8" grpId="0"/>
      <p:bldP spid="3379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EA495F9E-FCB9-4F74-884F-793FB1F3D74D}"/>
              </a:ext>
            </a:extLst>
          </p:cNvPr>
          <p:cNvSpPr txBox="1">
            <a:spLocks noChangeArrowheads="1"/>
          </p:cNvSpPr>
          <p:nvPr/>
        </p:nvSpPr>
        <p:spPr bwMode="auto">
          <a:xfrm>
            <a:off x="739775" y="317500"/>
            <a:ext cx="7954963"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5000"/>
              </a:lnSpc>
            </a:pPr>
            <a:r>
              <a:rPr lang="zh-CN" altLang="en-US" sz="2400" b="1">
                <a:solidFill>
                  <a:schemeClr val="bg1"/>
                </a:solidFill>
                <a:latin typeface="Times New Roman" panose="02020603050405020304" pitchFamily="18" charset="0"/>
              </a:rPr>
              <a:t>如图所示，两部运水的卡车</a:t>
            </a:r>
            <a:r>
              <a:rPr lang="en-US" altLang="zh-CN" sz="2400" b="1" i="1">
                <a:solidFill>
                  <a:srgbClr val="66FFFF"/>
                </a:solidFill>
                <a:latin typeface="Times New Roman" panose="02020603050405020304" pitchFamily="18" charset="0"/>
              </a:rPr>
              <a:t>A</a:t>
            </a:r>
            <a:r>
              <a:rPr lang="zh-CN" altLang="en-US" sz="2400" b="1">
                <a:solidFill>
                  <a:schemeClr val="bg1"/>
                </a:solidFill>
                <a:latin typeface="Times New Roman" panose="02020603050405020304" pitchFamily="18" charset="0"/>
              </a:rPr>
              <a:t>、</a:t>
            </a:r>
            <a:r>
              <a:rPr lang="en-US" altLang="zh-CN" sz="2400" b="1" i="1">
                <a:solidFill>
                  <a:srgbClr val="66FFFF"/>
                </a:solidFill>
                <a:latin typeface="Times New Roman" panose="02020603050405020304" pitchFamily="18" charset="0"/>
              </a:rPr>
              <a:t>B</a:t>
            </a:r>
            <a:r>
              <a:rPr lang="zh-CN" altLang="en-US" sz="2400" b="1">
                <a:solidFill>
                  <a:schemeClr val="bg1"/>
                </a:solidFill>
                <a:latin typeface="Times New Roman" panose="02020603050405020304" pitchFamily="18" charset="0"/>
              </a:rPr>
              <a:t>在水平面上沿同一方向运动，</a:t>
            </a:r>
            <a:r>
              <a:rPr lang="en-US" altLang="zh-CN" sz="2400" b="1" i="1">
                <a:solidFill>
                  <a:srgbClr val="66FFFF"/>
                </a:solidFill>
                <a:latin typeface="Times New Roman" panose="02020603050405020304" pitchFamily="18" charset="0"/>
              </a:rPr>
              <a:t>B</a:t>
            </a:r>
            <a:r>
              <a:rPr lang="zh-CN" altLang="en-US" sz="2400" b="1">
                <a:solidFill>
                  <a:schemeClr val="bg1"/>
                </a:solidFill>
                <a:latin typeface="Times New Roman" panose="02020603050405020304" pitchFamily="18" charset="0"/>
              </a:rPr>
              <a:t>的速度为</a:t>
            </a:r>
            <a:r>
              <a:rPr lang="en-US" altLang="zh-CN" sz="2400" b="1" i="1">
                <a:solidFill>
                  <a:srgbClr val="66FFFF"/>
                </a:solidFill>
                <a:latin typeface="Times New Roman" panose="02020603050405020304" pitchFamily="18" charset="0"/>
              </a:rPr>
              <a:t>u</a:t>
            </a:r>
            <a:r>
              <a:rPr lang="en-US" altLang="zh-CN" sz="2400" b="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，从</a:t>
            </a:r>
            <a:r>
              <a:rPr lang="en-US" altLang="zh-CN" sz="2400" b="1" i="1">
                <a:solidFill>
                  <a:srgbClr val="66FFFF"/>
                </a:solidFill>
                <a:latin typeface="Times New Roman" panose="02020603050405020304" pitchFamily="18" charset="0"/>
              </a:rPr>
              <a:t>B</a:t>
            </a:r>
            <a:r>
              <a:rPr lang="zh-CN" altLang="en-US" sz="2400" b="1">
                <a:solidFill>
                  <a:schemeClr val="bg1"/>
                </a:solidFill>
                <a:latin typeface="Times New Roman" panose="02020603050405020304" pitchFamily="18" charset="0"/>
              </a:rPr>
              <a:t>上以</a:t>
            </a:r>
            <a:r>
              <a:rPr lang="en-US" altLang="zh-CN" sz="2400" b="1">
                <a:solidFill>
                  <a:srgbClr val="66FFFF"/>
                </a:solidFill>
                <a:latin typeface="Times New Roman" panose="02020603050405020304" pitchFamily="18" charset="0"/>
              </a:rPr>
              <a:t>6kg/s</a:t>
            </a:r>
            <a:r>
              <a:rPr lang="zh-CN" altLang="en-US" sz="2400" b="1">
                <a:solidFill>
                  <a:schemeClr val="bg1"/>
                </a:solidFill>
                <a:latin typeface="Times New Roman" panose="02020603050405020304" pitchFamily="18" charset="0"/>
              </a:rPr>
              <a:t>的速率将水抽至</a:t>
            </a:r>
            <a:r>
              <a:rPr lang="en-US" altLang="zh-CN" sz="2400" b="1" i="1">
                <a:solidFill>
                  <a:srgbClr val="66FFFF"/>
                </a:solidFill>
                <a:latin typeface="Times New Roman" panose="02020603050405020304" pitchFamily="18" charset="0"/>
              </a:rPr>
              <a:t>A</a:t>
            </a:r>
            <a:r>
              <a:rPr lang="zh-CN" altLang="en-US" sz="2400" b="1">
                <a:solidFill>
                  <a:schemeClr val="bg1"/>
                </a:solidFill>
                <a:latin typeface="Times New Roman" panose="02020603050405020304" pitchFamily="18" charset="0"/>
              </a:rPr>
              <a:t>上，水从管子尾部出口垂直落下，车与地面间的摩擦不计，时刻 </a:t>
            </a:r>
            <a:r>
              <a:rPr lang="en-US" altLang="zh-CN" sz="2400" b="1" i="1">
                <a:solidFill>
                  <a:srgbClr val="66FFFF"/>
                </a:solidFill>
                <a:latin typeface="Times New Roman" panose="02020603050405020304" pitchFamily="18" charset="0"/>
              </a:rPr>
              <a:t>t </a:t>
            </a:r>
            <a:r>
              <a:rPr lang="zh-CN" altLang="en-US" sz="2400" b="1">
                <a:solidFill>
                  <a:schemeClr val="bg1"/>
                </a:solidFill>
                <a:latin typeface="Times New Roman" panose="02020603050405020304" pitchFamily="18" charset="0"/>
              </a:rPr>
              <a:t>时，</a:t>
            </a:r>
            <a:r>
              <a:rPr lang="en-US" altLang="zh-CN" sz="2400" b="1" i="1">
                <a:solidFill>
                  <a:srgbClr val="66FFFF"/>
                </a:solidFill>
                <a:latin typeface="Times New Roman" panose="02020603050405020304" pitchFamily="18" charset="0"/>
              </a:rPr>
              <a:t>A</a:t>
            </a:r>
            <a:r>
              <a:rPr lang="zh-CN" altLang="en-US" sz="2400" b="1">
                <a:solidFill>
                  <a:schemeClr val="bg1"/>
                </a:solidFill>
                <a:latin typeface="Times New Roman" panose="02020603050405020304" pitchFamily="18" charset="0"/>
              </a:rPr>
              <a:t>车的质量为</a:t>
            </a:r>
            <a:r>
              <a:rPr lang="en-US" altLang="zh-CN" sz="2400" b="1" i="1">
                <a:solidFill>
                  <a:srgbClr val="66FFFF"/>
                </a:solidFill>
                <a:latin typeface="Times New Roman" panose="02020603050405020304" pitchFamily="18" charset="0"/>
              </a:rPr>
              <a:t>M</a:t>
            </a:r>
            <a:r>
              <a:rPr lang="zh-CN" altLang="en-US" sz="2400" b="1">
                <a:solidFill>
                  <a:schemeClr val="bg1"/>
                </a:solidFill>
                <a:latin typeface="Times New Roman" panose="02020603050405020304" pitchFamily="18" charset="0"/>
              </a:rPr>
              <a:t>，速度为</a:t>
            </a:r>
            <a:r>
              <a:rPr lang="en-US" altLang="zh-CN" sz="2400" b="1" i="1">
                <a:solidFill>
                  <a:srgbClr val="66FFFF"/>
                </a:solidFill>
                <a:latin typeface="Bookman Old Style" panose="02050604050505020204" pitchFamily="18" charset="0"/>
              </a:rPr>
              <a:t>v</a:t>
            </a:r>
            <a:r>
              <a:rPr lang="en-US" altLang="zh-CN" sz="2400" b="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a:t>
            </a:r>
          </a:p>
        </p:txBody>
      </p:sp>
      <p:sp>
        <p:nvSpPr>
          <p:cNvPr id="105475" name="Text Box 3">
            <a:extLst>
              <a:ext uri="{FF2B5EF4-FFF2-40B4-BE49-F238E27FC236}">
                <a16:creationId xmlns:a16="http://schemas.microsoft.com/office/drawing/2014/main" id="{1050666E-FF06-4B18-8D21-3624EC185675}"/>
              </a:ext>
            </a:extLst>
          </p:cNvPr>
          <p:cNvSpPr txBox="1">
            <a:spLocks noChangeArrowheads="1"/>
          </p:cNvSpPr>
          <p:nvPr/>
        </p:nvSpPr>
        <p:spPr bwMode="auto">
          <a:xfrm>
            <a:off x="752475" y="2705100"/>
            <a:ext cx="3598863"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5000"/>
              </a:lnSpc>
            </a:pPr>
            <a:r>
              <a:rPr lang="zh-CN" altLang="en-US" sz="2400" b="1">
                <a:solidFill>
                  <a:schemeClr val="bg1"/>
                </a:solidFill>
                <a:latin typeface="宋体" panose="02010600030101010101" pitchFamily="2" charset="-122"/>
              </a:rPr>
              <a:t>选</a:t>
            </a:r>
            <a:r>
              <a:rPr lang="en-US" altLang="zh-CN" sz="2400" b="1" i="1">
                <a:solidFill>
                  <a:srgbClr val="66FFFF"/>
                </a:solidFill>
                <a:latin typeface="Times New Roman" panose="02020603050405020304" pitchFamily="18" charset="0"/>
              </a:rPr>
              <a:t>A</a:t>
            </a:r>
            <a:r>
              <a:rPr lang="zh-CN" altLang="en-US" sz="2400" b="1">
                <a:solidFill>
                  <a:schemeClr val="bg1"/>
                </a:solidFill>
                <a:latin typeface="宋体" panose="02010600030101010101" pitchFamily="2" charset="-122"/>
              </a:rPr>
              <a:t>车</a:t>
            </a:r>
            <a:r>
              <a:rPr lang="en-US" altLang="zh-CN" sz="2400" b="1" i="1">
                <a:solidFill>
                  <a:srgbClr val="66FFFF"/>
                </a:solidFill>
                <a:latin typeface="Times New Roman" panose="02020603050405020304" pitchFamily="18" charset="0"/>
              </a:rPr>
              <a:t>M</a:t>
            </a:r>
            <a:r>
              <a:rPr lang="zh-CN" altLang="en-US" sz="2400" b="1">
                <a:solidFill>
                  <a:schemeClr val="bg1"/>
                </a:solidFill>
                <a:latin typeface="宋体" panose="02010600030101010101" pitchFamily="2" charset="-122"/>
              </a:rPr>
              <a:t>和</a:t>
            </a:r>
            <a:r>
              <a:rPr lang="zh-CN" altLang="en-US" sz="2400" b="1">
                <a:solidFill>
                  <a:srgbClr val="66FFFF"/>
                </a:solidFill>
                <a:latin typeface="宋体" panose="02010600030101010101" pitchFamily="2" charset="-122"/>
                <a:sym typeface="Symbol" panose="05050102010706020507" pitchFamily="18" charset="2"/>
              </a:rPr>
              <a:t></a:t>
            </a:r>
            <a:r>
              <a:rPr lang="en-US" altLang="zh-CN" sz="2400" b="1" i="1">
                <a:solidFill>
                  <a:srgbClr val="66FFFF"/>
                </a:solidFill>
                <a:latin typeface="Times New Roman" panose="02020603050405020304" pitchFamily="18" charset="0"/>
              </a:rPr>
              <a:t>t</a:t>
            </a:r>
            <a:r>
              <a:rPr lang="zh-CN" altLang="en-US" sz="2400" b="1">
                <a:solidFill>
                  <a:schemeClr val="bg1"/>
                </a:solidFill>
                <a:latin typeface="宋体" panose="02010600030101010101" pitchFamily="2" charset="-122"/>
              </a:rPr>
              <a:t>时间内抽至</a:t>
            </a:r>
            <a:r>
              <a:rPr lang="en-US" altLang="zh-CN" sz="2400" b="1" i="1">
                <a:solidFill>
                  <a:srgbClr val="66FFFF"/>
                </a:solidFill>
                <a:latin typeface="Times New Roman" panose="02020603050405020304" pitchFamily="18" charset="0"/>
              </a:rPr>
              <a:t>A</a:t>
            </a:r>
            <a:r>
              <a:rPr lang="zh-CN" altLang="en-US" sz="2400" b="1">
                <a:solidFill>
                  <a:schemeClr val="bg1"/>
                </a:solidFill>
                <a:latin typeface="宋体" panose="02010600030101010101" pitchFamily="2" charset="-122"/>
              </a:rPr>
              <a:t>车的水</a:t>
            </a:r>
            <a:r>
              <a:rPr lang="zh-CN" altLang="en-US" sz="2400" b="1">
                <a:solidFill>
                  <a:srgbClr val="66FFFF"/>
                </a:solidFill>
                <a:latin typeface="宋体" panose="02010600030101010101" pitchFamily="2" charset="-122"/>
                <a:sym typeface="Symbol" panose="05050102010706020507" pitchFamily="18" charset="2"/>
              </a:rPr>
              <a:t></a:t>
            </a:r>
            <a:r>
              <a:rPr lang="en-US" altLang="zh-CN" sz="2400" b="1" i="1">
                <a:solidFill>
                  <a:srgbClr val="66FFFF"/>
                </a:solidFill>
                <a:latin typeface="Times New Roman" panose="02020603050405020304" pitchFamily="18" charset="0"/>
              </a:rPr>
              <a:t>m</a:t>
            </a:r>
            <a:r>
              <a:rPr lang="zh-CN" altLang="en-US" sz="2400" b="1">
                <a:solidFill>
                  <a:schemeClr val="bg1"/>
                </a:solidFill>
                <a:latin typeface="宋体" panose="02010600030101010101" pitchFamily="2" charset="-122"/>
              </a:rPr>
              <a:t>为研究系统，水平方向上动量守恒</a:t>
            </a:r>
            <a:endParaRPr lang="zh-CN" altLang="en-US" sz="2400" b="1">
              <a:solidFill>
                <a:schemeClr val="bg1"/>
              </a:solidFill>
              <a:latin typeface="Times New Roman" panose="02020603050405020304" pitchFamily="18" charset="0"/>
            </a:endParaRPr>
          </a:p>
        </p:txBody>
      </p:sp>
      <p:graphicFrame>
        <p:nvGraphicFramePr>
          <p:cNvPr id="105476" name="Object 4">
            <a:extLst>
              <a:ext uri="{FF2B5EF4-FFF2-40B4-BE49-F238E27FC236}">
                <a16:creationId xmlns:a16="http://schemas.microsoft.com/office/drawing/2014/main" id="{810A2D74-4A71-4328-938D-F61EDD2CECB4}"/>
              </a:ext>
            </a:extLst>
          </p:cNvPr>
          <p:cNvGraphicFramePr>
            <a:graphicFrameLocks/>
          </p:cNvGraphicFramePr>
          <p:nvPr/>
        </p:nvGraphicFramePr>
        <p:xfrm>
          <a:off x="849313" y="4279900"/>
          <a:ext cx="3244850" cy="365125"/>
        </p:xfrm>
        <a:graphic>
          <a:graphicData uri="http://schemas.openxmlformats.org/presentationml/2006/ole">
            <mc:AlternateContent xmlns:mc="http://schemas.openxmlformats.org/markup-compatibility/2006">
              <mc:Choice xmlns:v="urn:schemas-microsoft-com:vml" Requires="v">
                <p:oleObj spid="_x0000_s29736" name="Equation" r:id="rId3" imgW="3543492" imgH="342900" progId="Equation.3">
                  <p:embed/>
                </p:oleObj>
              </mc:Choice>
              <mc:Fallback>
                <p:oleObj name="Equation" r:id="rId3" imgW="3543492" imgH="3429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4279900"/>
                        <a:ext cx="32448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7" name="Object 5">
            <a:extLst>
              <a:ext uri="{FF2B5EF4-FFF2-40B4-BE49-F238E27FC236}">
                <a16:creationId xmlns:a16="http://schemas.microsoft.com/office/drawing/2014/main" id="{A3730791-42D0-46FE-8A68-1DB8150AEE1E}"/>
              </a:ext>
            </a:extLst>
          </p:cNvPr>
          <p:cNvGraphicFramePr>
            <a:graphicFrameLocks/>
          </p:cNvGraphicFramePr>
          <p:nvPr/>
        </p:nvGraphicFramePr>
        <p:xfrm>
          <a:off x="900113" y="4767263"/>
          <a:ext cx="1987550" cy="742950"/>
        </p:xfrm>
        <a:graphic>
          <a:graphicData uri="http://schemas.openxmlformats.org/presentationml/2006/ole">
            <mc:AlternateContent xmlns:mc="http://schemas.openxmlformats.org/markup-compatibility/2006">
              <mc:Choice xmlns:v="urn:schemas-microsoft-com:vml" Requires="v">
                <p:oleObj spid="_x0000_s29737" name="Equation" r:id="rId5" imgW="2156682" imgH="761947" progId="Equation.3">
                  <p:embed/>
                </p:oleObj>
              </mc:Choice>
              <mc:Fallback>
                <p:oleObj name="Equation" r:id="rId5" imgW="2156682" imgH="761947"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4767263"/>
                        <a:ext cx="198755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8" name="Object 6">
            <a:extLst>
              <a:ext uri="{FF2B5EF4-FFF2-40B4-BE49-F238E27FC236}">
                <a16:creationId xmlns:a16="http://schemas.microsoft.com/office/drawing/2014/main" id="{CA2529FB-4EA0-4E17-9DD1-8A1D0810830F}"/>
              </a:ext>
            </a:extLst>
          </p:cNvPr>
          <p:cNvGraphicFramePr>
            <a:graphicFrameLocks/>
          </p:cNvGraphicFramePr>
          <p:nvPr/>
        </p:nvGraphicFramePr>
        <p:xfrm>
          <a:off x="4090988" y="4740275"/>
          <a:ext cx="3073400" cy="742950"/>
        </p:xfrm>
        <a:graphic>
          <a:graphicData uri="http://schemas.openxmlformats.org/presentationml/2006/ole">
            <mc:AlternateContent xmlns:mc="http://schemas.openxmlformats.org/markup-compatibility/2006">
              <mc:Choice xmlns:v="urn:schemas-microsoft-com:vml" Requires="v">
                <p:oleObj spid="_x0000_s29738" name="Equation" r:id="rId7" imgW="3352682" imgH="761947" progId="Equation.3">
                  <p:embed/>
                </p:oleObj>
              </mc:Choice>
              <mc:Fallback>
                <p:oleObj name="Equation" r:id="rId7" imgW="3352682" imgH="761947"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0988" y="4740275"/>
                        <a:ext cx="30734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479" name="Text Box 7">
            <a:extLst>
              <a:ext uri="{FF2B5EF4-FFF2-40B4-BE49-F238E27FC236}">
                <a16:creationId xmlns:a16="http://schemas.microsoft.com/office/drawing/2014/main" id="{C370084B-5566-4B75-AE76-F13C75D16141}"/>
              </a:ext>
            </a:extLst>
          </p:cNvPr>
          <p:cNvSpPr txBox="1">
            <a:spLocks noChangeArrowheads="1"/>
          </p:cNvSpPr>
          <p:nvPr/>
        </p:nvSpPr>
        <p:spPr bwMode="auto">
          <a:xfrm>
            <a:off x="276225" y="2774950"/>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solidFill>
                  <a:srgbClr val="FFFF00"/>
                </a:solidFill>
                <a:latin typeface="Times New Roman" panose="02020603050405020304" pitchFamily="18" charset="0"/>
              </a:rPr>
              <a:t>解</a:t>
            </a:r>
          </a:p>
        </p:txBody>
      </p:sp>
      <p:graphicFrame>
        <p:nvGraphicFramePr>
          <p:cNvPr id="105480" name="Object 8">
            <a:extLst>
              <a:ext uri="{FF2B5EF4-FFF2-40B4-BE49-F238E27FC236}">
                <a16:creationId xmlns:a16="http://schemas.microsoft.com/office/drawing/2014/main" id="{E210C414-1EF3-438F-B925-CF55FB4A3154}"/>
              </a:ext>
            </a:extLst>
          </p:cNvPr>
          <p:cNvGraphicFramePr>
            <a:graphicFrameLocks/>
          </p:cNvGraphicFramePr>
          <p:nvPr/>
        </p:nvGraphicFramePr>
        <p:xfrm>
          <a:off x="847725" y="5707063"/>
          <a:ext cx="2068513" cy="742950"/>
        </p:xfrm>
        <a:graphic>
          <a:graphicData uri="http://schemas.openxmlformats.org/presentationml/2006/ole">
            <mc:AlternateContent xmlns:mc="http://schemas.openxmlformats.org/markup-compatibility/2006">
              <mc:Choice xmlns:v="urn:schemas-microsoft-com:vml" Requires="v">
                <p:oleObj spid="_x0000_s29739" name="Equation" r:id="rId9" imgW="2240487" imgH="761947" progId="Equation.3">
                  <p:embed/>
                </p:oleObj>
              </mc:Choice>
              <mc:Fallback>
                <p:oleObj name="Equation" r:id="rId9" imgW="2240487" imgH="761947"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725" y="5707063"/>
                        <a:ext cx="20685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1" name="Object 9">
            <a:extLst>
              <a:ext uri="{FF2B5EF4-FFF2-40B4-BE49-F238E27FC236}">
                <a16:creationId xmlns:a16="http://schemas.microsoft.com/office/drawing/2014/main" id="{6AE3F437-1D3B-436E-AE86-EED5C1969643}"/>
              </a:ext>
            </a:extLst>
          </p:cNvPr>
          <p:cNvGraphicFramePr>
            <a:graphicFrameLocks/>
          </p:cNvGraphicFramePr>
          <p:nvPr/>
        </p:nvGraphicFramePr>
        <p:xfrm>
          <a:off x="4105275" y="5702300"/>
          <a:ext cx="4570413" cy="742950"/>
        </p:xfrm>
        <a:graphic>
          <a:graphicData uri="http://schemas.openxmlformats.org/presentationml/2006/ole">
            <mc:AlternateContent xmlns:mc="http://schemas.openxmlformats.org/markup-compatibility/2006">
              <mc:Choice xmlns:v="urn:schemas-microsoft-com:vml" Requires="v">
                <p:oleObj spid="_x0000_s29740" name="Equation" r:id="rId11" imgW="5021684" imgH="761947" progId="Equation.3">
                  <p:embed/>
                </p:oleObj>
              </mc:Choice>
              <mc:Fallback>
                <p:oleObj name="Equation" r:id="rId11" imgW="5021684" imgH="761947" progId="Equation.3">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5275" y="5702300"/>
                        <a:ext cx="4570413"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6" name="Text Box 10">
            <a:extLst>
              <a:ext uri="{FF2B5EF4-FFF2-40B4-BE49-F238E27FC236}">
                <a16:creationId xmlns:a16="http://schemas.microsoft.com/office/drawing/2014/main" id="{54C5A017-90EE-4D73-AF9F-FA2189809A35}"/>
              </a:ext>
            </a:extLst>
          </p:cNvPr>
          <p:cNvSpPr txBox="1">
            <a:spLocks noChangeArrowheads="1"/>
          </p:cNvSpPr>
          <p:nvPr/>
        </p:nvSpPr>
        <p:spPr bwMode="auto">
          <a:xfrm>
            <a:off x="250825" y="325438"/>
            <a:ext cx="9144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例</a:t>
            </a:r>
          </a:p>
        </p:txBody>
      </p:sp>
      <p:sp>
        <p:nvSpPr>
          <p:cNvPr id="29707" name="Text Box 11">
            <a:extLst>
              <a:ext uri="{FF2B5EF4-FFF2-40B4-BE49-F238E27FC236}">
                <a16:creationId xmlns:a16="http://schemas.microsoft.com/office/drawing/2014/main" id="{A1FB6263-703C-49A6-B57D-CACD53BF8211}"/>
              </a:ext>
            </a:extLst>
          </p:cNvPr>
          <p:cNvSpPr txBox="1">
            <a:spLocks noChangeArrowheads="1"/>
          </p:cNvSpPr>
          <p:nvPr/>
        </p:nvSpPr>
        <p:spPr bwMode="auto">
          <a:xfrm>
            <a:off x="273050" y="2251075"/>
            <a:ext cx="69421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rgbClr val="FFFF00"/>
                </a:solidFill>
                <a:latin typeface="Times New Roman" panose="02020603050405020304" pitchFamily="18" charset="0"/>
              </a:rPr>
              <a:t>求</a:t>
            </a:r>
            <a:r>
              <a:rPr lang="zh-CN" altLang="en-US" sz="2400" b="1">
                <a:solidFill>
                  <a:schemeClr val="bg1"/>
                </a:solidFill>
                <a:latin typeface="Times New Roman" panose="02020603050405020304" pitchFamily="18" charset="0"/>
              </a:rPr>
              <a:t>  时刻 </a:t>
            </a:r>
            <a:r>
              <a:rPr lang="en-US" altLang="zh-CN" sz="2400" b="1" i="1">
                <a:solidFill>
                  <a:srgbClr val="66FFFF"/>
                </a:solidFill>
                <a:latin typeface="Times New Roman" panose="02020603050405020304" pitchFamily="18" charset="0"/>
              </a:rPr>
              <a:t>t</a:t>
            </a:r>
            <a:r>
              <a:rPr lang="en-US" altLang="zh-CN" sz="2400" b="1">
                <a:solidFill>
                  <a:srgbClr val="66FFFF"/>
                </a:solidFill>
                <a:latin typeface="Times New Roman" panose="02020603050405020304" pitchFamily="18" charset="0"/>
              </a:rPr>
              <a:t>  </a:t>
            </a:r>
            <a:r>
              <a:rPr lang="zh-CN" altLang="en-US" sz="2400" b="1">
                <a:solidFill>
                  <a:schemeClr val="bg1"/>
                </a:solidFill>
                <a:latin typeface="Times New Roman" panose="02020603050405020304" pitchFamily="18" charset="0"/>
              </a:rPr>
              <a:t>，</a:t>
            </a:r>
            <a:r>
              <a:rPr lang="en-US" altLang="zh-CN" sz="2400" b="1" i="1">
                <a:solidFill>
                  <a:srgbClr val="66FFFF"/>
                </a:solidFill>
                <a:latin typeface="Times New Roman" panose="02020603050405020304" pitchFamily="18" charset="0"/>
              </a:rPr>
              <a:t>A</a:t>
            </a:r>
            <a:r>
              <a:rPr lang="en-US" altLang="zh-CN" sz="2400" b="1" i="1">
                <a:solidFill>
                  <a:schemeClr val="bg1"/>
                </a:solidFill>
                <a:latin typeface="Times New Roman" panose="02020603050405020304" pitchFamily="18" charset="0"/>
              </a:rPr>
              <a:t> </a:t>
            </a:r>
            <a:r>
              <a:rPr lang="zh-CN" altLang="en-US" sz="2400" b="1">
                <a:solidFill>
                  <a:schemeClr val="bg1"/>
                </a:solidFill>
                <a:latin typeface="Times New Roman" panose="02020603050405020304" pitchFamily="18" charset="0"/>
              </a:rPr>
              <a:t>的瞬时</a:t>
            </a:r>
            <a:r>
              <a:rPr lang="zh-CN" altLang="en-US" sz="2400" b="1">
                <a:solidFill>
                  <a:srgbClr val="66FFFF"/>
                </a:solidFill>
                <a:latin typeface="Times New Roman" panose="02020603050405020304" pitchFamily="18" charset="0"/>
              </a:rPr>
              <a:t>加速度</a:t>
            </a:r>
          </a:p>
        </p:txBody>
      </p:sp>
      <p:grpSp>
        <p:nvGrpSpPr>
          <p:cNvPr id="29708" name="Group 12">
            <a:extLst>
              <a:ext uri="{FF2B5EF4-FFF2-40B4-BE49-F238E27FC236}">
                <a16:creationId xmlns:a16="http://schemas.microsoft.com/office/drawing/2014/main" id="{98609B34-0566-4EB1-835D-3D472152E89F}"/>
              </a:ext>
            </a:extLst>
          </p:cNvPr>
          <p:cNvGrpSpPr>
            <a:grpSpLocks/>
          </p:cNvGrpSpPr>
          <p:nvPr/>
        </p:nvGrpSpPr>
        <p:grpSpPr bwMode="auto">
          <a:xfrm>
            <a:off x="5060950" y="2178050"/>
            <a:ext cx="3414713" cy="1917700"/>
            <a:chOff x="3188" y="1372"/>
            <a:chExt cx="2151" cy="1208"/>
          </a:xfrm>
        </p:grpSpPr>
        <p:sp>
          <p:nvSpPr>
            <p:cNvPr id="29709" name="Rectangle 13">
              <a:extLst>
                <a:ext uri="{FF2B5EF4-FFF2-40B4-BE49-F238E27FC236}">
                  <a16:creationId xmlns:a16="http://schemas.microsoft.com/office/drawing/2014/main" id="{F8593FB2-48AC-4DA6-802D-F304935D3E2A}"/>
                </a:ext>
              </a:extLst>
            </p:cNvPr>
            <p:cNvSpPr>
              <a:spLocks noChangeArrowheads="1"/>
            </p:cNvSpPr>
            <p:nvPr/>
          </p:nvSpPr>
          <p:spPr bwMode="auto">
            <a:xfrm>
              <a:off x="3188" y="1372"/>
              <a:ext cx="2080"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0" name="Text Box 14">
              <a:extLst>
                <a:ext uri="{FF2B5EF4-FFF2-40B4-BE49-F238E27FC236}">
                  <a16:creationId xmlns:a16="http://schemas.microsoft.com/office/drawing/2014/main" id="{69855786-CA00-45CE-822C-6494FC4A00FB}"/>
                </a:ext>
              </a:extLst>
            </p:cNvPr>
            <p:cNvSpPr txBox="1">
              <a:spLocks noChangeArrowheads="1"/>
            </p:cNvSpPr>
            <p:nvPr/>
          </p:nvSpPr>
          <p:spPr bwMode="auto">
            <a:xfrm>
              <a:off x="3786" y="1979"/>
              <a:ext cx="23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i="1">
                  <a:solidFill>
                    <a:srgbClr val="FFFF99"/>
                  </a:solidFill>
                  <a:latin typeface="Times New Roman" panose="02020603050405020304" pitchFamily="18" charset="0"/>
                </a:rPr>
                <a:t>A</a:t>
              </a:r>
              <a:endParaRPr lang="en-US" altLang="zh-CN" sz="2400">
                <a:solidFill>
                  <a:srgbClr val="FFFF99"/>
                </a:solidFill>
                <a:latin typeface="Times New Roman" panose="02020603050405020304" pitchFamily="18" charset="0"/>
              </a:endParaRPr>
            </a:p>
          </p:txBody>
        </p:sp>
        <p:sp>
          <p:nvSpPr>
            <p:cNvPr id="29711" name="Text Box 15">
              <a:extLst>
                <a:ext uri="{FF2B5EF4-FFF2-40B4-BE49-F238E27FC236}">
                  <a16:creationId xmlns:a16="http://schemas.microsoft.com/office/drawing/2014/main" id="{C0A23DD0-9A53-4029-9586-BC8A93FAF14D}"/>
                </a:ext>
              </a:extLst>
            </p:cNvPr>
            <p:cNvSpPr txBox="1">
              <a:spLocks noChangeArrowheads="1"/>
            </p:cNvSpPr>
            <p:nvPr/>
          </p:nvSpPr>
          <p:spPr bwMode="auto">
            <a:xfrm>
              <a:off x="4885" y="1693"/>
              <a:ext cx="2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i="1">
                  <a:solidFill>
                    <a:srgbClr val="FFFF99"/>
                  </a:solidFill>
                  <a:latin typeface="Times New Roman" panose="02020603050405020304" pitchFamily="18" charset="0"/>
                </a:rPr>
                <a:t>B</a:t>
              </a:r>
              <a:endParaRPr lang="en-US" altLang="zh-CN" sz="2400" i="1">
                <a:solidFill>
                  <a:srgbClr val="FFFF99"/>
                </a:solidFill>
                <a:latin typeface="Times New Roman" panose="02020603050405020304" pitchFamily="18" charset="0"/>
              </a:endParaRPr>
            </a:p>
          </p:txBody>
        </p:sp>
        <p:sp>
          <p:nvSpPr>
            <p:cNvPr id="29712" name="Rectangle 16">
              <a:extLst>
                <a:ext uri="{FF2B5EF4-FFF2-40B4-BE49-F238E27FC236}">
                  <a16:creationId xmlns:a16="http://schemas.microsoft.com/office/drawing/2014/main" id="{0E27A583-AC26-4221-8084-E91D6C615152}"/>
                </a:ext>
              </a:extLst>
            </p:cNvPr>
            <p:cNvSpPr>
              <a:spLocks noChangeArrowheads="1"/>
            </p:cNvSpPr>
            <p:nvPr/>
          </p:nvSpPr>
          <p:spPr bwMode="auto">
            <a:xfrm>
              <a:off x="3432" y="1943"/>
              <a:ext cx="629" cy="358"/>
            </a:xfrm>
            <a:prstGeom prst="rect">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3" name="Oval 17">
              <a:extLst>
                <a:ext uri="{FF2B5EF4-FFF2-40B4-BE49-F238E27FC236}">
                  <a16:creationId xmlns:a16="http://schemas.microsoft.com/office/drawing/2014/main" id="{DE64FC4E-762B-4645-B037-9DAE50EC823F}"/>
                </a:ext>
              </a:extLst>
            </p:cNvPr>
            <p:cNvSpPr>
              <a:spLocks noChangeArrowheads="1"/>
            </p:cNvSpPr>
            <p:nvPr/>
          </p:nvSpPr>
          <p:spPr bwMode="auto">
            <a:xfrm>
              <a:off x="3511" y="2265"/>
              <a:ext cx="157" cy="143"/>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4" name="Oval 18">
              <a:extLst>
                <a:ext uri="{FF2B5EF4-FFF2-40B4-BE49-F238E27FC236}">
                  <a16:creationId xmlns:a16="http://schemas.microsoft.com/office/drawing/2014/main" id="{C255367A-0D35-4F1C-8B55-733FFF536E91}"/>
                </a:ext>
              </a:extLst>
            </p:cNvPr>
            <p:cNvSpPr>
              <a:spLocks noChangeArrowheads="1"/>
            </p:cNvSpPr>
            <p:nvPr/>
          </p:nvSpPr>
          <p:spPr bwMode="auto">
            <a:xfrm>
              <a:off x="3825" y="2265"/>
              <a:ext cx="157" cy="143"/>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5" name="Rectangle 19">
              <a:extLst>
                <a:ext uri="{FF2B5EF4-FFF2-40B4-BE49-F238E27FC236}">
                  <a16:creationId xmlns:a16="http://schemas.microsoft.com/office/drawing/2014/main" id="{F10DE597-7808-42D7-8813-A5365AEEDB59}"/>
                </a:ext>
              </a:extLst>
            </p:cNvPr>
            <p:cNvSpPr>
              <a:spLocks noChangeArrowheads="1"/>
            </p:cNvSpPr>
            <p:nvPr/>
          </p:nvSpPr>
          <p:spPr bwMode="auto">
            <a:xfrm>
              <a:off x="4493" y="1943"/>
              <a:ext cx="628" cy="358"/>
            </a:xfrm>
            <a:prstGeom prst="rect">
              <a:avLst/>
            </a:prstGeom>
            <a:solidFill>
              <a:srgbClr val="FFFFFF"/>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6" name="Oval 20">
              <a:extLst>
                <a:ext uri="{FF2B5EF4-FFF2-40B4-BE49-F238E27FC236}">
                  <a16:creationId xmlns:a16="http://schemas.microsoft.com/office/drawing/2014/main" id="{592068A9-4218-4A27-863E-EAC20BFA2465}"/>
                </a:ext>
              </a:extLst>
            </p:cNvPr>
            <p:cNvSpPr>
              <a:spLocks noChangeArrowheads="1"/>
            </p:cNvSpPr>
            <p:nvPr/>
          </p:nvSpPr>
          <p:spPr bwMode="auto">
            <a:xfrm>
              <a:off x="4571" y="2265"/>
              <a:ext cx="157" cy="143"/>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7" name="Oval 21">
              <a:extLst>
                <a:ext uri="{FF2B5EF4-FFF2-40B4-BE49-F238E27FC236}">
                  <a16:creationId xmlns:a16="http://schemas.microsoft.com/office/drawing/2014/main" id="{9BC7B5EA-6687-475B-B872-AD1EFFB2553C}"/>
                </a:ext>
              </a:extLst>
            </p:cNvPr>
            <p:cNvSpPr>
              <a:spLocks noChangeArrowheads="1"/>
            </p:cNvSpPr>
            <p:nvPr/>
          </p:nvSpPr>
          <p:spPr bwMode="auto">
            <a:xfrm>
              <a:off x="4885" y="2265"/>
              <a:ext cx="157" cy="143"/>
            </a:xfrm>
            <a:prstGeom prst="ellipse">
              <a:avLst/>
            </a:prstGeom>
            <a:solidFill>
              <a:srgbClr val="FFFF99"/>
            </a:solidFill>
            <a:ln w="38100">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18" name="Line 22">
              <a:extLst>
                <a:ext uri="{FF2B5EF4-FFF2-40B4-BE49-F238E27FC236}">
                  <a16:creationId xmlns:a16="http://schemas.microsoft.com/office/drawing/2014/main" id="{63C877D9-8B29-4707-B050-7F1182B3D9DB}"/>
                </a:ext>
              </a:extLst>
            </p:cNvPr>
            <p:cNvSpPr>
              <a:spLocks noChangeShapeType="1"/>
            </p:cNvSpPr>
            <p:nvPr/>
          </p:nvSpPr>
          <p:spPr bwMode="auto">
            <a:xfrm flipV="1">
              <a:off x="3668" y="1729"/>
              <a:ext cx="0" cy="165"/>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19" name="Line 23">
              <a:extLst>
                <a:ext uri="{FF2B5EF4-FFF2-40B4-BE49-F238E27FC236}">
                  <a16:creationId xmlns:a16="http://schemas.microsoft.com/office/drawing/2014/main" id="{4C92F8C9-8B06-403A-814F-ED0058B1FC4E}"/>
                </a:ext>
              </a:extLst>
            </p:cNvPr>
            <p:cNvSpPr>
              <a:spLocks noChangeShapeType="1"/>
            </p:cNvSpPr>
            <p:nvPr/>
          </p:nvSpPr>
          <p:spPr bwMode="auto">
            <a:xfrm>
              <a:off x="3668" y="1729"/>
              <a:ext cx="1178"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0" name="Line 24">
              <a:extLst>
                <a:ext uri="{FF2B5EF4-FFF2-40B4-BE49-F238E27FC236}">
                  <a16:creationId xmlns:a16="http://schemas.microsoft.com/office/drawing/2014/main" id="{14EA5D6A-10AB-41C4-855F-76A6EFD7C9AB}"/>
                </a:ext>
              </a:extLst>
            </p:cNvPr>
            <p:cNvSpPr>
              <a:spLocks noChangeShapeType="1"/>
            </p:cNvSpPr>
            <p:nvPr/>
          </p:nvSpPr>
          <p:spPr bwMode="auto">
            <a:xfrm flipV="1">
              <a:off x="3746" y="1800"/>
              <a:ext cx="0" cy="95"/>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1" name="Line 25">
              <a:extLst>
                <a:ext uri="{FF2B5EF4-FFF2-40B4-BE49-F238E27FC236}">
                  <a16:creationId xmlns:a16="http://schemas.microsoft.com/office/drawing/2014/main" id="{D79DCF38-32BF-477B-A0A8-D28E7908F3ED}"/>
                </a:ext>
              </a:extLst>
            </p:cNvPr>
            <p:cNvSpPr>
              <a:spLocks noChangeShapeType="1"/>
            </p:cNvSpPr>
            <p:nvPr/>
          </p:nvSpPr>
          <p:spPr bwMode="auto">
            <a:xfrm>
              <a:off x="3746" y="1800"/>
              <a:ext cx="1022" cy="0"/>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2" name="Rectangle 26">
              <a:extLst>
                <a:ext uri="{FF2B5EF4-FFF2-40B4-BE49-F238E27FC236}">
                  <a16:creationId xmlns:a16="http://schemas.microsoft.com/office/drawing/2014/main" id="{8580317C-0048-4932-B6CE-334E71E66CA7}"/>
                </a:ext>
              </a:extLst>
            </p:cNvPr>
            <p:cNvSpPr>
              <a:spLocks noChangeArrowheads="1"/>
            </p:cNvSpPr>
            <p:nvPr/>
          </p:nvSpPr>
          <p:spPr bwMode="auto">
            <a:xfrm>
              <a:off x="3432" y="2229"/>
              <a:ext cx="629" cy="72"/>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23" name="Rectangle 27">
              <a:extLst>
                <a:ext uri="{FF2B5EF4-FFF2-40B4-BE49-F238E27FC236}">
                  <a16:creationId xmlns:a16="http://schemas.microsoft.com/office/drawing/2014/main" id="{138F4114-7971-4132-8D75-A0865A64165D}"/>
                </a:ext>
              </a:extLst>
            </p:cNvPr>
            <p:cNvSpPr>
              <a:spLocks noChangeArrowheads="1"/>
            </p:cNvSpPr>
            <p:nvPr/>
          </p:nvSpPr>
          <p:spPr bwMode="auto">
            <a:xfrm>
              <a:off x="4493" y="2051"/>
              <a:ext cx="628" cy="25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9724" name="Line 28">
              <a:extLst>
                <a:ext uri="{FF2B5EF4-FFF2-40B4-BE49-F238E27FC236}">
                  <a16:creationId xmlns:a16="http://schemas.microsoft.com/office/drawing/2014/main" id="{DCF6CA82-C8D8-4AAE-A166-6B2BF498CBC1}"/>
                </a:ext>
              </a:extLst>
            </p:cNvPr>
            <p:cNvSpPr>
              <a:spLocks noChangeShapeType="1"/>
            </p:cNvSpPr>
            <p:nvPr/>
          </p:nvSpPr>
          <p:spPr bwMode="auto">
            <a:xfrm>
              <a:off x="5128" y="2122"/>
              <a:ext cx="196" cy="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5" name="Line 29">
              <a:extLst>
                <a:ext uri="{FF2B5EF4-FFF2-40B4-BE49-F238E27FC236}">
                  <a16:creationId xmlns:a16="http://schemas.microsoft.com/office/drawing/2014/main" id="{1F9F7BDC-A96B-4A15-8DFA-F2DFCEEE9575}"/>
                </a:ext>
              </a:extLst>
            </p:cNvPr>
            <p:cNvSpPr>
              <a:spLocks noChangeShapeType="1"/>
            </p:cNvSpPr>
            <p:nvPr/>
          </p:nvSpPr>
          <p:spPr bwMode="auto">
            <a:xfrm>
              <a:off x="4061" y="2122"/>
              <a:ext cx="196" cy="0"/>
            </a:xfrm>
            <a:prstGeom prst="line">
              <a:avLst/>
            </a:prstGeom>
            <a:noFill/>
            <a:ln w="28575">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6" name="Text Box 30">
              <a:extLst>
                <a:ext uri="{FF2B5EF4-FFF2-40B4-BE49-F238E27FC236}">
                  <a16:creationId xmlns:a16="http://schemas.microsoft.com/office/drawing/2014/main" id="{DFD2689B-9958-42AE-84B7-5B90161E820E}"/>
                </a:ext>
              </a:extLst>
            </p:cNvPr>
            <p:cNvSpPr txBox="1">
              <a:spLocks noChangeArrowheads="1"/>
            </p:cNvSpPr>
            <p:nvPr/>
          </p:nvSpPr>
          <p:spPr bwMode="auto">
            <a:xfrm>
              <a:off x="5111" y="181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i="1">
                  <a:solidFill>
                    <a:srgbClr val="FFFF99"/>
                  </a:solidFill>
                  <a:latin typeface="Times New Roman" panose="02020603050405020304" pitchFamily="18" charset="0"/>
                </a:rPr>
                <a:t>u</a:t>
              </a:r>
            </a:p>
          </p:txBody>
        </p:sp>
        <p:sp>
          <p:nvSpPr>
            <p:cNvPr id="29727" name="Text Box 31">
              <a:extLst>
                <a:ext uri="{FF2B5EF4-FFF2-40B4-BE49-F238E27FC236}">
                  <a16:creationId xmlns:a16="http://schemas.microsoft.com/office/drawing/2014/main" id="{AA573FC9-2847-4B8B-9545-5BE551107F27}"/>
                </a:ext>
              </a:extLst>
            </p:cNvPr>
            <p:cNvSpPr txBox="1">
              <a:spLocks noChangeArrowheads="1"/>
            </p:cNvSpPr>
            <p:nvPr/>
          </p:nvSpPr>
          <p:spPr bwMode="auto">
            <a:xfrm>
              <a:off x="4031" y="1820"/>
              <a:ext cx="1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800" i="1">
                  <a:solidFill>
                    <a:srgbClr val="FFFF99"/>
                  </a:solidFill>
                  <a:latin typeface="Bookman Old Style" panose="02050604050505020204" pitchFamily="18" charset="0"/>
                </a:rPr>
                <a:t>v</a:t>
              </a:r>
            </a:p>
          </p:txBody>
        </p:sp>
        <p:sp>
          <p:nvSpPr>
            <p:cNvPr id="29728" name="Text Box 32">
              <a:extLst>
                <a:ext uri="{FF2B5EF4-FFF2-40B4-BE49-F238E27FC236}">
                  <a16:creationId xmlns:a16="http://schemas.microsoft.com/office/drawing/2014/main" id="{4DE24BD7-AB86-4BE6-8382-BD51E96E8932}"/>
                </a:ext>
              </a:extLst>
            </p:cNvPr>
            <p:cNvSpPr txBox="1">
              <a:spLocks noChangeArrowheads="1"/>
            </p:cNvSpPr>
            <p:nvPr/>
          </p:nvSpPr>
          <p:spPr bwMode="auto">
            <a:xfrm>
              <a:off x="3393" y="1693"/>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i="1">
                  <a:solidFill>
                    <a:srgbClr val="FFFF99"/>
                  </a:solidFill>
                  <a:latin typeface="Times New Roman" panose="02020603050405020304" pitchFamily="18" charset="0"/>
                </a:rPr>
                <a:t>A</a:t>
              </a:r>
            </a:p>
          </p:txBody>
        </p:sp>
        <p:sp>
          <p:nvSpPr>
            <p:cNvPr id="29729" name="Line 33">
              <a:extLst>
                <a:ext uri="{FF2B5EF4-FFF2-40B4-BE49-F238E27FC236}">
                  <a16:creationId xmlns:a16="http://schemas.microsoft.com/office/drawing/2014/main" id="{9E40C4E8-D501-4818-909B-7B928A970F97}"/>
                </a:ext>
              </a:extLst>
            </p:cNvPr>
            <p:cNvSpPr>
              <a:spLocks noChangeShapeType="1"/>
            </p:cNvSpPr>
            <p:nvPr/>
          </p:nvSpPr>
          <p:spPr bwMode="auto">
            <a:xfrm flipV="1">
              <a:off x="4768" y="1800"/>
              <a:ext cx="0" cy="413"/>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0" name="Line 34">
              <a:extLst>
                <a:ext uri="{FF2B5EF4-FFF2-40B4-BE49-F238E27FC236}">
                  <a16:creationId xmlns:a16="http://schemas.microsoft.com/office/drawing/2014/main" id="{57EBC5EF-41A8-454B-951D-AA1A6CA3B453}"/>
                </a:ext>
              </a:extLst>
            </p:cNvPr>
            <p:cNvSpPr>
              <a:spLocks noChangeShapeType="1"/>
            </p:cNvSpPr>
            <p:nvPr/>
          </p:nvSpPr>
          <p:spPr bwMode="auto">
            <a:xfrm flipV="1">
              <a:off x="4846" y="1729"/>
              <a:ext cx="0" cy="483"/>
            </a:xfrm>
            <a:prstGeom prst="line">
              <a:avLst/>
            </a:prstGeom>
            <a:noFill/>
            <a:ln w="38100">
              <a:solidFill>
                <a:srgbClr val="FF99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9731" name="Group 35">
              <a:extLst>
                <a:ext uri="{FF2B5EF4-FFF2-40B4-BE49-F238E27FC236}">
                  <a16:creationId xmlns:a16="http://schemas.microsoft.com/office/drawing/2014/main" id="{77A0860F-9560-491D-AC53-91F4906C55E0}"/>
                </a:ext>
              </a:extLst>
            </p:cNvPr>
            <p:cNvGrpSpPr>
              <a:grpSpLocks/>
            </p:cNvGrpSpPr>
            <p:nvPr/>
          </p:nvGrpSpPr>
          <p:grpSpPr bwMode="auto">
            <a:xfrm>
              <a:off x="3684" y="1909"/>
              <a:ext cx="46" cy="272"/>
              <a:chOff x="3560" y="2568"/>
              <a:chExt cx="46" cy="272"/>
            </a:xfrm>
          </p:grpSpPr>
          <p:sp>
            <p:nvSpPr>
              <p:cNvPr id="29732" name="Line 36">
                <a:extLst>
                  <a:ext uri="{FF2B5EF4-FFF2-40B4-BE49-F238E27FC236}">
                    <a16:creationId xmlns:a16="http://schemas.microsoft.com/office/drawing/2014/main" id="{06E2F64D-6215-4ECC-B522-C116B4F31EA1}"/>
                  </a:ext>
                </a:extLst>
              </p:cNvPr>
              <p:cNvSpPr>
                <a:spLocks noChangeShapeType="1"/>
              </p:cNvSpPr>
              <p:nvPr/>
            </p:nvSpPr>
            <p:spPr bwMode="auto">
              <a:xfrm>
                <a:off x="3560"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37">
                <a:extLst>
                  <a:ext uri="{FF2B5EF4-FFF2-40B4-BE49-F238E27FC236}">
                    <a16:creationId xmlns:a16="http://schemas.microsoft.com/office/drawing/2014/main" id="{FFF55CC2-372B-4241-AA95-AEDA6652936C}"/>
                  </a:ext>
                </a:extLst>
              </p:cNvPr>
              <p:cNvSpPr>
                <a:spLocks noChangeShapeType="1"/>
              </p:cNvSpPr>
              <p:nvPr/>
            </p:nvSpPr>
            <p:spPr bwMode="auto">
              <a:xfrm>
                <a:off x="3575"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38">
                <a:extLst>
                  <a:ext uri="{FF2B5EF4-FFF2-40B4-BE49-F238E27FC236}">
                    <a16:creationId xmlns:a16="http://schemas.microsoft.com/office/drawing/2014/main" id="{D8638550-FFC6-4A36-8E70-A366EAA43651}"/>
                  </a:ext>
                </a:extLst>
              </p:cNvPr>
              <p:cNvSpPr>
                <a:spLocks noChangeShapeType="1"/>
              </p:cNvSpPr>
              <p:nvPr/>
            </p:nvSpPr>
            <p:spPr bwMode="auto">
              <a:xfrm>
                <a:off x="3590"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39">
                <a:extLst>
                  <a:ext uri="{FF2B5EF4-FFF2-40B4-BE49-F238E27FC236}">
                    <a16:creationId xmlns:a16="http://schemas.microsoft.com/office/drawing/2014/main" id="{096FCAAF-66A7-47AD-8734-EEF21554E0C3}"/>
                  </a:ext>
                </a:extLst>
              </p:cNvPr>
              <p:cNvSpPr>
                <a:spLocks noChangeShapeType="1"/>
              </p:cNvSpPr>
              <p:nvPr/>
            </p:nvSpPr>
            <p:spPr bwMode="auto">
              <a:xfrm>
                <a:off x="3606" y="2568"/>
                <a:ext cx="0" cy="272"/>
              </a:xfrm>
              <a:prstGeom prst="line">
                <a:avLst/>
              </a:prstGeom>
              <a:noFill/>
              <a:ln w="28575">
                <a:solidFill>
                  <a:srgbClr val="CCCC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wipe(left)">
                                      <p:cBhvr>
                                        <p:cTn id="7" dur="500"/>
                                        <p:tgtEl>
                                          <p:spTgt spid="105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Effect transition="in" filter="wipe(left)">
                                      <p:cBhvr>
                                        <p:cTn id="12" dur="500"/>
                                        <p:tgtEl>
                                          <p:spTgt spid="105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5476"/>
                                        </p:tgtEl>
                                        <p:attrNameLst>
                                          <p:attrName>style.visibility</p:attrName>
                                        </p:attrNameLst>
                                      </p:cBhvr>
                                      <p:to>
                                        <p:strVal val="visible"/>
                                      </p:to>
                                    </p:set>
                                    <p:animEffect transition="in" filter="wipe(left)">
                                      <p:cBhvr>
                                        <p:cTn id="17" dur="500"/>
                                        <p:tgtEl>
                                          <p:spTgt spid="1054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477"/>
                                        </p:tgtEl>
                                        <p:attrNameLst>
                                          <p:attrName>style.visibility</p:attrName>
                                        </p:attrNameLst>
                                      </p:cBhvr>
                                      <p:to>
                                        <p:strVal val="visible"/>
                                      </p:to>
                                    </p:set>
                                    <p:animEffect transition="in" filter="wipe(left)">
                                      <p:cBhvr>
                                        <p:cTn id="22" dur="500"/>
                                        <p:tgtEl>
                                          <p:spTgt spid="1054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5478"/>
                                        </p:tgtEl>
                                        <p:attrNameLst>
                                          <p:attrName>style.visibility</p:attrName>
                                        </p:attrNameLst>
                                      </p:cBhvr>
                                      <p:to>
                                        <p:strVal val="visible"/>
                                      </p:to>
                                    </p:set>
                                    <p:animEffect transition="in" filter="wipe(left)">
                                      <p:cBhvr>
                                        <p:cTn id="27" dur="500"/>
                                        <p:tgtEl>
                                          <p:spTgt spid="1054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5480"/>
                                        </p:tgtEl>
                                        <p:attrNameLst>
                                          <p:attrName>style.visibility</p:attrName>
                                        </p:attrNameLst>
                                      </p:cBhvr>
                                      <p:to>
                                        <p:strVal val="visible"/>
                                      </p:to>
                                    </p:set>
                                    <p:animEffect transition="in" filter="wipe(left)">
                                      <p:cBhvr>
                                        <p:cTn id="32" dur="500"/>
                                        <p:tgtEl>
                                          <p:spTgt spid="1054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5481"/>
                                        </p:tgtEl>
                                        <p:attrNameLst>
                                          <p:attrName>style.visibility</p:attrName>
                                        </p:attrNameLst>
                                      </p:cBhvr>
                                      <p:to>
                                        <p:strVal val="visible"/>
                                      </p:to>
                                    </p:set>
                                    <p:animEffect transition="in" filter="wipe(left)">
                                      <p:cBhvr>
                                        <p:cTn id="37" dur="5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p:bldP spid="10547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a:extLst>
              <a:ext uri="{FF2B5EF4-FFF2-40B4-BE49-F238E27FC236}">
                <a16:creationId xmlns:a16="http://schemas.microsoft.com/office/drawing/2014/main" id="{5AA89E75-9B45-4354-AAC5-FC8C5920CA42}"/>
              </a:ext>
            </a:extLst>
          </p:cNvPr>
          <p:cNvSpPr>
            <a:spLocks noChangeArrowheads="1"/>
          </p:cNvSpPr>
          <p:nvPr/>
        </p:nvSpPr>
        <p:spPr bwMode="auto">
          <a:xfrm>
            <a:off x="2268538" y="260350"/>
            <a:ext cx="4508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defRPr/>
            </a:pPr>
            <a:r>
              <a:rPr lang="en-US" altLang="zh-CN" sz="3200" b="1">
                <a:solidFill>
                  <a:srgbClr val="66FF33"/>
                </a:solidFill>
                <a:latin typeface="+mn-lt"/>
                <a:ea typeface="黑体" pitchFamily="49" charset="-122"/>
              </a:rPr>
              <a:t>4.4 </a:t>
            </a:r>
            <a:r>
              <a:rPr lang="zh-CN" altLang="zh-CN" sz="3200" b="1">
                <a:solidFill>
                  <a:srgbClr val="66FF33"/>
                </a:solidFill>
                <a:latin typeface="+mn-lt"/>
                <a:ea typeface="黑体" pitchFamily="49" charset="-122"/>
              </a:rPr>
              <a:t>质心与质心运动定理</a:t>
            </a:r>
          </a:p>
        </p:txBody>
      </p:sp>
      <p:pic>
        <p:nvPicPr>
          <p:cNvPr id="30723" name="Picture 2">
            <a:extLst>
              <a:ext uri="{FF2B5EF4-FFF2-40B4-BE49-F238E27FC236}">
                <a16:creationId xmlns:a16="http://schemas.microsoft.com/office/drawing/2014/main" id="{AEB36E64-2E2C-4499-9313-44BBDE55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1700213"/>
            <a:ext cx="340042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矩形 4">
            <a:extLst>
              <a:ext uri="{FF2B5EF4-FFF2-40B4-BE49-F238E27FC236}">
                <a16:creationId xmlns:a16="http://schemas.microsoft.com/office/drawing/2014/main" id="{C11FF9BC-0AA4-46EB-A70E-6FF522B3C1EE}"/>
              </a:ext>
            </a:extLst>
          </p:cNvPr>
          <p:cNvSpPr>
            <a:spLocks noChangeArrowheads="1"/>
          </p:cNvSpPr>
          <p:nvPr/>
        </p:nvSpPr>
        <p:spPr bwMode="auto">
          <a:xfrm>
            <a:off x="468313" y="1052513"/>
            <a:ext cx="4895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右图中，质点系内质点的运到情况各不相同，加速度也各不相同 。</a:t>
            </a:r>
          </a:p>
        </p:txBody>
      </p:sp>
      <p:sp>
        <p:nvSpPr>
          <p:cNvPr id="30725" name="矩形 5">
            <a:extLst>
              <a:ext uri="{FF2B5EF4-FFF2-40B4-BE49-F238E27FC236}">
                <a16:creationId xmlns:a16="http://schemas.microsoft.com/office/drawing/2014/main" id="{5A9E8E72-970B-4D7B-A8F2-1B279562C802}"/>
              </a:ext>
            </a:extLst>
          </p:cNvPr>
          <p:cNvSpPr>
            <a:spLocks noChangeArrowheads="1"/>
          </p:cNvSpPr>
          <p:nvPr/>
        </p:nvSpPr>
        <p:spPr bwMode="auto">
          <a:xfrm>
            <a:off x="468313" y="2205038"/>
            <a:ext cx="48244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但对质点系而言，确实存在一个特殊点 ，这一点从图中可以看得很清楚，尽管物体在上抛运动的同时还在旋转，物体（可以看成质点系）上各点的运动比较复杂，但物体上的某一点（中间的小孔处）的运动就简单得象一个质点的上抛一样，沿着抛物线的轨迹运动。于是我们可以定义该特殊点为</a:t>
            </a:r>
            <a:r>
              <a:rPr lang="zh-CN" altLang="en-US" sz="2400" b="1">
                <a:solidFill>
                  <a:srgbClr val="FFC000"/>
                </a:solidFill>
              </a:rPr>
              <a:t>质心</a:t>
            </a:r>
            <a:r>
              <a:rPr lang="zh-CN" altLang="en-US" sz="2400" b="1">
                <a:solidFill>
                  <a:schemeClr val="bg1"/>
                </a:solidFill>
              </a:rPr>
              <a:t>，并认为</a:t>
            </a:r>
            <a:r>
              <a:rPr lang="zh-CN" altLang="en-US" sz="2400" b="1">
                <a:solidFill>
                  <a:srgbClr val="FFC000"/>
                </a:solidFill>
              </a:rPr>
              <a:t>体系的总质量都集中在质心处</a:t>
            </a:r>
            <a:r>
              <a:rPr lang="zh-CN" altLang="en-US" sz="2400" b="1">
                <a:solidFill>
                  <a:schemeClr val="bg1"/>
                </a:solidFill>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对象 1">
            <a:extLst>
              <a:ext uri="{FF2B5EF4-FFF2-40B4-BE49-F238E27FC236}">
                <a16:creationId xmlns:a16="http://schemas.microsoft.com/office/drawing/2014/main" id="{9CC912C3-4AA7-43E0-8C69-E0291D23E352}"/>
              </a:ext>
            </a:extLst>
          </p:cNvPr>
          <p:cNvGraphicFramePr>
            <a:graphicFrameLocks noChangeAspect="1"/>
          </p:cNvGraphicFramePr>
          <p:nvPr/>
        </p:nvGraphicFramePr>
        <p:xfrm>
          <a:off x="3798888" y="765175"/>
          <a:ext cx="1477962" cy="496888"/>
        </p:xfrm>
        <a:graphic>
          <a:graphicData uri="http://schemas.openxmlformats.org/presentationml/2006/ole">
            <mc:AlternateContent xmlns:mc="http://schemas.openxmlformats.org/markup-compatibility/2006">
              <mc:Choice xmlns:v="urn:schemas-microsoft-com:vml" Requires="v">
                <p:oleObj spid="_x0000_s4106" name="Equation" r:id="rId3" imgW="596641" imgH="203112" progId="Equation.DSMT4">
                  <p:embed/>
                </p:oleObj>
              </mc:Choice>
              <mc:Fallback>
                <p:oleObj name="Equation" r:id="rId3" imgW="596641" imgH="203112"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888" y="765175"/>
                        <a:ext cx="14779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9" name="Picture 2">
            <a:extLst>
              <a:ext uri="{FF2B5EF4-FFF2-40B4-BE49-F238E27FC236}">
                <a16:creationId xmlns:a16="http://schemas.microsoft.com/office/drawing/2014/main" id="{05F37F00-B2C4-4465-9020-4BAC63C988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2132013"/>
            <a:ext cx="4435475" cy="863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4100" name="对象 2">
            <a:extLst>
              <a:ext uri="{FF2B5EF4-FFF2-40B4-BE49-F238E27FC236}">
                <a16:creationId xmlns:a16="http://schemas.microsoft.com/office/drawing/2014/main" id="{F148EDB5-F066-4557-B05D-10351B94DC55}"/>
              </a:ext>
            </a:extLst>
          </p:cNvPr>
          <p:cNvGraphicFramePr>
            <a:graphicFrameLocks noChangeAspect="1"/>
          </p:cNvGraphicFramePr>
          <p:nvPr/>
        </p:nvGraphicFramePr>
        <p:xfrm>
          <a:off x="3805238" y="3141663"/>
          <a:ext cx="1708150" cy="889000"/>
        </p:xfrm>
        <a:graphic>
          <a:graphicData uri="http://schemas.openxmlformats.org/presentationml/2006/ole">
            <mc:AlternateContent xmlns:mc="http://schemas.openxmlformats.org/markup-compatibility/2006">
              <mc:Choice xmlns:v="urn:schemas-microsoft-com:vml" Requires="v">
                <p:oleObj spid="_x0000_s4107" name="Equation" r:id="rId6" imgW="672808" imgH="355446" progId="Equation.DSMT4">
                  <p:embed/>
                </p:oleObj>
              </mc:Choice>
              <mc:Fallback>
                <p:oleObj name="Equation" r:id="rId6" imgW="672808" imgH="355446"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5238" y="3141663"/>
                        <a:ext cx="17081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1" name="Rectangle 4">
            <a:extLst>
              <a:ext uri="{FF2B5EF4-FFF2-40B4-BE49-F238E27FC236}">
                <a16:creationId xmlns:a16="http://schemas.microsoft.com/office/drawing/2014/main" id="{36C6D622-C84C-43DC-91E3-121450A3051C}"/>
              </a:ext>
            </a:extLst>
          </p:cNvPr>
          <p:cNvSpPr>
            <a:spLocks noChangeArrowheads="1"/>
          </p:cNvSpPr>
          <p:nvPr/>
        </p:nvSpPr>
        <p:spPr bwMode="auto">
          <a:xfrm>
            <a:off x="755650" y="184150"/>
            <a:ext cx="360203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C000"/>
                </a:solidFill>
                <a:latin typeface="Times New Roman" panose="02020603050405020304" pitchFamily="18" charset="0"/>
                <a:cs typeface="Times New Roman" panose="02020603050405020304" pitchFamily="18" charset="0"/>
              </a:rPr>
              <a:t>由</a:t>
            </a:r>
            <a:r>
              <a:rPr lang="en-US" altLang="zh-CN" sz="2400" b="1">
                <a:solidFill>
                  <a:srgbClr val="FFC000"/>
                </a:solidFill>
                <a:latin typeface="Times New Roman" panose="02020603050405020304" pitchFamily="18" charset="0"/>
                <a:cs typeface="Times New Roman" panose="02020603050405020304" pitchFamily="18" charset="0"/>
              </a:rPr>
              <a:t>(2)</a:t>
            </a:r>
            <a:r>
              <a:rPr lang="zh-CN" altLang="en-US" sz="2400" b="1">
                <a:solidFill>
                  <a:srgbClr val="FFC000"/>
                </a:solidFill>
                <a:latin typeface="Times New Roman" panose="02020603050405020304" pitchFamily="18" charset="0"/>
                <a:cs typeface="Times New Roman" panose="02020603050405020304" pitchFamily="18" charset="0"/>
              </a:rPr>
              <a:t>式两边同乘</a:t>
            </a:r>
            <a:r>
              <a:rPr lang="en-US" altLang="zh-CN" sz="2400" b="1">
                <a:solidFill>
                  <a:srgbClr val="FFC000"/>
                </a:solidFill>
                <a:latin typeface="Times New Roman" panose="02020603050405020304" pitchFamily="18" charset="0"/>
                <a:cs typeface="Times New Roman" panose="02020603050405020304" pitchFamily="18" charset="0"/>
              </a:rPr>
              <a:t>d</a:t>
            </a:r>
            <a:r>
              <a:rPr lang="en-US" altLang="zh-CN" sz="2400" b="1" i="1">
                <a:solidFill>
                  <a:srgbClr val="FFC000"/>
                </a:solidFill>
                <a:latin typeface="Times New Roman" panose="02020603050405020304" pitchFamily="18" charset="0"/>
                <a:cs typeface="Times New Roman" panose="02020603050405020304" pitchFamily="18" charset="0"/>
              </a:rPr>
              <a:t>t</a:t>
            </a:r>
            <a:r>
              <a:rPr lang="zh-CN" altLang="en-US" sz="2400" b="1">
                <a:solidFill>
                  <a:srgbClr val="FFC000"/>
                </a:solidFill>
                <a:latin typeface="Times New Roman" panose="02020603050405020304" pitchFamily="18" charset="0"/>
                <a:cs typeface="Times New Roman" panose="02020603050405020304" pitchFamily="18" charset="0"/>
              </a:rPr>
              <a:t>可得：</a:t>
            </a:r>
            <a:endParaRPr lang="zh-CN" altLang="en-US" sz="3200" b="1">
              <a:solidFill>
                <a:srgbClr val="FFC000"/>
              </a:solidFill>
            </a:endParaRPr>
          </a:p>
        </p:txBody>
      </p:sp>
      <p:sp>
        <p:nvSpPr>
          <p:cNvPr id="4102" name="Rectangle 5">
            <a:extLst>
              <a:ext uri="{FF2B5EF4-FFF2-40B4-BE49-F238E27FC236}">
                <a16:creationId xmlns:a16="http://schemas.microsoft.com/office/drawing/2014/main" id="{96C1E63E-1C88-4755-8054-CCE1DC7FE35C}"/>
              </a:ext>
            </a:extLst>
          </p:cNvPr>
          <p:cNvSpPr>
            <a:spLocks noChangeArrowheads="1"/>
          </p:cNvSpPr>
          <p:nvPr/>
        </p:nvSpPr>
        <p:spPr bwMode="auto">
          <a:xfrm>
            <a:off x="20638" y="1557338"/>
            <a:ext cx="4160837"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8890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C000"/>
                </a:solidFill>
                <a:latin typeface="Times New Roman" panose="02020603050405020304" pitchFamily="18" charset="0"/>
                <a:cs typeface="Times New Roman" panose="02020603050405020304" pitchFamily="18" charset="0"/>
              </a:rPr>
              <a:t>等式两边同时积分得：</a:t>
            </a:r>
            <a:endParaRPr lang="zh-CN" altLang="zh-CN" sz="1100" b="1">
              <a:solidFill>
                <a:srgbClr val="FFC000"/>
              </a:solidFill>
            </a:endParaRPr>
          </a:p>
          <a:p>
            <a:endParaRPr lang="zh-CN" altLang="zh-CN"/>
          </a:p>
        </p:txBody>
      </p:sp>
      <p:sp>
        <p:nvSpPr>
          <p:cNvPr id="4103" name="Rectangle 6">
            <a:extLst>
              <a:ext uri="{FF2B5EF4-FFF2-40B4-BE49-F238E27FC236}">
                <a16:creationId xmlns:a16="http://schemas.microsoft.com/office/drawing/2014/main" id="{CD12962D-F760-4E65-A41A-C3E58E952ECE}"/>
              </a:ext>
            </a:extLst>
          </p:cNvPr>
          <p:cNvSpPr>
            <a:spLocks noChangeArrowheads="1"/>
          </p:cNvSpPr>
          <p:nvPr/>
        </p:nvSpPr>
        <p:spPr bwMode="auto">
          <a:xfrm>
            <a:off x="47625" y="3325813"/>
            <a:ext cx="32004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8890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C000"/>
                </a:solidFill>
                <a:latin typeface="Times New Roman" panose="02020603050405020304" pitchFamily="18" charset="0"/>
                <a:cs typeface="Times New Roman" panose="02020603050405020304" pitchFamily="18" charset="0"/>
              </a:rPr>
              <a:t>冲量的定义：  </a:t>
            </a:r>
            <a:endParaRPr lang="zh-CN" altLang="en-US" sz="3200" b="1">
              <a:solidFill>
                <a:srgbClr val="FFC000"/>
              </a:solidFill>
            </a:endParaRPr>
          </a:p>
        </p:txBody>
      </p:sp>
      <p:sp>
        <p:nvSpPr>
          <p:cNvPr id="7" name="Rectangle 7">
            <a:extLst>
              <a:ext uri="{FF2B5EF4-FFF2-40B4-BE49-F238E27FC236}">
                <a16:creationId xmlns:a16="http://schemas.microsoft.com/office/drawing/2014/main" id="{FD5756E7-1B57-4DA3-9A60-DDD3C55D1293}"/>
              </a:ext>
            </a:extLst>
          </p:cNvPr>
          <p:cNvSpPr>
            <a:spLocks noChangeArrowheads="1"/>
          </p:cNvSpPr>
          <p:nvPr/>
        </p:nvSpPr>
        <p:spPr bwMode="auto">
          <a:xfrm>
            <a:off x="539750" y="3573463"/>
            <a:ext cx="8239125"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C000"/>
                </a:solidFill>
                <a:latin typeface="Times New Roman" panose="02020603050405020304" pitchFamily="18" charset="0"/>
                <a:cs typeface="Times New Roman" panose="02020603050405020304" pitchFamily="18" charset="0"/>
              </a:rPr>
              <a:t>		</a:t>
            </a:r>
            <a:endParaRPr lang="en-US" altLang="zh-CN" sz="1100" b="1">
              <a:solidFill>
                <a:srgbClr val="FFC000"/>
              </a:solidFill>
            </a:endParaRPr>
          </a:p>
          <a:p>
            <a:r>
              <a:rPr lang="zh-CN" altLang="en-US" sz="2400" b="1">
                <a:solidFill>
                  <a:srgbClr val="FFC000"/>
                </a:solidFill>
                <a:latin typeface="Times New Roman" panose="02020603050405020304" pitchFamily="18" charset="0"/>
                <a:cs typeface="Times New Roman" panose="02020603050405020304" pitchFamily="18" charset="0"/>
              </a:rPr>
              <a:t>注意：</a:t>
            </a:r>
            <a:endParaRPr lang="zh-CN" altLang="en-US" sz="1100" b="1">
              <a:solidFill>
                <a:srgbClr val="FFC000"/>
              </a:solidFill>
            </a:endParaRPr>
          </a:p>
          <a:p>
            <a:r>
              <a:rPr lang="en-US" altLang="zh-CN" sz="2400" b="1">
                <a:solidFill>
                  <a:srgbClr val="FFC000"/>
                </a:solidFill>
                <a:latin typeface="Times New Roman" panose="02020603050405020304" pitchFamily="18" charset="0"/>
                <a:cs typeface="Times New Roman" panose="02020603050405020304" pitchFamily="18" charset="0"/>
              </a:rPr>
              <a:t>(1)</a:t>
            </a:r>
            <a:r>
              <a:rPr lang="zh-CN" altLang="en-US" sz="2400" b="1">
                <a:solidFill>
                  <a:srgbClr val="FFC000"/>
                </a:solidFill>
                <a:latin typeface="Times New Roman" panose="02020603050405020304" pitchFamily="18" charset="0"/>
                <a:cs typeface="Times New Roman" panose="02020603050405020304" pitchFamily="18" charset="0"/>
              </a:rPr>
              <a:t>冲量是</a:t>
            </a:r>
            <a:r>
              <a:rPr lang="zh-CN" altLang="en-US" sz="2400" b="1">
                <a:solidFill>
                  <a:srgbClr val="FF0000"/>
                </a:solidFill>
                <a:latin typeface="Times New Roman" panose="02020603050405020304" pitchFamily="18" charset="0"/>
                <a:cs typeface="Times New Roman" panose="02020603050405020304" pitchFamily="18" charset="0"/>
              </a:rPr>
              <a:t>矢量</a:t>
            </a:r>
            <a:r>
              <a:rPr lang="zh-CN" altLang="en-US" sz="2400" b="1">
                <a:solidFill>
                  <a:srgbClr val="FFC000"/>
                </a:solidFill>
                <a:latin typeface="Times New Roman" panose="02020603050405020304" pitchFamily="18" charset="0"/>
                <a:cs typeface="Times New Roman" panose="02020603050405020304" pitchFamily="18" charset="0"/>
              </a:rPr>
              <a:t>。冲量的方向：与力</a:t>
            </a:r>
            <a:r>
              <a:rPr lang="en-US" altLang="zh-CN" sz="2400" b="1" i="1">
                <a:solidFill>
                  <a:srgbClr val="FFC000"/>
                </a:solidFill>
                <a:latin typeface="Times New Roman" panose="02020603050405020304" pitchFamily="18" charset="0"/>
                <a:cs typeface="Times New Roman" panose="02020603050405020304" pitchFamily="18" charset="0"/>
              </a:rPr>
              <a:t>F</a:t>
            </a:r>
            <a:r>
              <a:rPr lang="zh-CN" altLang="en-US" sz="2400" b="1">
                <a:solidFill>
                  <a:srgbClr val="FFC000"/>
                </a:solidFill>
                <a:latin typeface="Times New Roman" panose="02020603050405020304" pitchFamily="18" charset="0"/>
                <a:cs typeface="Times New Roman" panose="02020603050405020304" pitchFamily="18" charset="0"/>
              </a:rPr>
              <a:t>的方向没有必然联系，它由</a:t>
            </a:r>
            <a:r>
              <a:rPr lang="en-US" altLang="zh-CN" sz="2400" b="1" i="1">
                <a:solidFill>
                  <a:srgbClr val="FF0000"/>
                </a:solidFill>
                <a:latin typeface="Times New Roman" panose="02020603050405020304" pitchFamily="18" charset="0"/>
                <a:cs typeface="Times New Roman" panose="02020603050405020304" pitchFamily="18" charset="0"/>
              </a:rPr>
              <a:t>F</a:t>
            </a:r>
            <a:r>
              <a:rPr lang="zh-CN" altLang="en-US" sz="2400" b="1">
                <a:solidFill>
                  <a:srgbClr val="FF0000"/>
                </a:solidFill>
                <a:latin typeface="Times New Roman" panose="02020603050405020304" pitchFamily="18" charset="0"/>
                <a:cs typeface="Times New Roman" panose="02020603050405020304" pitchFamily="18" charset="0"/>
              </a:rPr>
              <a:t>对时间的积分决定</a:t>
            </a:r>
            <a:r>
              <a:rPr lang="zh-CN" altLang="en-US" sz="2400" b="1">
                <a:solidFill>
                  <a:srgbClr val="FFC000"/>
                </a:solidFill>
                <a:latin typeface="Times New Roman" panose="02020603050405020304" pitchFamily="18" charset="0"/>
                <a:cs typeface="Times New Roman" panose="02020603050405020304" pitchFamily="18" charset="0"/>
              </a:rPr>
              <a:t>。</a:t>
            </a:r>
            <a:endParaRPr lang="zh-CN" altLang="en-US" sz="1100" b="1">
              <a:solidFill>
                <a:srgbClr val="FFC000"/>
              </a:solidFill>
            </a:endParaRPr>
          </a:p>
          <a:p>
            <a:r>
              <a:rPr lang="zh-CN" altLang="en-US" sz="2400" b="1">
                <a:solidFill>
                  <a:srgbClr val="FFC000"/>
                </a:solidFill>
                <a:latin typeface="Times New Roman" panose="02020603050405020304" pitchFamily="18" charset="0"/>
                <a:cs typeface="Times New Roman" panose="02020603050405020304" pitchFamily="18" charset="0"/>
              </a:rPr>
              <a:t>元冲量</a:t>
            </a:r>
            <a:r>
              <a:rPr lang="en-US" altLang="zh-CN" sz="2400" b="1">
                <a:solidFill>
                  <a:srgbClr val="FFC000"/>
                </a:solidFill>
                <a:latin typeface="Times New Roman" panose="02020603050405020304" pitchFamily="18" charset="0"/>
                <a:cs typeface="Times New Roman" panose="02020603050405020304" pitchFamily="18" charset="0"/>
              </a:rPr>
              <a:t>d</a:t>
            </a:r>
            <a:r>
              <a:rPr lang="en-US" altLang="zh-CN" sz="2400" b="1" i="1">
                <a:solidFill>
                  <a:srgbClr val="FFC000"/>
                </a:solidFill>
                <a:latin typeface="Times New Roman" panose="02020603050405020304" pitchFamily="18" charset="0"/>
                <a:cs typeface="Times New Roman" panose="02020603050405020304" pitchFamily="18" charset="0"/>
              </a:rPr>
              <a:t>I</a:t>
            </a:r>
            <a:r>
              <a:rPr lang="zh-CN" altLang="en-US" sz="2400" b="1">
                <a:solidFill>
                  <a:srgbClr val="FFC000"/>
                </a:solidFill>
                <a:latin typeface="Times New Roman" panose="02020603050405020304" pitchFamily="18" charset="0"/>
                <a:cs typeface="Times New Roman" panose="02020603050405020304" pitchFamily="18" charset="0"/>
              </a:rPr>
              <a:t>＝</a:t>
            </a:r>
            <a:r>
              <a:rPr lang="en-US" altLang="zh-CN" sz="2400" b="1" i="1">
                <a:solidFill>
                  <a:srgbClr val="FFC000"/>
                </a:solidFill>
                <a:latin typeface="Times New Roman" panose="02020603050405020304" pitchFamily="18" charset="0"/>
                <a:cs typeface="Times New Roman" panose="02020603050405020304" pitchFamily="18" charset="0"/>
              </a:rPr>
              <a:t>F</a:t>
            </a:r>
            <a:r>
              <a:rPr lang="en-US" altLang="zh-CN" sz="2400" b="1">
                <a:solidFill>
                  <a:srgbClr val="FFC000"/>
                </a:solidFill>
                <a:latin typeface="Times New Roman" panose="02020603050405020304" pitchFamily="18" charset="0"/>
                <a:cs typeface="Times New Roman" panose="02020603050405020304" pitchFamily="18" charset="0"/>
              </a:rPr>
              <a:t>d</a:t>
            </a:r>
            <a:r>
              <a:rPr lang="en-US" altLang="zh-CN" sz="2400" b="1" i="1">
                <a:solidFill>
                  <a:srgbClr val="FFC000"/>
                </a:solidFill>
                <a:latin typeface="Times New Roman" panose="02020603050405020304" pitchFamily="18" charset="0"/>
                <a:cs typeface="Times New Roman" panose="02020603050405020304" pitchFamily="18" charset="0"/>
              </a:rPr>
              <a:t>t</a:t>
            </a:r>
            <a:r>
              <a:rPr lang="zh-CN" altLang="en-US" sz="2400" b="1">
                <a:solidFill>
                  <a:srgbClr val="FFC000"/>
                </a:solidFill>
                <a:latin typeface="Times New Roman" panose="02020603050405020304" pitchFamily="18" charset="0"/>
                <a:cs typeface="Times New Roman" panose="02020603050405020304" pitchFamily="18" charset="0"/>
              </a:rPr>
              <a:t>的方向与</a:t>
            </a:r>
            <a:r>
              <a:rPr lang="en-US" altLang="zh-CN" sz="2400" b="1">
                <a:solidFill>
                  <a:srgbClr val="FFC000"/>
                </a:solidFill>
                <a:latin typeface="Times New Roman" panose="02020603050405020304" pitchFamily="18" charset="0"/>
                <a:cs typeface="Times New Roman" panose="02020603050405020304" pitchFamily="18" charset="0"/>
              </a:rPr>
              <a:t>F</a:t>
            </a:r>
            <a:r>
              <a:rPr lang="zh-CN" altLang="en-US" sz="2400" b="1">
                <a:solidFill>
                  <a:srgbClr val="FFC000"/>
                </a:solidFill>
                <a:latin typeface="Times New Roman" panose="02020603050405020304" pitchFamily="18" charset="0"/>
                <a:cs typeface="Times New Roman" panose="02020603050405020304" pitchFamily="18" charset="0"/>
              </a:rPr>
              <a:t>的方向相同。</a:t>
            </a:r>
            <a:endParaRPr lang="zh-CN" altLang="en-US" sz="1100" b="1">
              <a:solidFill>
                <a:srgbClr val="FFC000"/>
              </a:solidFill>
            </a:endParaRPr>
          </a:p>
          <a:p>
            <a:r>
              <a:rPr lang="en-US" altLang="zh-CN" sz="2400" b="1">
                <a:solidFill>
                  <a:srgbClr val="FFC000"/>
                </a:solidFill>
                <a:latin typeface="Times New Roman" panose="02020603050405020304" pitchFamily="18" charset="0"/>
                <a:cs typeface="Times New Roman" panose="02020603050405020304" pitchFamily="18" charset="0"/>
              </a:rPr>
              <a:t>(2) </a:t>
            </a:r>
            <a:r>
              <a:rPr lang="zh-CN" altLang="en-US" sz="2400" b="1">
                <a:solidFill>
                  <a:srgbClr val="FFC000"/>
                </a:solidFill>
                <a:latin typeface="Times New Roman" panose="02020603050405020304" pitchFamily="18" charset="0"/>
                <a:cs typeface="Times New Roman" panose="02020603050405020304" pitchFamily="18" charset="0"/>
              </a:rPr>
              <a:t>冲量与力的作用过程有关，是</a:t>
            </a:r>
            <a:r>
              <a:rPr lang="zh-CN" altLang="en-US" sz="2400" b="1">
                <a:solidFill>
                  <a:srgbClr val="FF0000"/>
                </a:solidFill>
                <a:latin typeface="Times New Roman" panose="02020603050405020304" pitchFamily="18" charset="0"/>
                <a:cs typeface="Times New Roman" panose="02020603050405020304" pitchFamily="18" charset="0"/>
              </a:rPr>
              <a:t>过程量</a:t>
            </a:r>
            <a:r>
              <a:rPr lang="zh-CN" altLang="en-US" sz="2400" b="1">
                <a:solidFill>
                  <a:srgbClr val="FFC000"/>
                </a:solidFill>
                <a:latin typeface="Times New Roman" panose="02020603050405020304" pitchFamily="18" charset="0"/>
                <a:cs typeface="Times New Roman" panose="02020603050405020304" pitchFamily="18" charset="0"/>
              </a:rPr>
              <a:t>。</a:t>
            </a:r>
            <a:endParaRPr lang="zh-CN" altLang="en-US" sz="1100" b="1">
              <a:solidFill>
                <a:srgbClr val="FFC000"/>
              </a:solidFill>
            </a:endParaRPr>
          </a:p>
          <a:p>
            <a:r>
              <a:rPr lang="zh-CN" altLang="en-US" sz="2400" b="1">
                <a:solidFill>
                  <a:srgbClr val="FFC000"/>
                </a:solidFill>
                <a:latin typeface="Times New Roman" panose="02020603050405020304" pitchFamily="18" charset="0"/>
                <a:cs typeface="Times New Roman" panose="02020603050405020304" pitchFamily="18" charset="0"/>
              </a:rPr>
              <a:t>冲量的大小：即与</a:t>
            </a:r>
            <a:r>
              <a:rPr lang="en-US" altLang="zh-CN" sz="2400" b="1" i="1">
                <a:solidFill>
                  <a:srgbClr val="FFC000"/>
                </a:solidFill>
                <a:latin typeface="Times New Roman" panose="02020603050405020304" pitchFamily="18" charset="0"/>
                <a:cs typeface="Times New Roman" panose="02020603050405020304" pitchFamily="18" charset="0"/>
              </a:rPr>
              <a:t>F</a:t>
            </a:r>
            <a:r>
              <a:rPr lang="en-US" altLang="zh-CN" sz="2400" b="1">
                <a:solidFill>
                  <a:srgbClr val="FFC000"/>
                </a:solidFill>
                <a:latin typeface="Times New Roman" panose="02020603050405020304" pitchFamily="18" charset="0"/>
                <a:cs typeface="Times New Roman" panose="02020603050405020304" pitchFamily="18" charset="0"/>
              </a:rPr>
              <a:t>(</a:t>
            </a:r>
            <a:r>
              <a:rPr lang="en-US" altLang="zh-CN" sz="2400" b="1" i="1">
                <a:solidFill>
                  <a:srgbClr val="FFC000"/>
                </a:solidFill>
                <a:latin typeface="Times New Roman" panose="02020603050405020304" pitchFamily="18" charset="0"/>
                <a:cs typeface="Times New Roman" panose="02020603050405020304" pitchFamily="18" charset="0"/>
              </a:rPr>
              <a:t>t</a:t>
            </a:r>
            <a:r>
              <a:rPr lang="en-US" altLang="zh-CN" sz="2400" b="1">
                <a:solidFill>
                  <a:srgbClr val="FFC000"/>
                </a:solidFill>
                <a:latin typeface="Times New Roman" panose="02020603050405020304" pitchFamily="18" charset="0"/>
                <a:cs typeface="Times New Roman" panose="02020603050405020304" pitchFamily="18" charset="0"/>
              </a:rPr>
              <a:t>)</a:t>
            </a:r>
            <a:r>
              <a:rPr lang="zh-CN" altLang="en-US" sz="2400" b="1">
                <a:solidFill>
                  <a:srgbClr val="FFC000"/>
                </a:solidFill>
                <a:latin typeface="Times New Roman" panose="02020603050405020304" pitchFamily="18" charset="0"/>
                <a:cs typeface="Times New Roman" panose="02020603050405020304" pitchFamily="18" charset="0"/>
              </a:rPr>
              <a:t>函数形式有关，还与时间间隔（积分限）有关。</a:t>
            </a:r>
            <a:endParaRPr lang="zh-CN" altLang="en-US" sz="3200" b="1">
              <a:solidFill>
                <a:srgbClr val="FFC000"/>
              </a:solidFill>
            </a:endParaRPr>
          </a:p>
        </p:txBody>
      </p:sp>
      <p:sp>
        <p:nvSpPr>
          <p:cNvPr id="4105" name="TextBox 7">
            <a:extLst>
              <a:ext uri="{FF2B5EF4-FFF2-40B4-BE49-F238E27FC236}">
                <a16:creationId xmlns:a16="http://schemas.microsoft.com/office/drawing/2014/main" id="{22000429-56C1-4112-BD38-9CAE11DED7C6}"/>
              </a:ext>
            </a:extLst>
          </p:cNvPr>
          <p:cNvSpPr txBox="1">
            <a:spLocks noChangeArrowheads="1"/>
          </p:cNvSpPr>
          <p:nvPr/>
        </p:nvSpPr>
        <p:spPr bwMode="auto">
          <a:xfrm>
            <a:off x="7451725" y="2295525"/>
            <a:ext cx="625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chemeClr val="bg1"/>
                </a:solidFill>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8">
            <a:extLst>
              <a:ext uri="{FF2B5EF4-FFF2-40B4-BE49-F238E27FC236}">
                <a16:creationId xmlns:a16="http://schemas.microsoft.com/office/drawing/2014/main" id="{778BD5D8-B480-4FDC-9D32-80ED44E6192F}"/>
              </a:ext>
            </a:extLst>
          </p:cNvPr>
          <p:cNvSpPr txBox="1">
            <a:spLocks noChangeArrowheads="1"/>
          </p:cNvSpPr>
          <p:nvPr/>
        </p:nvSpPr>
        <p:spPr bwMode="auto">
          <a:xfrm>
            <a:off x="250825" y="188913"/>
            <a:ext cx="21193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b="1">
                <a:solidFill>
                  <a:schemeClr val="bg1"/>
                </a:solidFill>
                <a:latin typeface="+mn-lt"/>
              </a:rPr>
              <a:t>质心的定义： </a:t>
            </a:r>
          </a:p>
        </p:txBody>
      </p:sp>
      <p:graphicFrame>
        <p:nvGraphicFramePr>
          <p:cNvPr id="31747" name="Object 9">
            <a:extLst>
              <a:ext uri="{FF2B5EF4-FFF2-40B4-BE49-F238E27FC236}">
                <a16:creationId xmlns:a16="http://schemas.microsoft.com/office/drawing/2014/main" id="{DB2305C4-0737-4A0C-99AB-0FBA49DFBD18}"/>
              </a:ext>
            </a:extLst>
          </p:cNvPr>
          <p:cNvGraphicFramePr>
            <a:graphicFrameLocks noChangeAspect="1"/>
          </p:cNvGraphicFramePr>
          <p:nvPr/>
        </p:nvGraphicFramePr>
        <p:xfrm>
          <a:off x="755650" y="765175"/>
          <a:ext cx="4392613" cy="2281238"/>
        </p:xfrm>
        <a:graphic>
          <a:graphicData uri="http://schemas.openxmlformats.org/presentationml/2006/ole">
            <mc:AlternateContent xmlns:mc="http://schemas.openxmlformats.org/markup-compatibility/2006">
              <mc:Choice xmlns:v="urn:schemas-microsoft-com:vml" Requires="v">
                <p:oleObj spid="_x0000_s31754" name="Equation" r:id="rId3" imgW="2438400" imgH="1270000" progId="Equation.DSMT4">
                  <p:embed/>
                </p:oleObj>
              </mc:Choice>
              <mc:Fallback>
                <p:oleObj name="Equation" r:id="rId3" imgW="2438400" imgH="12700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765175"/>
                        <a:ext cx="4392613"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1">
            <a:extLst>
              <a:ext uri="{FF2B5EF4-FFF2-40B4-BE49-F238E27FC236}">
                <a16:creationId xmlns:a16="http://schemas.microsoft.com/office/drawing/2014/main" id="{1F303527-AD84-4066-AC98-E188F565207A}"/>
              </a:ext>
            </a:extLst>
          </p:cNvPr>
          <p:cNvSpPr txBox="1">
            <a:spLocks noChangeArrowheads="1"/>
          </p:cNvSpPr>
          <p:nvPr/>
        </p:nvSpPr>
        <p:spPr bwMode="auto">
          <a:xfrm>
            <a:off x="539750" y="3068638"/>
            <a:ext cx="83804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b="1">
                <a:solidFill>
                  <a:schemeClr val="bg1"/>
                </a:solidFill>
                <a:latin typeface="+mn-lt"/>
              </a:rPr>
              <a:t>其中 </a:t>
            </a:r>
            <a:r>
              <a:rPr lang="en-US" altLang="zh-CN" sz="2400" b="1" i="1">
                <a:solidFill>
                  <a:schemeClr val="bg1"/>
                </a:solidFill>
                <a:latin typeface="+mn-lt"/>
              </a:rPr>
              <a:t>m</a:t>
            </a:r>
            <a:r>
              <a:rPr lang="en-US" altLang="zh-CN" sz="2400" b="1" baseline="-25000">
                <a:solidFill>
                  <a:schemeClr val="bg1"/>
                </a:solidFill>
                <a:latin typeface="+mn-lt"/>
              </a:rPr>
              <a:t>C</a:t>
            </a:r>
            <a:r>
              <a:rPr lang="en-US" altLang="zh-CN" sz="2400" b="1">
                <a:solidFill>
                  <a:schemeClr val="bg1"/>
                </a:solidFill>
                <a:latin typeface="+mn-lt"/>
              </a:rPr>
              <a:t>, r</a:t>
            </a:r>
            <a:r>
              <a:rPr lang="en-US" altLang="zh-CN" sz="2400" b="1" baseline="-25000">
                <a:solidFill>
                  <a:schemeClr val="bg1"/>
                </a:solidFill>
                <a:latin typeface="+mn-lt"/>
              </a:rPr>
              <a:t>C</a:t>
            </a:r>
            <a:r>
              <a:rPr lang="zh-CN" altLang="en-US" sz="2400" b="1">
                <a:solidFill>
                  <a:schemeClr val="bg1"/>
                </a:solidFill>
                <a:latin typeface="+mn-lt"/>
              </a:rPr>
              <a:t>分别称为</a:t>
            </a:r>
            <a:r>
              <a:rPr lang="zh-CN" altLang="en-US" sz="2400" b="1">
                <a:solidFill>
                  <a:srgbClr val="FFC000"/>
                </a:solidFill>
                <a:latin typeface="+mn-lt"/>
              </a:rPr>
              <a:t>质心的质量</a:t>
            </a:r>
            <a:r>
              <a:rPr lang="zh-CN" altLang="en-US" sz="2400" b="1">
                <a:solidFill>
                  <a:schemeClr val="bg1"/>
                </a:solidFill>
                <a:latin typeface="+mn-lt"/>
              </a:rPr>
              <a:t>和</a:t>
            </a:r>
            <a:r>
              <a:rPr lang="zh-CN" altLang="en-US" sz="2400" b="1">
                <a:solidFill>
                  <a:srgbClr val="FFC000"/>
                </a:solidFill>
                <a:latin typeface="+mn-lt"/>
              </a:rPr>
              <a:t>质心的坐标</a:t>
            </a:r>
            <a:r>
              <a:rPr lang="zh-CN" altLang="en-US" sz="2400" b="1">
                <a:solidFill>
                  <a:schemeClr val="bg1"/>
                </a:solidFill>
                <a:latin typeface="+mn-lt"/>
              </a:rPr>
              <a:t>。</a:t>
            </a:r>
            <a:endParaRPr lang="en-US" altLang="zh-CN" sz="2400" b="1">
              <a:solidFill>
                <a:schemeClr val="bg1"/>
              </a:solidFill>
              <a:latin typeface="+mn-lt"/>
            </a:endParaRPr>
          </a:p>
        </p:txBody>
      </p:sp>
      <p:graphicFrame>
        <p:nvGraphicFramePr>
          <p:cNvPr id="16" name="Object 12">
            <a:extLst>
              <a:ext uri="{FF2B5EF4-FFF2-40B4-BE49-F238E27FC236}">
                <a16:creationId xmlns:a16="http://schemas.microsoft.com/office/drawing/2014/main" id="{BFA309D8-137F-409E-B918-A700AE34F426}"/>
              </a:ext>
            </a:extLst>
          </p:cNvPr>
          <p:cNvGraphicFramePr>
            <a:graphicFrameLocks noChangeAspect="1"/>
          </p:cNvGraphicFramePr>
          <p:nvPr/>
        </p:nvGraphicFramePr>
        <p:xfrm>
          <a:off x="3028950" y="4059238"/>
          <a:ext cx="3148013" cy="781050"/>
        </p:xfrm>
        <a:graphic>
          <a:graphicData uri="http://schemas.openxmlformats.org/presentationml/2006/ole">
            <mc:AlternateContent xmlns:mc="http://schemas.openxmlformats.org/markup-compatibility/2006">
              <mc:Choice xmlns:v="urn:schemas-microsoft-com:vml" Requires="v">
                <p:oleObj spid="_x0000_s31755" name="Equation" r:id="rId5" imgW="1676400" imgH="419100" progId="Equation.DSMT4">
                  <p:embed/>
                </p:oleObj>
              </mc:Choice>
              <mc:Fallback>
                <p:oleObj name="Equation" r:id="rId5" imgW="1676400" imgH="4191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950" y="4059238"/>
                        <a:ext cx="3148013"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4">
            <a:extLst>
              <a:ext uri="{FF2B5EF4-FFF2-40B4-BE49-F238E27FC236}">
                <a16:creationId xmlns:a16="http://schemas.microsoft.com/office/drawing/2014/main" id="{C378B5B4-BDB6-4BE6-9C1F-B5CEEBD8301E}"/>
              </a:ext>
            </a:extLst>
          </p:cNvPr>
          <p:cNvGraphicFramePr>
            <a:graphicFrameLocks noChangeAspect="1"/>
          </p:cNvGraphicFramePr>
          <p:nvPr/>
        </p:nvGraphicFramePr>
        <p:xfrm>
          <a:off x="3059113" y="4941888"/>
          <a:ext cx="2963862" cy="681037"/>
        </p:xfrm>
        <a:graphic>
          <a:graphicData uri="http://schemas.openxmlformats.org/presentationml/2006/ole">
            <mc:AlternateContent xmlns:mc="http://schemas.openxmlformats.org/markup-compatibility/2006">
              <mc:Choice xmlns:v="urn:schemas-microsoft-com:vml" Requires="v">
                <p:oleObj spid="_x0000_s31756" name="Equation" r:id="rId7" imgW="1536033" imgH="355446" progId="Equation.DSMT4">
                  <p:embed/>
                </p:oleObj>
              </mc:Choice>
              <mc:Fallback>
                <p:oleObj name="Equation" r:id="rId7" imgW="1536033" imgH="355446"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4941888"/>
                        <a:ext cx="2963862"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Text Box 16">
            <a:extLst>
              <a:ext uri="{FF2B5EF4-FFF2-40B4-BE49-F238E27FC236}">
                <a16:creationId xmlns:a16="http://schemas.microsoft.com/office/drawing/2014/main" id="{FB260B96-4777-472B-B700-9B355C457AFF}"/>
              </a:ext>
            </a:extLst>
          </p:cNvPr>
          <p:cNvSpPr txBox="1">
            <a:spLocks noChangeArrowheads="1"/>
          </p:cNvSpPr>
          <p:nvPr/>
        </p:nvSpPr>
        <p:spPr bwMode="auto">
          <a:xfrm>
            <a:off x="574675" y="5661025"/>
            <a:ext cx="8056563"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2400" b="1">
                <a:solidFill>
                  <a:schemeClr val="bg1"/>
                </a:solidFill>
                <a:latin typeface="+mn-lt"/>
              </a:rPr>
              <a:t>上式分别称为</a:t>
            </a:r>
            <a:r>
              <a:rPr lang="zh-CN" altLang="en-US" sz="2400" b="1">
                <a:solidFill>
                  <a:srgbClr val="FFC000"/>
                </a:solidFill>
                <a:latin typeface="+mn-lt"/>
              </a:rPr>
              <a:t>质心运动定理</a:t>
            </a:r>
            <a:r>
              <a:rPr lang="zh-CN" altLang="en-US" sz="2400" b="1">
                <a:solidFill>
                  <a:schemeClr val="bg1"/>
                </a:solidFill>
                <a:latin typeface="+mn-lt"/>
              </a:rPr>
              <a:t>和</a:t>
            </a:r>
            <a:r>
              <a:rPr lang="zh-CN" altLang="en-US" sz="2400" b="1">
                <a:solidFill>
                  <a:srgbClr val="FFC000"/>
                </a:solidFill>
                <a:latin typeface="+mn-lt"/>
              </a:rPr>
              <a:t>质心动量定理</a:t>
            </a:r>
            <a:r>
              <a:rPr lang="zh-CN" altLang="en-US" sz="2400" b="1">
                <a:solidFill>
                  <a:schemeClr val="bg1"/>
                </a:solidFill>
                <a:latin typeface="+mn-lt"/>
              </a:rPr>
              <a:t>，其中</a:t>
            </a:r>
            <a:r>
              <a:rPr lang="en-US" altLang="zh-CN" sz="2400" b="1" i="1">
                <a:solidFill>
                  <a:schemeClr val="bg1"/>
                </a:solidFill>
                <a:latin typeface="+mn-lt"/>
              </a:rPr>
              <a:t>v</a:t>
            </a:r>
            <a:r>
              <a:rPr lang="en-US" altLang="zh-CN" sz="2400" b="1" baseline="-25000">
                <a:solidFill>
                  <a:schemeClr val="bg1"/>
                </a:solidFill>
                <a:latin typeface="+mn-lt"/>
              </a:rPr>
              <a:t>C</a:t>
            </a:r>
            <a:r>
              <a:rPr lang="en-US" altLang="zh-CN" sz="2400" b="1">
                <a:solidFill>
                  <a:schemeClr val="bg1"/>
                </a:solidFill>
                <a:latin typeface="+mn-lt"/>
              </a:rPr>
              <a:t>, </a:t>
            </a:r>
            <a:r>
              <a:rPr lang="en-US" altLang="zh-CN" sz="2400" b="1" i="1">
                <a:solidFill>
                  <a:schemeClr val="bg1"/>
                </a:solidFill>
                <a:latin typeface="+mn-lt"/>
              </a:rPr>
              <a:t>a</a:t>
            </a:r>
            <a:r>
              <a:rPr lang="en-US" altLang="zh-CN" sz="2400" b="1" baseline="-25000">
                <a:solidFill>
                  <a:schemeClr val="bg1"/>
                </a:solidFill>
                <a:latin typeface="+mn-lt"/>
              </a:rPr>
              <a:t>C</a:t>
            </a:r>
            <a:r>
              <a:rPr lang="zh-CN" altLang="en-US" sz="2400" b="1">
                <a:solidFill>
                  <a:schemeClr val="bg1"/>
                </a:solidFill>
                <a:latin typeface="+mn-lt"/>
              </a:rPr>
              <a:t>分别称为</a:t>
            </a:r>
            <a:r>
              <a:rPr lang="zh-CN" altLang="en-US" sz="2400" b="1">
                <a:solidFill>
                  <a:srgbClr val="FFC000"/>
                </a:solidFill>
                <a:latin typeface="+mn-lt"/>
              </a:rPr>
              <a:t>质心的速度</a:t>
            </a:r>
            <a:r>
              <a:rPr lang="zh-CN" altLang="en-US" sz="2400" b="1">
                <a:solidFill>
                  <a:schemeClr val="bg1"/>
                </a:solidFill>
                <a:latin typeface="+mn-lt"/>
              </a:rPr>
              <a:t>和</a:t>
            </a:r>
            <a:r>
              <a:rPr lang="zh-CN" altLang="en-US" sz="2400" b="1">
                <a:solidFill>
                  <a:srgbClr val="FFC000"/>
                </a:solidFill>
                <a:latin typeface="+mn-lt"/>
              </a:rPr>
              <a:t>质心的加速度</a:t>
            </a:r>
            <a:r>
              <a:rPr lang="zh-CN" altLang="en-US" sz="2400" b="1">
                <a:solidFill>
                  <a:schemeClr val="bg1"/>
                </a:solidFill>
                <a:latin typeface="+mn-lt"/>
              </a:rPr>
              <a:t>。 </a:t>
            </a:r>
          </a:p>
        </p:txBody>
      </p:sp>
      <p:graphicFrame>
        <p:nvGraphicFramePr>
          <p:cNvPr id="31752" name="对象 4">
            <a:extLst>
              <a:ext uri="{FF2B5EF4-FFF2-40B4-BE49-F238E27FC236}">
                <a16:creationId xmlns:a16="http://schemas.microsoft.com/office/drawing/2014/main" id="{40CB3102-91B6-4695-BDCB-EEC5BC8C4F8E}"/>
              </a:ext>
            </a:extLst>
          </p:cNvPr>
          <p:cNvGraphicFramePr>
            <a:graphicFrameLocks noChangeAspect="1"/>
          </p:cNvGraphicFramePr>
          <p:nvPr/>
        </p:nvGraphicFramePr>
        <p:xfrm>
          <a:off x="5716588" y="836613"/>
          <a:ext cx="2914650" cy="2078037"/>
        </p:xfrm>
        <a:graphic>
          <a:graphicData uri="http://schemas.openxmlformats.org/presentationml/2006/ole">
            <mc:AlternateContent xmlns:mc="http://schemas.openxmlformats.org/markup-compatibility/2006">
              <mc:Choice xmlns:v="urn:schemas-microsoft-com:vml" Requires="v">
                <p:oleObj spid="_x0000_s31757" name="Equation" r:id="rId9" imgW="1562100" imgH="1117600" progId="Equation.DSMT4">
                  <p:embed/>
                </p:oleObj>
              </mc:Choice>
              <mc:Fallback>
                <p:oleObj name="Equation" r:id="rId9" imgW="1562100" imgH="11176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6588" y="836613"/>
                        <a:ext cx="2914650"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812F4F40-4060-4D41-B94D-ADAE6327D8AF}"/>
              </a:ext>
            </a:extLst>
          </p:cNvPr>
          <p:cNvSpPr>
            <a:spLocks noChangeArrowheads="1"/>
          </p:cNvSpPr>
          <p:nvPr/>
        </p:nvSpPr>
        <p:spPr bwMode="auto">
          <a:xfrm>
            <a:off x="574675" y="3570288"/>
            <a:ext cx="3673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于是动量定理可以写成：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 presetClass="entr" presetSubtype="8" fill="hold" nodeType="withEffect">
                                  <p:stCondLst>
                                    <p:cond delay="0"/>
                                  </p:stCondLst>
                                  <p:childTnLst>
                                    <p:set>
                                      <p:cBhvr>
                                        <p:cTn id="8" dur="1" fill="hold">
                                          <p:stCondLst>
                                            <p:cond delay="0"/>
                                          </p:stCondLst>
                                        </p:cTn>
                                        <p:tgtEl>
                                          <p:spTgt spid="16"/>
                                        </p:tgtEl>
                                        <p:attrNameLst>
                                          <p:attrName>style.visibility</p:attrName>
                                        </p:attrNameLst>
                                      </p:cBhvr>
                                      <p:to>
                                        <p:strVal val="visible"/>
                                      </p:to>
                                    </p:set>
                                    <p:anim calcmode="lin" valueType="num">
                                      <p:cBhvr additive="base">
                                        <p:cTn id="9" dur="500" fill="hold"/>
                                        <p:tgtEl>
                                          <p:spTgt spid="16"/>
                                        </p:tgtEl>
                                        <p:attrNameLst>
                                          <p:attrName>ppt_x</p:attrName>
                                        </p:attrNameLst>
                                      </p:cBhvr>
                                      <p:tavLst>
                                        <p:tav tm="0">
                                          <p:val>
                                            <p:strVal val="0-#ppt_w/2"/>
                                          </p:val>
                                        </p:tav>
                                        <p:tav tm="100000">
                                          <p:val>
                                            <p:strVal val="#ppt_x"/>
                                          </p:val>
                                        </p:tav>
                                      </p:tavLst>
                                    </p:anim>
                                    <p:anim calcmode="lin" valueType="num">
                                      <p:cBhvr additive="base">
                                        <p:cTn id="1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0-#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3">
            <a:extLst>
              <a:ext uri="{FF2B5EF4-FFF2-40B4-BE49-F238E27FC236}">
                <a16:creationId xmlns:a16="http://schemas.microsoft.com/office/drawing/2014/main" id="{F06B2BD8-6DD5-4079-949D-CFAC0B2510A9}"/>
              </a:ext>
            </a:extLst>
          </p:cNvPr>
          <p:cNvSpPr>
            <a:spLocks noChangeArrowheads="1"/>
          </p:cNvSpPr>
          <p:nvPr/>
        </p:nvSpPr>
        <p:spPr bwMode="auto">
          <a:xfrm>
            <a:off x="468313" y="836613"/>
            <a:ext cx="8185150" cy="566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1200"/>
              </a:spcAft>
              <a:buFont typeface="Arial" panose="020B0604020202020204" pitchFamily="34" charset="0"/>
              <a:buChar char="•"/>
            </a:pPr>
            <a:r>
              <a:rPr lang="zh-CN" altLang="en-US" sz="2400" b="1">
                <a:solidFill>
                  <a:schemeClr val="bg1"/>
                </a:solidFill>
              </a:rPr>
              <a:t>质心运动定理实际上是矢量方程。</a:t>
            </a:r>
            <a:endParaRPr lang="en-US" altLang="zh-CN" sz="2400" b="1">
              <a:solidFill>
                <a:schemeClr val="bg1"/>
              </a:solidFill>
            </a:endParaRPr>
          </a:p>
          <a:p>
            <a:pPr eaLnBrk="1" hangingPunct="1">
              <a:spcAft>
                <a:spcPts val="1200"/>
              </a:spcAft>
              <a:buFont typeface="Arial" panose="020B0604020202020204" pitchFamily="34" charset="0"/>
              <a:buChar char="•"/>
            </a:pPr>
            <a:r>
              <a:rPr lang="zh-CN" altLang="en-US" sz="2400" b="1">
                <a:solidFill>
                  <a:schemeClr val="bg1"/>
                </a:solidFill>
              </a:rPr>
              <a:t>质心的位矢并不是各质点位矢的算术平均值，而是它们的带权平均值。</a:t>
            </a:r>
            <a:endParaRPr lang="en-US" altLang="zh-CN" sz="2400" b="1">
              <a:solidFill>
                <a:schemeClr val="bg1"/>
              </a:solidFill>
            </a:endParaRPr>
          </a:p>
          <a:p>
            <a:pPr eaLnBrk="1" hangingPunct="1">
              <a:spcAft>
                <a:spcPts val="1200"/>
              </a:spcAft>
              <a:buFont typeface="Arial" panose="020B0604020202020204" pitchFamily="34" charset="0"/>
              <a:buChar char="•"/>
            </a:pPr>
            <a:r>
              <a:rPr lang="zh-CN" altLang="en-US" sz="2400" b="1">
                <a:solidFill>
                  <a:schemeClr val="bg1"/>
                </a:solidFill>
              </a:rPr>
              <a:t>体系质心的坐标（或位矢）与坐标原点的选取有关，但质心与体系各质点的相对位置则与坐标原点的选取无关。 </a:t>
            </a:r>
            <a:endParaRPr lang="zh-CN" altLang="zh-CN" sz="2400" b="1">
              <a:solidFill>
                <a:schemeClr val="bg1"/>
              </a:solidFill>
            </a:endParaRPr>
          </a:p>
          <a:p>
            <a:pPr eaLnBrk="1" hangingPunct="1">
              <a:spcAft>
                <a:spcPts val="1200"/>
              </a:spcAft>
              <a:buFont typeface="Arial" panose="020B0604020202020204" pitchFamily="34" charset="0"/>
              <a:buChar char="•"/>
            </a:pPr>
            <a:r>
              <a:rPr lang="zh-CN" altLang="zh-CN" sz="2400" b="1">
                <a:solidFill>
                  <a:schemeClr val="bg1"/>
                </a:solidFill>
              </a:rPr>
              <a:t>质心的运动规律相当于将系统中所有质点的</a:t>
            </a:r>
            <a:r>
              <a:rPr lang="zh-CN" altLang="zh-CN" sz="2400" b="1">
                <a:solidFill>
                  <a:srgbClr val="FF0000"/>
                </a:solidFill>
              </a:rPr>
              <a:t>质量都集中在质心</a:t>
            </a:r>
            <a:r>
              <a:rPr lang="zh-CN" altLang="zh-CN" sz="2400" b="1">
                <a:solidFill>
                  <a:schemeClr val="bg1"/>
                </a:solidFill>
              </a:rPr>
              <a:t>，所有的外力（无论作用在哪个质点上）也都</a:t>
            </a:r>
            <a:r>
              <a:rPr lang="zh-CN" altLang="en-US" sz="2400" b="1">
                <a:solidFill>
                  <a:schemeClr val="bg1"/>
                </a:solidFill>
              </a:rPr>
              <a:t>等效于</a:t>
            </a:r>
            <a:r>
              <a:rPr lang="zh-CN" altLang="zh-CN" sz="2400" b="1">
                <a:solidFill>
                  <a:schemeClr val="bg1"/>
                </a:solidFill>
              </a:rPr>
              <a:t>集中在</a:t>
            </a:r>
            <a:r>
              <a:rPr lang="zh-CN" altLang="zh-CN" sz="2400" b="1">
                <a:solidFill>
                  <a:srgbClr val="FF0000"/>
                </a:solidFill>
              </a:rPr>
              <a:t>质心上的</a:t>
            </a:r>
            <a:r>
              <a:rPr lang="zh-CN" altLang="en-US" sz="2400" b="1">
                <a:solidFill>
                  <a:srgbClr val="FF0000"/>
                </a:solidFill>
              </a:rPr>
              <a:t>质点的</a:t>
            </a:r>
            <a:r>
              <a:rPr lang="zh-CN" altLang="zh-CN" sz="2400" b="1">
                <a:solidFill>
                  <a:srgbClr val="FF0000"/>
                </a:solidFill>
              </a:rPr>
              <a:t>运动规律</a:t>
            </a:r>
            <a:r>
              <a:rPr lang="zh-CN" altLang="zh-CN" sz="2400" b="1">
                <a:solidFill>
                  <a:schemeClr val="bg1"/>
                </a:solidFill>
              </a:rPr>
              <a:t>。一个系统中，只有质心具有这个特性，其它点没有这个特性。这正是质心的特殊之处。</a:t>
            </a:r>
          </a:p>
          <a:p>
            <a:pPr eaLnBrk="1" hangingPunct="1">
              <a:spcAft>
                <a:spcPts val="1200"/>
              </a:spcAft>
              <a:buFont typeface="Arial" panose="020B0604020202020204" pitchFamily="34" charset="0"/>
              <a:buChar char="•"/>
            </a:pPr>
            <a:r>
              <a:rPr lang="zh-CN" altLang="zh-CN" sz="2400" b="1">
                <a:solidFill>
                  <a:srgbClr val="FF0000"/>
                </a:solidFill>
              </a:rPr>
              <a:t>内力</a:t>
            </a:r>
            <a:r>
              <a:rPr lang="zh-CN" altLang="zh-CN" sz="2400" b="1">
                <a:solidFill>
                  <a:schemeClr val="bg1"/>
                </a:solidFill>
              </a:rPr>
              <a:t>对质心的运动状态不产生任何影响</a:t>
            </a:r>
            <a:r>
              <a:rPr lang="zh-CN" altLang="en-US" sz="2400" b="1">
                <a:solidFill>
                  <a:schemeClr val="bg1"/>
                </a:solidFill>
              </a:rPr>
              <a:t>，内力不产生</a:t>
            </a:r>
            <a:r>
              <a:rPr lang="zh-CN" altLang="en-US" sz="2400" b="1">
                <a:solidFill>
                  <a:srgbClr val="FF0000"/>
                </a:solidFill>
              </a:rPr>
              <a:t>质心加速度</a:t>
            </a:r>
            <a:r>
              <a:rPr lang="zh-CN" altLang="en-US" sz="2400" b="1">
                <a:solidFill>
                  <a:schemeClr val="bg1"/>
                </a:solidFill>
              </a:rPr>
              <a:t>。若体系动量守恒，则其质心运动状态不变。</a:t>
            </a:r>
            <a:endParaRPr lang="en-US" altLang="zh-CN" sz="2400" b="1">
              <a:solidFill>
                <a:schemeClr val="bg1"/>
              </a:solidFill>
            </a:endParaRPr>
          </a:p>
          <a:p>
            <a:pPr eaLnBrk="1" hangingPunct="1">
              <a:spcAft>
                <a:spcPts val="1200"/>
              </a:spcAft>
              <a:buFont typeface="Arial" panose="020B0604020202020204" pitchFamily="34" charset="0"/>
              <a:buChar char="•"/>
            </a:pPr>
            <a:r>
              <a:rPr lang="zh-CN" altLang="en-US" sz="2400" b="1">
                <a:solidFill>
                  <a:schemeClr val="bg1"/>
                </a:solidFill>
              </a:rPr>
              <a:t>两个物体发生碰撞，它们的质心位置不变。</a:t>
            </a:r>
            <a:endParaRPr lang="en-US" altLang="zh-CN" sz="2400" b="1">
              <a:solidFill>
                <a:schemeClr val="bg1"/>
              </a:solidFill>
            </a:endParaRPr>
          </a:p>
        </p:txBody>
      </p:sp>
      <p:sp>
        <p:nvSpPr>
          <p:cNvPr id="4" name="Rectangle 5">
            <a:extLst>
              <a:ext uri="{FF2B5EF4-FFF2-40B4-BE49-F238E27FC236}">
                <a16:creationId xmlns:a16="http://schemas.microsoft.com/office/drawing/2014/main" id="{B9E31AF5-9E4F-4ED1-8C77-95CA92C92DE3}"/>
              </a:ext>
            </a:extLst>
          </p:cNvPr>
          <p:cNvSpPr>
            <a:spLocks noGrp="1" noChangeArrowheads="1"/>
          </p:cNvSpPr>
          <p:nvPr>
            <p:ph type="title"/>
          </p:nvPr>
        </p:nvSpPr>
        <p:spPr>
          <a:xfrm>
            <a:off x="9525" y="20638"/>
            <a:ext cx="4679950" cy="609600"/>
          </a:xfrm>
          <a:solidFill>
            <a:srgbClr val="00FFFF"/>
          </a:solidFill>
        </p:spPr>
        <p:txBody>
          <a:bodyPr/>
          <a:lstStyle/>
          <a:p>
            <a:pPr>
              <a:defRPr/>
            </a:pPr>
            <a:r>
              <a:rPr lang="zh-CN" altLang="en-US" sz="2800" b="1" dirty="0">
                <a:solidFill>
                  <a:schemeClr val="tx1"/>
                </a:solidFill>
              </a:rPr>
              <a:t>关于质心运动定理的说明：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6BE483-FAAE-479F-A476-A588FFA8C37C}"/>
              </a:ext>
            </a:extLst>
          </p:cNvPr>
          <p:cNvSpPr>
            <a:spLocks noChangeArrowheads="1"/>
          </p:cNvSpPr>
          <p:nvPr/>
        </p:nvSpPr>
        <p:spPr bwMode="auto">
          <a:xfrm>
            <a:off x="673100" y="5387975"/>
            <a:ext cx="7643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Font typeface="Arial" charset="0"/>
              <a:buChar char="•"/>
              <a:defRPr/>
            </a:pPr>
            <a:r>
              <a:rPr lang="zh-CN" altLang="zh-CN" sz="2400" b="1">
                <a:solidFill>
                  <a:schemeClr val="bg1"/>
                </a:solidFill>
                <a:latin typeface="+mn-lt"/>
              </a:rPr>
              <a:t>由此可直观地看到，质心靠近质量大的质点一侧。</a:t>
            </a:r>
          </a:p>
          <a:p>
            <a:pPr marL="342900" indent="-342900" eaLnBrk="1" hangingPunct="1">
              <a:buFont typeface="Arial" charset="0"/>
              <a:buChar char="•"/>
              <a:defRPr/>
            </a:pPr>
            <a:r>
              <a:rPr lang="zh-CN" altLang="zh-CN" sz="2400" b="1">
                <a:solidFill>
                  <a:schemeClr val="bg1"/>
                </a:solidFill>
                <a:latin typeface="+mn-lt"/>
              </a:rPr>
              <a:t>质心不限于质点组，连续的物体可看成是有无限多的质点组成，这时求和变成了积分。</a:t>
            </a:r>
          </a:p>
        </p:txBody>
      </p:sp>
      <p:pic>
        <p:nvPicPr>
          <p:cNvPr id="33795" name="Picture 7">
            <a:extLst>
              <a:ext uri="{FF2B5EF4-FFF2-40B4-BE49-F238E27FC236}">
                <a16:creationId xmlns:a16="http://schemas.microsoft.com/office/drawing/2014/main" id="{DCD9EE1A-0425-43A0-81D9-9DC1BC2FF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57150"/>
            <a:ext cx="2674937"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D50D9E9C-0260-46EF-8500-FD128518F5DA}"/>
              </a:ext>
            </a:extLst>
          </p:cNvPr>
          <p:cNvSpPr/>
          <p:nvPr/>
        </p:nvSpPr>
        <p:spPr>
          <a:xfrm>
            <a:off x="57150" y="182563"/>
            <a:ext cx="5865813" cy="830262"/>
          </a:xfrm>
          <a:prstGeom prst="rect">
            <a:avLst/>
          </a:prstGeom>
        </p:spPr>
        <p:txBody>
          <a:bodyPr>
            <a:spAutoFit/>
          </a:bodyPr>
          <a:lstStyle/>
          <a:p>
            <a:pPr eaLnBrk="1" hangingPunct="1">
              <a:defRPr/>
            </a:pPr>
            <a:r>
              <a:rPr lang="zh-CN" altLang="zh-CN" sz="2400" b="1">
                <a:solidFill>
                  <a:schemeClr val="bg1"/>
                </a:solidFill>
                <a:latin typeface="+mn-lt"/>
              </a:rPr>
              <a:t>例：由</a:t>
            </a: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和</a:t>
            </a:r>
            <a:r>
              <a:rPr lang="en-US" altLang="zh-CN" sz="2400" b="1" i="1">
                <a:solidFill>
                  <a:schemeClr val="bg1"/>
                </a:solidFill>
                <a:latin typeface="+mn-lt"/>
              </a:rPr>
              <a:t>m</a:t>
            </a:r>
            <a:r>
              <a:rPr lang="en-US" altLang="zh-CN" sz="2400" b="1" baseline="-25000">
                <a:solidFill>
                  <a:schemeClr val="bg1"/>
                </a:solidFill>
                <a:latin typeface="+mn-lt"/>
              </a:rPr>
              <a:t>2</a:t>
            </a:r>
            <a:r>
              <a:rPr lang="zh-CN" altLang="zh-CN" sz="2400" b="1">
                <a:solidFill>
                  <a:schemeClr val="bg1"/>
                </a:solidFill>
                <a:latin typeface="+mn-lt"/>
              </a:rPr>
              <a:t>组成的质点组（系统），坐标分别为</a:t>
            </a:r>
            <a:r>
              <a:rPr lang="en-US" altLang="zh-CN" sz="2400" b="1" i="1">
                <a:solidFill>
                  <a:schemeClr val="bg1"/>
                </a:solidFill>
                <a:latin typeface="+mn-lt"/>
              </a:rPr>
              <a:t>x</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x</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2</a:t>
            </a:r>
            <a:r>
              <a:rPr lang="zh-CN" altLang="zh-CN" sz="2400" b="1">
                <a:solidFill>
                  <a:schemeClr val="bg1"/>
                </a:solidFill>
                <a:latin typeface="+mn-lt"/>
              </a:rPr>
              <a:t>；其质心坐标为：</a:t>
            </a:r>
          </a:p>
        </p:txBody>
      </p:sp>
      <p:pic>
        <p:nvPicPr>
          <p:cNvPr id="33797" name="Picture 7">
            <a:extLst>
              <a:ext uri="{FF2B5EF4-FFF2-40B4-BE49-F238E27FC236}">
                <a16:creationId xmlns:a16="http://schemas.microsoft.com/office/drawing/2014/main" id="{4C279971-62A0-41F5-878F-9AA06F3C3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133475"/>
            <a:ext cx="2027238" cy="1682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09E9118B-1343-41BF-A450-5D60DF42CD08}"/>
              </a:ext>
            </a:extLst>
          </p:cNvPr>
          <p:cNvSpPr/>
          <p:nvPr/>
        </p:nvSpPr>
        <p:spPr>
          <a:xfrm>
            <a:off x="900113" y="3068638"/>
            <a:ext cx="7848600" cy="1939925"/>
          </a:xfrm>
          <a:prstGeom prst="rect">
            <a:avLst/>
          </a:prstGeom>
        </p:spPr>
        <p:txBody>
          <a:bodyPr>
            <a:spAutoFit/>
          </a:bodyPr>
          <a:lstStyle/>
          <a:p>
            <a:pPr eaLnBrk="1" hangingPunct="1">
              <a:defRPr/>
            </a:pPr>
            <a:r>
              <a:rPr lang="zh-CN" altLang="zh-CN" sz="2400" b="1">
                <a:solidFill>
                  <a:schemeClr val="bg1"/>
                </a:solidFill>
                <a:latin typeface="+mn-lt"/>
              </a:rPr>
              <a:t>代入具体数值：</a:t>
            </a:r>
          </a:p>
          <a:p>
            <a:pPr eaLnBrk="1" hangingPunct="1">
              <a:defRPr/>
            </a:pP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i="1">
                <a:solidFill>
                  <a:schemeClr val="bg1"/>
                </a:solidFill>
                <a:latin typeface="+mn-lt"/>
              </a:rPr>
              <a:t>x</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x</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0</a:t>
            </a:r>
            <a:endParaRPr lang="zh-CN" altLang="zh-CN" sz="2400" b="1">
              <a:solidFill>
                <a:schemeClr val="bg1"/>
              </a:solidFill>
              <a:latin typeface="+mn-lt"/>
            </a:endParaRPr>
          </a:p>
          <a:p>
            <a:pPr eaLnBrk="1" hangingPunct="1">
              <a:defRPr/>
            </a:pPr>
            <a:r>
              <a:rPr lang="en-US" altLang="zh-CN" sz="2400" b="1" i="1">
                <a:solidFill>
                  <a:schemeClr val="bg1"/>
                </a:solidFill>
                <a:latin typeface="+mn-lt"/>
              </a:rPr>
              <a:t>x</a:t>
            </a:r>
            <a:r>
              <a:rPr lang="en-US" altLang="zh-CN" sz="2400" b="1" baseline="-25000">
                <a:solidFill>
                  <a:schemeClr val="bg1"/>
                </a:solidFill>
                <a:latin typeface="+mn-lt"/>
              </a:rPr>
              <a:t>c</a:t>
            </a:r>
            <a:r>
              <a:rPr lang="zh-CN" altLang="zh-CN" sz="2400" b="1">
                <a:solidFill>
                  <a:schemeClr val="bg1"/>
                </a:solidFill>
                <a:latin typeface="+mn-lt"/>
              </a:rPr>
              <a:t>＝</a:t>
            </a:r>
            <a:r>
              <a:rPr lang="en-US" altLang="zh-CN" sz="2400" b="1">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a:solidFill>
                  <a:schemeClr val="bg1"/>
                </a:solidFill>
                <a:latin typeface="+mn-lt"/>
              </a:rPr>
              <a:t>10)/(1</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a:solidFill>
                  <a:schemeClr val="bg1"/>
                </a:solidFill>
                <a:latin typeface="+mn-lt"/>
              </a:rPr>
              <a:t>9</a:t>
            </a:r>
            <a:endParaRPr lang="zh-CN" altLang="zh-CN" sz="2400" b="1">
              <a:solidFill>
                <a:schemeClr val="bg1"/>
              </a:solidFill>
              <a:latin typeface="+mn-lt"/>
            </a:endParaRPr>
          </a:p>
          <a:p>
            <a:pPr eaLnBrk="1" hangingPunct="1">
              <a:defRPr/>
            </a:pPr>
            <a:r>
              <a:rPr lang="en-US" altLang="zh-CN" sz="2400" b="1" i="1">
                <a:solidFill>
                  <a:schemeClr val="bg1"/>
                </a:solidFill>
                <a:latin typeface="+mn-lt"/>
              </a:rPr>
              <a:t>m</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i="1">
                <a:solidFill>
                  <a:schemeClr val="bg1"/>
                </a:solidFill>
                <a:latin typeface="+mn-lt"/>
              </a:rPr>
              <a:t>m</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1</a:t>
            </a:r>
            <a:r>
              <a:rPr lang="zh-CN" altLang="zh-CN" sz="2400" b="1">
                <a:solidFill>
                  <a:schemeClr val="bg1"/>
                </a:solidFill>
                <a:latin typeface="+mn-lt"/>
              </a:rPr>
              <a:t>；</a:t>
            </a:r>
            <a:r>
              <a:rPr lang="en-US" altLang="zh-CN" sz="2400" b="1" i="1">
                <a:solidFill>
                  <a:schemeClr val="bg1"/>
                </a:solidFill>
                <a:latin typeface="+mn-lt"/>
              </a:rPr>
              <a:t>x</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x</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10</a:t>
            </a:r>
            <a:r>
              <a:rPr lang="zh-CN" altLang="zh-CN" sz="2400" b="1">
                <a:solidFill>
                  <a:schemeClr val="bg1"/>
                </a:solidFill>
                <a:latin typeface="+mn-lt"/>
              </a:rPr>
              <a:t>，</a:t>
            </a:r>
            <a:r>
              <a:rPr lang="en-US" altLang="zh-CN" sz="2400" b="1" i="1">
                <a:solidFill>
                  <a:schemeClr val="bg1"/>
                </a:solidFill>
                <a:latin typeface="+mn-lt"/>
              </a:rPr>
              <a:t>y</a:t>
            </a:r>
            <a:r>
              <a:rPr lang="en-US" altLang="zh-CN" sz="2400" b="1" baseline="-25000">
                <a:solidFill>
                  <a:schemeClr val="bg1"/>
                </a:solidFill>
                <a:latin typeface="+mn-lt"/>
              </a:rPr>
              <a:t>2</a:t>
            </a:r>
            <a:r>
              <a:rPr lang="zh-CN" altLang="zh-CN" sz="2400" b="1">
                <a:solidFill>
                  <a:schemeClr val="bg1"/>
                </a:solidFill>
                <a:latin typeface="+mn-lt"/>
              </a:rPr>
              <a:t>＝</a:t>
            </a:r>
            <a:r>
              <a:rPr lang="en-US" altLang="zh-CN" sz="2400" b="1">
                <a:solidFill>
                  <a:schemeClr val="bg1"/>
                </a:solidFill>
                <a:latin typeface="+mn-lt"/>
              </a:rPr>
              <a:t>0</a:t>
            </a:r>
            <a:endParaRPr lang="zh-CN" altLang="zh-CN" sz="2400" b="1">
              <a:solidFill>
                <a:schemeClr val="bg1"/>
              </a:solidFill>
              <a:latin typeface="+mn-lt"/>
            </a:endParaRPr>
          </a:p>
          <a:p>
            <a:pPr eaLnBrk="1" hangingPunct="1">
              <a:defRPr/>
            </a:pPr>
            <a:r>
              <a:rPr lang="en-US" altLang="zh-CN" sz="2400" b="1" i="1">
                <a:solidFill>
                  <a:schemeClr val="bg1"/>
                </a:solidFill>
                <a:latin typeface="+mn-lt"/>
              </a:rPr>
              <a:t>x</a:t>
            </a:r>
            <a:r>
              <a:rPr lang="en-US" altLang="zh-CN" sz="2400" b="1" baseline="-25000">
                <a:solidFill>
                  <a:schemeClr val="bg1"/>
                </a:solidFill>
                <a:latin typeface="+mn-lt"/>
              </a:rPr>
              <a:t>c</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a:solidFill>
                  <a:schemeClr val="bg1"/>
                </a:solidFill>
                <a:latin typeface="+mn-lt"/>
              </a:rPr>
              <a:t>0</a:t>
            </a:r>
            <a:r>
              <a:rPr lang="zh-CN" altLang="zh-CN" sz="2400" b="1">
                <a:solidFill>
                  <a:schemeClr val="bg1"/>
                </a:solidFill>
                <a:latin typeface="+mn-lt"/>
              </a:rPr>
              <a:t>＋</a:t>
            </a:r>
            <a:r>
              <a:rPr lang="en-US" altLang="zh-CN" sz="2400" b="1">
                <a:solidFill>
                  <a:schemeClr val="bg1"/>
                </a:solidFill>
                <a:latin typeface="+mn-lt"/>
              </a:rPr>
              <a:t>1</a:t>
            </a:r>
            <a:r>
              <a:rPr lang="zh-CN" altLang="zh-CN" sz="2400" b="1">
                <a:solidFill>
                  <a:schemeClr val="bg1"/>
                </a:solidFill>
                <a:latin typeface="+mn-lt"/>
              </a:rPr>
              <a:t>×</a:t>
            </a:r>
            <a:r>
              <a:rPr lang="en-US" altLang="zh-CN" sz="2400" b="1">
                <a:solidFill>
                  <a:schemeClr val="bg1"/>
                </a:solidFill>
                <a:latin typeface="+mn-lt"/>
              </a:rPr>
              <a:t>10)/(1</a:t>
            </a:r>
            <a:r>
              <a:rPr lang="zh-CN" altLang="zh-CN" sz="2400" b="1">
                <a:solidFill>
                  <a:schemeClr val="bg1"/>
                </a:solidFill>
                <a:latin typeface="+mn-lt"/>
              </a:rPr>
              <a:t>＋</a:t>
            </a:r>
            <a:r>
              <a:rPr lang="en-US" altLang="zh-CN" sz="2400" b="1">
                <a:solidFill>
                  <a:schemeClr val="bg1"/>
                </a:solidFill>
                <a:latin typeface="+mn-lt"/>
              </a:rPr>
              <a:t>9)</a:t>
            </a:r>
            <a:r>
              <a:rPr lang="zh-CN" altLang="zh-CN" sz="2400" b="1">
                <a:solidFill>
                  <a:schemeClr val="bg1"/>
                </a:solidFill>
                <a:latin typeface="+mn-lt"/>
              </a:rPr>
              <a:t>＝</a:t>
            </a:r>
            <a:r>
              <a:rPr lang="en-US" altLang="zh-CN" sz="2400" b="1">
                <a:solidFill>
                  <a:schemeClr val="bg1"/>
                </a:solidFill>
                <a:latin typeface="+mn-lt"/>
              </a:rPr>
              <a:t>1</a:t>
            </a:r>
            <a:endParaRPr lang="zh-CN" altLang="zh-CN" sz="2400" b="1">
              <a:solidFill>
                <a:schemeClr val="bg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9">
            <a:extLst>
              <a:ext uri="{FF2B5EF4-FFF2-40B4-BE49-F238E27FC236}">
                <a16:creationId xmlns:a16="http://schemas.microsoft.com/office/drawing/2014/main" id="{F592CA2E-59D6-428F-B898-83D895CD1A1B}"/>
              </a:ext>
            </a:extLst>
          </p:cNvPr>
          <p:cNvSpPr>
            <a:spLocks noChangeArrowheads="1"/>
          </p:cNvSpPr>
          <p:nvPr/>
        </p:nvSpPr>
        <p:spPr bwMode="auto">
          <a:xfrm>
            <a:off x="317500" y="3216275"/>
            <a:ext cx="28146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chemeClr val="bg1"/>
                </a:solidFill>
                <a:latin typeface="Times New Roman" panose="02020603050405020304" pitchFamily="18" charset="0"/>
                <a:cs typeface="Times New Roman" panose="02020603050405020304" pitchFamily="18" charset="0"/>
              </a:rPr>
              <a:t>书中例题</a:t>
            </a:r>
            <a:r>
              <a:rPr lang="en-US" altLang="zh-CN" sz="2400" b="1">
                <a:solidFill>
                  <a:schemeClr val="bg1"/>
                </a:solidFill>
                <a:latin typeface="Times New Roman" panose="02020603050405020304" pitchFamily="18" charset="0"/>
                <a:cs typeface="Times New Roman" panose="02020603050405020304" pitchFamily="18" charset="0"/>
              </a:rPr>
              <a:t>4.13(P164)</a:t>
            </a:r>
            <a:endParaRPr lang="en-US" altLang="zh-CN" sz="3200">
              <a:solidFill>
                <a:schemeClr val="bg1"/>
              </a:solidFill>
            </a:endParaRPr>
          </a:p>
        </p:txBody>
      </p:sp>
      <p:grpSp>
        <p:nvGrpSpPr>
          <p:cNvPr id="4" name="Group 11">
            <a:extLst>
              <a:ext uri="{FF2B5EF4-FFF2-40B4-BE49-F238E27FC236}">
                <a16:creationId xmlns:a16="http://schemas.microsoft.com/office/drawing/2014/main" id="{06DDAC75-8FC9-48AA-9036-97CB975BC1FC}"/>
              </a:ext>
            </a:extLst>
          </p:cNvPr>
          <p:cNvGrpSpPr>
            <a:grpSpLocks/>
          </p:cNvGrpSpPr>
          <p:nvPr/>
        </p:nvGrpSpPr>
        <p:grpSpPr bwMode="auto">
          <a:xfrm>
            <a:off x="6646863" y="3216275"/>
            <a:ext cx="2016125" cy="1243013"/>
            <a:chOff x="6300" y="3378"/>
            <a:chExt cx="2622" cy="1596"/>
          </a:xfrm>
        </p:grpSpPr>
        <p:sp>
          <p:nvSpPr>
            <p:cNvPr id="34830" name="Line 18">
              <a:extLst>
                <a:ext uri="{FF2B5EF4-FFF2-40B4-BE49-F238E27FC236}">
                  <a16:creationId xmlns:a16="http://schemas.microsoft.com/office/drawing/2014/main" id="{D2885CE3-7018-4FA7-B783-0581937A570D}"/>
                </a:ext>
              </a:extLst>
            </p:cNvPr>
            <p:cNvSpPr>
              <a:spLocks noChangeShapeType="1"/>
            </p:cNvSpPr>
            <p:nvPr/>
          </p:nvSpPr>
          <p:spPr bwMode="auto">
            <a:xfrm>
              <a:off x="6300" y="4347"/>
              <a:ext cx="2622"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17">
              <a:extLst>
                <a:ext uri="{FF2B5EF4-FFF2-40B4-BE49-F238E27FC236}">
                  <a16:creationId xmlns:a16="http://schemas.microsoft.com/office/drawing/2014/main" id="{39FEADA6-C051-45C4-ADFD-DA7026FCC28A}"/>
                </a:ext>
              </a:extLst>
            </p:cNvPr>
            <p:cNvSpPr>
              <a:spLocks noChangeShapeType="1"/>
            </p:cNvSpPr>
            <p:nvPr/>
          </p:nvSpPr>
          <p:spPr bwMode="auto">
            <a:xfrm>
              <a:off x="6300" y="4347"/>
              <a:ext cx="2109"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16">
              <a:extLst>
                <a:ext uri="{FF2B5EF4-FFF2-40B4-BE49-F238E27FC236}">
                  <a16:creationId xmlns:a16="http://schemas.microsoft.com/office/drawing/2014/main" id="{9509A270-20FA-4AC6-A879-5B13681BF633}"/>
                </a:ext>
              </a:extLst>
            </p:cNvPr>
            <p:cNvSpPr>
              <a:spLocks noChangeShapeType="1"/>
            </p:cNvSpPr>
            <p:nvPr/>
          </p:nvSpPr>
          <p:spPr bwMode="auto">
            <a:xfrm flipV="1">
              <a:off x="6300" y="3378"/>
              <a:ext cx="0" cy="1368"/>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Line 15">
              <a:extLst>
                <a:ext uri="{FF2B5EF4-FFF2-40B4-BE49-F238E27FC236}">
                  <a16:creationId xmlns:a16="http://schemas.microsoft.com/office/drawing/2014/main" id="{7D902124-3FA2-4D9D-B3C7-49743CA15AD7}"/>
                </a:ext>
              </a:extLst>
            </p:cNvPr>
            <p:cNvSpPr>
              <a:spLocks noChangeShapeType="1"/>
            </p:cNvSpPr>
            <p:nvPr/>
          </p:nvSpPr>
          <p:spPr bwMode="auto">
            <a:xfrm>
              <a:off x="7611" y="4233"/>
              <a:ext cx="0" cy="2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14">
              <a:extLst>
                <a:ext uri="{FF2B5EF4-FFF2-40B4-BE49-F238E27FC236}">
                  <a16:creationId xmlns:a16="http://schemas.microsoft.com/office/drawing/2014/main" id="{12408561-563D-47AC-937A-C801E3CD8DC8}"/>
                </a:ext>
              </a:extLst>
            </p:cNvPr>
            <p:cNvSpPr>
              <a:spLocks noChangeShapeType="1"/>
            </p:cNvSpPr>
            <p:nvPr/>
          </p:nvSpPr>
          <p:spPr bwMode="auto">
            <a:xfrm>
              <a:off x="7725" y="4176"/>
              <a:ext cx="0" cy="3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Text Box 13">
              <a:extLst>
                <a:ext uri="{FF2B5EF4-FFF2-40B4-BE49-F238E27FC236}">
                  <a16:creationId xmlns:a16="http://schemas.microsoft.com/office/drawing/2014/main" id="{45A2DAE1-A57E-4907-9E11-F40A977ED901}"/>
                </a:ext>
              </a:extLst>
            </p:cNvPr>
            <p:cNvSpPr txBox="1">
              <a:spLocks noChangeArrowheads="1"/>
            </p:cNvSpPr>
            <p:nvPr/>
          </p:nvSpPr>
          <p:spPr bwMode="auto">
            <a:xfrm>
              <a:off x="7383" y="3606"/>
              <a:ext cx="79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dm</a:t>
              </a:r>
              <a:endParaRPr lang="en-US" altLang="zh-CN" sz="2800" i="1">
                <a:solidFill>
                  <a:schemeClr val="bg1"/>
                </a:solidFill>
              </a:endParaRPr>
            </a:p>
          </p:txBody>
        </p:sp>
        <p:sp>
          <p:nvSpPr>
            <p:cNvPr id="34836" name="Text Box 12">
              <a:extLst>
                <a:ext uri="{FF2B5EF4-FFF2-40B4-BE49-F238E27FC236}">
                  <a16:creationId xmlns:a16="http://schemas.microsoft.com/office/drawing/2014/main" id="{82AB024F-9026-4963-8000-B1A9AAD334E1}"/>
                </a:ext>
              </a:extLst>
            </p:cNvPr>
            <p:cNvSpPr txBox="1">
              <a:spLocks noChangeArrowheads="1"/>
            </p:cNvSpPr>
            <p:nvPr/>
          </p:nvSpPr>
          <p:spPr bwMode="auto">
            <a:xfrm>
              <a:off x="6642" y="4233"/>
              <a:ext cx="798"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i="1">
                  <a:solidFill>
                    <a:schemeClr val="bg1"/>
                  </a:solidFill>
                  <a:latin typeface="Times New Roman" panose="02020603050405020304" pitchFamily="18" charset="0"/>
                  <a:cs typeface="Times New Roman" panose="02020603050405020304" pitchFamily="18" charset="0"/>
                </a:rPr>
                <a:t>x</a:t>
              </a:r>
              <a:endParaRPr lang="en-US" altLang="zh-CN" sz="2800" i="1">
                <a:solidFill>
                  <a:schemeClr val="bg1"/>
                </a:solidFill>
              </a:endParaRPr>
            </a:p>
          </p:txBody>
        </p:sp>
      </p:grpSp>
      <p:sp>
        <p:nvSpPr>
          <p:cNvPr id="12" name="Rectangle 22">
            <a:extLst>
              <a:ext uri="{FF2B5EF4-FFF2-40B4-BE49-F238E27FC236}">
                <a16:creationId xmlns:a16="http://schemas.microsoft.com/office/drawing/2014/main" id="{773DCC20-1636-4322-A7A6-92A054286D02}"/>
              </a:ext>
            </a:extLst>
          </p:cNvPr>
          <p:cNvSpPr>
            <a:spLocks noChangeArrowheads="1"/>
          </p:cNvSpPr>
          <p:nvPr/>
        </p:nvSpPr>
        <p:spPr bwMode="auto">
          <a:xfrm>
            <a:off x="233363" y="3779838"/>
            <a:ext cx="50958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cs typeface="Times New Roman" panose="02020603050405020304" pitchFamily="18" charset="0"/>
              </a:rPr>
              <a:t>质量为</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，长为</a:t>
            </a:r>
            <a:r>
              <a:rPr lang="en-US" altLang="zh-CN" sz="2400" b="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的匀质细杆的重心</a:t>
            </a:r>
            <a:r>
              <a:rPr lang="zh-CN" altLang="en-US" sz="2400" b="1">
                <a:solidFill>
                  <a:schemeClr val="bg1"/>
                </a:solidFill>
              </a:rPr>
              <a:t> </a:t>
            </a:r>
          </a:p>
        </p:txBody>
      </p:sp>
      <p:sp>
        <p:nvSpPr>
          <p:cNvPr id="13" name="矩形 12">
            <a:extLst>
              <a:ext uri="{FF2B5EF4-FFF2-40B4-BE49-F238E27FC236}">
                <a16:creationId xmlns:a16="http://schemas.microsoft.com/office/drawing/2014/main" id="{CF0DCCC6-2838-4C8D-BADA-D6A58D9B3CDE}"/>
              </a:ext>
            </a:extLst>
          </p:cNvPr>
          <p:cNvSpPr/>
          <p:nvPr/>
        </p:nvSpPr>
        <p:spPr>
          <a:xfrm>
            <a:off x="495300" y="4441825"/>
            <a:ext cx="8167688" cy="1200150"/>
          </a:xfrm>
          <a:prstGeom prst="rect">
            <a:avLst/>
          </a:prstGeom>
        </p:spPr>
        <p:txBody>
          <a:bodyPr>
            <a:spAutoFit/>
          </a:bodyPr>
          <a:lstStyle/>
          <a:p>
            <a:pPr eaLnBrk="1" hangingPunct="1">
              <a:defRPr/>
            </a:pPr>
            <a:r>
              <a:rPr lang="zh-CN" altLang="zh-CN" sz="2400" b="1">
                <a:solidFill>
                  <a:schemeClr val="bg1"/>
                </a:solidFill>
                <a:latin typeface="+mn-lt"/>
              </a:rPr>
              <a:t>解：在连续的杆上取一体元</a:t>
            </a:r>
            <a:r>
              <a:rPr lang="en-US" altLang="zh-CN" sz="2400" b="1" i="1">
                <a:solidFill>
                  <a:schemeClr val="bg1"/>
                </a:solidFill>
                <a:latin typeface="+mn-lt"/>
              </a:rPr>
              <a:t>dm</a:t>
            </a:r>
            <a:endParaRPr lang="zh-CN" altLang="zh-CN" sz="2400" b="1" i="1">
              <a:solidFill>
                <a:schemeClr val="bg1"/>
              </a:solidFill>
              <a:latin typeface="+mn-lt"/>
            </a:endParaRPr>
          </a:p>
          <a:p>
            <a:pPr eaLnBrk="1" hangingPunct="1">
              <a:defRPr/>
            </a:pPr>
            <a:r>
              <a:rPr lang="en-US" altLang="zh-CN" sz="2400" b="1" i="1">
                <a:solidFill>
                  <a:schemeClr val="bg1"/>
                </a:solidFill>
                <a:latin typeface="+mn-lt"/>
              </a:rPr>
              <a:t>                                               dm</a:t>
            </a:r>
            <a:r>
              <a:rPr lang="zh-CN" altLang="zh-CN" sz="2400" b="1">
                <a:solidFill>
                  <a:schemeClr val="bg1"/>
                </a:solidFill>
                <a:latin typeface="+mn-lt"/>
              </a:rPr>
              <a:t>＝</a:t>
            </a:r>
            <a:r>
              <a:rPr lang="en-US" altLang="zh-CN" sz="2400" b="1" i="1">
                <a:solidFill>
                  <a:schemeClr val="bg1"/>
                </a:solidFill>
                <a:latin typeface="+mn-lt"/>
              </a:rPr>
              <a:t>M</a:t>
            </a:r>
            <a:r>
              <a:rPr lang="en-US" altLang="zh-CN" sz="2400" b="1">
                <a:solidFill>
                  <a:schemeClr val="bg1"/>
                </a:solidFill>
                <a:latin typeface="+mn-lt"/>
              </a:rPr>
              <a:t>/</a:t>
            </a:r>
            <a:r>
              <a:rPr lang="en-US" altLang="zh-CN" sz="2400" b="1" i="1">
                <a:solidFill>
                  <a:schemeClr val="bg1"/>
                </a:solidFill>
                <a:latin typeface="+mn-lt"/>
              </a:rPr>
              <a:t>L dx</a:t>
            </a:r>
            <a:endParaRPr lang="zh-CN" altLang="zh-CN" sz="2400" b="1" i="1">
              <a:solidFill>
                <a:schemeClr val="bg1"/>
              </a:solidFill>
              <a:latin typeface="+mn-lt"/>
            </a:endParaRPr>
          </a:p>
          <a:p>
            <a:pPr eaLnBrk="1" hangingPunct="1">
              <a:defRPr/>
            </a:pPr>
            <a:r>
              <a:rPr lang="en-US" altLang="zh-CN" sz="2400" b="1">
                <a:solidFill>
                  <a:schemeClr val="bg1"/>
                </a:solidFill>
                <a:latin typeface="+mn-lt"/>
              </a:rPr>
              <a:t>       </a:t>
            </a:r>
            <a:r>
              <a:rPr lang="zh-CN" altLang="zh-CN" sz="2400" b="1">
                <a:solidFill>
                  <a:schemeClr val="bg1"/>
                </a:solidFill>
                <a:latin typeface="+mn-lt"/>
              </a:rPr>
              <a:t>根据质心的定义：</a:t>
            </a:r>
            <a:endParaRPr lang="zh-CN" altLang="en-US" sz="2400" b="1">
              <a:solidFill>
                <a:schemeClr val="bg1"/>
              </a:solidFill>
              <a:latin typeface="+mn-lt"/>
            </a:endParaRPr>
          </a:p>
        </p:txBody>
      </p:sp>
      <p:pic>
        <p:nvPicPr>
          <p:cNvPr id="28695" name="Picture 23">
            <a:extLst>
              <a:ext uri="{FF2B5EF4-FFF2-40B4-BE49-F238E27FC236}">
                <a16:creationId xmlns:a16="http://schemas.microsoft.com/office/drawing/2014/main" id="{9205DB5D-1526-4820-A6D5-56E593A54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5661025"/>
            <a:ext cx="4354513" cy="936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 name="Rectangle 9">
            <a:extLst>
              <a:ext uri="{FF2B5EF4-FFF2-40B4-BE49-F238E27FC236}">
                <a16:creationId xmlns:a16="http://schemas.microsoft.com/office/drawing/2014/main" id="{4A8BC16A-E805-4A41-80F0-AC747C2D8D2D}"/>
              </a:ext>
            </a:extLst>
          </p:cNvPr>
          <p:cNvSpPr>
            <a:spLocks noChangeArrowheads="1"/>
          </p:cNvSpPr>
          <p:nvPr/>
        </p:nvSpPr>
        <p:spPr bwMode="auto">
          <a:xfrm>
            <a:off x="523875" y="260350"/>
            <a:ext cx="61912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defRPr/>
            </a:pPr>
            <a:r>
              <a:rPr lang="zh-CN" altLang="zh-CN" sz="2400" b="1">
                <a:solidFill>
                  <a:schemeClr val="bg1"/>
                </a:solidFill>
                <a:latin typeface="+mn-ea"/>
                <a:ea typeface="+mn-ea"/>
                <a:cs typeface="Times New Roman" pitchFamily="18" charset="0"/>
              </a:rPr>
              <a:t>质心与重心：</a:t>
            </a:r>
            <a:endParaRPr lang="zh-CN" altLang="zh-CN" sz="1000" b="1">
              <a:solidFill>
                <a:schemeClr val="bg1"/>
              </a:solidFill>
              <a:latin typeface="+mn-ea"/>
              <a:ea typeface="+mn-ea"/>
              <a:cs typeface="Times New Roman" pitchFamily="18" charset="0"/>
            </a:endParaRPr>
          </a:p>
          <a:p>
            <a:pPr>
              <a:defRPr/>
            </a:pPr>
            <a:r>
              <a:rPr lang="zh-CN" altLang="zh-CN" sz="2400" b="1">
                <a:solidFill>
                  <a:schemeClr val="bg1"/>
                </a:solidFill>
                <a:latin typeface="+mn-ea"/>
                <a:ea typeface="+mn-ea"/>
                <a:cs typeface="Times New Roman" pitchFamily="18" charset="0"/>
              </a:rPr>
              <a:t>在地球表面附近的小物体，质心和重心是一致的；在太空中有质心的概念，没有重心的概念；</a:t>
            </a:r>
            <a:r>
              <a:rPr lang="zh-CN" altLang="en-US" sz="2400" b="1">
                <a:solidFill>
                  <a:schemeClr val="bg1"/>
                </a:solidFill>
                <a:latin typeface="+mn-ea"/>
                <a:ea typeface="+mn-ea"/>
                <a:cs typeface="Times New Roman" pitchFamily="18" charset="0"/>
              </a:rPr>
              <a:t>对于一座大山，各处的重力加速度的大小和方向都不能看成常量，这时质心和重心就不重合了</a:t>
            </a:r>
            <a:r>
              <a:rPr lang="en-US" altLang="zh-CN" sz="2400" b="1">
                <a:solidFill>
                  <a:schemeClr val="bg1"/>
                </a:solidFill>
                <a:latin typeface="+mn-ea"/>
                <a:ea typeface="+mn-ea"/>
                <a:cs typeface="Times New Roman" pitchFamily="18" charset="0"/>
              </a:rPr>
              <a:t>.</a:t>
            </a:r>
            <a:r>
              <a:rPr lang="zh-CN" altLang="en-US" sz="2400" b="1">
                <a:solidFill>
                  <a:schemeClr val="bg1"/>
                </a:solidFill>
                <a:latin typeface="+mn-ea"/>
                <a:ea typeface="+mn-ea"/>
                <a:cs typeface="Times New Roman" pitchFamily="18" charset="0"/>
              </a:rPr>
              <a:t> </a:t>
            </a:r>
          </a:p>
          <a:p>
            <a:pPr>
              <a:defRPr/>
            </a:pPr>
            <a:endParaRPr lang="zh-CN" altLang="zh-CN" sz="1000">
              <a:solidFill>
                <a:schemeClr val="bg1"/>
              </a:solidFill>
              <a:latin typeface="黑体" pitchFamily="49" charset="-122"/>
              <a:ea typeface="黑体" pitchFamily="49" charset="-122"/>
              <a:cs typeface="Times New Roman" pitchFamily="18" charset="0"/>
            </a:endParaRPr>
          </a:p>
        </p:txBody>
      </p:sp>
      <p:grpSp>
        <p:nvGrpSpPr>
          <p:cNvPr id="34824" name="Group 3">
            <a:extLst>
              <a:ext uri="{FF2B5EF4-FFF2-40B4-BE49-F238E27FC236}">
                <a16:creationId xmlns:a16="http://schemas.microsoft.com/office/drawing/2014/main" id="{A27B56EF-7161-43EA-8767-9B1586E77533}"/>
              </a:ext>
            </a:extLst>
          </p:cNvPr>
          <p:cNvGrpSpPr>
            <a:grpSpLocks/>
          </p:cNvGrpSpPr>
          <p:nvPr/>
        </p:nvGrpSpPr>
        <p:grpSpPr bwMode="auto">
          <a:xfrm>
            <a:off x="6910388" y="347663"/>
            <a:ext cx="1736725" cy="2051050"/>
            <a:chOff x="5958" y="8005"/>
            <a:chExt cx="2736" cy="3230"/>
          </a:xfrm>
        </p:grpSpPr>
        <p:sp>
          <p:nvSpPr>
            <p:cNvPr id="34825" name="Oval 8">
              <a:extLst>
                <a:ext uri="{FF2B5EF4-FFF2-40B4-BE49-F238E27FC236}">
                  <a16:creationId xmlns:a16="http://schemas.microsoft.com/office/drawing/2014/main" id="{543E9357-77AE-436C-A2DA-C8DBC56C5076}"/>
                </a:ext>
              </a:extLst>
            </p:cNvPr>
            <p:cNvSpPr>
              <a:spLocks noChangeArrowheads="1"/>
            </p:cNvSpPr>
            <p:nvPr/>
          </p:nvSpPr>
          <p:spPr bwMode="auto">
            <a:xfrm>
              <a:off x="5958" y="8556"/>
              <a:ext cx="2736" cy="2679"/>
            </a:xfrm>
            <a:prstGeom prst="ellipse">
              <a:avLst/>
            </a:prstGeom>
            <a:solidFill>
              <a:srgbClr val="FFFFFF"/>
            </a:solidFill>
            <a:ln w="9525">
              <a:solidFill>
                <a:srgbClr val="000000"/>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Freeform 7">
              <a:extLst>
                <a:ext uri="{FF2B5EF4-FFF2-40B4-BE49-F238E27FC236}">
                  <a16:creationId xmlns:a16="http://schemas.microsoft.com/office/drawing/2014/main" id="{3E296595-2F7E-4DE7-A29D-BCD764C1A756}"/>
                </a:ext>
              </a:extLst>
            </p:cNvPr>
            <p:cNvSpPr>
              <a:spLocks/>
            </p:cNvSpPr>
            <p:nvPr/>
          </p:nvSpPr>
          <p:spPr bwMode="auto">
            <a:xfrm>
              <a:off x="6495" y="8005"/>
              <a:ext cx="1800" cy="932"/>
            </a:xfrm>
            <a:custGeom>
              <a:avLst/>
              <a:gdLst>
                <a:gd name="T0" fmla="*/ 0 w 1800"/>
                <a:gd name="T1" fmla="*/ 812 h 932"/>
                <a:gd name="T2" fmla="*/ 30 w 1800"/>
                <a:gd name="T3" fmla="*/ 692 h 932"/>
                <a:gd name="T4" fmla="*/ 195 w 1800"/>
                <a:gd name="T5" fmla="*/ 527 h 932"/>
                <a:gd name="T6" fmla="*/ 300 w 1800"/>
                <a:gd name="T7" fmla="*/ 437 h 932"/>
                <a:gd name="T8" fmla="*/ 495 w 1800"/>
                <a:gd name="T9" fmla="*/ 242 h 932"/>
                <a:gd name="T10" fmla="*/ 660 w 1800"/>
                <a:gd name="T11" fmla="*/ 122 h 932"/>
                <a:gd name="T12" fmla="*/ 750 w 1800"/>
                <a:gd name="T13" fmla="*/ 62 h 932"/>
                <a:gd name="T14" fmla="*/ 960 w 1800"/>
                <a:gd name="T15" fmla="*/ 2 h 932"/>
                <a:gd name="T16" fmla="*/ 1125 w 1800"/>
                <a:gd name="T17" fmla="*/ 47 h 932"/>
                <a:gd name="T18" fmla="*/ 1140 w 1800"/>
                <a:gd name="T19" fmla="*/ 92 h 932"/>
                <a:gd name="T20" fmla="*/ 1230 w 1800"/>
                <a:gd name="T21" fmla="*/ 122 h 932"/>
                <a:gd name="T22" fmla="*/ 1305 w 1800"/>
                <a:gd name="T23" fmla="*/ 212 h 932"/>
                <a:gd name="T24" fmla="*/ 1335 w 1800"/>
                <a:gd name="T25" fmla="*/ 257 h 932"/>
                <a:gd name="T26" fmla="*/ 1425 w 1800"/>
                <a:gd name="T27" fmla="*/ 287 h 932"/>
                <a:gd name="T28" fmla="*/ 1470 w 1800"/>
                <a:gd name="T29" fmla="*/ 317 h 932"/>
                <a:gd name="T30" fmla="*/ 1575 w 1800"/>
                <a:gd name="T31" fmla="*/ 497 h 932"/>
                <a:gd name="T32" fmla="*/ 1605 w 1800"/>
                <a:gd name="T33" fmla="*/ 587 h 932"/>
                <a:gd name="T34" fmla="*/ 1695 w 1800"/>
                <a:gd name="T35" fmla="*/ 722 h 932"/>
                <a:gd name="T36" fmla="*/ 1755 w 1800"/>
                <a:gd name="T37" fmla="*/ 797 h 932"/>
                <a:gd name="T38" fmla="*/ 1800 w 1800"/>
                <a:gd name="T39" fmla="*/ 932 h 93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00" h="932">
                  <a:moveTo>
                    <a:pt x="0" y="812"/>
                  </a:moveTo>
                  <a:cubicBezTo>
                    <a:pt x="4" y="791"/>
                    <a:pt x="16" y="718"/>
                    <a:pt x="30" y="692"/>
                  </a:cubicBezTo>
                  <a:cubicBezTo>
                    <a:pt x="85" y="594"/>
                    <a:pt x="115" y="596"/>
                    <a:pt x="195" y="527"/>
                  </a:cubicBezTo>
                  <a:cubicBezTo>
                    <a:pt x="341" y="402"/>
                    <a:pt x="125" y="569"/>
                    <a:pt x="300" y="437"/>
                  </a:cubicBezTo>
                  <a:cubicBezTo>
                    <a:pt x="328" y="354"/>
                    <a:pt x="425" y="292"/>
                    <a:pt x="495" y="242"/>
                  </a:cubicBezTo>
                  <a:cubicBezTo>
                    <a:pt x="550" y="202"/>
                    <a:pt x="604" y="161"/>
                    <a:pt x="660" y="122"/>
                  </a:cubicBezTo>
                  <a:cubicBezTo>
                    <a:pt x="690" y="101"/>
                    <a:pt x="715" y="72"/>
                    <a:pt x="750" y="62"/>
                  </a:cubicBezTo>
                  <a:cubicBezTo>
                    <a:pt x="820" y="42"/>
                    <a:pt x="889" y="20"/>
                    <a:pt x="960" y="2"/>
                  </a:cubicBezTo>
                  <a:cubicBezTo>
                    <a:pt x="1007" y="8"/>
                    <a:pt x="1087" y="0"/>
                    <a:pt x="1125" y="47"/>
                  </a:cubicBezTo>
                  <a:cubicBezTo>
                    <a:pt x="1135" y="59"/>
                    <a:pt x="1127" y="83"/>
                    <a:pt x="1140" y="92"/>
                  </a:cubicBezTo>
                  <a:cubicBezTo>
                    <a:pt x="1166" y="110"/>
                    <a:pt x="1230" y="122"/>
                    <a:pt x="1230" y="122"/>
                  </a:cubicBezTo>
                  <a:cubicBezTo>
                    <a:pt x="1304" y="234"/>
                    <a:pt x="1209" y="97"/>
                    <a:pt x="1305" y="212"/>
                  </a:cubicBezTo>
                  <a:cubicBezTo>
                    <a:pt x="1317" y="226"/>
                    <a:pt x="1320" y="247"/>
                    <a:pt x="1335" y="257"/>
                  </a:cubicBezTo>
                  <a:cubicBezTo>
                    <a:pt x="1362" y="274"/>
                    <a:pt x="1399" y="269"/>
                    <a:pt x="1425" y="287"/>
                  </a:cubicBezTo>
                  <a:cubicBezTo>
                    <a:pt x="1440" y="297"/>
                    <a:pt x="1455" y="307"/>
                    <a:pt x="1470" y="317"/>
                  </a:cubicBezTo>
                  <a:cubicBezTo>
                    <a:pt x="1493" y="386"/>
                    <a:pt x="1554" y="435"/>
                    <a:pt x="1575" y="497"/>
                  </a:cubicBezTo>
                  <a:cubicBezTo>
                    <a:pt x="1585" y="527"/>
                    <a:pt x="1587" y="561"/>
                    <a:pt x="1605" y="587"/>
                  </a:cubicBezTo>
                  <a:cubicBezTo>
                    <a:pt x="1635" y="632"/>
                    <a:pt x="1678" y="671"/>
                    <a:pt x="1695" y="722"/>
                  </a:cubicBezTo>
                  <a:cubicBezTo>
                    <a:pt x="1716" y="784"/>
                    <a:pt x="1697" y="758"/>
                    <a:pt x="1755" y="797"/>
                  </a:cubicBezTo>
                  <a:cubicBezTo>
                    <a:pt x="1764" y="842"/>
                    <a:pt x="1766" y="898"/>
                    <a:pt x="1800" y="932"/>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7" name="Line 6">
              <a:extLst>
                <a:ext uri="{FF2B5EF4-FFF2-40B4-BE49-F238E27FC236}">
                  <a16:creationId xmlns:a16="http://schemas.microsoft.com/office/drawing/2014/main" id="{81DC45FF-2DD7-418F-A512-3B3755EC97BF}"/>
                </a:ext>
              </a:extLst>
            </p:cNvPr>
            <p:cNvSpPr>
              <a:spLocks noChangeShapeType="1"/>
            </p:cNvSpPr>
            <p:nvPr/>
          </p:nvSpPr>
          <p:spPr bwMode="auto">
            <a:xfrm>
              <a:off x="7383" y="8214"/>
              <a:ext cx="0" cy="6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5">
              <a:extLst>
                <a:ext uri="{FF2B5EF4-FFF2-40B4-BE49-F238E27FC236}">
                  <a16:creationId xmlns:a16="http://schemas.microsoft.com/office/drawing/2014/main" id="{68A3B774-EA58-49ED-89D0-DD9121C748B1}"/>
                </a:ext>
              </a:extLst>
            </p:cNvPr>
            <p:cNvSpPr>
              <a:spLocks noChangeShapeType="1"/>
            </p:cNvSpPr>
            <p:nvPr/>
          </p:nvSpPr>
          <p:spPr bwMode="auto">
            <a:xfrm>
              <a:off x="6699" y="8613"/>
              <a:ext cx="171" cy="4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4">
              <a:extLst>
                <a:ext uri="{FF2B5EF4-FFF2-40B4-BE49-F238E27FC236}">
                  <a16:creationId xmlns:a16="http://schemas.microsoft.com/office/drawing/2014/main" id="{1835A843-55EA-48C2-9AE1-664215FC1323}"/>
                </a:ext>
              </a:extLst>
            </p:cNvPr>
            <p:cNvSpPr>
              <a:spLocks noChangeShapeType="1"/>
            </p:cNvSpPr>
            <p:nvPr/>
          </p:nvSpPr>
          <p:spPr bwMode="auto">
            <a:xfrm flipH="1">
              <a:off x="7839" y="8670"/>
              <a:ext cx="228" cy="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a:extLst>
              <a:ext uri="{FF2B5EF4-FFF2-40B4-BE49-F238E27FC236}">
                <a16:creationId xmlns:a16="http://schemas.microsoft.com/office/drawing/2014/main" id="{7B1D40F2-3D85-423F-9D34-45D2998FD924}"/>
              </a:ext>
            </a:extLst>
          </p:cNvPr>
          <p:cNvSpPr>
            <a:spLocks noChangeArrowheads="1"/>
          </p:cNvSpPr>
          <p:nvPr/>
        </p:nvSpPr>
        <p:spPr bwMode="auto">
          <a:xfrm>
            <a:off x="179388" y="115888"/>
            <a:ext cx="3076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chemeClr val="bg1"/>
                </a:solidFill>
              </a:rPr>
              <a:t>书中例题</a:t>
            </a:r>
            <a:r>
              <a:rPr lang="en-US" altLang="zh-CN" sz="2400" b="1">
                <a:solidFill>
                  <a:schemeClr val="bg1"/>
                </a:solidFill>
              </a:rPr>
              <a:t>4.14 (P.166)</a:t>
            </a:r>
            <a:endParaRPr lang="zh-CN" altLang="zh-CN" sz="2400" b="1">
              <a:solidFill>
                <a:schemeClr val="bg1"/>
              </a:solidFill>
            </a:endParaRPr>
          </a:p>
        </p:txBody>
      </p:sp>
      <p:sp>
        <p:nvSpPr>
          <p:cNvPr id="4" name="Rectangle 6">
            <a:extLst>
              <a:ext uri="{FF2B5EF4-FFF2-40B4-BE49-F238E27FC236}">
                <a16:creationId xmlns:a16="http://schemas.microsoft.com/office/drawing/2014/main" id="{F6627B1A-6272-4C45-AF04-5847ECE6020C}"/>
              </a:ext>
            </a:extLst>
          </p:cNvPr>
          <p:cNvSpPr>
            <a:spLocks noChangeArrowheads="1"/>
          </p:cNvSpPr>
          <p:nvPr/>
        </p:nvSpPr>
        <p:spPr bwMode="auto">
          <a:xfrm>
            <a:off x="395288" y="2205038"/>
            <a:ext cx="8377237"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解：人和船组成质点系，在水平方向上外力为</a:t>
            </a:r>
            <a:r>
              <a:rPr lang="en-US" altLang="zh-CN" sz="2400" b="1">
                <a:solidFill>
                  <a:schemeClr val="bg1"/>
                </a:solidFill>
                <a:latin typeface="Times New Roman" panose="02020603050405020304" pitchFamily="18" charset="0"/>
                <a:cs typeface="Times New Roman" panose="02020603050405020304" pitchFamily="18" charset="0"/>
              </a:rPr>
              <a:t>0</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2400" b="1">
              <a:solidFill>
                <a:schemeClr val="bg1"/>
              </a:solidFill>
            </a:endParaRPr>
          </a:p>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根据质心运动定理，系统质心的加速度</a:t>
            </a:r>
            <a:r>
              <a:rPr lang="en-US" altLang="zh-CN" sz="2400" b="1">
                <a:solidFill>
                  <a:schemeClr val="bg1"/>
                </a:solidFill>
                <a:latin typeface="Times New Roman" panose="02020603050405020304" pitchFamily="18" charset="0"/>
                <a:cs typeface="Times New Roman" panose="02020603050405020304" pitchFamily="18" charset="0"/>
              </a:rPr>
              <a:t>a</a:t>
            </a:r>
            <a:r>
              <a:rPr lang="en-US" altLang="zh-CN" sz="2400" b="1" baseline="-30000">
                <a:solidFill>
                  <a:schemeClr val="bg1"/>
                </a:solidFill>
                <a:latin typeface="Times New Roman" panose="02020603050405020304" pitchFamily="18" charset="0"/>
                <a:cs typeface="Times New Roman" panose="02020603050405020304" pitchFamily="18" charset="0"/>
              </a:rPr>
              <a:t>c</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0</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2400" b="1">
              <a:solidFill>
                <a:schemeClr val="bg1"/>
              </a:solidFill>
            </a:endParaRPr>
          </a:p>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系统原来处于静止状态，人走动后，质心依然保持不变。</a:t>
            </a:r>
            <a:endParaRPr lang="zh-CN" altLang="en-US" sz="2400" b="1">
              <a:solidFill>
                <a:schemeClr val="bg1"/>
              </a:solidFill>
            </a:endParaRPr>
          </a:p>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                                           走动前		 走动后</a:t>
            </a:r>
            <a:endParaRPr lang="zh-CN" altLang="en-US" sz="2400" b="1">
              <a:solidFill>
                <a:schemeClr val="bg1"/>
              </a:solidFill>
            </a:endParaRPr>
          </a:p>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人相对岸的位置坐标：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1</a:t>
            </a:r>
            <a:r>
              <a:rPr lang="en-US" altLang="zh-CN" sz="2400" b="1">
                <a:solidFill>
                  <a:schemeClr val="bg1"/>
                </a:solidFill>
                <a:latin typeface="Times New Roman" panose="02020603050405020304" pitchFamily="18" charset="0"/>
                <a:cs typeface="Times New Roman" panose="02020603050405020304" pitchFamily="18" charset="0"/>
              </a:rPr>
              <a:t> 	</a:t>
            </a:r>
            <a:r>
              <a:rPr lang="zh-CN" altLang="en-US" sz="2400" b="1">
                <a:solidFill>
                  <a:schemeClr val="bg1"/>
                </a:solidFill>
                <a:latin typeface="Times New Roman" panose="02020603050405020304" pitchFamily="18" charset="0"/>
                <a:cs typeface="Times New Roman" panose="02020603050405020304" pitchFamily="18" charset="0"/>
              </a:rPr>
              <a:t>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1</a:t>
            </a:r>
            <a:r>
              <a:rPr lang="en-US" altLang="zh-CN" sz="2400" b="1">
                <a:solidFill>
                  <a:schemeClr val="bg1"/>
                </a:solidFill>
                <a:cs typeface="Times New Roman" panose="02020603050405020304" pitchFamily="18" charset="0"/>
              </a:rPr>
              <a:t>’</a:t>
            </a:r>
            <a:endParaRPr lang="en-US" altLang="zh-CN" sz="2400" b="1">
              <a:solidFill>
                <a:schemeClr val="bg1"/>
              </a:solidFill>
            </a:endParaRPr>
          </a:p>
          <a:p>
            <a:pPr>
              <a:spcAft>
                <a:spcPts val="600"/>
              </a:spcAft>
            </a:pPr>
            <a:r>
              <a:rPr lang="zh-CN" altLang="en-US" sz="2400" b="1">
                <a:solidFill>
                  <a:schemeClr val="bg1"/>
                </a:solidFill>
                <a:latin typeface="Times New Roman" panose="02020603050405020304" pitchFamily="18" charset="0"/>
                <a:cs typeface="Times New Roman" panose="02020603050405020304" pitchFamily="18" charset="0"/>
              </a:rPr>
              <a:t>船的质心坐标：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2</a:t>
            </a:r>
            <a:r>
              <a:rPr lang="en-US" altLang="zh-CN" sz="2400" b="1">
                <a:solidFill>
                  <a:schemeClr val="bg1"/>
                </a:solidFill>
                <a:latin typeface="Times New Roman" panose="02020603050405020304" pitchFamily="18" charset="0"/>
                <a:cs typeface="Times New Roman" panose="02020603050405020304" pitchFamily="18" charset="0"/>
              </a:rPr>
              <a:t>	 </a:t>
            </a:r>
            <a:r>
              <a:rPr lang="zh-CN" altLang="en-US" sz="2400" b="1">
                <a:solidFill>
                  <a:schemeClr val="bg1"/>
                </a:solidFill>
                <a:latin typeface="Times New Roman" panose="02020603050405020304" pitchFamily="18" charset="0"/>
                <a:cs typeface="Times New Roman" panose="02020603050405020304" pitchFamily="18" charset="0"/>
              </a:rPr>
              <a:t>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2</a:t>
            </a:r>
            <a:r>
              <a:rPr lang="en-US" altLang="zh-CN" sz="2400" b="1">
                <a:solidFill>
                  <a:schemeClr val="bg1"/>
                </a:solidFill>
                <a:cs typeface="Times New Roman" panose="02020603050405020304" pitchFamily="18" charset="0"/>
              </a:rPr>
              <a:t>’</a:t>
            </a:r>
            <a:endParaRPr lang="en-US" altLang="zh-CN" sz="2400" b="1">
              <a:solidFill>
                <a:schemeClr val="bg1"/>
              </a:solidFill>
            </a:endParaRPr>
          </a:p>
        </p:txBody>
      </p:sp>
      <p:sp>
        <p:nvSpPr>
          <p:cNvPr id="35844" name="矩形 5">
            <a:extLst>
              <a:ext uri="{FF2B5EF4-FFF2-40B4-BE49-F238E27FC236}">
                <a16:creationId xmlns:a16="http://schemas.microsoft.com/office/drawing/2014/main" id="{198FBEFE-EE19-44D3-AADE-E7A6D800BD09}"/>
              </a:ext>
            </a:extLst>
          </p:cNvPr>
          <p:cNvSpPr>
            <a:spLocks noChangeArrowheads="1"/>
          </p:cNvSpPr>
          <p:nvPr/>
        </p:nvSpPr>
        <p:spPr bwMode="auto">
          <a:xfrm>
            <a:off x="187325" y="603250"/>
            <a:ext cx="5834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600"/>
              </a:spcAft>
            </a:pPr>
            <a:r>
              <a:rPr lang="zh-CN" altLang="zh-CN" sz="2400" b="1">
                <a:solidFill>
                  <a:schemeClr val="bg1"/>
                </a:solidFill>
                <a:latin typeface="Times New Roman" panose="02020603050405020304" pitchFamily="18" charset="0"/>
                <a:cs typeface="Times New Roman" panose="02020603050405020304" pitchFamily="18" charset="0"/>
              </a:rPr>
              <a:t>用质心运动定理解</a:t>
            </a:r>
            <a:r>
              <a:rPr lang="en-US" altLang="zh-CN" sz="2400" b="1">
                <a:solidFill>
                  <a:schemeClr val="bg1"/>
                </a:solidFill>
                <a:latin typeface="Times New Roman" panose="02020603050405020304" pitchFamily="18" charset="0"/>
                <a:cs typeface="Times New Roman" panose="02020603050405020304" pitchFamily="18" charset="0"/>
              </a:rPr>
              <a:t>4.7</a:t>
            </a:r>
            <a:r>
              <a:rPr lang="zh-CN" altLang="en-US" sz="2400" b="1">
                <a:solidFill>
                  <a:schemeClr val="bg1"/>
                </a:solidFill>
                <a:latin typeface="Times New Roman" panose="02020603050405020304" pitchFamily="18" charset="0"/>
                <a:cs typeface="Times New Roman" panose="02020603050405020304" pitchFamily="18" charset="0"/>
              </a:rPr>
              <a:t>题。长</a:t>
            </a:r>
            <a:r>
              <a:rPr lang="en-US" altLang="zh-CN" sz="2400" b="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4m</a:t>
            </a:r>
            <a:r>
              <a:rPr lang="zh-CN" altLang="en-US" sz="2400" b="1">
                <a:solidFill>
                  <a:schemeClr val="bg1"/>
                </a:solidFill>
                <a:latin typeface="Times New Roman" panose="02020603050405020304" pitchFamily="18" charset="0"/>
                <a:cs typeface="Times New Roman" panose="02020603050405020304" pitchFamily="18" charset="0"/>
              </a:rPr>
              <a:t>，质量</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150kg</a:t>
            </a:r>
            <a:r>
              <a:rPr lang="zh-CN" altLang="en-US" sz="2400" b="1">
                <a:solidFill>
                  <a:schemeClr val="bg1"/>
                </a:solidFill>
                <a:latin typeface="Times New Roman" panose="02020603050405020304" pitchFamily="18" charset="0"/>
                <a:cs typeface="Times New Roman" panose="02020603050405020304" pitchFamily="18" charset="0"/>
              </a:rPr>
              <a:t>的船静止在湖面上，人的质量</a:t>
            </a:r>
            <a:r>
              <a:rPr lang="en-US" altLang="zh-CN" sz="2400" b="1">
                <a:solidFill>
                  <a:schemeClr val="bg1"/>
                </a:solidFill>
                <a:latin typeface="Times New Roman" panose="02020603050405020304" pitchFamily="18" charset="0"/>
                <a:cs typeface="Times New Roman" panose="02020603050405020304" pitchFamily="18" charset="0"/>
              </a:rPr>
              <a:t>m</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50kg</a:t>
            </a:r>
            <a:r>
              <a:rPr lang="zh-CN" altLang="en-US" sz="2400" b="1">
                <a:solidFill>
                  <a:schemeClr val="bg1"/>
                </a:solidFill>
                <a:latin typeface="Times New Roman" panose="02020603050405020304" pitchFamily="18" charset="0"/>
                <a:cs typeface="Times New Roman" panose="02020603050405020304" pitchFamily="18" charset="0"/>
              </a:rPr>
              <a:t>，人从船头走到船尾。</a:t>
            </a:r>
            <a:endParaRPr lang="zh-CN" altLang="en-US" sz="2400" b="1">
              <a:solidFill>
                <a:schemeClr val="bg1"/>
              </a:solidFill>
            </a:endParaRPr>
          </a:p>
        </p:txBody>
      </p:sp>
      <p:grpSp>
        <p:nvGrpSpPr>
          <p:cNvPr id="35845" name="Group 7">
            <a:extLst>
              <a:ext uri="{FF2B5EF4-FFF2-40B4-BE49-F238E27FC236}">
                <a16:creationId xmlns:a16="http://schemas.microsoft.com/office/drawing/2014/main" id="{ED3B4C1C-CDA5-4018-B887-55157175B98E}"/>
              </a:ext>
            </a:extLst>
          </p:cNvPr>
          <p:cNvGrpSpPr>
            <a:grpSpLocks/>
          </p:cNvGrpSpPr>
          <p:nvPr/>
        </p:nvGrpSpPr>
        <p:grpSpPr bwMode="auto">
          <a:xfrm>
            <a:off x="6788150" y="760413"/>
            <a:ext cx="1876425" cy="885825"/>
            <a:chOff x="5925" y="3885"/>
            <a:chExt cx="2955" cy="1395"/>
          </a:xfrm>
        </p:grpSpPr>
        <p:sp>
          <p:nvSpPr>
            <p:cNvPr id="8" name="AutoShape 8">
              <a:extLst>
                <a:ext uri="{FF2B5EF4-FFF2-40B4-BE49-F238E27FC236}">
                  <a16:creationId xmlns:a16="http://schemas.microsoft.com/office/drawing/2014/main" id="{36114889-2452-4B18-B922-8BEB25D7BD86}"/>
                </a:ext>
              </a:extLst>
            </p:cNvPr>
            <p:cNvSpPr>
              <a:spLocks noChangeArrowheads="1"/>
            </p:cNvSpPr>
            <p:nvPr/>
          </p:nvSpPr>
          <p:spPr bwMode="auto">
            <a:xfrm>
              <a:off x="6885" y="4605"/>
              <a:ext cx="1995" cy="18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pPr eaLnBrk="1" hangingPunct="1">
                <a:defRPr/>
              </a:pPr>
              <a:endParaRPr lang="zh-CN" altLang="en-US" i="1">
                <a:solidFill>
                  <a:schemeClr val="bg1"/>
                </a:solidFill>
                <a:latin typeface="+mn-lt"/>
              </a:endParaRPr>
            </a:p>
          </p:txBody>
        </p:sp>
        <p:sp>
          <p:nvSpPr>
            <p:cNvPr id="9" name="AutoShape 9">
              <a:extLst>
                <a:ext uri="{FF2B5EF4-FFF2-40B4-BE49-F238E27FC236}">
                  <a16:creationId xmlns:a16="http://schemas.microsoft.com/office/drawing/2014/main" id="{30EC48B4-396E-484F-B476-957FDF756D8A}"/>
                </a:ext>
              </a:extLst>
            </p:cNvPr>
            <p:cNvSpPr>
              <a:spLocks noChangeArrowheads="1"/>
            </p:cNvSpPr>
            <p:nvPr/>
          </p:nvSpPr>
          <p:spPr bwMode="auto">
            <a:xfrm>
              <a:off x="5925" y="5100"/>
              <a:ext cx="1995" cy="18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12700">
              <a:solidFill>
                <a:srgbClr val="000000"/>
              </a:solidFill>
              <a:miter lim="800000"/>
              <a:headEnd/>
              <a:tailEnd/>
            </a:ln>
          </p:spPr>
          <p:txBody>
            <a:bodyPr/>
            <a:lstStyle/>
            <a:p>
              <a:pPr eaLnBrk="1" hangingPunct="1">
                <a:defRPr/>
              </a:pPr>
              <a:endParaRPr lang="zh-CN" altLang="en-US" i="1">
                <a:solidFill>
                  <a:schemeClr val="bg1"/>
                </a:solidFill>
                <a:latin typeface="+mn-lt"/>
              </a:endParaRPr>
            </a:p>
          </p:txBody>
        </p:sp>
        <p:sp>
          <p:nvSpPr>
            <p:cNvPr id="10" name="Line 10">
              <a:extLst>
                <a:ext uri="{FF2B5EF4-FFF2-40B4-BE49-F238E27FC236}">
                  <a16:creationId xmlns:a16="http://schemas.microsoft.com/office/drawing/2014/main" id="{1592AAED-2065-4934-90C7-751EE59B3312}"/>
                </a:ext>
              </a:extLst>
            </p:cNvPr>
            <p:cNvSpPr>
              <a:spLocks noChangeShapeType="1"/>
            </p:cNvSpPr>
            <p:nvPr/>
          </p:nvSpPr>
          <p:spPr bwMode="auto">
            <a:xfrm flipV="1">
              <a:off x="6945" y="4155"/>
              <a:ext cx="0" cy="4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i="1">
                <a:solidFill>
                  <a:schemeClr val="bg1"/>
                </a:solidFill>
                <a:latin typeface="+mn-lt"/>
              </a:endParaRPr>
            </a:p>
          </p:txBody>
        </p:sp>
        <p:sp>
          <p:nvSpPr>
            <p:cNvPr id="11" name="Line 11">
              <a:extLst>
                <a:ext uri="{FF2B5EF4-FFF2-40B4-BE49-F238E27FC236}">
                  <a16:creationId xmlns:a16="http://schemas.microsoft.com/office/drawing/2014/main" id="{C9702685-9298-4D41-9F74-0D487BCB3FDE}"/>
                </a:ext>
              </a:extLst>
            </p:cNvPr>
            <p:cNvSpPr>
              <a:spLocks noChangeShapeType="1"/>
            </p:cNvSpPr>
            <p:nvPr/>
          </p:nvSpPr>
          <p:spPr bwMode="auto">
            <a:xfrm flipV="1">
              <a:off x="7830" y="4650"/>
              <a:ext cx="0" cy="4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i="1">
                <a:solidFill>
                  <a:schemeClr val="bg1"/>
                </a:solidFill>
                <a:latin typeface="+mn-lt"/>
              </a:endParaRPr>
            </a:p>
          </p:txBody>
        </p:sp>
        <p:sp>
          <p:nvSpPr>
            <p:cNvPr id="12" name="Line 12">
              <a:extLst>
                <a:ext uri="{FF2B5EF4-FFF2-40B4-BE49-F238E27FC236}">
                  <a16:creationId xmlns:a16="http://schemas.microsoft.com/office/drawing/2014/main" id="{8DBA9994-F4A3-483E-9F48-F6BAEF9EE609}"/>
                </a:ext>
              </a:extLst>
            </p:cNvPr>
            <p:cNvSpPr>
              <a:spLocks noChangeShapeType="1"/>
            </p:cNvSpPr>
            <p:nvPr/>
          </p:nvSpPr>
          <p:spPr bwMode="auto">
            <a:xfrm>
              <a:off x="5955" y="4200"/>
              <a:ext cx="0" cy="9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i="1">
                <a:solidFill>
                  <a:schemeClr val="bg1"/>
                </a:solidFill>
                <a:latin typeface="+mn-lt"/>
              </a:endParaRPr>
            </a:p>
          </p:txBody>
        </p:sp>
        <p:sp>
          <p:nvSpPr>
            <p:cNvPr id="13" name="Line 13">
              <a:extLst>
                <a:ext uri="{FF2B5EF4-FFF2-40B4-BE49-F238E27FC236}">
                  <a16:creationId xmlns:a16="http://schemas.microsoft.com/office/drawing/2014/main" id="{0A9CB4EE-0928-4827-B23A-88B794305C41}"/>
                </a:ext>
              </a:extLst>
            </p:cNvPr>
            <p:cNvSpPr>
              <a:spLocks noChangeShapeType="1"/>
            </p:cNvSpPr>
            <p:nvPr/>
          </p:nvSpPr>
          <p:spPr bwMode="auto">
            <a:xfrm flipV="1">
              <a:off x="7845" y="4140"/>
              <a:ext cx="0" cy="5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i="1">
                <a:solidFill>
                  <a:schemeClr val="bg1"/>
                </a:solidFill>
                <a:latin typeface="+mn-lt"/>
              </a:endParaRPr>
            </a:p>
          </p:txBody>
        </p:sp>
        <p:sp>
          <p:nvSpPr>
            <p:cNvPr id="14" name="Text Box 14">
              <a:extLst>
                <a:ext uri="{FF2B5EF4-FFF2-40B4-BE49-F238E27FC236}">
                  <a16:creationId xmlns:a16="http://schemas.microsoft.com/office/drawing/2014/main" id="{3E59D2B7-C351-4F51-A577-A78466256C89}"/>
                </a:ext>
              </a:extLst>
            </p:cNvPr>
            <p:cNvSpPr txBox="1">
              <a:spLocks noChangeArrowheads="1"/>
            </p:cNvSpPr>
            <p:nvPr/>
          </p:nvSpPr>
          <p:spPr bwMode="auto">
            <a:xfrm>
              <a:off x="6165" y="3885"/>
              <a:ext cx="675"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altLang="zh-CN" i="1">
                  <a:solidFill>
                    <a:schemeClr val="bg1"/>
                  </a:solidFill>
                  <a:latin typeface="+mn-lt"/>
                </a:rPr>
                <a:t>S</a:t>
              </a:r>
              <a:endParaRPr lang="zh-CN" altLang="zh-CN" i="1">
                <a:solidFill>
                  <a:schemeClr val="bg1"/>
                </a:solidFill>
                <a:latin typeface="+mn-lt"/>
              </a:endParaRPr>
            </a:p>
          </p:txBody>
        </p:sp>
        <p:sp>
          <p:nvSpPr>
            <p:cNvPr id="15" name="Text Box 15">
              <a:extLst>
                <a:ext uri="{FF2B5EF4-FFF2-40B4-BE49-F238E27FC236}">
                  <a16:creationId xmlns:a16="http://schemas.microsoft.com/office/drawing/2014/main" id="{0DD1AAF5-469E-4EF8-B8BD-43B9D8352BEF}"/>
                </a:ext>
              </a:extLst>
            </p:cNvPr>
            <p:cNvSpPr txBox="1">
              <a:spLocks noChangeArrowheads="1"/>
            </p:cNvSpPr>
            <p:nvPr/>
          </p:nvSpPr>
          <p:spPr bwMode="auto">
            <a:xfrm>
              <a:off x="7170" y="3885"/>
              <a:ext cx="675"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altLang="zh-CN" i="1">
                  <a:solidFill>
                    <a:schemeClr val="bg1"/>
                  </a:solidFill>
                  <a:latin typeface="+mn-lt"/>
                </a:rPr>
                <a:t>s</a:t>
              </a:r>
              <a:endParaRPr lang="zh-CN" altLang="zh-CN" i="1">
                <a:solidFill>
                  <a:schemeClr val="bg1"/>
                </a:solidFill>
                <a:latin typeface="+mn-lt"/>
              </a:endParaRPr>
            </a:p>
          </p:txBody>
        </p:sp>
      </p:grpSp>
      <p:pic>
        <p:nvPicPr>
          <p:cNvPr id="30736" name="Picture 16">
            <a:extLst>
              <a:ext uri="{FF2B5EF4-FFF2-40B4-BE49-F238E27FC236}">
                <a16:creationId xmlns:a16="http://schemas.microsoft.com/office/drawing/2014/main" id="{18A6CB5C-AE6E-44D4-A9B8-D48D5CA12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688" y="5038725"/>
            <a:ext cx="1766887" cy="715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0737" name="Picture 17">
            <a:extLst>
              <a:ext uri="{FF2B5EF4-FFF2-40B4-BE49-F238E27FC236}">
                <a16:creationId xmlns:a16="http://schemas.microsoft.com/office/drawing/2014/main" id="{E2DEA31A-94F8-44C7-BCBC-21343A6F5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50" y="5013325"/>
            <a:ext cx="1733550" cy="741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12A9BDA6-63E7-4556-AF47-B93B5487C53F}"/>
              </a:ext>
            </a:extLst>
          </p:cNvPr>
          <p:cNvSpPr>
            <a:spLocks noChangeArrowheads="1"/>
          </p:cNvSpPr>
          <p:nvPr/>
        </p:nvSpPr>
        <p:spPr bwMode="auto">
          <a:xfrm>
            <a:off x="250825" y="4924425"/>
            <a:ext cx="3005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latin typeface="Times New Roman" panose="02020603050405020304" pitchFamily="18" charset="0"/>
                <a:cs typeface="Times New Roman" panose="02020603050405020304" pitchFamily="18" charset="0"/>
              </a:rPr>
              <a:t>人和船组成的系统的质心坐标：</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972E5B11-A448-4979-B19C-872DE7520871}"/>
              </a:ext>
            </a:extLst>
          </p:cNvPr>
          <p:cNvSpPr>
            <a:spLocks noChangeArrowheads="1"/>
          </p:cNvSpPr>
          <p:nvPr/>
        </p:nvSpPr>
        <p:spPr bwMode="auto">
          <a:xfrm>
            <a:off x="744538" y="568325"/>
            <a:ext cx="6842125"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1200"/>
              </a:spcAft>
            </a:pPr>
            <a:r>
              <a:rPr lang="zh-CN" altLang="zh-CN" sz="2400" b="1">
                <a:solidFill>
                  <a:schemeClr val="bg1"/>
                </a:solidFill>
                <a:latin typeface="Times New Roman" panose="02020603050405020304" pitchFamily="18" charset="0"/>
                <a:cs typeface="Times New Roman" panose="02020603050405020304" pitchFamily="18" charset="0"/>
              </a:rPr>
              <a:t>走动后的位置变化：</a:t>
            </a:r>
            <a:endParaRPr lang="zh-CN" altLang="zh-CN" sz="2400" b="1">
              <a:solidFill>
                <a:schemeClr val="bg1"/>
              </a:solidFill>
            </a:endParaRPr>
          </a:p>
          <a:p>
            <a:pPr>
              <a:spcAft>
                <a:spcPts val="1200"/>
              </a:spcAft>
            </a:pPr>
            <a:r>
              <a:rPr lang="zh-CN" altLang="zh-CN" sz="2400" b="1">
                <a:solidFill>
                  <a:schemeClr val="bg1"/>
                </a:solidFill>
                <a:latin typeface="Times New Roman" panose="02020603050405020304" pitchFamily="18" charset="0"/>
                <a:cs typeface="Times New Roman" panose="02020603050405020304" pitchFamily="18" charset="0"/>
              </a:rPr>
              <a:t>船相对岸移动了－</a:t>
            </a:r>
            <a:r>
              <a:rPr lang="en-US" altLang="zh-CN" sz="2400" b="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2</a:t>
            </a:r>
            <a:r>
              <a:rPr lang="en-US" altLang="zh-CN" sz="2400" b="1">
                <a:solidFill>
                  <a:schemeClr val="bg1"/>
                </a:solidFill>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2</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S </a:t>
            </a:r>
            <a:endParaRPr lang="en-US" altLang="zh-CN" sz="2400" b="1">
              <a:solidFill>
                <a:schemeClr val="bg1"/>
              </a:solidFill>
            </a:endParaRPr>
          </a:p>
          <a:p>
            <a:pPr>
              <a:spcAft>
                <a:spcPts val="1200"/>
              </a:spcAft>
            </a:pPr>
            <a:r>
              <a:rPr lang="zh-CN" altLang="en-US" sz="2400" b="1">
                <a:solidFill>
                  <a:schemeClr val="bg1"/>
                </a:solidFill>
                <a:latin typeface="Times New Roman" panose="02020603050405020304" pitchFamily="18" charset="0"/>
                <a:cs typeface="Times New Roman" panose="02020603050405020304" pitchFamily="18" charset="0"/>
              </a:rPr>
              <a:t>人相对船移动了</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endParaRPr lang="zh-CN" altLang="en-US" sz="2400" b="1">
              <a:solidFill>
                <a:schemeClr val="bg1"/>
              </a:solidFill>
            </a:endParaRPr>
          </a:p>
          <a:p>
            <a:pPr>
              <a:spcAft>
                <a:spcPts val="1200"/>
              </a:spcAft>
            </a:pPr>
            <a:r>
              <a:rPr lang="zh-CN" altLang="en-US" sz="2400" b="1">
                <a:solidFill>
                  <a:schemeClr val="bg1"/>
                </a:solidFill>
                <a:latin typeface="Times New Roman" panose="02020603050405020304" pitchFamily="18" charset="0"/>
                <a:cs typeface="Times New Roman" panose="02020603050405020304" pitchFamily="18" charset="0"/>
              </a:rPr>
              <a:t>人相对岸移动了</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S</a:t>
            </a:r>
            <a:r>
              <a:rPr lang="zh-CN" altLang="en-US" sz="2400" b="1">
                <a:solidFill>
                  <a:schemeClr val="bg1"/>
                </a:solidFill>
                <a:latin typeface="Times New Roman" panose="02020603050405020304" pitchFamily="18" charset="0"/>
                <a:cs typeface="Times New Roman" panose="02020603050405020304" pitchFamily="18" charset="0"/>
              </a:rPr>
              <a:t>，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1</a:t>
            </a:r>
            <a:r>
              <a:rPr lang="en-US" altLang="zh-CN" sz="2400" b="1">
                <a:solidFill>
                  <a:schemeClr val="bg1"/>
                </a:solidFill>
                <a:cs typeface="Times New Roman" panose="02020603050405020304" pitchFamily="18" charset="0"/>
              </a:rPr>
              <a:t>’</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1</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l</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a:solidFill>
                  <a:schemeClr val="bg1"/>
                </a:solidFill>
                <a:latin typeface="Times New Roman" panose="02020603050405020304" pitchFamily="18" charset="0"/>
                <a:cs typeface="Times New Roman" panose="02020603050405020304" pitchFamily="18" charset="0"/>
              </a:rPr>
              <a:t>S</a:t>
            </a:r>
            <a:endParaRPr lang="en-US" altLang="zh-CN" sz="2400" b="1">
              <a:solidFill>
                <a:schemeClr val="bg1"/>
              </a:solidFill>
            </a:endParaRPr>
          </a:p>
          <a:p>
            <a:pPr>
              <a:spcAft>
                <a:spcPts val="1200"/>
              </a:spcAft>
            </a:pPr>
            <a:r>
              <a:rPr lang="zh-CN" altLang="en-US" sz="2400" b="1">
                <a:solidFill>
                  <a:schemeClr val="bg1"/>
                </a:solidFill>
                <a:latin typeface="Times New Roman" panose="02020603050405020304" pitchFamily="18" charset="0"/>
                <a:cs typeface="Times New Roman" panose="02020603050405020304" pitchFamily="18" charset="0"/>
              </a:rPr>
              <a:t>质心坐标保持不变：                 </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c</a:t>
            </a:r>
            <a:r>
              <a:rPr lang="zh-CN" altLang="en-US" sz="2400" b="1">
                <a:solidFill>
                  <a:schemeClr val="bg1"/>
                </a:solidFill>
                <a:latin typeface="Times New Roman" panose="02020603050405020304" pitchFamily="18" charset="0"/>
                <a:cs typeface="Times New Roman" panose="02020603050405020304" pitchFamily="18" charset="0"/>
              </a:rPr>
              <a:t>＝</a:t>
            </a:r>
            <a:r>
              <a:rPr lang="en-US" altLang="zh-CN" sz="2400" b="1" i="1">
                <a:solidFill>
                  <a:schemeClr val="bg1"/>
                </a:solidFill>
                <a:latin typeface="Times New Roman" panose="02020603050405020304" pitchFamily="18" charset="0"/>
                <a:cs typeface="Times New Roman" panose="02020603050405020304" pitchFamily="18" charset="0"/>
              </a:rPr>
              <a:t>x</a:t>
            </a:r>
            <a:r>
              <a:rPr lang="en-US" altLang="zh-CN" sz="2400" b="1" baseline="-30000">
                <a:solidFill>
                  <a:schemeClr val="bg1"/>
                </a:solidFill>
                <a:latin typeface="Times New Roman" panose="02020603050405020304" pitchFamily="18" charset="0"/>
                <a:cs typeface="Times New Roman" panose="02020603050405020304" pitchFamily="18" charset="0"/>
              </a:rPr>
              <a:t>c</a:t>
            </a:r>
            <a:r>
              <a:rPr lang="en-US" altLang="zh-CN" sz="2400" b="1">
                <a:solidFill>
                  <a:schemeClr val="bg1"/>
                </a:solidFill>
                <a:cs typeface="Times New Roman" panose="02020603050405020304" pitchFamily="18" charset="0"/>
              </a:rPr>
              <a:t>’</a:t>
            </a:r>
            <a:endParaRPr lang="en-US" altLang="zh-CN" sz="2400" b="1">
              <a:solidFill>
                <a:schemeClr val="bg1"/>
              </a:solidFill>
            </a:endParaRPr>
          </a:p>
        </p:txBody>
      </p:sp>
      <p:grpSp>
        <p:nvGrpSpPr>
          <p:cNvPr id="36867" name="Group 7">
            <a:extLst>
              <a:ext uri="{FF2B5EF4-FFF2-40B4-BE49-F238E27FC236}">
                <a16:creationId xmlns:a16="http://schemas.microsoft.com/office/drawing/2014/main" id="{D60EED5B-A8AD-49AE-A530-09938C76A00E}"/>
              </a:ext>
            </a:extLst>
          </p:cNvPr>
          <p:cNvGrpSpPr>
            <a:grpSpLocks/>
          </p:cNvGrpSpPr>
          <p:nvPr/>
        </p:nvGrpSpPr>
        <p:grpSpPr bwMode="auto">
          <a:xfrm>
            <a:off x="6946900" y="935038"/>
            <a:ext cx="1876425" cy="885825"/>
            <a:chOff x="5925" y="3885"/>
            <a:chExt cx="2955" cy="1395"/>
          </a:xfrm>
        </p:grpSpPr>
        <p:sp>
          <p:nvSpPr>
            <p:cNvPr id="5" name="AutoShape 8">
              <a:extLst>
                <a:ext uri="{FF2B5EF4-FFF2-40B4-BE49-F238E27FC236}">
                  <a16:creationId xmlns:a16="http://schemas.microsoft.com/office/drawing/2014/main" id="{1FFA4766-50D7-442C-9AF2-4DEDF5370B6F}"/>
                </a:ext>
              </a:extLst>
            </p:cNvPr>
            <p:cNvSpPr>
              <a:spLocks noChangeArrowheads="1"/>
            </p:cNvSpPr>
            <p:nvPr/>
          </p:nvSpPr>
          <p:spPr bwMode="auto">
            <a:xfrm>
              <a:off x="6885" y="4605"/>
              <a:ext cx="1995" cy="18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p:spPr>
          <p:txBody>
            <a:bodyPr/>
            <a:lstStyle/>
            <a:p>
              <a:pPr eaLnBrk="1" hangingPunct="1">
                <a:defRPr/>
              </a:pPr>
              <a:endParaRPr lang="zh-CN" altLang="en-US" sz="2400" i="1">
                <a:solidFill>
                  <a:schemeClr val="bg1"/>
                </a:solidFill>
                <a:latin typeface="+mn-lt"/>
              </a:endParaRPr>
            </a:p>
          </p:txBody>
        </p:sp>
        <p:sp>
          <p:nvSpPr>
            <p:cNvPr id="6" name="AutoShape 9">
              <a:extLst>
                <a:ext uri="{FF2B5EF4-FFF2-40B4-BE49-F238E27FC236}">
                  <a16:creationId xmlns:a16="http://schemas.microsoft.com/office/drawing/2014/main" id="{77C0F7EE-99E4-4464-BCDC-3142FDF1FFDF}"/>
                </a:ext>
              </a:extLst>
            </p:cNvPr>
            <p:cNvSpPr>
              <a:spLocks noChangeArrowheads="1"/>
            </p:cNvSpPr>
            <p:nvPr/>
          </p:nvSpPr>
          <p:spPr bwMode="auto">
            <a:xfrm>
              <a:off x="5925" y="5100"/>
              <a:ext cx="1995" cy="18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12700">
              <a:solidFill>
                <a:srgbClr val="000000"/>
              </a:solidFill>
              <a:miter lim="800000"/>
              <a:headEnd/>
              <a:tailEnd/>
            </a:ln>
          </p:spPr>
          <p:txBody>
            <a:bodyPr/>
            <a:lstStyle/>
            <a:p>
              <a:pPr eaLnBrk="1" hangingPunct="1">
                <a:defRPr/>
              </a:pPr>
              <a:endParaRPr lang="zh-CN" altLang="en-US" sz="2400" i="1">
                <a:solidFill>
                  <a:schemeClr val="bg1"/>
                </a:solidFill>
                <a:latin typeface="+mn-lt"/>
              </a:endParaRPr>
            </a:p>
          </p:txBody>
        </p:sp>
        <p:sp>
          <p:nvSpPr>
            <p:cNvPr id="7" name="Line 10">
              <a:extLst>
                <a:ext uri="{FF2B5EF4-FFF2-40B4-BE49-F238E27FC236}">
                  <a16:creationId xmlns:a16="http://schemas.microsoft.com/office/drawing/2014/main" id="{1BFEAA18-E504-4B2C-952E-5A37D26F0FCD}"/>
                </a:ext>
              </a:extLst>
            </p:cNvPr>
            <p:cNvSpPr>
              <a:spLocks noChangeShapeType="1"/>
            </p:cNvSpPr>
            <p:nvPr/>
          </p:nvSpPr>
          <p:spPr bwMode="auto">
            <a:xfrm flipV="1">
              <a:off x="6945" y="4155"/>
              <a:ext cx="0" cy="4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sz="2400" i="1">
                <a:solidFill>
                  <a:schemeClr val="bg1"/>
                </a:solidFill>
                <a:latin typeface="+mn-lt"/>
              </a:endParaRPr>
            </a:p>
          </p:txBody>
        </p:sp>
        <p:sp>
          <p:nvSpPr>
            <p:cNvPr id="8" name="Line 11">
              <a:extLst>
                <a:ext uri="{FF2B5EF4-FFF2-40B4-BE49-F238E27FC236}">
                  <a16:creationId xmlns:a16="http://schemas.microsoft.com/office/drawing/2014/main" id="{D52BD1DE-80DF-4B89-9DE7-57B155A7E93D}"/>
                </a:ext>
              </a:extLst>
            </p:cNvPr>
            <p:cNvSpPr>
              <a:spLocks noChangeShapeType="1"/>
            </p:cNvSpPr>
            <p:nvPr/>
          </p:nvSpPr>
          <p:spPr bwMode="auto">
            <a:xfrm flipV="1">
              <a:off x="7830" y="4650"/>
              <a:ext cx="0" cy="4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zh-CN" altLang="en-US" sz="2400" i="1">
                <a:solidFill>
                  <a:schemeClr val="bg1"/>
                </a:solidFill>
                <a:latin typeface="+mn-lt"/>
              </a:endParaRPr>
            </a:p>
          </p:txBody>
        </p:sp>
        <p:sp>
          <p:nvSpPr>
            <p:cNvPr id="9" name="Line 12">
              <a:extLst>
                <a:ext uri="{FF2B5EF4-FFF2-40B4-BE49-F238E27FC236}">
                  <a16:creationId xmlns:a16="http://schemas.microsoft.com/office/drawing/2014/main" id="{C7DF7C1D-967C-4583-ADBB-15545BCF34FE}"/>
                </a:ext>
              </a:extLst>
            </p:cNvPr>
            <p:cNvSpPr>
              <a:spLocks noChangeShapeType="1"/>
            </p:cNvSpPr>
            <p:nvPr/>
          </p:nvSpPr>
          <p:spPr bwMode="auto">
            <a:xfrm>
              <a:off x="5955" y="4200"/>
              <a:ext cx="0" cy="9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sz="2400" i="1">
                <a:solidFill>
                  <a:schemeClr val="bg1"/>
                </a:solidFill>
                <a:latin typeface="+mn-lt"/>
              </a:endParaRPr>
            </a:p>
          </p:txBody>
        </p:sp>
        <p:sp>
          <p:nvSpPr>
            <p:cNvPr id="10" name="Line 13">
              <a:extLst>
                <a:ext uri="{FF2B5EF4-FFF2-40B4-BE49-F238E27FC236}">
                  <a16:creationId xmlns:a16="http://schemas.microsoft.com/office/drawing/2014/main" id="{DF755EDA-392D-4FC4-9131-23085C8B073E}"/>
                </a:ext>
              </a:extLst>
            </p:cNvPr>
            <p:cNvSpPr>
              <a:spLocks noChangeShapeType="1"/>
            </p:cNvSpPr>
            <p:nvPr/>
          </p:nvSpPr>
          <p:spPr bwMode="auto">
            <a:xfrm flipV="1">
              <a:off x="7845" y="4140"/>
              <a:ext cx="0" cy="52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eaLnBrk="1" hangingPunct="1">
                <a:defRPr/>
              </a:pPr>
              <a:endParaRPr lang="zh-CN" altLang="en-US" sz="2400" i="1">
                <a:solidFill>
                  <a:schemeClr val="bg1"/>
                </a:solidFill>
                <a:latin typeface="+mn-lt"/>
              </a:endParaRPr>
            </a:p>
          </p:txBody>
        </p:sp>
        <p:sp>
          <p:nvSpPr>
            <p:cNvPr id="11" name="Text Box 14">
              <a:extLst>
                <a:ext uri="{FF2B5EF4-FFF2-40B4-BE49-F238E27FC236}">
                  <a16:creationId xmlns:a16="http://schemas.microsoft.com/office/drawing/2014/main" id="{A3E5A711-3FF2-44C7-8E1D-B208FA0954C2}"/>
                </a:ext>
              </a:extLst>
            </p:cNvPr>
            <p:cNvSpPr txBox="1">
              <a:spLocks noChangeArrowheads="1"/>
            </p:cNvSpPr>
            <p:nvPr/>
          </p:nvSpPr>
          <p:spPr bwMode="auto">
            <a:xfrm>
              <a:off x="6165" y="3885"/>
              <a:ext cx="675"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altLang="zh-CN" sz="2400" i="1">
                  <a:solidFill>
                    <a:schemeClr val="bg1"/>
                  </a:solidFill>
                  <a:latin typeface="+mn-lt"/>
                </a:rPr>
                <a:t>S</a:t>
              </a:r>
              <a:endParaRPr lang="zh-CN" altLang="zh-CN" sz="2400" i="1">
                <a:solidFill>
                  <a:schemeClr val="bg1"/>
                </a:solidFill>
                <a:latin typeface="+mn-lt"/>
              </a:endParaRPr>
            </a:p>
          </p:txBody>
        </p:sp>
        <p:sp>
          <p:nvSpPr>
            <p:cNvPr id="12" name="Text Box 15">
              <a:extLst>
                <a:ext uri="{FF2B5EF4-FFF2-40B4-BE49-F238E27FC236}">
                  <a16:creationId xmlns:a16="http://schemas.microsoft.com/office/drawing/2014/main" id="{31429D5F-C813-483E-958E-D2DE5C018B53}"/>
                </a:ext>
              </a:extLst>
            </p:cNvPr>
            <p:cNvSpPr txBox="1">
              <a:spLocks noChangeArrowheads="1"/>
            </p:cNvSpPr>
            <p:nvPr/>
          </p:nvSpPr>
          <p:spPr bwMode="auto">
            <a:xfrm>
              <a:off x="7170" y="3885"/>
              <a:ext cx="675"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defRPr/>
              </a:pPr>
              <a:r>
                <a:rPr lang="en-US" altLang="zh-CN" sz="2400" i="1">
                  <a:solidFill>
                    <a:schemeClr val="bg1"/>
                  </a:solidFill>
                  <a:latin typeface="+mn-lt"/>
                </a:rPr>
                <a:t>s</a:t>
              </a:r>
              <a:endParaRPr lang="zh-CN" altLang="zh-CN" sz="2400" i="1">
                <a:solidFill>
                  <a:schemeClr val="bg1"/>
                </a:solidFill>
                <a:latin typeface="+mn-lt"/>
              </a:endParaRPr>
            </a:p>
          </p:txBody>
        </p:sp>
      </p:grpSp>
      <p:pic>
        <p:nvPicPr>
          <p:cNvPr id="31748" name="Picture 4">
            <a:extLst>
              <a:ext uri="{FF2B5EF4-FFF2-40B4-BE49-F238E27FC236}">
                <a16:creationId xmlns:a16="http://schemas.microsoft.com/office/drawing/2014/main" id="{92EF758E-1856-4BFE-A7C5-EB8A73BE2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0" y="3400425"/>
            <a:ext cx="4043363" cy="665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49" name="Picture 5">
            <a:extLst>
              <a:ext uri="{FF2B5EF4-FFF2-40B4-BE49-F238E27FC236}">
                <a16:creationId xmlns:a16="http://schemas.microsoft.com/office/drawing/2014/main" id="{A84CBA08-AD76-4281-A2BE-88381D9D9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365625"/>
            <a:ext cx="2957512"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83E376B5-2923-4DAE-A6AF-43D98C281626}"/>
              </a:ext>
            </a:extLst>
          </p:cNvPr>
          <p:cNvSpPr/>
          <p:nvPr/>
        </p:nvSpPr>
        <p:spPr>
          <a:xfrm>
            <a:off x="2020888" y="5175250"/>
            <a:ext cx="3689350" cy="461963"/>
          </a:xfrm>
          <a:prstGeom prst="rect">
            <a:avLst/>
          </a:prstGeom>
        </p:spPr>
        <p:txBody>
          <a:bodyPr wrap="none">
            <a:spAutoFit/>
          </a:bodyPr>
          <a:lstStyle/>
          <a:p>
            <a:pPr eaLnBrk="1" hangingPunct="1">
              <a:defRPr/>
            </a:pPr>
            <a:r>
              <a:rPr lang="zh-CN" altLang="zh-CN" sz="2400" b="1">
                <a:solidFill>
                  <a:schemeClr val="bg1"/>
                </a:solidFill>
                <a:latin typeface="+mn-lt"/>
              </a:rPr>
              <a:t>人相对岸的距离：</a:t>
            </a:r>
            <a:r>
              <a:rPr lang="en-US" altLang="zh-CN" sz="2400" b="1" i="1">
                <a:solidFill>
                  <a:schemeClr val="bg1"/>
                </a:solidFill>
                <a:latin typeface="+mn-lt"/>
              </a:rPr>
              <a:t>l</a:t>
            </a:r>
            <a:r>
              <a:rPr lang="zh-CN" altLang="zh-CN" sz="2400" b="1">
                <a:solidFill>
                  <a:schemeClr val="bg1"/>
                </a:solidFill>
                <a:latin typeface="+mn-lt"/>
              </a:rPr>
              <a:t>－</a:t>
            </a:r>
            <a:r>
              <a:rPr lang="en-US" altLang="zh-CN" sz="2400" b="1">
                <a:solidFill>
                  <a:schemeClr val="bg1"/>
                </a:solidFill>
                <a:latin typeface="+mn-lt"/>
              </a:rPr>
              <a:t>S</a:t>
            </a:r>
            <a:r>
              <a:rPr lang="zh-CN" altLang="zh-CN" sz="2400" b="1">
                <a:solidFill>
                  <a:schemeClr val="bg1"/>
                </a:solidFill>
                <a:latin typeface="+mn-lt"/>
              </a:rPr>
              <a:t>＝</a:t>
            </a:r>
            <a:r>
              <a:rPr lang="en-US" altLang="zh-CN" sz="2400" b="1">
                <a:solidFill>
                  <a:schemeClr val="bg1"/>
                </a:solidFill>
                <a:latin typeface="+mn-lt"/>
              </a:rPr>
              <a:t>3</a:t>
            </a:r>
            <a:endParaRPr lang="zh-CN" altLang="en-US" sz="2400" b="1">
              <a:solidFill>
                <a:schemeClr val="bg1"/>
              </a:solidFill>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8">
            <a:extLst>
              <a:ext uri="{FF2B5EF4-FFF2-40B4-BE49-F238E27FC236}">
                <a16:creationId xmlns:a16="http://schemas.microsoft.com/office/drawing/2014/main" id="{9DD66AF5-678A-4022-BEA9-CA7219FA1F20}"/>
              </a:ext>
            </a:extLst>
          </p:cNvPr>
          <p:cNvSpPr txBox="1">
            <a:spLocks noChangeArrowheads="1"/>
          </p:cNvSpPr>
          <p:nvPr/>
        </p:nvSpPr>
        <p:spPr bwMode="auto">
          <a:xfrm>
            <a:off x="395288" y="1125538"/>
            <a:ext cx="7915275"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sz="2800" b="1">
                <a:solidFill>
                  <a:schemeClr val="bg1"/>
                </a:solidFill>
              </a:rPr>
              <a:t>把原点取在质心上，坐标轴的方向始终与某固定参考系（惯性系）的坐标轴保持平行的平动坐标系叫</a:t>
            </a:r>
            <a:r>
              <a:rPr lang="zh-CN" altLang="en-US" sz="2800" b="1">
                <a:solidFill>
                  <a:srgbClr val="FFC000"/>
                </a:solidFill>
                <a:ea typeface="黑体" panose="02010609060101010101" pitchFamily="49" charset="-122"/>
              </a:rPr>
              <a:t>质心坐标系</a:t>
            </a:r>
            <a:r>
              <a:rPr lang="zh-CN" altLang="en-US" sz="2800" b="1">
                <a:solidFill>
                  <a:schemeClr val="bg1"/>
                </a:solidFill>
              </a:rPr>
              <a:t>（或</a:t>
            </a:r>
            <a:r>
              <a:rPr lang="zh-CN" altLang="en-US" sz="2800" b="1">
                <a:solidFill>
                  <a:srgbClr val="FFC000"/>
                </a:solidFill>
                <a:ea typeface="黑体" panose="02010609060101010101" pitchFamily="49" charset="-122"/>
              </a:rPr>
              <a:t>质心参考系</a:t>
            </a:r>
            <a:r>
              <a:rPr lang="zh-CN" altLang="en-US" sz="2800" b="1">
                <a:solidFill>
                  <a:schemeClr val="bg1"/>
                </a:solidFill>
              </a:rPr>
              <a:t>），简称</a:t>
            </a:r>
            <a:r>
              <a:rPr lang="zh-CN" altLang="en-US" sz="2800" b="1">
                <a:solidFill>
                  <a:srgbClr val="FFC000"/>
                </a:solidFill>
                <a:ea typeface="黑体" panose="02010609060101010101" pitchFamily="49" charset="-122"/>
              </a:rPr>
              <a:t>质心系</a:t>
            </a:r>
            <a:r>
              <a:rPr lang="zh-CN" altLang="en-US" sz="2800" b="1">
                <a:solidFill>
                  <a:schemeClr val="bg1"/>
                </a:solidFill>
              </a:rPr>
              <a:t>。</a:t>
            </a:r>
            <a:endParaRPr lang="en-US" altLang="zh-CN" sz="2800" b="1">
              <a:solidFill>
                <a:schemeClr val="bg1"/>
              </a:solidFill>
            </a:endParaRPr>
          </a:p>
          <a:p>
            <a:pPr eaLnBrk="1" hangingPunct="1">
              <a:buFont typeface="Arial" panose="020B0604020202020204" pitchFamily="34" charset="0"/>
              <a:buChar char="•"/>
            </a:pPr>
            <a:r>
              <a:rPr lang="zh-CN" altLang="en-US" sz="2800" b="1">
                <a:solidFill>
                  <a:schemeClr val="bg1"/>
                </a:solidFill>
              </a:rPr>
              <a:t>质心坐标系在讨论质点系的力学问题中，十分有用。</a:t>
            </a:r>
            <a:endParaRPr lang="en-US" altLang="zh-CN" sz="2800" b="1">
              <a:solidFill>
                <a:schemeClr val="bg1"/>
              </a:solidFill>
            </a:endParaRPr>
          </a:p>
          <a:p>
            <a:pPr eaLnBrk="1" hangingPunct="1">
              <a:buFont typeface="Arial" panose="020B0604020202020204" pitchFamily="34" charset="0"/>
              <a:buChar char="•"/>
            </a:pPr>
            <a:r>
              <a:rPr lang="zh-CN" altLang="en-US" sz="2800" b="1">
                <a:solidFill>
                  <a:schemeClr val="bg1"/>
                </a:solidFill>
              </a:rPr>
              <a:t>对于不受外力作用的体系（孤立体系）或所受外力的矢量和为零的体系，其质心坐标系是惯性系。</a:t>
            </a:r>
            <a:endParaRPr lang="en-US" altLang="zh-CN" sz="2800" b="1">
              <a:solidFill>
                <a:schemeClr val="bg1"/>
              </a:solidFill>
            </a:endParaRPr>
          </a:p>
          <a:p>
            <a:pPr eaLnBrk="1" hangingPunct="1">
              <a:buFont typeface="Arial" panose="020B0604020202020204" pitchFamily="34" charset="0"/>
              <a:buChar char="•"/>
            </a:pPr>
            <a:r>
              <a:rPr lang="zh-CN" altLang="en-US" sz="2800" b="1">
                <a:solidFill>
                  <a:schemeClr val="bg1"/>
                </a:solidFill>
              </a:rPr>
              <a:t>对于受外力作用的体系，其质心系是非惯性系。 </a:t>
            </a:r>
          </a:p>
        </p:txBody>
      </p:sp>
      <p:sp>
        <p:nvSpPr>
          <p:cNvPr id="37891" name="矩形 8">
            <a:extLst>
              <a:ext uri="{FF2B5EF4-FFF2-40B4-BE49-F238E27FC236}">
                <a16:creationId xmlns:a16="http://schemas.microsoft.com/office/drawing/2014/main" id="{76E5422B-A32E-48A9-A1B1-F296A9984EE6}"/>
              </a:ext>
            </a:extLst>
          </p:cNvPr>
          <p:cNvSpPr>
            <a:spLocks noChangeArrowheads="1"/>
          </p:cNvSpPr>
          <p:nvPr/>
        </p:nvSpPr>
        <p:spPr bwMode="auto">
          <a:xfrm>
            <a:off x="611188" y="404813"/>
            <a:ext cx="208756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bg1"/>
                </a:solidFill>
              </a:rPr>
              <a:t>质心坐标系 </a:t>
            </a:r>
            <a:endParaRPr lang="zh-CN" altLang="en-US" sz="2800">
              <a:solidFill>
                <a:schemeClr val="bg1"/>
              </a:solidFill>
            </a:endParaRPr>
          </a:p>
        </p:txBody>
      </p:sp>
      <p:sp>
        <p:nvSpPr>
          <p:cNvPr id="37892" name="矩形 3">
            <a:extLst>
              <a:ext uri="{FF2B5EF4-FFF2-40B4-BE49-F238E27FC236}">
                <a16:creationId xmlns:a16="http://schemas.microsoft.com/office/drawing/2014/main" id="{D293C06D-B6C2-4996-8BF3-C1FBB491C4FD}"/>
              </a:ext>
            </a:extLst>
          </p:cNvPr>
          <p:cNvSpPr>
            <a:spLocks noChangeArrowheads="1"/>
          </p:cNvSpPr>
          <p:nvPr/>
        </p:nvSpPr>
        <p:spPr bwMode="auto">
          <a:xfrm>
            <a:off x="3924300" y="5705475"/>
            <a:ext cx="4643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C000"/>
                </a:solidFill>
              </a:rPr>
              <a:t>作业：</a:t>
            </a:r>
            <a:r>
              <a:rPr lang="en-US" altLang="zh-CN" sz="2800" b="1">
                <a:solidFill>
                  <a:srgbClr val="FFC000"/>
                </a:solidFill>
              </a:rPr>
              <a:t>P.173 </a:t>
            </a:r>
          </a:p>
          <a:p>
            <a:pPr eaLnBrk="1" hangingPunct="1"/>
            <a:r>
              <a:rPr lang="en-US" altLang="zh-CN" sz="2800" b="1">
                <a:solidFill>
                  <a:srgbClr val="FFC000"/>
                </a:solidFill>
              </a:rPr>
              <a:t>4.3 ; 4.10 ; 4.11 ; 4.16; 4.19</a:t>
            </a:r>
            <a:endParaRPr lang="zh-CN" altLang="en-US" sz="2800">
              <a:solidFill>
                <a:srgbClr val="FFC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95926E-F3E2-45A4-8EDB-7A2F1F02C869}"/>
              </a:ext>
            </a:extLst>
          </p:cNvPr>
          <p:cNvSpPr/>
          <p:nvPr/>
        </p:nvSpPr>
        <p:spPr>
          <a:xfrm>
            <a:off x="323850" y="2349500"/>
            <a:ext cx="8569325" cy="4246563"/>
          </a:xfrm>
          <a:prstGeom prst="rect">
            <a:avLst/>
          </a:prstGeom>
        </p:spPr>
        <p:txBody>
          <a:bodyPr>
            <a:spAutoFit/>
          </a:bodyPr>
          <a:lstStyle/>
          <a:p>
            <a:pPr marL="457200" indent="-457200" eaLnBrk="1" hangingPunct="1">
              <a:lnSpc>
                <a:spcPct val="125000"/>
              </a:lnSpc>
              <a:buFont typeface="Arial" panose="020B0604020202020204" pitchFamily="34" charset="0"/>
              <a:buChar char="•"/>
              <a:defRPr/>
            </a:pPr>
            <a:r>
              <a:rPr lang="zh-CN" altLang="zh-CN" sz="2400" b="1" dirty="0">
                <a:solidFill>
                  <a:srgbClr val="FFC000"/>
                </a:solidFill>
                <a:latin typeface="+mn-lt"/>
                <a:ea typeface="宋体" charset="-122"/>
              </a:rPr>
              <a:t>在积分式</a:t>
            </a:r>
            <a:r>
              <a:rPr lang="zh-CN" altLang="zh-CN" sz="2400" b="1">
                <a:solidFill>
                  <a:srgbClr val="FFC000"/>
                </a:solidFill>
                <a:latin typeface="+mn-lt"/>
                <a:ea typeface="宋体" charset="-122"/>
              </a:rPr>
              <a:t>中，</a:t>
            </a:r>
            <a:r>
              <a:rPr lang="en-US" altLang="zh-CN" sz="2000" b="1" i="1">
                <a:solidFill>
                  <a:srgbClr val="FFC000"/>
                </a:solidFill>
                <a:latin typeface="+mn-lt"/>
              </a:rPr>
              <a:t> </a:t>
            </a:r>
            <a:r>
              <a:rPr lang="en-US" altLang="zh-CN" sz="2400" b="1" i="1">
                <a:solidFill>
                  <a:srgbClr val="FFC000"/>
                </a:solidFill>
                <a:latin typeface="+mn-lt"/>
              </a:rPr>
              <a:t>F</a:t>
            </a:r>
            <a:r>
              <a:rPr lang="en-US" altLang="zh-CN" sz="2400" b="1">
                <a:solidFill>
                  <a:srgbClr val="FFC000"/>
                </a:solidFill>
                <a:latin typeface="+mn-lt"/>
              </a:rPr>
              <a:t>(</a:t>
            </a:r>
            <a:r>
              <a:rPr lang="en-US" altLang="zh-CN" sz="2400" b="1" i="1">
                <a:solidFill>
                  <a:srgbClr val="FFC000"/>
                </a:solidFill>
                <a:latin typeface="+mn-lt"/>
              </a:rPr>
              <a:t>t</a:t>
            </a:r>
            <a:r>
              <a:rPr lang="en-US" altLang="zh-CN" sz="2400" b="1">
                <a:solidFill>
                  <a:srgbClr val="FFC000"/>
                </a:solidFill>
                <a:latin typeface="+mn-lt"/>
              </a:rPr>
              <a:t>)</a:t>
            </a:r>
            <a:r>
              <a:rPr lang="zh-CN" altLang="zh-CN" sz="2400" b="1">
                <a:solidFill>
                  <a:srgbClr val="FFC000"/>
                </a:solidFill>
                <a:latin typeface="+mn-lt"/>
                <a:ea typeface="宋体" charset="-122"/>
              </a:rPr>
              <a:t>的</a:t>
            </a:r>
            <a:r>
              <a:rPr lang="zh-CN" altLang="zh-CN" sz="2400" b="1" dirty="0">
                <a:solidFill>
                  <a:srgbClr val="FFC000"/>
                </a:solidFill>
                <a:latin typeface="+mn-lt"/>
                <a:ea typeface="宋体" charset="-122"/>
              </a:rPr>
              <a:t>函数形式往往不知道，或者很复杂，甚至积分限</a:t>
            </a:r>
            <a:r>
              <a:rPr lang="en-US" altLang="zh-CN" sz="2400" b="1" i="1" dirty="0">
                <a:solidFill>
                  <a:srgbClr val="FFC000"/>
                </a:solidFill>
                <a:latin typeface="+mn-lt"/>
                <a:ea typeface="宋体" charset="-122"/>
              </a:rPr>
              <a:t>t</a:t>
            </a:r>
            <a:r>
              <a:rPr lang="en-US" altLang="zh-CN" sz="1600" b="1" dirty="0">
                <a:solidFill>
                  <a:srgbClr val="FFC000"/>
                </a:solidFill>
                <a:latin typeface="+mn-lt"/>
                <a:ea typeface="宋体" charset="-122"/>
              </a:rPr>
              <a:t>0</a:t>
            </a:r>
            <a:r>
              <a:rPr lang="zh-CN" altLang="zh-CN" sz="2400" b="1" dirty="0">
                <a:solidFill>
                  <a:srgbClr val="FFC000"/>
                </a:solidFill>
                <a:latin typeface="+mn-lt"/>
                <a:ea typeface="宋体" charset="-122"/>
              </a:rPr>
              <a:t>与</a:t>
            </a:r>
            <a:r>
              <a:rPr lang="en-US" altLang="zh-CN" sz="2400" b="1" i="1" dirty="0">
                <a:solidFill>
                  <a:srgbClr val="FFC000"/>
                </a:solidFill>
                <a:latin typeface="+mn-lt"/>
                <a:ea typeface="宋体" charset="-122"/>
              </a:rPr>
              <a:t>t</a:t>
            </a:r>
            <a:r>
              <a:rPr lang="en-US" altLang="zh-CN" sz="1600" b="1" dirty="0">
                <a:solidFill>
                  <a:srgbClr val="FFC000"/>
                </a:solidFill>
                <a:latin typeface="+mn-lt"/>
                <a:ea typeface="宋体" charset="-122"/>
              </a:rPr>
              <a:t>1</a:t>
            </a:r>
            <a:r>
              <a:rPr lang="zh-CN" altLang="zh-CN" sz="2400" b="1" dirty="0">
                <a:solidFill>
                  <a:srgbClr val="FFC000"/>
                </a:solidFill>
                <a:latin typeface="+mn-lt"/>
                <a:ea typeface="宋体" charset="-122"/>
              </a:rPr>
              <a:t>也很难确定，但其积分的结果却是已知的。</a:t>
            </a:r>
          </a:p>
          <a:p>
            <a:pPr marL="457200" indent="-457200" eaLnBrk="1" hangingPunct="1">
              <a:lnSpc>
                <a:spcPct val="125000"/>
              </a:lnSpc>
              <a:buFont typeface="Arial" panose="020B0604020202020204" pitchFamily="34" charset="0"/>
              <a:buChar char="•"/>
              <a:defRPr/>
            </a:pPr>
            <a:r>
              <a:rPr lang="en-US" altLang="zh-CN" sz="2400" b="1">
                <a:solidFill>
                  <a:srgbClr val="FFC000"/>
                </a:solidFill>
                <a:latin typeface="+mn-lt"/>
                <a:ea typeface="宋体" charset="-122"/>
              </a:rPr>
              <a:t>(3)</a:t>
            </a:r>
            <a:r>
              <a:rPr lang="zh-CN" altLang="zh-CN" sz="2400" b="1">
                <a:solidFill>
                  <a:srgbClr val="FFC000"/>
                </a:solidFill>
                <a:latin typeface="+mn-lt"/>
                <a:ea typeface="宋体" charset="-122"/>
              </a:rPr>
              <a:t>式</a:t>
            </a:r>
            <a:r>
              <a:rPr lang="zh-CN" altLang="zh-CN" sz="2400" b="1" dirty="0">
                <a:solidFill>
                  <a:srgbClr val="FFC000"/>
                </a:solidFill>
                <a:latin typeface="+mn-lt"/>
                <a:ea typeface="宋体" charset="-122"/>
              </a:rPr>
              <a:t>左边与力的作用过程有关，</a:t>
            </a:r>
            <a:r>
              <a:rPr lang="zh-CN" altLang="zh-CN" sz="2400" b="1">
                <a:solidFill>
                  <a:srgbClr val="FFC000"/>
                </a:solidFill>
                <a:latin typeface="+mn-lt"/>
                <a:ea typeface="宋体" charset="-122"/>
              </a:rPr>
              <a:t>即与</a:t>
            </a:r>
            <a:r>
              <a:rPr lang="en-US" altLang="zh-CN" sz="2400" b="1" i="1">
                <a:solidFill>
                  <a:srgbClr val="FFC000"/>
                </a:solidFill>
                <a:latin typeface="+mn-lt"/>
              </a:rPr>
              <a:t>F</a:t>
            </a:r>
            <a:r>
              <a:rPr lang="en-US" altLang="zh-CN" sz="2400" b="1">
                <a:solidFill>
                  <a:srgbClr val="FFC000"/>
                </a:solidFill>
                <a:latin typeface="+mn-lt"/>
              </a:rPr>
              <a:t>(</a:t>
            </a:r>
            <a:r>
              <a:rPr lang="en-US" altLang="zh-CN" sz="2400" b="1" i="1">
                <a:solidFill>
                  <a:srgbClr val="FFC000"/>
                </a:solidFill>
                <a:latin typeface="+mn-lt"/>
              </a:rPr>
              <a:t>t</a:t>
            </a:r>
            <a:r>
              <a:rPr lang="en-US" altLang="zh-CN" sz="2400" b="1">
                <a:solidFill>
                  <a:srgbClr val="FFC000"/>
                </a:solidFill>
                <a:latin typeface="+mn-lt"/>
              </a:rPr>
              <a:t>)</a:t>
            </a:r>
            <a:r>
              <a:rPr lang="zh-CN" altLang="zh-CN" sz="2400" b="1">
                <a:solidFill>
                  <a:srgbClr val="FFC000"/>
                </a:solidFill>
                <a:latin typeface="+mn-lt"/>
                <a:ea typeface="宋体" charset="-122"/>
              </a:rPr>
              <a:t>和</a:t>
            </a:r>
            <a:r>
              <a:rPr lang="en-US" altLang="zh-CN" sz="2400" b="1" i="1">
                <a:solidFill>
                  <a:srgbClr val="FFC000"/>
                </a:solidFill>
                <a:latin typeface="+mn-lt"/>
                <a:ea typeface="宋体" charset="-122"/>
              </a:rPr>
              <a:t>t</a:t>
            </a:r>
            <a:r>
              <a:rPr lang="en-US" altLang="zh-CN" sz="1600" b="1">
                <a:solidFill>
                  <a:srgbClr val="FFC000"/>
                </a:solidFill>
                <a:latin typeface="+mn-lt"/>
                <a:ea typeface="宋体" charset="-122"/>
              </a:rPr>
              <a:t>0</a:t>
            </a:r>
            <a:r>
              <a:rPr lang="zh-CN" altLang="zh-CN" sz="2400" b="1">
                <a:solidFill>
                  <a:srgbClr val="FFC000"/>
                </a:solidFill>
                <a:latin typeface="+mn-lt"/>
                <a:ea typeface="宋体" charset="-122"/>
              </a:rPr>
              <a:t>与</a:t>
            </a:r>
            <a:r>
              <a:rPr lang="en-US" altLang="zh-CN" sz="2400" b="1" i="1">
                <a:solidFill>
                  <a:srgbClr val="FFC000"/>
                </a:solidFill>
                <a:latin typeface="+mn-lt"/>
                <a:ea typeface="宋体" charset="-122"/>
              </a:rPr>
              <a:t>t</a:t>
            </a:r>
            <a:r>
              <a:rPr lang="en-US" altLang="zh-CN" sz="1600" b="1">
                <a:solidFill>
                  <a:srgbClr val="FFC000"/>
                </a:solidFill>
                <a:latin typeface="+mn-lt"/>
                <a:ea typeface="宋体" charset="-122"/>
              </a:rPr>
              <a:t>1</a:t>
            </a:r>
            <a:r>
              <a:rPr lang="zh-CN" altLang="zh-CN" sz="2400" b="1">
                <a:solidFill>
                  <a:srgbClr val="FFC000"/>
                </a:solidFill>
                <a:latin typeface="+mn-lt"/>
                <a:ea typeface="宋体" charset="-122"/>
              </a:rPr>
              <a:t>有关；</a:t>
            </a:r>
            <a:r>
              <a:rPr lang="en-US" altLang="zh-CN" sz="2400" b="1">
                <a:solidFill>
                  <a:srgbClr val="FFC000"/>
                </a:solidFill>
                <a:latin typeface="+mn-lt"/>
                <a:ea typeface="宋体" charset="-122"/>
              </a:rPr>
              <a:t>(3)</a:t>
            </a:r>
            <a:r>
              <a:rPr lang="zh-CN" altLang="zh-CN" sz="2400" b="1">
                <a:solidFill>
                  <a:srgbClr val="FFC000"/>
                </a:solidFill>
                <a:latin typeface="+mn-lt"/>
                <a:ea typeface="宋体" charset="-122"/>
              </a:rPr>
              <a:t>式</a:t>
            </a:r>
            <a:r>
              <a:rPr lang="zh-CN" altLang="zh-CN" sz="2400" b="1" dirty="0">
                <a:solidFill>
                  <a:srgbClr val="FFC000"/>
                </a:solidFill>
                <a:latin typeface="+mn-lt"/>
                <a:ea typeface="宋体" charset="-122"/>
              </a:rPr>
              <a:t>右边与作用过程毫不相关——状态量</a:t>
            </a:r>
          </a:p>
          <a:p>
            <a:pPr marL="457200" indent="-457200" eaLnBrk="1" hangingPunct="1">
              <a:lnSpc>
                <a:spcPct val="125000"/>
              </a:lnSpc>
              <a:buFont typeface="Arial" panose="020B0604020202020204" pitchFamily="34" charset="0"/>
              <a:buChar char="•"/>
              <a:defRPr/>
            </a:pPr>
            <a:r>
              <a:rPr lang="zh-CN" altLang="zh-CN" sz="2400" b="1" dirty="0">
                <a:solidFill>
                  <a:srgbClr val="FFC000"/>
                </a:solidFill>
                <a:latin typeface="+mn-lt"/>
                <a:ea typeface="宋体" charset="-122"/>
              </a:rPr>
              <a:t>动量只与质点的运动状态有关，与力的作用过程无关，故称其为</a:t>
            </a:r>
            <a:r>
              <a:rPr lang="zh-CN" altLang="zh-CN" sz="2400" b="1" dirty="0">
                <a:solidFill>
                  <a:srgbClr val="FF0000"/>
                </a:solidFill>
                <a:latin typeface="+mn-lt"/>
                <a:ea typeface="宋体" charset="-122"/>
              </a:rPr>
              <a:t>状态</a:t>
            </a:r>
            <a:r>
              <a:rPr lang="zh-CN" altLang="zh-CN" sz="2400" b="1">
                <a:solidFill>
                  <a:srgbClr val="FF0000"/>
                </a:solidFill>
                <a:latin typeface="+mn-lt"/>
                <a:ea typeface="宋体" charset="-122"/>
              </a:rPr>
              <a:t>量</a:t>
            </a:r>
            <a:r>
              <a:rPr lang="zh-CN" altLang="zh-CN" sz="2400" b="1">
                <a:solidFill>
                  <a:srgbClr val="FFC000"/>
                </a:solidFill>
                <a:latin typeface="+mn-lt"/>
                <a:ea typeface="宋体" charset="-122"/>
              </a:rPr>
              <a:t>。</a:t>
            </a:r>
            <a:endParaRPr lang="en-US" altLang="zh-CN" sz="2400" b="1">
              <a:solidFill>
                <a:srgbClr val="FFC000"/>
              </a:solidFill>
              <a:latin typeface="+mn-lt"/>
              <a:ea typeface="宋体" charset="-122"/>
            </a:endParaRPr>
          </a:p>
          <a:p>
            <a:pPr marL="457200" indent="-457200" eaLnBrk="1" hangingPunct="1">
              <a:lnSpc>
                <a:spcPct val="125000"/>
              </a:lnSpc>
              <a:buFont typeface="Arial" panose="020B0604020202020204" pitchFamily="34" charset="0"/>
              <a:buChar char="•"/>
              <a:defRPr/>
            </a:pPr>
            <a:r>
              <a:rPr lang="en-US" altLang="zh-CN" sz="2400" b="1">
                <a:solidFill>
                  <a:srgbClr val="FFC000"/>
                </a:solidFill>
                <a:latin typeface="+mn-lt"/>
                <a:ea typeface="宋体" charset="-122"/>
              </a:rPr>
              <a:t>(3)</a:t>
            </a:r>
            <a:r>
              <a:rPr lang="zh-CN" altLang="en-US" sz="2400" b="1">
                <a:solidFill>
                  <a:srgbClr val="FFC000"/>
                </a:solidFill>
                <a:latin typeface="+mn-lt"/>
                <a:ea typeface="宋体" charset="-122"/>
              </a:rPr>
              <a:t>式</a:t>
            </a:r>
            <a:r>
              <a:rPr lang="zh-CN" altLang="zh-CN" sz="2400" b="1">
                <a:solidFill>
                  <a:srgbClr val="FFC000"/>
                </a:solidFill>
                <a:latin typeface="+mn-lt"/>
                <a:ea typeface="宋体" charset="-122"/>
              </a:rPr>
              <a:t>用语言表达：</a:t>
            </a:r>
            <a:r>
              <a:rPr lang="zh-CN" altLang="zh-CN" sz="2400" b="1">
                <a:solidFill>
                  <a:srgbClr val="FF0000"/>
                </a:solidFill>
                <a:latin typeface="+mn-lt"/>
                <a:ea typeface="宋体" charset="-122"/>
              </a:rPr>
              <a:t>力</a:t>
            </a:r>
            <a:r>
              <a:rPr lang="zh-CN" altLang="zh-CN" sz="2400" b="1" dirty="0">
                <a:solidFill>
                  <a:srgbClr val="FF0000"/>
                </a:solidFill>
                <a:latin typeface="+mn-lt"/>
                <a:ea typeface="宋体" charset="-122"/>
              </a:rPr>
              <a:t>对质点的作用过程的结果＝质点运动状态的</a:t>
            </a:r>
            <a:r>
              <a:rPr lang="zh-CN" altLang="zh-CN" sz="2400" b="1">
                <a:solidFill>
                  <a:srgbClr val="FF0000"/>
                </a:solidFill>
                <a:latin typeface="+mn-lt"/>
                <a:ea typeface="宋体" charset="-122"/>
              </a:rPr>
              <a:t>变化。</a:t>
            </a:r>
            <a:r>
              <a:rPr lang="zh-CN" altLang="zh-CN" sz="2400" b="1">
                <a:solidFill>
                  <a:srgbClr val="FFC000"/>
                </a:solidFill>
                <a:latin typeface="+mn-lt"/>
                <a:ea typeface="宋体" charset="-122"/>
              </a:rPr>
              <a:t>反过来</a:t>
            </a:r>
            <a:r>
              <a:rPr lang="zh-CN" altLang="zh-CN" sz="2400" b="1" dirty="0">
                <a:solidFill>
                  <a:srgbClr val="FFC000"/>
                </a:solidFill>
                <a:latin typeface="+mn-lt"/>
                <a:ea typeface="宋体" charset="-122"/>
              </a:rPr>
              <a:t>看，要使质点由一种运动状态变到另一种运动状态，可以有无穷多种过程来实现。</a:t>
            </a:r>
          </a:p>
        </p:txBody>
      </p:sp>
      <p:sp>
        <p:nvSpPr>
          <p:cNvPr id="5123" name="Text Box 26">
            <a:extLst>
              <a:ext uri="{FF2B5EF4-FFF2-40B4-BE49-F238E27FC236}">
                <a16:creationId xmlns:a16="http://schemas.microsoft.com/office/drawing/2014/main" id="{2EF0B5FB-D26F-4430-9B56-7EE2779989AD}"/>
              </a:ext>
            </a:extLst>
          </p:cNvPr>
          <p:cNvSpPr txBox="1">
            <a:spLocks noChangeArrowheads="1"/>
          </p:cNvSpPr>
          <p:nvPr/>
        </p:nvSpPr>
        <p:spPr bwMode="auto">
          <a:xfrm>
            <a:off x="639763" y="603250"/>
            <a:ext cx="1731962"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ea typeface="楷体_GB2312" pitchFamily="49" charset="-122"/>
              </a:rPr>
              <a:t>物理意义：</a:t>
            </a:r>
            <a:endParaRPr lang="zh-CN" altLang="en-US" sz="2400">
              <a:solidFill>
                <a:schemeClr val="bg1"/>
              </a:solidFill>
              <a:latin typeface="Times New Roman" panose="02020603050405020304" pitchFamily="18" charset="0"/>
              <a:ea typeface="楷体_GB2312" pitchFamily="49" charset="-122"/>
            </a:endParaRPr>
          </a:p>
        </p:txBody>
      </p:sp>
      <p:sp>
        <p:nvSpPr>
          <p:cNvPr id="5124" name="Text Box 27">
            <a:extLst>
              <a:ext uri="{FF2B5EF4-FFF2-40B4-BE49-F238E27FC236}">
                <a16:creationId xmlns:a16="http://schemas.microsoft.com/office/drawing/2014/main" id="{80BF4F80-BA49-4B9D-BD8A-7A33CAEA94AF}"/>
              </a:ext>
            </a:extLst>
          </p:cNvPr>
          <p:cNvSpPr txBox="1">
            <a:spLocks noChangeArrowheads="1"/>
          </p:cNvSpPr>
          <p:nvPr/>
        </p:nvSpPr>
        <p:spPr bwMode="auto">
          <a:xfrm>
            <a:off x="2544763" y="56515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楷体_GB2312" pitchFamily="49" charset="-122"/>
                <a:ea typeface="楷体_GB2312" pitchFamily="49" charset="-122"/>
              </a:rPr>
              <a:t>质点动量的变化依赖于</a:t>
            </a:r>
            <a:r>
              <a:rPr lang="zh-CN" altLang="en-US" sz="2400" b="1">
                <a:solidFill>
                  <a:srgbClr val="00FFFF"/>
                </a:solidFill>
                <a:latin typeface="楷体_GB2312" pitchFamily="49" charset="-122"/>
                <a:ea typeface="楷体_GB2312" pitchFamily="49" charset="-122"/>
              </a:rPr>
              <a:t>作用力</a:t>
            </a:r>
            <a:r>
              <a:rPr lang="zh-CN" altLang="en-US" sz="2400" b="1">
                <a:solidFill>
                  <a:schemeClr val="bg1"/>
                </a:solidFill>
                <a:latin typeface="楷体_GB2312" pitchFamily="49" charset="-122"/>
                <a:ea typeface="楷体_GB2312" pitchFamily="49" charset="-122"/>
              </a:rPr>
              <a:t>的</a:t>
            </a:r>
            <a:r>
              <a:rPr lang="zh-CN" altLang="en-US" sz="2400" b="1">
                <a:solidFill>
                  <a:srgbClr val="00FFFF"/>
                </a:solidFill>
                <a:latin typeface="楷体_GB2312" pitchFamily="49" charset="-122"/>
                <a:ea typeface="楷体_GB2312" pitchFamily="49" charset="-122"/>
              </a:rPr>
              <a:t>时间</a:t>
            </a:r>
            <a:r>
              <a:rPr lang="zh-CN" altLang="en-US" sz="2400" b="1">
                <a:solidFill>
                  <a:schemeClr val="bg1"/>
                </a:solidFill>
                <a:latin typeface="楷体_GB2312" pitchFamily="49" charset="-122"/>
                <a:ea typeface="楷体_GB2312" pitchFamily="49" charset="-122"/>
              </a:rPr>
              <a:t>累积过程</a:t>
            </a:r>
          </a:p>
        </p:txBody>
      </p:sp>
      <p:sp>
        <p:nvSpPr>
          <p:cNvPr id="5125" name="Text Box 28">
            <a:extLst>
              <a:ext uri="{FF2B5EF4-FFF2-40B4-BE49-F238E27FC236}">
                <a16:creationId xmlns:a16="http://schemas.microsoft.com/office/drawing/2014/main" id="{95A97C57-9D02-49EC-9078-52F60FF26F95}"/>
              </a:ext>
            </a:extLst>
          </p:cNvPr>
          <p:cNvSpPr txBox="1">
            <a:spLocks noChangeArrowheads="1"/>
          </p:cNvSpPr>
          <p:nvPr/>
        </p:nvSpPr>
        <p:spPr bwMode="auto">
          <a:xfrm>
            <a:off x="1058863" y="1212850"/>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893763" indent="-8937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66FFFF"/>
                </a:solidFill>
                <a:latin typeface="楷体_GB2312" pitchFamily="49" charset="-122"/>
                <a:ea typeface="楷体_GB2312" pitchFamily="49" charset="-122"/>
              </a:rPr>
              <a:t>合力对质点作用的冲量</a:t>
            </a:r>
            <a:endParaRPr lang="zh-CN" altLang="en-US" sz="2400">
              <a:solidFill>
                <a:srgbClr val="66FFFF"/>
              </a:solidFill>
              <a:latin typeface="楷体_GB2312" pitchFamily="49" charset="-122"/>
              <a:ea typeface="楷体_GB2312" pitchFamily="49" charset="-122"/>
            </a:endParaRPr>
          </a:p>
        </p:txBody>
      </p:sp>
      <p:sp>
        <p:nvSpPr>
          <p:cNvPr id="5126" name="Rectangle 29">
            <a:extLst>
              <a:ext uri="{FF2B5EF4-FFF2-40B4-BE49-F238E27FC236}">
                <a16:creationId xmlns:a16="http://schemas.microsoft.com/office/drawing/2014/main" id="{269AB74D-084F-4666-91D9-CB9930541DFC}"/>
              </a:ext>
            </a:extLst>
          </p:cNvPr>
          <p:cNvSpPr>
            <a:spLocks noChangeArrowheads="1"/>
          </p:cNvSpPr>
          <p:nvPr/>
        </p:nvSpPr>
        <p:spPr bwMode="auto">
          <a:xfrm>
            <a:off x="5197475" y="1189038"/>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66FFFF"/>
                </a:solidFill>
                <a:latin typeface="楷体_GB2312" pitchFamily="49" charset="-122"/>
                <a:ea typeface="楷体_GB2312" pitchFamily="49" charset="-122"/>
              </a:rPr>
              <a:t>质点动量矢量的变化</a:t>
            </a:r>
          </a:p>
        </p:txBody>
      </p:sp>
      <p:sp>
        <p:nvSpPr>
          <p:cNvPr id="5127" name="Rectangle 30">
            <a:extLst>
              <a:ext uri="{FF2B5EF4-FFF2-40B4-BE49-F238E27FC236}">
                <a16:creationId xmlns:a16="http://schemas.microsoft.com/office/drawing/2014/main" id="{6337BA6A-45C2-4AE5-92CA-851BDE928F5E}"/>
              </a:ext>
            </a:extLst>
          </p:cNvPr>
          <p:cNvSpPr>
            <a:spLocks noChangeArrowheads="1"/>
          </p:cNvSpPr>
          <p:nvPr/>
        </p:nvSpPr>
        <p:spPr bwMode="auto">
          <a:xfrm>
            <a:off x="681038" y="1865313"/>
            <a:ext cx="2398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楷体_GB2312" pitchFamily="49" charset="-122"/>
                <a:ea typeface="楷体_GB2312" pitchFamily="49" charset="-122"/>
              </a:rPr>
              <a:t>矢量性：</a:t>
            </a:r>
          </a:p>
        </p:txBody>
      </p:sp>
      <p:sp>
        <p:nvSpPr>
          <p:cNvPr id="5128" name="Rectangle 31">
            <a:extLst>
              <a:ext uri="{FF2B5EF4-FFF2-40B4-BE49-F238E27FC236}">
                <a16:creationId xmlns:a16="http://schemas.microsoft.com/office/drawing/2014/main" id="{29AD03D0-D722-4E54-9CCC-2D022425AE87}"/>
              </a:ext>
            </a:extLst>
          </p:cNvPr>
          <p:cNvSpPr>
            <a:spLocks noChangeArrowheads="1"/>
          </p:cNvSpPr>
          <p:nvPr/>
        </p:nvSpPr>
        <p:spPr bwMode="auto">
          <a:xfrm>
            <a:off x="2206625" y="1851025"/>
            <a:ext cx="480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楷体_GB2312" pitchFamily="49" charset="-122"/>
                <a:ea typeface="楷体_GB2312" pitchFamily="49" charset="-122"/>
              </a:rPr>
              <a:t>冲量的方向与动量的增量方向相同</a:t>
            </a:r>
          </a:p>
        </p:txBody>
      </p:sp>
      <p:sp>
        <p:nvSpPr>
          <p:cNvPr id="5129" name="AutoShape 32">
            <a:extLst>
              <a:ext uri="{FF2B5EF4-FFF2-40B4-BE49-F238E27FC236}">
                <a16:creationId xmlns:a16="http://schemas.microsoft.com/office/drawing/2014/main" id="{2999E1E3-D27D-4002-9785-A96945D35F4A}"/>
              </a:ext>
            </a:extLst>
          </p:cNvPr>
          <p:cNvSpPr>
            <a:spLocks noChangeArrowheads="1"/>
          </p:cNvSpPr>
          <p:nvPr/>
        </p:nvSpPr>
        <p:spPr bwMode="auto">
          <a:xfrm>
            <a:off x="4427538" y="1344613"/>
            <a:ext cx="676275" cy="228600"/>
          </a:xfrm>
          <a:prstGeom prst="rightArrow">
            <a:avLst>
              <a:gd name="adj1" fmla="val 50000"/>
              <a:gd name="adj2" fmla="val 7395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0" name="Text Box 33">
            <a:extLst>
              <a:ext uri="{FF2B5EF4-FFF2-40B4-BE49-F238E27FC236}">
                <a16:creationId xmlns:a16="http://schemas.microsoft.com/office/drawing/2014/main" id="{A192608F-9261-4D0C-B119-519E402F06B6}"/>
              </a:ext>
            </a:extLst>
          </p:cNvPr>
          <p:cNvSpPr txBox="1">
            <a:spLocks noChangeArrowheads="1"/>
          </p:cNvSpPr>
          <p:nvPr/>
        </p:nvSpPr>
        <p:spPr bwMode="auto">
          <a:xfrm>
            <a:off x="179388" y="107950"/>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讨论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3">
            <a:extLst>
              <a:ext uri="{FF2B5EF4-FFF2-40B4-BE49-F238E27FC236}">
                <a16:creationId xmlns:a16="http://schemas.microsoft.com/office/drawing/2014/main" id="{2F9094AE-CFA3-4686-B8E3-4CABF94F630C}"/>
              </a:ext>
            </a:extLst>
          </p:cNvPr>
          <p:cNvSpPr txBox="1">
            <a:spLocks noChangeArrowheads="1"/>
          </p:cNvSpPr>
          <p:nvPr/>
        </p:nvSpPr>
        <p:spPr bwMode="auto">
          <a:xfrm>
            <a:off x="107950" y="69850"/>
            <a:ext cx="4392613"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zh-CN" sz="2400" b="1">
                <a:solidFill>
                  <a:srgbClr val="FFC000"/>
                </a:solidFill>
              </a:rPr>
              <a:t>在许多实际问题中，往往不知道</a:t>
            </a:r>
            <a:r>
              <a:rPr lang="en-US" altLang="zh-CN" sz="2400" b="1">
                <a:solidFill>
                  <a:srgbClr val="FFC000"/>
                </a:solidFill>
              </a:rPr>
              <a:t>F</a:t>
            </a:r>
            <a:r>
              <a:rPr lang="zh-CN" altLang="zh-CN" sz="2400" b="1">
                <a:solidFill>
                  <a:srgbClr val="FFC000"/>
                </a:solidFill>
              </a:rPr>
              <a:t>（</a:t>
            </a:r>
            <a:r>
              <a:rPr lang="en-US" altLang="zh-CN" sz="2400" b="1">
                <a:solidFill>
                  <a:srgbClr val="FFC000"/>
                </a:solidFill>
              </a:rPr>
              <a:t>t</a:t>
            </a:r>
            <a:r>
              <a:rPr lang="zh-CN" altLang="zh-CN" sz="2400" b="1">
                <a:solidFill>
                  <a:srgbClr val="FFC000"/>
                </a:solidFill>
              </a:rPr>
              <a:t>）的函数形式，或者</a:t>
            </a:r>
            <a:r>
              <a:rPr lang="en-US" altLang="zh-CN" sz="2400" b="1">
                <a:solidFill>
                  <a:srgbClr val="FFC000"/>
                </a:solidFill>
              </a:rPr>
              <a:t>F</a:t>
            </a:r>
            <a:r>
              <a:rPr lang="zh-CN" altLang="zh-CN" sz="2400" b="1">
                <a:solidFill>
                  <a:srgbClr val="FFC000"/>
                </a:solidFill>
              </a:rPr>
              <a:t>（</a:t>
            </a:r>
            <a:r>
              <a:rPr lang="en-US" altLang="zh-CN" sz="2400" b="1">
                <a:solidFill>
                  <a:srgbClr val="FFC000"/>
                </a:solidFill>
              </a:rPr>
              <a:t>t</a:t>
            </a:r>
            <a:r>
              <a:rPr lang="zh-CN" altLang="zh-CN" sz="2400" b="1">
                <a:solidFill>
                  <a:srgbClr val="FFC000"/>
                </a:solidFill>
              </a:rPr>
              <a:t>）根本不能用解析式表达出来，这时常用力对时间的平均值（平均力）来表示冲量。</a:t>
            </a:r>
            <a:endParaRPr lang="zh-CN" altLang="en-US" sz="2400" b="1">
              <a:solidFill>
                <a:srgbClr val="FFC000"/>
              </a:solidFill>
            </a:endParaRPr>
          </a:p>
          <a:p>
            <a:pPr algn="just"/>
            <a:r>
              <a:rPr lang="zh-CN" altLang="en-US" sz="2400" b="1">
                <a:solidFill>
                  <a:schemeClr val="bg1"/>
                </a:solidFill>
                <a:latin typeface="Times New Roman" panose="02020603050405020304" pitchFamily="18" charset="0"/>
              </a:rPr>
              <a:t>在力的整个作用时间内，平均力的冲量等于变力的冲量</a:t>
            </a:r>
            <a:endParaRPr lang="zh-CN" altLang="en-US" sz="2400">
              <a:solidFill>
                <a:schemeClr val="bg1"/>
              </a:solidFill>
              <a:latin typeface="Times New Roman" panose="02020603050405020304" pitchFamily="18" charset="0"/>
            </a:endParaRPr>
          </a:p>
        </p:txBody>
      </p:sp>
      <p:graphicFrame>
        <p:nvGraphicFramePr>
          <p:cNvPr id="3" name="Object 4">
            <a:extLst>
              <a:ext uri="{FF2B5EF4-FFF2-40B4-BE49-F238E27FC236}">
                <a16:creationId xmlns:a16="http://schemas.microsoft.com/office/drawing/2014/main" id="{164A1A6C-2465-4188-949A-3C0D5EDF0550}"/>
              </a:ext>
            </a:extLst>
          </p:cNvPr>
          <p:cNvGraphicFramePr>
            <a:graphicFrameLocks/>
          </p:cNvGraphicFramePr>
          <p:nvPr/>
        </p:nvGraphicFramePr>
        <p:xfrm>
          <a:off x="1835150" y="2914650"/>
          <a:ext cx="3314700" cy="787400"/>
        </p:xfrm>
        <a:graphic>
          <a:graphicData uri="http://schemas.openxmlformats.org/presentationml/2006/ole">
            <mc:AlternateContent xmlns:mc="http://schemas.openxmlformats.org/markup-compatibility/2006">
              <mc:Choice xmlns:v="urn:schemas-microsoft-com:vml" Requires="v">
                <p:oleObj spid="_x0000_s6170" name="公式" r:id="rId3" imgW="3238574" imgH="724110" progId="Equation.3">
                  <p:embed/>
                </p:oleObj>
              </mc:Choice>
              <mc:Fallback>
                <p:oleObj name="公式" r:id="rId3" imgW="3238574" imgH="72411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14650"/>
                        <a:ext cx="3314700" cy="787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utoShape 5">
            <a:extLst>
              <a:ext uri="{FF2B5EF4-FFF2-40B4-BE49-F238E27FC236}">
                <a16:creationId xmlns:a16="http://schemas.microsoft.com/office/drawing/2014/main" id="{F0874FDE-73B2-4390-B026-460E10160B68}"/>
              </a:ext>
            </a:extLst>
          </p:cNvPr>
          <p:cNvSpPr>
            <a:spLocks noChangeArrowheads="1"/>
          </p:cNvSpPr>
          <p:nvPr/>
        </p:nvSpPr>
        <p:spPr bwMode="auto">
          <a:xfrm>
            <a:off x="3835400" y="2998788"/>
            <a:ext cx="246063" cy="635000"/>
          </a:xfrm>
          <a:prstGeom prst="wedgeRoundRectCallout">
            <a:avLst>
              <a:gd name="adj1" fmla="val 797741"/>
              <a:gd name="adj2" fmla="val -200500"/>
              <a:gd name="adj3" fmla="val 16667"/>
            </a:avLst>
          </a:prstGeom>
          <a:noFill/>
          <a:ln w="952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400">
              <a:latin typeface="Times New Roman" panose="02020603050405020304" pitchFamily="18" charset="0"/>
            </a:endParaRPr>
          </a:p>
        </p:txBody>
      </p:sp>
      <p:sp>
        <p:nvSpPr>
          <p:cNvPr id="5" name="Text Box 6">
            <a:extLst>
              <a:ext uri="{FF2B5EF4-FFF2-40B4-BE49-F238E27FC236}">
                <a16:creationId xmlns:a16="http://schemas.microsoft.com/office/drawing/2014/main" id="{BAB03136-B3E9-4589-B566-9925B5E09C4A}"/>
              </a:ext>
            </a:extLst>
          </p:cNvPr>
          <p:cNvSpPr txBox="1">
            <a:spLocks noChangeArrowheads="1"/>
          </p:cNvSpPr>
          <p:nvPr/>
        </p:nvSpPr>
        <p:spPr bwMode="auto">
          <a:xfrm rot="-1491924">
            <a:off x="4086225" y="216693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FFFF"/>
                </a:solidFill>
                <a:latin typeface="Times New Roman" panose="02020603050405020304" pitchFamily="18" charset="0"/>
              </a:rPr>
              <a:t>平均力</a:t>
            </a:r>
          </a:p>
        </p:txBody>
      </p:sp>
      <p:graphicFrame>
        <p:nvGraphicFramePr>
          <p:cNvPr id="6150" name="Object 7">
            <a:extLst>
              <a:ext uri="{FF2B5EF4-FFF2-40B4-BE49-F238E27FC236}">
                <a16:creationId xmlns:a16="http://schemas.microsoft.com/office/drawing/2014/main" id="{665D7F3D-6964-4A6C-9D34-C6E7DD6698FD}"/>
              </a:ext>
            </a:extLst>
          </p:cNvPr>
          <p:cNvGraphicFramePr>
            <a:graphicFrameLocks noChangeAspect="1"/>
          </p:cNvGraphicFramePr>
          <p:nvPr/>
        </p:nvGraphicFramePr>
        <p:xfrm>
          <a:off x="5907088" y="1082675"/>
          <a:ext cx="309562" cy="373063"/>
        </p:xfrm>
        <a:graphic>
          <a:graphicData uri="http://schemas.openxmlformats.org/presentationml/2006/ole">
            <mc:AlternateContent xmlns:mc="http://schemas.openxmlformats.org/markup-compatibility/2006">
              <mc:Choice xmlns:v="urn:schemas-microsoft-com:vml" Requires="v">
                <p:oleObj spid="_x0000_s6171" name="Equation" r:id="rId5" imgW="160035" imgH="159862" progId="Equation.3">
                  <p:embed/>
                </p:oleObj>
              </mc:Choice>
              <mc:Fallback>
                <p:oleObj name="Equation" r:id="rId5" imgW="160035" imgH="15986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7088" y="1082675"/>
                        <a:ext cx="309562" cy="3730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8">
            <a:extLst>
              <a:ext uri="{FF2B5EF4-FFF2-40B4-BE49-F238E27FC236}">
                <a16:creationId xmlns:a16="http://schemas.microsoft.com/office/drawing/2014/main" id="{FCEB0310-7C11-4451-A93C-AEDA91063E2B}"/>
              </a:ext>
            </a:extLst>
          </p:cNvPr>
          <p:cNvGraphicFramePr>
            <a:graphicFrameLocks noChangeAspect="1"/>
          </p:cNvGraphicFramePr>
          <p:nvPr/>
        </p:nvGraphicFramePr>
        <p:xfrm>
          <a:off x="5902325" y="1577975"/>
          <a:ext cx="309563" cy="455613"/>
        </p:xfrm>
        <a:graphic>
          <a:graphicData uri="http://schemas.openxmlformats.org/presentationml/2006/ole">
            <mc:AlternateContent xmlns:mc="http://schemas.openxmlformats.org/markup-compatibility/2006">
              <mc:Choice xmlns:v="urn:schemas-microsoft-com:vml" Requires="v">
                <p:oleObj spid="_x0000_s6172" name="Equation" r:id="rId7" imgW="160035" imgH="220875" progId="Equation.3">
                  <p:embed/>
                </p:oleObj>
              </mc:Choice>
              <mc:Fallback>
                <p:oleObj name="Equation" r:id="rId7" imgW="160035" imgH="220875"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325" y="1577975"/>
                        <a:ext cx="309563" cy="4556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2" name="Group 9">
            <a:extLst>
              <a:ext uri="{FF2B5EF4-FFF2-40B4-BE49-F238E27FC236}">
                <a16:creationId xmlns:a16="http://schemas.microsoft.com/office/drawing/2014/main" id="{50BA9603-1072-44C1-AF3F-61EDF7C78E39}"/>
              </a:ext>
            </a:extLst>
          </p:cNvPr>
          <p:cNvGrpSpPr>
            <a:grpSpLocks/>
          </p:cNvGrpSpPr>
          <p:nvPr/>
        </p:nvGrpSpPr>
        <p:grpSpPr bwMode="auto">
          <a:xfrm>
            <a:off x="5984875" y="239713"/>
            <a:ext cx="3127375" cy="3336925"/>
            <a:chOff x="3405" y="1851"/>
            <a:chExt cx="1970" cy="2102"/>
          </a:xfrm>
        </p:grpSpPr>
        <p:graphicFrame>
          <p:nvGraphicFramePr>
            <p:cNvPr id="6161" name="Object 10">
              <a:extLst>
                <a:ext uri="{FF2B5EF4-FFF2-40B4-BE49-F238E27FC236}">
                  <a16:creationId xmlns:a16="http://schemas.microsoft.com/office/drawing/2014/main" id="{B2201211-8C7F-4DC5-9386-DB95F89EF6B9}"/>
                </a:ext>
              </a:extLst>
            </p:cNvPr>
            <p:cNvGraphicFramePr>
              <a:graphicFrameLocks noChangeAspect="1"/>
            </p:cNvGraphicFramePr>
            <p:nvPr/>
          </p:nvGraphicFramePr>
          <p:xfrm>
            <a:off x="4197" y="3651"/>
            <a:ext cx="230" cy="240"/>
          </p:xfrm>
          <a:graphic>
            <a:graphicData uri="http://schemas.openxmlformats.org/presentationml/2006/ole">
              <mc:AlternateContent xmlns:mc="http://schemas.openxmlformats.org/markup-compatibility/2006">
                <mc:Choice xmlns:v="urn:schemas-microsoft-com:vml" Requires="v">
                  <p:oleObj spid="_x0000_s6173" name="Equation" r:id="rId9" imgW="221113" imgH="183038" progId="Equation.3">
                    <p:embed/>
                  </p:oleObj>
                </mc:Choice>
                <mc:Fallback>
                  <p:oleObj name="Equation" r:id="rId9" imgW="221113" imgH="18303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7" y="3651"/>
                          <a:ext cx="230" cy="24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2" name="Line 11">
              <a:extLst>
                <a:ext uri="{FF2B5EF4-FFF2-40B4-BE49-F238E27FC236}">
                  <a16:creationId xmlns:a16="http://schemas.microsoft.com/office/drawing/2014/main" id="{4DCA2C68-2C76-4748-B00A-421F0F967DAC}"/>
                </a:ext>
              </a:extLst>
            </p:cNvPr>
            <p:cNvSpPr>
              <a:spLocks noChangeShapeType="1"/>
            </p:cNvSpPr>
            <p:nvPr/>
          </p:nvSpPr>
          <p:spPr bwMode="auto">
            <a:xfrm flipV="1">
              <a:off x="3608" y="1951"/>
              <a:ext cx="0" cy="168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12">
              <a:extLst>
                <a:ext uri="{FF2B5EF4-FFF2-40B4-BE49-F238E27FC236}">
                  <a16:creationId xmlns:a16="http://schemas.microsoft.com/office/drawing/2014/main" id="{5668A515-4D83-48A1-B61F-C3FD49505A59}"/>
                </a:ext>
              </a:extLst>
            </p:cNvPr>
            <p:cNvSpPr>
              <a:spLocks noChangeShapeType="1"/>
            </p:cNvSpPr>
            <p:nvPr/>
          </p:nvSpPr>
          <p:spPr bwMode="auto">
            <a:xfrm>
              <a:off x="3597" y="3618"/>
              <a:ext cx="1728" cy="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64" name="Object 13">
              <a:extLst>
                <a:ext uri="{FF2B5EF4-FFF2-40B4-BE49-F238E27FC236}">
                  <a16:creationId xmlns:a16="http://schemas.microsoft.com/office/drawing/2014/main" id="{91FBA3D4-AB28-4A1C-971D-C9A40F7641E8}"/>
                </a:ext>
              </a:extLst>
            </p:cNvPr>
            <p:cNvGraphicFramePr>
              <a:graphicFrameLocks noChangeAspect="1"/>
            </p:cNvGraphicFramePr>
            <p:nvPr/>
          </p:nvGraphicFramePr>
          <p:xfrm>
            <a:off x="3645" y="1851"/>
            <a:ext cx="195" cy="235"/>
          </p:xfrm>
          <a:graphic>
            <a:graphicData uri="http://schemas.openxmlformats.org/presentationml/2006/ole">
              <mc:AlternateContent xmlns:mc="http://schemas.openxmlformats.org/markup-compatibility/2006">
                <mc:Choice xmlns:v="urn:schemas-microsoft-com:vml" Requires="v">
                  <p:oleObj spid="_x0000_s6174" name="Equation" r:id="rId11" imgW="160035" imgH="159862" progId="Equation.3">
                    <p:embed/>
                  </p:oleObj>
                </mc:Choice>
                <mc:Fallback>
                  <p:oleObj name="Equation" r:id="rId11" imgW="160035" imgH="15986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5" y="1851"/>
                          <a:ext cx="195" cy="23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5" name="Object 14">
              <a:extLst>
                <a:ext uri="{FF2B5EF4-FFF2-40B4-BE49-F238E27FC236}">
                  <a16:creationId xmlns:a16="http://schemas.microsoft.com/office/drawing/2014/main" id="{32420635-7920-4C24-B006-0D640FC13A1A}"/>
                </a:ext>
              </a:extLst>
            </p:cNvPr>
            <p:cNvGraphicFramePr>
              <a:graphicFrameLocks noChangeAspect="1"/>
            </p:cNvGraphicFramePr>
            <p:nvPr/>
          </p:nvGraphicFramePr>
          <p:xfrm>
            <a:off x="3405" y="3675"/>
            <a:ext cx="195" cy="248"/>
          </p:xfrm>
          <a:graphic>
            <a:graphicData uri="http://schemas.openxmlformats.org/presentationml/2006/ole">
              <mc:AlternateContent xmlns:mc="http://schemas.openxmlformats.org/markup-compatibility/2006">
                <mc:Choice xmlns:v="urn:schemas-microsoft-com:vml" Requires="v">
                  <p:oleObj spid="_x0000_s6175" name="Equation" r:id="rId13" imgW="160035" imgH="183038" progId="Equation.3">
                    <p:embed/>
                  </p:oleObj>
                </mc:Choice>
                <mc:Fallback>
                  <p:oleObj name="Equation" r:id="rId13" imgW="160035" imgH="183038"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05" y="3675"/>
                          <a:ext cx="195" cy="24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6" name="Object 15">
              <a:extLst>
                <a:ext uri="{FF2B5EF4-FFF2-40B4-BE49-F238E27FC236}">
                  <a16:creationId xmlns:a16="http://schemas.microsoft.com/office/drawing/2014/main" id="{7CCC31B8-FF86-40CB-81B0-AE9C60B0836F}"/>
                </a:ext>
              </a:extLst>
            </p:cNvPr>
            <p:cNvGraphicFramePr>
              <a:graphicFrameLocks noChangeAspect="1"/>
            </p:cNvGraphicFramePr>
            <p:nvPr/>
          </p:nvGraphicFramePr>
          <p:xfrm>
            <a:off x="3933" y="3627"/>
            <a:ext cx="130" cy="326"/>
          </p:xfrm>
          <a:graphic>
            <a:graphicData uri="http://schemas.openxmlformats.org/presentationml/2006/ole">
              <mc:AlternateContent xmlns:mc="http://schemas.openxmlformats.org/markup-compatibility/2006">
                <mc:Choice xmlns:v="urn:schemas-microsoft-com:vml" Requires="v">
                  <p:oleObj spid="_x0000_s6176" name="Equation" r:id="rId15" imgW="98956" imgH="259185" progId="Equation.3">
                    <p:embed/>
                  </p:oleObj>
                </mc:Choice>
                <mc:Fallback>
                  <p:oleObj name="Equation" r:id="rId15" imgW="98956" imgH="259185"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3" y="3627"/>
                          <a:ext cx="130" cy="3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7" name="Object 16">
              <a:extLst>
                <a:ext uri="{FF2B5EF4-FFF2-40B4-BE49-F238E27FC236}">
                  <a16:creationId xmlns:a16="http://schemas.microsoft.com/office/drawing/2014/main" id="{9463234B-D219-4818-B018-575037954E1E}"/>
                </a:ext>
              </a:extLst>
            </p:cNvPr>
            <p:cNvGraphicFramePr>
              <a:graphicFrameLocks noChangeAspect="1"/>
            </p:cNvGraphicFramePr>
            <p:nvPr/>
          </p:nvGraphicFramePr>
          <p:xfrm>
            <a:off x="4605" y="3627"/>
            <a:ext cx="152" cy="326"/>
          </p:xfrm>
          <a:graphic>
            <a:graphicData uri="http://schemas.openxmlformats.org/presentationml/2006/ole">
              <mc:AlternateContent xmlns:mc="http://schemas.openxmlformats.org/markup-compatibility/2006">
                <mc:Choice xmlns:v="urn:schemas-microsoft-com:vml" Requires="v">
                  <p:oleObj spid="_x0000_s6177" name="Equation" r:id="rId17" imgW="114108" imgH="259185" progId="Equation.3">
                    <p:embed/>
                  </p:oleObj>
                </mc:Choice>
                <mc:Fallback>
                  <p:oleObj name="Equation" r:id="rId17" imgW="114108" imgH="259185"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05" y="3627"/>
                          <a:ext cx="152" cy="3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68" name="Object 17">
              <a:extLst>
                <a:ext uri="{FF2B5EF4-FFF2-40B4-BE49-F238E27FC236}">
                  <a16:creationId xmlns:a16="http://schemas.microsoft.com/office/drawing/2014/main" id="{4EBE8F24-DF09-4DBB-91B4-46FE3BF375C2}"/>
                </a:ext>
              </a:extLst>
            </p:cNvPr>
            <p:cNvGraphicFramePr>
              <a:graphicFrameLocks noChangeAspect="1"/>
            </p:cNvGraphicFramePr>
            <p:nvPr/>
          </p:nvGraphicFramePr>
          <p:xfrm>
            <a:off x="5277" y="3645"/>
            <a:ext cx="98" cy="222"/>
          </p:xfrm>
          <a:graphic>
            <a:graphicData uri="http://schemas.openxmlformats.org/presentationml/2006/ole">
              <mc:AlternateContent xmlns:mc="http://schemas.openxmlformats.org/markup-compatibility/2006">
                <mc:Choice xmlns:v="urn:schemas-microsoft-com:vml" Requires="v">
                  <p:oleObj spid="_x0000_s6178" name="Equation" r:id="rId19" imgW="61078" imgH="152295" progId="Equation.3">
                    <p:embed/>
                  </p:oleObj>
                </mc:Choice>
                <mc:Fallback>
                  <p:oleObj name="Equation" r:id="rId19" imgW="61078" imgH="152295"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7" y="3645"/>
                          <a:ext cx="98" cy="22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9" name="Freeform 18">
              <a:extLst>
                <a:ext uri="{FF2B5EF4-FFF2-40B4-BE49-F238E27FC236}">
                  <a16:creationId xmlns:a16="http://schemas.microsoft.com/office/drawing/2014/main" id="{14E1C1ED-3623-4A86-8962-E026446E959F}"/>
                </a:ext>
              </a:extLst>
            </p:cNvPr>
            <p:cNvSpPr>
              <a:spLocks/>
            </p:cNvSpPr>
            <p:nvPr/>
          </p:nvSpPr>
          <p:spPr bwMode="auto">
            <a:xfrm>
              <a:off x="4009" y="2139"/>
              <a:ext cx="645" cy="1474"/>
            </a:xfrm>
            <a:custGeom>
              <a:avLst/>
              <a:gdLst>
                <a:gd name="T0" fmla="*/ 0 w 645"/>
                <a:gd name="T1" fmla="*/ 1474 h 1474"/>
                <a:gd name="T2" fmla="*/ 299 w 645"/>
                <a:gd name="T3" fmla="*/ 0 h 1474"/>
                <a:gd name="T4" fmla="*/ 645 w 645"/>
                <a:gd name="T5" fmla="*/ 1474 h 1474"/>
                <a:gd name="T6" fmla="*/ 0 60000 65536"/>
                <a:gd name="T7" fmla="*/ 0 60000 65536"/>
                <a:gd name="T8" fmla="*/ 0 60000 65536"/>
              </a:gdLst>
              <a:ahLst/>
              <a:cxnLst>
                <a:cxn ang="T6">
                  <a:pos x="T0" y="T1"/>
                </a:cxn>
                <a:cxn ang="T7">
                  <a:pos x="T2" y="T3"/>
                </a:cxn>
                <a:cxn ang="T8">
                  <a:pos x="T4" y="T5"/>
                </a:cxn>
              </a:cxnLst>
              <a:rect l="0" t="0" r="r" b="b"/>
              <a:pathLst>
                <a:path w="645" h="1474">
                  <a:moveTo>
                    <a:pt x="0" y="1474"/>
                  </a:moveTo>
                  <a:cubicBezTo>
                    <a:pt x="96" y="737"/>
                    <a:pt x="192" y="0"/>
                    <a:pt x="299" y="0"/>
                  </a:cubicBezTo>
                  <a:cubicBezTo>
                    <a:pt x="406" y="0"/>
                    <a:pt x="525" y="737"/>
                    <a:pt x="645" y="1474"/>
                  </a:cubicBezTo>
                </a:path>
              </a:pathLst>
            </a:custGeom>
            <a:solidFill>
              <a:srgbClr val="FFCC99"/>
            </a:solidFill>
            <a:ln w="28575" cap="flat" cmpd="sng">
              <a:solidFill>
                <a:srgbClr val="FF33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endParaRPr lang="zh-CN" altLang="en-US"/>
            </a:p>
          </p:txBody>
        </p:sp>
      </p:grpSp>
      <p:grpSp>
        <p:nvGrpSpPr>
          <p:cNvPr id="6153" name="Group 19">
            <a:extLst>
              <a:ext uri="{FF2B5EF4-FFF2-40B4-BE49-F238E27FC236}">
                <a16:creationId xmlns:a16="http://schemas.microsoft.com/office/drawing/2014/main" id="{AF98C9DC-2480-41B2-9360-57C9D83ABD01}"/>
              </a:ext>
            </a:extLst>
          </p:cNvPr>
          <p:cNvGrpSpPr>
            <a:grpSpLocks/>
          </p:cNvGrpSpPr>
          <p:nvPr/>
        </p:nvGrpSpPr>
        <p:grpSpPr bwMode="auto">
          <a:xfrm>
            <a:off x="6303963" y="1238250"/>
            <a:ext cx="977900" cy="1820863"/>
            <a:chOff x="3619" y="2469"/>
            <a:chExt cx="557" cy="912"/>
          </a:xfrm>
        </p:grpSpPr>
        <p:sp>
          <p:nvSpPr>
            <p:cNvPr id="6159" name="Line 20">
              <a:extLst>
                <a:ext uri="{FF2B5EF4-FFF2-40B4-BE49-F238E27FC236}">
                  <a16:creationId xmlns:a16="http://schemas.microsoft.com/office/drawing/2014/main" id="{3F0A2963-33E4-4F4C-8371-4445650E59EB}"/>
                </a:ext>
              </a:extLst>
            </p:cNvPr>
            <p:cNvSpPr>
              <a:spLocks noChangeShapeType="1"/>
            </p:cNvSpPr>
            <p:nvPr/>
          </p:nvSpPr>
          <p:spPr bwMode="auto">
            <a:xfrm>
              <a:off x="3619" y="2469"/>
              <a:ext cx="557"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Line 21">
              <a:extLst>
                <a:ext uri="{FF2B5EF4-FFF2-40B4-BE49-F238E27FC236}">
                  <a16:creationId xmlns:a16="http://schemas.microsoft.com/office/drawing/2014/main" id="{CE50C5FA-A3B6-4B9F-8D74-BD4959BA4748}"/>
                </a:ext>
              </a:extLst>
            </p:cNvPr>
            <p:cNvSpPr>
              <a:spLocks noChangeShapeType="1"/>
            </p:cNvSpPr>
            <p:nvPr/>
          </p:nvSpPr>
          <p:spPr bwMode="auto">
            <a:xfrm>
              <a:off x="4147" y="2469"/>
              <a:ext cx="0" cy="912"/>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24">
            <a:extLst>
              <a:ext uri="{FF2B5EF4-FFF2-40B4-BE49-F238E27FC236}">
                <a16:creationId xmlns:a16="http://schemas.microsoft.com/office/drawing/2014/main" id="{225004FA-A6A4-4F87-A05F-9676739C01F2}"/>
              </a:ext>
            </a:extLst>
          </p:cNvPr>
          <p:cNvGrpSpPr>
            <a:grpSpLocks/>
          </p:cNvGrpSpPr>
          <p:nvPr/>
        </p:nvGrpSpPr>
        <p:grpSpPr bwMode="auto">
          <a:xfrm>
            <a:off x="6308725" y="1724025"/>
            <a:ext cx="1660525" cy="1308100"/>
            <a:chOff x="3609" y="2786"/>
            <a:chExt cx="1046" cy="824"/>
          </a:xfrm>
        </p:grpSpPr>
        <p:sp>
          <p:nvSpPr>
            <p:cNvPr id="6157" name="Rectangle 25">
              <a:extLst>
                <a:ext uri="{FF2B5EF4-FFF2-40B4-BE49-F238E27FC236}">
                  <a16:creationId xmlns:a16="http://schemas.microsoft.com/office/drawing/2014/main" id="{6CB5F9C9-9257-415F-A7F2-0F728E1EB4EC}"/>
                </a:ext>
              </a:extLst>
            </p:cNvPr>
            <p:cNvSpPr>
              <a:spLocks noChangeArrowheads="1"/>
            </p:cNvSpPr>
            <p:nvPr/>
          </p:nvSpPr>
          <p:spPr bwMode="auto">
            <a:xfrm>
              <a:off x="3983" y="2786"/>
              <a:ext cx="671" cy="824"/>
            </a:xfrm>
            <a:prstGeom prst="rect">
              <a:avLst/>
            </a:prstGeom>
            <a:noFill/>
            <a:ln w="38100" cap="rnd" algn="ctr">
              <a:solidFill>
                <a:schemeClr val="bg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6158" name="Line 26">
              <a:extLst>
                <a:ext uri="{FF2B5EF4-FFF2-40B4-BE49-F238E27FC236}">
                  <a16:creationId xmlns:a16="http://schemas.microsoft.com/office/drawing/2014/main" id="{828A0BEF-DDEF-4FB5-84B9-75FD01106F99}"/>
                </a:ext>
              </a:extLst>
            </p:cNvPr>
            <p:cNvSpPr>
              <a:spLocks noChangeShapeType="1"/>
            </p:cNvSpPr>
            <p:nvPr/>
          </p:nvSpPr>
          <p:spPr bwMode="auto">
            <a:xfrm>
              <a:off x="3609" y="2786"/>
              <a:ext cx="1046" cy="0"/>
            </a:xfrm>
            <a:prstGeom prst="line">
              <a:avLst/>
            </a:prstGeom>
            <a:noFill/>
            <a:ln w="28575">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p>
              <a:endParaRPr lang="zh-CN" altLang="en-US"/>
            </a:p>
          </p:txBody>
        </p:sp>
      </p:grpSp>
      <p:pic>
        <p:nvPicPr>
          <p:cNvPr id="17410" name="Picture 2">
            <a:extLst>
              <a:ext uri="{FF2B5EF4-FFF2-40B4-BE49-F238E27FC236}">
                <a16:creationId xmlns:a16="http://schemas.microsoft.com/office/drawing/2014/main" id="{F3919D01-7631-4D5E-85CE-7189D08C8AF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03538" y="4143375"/>
            <a:ext cx="1833562" cy="173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 name="矩形 24">
            <a:extLst>
              <a:ext uri="{FF2B5EF4-FFF2-40B4-BE49-F238E27FC236}">
                <a16:creationId xmlns:a16="http://schemas.microsoft.com/office/drawing/2014/main" id="{BF60C162-4C3B-49D0-9FA7-556059791476}"/>
              </a:ext>
            </a:extLst>
          </p:cNvPr>
          <p:cNvSpPr>
            <a:spLocks noChangeArrowheads="1"/>
          </p:cNvSpPr>
          <p:nvPr/>
        </p:nvSpPr>
        <p:spPr bwMode="auto">
          <a:xfrm>
            <a:off x="5792788" y="4408488"/>
            <a:ext cx="269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C000"/>
                </a:solidFill>
              </a:rPr>
              <a:t>这实质是利用了数学分析中的中值定理。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4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utoUpdateAnimBg="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342D2327-56F0-45CA-B3D9-2B6ACA74E0C6}"/>
              </a:ext>
            </a:extLst>
          </p:cNvPr>
          <p:cNvSpPr txBox="1">
            <a:spLocks noChangeArrowheads="1"/>
          </p:cNvSpPr>
          <p:nvPr/>
        </p:nvSpPr>
        <p:spPr bwMode="auto">
          <a:xfrm>
            <a:off x="271463" y="481013"/>
            <a:ext cx="8643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FF00"/>
                </a:solidFill>
                <a:latin typeface="Times New Roman" panose="02020603050405020304" pitchFamily="18" charset="0"/>
              </a:rPr>
              <a:t>例 </a:t>
            </a:r>
            <a:r>
              <a:rPr lang="zh-CN" altLang="en-US" sz="2400" b="1">
                <a:solidFill>
                  <a:srgbClr val="FFFF66"/>
                </a:solidFill>
                <a:latin typeface="Times New Roman" panose="02020603050405020304" pitchFamily="18" charset="0"/>
              </a:rPr>
              <a:t> </a:t>
            </a:r>
            <a:r>
              <a:rPr lang="zh-CN" altLang="en-US" sz="2400" b="1">
                <a:solidFill>
                  <a:schemeClr val="bg1"/>
                </a:solidFill>
                <a:latin typeface="Times New Roman" panose="02020603050405020304" pitchFamily="18" charset="0"/>
              </a:rPr>
              <a:t>一篮球质量</a:t>
            </a:r>
            <a:r>
              <a:rPr lang="en-US" altLang="zh-CN" sz="2400" b="1">
                <a:solidFill>
                  <a:srgbClr val="66FFFF"/>
                </a:solidFill>
                <a:latin typeface="Times New Roman" panose="02020603050405020304" pitchFamily="18" charset="0"/>
              </a:rPr>
              <a:t>0.58kg</a:t>
            </a:r>
            <a:r>
              <a:rPr lang="zh-CN" altLang="en-US" sz="2400" b="1">
                <a:solidFill>
                  <a:schemeClr val="bg1"/>
                </a:solidFill>
                <a:latin typeface="Times New Roman" panose="02020603050405020304" pitchFamily="18" charset="0"/>
              </a:rPr>
              <a:t>，从</a:t>
            </a:r>
            <a:r>
              <a:rPr lang="en-US" altLang="zh-CN" sz="2400" b="1">
                <a:solidFill>
                  <a:srgbClr val="66FFFF"/>
                </a:solidFill>
                <a:latin typeface="Times New Roman" panose="02020603050405020304" pitchFamily="18" charset="0"/>
              </a:rPr>
              <a:t>2.0m</a:t>
            </a:r>
            <a:r>
              <a:rPr lang="zh-CN" altLang="en-US" sz="2400" b="1">
                <a:solidFill>
                  <a:schemeClr val="bg1"/>
                </a:solidFill>
                <a:latin typeface="Times New Roman" panose="02020603050405020304" pitchFamily="18" charset="0"/>
              </a:rPr>
              <a:t>高度下落，到达地面后，以同样</a:t>
            </a:r>
          </a:p>
        </p:txBody>
      </p:sp>
      <p:sp>
        <p:nvSpPr>
          <p:cNvPr id="99331" name="Text Box 3">
            <a:extLst>
              <a:ext uri="{FF2B5EF4-FFF2-40B4-BE49-F238E27FC236}">
                <a16:creationId xmlns:a16="http://schemas.microsoft.com/office/drawing/2014/main" id="{6B08E07B-6932-45C4-87EB-5E9082D15DEC}"/>
              </a:ext>
            </a:extLst>
          </p:cNvPr>
          <p:cNvSpPr txBox="1">
            <a:spLocks noChangeArrowheads="1"/>
          </p:cNvSpPr>
          <p:nvPr/>
        </p:nvSpPr>
        <p:spPr bwMode="auto">
          <a:xfrm>
            <a:off x="280988" y="234156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FF00"/>
                </a:solidFill>
                <a:latin typeface="Times New Roman" panose="02020603050405020304" pitchFamily="18" charset="0"/>
              </a:rPr>
              <a:t>解</a:t>
            </a:r>
            <a:r>
              <a:rPr lang="zh-CN" altLang="en-US" sz="2400" b="1">
                <a:solidFill>
                  <a:srgbClr val="FFFF66"/>
                </a:solidFill>
                <a:latin typeface="Times New Roman" panose="02020603050405020304" pitchFamily="18" charset="0"/>
              </a:rPr>
              <a:t>  </a:t>
            </a:r>
            <a:r>
              <a:rPr lang="zh-CN" altLang="en-US" sz="2400" b="1">
                <a:solidFill>
                  <a:srgbClr val="FFFFFF"/>
                </a:solidFill>
                <a:latin typeface="Times New Roman" panose="02020603050405020304" pitchFamily="18" charset="0"/>
              </a:rPr>
              <a:t>篮球到达地面的速率</a:t>
            </a:r>
          </a:p>
        </p:txBody>
      </p:sp>
      <p:graphicFrame>
        <p:nvGraphicFramePr>
          <p:cNvPr id="99332" name="Object 4">
            <a:extLst>
              <a:ext uri="{FF2B5EF4-FFF2-40B4-BE49-F238E27FC236}">
                <a16:creationId xmlns:a16="http://schemas.microsoft.com/office/drawing/2014/main" id="{AB009BED-0DBD-4511-8868-B16E285F9FB6}"/>
              </a:ext>
            </a:extLst>
          </p:cNvPr>
          <p:cNvGraphicFramePr>
            <a:graphicFrameLocks/>
          </p:cNvGraphicFramePr>
          <p:nvPr/>
        </p:nvGraphicFramePr>
        <p:xfrm>
          <a:off x="938213" y="3133725"/>
          <a:ext cx="4764087" cy="457200"/>
        </p:xfrm>
        <a:graphic>
          <a:graphicData uri="http://schemas.openxmlformats.org/presentationml/2006/ole">
            <mc:AlternateContent xmlns:mc="http://schemas.openxmlformats.org/markup-compatibility/2006">
              <mc:Choice xmlns:v="urn:schemas-microsoft-com:vml" Requires="v">
                <p:oleObj spid="_x0000_s7193" name="公式" r:id="rId3" imgW="4755117" imgH="434182" progId="Equation.3">
                  <p:embed/>
                </p:oleObj>
              </mc:Choice>
              <mc:Fallback>
                <p:oleObj name="公式" r:id="rId3" imgW="4755117" imgH="434182"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3133725"/>
                        <a:ext cx="4764087"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5">
            <a:extLst>
              <a:ext uri="{FF2B5EF4-FFF2-40B4-BE49-F238E27FC236}">
                <a16:creationId xmlns:a16="http://schemas.microsoft.com/office/drawing/2014/main" id="{DA7FE5CB-D6FB-455E-9E54-50C9804FF318}"/>
              </a:ext>
            </a:extLst>
          </p:cNvPr>
          <p:cNvGraphicFramePr>
            <a:graphicFrameLocks/>
          </p:cNvGraphicFramePr>
          <p:nvPr/>
        </p:nvGraphicFramePr>
        <p:xfrm>
          <a:off x="827088" y="4773613"/>
          <a:ext cx="5464175" cy="822325"/>
        </p:xfrm>
        <a:graphic>
          <a:graphicData uri="http://schemas.openxmlformats.org/presentationml/2006/ole">
            <mc:AlternateContent xmlns:mc="http://schemas.openxmlformats.org/markup-compatibility/2006">
              <mc:Choice xmlns:v="urn:schemas-microsoft-com:vml" Requires="v">
                <p:oleObj spid="_x0000_s7194" name="公式" r:id="rId5" imgW="5448285" imgH="800258" progId="Equation.3">
                  <p:embed/>
                </p:oleObj>
              </mc:Choice>
              <mc:Fallback>
                <p:oleObj name="公式" r:id="rId5" imgW="5448285" imgH="800258"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4773613"/>
                        <a:ext cx="5464175"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a:extLst>
              <a:ext uri="{FF2B5EF4-FFF2-40B4-BE49-F238E27FC236}">
                <a16:creationId xmlns:a16="http://schemas.microsoft.com/office/drawing/2014/main" id="{60324600-EA0C-41EC-8B05-38A00A96A66F}"/>
              </a:ext>
            </a:extLst>
          </p:cNvPr>
          <p:cNvSpPr txBox="1">
            <a:spLocks noChangeArrowheads="1"/>
          </p:cNvSpPr>
          <p:nvPr/>
        </p:nvSpPr>
        <p:spPr bwMode="auto">
          <a:xfrm>
            <a:off x="731838" y="397033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对地平均冲力</a:t>
            </a:r>
          </a:p>
        </p:txBody>
      </p:sp>
      <p:grpSp>
        <p:nvGrpSpPr>
          <p:cNvPr id="7175" name="Group 7">
            <a:extLst>
              <a:ext uri="{FF2B5EF4-FFF2-40B4-BE49-F238E27FC236}">
                <a16:creationId xmlns:a16="http://schemas.microsoft.com/office/drawing/2014/main" id="{81A52A82-A552-4113-82FC-ACAB629B1D99}"/>
              </a:ext>
            </a:extLst>
          </p:cNvPr>
          <p:cNvGrpSpPr>
            <a:grpSpLocks/>
          </p:cNvGrpSpPr>
          <p:nvPr/>
        </p:nvGrpSpPr>
        <p:grpSpPr bwMode="auto">
          <a:xfrm>
            <a:off x="6108700" y="2166938"/>
            <a:ext cx="2478088" cy="3892550"/>
            <a:chOff x="3857" y="1365"/>
            <a:chExt cx="1561" cy="2452"/>
          </a:xfrm>
        </p:grpSpPr>
        <p:sp>
          <p:nvSpPr>
            <p:cNvPr id="7179" name="Line 8">
              <a:extLst>
                <a:ext uri="{FF2B5EF4-FFF2-40B4-BE49-F238E27FC236}">
                  <a16:creationId xmlns:a16="http://schemas.microsoft.com/office/drawing/2014/main" id="{30D6C7CE-8265-4725-BAEA-30FDEC2AAF84}"/>
                </a:ext>
              </a:extLst>
            </p:cNvPr>
            <p:cNvSpPr>
              <a:spLocks noChangeShapeType="1"/>
            </p:cNvSpPr>
            <p:nvPr/>
          </p:nvSpPr>
          <p:spPr bwMode="auto">
            <a:xfrm>
              <a:off x="4129" y="3481"/>
              <a:ext cx="1255" cy="0"/>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0" name="Line 9">
              <a:extLst>
                <a:ext uri="{FF2B5EF4-FFF2-40B4-BE49-F238E27FC236}">
                  <a16:creationId xmlns:a16="http://schemas.microsoft.com/office/drawing/2014/main" id="{19403B3C-BE7A-4A2F-A9CD-818E82F54919}"/>
                </a:ext>
              </a:extLst>
            </p:cNvPr>
            <p:cNvSpPr>
              <a:spLocks noChangeShapeType="1"/>
            </p:cNvSpPr>
            <p:nvPr/>
          </p:nvSpPr>
          <p:spPr bwMode="auto">
            <a:xfrm flipV="1">
              <a:off x="4129" y="1694"/>
              <a:ext cx="0" cy="1787"/>
            </a:xfrm>
            <a:prstGeom prst="line">
              <a:avLst/>
            </a:prstGeom>
            <a:noFill/>
            <a:ln w="28575">
              <a:solidFill>
                <a:srgbClr val="FFFF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1" name="Freeform 10">
              <a:extLst>
                <a:ext uri="{FF2B5EF4-FFF2-40B4-BE49-F238E27FC236}">
                  <a16:creationId xmlns:a16="http://schemas.microsoft.com/office/drawing/2014/main" id="{E0C2A58E-026B-4330-89B0-B5F09DBD0358}"/>
                </a:ext>
              </a:extLst>
            </p:cNvPr>
            <p:cNvSpPr>
              <a:spLocks/>
            </p:cNvSpPr>
            <p:nvPr/>
          </p:nvSpPr>
          <p:spPr bwMode="auto">
            <a:xfrm>
              <a:off x="4353" y="2024"/>
              <a:ext cx="718" cy="1496"/>
            </a:xfrm>
            <a:custGeom>
              <a:avLst/>
              <a:gdLst>
                <a:gd name="T0" fmla="*/ 7 w 936"/>
                <a:gd name="T1" fmla="*/ 1341 h 1560"/>
                <a:gd name="T2" fmla="*/ 7 w 936"/>
                <a:gd name="T3" fmla="*/ 1001 h 1560"/>
                <a:gd name="T4" fmla="*/ 51 w 936"/>
                <a:gd name="T5" fmla="*/ 198 h 1560"/>
                <a:gd name="T6" fmla="*/ 115 w 936"/>
                <a:gd name="T7" fmla="*/ 29 h 1560"/>
                <a:gd name="T8" fmla="*/ 180 w 936"/>
                <a:gd name="T9" fmla="*/ 367 h 1560"/>
                <a:gd name="T10" fmla="*/ 245 w 936"/>
                <a:gd name="T11" fmla="*/ 536 h 1560"/>
                <a:gd name="T12" fmla="*/ 289 w 936"/>
                <a:gd name="T13" fmla="*/ 409 h 1560"/>
                <a:gd name="T14" fmla="*/ 332 w 936"/>
                <a:gd name="T15" fmla="*/ 409 h 1560"/>
                <a:gd name="T16" fmla="*/ 354 w 936"/>
                <a:gd name="T17" fmla="*/ 620 h 1560"/>
                <a:gd name="T18" fmla="*/ 397 w 936"/>
                <a:gd name="T19" fmla="*/ 1087 h 1560"/>
                <a:gd name="T20" fmla="*/ 419 w 936"/>
                <a:gd name="T21" fmla="*/ 1341 h 1560"/>
                <a:gd name="T22" fmla="*/ 419 w 936"/>
                <a:gd name="T23" fmla="*/ 1298 h 15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36" h="1560">
                  <a:moveTo>
                    <a:pt x="16" y="1520"/>
                  </a:moveTo>
                  <a:cubicBezTo>
                    <a:pt x="8" y="1436"/>
                    <a:pt x="0" y="1352"/>
                    <a:pt x="16" y="1136"/>
                  </a:cubicBezTo>
                  <a:cubicBezTo>
                    <a:pt x="32" y="920"/>
                    <a:pt x="72" y="408"/>
                    <a:pt x="112" y="224"/>
                  </a:cubicBezTo>
                  <a:cubicBezTo>
                    <a:pt x="152" y="40"/>
                    <a:pt x="208" y="0"/>
                    <a:pt x="256" y="32"/>
                  </a:cubicBezTo>
                  <a:cubicBezTo>
                    <a:pt x="304" y="64"/>
                    <a:pt x="352" y="320"/>
                    <a:pt x="400" y="416"/>
                  </a:cubicBezTo>
                  <a:cubicBezTo>
                    <a:pt x="448" y="512"/>
                    <a:pt x="504" y="600"/>
                    <a:pt x="544" y="608"/>
                  </a:cubicBezTo>
                  <a:cubicBezTo>
                    <a:pt x="584" y="616"/>
                    <a:pt x="608" y="488"/>
                    <a:pt x="640" y="464"/>
                  </a:cubicBezTo>
                  <a:cubicBezTo>
                    <a:pt x="672" y="440"/>
                    <a:pt x="712" y="424"/>
                    <a:pt x="736" y="464"/>
                  </a:cubicBezTo>
                  <a:cubicBezTo>
                    <a:pt x="760" y="504"/>
                    <a:pt x="760" y="576"/>
                    <a:pt x="784" y="704"/>
                  </a:cubicBezTo>
                  <a:cubicBezTo>
                    <a:pt x="808" y="832"/>
                    <a:pt x="856" y="1096"/>
                    <a:pt x="880" y="1232"/>
                  </a:cubicBezTo>
                  <a:cubicBezTo>
                    <a:pt x="904" y="1368"/>
                    <a:pt x="920" y="1480"/>
                    <a:pt x="928" y="1520"/>
                  </a:cubicBezTo>
                  <a:cubicBezTo>
                    <a:pt x="936" y="1560"/>
                    <a:pt x="928" y="1480"/>
                    <a:pt x="928" y="1472"/>
                  </a:cubicBezTo>
                </a:path>
              </a:pathLst>
            </a:custGeom>
            <a:noFill/>
            <a:ln w="38100" cmpd="sng">
              <a:solidFill>
                <a:srgbClr val="CC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2" name="Text Box 11">
              <a:extLst>
                <a:ext uri="{FF2B5EF4-FFF2-40B4-BE49-F238E27FC236}">
                  <a16:creationId xmlns:a16="http://schemas.microsoft.com/office/drawing/2014/main" id="{179144EA-BFC9-4D1B-AEAC-D10039F460FA}"/>
                </a:ext>
              </a:extLst>
            </p:cNvPr>
            <p:cNvSpPr txBox="1">
              <a:spLocks noChangeArrowheads="1"/>
            </p:cNvSpPr>
            <p:nvPr/>
          </p:nvSpPr>
          <p:spPr bwMode="auto">
            <a:xfrm>
              <a:off x="5249" y="3105"/>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CC"/>
                  </a:solidFill>
                  <a:latin typeface="Times New Roman" panose="02020603050405020304" pitchFamily="18" charset="0"/>
                </a:rPr>
                <a:t>t</a:t>
              </a:r>
              <a:endParaRPr lang="en-US" altLang="zh-CN" sz="2400">
                <a:solidFill>
                  <a:srgbClr val="FFFFCC"/>
                </a:solidFill>
                <a:latin typeface="Times New Roman" panose="02020603050405020304" pitchFamily="18" charset="0"/>
              </a:endParaRPr>
            </a:p>
          </p:txBody>
        </p:sp>
        <p:sp>
          <p:nvSpPr>
            <p:cNvPr id="7183" name="Text Box 12">
              <a:extLst>
                <a:ext uri="{FF2B5EF4-FFF2-40B4-BE49-F238E27FC236}">
                  <a16:creationId xmlns:a16="http://schemas.microsoft.com/office/drawing/2014/main" id="{BF0049BD-9AA7-4FCE-9EEE-DED04BA2F94A}"/>
                </a:ext>
              </a:extLst>
            </p:cNvPr>
            <p:cNvSpPr txBox="1">
              <a:spLocks noChangeArrowheads="1"/>
            </p:cNvSpPr>
            <p:nvPr/>
          </p:nvSpPr>
          <p:spPr bwMode="auto">
            <a:xfrm>
              <a:off x="4443" y="1647"/>
              <a:ext cx="7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CC"/>
                  </a:solidFill>
                  <a:latin typeface="Times New Roman" panose="02020603050405020304" pitchFamily="18" charset="0"/>
                </a:rPr>
                <a:t>F</a:t>
              </a:r>
              <a:r>
                <a:rPr lang="en-US" altLang="zh-CN" sz="2400" b="1">
                  <a:solidFill>
                    <a:srgbClr val="FFFFCC"/>
                  </a:solidFill>
                  <a:latin typeface="Times New Roman" panose="02020603050405020304" pitchFamily="18" charset="0"/>
                </a:rPr>
                <a:t>(max)</a:t>
              </a:r>
            </a:p>
          </p:txBody>
        </p:sp>
        <p:sp>
          <p:nvSpPr>
            <p:cNvPr id="7184" name="Text Box 13">
              <a:extLst>
                <a:ext uri="{FF2B5EF4-FFF2-40B4-BE49-F238E27FC236}">
                  <a16:creationId xmlns:a16="http://schemas.microsoft.com/office/drawing/2014/main" id="{76938A49-8CF3-4C52-89A0-A49D854420CC}"/>
                </a:ext>
              </a:extLst>
            </p:cNvPr>
            <p:cNvSpPr txBox="1">
              <a:spLocks noChangeArrowheads="1"/>
            </p:cNvSpPr>
            <p:nvPr/>
          </p:nvSpPr>
          <p:spPr bwMode="auto">
            <a:xfrm>
              <a:off x="4084" y="136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CC"/>
                  </a:solidFill>
                  <a:latin typeface="Times New Roman" panose="02020603050405020304" pitchFamily="18" charset="0"/>
                </a:rPr>
                <a:t>F</a:t>
              </a:r>
              <a:endParaRPr lang="en-US" altLang="zh-CN" sz="2400">
                <a:solidFill>
                  <a:srgbClr val="FFFFCC"/>
                </a:solidFill>
                <a:latin typeface="Times New Roman" panose="02020603050405020304" pitchFamily="18" charset="0"/>
              </a:endParaRPr>
            </a:p>
          </p:txBody>
        </p:sp>
        <p:sp>
          <p:nvSpPr>
            <p:cNvPr id="7185" name="Line 14">
              <a:extLst>
                <a:ext uri="{FF2B5EF4-FFF2-40B4-BE49-F238E27FC236}">
                  <a16:creationId xmlns:a16="http://schemas.microsoft.com/office/drawing/2014/main" id="{67A93E05-3C8E-4485-B4BE-D96DD536B0A1}"/>
                </a:ext>
              </a:extLst>
            </p:cNvPr>
            <p:cNvSpPr>
              <a:spLocks noChangeShapeType="1"/>
            </p:cNvSpPr>
            <p:nvPr/>
          </p:nvSpPr>
          <p:spPr bwMode="auto">
            <a:xfrm>
              <a:off x="4129" y="2523"/>
              <a:ext cx="942" cy="0"/>
            </a:xfrm>
            <a:prstGeom prst="line">
              <a:avLst/>
            </a:prstGeom>
            <a:noFill/>
            <a:ln w="28575">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6" name="Line 15">
              <a:extLst>
                <a:ext uri="{FF2B5EF4-FFF2-40B4-BE49-F238E27FC236}">
                  <a16:creationId xmlns:a16="http://schemas.microsoft.com/office/drawing/2014/main" id="{FE18F888-35B9-4266-85F9-6912A6ED962D}"/>
                </a:ext>
              </a:extLst>
            </p:cNvPr>
            <p:cNvSpPr>
              <a:spLocks noChangeShapeType="1"/>
            </p:cNvSpPr>
            <p:nvPr/>
          </p:nvSpPr>
          <p:spPr bwMode="auto">
            <a:xfrm>
              <a:off x="5057" y="2523"/>
              <a:ext cx="14" cy="958"/>
            </a:xfrm>
            <a:prstGeom prst="line">
              <a:avLst/>
            </a:prstGeom>
            <a:noFill/>
            <a:ln w="22225">
              <a:solidFill>
                <a:srgbClr val="00FF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7" name="Text Box 16">
              <a:extLst>
                <a:ext uri="{FF2B5EF4-FFF2-40B4-BE49-F238E27FC236}">
                  <a16:creationId xmlns:a16="http://schemas.microsoft.com/office/drawing/2014/main" id="{D7C3A8EB-75AD-4BD8-B421-793D49892A5A}"/>
                </a:ext>
              </a:extLst>
            </p:cNvPr>
            <p:cNvSpPr txBox="1">
              <a:spLocks noChangeArrowheads="1"/>
            </p:cNvSpPr>
            <p:nvPr/>
          </p:nvSpPr>
          <p:spPr bwMode="auto">
            <a:xfrm>
              <a:off x="4443" y="3529"/>
              <a:ext cx="6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FFFF00"/>
                  </a:solidFill>
                  <a:latin typeface="Times New Roman" panose="02020603050405020304" pitchFamily="18" charset="0"/>
                </a:rPr>
                <a:t>0.019s</a:t>
              </a:r>
            </a:p>
          </p:txBody>
        </p:sp>
        <p:sp>
          <p:nvSpPr>
            <p:cNvPr id="7188" name="Line 17">
              <a:extLst>
                <a:ext uri="{FF2B5EF4-FFF2-40B4-BE49-F238E27FC236}">
                  <a16:creationId xmlns:a16="http://schemas.microsoft.com/office/drawing/2014/main" id="{8DB41318-CADE-459A-8B1F-A76246FAE0D7}"/>
                </a:ext>
              </a:extLst>
            </p:cNvPr>
            <p:cNvSpPr>
              <a:spLocks noChangeShapeType="1"/>
            </p:cNvSpPr>
            <p:nvPr/>
          </p:nvSpPr>
          <p:spPr bwMode="auto">
            <a:xfrm>
              <a:off x="4353" y="3481"/>
              <a:ext cx="0" cy="189"/>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89" name="Line 18">
              <a:extLst>
                <a:ext uri="{FF2B5EF4-FFF2-40B4-BE49-F238E27FC236}">
                  <a16:creationId xmlns:a16="http://schemas.microsoft.com/office/drawing/2014/main" id="{87526521-7676-4B0C-BC94-53F0F329E2DF}"/>
                </a:ext>
              </a:extLst>
            </p:cNvPr>
            <p:cNvSpPr>
              <a:spLocks noChangeShapeType="1"/>
            </p:cNvSpPr>
            <p:nvPr/>
          </p:nvSpPr>
          <p:spPr bwMode="auto">
            <a:xfrm>
              <a:off x="5071" y="3481"/>
              <a:ext cx="0" cy="235"/>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0" name="Rectangle 19">
              <a:extLst>
                <a:ext uri="{FF2B5EF4-FFF2-40B4-BE49-F238E27FC236}">
                  <a16:creationId xmlns:a16="http://schemas.microsoft.com/office/drawing/2014/main" id="{0534D8DB-47C0-439F-8ABC-F317477F21B6}"/>
                </a:ext>
              </a:extLst>
            </p:cNvPr>
            <p:cNvSpPr>
              <a:spLocks noChangeArrowheads="1"/>
            </p:cNvSpPr>
            <p:nvPr/>
          </p:nvSpPr>
          <p:spPr bwMode="auto">
            <a:xfrm>
              <a:off x="3903" y="3387"/>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FFFFCC"/>
                  </a:solidFill>
                  <a:latin typeface="Times New Roman" panose="02020603050405020304" pitchFamily="18" charset="0"/>
                </a:rPr>
                <a:t>O</a:t>
              </a:r>
              <a:endParaRPr lang="en-US" altLang="zh-CN" sz="2400" i="1">
                <a:solidFill>
                  <a:srgbClr val="FFFFCC"/>
                </a:solidFill>
                <a:latin typeface="Times New Roman" panose="02020603050405020304" pitchFamily="18" charset="0"/>
              </a:endParaRPr>
            </a:p>
          </p:txBody>
        </p:sp>
        <p:sp>
          <p:nvSpPr>
            <p:cNvPr id="7191" name="Line 20">
              <a:extLst>
                <a:ext uri="{FF2B5EF4-FFF2-40B4-BE49-F238E27FC236}">
                  <a16:creationId xmlns:a16="http://schemas.microsoft.com/office/drawing/2014/main" id="{0267BBD4-B8C7-4813-B199-26A1228F81D9}"/>
                </a:ext>
              </a:extLst>
            </p:cNvPr>
            <p:cNvSpPr>
              <a:spLocks noChangeShapeType="1"/>
            </p:cNvSpPr>
            <p:nvPr/>
          </p:nvSpPr>
          <p:spPr bwMode="auto">
            <a:xfrm>
              <a:off x="4129" y="2024"/>
              <a:ext cx="896" cy="0"/>
            </a:xfrm>
            <a:prstGeom prst="line">
              <a:avLst/>
            </a:prstGeom>
            <a:noFill/>
            <a:ln w="22225">
              <a:solidFill>
                <a:schemeClr val="bg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92" name="Object 21">
              <a:extLst>
                <a:ext uri="{FF2B5EF4-FFF2-40B4-BE49-F238E27FC236}">
                  <a16:creationId xmlns:a16="http://schemas.microsoft.com/office/drawing/2014/main" id="{60CF802B-2886-4A6A-AAE7-BB5CEAACDB28}"/>
                </a:ext>
              </a:extLst>
            </p:cNvPr>
            <p:cNvGraphicFramePr>
              <a:graphicFrameLocks noChangeAspect="1"/>
            </p:cNvGraphicFramePr>
            <p:nvPr/>
          </p:nvGraphicFramePr>
          <p:xfrm>
            <a:off x="3857" y="2480"/>
            <a:ext cx="247" cy="283"/>
          </p:xfrm>
          <a:graphic>
            <a:graphicData uri="http://schemas.openxmlformats.org/presentationml/2006/ole">
              <mc:AlternateContent xmlns:mc="http://schemas.openxmlformats.org/markup-compatibility/2006">
                <mc:Choice xmlns:v="urn:schemas-microsoft-com:vml" Requires="v">
                  <p:oleObj spid="_x0000_s7195" name="Equation" r:id="rId7" imgW="205962" imgH="259185" progId="Equation.3">
                    <p:embed/>
                  </p:oleObj>
                </mc:Choice>
                <mc:Fallback>
                  <p:oleObj name="Equation" r:id="rId7" imgW="205962" imgH="25918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7" y="2480"/>
                          <a:ext cx="247" cy="28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350" name="Text Box 22">
            <a:extLst>
              <a:ext uri="{FF2B5EF4-FFF2-40B4-BE49-F238E27FC236}">
                <a16:creationId xmlns:a16="http://schemas.microsoft.com/office/drawing/2014/main" id="{81935751-82A3-45CB-82ED-43ACDF847042}"/>
              </a:ext>
            </a:extLst>
          </p:cNvPr>
          <p:cNvSpPr txBox="1">
            <a:spLocks noChangeArrowheads="1"/>
          </p:cNvSpPr>
          <p:nvPr/>
        </p:nvSpPr>
        <p:spPr bwMode="auto">
          <a:xfrm>
            <a:off x="373063" y="5880100"/>
            <a:ext cx="4486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bg1"/>
                </a:solidFill>
                <a:latin typeface="Times New Roman" panose="02020603050405020304" pitchFamily="18" charset="0"/>
              </a:rPr>
              <a:t>相当于 </a:t>
            </a:r>
            <a:r>
              <a:rPr lang="en-US" altLang="zh-CN" sz="2400" b="1">
                <a:solidFill>
                  <a:srgbClr val="66FFFF"/>
                </a:solidFill>
                <a:latin typeface="Times New Roman" panose="02020603050405020304" pitchFamily="18" charset="0"/>
              </a:rPr>
              <a:t>40kg </a:t>
            </a:r>
            <a:r>
              <a:rPr lang="zh-CN" altLang="en-US" sz="2400" b="1">
                <a:solidFill>
                  <a:schemeClr val="bg1"/>
                </a:solidFill>
                <a:latin typeface="Times New Roman" panose="02020603050405020304" pitchFamily="18" charset="0"/>
              </a:rPr>
              <a:t>重物所受重力</a:t>
            </a:r>
            <a:r>
              <a:rPr lang="en-US" altLang="zh-CN" sz="2400" b="1">
                <a:solidFill>
                  <a:schemeClr val="bg1"/>
                </a:solidFill>
                <a:latin typeface="Times New Roman" panose="02020603050405020304" pitchFamily="18" charset="0"/>
              </a:rPr>
              <a:t>!</a:t>
            </a:r>
          </a:p>
        </p:txBody>
      </p:sp>
      <p:sp>
        <p:nvSpPr>
          <p:cNvPr id="7177" name="Text Box 23">
            <a:extLst>
              <a:ext uri="{FF2B5EF4-FFF2-40B4-BE49-F238E27FC236}">
                <a16:creationId xmlns:a16="http://schemas.microsoft.com/office/drawing/2014/main" id="{72D6767B-14E5-4975-9C43-9BBC025CA4BB}"/>
              </a:ext>
            </a:extLst>
          </p:cNvPr>
          <p:cNvSpPr txBox="1">
            <a:spLocks noChangeArrowheads="1"/>
          </p:cNvSpPr>
          <p:nvPr/>
        </p:nvSpPr>
        <p:spPr bwMode="auto">
          <a:xfrm>
            <a:off x="701675" y="1036638"/>
            <a:ext cx="5114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速率反弹，接触时间仅</a:t>
            </a:r>
            <a:r>
              <a:rPr lang="en-US" altLang="zh-CN" sz="2400" b="1">
                <a:solidFill>
                  <a:srgbClr val="66FFFF"/>
                </a:solidFill>
                <a:latin typeface="Times New Roman" panose="02020603050405020304" pitchFamily="18" charset="0"/>
              </a:rPr>
              <a:t>0.019s.</a:t>
            </a:r>
          </a:p>
        </p:txBody>
      </p:sp>
      <p:sp>
        <p:nvSpPr>
          <p:cNvPr id="7178" name="Text Box 24">
            <a:extLst>
              <a:ext uri="{FF2B5EF4-FFF2-40B4-BE49-F238E27FC236}">
                <a16:creationId xmlns:a16="http://schemas.microsoft.com/office/drawing/2014/main" id="{A200AA34-A07D-4562-B684-75CDB3F8158A}"/>
              </a:ext>
            </a:extLst>
          </p:cNvPr>
          <p:cNvSpPr txBox="1">
            <a:spLocks noChangeArrowheads="1"/>
          </p:cNvSpPr>
          <p:nvPr/>
        </p:nvSpPr>
        <p:spPr bwMode="auto">
          <a:xfrm>
            <a:off x="273050" y="1651000"/>
            <a:ext cx="424973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FF00"/>
                </a:solidFill>
                <a:latin typeface="Times New Roman" panose="02020603050405020304" pitchFamily="18" charset="0"/>
              </a:rPr>
              <a:t>求</a:t>
            </a:r>
            <a:r>
              <a:rPr lang="zh-CN" altLang="en-US" sz="2400" b="1">
                <a:solidFill>
                  <a:srgbClr val="FFFF66"/>
                </a:solidFill>
                <a:latin typeface="Times New Roman" panose="02020603050405020304" pitchFamily="18" charset="0"/>
              </a:rPr>
              <a:t> </a:t>
            </a:r>
            <a:r>
              <a:rPr lang="zh-CN" altLang="en-US" sz="2400" b="1">
                <a:solidFill>
                  <a:schemeClr val="bg1"/>
                </a:solidFill>
                <a:latin typeface="Times New Roman" panose="02020603050405020304" pitchFamily="18" charset="0"/>
              </a:rPr>
              <a:t> 对地</a:t>
            </a:r>
            <a:r>
              <a:rPr lang="zh-CN" altLang="en-US" sz="2400" b="1">
                <a:solidFill>
                  <a:srgbClr val="66FFFF"/>
                </a:solidFill>
                <a:latin typeface="Times New Roman" panose="02020603050405020304" pitchFamily="18" charset="0"/>
              </a:rPr>
              <a:t>平均冲力</a:t>
            </a:r>
            <a:r>
              <a:rPr lang="en-US" altLang="zh-CN" sz="2400" b="1">
                <a:solidFill>
                  <a:schemeClr val="bg1"/>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p:bldP spid="99334" grpId="0"/>
      <p:bldP spid="993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Object 2">
            <a:extLst>
              <a:ext uri="{FF2B5EF4-FFF2-40B4-BE49-F238E27FC236}">
                <a16:creationId xmlns:a16="http://schemas.microsoft.com/office/drawing/2014/main" id="{1B7A7488-9483-4245-B8B4-91D0962D984F}"/>
              </a:ext>
            </a:extLst>
          </p:cNvPr>
          <p:cNvGraphicFramePr>
            <a:graphicFrameLocks noChangeAspect="1"/>
          </p:cNvGraphicFramePr>
          <p:nvPr/>
        </p:nvGraphicFramePr>
        <p:xfrm>
          <a:off x="6615113" y="1660525"/>
          <a:ext cx="195262" cy="190500"/>
        </p:xfrm>
        <a:graphic>
          <a:graphicData uri="http://schemas.openxmlformats.org/presentationml/2006/ole">
            <mc:AlternateContent xmlns:mc="http://schemas.openxmlformats.org/markup-compatibility/2006">
              <mc:Choice xmlns:v="urn:schemas-microsoft-com:vml" Requires="v">
                <p:oleObj spid="_x0000_s8231" name="公式" r:id="rId3" imgW="129732" imgH="122025" progId="Equation.3">
                  <p:embed/>
                </p:oleObj>
              </mc:Choice>
              <mc:Fallback>
                <p:oleObj name="公式" r:id="rId3" imgW="129732" imgH="12202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5113" y="1660525"/>
                        <a:ext cx="195262" cy="1905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283" name="Object 3">
            <a:extLst>
              <a:ext uri="{FF2B5EF4-FFF2-40B4-BE49-F238E27FC236}">
                <a16:creationId xmlns:a16="http://schemas.microsoft.com/office/drawing/2014/main" id="{7B3DA3D5-A7F8-4E17-9740-C8B284988DA2}"/>
              </a:ext>
            </a:extLst>
          </p:cNvPr>
          <p:cNvGraphicFramePr>
            <a:graphicFrameLocks noChangeAspect="1"/>
          </p:cNvGraphicFramePr>
          <p:nvPr/>
        </p:nvGraphicFramePr>
        <p:xfrm>
          <a:off x="7483475" y="1000125"/>
          <a:ext cx="195263" cy="190500"/>
        </p:xfrm>
        <a:graphic>
          <a:graphicData uri="http://schemas.openxmlformats.org/presentationml/2006/ole">
            <mc:AlternateContent xmlns:mc="http://schemas.openxmlformats.org/markup-compatibility/2006">
              <mc:Choice xmlns:v="urn:schemas-microsoft-com:vml" Requires="v">
                <p:oleObj spid="_x0000_s8232" name="公式" r:id="rId5" imgW="129732" imgH="122025" progId="Equation.3">
                  <p:embed/>
                </p:oleObj>
              </mc:Choice>
              <mc:Fallback>
                <p:oleObj name="公式" r:id="rId5" imgW="129732" imgH="12202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3475" y="1000125"/>
                        <a:ext cx="195263" cy="1905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4" name="Text Box 4">
            <a:extLst>
              <a:ext uri="{FF2B5EF4-FFF2-40B4-BE49-F238E27FC236}">
                <a16:creationId xmlns:a16="http://schemas.microsoft.com/office/drawing/2014/main" id="{E5A6C55F-144E-4F66-9638-95841A5AC404}"/>
              </a:ext>
            </a:extLst>
          </p:cNvPr>
          <p:cNvSpPr txBox="1">
            <a:spLocks noChangeArrowheads="1"/>
          </p:cNvSpPr>
          <p:nvPr/>
        </p:nvSpPr>
        <p:spPr bwMode="auto">
          <a:xfrm>
            <a:off x="719138" y="628650"/>
            <a:ext cx="334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Times New Roman" panose="02020603050405020304" pitchFamily="18" charset="0"/>
              </a:rPr>
              <a:t>对</a:t>
            </a:r>
            <a:r>
              <a:rPr lang="en-US" altLang="zh-CN" sz="2400" b="1">
                <a:solidFill>
                  <a:schemeClr val="bg1"/>
                </a:solidFill>
                <a:latin typeface="Times New Roman" panose="02020603050405020304" pitchFamily="18" charset="0"/>
              </a:rPr>
              <a:t>(3)</a:t>
            </a:r>
            <a:r>
              <a:rPr lang="zh-CN" altLang="en-US" sz="2400" b="1">
                <a:solidFill>
                  <a:schemeClr val="bg1"/>
                </a:solidFill>
                <a:latin typeface="Times New Roman" panose="02020603050405020304" pitchFamily="18" charset="0"/>
              </a:rPr>
              <a:t>式</a:t>
            </a:r>
            <a:endParaRPr lang="zh-CN" altLang="en-US" sz="2400">
              <a:solidFill>
                <a:schemeClr val="bg1"/>
              </a:solidFill>
              <a:latin typeface="Times New Roman" panose="02020603050405020304" pitchFamily="18" charset="0"/>
            </a:endParaRPr>
          </a:p>
        </p:txBody>
      </p:sp>
      <p:graphicFrame>
        <p:nvGraphicFramePr>
          <p:cNvPr id="97285" name="Object 5">
            <a:extLst>
              <a:ext uri="{FF2B5EF4-FFF2-40B4-BE49-F238E27FC236}">
                <a16:creationId xmlns:a16="http://schemas.microsoft.com/office/drawing/2014/main" id="{6ED3BE85-90FF-497B-A6DF-819AB30B6AF3}"/>
              </a:ext>
            </a:extLst>
          </p:cNvPr>
          <p:cNvGraphicFramePr>
            <a:graphicFrameLocks/>
          </p:cNvGraphicFramePr>
          <p:nvPr/>
        </p:nvGraphicFramePr>
        <p:xfrm>
          <a:off x="838200" y="1408113"/>
          <a:ext cx="2906713" cy="763587"/>
        </p:xfrm>
        <a:graphic>
          <a:graphicData uri="http://schemas.openxmlformats.org/presentationml/2006/ole">
            <mc:AlternateContent xmlns:mc="http://schemas.openxmlformats.org/markup-compatibility/2006">
              <mc:Choice xmlns:v="urn:schemas-microsoft-com:vml" Requires="v">
                <p:oleObj spid="_x0000_s8233" name="公式" r:id="rId7" imgW="2857426" imgH="724110" progId="Equation.3">
                  <p:embed/>
                </p:oleObj>
              </mc:Choice>
              <mc:Fallback>
                <p:oleObj name="公式" r:id="rId7" imgW="2857426" imgH="72411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408113"/>
                        <a:ext cx="2906713" cy="7635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286" name="Line 6">
            <a:extLst>
              <a:ext uri="{FF2B5EF4-FFF2-40B4-BE49-F238E27FC236}">
                <a16:creationId xmlns:a16="http://schemas.microsoft.com/office/drawing/2014/main" id="{D0C20A89-3DDC-46F2-ACA2-D5B1AFEE6B9E}"/>
              </a:ext>
            </a:extLst>
          </p:cNvPr>
          <p:cNvSpPr>
            <a:spLocks noChangeShapeType="1"/>
          </p:cNvSpPr>
          <p:nvPr/>
        </p:nvSpPr>
        <p:spPr bwMode="auto">
          <a:xfrm>
            <a:off x="6437313" y="2379663"/>
            <a:ext cx="1844675"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7" name="Line 7">
            <a:extLst>
              <a:ext uri="{FF2B5EF4-FFF2-40B4-BE49-F238E27FC236}">
                <a16:creationId xmlns:a16="http://schemas.microsoft.com/office/drawing/2014/main" id="{3BAD3A09-049D-4E0A-AADE-E0CF38A02286}"/>
              </a:ext>
            </a:extLst>
          </p:cNvPr>
          <p:cNvSpPr>
            <a:spLocks noChangeShapeType="1"/>
          </p:cNvSpPr>
          <p:nvPr/>
        </p:nvSpPr>
        <p:spPr bwMode="auto">
          <a:xfrm flipV="1">
            <a:off x="6437313" y="627063"/>
            <a:ext cx="0" cy="1752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8" name="Line 8">
            <a:extLst>
              <a:ext uri="{FF2B5EF4-FFF2-40B4-BE49-F238E27FC236}">
                <a16:creationId xmlns:a16="http://schemas.microsoft.com/office/drawing/2014/main" id="{8015EE44-C48E-4CBD-81ED-533214A163CF}"/>
              </a:ext>
            </a:extLst>
          </p:cNvPr>
          <p:cNvSpPr>
            <a:spLocks noChangeShapeType="1"/>
          </p:cNvSpPr>
          <p:nvPr/>
        </p:nvSpPr>
        <p:spPr bwMode="auto">
          <a:xfrm flipH="1">
            <a:off x="5891213" y="2379663"/>
            <a:ext cx="546100" cy="3810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89" name="Freeform 9">
            <a:extLst>
              <a:ext uri="{FF2B5EF4-FFF2-40B4-BE49-F238E27FC236}">
                <a16:creationId xmlns:a16="http://schemas.microsoft.com/office/drawing/2014/main" id="{2C30B47D-6454-409A-8DCB-F5116C5D4AC5}"/>
              </a:ext>
            </a:extLst>
          </p:cNvPr>
          <p:cNvSpPr>
            <a:spLocks/>
          </p:cNvSpPr>
          <p:nvPr/>
        </p:nvSpPr>
        <p:spPr bwMode="auto">
          <a:xfrm>
            <a:off x="6570663" y="1033463"/>
            <a:ext cx="1630362" cy="2108200"/>
          </a:xfrm>
          <a:custGeom>
            <a:avLst/>
            <a:gdLst>
              <a:gd name="T0" fmla="*/ 2147483647 w 976"/>
              <a:gd name="T1" fmla="*/ 2147483647 h 1328"/>
              <a:gd name="T2" fmla="*/ 2147483647 w 976"/>
              <a:gd name="T3" fmla="*/ 2147483647 h 1328"/>
              <a:gd name="T4" fmla="*/ 2147483647 w 976"/>
              <a:gd name="T5" fmla="*/ 2147483647 h 1328"/>
              <a:gd name="T6" fmla="*/ 2147483647 w 976"/>
              <a:gd name="T7" fmla="*/ 2147483647 h 13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76" h="1328">
                <a:moveTo>
                  <a:pt x="112" y="1328"/>
                </a:moveTo>
                <a:cubicBezTo>
                  <a:pt x="56" y="1024"/>
                  <a:pt x="0" y="720"/>
                  <a:pt x="64" y="512"/>
                </a:cubicBezTo>
                <a:cubicBezTo>
                  <a:pt x="128" y="304"/>
                  <a:pt x="344" y="160"/>
                  <a:pt x="496" y="80"/>
                </a:cubicBezTo>
                <a:cubicBezTo>
                  <a:pt x="648" y="0"/>
                  <a:pt x="896" y="40"/>
                  <a:pt x="976" y="32"/>
                </a:cubicBezTo>
              </a:path>
            </a:pathLst>
          </a:custGeom>
          <a:noFill/>
          <a:ln w="38100" cmpd="sng">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Line 10">
            <a:extLst>
              <a:ext uri="{FF2B5EF4-FFF2-40B4-BE49-F238E27FC236}">
                <a16:creationId xmlns:a16="http://schemas.microsoft.com/office/drawing/2014/main" id="{7567F091-92EC-439F-93C1-F7C125FA12CC}"/>
              </a:ext>
            </a:extLst>
          </p:cNvPr>
          <p:cNvSpPr>
            <a:spLocks noChangeShapeType="1"/>
          </p:cNvSpPr>
          <p:nvPr/>
        </p:nvSpPr>
        <p:spPr bwMode="auto">
          <a:xfrm flipV="1">
            <a:off x="7578725" y="869950"/>
            <a:ext cx="882650" cy="22860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1" name="Text Box 11">
            <a:extLst>
              <a:ext uri="{FF2B5EF4-FFF2-40B4-BE49-F238E27FC236}">
                <a16:creationId xmlns:a16="http://schemas.microsoft.com/office/drawing/2014/main" id="{75521A7E-9213-4D31-8A97-B327E5CC2BA2}"/>
              </a:ext>
            </a:extLst>
          </p:cNvPr>
          <p:cNvSpPr txBox="1">
            <a:spLocks noChangeArrowheads="1"/>
          </p:cNvSpPr>
          <p:nvPr/>
        </p:nvSpPr>
        <p:spPr bwMode="auto">
          <a:xfrm>
            <a:off x="5997575" y="25717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chemeClr val="bg1"/>
                </a:solidFill>
                <a:latin typeface="Times New Roman" panose="02020603050405020304" pitchFamily="18" charset="0"/>
              </a:rPr>
              <a:t>x</a:t>
            </a:r>
            <a:endParaRPr lang="en-US" altLang="zh-CN" sz="2400">
              <a:solidFill>
                <a:schemeClr val="bg1"/>
              </a:solidFill>
              <a:latin typeface="Times New Roman" panose="02020603050405020304" pitchFamily="18" charset="0"/>
            </a:endParaRPr>
          </a:p>
        </p:txBody>
      </p:sp>
      <p:sp>
        <p:nvSpPr>
          <p:cNvPr id="97292" name="Rectangle 12">
            <a:extLst>
              <a:ext uri="{FF2B5EF4-FFF2-40B4-BE49-F238E27FC236}">
                <a16:creationId xmlns:a16="http://schemas.microsoft.com/office/drawing/2014/main" id="{FFD027BF-12B9-4EB2-AB9C-0F92A1D35B4D}"/>
              </a:ext>
            </a:extLst>
          </p:cNvPr>
          <p:cNvSpPr>
            <a:spLocks noChangeArrowheads="1"/>
          </p:cNvSpPr>
          <p:nvPr/>
        </p:nvSpPr>
        <p:spPr bwMode="auto">
          <a:xfrm>
            <a:off x="8058150" y="2352675"/>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chemeClr val="bg1"/>
                </a:solidFill>
                <a:latin typeface="Times New Roman" panose="02020603050405020304" pitchFamily="18" charset="0"/>
              </a:rPr>
              <a:t>y</a:t>
            </a:r>
            <a:endParaRPr lang="en-US" altLang="zh-CN" sz="2400" i="1">
              <a:solidFill>
                <a:schemeClr val="bg1"/>
              </a:solidFill>
              <a:latin typeface="Times New Roman" panose="02020603050405020304" pitchFamily="18" charset="0"/>
            </a:endParaRPr>
          </a:p>
        </p:txBody>
      </p:sp>
      <p:sp>
        <p:nvSpPr>
          <p:cNvPr id="97293" name="Rectangle 13">
            <a:extLst>
              <a:ext uri="{FF2B5EF4-FFF2-40B4-BE49-F238E27FC236}">
                <a16:creationId xmlns:a16="http://schemas.microsoft.com/office/drawing/2014/main" id="{67B82D8D-9143-4841-96BD-5E3D61DC0C45}"/>
              </a:ext>
            </a:extLst>
          </p:cNvPr>
          <p:cNvSpPr>
            <a:spLocks noChangeArrowheads="1"/>
          </p:cNvSpPr>
          <p:nvPr/>
        </p:nvSpPr>
        <p:spPr bwMode="auto">
          <a:xfrm>
            <a:off x="6072188" y="425450"/>
            <a:ext cx="303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chemeClr val="bg1"/>
                </a:solidFill>
                <a:latin typeface="Times New Roman" panose="02020603050405020304" pitchFamily="18" charset="0"/>
              </a:rPr>
              <a:t>z</a:t>
            </a:r>
            <a:endParaRPr lang="en-US" altLang="zh-CN" sz="2400" i="1">
              <a:solidFill>
                <a:schemeClr val="bg1"/>
              </a:solidFill>
              <a:latin typeface="Times New Roman" panose="02020603050405020304" pitchFamily="18" charset="0"/>
            </a:endParaRPr>
          </a:p>
        </p:txBody>
      </p:sp>
      <p:sp>
        <p:nvSpPr>
          <p:cNvPr id="97294" name="Rectangle 14">
            <a:extLst>
              <a:ext uri="{FF2B5EF4-FFF2-40B4-BE49-F238E27FC236}">
                <a16:creationId xmlns:a16="http://schemas.microsoft.com/office/drawing/2014/main" id="{8E20DDFB-FFEE-4BB4-8A5D-2A2B73DDAB4C}"/>
              </a:ext>
            </a:extLst>
          </p:cNvPr>
          <p:cNvSpPr>
            <a:spLocks noChangeArrowheads="1"/>
          </p:cNvSpPr>
          <p:nvPr/>
        </p:nvSpPr>
        <p:spPr bwMode="auto">
          <a:xfrm>
            <a:off x="6283325" y="2336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1">
                <a:solidFill>
                  <a:schemeClr val="bg1"/>
                </a:solidFill>
                <a:latin typeface="Times New Roman" panose="02020603050405020304" pitchFamily="18" charset="0"/>
              </a:rPr>
              <a:t>O</a:t>
            </a:r>
          </a:p>
        </p:txBody>
      </p:sp>
      <p:sp>
        <p:nvSpPr>
          <p:cNvPr id="97295" name="Line 15">
            <a:extLst>
              <a:ext uri="{FF2B5EF4-FFF2-40B4-BE49-F238E27FC236}">
                <a16:creationId xmlns:a16="http://schemas.microsoft.com/office/drawing/2014/main" id="{ADE3A042-4CB5-4924-9B01-35D452B1E8E0}"/>
              </a:ext>
            </a:extLst>
          </p:cNvPr>
          <p:cNvSpPr>
            <a:spLocks noChangeShapeType="1"/>
          </p:cNvSpPr>
          <p:nvPr/>
        </p:nvSpPr>
        <p:spPr bwMode="auto">
          <a:xfrm flipV="1">
            <a:off x="6711950" y="917575"/>
            <a:ext cx="560388" cy="83820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6" name="Line 16">
            <a:extLst>
              <a:ext uri="{FF2B5EF4-FFF2-40B4-BE49-F238E27FC236}">
                <a16:creationId xmlns:a16="http://schemas.microsoft.com/office/drawing/2014/main" id="{DF3E8C4A-46D2-4226-9F6C-4FB46B9F0AE4}"/>
              </a:ext>
            </a:extLst>
          </p:cNvPr>
          <p:cNvSpPr>
            <a:spLocks noChangeShapeType="1"/>
          </p:cNvSpPr>
          <p:nvPr/>
        </p:nvSpPr>
        <p:spPr bwMode="auto">
          <a:xfrm>
            <a:off x="6705600" y="1765300"/>
            <a:ext cx="914400" cy="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7" name="Line 17">
            <a:extLst>
              <a:ext uri="{FF2B5EF4-FFF2-40B4-BE49-F238E27FC236}">
                <a16:creationId xmlns:a16="http://schemas.microsoft.com/office/drawing/2014/main" id="{F0F1EAD2-3DB0-4789-8EF6-0E8F8856811E}"/>
              </a:ext>
            </a:extLst>
          </p:cNvPr>
          <p:cNvSpPr>
            <a:spLocks noChangeShapeType="1"/>
          </p:cNvSpPr>
          <p:nvPr/>
        </p:nvSpPr>
        <p:spPr bwMode="auto">
          <a:xfrm>
            <a:off x="7573963" y="1098550"/>
            <a:ext cx="685800" cy="381000"/>
          </a:xfrm>
          <a:prstGeom prst="line">
            <a:avLst/>
          </a:prstGeom>
          <a:noFill/>
          <a:ln w="381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8" name="Text Box 18">
            <a:extLst>
              <a:ext uri="{FF2B5EF4-FFF2-40B4-BE49-F238E27FC236}">
                <a16:creationId xmlns:a16="http://schemas.microsoft.com/office/drawing/2014/main" id="{FE668FFC-2B2B-439A-93AA-148B798FAAEE}"/>
              </a:ext>
            </a:extLst>
          </p:cNvPr>
          <p:cNvSpPr txBox="1">
            <a:spLocks noChangeArrowheads="1"/>
          </p:cNvSpPr>
          <p:nvPr/>
        </p:nvSpPr>
        <p:spPr bwMode="auto">
          <a:xfrm>
            <a:off x="155575" y="2379663"/>
            <a:ext cx="4883150" cy="102552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zh-CN" altLang="en-US" sz="2400" b="1">
                <a:solidFill>
                  <a:schemeClr val="bg1"/>
                </a:solidFill>
                <a:latin typeface="Times New Roman" panose="02020603050405020304" pitchFamily="18" charset="0"/>
              </a:rPr>
              <a:t>质点动量的增量等于合力对质点作用的冲量</a:t>
            </a:r>
            <a:r>
              <a:rPr lang="zh-CN" altLang="en-US" sz="2400" b="1">
                <a:solidFill>
                  <a:srgbClr val="FFFFCC"/>
                </a:solidFill>
                <a:latin typeface="Times New Roman" panose="02020603050405020304" pitchFamily="18" charset="0"/>
              </a:rPr>
              <a:t> </a:t>
            </a:r>
            <a:r>
              <a:rPr lang="en-US" altLang="zh-CN" sz="2400" b="1">
                <a:solidFill>
                  <a:srgbClr val="66FFFF"/>
                </a:solidFill>
                <a:latin typeface="Times New Roman" panose="02020603050405020304" pitchFamily="18" charset="0"/>
              </a:rPr>
              <a:t>—— </a:t>
            </a:r>
            <a:r>
              <a:rPr lang="zh-CN" altLang="en-US" sz="2400" b="1">
                <a:solidFill>
                  <a:srgbClr val="66FFFF"/>
                </a:solidFill>
                <a:latin typeface="Times New Roman" panose="02020603050405020304" pitchFamily="18" charset="0"/>
              </a:rPr>
              <a:t>质点动量定理</a:t>
            </a:r>
            <a:r>
              <a:rPr lang="zh-CN" altLang="en-US" sz="2400" b="1">
                <a:solidFill>
                  <a:srgbClr val="FFFF00"/>
                </a:solidFill>
                <a:latin typeface="Times New Roman" panose="02020603050405020304" pitchFamily="18" charset="0"/>
              </a:rPr>
              <a:t>    </a:t>
            </a:r>
            <a:endParaRPr lang="zh-CN" altLang="en-US" sz="2400">
              <a:solidFill>
                <a:srgbClr val="FFFF00"/>
              </a:solidFill>
              <a:latin typeface="Times New Roman" panose="02020603050405020304" pitchFamily="18" charset="0"/>
            </a:endParaRPr>
          </a:p>
        </p:txBody>
      </p:sp>
      <p:sp>
        <p:nvSpPr>
          <p:cNvPr id="97299" name="Line 19">
            <a:extLst>
              <a:ext uri="{FF2B5EF4-FFF2-40B4-BE49-F238E27FC236}">
                <a16:creationId xmlns:a16="http://schemas.microsoft.com/office/drawing/2014/main" id="{89E54EBC-128E-4D31-B16A-1F5DA655E8F4}"/>
              </a:ext>
            </a:extLst>
          </p:cNvPr>
          <p:cNvSpPr>
            <a:spLocks noChangeShapeType="1"/>
          </p:cNvSpPr>
          <p:nvPr/>
        </p:nvSpPr>
        <p:spPr bwMode="auto">
          <a:xfrm flipV="1">
            <a:off x="6127750" y="3660775"/>
            <a:ext cx="560388" cy="838200"/>
          </a:xfrm>
          <a:prstGeom prst="line">
            <a:avLst/>
          </a:prstGeom>
          <a:noFill/>
          <a:ln w="41275">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0" name="Line 20">
            <a:extLst>
              <a:ext uri="{FF2B5EF4-FFF2-40B4-BE49-F238E27FC236}">
                <a16:creationId xmlns:a16="http://schemas.microsoft.com/office/drawing/2014/main" id="{21EF9889-16D8-4B5E-BF2C-ED1588B9BD68}"/>
              </a:ext>
            </a:extLst>
          </p:cNvPr>
          <p:cNvSpPr>
            <a:spLocks noChangeShapeType="1"/>
          </p:cNvSpPr>
          <p:nvPr/>
        </p:nvSpPr>
        <p:spPr bwMode="auto">
          <a:xfrm flipV="1">
            <a:off x="6156325" y="4327525"/>
            <a:ext cx="920750" cy="180975"/>
          </a:xfrm>
          <a:prstGeom prst="line">
            <a:avLst/>
          </a:prstGeom>
          <a:noFill/>
          <a:ln w="41275">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301" name="Line 21">
            <a:extLst>
              <a:ext uri="{FF2B5EF4-FFF2-40B4-BE49-F238E27FC236}">
                <a16:creationId xmlns:a16="http://schemas.microsoft.com/office/drawing/2014/main" id="{19820652-5A51-4B7E-9BF5-A98287D7BDB2}"/>
              </a:ext>
            </a:extLst>
          </p:cNvPr>
          <p:cNvSpPr>
            <a:spLocks noChangeShapeType="1"/>
          </p:cNvSpPr>
          <p:nvPr/>
        </p:nvSpPr>
        <p:spPr bwMode="auto">
          <a:xfrm>
            <a:off x="6699250" y="3646488"/>
            <a:ext cx="381000" cy="6858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7302" name="Object 22">
            <a:extLst>
              <a:ext uri="{FF2B5EF4-FFF2-40B4-BE49-F238E27FC236}">
                <a16:creationId xmlns:a16="http://schemas.microsoft.com/office/drawing/2014/main" id="{CF69A5C9-094D-4021-850E-024C2990B9C4}"/>
              </a:ext>
            </a:extLst>
          </p:cNvPr>
          <p:cNvGraphicFramePr>
            <a:graphicFrameLocks noChangeAspect="1"/>
          </p:cNvGraphicFramePr>
          <p:nvPr/>
        </p:nvGraphicFramePr>
        <p:xfrm>
          <a:off x="6764338" y="430213"/>
          <a:ext cx="596900" cy="419100"/>
        </p:xfrm>
        <a:graphic>
          <a:graphicData uri="http://schemas.openxmlformats.org/presentationml/2006/ole">
            <mc:AlternateContent xmlns:mc="http://schemas.openxmlformats.org/markup-compatibility/2006">
              <mc:Choice xmlns:v="urn:schemas-microsoft-com:vml" Requires="v">
                <p:oleObj spid="_x0000_s8234" name="公式" r:id="rId9" imgW="525558" imgH="358035" progId="Equation.3">
                  <p:embed/>
                </p:oleObj>
              </mc:Choice>
              <mc:Fallback>
                <p:oleObj name="公式" r:id="rId9" imgW="525558" imgH="35803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4338" y="430213"/>
                        <a:ext cx="596900" cy="419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3" name="Object 23">
            <a:extLst>
              <a:ext uri="{FF2B5EF4-FFF2-40B4-BE49-F238E27FC236}">
                <a16:creationId xmlns:a16="http://schemas.microsoft.com/office/drawing/2014/main" id="{CDC8CB56-5B07-4FE8-A753-56D3BE920378}"/>
              </a:ext>
            </a:extLst>
          </p:cNvPr>
          <p:cNvGraphicFramePr>
            <a:graphicFrameLocks noChangeAspect="1"/>
          </p:cNvGraphicFramePr>
          <p:nvPr/>
        </p:nvGraphicFramePr>
        <p:xfrm>
          <a:off x="8185150" y="368300"/>
          <a:ext cx="635000" cy="415925"/>
        </p:xfrm>
        <a:graphic>
          <a:graphicData uri="http://schemas.openxmlformats.org/presentationml/2006/ole">
            <mc:AlternateContent xmlns:mc="http://schemas.openxmlformats.org/markup-compatibility/2006">
              <mc:Choice xmlns:v="urn:schemas-microsoft-com:vml" Requires="v">
                <p:oleObj spid="_x0000_s8235" name="公式" r:id="rId11" imgW="563910" imgH="358035" progId="Equation.3">
                  <p:embed/>
                </p:oleObj>
              </mc:Choice>
              <mc:Fallback>
                <p:oleObj name="公式" r:id="rId11" imgW="563910" imgH="358035"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85150" y="368300"/>
                        <a:ext cx="635000" cy="4159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4" name="Object 24">
            <a:extLst>
              <a:ext uri="{FF2B5EF4-FFF2-40B4-BE49-F238E27FC236}">
                <a16:creationId xmlns:a16="http://schemas.microsoft.com/office/drawing/2014/main" id="{3ADCA138-AE19-4FE6-B257-AF3A5B505D47}"/>
              </a:ext>
            </a:extLst>
          </p:cNvPr>
          <p:cNvGraphicFramePr>
            <a:graphicFrameLocks noChangeAspect="1"/>
          </p:cNvGraphicFramePr>
          <p:nvPr/>
        </p:nvGraphicFramePr>
        <p:xfrm>
          <a:off x="6392863" y="3235325"/>
          <a:ext cx="595312" cy="419100"/>
        </p:xfrm>
        <a:graphic>
          <a:graphicData uri="http://schemas.openxmlformats.org/presentationml/2006/ole">
            <mc:AlternateContent xmlns:mc="http://schemas.openxmlformats.org/markup-compatibility/2006">
              <mc:Choice xmlns:v="urn:schemas-microsoft-com:vml" Requires="v">
                <p:oleObj spid="_x0000_s8236" name="公式" r:id="rId13" imgW="525558" imgH="358035" progId="Equation.3">
                  <p:embed/>
                </p:oleObj>
              </mc:Choice>
              <mc:Fallback>
                <p:oleObj name="公式" r:id="rId13" imgW="525558" imgH="358035"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92863" y="3235325"/>
                        <a:ext cx="595312" cy="419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05" name="Object 25">
            <a:extLst>
              <a:ext uri="{FF2B5EF4-FFF2-40B4-BE49-F238E27FC236}">
                <a16:creationId xmlns:a16="http://schemas.microsoft.com/office/drawing/2014/main" id="{65381175-6A27-44D9-B13E-D21C67787DB5}"/>
              </a:ext>
            </a:extLst>
          </p:cNvPr>
          <p:cNvGraphicFramePr>
            <a:graphicFrameLocks noChangeAspect="1"/>
          </p:cNvGraphicFramePr>
          <p:nvPr/>
        </p:nvGraphicFramePr>
        <p:xfrm>
          <a:off x="7110413" y="4160838"/>
          <a:ext cx="644525" cy="420687"/>
        </p:xfrm>
        <a:graphic>
          <a:graphicData uri="http://schemas.openxmlformats.org/presentationml/2006/ole">
            <mc:AlternateContent xmlns:mc="http://schemas.openxmlformats.org/markup-compatibility/2006">
              <mc:Choice xmlns:v="urn:schemas-microsoft-com:vml" Requires="v">
                <p:oleObj spid="_x0000_s8237" name="公式" r:id="rId15" imgW="563910" imgH="358035" progId="Equation.3">
                  <p:embed/>
                </p:oleObj>
              </mc:Choice>
              <mc:Fallback>
                <p:oleObj name="公式" r:id="rId15" imgW="563910" imgH="358035"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10413" y="4160838"/>
                        <a:ext cx="644525" cy="4206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06" name="Text Box 26">
            <a:extLst>
              <a:ext uri="{FF2B5EF4-FFF2-40B4-BE49-F238E27FC236}">
                <a16:creationId xmlns:a16="http://schemas.microsoft.com/office/drawing/2014/main" id="{68B14587-5390-40D9-9E44-75D1F6F90902}"/>
              </a:ext>
            </a:extLst>
          </p:cNvPr>
          <p:cNvSpPr txBox="1">
            <a:spLocks noChangeArrowheads="1"/>
          </p:cNvSpPr>
          <p:nvPr/>
        </p:nvSpPr>
        <p:spPr bwMode="auto">
          <a:xfrm>
            <a:off x="692150" y="4691063"/>
            <a:ext cx="215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Times New Roman" panose="02020603050405020304" pitchFamily="18" charset="0"/>
                <a:ea typeface="楷体_GB2312" pitchFamily="49" charset="-122"/>
              </a:rPr>
              <a:t>(1)</a:t>
            </a:r>
            <a:r>
              <a:rPr lang="en-US" altLang="zh-CN" sz="2400">
                <a:solidFill>
                  <a:schemeClr val="bg1"/>
                </a:solidFill>
                <a:latin typeface="Times New Roman" panose="02020603050405020304" pitchFamily="18" charset="0"/>
                <a:ea typeface="楷体_GB2312" pitchFamily="49" charset="-122"/>
              </a:rPr>
              <a:t> </a:t>
            </a:r>
            <a:r>
              <a:rPr lang="zh-CN" altLang="en-US" sz="2400" b="1">
                <a:solidFill>
                  <a:schemeClr val="bg1"/>
                </a:solidFill>
                <a:latin typeface="Times New Roman" panose="02020603050405020304" pitchFamily="18" charset="0"/>
                <a:ea typeface="楷体_GB2312" pitchFamily="49" charset="-122"/>
              </a:rPr>
              <a:t>物理意义：</a:t>
            </a:r>
            <a:endParaRPr lang="zh-CN" altLang="en-US" sz="2400">
              <a:solidFill>
                <a:schemeClr val="bg1"/>
              </a:solidFill>
              <a:latin typeface="Times New Roman" panose="02020603050405020304" pitchFamily="18" charset="0"/>
              <a:ea typeface="楷体_GB2312" pitchFamily="49" charset="-122"/>
            </a:endParaRPr>
          </a:p>
        </p:txBody>
      </p:sp>
      <p:sp>
        <p:nvSpPr>
          <p:cNvPr id="97307" name="Text Box 27">
            <a:extLst>
              <a:ext uri="{FF2B5EF4-FFF2-40B4-BE49-F238E27FC236}">
                <a16:creationId xmlns:a16="http://schemas.microsoft.com/office/drawing/2014/main" id="{BB01E5A2-FC57-47E0-AD6E-4E6205AEF37F}"/>
              </a:ext>
            </a:extLst>
          </p:cNvPr>
          <p:cNvSpPr txBox="1">
            <a:spLocks noChangeArrowheads="1"/>
          </p:cNvSpPr>
          <p:nvPr/>
        </p:nvSpPr>
        <p:spPr bwMode="auto">
          <a:xfrm>
            <a:off x="2597150" y="4652963"/>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楷体_GB2312" pitchFamily="49" charset="-122"/>
                <a:ea typeface="楷体_GB2312" pitchFamily="49" charset="-122"/>
              </a:rPr>
              <a:t>质点动量的变化依赖于</a:t>
            </a:r>
            <a:r>
              <a:rPr lang="zh-CN" altLang="en-US" sz="2400" b="1">
                <a:solidFill>
                  <a:srgbClr val="00FFFF"/>
                </a:solidFill>
                <a:latin typeface="楷体_GB2312" pitchFamily="49" charset="-122"/>
                <a:ea typeface="楷体_GB2312" pitchFamily="49" charset="-122"/>
              </a:rPr>
              <a:t>作用力</a:t>
            </a:r>
            <a:r>
              <a:rPr lang="zh-CN" altLang="en-US" sz="2400" b="1">
                <a:solidFill>
                  <a:schemeClr val="bg1"/>
                </a:solidFill>
                <a:latin typeface="楷体_GB2312" pitchFamily="49" charset="-122"/>
                <a:ea typeface="楷体_GB2312" pitchFamily="49" charset="-122"/>
              </a:rPr>
              <a:t>的</a:t>
            </a:r>
            <a:r>
              <a:rPr lang="zh-CN" altLang="en-US" sz="2400" b="1">
                <a:solidFill>
                  <a:srgbClr val="00FFFF"/>
                </a:solidFill>
                <a:latin typeface="楷体_GB2312" pitchFamily="49" charset="-122"/>
                <a:ea typeface="楷体_GB2312" pitchFamily="49" charset="-122"/>
              </a:rPr>
              <a:t>时间</a:t>
            </a:r>
            <a:r>
              <a:rPr lang="zh-CN" altLang="en-US" sz="2400" b="1">
                <a:solidFill>
                  <a:schemeClr val="bg1"/>
                </a:solidFill>
                <a:latin typeface="楷体_GB2312" pitchFamily="49" charset="-122"/>
                <a:ea typeface="楷体_GB2312" pitchFamily="49" charset="-122"/>
              </a:rPr>
              <a:t>累积过程</a:t>
            </a:r>
          </a:p>
        </p:txBody>
      </p:sp>
      <p:sp>
        <p:nvSpPr>
          <p:cNvPr id="97308" name="Text Box 28">
            <a:extLst>
              <a:ext uri="{FF2B5EF4-FFF2-40B4-BE49-F238E27FC236}">
                <a16:creationId xmlns:a16="http://schemas.microsoft.com/office/drawing/2014/main" id="{47C8FE50-F67F-492B-8196-CDA4FAD5D3E4}"/>
              </a:ext>
            </a:extLst>
          </p:cNvPr>
          <p:cNvSpPr txBox="1">
            <a:spLocks noChangeArrowheads="1"/>
          </p:cNvSpPr>
          <p:nvPr/>
        </p:nvSpPr>
        <p:spPr bwMode="auto">
          <a:xfrm>
            <a:off x="1111250" y="5300663"/>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893763" indent="-8937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66FFFF"/>
                </a:solidFill>
                <a:latin typeface="楷体_GB2312" pitchFamily="49" charset="-122"/>
                <a:ea typeface="楷体_GB2312" pitchFamily="49" charset="-122"/>
              </a:rPr>
              <a:t>合力对质点作用的冲量</a:t>
            </a:r>
            <a:endParaRPr lang="zh-CN" altLang="en-US" sz="2400">
              <a:solidFill>
                <a:srgbClr val="66FFFF"/>
              </a:solidFill>
              <a:latin typeface="楷体_GB2312" pitchFamily="49" charset="-122"/>
              <a:ea typeface="楷体_GB2312" pitchFamily="49" charset="-122"/>
            </a:endParaRPr>
          </a:p>
        </p:txBody>
      </p:sp>
      <p:sp>
        <p:nvSpPr>
          <p:cNvPr id="97309" name="Rectangle 29">
            <a:extLst>
              <a:ext uri="{FF2B5EF4-FFF2-40B4-BE49-F238E27FC236}">
                <a16:creationId xmlns:a16="http://schemas.microsoft.com/office/drawing/2014/main" id="{6A9D04B7-15D4-4C3D-A0EF-04DE143402CE}"/>
              </a:ext>
            </a:extLst>
          </p:cNvPr>
          <p:cNvSpPr>
            <a:spLocks noChangeArrowheads="1"/>
          </p:cNvSpPr>
          <p:nvPr/>
        </p:nvSpPr>
        <p:spPr bwMode="auto">
          <a:xfrm>
            <a:off x="5249863" y="5276850"/>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66FFFF"/>
                </a:solidFill>
                <a:latin typeface="楷体_GB2312" pitchFamily="49" charset="-122"/>
                <a:ea typeface="楷体_GB2312" pitchFamily="49" charset="-122"/>
              </a:rPr>
              <a:t>质点动量矢量的变化</a:t>
            </a:r>
          </a:p>
        </p:txBody>
      </p:sp>
      <p:sp>
        <p:nvSpPr>
          <p:cNvPr id="97310" name="Rectangle 30">
            <a:extLst>
              <a:ext uri="{FF2B5EF4-FFF2-40B4-BE49-F238E27FC236}">
                <a16:creationId xmlns:a16="http://schemas.microsoft.com/office/drawing/2014/main" id="{5A85D890-F694-43C4-844E-1E716CB5F12D}"/>
              </a:ext>
            </a:extLst>
          </p:cNvPr>
          <p:cNvSpPr>
            <a:spLocks noChangeArrowheads="1"/>
          </p:cNvSpPr>
          <p:nvPr/>
        </p:nvSpPr>
        <p:spPr bwMode="auto">
          <a:xfrm>
            <a:off x="733425" y="5953125"/>
            <a:ext cx="239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chemeClr val="bg1"/>
                </a:solidFill>
                <a:latin typeface="Times New Roman" panose="02020603050405020304" pitchFamily="18" charset="0"/>
                <a:ea typeface="楷体_GB2312" pitchFamily="49" charset="-122"/>
              </a:rPr>
              <a:t>(2)</a:t>
            </a:r>
            <a:r>
              <a:rPr lang="en-US" altLang="zh-CN" sz="2400">
                <a:solidFill>
                  <a:schemeClr val="bg1"/>
                </a:solidFill>
                <a:latin typeface="Times New Roman" panose="02020603050405020304" pitchFamily="18" charset="0"/>
                <a:ea typeface="楷体_GB2312" pitchFamily="49" charset="-122"/>
              </a:rPr>
              <a:t> </a:t>
            </a:r>
            <a:r>
              <a:rPr lang="zh-CN" altLang="en-US" sz="2400" b="1">
                <a:solidFill>
                  <a:schemeClr val="bg1"/>
                </a:solidFill>
                <a:latin typeface="楷体_GB2312" pitchFamily="49" charset="-122"/>
                <a:ea typeface="楷体_GB2312" pitchFamily="49" charset="-122"/>
              </a:rPr>
              <a:t>矢量性：</a:t>
            </a:r>
          </a:p>
        </p:txBody>
      </p:sp>
      <p:sp>
        <p:nvSpPr>
          <p:cNvPr id="97311" name="Rectangle 31">
            <a:extLst>
              <a:ext uri="{FF2B5EF4-FFF2-40B4-BE49-F238E27FC236}">
                <a16:creationId xmlns:a16="http://schemas.microsoft.com/office/drawing/2014/main" id="{0E5736C2-BFE6-4FF9-A25A-91431C25B26A}"/>
              </a:ext>
            </a:extLst>
          </p:cNvPr>
          <p:cNvSpPr>
            <a:spLocks noChangeArrowheads="1"/>
          </p:cNvSpPr>
          <p:nvPr/>
        </p:nvSpPr>
        <p:spPr bwMode="auto">
          <a:xfrm>
            <a:off x="2405063" y="5938838"/>
            <a:ext cx="480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chemeClr val="bg1"/>
                </a:solidFill>
                <a:latin typeface="楷体_GB2312" pitchFamily="49" charset="-122"/>
                <a:ea typeface="楷体_GB2312" pitchFamily="49" charset="-122"/>
              </a:rPr>
              <a:t>冲量的方向与动量的增量方向相同</a:t>
            </a:r>
          </a:p>
        </p:txBody>
      </p:sp>
      <p:sp>
        <p:nvSpPr>
          <p:cNvPr id="97312" name="AutoShape 32">
            <a:extLst>
              <a:ext uri="{FF2B5EF4-FFF2-40B4-BE49-F238E27FC236}">
                <a16:creationId xmlns:a16="http://schemas.microsoft.com/office/drawing/2014/main" id="{924D676B-1E5D-4B9E-B842-9684751BB889}"/>
              </a:ext>
            </a:extLst>
          </p:cNvPr>
          <p:cNvSpPr>
            <a:spLocks noChangeArrowheads="1"/>
          </p:cNvSpPr>
          <p:nvPr/>
        </p:nvSpPr>
        <p:spPr bwMode="auto">
          <a:xfrm>
            <a:off x="4479925" y="5432425"/>
            <a:ext cx="676275" cy="228600"/>
          </a:xfrm>
          <a:prstGeom prst="rightArrow">
            <a:avLst>
              <a:gd name="adj1" fmla="val 50000"/>
              <a:gd name="adj2" fmla="val 73958"/>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97313" name="Text Box 33">
            <a:extLst>
              <a:ext uri="{FF2B5EF4-FFF2-40B4-BE49-F238E27FC236}">
                <a16:creationId xmlns:a16="http://schemas.microsoft.com/office/drawing/2014/main" id="{138F709D-7993-45D5-931F-A39A4722B74C}"/>
              </a:ext>
            </a:extLst>
          </p:cNvPr>
          <p:cNvSpPr txBox="1">
            <a:spLocks noChangeArrowheads="1"/>
          </p:cNvSpPr>
          <p:nvPr/>
        </p:nvSpPr>
        <p:spPr bwMode="auto">
          <a:xfrm>
            <a:off x="403225" y="4081463"/>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FFFF00"/>
                </a:solidFill>
                <a:latin typeface="宋体" panose="02010600030101010101" pitchFamily="2" charset="-122"/>
              </a:rPr>
              <a:t>讨论</a:t>
            </a:r>
          </a:p>
        </p:txBody>
      </p:sp>
      <p:graphicFrame>
        <p:nvGraphicFramePr>
          <p:cNvPr id="97314" name="Object 34">
            <a:extLst>
              <a:ext uri="{FF2B5EF4-FFF2-40B4-BE49-F238E27FC236}">
                <a16:creationId xmlns:a16="http://schemas.microsoft.com/office/drawing/2014/main" id="{6A1CD30E-5559-4D7F-BC38-B6A7487175F8}"/>
              </a:ext>
            </a:extLst>
          </p:cNvPr>
          <p:cNvGraphicFramePr>
            <a:graphicFrameLocks noChangeAspect="1"/>
          </p:cNvGraphicFramePr>
          <p:nvPr/>
        </p:nvGraphicFramePr>
        <p:xfrm>
          <a:off x="7685088" y="1617663"/>
          <a:ext cx="311150" cy="368300"/>
        </p:xfrm>
        <a:graphic>
          <a:graphicData uri="http://schemas.openxmlformats.org/presentationml/2006/ole">
            <mc:AlternateContent xmlns:mc="http://schemas.openxmlformats.org/markup-compatibility/2006">
              <mc:Choice xmlns:v="urn:schemas-microsoft-com:vml" Requires="v">
                <p:oleObj spid="_x0000_s8238" name="公式" r:id="rId17" imgW="251416" imgH="304590" progId="Equation.3">
                  <p:embed/>
                </p:oleObj>
              </mc:Choice>
              <mc:Fallback>
                <p:oleObj name="公式" r:id="rId17" imgW="251416" imgH="304590" progId="Equation.3">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85088" y="1617663"/>
                        <a:ext cx="311150" cy="368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5" name="Object 35">
            <a:extLst>
              <a:ext uri="{FF2B5EF4-FFF2-40B4-BE49-F238E27FC236}">
                <a16:creationId xmlns:a16="http://schemas.microsoft.com/office/drawing/2014/main" id="{08D83D7E-877A-4FA7-ACD6-D81A07EBAB38}"/>
              </a:ext>
            </a:extLst>
          </p:cNvPr>
          <p:cNvGraphicFramePr>
            <a:graphicFrameLocks noChangeAspect="1"/>
          </p:cNvGraphicFramePr>
          <p:nvPr/>
        </p:nvGraphicFramePr>
        <p:xfrm>
          <a:off x="8313738" y="1301750"/>
          <a:ext cx="376237" cy="368300"/>
        </p:xfrm>
        <a:graphic>
          <a:graphicData uri="http://schemas.openxmlformats.org/presentationml/2006/ole">
            <mc:AlternateContent xmlns:mc="http://schemas.openxmlformats.org/markup-compatibility/2006">
              <mc:Choice xmlns:v="urn:schemas-microsoft-com:vml" Requires="v">
                <p:oleObj spid="_x0000_s8239" name="公式" r:id="rId19" imgW="304918" imgH="304590" progId="Equation.3">
                  <p:embed/>
                </p:oleObj>
              </mc:Choice>
              <mc:Fallback>
                <p:oleObj name="公式" r:id="rId19" imgW="304918" imgH="304590"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13738" y="1301750"/>
                        <a:ext cx="376237" cy="368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7" name="Object 37">
            <a:extLst>
              <a:ext uri="{FF2B5EF4-FFF2-40B4-BE49-F238E27FC236}">
                <a16:creationId xmlns:a16="http://schemas.microsoft.com/office/drawing/2014/main" id="{44B29F8F-2655-46F5-9FAF-F30257EDF602}"/>
              </a:ext>
            </a:extLst>
          </p:cNvPr>
          <p:cNvGraphicFramePr>
            <a:graphicFrameLocks noChangeAspect="1"/>
          </p:cNvGraphicFramePr>
          <p:nvPr/>
        </p:nvGraphicFramePr>
        <p:xfrm>
          <a:off x="6996113" y="3609975"/>
          <a:ext cx="236537" cy="369888"/>
        </p:xfrm>
        <a:graphic>
          <a:graphicData uri="http://schemas.openxmlformats.org/presentationml/2006/ole">
            <mc:AlternateContent xmlns:mc="http://schemas.openxmlformats.org/markup-compatibility/2006">
              <mc:Choice xmlns:v="urn:schemas-microsoft-com:vml" Requires="v">
                <p:oleObj spid="_x0000_s8240" name="公式" r:id="rId21" imgW="160035" imgH="304590" progId="Equation.3">
                  <p:embed/>
                </p:oleObj>
              </mc:Choice>
              <mc:Fallback>
                <p:oleObj name="公式" r:id="rId21" imgW="160035" imgH="304590" progId="Equation.3">
                  <p:embed/>
                  <p:pic>
                    <p:nvPicPr>
                      <p:cNvPr id="0" name="Object 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96113" y="3609975"/>
                        <a:ext cx="236537" cy="3698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18" name="AutoShape 38">
            <a:extLst>
              <a:ext uri="{FF2B5EF4-FFF2-40B4-BE49-F238E27FC236}">
                <a16:creationId xmlns:a16="http://schemas.microsoft.com/office/drawing/2014/main" id="{0630BBD1-191D-4A18-A18C-C824AB737D3D}"/>
              </a:ext>
            </a:extLst>
          </p:cNvPr>
          <p:cNvSpPr>
            <a:spLocks noChangeArrowheads="1"/>
          </p:cNvSpPr>
          <p:nvPr/>
        </p:nvSpPr>
        <p:spPr bwMode="auto">
          <a:xfrm>
            <a:off x="352425" y="4005263"/>
            <a:ext cx="360363" cy="576262"/>
          </a:xfrm>
          <a:prstGeom prst="star4">
            <a:avLst>
              <a:gd name="adj" fmla="val 2400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8230" name="Text Box 17">
            <a:extLst>
              <a:ext uri="{FF2B5EF4-FFF2-40B4-BE49-F238E27FC236}">
                <a16:creationId xmlns:a16="http://schemas.microsoft.com/office/drawing/2014/main" id="{17A0A23C-2B9B-4054-9B39-86A7D52BB034}"/>
              </a:ext>
            </a:extLst>
          </p:cNvPr>
          <p:cNvSpPr txBox="1">
            <a:spLocks noChangeArrowheads="1"/>
          </p:cNvSpPr>
          <p:nvPr/>
        </p:nvSpPr>
        <p:spPr bwMode="auto">
          <a:xfrm>
            <a:off x="44450" y="1588"/>
            <a:ext cx="3598863"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solidFill>
                  <a:srgbClr val="FFFF00"/>
                </a:solidFill>
                <a:latin typeface="宋体" panose="02010600030101010101" pitchFamily="2" charset="-122"/>
              </a:rPr>
              <a:t>二</a:t>
            </a:r>
            <a:r>
              <a:rPr kumimoji="1" lang="en-US" altLang="zh-CN" sz="2800" b="1">
                <a:solidFill>
                  <a:srgbClr val="FFFF00"/>
                </a:solidFill>
                <a:latin typeface="Times New Roman" panose="02020603050405020304" pitchFamily="18" charset="0"/>
                <a:ea typeface="黑体" panose="02010609060101010101" pitchFamily="49" charset="-122"/>
              </a:rPr>
              <a:t>. </a:t>
            </a:r>
            <a:r>
              <a:rPr lang="zh-CN" altLang="en-US" sz="2800" b="1">
                <a:solidFill>
                  <a:srgbClr val="FFFF00"/>
                </a:solidFill>
                <a:latin typeface="Times New Roman" panose="02020603050405020304" pitchFamily="18" charset="0"/>
              </a:rPr>
              <a:t>质点动量定理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94"/>
                                        </p:tgtEl>
                                        <p:attrNameLst>
                                          <p:attrName>style.visibility</p:attrName>
                                        </p:attrNameLst>
                                      </p:cBhvr>
                                      <p:to>
                                        <p:strVal val="visible"/>
                                      </p:to>
                                    </p:set>
                                    <p:animEffect transition="in" filter="wipe(left)">
                                      <p:cBhvr>
                                        <p:cTn id="7" dur="500"/>
                                        <p:tgtEl>
                                          <p:spTgt spid="97294"/>
                                        </p:tgtEl>
                                      </p:cBhvr>
                                    </p:animEffect>
                                  </p:childTnLst>
                                </p:cTn>
                              </p:par>
                              <p:par>
                                <p:cTn id="8" presetID="22" presetClass="entr" presetSubtype="2" fill="hold" nodeType="withEffect">
                                  <p:stCondLst>
                                    <p:cond delay="0"/>
                                  </p:stCondLst>
                                  <p:childTnLst>
                                    <p:set>
                                      <p:cBhvr>
                                        <p:cTn id="9" dur="1" fill="hold">
                                          <p:stCondLst>
                                            <p:cond delay="0"/>
                                          </p:stCondLst>
                                        </p:cTn>
                                        <p:tgtEl>
                                          <p:spTgt spid="97288"/>
                                        </p:tgtEl>
                                        <p:attrNameLst>
                                          <p:attrName>style.visibility</p:attrName>
                                        </p:attrNameLst>
                                      </p:cBhvr>
                                      <p:to>
                                        <p:strVal val="visible"/>
                                      </p:to>
                                    </p:set>
                                    <p:animEffect transition="in" filter="wipe(right)">
                                      <p:cBhvr>
                                        <p:cTn id="10" dur="500"/>
                                        <p:tgtEl>
                                          <p:spTgt spid="9728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7291"/>
                                        </p:tgtEl>
                                        <p:attrNameLst>
                                          <p:attrName>style.visibility</p:attrName>
                                        </p:attrNameLst>
                                      </p:cBhvr>
                                      <p:to>
                                        <p:strVal val="visible"/>
                                      </p:to>
                                    </p:set>
                                    <p:animEffect transition="in" filter="wipe(left)">
                                      <p:cBhvr>
                                        <p:cTn id="13" dur="500"/>
                                        <p:tgtEl>
                                          <p:spTgt spid="97291"/>
                                        </p:tgtEl>
                                      </p:cBhvr>
                                    </p:animEffect>
                                  </p:childTnLst>
                                </p:cTn>
                              </p:par>
                              <p:par>
                                <p:cTn id="14" presetID="22" presetClass="entr" presetSubtype="8" fill="hold" nodeType="withEffect">
                                  <p:stCondLst>
                                    <p:cond delay="0"/>
                                  </p:stCondLst>
                                  <p:childTnLst>
                                    <p:set>
                                      <p:cBhvr>
                                        <p:cTn id="15" dur="1" fill="hold">
                                          <p:stCondLst>
                                            <p:cond delay="0"/>
                                          </p:stCondLst>
                                        </p:cTn>
                                        <p:tgtEl>
                                          <p:spTgt spid="97286"/>
                                        </p:tgtEl>
                                        <p:attrNameLst>
                                          <p:attrName>style.visibility</p:attrName>
                                        </p:attrNameLst>
                                      </p:cBhvr>
                                      <p:to>
                                        <p:strVal val="visible"/>
                                      </p:to>
                                    </p:set>
                                    <p:animEffect transition="in" filter="wipe(left)">
                                      <p:cBhvr>
                                        <p:cTn id="16" dur="500"/>
                                        <p:tgtEl>
                                          <p:spTgt spid="9728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7292"/>
                                        </p:tgtEl>
                                        <p:attrNameLst>
                                          <p:attrName>style.visibility</p:attrName>
                                        </p:attrNameLst>
                                      </p:cBhvr>
                                      <p:to>
                                        <p:strVal val="visible"/>
                                      </p:to>
                                    </p:set>
                                    <p:animEffect transition="in" filter="wipe(left)">
                                      <p:cBhvr>
                                        <p:cTn id="19" dur="500"/>
                                        <p:tgtEl>
                                          <p:spTgt spid="97292"/>
                                        </p:tgtEl>
                                      </p:cBhvr>
                                    </p:animEffect>
                                  </p:childTnLst>
                                </p:cTn>
                              </p:par>
                              <p:par>
                                <p:cTn id="20" presetID="22" presetClass="entr" presetSubtype="4" fill="hold" nodeType="withEffect">
                                  <p:stCondLst>
                                    <p:cond delay="0"/>
                                  </p:stCondLst>
                                  <p:childTnLst>
                                    <p:set>
                                      <p:cBhvr>
                                        <p:cTn id="21" dur="1" fill="hold">
                                          <p:stCondLst>
                                            <p:cond delay="0"/>
                                          </p:stCondLst>
                                        </p:cTn>
                                        <p:tgtEl>
                                          <p:spTgt spid="97287"/>
                                        </p:tgtEl>
                                        <p:attrNameLst>
                                          <p:attrName>style.visibility</p:attrName>
                                        </p:attrNameLst>
                                      </p:cBhvr>
                                      <p:to>
                                        <p:strVal val="visible"/>
                                      </p:to>
                                    </p:set>
                                    <p:animEffect transition="in" filter="wipe(down)">
                                      <p:cBhvr>
                                        <p:cTn id="22" dur="500"/>
                                        <p:tgtEl>
                                          <p:spTgt spid="9728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7293"/>
                                        </p:tgtEl>
                                        <p:attrNameLst>
                                          <p:attrName>style.visibility</p:attrName>
                                        </p:attrNameLst>
                                      </p:cBhvr>
                                      <p:to>
                                        <p:strVal val="visible"/>
                                      </p:to>
                                    </p:set>
                                    <p:animEffect transition="in" filter="wipe(left)">
                                      <p:cBhvr>
                                        <p:cTn id="25" dur="500"/>
                                        <p:tgtEl>
                                          <p:spTgt spid="972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97289"/>
                                        </p:tgtEl>
                                        <p:attrNameLst>
                                          <p:attrName>style.visibility</p:attrName>
                                        </p:attrNameLst>
                                      </p:cBhvr>
                                      <p:to>
                                        <p:strVal val="visible"/>
                                      </p:to>
                                    </p:set>
                                    <p:animEffect transition="in" filter="wipe(left)">
                                      <p:cBhvr>
                                        <p:cTn id="30" dur="500"/>
                                        <p:tgtEl>
                                          <p:spTgt spid="972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7282"/>
                                        </p:tgtEl>
                                        <p:attrNameLst>
                                          <p:attrName>style.visibility</p:attrName>
                                        </p:attrNameLst>
                                      </p:cBhvr>
                                      <p:to>
                                        <p:strVal val="visible"/>
                                      </p:to>
                                    </p:set>
                                    <p:animEffect transition="in" filter="wipe(left)">
                                      <p:cBhvr>
                                        <p:cTn id="35" dur="500"/>
                                        <p:tgtEl>
                                          <p:spTgt spid="972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97295"/>
                                        </p:tgtEl>
                                        <p:attrNameLst>
                                          <p:attrName>style.visibility</p:attrName>
                                        </p:attrNameLst>
                                      </p:cBhvr>
                                      <p:to>
                                        <p:strVal val="visible"/>
                                      </p:to>
                                    </p:set>
                                    <p:animEffect transition="in" filter="wipe(left)">
                                      <p:cBhvr>
                                        <p:cTn id="40" dur="500"/>
                                        <p:tgtEl>
                                          <p:spTgt spid="972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97302"/>
                                        </p:tgtEl>
                                        <p:attrNameLst>
                                          <p:attrName>style.visibility</p:attrName>
                                        </p:attrNameLst>
                                      </p:cBhvr>
                                      <p:to>
                                        <p:strVal val="visible"/>
                                      </p:to>
                                    </p:set>
                                    <p:animEffect transition="in" filter="wipe(left)">
                                      <p:cBhvr>
                                        <p:cTn id="45" dur="500"/>
                                        <p:tgtEl>
                                          <p:spTgt spid="973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97296"/>
                                        </p:tgtEl>
                                        <p:attrNameLst>
                                          <p:attrName>style.visibility</p:attrName>
                                        </p:attrNameLst>
                                      </p:cBhvr>
                                      <p:to>
                                        <p:strVal val="visible"/>
                                      </p:to>
                                    </p:set>
                                    <p:animEffect transition="in" filter="wipe(left)">
                                      <p:cBhvr>
                                        <p:cTn id="50" dur="500"/>
                                        <p:tgtEl>
                                          <p:spTgt spid="97296"/>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97314"/>
                                        </p:tgtEl>
                                        <p:attrNameLst>
                                          <p:attrName>style.visibility</p:attrName>
                                        </p:attrNameLst>
                                      </p:cBhvr>
                                      <p:to>
                                        <p:strVal val="visible"/>
                                      </p:to>
                                    </p:set>
                                    <p:animEffect transition="in" filter="wipe(left)">
                                      <p:cBhvr>
                                        <p:cTn id="54" dur="500"/>
                                        <p:tgtEl>
                                          <p:spTgt spid="973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7283"/>
                                        </p:tgtEl>
                                        <p:attrNameLst>
                                          <p:attrName>style.visibility</p:attrName>
                                        </p:attrNameLst>
                                      </p:cBhvr>
                                      <p:to>
                                        <p:strVal val="visible"/>
                                      </p:to>
                                    </p:set>
                                    <p:animEffect transition="in" filter="wipe(left)">
                                      <p:cBhvr>
                                        <p:cTn id="59" dur="500"/>
                                        <p:tgtEl>
                                          <p:spTgt spid="9728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7290"/>
                                        </p:tgtEl>
                                        <p:attrNameLst>
                                          <p:attrName>style.visibility</p:attrName>
                                        </p:attrNameLst>
                                      </p:cBhvr>
                                      <p:to>
                                        <p:strVal val="visible"/>
                                      </p:to>
                                    </p:set>
                                    <p:animEffect transition="in" filter="wipe(left)">
                                      <p:cBhvr>
                                        <p:cTn id="64" dur="500"/>
                                        <p:tgtEl>
                                          <p:spTgt spid="9729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7303"/>
                                        </p:tgtEl>
                                        <p:attrNameLst>
                                          <p:attrName>style.visibility</p:attrName>
                                        </p:attrNameLst>
                                      </p:cBhvr>
                                      <p:to>
                                        <p:strVal val="visible"/>
                                      </p:to>
                                    </p:set>
                                    <p:animEffect transition="in" filter="wipe(left)">
                                      <p:cBhvr>
                                        <p:cTn id="69" dur="500"/>
                                        <p:tgtEl>
                                          <p:spTgt spid="9730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7297"/>
                                        </p:tgtEl>
                                        <p:attrNameLst>
                                          <p:attrName>style.visibility</p:attrName>
                                        </p:attrNameLst>
                                      </p:cBhvr>
                                      <p:to>
                                        <p:strVal val="visible"/>
                                      </p:to>
                                    </p:set>
                                    <p:animEffect transition="in" filter="wipe(left)">
                                      <p:cBhvr>
                                        <p:cTn id="74" dur="500"/>
                                        <p:tgtEl>
                                          <p:spTgt spid="97297"/>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97315"/>
                                        </p:tgtEl>
                                        <p:attrNameLst>
                                          <p:attrName>style.visibility</p:attrName>
                                        </p:attrNameLst>
                                      </p:cBhvr>
                                      <p:to>
                                        <p:strVal val="visible"/>
                                      </p:to>
                                    </p:set>
                                    <p:animEffect transition="in" filter="wipe(left)">
                                      <p:cBhvr>
                                        <p:cTn id="78" dur="500"/>
                                        <p:tgtEl>
                                          <p:spTgt spid="9731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97284"/>
                                        </p:tgtEl>
                                        <p:attrNameLst>
                                          <p:attrName>style.visibility</p:attrName>
                                        </p:attrNameLst>
                                      </p:cBhvr>
                                      <p:to>
                                        <p:strVal val="visible"/>
                                      </p:to>
                                    </p:set>
                                    <p:animEffect transition="in" filter="wipe(left)">
                                      <p:cBhvr>
                                        <p:cTn id="83" dur="500"/>
                                        <p:tgtEl>
                                          <p:spTgt spid="9728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97285"/>
                                        </p:tgtEl>
                                        <p:attrNameLst>
                                          <p:attrName>style.visibility</p:attrName>
                                        </p:attrNameLst>
                                      </p:cBhvr>
                                      <p:to>
                                        <p:strVal val="visible"/>
                                      </p:to>
                                    </p:set>
                                    <p:animEffect transition="in" filter="wipe(left)">
                                      <p:cBhvr>
                                        <p:cTn id="88" dur="500"/>
                                        <p:tgtEl>
                                          <p:spTgt spid="9728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97299"/>
                                        </p:tgtEl>
                                        <p:attrNameLst>
                                          <p:attrName>style.visibility</p:attrName>
                                        </p:attrNameLst>
                                      </p:cBhvr>
                                      <p:to>
                                        <p:strVal val="visible"/>
                                      </p:to>
                                    </p:set>
                                    <p:animEffect transition="in" filter="wipe(left)">
                                      <p:cBhvr>
                                        <p:cTn id="93" dur="500"/>
                                        <p:tgtEl>
                                          <p:spTgt spid="9729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97304"/>
                                        </p:tgtEl>
                                        <p:attrNameLst>
                                          <p:attrName>style.visibility</p:attrName>
                                        </p:attrNameLst>
                                      </p:cBhvr>
                                      <p:to>
                                        <p:strVal val="visible"/>
                                      </p:to>
                                    </p:set>
                                    <p:animEffect transition="in" filter="wipe(left)">
                                      <p:cBhvr>
                                        <p:cTn id="98" dur="500"/>
                                        <p:tgtEl>
                                          <p:spTgt spid="9730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97300"/>
                                        </p:tgtEl>
                                        <p:attrNameLst>
                                          <p:attrName>style.visibility</p:attrName>
                                        </p:attrNameLst>
                                      </p:cBhvr>
                                      <p:to>
                                        <p:strVal val="visible"/>
                                      </p:to>
                                    </p:set>
                                    <p:animEffect transition="in" filter="wipe(left)">
                                      <p:cBhvr>
                                        <p:cTn id="103" dur="500"/>
                                        <p:tgtEl>
                                          <p:spTgt spid="9730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97305"/>
                                        </p:tgtEl>
                                        <p:attrNameLst>
                                          <p:attrName>style.visibility</p:attrName>
                                        </p:attrNameLst>
                                      </p:cBhvr>
                                      <p:to>
                                        <p:strVal val="visible"/>
                                      </p:to>
                                    </p:set>
                                    <p:animEffect transition="in" filter="wipe(left)">
                                      <p:cBhvr>
                                        <p:cTn id="108" dur="500"/>
                                        <p:tgtEl>
                                          <p:spTgt spid="9730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97301"/>
                                        </p:tgtEl>
                                        <p:attrNameLst>
                                          <p:attrName>style.visibility</p:attrName>
                                        </p:attrNameLst>
                                      </p:cBhvr>
                                      <p:to>
                                        <p:strVal val="visible"/>
                                      </p:to>
                                    </p:set>
                                    <p:animEffect transition="in" filter="wipe(left)">
                                      <p:cBhvr>
                                        <p:cTn id="113" dur="500"/>
                                        <p:tgtEl>
                                          <p:spTgt spid="9730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97317"/>
                                        </p:tgtEl>
                                        <p:attrNameLst>
                                          <p:attrName>style.visibility</p:attrName>
                                        </p:attrNameLst>
                                      </p:cBhvr>
                                      <p:to>
                                        <p:strVal val="visible"/>
                                      </p:to>
                                    </p:set>
                                    <p:animEffect transition="in" filter="wipe(left)">
                                      <p:cBhvr>
                                        <p:cTn id="118" dur="500"/>
                                        <p:tgtEl>
                                          <p:spTgt spid="9731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97298"/>
                                        </p:tgtEl>
                                        <p:attrNameLst>
                                          <p:attrName>style.visibility</p:attrName>
                                        </p:attrNameLst>
                                      </p:cBhvr>
                                      <p:to>
                                        <p:strVal val="visible"/>
                                      </p:to>
                                    </p:set>
                                    <p:animEffect transition="in" filter="wipe(left)">
                                      <p:cBhvr>
                                        <p:cTn id="123" dur="500"/>
                                        <p:tgtEl>
                                          <p:spTgt spid="9729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9730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97310"/>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97313"/>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9731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9730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9730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97309"/>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97311"/>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97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91" grpId="0" autoUpdateAnimBg="0"/>
      <p:bldP spid="97292" grpId="0" autoUpdateAnimBg="0"/>
      <p:bldP spid="97293" grpId="0" autoUpdateAnimBg="0"/>
      <p:bldP spid="97294" grpId="0"/>
      <p:bldP spid="97298" grpId="0" animBg="1" autoUpdateAnimBg="0"/>
      <p:bldP spid="97306" grpId="0"/>
      <p:bldP spid="97307" grpId="0"/>
      <p:bldP spid="97308" grpId="0"/>
      <p:bldP spid="97309" grpId="0"/>
      <p:bldP spid="97310" grpId="0"/>
      <p:bldP spid="97311" grpId="0"/>
      <p:bldP spid="97312" grpId="0" animBg="1"/>
      <p:bldP spid="97313" grpId="0"/>
      <p:bldP spid="973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ACFADF74-4ECE-4813-AEFA-615E7F0D929A}"/>
              </a:ext>
            </a:extLst>
          </p:cNvPr>
          <p:cNvGraphicFramePr>
            <a:graphicFrameLocks/>
          </p:cNvGraphicFramePr>
          <p:nvPr/>
        </p:nvGraphicFramePr>
        <p:xfrm>
          <a:off x="981075" y="981075"/>
          <a:ext cx="3289300" cy="2371725"/>
        </p:xfrm>
        <a:graphic>
          <a:graphicData uri="http://schemas.openxmlformats.org/presentationml/2006/ole">
            <mc:AlternateContent xmlns:mc="http://schemas.openxmlformats.org/markup-compatibility/2006">
              <mc:Choice xmlns:v="urn:schemas-microsoft-com:vml" Requires="v">
                <p:oleObj spid="_x0000_s9222" name="公式" r:id="rId3" imgW="3185071" imgH="2248005" progId="Equation.3">
                  <p:embed/>
                </p:oleObj>
              </mc:Choice>
              <mc:Fallback>
                <p:oleObj name="公式" r:id="rId3" imgW="3185071" imgH="224800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075" y="981075"/>
                        <a:ext cx="3289300" cy="23717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22">
            <a:extLst>
              <a:ext uri="{FF2B5EF4-FFF2-40B4-BE49-F238E27FC236}">
                <a16:creationId xmlns:a16="http://schemas.microsoft.com/office/drawing/2014/main" id="{B1B98837-841D-467E-B27E-F45BA77AF2DD}"/>
              </a:ext>
            </a:extLst>
          </p:cNvPr>
          <p:cNvSpPr txBox="1">
            <a:spLocks noChangeArrowheads="1"/>
          </p:cNvSpPr>
          <p:nvPr/>
        </p:nvSpPr>
        <p:spPr bwMode="auto">
          <a:xfrm>
            <a:off x="5307013" y="1420813"/>
            <a:ext cx="2725737" cy="1279525"/>
          </a:xfrm>
          <a:prstGeom prst="rect">
            <a:avLst/>
          </a:prstGeom>
          <a:noFill/>
          <a:ln w="19050" algn="ctr">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chemeClr val="bg1"/>
                </a:solidFill>
                <a:latin typeface="Times New Roman" panose="02020603050405020304" pitchFamily="18" charset="0"/>
                <a:ea typeface="楷体_GB2312" pitchFamily="49" charset="-122"/>
              </a:rPr>
              <a:t>冲量的任何分量等于在它自己方向上的动量分量的增量</a:t>
            </a:r>
          </a:p>
        </p:txBody>
      </p:sp>
      <p:sp>
        <p:nvSpPr>
          <p:cNvPr id="9220" name="Text Box 23">
            <a:extLst>
              <a:ext uri="{FF2B5EF4-FFF2-40B4-BE49-F238E27FC236}">
                <a16:creationId xmlns:a16="http://schemas.microsoft.com/office/drawing/2014/main" id="{7B74D615-0CF0-489C-A292-A93AD6A73E36}"/>
              </a:ext>
            </a:extLst>
          </p:cNvPr>
          <p:cNvSpPr txBox="1">
            <a:spLocks noChangeArrowheads="1"/>
          </p:cNvSpPr>
          <p:nvPr/>
        </p:nvSpPr>
        <p:spPr bwMode="auto">
          <a:xfrm>
            <a:off x="765175" y="388938"/>
            <a:ext cx="30226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82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50000"/>
              </a:spcBef>
            </a:pPr>
            <a:r>
              <a:rPr lang="zh-CN" altLang="en-US" sz="2400" b="1">
                <a:solidFill>
                  <a:schemeClr val="bg1"/>
                </a:solidFill>
                <a:latin typeface="Times New Roman" panose="02020603050405020304" pitchFamily="18" charset="0"/>
              </a:rPr>
              <a:t>动量定理的分量形式</a:t>
            </a:r>
          </a:p>
        </p:txBody>
      </p:sp>
      <p:sp>
        <p:nvSpPr>
          <p:cNvPr id="9221" name="AutoShape 27">
            <a:extLst>
              <a:ext uri="{FF2B5EF4-FFF2-40B4-BE49-F238E27FC236}">
                <a16:creationId xmlns:a16="http://schemas.microsoft.com/office/drawing/2014/main" id="{54651A69-2825-425E-9636-61306118D763}"/>
              </a:ext>
            </a:extLst>
          </p:cNvPr>
          <p:cNvSpPr>
            <a:spLocks/>
          </p:cNvSpPr>
          <p:nvPr/>
        </p:nvSpPr>
        <p:spPr bwMode="auto">
          <a:xfrm>
            <a:off x="4427538" y="1268413"/>
            <a:ext cx="288925" cy="1944687"/>
          </a:xfrm>
          <a:prstGeom prst="rightBrace">
            <a:avLst>
              <a:gd name="adj1" fmla="val 56090"/>
              <a:gd name="adj2" fmla="val 50000"/>
            </a:avLst>
          </a:prstGeom>
          <a:noFill/>
          <a:ln w="19050">
            <a:solidFill>
              <a:srgbClr val="66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a:extLst>
              <a:ext uri="{FF2B5EF4-FFF2-40B4-BE49-F238E27FC236}">
                <a16:creationId xmlns:a16="http://schemas.microsoft.com/office/drawing/2014/main" id="{62324600-EBBF-49FF-99BB-997ABADBC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 y="1433513"/>
            <a:ext cx="22098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5B4D83F-2C5D-46D3-A42F-5E4FDBBAD208}"/>
              </a:ext>
            </a:extLst>
          </p:cNvPr>
          <p:cNvSpPr txBox="1">
            <a:spLocks noChangeArrowheads="1"/>
          </p:cNvSpPr>
          <p:nvPr/>
        </p:nvSpPr>
        <p:spPr bwMode="auto">
          <a:xfrm>
            <a:off x="2343150" y="1512888"/>
            <a:ext cx="66929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b="1">
                <a:solidFill>
                  <a:schemeClr val="bg1"/>
                </a:solidFill>
                <a:latin typeface="+mn-lt"/>
              </a:rPr>
              <a:t>在下落碰撞过程中，任意时刻</a:t>
            </a:r>
            <a:r>
              <a:rPr lang="en-US" altLang="zh-CN" sz="2400" b="1">
                <a:solidFill>
                  <a:schemeClr val="bg1"/>
                </a:solidFill>
                <a:latin typeface="+mn-lt"/>
              </a:rPr>
              <a:t>t</a:t>
            </a:r>
            <a:r>
              <a:rPr lang="zh-CN" altLang="en-US" sz="2400" b="1">
                <a:solidFill>
                  <a:schemeClr val="bg1"/>
                </a:solidFill>
                <a:latin typeface="+mn-lt"/>
              </a:rPr>
              <a:t>，秤盘度数为</a:t>
            </a:r>
            <a:r>
              <a:rPr lang="en-US" altLang="zh-CN" sz="2400" b="1">
                <a:solidFill>
                  <a:schemeClr val="bg1"/>
                </a:solidFill>
                <a:latin typeface="+mn-lt"/>
              </a:rPr>
              <a:t>:   </a:t>
            </a:r>
            <a:r>
              <a:rPr lang="en-US" altLang="zh-CN" sz="2400" b="1" i="1">
                <a:solidFill>
                  <a:schemeClr val="bg1"/>
                </a:solidFill>
                <a:latin typeface="+mn-lt"/>
              </a:rPr>
              <a:t>N</a:t>
            </a:r>
            <a:r>
              <a:rPr lang="en-US" altLang="zh-CN" sz="2400" b="1">
                <a:solidFill>
                  <a:schemeClr val="bg1"/>
                </a:solidFill>
                <a:latin typeface="+mn-lt"/>
              </a:rPr>
              <a:t>=</a:t>
            </a:r>
            <a:r>
              <a:rPr lang="en-US" altLang="zh-CN" sz="2400" b="1" i="1">
                <a:solidFill>
                  <a:schemeClr val="bg1"/>
                </a:solidFill>
                <a:latin typeface="+mn-lt"/>
              </a:rPr>
              <a:t>mg</a:t>
            </a:r>
            <a:r>
              <a:rPr lang="en-US" altLang="zh-CN" sz="2400" b="1">
                <a:solidFill>
                  <a:schemeClr val="bg1"/>
                </a:solidFill>
                <a:latin typeface="+mn-lt"/>
              </a:rPr>
              <a:t>+</a:t>
            </a:r>
            <a:r>
              <a:rPr lang="en-US" altLang="zh-CN" sz="2400" b="1" i="1">
                <a:solidFill>
                  <a:schemeClr val="bg1"/>
                </a:solidFill>
                <a:latin typeface="+mn-lt"/>
              </a:rPr>
              <a:t>F</a:t>
            </a:r>
          </a:p>
          <a:p>
            <a:pPr eaLnBrk="1" hangingPunct="1">
              <a:defRPr/>
            </a:pPr>
            <a:r>
              <a:rPr lang="en-US" altLang="zh-CN" sz="2400" b="1" i="1">
                <a:solidFill>
                  <a:schemeClr val="bg1"/>
                </a:solidFill>
                <a:latin typeface="+mn-lt"/>
              </a:rPr>
              <a:t>mg</a:t>
            </a:r>
            <a:r>
              <a:rPr lang="zh-CN" altLang="en-US" sz="2400" b="1">
                <a:solidFill>
                  <a:schemeClr val="bg1"/>
                </a:solidFill>
                <a:latin typeface="+mn-lt"/>
              </a:rPr>
              <a:t>是</a:t>
            </a:r>
            <a:r>
              <a:rPr lang="en-US" altLang="zh-CN" sz="2400" b="1" i="1">
                <a:solidFill>
                  <a:schemeClr val="bg1"/>
                </a:solidFill>
                <a:latin typeface="+mn-lt"/>
              </a:rPr>
              <a:t>t</a:t>
            </a:r>
            <a:r>
              <a:rPr lang="zh-CN" altLang="en-US" sz="2400" b="1">
                <a:solidFill>
                  <a:schemeClr val="bg1"/>
                </a:solidFill>
                <a:latin typeface="+mn-lt"/>
              </a:rPr>
              <a:t>时刻已经落在秤盘上的链条重量：</a:t>
            </a:r>
            <a:r>
              <a:rPr lang="en-US" altLang="zh-CN" sz="2400" b="1" i="1">
                <a:solidFill>
                  <a:srgbClr val="FFC000"/>
                </a:solidFill>
                <a:latin typeface="+mn-lt"/>
              </a:rPr>
              <a:t>mg</a:t>
            </a:r>
            <a:r>
              <a:rPr lang="en-US" altLang="zh-CN" sz="2400" b="1">
                <a:solidFill>
                  <a:srgbClr val="FFC000"/>
                </a:solidFill>
                <a:latin typeface="+mn-lt"/>
              </a:rPr>
              <a:t>=</a:t>
            </a:r>
            <a:r>
              <a:rPr lang="en-US" altLang="zh-CN" sz="2400" b="1" i="1">
                <a:solidFill>
                  <a:srgbClr val="FFC000"/>
                </a:solidFill>
                <a:latin typeface="+mn-lt"/>
              </a:rPr>
              <a:t>Mgx</a:t>
            </a:r>
            <a:r>
              <a:rPr lang="en-US" altLang="zh-CN" sz="2400" b="1">
                <a:solidFill>
                  <a:srgbClr val="FFC000"/>
                </a:solidFill>
                <a:latin typeface="+mn-lt"/>
              </a:rPr>
              <a:t>/</a:t>
            </a:r>
            <a:r>
              <a:rPr lang="en-US" altLang="zh-CN" sz="2400" b="1" i="1">
                <a:solidFill>
                  <a:srgbClr val="FFC000"/>
                </a:solidFill>
                <a:latin typeface="+mn-lt"/>
              </a:rPr>
              <a:t>L </a:t>
            </a:r>
            <a:r>
              <a:rPr lang="zh-CN" altLang="en-US" sz="2400" b="1">
                <a:solidFill>
                  <a:srgbClr val="FFC000"/>
                </a:solidFill>
                <a:latin typeface="+mn-lt"/>
              </a:rPr>
              <a:t>，</a:t>
            </a:r>
            <a:r>
              <a:rPr lang="en-US" altLang="zh-CN" sz="2400" b="1" i="1">
                <a:solidFill>
                  <a:srgbClr val="FFC000"/>
                </a:solidFill>
                <a:latin typeface="+mn-lt"/>
              </a:rPr>
              <a:t>F</a:t>
            </a:r>
            <a:r>
              <a:rPr lang="zh-CN" altLang="en-US" sz="2400" b="1">
                <a:solidFill>
                  <a:srgbClr val="FFC000"/>
                </a:solidFill>
                <a:latin typeface="+mn-lt"/>
              </a:rPr>
              <a:t>是</a:t>
            </a:r>
            <a:r>
              <a:rPr lang="en-US" altLang="zh-CN" sz="2400" b="1" i="1">
                <a:solidFill>
                  <a:srgbClr val="FFC000"/>
                </a:solidFill>
                <a:latin typeface="+mn-lt"/>
              </a:rPr>
              <a:t>dt</a:t>
            </a:r>
            <a:r>
              <a:rPr lang="zh-CN" altLang="en-US" sz="2400" b="1">
                <a:solidFill>
                  <a:srgbClr val="FFC000"/>
                </a:solidFill>
                <a:latin typeface="+mn-lt"/>
              </a:rPr>
              <a:t>时间内作用于盘的质量为</a:t>
            </a:r>
            <a:r>
              <a:rPr lang="en-US" altLang="zh-CN" sz="2400" b="1" i="1">
                <a:solidFill>
                  <a:srgbClr val="FFC000"/>
                </a:solidFill>
                <a:latin typeface="+mn-lt"/>
              </a:rPr>
              <a:t>dm</a:t>
            </a:r>
            <a:r>
              <a:rPr lang="zh-CN" altLang="en-US" sz="2400" b="1">
                <a:solidFill>
                  <a:srgbClr val="FFC000"/>
                </a:solidFill>
                <a:latin typeface="+mn-lt"/>
              </a:rPr>
              <a:t>的一小段链条对秤盘产生的冲力</a:t>
            </a:r>
            <a:r>
              <a:rPr lang="zh-CN" altLang="en-US" sz="2400" b="1">
                <a:solidFill>
                  <a:schemeClr val="bg1"/>
                </a:solidFill>
                <a:latin typeface="+mn-lt"/>
              </a:rPr>
              <a:t>，碰撞过程中这段链条的速度由</a:t>
            </a:r>
            <a:r>
              <a:rPr lang="en-US" altLang="zh-CN" sz="2400" b="1" i="1">
                <a:solidFill>
                  <a:schemeClr val="bg1"/>
                </a:solidFill>
                <a:latin typeface="+mn-lt"/>
              </a:rPr>
              <a:t>v</a:t>
            </a:r>
            <a:r>
              <a:rPr lang="zh-CN" altLang="en-US" sz="2400" b="1">
                <a:solidFill>
                  <a:schemeClr val="bg1"/>
                </a:solidFill>
                <a:latin typeface="+mn-lt"/>
              </a:rPr>
              <a:t>变为</a:t>
            </a:r>
            <a:r>
              <a:rPr lang="en-US" altLang="zh-CN" sz="2400" b="1">
                <a:solidFill>
                  <a:schemeClr val="bg1"/>
                </a:solidFill>
                <a:latin typeface="+mn-lt"/>
              </a:rPr>
              <a:t>0</a:t>
            </a:r>
            <a:r>
              <a:rPr lang="zh-CN" altLang="en-US" sz="2400" b="1">
                <a:solidFill>
                  <a:schemeClr val="bg1"/>
                </a:solidFill>
                <a:latin typeface="+mn-lt"/>
              </a:rPr>
              <a:t>。</a:t>
            </a:r>
            <a:endParaRPr lang="en-US" altLang="zh-CN" sz="2400" b="1">
              <a:solidFill>
                <a:schemeClr val="bg1"/>
              </a:solidFill>
              <a:latin typeface="+mn-lt"/>
            </a:endParaRPr>
          </a:p>
          <a:p>
            <a:pPr eaLnBrk="1" hangingPunct="1">
              <a:defRPr/>
            </a:pPr>
            <a:r>
              <a:rPr lang="zh-CN" altLang="en-US" sz="2400" b="1">
                <a:solidFill>
                  <a:schemeClr val="bg1"/>
                </a:solidFill>
                <a:latin typeface="+mn-lt"/>
              </a:rPr>
              <a:t>由动量定理：</a:t>
            </a:r>
          </a:p>
        </p:txBody>
      </p:sp>
      <p:pic>
        <p:nvPicPr>
          <p:cNvPr id="9224" name="Picture 8">
            <a:extLst>
              <a:ext uri="{FF2B5EF4-FFF2-40B4-BE49-F238E27FC236}">
                <a16:creationId xmlns:a16="http://schemas.microsoft.com/office/drawing/2014/main" id="{15F3EA77-982B-4AD2-BA6C-540925E54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619625"/>
            <a:ext cx="396081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a:extLst>
              <a:ext uri="{FF2B5EF4-FFF2-40B4-BE49-F238E27FC236}">
                <a16:creationId xmlns:a16="http://schemas.microsoft.com/office/drawing/2014/main" id="{D498B99F-380E-49AD-9FE6-358CD3ECC362}"/>
              </a:ext>
            </a:extLst>
          </p:cNvPr>
          <p:cNvGraphicFramePr>
            <a:graphicFrameLocks noChangeAspect="1"/>
          </p:cNvGraphicFramePr>
          <p:nvPr/>
        </p:nvGraphicFramePr>
        <p:xfrm>
          <a:off x="4781550" y="3806825"/>
          <a:ext cx="2152650" cy="354013"/>
        </p:xfrm>
        <a:graphic>
          <a:graphicData uri="http://schemas.openxmlformats.org/presentationml/2006/ole">
            <mc:AlternateContent xmlns:mc="http://schemas.openxmlformats.org/markup-compatibility/2006">
              <mc:Choice xmlns:v="urn:schemas-microsoft-com:vml" Requires="v">
                <p:oleObj spid="_x0000_s10249" name="Equation" r:id="rId5" imgW="1079032" imgH="177723" progId="Equation.DSMT4">
                  <p:embed/>
                </p:oleObj>
              </mc:Choice>
              <mc:Fallback>
                <p:oleObj name="Equation" r:id="rId5" imgW="1079032" imgH="177723"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550" y="3806825"/>
                        <a:ext cx="215265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a:extLst>
              <a:ext uri="{FF2B5EF4-FFF2-40B4-BE49-F238E27FC236}">
                <a16:creationId xmlns:a16="http://schemas.microsoft.com/office/drawing/2014/main" id="{6D6EDCEA-D5E0-438A-B8BA-E25C07A83BB7}"/>
              </a:ext>
            </a:extLst>
          </p:cNvPr>
          <p:cNvGraphicFramePr>
            <a:graphicFrameLocks noChangeAspect="1"/>
          </p:cNvGraphicFramePr>
          <p:nvPr/>
        </p:nvGraphicFramePr>
        <p:xfrm>
          <a:off x="3419475" y="4154488"/>
          <a:ext cx="3040063" cy="455612"/>
        </p:xfrm>
        <a:graphic>
          <a:graphicData uri="http://schemas.openxmlformats.org/presentationml/2006/ole">
            <mc:AlternateContent xmlns:mc="http://schemas.openxmlformats.org/markup-compatibility/2006">
              <mc:Choice xmlns:v="urn:schemas-microsoft-com:vml" Requires="v">
                <p:oleObj spid="_x0000_s10250" name="Equation" r:id="rId7" imgW="1524000" imgH="228600" progId="Equation.DSMT4">
                  <p:embed/>
                </p:oleObj>
              </mc:Choice>
              <mc:Fallback>
                <p:oleObj name="Equation" r:id="rId7" imgW="1524000" imgH="2286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4154488"/>
                        <a:ext cx="304006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a:extLst>
              <a:ext uri="{FF2B5EF4-FFF2-40B4-BE49-F238E27FC236}">
                <a16:creationId xmlns:a16="http://schemas.microsoft.com/office/drawing/2014/main" id="{84F0562F-3051-4AEB-9178-4E1C65CF0D56}"/>
              </a:ext>
            </a:extLst>
          </p:cNvPr>
          <p:cNvSpPr txBox="1">
            <a:spLocks noChangeArrowheads="1"/>
          </p:cNvSpPr>
          <p:nvPr/>
        </p:nvSpPr>
        <p:spPr bwMode="auto">
          <a:xfrm>
            <a:off x="2343150" y="6127750"/>
            <a:ext cx="5307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chemeClr val="bg1"/>
                </a:solidFill>
              </a:rPr>
              <a:t>称的读数是落在秤盘上链条质量的</a:t>
            </a:r>
            <a:r>
              <a:rPr lang="en-US" altLang="zh-CN" sz="2400" b="1">
                <a:solidFill>
                  <a:schemeClr val="bg1"/>
                </a:solidFill>
              </a:rPr>
              <a:t>3</a:t>
            </a:r>
            <a:r>
              <a:rPr lang="zh-CN" altLang="en-US" sz="2400" b="1">
                <a:solidFill>
                  <a:schemeClr val="bg1"/>
                </a:solidFill>
              </a:rPr>
              <a:t>倍</a:t>
            </a:r>
          </a:p>
        </p:txBody>
      </p:sp>
      <p:sp>
        <p:nvSpPr>
          <p:cNvPr id="10248" name="矩形 6">
            <a:extLst>
              <a:ext uri="{FF2B5EF4-FFF2-40B4-BE49-F238E27FC236}">
                <a16:creationId xmlns:a16="http://schemas.microsoft.com/office/drawing/2014/main" id="{4B92E7A2-A24F-4788-BF44-60520C7D3259}"/>
              </a:ext>
            </a:extLst>
          </p:cNvPr>
          <p:cNvSpPr>
            <a:spLocks noChangeArrowheads="1"/>
          </p:cNvSpPr>
          <p:nvPr/>
        </p:nvSpPr>
        <p:spPr bwMode="auto">
          <a:xfrm>
            <a:off x="-6350" y="0"/>
            <a:ext cx="8713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FFC000"/>
                </a:solidFill>
              </a:rPr>
              <a:t>书中例题</a:t>
            </a:r>
            <a:r>
              <a:rPr lang="en-US" altLang="zh-CN" sz="2400" b="1">
                <a:solidFill>
                  <a:srgbClr val="FFC000"/>
                </a:solidFill>
              </a:rPr>
              <a:t>4.4</a:t>
            </a:r>
            <a:r>
              <a:rPr lang="zh-CN" altLang="en-US" sz="2400" b="1">
                <a:solidFill>
                  <a:srgbClr val="FFC000"/>
                </a:solidFill>
              </a:rPr>
              <a:t>（</a:t>
            </a:r>
            <a:r>
              <a:rPr lang="en-US" altLang="zh-CN" sz="2400" b="1">
                <a:solidFill>
                  <a:srgbClr val="FFC000"/>
                </a:solidFill>
              </a:rPr>
              <a:t>146</a:t>
            </a:r>
            <a:r>
              <a:rPr lang="zh-CN" altLang="en-US" sz="2400" b="1">
                <a:solidFill>
                  <a:srgbClr val="FFC000"/>
                </a:solidFill>
              </a:rPr>
              <a:t>）（重点）</a:t>
            </a:r>
            <a:endParaRPr lang="en-US" altLang="zh-CN" sz="2400" b="1">
              <a:solidFill>
                <a:srgbClr val="FFC000"/>
              </a:solidFill>
            </a:endParaRPr>
          </a:p>
          <a:p>
            <a:pPr eaLnBrk="1" hangingPunct="1"/>
            <a:r>
              <a:rPr lang="zh-CN" altLang="zh-CN" sz="2400" b="1">
                <a:solidFill>
                  <a:schemeClr val="bg1"/>
                </a:solidFill>
              </a:rPr>
              <a:t>已知：质量为</a:t>
            </a:r>
            <a:r>
              <a:rPr lang="en-US" altLang="zh-CN" sz="2400" b="1">
                <a:solidFill>
                  <a:schemeClr val="bg1"/>
                </a:solidFill>
              </a:rPr>
              <a:t>M</a:t>
            </a:r>
            <a:r>
              <a:rPr lang="zh-CN" altLang="zh-CN" sz="2400" b="1">
                <a:solidFill>
                  <a:schemeClr val="bg1"/>
                </a:solidFill>
              </a:rPr>
              <a:t>，长为</a:t>
            </a:r>
            <a:r>
              <a:rPr lang="en-US" altLang="zh-CN" sz="2400" b="1">
                <a:solidFill>
                  <a:schemeClr val="bg1"/>
                </a:solidFill>
              </a:rPr>
              <a:t>L</a:t>
            </a:r>
            <a:r>
              <a:rPr lang="zh-CN" altLang="zh-CN" sz="2400" b="1">
                <a:solidFill>
                  <a:schemeClr val="bg1"/>
                </a:solidFill>
              </a:rPr>
              <a:t>的匀质链条，上端悬挂，下端刚和称盘接触，使链条自由下落。</a:t>
            </a:r>
            <a:r>
              <a:rPr lang="zh-CN" altLang="en-US" sz="2400" b="1">
                <a:solidFill>
                  <a:schemeClr val="bg1"/>
                </a:solidFill>
              </a:rPr>
              <a:t>求：下落长度</a:t>
            </a:r>
            <a:r>
              <a:rPr lang="en-US" altLang="zh-CN" sz="2400" b="1">
                <a:solidFill>
                  <a:schemeClr val="bg1"/>
                </a:solidFill>
              </a:rPr>
              <a:t>x</a:t>
            </a:r>
            <a:r>
              <a:rPr lang="zh-CN" altLang="en-US" sz="2400" b="1">
                <a:solidFill>
                  <a:schemeClr val="bg1"/>
                </a:solidFill>
              </a:rPr>
              <a:t>时，称的读数。</a:t>
            </a:r>
            <a:endParaRPr lang="zh-CN" altLang="zh-CN" sz="2400" b="1">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2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1654</TotalTime>
  <Words>3319</Words>
  <Application>Microsoft Office PowerPoint</Application>
  <PresentationFormat>全屏显示(4:3)</PresentationFormat>
  <Paragraphs>282</Paragraphs>
  <Slides>36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8" baseType="lpstr">
      <vt:lpstr>Arial</vt:lpstr>
      <vt:lpstr>宋体</vt:lpstr>
      <vt:lpstr>Times New Roman</vt:lpstr>
      <vt:lpstr>Calibri</vt:lpstr>
      <vt:lpstr>隶书</vt:lpstr>
      <vt:lpstr>黑体</vt:lpstr>
      <vt:lpstr>楷体_GB2312</vt:lpstr>
      <vt:lpstr>Symbol</vt:lpstr>
      <vt:lpstr>Bookman Old Style</vt:lpstr>
      <vt:lpstr>2_默认设计模板</vt:lpstr>
      <vt:lpstr>MathType 6.0 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关于质心运动定理的说明： </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CH1-1</dc:subject>
  <dc:creator>喻有理</dc:creator>
  <cp:lastModifiedBy>苑 伟锋</cp:lastModifiedBy>
  <cp:revision>131</cp:revision>
  <dcterms:created xsi:type="dcterms:W3CDTF">2002-06-18T00:43:24Z</dcterms:created>
  <dcterms:modified xsi:type="dcterms:W3CDTF">2020-04-29T10:53:08Z</dcterms:modified>
</cp:coreProperties>
</file>