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0" r:id="rId3"/>
    <p:sldId id="259" r:id="rId4"/>
    <p:sldId id="257" r:id="rId5"/>
    <p:sldId id="258" r:id="rId6"/>
    <p:sldId id="263" r:id="rId7"/>
    <p:sldId id="265" r:id="rId8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4DCE1"/>
    <a:srgbClr val="B4E1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04" d="100"/>
          <a:sy n="104" d="100"/>
        </p:scale>
        <p:origin x="1208" y="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96B2A81C-354F-E79A-7B1B-A33291FC15E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3FE6AA75-CC05-E709-C1FF-66EE58A5F66B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30F42238-349A-687F-2F10-E8786F042B1F}"/>
              </a:ext>
            </a:extLst>
          </p:cNvPr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96B84A84-8E91-DC32-E81A-2C5A45711A97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5126" name="Rectangle 6">
            <a:extLst>
              <a:ext uri="{FF2B5EF4-FFF2-40B4-BE49-F238E27FC236}">
                <a16:creationId xmlns:a16="http://schemas.microsoft.com/office/drawing/2014/main" id="{C41F9DD7-F3DD-01A6-1456-16157CC8E9B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7" name="Rectangle 7">
            <a:extLst>
              <a:ext uri="{FF2B5EF4-FFF2-40B4-BE49-F238E27FC236}">
                <a16:creationId xmlns:a16="http://schemas.microsoft.com/office/drawing/2014/main" id="{A354A7EE-B173-7AEC-285B-543E6CA912E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46D543D3-E757-4C81-B06E-D473F656FC4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>
            <a:extLst>
              <a:ext uri="{FF2B5EF4-FFF2-40B4-BE49-F238E27FC236}">
                <a16:creationId xmlns:a16="http://schemas.microsoft.com/office/drawing/2014/main" id="{5F7A0F9B-5353-28B1-8A5F-06A2B34417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F19A051-10D1-4FC6-85C3-6B751AAF9D6A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4099" name="Rectangle 2">
            <a:extLst>
              <a:ext uri="{FF2B5EF4-FFF2-40B4-BE49-F238E27FC236}">
                <a16:creationId xmlns:a16="http://schemas.microsoft.com/office/drawing/2014/main" id="{B0A84F3D-E97B-5311-1CDF-64E187D2B728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00" name="Rectangle 3">
            <a:extLst>
              <a:ext uri="{FF2B5EF4-FFF2-40B4-BE49-F238E27FC236}">
                <a16:creationId xmlns:a16="http://schemas.microsoft.com/office/drawing/2014/main" id="{2D124F2A-EEAD-9218-4860-CEC1374383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>
            <a:extLst>
              <a:ext uri="{FF2B5EF4-FFF2-40B4-BE49-F238E27FC236}">
                <a16:creationId xmlns:a16="http://schemas.microsoft.com/office/drawing/2014/main" id="{9C5925A2-732A-1E7A-EBA2-DC4365F5DEA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0C320D6-C076-4337-B449-3600FF417105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CE479B7F-FF65-0FE5-3D90-40801D0F1DB7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7D664D0C-2210-9CDA-9059-17F4A32DC7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>
            <a:extLst>
              <a:ext uri="{FF2B5EF4-FFF2-40B4-BE49-F238E27FC236}">
                <a16:creationId xmlns:a16="http://schemas.microsoft.com/office/drawing/2014/main" id="{C843DDFA-26D2-2F0B-A688-C5401D74E3E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57C5946-D43E-4823-ADB7-69BC86E1C2F3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305D6430-B430-D137-A432-54BB32ED2EAE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A2F835F9-9C6E-BC8D-9A3D-8CFD359255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2C9136A-701E-A389-F475-4D90876E5DE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6A0853B-6F70-F2E7-35E6-CB466E66523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1214D71-85F8-E8BB-5D7B-87DB696907D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1799908-FAFA-4B3F-8EC9-E03325CF042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03837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D84FD81-ABE2-C356-BA71-809EBA02DD6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5C66BC3-F52C-B7B2-214A-27FF76C249C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D934FE4-A776-0DC7-67C3-03E5FAA989F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74D389-DB99-4801-84BA-5FE34C1D561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73077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37C4C7A-B5DB-4B7E-6AE5-5D828C01BF1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ED1EA9C-6384-1286-3EBC-0051F6D84FA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1C5FB8D-396A-C728-37B8-0B28B0CE414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26F7F9-0EA7-4890-BF93-82661D7CBF1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29870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F2D41F5D-498A-04EE-E942-3B6845C9AB6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0EEF3BAA-0BE8-D4A4-4414-B28D23194CD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FBCD1D50-2696-67E8-47A9-E3F11EC9186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1C4BA9D-F8C6-4BF5-8889-A1A6FED1192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25255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36A6C7D-156C-FC07-C7D2-6066D159CAB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10428A3-A2F0-B9DE-31E3-1E82FDB0665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AAC46A1-40DE-7412-3875-332A1C72018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C6FBB3-F49B-4ED1-ACEA-90E08C9625E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61552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B5DD9C8-CC06-30DF-6508-AEB529EA92E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8CD6FAE-8F4A-16AA-2C3F-7FB1AC11180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CE7EA18-E687-8FB9-066D-660A5F6C446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FA8306F-5BE5-49A4-9559-7C234DA7D27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8576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69795E-F658-5AE4-FB28-87480020B40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04E72E-5A6C-8E56-D9E5-00D71641CB3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13A3FFC-3D24-EC8C-BC95-F6F902CAF27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DD6CF61-45B3-42C9-A750-9CF5E326723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82579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8FB60383-1CC9-8517-FBA6-36E6DCD91D0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CC393C21-2EAE-6966-CB4C-AAC8685DEDC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97BAF2F6-07A1-FCF5-8458-A4CFC8FC780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E22A4D-E22C-4449-8234-744FF514862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18276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63B037BB-9AE0-54A2-F241-AF6DBCEB0D2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71BE6AF-BB50-46D0-AAEE-C1D86282739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20F7179-E848-AE06-FF56-8C470070C52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D7A183E-1CE1-45CC-B655-A8541C9F3CF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90462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AE31DB2D-31E8-DB79-446E-31EEEAF2AE7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FAE9D6E4-13E0-FA2B-352A-D5C06E28D0A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F0E33394-5619-959B-96E9-1E6FFD9CD87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B473D56-96B9-4500-B8BA-85E037A1B23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68092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653C7F-71C5-B335-E298-985430311A4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BCC2A7A-713F-BEF8-ACFF-1BD9045A353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ECB696D-4BF7-0EF8-EC35-812B9FA3C9A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4A672AA-D2FB-44E8-9C3A-9A83F4083A4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86116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1AC8A5-E474-4E76-F948-77FAE385A1D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4ED702A-9B3F-3391-C52B-07F82DCB14D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343AF11-3120-D5D5-70E3-29EE1832D24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8FDA92-3918-4952-9780-99A24863485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67107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4DC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4E8E605D-E1BB-9B07-FD9D-5D9B4D1DE1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9C7705A1-2146-19FD-9778-2ABEFFA3A7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9D801F9D-274D-A6CD-4B2B-89117E535F78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5A1A661A-3208-55F4-B528-BE1C27C5DB3B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4614BAC8-DDE7-4CD0-BF54-3F5F67BDA4E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9E0FDD72-2E78-473E-9677-F943ADBED39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4.w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4">
            <a:extLst>
              <a:ext uri="{FF2B5EF4-FFF2-40B4-BE49-F238E27FC236}">
                <a16:creationId xmlns:a16="http://schemas.microsoft.com/office/drawing/2014/main" id="{8E1894B9-95D7-F4FD-3A5E-0D4289D243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457200"/>
            <a:ext cx="6934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/>
              <a:t>实验二</a:t>
            </a:r>
            <a:r>
              <a:rPr lang="en-US" altLang="zh-CN" sz="2800" b="1"/>
              <a:t>	</a:t>
            </a:r>
            <a:r>
              <a:rPr lang="zh-CN" altLang="en-US" sz="2800" b="1"/>
              <a:t>数据选择器及其应用</a:t>
            </a:r>
          </a:p>
        </p:txBody>
      </p:sp>
      <p:sp>
        <p:nvSpPr>
          <p:cNvPr id="2051" name="Text Box 5">
            <a:extLst>
              <a:ext uri="{FF2B5EF4-FFF2-40B4-BE49-F238E27FC236}">
                <a16:creationId xmlns:a16="http://schemas.microsoft.com/office/drawing/2014/main" id="{E5C714AE-DCF6-5D73-8A09-382CD7255D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447800"/>
            <a:ext cx="8077200" cy="455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2400" b="1" dirty="0"/>
              <a:t>实验目的</a:t>
            </a:r>
          </a:p>
          <a:p>
            <a:pPr indent="457200" eaLnBrk="1" hangingPunct="1">
              <a:spcBef>
                <a:spcPct val="50000"/>
              </a:spcBef>
              <a:defRPr/>
            </a:pPr>
            <a:r>
              <a:rPr lang="en-US" altLang="zh-CN" sz="2000" dirty="0"/>
              <a:t>1</a:t>
            </a:r>
            <a:r>
              <a:rPr lang="zh-CN" altLang="en-US" sz="2000" dirty="0"/>
              <a:t>、学习使用大规模数字功能模块设计组合逻辑电路。</a:t>
            </a:r>
          </a:p>
          <a:p>
            <a:pPr indent="457200" eaLnBrk="1" hangingPunct="1">
              <a:spcBef>
                <a:spcPct val="50000"/>
              </a:spcBef>
              <a:defRPr/>
            </a:pPr>
            <a:r>
              <a:rPr lang="en-US" altLang="zh-CN" sz="2000" dirty="0"/>
              <a:t>2</a:t>
            </a:r>
            <a:r>
              <a:rPr lang="zh-CN" altLang="en-US" sz="2000" dirty="0"/>
              <a:t>、了解数据选择器的电路结构和特点，掌握其逻辑功能。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zh-CN" altLang="en-US" sz="2400" b="1" dirty="0"/>
              <a:t>实验原理</a:t>
            </a:r>
          </a:p>
          <a:p>
            <a:pPr indent="457200" eaLnBrk="1" hangingPunct="1">
              <a:spcBef>
                <a:spcPct val="50000"/>
              </a:spcBef>
              <a:defRPr/>
            </a:pPr>
            <a:r>
              <a:rPr lang="zh-CN" altLang="en-US" sz="2000" dirty="0"/>
              <a:t>在数字信号的传输过程中，有时需要从一组输入数据中选出某一个，这时就需要用到“数据选择器”这种逻辑电路。</a:t>
            </a:r>
            <a:endParaRPr lang="en-US" altLang="zh-CN" sz="2000" dirty="0"/>
          </a:p>
          <a:p>
            <a:pPr indent="457200" eaLnBrk="1" hangingPunct="1">
              <a:spcBef>
                <a:spcPct val="50000"/>
              </a:spcBef>
              <a:defRPr/>
            </a:pPr>
            <a:r>
              <a:rPr lang="zh-CN" altLang="en-US" sz="2000" dirty="0"/>
              <a:t>数据选择器又称多路开关，是一种重要的组合逻辑电路。它具有多路输入、单路输出，能在通道选择信号（或称为地址码）的控制下，从多路输入中选择任何一路信号输出。</a:t>
            </a:r>
          </a:p>
          <a:p>
            <a:pPr indent="457200" eaLnBrk="1" hangingPunct="1">
              <a:spcBef>
                <a:spcPct val="50000"/>
              </a:spcBef>
              <a:defRPr/>
            </a:pPr>
            <a:r>
              <a:rPr lang="zh-CN" altLang="en-US" sz="2000" dirty="0"/>
              <a:t>此外，数据选择器还可以完成其他的逻辑功能，例如函数发生器、桶形移位器、并</a:t>
            </a:r>
            <a:r>
              <a:rPr lang="en-US" altLang="zh-CN" sz="2000" dirty="0"/>
              <a:t>/</a:t>
            </a:r>
            <a:r>
              <a:rPr lang="zh-CN" altLang="en-US" sz="2000" dirty="0"/>
              <a:t>串转换器、波形产生器等。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4">
            <a:extLst>
              <a:ext uri="{FF2B5EF4-FFF2-40B4-BE49-F238E27FC236}">
                <a16:creationId xmlns:a16="http://schemas.microsoft.com/office/drawing/2014/main" id="{95709F79-1638-BB2D-06FB-8A2247ADFB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577850"/>
            <a:ext cx="8001000" cy="163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/>
              <a:t>74153</a:t>
            </a:r>
            <a:r>
              <a:rPr lang="zh-CN" altLang="en-US" sz="2000"/>
              <a:t>为双四选一数据选择器，它包含两个完全相同的四选一数据选择器，管脚图如图</a:t>
            </a:r>
            <a:r>
              <a:rPr lang="en-US" altLang="zh-CN" sz="2000"/>
              <a:t>2-1</a:t>
            </a:r>
            <a:r>
              <a:rPr lang="zh-CN" altLang="en-US" sz="2000"/>
              <a:t>所示。其中</a:t>
            </a:r>
            <a:r>
              <a:rPr lang="en-US" altLang="zh-CN" sz="2000"/>
              <a:t>D0</a:t>
            </a:r>
            <a:r>
              <a:rPr lang="zh-CN" altLang="en-US" sz="2000"/>
              <a:t>、</a:t>
            </a:r>
            <a:r>
              <a:rPr lang="en-US" altLang="zh-CN" sz="2000"/>
              <a:t>D1</a:t>
            </a:r>
            <a:r>
              <a:rPr lang="zh-CN" altLang="en-US" sz="2000"/>
              <a:t>、</a:t>
            </a:r>
            <a:r>
              <a:rPr lang="en-US" altLang="zh-CN" sz="2000"/>
              <a:t>D2</a:t>
            </a:r>
            <a:r>
              <a:rPr lang="zh-CN" altLang="en-US" sz="2000"/>
              <a:t>、</a:t>
            </a:r>
            <a:r>
              <a:rPr lang="en-US" altLang="zh-CN" sz="2000"/>
              <a:t>D3</a:t>
            </a:r>
            <a:r>
              <a:rPr lang="zh-CN" altLang="en-US" sz="2000"/>
              <a:t>为数据输入端，</a:t>
            </a:r>
            <a:r>
              <a:rPr lang="en-US" altLang="zh-CN" sz="2000"/>
              <a:t>Q</a:t>
            </a:r>
            <a:r>
              <a:rPr lang="zh-CN" altLang="en-US" sz="2000"/>
              <a:t>为输出端，</a:t>
            </a:r>
            <a:r>
              <a:rPr lang="en-US" altLang="zh-CN" sz="2000"/>
              <a:t>A</a:t>
            </a:r>
            <a:r>
              <a:rPr lang="zh-CN" altLang="en-US" sz="2000"/>
              <a:t>、</a:t>
            </a:r>
            <a:r>
              <a:rPr lang="en-US" altLang="zh-CN" sz="2000"/>
              <a:t>B</a:t>
            </a:r>
            <a:r>
              <a:rPr lang="zh-CN" altLang="en-US" sz="2000"/>
              <a:t>为两个数据选择器公共的选择输入端（也叫地址输入端）。</a:t>
            </a:r>
            <a:r>
              <a:rPr lang="en-US" altLang="zh-CN" sz="2000"/>
              <a:t>S1</a:t>
            </a:r>
            <a:r>
              <a:rPr lang="zh-CN" altLang="en-US" sz="2000"/>
              <a:t>、</a:t>
            </a:r>
            <a:r>
              <a:rPr lang="en-US" altLang="zh-CN" sz="2000"/>
              <a:t>S2</a:t>
            </a:r>
            <a:r>
              <a:rPr lang="zh-CN" altLang="en-US" sz="2000"/>
              <a:t>是电路的选通端，当为低电平时，对应的数据选择器才能够工作。图</a:t>
            </a:r>
            <a:r>
              <a:rPr lang="en-US" altLang="zh-CN" sz="2000"/>
              <a:t>2-2</a:t>
            </a:r>
            <a:r>
              <a:rPr lang="zh-CN" altLang="en-US" sz="2000"/>
              <a:t>为</a:t>
            </a:r>
            <a:r>
              <a:rPr lang="en-US" altLang="zh-CN" sz="2000"/>
              <a:t>74153</a:t>
            </a:r>
            <a:r>
              <a:rPr lang="zh-CN" altLang="en-US" sz="2000"/>
              <a:t>的功能表。</a:t>
            </a:r>
          </a:p>
        </p:txBody>
      </p:sp>
      <p:pic>
        <p:nvPicPr>
          <p:cNvPr id="5123" name="Picture 5">
            <a:extLst>
              <a:ext uri="{FF2B5EF4-FFF2-40B4-BE49-F238E27FC236}">
                <a16:creationId xmlns:a16="http://schemas.microsoft.com/office/drawing/2014/main" id="{7702043C-DBB0-24E0-DC4A-B8761EBA0E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514600"/>
            <a:ext cx="2438400" cy="284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24" name="Text Box 6">
            <a:extLst>
              <a:ext uri="{FF2B5EF4-FFF2-40B4-BE49-F238E27FC236}">
                <a16:creationId xmlns:a16="http://schemas.microsoft.com/office/drawing/2014/main" id="{6C76261C-BBE9-988B-5A4C-B8CBA1CB2A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4900" y="5516563"/>
            <a:ext cx="297180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2000"/>
              <a:t>图</a:t>
            </a:r>
            <a:r>
              <a:rPr lang="en-US" altLang="zh-CN" sz="2000"/>
              <a:t>2-1    74153</a:t>
            </a:r>
            <a:r>
              <a:rPr lang="zh-CN" altLang="en-US" sz="2000"/>
              <a:t>管脚图</a:t>
            </a:r>
          </a:p>
        </p:txBody>
      </p:sp>
      <p:pic>
        <p:nvPicPr>
          <p:cNvPr id="5125" name="Picture 6">
            <a:extLst>
              <a:ext uri="{FF2B5EF4-FFF2-40B4-BE49-F238E27FC236}">
                <a16:creationId xmlns:a16="http://schemas.microsoft.com/office/drawing/2014/main" id="{D9365F98-9E5B-2C5D-59B6-AD78956641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3563" y="2362200"/>
            <a:ext cx="3703637" cy="3230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26" name="Text Box 6">
            <a:extLst>
              <a:ext uri="{FF2B5EF4-FFF2-40B4-BE49-F238E27FC236}">
                <a16:creationId xmlns:a16="http://schemas.microsoft.com/office/drawing/2014/main" id="{7F596A11-EDD5-2D47-7489-2FB510B33F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40275" y="5697538"/>
            <a:ext cx="297180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2000"/>
              <a:t>图</a:t>
            </a:r>
            <a:r>
              <a:rPr lang="en-US" altLang="zh-CN" sz="2000"/>
              <a:t>2-2    74153</a:t>
            </a:r>
            <a:r>
              <a:rPr lang="zh-CN" altLang="en-US" sz="2000"/>
              <a:t>功能表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6">
            <a:extLst>
              <a:ext uri="{FF2B5EF4-FFF2-40B4-BE49-F238E27FC236}">
                <a16:creationId xmlns:a16="http://schemas.microsoft.com/office/drawing/2014/main" id="{CC34C498-9F74-5981-2D8B-7D37315A89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723900"/>
            <a:ext cx="7924800" cy="240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2000" dirty="0"/>
              <a:t>四选一数据选择器的逻辑表达式为：</a:t>
            </a:r>
            <a:endParaRPr lang="en-US" altLang="zh-CN" sz="2000" dirty="0"/>
          </a:p>
          <a:p>
            <a:pPr eaLnBrk="1" hangingPunct="1">
              <a:spcBef>
                <a:spcPct val="50000"/>
              </a:spcBef>
              <a:defRPr/>
            </a:pPr>
            <a:endParaRPr lang="en-US" altLang="zh-CN" sz="2000" dirty="0"/>
          </a:p>
          <a:p>
            <a:pPr eaLnBrk="1" hangingPunct="1">
              <a:spcBef>
                <a:spcPct val="50000"/>
              </a:spcBef>
              <a:defRPr/>
            </a:pPr>
            <a:r>
              <a:rPr lang="zh-CN" altLang="en-US" sz="2000" dirty="0"/>
              <a:t>当</a:t>
            </a:r>
            <a:r>
              <a:rPr lang="en-US" altLang="zh-CN" sz="2000" dirty="0"/>
              <a:t>AB=00</a:t>
            </a:r>
            <a:r>
              <a:rPr lang="zh-CN" altLang="en-US" sz="2000" dirty="0"/>
              <a:t>时，</a:t>
            </a:r>
            <a:r>
              <a:rPr lang="en-US" altLang="zh-CN" sz="2000" dirty="0"/>
              <a:t>Q=D</a:t>
            </a:r>
            <a:r>
              <a:rPr lang="en-US" altLang="zh-CN" sz="2000" baseline="-10000" dirty="0"/>
              <a:t>0</a:t>
            </a:r>
            <a:r>
              <a:rPr lang="zh-CN" altLang="en-US" sz="2000" dirty="0"/>
              <a:t>；</a:t>
            </a:r>
            <a:r>
              <a:rPr lang="en-US" altLang="zh-CN" sz="2000" dirty="0"/>
              <a:t>AB=01</a:t>
            </a:r>
            <a:r>
              <a:rPr lang="zh-CN" altLang="en-US" sz="2000" dirty="0"/>
              <a:t>时，</a:t>
            </a:r>
            <a:r>
              <a:rPr lang="en-US" altLang="zh-CN" sz="2000" dirty="0"/>
              <a:t>Q=D</a:t>
            </a:r>
            <a:r>
              <a:rPr lang="en-US" altLang="zh-CN" sz="2000" baseline="-10000" dirty="0"/>
              <a:t>1</a:t>
            </a:r>
            <a:r>
              <a:rPr lang="zh-CN" altLang="en-US" sz="2000" dirty="0"/>
              <a:t>；</a:t>
            </a:r>
            <a:r>
              <a:rPr lang="en-US" altLang="zh-CN" sz="2000" dirty="0"/>
              <a:t>AB=10</a:t>
            </a:r>
            <a:r>
              <a:rPr lang="zh-CN" altLang="en-US" sz="2000" dirty="0"/>
              <a:t>时，</a:t>
            </a:r>
            <a:r>
              <a:rPr lang="en-US" altLang="zh-CN" sz="2000" dirty="0"/>
              <a:t>Q=D</a:t>
            </a:r>
            <a:r>
              <a:rPr lang="en-US" altLang="zh-CN" sz="2000" baseline="-10000" dirty="0"/>
              <a:t>2</a:t>
            </a:r>
            <a:r>
              <a:rPr lang="zh-CN" altLang="en-US" sz="2000" dirty="0"/>
              <a:t>；</a:t>
            </a:r>
            <a:r>
              <a:rPr lang="en-US" altLang="zh-CN" sz="2000" dirty="0"/>
              <a:t>AB=11</a:t>
            </a:r>
            <a:r>
              <a:rPr lang="zh-CN" altLang="en-US" sz="2000" dirty="0"/>
              <a:t>时，</a:t>
            </a:r>
            <a:r>
              <a:rPr lang="en-US" altLang="zh-CN" sz="2000" dirty="0"/>
              <a:t>Q=D</a:t>
            </a:r>
            <a:r>
              <a:rPr lang="en-US" altLang="zh-CN" sz="2000" baseline="-10000" dirty="0"/>
              <a:t>3</a:t>
            </a:r>
            <a:r>
              <a:rPr lang="zh-CN" altLang="en-US" sz="2000" dirty="0"/>
              <a:t>，这样就起到了数据选择的作用。</a:t>
            </a:r>
          </a:p>
          <a:p>
            <a:pPr indent="457200" eaLnBrk="1" hangingPunct="1">
              <a:spcBef>
                <a:spcPct val="50000"/>
              </a:spcBef>
              <a:defRPr/>
            </a:pPr>
            <a:r>
              <a:rPr lang="zh-CN" altLang="en-US" sz="2000" dirty="0"/>
              <a:t>根据以上的表达式，可以直接用门电路设计出数据选择器，图</a:t>
            </a:r>
            <a:r>
              <a:rPr lang="en-US" altLang="zh-CN" sz="2000" dirty="0"/>
              <a:t>2-3</a:t>
            </a:r>
            <a:r>
              <a:rPr lang="zh-CN" altLang="en-US" sz="2000" dirty="0"/>
              <a:t>即为用门电路设计的四选一数据选择器，其中</a:t>
            </a:r>
            <a:r>
              <a:rPr lang="en-US" altLang="zh-CN" sz="2000" dirty="0"/>
              <a:t>E</a:t>
            </a:r>
            <a:r>
              <a:rPr lang="zh-CN" altLang="en-US" sz="2000" dirty="0"/>
              <a:t>为电路使能端。</a:t>
            </a:r>
          </a:p>
        </p:txBody>
      </p:sp>
      <p:pic>
        <p:nvPicPr>
          <p:cNvPr id="6147" name="Picture 7" descr="image002">
            <a:extLst>
              <a:ext uri="{FF2B5EF4-FFF2-40B4-BE49-F238E27FC236}">
                <a16:creationId xmlns:a16="http://schemas.microsoft.com/office/drawing/2014/main" id="{61085AD4-66D2-9DF9-B496-9E173D995B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3486150"/>
            <a:ext cx="2952750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8" name="Text Box 8">
            <a:extLst>
              <a:ext uri="{FF2B5EF4-FFF2-40B4-BE49-F238E27FC236}">
                <a16:creationId xmlns:a16="http://schemas.microsoft.com/office/drawing/2014/main" id="{20B3B1F9-1C3A-26A4-34C1-CF54513940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3575" y="5543550"/>
            <a:ext cx="487680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2000"/>
              <a:t>图</a:t>
            </a:r>
            <a:r>
              <a:rPr lang="en-US" altLang="zh-CN" sz="2000"/>
              <a:t>2-3    </a:t>
            </a:r>
            <a:r>
              <a:rPr lang="zh-CN" altLang="en-US" sz="2000"/>
              <a:t>门电路实现的四选一数据选择器</a:t>
            </a:r>
          </a:p>
        </p:txBody>
      </p:sp>
      <p:graphicFrame>
        <p:nvGraphicFramePr>
          <p:cNvPr id="6149" name="对象 1">
            <a:extLst>
              <a:ext uri="{FF2B5EF4-FFF2-40B4-BE49-F238E27FC236}">
                <a16:creationId xmlns:a16="http://schemas.microsoft.com/office/drawing/2014/main" id="{5D5F444B-5B74-2694-5632-FCBD897C96D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90800" y="1174750"/>
          <a:ext cx="358140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2145369" imgH="253890" progId="Equation.3">
                  <p:embed/>
                </p:oleObj>
              </mc:Choice>
              <mc:Fallback>
                <p:oleObj name="公式" r:id="rId3" imgW="2145369" imgH="253890" progId="Equation.3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1174750"/>
                        <a:ext cx="3581400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4">
            <a:extLst>
              <a:ext uri="{FF2B5EF4-FFF2-40B4-BE49-F238E27FC236}">
                <a16:creationId xmlns:a16="http://schemas.microsoft.com/office/drawing/2014/main" id="{87340C82-1892-D0DF-0DAB-1516377D59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669925"/>
            <a:ext cx="7620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/>
              <a:t>74153</a:t>
            </a:r>
            <a:r>
              <a:rPr lang="zh-CN" altLang="en-US" sz="2000"/>
              <a:t>内部逻辑图如图</a:t>
            </a:r>
            <a:r>
              <a:rPr lang="en-US" altLang="zh-CN" sz="2000"/>
              <a:t>2-4</a:t>
            </a:r>
            <a:r>
              <a:rPr lang="zh-CN" altLang="en-US" sz="2000"/>
              <a:t>所示：</a:t>
            </a:r>
          </a:p>
        </p:txBody>
      </p:sp>
      <p:sp>
        <p:nvSpPr>
          <p:cNvPr id="7171" name="Text Box 6">
            <a:extLst>
              <a:ext uri="{FF2B5EF4-FFF2-40B4-BE49-F238E27FC236}">
                <a16:creationId xmlns:a16="http://schemas.microsoft.com/office/drawing/2014/main" id="{86656FA1-DBA0-53B4-9FE7-D0E14F0CC4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3100" y="5715000"/>
            <a:ext cx="5105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2000"/>
              <a:t>图</a:t>
            </a:r>
            <a:r>
              <a:rPr lang="en-US" altLang="zh-CN" sz="2000"/>
              <a:t>2-4    74153</a:t>
            </a:r>
            <a:r>
              <a:rPr lang="zh-CN" altLang="en-US" sz="2000"/>
              <a:t>内部逻辑图</a:t>
            </a:r>
          </a:p>
        </p:txBody>
      </p:sp>
      <p:pic>
        <p:nvPicPr>
          <p:cNvPr id="7172" name="图片 1">
            <a:extLst>
              <a:ext uri="{FF2B5EF4-FFF2-40B4-BE49-F238E27FC236}">
                <a16:creationId xmlns:a16="http://schemas.microsoft.com/office/drawing/2014/main" id="{56DAE24A-EFE0-00B9-9F96-0A830A0312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1152525"/>
            <a:ext cx="4676775" cy="448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4">
            <a:extLst>
              <a:ext uri="{FF2B5EF4-FFF2-40B4-BE49-F238E27FC236}">
                <a16:creationId xmlns:a16="http://schemas.microsoft.com/office/drawing/2014/main" id="{F6D48F66-10AD-2623-B3D7-E76FD2D3C8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700088"/>
            <a:ext cx="8077200" cy="5078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 dirty="0"/>
              <a:t>实验内容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 dirty="0"/>
              <a:t>1</a:t>
            </a:r>
            <a:r>
              <a:rPr lang="zh-CN" altLang="en-US" sz="2000" dirty="0"/>
              <a:t>、用实验方法作出</a:t>
            </a:r>
            <a:r>
              <a:rPr lang="en-US" altLang="zh-CN" sz="2000" dirty="0"/>
              <a:t>74153</a:t>
            </a:r>
            <a:r>
              <a:rPr lang="zh-CN" altLang="en-US" sz="2000" dirty="0"/>
              <a:t>的真值表，了解其功能。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en-US" sz="2000" dirty="0"/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 dirty="0"/>
              <a:t>2</a:t>
            </a:r>
            <a:r>
              <a:rPr lang="zh-CN" altLang="en-US" sz="2000" dirty="0"/>
              <a:t>、用</a:t>
            </a:r>
            <a:r>
              <a:rPr lang="en-US" altLang="zh-CN" sz="2000" dirty="0"/>
              <a:t>74153</a:t>
            </a:r>
            <a:r>
              <a:rPr lang="zh-CN" altLang="en-US" sz="2000" dirty="0"/>
              <a:t>实现下列函数，画出接线图，列出实验数据表。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en-US" sz="2000" dirty="0"/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 dirty="0"/>
              <a:t>3</a:t>
            </a:r>
            <a:r>
              <a:rPr lang="zh-CN" altLang="en-US" sz="2000" dirty="0"/>
              <a:t>、用</a:t>
            </a:r>
            <a:r>
              <a:rPr lang="en-US" altLang="zh-CN" sz="2000" dirty="0"/>
              <a:t>74153</a:t>
            </a:r>
            <a:r>
              <a:rPr lang="zh-CN" altLang="en-US" sz="2000" dirty="0"/>
              <a:t>实现一位二进制数码比较器，对</a:t>
            </a:r>
            <a:r>
              <a:rPr lang="en-US" altLang="zh-CN" sz="2000" dirty="0"/>
              <a:t>X</a:t>
            </a:r>
            <a:r>
              <a:rPr lang="zh-CN" altLang="en-US" sz="2000" dirty="0"/>
              <a:t>、</a:t>
            </a:r>
            <a:r>
              <a:rPr lang="en-US" altLang="zh-CN" sz="2000" dirty="0"/>
              <a:t>Y</a:t>
            </a:r>
            <a:r>
              <a:rPr lang="zh-CN" altLang="en-US" sz="2000" dirty="0"/>
              <a:t>两个一位二进制数进行比较，根据输出结果来判断</a:t>
            </a:r>
            <a:r>
              <a:rPr lang="en-US" altLang="zh-CN" sz="2000" dirty="0"/>
              <a:t>X</a:t>
            </a:r>
            <a:r>
              <a:rPr lang="zh-CN" altLang="en-US" sz="2000" dirty="0"/>
              <a:t>、</a:t>
            </a:r>
            <a:r>
              <a:rPr lang="en-US" altLang="zh-CN" sz="2000" dirty="0"/>
              <a:t>Y</a:t>
            </a:r>
            <a:r>
              <a:rPr lang="zh-CN" altLang="en-US" sz="2000" dirty="0"/>
              <a:t>的大小。</a:t>
            </a:r>
            <a:r>
              <a:rPr lang="zh-CN" altLang="zh-CN" sz="2000" dirty="0"/>
              <a:t>当</a:t>
            </a:r>
            <a:r>
              <a:rPr lang="en-US" altLang="zh-CN" sz="2000" dirty="0"/>
              <a:t>X&gt;Y</a:t>
            </a:r>
            <a:r>
              <a:rPr lang="zh-CN" altLang="zh-CN" sz="2000" dirty="0"/>
              <a:t>时</a:t>
            </a:r>
            <a:r>
              <a:rPr lang="zh-CN" altLang="en-US" sz="2000" dirty="0"/>
              <a:t>，</a:t>
            </a:r>
            <a:r>
              <a:rPr lang="en-US" altLang="zh-CN" sz="2000" dirty="0"/>
              <a:t>Q</a:t>
            </a:r>
            <a:r>
              <a:rPr lang="en-US" altLang="zh-CN" sz="2000" baseline="-10000" dirty="0"/>
              <a:t>1</a:t>
            </a:r>
            <a:r>
              <a:rPr lang="en-US" altLang="zh-CN" sz="2000" dirty="0"/>
              <a:t>=1</a:t>
            </a:r>
            <a:r>
              <a:rPr lang="zh-CN" altLang="zh-CN" sz="2000" dirty="0"/>
              <a:t>，</a:t>
            </a:r>
            <a:r>
              <a:rPr lang="en-US" altLang="zh-CN" sz="2000" dirty="0"/>
              <a:t>Q</a:t>
            </a:r>
            <a:r>
              <a:rPr lang="en-US" altLang="zh-CN" sz="2000" baseline="-10000" dirty="0"/>
              <a:t>2</a:t>
            </a:r>
            <a:r>
              <a:rPr lang="en-US" altLang="zh-CN" sz="2000" dirty="0"/>
              <a:t>=0</a:t>
            </a:r>
            <a:r>
              <a:rPr lang="zh-CN" altLang="en-US" sz="2000" dirty="0"/>
              <a:t>；</a:t>
            </a:r>
            <a:r>
              <a:rPr lang="zh-CN" altLang="zh-CN" sz="2000" dirty="0"/>
              <a:t>当</a:t>
            </a:r>
            <a:r>
              <a:rPr lang="en-US" altLang="zh-CN" sz="2000" dirty="0"/>
              <a:t>X&lt;Y</a:t>
            </a:r>
            <a:r>
              <a:rPr lang="zh-CN" altLang="zh-CN" sz="2000" dirty="0"/>
              <a:t>时</a:t>
            </a:r>
            <a:r>
              <a:rPr lang="zh-CN" altLang="en-US" sz="2000" dirty="0"/>
              <a:t>，</a:t>
            </a:r>
            <a:r>
              <a:rPr lang="en-US" altLang="zh-CN" sz="2000" dirty="0"/>
              <a:t>Q</a:t>
            </a:r>
            <a:r>
              <a:rPr lang="en-US" altLang="zh-CN" sz="2000" baseline="-10000" dirty="0"/>
              <a:t>1</a:t>
            </a:r>
            <a:r>
              <a:rPr lang="en-US" altLang="zh-CN" sz="2000" dirty="0"/>
              <a:t>=0</a:t>
            </a:r>
            <a:r>
              <a:rPr lang="zh-CN" altLang="zh-CN" sz="2000" dirty="0"/>
              <a:t>，</a:t>
            </a:r>
            <a:r>
              <a:rPr lang="en-US" altLang="zh-CN" sz="2000" dirty="0"/>
              <a:t>Q</a:t>
            </a:r>
            <a:r>
              <a:rPr lang="en-US" altLang="zh-CN" sz="2000" baseline="-10000" dirty="0"/>
              <a:t>2</a:t>
            </a:r>
            <a:r>
              <a:rPr lang="en-US" altLang="zh-CN" sz="2000" dirty="0"/>
              <a:t>=1</a:t>
            </a:r>
            <a:r>
              <a:rPr lang="zh-CN" altLang="en-US" sz="2000" dirty="0"/>
              <a:t>；</a:t>
            </a:r>
            <a:r>
              <a:rPr lang="zh-CN" altLang="zh-CN" sz="2000" dirty="0"/>
              <a:t>当</a:t>
            </a:r>
            <a:r>
              <a:rPr lang="en-US" altLang="zh-CN" sz="2000" dirty="0"/>
              <a:t>X=Y</a:t>
            </a:r>
            <a:r>
              <a:rPr lang="zh-CN" altLang="zh-CN" sz="2000" dirty="0"/>
              <a:t>时</a:t>
            </a:r>
            <a:r>
              <a:rPr lang="zh-CN" altLang="en-US" sz="2000" dirty="0"/>
              <a:t>，</a:t>
            </a:r>
            <a:r>
              <a:rPr lang="en-US" altLang="zh-CN" sz="2000" dirty="0"/>
              <a:t>Q</a:t>
            </a:r>
            <a:r>
              <a:rPr lang="en-US" altLang="zh-CN" sz="2000" baseline="-10000" dirty="0"/>
              <a:t>1</a:t>
            </a:r>
            <a:r>
              <a:rPr lang="en-US" altLang="zh-CN" sz="2000" dirty="0"/>
              <a:t>=Q</a:t>
            </a:r>
            <a:r>
              <a:rPr lang="en-US" altLang="zh-CN" sz="2000" baseline="-10000" dirty="0"/>
              <a:t>2</a:t>
            </a:r>
            <a:r>
              <a:rPr lang="en-US" altLang="zh-CN" sz="2000" dirty="0"/>
              <a:t>=0</a:t>
            </a:r>
            <a:r>
              <a:rPr lang="zh-CN" altLang="en-US" sz="2000" dirty="0"/>
              <a:t>。画出接线图，并将实验结果记录下来。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 dirty="0"/>
              <a:t>4</a:t>
            </a:r>
            <a:r>
              <a:rPr lang="zh-CN" altLang="en-US" sz="2000" dirty="0"/>
              <a:t>、（选做）用</a:t>
            </a:r>
            <a:r>
              <a:rPr lang="en-US" altLang="zh-CN" sz="2000" dirty="0"/>
              <a:t>74153</a:t>
            </a:r>
            <a:r>
              <a:rPr lang="zh-CN" altLang="en-US" sz="2000" dirty="0"/>
              <a:t>及门电路实现一位全加器，用逻辑开关分别控制全加器输入</a:t>
            </a:r>
            <a:r>
              <a:rPr lang="en-US" altLang="zh-CN" sz="2000" dirty="0"/>
              <a:t>A</a:t>
            </a:r>
            <a:r>
              <a:rPr lang="zh-CN" altLang="en-US" sz="2000" dirty="0"/>
              <a:t>、</a:t>
            </a:r>
            <a:r>
              <a:rPr lang="en-US" altLang="zh-CN" sz="2000" dirty="0"/>
              <a:t>B</a:t>
            </a:r>
            <a:r>
              <a:rPr lang="zh-CN" altLang="en-US" sz="2000" dirty="0"/>
              <a:t>、</a:t>
            </a:r>
            <a:r>
              <a:rPr lang="en-US" altLang="zh-CN" sz="2000" dirty="0"/>
              <a:t>CI</a:t>
            </a:r>
            <a:r>
              <a:rPr lang="zh-CN" altLang="en-US" sz="2000" dirty="0"/>
              <a:t>，用</a:t>
            </a:r>
            <a:r>
              <a:rPr lang="en-US" altLang="zh-CN" sz="2000" dirty="0"/>
              <a:t>LED</a:t>
            </a:r>
            <a:r>
              <a:rPr lang="zh-CN" altLang="en-US" sz="2000" dirty="0"/>
              <a:t>指示灯显示出全加器输出</a:t>
            </a:r>
            <a:r>
              <a:rPr lang="en-US" altLang="zh-CN" sz="2000" dirty="0"/>
              <a:t>S</a:t>
            </a:r>
            <a:r>
              <a:rPr lang="zh-CN" altLang="en-US" sz="2000" dirty="0"/>
              <a:t>、</a:t>
            </a:r>
            <a:r>
              <a:rPr lang="en-US" altLang="zh-CN" sz="2000" dirty="0"/>
              <a:t>CO</a:t>
            </a:r>
            <a:r>
              <a:rPr lang="zh-CN" altLang="en-US" sz="2000" dirty="0"/>
              <a:t>。画出接线图，验证其功能，并将实验结果记录下来。（可参考图</a:t>
            </a:r>
            <a:r>
              <a:rPr lang="en-US" altLang="zh-CN" sz="2000" dirty="0"/>
              <a:t>2-6</a:t>
            </a:r>
            <a:r>
              <a:rPr lang="zh-CN" altLang="en-US" sz="2000" dirty="0"/>
              <a:t>，也可自己设计）</a:t>
            </a:r>
          </a:p>
        </p:txBody>
      </p:sp>
      <p:graphicFrame>
        <p:nvGraphicFramePr>
          <p:cNvPr id="9219" name="Object 5">
            <a:extLst>
              <a:ext uri="{FF2B5EF4-FFF2-40B4-BE49-F238E27FC236}">
                <a16:creationId xmlns:a16="http://schemas.microsoft.com/office/drawing/2014/main" id="{557F30A9-003E-8FD3-5B56-E2C0EEDBC4B5}"/>
              </a:ext>
            </a:extLst>
          </p:cNvPr>
          <p:cNvGraphicFramePr>
            <a:graphicFrameLocks noChangeAspect="1"/>
          </p:cNvGraphicFramePr>
          <p:nvPr>
            <p:ph sz="half" idx="1"/>
          </p:nvPr>
        </p:nvGraphicFramePr>
        <p:xfrm>
          <a:off x="2743200" y="1631950"/>
          <a:ext cx="358140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2145369" imgH="253890" progId="Equation.3">
                  <p:embed/>
                </p:oleObj>
              </mc:Choice>
              <mc:Fallback>
                <p:oleObj name="公式" r:id="rId3" imgW="2145369" imgH="25389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1631950"/>
                        <a:ext cx="3581400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0" name="Object 7">
            <a:extLst>
              <a:ext uri="{FF2B5EF4-FFF2-40B4-BE49-F238E27FC236}">
                <a16:creationId xmlns:a16="http://schemas.microsoft.com/office/drawing/2014/main" id="{AD7DDBB8-6E84-5268-4DAF-2A377E569784}"/>
              </a:ext>
            </a:extLst>
          </p:cNvPr>
          <p:cNvGraphicFramePr>
            <a:graphicFrameLocks noChangeAspect="1"/>
          </p:cNvGraphicFramePr>
          <p:nvPr>
            <p:ph sz="half" idx="2"/>
          </p:nvPr>
        </p:nvGraphicFramePr>
        <p:xfrm>
          <a:off x="2819400" y="2554288"/>
          <a:ext cx="3352800" cy="341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5" imgW="1993900" imgH="203200" progId="Equation.3">
                  <p:embed/>
                </p:oleObj>
              </mc:Choice>
              <mc:Fallback>
                <p:oleObj name="公式" r:id="rId5" imgW="1993900" imgH="203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2554288"/>
                        <a:ext cx="3352800" cy="341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4" descr="未命名">
            <a:extLst>
              <a:ext uri="{FF2B5EF4-FFF2-40B4-BE49-F238E27FC236}">
                <a16:creationId xmlns:a16="http://schemas.microsoft.com/office/drawing/2014/main" id="{A159B3A8-7C75-83CC-5A08-08D7BC966C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950" y="1752600"/>
            <a:ext cx="687705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Text Box 5">
            <a:extLst>
              <a:ext uri="{FF2B5EF4-FFF2-40B4-BE49-F238E27FC236}">
                <a16:creationId xmlns:a16="http://schemas.microsoft.com/office/drawing/2014/main" id="{9ED14637-C1DB-1098-FD9B-C6F147B943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1175" y="5715000"/>
            <a:ext cx="556260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2000"/>
              <a:t>图</a:t>
            </a:r>
            <a:r>
              <a:rPr lang="en-US" altLang="zh-CN" sz="2000"/>
              <a:t>2-6    </a:t>
            </a:r>
            <a:r>
              <a:rPr lang="zh-CN" altLang="en-US" sz="2000"/>
              <a:t>由数据选择器和门电路实现一位全加器</a:t>
            </a:r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70376863-D5B7-EA88-C4A8-4723EC15FB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533400"/>
            <a:ext cx="8001000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2400" b="1" dirty="0"/>
              <a:t>思考题</a:t>
            </a:r>
            <a:endParaRPr lang="en-US" altLang="zh-CN" sz="2400" b="1" dirty="0"/>
          </a:p>
          <a:p>
            <a:pPr indent="457200" eaLnBrk="1" hangingPunct="1">
              <a:spcBef>
                <a:spcPct val="50000"/>
              </a:spcBef>
              <a:defRPr/>
            </a:pPr>
            <a:r>
              <a:rPr lang="zh-CN" altLang="en-US" sz="2000" dirty="0"/>
              <a:t>如何给由</a:t>
            </a:r>
            <a:r>
              <a:rPr lang="en-US" altLang="zh-CN" sz="2000" dirty="0"/>
              <a:t>74153</a:t>
            </a:r>
            <a:r>
              <a:rPr lang="zh-CN" altLang="en-US" sz="2000" dirty="0"/>
              <a:t>扩展而来的八选一数据选择器设计选通控制端。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5">
            <a:extLst>
              <a:ext uri="{FF2B5EF4-FFF2-40B4-BE49-F238E27FC236}">
                <a16:creationId xmlns:a16="http://schemas.microsoft.com/office/drawing/2014/main" id="{F8615A61-5AA8-78F2-D044-A77DE6A243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352550"/>
            <a:ext cx="4433888" cy="350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291" name="Text Box 5">
            <a:extLst>
              <a:ext uri="{FF2B5EF4-FFF2-40B4-BE49-F238E27FC236}">
                <a16:creationId xmlns:a16="http://schemas.microsoft.com/office/drawing/2014/main" id="{9EB75C43-1DF5-C0B0-9B60-E726AE1995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0038" y="4953000"/>
            <a:ext cx="556260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2000"/>
              <a:t>图</a:t>
            </a:r>
            <a:r>
              <a:rPr lang="en-US" altLang="zh-CN" sz="2000"/>
              <a:t>2-7  </a:t>
            </a:r>
            <a:r>
              <a:rPr lang="zh-CN" altLang="en-US" sz="2000"/>
              <a:t>  异或门</a:t>
            </a:r>
            <a:r>
              <a:rPr lang="en-US" altLang="zh-CN" sz="2000"/>
              <a:t>7486</a:t>
            </a:r>
            <a:r>
              <a:rPr lang="zh-CN" altLang="en-US" sz="2000"/>
              <a:t>管脚图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1035</TotalTime>
  <Words>598</Words>
  <Application>Microsoft Office PowerPoint</Application>
  <PresentationFormat>全屏显示(4:3)</PresentationFormat>
  <Paragraphs>32</Paragraphs>
  <Slides>7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Arial</vt:lpstr>
      <vt:lpstr>宋体</vt:lpstr>
      <vt:lpstr>默认设计模板</vt:lpstr>
      <vt:lpstr>Microsoft 公式 3.0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刘修铭</dc:creator>
  <cp:lastModifiedBy>刘 修铭</cp:lastModifiedBy>
  <cp:revision>86</cp:revision>
  <cp:lastPrinted>1601-01-01T00:00:00Z</cp:lastPrinted>
  <dcterms:created xsi:type="dcterms:W3CDTF">1601-01-01T00:00:00Z</dcterms:created>
  <dcterms:modified xsi:type="dcterms:W3CDTF">2022-10-11T02:45:42Z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