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0" r:id="rId3"/>
    <p:sldId id="261" r:id="rId4"/>
    <p:sldId id="262" r:id="rId5"/>
    <p:sldId id="257" r:id="rId6"/>
    <p:sldId id="258" r:id="rId7"/>
    <p:sldId id="259" r:id="rId8"/>
    <p:sldId id="263" r:id="rId9"/>
    <p:sldId id="264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D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4" d="100"/>
          <a:sy n="104" d="100"/>
        </p:scale>
        <p:origin x="1208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81EDA10-9246-DC35-FDE1-0E8A33E859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C66B847-A532-4790-A3E5-C3AC7475F2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5AD9EA23-2318-7237-9E4A-A318174EF46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9F59AB81-203A-B87A-714E-D383FA180A0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675001C8-3174-1828-53CC-DE30FC8958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87250A03-830B-5B2C-1E1F-0C3E5348F5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118E3DC-9000-4AB4-9B35-571BD41250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C5727A22-01D3-9633-4CFC-E61ABA701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35201D8-6A63-4B75-B2D9-68CB1E78DAB6}" type="slidenum">
              <a:rPr lang="en-US" altLang="zh-CN"/>
              <a:pPr eaLnBrk="1" hangingPunct="1"/>
              <a:t>1</a:t>
            </a:fld>
            <a:endParaRPr lang="en-US" altLang="zh-CN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E034B060-C5A3-6E05-7896-002837F695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28567654-9170-C8BB-EA73-AA90447C85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5CD7E4-8EC7-5197-738E-A276E6D5A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5031E5A-E7D4-E60E-CA69-BAB2577DFC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C6535F7-AF64-CE6B-34C6-53D578B3B3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C359C9-F247-4DCB-B6AD-46EB848D5E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110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BD8B65-B031-B8AC-0C3E-8AD981880A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EEF8B9-BB12-B6EB-6E5C-581B64D0F8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7DE29D-C33D-2FBF-FB4A-A1B3F8CFCF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E5E0CA-0BA8-44C9-BBA5-B2E9E6F5C7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478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375DA1-97DF-D80E-3C22-50C5C40FB5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9A96C5B-2F3E-254D-8038-BCEF86AE1E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8605372-26EC-2671-7A69-890E2273C1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4D5CC9-3637-43DD-BEB1-55A11E0BFB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6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537FFC-1577-968A-6A59-A5A9057FEC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6A94D1-4AB2-F9B1-0E7E-6B808C7E21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303F5E2-9E53-CB98-665B-CF23FE5D3E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120A0A-DCA2-4860-8523-9E3DFCE25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0786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75391BE-FE96-A6FC-8CE0-87877701C4C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5E48E7-4439-52F5-ADEC-AEF1C2670E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1F68B7-7C1F-EC55-27BC-8E61AF8502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97D1A3-2DAB-4FF4-AD63-8BEC5881479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969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C1D09C-AC27-AB3E-3442-DB5F631638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3292D1-8B90-33A5-22E0-614F5B0C11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756A67-0628-2EEE-D9C5-CE839D1FCFB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72B97C-2B8F-430A-A53C-C38D75530B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0186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FC78F22-7683-E8DB-6520-AEF0D6CF10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7A0F64C-5AEF-30E4-D30E-8051D156A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6A8D24-FF03-6CD9-DCE6-214D7AA559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A5B26B-DCAA-42C6-AFE9-883AD713A0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656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B2B711B-CD2D-387F-6D79-29D943CE42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6E80CE7-9DB2-B4F7-0526-3284FD4030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41C8423-AE35-36E3-F947-70DFBFD9B4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ED6E3A-A252-40C0-8BAA-B19E9FE680F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86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13D9FDB-E225-934A-8608-2D319AB1F6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CFAC1B5-2DB5-A44A-6002-1E30D80E47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E0C1DF8-C25F-9A67-1478-B2F872C7D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C5B653-5038-4C0D-B660-B735C2C836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6846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1B043-6E71-3EAC-79EF-F84333EAF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EF6390-5400-D337-388E-4E42F02F3C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C296C-C12A-49CF-68C1-9AE9BCB00D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8FC5EF-AAE5-4EED-BE1A-CD585782FF3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69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EFBE7DD-0E67-0510-8AEC-B280C8D579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A7F89D-6C36-A9A0-B038-F1B45BCBD0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ABB49E-B630-D2DE-9116-4E444DB646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CD3BD-D3B9-40E1-886A-069353E501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732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DC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E9F0CF4-8249-D468-3FD8-0AE572890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278AC94-F5E9-064A-3B8F-6EECF2E0F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805B373-6D53-92EF-E8CF-A7346D84FBD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A1874E8-C38C-DCAC-B509-EF6A317B0C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D98F5E1-3209-2940-93EA-E8FC0F54CD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5715BBB-1B85-497D-8EDB-52D6E6F3E2E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095016C6-06D2-68EF-F12D-856FF0EA2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7688"/>
            <a:ext cx="7086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800" b="1"/>
              <a:t>实验三    编码译码电路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833708E2-8ED7-C068-BC87-0BA2E44F3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387475"/>
            <a:ext cx="8229600" cy="47085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实验目的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、熟悉编码器、译码器的工作原理和使用方法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、掌握中规模集成编码器、译码器的逻辑功能及使用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en-US" altLang="zh-CN" sz="2000" dirty="0"/>
              <a:t>3</a:t>
            </a:r>
            <a:r>
              <a:rPr lang="zh-CN" altLang="en-US" sz="2000" dirty="0"/>
              <a:t>、熟悉数码管的工作原理及使用方法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实验原理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在数字系统中，编码器和译码器都是常用的组合逻辑电路。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/>
              <a:t>一、编码</a:t>
            </a:r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en-US" sz="2000" dirty="0"/>
              <a:t>为了区分不同的事件，往往将不同的事件用不同的二进制代码表示，这就是编码的含义。在二值逻辑电路中，信号都是以高、低电平的形式给出的，因此，编码器的逻辑功能就是把输入的每一个高、低电平信号编成一个对应的二进制代码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4">
            <a:extLst>
              <a:ext uri="{FF2B5EF4-FFF2-40B4-BE49-F238E27FC236}">
                <a16:creationId xmlns:a16="http://schemas.microsoft.com/office/drawing/2014/main" id="{E5E958B3-8C21-1C36-7E52-B968A7F23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7" t="27911" r="2455"/>
          <a:stretch>
            <a:fillRect/>
          </a:stretch>
        </p:blipFill>
        <p:spPr bwMode="auto">
          <a:xfrm>
            <a:off x="914400" y="2209800"/>
            <a:ext cx="7370763" cy="346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 Box 6">
            <a:extLst>
              <a:ext uri="{FF2B5EF4-FFF2-40B4-BE49-F238E27FC236}">
                <a16:creationId xmlns:a16="http://schemas.microsoft.com/office/drawing/2014/main" id="{E2718DF2-D2CF-A9F2-2F17-8FA2AD9A7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6288" y="1419225"/>
            <a:ext cx="5105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四输入与非门</a:t>
            </a:r>
            <a:r>
              <a:rPr lang="en-US" altLang="zh-CN" sz="2000"/>
              <a:t>7420</a:t>
            </a:r>
            <a:r>
              <a:rPr lang="zh-CN" altLang="en-US" sz="2000"/>
              <a:t>的管脚图和功能表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E0A9445C-C563-B910-81A9-AB91D0554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注：</a:t>
            </a:r>
            <a:r>
              <a:rPr lang="en-US" altLang="zh-CN"/>
              <a:t>7448</a:t>
            </a:r>
            <a:r>
              <a:rPr lang="zh-CN" altLang="en-US"/>
              <a:t>：</a:t>
            </a:r>
          </a:p>
        </p:txBody>
      </p:sp>
      <p:sp>
        <p:nvSpPr>
          <p:cNvPr id="12291" name="内容占位符 2">
            <a:extLst>
              <a:ext uri="{FF2B5EF4-FFF2-40B4-BE49-F238E27FC236}">
                <a16:creationId xmlns:a16="http://schemas.microsoft.com/office/drawing/2014/main" id="{C3EFF9F0-3755-476B-426B-F543FA1FE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zh-CN" altLang="zh-CN"/>
              <a:t>当灭零输入</a:t>
            </a:r>
            <a:r>
              <a:rPr lang="en-US" altLang="zh-CN"/>
              <a:t>RBI==0</a:t>
            </a:r>
            <a:r>
              <a:rPr lang="zh-CN" altLang="zh-CN"/>
              <a:t>；及</a:t>
            </a:r>
            <a:r>
              <a:rPr lang="en-US" altLang="zh-CN"/>
              <a:t>dcba=0000</a:t>
            </a:r>
            <a:r>
              <a:rPr lang="zh-CN" altLang="zh-CN"/>
              <a:t>时，灭零输出才为零</a:t>
            </a:r>
            <a:r>
              <a:rPr lang="en-US" altLang="zh-CN"/>
              <a:t>;</a:t>
            </a:r>
            <a:r>
              <a:rPr lang="zh-CN" altLang="zh-CN"/>
              <a:t>同时在此情况下，</a:t>
            </a:r>
            <a:r>
              <a:rPr lang="en-US" altLang="zh-CN"/>
              <a:t>RBO</a:t>
            </a:r>
            <a:r>
              <a:rPr lang="zh-CN" altLang="zh-CN"/>
              <a:t>输出低电平，可以传递给下一级的灭</a:t>
            </a:r>
            <a:r>
              <a:rPr lang="en-US" altLang="zh-CN"/>
              <a:t>0</a:t>
            </a:r>
            <a:r>
              <a:rPr lang="zh-CN" altLang="zh-CN"/>
              <a:t>输入端；</a:t>
            </a:r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178806E5-9901-1DCF-DC1F-104965E3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50875"/>
            <a:ext cx="8001000" cy="209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1200"/>
              </a:spcBef>
            </a:pPr>
            <a:r>
              <a:rPr lang="zh-CN" altLang="en-US" sz="2000"/>
              <a:t>编码器分为普通编码器和优先编码器：对于普通编码器，任何时刻只允许输入一个编码信号，否则输出将发生混乱；在优先编码器中，允许同时输入多个编码信号，只对其中优先权最高的一个进行编码。</a:t>
            </a:r>
            <a:endParaRPr lang="en-US" altLang="zh-CN" sz="2000"/>
          </a:p>
          <a:p>
            <a:pPr eaLnBrk="1" hangingPunct="1">
              <a:spcBef>
                <a:spcPts val="1200"/>
              </a:spcBef>
            </a:pPr>
            <a:r>
              <a:rPr lang="zh-CN" altLang="en-US" sz="2000"/>
              <a:t>本实验中使用的</a:t>
            </a:r>
            <a:r>
              <a:rPr lang="en-US" altLang="zh-CN" sz="2000"/>
              <a:t>74147</a:t>
            </a:r>
            <a:r>
              <a:rPr lang="zh-CN" altLang="en-US" sz="2000"/>
              <a:t>就是一个十线</a:t>
            </a:r>
            <a:r>
              <a:rPr lang="en-US" altLang="zh-CN" sz="2000"/>
              <a:t>—</a:t>
            </a:r>
            <a:r>
              <a:rPr lang="zh-CN" altLang="en-US" sz="2000"/>
              <a:t>四线优先编码器。管脚图如图</a:t>
            </a:r>
            <a:r>
              <a:rPr lang="en-US" altLang="zh-CN" sz="2000"/>
              <a:t>3-1</a:t>
            </a:r>
            <a:r>
              <a:rPr lang="zh-CN" altLang="en-US" sz="2000"/>
              <a:t>所示。其中</a:t>
            </a:r>
            <a:r>
              <a:rPr lang="en-US" altLang="zh-CN" sz="2000"/>
              <a:t>I1~I9</a:t>
            </a:r>
            <a:r>
              <a:rPr lang="zh-CN" altLang="en-US" sz="2000"/>
              <a:t>为信号输入端，</a:t>
            </a:r>
            <a:r>
              <a:rPr lang="en-US" altLang="zh-CN" sz="2000"/>
              <a:t>A</a:t>
            </a:r>
            <a:r>
              <a:rPr lang="zh-CN" altLang="en-US" sz="2000"/>
              <a:t>、</a:t>
            </a:r>
            <a:r>
              <a:rPr lang="en-US" altLang="zh-CN" sz="2000"/>
              <a:t>B</a:t>
            </a:r>
            <a:r>
              <a:rPr lang="zh-CN" altLang="en-US" sz="2000"/>
              <a:t>、</a:t>
            </a:r>
            <a:r>
              <a:rPr lang="en-US" altLang="zh-CN" sz="2000"/>
              <a:t>C</a:t>
            </a:r>
            <a:r>
              <a:rPr lang="zh-CN" altLang="en-US" sz="2000"/>
              <a:t>、</a:t>
            </a:r>
            <a:r>
              <a:rPr lang="en-US" altLang="zh-CN" sz="2000"/>
              <a:t>D</a:t>
            </a:r>
            <a:r>
              <a:rPr lang="zh-CN" altLang="en-US" sz="2000"/>
              <a:t>为信号输出端，输入输出均为低电平有效。图</a:t>
            </a:r>
            <a:r>
              <a:rPr lang="en-US" altLang="zh-CN" sz="2000"/>
              <a:t>3-2</a:t>
            </a:r>
            <a:r>
              <a:rPr lang="zh-CN" altLang="en-US" sz="2000"/>
              <a:t>是</a:t>
            </a:r>
            <a:r>
              <a:rPr lang="en-US" altLang="zh-CN" sz="2000"/>
              <a:t>74147</a:t>
            </a:r>
            <a:r>
              <a:rPr lang="zh-CN" altLang="en-US" sz="2000"/>
              <a:t>的功能表。</a:t>
            </a:r>
          </a:p>
        </p:txBody>
      </p:sp>
      <p:pic>
        <p:nvPicPr>
          <p:cNvPr id="3075" name="Picture 5">
            <a:extLst>
              <a:ext uri="{FF2B5EF4-FFF2-40B4-BE49-F238E27FC236}">
                <a16:creationId xmlns:a16="http://schemas.microsoft.com/office/drawing/2014/main" id="{8E6DBA50-9ED7-BC27-1958-B7AA00C9B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7950" y="2743200"/>
            <a:ext cx="2279650" cy="2935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6" name="Text Box 7">
            <a:extLst>
              <a:ext uri="{FF2B5EF4-FFF2-40B4-BE49-F238E27FC236}">
                <a16:creationId xmlns:a16="http://schemas.microsoft.com/office/drawing/2014/main" id="{EF880E55-FCDE-CD72-AD70-51833239C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75" y="5678488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3-1    74147</a:t>
            </a:r>
            <a:r>
              <a:rPr lang="zh-CN" altLang="en-US" sz="2000"/>
              <a:t>管脚图</a:t>
            </a:r>
          </a:p>
        </p:txBody>
      </p:sp>
      <p:pic>
        <p:nvPicPr>
          <p:cNvPr id="3077" name="Picture 4">
            <a:extLst>
              <a:ext uri="{FF2B5EF4-FFF2-40B4-BE49-F238E27FC236}">
                <a16:creationId xmlns:a16="http://schemas.microsoft.com/office/drawing/2014/main" id="{236C728E-2B69-351C-648F-BD27C944F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b="3641"/>
          <a:stretch>
            <a:fillRect/>
          </a:stretch>
        </p:blipFill>
        <p:spPr bwMode="auto">
          <a:xfrm>
            <a:off x="4343400" y="2819400"/>
            <a:ext cx="3775075" cy="2805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7">
            <a:extLst>
              <a:ext uri="{FF2B5EF4-FFF2-40B4-BE49-F238E27FC236}">
                <a16:creationId xmlns:a16="http://schemas.microsoft.com/office/drawing/2014/main" id="{895A0151-44DC-7F9A-9381-C11F6D99C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138" y="5692775"/>
            <a:ext cx="289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3-2    74147</a:t>
            </a:r>
            <a:r>
              <a:rPr lang="zh-CN" altLang="en-US" sz="2000"/>
              <a:t>功能表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34B12759-69A9-D0F0-60D6-BA7BABD645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"/>
            <a:ext cx="8153400" cy="28622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defRPr/>
            </a:pPr>
            <a:r>
              <a:rPr lang="zh-CN" altLang="en-US" sz="2000" dirty="0"/>
              <a:t>二、译码</a:t>
            </a:r>
          </a:p>
          <a:p>
            <a:pPr indent="457200" eaLnBrk="1" hangingPunct="1">
              <a:spcBef>
                <a:spcPts val="600"/>
              </a:spcBef>
              <a:defRPr/>
            </a:pPr>
            <a:r>
              <a:rPr lang="zh-CN" altLang="en-US" sz="2000" dirty="0"/>
              <a:t>译码器的逻辑功能与编码器相反，它是将每个输入的二进制代码译成对应的输出高、低电平信号。一般有以下几类：</a:t>
            </a:r>
          </a:p>
          <a:p>
            <a:pPr indent="457200" eaLnBrk="1" hangingPunct="1">
              <a:spcBef>
                <a:spcPts val="60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、二进制译码器，一般具有</a:t>
            </a:r>
            <a:r>
              <a:rPr lang="en-US" altLang="zh-CN" sz="2000" dirty="0"/>
              <a:t>n</a:t>
            </a:r>
            <a:r>
              <a:rPr lang="zh-CN" altLang="en-US" sz="2000" dirty="0"/>
              <a:t>个输入端、</a:t>
            </a:r>
            <a:r>
              <a:rPr lang="en-US" altLang="zh-CN" sz="2000" dirty="0"/>
              <a:t>2</a:t>
            </a:r>
            <a:r>
              <a:rPr lang="en-US" altLang="zh-CN" sz="2000" baseline="30000" dirty="0"/>
              <a:t>n</a:t>
            </a:r>
            <a:r>
              <a:rPr lang="zh-CN" altLang="en-US" sz="2000" dirty="0"/>
              <a:t>个输出端和一个或多个使能输入端。</a:t>
            </a:r>
          </a:p>
          <a:p>
            <a:pPr indent="457200" eaLnBrk="1" hangingPunct="1">
              <a:spcBef>
                <a:spcPts val="600"/>
              </a:spcBef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、码制变换器，用于不同代码之间的转换，如二</a:t>
            </a:r>
            <a:r>
              <a:rPr lang="en-US" altLang="zh-CN" sz="2000" dirty="0">
                <a:latin typeface="+mn-ea"/>
              </a:rPr>
              <a:t>-</a:t>
            </a:r>
            <a:r>
              <a:rPr lang="zh-CN" altLang="en-US" sz="2000" dirty="0"/>
              <a:t>十进制译码器。</a:t>
            </a:r>
          </a:p>
          <a:p>
            <a:pPr indent="457200" eaLnBrk="1" hangingPunct="1">
              <a:spcBef>
                <a:spcPts val="600"/>
              </a:spcBef>
              <a:defRPr/>
            </a:pPr>
            <a:r>
              <a:rPr lang="en-US" altLang="zh-CN" sz="2000" dirty="0"/>
              <a:t>3</a:t>
            </a:r>
            <a:r>
              <a:rPr lang="zh-CN" altLang="en-US" sz="2000" dirty="0"/>
              <a:t>、显示译码器，是用来驱动各种数字、文字或符号的显示器，如</a:t>
            </a:r>
            <a:r>
              <a:rPr lang="en-US" altLang="zh-CN" sz="2000" dirty="0"/>
              <a:t>BCD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zh-CN" altLang="en-US" sz="2000" dirty="0"/>
              <a:t>七段显示译码器等，共阴显示译码器</a:t>
            </a:r>
            <a:r>
              <a:rPr lang="en-US" altLang="zh-CN" sz="2000" dirty="0"/>
              <a:t>7448</a:t>
            </a:r>
            <a:r>
              <a:rPr lang="zh-CN" altLang="en-US" sz="2000" dirty="0"/>
              <a:t>的管脚图如图</a:t>
            </a:r>
            <a:r>
              <a:rPr lang="en-US" altLang="zh-CN" sz="2000" dirty="0"/>
              <a:t>3-3</a:t>
            </a:r>
            <a:r>
              <a:rPr lang="zh-CN" altLang="en-US" sz="2000" dirty="0"/>
              <a:t>所示。</a:t>
            </a:r>
          </a:p>
        </p:txBody>
      </p:sp>
      <p:pic>
        <p:nvPicPr>
          <p:cNvPr id="4099" name="Picture 6">
            <a:extLst>
              <a:ext uri="{FF2B5EF4-FFF2-40B4-BE49-F238E27FC236}">
                <a16:creationId xmlns:a16="http://schemas.microsoft.com/office/drawing/2014/main" id="{9C4B4045-0C99-2198-3863-F9FD3F227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276600"/>
            <a:ext cx="2052638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Text Box 7">
            <a:extLst>
              <a:ext uri="{FF2B5EF4-FFF2-40B4-BE49-F238E27FC236}">
                <a16:creationId xmlns:a16="http://schemas.microsoft.com/office/drawing/2014/main" id="{D2BA73C6-7D19-E7F8-798E-38F04A392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0325" y="5903913"/>
            <a:ext cx="2895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3-3    7448</a:t>
            </a:r>
            <a:r>
              <a:rPr lang="zh-CN" altLang="en-US" sz="2000"/>
              <a:t>管脚图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F9CEB3A-025C-4320-71F6-32FFEABAFF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622675"/>
            <a:ext cx="4572000" cy="17843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indent="457200" eaLnBrk="1" hangingPunct="1">
              <a:spcBef>
                <a:spcPts val="1200"/>
              </a:spcBef>
              <a:defRPr/>
            </a:pPr>
            <a:r>
              <a:rPr lang="zh-CN" altLang="en-US" sz="2000" dirty="0"/>
              <a:t>译码器典型应用之一是实现组合逻辑电路，比如用</a:t>
            </a:r>
            <a:r>
              <a:rPr lang="en-US" altLang="zh-CN" sz="2000" dirty="0"/>
              <a:t>3</a:t>
            </a:r>
            <a:r>
              <a:rPr lang="zh-CN" altLang="en-US" sz="2000" dirty="0"/>
              <a:t>线</a:t>
            </a:r>
            <a:r>
              <a:rPr lang="en-US" altLang="zh-CN" sz="2000" dirty="0">
                <a:latin typeface="+mn-ea"/>
                <a:ea typeface="+mn-ea"/>
              </a:rPr>
              <a:t>-</a:t>
            </a:r>
            <a:r>
              <a:rPr lang="en-US" altLang="zh-CN" sz="2000" dirty="0"/>
              <a:t>8</a:t>
            </a:r>
            <a:r>
              <a:rPr lang="zh-CN" altLang="en-US" sz="2000" dirty="0"/>
              <a:t>线译码器</a:t>
            </a:r>
            <a:r>
              <a:rPr lang="en-US" altLang="zh-CN" sz="2000" dirty="0"/>
              <a:t>74138</a:t>
            </a:r>
            <a:r>
              <a:rPr lang="zh-CN" altLang="en-US" sz="2000" dirty="0"/>
              <a:t>和门电路实现一位二进制全减器等。</a:t>
            </a:r>
            <a:endParaRPr lang="en-US" altLang="zh-CN" sz="2000" dirty="0"/>
          </a:p>
          <a:p>
            <a:pPr indent="457200" eaLnBrk="1" hangingPunct="1">
              <a:spcBef>
                <a:spcPts val="1200"/>
              </a:spcBef>
              <a:defRPr/>
            </a:pPr>
            <a:r>
              <a:rPr lang="en-US" altLang="zh-CN" sz="2000" dirty="0"/>
              <a:t>74138</a:t>
            </a:r>
            <a:r>
              <a:rPr lang="zh-CN" altLang="en-US" sz="2000" dirty="0"/>
              <a:t>的管脚图和功能表如图</a:t>
            </a:r>
            <a:r>
              <a:rPr lang="en-US" altLang="zh-CN" sz="2000" dirty="0"/>
              <a:t>3-4</a:t>
            </a:r>
            <a:r>
              <a:rPr lang="zh-CN" altLang="en-US" sz="2000" dirty="0"/>
              <a:t>和</a:t>
            </a:r>
            <a:r>
              <a:rPr lang="en-US" altLang="zh-CN" sz="2000" dirty="0"/>
              <a:t>3-5</a:t>
            </a:r>
            <a:r>
              <a:rPr lang="zh-CN" altLang="en-US" sz="2000" dirty="0"/>
              <a:t>所示。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>
            <a:extLst>
              <a:ext uri="{FF2B5EF4-FFF2-40B4-BE49-F238E27FC236}">
                <a16:creationId xmlns:a16="http://schemas.microsoft.com/office/drawing/2014/main" id="{98CF5E01-5260-A064-6274-F5A1DEF59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8" y="738188"/>
            <a:ext cx="7834312" cy="505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5">
            <a:extLst>
              <a:ext uri="{FF2B5EF4-FFF2-40B4-BE49-F238E27FC236}">
                <a16:creationId xmlns:a16="http://schemas.microsoft.com/office/drawing/2014/main" id="{E1687AE4-D34F-780D-942E-94F02A0EF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2538" y="5895975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3-4    74138</a:t>
            </a:r>
            <a:r>
              <a:rPr lang="zh-CN" altLang="en-US" sz="2000"/>
              <a:t>管脚图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3">
            <a:extLst>
              <a:ext uri="{FF2B5EF4-FFF2-40B4-BE49-F238E27FC236}">
                <a16:creationId xmlns:a16="http://schemas.microsoft.com/office/drawing/2014/main" id="{50E6F295-869D-C2A8-1388-5DE5E549680B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88" y="750888"/>
            <a:ext cx="7847012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Text Box 6">
            <a:extLst>
              <a:ext uri="{FF2B5EF4-FFF2-40B4-BE49-F238E27FC236}">
                <a16:creationId xmlns:a16="http://schemas.microsoft.com/office/drawing/2014/main" id="{B29046FB-196D-2DBC-C9DC-BA545A3F6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5927725"/>
            <a:ext cx="3886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3-5    74138</a:t>
            </a:r>
            <a:r>
              <a:rPr lang="zh-CN" altLang="en-US" sz="2000"/>
              <a:t>功能表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>
            <a:extLst>
              <a:ext uri="{FF2B5EF4-FFF2-40B4-BE49-F238E27FC236}">
                <a16:creationId xmlns:a16="http://schemas.microsoft.com/office/drawing/2014/main" id="{7424E21C-9F36-93B9-B4E0-BB4690391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685800"/>
            <a:ext cx="7232650" cy="50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Text Box 6">
            <a:extLst>
              <a:ext uri="{FF2B5EF4-FFF2-40B4-BE49-F238E27FC236}">
                <a16:creationId xmlns:a16="http://schemas.microsoft.com/office/drawing/2014/main" id="{A214BC16-E643-42B2-67C2-4E6281659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4325" y="5900738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3-6    74138</a:t>
            </a:r>
            <a:r>
              <a:rPr lang="zh-CN" altLang="en-US" sz="2000"/>
              <a:t>的逻辑图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4">
            <a:extLst>
              <a:ext uri="{FF2B5EF4-FFF2-40B4-BE49-F238E27FC236}">
                <a16:creationId xmlns:a16="http://schemas.microsoft.com/office/drawing/2014/main" id="{348DCB90-242D-B2FB-3FB1-C97CC48B0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05800" cy="31702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实验内容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000" dirty="0"/>
              <a:t>1</a:t>
            </a:r>
            <a:r>
              <a:rPr lang="zh-CN" altLang="en-US" sz="2000" dirty="0"/>
              <a:t>、熟悉</a:t>
            </a:r>
            <a:r>
              <a:rPr lang="en-US" altLang="zh-CN" sz="2000" dirty="0"/>
              <a:t>74LS147</a:t>
            </a:r>
            <a:r>
              <a:rPr lang="zh-CN" altLang="en-US" sz="2000" dirty="0"/>
              <a:t>逻辑功能，用实验箱验证其功能并作出真值表。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000" dirty="0"/>
              <a:t>2</a:t>
            </a:r>
            <a:r>
              <a:rPr lang="zh-CN" altLang="en-US" sz="2000" dirty="0"/>
              <a:t>、熟悉显示译码器</a:t>
            </a:r>
            <a:r>
              <a:rPr lang="en-US" altLang="zh-CN" sz="2000" dirty="0"/>
              <a:t>74LS48</a:t>
            </a:r>
            <a:r>
              <a:rPr lang="zh-CN" altLang="en-US" sz="2000" dirty="0"/>
              <a:t>的逻辑功能，将其与七段数码管连接好，观察输入</a:t>
            </a:r>
            <a:r>
              <a:rPr lang="en-US" altLang="zh-CN" sz="2000" dirty="0"/>
              <a:t>BCD</a:t>
            </a:r>
            <a:r>
              <a:rPr lang="zh-CN" altLang="en-US" sz="2000" dirty="0"/>
              <a:t>码时数码管显示结果并记录下来，观察</a:t>
            </a:r>
            <a:r>
              <a:rPr lang="en-US" altLang="zh-CN" sz="2000" dirty="0"/>
              <a:t>LT</a:t>
            </a:r>
            <a:r>
              <a:rPr lang="zh-CN" altLang="en-US" sz="2000" dirty="0"/>
              <a:t>、</a:t>
            </a:r>
            <a:r>
              <a:rPr lang="en-US" altLang="zh-CN" sz="2000" dirty="0"/>
              <a:t>RBI</a:t>
            </a:r>
            <a:r>
              <a:rPr lang="zh-CN" altLang="en-US" sz="2000" dirty="0"/>
              <a:t>的功能。</a:t>
            </a:r>
          </a:p>
          <a:p>
            <a:pPr indent="2160000" eaLnBrk="1" hangingPunct="1">
              <a:spcBef>
                <a:spcPts val="600"/>
              </a:spcBef>
              <a:defRPr/>
            </a:pPr>
            <a:r>
              <a:rPr lang="en-US" altLang="zh-CN" dirty="0"/>
              <a:t>LT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RBI</a:t>
            </a:r>
            <a:r>
              <a:rPr lang="zh-CN" altLang="en-US" dirty="0"/>
              <a:t>＝</a:t>
            </a:r>
            <a:r>
              <a:rPr lang="en-US" altLang="zh-CN" dirty="0"/>
              <a:t>0</a:t>
            </a:r>
            <a:r>
              <a:rPr lang="zh-CN" altLang="en-US" dirty="0"/>
              <a:t>时，显示</a:t>
            </a:r>
            <a:r>
              <a:rPr lang="en-US" altLang="zh-CN" dirty="0"/>
              <a:t>1</a:t>
            </a:r>
            <a:r>
              <a:rPr lang="zh-CN" altLang="en-US" dirty="0"/>
              <a:t>－</a:t>
            </a:r>
            <a:r>
              <a:rPr lang="en-US" altLang="zh-CN" dirty="0"/>
              <a:t>9</a:t>
            </a:r>
          </a:p>
          <a:p>
            <a:pPr indent="2160000" eaLnBrk="1" hangingPunct="1">
              <a:spcBef>
                <a:spcPts val="600"/>
              </a:spcBef>
              <a:defRPr/>
            </a:pPr>
            <a:r>
              <a:rPr lang="en-US" altLang="zh-CN" dirty="0"/>
              <a:t>LT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RBI</a:t>
            </a:r>
            <a:r>
              <a:rPr lang="zh-CN" altLang="en-US" dirty="0"/>
              <a:t>＝</a:t>
            </a:r>
            <a:r>
              <a:rPr lang="en-US" altLang="zh-CN" dirty="0"/>
              <a:t>1</a:t>
            </a:r>
            <a:r>
              <a:rPr lang="zh-CN" altLang="en-US" dirty="0"/>
              <a:t>时，显示</a:t>
            </a:r>
            <a:r>
              <a:rPr lang="en-US" altLang="zh-CN" dirty="0"/>
              <a:t>0</a:t>
            </a:r>
            <a:r>
              <a:rPr lang="zh-CN" altLang="en-US" dirty="0"/>
              <a:t>－</a:t>
            </a:r>
            <a:r>
              <a:rPr lang="en-US" altLang="zh-CN" dirty="0"/>
              <a:t>9</a:t>
            </a:r>
          </a:p>
          <a:p>
            <a:pPr eaLnBrk="1" hangingPunct="1">
              <a:spcBef>
                <a:spcPts val="1200"/>
              </a:spcBef>
              <a:defRPr/>
            </a:pPr>
            <a:r>
              <a:rPr lang="en-US" altLang="zh-CN" sz="2000" dirty="0"/>
              <a:t>3</a:t>
            </a:r>
            <a:r>
              <a:rPr lang="zh-CN" altLang="en-US" sz="2000" dirty="0"/>
              <a:t>、将</a:t>
            </a:r>
            <a:r>
              <a:rPr lang="en-US" altLang="zh-CN" sz="2000" dirty="0"/>
              <a:t>74LS147</a:t>
            </a:r>
            <a:r>
              <a:rPr lang="zh-CN" altLang="en-US" sz="2000" dirty="0"/>
              <a:t>、</a:t>
            </a:r>
            <a:r>
              <a:rPr lang="en-US" altLang="zh-CN" sz="2000" dirty="0"/>
              <a:t>74LS00</a:t>
            </a:r>
            <a:r>
              <a:rPr lang="zh-CN" altLang="en-US" sz="2000" dirty="0"/>
              <a:t>、</a:t>
            </a:r>
            <a:r>
              <a:rPr lang="en-US" altLang="zh-CN" sz="2000" dirty="0"/>
              <a:t>74LS48</a:t>
            </a:r>
            <a:r>
              <a:rPr lang="zh-CN" altLang="en-US" sz="2000" dirty="0"/>
              <a:t>和七段数码显示管连接起来，做成一个完整的编码、译码和显示电路，改变输入状态观察显示结果并记录。</a:t>
            </a:r>
          </a:p>
        </p:txBody>
      </p:sp>
      <p:pic>
        <p:nvPicPr>
          <p:cNvPr id="8195" name="Picture 5">
            <a:extLst>
              <a:ext uri="{FF2B5EF4-FFF2-40B4-BE49-F238E27FC236}">
                <a16:creationId xmlns:a16="http://schemas.microsoft.com/office/drawing/2014/main" id="{431F23C8-758F-6844-21C7-CE1322BB1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3711575"/>
            <a:ext cx="14478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6" name="Text Box 8">
            <a:extLst>
              <a:ext uri="{FF2B5EF4-FFF2-40B4-BE49-F238E27FC236}">
                <a16:creationId xmlns:a16="http://schemas.microsoft.com/office/drawing/2014/main" id="{0B9B4A16-18EF-ED9B-F2AD-105305617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821363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七段数码管</a:t>
            </a:r>
          </a:p>
        </p:txBody>
      </p:sp>
      <p:pic>
        <p:nvPicPr>
          <p:cNvPr id="8197" name="Picture 9">
            <a:extLst>
              <a:ext uri="{FF2B5EF4-FFF2-40B4-BE49-F238E27FC236}">
                <a16:creationId xmlns:a16="http://schemas.microsoft.com/office/drawing/2014/main" id="{38339B67-0601-3175-4AD9-CF06FE5F7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3540125"/>
            <a:ext cx="2057400" cy="293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4">
            <a:extLst>
              <a:ext uri="{FF2B5EF4-FFF2-40B4-BE49-F238E27FC236}">
                <a16:creationId xmlns:a16="http://schemas.microsoft.com/office/drawing/2014/main" id="{4703224D-90C9-FA72-864C-A75AEB973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457200"/>
            <a:ext cx="7848600" cy="44942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/>
              <a:t>4</a:t>
            </a:r>
            <a:r>
              <a:rPr lang="zh-CN" altLang="en-US" sz="2000" dirty="0"/>
              <a:t>、用译码器实现多函数输出。用</a:t>
            </a:r>
            <a:r>
              <a:rPr lang="en-US" altLang="zh-CN" sz="2000" dirty="0"/>
              <a:t>1</a:t>
            </a:r>
            <a:r>
              <a:rPr lang="zh-CN" altLang="en-US" sz="2000" dirty="0"/>
              <a:t>片</a:t>
            </a:r>
            <a:r>
              <a:rPr lang="en-US" altLang="zh-CN" sz="2000" dirty="0"/>
              <a:t>74138</a:t>
            </a:r>
            <a:r>
              <a:rPr lang="zh-CN" altLang="en-US" sz="2000" dirty="0"/>
              <a:t>和</a:t>
            </a:r>
            <a:r>
              <a:rPr lang="en-US" altLang="zh-CN" sz="2000" dirty="0"/>
              <a:t>1</a:t>
            </a:r>
            <a:r>
              <a:rPr lang="zh-CN" altLang="en-US" sz="2000" dirty="0"/>
              <a:t>片</a:t>
            </a:r>
            <a:r>
              <a:rPr lang="en-US" altLang="zh-CN" sz="2000" dirty="0"/>
              <a:t>7420</a:t>
            </a:r>
            <a:r>
              <a:rPr lang="zh-CN" altLang="en-US" sz="2000" dirty="0"/>
              <a:t>设计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三变量的两组输出函数</a:t>
            </a:r>
            <a:r>
              <a:rPr lang="en-US" altLang="zh-CN" sz="2000" dirty="0"/>
              <a:t>Z1</a:t>
            </a:r>
            <a:r>
              <a:rPr lang="zh-CN" altLang="en-US" sz="2000" dirty="0"/>
              <a:t>和</a:t>
            </a:r>
            <a:r>
              <a:rPr lang="en-US" altLang="zh-CN" sz="2000" dirty="0"/>
              <a:t>Z2</a:t>
            </a:r>
            <a:r>
              <a:rPr lang="zh-CN" altLang="en-US" sz="2000" dirty="0"/>
              <a:t>。即当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中有奇数个</a:t>
            </a:r>
            <a:r>
              <a:rPr lang="en-US" altLang="zh-CN" sz="2000" dirty="0"/>
              <a:t>1</a:t>
            </a:r>
            <a:r>
              <a:rPr lang="zh-CN" altLang="en-US" sz="2000" dirty="0"/>
              <a:t>时，输出</a:t>
            </a:r>
            <a:r>
              <a:rPr lang="en-US" altLang="zh-CN" sz="2000" dirty="0"/>
              <a:t>Z1=1</a:t>
            </a:r>
            <a:r>
              <a:rPr lang="zh-CN" altLang="en-US" sz="2000" dirty="0"/>
              <a:t>，否则</a:t>
            </a:r>
            <a:r>
              <a:rPr lang="en-US" altLang="zh-CN" sz="2000" dirty="0"/>
              <a:t>Z1=0</a:t>
            </a:r>
            <a:r>
              <a:rPr lang="zh-CN" altLang="en-US" sz="2000" dirty="0"/>
              <a:t>；当</a:t>
            </a:r>
            <a:r>
              <a:rPr lang="en-US" altLang="zh-CN" sz="2000" dirty="0"/>
              <a:t>A</a:t>
            </a:r>
            <a:r>
              <a:rPr lang="zh-CN" altLang="en-US" sz="2000" dirty="0"/>
              <a:t>、</a:t>
            </a:r>
            <a:r>
              <a:rPr lang="en-US" altLang="zh-CN" sz="2000" dirty="0"/>
              <a:t>B</a:t>
            </a:r>
            <a:r>
              <a:rPr lang="zh-CN" altLang="en-US" sz="2000" dirty="0"/>
              <a:t>、</a:t>
            </a:r>
            <a:r>
              <a:rPr lang="en-US" altLang="zh-CN" sz="2000" dirty="0"/>
              <a:t>C</a:t>
            </a:r>
            <a:r>
              <a:rPr lang="zh-CN" altLang="en-US" sz="2000" dirty="0"/>
              <a:t>的值（十进制数）为偶数（不含</a:t>
            </a:r>
            <a:r>
              <a:rPr lang="en-US" altLang="zh-CN" sz="2000" dirty="0"/>
              <a:t>0</a:t>
            </a:r>
            <a:r>
              <a:rPr lang="zh-CN" altLang="en-US" sz="2000" dirty="0"/>
              <a:t>）时，输出</a:t>
            </a:r>
            <a:r>
              <a:rPr lang="en-US" altLang="zh-CN" sz="2000" dirty="0"/>
              <a:t>Z2=1</a:t>
            </a:r>
            <a:r>
              <a:rPr lang="zh-CN" altLang="en-US" sz="2000" dirty="0"/>
              <a:t>，否则</a:t>
            </a:r>
            <a:r>
              <a:rPr lang="en-US" altLang="zh-CN" sz="2000" dirty="0"/>
              <a:t>Z2=0</a:t>
            </a:r>
            <a:r>
              <a:rPr lang="zh-CN" altLang="en-US" sz="2000" dirty="0"/>
              <a:t>。要求列出</a:t>
            </a:r>
            <a:r>
              <a:rPr lang="en-US" altLang="zh-CN" sz="2000" dirty="0"/>
              <a:t>Z1</a:t>
            </a:r>
            <a:r>
              <a:rPr lang="zh-CN" altLang="en-US" sz="2000" dirty="0"/>
              <a:t>、</a:t>
            </a:r>
            <a:r>
              <a:rPr lang="en-US" altLang="zh-CN" sz="2000" dirty="0"/>
              <a:t>Z2</a:t>
            </a:r>
            <a:r>
              <a:rPr lang="zh-CN" altLang="en-US" sz="2000" dirty="0"/>
              <a:t>的逻辑表达式，用</a:t>
            </a:r>
            <a:r>
              <a:rPr lang="en-US" altLang="zh-CN" sz="2000" dirty="0"/>
              <a:t>74138</a:t>
            </a:r>
            <a:r>
              <a:rPr lang="zh-CN" altLang="en-US" sz="2000" dirty="0"/>
              <a:t>和</a:t>
            </a:r>
            <a:r>
              <a:rPr lang="en-US" altLang="zh-CN" sz="2000" dirty="0"/>
              <a:t>7420</a:t>
            </a:r>
            <a:r>
              <a:rPr lang="zh-CN" altLang="en-US" sz="2000" dirty="0"/>
              <a:t>实现其功能。（可参考图</a:t>
            </a:r>
            <a:r>
              <a:rPr lang="en-US" altLang="zh-CN" sz="2000" dirty="0"/>
              <a:t>3-7</a:t>
            </a:r>
            <a:r>
              <a:rPr lang="zh-CN" altLang="en-US" sz="2000" dirty="0"/>
              <a:t>，也可以自己设计）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n-US" altLang="zh-CN" sz="2000" dirty="0"/>
              <a:t>5</a:t>
            </a:r>
            <a:r>
              <a:rPr lang="zh-CN" altLang="en-US" sz="2000" dirty="0"/>
              <a:t>、用</a:t>
            </a:r>
            <a:r>
              <a:rPr lang="en-US" altLang="zh-CN" sz="2000" dirty="0"/>
              <a:t>74138</a:t>
            </a:r>
            <a:r>
              <a:rPr lang="zh-CN" altLang="en-US" sz="2000" dirty="0"/>
              <a:t>设计判决电路。判决电路由一名主裁判和两名副裁判来决定比赛成绩，在主裁判同意并且两名副裁判中至少有一名同意的条件下，比赛成绩才被认可。</a:t>
            </a: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endParaRPr lang="en-US" altLang="zh-CN" sz="2000" dirty="0"/>
          </a:p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 b="1" dirty="0"/>
              <a:t>思考题</a:t>
            </a:r>
            <a:endParaRPr lang="en-US" altLang="zh-CN" sz="2400" b="1" dirty="0"/>
          </a:p>
          <a:p>
            <a:pPr indent="457200" eaLnBrk="1" hangingPunct="1">
              <a:spcBef>
                <a:spcPct val="50000"/>
              </a:spcBef>
              <a:defRPr/>
            </a:pPr>
            <a:r>
              <a:rPr lang="zh-CN" altLang="zh-CN" sz="2000" dirty="0"/>
              <a:t>用</a:t>
            </a:r>
            <a:r>
              <a:rPr lang="en-US" altLang="zh-CN" sz="2000" dirty="0"/>
              <a:t>7448</a:t>
            </a:r>
            <a:r>
              <a:rPr lang="zh-CN" altLang="zh-CN" sz="2000" dirty="0"/>
              <a:t>设计一个三位以上的译码显示电路，要求高位的零不</a:t>
            </a:r>
            <a:r>
              <a:rPr lang="zh-CN" altLang="en-US" sz="2000" dirty="0"/>
              <a:t>显示</a:t>
            </a:r>
            <a:r>
              <a:rPr lang="zh-CN" altLang="zh-CN" sz="2000" dirty="0"/>
              <a:t>，低位的零予以保留。</a:t>
            </a:r>
            <a:r>
              <a:rPr lang="en-US" altLang="zh-CN" sz="2000" dirty="0"/>
              <a:t>RBI</a:t>
            </a:r>
            <a:r>
              <a:rPr lang="zh-CN" altLang="zh-CN" sz="2000" dirty="0"/>
              <a:t>和</a:t>
            </a:r>
            <a:r>
              <a:rPr lang="en-US" altLang="zh-CN" sz="2000" dirty="0"/>
              <a:t>RBO</a:t>
            </a:r>
            <a:r>
              <a:rPr lang="zh-CN" altLang="en-US" sz="2000" dirty="0"/>
              <a:t>应</a:t>
            </a:r>
            <a:r>
              <a:rPr lang="zh-CN" altLang="zh-CN" sz="2000" dirty="0"/>
              <a:t>如何连接？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 descr="未命名0">
            <a:extLst>
              <a:ext uri="{FF2B5EF4-FFF2-40B4-BE49-F238E27FC236}">
                <a16:creationId xmlns:a16="http://schemas.microsoft.com/office/drawing/2014/main" id="{DA241308-D59D-907A-7E08-CDE70B7C6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1085850"/>
            <a:ext cx="68770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Text Box 6">
            <a:extLst>
              <a:ext uri="{FF2B5EF4-FFF2-40B4-BE49-F238E27FC236}">
                <a16:creationId xmlns:a16="http://schemas.microsoft.com/office/drawing/2014/main" id="{D37EE055-9BF3-93AA-FD3F-7C0CEF209F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6075" y="4625975"/>
            <a:ext cx="3352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000"/>
              <a:t>图</a:t>
            </a:r>
            <a:r>
              <a:rPr lang="en-US" altLang="zh-CN" sz="2000"/>
              <a:t>3-7    </a:t>
            </a:r>
            <a:r>
              <a:rPr lang="zh-CN" altLang="en-US" sz="2000"/>
              <a:t>实验内容</a:t>
            </a:r>
            <a:r>
              <a:rPr lang="en-US" altLang="zh-CN" sz="2000"/>
              <a:t>4</a:t>
            </a:r>
            <a:r>
              <a:rPr lang="zh-CN" altLang="en-US" sz="2000"/>
              <a:t>电路图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</TotalTime>
  <Words>816</Words>
  <Application>Microsoft Office PowerPoint</Application>
  <PresentationFormat>全屏显示(4:3)</PresentationFormat>
  <Paragraphs>41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4" baseType="lpstr">
      <vt:lpstr>Arial</vt:lpstr>
      <vt:lpstr>宋体</vt:lpstr>
      <vt:lpstr>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注：7448：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刘修铭</dc:creator>
  <cp:lastModifiedBy>刘 修铭</cp:lastModifiedBy>
  <cp:revision>75</cp:revision>
  <cp:lastPrinted>1601-01-01T00:00:00Z</cp:lastPrinted>
  <dcterms:created xsi:type="dcterms:W3CDTF">1601-01-01T00:00:00Z</dcterms:created>
  <dcterms:modified xsi:type="dcterms:W3CDTF">2022-10-11T01:32:48Z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