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FFFF"/>
    <a:srgbClr val="CCFFCC"/>
    <a:srgbClr val="CCECFF"/>
    <a:srgbClr val="FFCCFF"/>
    <a:srgbClr val="FFFFCC"/>
    <a:srgbClr val="0099CC"/>
    <a:srgbClr val="FF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6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EF08DD-30D9-4F66-9582-8067AF7DF22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3C8F61-F8F6-4287-B908-2001C63DAB3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A8DF39-3E82-47A0-A7CB-01358906C4F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BF9ABBC-3BD9-40B1-A362-A67B1A84637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5A0F25-7E75-437F-83EB-637B624D674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EAF458-8674-4802-8F07-E3E2D8D7044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BEC571-D66A-4E17-894D-D0CF6874A6B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822F16-E048-4E3B-A888-B1D2FAAACF9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03F573-7161-4FF9-9EA9-4E88EC03709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884A02-33C0-4025-B592-2142527A52C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759DF5-805F-4803-BB1B-FFFCF8E5D74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133ED2-5C75-4177-B003-4F580F66CA9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2F62DD3-C7FD-4E0F-8502-0DDDBB2AC2B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8229600" cy="720725"/>
          </a:xfrm>
        </p:spPr>
        <p:txBody>
          <a:bodyPr/>
          <a:lstStyle/>
          <a:p>
            <a:r>
              <a:rPr lang="zh-CN" altLang="en-US" sz="3200" b="1">
                <a:solidFill>
                  <a:srgbClr val="0000FF"/>
                </a:solidFill>
                <a:latin typeface="宋体" pitchFamily="2" charset="-122"/>
              </a:rPr>
              <a:t>实验四	组合逻辑电路设计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1196975"/>
            <a:ext cx="8785225" cy="4895850"/>
          </a:xfrm>
        </p:spPr>
        <p:txBody>
          <a:bodyPr/>
          <a:lstStyle/>
          <a:p>
            <a:pPr algn="just">
              <a:buFontTx/>
              <a:buNone/>
            </a:pPr>
            <a:r>
              <a:rPr lang="zh-CN" altLang="en-US" dirty="0">
                <a:solidFill>
                  <a:srgbClr val="FF00FF"/>
                </a:solidFill>
                <a:latin typeface="宋体" pitchFamily="2" charset="-122"/>
              </a:rPr>
              <a:t>实验内容：</a:t>
            </a:r>
          </a:p>
          <a:p>
            <a:pPr algn="just">
              <a:buFontTx/>
              <a:buNone/>
            </a:pPr>
            <a:r>
              <a:rPr lang="en-US" altLang="zh-CN" sz="2800" dirty="0">
                <a:latin typeface="宋体" pitchFamily="2" charset="-122"/>
              </a:rPr>
              <a:t>1.</a:t>
            </a:r>
            <a:r>
              <a:rPr lang="zh-CN" altLang="en-US" sz="2800" dirty="0">
                <a:latin typeface="宋体" pitchFamily="2" charset="-122"/>
              </a:rPr>
              <a:t>设计要求：用两片</a:t>
            </a:r>
            <a:r>
              <a:rPr lang="en-US" altLang="zh-CN" sz="2800" dirty="0">
                <a:latin typeface="宋体" pitchFamily="2" charset="-122"/>
              </a:rPr>
              <a:t>7400</a:t>
            </a:r>
            <a:r>
              <a:rPr lang="zh-CN" altLang="en-US" sz="2800" dirty="0">
                <a:latin typeface="宋体" pitchFamily="2" charset="-122"/>
              </a:rPr>
              <a:t>设计一个</a:t>
            </a:r>
            <a:r>
              <a:rPr lang="en-US" altLang="zh-CN" sz="2800" dirty="0">
                <a:latin typeface="宋体" pitchFamily="2" charset="-122"/>
              </a:rPr>
              <a:t>4</a:t>
            </a:r>
            <a:r>
              <a:rPr lang="zh-CN" altLang="en-US" sz="2800" dirty="0">
                <a:latin typeface="宋体" pitchFamily="2" charset="-122"/>
              </a:rPr>
              <a:t>输入的多数表决电路，即在</a:t>
            </a:r>
            <a:r>
              <a:rPr lang="en-US" altLang="zh-CN" sz="2800" dirty="0">
                <a:latin typeface="宋体" pitchFamily="2" charset="-122"/>
              </a:rPr>
              <a:t>4</a:t>
            </a:r>
            <a:r>
              <a:rPr lang="zh-CN" altLang="en-US" sz="2800" dirty="0">
                <a:latin typeface="宋体" pitchFamily="2" charset="-122"/>
              </a:rPr>
              <a:t>人或</a:t>
            </a:r>
            <a:r>
              <a:rPr lang="en-US" altLang="zh-CN" sz="2800" dirty="0">
                <a:latin typeface="宋体" pitchFamily="2" charset="-122"/>
              </a:rPr>
              <a:t>3</a:t>
            </a:r>
            <a:r>
              <a:rPr lang="zh-CN" altLang="en-US" sz="2800" dirty="0">
                <a:latin typeface="宋体" pitchFamily="2" charset="-122"/>
              </a:rPr>
              <a:t>人表决为</a:t>
            </a:r>
            <a:r>
              <a:rPr lang="en-US" altLang="zh-CN" sz="2800" dirty="0">
                <a:latin typeface="宋体" pitchFamily="2" charset="-122"/>
              </a:rPr>
              <a:t>1</a:t>
            </a:r>
            <a:r>
              <a:rPr lang="zh-CN" altLang="en-US" sz="2800" dirty="0">
                <a:latin typeface="宋体" pitchFamily="2" charset="-122"/>
              </a:rPr>
              <a:t>时通过，否则不通过。</a:t>
            </a:r>
          </a:p>
          <a:p>
            <a:pPr algn="just">
              <a:buFontTx/>
              <a:buNone/>
            </a:pPr>
            <a:r>
              <a:rPr lang="zh-CN" altLang="en-US" sz="2800" dirty="0">
                <a:latin typeface="宋体" pitchFamily="2" charset="-122"/>
              </a:rPr>
              <a:t>	设计步骤：设计要求→真值表→卡诺图→简化逻辑表达式→逻辑图→接线图→调试检验</a:t>
            </a:r>
          </a:p>
          <a:p>
            <a:pPr algn="just">
              <a:buFontTx/>
              <a:buNone/>
            </a:pPr>
            <a:r>
              <a:rPr lang="en-US" altLang="zh-CN" sz="2800" dirty="0">
                <a:latin typeface="宋体" pitchFamily="2" charset="-122"/>
              </a:rPr>
              <a:t>2.</a:t>
            </a:r>
            <a:r>
              <a:rPr lang="zh-CN" altLang="en-US" sz="2800" dirty="0"/>
              <a:t>用</a:t>
            </a:r>
            <a:r>
              <a:rPr lang="en-US" altLang="zh-CN" sz="2800" dirty="0">
                <a:latin typeface="宋体" pitchFamily="2" charset="-122"/>
              </a:rPr>
              <a:t>7400</a:t>
            </a:r>
            <a:r>
              <a:rPr lang="zh-CN" altLang="en-US" sz="2800" dirty="0"/>
              <a:t>实现一位半加器，即不考虑来自低位的进位。</a:t>
            </a:r>
            <a:endParaRPr lang="zh-CN" altLang="en-US" sz="2800" dirty="0">
              <a:latin typeface="宋体" pitchFamily="2" charset="-122"/>
            </a:endParaRPr>
          </a:p>
          <a:p>
            <a:pPr algn="just">
              <a:buFontTx/>
              <a:buNone/>
            </a:pPr>
            <a:r>
              <a:rPr lang="en-US" altLang="zh-CN" sz="2800" dirty="0">
                <a:latin typeface="宋体" pitchFamily="2" charset="-122"/>
              </a:rPr>
              <a:t>3.</a:t>
            </a:r>
            <a:r>
              <a:rPr lang="zh-CN" altLang="en-US" sz="2800" dirty="0">
                <a:latin typeface="宋体" pitchFamily="2" charset="-122"/>
              </a:rPr>
              <a:t>用双四选一数据</a:t>
            </a:r>
            <a:r>
              <a:rPr lang="zh-CN" altLang="en-US" sz="2800" dirty="0"/>
              <a:t>选择</a:t>
            </a:r>
            <a:r>
              <a:rPr lang="zh-CN" altLang="en-US" sz="2800" dirty="0">
                <a:latin typeface="宋体" pitchFamily="2" charset="-122"/>
              </a:rPr>
              <a:t>器</a:t>
            </a:r>
            <a:r>
              <a:rPr lang="en-US" altLang="zh-CN" sz="2800" dirty="0">
                <a:latin typeface="宋体" pitchFamily="2" charset="-122"/>
              </a:rPr>
              <a:t>74153</a:t>
            </a:r>
            <a:r>
              <a:rPr lang="zh-CN" altLang="en-US" sz="2800" dirty="0">
                <a:latin typeface="宋体" pitchFamily="2" charset="-122"/>
              </a:rPr>
              <a:t>来实现三人表决电路（不用门电路）。</a:t>
            </a:r>
          </a:p>
          <a:p>
            <a:endParaRPr lang="zh-CN" altLang="en-US" sz="2800" dirty="0">
              <a:latin typeface="宋体" pitchFamily="2" charset="-122"/>
            </a:endParaRPr>
          </a:p>
          <a:p>
            <a:pPr>
              <a:buClr>
                <a:schemeClr val="hlink"/>
              </a:buClr>
              <a:buSzPct val="75000"/>
              <a:buFont typeface="Wingdings" pitchFamily="2" charset="2"/>
              <a:buNone/>
            </a:pPr>
            <a:endParaRPr lang="en-US" altLang="zh-CN" sz="2800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765175"/>
            <a:ext cx="8713787" cy="532765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2800"/>
              <a:t>   4. </a:t>
            </a:r>
            <a:r>
              <a:rPr lang="zh-CN" altLang="en-US" sz="2800"/>
              <a:t>设计一个密码锁。密码锁的密码可以由设计者自  行设定，设该锁有规定的</a:t>
            </a:r>
            <a:r>
              <a:rPr lang="en-US" altLang="zh-CN" sz="2800"/>
              <a:t>4</a:t>
            </a:r>
            <a:r>
              <a:rPr lang="zh-CN" altLang="en-US" sz="2800"/>
              <a:t>位二进制代码</a:t>
            </a:r>
            <a:r>
              <a:rPr lang="en-US" altLang="zh-CN" sz="2800"/>
              <a:t>A</a:t>
            </a:r>
            <a:r>
              <a:rPr lang="en-US" altLang="zh-CN" sz="2800" baseline="-25000"/>
              <a:t>3</a:t>
            </a:r>
            <a:r>
              <a:rPr lang="en-US" altLang="zh-CN" sz="2800"/>
              <a:t>A</a:t>
            </a:r>
            <a:r>
              <a:rPr lang="en-US" altLang="zh-CN" sz="2800" baseline="-25000"/>
              <a:t>2</a:t>
            </a:r>
            <a:r>
              <a:rPr lang="en-US" altLang="zh-CN" sz="2800"/>
              <a:t>A</a:t>
            </a:r>
            <a:r>
              <a:rPr lang="en-US" altLang="zh-CN" sz="2800" baseline="-25000"/>
              <a:t>1</a:t>
            </a:r>
            <a:r>
              <a:rPr lang="en-US" altLang="zh-CN" sz="2800"/>
              <a:t>A</a:t>
            </a:r>
            <a:r>
              <a:rPr lang="en-US" altLang="zh-CN" sz="2800" baseline="-25000"/>
              <a:t>0</a:t>
            </a:r>
            <a:r>
              <a:rPr lang="zh-CN" altLang="en-US" sz="2800"/>
              <a:t>的输入端和一个开锁钥匙信号</a:t>
            </a:r>
            <a:r>
              <a:rPr lang="en-US" altLang="zh-CN" sz="2800"/>
              <a:t>B</a:t>
            </a:r>
            <a:r>
              <a:rPr lang="zh-CN" altLang="en-US" sz="2800"/>
              <a:t>的输入端，当</a:t>
            </a:r>
            <a:r>
              <a:rPr lang="en-US" altLang="zh-CN" sz="2800"/>
              <a:t>B=1</a:t>
            </a:r>
            <a:r>
              <a:rPr lang="zh-CN" altLang="en-US" sz="2800"/>
              <a:t>（有钥匙插入）且符合设定的密码时，允许开锁信号输出</a:t>
            </a:r>
            <a:r>
              <a:rPr lang="en-US" altLang="zh-CN" sz="2800"/>
              <a:t>Y1=1</a:t>
            </a:r>
            <a:r>
              <a:rPr lang="zh-CN" altLang="en-US" sz="2800"/>
              <a:t>（开锁），报警信号输出</a:t>
            </a:r>
            <a:r>
              <a:rPr lang="en-US" altLang="zh-CN" sz="2800"/>
              <a:t>Y2=0</a:t>
            </a:r>
            <a:r>
              <a:rPr lang="zh-CN" altLang="en-US" sz="2800"/>
              <a:t>；当有钥匙插入但是密码不对时，</a:t>
            </a:r>
            <a:r>
              <a:rPr lang="en-US" altLang="zh-CN" sz="2800"/>
              <a:t>Y1=0</a:t>
            </a:r>
            <a:r>
              <a:rPr lang="zh-CN" altLang="en-US" sz="2800"/>
              <a:t>，</a:t>
            </a:r>
            <a:r>
              <a:rPr lang="en-US" altLang="zh-CN" sz="2800"/>
              <a:t>Y2=1</a:t>
            </a:r>
            <a:r>
              <a:rPr lang="zh-CN" altLang="en-US" sz="2800"/>
              <a:t>（报警）；当无钥匙插入时，无论密码对否，</a:t>
            </a:r>
            <a:r>
              <a:rPr lang="en-US" altLang="zh-CN" sz="2800"/>
              <a:t>Y1=Y2=0</a:t>
            </a:r>
            <a:r>
              <a:rPr lang="zh-CN" altLang="en-US" sz="2800"/>
              <a:t>。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800">
                <a:solidFill>
                  <a:srgbClr val="FF00FF"/>
                </a:solidFill>
              </a:rPr>
              <a:t>   提示：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800"/>
              <a:t>  </a:t>
            </a:r>
            <a:r>
              <a:rPr lang="en-US" altLang="zh-CN" sz="2800"/>
              <a:t>1.</a:t>
            </a:r>
            <a:r>
              <a:rPr lang="zh-CN" altLang="en-US" sz="2800"/>
              <a:t>设定四位密码</a:t>
            </a:r>
            <a:r>
              <a:rPr lang="en-US" altLang="zh-CN" sz="2800"/>
              <a:t>P</a:t>
            </a:r>
            <a:r>
              <a:rPr lang="en-US" altLang="zh-CN" sz="2800" baseline="-25000"/>
              <a:t>3</a:t>
            </a:r>
            <a:r>
              <a:rPr lang="en-US" altLang="zh-CN" sz="2800"/>
              <a:t>P</a:t>
            </a:r>
            <a:r>
              <a:rPr lang="en-US" altLang="zh-CN" sz="2800" baseline="-25000"/>
              <a:t>2</a:t>
            </a:r>
            <a:r>
              <a:rPr lang="en-US" altLang="zh-CN" sz="2800"/>
              <a:t>P</a:t>
            </a:r>
            <a:r>
              <a:rPr lang="en-US" altLang="zh-CN" sz="2800" baseline="-25000"/>
              <a:t>1</a:t>
            </a:r>
            <a:r>
              <a:rPr lang="en-US" altLang="zh-CN" sz="2800"/>
              <a:t>P</a:t>
            </a:r>
            <a:r>
              <a:rPr lang="en-US" altLang="zh-CN" sz="2800" baseline="-25000"/>
              <a:t>0</a:t>
            </a:r>
            <a:endParaRPr lang="en-US" altLang="zh-CN" sz="280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/>
              <a:t>  2.</a:t>
            </a:r>
            <a:r>
              <a:rPr lang="zh-CN" altLang="en-US" sz="2800"/>
              <a:t>判断密码的对错就是判断两个二进制数</a:t>
            </a:r>
            <a:r>
              <a:rPr lang="en-US" altLang="zh-CN" sz="2800"/>
              <a:t>P</a:t>
            </a:r>
            <a:r>
              <a:rPr lang="en-US" altLang="zh-CN" sz="2800" baseline="-25000"/>
              <a:t>3</a:t>
            </a:r>
            <a:r>
              <a:rPr lang="en-US" altLang="zh-CN" sz="2800"/>
              <a:t>P</a:t>
            </a:r>
            <a:r>
              <a:rPr lang="en-US" altLang="zh-CN" sz="2800" baseline="-25000"/>
              <a:t>2</a:t>
            </a:r>
            <a:r>
              <a:rPr lang="en-US" altLang="zh-CN" sz="2800"/>
              <a:t>P</a:t>
            </a:r>
            <a:r>
              <a:rPr lang="en-US" altLang="zh-CN" sz="2800" baseline="-25000"/>
              <a:t>1</a:t>
            </a:r>
            <a:r>
              <a:rPr lang="en-US" altLang="zh-CN" sz="2800"/>
              <a:t>P</a:t>
            </a:r>
            <a:r>
              <a:rPr lang="en-US" altLang="zh-CN" sz="2800" baseline="-25000"/>
              <a:t>0</a:t>
            </a:r>
            <a:r>
              <a:rPr lang="zh-CN" altLang="en-US" sz="2800"/>
              <a:t>与       </a:t>
            </a:r>
            <a:r>
              <a:rPr lang="en-US" altLang="zh-CN" sz="2800"/>
              <a:t>A</a:t>
            </a:r>
            <a:r>
              <a:rPr lang="en-US" altLang="zh-CN" sz="2800" baseline="-25000"/>
              <a:t>3</a:t>
            </a:r>
            <a:r>
              <a:rPr lang="en-US" altLang="zh-CN" sz="2800"/>
              <a:t>A</a:t>
            </a:r>
            <a:r>
              <a:rPr lang="en-US" altLang="zh-CN" sz="2800" baseline="-25000"/>
              <a:t>2</a:t>
            </a:r>
            <a:r>
              <a:rPr lang="en-US" altLang="zh-CN" sz="2800"/>
              <a:t>A</a:t>
            </a:r>
            <a:r>
              <a:rPr lang="en-US" altLang="zh-CN" sz="2800" baseline="-25000"/>
              <a:t>1</a:t>
            </a:r>
            <a:r>
              <a:rPr lang="en-US" altLang="zh-CN" sz="2800"/>
              <a:t>A</a:t>
            </a:r>
            <a:r>
              <a:rPr lang="en-US" altLang="zh-CN" sz="2800" baseline="-25000"/>
              <a:t>0</a:t>
            </a:r>
            <a:r>
              <a:rPr lang="zh-CN" altLang="en-US" sz="2800"/>
              <a:t>是否相等。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800"/>
              <a:t>  </a:t>
            </a:r>
            <a:r>
              <a:rPr lang="en-US" altLang="zh-CN" sz="2800"/>
              <a:t>3.</a:t>
            </a:r>
            <a:r>
              <a:rPr lang="zh-CN" altLang="en-US" sz="2800"/>
              <a:t>备用芯片：</a:t>
            </a:r>
            <a:r>
              <a:rPr lang="en-US" altLang="zh-CN" sz="2800"/>
              <a:t>7400</a:t>
            </a:r>
            <a:r>
              <a:rPr lang="zh-CN" altLang="en-US" sz="2800"/>
              <a:t>，</a:t>
            </a:r>
            <a:r>
              <a:rPr lang="en-US" altLang="zh-CN" sz="2800"/>
              <a:t>7420</a:t>
            </a:r>
            <a:r>
              <a:rPr lang="zh-CN" altLang="en-US" sz="2800"/>
              <a:t>， </a:t>
            </a:r>
            <a:r>
              <a:rPr lang="en-US" altLang="zh-CN" sz="2800"/>
              <a:t>7486 </a:t>
            </a:r>
            <a:r>
              <a:rPr lang="zh-CN" altLang="en-US" sz="2800"/>
              <a:t>，</a:t>
            </a:r>
            <a:r>
              <a:rPr lang="en-US" altLang="zh-CN" sz="2800"/>
              <a:t>74138</a:t>
            </a:r>
            <a:r>
              <a:rPr lang="zh-CN" altLang="en-US" sz="2800"/>
              <a:t>，</a:t>
            </a:r>
            <a:r>
              <a:rPr lang="en-US" altLang="zh-CN" sz="2800"/>
              <a:t>74153</a:t>
            </a:r>
            <a:r>
              <a:rPr lang="zh-CN" altLang="en-US" sz="2800"/>
              <a:t>。可以选择其中的一种或多种芯片来完成设计。</a:t>
            </a:r>
          </a:p>
          <a:p>
            <a:pPr>
              <a:lnSpc>
                <a:spcPct val="80000"/>
              </a:lnSpc>
            </a:pPr>
            <a:endParaRPr lang="en-US" altLang="zh-CN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6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428604"/>
            <a:ext cx="2393950" cy="25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7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59331" y="404813"/>
            <a:ext cx="2157412" cy="251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8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87900" y="188913"/>
            <a:ext cx="2381250" cy="288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1188" y="2997200"/>
            <a:ext cx="4464050" cy="363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5615" name="Group 15"/>
          <p:cNvGrpSpPr>
            <a:grpSpLocks/>
          </p:cNvGrpSpPr>
          <p:nvPr/>
        </p:nvGrpSpPr>
        <p:grpSpPr bwMode="auto">
          <a:xfrm>
            <a:off x="5508625" y="2997200"/>
            <a:ext cx="2963863" cy="3384550"/>
            <a:chOff x="3470" y="1888"/>
            <a:chExt cx="1867" cy="2132"/>
          </a:xfrm>
        </p:grpSpPr>
        <p:pic>
          <p:nvPicPr>
            <p:cNvPr id="25613" name="Picture 13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470" y="1888"/>
              <a:ext cx="1867" cy="2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5614" name="Text Box 14"/>
            <p:cNvSpPr txBox="1">
              <a:spLocks noChangeArrowheads="1"/>
            </p:cNvSpPr>
            <p:nvPr/>
          </p:nvSpPr>
          <p:spPr bwMode="auto">
            <a:xfrm>
              <a:off x="4184" y="2614"/>
              <a:ext cx="346" cy="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r>
                <a:rPr lang="en-US" altLang="zh-CN" sz="2400"/>
                <a:t>7486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</TotalTime>
  <Words>200</Words>
  <Application>Microsoft Office PowerPoint</Application>
  <PresentationFormat>全屏显示(4:3)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默认设计模板</vt:lpstr>
      <vt:lpstr>实验四 组合逻辑电路设计</vt:lpstr>
      <vt:lpstr>幻灯片 2</vt:lpstr>
      <vt:lpstr>幻灯片 3</vt:lpstr>
    </vt:vector>
  </TitlesOfParts>
  <Company>nankai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A602</dc:creator>
  <cp:lastModifiedBy>NK</cp:lastModifiedBy>
  <cp:revision>26</cp:revision>
  <dcterms:created xsi:type="dcterms:W3CDTF">2007-03-27T05:38:12Z</dcterms:created>
  <dcterms:modified xsi:type="dcterms:W3CDTF">2019-10-29T08:54:26Z</dcterms:modified>
</cp:coreProperties>
</file>