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57" r:id="rId8"/>
    <p:sldId id="258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9E1D0D3-C12C-3D11-0C12-58FBD15F77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0AC6C8-EA30-35FC-DBB3-737BF6067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A1429B-DAA3-D9C8-4A8A-F1FFAAF95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03FF12-320F-4BE8-AABA-9F586668F5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400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9413ED-F84A-B55E-1E61-17702B5597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9AA5D0-93F7-E06A-3E61-ECFED74F30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9505C1-DAA1-82DC-2E1D-64B546684D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5A0D5-470A-439C-8D70-BACE7B711F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9381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F69076-8D0A-4C16-EAC4-32CFE4775E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A67217-4E44-0FBB-A10D-445F152284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B78126-5CDA-C14E-2531-EDA338597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5B3A8D-36BC-4EAD-BDE8-37E53BCCDD0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970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822493-419B-B3C4-70C9-5C65949592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C26794-79EC-56FB-E11B-684B29E005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F954C-A989-1C6A-7D1C-4A3A7CEA79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A1E29-AE24-4223-8362-F382ED01DA9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232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084273-A2A7-3E30-DF67-B519E54F80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1524CA-1BB7-1E33-B320-6EAD195798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2F7601-745B-2E51-B484-5CFF308F74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9BF0A6-2A93-429D-B633-DEE02EBE739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3263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F89D5F-9515-87AE-42E3-E23B353A4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A292E-9052-F745-30C2-AA4BBF83CF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463EE-DAAB-D8C9-92B8-BFE1BE15FE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0A46C-4195-4093-80CC-A895DB04369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833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190C8F-DF1E-4830-2C39-1D2D70DE90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D8A5A0-0577-90C3-ACD0-85D0318C9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1604ED-D9B3-470C-394C-BC9D0494E0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E1CBB6-D266-4823-B263-4B81B52244C3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6469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B9920B-3DF6-679A-7BF8-622C4D7783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649B37-8D48-6E2A-5806-0B0AB0408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8243F4-6166-5423-1886-D976D1781F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99F2D8-2F18-4E3B-A29B-13FEEE10EB18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738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CB6A841-B1EF-2669-F53F-49F20C2823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F6E7EB-10E6-B374-B653-E23B3DBF1E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26EDA38-E458-E765-092E-DC7D2E5AF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64F4C8-7B6F-4CC4-BC87-EE9C973828D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99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CF1D4-1389-94A8-01BA-0CBCD4A551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8F64C-A80D-941C-D02B-F3B6591987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5B74C9-BF90-2CA3-7BFA-9984A1355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0D39B3-4878-4D4E-9EB7-227D8782656A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35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1DB63A-719B-BC1C-FA8B-B152E5CB0F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2073D-B845-0906-862B-77D2227E0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06853-9882-6BB7-A2C1-1110E4982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E545F-0ADB-43C5-8658-04DDA315C2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644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B4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DD1A05F-4F9C-4A8C-6108-2976C67AC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918ED8-B2E3-89B1-E08A-DD990F40F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A01904B-4F36-116B-95CA-7EE46546E02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B75A8A-7F41-4810-247B-EA6A12A366A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025AF22-5D0E-A21D-0D74-9C5C57BF02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99001D-C6D2-4E24-A4FC-0A0F2E33364E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ADD0547D-0D8A-1BD2-F1A5-CCC4222B6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1992CF16-D40B-D062-FFB0-7ADE10EA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807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52E7961C-A002-D239-093E-96AB42574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800" b="1"/>
              <a:t>实验六   </a:t>
            </a:r>
            <a:r>
              <a:rPr lang="en-US" altLang="zh-CN" sz="2800" b="1"/>
              <a:t> </a:t>
            </a:r>
            <a:r>
              <a:rPr lang="zh-CN" altLang="zh-CN" sz="2800" b="1"/>
              <a:t>集成计数器的应用</a:t>
            </a: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0D58EF7C-A394-48D4-765C-26E50AF5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30313"/>
            <a:ext cx="8077200" cy="51704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400" b="1" dirty="0"/>
              <a:t>实验目的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zh-CN" sz="2000" dirty="0"/>
              <a:t>理解分频和计数的概念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</a:t>
            </a:r>
            <a:r>
              <a:rPr lang="zh-CN" sz="2000" dirty="0"/>
              <a:t>掌握任意进制计数器的构成方法</a:t>
            </a:r>
            <a:r>
              <a:rPr lang="zh-CN" altLang="en-US" sz="2000" dirty="0"/>
              <a:t>。</a:t>
            </a:r>
            <a:endParaRPr lang="zh-CN" sz="2000" dirty="0"/>
          </a:p>
          <a:p>
            <a:pPr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400" b="1" dirty="0"/>
              <a:t>实验原理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计数器是一种能够记录输入脉冲个数的时序电路，在数字系统中使用非常广泛，不仅能用于对时钟脉冲计数，还可以用于分频、定时、产生节拍脉冲和脉冲序列以及进行数字运算等。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计数器的种类繁多。按照计数器中触发器是否同时翻转，可以分为同步计数器和异步计数器。在同步计数器中，各个触发器的时钟</a:t>
            </a:r>
            <a:r>
              <a:rPr lang="zh-CN" altLang="en-US" sz="2000" dirty="0"/>
              <a:t>信号</a:t>
            </a:r>
            <a:r>
              <a:rPr lang="zh-CN" sz="2000" dirty="0"/>
              <a:t>是</a:t>
            </a:r>
            <a:r>
              <a:rPr lang="zh-CN" altLang="en-US" sz="2000" dirty="0"/>
              <a:t>相同</a:t>
            </a:r>
            <a:r>
              <a:rPr lang="zh-CN" sz="2000" dirty="0"/>
              <a:t>的。在异步计数器中，各个触发器</a:t>
            </a:r>
            <a:r>
              <a:rPr lang="zh-CN" altLang="en-US" sz="2000" dirty="0"/>
              <a:t>的</a:t>
            </a:r>
            <a:r>
              <a:rPr lang="zh-CN" sz="2000" dirty="0"/>
              <a:t>时钟信号</a:t>
            </a:r>
            <a:r>
              <a:rPr lang="zh-CN" altLang="en-US" sz="2000" dirty="0"/>
              <a:t>则是</a:t>
            </a:r>
            <a:r>
              <a:rPr lang="zh-CN" sz="2000" dirty="0"/>
              <a:t>不同</a:t>
            </a:r>
            <a:r>
              <a:rPr lang="zh-CN" altLang="en-US" sz="2000" dirty="0"/>
              <a:t>的</a:t>
            </a:r>
            <a:r>
              <a:rPr lang="zh-CN" sz="2000" dirty="0"/>
              <a:t>。</a:t>
            </a:r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按照计数器</a:t>
            </a:r>
            <a:r>
              <a:rPr lang="zh-CN" altLang="en-US" sz="2000" dirty="0"/>
              <a:t>的</a:t>
            </a:r>
            <a:r>
              <a:rPr lang="zh-CN" sz="2000" dirty="0"/>
              <a:t>增减可以把计数器分为加法计数器、减法计数器和可逆计数器。按照计数器中数字的编码方式又可以分成二进制计数器、十进制计数器、循环码计数器等。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4EE45625-5347-2EA1-5602-B2EBF797D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4675"/>
            <a:ext cx="8001000" cy="20923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sz="2000" dirty="0"/>
              <a:t>一般来说，</a:t>
            </a:r>
            <a:r>
              <a:rPr lang="zh-CN" altLang="en-US" sz="2000" dirty="0"/>
              <a:t>常用的集成计数器</a:t>
            </a:r>
            <a:r>
              <a:rPr lang="zh-CN" sz="2000" dirty="0"/>
              <a:t>除计数</a:t>
            </a:r>
            <a:r>
              <a:rPr lang="zh-CN" altLang="en-US" sz="2000" dirty="0"/>
              <a:t>功能</a:t>
            </a:r>
            <a:r>
              <a:rPr lang="zh-CN" sz="2000" dirty="0"/>
              <a:t>外，还具备清零和预置功能，本实验采用的计数器为</a:t>
            </a:r>
            <a:r>
              <a:rPr lang="zh-CN" altLang="zh-CN" sz="2000" dirty="0"/>
              <a:t>7490</a:t>
            </a:r>
            <a:r>
              <a:rPr lang="zh-CN" sz="2000" dirty="0"/>
              <a:t>和</a:t>
            </a:r>
            <a:r>
              <a:rPr lang="zh-CN" altLang="zh-CN" sz="2000" dirty="0"/>
              <a:t>74193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indent="457200" eaLnBrk="1" hangingPunct="1">
              <a:spcBef>
                <a:spcPct val="50000"/>
              </a:spcBef>
              <a:buFont typeface="Arial" charset="0"/>
              <a:buNone/>
              <a:defRPr/>
            </a:pPr>
            <a:r>
              <a:rPr lang="zh-CN" altLang="zh-CN" sz="2000" dirty="0"/>
              <a:t>7490</a:t>
            </a:r>
            <a:r>
              <a:rPr lang="zh-CN" sz="2000" dirty="0"/>
              <a:t>是二</a:t>
            </a:r>
            <a:r>
              <a:rPr lang="zh-CN" altLang="zh-CN" sz="2000" dirty="0">
                <a:latin typeface="+mn-ea"/>
                <a:ea typeface="+mn-ea"/>
              </a:rPr>
              <a:t>-</a:t>
            </a:r>
            <a:r>
              <a:rPr lang="zh-CN" sz="2000" dirty="0"/>
              <a:t>五</a:t>
            </a:r>
            <a:r>
              <a:rPr lang="zh-CN" altLang="zh-CN" sz="2000" dirty="0">
                <a:latin typeface="+mn-ea"/>
                <a:ea typeface="+mn-ea"/>
              </a:rPr>
              <a:t>-</a:t>
            </a:r>
            <a:r>
              <a:rPr lang="zh-CN" sz="2000" dirty="0"/>
              <a:t>十进制异步计数器，管脚图如图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-1</a:t>
            </a:r>
            <a:r>
              <a:rPr lang="zh-CN" sz="2000" dirty="0"/>
              <a:t>所示，内部逻辑图如图</a:t>
            </a:r>
            <a:r>
              <a:rPr lang="en-US" altLang="zh-CN" sz="2000" dirty="0"/>
              <a:t>6</a:t>
            </a:r>
            <a:r>
              <a:rPr lang="zh-CN" altLang="zh-CN" sz="2000" dirty="0"/>
              <a:t>-2</a:t>
            </a:r>
            <a:r>
              <a:rPr lang="zh-CN" sz="2000" dirty="0"/>
              <a:t>所示。</a:t>
            </a:r>
            <a:r>
              <a:rPr lang="zh-CN" altLang="en-US" sz="2000" dirty="0"/>
              <a:t>其中，</a:t>
            </a:r>
            <a:r>
              <a:rPr lang="zh-CN" altLang="zh-CN" sz="2000" dirty="0"/>
              <a:t>NC</a:t>
            </a:r>
            <a:r>
              <a:rPr lang="zh-CN" sz="2000" dirty="0"/>
              <a:t>表示为空</a:t>
            </a:r>
            <a:r>
              <a:rPr lang="zh-CN" altLang="en-US" sz="2000" dirty="0"/>
              <a:t>引</a:t>
            </a:r>
            <a:r>
              <a:rPr lang="zh-CN" sz="2000" dirty="0"/>
              <a:t>脚，不接线；</a:t>
            </a:r>
            <a:r>
              <a:rPr lang="zh-CN" altLang="zh-CN" sz="2000" dirty="0"/>
              <a:t>R1</a:t>
            </a:r>
            <a:r>
              <a:rPr lang="zh-CN" sz="2000" dirty="0"/>
              <a:t>、</a:t>
            </a:r>
            <a:r>
              <a:rPr lang="zh-CN" altLang="zh-CN" sz="2000" dirty="0"/>
              <a:t>R2</a:t>
            </a:r>
            <a:r>
              <a:rPr lang="zh-CN" sz="2000" dirty="0"/>
              <a:t>为两个异步清零端，</a:t>
            </a:r>
            <a:r>
              <a:rPr lang="zh-CN" altLang="zh-CN" sz="2000" dirty="0"/>
              <a:t>S1</a:t>
            </a:r>
            <a:r>
              <a:rPr lang="zh-CN" sz="2000" dirty="0"/>
              <a:t>、</a:t>
            </a:r>
            <a:r>
              <a:rPr lang="zh-CN" altLang="zh-CN" sz="2000" dirty="0"/>
              <a:t>S2</a:t>
            </a:r>
            <a:r>
              <a:rPr lang="zh-CN" sz="2000" dirty="0"/>
              <a:t>为两个异步置</a:t>
            </a:r>
            <a:r>
              <a:rPr lang="en-US" altLang="zh-CN" sz="2000" dirty="0"/>
              <a:t>9</a:t>
            </a:r>
            <a:r>
              <a:rPr lang="zh-CN" sz="2000" dirty="0"/>
              <a:t>端，</a:t>
            </a:r>
            <a:r>
              <a:rPr lang="zh-CN" altLang="zh-CN" sz="2000" dirty="0"/>
              <a:t>CP</a:t>
            </a:r>
            <a:r>
              <a:rPr lang="en-US" altLang="zh-CN" sz="2000" dirty="0"/>
              <a:t>A</a:t>
            </a:r>
            <a:r>
              <a:rPr lang="zh-CN" sz="2000" dirty="0"/>
              <a:t>、</a:t>
            </a:r>
            <a:r>
              <a:rPr lang="zh-CN" altLang="zh-CN" sz="2000" dirty="0"/>
              <a:t>CP</a:t>
            </a:r>
            <a:r>
              <a:rPr lang="en-US" altLang="zh-CN" sz="2000" dirty="0"/>
              <a:t>B</a:t>
            </a:r>
            <a:r>
              <a:rPr lang="zh-CN" sz="2000" dirty="0"/>
              <a:t>为两个时钟输入端，</a:t>
            </a:r>
            <a:r>
              <a:rPr lang="zh-CN" altLang="zh-CN" sz="2000" dirty="0"/>
              <a:t>QA~QD</a:t>
            </a:r>
            <a:r>
              <a:rPr lang="zh-CN" sz="2000" dirty="0"/>
              <a:t>为计数输出端。</a:t>
            </a:r>
          </a:p>
        </p:txBody>
      </p:sp>
      <p:pic>
        <p:nvPicPr>
          <p:cNvPr id="3075" name="Picture 3" descr="7490">
            <a:extLst>
              <a:ext uri="{FF2B5EF4-FFF2-40B4-BE49-F238E27FC236}">
                <a16:creationId xmlns:a16="http://schemas.microsoft.com/office/drawing/2014/main" id="{E8E1DD7E-BA7D-71F9-6CBF-3C54A5F31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667000"/>
            <a:ext cx="2571750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C76F78D3-63C0-7F18-F5EA-DFCFE188C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5791200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-1  </a:t>
            </a:r>
            <a:r>
              <a:rPr lang="en-US" altLang="zh-CN" sz="2000"/>
              <a:t>  </a:t>
            </a:r>
            <a:r>
              <a:rPr lang="zh-CN" altLang="zh-CN" sz="2000"/>
              <a:t>7490管脚图</a:t>
            </a:r>
          </a:p>
        </p:txBody>
      </p:sp>
      <p:sp>
        <p:nvSpPr>
          <p:cNvPr id="3077" name="Text Box 2">
            <a:extLst>
              <a:ext uri="{FF2B5EF4-FFF2-40B4-BE49-F238E27FC236}">
                <a16:creationId xmlns:a16="http://schemas.microsoft.com/office/drawing/2014/main" id="{8A11A523-9ECB-E973-C1C3-5297D00F2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19400"/>
            <a:ext cx="41148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/>
              <a:t>如果时钟从CP</a:t>
            </a:r>
            <a:r>
              <a:rPr lang="en-US" altLang="zh-CN" sz="2000"/>
              <a:t>A</a:t>
            </a:r>
            <a:r>
              <a:rPr lang="zh-CN" altLang="zh-CN" sz="2000"/>
              <a:t>引入，QA接CP</a:t>
            </a:r>
            <a:r>
              <a:rPr lang="en-US" altLang="zh-CN" sz="2000"/>
              <a:t>B</a:t>
            </a:r>
            <a:r>
              <a:rPr lang="zh-CN" altLang="en-US" sz="2000"/>
              <a:t>，</a:t>
            </a:r>
            <a:r>
              <a:rPr lang="zh-CN" altLang="zh-CN" sz="2000"/>
              <a:t>则QD</a:t>
            </a:r>
            <a:r>
              <a:rPr lang="en-US" altLang="zh-CN" sz="2000"/>
              <a:t>-</a:t>
            </a:r>
            <a:r>
              <a:rPr lang="zh-CN" altLang="zh-CN" sz="2000"/>
              <a:t>QC</a:t>
            </a:r>
            <a:r>
              <a:rPr lang="en-US" altLang="zh-CN" sz="2000"/>
              <a:t>-</a:t>
            </a:r>
            <a:r>
              <a:rPr lang="zh-CN" altLang="zh-CN" sz="2000"/>
              <a:t>QB</a:t>
            </a:r>
            <a:r>
              <a:rPr lang="en-US" altLang="zh-CN" sz="2000"/>
              <a:t>-</a:t>
            </a:r>
            <a:r>
              <a:rPr lang="zh-CN" altLang="zh-CN" sz="2000"/>
              <a:t>QA输出为8421码的十进制计数器；如果时钟从CP</a:t>
            </a:r>
            <a:r>
              <a:rPr lang="en-US" altLang="zh-CN" sz="2000"/>
              <a:t>B</a:t>
            </a:r>
            <a:r>
              <a:rPr lang="zh-CN" altLang="zh-CN" sz="2000"/>
              <a:t>引入，QD接CP</a:t>
            </a:r>
            <a:r>
              <a:rPr lang="en-US" altLang="zh-CN" sz="2000"/>
              <a:t>A</a:t>
            </a:r>
            <a:r>
              <a:rPr lang="zh-CN" altLang="zh-CN" sz="2000"/>
              <a:t>，则QA</a:t>
            </a:r>
            <a:r>
              <a:rPr lang="en-US" altLang="zh-CN" sz="2000"/>
              <a:t>-</a:t>
            </a:r>
            <a:r>
              <a:rPr lang="zh-CN" altLang="zh-CN" sz="2000"/>
              <a:t>QD</a:t>
            </a:r>
            <a:r>
              <a:rPr lang="en-US" altLang="zh-CN" sz="2000"/>
              <a:t>-</a:t>
            </a:r>
            <a:r>
              <a:rPr lang="zh-CN" altLang="zh-CN" sz="2000"/>
              <a:t>QC</a:t>
            </a:r>
            <a:r>
              <a:rPr lang="en-US" altLang="zh-CN" sz="2000"/>
              <a:t>-</a:t>
            </a:r>
            <a:r>
              <a:rPr lang="zh-CN" altLang="zh-CN" sz="2000"/>
              <a:t>QB输出为5421码的十进制计数器。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S1</a:t>
            </a:r>
            <a:r>
              <a:rPr lang="zh-CN" altLang="en-US" sz="2000"/>
              <a:t>、</a:t>
            </a:r>
            <a:r>
              <a:rPr lang="en-US" altLang="zh-CN" sz="2000"/>
              <a:t>S2</a:t>
            </a:r>
            <a:r>
              <a:rPr lang="zh-CN" altLang="en-US" sz="2000"/>
              <a:t>同时为</a:t>
            </a:r>
            <a:r>
              <a:rPr lang="en-US" altLang="zh-CN" sz="2000"/>
              <a:t>1</a:t>
            </a:r>
            <a:r>
              <a:rPr lang="zh-CN" altLang="en-US" sz="2000"/>
              <a:t>时，输出端被置为</a:t>
            </a:r>
            <a:r>
              <a:rPr lang="en-US" altLang="zh-CN" sz="2000"/>
              <a:t>9</a:t>
            </a:r>
            <a:r>
              <a:rPr lang="zh-CN" altLang="en-US" sz="2000"/>
              <a:t>；</a:t>
            </a:r>
            <a:r>
              <a:rPr lang="en-US" altLang="zh-CN" sz="2000"/>
              <a:t>R1</a:t>
            </a:r>
            <a:r>
              <a:rPr lang="zh-CN" altLang="en-US" sz="2000"/>
              <a:t>、</a:t>
            </a:r>
            <a:r>
              <a:rPr lang="en-US" altLang="zh-CN" sz="2000"/>
              <a:t>R2</a:t>
            </a:r>
            <a:r>
              <a:rPr lang="zh-CN" altLang="en-US" sz="2000"/>
              <a:t>同时为</a:t>
            </a:r>
            <a:r>
              <a:rPr lang="en-US" altLang="zh-CN" sz="2000"/>
              <a:t>1</a:t>
            </a:r>
            <a:r>
              <a:rPr lang="zh-CN" altLang="en-US" sz="2000"/>
              <a:t>且</a:t>
            </a:r>
            <a:r>
              <a:rPr lang="en-US" altLang="zh-CN" sz="2000"/>
              <a:t>S1</a:t>
            </a:r>
            <a:r>
              <a:rPr lang="zh-CN" altLang="en-US" sz="2000"/>
              <a:t>、</a:t>
            </a:r>
            <a:r>
              <a:rPr lang="en-US" altLang="zh-CN" sz="2000"/>
              <a:t>S2</a:t>
            </a:r>
            <a:r>
              <a:rPr lang="zh-CN" altLang="en-US" sz="2000"/>
              <a:t>不同时为</a:t>
            </a:r>
            <a:r>
              <a:rPr lang="en-US" altLang="zh-CN" sz="2000"/>
              <a:t>1</a:t>
            </a:r>
            <a:r>
              <a:rPr lang="zh-CN" altLang="en-US" sz="2000"/>
              <a:t>时，输出端被置为</a:t>
            </a:r>
            <a:r>
              <a:rPr lang="en-US" altLang="zh-CN" sz="2000"/>
              <a:t>0</a:t>
            </a:r>
            <a:r>
              <a:rPr lang="zh-CN" altLang="en-US" sz="2000"/>
              <a:t>。</a:t>
            </a:r>
            <a:endParaRPr lang="zh-CN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nap5">
            <a:extLst>
              <a:ext uri="{FF2B5EF4-FFF2-40B4-BE49-F238E27FC236}">
                <a16:creationId xmlns:a16="http://schemas.microsoft.com/office/drawing/2014/main" id="{337EF165-3C04-7966-8F78-77EC22C64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04800"/>
            <a:ext cx="3076575" cy="569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>
            <a:extLst>
              <a:ext uri="{FF2B5EF4-FFF2-40B4-BE49-F238E27FC236}">
                <a16:creationId xmlns:a16="http://schemas.microsoft.com/office/drawing/2014/main" id="{AED21573-F876-71FF-C0A2-40D90515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6072188"/>
            <a:ext cx="3276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-2  </a:t>
            </a:r>
            <a:r>
              <a:rPr lang="en-US" altLang="zh-CN" sz="2000"/>
              <a:t>  </a:t>
            </a:r>
            <a:r>
              <a:rPr lang="zh-CN" altLang="zh-CN" sz="2000"/>
              <a:t>7490内部逻辑图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94B23A3E-3224-C0AA-95B5-4641F859A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57200"/>
            <a:ext cx="800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/>
              <a:t>实验中使用的另外一种计数器为74193，它是一个可预置同步十六进制加减计数器，管脚图如图</a:t>
            </a:r>
            <a:r>
              <a:rPr lang="en-US" altLang="zh-CN" sz="2000"/>
              <a:t>6</a:t>
            </a:r>
            <a:r>
              <a:rPr lang="zh-CN" altLang="zh-CN" sz="2000"/>
              <a:t>-3所示，内部逻辑图如图</a:t>
            </a:r>
            <a:r>
              <a:rPr lang="en-US" altLang="zh-CN" sz="2000"/>
              <a:t>6</a:t>
            </a:r>
            <a:r>
              <a:rPr lang="zh-CN" altLang="zh-CN" sz="2000"/>
              <a:t>-4所示。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zh-CN" altLang="zh-CN" sz="2000"/>
              <a:t>其中COUNTDOWN、COUNTUP为时钟脉冲输入端，分别为向上和向下计数；DATAA~DATAD为并行数据输入端口；CLEAR为异步清零信号端；LOAD为置位端，</a:t>
            </a:r>
            <a:r>
              <a:rPr lang="zh-CN" altLang="en-US" sz="2000"/>
              <a:t>用来</a:t>
            </a:r>
            <a:r>
              <a:rPr lang="zh-CN" altLang="zh-CN" sz="2000"/>
              <a:t>将并行输入端口的数据传送到输出端；BORROW为借位端；CARRY为进位端；QA~QD为计数输出端口。</a:t>
            </a:r>
          </a:p>
        </p:txBody>
      </p:sp>
      <p:pic>
        <p:nvPicPr>
          <p:cNvPr id="5123" name="Picture 3" descr="Snap6">
            <a:extLst>
              <a:ext uri="{FF2B5EF4-FFF2-40B4-BE49-F238E27FC236}">
                <a16:creationId xmlns:a16="http://schemas.microsoft.com/office/drawing/2014/main" id="{39CCF5B8-9DB7-D26D-E2D1-E7CD7FFE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2667000"/>
            <a:ext cx="4572000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4">
            <a:extLst>
              <a:ext uri="{FF2B5EF4-FFF2-40B4-BE49-F238E27FC236}">
                <a16:creationId xmlns:a16="http://schemas.microsoft.com/office/drawing/2014/main" id="{9595861C-10B5-3DA9-4909-6ECBAFA86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039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-3</a:t>
            </a:r>
            <a:r>
              <a:rPr lang="en-US" altLang="zh-CN" sz="2000"/>
              <a:t>  </a:t>
            </a:r>
            <a:r>
              <a:rPr lang="zh-CN" altLang="zh-CN" sz="2000"/>
              <a:t>  74193管脚图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nap7">
            <a:extLst>
              <a:ext uri="{FF2B5EF4-FFF2-40B4-BE49-F238E27FC236}">
                <a16:creationId xmlns:a16="http://schemas.microsoft.com/office/drawing/2014/main" id="{1FB8D9FE-6F54-22BC-3E86-6D1D4510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04800"/>
            <a:ext cx="4071938" cy="576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27607408-C787-DC2E-8094-5783B7401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6083300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-4    74193内部逻辑图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13C74FB-C316-D138-1508-961CD3D8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54050"/>
            <a:ext cx="80010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/>
              <a:t>实验中用到的器件还有7475，它是一个四位的锁存器，管脚图如图</a:t>
            </a:r>
            <a:r>
              <a:rPr lang="en-US" altLang="zh-CN" sz="2000"/>
              <a:t>6</a:t>
            </a:r>
            <a:r>
              <a:rPr lang="zh-CN" altLang="zh-CN" sz="2000"/>
              <a:t>-5所示。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zh-CN" altLang="zh-CN" sz="2000"/>
              <a:t>其中D1~D4为数据输入端； Q1~Q4为数据输出端</a:t>
            </a:r>
            <a:r>
              <a:rPr lang="zh-CN" altLang="en-US" sz="2000"/>
              <a:t>；</a:t>
            </a:r>
            <a:r>
              <a:rPr lang="zh-CN" altLang="zh-CN" sz="2000"/>
              <a:t>G12、G34为锁存控制端</a:t>
            </a:r>
            <a:r>
              <a:rPr lang="zh-CN" altLang="en-US" sz="2000"/>
              <a:t>。</a:t>
            </a:r>
            <a:r>
              <a:rPr lang="zh-CN" altLang="zh-CN" sz="2000"/>
              <a:t>当控制端信号</a:t>
            </a:r>
            <a:r>
              <a:rPr lang="zh-CN" altLang="en-US" sz="2000"/>
              <a:t>为</a:t>
            </a:r>
            <a:r>
              <a:rPr lang="en-US" altLang="zh-CN" sz="2000"/>
              <a:t>1</a:t>
            </a:r>
            <a:r>
              <a:rPr lang="zh-CN" altLang="zh-CN" sz="2000"/>
              <a:t>时，</a:t>
            </a:r>
            <a:r>
              <a:rPr lang="zh-CN" altLang="en-US" sz="2000"/>
              <a:t>输入</a:t>
            </a:r>
            <a:r>
              <a:rPr lang="zh-CN" altLang="zh-CN" sz="2000"/>
              <a:t>数据传送至输出端</a:t>
            </a:r>
            <a:r>
              <a:rPr lang="zh-CN" altLang="en-US" sz="2000"/>
              <a:t>；当</a:t>
            </a:r>
            <a:r>
              <a:rPr lang="zh-CN" altLang="zh-CN" sz="2000"/>
              <a:t>控制信号</a:t>
            </a:r>
            <a:r>
              <a:rPr lang="zh-CN" altLang="en-US" sz="2000"/>
              <a:t>为</a:t>
            </a:r>
            <a:r>
              <a:rPr lang="en-US" altLang="zh-CN" sz="2000"/>
              <a:t>0</a:t>
            </a:r>
            <a:r>
              <a:rPr lang="zh-CN" altLang="zh-CN" sz="2000"/>
              <a:t>时，实现锁存，输出</a:t>
            </a:r>
            <a:r>
              <a:rPr lang="zh-CN" altLang="en-US" sz="2000"/>
              <a:t>数据</a:t>
            </a:r>
            <a:r>
              <a:rPr lang="zh-CN" altLang="zh-CN" sz="2000"/>
              <a:t>保持不变。</a:t>
            </a:r>
          </a:p>
        </p:txBody>
      </p:sp>
      <p:pic>
        <p:nvPicPr>
          <p:cNvPr id="7171" name="Picture 3" descr="7475">
            <a:extLst>
              <a:ext uri="{FF2B5EF4-FFF2-40B4-BE49-F238E27FC236}">
                <a16:creationId xmlns:a16="http://schemas.microsoft.com/office/drawing/2014/main" id="{E43E42BA-9990-27F2-06FC-175D406EF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2647950"/>
            <a:ext cx="2714625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3">
            <a:extLst>
              <a:ext uri="{FF2B5EF4-FFF2-40B4-BE49-F238E27FC236}">
                <a16:creationId xmlns:a16="http://schemas.microsoft.com/office/drawing/2014/main" id="{F9D3E566-7A64-9845-DAD3-A01F8BA27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275" y="5884863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zh-CN" sz="2000"/>
              <a:t>图</a:t>
            </a:r>
            <a:r>
              <a:rPr lang="en-US" altLang="zh-CN" sz="2000"/>
              <a:t>6</a:t>
            </a:r>
            <a:r>
              <a:rPr lang="zh-CN" altLang="zh-CN" sz="2000"/>
              <a:t>-</a:t>
            </a:r>
            <a:r>
              <a:rPr lang="en-US" altLang="zh-CN" sz="2000"/>
              <a:t>5</a:t>
            </a:r>
            <a:r>
              <a:rPr lang="zh-CN" altLang="zh-CN" sz="2000"/>
              <a:t>    74</a:t>
            </a:r>
            <a:r>
              <a:rPr lang="en-US" altLang="zh-CN" sz="2000"/>
              <a:t>75</a:t>
            </a:r>
            <a:r>
              <a:rPr lang="zh-CN" altLang="en-US" sz="2000"/>
              <a:t>管脚</a:t>
            </a:r>
            <a:r>
              <a:rPr lang="zh-CN" altLang="zh-CN" sz="2000"/>
              <a:t>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66049F8F-1B1E-B33E-A111-F422AD390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4625"/>
            <a:ext cx="838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CB37185C-31A9-0308-1284-771B42E1A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06450"/>
            <a:ext cx="815340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实验内容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1、7490为异步计数器，可以用5421和8421两种码制来实现十进制计数，请用两种码制实现7490的十进制计数，用TTL方波作为计数脉冲，并作出状态表。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2、计数器7490有两个异步清零控制端R1和R2，试用7490构成六进制（8421码）和七进制（5421码）计数器，验证其功能并画出连接图。不使用其他器件，还能构成哪些进制的计数器。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3、利用7490、7475、</a:t>
            </a:r>
            <a:r>
              <a:rPr lang="en-US" altLang="zh-CN" sz="2000"/>
              <a:t>CD4511</a:t>
            </a:r>
            <a:r>
              <a:rPr lang="zh-CN" altLang="en-US" sz="2000"/>
              <a:t>和数码管，搭建一个十进制计数、锁存、译码、显示电路，验证</a:t>
            </a:r>
            <a:r>
              <a:rPr lang="en-US" altLang="zh-CN" sz="2000"/>
              <a:t>CD4511</a:t>
            </a:r>
            <a:r>
              <a:rPr lang="zh-CN" altLang="en-US" sz="2000"/>
              <a:t>的消隐功能和7475的锁存功能，并记录数码管的显示状态。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000"/>
              <a:t>4、考虑一下如何用计数器实现分频，用7490完成对TTL方波的二分频和十分频，并用示波器观察8421码和5421码两种码制的分频效果有什么不同。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18F7F9A3-E1F0-A117-7094-044A97EB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8305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000"/>
              <a:t>5、74193为可预置同步十六进制加减计数器，搭建电路，验证74193的并行输入功能和可逆计数功能，并注意观察借位和进位，作出其状态表。（</a:t>
            </a:r>
            <a:r>
              <a:rPr lang="en-US" altLang="zh-CN" sz="2000">
                <a:solidFill>
                  <a:srgbClr val="FF0000"/>
                </a:solidFill>
              </a:rPr>
              <a:t>CLEAR</a:t>
            </a:r>
            <a:r>
              <a:rPr lang="zh-CN" altLang="zh-CN" sz="2000">
                <a:solidFill>
                  <a:srgbClr val="FF0000"/>
                </a:solidFill>
              </a:rPr>
              <a:t>接0，</a:t>
            </a:r>
            <a:r>
              <a:rPr lang="en-US" altLang="zh-CN" sz="2000">
                <a:solidFill>
                  <a:srgbClr val="FF0000"/>
                </a:solidFill>
              </a:rPr>
              <a:t>LOAD</a:t>
            </a:r>
            <a:r>
              <a:rPr lang="zh-CN" altLang="zh-CN" sz="2000">
                <a:solidFill>
                  <a:srgbClr val="FF0000"/>
                </a:solidFill>
              </a:rPr>
              <a:t>接1，两个时钟输入端一个接高电平，另外一个接脉冲输入</a:t>
            </a:r>
            <a:r>
              <a:rPr lang="zh-CN" altLang="zh-CN" sz="2000"/>
              <a:t>）</a:t>
            </a:r>
            <a:endParaRPr lang="en-US" altLang="zh-CN" sz="2000"/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  <a:r>
              <a:rPr lang="zh-CN" altLang="en-US" sz="2000"/>
              <a:t>、（选作）用</a:t>
            </a:r>
            <a:r>
              <a:rPr lang="en-US" altLang="zh-CN" sz="2000"/>
              <a:t>74193</a:t>
            </a:r>
            <a:r>
              <a:rPr lang="zh-CN" altLang="en-US" sz="2000"/>
              <a:t>实现十二进制减法计数器。</a:t>
            </a:r>
            <a:endParaRPr lang="zh-CN" altLang="zh-CN" sz="200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C2E08E83-8232-3F59-1E75-D1B46BEA2A5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2590800"/>
            <a:ext cx="2571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Pages>0</Pages>
  <Words>857</Words>
  <Characters>0</Characters>
  <Application>Microsoft Office PowerPoint</Application>
  <DocSecurity>0</DocSecurity>
  <PresentationFormat>全屏显示(4:3)</PresentationFormat>
  <Lines>0</Lines>
  <Paragraphs>28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宋体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TJCU</dc:creator>
  <cp:lastModifiedBy>刘 修铭</cp:lastModifiedBy>
  <cp:revision>81</cp:revision>
  <dcterms:created xsi:type="dcterms:W3CDTF">2015-05-28T10:28:29Z</dcterms:created>
  <dcterms:modified xsi:type="dcterms:W3CDTF">2022-10-11T01:32:38Z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2052-9.1.0.4793</vt:lpwstr>
  </property>
</Properties>
</file>