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859F2A-A6FD-7C82-FD7D-731BB333D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5F50C3-80CB-A4A1-C02B-74BB32471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5ACA73-977D-0E9E-3911-AAD34A47B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1493-F16B-4340-BC6A-3869961B0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1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73320B-7591-0C30-4F22-B57E6849D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E9A967-D511-933E-E079-69FC86E5F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94DA0E-7C17-2D03-C57B-5DB87B198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A3956-1C0F-4747-A769-122EA65294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4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E162EF-2AE9-8BFB-460B-6F2E781D0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3F90D5-E290-113A-5135-34760336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4B4F7-2862-8F97-8D3B-4836E891E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E2554-9584-44C2-82C4-F7709AE86D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42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EDB865-1C4A-E9E8-E130-028A49FA56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7C7663-46AA-19C8-FB73-BD824E1B5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BEC7D8-8105-EF81-D086-53B7BF4B7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D6343-2A9A-4354-855D-A9A4588D2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8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2FC995-2ED3-2679-D9AB-1897361E2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509D8C-5870-A1AB-39DD-71E356EE8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20E12D-B6C4-C79D-9D15-C4BBD951C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B03C1-F617-4F19-BB81-A2EE2A360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9A0B-8581-56BB-D903-2F36F8685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4E1750-A897-50A8-3D52-0D8F13E30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5BEF1-A9CF-FC13-3476-E6BE07FB7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00F2C-F91E-4487-9FD5-AC16D66027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18B377-4ED2-1A57-E9A7-6FF282387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EF5C6C-C624-CF0C-B545-3097EC114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7AF45B-41E8-D26A-B919-4C62F5059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02554-1EE2-4864-9628-13831F84D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3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1D6B82-9FED-85A6-E99D-77CB50EDC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9AFC76-106A-18CA-C519-01ED99076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975FA4-42E2-74DA-67EB-7B96617B4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70DA9-9E82-435A-91DB-E547EDCC98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7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FE26AE-8715-E966-8D50-F2A78BBED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C0C6D2-EA43-88FD-A001-1E965BA9A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923393-7808-4E46-4BFD-3FB9185F3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EEFF2-995A-4DF1-9C1E-3642D1D3C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2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74536-7445-4601-62A4-B6B1B2B570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42183-551E-C6B5-9A85-EDE874F5F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93636-D258-2F70-E634-DDDA5802C8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0C601-F435-434F-AAD8-0A27631D94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44188-BC17-CCBB-F2D1-FAE155DE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F422-EA35-1044-357D-E0705D6DD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3DE75-3659-9EF3-258E-9D042CBB9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F2E95-A3F9-4D7B-B5AE-B7A127029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3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E4D3D1-BBFA-A1D5-9924-E95D5ECD6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9312BD-E484-64AD-9B2A-BB6C9BC98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EEDB9B-A281-EA1B-DDF4-9D74960A88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DB92EF9-D084-5AF7-82D2-BA401BDF9B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3FC9F5-6274-774F-A445-E56292D28A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0AD89B-0B9E-4F9D-8C60-64E07532A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1E47082-66F0-2DB0-022C-8F2A985A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76288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实验七    时序逻辑电路设计</a:t>
            </a:r>
          </a:p>
        </p:txBody>
      </p:sp>
      <p:sp>
        <p:nvSpPr>
          <p:cNvPr id="2051" name="Text Box 6">
            <a:extLst>
              <a:ext uri="{FF2B5EF4-FFF2-40B4-BE49-F238E27FC236}">
                <a16:creationId xmlns:a16="http://schemas.microsoft.com/office/drawing/2014/main" id="{F29D1F7C-2342-7AA4-EF51-228C0A6C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97038"/>
            <a:ext cx="8153400" cy="40941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、掌握时序逻辑电路的设计过程。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、了解时序电路器件的构成，用触发器设计一些简单的时序电路。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如果电路任一时刻的输出不仅取决于当时的输入信号，还取决于电路原来的状态，或者说还与以前的输入信号有关，具备这种逻辑功能特点的电路我们称之为时序逻辑电路。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根据时序电路的时钟信号是否相同，即触发器是否同时翻转，又可以把时序电路分为异步时序电路和同步时序电路。</a:t>
            </a:r>
          </a:p>
          <a:p>
            <a:pPr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4CD03693-66E9-DB45-ADCB-D3883068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73113"/>
            <a:ext cx="78486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/>
              <a:t>分析一个时序电路，就是要找出给定时序电路的逻辑功能。步骤如下：</a:t>
            </a:r>
            <a:endParaRPr lang="en-US" altLang="zh-CN" sz="2000"/>
          </a:p>
          <a:p>
            <a:pPr eaLnBrk="1" hangingPunct="1">
              <a:spcBef>
                <a:spcPts val="12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、从给定逻辑图得出每个触发器的驱动方程；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、由驱动方程得到触发器的状态方程，从而得到时序电路的状态方程组；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、根据逻辑图写出时序电路的输出方程。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、根据得到的方程式画出逻辑图。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000"/>
              <a:t>5</a:t>
            </a:r>
            <a:r>
              <a:rPr lang="zh-CN" altLang="en-US" sz="2000"/>
              <a:t>、检查电路是否能够自启动，进行逻辑修改，实现自启动。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/>
              <a:t>而异步时序电路和同步时序电路的分析方法又不尽相同，在异步时序电路中，状态发生转换时，并不是所有触发器都翻转，只有有时钟信号的才计算触发器次态，没有时钟信号的触发器保持状态不变。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/>
              <a:t>如果想使电路的逻辑功能一目了然，可以用状态转换真值表、状态转换图和时序图等三种方法来表示，他们之间可以相互转换。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自启动环形计数器">
            <a:extLst>
              <a:ext uri="{FF2B5EF4-FFF2-40B4-BE49-F238E27FC236}">
                <a16:creationId xmlns:a16="http://schemas.microsoft.com/office/drawing/2014/main" id="{E4244241-5EEA-D1B1-176E-04EB84F2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43125"/>
            <a:ext cx="42481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>
            <a:extLst>
              <a:ext uri="{FF2B5EF4-FFF2-40B4-BE49-F238E27FC236}">
                <a16:creationId xmlns:a16="http://schemas.microsoft.com/office/drawing/2014/main" id="{B890C6E9-3AFE-3F40-6C57-C408CB44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60198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7-1    </a:t>
            </a:r>
            <a:r>
              <a:rPr lang="zh-CN" altLang="en-US" sz="2000"/>
              <a:t>四位扭形计数器及其工作波形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0371CD2B-AB3B-8796-14F8-07464846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7-1</a:t>
            </a:r>
            <a:r>
              <a:rPr lang="zh-CN" altLang="en-US" sz="2000"/>
              <a:t>为一个四位扭环计数器和其工作波形，并且该计数器可以自行启动。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其工作状态为</a:t>
            </a:r>
            <a:r>
              <a:rPr lang="en-US" altLang="zh-CN" sz="2000"/>
              <a:t>0000→0001 →0011 →0111 →1111 →1110 →1100 →1000 </a:t>
            </a:r>
            <a:r>
              <a:rPr lang="zh-CN" altLang="en-US"/>
              <a:t>，</a:t>
            </a:r>
            <a:r>
              <a:rPr lang="zh-CN" altLang="en-US" sz="2000"/>
              <a:t>然后再回到</a:t>
            </a:r>
            <a:r>
              <a:rPr lang="en-US" altLang="zh-CN" sz="2000"/>
              <a:t>0000</a:t>
            </a:r>
            <a:r>
              <a:rPr lang="zh-CN" altLang="en-US" sz="2000"/>
              <a:t>重新开始计数。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3EDE8558-EBD0-FD35-0824-34049177E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1825"/>
            <a:ext cx="80772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实验内容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、用</a:t>
            </a:r>
            <a:r>
              <a:rPr lang="en-US" altLang="zh-CN" sz="2000"/>
              <a:t>D</a:t>
            </a:r>
            <a:r>
              <a:rPr lang="zh-CN" altLang="en-US" sz="2000"/>
              <a:t>触发器</a:t>
            </a:r>
            <a:r>
              <a:rPr lang="en-US" altLang="zh-CN" sz="2000"/>
              <a:t>7474</a:t>
            </a:r>
            <a:r>
              <a:rPr lang="zh-CN" altLang="en-US" sz="2000"/>
              <a:t>设计一个异步减法计数器，验证功能并画出逻辑图。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、制作任意进制加法计数器。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7</a:t>
            </a:r>
            <a:r>
              <a:rPr lang="zh-CN" altLang="en-US" sz="2000">
                <a:solidFill>
                  <a:srgbClr val="FF0000"/>
                </a:solidFill>
              </a:rPr>
              <a:t>进制计数器，同步）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、用</a:t>
            </a:r>
            <a:r>
              <a:rPr lang="en-US" altLang="zh-CN" sz="2000"/>
              <a:t>JK</a:t>
            </a:r>
            <a:r>
              <a:rPr lang="zh-CN" altLang="en-US" sz="2000"/>
              <a:t>触发器</a:t>
            </a:r>
            <a:r>
              <a:rPr lang="en-US" altLang="zh-CN" sz="2000"/>
              <a:t>7476</a:t>
            </a:r>
            <a:r>
              <a:rPr lang="zh-CN" altLang="en-US" sz="2000"/>
              <a:t>设计一个九进制同步加法计数器，搭建电路验证其功能，并画出逻辑图。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、用</a:t>
            </a:r>
            <a:r>
              <a:rPr lang="en-US" altLang="zh-CN" sz="2000"/>
              <a:t>JK</a:t>
            </a:r>
            <a:r>
              <a:rPr lang="zh-CN" altLang="en-US" sz="2000"/>
              <a:t>触发器和门电路设计</a:t>
            </a:r>
            <a:r>
              <a:rPr lang="en-US" altLang="zh-CN" sz="2000"/>
              <a:t>111</a:t>
            </a:r>
            <a:r>
              <a:rPr lang="zh-CN" altLang="en-US" sz="2000"/>
              <a:t>序列信号检测器，有一个信号输入端口</a:t>
            </a:r>
            <a:r>
              <a:rPr lang="en-US" altLang="zh-CN" sz="2000"/>
              <a:t>X</a:t>
            </a:r>
            <a:r>
              <a:rPr lang="zh-CN" altLang="en-US" sz="2000"/>
              <a:t>，一个输出端口</a:t>
            </a:r>
            <a:r>
              <a:rPr lang="en-US" altLang="zh-CN" sz="2000"/>
              <a:t>Y</a:t>
            </a:r>
            <a:r>
              <a:rPr lang="zh-CN" altLang="en-US" sz="2000"/>
              <a:t>，当</a:t>
            </a:r>
            <a:r>
              <a:rPr lang="en-US" altLang="zh-CN" sz="2000"/>
              <a:t>X</a:t>
            </a:r>
            <a:r>
              <a:rPr lang="zh-CN" altLang="en-US" sz="2000"/>
              <a:t>输入序列</a:t>
            </a:r>
            <a:r>
              <a:rPr lang="en-US" altLang="zh-CN" sz="2000"/>
              <a:t>111</a:t>
            </a:r>
            <a:r>
              <a:rPr lang="zh-CN" altLang="en-US" sz="2000"/>
              <a:t>时，输出</a:t>
            </a:r>
            <a:r>
              <a:rPr lang="en-US" altLang="zh-CN" sz="2000"/>
              <a:t>Y=1</a:t>
            </a:r>
            <a:r>
              <a:rPr lang="zh-CN" altLang="en-US" sz="2000"/>
              <a:t>。（可参考图</a:t>
            </a:r>
            <a:r>
              <a:rPr lang="en-US" altLang="zh-CN" sz="2000"/>
              <a:t>7-2</a:t>
            </a:r>
            <a:r>
              <a:rPr lang="zh-CN" altLang="en-US" sz="2000"/>
              <a:t>所示电路图，最好自己设计）</a:t>
            </a: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  <a:r>
              <a:rPr lang="zh-CN" altLang="en-US" sz="2000"/>
              <a:t>、（选作）设计一个自动售货机的逻辑电路。它的投币口每次只能投入一枚五角或一元的硬币。投入一元五角硬币后机器自动给出一杯饮料；投入两元（两枚一元）硬币后，在给出饮料的同时找回一枚五角的硬币。（提示：把投币信号作为逻辑变量，一元的用</a:t>
            </a:r>
            <a:r>
              <a:rPr lang="en-US" altLang="zh-CN" sz="2000"/>
              <a:t>A</a:t>
            </a:r>
            <a:r>
              <a:rPr lang="zh-CN" altLang="en-US" sz="2000"/>
              <a:t>表示，投入为</a:t>
            </a:r>
            <a:r>
              <a:rPr lang="en-US" altLang="zh-CN" sz="2000"/>
              <a:t>1</a:t>
            </a:r>
            <a:r>
              <a:rPr lang="zh-CN" altLang="en-US" sz="2000"/>
              <a:t>，不投为</a:t>
            </a:r>
            <a:r>
              <a:rPr lang="en-US" altLang="zh-CN" sz="2000"/>
              <a:t>0</a:t>
            </a:r>
            <a:r>
              <a:rPr lang="zh-CN" altLang="en-US" sz="2000"/>
              <a:t>，五角为</a:t>
            </a:r>
            <a:r>
              <a:rPr lang="en-US" altLang="zh-CN" sz="2000"/>
              <a:t>B</a:t>
            </a:r>
            <a:r>
              <a:rPr lang="zh-CN" altLang="en-US" sz="2000"/>
              <a:t>，投入为</a:t>
            </a:r>
            <a:r>
              <a:rPr lang="en-US" altLang="zh-CN" sz="2000"/>
              <a:t>1</a:t>
            </a:r>
            <a:r>
              <a:rPr lang="zh-CN" altLang="en-US" sz="2000"/>
              <a:t>，不投为</a:t>
            </a:r>
            <a:r>
              <a:rPr lang="en-US" altLang="zh-CN" sz="2000"/>
              <a:t>0</a:t>
            </a:r>
            <a:r>
              <a:rPr lang="zh-CN" altLang="en-US" sz="2000"/>
              <a:t>。给出饮料和找零为两个输出变量。分别用</a:t>
            </a:r>
            <a:r>
              <a:rPr lang="en-US" altLang="zh-CN" sz="2000"/>
              <a:t>Y</a:t>
            </a:r>
            <a:r>
              <a:rPr lang="zh-CN" altLang="en-US" sz="2000"/>
              <a:t>、</a:t>
            </a:r>
            <a:r>
              <a:rPr lang="en-US" altLang="zh-CN" sz="2000"/>
              <a:t>Z</a:t>
            </a:r>
            <a:r>
              <a:rPr lang="zh-CN" altLang="en-US" sz="2000"/>
              <a:t>表示。给出饮料时</a:t>
            </a:r>
            <a:r>
              <a:rPr lang="en-US" altLang="zh-CN" sz="2000"/>
              <a:t>Y=1</a:t>
            </a:r>
            <a:r>
              <a:rPr lang="zh-CN" altLang="en-US" sz="2000"/>
              <a:t>，不给时</a:t>
            </a:r>
            <a:r>
              <a:rPr lang="en-US" altLang="zh-CN" sz="2000"/>
              <a:t>Y=0</a:t>
            </a:r>
            <a:r>
              <a:rPr lang="zh-CN" altLang="en-US" sz="2000"/>
              <a:t>；找回一枚五角硬币时</a:t>
            </a:r>
            <a:r>
              <a:rPr lang="en-US" altLang="zh-CN" sz="2000"/>
              <a:t>Z=1</a:t>
            </a:r>
            <a:r>
              <a:rPr lang="zh-CN" altLang="en-US" sz="2000"/>
              <a:t>，不找时</a:t>
            </a:r>
            <a:r>
              <a:rPr lang="en-US" altLang="zh-CN" sz="2000"/>
              <a:t>Z=0</a:t>
            </a:r>
            <a:r>
              <a:rPr lang="zh-CN" altLang="en-US" sz="2000"/>
              <a:t>。）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5147A953-D82A-AB7E-8A0F-8367D1C2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784225"/>
            <a:ext cx="26574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">
            <a:extLst>
              <a:ext uri="{FF2B5EF4-FFF2-40B4-BE49-F238E27FC236}">
                <a16:creationId xmlns:a16="http://schemas.microsoft.com/office/drawing/2014/main" id="{43C26083-A96C-B7EB-FB0D-3A10E657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777875"/>
            <a:ext cx="24701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" name="Group 6">
            <a:extLst>
              <a:ext uri="{FF2B5EF4-FFF2-40B4-BE49-F238E27FC236}">
                <a16:creationId xmlns:a16="http://schemas.microsoft.com/office/drawing/2014/main" id="{97C44CF3-3989-2DF9-3F86-299FD62069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59138" y="3629025"/>
            <a:ext cx="2455862" cy="2881313"/>
            <a:chOff x="2780" y="2391"/>
            <a:chExt cx="1133" cy="1457"/>
          </a:xfrm>
        </p:grpSpPr>
        <p:sp>
          <p:nvSpPr>
            <p:cNvPr id="6149" name="Rectangle 7">
              <a:extLst>
                <a:ext uri="{FF2B5EF4-FFF2-40B4-BE49-F238E27FC236}">
                  <a16:creationId xmlns:a16="http://schemas.microsoft.com/office/drawing/2014/main" id="{3A52C05A-0074-CA68-50B3-362BB92C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404"/>
              <a:ext cx="725" cy="1353"/>
            </a:xfrm>
            <a:prstGeom prst="rect">
              <a:avLst/>
            </a:prstGeom>
            <a:solidFill>
              <a:srgbClr val="FFFFB0"/>
            </a:solidFill>
            <a:ln w="0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Line 8">
              <a:extLst>
                <a:ext uri="{FF2B5EF4-FFF2-40B4-BE49-F238E27FC236}">
                  <a16:creationId xmlns:a16="http://schemas.microsoft.com/office/drawing/2014/main" id="{71267300-0EEB-5BE2-408D-38D727BFE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2506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9">
              <a:extLst>
                <a:ext uri="{FF2B5EF4-FFF2-40B4-BE49-F238E27FC236}">
                  <a16:creationId xmlns:a16="http://schemas.microsoft.com/office/drawing/2014/main" id="{2B011786-E220-62CB-A094-04F4146CE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2442"/>
              <a:ext cx="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Rectangle 10">
              <a:extLst>
                <a:ext uri="{FF2B5EF4-FFF2-40B4-BE49-F238E27FC236}">
                  <a16:creationId xmlns:a16="http://schemas.microsoft.com/office/drawing/2014/main" id="{4B6DAF82-F13B-4D5F-5C4E-33CEFF05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442"/>
              <a:ext cx="5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6153" name="Rectangle 11">
              <a:extLst>
                <a:ext uri="{FF2B5EF4-FFF2-40B4-BE49-F238E27FC236}">
                  <a16:creationId xmlns:a16="http://schemas.microsoft.com/office/drawing/2014/main" id="{A6B8A371-FF65-F320-A42A-A69991C6B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391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154" name="Line 12">
              <a:extLst>
                <a:ext uri="{FF2B5EF4-FFF2-40B4-BE49-F238E27FC236}">
                  <a16:creationId xmlns:a16="http://schemas.microsoft.com/office/drawing/2014/main" id="{B0088F23-D5D4-3EA2-8D64-D63A8244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3655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13">
              <a:extLst>
                <a:ext uri="{FF2B5EF4-FFF2-40B4-BE49-F238E27FC236}">
                  <a16:creationId xmlns:a16="http://schemas.microsoft.com/office/drawing/2014/main" id="{0EFE09AF-78EB-B4EF-C3F2-85554246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591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/>
            </a:p>
          </p:txBody>
        </p:sp>
        <p:sp>
          <p:nvSpPr>
            <p:cNvPr id="6156" name="Rectangle 14">
              <a:extLst>
                <a:ext uri="{FF2B5EF4-FFF2-40B4-BE49-F238E27FC236}">
                  <a16:creationId xmlns:a16="http://schemas.microsoft.com/office/drawing/2014/main" id="{35089C34-8C62-784D-60FA-8E4D087F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540"/>
              <a:ext cx="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/>
            </a:p>
          </p:txBody>
        </p:sp>
        <p:sp>
          <p:nvSpPr>
            <p:cNvPr id="6157" name="Line 15">
              <a:extLst>
                <a:ext uri="{FF2B5EF4-FFF2-40B4-BE49-F238E27FC236}">
                  <a16:creationId xmlns:a16="http://schemas.microsoft.com/office/drawing/2014/main" id="{AE641740-6376-1039-36C8-3A0AE4870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3489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Rectangle 16">
              <a:extLst>
                <a:ext uri="{FF2B5EF4-FFF2-40B4-BE49-F238E27FC236}">
                  <a16:creationId xmlns:a16="http://schemas.microsoft.com/office/drawing/2014/main" id="{9FA8DC1C-A46E-4F03-99B8-B9DBEB665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438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Q3</a:t>
              </a:r>
              <a:endParaRPr lang="en-US" altLang="zh-CN"/>
            </a:p>
          </p:txBody>
        </p:sp>
        <p:sp>
          <p:nvSpPr>
            <p:cNvPr id="6159" name="Rectangle 17">
              <a:extLst>
                <a:ext uri="{FF2B5EF4-FFF2-40B4-BE49-F238E27FC236}">
                  <a16:creationId xmlns:a16="http://schemas.microsoft.com/office/drawing/2014/main" id="{3E4EF000-2F6A-38F7-5C52-6DEDF6D6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387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/>
            </a:p>
          </p:txBody>
        </p:sp>
        <p:sp>
          <p:nvSpPr>
            <p:cNvPr id="6160" name="Line 18">
              <a:extLst>
                <a:ext uri="{FF2B5EF4-FFF2-40B4-BE49-F238E27FC236}">
                  <a16:creationId xmlns:a16="http://schemas.microsoft.com/office/drawing/2014/main" id="{FF2DB173-E697-CF7A-6D29-D8F3588CD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3489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9">
              <a:extLst>
                <a:ext uri="{FF2B5EF4-FFF2-40B4-BE49-F238E27FC236}">
                  <a16:creationId xmlns:a16="http://schemas.microsoft.com/office/drawing/2014/main" id="{D5A0A744-2CEB-BB01-3DE9-3E9E294B4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38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Q2</a:t>
              </a:r>
              <a:endParaRPr lang="en-US" altLang="zh-CN"/>
            </a:p>
          </p:txBody>
        </p:sp>
        <p:sp>
          <p:nvSpPr>
            <p:cNvPr id="6162" name="Rectangle 20">
              <a:extLst>
                <a:ext uri="{FF2B5EF4-FFF2-40B4-BE49-F238E27FC236}">
                  <a16:creationId xmlns:a16="http://schemas.microsoft.com/office/drawing/2014/main" id="{C9810CC6-747A-76D1-D443-739F68CFB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387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/>
            </a:p>
          </p:txBody>
        </p:sp>
        <p:sp>
          <p:nvSpPr>
            <p:cNvPr id="6163" name="Line 21">
              <a:extLst>
                <a:ext uri="{FF2B5EF4-FFF2-40B4-BE49-F238E27FC236}">
                  <a16:creationId xmlns:a16="http://schemas.microsoft.com/office/drawing/2014/main" id="{354FEEA4-037B-2B94-342B-4BF64DD4B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2659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Rectangle 22">
              <a:extLst>
                <a:ext uri="{FF2B5EF4-FFF2-40B4-BE49-F238E27FC236}">
                  <a16:creationId xmlns:a16="http://schemas.microsoft.com/office/drawing/2014/main" id="{392BC5CA-5708-889D-E555-B5DC1BC6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608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Q1</a:t>
              </a:r>
              <a:endParaRPr lang="en-US" altLang="zh-CN"/>
            </a:p>
          </p:txBody>
        </p:sp>
        <p:sp>
          <p:nvSpPr>
            <p:cNvPr id="6165" name="Rectangle 23">
              <a:extLst>
                <a:ext uri="{FF2B5EF4-FFF2-40B4-BE49-F238E27FC236}">
                  <a16:creationId xmlns:a16="http://schemas.microsoft.com/office/drawing/2014/main" id="{7EE76F56-A44C-403A-C3B6-30A376DD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557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6166" name="Line 24">
              <a:extLst>
                <a:ext uri="{FF2B5EF4-FFF2-40B4-BE49-F238E27FC236}">
                  <a16:creationId xmlns:a16="http://schemas.microsoft.com/office/drawing/2014/main" id="{EB55BAAC-8E9F-ECAD-2663-82A1020AF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659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Rectangle 25">
              <a:extLst>
                <a:ext uri="{FF2B5EF4-FFF2-40B4-BE49-F238E27FC236}">
                  <a16:creationId xmlns:a16="http://schemas.microsoft.com/office/drawing/2014/main" id="{F3EE720E-FFA3-E07D-CA73-C330B666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608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Q4</a:t>
              </a:r>
              <a:endParaRPr lang="en-US" altLang="zh-CN"/>
            </a:p>
          </p:txBody>
        </p:sp>
        <p:sp>
          <p:nvSpPr>
            <p:cNvPr id="6168" name="Rectangle 26">
              <a:extLst>
                <a:ext uri="{FF2B5EF4-FFF2-40B4-BE49-F238E27FC236}">
                  <a16:creationId xmlns:a16="http://schemas.microsoft.com/office/drawing/2014/main" id="{B050F2AD-9DC8-9E84-6A6A-5ED8E32E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557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/>
            </a:p>
          </p:txBody>
        </p:sp>
        <p:sp>
          <p:nvSpPr>
            <p:cNvPr id="6169" name="Line 27">
              <a:extLst>
                <a:ext uri="{FF2B5EF4-FFF2-40B4-BE49-F238E27FC236}">
                  <a16:creationId xmlns:a16="http://schemas.microsoft.com/office/drawing/2014/main" id="{55CA1584-47A7-9F2E-D75E-764136FAC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2825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8">
              <a:extLst>
                <a:ext uri="{FF2B5EF4-FFF2-40B4-BE49-F238E27FC236}">
                  <a16:creationId xmlns:a16="http://schemas.microsoft.com/office/drawing/2014/main" id="{340AFD86-1B4C-74FC-B6E3-F9CB315A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2774"/>
              <a:ext cx="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9">
              <a:extLst>
                <a:ext uri="{FF2B5EF4-FFF2-40B4-BE49-F238E27FC236}">
                  <a16:creationId xmlns:a16="http://schemas.microsoft.com/office/drawing/2014/main" id="{E3E398BF-4A02-5D43-9399-D6E9633DB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" y="2774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Rectangle 30">
              <a:extLst>
                <a:ext uri="{FF2B5EF4-FFF2-40B4-BE49-F238E27FC236}">
                  <a16:creationId xmlns:a16="http://schemas.microsoft.com/office/drawing/2014/main" id="{032CB35F-8A69-4F31-2EAF-504179B1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774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Q1</a:t>
              </a:r>
              <a:endParaRPr lang="en-US" altLang="zh-CN"/>
            </a:p>
          </p:txBody>
        </p:sp>
        <p:sp>
          <p:nvSpPr>
            <p:cNvPr id="6173" name="Rectangle 31">
              <a:extLst>
                <a:ext uri="{FF2B5EF4-FFF2-40B4-BE49-F238E27FC236}">
                  <a16:creationId xmlns:a16="http://schemas.microsoft.com/office/drawing/2014/main" id="{CC1238F8-8358-CD61-148E-E0B1F2CFA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723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6174" name="Line 32">
              <a:extLst>
                <a:ext uri="{FF2B5EF4-FFF2-40B4-BE49-F238E27FC236}">
                  <a16:creationId xmlns:a16="http://schemas.microsoft.com/office/drawing/2014/main" id="{704DEAC7-3A7C-895C-E1BD-EC68EB16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825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33">
              <a:extLst>
                <a:ext uri="{FF2B5EF4-FFF2-40B4-BE49-F238E27FC236}">
                  <a16:creationId xmlns:a16="http://schemas.microsoft.com/office/drawing/2014/main" id="{67D8AFD3-91B4-9829-3119-ACF623147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774"/>
              <a:ext cx="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34">
              <a:extLst>
                <a:ext uri="{FF2B5EF4-FFF2-40B4-BE49-F238E27FC236}">
                  <a16:creationId xmlns:a16="http://schemas.microsoft.com/office/drawing/2014/main" id="{32E42FB9-0DDD-ADC1-5586-1E2681002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2" y="2774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Rectangle 35">
              <a:extLst>
                <a:ext uri="{FF2B5EF4-FFF2-40B4-BE49-F238E27FC236}">
                  <a16:creationId xmlns:a16="http://schemas.microsoft.com/office/drawing/2014/main" id="{6010C58B-8F9A-44CF-1635-00D5CC56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774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Q4</a:t>
              </a:r>
              <a:endParaRPr lang="en-US" altLang="zh-CN"/>
            </a:p>
          </p:txBody>
        </p:sp>
        <p:sp>
          <p:nvSpPr>
            <p:cNvPr id="6178" name="Rectangle 36">
              <a:extLst>
                <a:ext uri="{FF2B5EF4-FFF2-40B4-BE49-F238E27FC236}">
                  <a16:creationId xmlns:a16="http://schemas.microsoft.com/office/drawing/2014/main" id="{085D1D53-1659-C1D4-2438-ECDDE9F7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723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/>
            </a:p>
          </p:txBody>
        </p:sp>
        <p:sp>
          <p:nvSpPr>
            <p:cNvPr id="6179" name="Line 37">
              <a:extLst>
                <a:ext uri="{FF2B5EF4-FFF2-40B4-BE49-F238E27FC236}">
                  <a16:creationId xmlns:a16="http://schemas.microsoft.com/office/drawing/2014/main" id="{EA612CC0-110D-F990-13A3-069FEB461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2991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Rectangle 38">
              <a:extLst>
                <a:ext uri="{FF2B5EF4-FFF2-40B4-BE49-F238E27FC236}">
                  <a16:creationId xmlns:a16="http://schemas.microsoft.com/office/drawing/2014/main" id="{BBB572AD-2961-4046-740D-D2425829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940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  <a:endParaRPr lang="en-US" altLang="zh-CN"/>
            </a:p>
          </p:txBody>
        </p:sp>
        <p:sp>
          <p:nvSpPr>
            <p:cNvPr id="6181" name="Rectangle 39">
              <a:extLst>
                <a:ext uri="{FF2B5EF4-FFF2-40B4-BE49-F238E27FC236}">
                  <a16:creationId xmlns:a16="http://schemas.microsoft.com/office/drawing/2014/main" id="{C214731D-9F81-B6F4-7D9B-E7C53E2C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2889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/>
            </a:p>
          </p:txBody>
        </p:sp>
        <p:sp>
          <p:nvSpPr>
            <p:cNvPr id="6182" name="Line 40">
              <a:extLst>
                <a:ext uri="{FF2B5EF4-FFF2-40B4-BE49-F238E27FC236}">
                  <a16:creationId xmlns:a16="http://schemas.microsoft.com/office/drawing/2014/main" id="{ED137428-9436-EDCE-96D0-DA357ADE3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991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Rectangle 41">
              <a:extLst>
                <a:ext uri="{FF2B5EF4-FFF2-40B4-BE49-F238E27FC236}">
                  <a16:creationId xmlns:a16="http://schemas.microsoft.com/office/drawing/2014/main" id="{09B167D1-99A5-7C86-5856-725A9680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940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D4</a:t>
              </a:r>
              <a:endParaRPr lang="en-US" altLang="zh-CN"/>
            </a:p>
          </p:txBody>
        </p:sp>
        <p:sp>
          <p:nvSpPr>
            <p:cNvPr id="6184" name="Rectangle 42">
              <a:extLst>
                <a:ext uri="{FF2B5EF4-FFF2-40B4-BE49-F238E27FC236}">
                  <a16:creationId xmlns:a16="http://schemas.microsoft.com/office/drawing/2014/main" id="{CBBC49E9-4336-98F4-35EF-E921B668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889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zh-CN"/>
            </a:p>
          </p:txBody>
        </p:sp>
        <p:sp>
          <p:nvSpPr>
            <p:cNvPr id="6185" name="Line 43">
              <a:extLst>
                <a:ext uri="{FF2B5EF4-FFF2-40B4-BE49-F238E27FC236}">
                  <a16:creationId xmlns:a16="http://schemas.microsoft.com/office/drawing/2014/main" id="{2525B307-ABF1-7FCF-B468-65185A588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3157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Rectangle 44">
              <a:extLst>
                <a:ext uri="{FF2B5EF4-FFF2-40B4-BE49-F238E27FC236}">
                  <a16:creationId xmlns:a16="http://schemas.microsoft.com/office/drawing/2014/main" id="{C4717A48-0710-93A2-0EB3-DFD8A63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06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  <a:endParaRPr lang="en-US" altLang="zh-CN"/>
            </a:p>
          </p:txBody>
        </p:sp>
        <p:sp>
          <p:nvSpPr>
            <p:cNvPr id="6187" name="Rectangle 45">
              <a:extLst>
                <a:ext uri="{FF2B5EF4-FFF2-40B4-BE49-F238E27FC236}">
                  <a16:creationId xmlns:a16="http://schemas.microsoft.com/office/drawing/2014/main" id="{FA2C0441-93E3-C005-0719-2C44BA8A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055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/>
            </a:p>
          </p:txBody>
        </p:sp>
        <p:sp>
          <p:nvSpPr>
            <p:cNvPr id="6188" name="Line 46">
              <a:extLst>
                <a:ext uri="{FF2B5EF4-FFF2-40B4-BE49-F238E27FC236}">
                  <a16:creationId xmlns:a16="http://schemas.microsoft.com/office/drawing/2014/main" id="{5939FB72-8D01-1F48-A0E5-8FBF5DA87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3157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Rectangle 47">
              <a:extLst>
                <a:ext uri="{FF2B5EF4-FFF2-40B4-BE49-F238E27FC236}">
                  <a16:creationId xmlns:a16="http://schemas.microsoft.com/office/drawing/2014/main" id="{ED4C09CE-8E90-FA7B-5B13-F580F7B9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106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  <a:endParaRPr lang="en-US" altLang="zh-CN"/>
            </a:p>
          </p:txBody>
        </p:sp>
        <p:sp>
          <p:nvSpPr>
            <p:cNvPr id="6190" name="Rectangle 48">
              <a:extLst>
                <a:ext uri="{FF2B5EF4-FFF2-40B4-BE49-F238E27FC236}">
                  <a16:creationId xmlns:a16="http://schemas.microsoft.com/office/drawing/2014/main" id="{522E140C-7BF7-A16A-31DE-D6BBF0F7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055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/>
            </a:p>
          </p:txBody>
        </p:sp>
        <p:sp>
          <p:nvSpPr>
            <p:cNvPr id="6191" name="Line 49">
              <a:extLst>
                <a:ext uri="{FF2B5EF4-FFF2-40B4-BE49-F238E27FC236}">
                  <a16:creationId xmlns:a16="http://schemas.microsoft.com/office/drawing/2014/main" id="{B26FE6FC-E5AF-23A7-6437-42E7BFADA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3323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50">
              <a:extLst>
                <a:ext uri="{FF2B5EF4-FFF2-40B4-BE49-F238E27FC236}">
                  <a16:creationId xmlns:a16="http://schemas.microsoft.com/office/drawing/2014/main" id="{FB65CFE8-3261-3E53-D8AB-CB5810A38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3272"/>
              <a:ext cx="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51">
              <a:extLst>
                <a:ext uri="{FF2B5EF4-FFF2-40B4-BE49-F238E27FC236}">
                  <a16:creationId xmlns:a16="http://schemas.microsoft.com/office/drawing/2014/main" id="{6249B15B-854E-DB7F-A3ED-B9A6172B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" y="3272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Rectangle 52">
              <a:extLst>
                <a:ext uri="{FF2B5EF4-FFF2-40B4-BE49-F238E27FC236}">
                  <a16:creationId xmlns:a16="http://schemas.microsoft.com/office/drawing/2014/main" id="{63FE5390-36A2-0062-DC2A-A1345BA0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272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Q2</a:t>
              </a:r>
              <a:endParaRPr lang="en-US" altLang="zh-CN"/>
            </a:p>
          </p:txBody>
        </p:sp>
        <p:sp>
          <p:nvSpPr>
            <p:cNvPr id="6195" name="Rectangle 53">
              <a:extLst>
                <a:ext uri="{FF2B5EF4-FFF2-40B4-BE49-F238E27FC236}">
                  <a16:creationId xmlns:a16="http://schemas.microsoft.com/office/drawing/2014/main" id="{F0B1AE67-0949-7E70-32B6-615CE963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221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/>
            </a:p>
          </p:txBody>
        </p:sp>
        <p:sp>
          <p:nvSpPr>
            <p:cNvPr id="6196" name="Line 54">
              <a:extLst>
                <a:ext uri="{FF2B5EF4-FFF2-40B4-BE49-F238E27FC236}">
                  <a16:creationId xmlns:a16="http://schemas.microsoft.com/office/drawing/2014/main" id="{C8D53FEB-4F0C-EC74-B0E4-A9528E483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3323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55">
              <a:extLst>
                <a:ext uri="{FF2B5EF4-FFF2-40B4-BE49-F238E27FC236}">
                  <a16:creationId xmlns:a16="http://schemas.microsoft.com/office/drawing/2014/main" id="{7EBB0D86-8DF0-77E6-4165-F58D6EDF1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3272"/>
              <a:ext cx="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56">
              <a:extLst>
                <a:ext uri="{FF2B5EF4-FFF2-40B4-BE49-F238E27FC236}">
                  <a16:creationId xmlns:a16="http://schemas.microsoft.com/office/drawing/2014/main" id="{FE05F8E3-1FD4-4A8F-5C4E-6650D1A90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2" y="3272"/>
              <a:ext cx="5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Rectangle 57">
              <a:extLst>
                <a:ext uri="{FF2B5EF4-FFF2-40B4-BE49-F238E27FC236}">
                  <a16:creationId xmlns:a16="http://schemas.microsoft.com/office/drawing/2014/main" id="{4C243CB5-7154-A838-A282-5D4EA8A3A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3272"/>
              <a:ext cx="9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Q3</a:t>
              </a:r>
              <a:endParaRPr lang="en-US" altLang="zh-CN"/>
            </a:p>
          </p:txBody>
        </p:sp>
        <p:sp>
          <p:nvSpPr>
            <p:cNvPr id="6200" name="Rectangle 58">
              <a:extLst>
                <a:ext uri="{FF2B5EF4-FFF2-40B4-BE49-F238E27FC236}">
                  <a16:creationId xmlns:a16="http://schemas.microsoft.com/office/drawing/2014/main" id="{232BAB4B-9C39-34B7-89F6-198C5FD6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221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/>
            </a:p>
          </p:txBody>
        </p:sp>
        <p:sp>
          <p:nvSpPr>
            <p:cNvPr id="6201" name="Line 59">
              <a:extLst>
                <a:ext uri="{FF2B5EF4-FFF2-40B4-BE49-F238E27FC236}">
                  <a16:creationId xmlns:a16="http://schemas.microsoft.com/office/drawing/2014/main" id="{BCFC0B67-E047-2950-14AE-91FFB4212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" y="2506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Rectangle 60">
              <a:extLst>
                <a:ext uri="{FF2B5EF4-FFF2-40B4-BE49-F238E27FC236}">
                  <a16:creationId xmlns:a16="http://schemas.microsoft.com/office/drawing/2014/main" id="{4B3DCBE3-DDAE-3D17-668E-614D0CFD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442"/>
              <a:ext cx="16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VCC</a:t>
              </a:r>
              <a:endParaRPr lang="en-US" altLang="zh-CN"/>
            </a:p>
          </p:txBody>
        </p:sp>
        <p:sp>
          <p:nvSpPr>
            <p:cNvPr id="6203" name="Rectangle 61">
              <a:extLst>
                <a:ext uri="{FF2B5EF4-FFF2-40B4-BE49-F238E27FC236}">
                  <a16:creationId xmlns:a16="http://schemas.microsoft.com/office/drawing/2014/main" id="{B0C6A79D-D1E8-3105-ACC5-E755FA918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391"/>
              <a:ext cx="7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/>
            </a:p>
          </p:txBody>
        </p:sp>
        <p:sp>
          <p:nvSpPr>
            <p:cNvPr id="6204" name="Line 62">
              <a:extLst>
                <a:ext uri="{FF2B5EF4-FFF2-40B4-BE49-F238E27FC236}">
                  <a16:creationId xmlns:a16="http://schemas.microsoft.com/office/drawing/2014/main" id="{DE3C73C3-BB54-3B62-B45B-D7953F8D5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3655"/>
              <a:ext cx="20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Rectangle 63">
              <a:extLst>
                <a:ext uri="{FF2B5EF4-FFF2-40B4-BE49-F238E27FC236}">
                  <a16:creationId xmlns:a16="http://schemas.microsoft.com/office/drawing/2014/main" id="{ED3F33AB-A5FB-2D61-5D1C-FEE7A879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591"/>
              <a:ext cx="17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GND</a:t>
              </a:r>
              <a:endParaRPr lang="en-US" altLang="zh-CN"/>
            </a:p>
          </p:txBody>
        </p:sp>
        <p:sp>
          <p:nvSpPr>
            <p:cNvPr id="6206" name="Rectangle 64">
              <a:extLst>
                <a:ext uri="{FF2B5EF4-FFF2-40B4-BE49-F238E27FC236}">
                  <a16:creationId xmlns:a16="http://schemas.microsoft.com/office/drawing/2014/main" id="{479B85E3-64DE-DE21-8144-8DA57055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" y="3540"/>
              <a:ext cx="4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/>
            </a:p>
          </p:txBody>
        </p:sp>
        <p:sp>
          <p:nvSpPr>
            <p:cNvPr id="6207" name="Rectangle 65">
              <a:extLst>
                <a:ext uri="{FF2B5EF4-FFF2-40B4-BE49-F238E27FC236}">
                  <a16:creationId xmlns:a16="http://schemas.microsoft.com/office/drawing/2014/main" id="{A85B068C-811F-D55E-4AF0-355F2722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3744"/>
              <a:ext cx="19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80"/>
                  </a:solidFill>
                  <a:latin typeface="Times New Roman" panose="02020603050405020304" pitchFamily="18" charset="0"/>
                </a:rPr>
                <a:t>74175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序列检测">
            <a:extLst>
              <a:ext uri="{FF2B5EF4-FFF2-40B4-BE49-F238E27FC236}">
                <a16:creationId xmlns:a16="http://schemas.microsoft.com/office/drawing/2014/main" id="{F8F97895-3EB5-3C90-FE65-7D78C7A9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85800"/>
            <a:ext cx="78295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>
            <a:extLst>
              <a:ext uri="{FF2B5EF4-FFF2-40B4-BE49-F238E27FC236}">
                <a16:creationId xmlns:a16="http://schemas.microsoft.com/office/drawing/2014/main" id="{FF7BD4C2-A920-B5F8-4F15-94256DC9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0"/>
            <a:ext cx="487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7-2    101</a:t>
            </a:r>
            <a:r>
              <a:rPr lang="zh-CN" altLang="en-US" sz="2000"/>
              <a:t>序列检测电路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055AB2F8-0A4C-5F43-2F1D-0CEEB2B8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每次课前预习，数电仿真软件：</a:t>
            </a:r>
            <a:endParaRPr lang="en-US" altLang="zh-CN"/>
          </a:p>
          <a:p>
            <a:r>
              <a:rPr lang="zh-CN" altLang="en-US"/>
              <a:t>下节课考核：数字音乐电路；</a:t>
            </a:r>
            <a:endParaRPr lang="en-US" altLang="zh-CN"/>
          </a:p>
          <a:p>
            <a:pPr>
              <a:buFontTx/>
              <a:buNone/>
            </a:pPr>
            <a:r>
              <a:rPr lang="zh-CN" altLang="en-US" b="1"/>
              <a:t>选做题：自动售货机：</a:t>
            </a:r>
            <a:endParaRPr lang="en-US" altLang="zh-CN" b="1"/>
          </a:p>
          <a:p>
            <a:r>
              <a:rPr lang="en-US" altLang="zh-CN"/>
              <a:t>A/B—2</a:t>
            </a:r>
            <a:r>
              <a:rPr lang="zh-CN" altLang="zh-CN"/>
              <a:t>个按键，</a:t>
            </a:r>
            <a:r>
              <a:rPr lang="en-US" altLang="zh-CN"/>
              <a:t>H</a:t>
            </a:r>
            <a:r>
              <a:rPr lang="zh-CN" altLang="zh-CN"/>
              <a:t>代表投了</a:t>
            </a:r>
            <a:r>
              <a:rPr lang="en-US" altLang="zh-CN"/>
              <a:t>0.5 or 1</a:t>
            </a:r>
            <a:r>
              <a:rPr lang="zh-CN" altLang="zh-CN"/>
              <a:t>元；</a:t>
            </a:r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en-US" altLang="zh-CN"/>
              <a:t>B</a:t>
            </a:r>
            <a:r>
              <a:rPr lang="zh-CN" altLang="zh-CN"/>
              <a:t>输入用</a:t>
            </a:r>
            <a:r>
              <a:rPr lang="en-US" altLang="zh-CN"/>
              <a:t>1</a:t>
            </a:r>
            <a:r>
              <a:rPr lang="zh-CN" altLang="zh-CN"/>
              <a:t>个时钟</a:t>
            </a:r>
            <a:r>
              <a:rPr lang="en-US" altLang="zh-CN"/>
              <a:t>clk</a:t>
            </a:r>
            <a:r>
              <a:rPr lang="zh-CN" altLang="zh-CN"/>
              <a:t>来同步：</a:t>
            </a:r>
          </a:p>
          <a:p>
            <a:r>
              <a:rPr lang="zh-CN" altLang="zh-CN"/>
              <a:t>当</a:t>
            </a:r>
            <a:r>
              <a:rPr lang="en-US" altLang="zh-CN"/>
              <a:t>clk</a:t>
            </a:r>
            <a:r>
              <a:rPr lang="zh-CN" altLang="zh-CN"/>
              <a:t>上升沿到来时，检测</a:t>
            </a:r>
            <a:r>
              <a:rPr lang="en-US" altLang="zh-CN"/>
              <a:t>A/B</a:t>
            </a:r>
            <a:r>
              <a:rPr lang="zh-CN" altLang="zh-CN"/>
              <a:t>的状态就知道这次投了多少钱，当钱数大于等于</a:t>
            </a:r>
            <a:r>
              <a:rPr lang="en-US" altLang="zh-CN"/>
              <a:t>1.5</a:t>
            </a:r>
            <a:r>
              <a:rPr lang="zh-CN" altLang="zh-CN"/>
              <a:t>元后，给出输出。</a:t>
            </a:r>
          </a:p>
          <a:p>
            <a:endParaRPr lang="zh-CN" altLang="en-US"/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BE0A372D-2448-3B5D-0877-4CCAD4B8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809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725</Words>
  <Application>Microsoft Office PowerPoint</Application>
  <PresentationFormat>全屏显示(4:3)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宋体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刘修铭</dc:creator>
  <cp:lastModifiedBy>刘 修铭</cp:lastModifiedBy>
  <cp:revision>59</cp:revision>
  <cp:lastPrinted>1601-01-01T00:00:00Z</cp:lastPrinted>
  <dcterms:created xsi:type="dcterms:W3CDTF">1601-01-01T00:00:00Z</dcterms:created>
  <dcterms:modified xsi:type="dcterms:W3CDTF">2022-10-11T01:32:34Z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