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2" r:id="rId5"/>
    <p:sldId id="266" r:id="rId6"/>
    <p:sldId id="263" r:id="rId7"/>
    <p:sldId id="257" r:id="rId8"/>
    <p:sldId id="261" r:id="rId9"/>
    <p:sldId id="267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8DAD1E-0CC4-ECEE-08CC-52024820B8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38B26C-33EC-9ADA-483D-3A0DD4773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E97EDD-BE29-1124-DFF5-FF3FB85E5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5986-A2EA-4C62-B763-BB9EA78732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53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F59EB6-CBB3-6517-E279-03A546EAC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34E63-B256-5E20-0F1D-4FC5D321B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8C656C-669D-437C-732C-0C14E0C8C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8D0CD-9EEA-41CA-B683-17F71B6E1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98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47B439-604E-A5A5-4424-82D27729A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7F0A8D-CE81-594E-B52E-BE0DA2428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D2722D-3F1D-FB22-92DB-A689C79DF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C858-1638-43C0-8734-303FA904D3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1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B37375-2B49-8AAC-D01B-E9941771E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728280-CF7F-F2CA-B4C1-DC17CE5B3C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CC418D-BABF-4490-FFFD-067BD3371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531DF2-8A62-400B-B963-C801C89408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1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E78A8E-2E01-6A6D-2DBB-EB1E5C03C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F4CFCB-D078-4CC7-4A70-440206138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5C2291-2470-BD75-080F-78BAEE42A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27A79-DA21-4556-9E6F-5415A151E4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B11FB-6D5B-5360-F3D3-65C4FBE435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2CBCF-1501-9E93-315E-2A081414C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4ADC9-B8FA-6469-5800-C5CF641FE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2E6520-4F71-46A1-ADA6-50D45E2C85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2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5598F2-BB3F-3276-5CC8-4256E8097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E5B56F-3F5B-0B1F-630A-38324315E9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0E5296A-C315-F369-8658-EE1166F005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A023A-1E23-4A2C-B4B7-585302921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3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B06A57-0FF0-23F2-DBA8-00D5ADF79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09F63E-6D16-1ADE-3128-6BDCF5E9B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923356-1417-A5B7-B900-79870C2D5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45D8A-03E5-48BD-A889-D28F862B9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9CE84EC-C507-03A3-D743-DB163037CB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331C697-B5BF-0CEA-15A6-46582CA76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9F1F75-645C-EEDA-BBC6-A1BF3A5BF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8BDA5-A55C-40E2-894D-ED4E452759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58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AF687-24A3-A5B3-462B-9F337D2B8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34EF1-860A-80A4-1F75-92A614C68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3C349-7CA8-18F9-8CC3-FCAE93031E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8C71D5-9CB0-4280-B169-55EDB255F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79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16384-846E-09FD-5D5A-C101245D2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3E0C5-2056-A83B-58DD-F345858D7A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7BEDB-4379-D00C-9A00-E89EF6C2ED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0C665-AB01-4971-A681-6D6B038D7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026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267E85C-ED4F-C2F9-3FC5-391075CDA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C16C165-77EA-BF05-C948-25CF59DB2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4F1C74-4A91-E055-3EC7-A3231B7BE0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8DF894-0030-AA4F-4EDD-85FFB45E8F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3A85E9-F3C2-568C-580C-B0CE5CCB18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3FBFF3-35D3-4DFC-9A66-1C17E250E5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I:\&#25968;&#23383;&#38899;&#20048;&#30005;&#36335;.vsd\Drawing\~&#39029;-1\Sheet.8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>
            <a:extLst>
              <a:ext uri="{FF2B5EF4-FFF2-40B4-BE49-F238E27FC236}">
                <a16:creationId xmlns:a16="http://schemas.microsoft.com/office/drawing/2014/main" id="{7558B02D-7655-FA12-67D9-5B011A615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实验八     数字音乐电路</a:t>
            </a:r>
          </a:p>
        </p:txBody>
      </p:sp>
      <p:sp>
        <p:nvSpPr>
          <p:cNvPr id="3075" name="Text Box 6">
            <a:extLst>
              <a:ext uri="{FF2B5EF4-FFF2-40B4-BE49-F238E27FC236}">
                <a16:creationId xmlns:a16="http://schemas.microsoft.com/office/drawing/2014/main" id="{314DE8E5-F947-18A4-EBDF-9C509A17E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5438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实验目的</a:t>
            </a:r>
            <a:endParaRPr lang="en-US" altLang="zh-CN" sz="2800" b="1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1.</a:t>
            </a:r>
            <a:r>
              <a:rPr lang="zh-CN" altLang="en-US" sz="2000"/>
              <a:t>学习设计调试系统电路，提高实验技能；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</a:t>
            </a:r>
            <a:r>
              <a:rPr lang="zh-CN" altLang="en-US" sz="2000"/>
              <a:t>了解数字音乐电路的一般原理。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实验原理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/>
              <a:t>物体之所以能发出声音，是因为物体在振动；之所以各个物体发出的声音不同，是因为振动频率不同。同样，每个人的声音都不同，是因为每个人声带振动频率不一样。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/>
              <a:t>音乐中的各音是人们在声学的自然规律作用下，从无数个音中筛选出来的。平时我们所说的</a:t>
            </a:r>
            <a:r>
              <a:rPr lang="en-US" altLang="zh-CN" sz="2000"/>
              <a:t>CDEFGAB</a:t>
            </a:r>
            <a:r>
              <a:rPr lang="zh-CN" altLang="en-US" sz="2000"/>
              <a:t>就是音名，每个音名有它固有的频率，而</a:t>
            </a:r>
            <a:r>
              <a:rPr lang="en-US" altLang="zh-CN" sz="2000"/>
              <a:t>do</a:t>
            </a:r>
            <a:r>
              <a:rPr lang="zh-CN" altLang="en-US" sz="2000"/>
              <a:t>、</a:t>
            </a:r>
            <a:r>
              <a:rPr lang="en-US" altLang="zh-CN" sz="2000"/>
              <a:t>re</a:t>
            </a:r>
            <a:r>
              <a:rPr lang="zh-CN" altLang="en-US" sz="2000"/>
              <a:t>、</a:t>
            </a:r>
            <a:r>
              <a:rPr lang="en-US" altLang="zh-CN" sz="2000"/>
              <a:t>mi</a:t>
            </a:r>
            <a:r>
              <a:rPr lang="zh-CN" altLang="en-US" sz="2000"/>
              <a:t>、</a:t>
            </a:r>
            <a:r>
              <a:rPr lang="en-US" altLang="zh-CN" sz="2000"/>
              <a:t>fa</a:t>
            </a:r>
            <a:r>
              <a:rPr lang="zh-CN" altLang="en-US" sz="2000"/>
              <a:t>、</a:t>
            </a:r>
            <a:r>
              <a:rPr lang="en-US" altLang="zh-CN" sz="2000"/>
              <a:t>so</a:t>
            </a:r>
            <a:r>
              <a:rPr lang="zh-CN" altLang="en-US" sz="2000"/>
              <a:t>、</a:t>
            </a:r>
            <a:r>
              <a:rPr lang="en-US" altLang="zh-CN" sz="2000"/>
              <a:t>la</a:t>
            </a:r>
            <a:r>
              <a:rPr lang="zh-CN" altLang="en-US" sz="2000"/>
              <a:t>、</a:t>
            </a:r>
            <a:r>
              <a:rPr lang="en-US" altLang="zh-CN" sz="2000"/>
              <a:t>xi</a:t>
            </a:r>
            <a:r>
              <a:rPr lang="zh-CN" altLang="en-US" sz="2000"/>
              <a:t>是唱名，唱名的频率则可以随调而变。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1">
            <a:extLst>
              <a:ext uri="{FF2B5EF4-FFF2-40B4-BE49-F238E27FC236}">
                <a16:creationId xmlns:a16="http://schemas.microsoft.com/office/drawing/2014/main" id="{BB5AC82D-A419-ED34-E67D-1AECEDD5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2296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/>
              <a:t>目前，国际上采用</a:t>
            </a:r>
            <a:r>
              <a:rPr lang="en-US" altLang="zh-CN" sz="2000"/>
              <a:t>a´=440Hz</a:t>
            </a:r>
            <a:r>
              <a:rPr lang="zh-CN" altLang="en-US" sz="2000"/>
              <a:t>作为国际标准音高。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按照十二平均音律的</a:t>
            </a:r>
            <a:r>
              <a:rPr lang="en-US" altLang="zh-CN" sz="2000"/>
              <a:t>12</a:t>
            </a:r>
            <a:r>
              <a:rPr lang="zh-CN" altLang="en-US" sz="2000"/>
              <a:t>音之间的频率成等比级数关系，在每八个度内</a:t>
            </a:r>
            <a:r>
              <a:rPr lang="en-US" altLang="zh-CN" sz="2000"/>
              <a:t>12</a:t>
            </a:r>
            <a:r>
              <a:rPr lang="zh-CN" altLang="en-US" sz="2000"/>
              <a:t>个音之间的等比系数为</a:t>
            </a:r>
            <a:r>
              <a:rPr lang="en-US" altLang="zh-CN" sz="2000"/>
              <a:t>2</a:t>
            </a:r>
            <a:r>
              <a:rPr lang="en-US" altLang="zh-CN" sz="2000" baseline="30000"/>
              <a:t>1/12</a:t>
            </a:r>
            <a:r>
              <a:rPr lang="zh-CN" altLang="en-US" sz="2000"/>
              <a:t>。两个八度之间的同一音名的频率为整数倍关系。小字一组和小字二组的各音标准频率如表所示：</a:t>
            </a:r>
            <a:endParaRPr lang="en-US" altLang="zh-CN" sz="2000"/>
          </a:p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表</a:t>
            </a:r>
            <a:r>
              <a:rPr lang="en-US" altLang="zh-CN"/>
              <a:t>1 </a:t>
            </a:r>
            <a:r>
              <a:rPr lang="zh-CN" altLang="en-US"/>
              <a:t>小字一组的标准频率</a:t>
            </a:r>
            <a:endParaRPr lang="en-US" altLang="zh-CN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eaLnBrk="1" hangingPunct="1">
              <a:spcBef>
                <a:spcPct val="50000"/>
              </a:spcBef>
            </a:pPr>
            <a:endParaRPr lang="en-US" altLang="zh-CN" sz="2000"/>
          </a:p>
          <a:p>
            <a:pPr algn="ctr" eaLnBrk="1" hangingPunct="1">
              <a:spcBef>
                <a:spcPct val="50000"/>
              </a:spcBef>
            </a:pPr>
            <a:r>
              <a:rPr lang="zh-CN" altLang="en-US"/>
              <a:t>表</a:t>
            </a:r>
            <a:r>
              <a:rPr lang="en-US" altLang="zh-CN"/>
              <a:t>2 </a:t>
            </a:r>
            <a:r>
              <a:rPr lang="zh-CN" altLang="en-US"/>
              <a:t>小字二组的标准频率</a:t>
            </a:r>
            <a:endParaRPr lang="en-US" altLang="zh-CN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42629FE-9BCC-5CD7-8799-1A60632CC05E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895600"/>
          <a:ext cx="8001000" cy="1096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音名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b´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简谱名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频率（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Hz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261.63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293.66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329.63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349.23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392.00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440.00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493.88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B202B9-72D8-D5B9-0AE7-6CB2FA856434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724400"/>
          <a:ext cx="8001000" cy="10969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音名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a´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b´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简谱名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频率（</a:t>
                      </a:r>
                      <a:r>
                        <a:rPr lang="en-US" altLang="zh-CN" sz="1800" dirty="0"/>
                        <a:t>Hz</a:t>
                      </a:r>
                      <a:r>
                        <a:rPr lang="zh-CN" altLang="en-US" sz="1800" dirty="0"/>
                        <a:t>）</a:t>
                      </a: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523.25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587.32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659.26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698.46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783.49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880.00</a:t>
                      </a:r>
                      <a:endParaRPr lang="zh-CN" altLang="en-US" sz="1800" dirty="0"/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987.77</a:t>
                      </a:r>
                      <a:endParaRPr lang="zh-CN" altLang="en-US" sz="1800" dirty="0"/>
                    </a:p>
                  </a:txBody>
                  <a:tcPr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>
            <a:extLst>
              <a:ext uri="{FF2B5EF4-FFF2-40B4-BE49-F238E27FC236}">
                <a16:creationId xmlns:a16="http://schemas.microsoft.com/office/drawing/2014/main" id="{41C3FFB7-8504-FF5E-2BE0-CD5B5E9B5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65238"/>
            <a:ext cx="8305800" cy="55927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zh-CN" baseline="300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/>
              <a:t>实际的音乐电子电路是很复杂的，需要考虑很多因素，比如音色、音强等，本次实验主要是根据数字分频原理，利用计数器构成一个简单的单音的七音阶电路。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/>
              <a:t>具体电路工作原理：利用双四位二进制计数器</a:t>
            </a:r>
            <a:r>
              <a:rPr lang="en-US" altLang="zh-CN" sz="2000"/>
              <a:t>74393</a:t>
            </a:r>
            <a:r>
              <a:rPr lang="zh-CN" altLang="en-US" sz="2000"/>
              <a:t>对一个</a:t>
            </a:r>
            <a:r>
              <a:rPr lang="en-US" altLang="zh-CN" sz="2000"/>
              <a:t>47520Hz</a:t>
            </a:r>
            <a:r>
              <a:rPr lang="zh-CN" altLang="en-US" sz="2000"/>
              <a:t>的基准频率计数分频，通过组合逻辑电路获得异步清零信号，当计数器计数到某一数值时，清零信号有效，对计数器</a:t>
            </a:r>
            <a:r>
              <a:rPr lang="en-US" altLang="zh-CN" sz="2000"/>
              <a:t>74393</a:t>
            </a:r>
            <a:r>
              <a:rPr lang="zh-CN" altLang="en-US" sz="2000"/>
              <a:t>清零使之重新开始计数，从而实现对</a:t>
            </a:r>
            <a:r>
              <a:rPr lang="en-US" altLang="zh-CN" sz="2000"/>
              <a:t>47520Hz</a:t>
            </a:r>
            <a:r>
              <a:rPr lang="zh-CN" altLang="en-US" sz="2000"/>
              <a:t>的信号分频，得到想要的频率（即一个音阶）。</a:t>
            </a:r>
            <a:endParaRPr lang="en-US" altLang="zh-CN" sz="200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000"/>
              <a:t>要想获得七个音阶，必须有七个不同的组合逻辑电路来得到七个清零信号，从而实现七音阶电路。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5E55486-F34A-76DA-EEC5-3DBC8A8E85C5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zh-CN" altLang="en-US" sz="28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单音音阶电路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11E6F2-FCAB-9CE3-E3BB-A42D52B3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33500"/>
            <a:ext cx="68961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9D72722B-CDC2-A7BC-2D23-F97B1C9CA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3048000"/>
          <a:ext cx="9048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04945" imgH="323730" progId="Visio.Drawing.11">
                  <p:link updateAutomatic="1"/>
                </p:oleObj>
              </mc:Choice>
              <mc:Fallback>
                <p:oleObj name="Visio" r:id="rId3" imgW="904945" imgH="323730" progId="Visio.Drawing.11">
                  <p:link updateAutomatic="1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0"/>
                        <a:ext cx="9048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5DEF8DE-BEC2-3891-66FD-BA9F8CD9848E}"/>
              </a:ext>
            </a:extLst>
          </p:cNvPr>
          <p:cNvSpPr txBox="1">
            <a:spLocks/>
          </p:cNvSpPr>
          <p:nvPr/>
        </p:nvSpPr>
        <p:spPr>
          <a:xfrm>
            <a:off x="533400" y="1295400"/>
            <a:ext cx="8229600" cy="53340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+mn-lt"/>
                <a:ea typeface="+mn-ea"/>
              </a:rPr>
              <a:t>以</a:t>
            </a:r>
            <a:r>
              <a:rPr lang="en-US" altLang="zh-CN" sz="2000" kern="0" dirty="0">
                <a:latin typeface="+mn-lt"/>
                <a:ea typeface="+mn-ea"/>
              </a:rPr>
              <a:t>c´</a:t>
            </a:r>
            <a:r>
              <a:rPr lang="zh-CN" altLang="en-US" sz="2000" kern="0" dirty="0">
                <a:latin typeface="+mn-lt"/>
                <a:ea typeface="+mn-ea"/>
              </a:rPr>
              <a:t>（</a:t>
            </a:r>
            <a:r>
              <a:rPr lang="en-US" altLang="zh-CN" sz="2000" kern="0" dirty="0">
                <a:latin typeface="+mn-lt"/>
                <a:ea typeface="+mn-ea"/>
              </a:rPr>
              <a:t>1</a:t>
            </a:r>
            <a:r>
              <a:rPr lang="zh-CN" altLang="en-US" sz="2000" kern="0" dirty="0">
                <a:latin typeface="+mn-lt"/>
                <a:ea typeface="+mn-ea"/>
              </a:rPr>
              <a:t>）为例，要获得</a:t>
            </a:r>
            <a:r>
              <a:rPr lang="en-US" altLang="zh-CN" sz="2000" kern="0" dirty="0">
                <a:latin typeface="+mn-lt"/>
                <a:ea typeface="+mn-ea"/>
              </a:rPr>
              <a:t>262Hz</a:t>
            </a:r>
            <a:r>
              <a:rPr lang="zh-CN" altLang="en-US" sz="2000" kern="0" dirty="0">
                <a:latin typeface="+mn-lt"/>
                <a:ea typeface="+mn-ea"/>
              </a:rPr>
              <a:t>的脉冲，计数器的状态应该这样来获得：</a:t>
            </a:r>
            <a:r>
              <a:rPr lang="en-US" altLang="zh-CN" sz="2000" kern="0" dirty="0">
                <a:latin typeface="+mn-lt"/>
                <a:ea typeface="+mn-ea"/>
              </a:rPr>
              <a:t>47520/262≈181,181/2≈90</a:t>
            </a:r>
            <a:r>
              <a:rPr lang="zh-CN" altLang="en-US" sz="2000" kern="0" dirty="0">
                <a:latin typeface="+mn-lt"/>
                <a:ea typeface="+mn-ea"/>
              </a:rPr>
              <a:t>，十进制数</a:t>
            </a:r>
            <a:r>
              <a:rPr lang="en-US" altLang="zh-CN" sz="2000" kern="0" dirty="0">
                <a:latin typeface="+mn-lt"/>
                <a:ea typeface="+mn-ea"/>
              </a:rPr>
              <a:t>90</a:t>
            </a:r>
            <a:r>
              <a:rPr lang="zh-CN" altLang="en-US" sz="2000" kern="0" dirty="0">
                <a:latin typeface="+mn-lt"/>
                <a:ea typeface="+mn-ea"/>
              </a:rPr>
              <a:t>变为八位二进制数为</a:t>
            </a:r>
            <a:r>
              <a:rPr lang="en-US" altLang="zh-CN" sz="2000" kern="0" dirty="0">
                <a:latin typeface="+mn-lt"/>
                <a:ea typeface="+mn-ea"/>
              </a:rPr>
              <a:t>01011010</a:t>
            </a:r>
            <a:r>
              <a:rPr lang="zh-CN" altLang="en-US" sz="2000" kern="0" dirty="0">
                <a:latin typeface="+mn-lt"/>
                <a:ea typeface="+mn-ea"/>
              </a:rPr>
              <a:t>，即当</a:t>
            </a:r>
            <a:r>
              <a:rPr lang="en-US" altLang="zh-CN" sz="2000" kern="0" dirty="0">
                <a:latin typeface="+mn-lt"/>
                <a:ea typeface="+mn-ea"/>
              </a:rPr>
              <a:t>Q7Q5Q4Q2</a:t>
            </a:r>
            <a:r>
              <a:rPr lang="zh-CN" altLang="en-US" sz="2000" kern="0" dirty="0">
                <a:latin typeface="+mn-lt"/>
                <a:ea typeface="+mn-ea"/>
              </a:rPr>
              <a:t>同时为</a:t>
            </a:r>
            <a:r>
              <a:rPr lang="en-US" altLang="zh-CN" sz="2000" kern="0" dirty="0">
                <a:latin typeface="+mn-lt"/>
                <a:ea typeface="+mn-ea"/>
              </a:rPr>
              <a:t>1</a:t>
            </a:r>
            <a:r>
              <a:rPr lang="zh-CN" altLang="en-US" sz="2000" kern="0" dirty="0">
                <a:latin typeface="+mn-lt"/>
                <a:ea typeface="+mn-ea"/>
              </a:rPr>
              <a:t>时，可产生</a:t>
            </a:r>
            <a:r>
              <a:rPr lang="en-US" altLang="zh-CN" sz="2000" kern="0" dirty="0">
                <a:latin typeface="+mn-lt"/>
                <a:ea typeface="+mn-ea"/>
              </a:rPr>
              <a:t>262Hz</a:t>
            </a:r>
            <a:r>
              <a:rPr lang="zh-CN" altLang="en-US" sz="2000" kern="0" dirty="0">
                <a:latin typeface="+mn-lt"/>
                <a:ea typeface="+mn-ea"/>
              </a:rPr>
              <a:t>的脉冲。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000" kern="0" dirty="0">
                <a:latin typeface="+mn-lt"/>
                <a:ea typeface="+mn-ea"/>
              </a:rPr>
              <a:t>    (</a:t>
            </a:r>
            <a:r>
              <a:rPr lang="zh-CN" altLang="en-US" sz="2000" kern="0" dirty="0">
                <a:latin typeface="+mn-lt"/>
                <a:ea typeface="+mn-ea"/>
              </a:rPr>
              <a:t>考虑到我们的与非门最多是四输入与非</a:t>
            </a:r>
            <a:r>
              <a:rPr lang="en-US" altLang="zh-CN" sz="2000" kern="0" dirty="0">
                <a:latin typeface="+mn-lt"/>
                <a:ea typeface="+mn-ea"/>
              </a:rPr>
              <a:t>7420</a:t>
            </a:r>
            <a:r>
              <a:rPr lang="zh-CN" altLang="en-US" sz="2000" kern="0" dirty="0">
                <a:latin typeface="+mn-lt"/>
                <a:ea typeface="+mn-ea"/>
              </a:rPr>
              <a:t>，所以计算时尽量近似计算，保持输出最多为四个</a:t>
            </a:r>
            <a:r>
              <a:rPr lang="en-US" altLang="zh-CN" sz="2000" kern="0" dirty="0">
                <a:latin typeface="+mn-lt"/>
                <a:ea typeface="+mn-ea"/>
              </a:rPr>
              <a:t>1</a:t>
            </a:r>
            <a:r>
              <a:rPr lang="zh-CN" altLang="en-US" sz="2000" kern="0" dirty="0">
                <a:latin typeface="+mn-lt"/>
                <a:ea typeface="+mn-ea"/>
              </a:rPr>
              <a:t>）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+mn-lt"/>
                <a:ea typeface="+mn-ea"/>
              </a:rPr>
              <a:t>计数器（</a:t>
            </a:r>
            <a:r>
              <a:rPr lang="en-US" altLang="zh-CN" sz="2000" kern="0" dirty="0">
                <a:latin typeface="+mn-lt"/>
                <a:ea typeface="+mn-ea"/>
              </a:rPr>
              <a:t>N</a:t>
            </a:r>
            <a:r>
              <a:rPr lang="zh-CN" altLang="en-US" sz="2000" kern="0" dirty="0">
                <a:latin typeface="+mn-lt"/>
                <a:ea typeface="+mn-ea"/>
              </a:rPr>
              <a:t>位二分频器）输出的信号为脉冲信号，直接接扬声器音质会非常差，所以需要增加一个等占空比的二分频器（</a:t>
            </a:r>
            <a:r>
              <a:rPr lang="en-US" altLang="zh-CN" sz="2000" kern="0" dirty="0">
                <a:latin typeface="+mn-lt"/>
                <a:ea typeface="+mn-ea"/>
              </a:rPr>
              <a:t>7474</a:t>
            </a:r>
            <a:r>
              <a:rPr lang="zh-CN" altLang="en-US" sz="2000" kern="0" dirty="0">
                <a:latin typeface="+mn-lt"/>
                <a:ea typeface="+mn-ea"/>
              </a:rPr>
              <a:t>），使输出信号变为等占空比的方波，提高声音的大小。</a:t>
            </a: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altLang="zh-CN" sz="2000" kern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2000" kern="0" dirty="0">
                <a:latin typeface="+mn-lt"/>
                <a:ea typeface="+mn-ea"/>
              </a:rPr>
              <a:t>二分频器后的与非门，起到扩流的作用，它可以提高电路的驱动能力，带动扬声器。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87DC8B7C-C810-C2E7-7DE3-068326828DB0}"/>
              </a:ext>
            </a:extLst>
          </p:cNvPr>
          <p:cNvSpPr txBox="1">
            <a:spLocks/>
          </p:cNvSpPr>
          <p:nvPr/>
        </p:nvSpPr>
        <p:spPr>
          <a:xfrm>
            <a:off x="457200" y="4572000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74393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包含两路四位二进制计数器，时钟信号分别为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CP1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CP2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R1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R2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分别是两路的清零端，高电平有效，输出端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altLang="zh-CN" sz="2000" kern="0" baseline="-2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为高位，</a:t>
            </a:r>
            <a:r>
              <a:rPr lang="en-US" altLang="zh-CN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</a:t>
            </a:r>
            <a:r>
              <a:rPr lang="en-US" altLang="zh-CN" sz="2000" kern="0" baseline="-2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</a:t>
            </a:r>
            <a:r>
              <a:rPr lang="zh-CN" altLang="en-US" sz="2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为低位。将两路级联可以实现八位二进制计数。</a:t>
            </a:r>
            <a:br>
              <a:rPr lang="zh-CN" altLang="en-US" sz="4400" kern="0" baseline="-2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zh-CN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id="{21151045-792F-F202-3448-EA6E1C051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447800"/>
            <a:ext cx="2266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>
            <a:extLst>
              <a:ext uri="{FF2B5EF4-FFF2-40B4-BE49-F238E27FC236}">
                <a16:creationId xmlns:a16="http://schemas.microsoft.com/office/drawing/2014/main" id="{80E53CA4-0669-F2EE-BC51-9FABB6501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762000"/>
            <a:ext cx="1908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74393</a:t>
            </a:r>
            <a:r>
              <a:rPr lang="zh-CN" altLang="en-US" sz="2800" b="1"/>
              <a:t>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867E594A-A160-3C79-0B74-535855F2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80772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实验内容：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、熟悉</a:t>
            </a:r>
            <a:r>
              <a:rPr lang="en-US" altLang="zh-CN" sz="2000"/>
              <a:t>74393</a:t>
            </a:r>
            <a:r>
              <a:rPr lang="zh-CN" altLang="en-US" sz="2000"/>
              <a:t>的功能，并将其接成一个</a:t>
            </a:r>
            <a:r>
              <a:rPr lang="en-US" altLang="zh-CN" sz="2000"/>
              <a:t>8</a:t>
            </a:r>
            <a:r>
              <a:rPr lang="zh-CN" altLang="en-US" sz="2000"/>
              <a:t>位的二进制计数器，验证其功能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、用与非门组合逻辑电路，译码输出七个音阶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、用函数发生器代替振荡器测试调整电路，并用示波器测量七个音阶频率，列表记录，与理论值（</a:t>
            </a:r>
            <a:r>
              <a:rPr lang="zh-CN" altLang="en-US" sz="2000" b="1">
                <a:solidFill>
                  <a:srgbClr val="FF0000"/>
                </a:solidFill>
              </a:rPr>
              <a:t>小字一组</a:t>
            </a:r>
            <a:r>
              <a:rPr lang="zh-CN" altLang="en-US" sz="2000"/>
              <a:t>）进行比较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、试听七个音阶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76A54363-9195-B680-B608-AF77AF0F7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2266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6">
            <a:extLst>
              <a:ext uri="{FF2B5EF4-FFF2-40B4-BE49-F238E27FC236}">
                <a16:creationId xmlns:a16="http://schemas.microsoft.com/office/drawing/2014/main" id="{37EBB86D-BD08-C829-DCCD-105BFD912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51250"/>
            <a:ext cx="22098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>
            <a:extLst>
              <a:ext uri="{FF2B5EF4-FFF2-40B4-BE49-F238E27FC236}">
                <a16:creationId xmlns:a16="http://schemas.microsoft.com/office/drawing/2014/main" id="{D8144BF0-26DB-42E2-8719-14C234B4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6717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4">
            <a:extLst>
              <a:ext uri="{FF2B5EF4-FFF2-40B4-BE49-F238E27FC236}">
                <a16:creationId xmlns:a16="http://schemas.microsoft.com/office/drawing/2014/main" id="{31D4BCA7-B63B-4CC4-81B6-59744924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879850"/>
            <a:ext cx="2185987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6">
            <a:extLst>
              <a:ext uri="{FF2B5EF4-FFF2-40B4-BE49-F238E27FC236}">
                <a16:creationId xmlns:a16="http://schemas.microsoft.com/office/drawing/2014/main" id="{80490834-A387-1344-0655-C4FB697E3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4225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solidFill>
                  <a:srgbClr val="0033CC"/>
                </a:solidFill>
              </a:rPr>
              <a:t>7400</a:t>
            </a:r>
            <a:endParaRPr lang="zh-CN" altLang="en-US" sz="14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A4D13A9-66DC-6786-792C-1DBBCAA2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D206940-4EE3-1074-E9B5-0127A587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/>
              <a:t>注：</a:t>
            </a:r>
            <a:endParaRPr lang="en-US" altLang="zh-CN" b="1"/>
          </a:p>
          <a:p>
            <a:pPr>
              <a:buFontTx/>
              <a:buNone/>
            </a:pPr>
            <a:r>
              <a:rPr lang="en-US" altLang="zh-CN" sz="2800"/>
              <a:t>1.</a:t>
            </a:r>
            <a:r>
              <a:rPr lang="zh-CN" altLang="en-US" sz="2800"/>
              <a:t>输入为</a:t>
            </a:r>
            <a:r>
              <a:rPr lang="en-US" altLang="zh-CN" sz="2800"/>
              <a:t>TTL</a:t>
            </a:r>
            <a:r>
              <a:rPr lang="zh-CN" altLang="en-US" sz="2800"/>
              <a:t>信号，用信号源的</a:t>
            </a:r>
            <a:r>
              <a:rPr lang="en-US" altLang="zh-CN" sz="2800"/>
              <a:t>SYNC</a:t>
            </a:r>
            <a:r>
              <a:rPr lang="zh-CN" altLang="en-US" sz="2800"/>
              <a:t>输出，频率调为</a:t>
            </a:r>
            <a:r>
              <a:rPr lang="en-US" altLang="zh-CN" sz="2800"/>
              <a:t>47520Hz</a:t>
            </a:r>
            <a:r>
              <a:rPr lang="zh-CN" altLang="en-US" sz="2800"/>
              <a:t>。</a:t>
            </a:r>
            <a:endParaRPr lang="en-US" altLang="zh-CN" sz="2800"/>
          </a:p>
          <a:p>
            <a:pPr>
              <a:buFontTx/>
              <a:buNone/>
            </a:pPr>
            <a:r>
              <a:rPr lang="en-US" altLang="zh-CN" sz="2800"/>
              <a:t>2.</a:t>
            </a:r>
            <a:r>
              <a:rPr lang="zh-CN" altLang="en-US" sz="2800"/>
              <a:t>建议</a:t>
            </a:r>
            <a:r>
              <a:rPr lang="zh-CN" altLang="zh-CN" sz="2800"/>
              <a:t>先</a:t>
            </a:r>
            <a:r>
              <a:rPr lang="zh-CN" altLang="en-US" sz="2800"/>
              <a:t>连</a:t>
            </a:r>
            <a:r>
              <a:rPr lang="zh-CN" altLang="zh-CN" sz="2800"/>
              <a:t>出来一个音，然后再连其他的音。如果听不到音，用示波器测也行，</a:t>
            </a:r>
            <a:r>
              <a:rPr lang="zh-CN" altLang="en-US" sz="2800"/>
              <a:t>频率正确即可。</a:t>
            </a: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2434FEC6-3FF7-62BA-5ECF-F0D0DCBF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3" name="内容占位符 3">
            <a:extLst>
              <a:ext uri="{FF2B5EF4-FFF2-40B4-BE49-F238E27FC236}">
                <a16:creationId xmlns:a16="http://schemas.microsoft.com/office/drawing/2014/main" id="{AA099606-039E-F6B6-0280-CB1D38A2B7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33400"/>
            <a:ext cx="8229600" cy="58674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787</Words>
  <Application>Microsoft Office PowerPoint</Application>
  <PresentationFormat>全屏显示(4:3)</PresentationFormat>
  <Paragraphs>88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Calibri</vt:lpstr>
      <vt:lpstr>Wingdings</vt:lpstr>
      <vt:lpstr>默认设计模板</vt:lpstr>
      <vt:lpstr>I:\数字音乐电路.vsd\Drawing\~页-1\Sheet.89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NK</dc:creator>
  <cp:lastModifiedBy>刘 修铭</cp:lastModifiedBy>
  <cp:revision>48</cp:revision>
  <cp:lastPrinted>1601-01-01T00:00:00Z</cp:lastPrinted>
  <dcterms:created xsi:type="dcterms:W3CDTF">1601-01-01T00:00:00Z</dcterms:created>
  <dcterms:modified xsi:type="dcterms:W3CDTF">2022-10-11T01:32:53Z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