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2" r:id="rId3"/>
    <p:sldId id="257" r:id="rId4"/>
    <p:sldId id="261" r:id="rId5"/>
    <p:sldId id="258" r:id="rId6"/>
    <p:sldId id="259" r:id="rId7"/>
    <p:sldId id="260" r:id="rId8"/>
    <p:sldId id="263" r:id="rId9"/>
    <p:sldId id="265" r:id="rId10"/>
    <p:sldId id="264" r:id="rId11"/>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4DCE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104" d="100"/>
          <a:sy n="104" d="100"/>
        </p:scale>
        <p:origin x="1208" y="6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a:extLst>
              <a:ext uri="{FF2B5EF4-FFF2-40B4-BE49-F238E27FC236}">
                <a16:creationId xmlns:a16="http://schemas.microsoft.com/office/drawing/2014/main" id="{292FEA05-09B8-334A-7759-A1C4D3381A6B}"/>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DDFE82A2-BAAB-A1FB-2E8B-C8C31D0F1A27}"/>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812935E9-EE7B-CB23-6E11-07C7FBE05813}"/>
              </a:ext>
            </a:extLst>
          </p:cNvPr>
          <p:cNvSpPr>
            <a:spLocks noGrp="1" noChangeArrowheads="1"/>
          </p:cNvSpPr>
          <p:nvPr>
            <p:ph type="sldNum" sz="quarter" idx="12"/>
          </p:nvPr>
        </p:nvSpPr>
        <p:spPr>
          <a:ln/>
        </p:spPr>
        <p:txBody>
          <a:bodyPr/>
          <a:lstStyle>
            <a:lvl1pPr>
              <a:defRPr/>
            </a:lvl1pPr>
          </a:lstStyle>
          <a:p>
            <a:fld id="{2C2D11CA-4299-4377-ACF4-FEE074D11603}" type="slidenum">
              <a:rPr lang="en-US" altLang="zh-CN"/>
              <a:pPr/>
              <a:t>‹#›</a:t>
            </a:fld>
            <a:endParaRPr lang="en-US" altLang="zh-CN"/>
          </a:p>
        </p:txBody>
      </p:sp>
    </p:spTree>
    <p:extLst>
      <p:ext uri="{BB962C8B-B14F-4D97-AF65-F5344CB8AC3E}">
        <p14:creationId xmlns:p14="http://schemas.microsoft.com/office/powerpoint/2010/main" val="28870596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5E28EDA0-CF66-3552-0B88-BE5180F93A6E}"/>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142F780C-1BD7-4B1D-24A0-7579DD2CB807}"/>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D1CB4C3B-2723-0762-CD9D-98DFC4DA7295}"/>
              </a:ext>
            </a:extLst>
          </p:cNvPr>
          <p:cNvSpPr>
            <a:spLocks noGrp="1" noChangeArrowheads="1"/>
          </p:cNvSpPr>
          <p:nvPr>
            <p:ph type="sldNum" sz="quarter" idx="12"/>
          </p:nvPr>
        </p:nvSpPr>
        <p:spPr>
          <a:ln/>
        </p:spPr>
        <p:txBody>
          <a:bodyPr/>
          <a:lstStyle>
            <a:lvl1pPr>
              <a:defRPr/>
            </a:lvl1pPr>
          </a:lstStyle>
          <a:p>
            <a:fld id="{90535559-CC63-4EA1-95C5-601D8A411995}" type="slidenum">
              <a:rPr lang="en-US" altLang="zh-CN"/>
              <a:pPr/>
              <a:t>‹#›</a:t>
            </a:fld>
            <a:endParaRPr lang="en-US" altLang="zh-CN"/>
          </a:p>
        </p:txBody>
      </p:sp>
    </p:spTree>
    <p:extLst>
      <p:ext uri="{BB962C8B-B14F-4D97-AF65-F5344CB8AC3E}">
        <p14:creationId xmlns:p14="http://schemas.microsoft.com/office/powerpoint/2010/main" val="37463373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BD09B093-0406-2C0A-1F8E-431669EEA108}"/>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8ECDFB8A-2CA6-F6FA-7281-FA663F5F79A3}"/>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157A4069-832B-386D-FB6E-866EBD6532C1}"/>
              </a:ext>
            </a:extLst>
          </p:cNvPr>
          <p:cNvSpPr>
            <a:spLocks noGrp="1" noChangeArrowheads="1"/>
          </p:cNvSpPr>
          <p:nvPr>
            <p:ph type="sldNum" sz="quarter" idx="12"/>
          </p:nvPr>
        </p:nvSpPr>
        <p:spPr>
          <a:ln/>
        </p:spPr>
        <p:txBody>
          <a:bodyPr/>
          <a:lstStyle>
            <a:lvl1pPr>
              <a:defRPr/>
            </a:lvl1pPr>
          </a:lstStyle>
          <a:p>
            <a:fld id="{00DCE583-A932-460B-939C-EE929B36D9BE}" type="slidenum">
              <a:rPr lang="en-US" altLang="zh-CN"/>
              <a:pPr/>
              <a:t>‹#›</a:t>
            </a:fld>
            <a:endParaRPr lang="en-US" altLang="zh-CN"/>
          </a:p>
        </p:txBody>
      </p:sp>
    </p:spTree>
    <p:extLst>
      <p:ext uri="{BB962C8B-B14F-4D97-AF65-F5344CB8AC3E}">
        <p14:creationId xmlns:p14="http://schemas.microsoft.com/office/powerpoint/2010/main" val="35974453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4638"/>
            <a:ext cx="8229600" cy="58515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Rectangle 4">
            <a:extLst>
              <a:ext uri="{FF2B5EF4-FFF2-40B4-BE49-F238E27FC236}">
                <a16:creationId xmlns:a16="http://schemas.microsoft.com/office/drawing/2014/main" id="{6936CEEC-5747-4C0E-906B-CFC8F6074877}"/>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a:extLst>
              <a:ext uri="{FF2B5EF4-FFF2-40B4-BE49-F238E27FC236}">
                <a16:creationId xmlns:a16="http://schemas.microsoft.com/office/drawing/2014/main" id="{049650D2-A003-9455-4735-A700F48BC073}"/>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a:extLst>
              <a:ext uri="{FF2B5EF4-FFF2-40B4-BE49-F238E27FC236}">
                <a16:creationId xmlns:a16="http://schemas.microsoft.com/office/drawing/2014/main" id="{DD447AAD-66E4-C311-3309-63B051600635}"/>
              </a:ext>
            </a:extLst>
          </p:cNvPr>
          <p:cNvSpPr>
            <a:spLocks noGrp="1" noChangeArrowheads="1"/>
          </p:cNvSpPr>
          <p:nvPr>
            <p:ph type="sldNum" sz="quarter" idx="12"/>
          </p:nvPr>
        </p:nvSpPr>
        <p:spPr>
          <a:ln/>
        </p:spPr>
        <p:txBody>
          <a:bodyPr/>
          <a:lstStyle>
            <a:lvl1pPr>
              <a:defRPr/>
            </a:lvl1pPr>
          </a:lstStyle>
          <a:p>
            <a:fld id="{8011F997-F650-4A28-97CC-0166DF08CFB5}" type="slidenum">
              <a:rPr lang="en-US" altLang="zh-CN"/>
              <a:pPr/>
              <a:t>‹#›</a:t>
            </a:fld>
            <a:endParaRPr lang="en-US" altLang="zh-CN"/>
          </a:p>
        </p:txBody>
      </p:sp>
    </p:spTree>
    <p:extLst>
      <p:ext uri="{BB962C8B-B14F-4D97-AF65-F5344CB8AC3E}">
        <p14:creationId xmlns:p14="http://schemas.microsoft.com/office/powerpoint/2010/main" val="2187145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7DCD34C6-75B7-9E08-DB5D-40DDC796FC4E}"/>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0D1AF427-724E-0A4B-A05D-167DB1CC2060}"/>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3328C90D-E446-F0F1-8A75-D93F4709EA50}"/>
              </a:ext>
            </a:extLst>
          </p:cNvPr>
          <p:cNvSpPr>
            <a:spLocks noGrp="1" noChangeArrowheads="1"/>
          </p:cNvSpPr>
          <p:nvPr>
            <p:ph type="sldNum" sz="quarter" idx="12"/>
          </p:nvPr>
        </p:nvSpPr>
        <p:spPr>
          <a:ln/>
        </p:spPr>
        <p:txBody>
          <a:bodyPr/>
          <a:lstStyle>
            <a:lvl1pPr>
              <a:defRPr/>
            </a:lvl1pPr>
          </a:lstStyle>
          <a:p>
            <a:fld id="{6C910EAC-1442-4C3A-B887-8EB61ABEB459}" type="slidenum">
              <a:rPr lang="en-US" altLang="zh-CN"/>
              <a:pPr/>
              <a:t>‹#›</a:t>
            </a:fld>
            <a:endParaRPr lang="en-US" altLang="zh-CN"/>
          </a:p>
        </p:txBody>
      </p:sp>
    </p:spTree>
    <p:extLst>
      <p:ext uri="{BB962C8B-B14F-4D97-AF65-F5344CB8AC3E}">
        <p14:creationId xmlns:p14="http://schemas.microsoft.com/office/powerpoint/2010/main" val="39244135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a:extLst>
              <a:ext uri="{FF2B5EF4-FFF2-40B4-BE49-F238E27FC236}">
                <a16:creationId xmlns:a16="http://schemas.microsoft.com/office/drawing/2014/main" id="{8835B953-2241-CB9F-B00D-2F78802347F9}"/>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0E1AFF93-FCD2-3F43-D056-5293DB176195}"/>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B8AE0454-09CF-D341-63B4-A70379879D60}"/>
              </a:ext>
            </a:extLst>
          </p:cNvPr>
          <p:cNvSpPr>
            <a:spLocks noGrp="1" noChangeArrowheads="1"/>
          </p:cNvSpPr>
          <p:nvPr>
            <p:ph type="sldNum" sz="quarter" idx="12"/>
          </p:nvPr>
        </p:nvSpPr>
        <p:spPr>
          <a:ln/>
        </p:spPr>
        <p:txBody>
          <a:bodyPr/>
          <a:lstStyle>
            <a:lvl1pPr>
              <a:defRPr/>
            </a:lvl1pPr>
          </a:lstStyle>
          <a:p>
            <a:fld id="{9326E974-DE33-481F-B0F0-CBD06DBE4F70}" type="slidenum">
              <a:rPr lang="en-US" altLang="zh-CN"/>
              <a:pPr/>
              <a:t>‹#›</a:t>
            </a:fld>
            <a:endParaRPr lang="en-US" altLang="zh-CN"/>
          </a:p>
        </p:txBody>
      </p:sp>
    </p:spTree>
    <p:extLst>
      <p:ext uri="{BB962C8B-B14F-4D97-AF65-F5344CB8AC3E}">
        <p14:creationId xmlns:p14="http://schemas.microsoft.com/office/powerpoint/2010/main" val="18367983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a:extLst>
              <a:ext uri="{FF2B5EF4-FFF2-40B4-BE49-F238E27FC236}">
                <a16:creationId xmlns:a16="http://schemas.microsoft.com/office/drawing/2014/main" id="{4633F308-DA2B-7E33-D2D1-D396497FD11D}"/>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3096472E-29F8-E72A-A67E-E0D5CF9BCAF9}"/>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BA797024-52BD-3FD0-375C-2863DF896EC5}"/>
              </a:ext>
            </a:extLst>
          </p:cNvPr>
          <p:cNvSpPr>
            <a:spLocks noGrp="1" noChangeArrowheads="1"/>
          </p:cNvSpPr>
          <p:nvPr>
            <p:ph type="sldNum" sz="quarter" idx="12"/>
          </p:nvPr>
        </p:nvSpPr>
        <p:spPr>
          <a:ln/>
        </p:spPr>
        <p:txBody>
          <a:bodyPr/>
          <a:lstStyle>
            <a:lvl1pPr>
              <a:defRPr/>
            </a:lvl1pPr>
          </a:lstStyle>
          <a:p>
            <a:fld id="{45E6D594-D0E4-4458-BD77-49AEBDA2AF2B}" type="slidenum">
              <a:rPr lang="en-US" altLang="zh-CN"/>
              <a:pPr/>
              <a:t>‹#›</a:t>
            </a:fld>
            <a:endParaRPr lang="en-US" altLang="zh-CN"/>
          </a:p>
        </p:txBody>
      </p:sp>
    </p:spTree>
    <p:extLst>
      <p:ext uri="{BB962C8B-B14F-4D97-AF65-F5344CB8AC3E}">
        <p14:creationId xmlns:p14="http://schemas.microsoft.com/office/powerpoint/2010/main" val="38557687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a:extLst>
              <a:ext uri="{FF2B5EF4-FFF2-40B4-BE49-F238E27FC236}">
                <a16:creationId xmlns:a16="http://schemas.microsoft.com/office/drawing/2014/main" id="{3F3DA18D-91A4-7972-51AA-DAD9B72C2B76}"/>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a:extLst>
              <a:ext uri="{FF2B5EF4-FFF2-40B4-BE49-F238E27FC236}">
                <a16:creationId xmlns:a16="http://schemas.microsoft.com/office/drawing/2014/main" id="{A55F8DD6-C796-DD81-69A9-6B020CE646B4}"/>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a:extLst>
              <a:ext uri="{FF2B5EF4-FFF2-40B4-BE49-F238E27FC236}">
                <a16:creationId xmlns:a16="http://schemas.microsoft.com/office/drawing/2014/main" id="{A9969989-DBCD-2E85-097C-4697E7133713}"/>
              </a:ext>
            </a:extLst>
          </p:cNvPr>
          <p:cNvSpPr>
            <a:spLocks noGrp="1" noChangeArrowheads="1"/>
          </p:cNvSpPr>
          <p:nvPr>
            <p:ph type="sldNum" sz="quarter" idx="12"/>
          </p:nvPr>
        </p:nvSpPr>
        <p:spPr>
          <a:ln/>
        </p:spPr>
        <p:txBody>
          <a:bodyPr/>
          <a:lstStyle>
            <a:lvl1pPr>
              <a:defRPr/>
            </a:lvl1pPr>
          </a:lstStyle>
          <a:p>
            <a:fld id="{C9763FF6-74E2-4549-AAA8-34CEAB2FF34C}" type="slidenum">
              <a:rPr lang="en-US" altLang="zh-CN"/>
              <a:pPr/>
              <a:t>‹#›</a:t>
            </a:fld>
            <a:endParaRPr lang="en-US" altLang="zh-CN"/>
          </a:p>
        </p:txBody>
      </p:sp>
    </p:spTree>
    <p:extLst>
      <p:ext uri="{BB962C8B-B14F-4D97-AF65-F5344CB8AC3E}">
        <p14:creationId xmlns:p14="http://schemas.microsoft.com/office/powerpoint/2010/main" val="23169272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a:extLst>
              <a:ext uri="{FF2B5EF4-FFF2-40B4-BE49-F238E27FC236}">
                <a16:creationId xmlns:a16="http://schemas.microsoft.com/office/drawing/2014/main" id="{F99DA8D8-AE40-B708-E4E6-24EA1935933A}"/>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a:extLst>
              <a:ext uri="{FF2B5EF4-FFF2-40B4-BE49-F238E27FC236}">
                <a16:creationId xmlns:a16="http://schemas.microsoft.com/office/drawing/2014/main" id="{A35B3363-D76E-F01D-85B1-074DBEC2A743}"/>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a:extLst>
              <a:ext uri="{FF2B5EF4-FFF2-40B4-BE49-F238E27FC236}">
                <a16:creationId xmlns:a16="http://schemas.microsoft.com/office/drawing/2014/main" id="{30B04365-CB68-38AA-8902-FFFEAAAFB65F}"/>
              </a:ext>
            </a:extLst>
          </p:cNvPr>
          <p:cNvSpPr>
            <a:spLocks noGrp="1" noChangeArrowheads="1"/>
          </p:cNvSpPr>
          <p:nvPr>
            <p:ph type="sldNum" sz="quarter" idx="12"/>
          </p:nvPr>
        </p:nvSpPr>
        <p:spPr>
          <a:ln/>
        </p:spPr>
        <p:txBody>
          <a:bodyPr/>
          <a:lstStyle>
            <a:lvl1pPr>
              <a:defRPr/>
            </a:lvl1pPr>
          </a:lstStyle>
          <a:p>
            <a:fld id="{A9306FB3-01D7-40D9-8BD1-2B0B11CF275C}" type="slidenum">
              <a:rPr lang="en-US" altLang="zh-CN"/>
              <a:pPr/>
              <a:t>‹#›</a:t>
            </a:fld>
            <a:endParaRPr lang="en-US" altLang="zh-CN"/>
          </a:p>
        </p:txBody>
      </p:sp>
    </p:spTree>
    <p:extLst>
      <p:ext uri="{BB962C8B-B14F-4D97-AF65-F5344CB8AC3E}">
        <p14:creationId xmlns:p14="http://schemas.microsoft.com/office/powerpoint/2010/main" val="2999120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414E43E0-4A14-64F6-F322-93530C1FAB6D}"/>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a:extLst>
              <a:ext uri="{FF2B5EF4-FFF2-40B4-BE49-F238E27FC236}">
                <a16:creationId xmlns:a16="http://schemas.microsoft.com/office/drawing/2014/main" id="{4C4AA7DD-03EF-6878-1921-EAC8A75CD73B}"/>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a:extLst>
              <a:ext uri="{FF2B5EF4-FFF2-40B4-BE49-F238E27FC236}">
                <a16:creationId xmlns:a16="http://schemas.microsoft.com/office/drawing/2014/main" id="{B1D70384-8620-782A-21E1-EA4B75C968FA}"/>
              </a:ext>
            </a:extLst>
          </p:cNvPr>
          <p:cNvSpPr>
            <a:spLocks noGrp="1" noChangeArrowheads="1"/>
          </p:cNvSpPr>
          <p:nvPr>
            <p:ph type="sldNum" sz="quarter" idx="12"/>
          </p:nvPr>
        </p:nvSpPr>
        <p:spPr>
          <a:ln/>
        </p:spPr>
        <p:txBody>
          <a:bodyPr/>
          <a:lstStyle>
            <a:lvl1pPr>
              <a:defRPr/>
            </a:lvl1pPr>
          </a:lstStyle>
          <a:p>
            <a:fld id="{C14CDEED-4381-4AA0-B198-7F1F12326058}" type="slidenum">
              <a:rPr lang="en-US" altLang="zh-CN"/>
              <a:pPr/>
              <a:t>‹#›</a:t>
            </a:fld>
            <a:endParaRPr lang="en-US" altLang="zh-CN"/>
          </a:p>
        </p:txBody>
      </p:sp>
    </p:spTree>
    <p:extLst>
      <p:ext uri="{BB962C8B-B14F-4D97-AF65-F5344CB8AC3E}">
        <p14:creationId xmlns:p14="http://schemas.microsoft.com/office/powerpoint/2010/main" val="26102466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B61F3E38-4FC1-358F-69D1-2F3E5EEAE79F}"/>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C9D266AE-8408-D8E7-4845-5C933C0177FB}"/>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920F18B9-9241-9F08-FDDA-1D7F7408DC49}"/>
              </a:ext>
            </a:extLst>
          </p:cNvPr>
          <p:cNvSpPr>
            <a:spLocks noGrp="1" noChangeArrowheads="1"/>
          </p:cNvSpPr>
          <p:nvPr>
            <p:ph type="sldNum" sz="quarter" idx="12"/>
          </p:nvPr>
        </p:nvSpPr>
        <p:spPr>
          <a:ln/>
        </p:spPr>
        <p:txBody>
          <a:bodyPr/>
          <a:lstStyle>
            <a:lvl1pPr>
              <a:defRPr/>
            </a:lvl1pPr>
          </a:lstStyle>
          <a:p>
            <a:fld id="{E25B2A4C-3876-4542-A6D9-61A9E73B9E5A}" type="slidenum">
              <a:rPr lang="en-US" altLang="zh-CN"/>
              <a:pPr/>
              <a:t>‹#›</a:t>
            </a:fld>
            <a:endParaRPr lang="en-US" altLang="zh-CN"/>
          </a:p>
        </p:txBody>
      </p:sp>
    </p:spTree>
    <p:extLst>
      <p:ext uri="{BB962C8B-B14F-4D97-AF65-F5344CB8AC3E}">
        <p14:creationId xmlns:p14="http://schemas.microsoft.com/office/powerpoint/2010/main" val="22655711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996145CA-E730-8D82-306D-0B09C0ADAD73}"/>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4DCB91CC-40DB-9C87-FB53-ED79D507CDC8}"/>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7A22D141-7527-C6E1-0D03-369CBB2BAA65}"/>
              </a:ext>
            </a:extLst>
          </p:cNvPr>
          <p:cNvSpPr>
            <a:spLocks noGrp="1" noChangeArrowheads="1"/>
          </p:cNvSpPr>
          <p:nvPr>
            <p:ph type="sldNum" sz="quarter" idx="12"/>
          </p:nvPr>
        </p:nvSpPr>
        <p:spPr>
          <a:ln/>
        </p:spPr>
        <p:txBody>
          <a:bodyPr/>
          <a:lstStyle>
            <a:lvl1pPr>
              <a:defRPr/>
            </a:lvl1pPr>
          </a:lstStyle>
          <a:p>
            <a:fld id="{3CE5DDD8-43F5-4ED4-82C7-5E62AC7B4604}" type="slidenum">
              <a:rPr lang="en-US" altLang="zh-CN"/>
              <a:pPr/>
              <a:t>‹#›</a:t>
            </a:fld>
            <a:endParaRPr lang="en-US" altLang="zh-CN"/>
          </a:p>
        </p:txBody>
      </p:sp>
    </p:spTree>
    <p:extLst>
      <p:ext uri="{BB962C8B-B14F-4D97-AF65-F5344CB8AC3E}">
        <p14:creationId xmlns:p14="http://schemas.microsoft.com/office/powerpoint/2010/main" val="23778781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B4DCE1"/>
        </a:solid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DDFDF9D2-FF7E-F10C-9F5F-29D5BCC94A0B}"/>
              </a:ext>
            </a:extLst>
          </p:cNvPr>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2051" name="Rectangle 3">
            <a:extLst>
              <a:ext uri="{FF2B5EF4-FFF2-40B4-BE49-F238E27FC236}">
                <a16:creationId xmlns:a16="http://schemas.microsoft.com/office/drawing/2014/main" id="{5EF93336-1C2F-AD0D-EDC1-31D8E8C34DC8}"/>
              </a:ext>
            </a:extLst>
          </p:cNvPr>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Rectangle 4">
            <a:extLst>
              <a:ext uri="{FF2B5EF4-FFF2-40B4-BE49-F238E27FC236}">
                <a16:creationId xmlns:a16="http://schemas.microsoft.com/office/drawing/2014/main" id="{CC925B74-C899-82C8-DDAF-412F1A001BF9}"/>
              </a:ext>
            </a:extLst>
          </p:cNvPr>
          <p:cNvSpPr>
            <a:spLocks noGrp="1" noChangeArrowheads="1"/>
          </p:cNvSpPr>
          <p:nvPr>
            <p:ph type="dt" sz="half" idx="2"/>
          </p:nvPr>
        </p:nvSpPr>
        <p:spPr bwMode="auto">
          <a:xfrm>
            <a:off x="457200" y="6245225"/>
            <a:ext cx="2133600" cy="476250"/>
          </a:xfrm>
          <a:prstGeom prst="rect">
            <a:avLst/>
          </a:prstGeom>
          <a:noFill/>
          <a:ln>
            <a:noFill/>
          </a:ln>
          <a:effectLst/>
        </p:spPr>
        <p:txBody>
          <a:bodyPr vert="horz" wrap="square" lIns="91440" tIns="45720" rIns="91440" bIns="45720" numCol="1" anchor="t" anchorCtr="0" compatLnSpc="1">
            <a:prstTxWarp prst="textNoShape">
              <a:avLst/>
            </a:prstTxWarp>
          </a:bodyPr>
          <a:lstStyle>
            <a:lvl1pPr eaLnBrk="1" hangingPunct="1">
              <a:defRPr sz="1400">
                <a:latin typeface="Arial" charset="0"/>
              </a:defRPr>
            </a:lvl1pPr>
          </a:lstStyle>
          <a:p>
            <a:pPr>
              <a:defRPr/>
            </a:pPr>
            <a:endParaRPr lang="en-US" altLang="zh-CN"/>
          </a:p>
        </p:txBody>
      </p:sp>
      <p:sp>
        <p:nvSpPr>
          <p:cNvPr id="1029" name="Rectangle 5">
            <a:extLst>
              <a:ext uri="{FF2B5EF4-FFF2-40B4-BE49-F238E27FC236}">
                <a16:creationId xmlns:a16="http://schemas.microsoft.com/office/drawing/2014/main" id="{147ADE16-9C3A-CE36-EDF0-D394C5AFA2BD}"/>
              </a:ext>
            </a:extLst>
          </p:cNvPr>
          <p:cNvSpPr>
            <a:spLocks noGrp="1" noChangeArrowheads="1"/>
          </p:cNvSpPr>
          <p:nvPr>
            <p:ph type="ftr" sz="quarter" idx="3"/>
          </p:nvPr>
        </p:nvSpPr>
        <p:spPr bwMode="auto">
          <a:xfrm>
            <a:off x="3124200" y="6245225"/>
            <a:ext cx="2895600" cy="476250"/>
          </a:xfrm>
          <a:prstGeom prst="rect">
            <a:avLst/>
          </a:prstGeom>
          <a:noFill/>
          <a:ln>
            <a:noFill/>
          </a:ln>
          <a:effectLst/>
        </p:spPr>
        <p:txBody>
          <a:bodyPr vert="horz" wrap="square" lIns="91440" tIns="45720" rIns="91440" bIns="45720" numCol="1" anchor="t" anchorCtr="0" compatLnSpc="1">
            <a:prstTxWarp prst="textNoShape">
              <a:avLst/>
            </a:prstTxWarp>
          </a:bodyPr>
          <a:lstStyle>
            <a:lvl1pPr algn="ctr" eaLnBrk="1" hangingPunct="1">
              <a:defRPr sz="1400">
                <a:latin typeface="Arial" charset="0"/>
              </a:defRPr>
            </a:lvl1pPr>
          </a:lstStyle>
          <a:p>
            <a:pPr>
              <a:defRPr/>
            </a:pPr>
            <a:endParaRPr lang="en-US" altLang="zh-CN"/>
          </a:p>
        </p:txBody>
      </p:sp>
      <p:sp>
        <p:nvSpPr>
          <p:cNvPr id="1030" name="Rectangle 6">
            <a:extLst>
              <a:ext uri="{FF2B5EF4-FFF2-40B4-BE49-F238E27FC236}">
                <a16:creationId xmlns:a16="http://schemas.microsoft.com/office/drawing/2014/main" id="{C331F7C2-F964-334D-25F7-66C716A139DE}"/>
              </a:ext>
            </a:extLst>
          </p:cNvPr>
          <p:cNvSpPr>
            <a:spLocks noGrp="1" noChangeArrowheads="1"/>
          </p:cNvSpPr>
          <p:nvPr>
            <p:ph type="sldNum" sz="quarter" idx="4"/>
          </p:nvPr>
        </p:nvSpPr>
        <p:spPr bwMode="auto">
          <a:xfrm>
            <a:off x="6553200" y="6245225"/>
            <a:ext cx="2133600" cy="47625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hangingPunct="1">
              <a:defRPr sz="1400"/>
            </a:lvl1pPr>
          </a:lstStyle>
          <a:p>
            <a:fld id="{1E64DAC5-4023-494E-BEC0-846832B95FA3}"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oleObject" Target="../embeddings/oleObject1.bin"/><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w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 Box 4">
            <a:extLst>
              <a:ext uri="{FF2B5EF4-FFF2-40B4-BE49-F238E27FC236}">
                <a16:creationId xmlns:a16="http://schemas.microsoft.com/office/drawing/2014/main" id="{26A9E9A2-779B-B39C-A7C1-FDDD38DF8BE4}"/>
              </a:ext>
            </a:extLst>
          </p:cNvPr>
          <p:cNvSpPr txBox="1">
            <a:spLocks noChangeArrowheads="1"/>
          </p:cNvSpPr>
          <p:nvPr/>
        </p:nvSpPr>
        <p:spPr bwMode="auto">
          <a:xfrm>
            <a:off x="1066800" y="771525"/>
            <a:ext cx="70866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zh-CN" altLang="en-US" sz="2800" b="1"/>
              <a:t>实验八    脉冲产生与整形电路</a:t>
            </a:r>
          </a:p>
        </p:txBody>
      </p:sp>
      <p:sp>
        <p:nvSpPr>
          <p:cNvPr id="2051" name="Text Box 5">
            <a:extLst>
              <a:ext uri="{FF2B5EF4-FFF2-40B4-BE49-F238E27FC236}">
                <a16:creationId xmlns:a16="http://schemas.microsoft.com/office/drawing/2014/main" id="{B64B82F0-AFDD-FA5A-C569-3AC5C0D13C4F}"/>
              </a:ext>
            </a:extLst>
          </p:cNvPr>
          <p:cNvSpPr txBox="1">
            <a:spLocks noChangeArrowheads="1"/>
          </p:cNvSpPr>
          <p:nvPr/>
        </p:nvSpPr>
        <p:spPr bwMode="auto">
          <a:xfrm>
            <a:off x="609600" y="1698625"/>
            <a:ext cx="7924800" cy="3940175"/>
          </a:xfrm>
          <a:prstGeom prst="rect">
            <a:avLst/>
          </a:prstGeom>
          <a:noFill/>
          <a:ln>
            <a:noFill/>
          </a:ln>
          <a:effectLst/>
        </p:spPr>
        <p:txBody>
          <a:bodyPr>
            <a:spAutoFit/>
          </a:bodyPr>
          <a:lstStyle>
            <a:lvl1pPr>
              <a:defRPr sz="3200">
                <a:solidFill>
                  <a:schemeClr val="tx1"/>
                </a:solidFill>
                <a:latin typeface="Arial" charset="0"/>
                <a:ea typeface="宋体" pitchFamily="2" charset="-122"/>
              </a:defRPr>
            </a:lvl1pPr>
            <a:lvl2pPr>
              <a:defRPr sz="2800">
                <a:solidFill>
                  <a:schemeClr val="tx1"/>
                </a:solidFill>
                <a:latin typeface="Arial" charset="0"/>
                <a:ea typeface="宋体" pitchFamily="2" charset="-122"/>
              </a:defRPr>
            </a:lvl2pPr>
            <a:lvl3pPr>
              <a:defRPr sz="2400">
                <a:solidFill>
                  <a:schemeClr val="tx1"/>
                </a:solidFill>
                <a:latin typeface="Arial" charset="0"/>
                <a:ea typeface="宋体" pitchFamily="2" charset="-122"/>
              </a:defRPr>
            </a:lvl3pPr>
            <a:lvl4pPr>
              <a:defRPr sz="2000">
                <a:solidFill>
                  <a:schemeClr val="tx1"/>
                </a:solidFill>
                <a:latin typeface="Arial" charset="0"/>
                <a:ea typeface="宋体" pitchFamily="2" charset="-122"/>
              </a:defRPr>
            </a:lvl4pPr>
            <a:lvl5pPr>
              <a:defRPr sz="2000">
                <a:solidFill>
                  <a:schemeClr val="tx1"/>
                </a:solidFill>
                <a:latin typeface="Arial" charset="0"/>
                <a:ea typeface="宋体" pitchFamily="2" charset="-122"/>
              </a:defRPr>
            </a:lvl5pPr>
            <a:lvl6pPr eaLnBrk="0" hangingPunct="0">
              <a:defRPr sz="2000">
                <a:solidFill>
                  <a:schemeClr val="tx1"/>
                </a:solidFill>
                <a:latin typeface="Arial" charset="0"/>
                <a:ea typeface="宋体" pitchFamily="2" charset="-122"/>
              </a:defRPr>
            </a:lvl6pPr>
            <a:lvl7pPr eaLnBrk="0" hangingPunct="0">
              <a:defRPr sz="2000">
                <a:solidFill>
                  <a:schemeClr val="tx1"/>
                </a:solidFill>
                <a:latin typeface="Arial" charset="0"/>
                <a:ea typeface="宋体" pitchFamily="2" charset="-122"/>
              </a:defRPr>
            </a:lvl7pPr>
            <a:lvl8pPr eaLnBrk="0" hangingPunct="0">
              <a:defRPr sz="2000">
                <a:solidFill>
                  <a:schemeClr val="tx1"/>
                </a:solidFill>
                <a:latin typeface="Arial" charset="0"/>
                <a:ea typeface="宋体" pitchFamily="2" charset="-122"/>
              </a:defRPr>
            </a:lvl8pPr>
            <a:lvl9pPr eaLnBrk="0" hangingPunct="0">
              <a:defRPr sz="2000">
                <a:solidFill>
                  <a:schemeClr val="tx1"/>
                </a:solidFill>
                <a:latin typeface="Arial" charset="0"/>
                <a:ea typeface="宋体" pitchFamily="2" charset="-122"/>
              </a:defRPr>
            </a:lvl9pPr>
          </a:lstStyle>
          <a:p>
            <a:pPr eaLnBrk="1" hangingPunct="1">
              <a:spcBef>
                <a:spcPct val="50000"/>
              </a:spcBef>
              <a:defRPr/>
            </a:pPr>
            <a:r>
              <a:rPr lang="zh-CN" altLang="en-US" sz="2400" b="1" dirty="0"/>
              <a:t>实验目的</a:t>
            </a:r>
          </a:p>
          <a:p>
            <a:pPr indent="457200" eaLnBrk="1" hangingPunct="1">
              <a:spcBef>
                <a:spcPct val="50000"/>
              </a:spcBef>
              <a:defRPr/>
            </a:pPr>
            <a:r>
              <a:rPr lang="en-US" altLang="zh-CN" sz="2000" dirty="0"/>
              <a:t>1</a:t>
            </a:r>
            <a:r>
              <a:rPr lang="zh-CN" altLang="en-US" sz="2000" dirty="0"/>
              <a:t>、了解脉冲的形成，学会利用</a:t>
            </a:r>
            <a:r>
              <a:rPr lang="en-US" altLang="zh-CN" sz="2000" dirty="0"/>
              <a:t>TTL</a:t>
            </a:r>
            <a:r>
              <a:rPr lang="zh-CN" altLang="en-US" sz="2000" dirty="0"/>
              <a:t>与非门组成无稳态多谐振荡器和单稳态触发器。</a:t>
            </a:r>
          </a:p>
          <a:p>
            <a:pPr indent="457200" eaLnBrk="1" hangingPunct="1">
              <a:spcBef>
                <a:spcPct val="50000"/>
              </a:spcBef>
              <a:defRPr/>
            </a:pPr>
            <a:r>
              <a:rPr lang="en-US" altLang="zh-CN" sz="2000" dirty="0"/>
              <a:t>2</a:t>
            </a:r>
            <a:r>
              <a:rPr lang="zh-CN" altLang="en-US" sz="2000" dirty="0"/>
              <a:t>、了解</a:t>
            </a:r>
            <a:r>
              <a:rPr lang="en-US" altLang="zh-CN" sz="2000" dirty="0"/>
              <a:t>555</a:t>
            </a:r>
            <a:r>
              <a:rPr lang="zh-CN" altLang="en-US" sz="2000" dirty="0"/>
              <a:t>内部结构及其工作原理，会用其设计多谐振荡器和单稳态触发器。</a:t>
            </a:r>
          </a:p>
          <a:p>
            <a:pPr eaLnBrk="1" hangingPunct="1">
              <a:spcBef>
                <a:spcPct val="50000"/>
              </a:spcBef>
              <a:defRPr/>
            </a:pPr>
            <a:r>
              <a:rPr lang="zh-CN" altLang="en-US" sz="2400" b="1" dirty="0"/>
              <a:t>实验原理</a:t>
            </a:r>
          </a:p>
          <a:p>
            <a:pPr indent="457200" eaLnBrk="1" hangingPunct="1">
              <a:spcBef>
                <a:spcPct val="50000"/>
              </a:spcBef>
              <a:defRPr/>
            </a:pPr>
            <a:r>
              <a:rPr lang="zh-CN" altLang="en-US" sz="2000" dirty="0"/>
              <a:t>获取矩形脉冲波形的途径一般有两种：</a:t>
            </a:r>
            <a:endParaRPr lang="en-US" altLang="zh-CN" sz="2000" dirty="0"/>
          </a:p>
          <a:p>
            <a:pPr eaLnBrk="1" hangingPunct="1">
              <a:spcBef>
                <a:spcPct val="50000"/>
              </a:spcBef>
              <a:defRPr/>
            </a:pPr>
            <a:r>
              <a:rPr lang="en-US" altLang="zh-CN" sz="2000" dirty="0"/>
              <a:t>1</a:t>
            </a:r>
            <a:r>
              <a:rPr lang="zh-CN" altLang="en-US" sz="2000" dirty="0"/>
              <a:t>、利用各种形式的多谐振荡器电路直接产生所需要的波形；</a:t>
            </a:r>
            <a:endParaRPr lang="en-US" altLang="zh-CN" sz="2000" dirty="0"/>
          </a:p>
          <a:p>
            <a:pPr eaLnBrk="1" hangingPunct="1">
              <a:spcBef>
                <a:spcPct val="50000"/>
              </a:spcBef>
              <a:defRPr/>
            </a:pPr>
            <a:r>
              <a:rPr lang="en-US" altLang="zh-CN" sz="2000" dirty="0"/>
              <a:t>2</a:t>
            </a:r>
            <a:r>
              <a:rPr lang="zh-CN" altLang="en-US" sz="2000" dirty="0"/>
              <a:t>、通过整形电路把已有的周期性波形变换为所需要的矩形脉冲。</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标题 1">
            <a:extLst>
              <a:ext uri="{FF2B5EF4-FFF2-40B4-BE49-F238E27FC236}">
                <a16:creationId xmlns:a16="http://schemas.microsoft.com/office/drawing/2014/main" id="{1E53845A-34C5-4B0C-648A-107102B18F3A}"/>
              </a:ext>
            </a:extLst>
          </p:cNvPr>
          <p:cNvSpPr>
            <a:spLocks noGrp="1"/>
          </p:cNvSpPr>
          <p:nvPr>
            <p:ph type="title"/>
          </p:nvPr>
        </p:nvSpPr>
        <p:spPr/>
        <p:txBody>
          <a:bodyPr/>
          <a:lstStyle/>
          <a:p>
            <a:endParaRPr lang="zh-CN" altLang="en-US"/>
          </a:p>
        </p:txBody>
      </p:sp>
      <p:sp>
        <p:nvSpPr>
          <p:cNvPr id="11267" name="内容占位符 2">
            <a:extLst>
              <a:ext uri="{FF2B5EF4-FFF2-40B4-BE49-F238E27FC236}">
                <a16:creationId xmlns:a16="http://schemas.microsoft.com/office/drawing/2014/main" id="{06B6C1AB-E7FF-8B27-88D2-F6C5D4CA7CFD}"/>
              </a:ext>
            </a:extLst>
          </p:cNvPr>
          <p:cNvSpPr>
            <a:spLocks noGrp="1"/>
          </p:cNvSpPr>
          <p:nvPr>
            <p:ph idx="1"/>
          </p:nvPr>
        </p:nvSpPr>
        <p:spPr/>
        <p:txBody>
          <a:bodyPr/>
          <a:lstStyle/>
          <a:p>
            <a:r>
              <a:rPr lang="zh-CN" altLang="zh-CN"/>
              <a:t>用</a:t>
            </a:r>
            <a:r>
              <a:rPr lang="en-US" altLang="zh-CN"/>
              <a:t>74ls00</a:t>
            </a:r>
            <a:r>
              <a:rPr lang="zh-CN" altLang="zh-CN"/>
              <a:t>做微分型单稳态，稳态是</a:t>
            </a:r>
            <a:r>
              <a:rPr lang="en-US" altLang="zh-CN"/>
              <a:t>0</a:t>
            </a:r>
            <a:r>
              <a:rPr lang="zh-CN" altLang="zh-CN"/>
              <a:t>，下降沿触发，暂态脉宽大概是</a:t>
            </a:r>
            <a:r>
              <a:rPr lang="en-US" altLang="zh-CN"/>
              <a:t>50us</a:t>
            </a:r>
            <a:r>
              <a:rPr lang="zh-CN" altLang="zh-CN"/>
              <a:t>左右，测窄脉冲宽度，把其挪到示波器的最中间，然后调</a:t>
            </a:r>
            <a:r>
              <a:rPr lang="en-US" altLang="zh-CN"/>
              <a:t>x</a:t>
            </a:r>
            <a:r>
              <a:rPr lang="zh-CN" altLang="zh-CN"/>
              <a:t>轴的时间。只能用示波器的线来测量，不能用信号源的线来测量，否则，</a:t>
            </a:r>
            <a:r>
              <a:rPr lang="en-US" altLang="zh-CN"/>
              <a:t>50us</a:t>
            </a:r>
            <a:r>
              <a:rPr lang="zh-CN" altLang="zh-CN"/>
              <a:t>的脉冲就被滤掉了。</a:t>
            </a:r>
            <a:endParaRPr lang="en-US" altLang="zh-CN"/>
          </a:p>
          <a:p>
            <a:endParaRPr lang="en-US" altLang="zh-CN"/>
          </a:p>
          <a:p>
            <a:endParaRPr lang="zh-CN" altLang="zh-CN"/>
          </a:p>
          <a:p>
            <a:endParaRPr lang="zh-CN" altLang="zh-CN"/>
          </a:p>
          <a:p>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 Box 4">
            <a:extLst>
              <a:ext uri="{FF2B5EF4-FFF2-40B4-BE49-F238E27FC236}">
                <a16:creationId xmlns:a16="http://schemas.microsoft.com/office/drawing/2014/main" id="{AFE6E8E0-DA35-1750-6DBB-32AD3B222DED}"/>
              </a:ext>
            </a:extLst>
          </p:cNvPr>
          <p:cNvSpPr txBox="1">
            <a:spLocks noChangeArrowheads="1"/>
          </p:cNvSpPr>
          <p:nvPr/>
        </p:nvSpPr>
        <p:spPr bwMode="auto">
          <a:xfrm>
            <a:off x="609600" y="457200"/>
            <a:ext cx="7848600" cy="5786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000"/>
              <a:t>在波形变化中，施密特触发器是经常用到的一种电路，它具有以下两个特点：</a:t>
            </a:r>
          </a:p>
          <a:p>
            <a:pPr eaLnBrk="1" hangingPunct="1">
              <a:spcBef>
                <a:spcPct val="50000"/>
              </a:spcBef>
            </a:pPr>
            <a:r>
              <a:rPr lang="en-US" altLang="zh-CN" sz="2000"/>
              <a:t>1</a:t>
            </a:r>
            <a:r>
              <a:rPr lang="zh-CN" altLang="en-US" sz="2000"/>
              <a:t>、输入信号从低电平上升的过程中，电路输出状态转换时对应的输入电平，与输入信号从高电平下降过程中，电路输出状态转换时对应的输入电平不同；</a:t>
            </a:r>
          </a:p>
          <a:p>
            <a:pPr eaLnBrk="1" hangingPunct="1">
              <a:spcBef>
                <a:spcPct val="50000"/>
              </a:spcBef>
            </a:pPr>
            <a:r>
              <a:rPr lang="en-US" altLang="zh-CN" sz="2000"/>
              <a:t>2</a:t>
            </a:r>
            <a:r>
              <a:rPr lang="zh-CN" altLang="en-US" sz="2000"/>
              <a:t>、在电路状态转换时，通过电路内部的正反馈使输出电压波形的边沿陡峭。</a:t>
            </a:r>
            <a:endParaRPr lang="en-US" altLang="zh-CN" sz="2000"/>
          </a:p>
          <a:p>
            <a:pPr eaLnBrk="1" hangingPunct="1">
              <a:spcBef>
                <a:spcPct val="50000"/>
              </a:spcBef>
            </a:pPr>
            <a:r>
              <a:rPr lang="zh-CN" altLang="en-US" sz="2000"/>
              <a:t>在矩形脉冲产生电路中，有一种称为单稳态触发器，具有如下特点：</a:t>
            </a:r>
            <a:endParaRPr lang="en-US" altLang="zh-CN" sz="2000"/>
          </a:p>
          <a:p>
            <a:pPr eaLnBrk="1" hangingPunct="1">
              <a:spcBef>
                <a:spcPct val="50000"/>
              </a:spcBef>
            </a:pPr>
            <a:r>
              <a:rPr lang="en-US" altLang="zh-CN" sz="2000"/>
              <a:t>1</a:t>
            </a:r>
            <a:r>
              <a:rPr lang="zh-CN" altLang="en-US" sz="2000"/>
              <a:t>、有稳态和暂稳态两个工作状态；</a:t>
            </a:r>
          </a:p>
          <a:p>
            <a:pPr eaLnBrk="1" hangingPunct="1">
              <a:spcBef>
                <a:spcPct val="50000"/>
              </a:spcBef>
            </a:pPr>
            <a:r>
              <a:rPr lang="en-US" altLang="zh-CN" sz="2000"/>
              <a:t>2</a:t>
            </a:r>
            <a:r>
              <a:rPr lang="zh-CN" altLang="en-US" sz="2000"/>
              <a:t>、在外界触发脉冲作用下，能从稳态翻转到暂稳态，在暂稳态维持一段时间后，自动回到稳态；</a:t>
            </a:r>
          </a:p>
          <a:p>
            <a:pPr eaLnBrk="1" hangingPunct="1">
              <a:spcBef>
                <a:spcPct val="50000"/>
              </a:spcBef>
            </a:pPr>
            <a:r>
              <a:rPr lang="en-US" altLang="zh-CN" sz="2000"/>
              <a:t>3</a:t>
            </a:r>
            <a:r>
              <a:rPr lang="zh-CN" altLang="en-US" sz="2000"/>
              <a:t>、在暂稳态维持时间的长短取决于电路本身，与触发信号无关。</a:t>
            </a:r>
          </a:p>
          <a:p>
            <a:pPr eaLnBrk="1" hangingPunct="1">
              <a:spcBef>
                <a:spcPct val="50000"/>
              </a:spcBef>
            </a:pPr>
            <a:r>
              <a:rPr lang="zh-CN" altLang="en-US" sz="2000"/>
              <a:t>单稳态触发器可以由门电路直接构成，如图</a:t>
            </a:r>
            <a:r>
              <a:rPr lang="en-US" altLang="zh-CN" sz="2000"/>
              <a:t>8-4</a:t>
            </a:r>
            <a:r>
              <a:rPr lang="zh-CN" altLang="en-US" sz="2000"/>
              <a:t>所示的电路就是一个由与非门和阻容元件构成的单稳态触发器。</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 Box 4">
            <a:extLst>
              <a:ext uri="{FF2B5EF4-FFF2-40B4-BE49-F238E27FC236}">
                <a16:creationId xmlns:a16="http://schemas.microsoft.com/office/drawing/2014/main" id="{2F2A37C8-19DD-4769-BA26-37644D5FA9FB}"/>
              </a:ext>
            </a:extLst>
          </p:cNvPr>
          <p:cNvSpPr txBox="1">
            <a:spLocks noChangeArrowheads="1"/>
          </p:cNvSpPr>
          <p:nvPr/>
        </p:nvSpPr>
        <p:spPr bwMode="auto">
          <a:xfrm>
            <a:off x="622300" y="4572000"/>
            <a:ext cx="7848600"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000"/>
              <a:t>在脉冲产生电路中，有一种与单稳态触发电路不同，不需要外加触发信号，加上电源之后便能自动产生脉冲信号的电路，我们称之为自激振荡器，也称为多谐振荡器。图</a:t>
            </a:r>
            <a:r>
              <a:rPr lang="en-US" altLang="zh-CN" sz="2000"/>
              <a:t>8-3</a:t>
            </a:r>
            <a:r>
              <a:rPr lang="zh-CN" altLang="en-US" sz="2000"/>
              <a:t>是一种用与非门构成的脉冲产生电路。</a:t>
            </a:r>
          </a:p>
        </p:txBody>
      </p:sp>
      <p:pic>
        <p:nvPicPr>
          <p:cNvPr id="5123" name="Picture 9">
            <a:extLst>
              <a:ext uri="{FF2B5EF4-FFF2-40B4-BE49-F238E27FC236}">
                <a16:creationId xmlns:a16="http://schemas.microsoft.com/office/drawing/2014/main" id="{3AF42347-B62A-B7C6-1362-3E5C29B4CF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51488" y="590550"/>
            <a:ext cx="2484437" cy="321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4" name="Text Box 10">
            <a:extLst>
              <a:ext uri="{FF2B5EF4-FFF2-40B4-BE49-F238E27FC236}">
                <a16:creationId xmlns:a16="http://schemas.microsoft.com/office/drawing/2014/main" id="{25784B30-E986-F252-EF3B-3287C5B52DD6}"/>
              </a:ext>
            </a:extLst>
          </p:cNvPr>
          <p:cNvSpPr txBox="1">
            <a:spLocks noChangeArrowheads="1"/>
          </p:cNvSpPr>
          <p:nvPr/>
        </p:nvSpPr>
        <p:spPr bwMode="auto">
          <a:xfrm>
            <a:off x="5394325" y="3805238"/>
            <a:ext cx="27987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zh-CN" altLang="en-US" sz="2000"/>
              <a:t>图</a:t>
            </a:r>
            <a:r>
              <a:rPr lang="en-US" altLang="zh-CN" sz="2000"/>
              <a:t>8-1    74123</a:t>
            </a:r>
            <a:r>
              <a:rPr lang="zh-CN" altLang="en-US" sz="2000"/>
              <a:t>管脚图</a:t>
            </a:r>
            <a:endParaRPr lang="en-US" altLang="zh-CN" sz="2000"/>
          </a:p>
        </p:txBody>
      </p:sp>
      <p:sp>
        <p:nvSpPr>
          <p:cNvPr id="5125" name="Text Box 4">
            <a:extLst>
              <a:ext uri="{FF2B5EF4-FFF2-40B4-BE49-F238E27FC236}">
                <a16:creationId xmlns:a16="http://schemas.microsoft.com/office/drawing/2014/main" id="{BB79C65F-AFD0-F209-A17A-7466CCFB8096}"/>
              </a:ext>
            </a:extLst>
          </p:cNvPr>
          <p:cNvSpPr txBox="1">
            <a:spLocks noChangeArrowheads="1"/>
          </p:cNvSpPr>
          <p:nvPr/>
        </p:nvSpPr>
        <p:spPr bwMode="auto">
          <a:xfrm>
            <a:off x="604838" y="714375"/>
            <a:ext cx="4500562" cy="332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000"/>
              <a:t>因为单稳态触发器应用很普遍，所以在</a:t>
            </a:r>
            <a:r>
              <a:rPr lang="en-US" altLang="zh-CN" sz="2000"/>
              <a:t>TTL</a:t>
            </a:r>
            <a:r>
              <a:rPr lang="zh-CN" altLang="en-US" sz="2000"/>
              <a:t>电路和</a:t>
            </a:r>
            <a:r>
              <a:rPr lang="en-US" altLang="zh-CN" sz="2000"/>
              <a:t>CMOS</a:t>
            </a:r>
            <a:r>
              <a:rPr lang="zh-CN" altLang="en-US" sz="2000"/>
              <a:t>电路产品中，都生产了单片集成的单稳态触发器器件。使用这些器件时只需要在外围连接很少的元件和导线，而且由于器件内部电路还附加了上升沿和下降沿触发的控制和置零等功能，使用起来很方便。</a:t>
            </a:r>
            <a:endParaRPr lang="en-US" altLang="zh-CN" sz="2000"/>
          </a:p>
          <a:p>
            <a:pPr eaLnBrk="1" hangingPunct="1">
              <a:spcBef>
                <a:spcPct val="50000"/>
              </a:spcBef>
            </a:pPr>
            <a:r>
              <a:rPr lang="zh-CN" altLang="en-US" sz="2000"/>
              <a:t>本次实验中使用的集成单稳态触发器为</a:t>
            </a:r>
            <a:r>
              <a:rPr lang="en-US" altLang="zh-CN" sz="2000"/>
              <a:t>74123</a:t>
            </a:r>
            <a:r>
              <a:rPr lang="zh-CN" altLang="en-US" sz="2000"/>
              <a:t>，它是一个可重复触发的单稳态触发器，管脚图如图</a:t>
            </a:r>
            <a:r>
              <a:rPr lang="en-US" altLang="zh-CN" sz="2000"/>
              <a:t>8-1</a:t>
            </a:r>
            <a:r>
              <a:rPr lang="zh-CN" altLang="en-US" sz="2000"/>
              <a:t>所示。</a:t>
            </a:r>
            <a:endParaRPr lang="en-US" altLang="zh-CN" sz="20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26" name="Object 4">
            <a:extLst>
              <a:ext uri="{FF2B5EF4-FFF2-40B4-BE49-F238E27FC236}">
                <a16:creationId xmlns:a16="http://schemas.microsoft.com/office/drawing/2014/main" id="{859A68E4-9495-221C-2154-A5B5A7115189}"/>
              </a:ext>
            </a:extLst>
          </p:cNvPr>
          <p:cNvGraphicFramePr>
            <a:graphicFrameLocks noChangeAspect="1"/>
          </p:cNvGraphicFramePr>
          <p:nvPr>
            <p:ph/>
          </p:nvPr>
        </p:nvGraphicFramePr>
        <p:xfrm>
          <a:off x="990600" y="2819400"/>
          <a:ext cx="7086600" cy="2768600"/>
        </p:xfrm>
        <a:graphic>
          <a:graphicData uri="http://schemas.openxmlformats.org/presentationml/2006/ole">
            <mc:AlternateContent xmlns:mc="http://schemas.openxmlformats.org/markup-compatibility/2006">
              <mc:Choice xmlns:v="urn:schemas-microsoft-com:vml" Requires="v">
                <p:oleObj name="Visio" r:id="rId2" imgW="4572000" imgH="1790700" progId="Visio.Drawing.11">
                  <p:embed/>
                </p:oleObj>
              </mc:Choice>
              <mc:Fallback>
                <p:oleObj name="Visio" r:id="rId2" imgW="4572000" imgH="1790700" progId="Visio.Drawing.11">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2819400"/>
                        <a:ext cx="7086600" cy="276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27" name="Text Box 6">
            <a:extLst>
              <a:ext uri="{FF2B5EF4-FFF2-40B4-BE49-F238E27FC236}">
                <a16:creationId xmlns:a16="http://schemas.microsoft.com/office/drawing/2014/main" id="{9DCC7BB0-D6AE-ED35-7274-94FD2038FAF9}"/>
              </a:ext>
            </a:extLst>
          </p:cNvPr>
          <p:cNvSpPr txBox="1">
            <a:spLocks noChangeArrowheads="1"/>
          </p:cNvSpPr>
          <p:nvPr/>
        </p:nvSpPr>
        <p:spPr bwMode="auto">
          <a:xfrm>
            <a:off x="1790700" y="5715000"/>
            <a:ext cx="5486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zh-CN" altLang="en-US" sz="2000"/>
              <a:t>图</a:t>
            </a:r>
            <a:r>
              <a:rPr lang="en-US" altLang="zh-CN" sz="2000"/>
              <a:t>8-2    555</a:t>
            </a:r>
            <a:r>
              <a:rPr lang="zh-CN" altLang="en-US" sz="2000"/>
              <a:t>定时器内部逻辑结构图和管脚图</a:t>
            </a:r>
          </a:p>
        </p:txBody>
      </p:sp>
      <p:sp>
        <p:nvSpPr>
          <p:cNvPr id="4" name="Text Box 4">
            <a:extLst>
              <a:ext uri="{FF2B5EF4-FFF2-40B4-BE49-F238E27FC236}">
                <a16:creationId xmlns:a16="http://schemas.microsoft.com/office/drawing/2014/main" id="{53629B2D-8F08-B9C0-4775-9E356BBA5F91}"/>
              </a:ext>
            </a:extLst>
          </p:cNvPr>
          <p:cNvSpPr txBox="1">
            <a:spLocks noChangeArrowheads="1"/>
          </p:cNvSpPr>
          <p:nvPr/>
        </p:nvSpPr>
        <p:spPr bwMode="auto">
          <a:xfrm>
            <a:off x="609600" y="533400"/>
            <a:ext cx="7848600" cy="2246313"/>
          </a:xfrm>
          <a:prstGeom prst="rect">
            <a:avLst/>
          </a:prstGeom>
          <a:noFill/>
          <a:ln>
            <a:noFill/>
          </a:ln>
          <a:effectLst/>
        </p:spPr>
        <p:txBody>
          <a:bodyPr>
            <a:spAutoFit/>
          </a:bodyPr>
          <a:lstStyle>
            <a:lvl1pPr>
              <a:defRPr sz="3200">
                <a:solidFill>
                  <a:schemeClr val="tx1"/>
                </a:solidFill>
                <a:latin typeface="Arial" charset="0"/>
                <a:ea typeface="宋体" pitchFamily="2" charset="-122"/>
              </a:defRPr>
            </a:lvl1pPr>
            <a:lvl2pPr>
              <a:defRPr sz="2800">
                <a:solidFill>
                  <a:schemeClr val="tx1"/>
                </a:solidFill>
                <a:latin typeface="Arial" charset="0"/>
                <a:ea typeface="宋体" pitchFamily="2" charset="-122"/>
              </a:defRPr>
            </a:lvl2pPr>
            <a:lvl3pPr>
              <a:defRPr sz="2400">
                <a:solidFill>
                  <a:schemeClr val="tx1"/>
                </a:solidFill>
                <a:latin typeface="Arial" charset="0"/>
                <a:ea typeface="宋体" pitchFamily="2" charset="-122"/>
              </a:defRPr>
            </a:lvl3pPr>
            <a:lvl4pPr>
              <a:defRPr sz="2000">
                <a:solidFill>
                  <a:schemeClr val="tx1"/>
                </a:solidFill>
                <a:latin typeface="Arial" charset="0"/>
                <a:ea typeface="宋体" pitchFamily="2" charset="-122"/>
              </a:defRPr>
            </a:lvl4pPr>
            <a:lvl5pPr>
              <a:defRPr sz="2000">
                <a:solidFill>
                  <a:schemeClr val="tx1"/>
                </a:solidFill>
                <a:latin typeface="Arial" charset="0"/>
                <a:ea typeface="宋体" pitchFamily="2" charset="-122"/>
              </a:defRPr>
            </a:lvl5pPr>
            <a:lvl6pPr eaLnBrk="0" hangingPunct="0">
              <a:defRPr sz="2000">
                <a:solidFill>
                  <a:schemeClr val="tx1"/>
                </a:solidFill>
                <a:latin typeface="Arial" charset="0"/>
                <a:ea typeface="宋体" pitchFamily="2" charset="-122"/>
              </a:defRPr>
            </a:lvl6pPr>
            <a:lvl7pPr eaLnBrk="0" hangingPunct="0">
              <a:defRPr sz="2000">
                <a:solidFill>
                  <a:schemeClr val="tx1"/>
                </a:solidFill>
                <a:latin typeface="Arial" charset="0"/>
                <a:ea typeface="宋体" pitchFamily="2" charset="-122"/>
              </a:defRPr>
            </a:lvl7pPr>
            <a:lvl8pPr eaLnBrk="0" hangingPunct="0">
              <a:defRPr sz="2000">
                <a:solidFill>
                  <a:schemeClr val="tx1"/>
                </a:solidFill>
                <a:latin typeface="Arial" charset="0"/>
                <a:ea typeface="宋体" pitchFamily="2" charset="-122"/>
              </a:defRPr>
            </a:lvl8pPr>
            <a:lvl9pPr eaLnBrk="0" hangingPunct="0">
              <a:defRPr sz="2000">
                <a:solidFill>
                  <a:schemeClr val="tx1"/>
                </a:solidFill>
                <a:latin typeface="Arial" charset="0"/>
                <a:ea typeface="宋体" pitchFamily="2" charset="-122"/>
              </a:defRPr>
            </a:lvl9pPr>
          </a:lstStyle>
          <a:p>
            <a:pPr indent="457200" eaLnBrk="1" hangingPunct="1">
              <a:spcBef>
                <a:spcPct val="50000"/>
              </a:spcBef>
              <a:defRPr/>
            </a:pPr>
            <a:r>
              <a:rPr lang="en-US" altLang="zh-CN" sz="2000" dirty="0"/>
              <a:t>555</a:t>
            </a:r>
            <a:r>
              <a:rPr lang="zh-CN" altLang="en-US" sz="2000" dirty="0"/>
              <a:t>定时器是一种多用途的数字</a:t>
            </a:r>
            <a:r>
              <a:rPr lang="en-US" altLang="zh-CN" sz="2000" dirty="0">
                <a:latin typeface="+mn-ea"/>
                <a:ea typeface="+mn-ea"/>
              </a:rPr>
              <a:t>-</a:t>
            </a:r>
            <a:r>
              <a:rPr lang="zh-CN" altLang="en-US" sz="2000" dirty="0"/>
              <a:t>模拟混合集成电路，可以产生时间延迟和多重脉冲信号，电路功能灵活、负载能力强、应用范围广。只要在外部搭配适当的阻容元件，就可以构成施密特触发器、单稳态触发器和多谐振荡器等脉冲产生和整形电路，在工业自动控制、定时、测量及家用电器等方面有广泛的应用。图</a:t>
            </a:r>
            <a:r>
              <a:rPr lang="en-US" altLang="zh-CN" sz="2000" dirty="0"/>
              <a:t>8-2</a:t>
            </a:r>
            <a:r>
              <a:rPr lang="zh-CN" altLang="en-US" sz="2000" dirty="0"/>
              <a:t>为</a:t>
            </a:r>
            <a:r>
              <a:rPr lang="en-US" altLang="zh-CN" sz="2000" dirty="0"/>
              <a:t>555</a:t>
            </a:r>
            <a:r>
              <a:rPr lang="zh-CN" altLang="en-US" sz="2000" dirty="0"/>
              <a:t>定时器的内部电路结构和管脚图，它包括两个电压比较器</a:t>
            </a:r>
            <a:r>
              <a:rPr lang="en-US" altLang="zh-CN" sz="2000" dirty="0"/>
              <a:t>A</a:t>
            </a:r>
            <a:r>
              <a:rPr lang="zh-CN" altLang="en-US" sz="2000" dirty="0"/>
              <a:t>和</a:t>
            </a:r>
            <a:r>
              <a:rPr lang="en-US" altLang="zh-CN" sz="2000" dirty="0"/>
              <a:t>B</a:t>
            </a:r>
            <a:r>
              <a:rPr lang="zh-CN" altLang="en-US" sz="2000" dirty="0"/>
              <a:t>、基本</a:t>
            </a:r>
            <a:r>
              <a:rPr lang="en-US" altLang="zh-CN" sz="2000" dirty="0"/>
              <a:t>RS</a:t>
            </a:r>
            <a:r>
              <a:rPr lang="zh-CN" altLang="en-US" sz="2000" dirty="0"/>
              <a:t>触发器、放电晶体管及三个电阻构成的分压电路四部分。</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4">
            <a:extLst>
              <a:ext uri="{FF2B5EF4-FFF2-40B4-BE49-F238E27FC236}">
                <a16:creationId xmlns:a16="http://schemas.microsoft.com/office/drawing/2014/main" id="{DAFC43C2-C672-10B5-FB63-54232BA6F07A}"/>
              </a:ext>
            </a:extLst>
          </p:cNvPr>
          <p:cNvSpPr txBox="1">
            <a:spLocks noChangeArrowheads="1"/>
          </p:cNvSpPr>
          <p:nvPr/>
        </p:nvSpPr>
        <p:spPr bwMode="auto">
          <a:xfrm>
            <a:off x="609600" y="1143000"/>
            <a:ext cx="7924800" cy="354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ts val="1200"/>
              </a:spcBef>
            </a:pPr>
            <a:r>
              <a:rPr lang="zh-CN" altLang="en-US" sz="2400" b="1"/>
              <a:t>实验内容</a:t>
            </a:r>
          </a:p>
          <a:p>
            <a:pPr eaLnBrk="1" hangingPunct="1">
              <a:spcBef>
                <a:spcPts val="1200"/>
              </a:spcBef>
            </a:pPr>
            <a:r>
              <a:rPr lang="en-US" altLang="zh-CN" sz="2000"/>
              <a:t>1</a:t>
            </a:r>
            <a:r>
              <a:rPr lang="zh-CN" altLang="en-US" sz="2000"/>
              <a:t>、插接图</a:t>
            </a:r>
            <a:r>
              <a:rPr lang="en-US" altLang="zh-CN" sz="2000"/>
              <a:t>8-3</a:t>
            </a:r>
            <a:r>
              <a:rPr lang="zh-CN" altLang="en-US" sz="2000"/>
              <a:t>所示的脉冲产生电路，测量记录</a:t>
            </a:r>
            <a:r>
              <a:rPr lang="en-US" altLang="zh-CN" sz="2000"/>
              <a:t>F</a:t>
            </a:r>
            <a:r>
              <a:rPr lang="zh-CN" altLang="en-US" sz="2000"/>
              <a:t>点的波形（频率和正脉冲宽度）。</a:t>
            </a:r>
          </a:p>
          <a:p>
            <a:pPr eaLnBrk="1" hangingPunct="1">
              <a:spcBef>
                <a:spcPts val="1200"/>
              </a:spcBef>
            </a:pPr>
            <a:r>
              <a:rPr lang="en-US" altLang="zh-CN" sz="2000"/>
              <a:t>2</a:t>
            </a:r>
            <a:r>
              <a:rPr lang="zh-CN" altLang="en-US" sz="2000"/>
              <a:t>、插接图</a:t>
            </a:r>
            <a:r>
              <a:rPr lang="en-US" altLang="zh-CN" sz="2000"/>
              <a:t>8-4</a:t>
            </a:r>
            <a:r>
              <a:rPr lang="zh-CN" altLang="en-US" sz="2000"/>
              <a:t>所示的单稳态电路，测量记录</a:t>
            </a:r>
            <a:r>
              <a:rPr lang="en-US" altLang="zh-CN" sz="2000"/>
              <a:t>F</a:t>
            </a:r>
            <a:r>
              <a:rPr lang="zh-CN" altLang="en-US" sz="2000"/>
              <a:t>点波形（频率和正脉冲宽度）。 </a:t>
            </a:r>
          </a:p>
          <a:p>
            <a:pPr eaLnBrk="1" hangingPunct="1">
              <a:spcBef>
                <a:spcPts val="1200"/>
              </a:spcBef>
            </a:pPr>
            <a:r>
              <a:rPr lang="en-US" altLang="zh-CN" sz="2000"/>
              <a:t>4</a:t>
            </a:r>
            <a:r>
              <a:rPr lang="zh-CN" altLang="en-US" sz="2000"/>
              <a:t>、用</a:t>
            </a:r>
            <a:r>
              <a:rPr lang="en-US" altLang="zh-CN" sz="2000"/>
              <a:t>555</a:t>
            </a:r>
            <a:r>
              <a:rPr lang="zh-CN" altLang="en-US" sz="2000"/>
              <a:t>构成单稳态电路，电路如图</a:t>
            </a:r>
            <a:r>
              <a:rPr lang="en-US" altLang="zh-CN" sz="2000"/>
              <a:t>8-5</a:t>
            </a:r>
            <a:r>
              <a:rPr lang="zh-CN" altLang="en-US" sz="2000"/>
              <a:t>所示，观察记录输出波形和正脉冲宽度。</a:t>
            </a:r>
          </a:p>
          <a:p>
            <a:pPr eaLnBrk="1" hangingPunct="1">
              <a:spcBef>
                <a:spcPts val="1200"/>
              </a:spcBef>
            </a:pPr>
            <a:r>
              <a:rPr lang="en-US" altLang="zh-CN" sz="2000"/>
              <a:t>5</a:t>
            </a:r>
            <a:r>
              <a:rPr lang="zh-CN" altLang="en-US" sz="2000"/>
              <a:t>、用</a:t>
            </a:r>
            <a:r>
              <a:rPr lang="en-US" altLang="zh-CN" sz="2000"/>
              <a:t>555</a:t>
            </a:r>
            <a:r>
              <a:rPr lang="zh-CN" altLang="en-US" sz="2000"/>
              <a:t>构成占空比可调的方波发生器，电路如图</a:t>
            </a:r>
            <a:r>
              <a:rPr lang="en-US" altLang="zh-CN" sz="2000"/>
              <a:t>8-6</a:t>
            </a:r>
            <a:r>
              <a:rPr lang="zh-CN" altLang="en-US" sz="2000"/>
              <a:t>所示，观察记录输出波形和频率。</a:t>
            </a:r>
            <a:endParaRPr lang="en-US" altLang="zh-CN" sz="20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4">
            <a:extLst>
              <a:ext uri="{FF2B5EF4-FFF2-40B4-BE49-F238E27FC236}">
                <a16:creationId xmlns:a16="http://schemas.microsoft.com/office/drawing/2014/main" id="{015F351F-89BA-1170-F2CF-1C08DF56F78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66825" y="508000"/>
            <a:ext cx="6276975" cy="2306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1" name="Text Box 5">
            <a:extLst>
              <a:ext uri="{FF2B5EF4-FFF2-40B4-BE49-F238E27FC236}">
                <a16:creationId xmlns:a16="http://schemas.microsoft.com/office/drawing/2014/main" id="{899F45D2-79B1-D289-EA31-F1691F25B6FA}"/>
              </a:ext>
            </a:extLst>
          </p:cNvPr>
          <p:cNvSpPr txBox="1">
            <a:spLocks noChangeArrowheads="1"/>
          </p:cNvSpPr>
          <p:nvPr/>
        </p:nvSpPr>
        <p:spPr bwMode="auto">
          <a:xfrm>
            <a:off x="2971800" y="2819400"/>
            <a:ext cx="2667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zh-CN" altLang="en-US" sz="2000"/>
              <a:t>图</a:t>
            </a:r>
            <a:r>
              <a:rPr lang="en-US" altLang="zh-CN" sz="2000"/>
              <a:t>8-3    </a:t>
            </a:r>
            <a:r>
              <a:rPr lang="zh-CN" altLang="en-US" sz="2000"/>
              <a:t>脉冲产生电路</a:t>
            </a:r>
            <a:endParaRPr lang="en-US" altLang="zh-CN" sz="2000"/>
          </a:p>
        </p:txBody>
      </p:sp>
      <p:pic>
        <p:nvPicPr>
          <p:cNvPr id="7172" name="Picture 6">
            <a:extLst>
              <a:ext uri="{FF2B5EF4-FFF2-40B4-BE49-F238E27FC236}">
                <a16:creationId xmlns:a16="http://schemas.microsoft.com/office/drawing/2014/main" id="{F38A7704-3DD5-CEF5-FBF1-899C98DE529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3584575"/>
            <a:ext cx="5745163" cy="213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3" name="Text Box 7">
            <a:extLst>
              <a:ext uri="{FF2B5EF4-FFF2-40B4-BE49-F238E27FC236}">
                <a16:creationId xmlns:a16="http://schemas.microsoft.com/office/drawing/2014/main" id="{DB6922C3-DA04-4CA8-7EAD-B113A3C39E98}"/>
              </a:ext>
            </a:extLst>
          </p:cNvPr>
          <p:cNvSpPr txBox="1">
            <a:spLocks noChangeArrowheads="1"/>
          </p:cNvSpPr>
          <p:nvPr/>
        </p:nvSpPr>
        <p:spPr bwMode="auto">
          <a:xfrm>
            <a:off x="3148013" y="5715000"/>
            <a:ext cx="2514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zh-CN" altLang="en-US" sz="2000"/>
              <a:t>图</a:t>
            </a:r>
            <a:r>
              <a:rPr lang="en-US" altLang="zh-CN" sz="2000"/>
              <a:t>8-4    </a:t>
            </a:r>
            <a:r>
              <a:rPr lang="zh-CN" altLang="en-US" sz="2000"/>
              <a:t>单稳态电路</a:t>
            </a:r>
            <a:endParaRPr lang="en-US" altLang="zh-CN" sz="2000"/>
          </a:p>
        </p:txBody>
      </p:sp>
      <p:sp>
        <p:nvSpPr>
          <p:cNvPr id="7174" name="TextBox 5">
            <a:extLst>
              <a:ext uri="{FF2B5EF4-FFF2-40B4-BE49-F238E27FC236}">
                <a16:creationId xmlns:a16="http://schemas.microsoft.com/office/drawing/2014/main" id="{4C94F93A-85D5-F42D-1409-9970A97DAF1E}"/>
              </a:ext>
            </a:extLst>
          </p:cNvPr>
          <p:cNvSpPr txBox="1">
            <a:spLocks noChangeArrowheads="1"/>
          </p:cNvSpPr>
          <p:nvPr/>
        </p:nvSpPr>
        <p:spPr bwMode="auto">
          <a:xfrm>
            <a:off x="3048000" y="2286000"/>
            <a:ext cx="12954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200"/>
              <a:t>0.22uf--224</a:t>
            </a:r>
            <a:endParaRPr lang="zh-CN" altLang="en-US" sz="1200"/>
          </a:p>
        </p:txBody>
      </p:sp>
      <p:sp>
        <p:nvSpPr>
          <p:cNvPr id="7175" name="TextBox 7">
            <a:extLst>
              <a:ext uri="{FF2B5EF4-FFF2-40B4-BE49-F238E27FC236}">
                <a16:creationId xmlns:a16="http://schemas.microsoft.com/office/drawing/2014/main" id="{D066A820-4233-30F9-FC22-D1EFF1F2C73E}"/>
              </a:ext>
            </a:extLst>
          </p:cNvPr>
          <p:cNvSpPr txBox="1">
            <a:spLocks noChangeArrowheads="1"/>
          </p:cNvSpPr>
          <p:nvPr/>
        </p:nvSpPr>
        <p:spPr bwMode="auto">
          <a:xfrm>
            <a:off x="3429000" y="4800600"/>
            <a:ext cx="1054100"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200"/>
              <a:t>0.047uf--473</a:t>
            </a:r>
            <a:endParaRPr lang="zh-CN" altLang="en-US" sz="1200"/>
          </a:p>
          <a:p>
            <a:endParaRPr lang="zh-CN" altLang="en-US"/>
          </a:p>
        </p:txBody>
      </p:sp>
      <p:sp>
        <p:nvSpPr>
          <p:cNvPr id="7176" name="TextBox 8">
            <a:extLst>
              <a:ext uri="{FF2B5EF4-FFF2-40B4-BE49-F238E27FC236}">
                <a16:creationId xmlns:a16="http://schemas.microsoft.com/office/drawing/2014/main" id="{245FA96D-70BA-F35F-3A17-0972BE3720AC}"/>
              </a:ext>
            </a:extLst>
          </p:cNvPr>
          <p:cNvSpPr txBox="1">
            <a:spLocks noChangeArrowheads="1"/>
          </p:cNvSpPr>
          <p:nvPr/>
        </p:nvSpPr>
        <p:spPr bwMode="auto">
          <a:xfrm>
            <a:off x="304800" y="4800600"/>
            <a:ext cx="15700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200"/>
              <a:t>560pf—</a:t>
            </a:r>
            <a:r>
              <a:rPr lang="zh-CN" altLang="en-US" sz="1200"/>
              <a:t>用</a:t>
            </a:r>
            <a:r>
              <a:rPr lang="en-US" altLang="zh-CN" sz="1200"/>
              <a:t>681</a:t>
            </a:r>
            <a:r>
              <a:rPr lang="zh-CN" altLang="en-US" sz="1200"/>
              <a:t>（</a:t>
            </a:r>
            <a:r>
              <a:rPr lang="en-US" altLang="zh-CN" sz="1200"/>
              <a:t>680pf</a:t>
            </a:r>
            <a:r>
              <a:rPr lang="zh-CN" altLang="en-US" sz="1200"/>
              <a:t>）代替</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4">
            <a:extLst>
              <a:ext uri="{FF2B5EF4-FFF2-40B4-BE49-F238E27FC236}">
                <a16:creationId xmlns:a16="http://schemas.microsoft.com/office/drawing/2014/main" id="{940A2FBF-76A7-4093-C11B-2A1C6AF7C2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0725" y="1849438"/>
            <a:ext cx="3959225" cy="2646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5" name="Picture 5">
            <a:extLst>
              <a:ext uri="{FF2B5EF4-FFF2-40B4-BE49-F238E27FC236}">
                <a16:creationId xmlns:a16="http://schemas.microsoft.com/office/drawing/2014/main" id="{6FF50F03-17A0-1235-3199-BC9F2BC7BE3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33950" y="1790700"/>
            <a:ext cx="3600450" cy="270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6" name="Text Box 7">
            <a:extLst>
              <a:ext uri="{FF2B5EF4-FFF2-40B4-BE49-F238E27FC236}">
                <a16:creationId xmlns:a16="http://schemas.microsoft.com/office/drawing/2014/main" id="{01CCF8C3-D728-CFE6-6C31-3E1CDBCC8165}"/>
              </a:ext>
            </a:extLst>
          </p:cNvPr>
          <p:cNvSpPr txBox="1">
            <a:spLocks noChangeArrowheads="1"/>
          </p:cNvSpPr>
          <p:nvPr/>
        </p:nvSpPr>
        <p:spPr bwMode="auto">
          <a:xfrm>
            <a:off x="1620838" y="4659313"/>
            <a:ext cx="23749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000"/>
              <a:t>图</a:t>
            </a:r>
            <a:r>
              <a:rPr lang="en-US" altLang="zh-CN" sz="2000"/>
              <a:t>8-5    </a:t>
            </a:r>
            <a:r>
              <a:rPr lang="zh-CN" altLang="en-US" sz="2000"/>
              <a:t>单稳态电路</a:t>
            </a:r>
            <a:endParaRPr lang="en-US" altLang="zh-CN" sz="2000"/>
          </a:p>
        </p:txBody>
      </p:sp>
      <p:sp>
        <p:nvSpPr>
          <p:cNvPr id="8197" name="Text Box 8">
            <a:extLst>
              <a:ext uri="{FF2B5EF4-FFF2-40B4-BE49-F238E27FC236}">
                <a16:creationId xmlns:a16="http://schemas.microsoft.com/office/drawing/2014/main" id="{0FEEA0DA-8B04-1E03-C0BF-AF3620A02D9B}"/>
              </a:ext>
            </a:extLst>
          </p:cNvPr>
          <p:cNvSpPr txBox="1">
            <a:spLocks noChangeArrowheads="1"/>
          </p:cNvSpPr>
          <p:nvPr/>
        </p:nvSpPr>
        <p:spPr bwMode="auto">
          <a:xfrm>
            <a:off x="4949825" y="4659313"/>
            <a:ext cx="37369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zh-CN" altLang="en-US" sz="2000"/>
              <a:t>图</a:t>
            </a:r>
            <a:r>
              <a:rPr lang="en-US" altLang="zh-CN" sz="2000"/>
              <a:t>8-6    </a:t>
            </a:r>
            <a:r>
              <a:rPr lang="zh-CN" altLang="en-US" sz="2000"/>
              <a:t>占空比可调方波发生器</a:t>
            </a:r>
            <a:endParaRPr lang="en-US" altLang="zh-CN" sz="2000"/>
          </a:p>
        </p:txBody>
      </p:sp>
      <p:sp>
        <p:nvSpPr>
          <p:cNvPr id="8198" name="Rectangle 6">
            <a:extLst>
              <a:ext uri="{FF2B5EF4-FFF2-40B4-BE49-F238E27FC236}">
                <a16:creationId xmlns:a16="http://schemas.microsoft.com/office/drawing/2014/main" id="{58316712-3D0E-8869-F711-B30AA76DBDCF}"/>
              </a:ext>
            </a:extLst>
          </p:cNvPr>
          <p:cNvSpPr>
            <a:spLocks noChangeArrowheads="1"/>
          </p:cNvSpPr>
          <p:nvPr/>
        </p:nvSpPr>
        <p:spPr bwMode="auto">
          <a:xfrm>
            <a:off x="4724400" y="5181600"/>
            <a:ext cx="419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marL="342900" indent="-342900">
              <a:tabLst>
                <a:tab pos="228600" algn="l"/>
              </a:tabLst>
              <a:defRPr>
                <a:solidFill>
                  <a:schemeClr val="tx1"/>
                </a:solidFill>
                <a:latin typeface="Arial" panose="020B0604020202020204" pitchFamily="34" charset="0"/>
                <a:ea typeface="宋体" panose="02010600030101010101" pitchFamily="2" charset="-122"/>
              </a:defRPr>
            </a:lvl1pPr>
            <a:lvl2pPr>
              <a:tabLst>
                <a:tab pos="228600" algn="l"/>
              </a:tabLst>
              <a:defRPr>
                <a:solidFill>
                  <a:schemeClr val="tx1"/>
                </a:solidFill>
                <a:latin typeface="Arial" panose="020B0604020202020204" pitchFamily="34" charset="0"/>
                <a:ea typeface="宋体" panose="02010600030101010101" pitchFamily="2" charset="-122"/>
              </a:defRPr>
            </a:lvl2pPr>
            <a:lvl3pPr marL="1143000" indent="-228600">
              <a:tabLst>
                <a:tab pos="228600" algn="l"/>
              </a:tabLst>
              <a:defRPr>
                <a:solidFill>
                  <a:schemeClr val="tx1"/>
                </a:solidFill>
                <a:latin typeface="Arial" panose="020B0604020202020204" pitchFamily="34" charset="0"/>
                <a:ea typeface="宋体" panose="02010600030101010101" pitchFamily="2" charset="-122"/>
              </a:defRPr>
            </a:lvl3pPr>
            <a:lvl4pPr marL="1600200" indent="-228600">
              <a:tabLst>
                <a:tab pos="228600" algn="l"/>
              </a:tabLst>
              <a:defRPr>
                <a:solidFill>
                  <a:schemeClr val="tx1"/>
                </a:solidFill>
                <a:latin typeface="Arial" panose="020B0604020202020204" pitchFamily="34" charset="0"/>
                <a:ea typeface="宋体" panose="02010600030101010101" pitchFamily="2" charset="-122"/>
              </a:defRPr>
            </a:lvl4pPr>
            <a:lvl5pPr marL="2057400" indent="-228600">
              <a:tabLst>
                <a:tab pos="228600"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228600"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228600"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228600"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228600" algn="l"/>
              </a:tabLst>
              <a:defRPr>
                <a:solidFill>
                  <a:schemeClr val="tx1"/>
                </a:solidFill>
                <a:latin typeface="Arial" panose="020B0604020202020204" pitchFamily="34" charset="0"/>
                <a:ea typeface="宋体" panose="02010600030101010101" pitchFamily="2" charset="-122"/>
              </a:defRPr>
            </a:lvl9pPr>
          </a:lstStyle>
          <a:p>
            <a:pPr lvl="1">
              <a:buFontTx/>
              <a:buChar char="•"/>
            </a:pPr>
            <a:r>
              <a:rPr lang="zh-CN" altLang="zh-CN" sz="1200">
                <a:latin typeface="Times New Roman" panose="02020603050405020304" pitchFamily="18" charset="0"/>
                <a:cs typeface="Times New Roman" panose="02020603050405020304" pitchFamily="18" charset="0"/>
              </a:rPr>
              <a:t>改变两次滑动变阻器，记录</a:t>
            </a:r>
            <a:r>
              <a:rPr lang="en-US" altLang="zh-CN" sz="1200">
                <a:latin typeface="Times New Roman" panose="02020603050405020304" pitchFamily="18" charset="0"/>
                <a:cs typeface="Times New Roman" panose="02020603050405020304" pitchFamily="18" charset="0"/>
              </a:rPr>
              <a:t>2</a:t>
            </a:r>
            <a:r>
              <a:rPr lang="zh-CN" altLang="en-US" sz="1200">
                <a:latin typeface="Times New Roman" panose="02020603050405020304" pitchFamily="18" charset="0"/>
                <a:cs typeface="Times New Roman" panose="02020603050405020304" pitchFamily="18" charset="0"/>
              </a:rPr>
              <a:t>次波形，及滑动变阻器的阻值。</a:t>
            </a:r>
            <a:endParaRPr lang="zh-CN" altLang="en-US"/>
          </a:p>
        </p:txBody>
      </p:sp>
      <p:sp>
        <p:nvSpPr>
          <p:cNvPr id="8199" name="矩形 6">
            <a:extLst>
              <a:ext uri="{FF2B5EF4-FFF2-40B4-BE49-F238E27FC236}">
                <a16:creationId xmlns:a16="http://schemas.microsoft.com/office/drawing/2014/main" id="{59469540-1D98-4C2A-C598-EA352A5FC1E1}"/>
              </a:ext>
            </a:extLst>
          </p:cNvPr>
          <p:cNvSpPr>
            <a:spLocks noChangeArrowheads="1"/>
          </p:cNvSpPr>
          <p:nvPr/>
        </p:nvSpPr>
        <p:spPr bwMode="auto">
          <a:xfrm>
            <a:off x="2057400" y="5181600"/>
            <a:ext cx="17653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b="1"/>
              <a:t>fvin</a:t>
            </a:r>
            <a:r>
              <a:rPr lang="zh-CN" altLang="zh-CN" b="1"/>
              <a:t>要用</a:t>
            </a:r>
            <a:r>
              <a:rPr lang="en-US" altLang="zh-CN" b="1"/>
              <a:t>20KHz</a:t>
            </a:r>
            <a:endParaRPr lang="zh-CN" altLang="en-US"/>
          </a:p>
        </p:txBody>
      </p:sp>
      <p:sp>
        <p:nvSpPr>
          <p:cNvPr id="8200" name="TextBox 7">
            <a:extLst>
              <a:ext uri="{FF2B5EF4-FFF2-40B4-BE49-F238E27FC236}">
                <a16:creationId xmlns:a16="http://schemas.microsoft.com/office/drawing/2014/main" id="{84B7809B-92DA-7538-27DA-31DC8ED40C48}"/>
              </a:ext>
            </a:extLst>
          </p:cNvPr>
          <p:cNvSpPr txBox="1">
            <a:spLocks noChangeArrowheads="1"/>
          </p:cNvSpPr>
          <p:nvPr/>
        </p:nvSpPr>
        <p:spPr bwMode="auto">
          <a:xfrm>
            <a:off x="4114800" y="3962400"/>
            <a:ext cx="9683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200"/>
              <a:t>0.01uf--103</a:t>
            </a:r>
            <a:endParaRPr lang="zh-CN" altLang="en-US" sz="12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a:extLst>
              <a:ext uri="{FF2B5EF4-FFF2-40B4-BE49-F238E27FC236}">
                <a16:creationId xmlns:a16="http://schemas.microsoft.com/office/drawing/2014/main" id="{559EE31D-22BD-B9B6-543C-0740F7AD7A93}"/>
              </a:ext>
            </a:extLst>
          </p:cNvPr>
          <p:cNvSpPr>
            <a:spLocks noGrp="1"/>
          </p:cNvSpPr>
          <p:nvPr>
            <p:ph type="title"/>
          </p:nvPr>
        </p:nvSpPr>
        <p:spPr/>
        <p:txBody>
          <a:bodyPr/>
          <a:lstStyle/>
          <a:p>
            <a:endParaRPr lang="zh-CN" altLang="en-US"/>
          </a:p>
        </p:txBody>
      </p:sp>
      <p:pic>
        <p:nvPicPr>
          <p:cNvPr id="9219" name="Picture 2">
            <a:extLst>
              <a:ext uri="{FF2B5EF4-FFF2-40B4-BE49-F238E27FC236}">
                <a16:creationId xmlns:a16="http://schemas.microsoft.com/office/drawing/2014/main" id="{856CDCB2-C792-81DF-EFA5-66B3F4389A4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533400" y="1600200"/>
            <a:ext cx="1943100" cy="1781175"/>
          </a:xfrm>
          <a:noFill/>
        </p:spPr>
      </p:pic>
      <p:pic>
        <p:nvPicPr>
          <p:cNvPr id="9220" name="Picture 3">
            <a:extLst>
              <a:ext uri="{FF2B5EF4-FFF2-40B4-BE49-F238E27FC236}">
                <a16:creationId xmlns:a16="http://schemas.microsoft.com/office/drawing/2014/main" id="{5E9534BB-3953-E0CF-103C-FFC56FB36A5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95600" y="1524000"/>
            <a:ext cx="1685925" cy="180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1" name="Picture 3">
            <a:extLst>
              <a:ext uri="{FF2B5EF4-FFF2-40B4-BE49-F238E27FC236}">
                <a16:creationId xmlns:a16="http://schemas.microsoft.com/office/drawing/2014/main" id="{48E6F02D-C69C-7DE0-2441-F06A5BD5EF3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 y="3733800"/>
            <a:ext cx="2628900" cy="204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2" name="Picture 4">
            <a:extLst>
              <a:ext uri="{FF2B5EF4-FFF2-40B4-BE49-F238E27FC236}">
                <a16:creationId xmlns:a16="http://schemas.microsoft.com/office/drawing/2014/main" id="{138C88E0-1567-C699-8E94-358E3C18A0E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48000" y="3733800"/>
            <a:ext cx="1962150" cy="162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23" name="TextBox 8">
            <a:extLst>
              <a:ext uri="{FF2B5EF4-FFF2-40B4-BE49-F238E27FC236}">
                <a16:creationId xmlns:a16="http://schemas.microsoft.com/office/drawing/2014/main" id="{062DDCAE-82C0-A696-6144-52F93803801C}"/>
              </a:ext>
            </a:extLst>
          </p:cNvPr>
          <p:cNvSpPr txBox="1">
            <a:spLocks noChangeArrowheads="1"/>
          </p:cNvSpPr>
          <p:nvPr/>
        </p:nvSpPr>
        <p:spPr bwMode="auto">
          <a:xfrm>
            <a:off x="5105400" y="3886200"/>
            <a:ext cx="18002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a:t>二极管</a:t>
            </a:r>
          </a:p>
        </p:txBody>
      </p:sp>
      <p:pic>
        <p:nvPicPr>
          <p:cNvPr id="9224" name="Picture 4">
            <a:extLst>
              <a:ext uri="{FF2B5EF4-FFF2-40B4-BE49-F238E27FC236}">
                <a16:creationId xmlns:a16="http://schemas.microsoft.com/office/drawing/2014/main" id="{6D4060B0-BE98-5CBB-CC71-4F1500ED8F4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34000" y="4495800"/>
            <a:ext cx="3328988" cy="173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a:extLst>
              <a:ext uri="{FF2B5EF4-FFF2-40B4-BE49-F238E27FC236}">
                <a16:creationId xmlns:a16="http://schemas.microsoft.com/office/drawing/2014/main" id="{EE0854A3-700F-3A51-70EE-7EB06B93F5CF}"/>
              </a:ext>
            </a:extLst>
          </p:cNvPr>
          <p:cNvSpPr>
            <a:spLocks noGrp="1"/>
          </p:cNvSpPr>
          <p:nvPr>
            <p:ph type="title"/>
          </p:nvPr>
        </p:nvSpPr>
        <p:spPr/>
        <p:txBody>
          <a:bodyPr/>
          <a:lstStyle/>
          <a:p>
            <a:r>
              <a:rPr lang="zh-CN" altLang="en-US"/>
              <a:t>万用表测量电阻</a:t>
            </a:r>
            <a:br>
              <a:rPr lang="en-US" altLang="zh-CN"/>
            </a:br>
            <a:endParaRPr lang="zh-CN" altLang="en-US"/>
          </a:p>
        </p:txBody>
      </p:sp>
      <p:pic>
        <p:nvPicPr>
          <p:cNvPr id="10243" name="Picture 2">
            <a:extLst>
              <a:ext uri="{FF2B5EF4-FFF2-40B4-BE49-F238E27FC236}">
                <a16:creationId xmlns:a16="http://schemas.microsoft.com/office/drawing/2014/main" id="{B937ECAF-3084-D011-A9F2-EDFBB9696D5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066800" y="4572000"/>
            <a:ext cx="1514475" cy="2476500"/>
          </a:xfrm>
          <a:noFill/>
        </p:spPr>
      </p:pic>
      <p:pic>
        <p:nvPicPr>
          <p:cNvPr id="10244" name="Picture 3">
            <a:extLst>
              <a:ext uri="{FF2B5EF4-FFF2-40B4-BE49-F238E27FC236}">
                <a16:creationId xmlns:a16="http://schemas.microsoft.com/office/drawing/2014/main" id="{D99D361A-B559-5EBA-36E7-8F0C268B7E0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700" y="1143000"/>
            <a:ext cx="8877300" cy="344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
  <TotalTime>460</TotalTime>
  <Words>791</Words>
  <Application>Microsoft Office PowerPoint</Application>
  <PresentationFormat>全屏显示(4:3)</PresentationFormat>
  <Paragraphs>42</Paragraphs>
  <Slides>10</Slides>
  <Notes>0</Notes>
  <HiddenSlides>0</HiddenSlides>
  <MMClips>0</MMClips>
  <ScaleCrop>false</ScaleCrop>
  <HeadingPairs>
    <vt:vector size="8" baseType="variant">
      <vt:variant>
        <vt:lpstr>已用的字体</vt:lpstr>
      </vt:variant>
      <vt:variant>
        <vt:i4>4</vt:i4>
      </vt:variant>
      <vt:variant>
        <vt:lpstr>主题</vt:lpstr>
      </vt:variant>
      <vt:variant>
        <vt:i4>1</vt:i4>
      </vt:variant>
      <vt:variant>
        <vt:lpstr>嵌入 OLE 服务器</vt:lpstr>
      </vt:variant>
      <vt:variant>
        <vt:i4>1</vt:i4>
      </vt:variant>
      <vt:variant>
        <vt:lpstr>幻灯片标题</vt:lpstr>
      </vt:variant>
      <vt:variant>
        <vt:i4>10</vt:i4>
      </vt:variant>
    </vt:vector>
  </HeadingPairs>
  <TitlesOfParts>
    <vt:vector size="16" baseType="lpstr">
      <vt:lpstr>Arial</vt:lpstr>
      <vt:lpstr>宋体</vt:lpstr>
      <vt:lpstr>Calibri</vt:lpstr>
      <vt:lpstr>Times New Roman</vt:lpstr>
      <vt:lpstr>默认设计模板</vt:lpstr>
      <vt:lpstr>Microsoft Visio 2003-2010 绘图</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万用表测量电阻 </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NK</dc:creator>
  <cp:lastModifiedBy>刘 修铭</cp:lastModifiedBy>
  <cp:revision>81</cp:revision>
  <cp:lastPrinted>1601-01-01T00:00:00Z</cp:lastPrinted>
  <dcterms:created xsi:type="dcterms:W3CDTF">1601-01-01T00:00:00Z</dcterms:created>
  <dcterms:modified xsi:type="dcterms:W3CDTF">2022-10-11T01:32:30Z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