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2" r:id="rId5"/>
    <p:sldId id="261" r:id="rId6"/>
    <p:sldId id="257" r:id="rId7"/>
    <p:sldId id="263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BE52A5-F9EB-3F80-2C72-0806C41AF1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FB0F65-734C-4E8D-6EC4-83B122889B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BCABD1A-B9FB-2431-6384-9308CD5FD5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420C6-2220-48EA-94E6-1E1342F4B7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15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7C3E5EA-3288-E7B9-FF54-998CF97E48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461C7C-FA69-13CA-4161-5ED168716F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B663F6-191C-B04C-1309-CB0F9D8E5E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736F96-539C-48BD-8C71-5299B97B71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2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62C05C-AD98-FFD7-0FB5-64130735C8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CD241-467C-AFFA-03D9-E3172176E6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9E7B76-F3CE-62E2-C4A9-33DDF040FD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D37362-1E83-47AD-9DF0-0E83649535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528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7A93F5-7906-FF76-5DF8-21E1F0B8FA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6DA25F-5C24-6CC7-5DA9-E9C2CC51E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2F558F1-0243-9520-98A4-F79642D0B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E2EB8-1145-4968-844D-A00A4886F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267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116C8C-4E3B-A576-A2A1-973CA84CA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6289C9-5E04-7EF2-6BF7-9B0A822FF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7E782F-2C7B-6C59-0CFD-FDF22B153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F00C52-9B7E-43E4-B9A0-92D2EA21E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117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F51333-720A-320E-017B-086E503E9D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EC061E-36EC-7C59-E01F-C3A1E02629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3A9EA2-5365-D7B0-CA45-737215595B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72B07A-1419-495A-AC39-725873F83B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4156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FE15AA-DC3D-D933-A447-64B2D2BD3E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AF64ED4-79AD-9FA9-D99F-E5EED4D0E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17093A-C424-9BF2-5DBB-E66F6CC17F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FA2048-F70C-4209-8198-F8D320D5E6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68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FF5D13D-674F-9708-2A3C-FE8FA6B20A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1A6D787-10F5-FB0B-84FC-EE8DE022B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6FFB71-CB62-0F89-667C-C7C03BDE2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7F803-FB8B-4737-B553-EE298C2A48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233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40BDAD2-AEAB-0272-9DAD-CFD50DE3C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700274A-FA1A-AF58-E4CB-7A71BEABD9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225A99F-840C-8552-FE1B-DB89927FFF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F1D47D-A8B9-4BEE-90F9-9A89903E21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615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66E319-2062-E5AD-2D4B-CC1C5B6A4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FC27D4-0C57-F0E3-7F26-27C7475A7C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A7D57-4FAF-538C-ADC6-7EFB68F688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7FACE6-055C-4AE6-A8D5-4C064DAB30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21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4F0472-4B1B-485C-F1BA-E3BE8F4E75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4C6FFF-3FD9-385A-0558-3DB81677E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8E45D4-B5D4-8022-3B9F-0F469F584A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52499-1F9D-4792-8F04-41FFC338BD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016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B789C-4F41-609F-034C-246F3ABCE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B1CC162-1E93-093B-D014-C18680F03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7D76DC9-ABBA-202B-9EF5-982C72760D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8FB0E8-27A4-DCDF-3CA5-8066AD9A7B9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A96E387-AFC4-A49C-5C3F-C5970BBA502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503F72D-0D86-4E6E-A709-2497EB68F7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A0EDC1B0-37C4-CFC2-F59B-FE9574CF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776288"/>
            <a:ext cx="6858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实验九    移位寄存和串行累加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78F6B545-A981-F9A3-4C6E-594655360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17663"/>
            <a:ext cx="8001000" cy="424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  <a:endParaRPr lang="en-US" altLang="zh-CN" sz="2400" b="1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zh-CN" sz="2000" dirty="0"/>
              <a:t>学习用触发器构成移位寄存器的原理，了解累加器工作原理。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/>
              <a:t>数据的存储和移动是对数字信号的一种常见操作，能实现这种操作的器件有数据寄存器和移位寄存器，它们同计数器一样是数字电路中不可缺少的时序逻辑器件。</a:t>
            </a:r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/>
              <a:t>触发器具有存储信息的功能，利用这一特点，将四</a:t>
            </a:r>
            <a:r>
              <a:rPr lang="en-US" altLang="zh-CN" sz="2000" dirty="0"/>
              <a:t>D</a:t>
            </a:r>
            <a:r>
              <a:rPr lang="zh-CN" altLang="en-US" sz="2000" dirty="0"/>
              <a:t>触发器</a:t>
            </a:r>
            <a:r>
              <a:rPr lang="en-US" altLang="zh-CN" sz="2000" dirty="0"/>
              <a:t>74175</a:t>
            </a:r>
            <a:r>
              <a:rPr lang="zh-CN" altLang="en-US" sz="2000" dirty="0"/>
              <a:t>链型连接，构成一个四位的串行移位寄存器。一个时钟脉冲可以将数据向右或者向左移动一位，经过四个时钟脉冲，就可以将一个四位二进制数存储在</a:t>
            </a:r>
            <a:r>
              <a:rPr lang="en-US" altLang="zh-CN" sz="2000" dirty="0"/>
              <a:t>74175</a:t>
            </a:r>
            <a:r>
              <a:rPr lang="zh-CN" altLang="en-US" sz="2000" dirty="0"/>
              <a:t>构成的寄存器中，</a:t>
            </a:r>
            <a:r>
              <a:rPr lang="en-US" altLang="zh-CN" sz="2000" dirty="0"/>
              <a:t>74175</a:t>
            </a:r>
            <a:r>
              <a:rPr lang="zh-CN" altLang="en-US" sz="2000" dirty="0"/>
              <a:t>管脚图如图</a:t>
            </a:r>
            <a:r>
              <a:rPr lang="en-US" altLang="zh-CN" sz="2000" dirty="0"/>
              <a:t>9-1</a:t>
            </a:r>
            <a:r>
              <a:rPr lang="zh-CN" altLang="en-US" sz="2000" dirty="0"/>
              <a:t>所示，构成的移位寄存器逻辑图如图</a:t>
            </a:r>
            <a:r>
              <a:rPr lang="en-US" altLang="zh-CN" sz="2000" dirty="0"/>
              <a:t>9-2</a:t>
            </a:r>
            <a:r>
              <a:rPr lang="zh-CN" altLang="en-US" sz="2000" dirty="0"/>
              <a:t>所示。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5" descr="移位寄存器">
            <a:extLst>
              <a:ext uri="{FF2B5EF4-FFF2-40B4-BE49-F238E27FC236}">
                <a16:creationId xmlns:a16="http://schemas.microsoft.com/office/drawing/2014/main" id="{7D6670C0-8F1E-C750-4613-C5C30576C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581400"/>
            <a:ext cx="6438900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Text Box 6">
            <a:extLst>
              <a:ext uri="{FF2B5EF4-FFF2-40B4-BE49-F238E27FC236}">
                <a16:creationId xmlns:a16="http://schemas.microsoft.com/office/drawing/2014/main" id="{2B4BF162-4FB2-5EDE-4C41-C3ED128CC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6019800"/>
            <a:ext cx="3733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9-2    74175</a:t>
            </a:r>
            <a:r>
              <a:rPr lang="zh-CN" altLang="en-US"/>
              <a:t>构成四位移位寄存器</a:t>
            </a:r>
          </a:p>
        </p:txBody>
      </p:sp>
      <p:pic>
        <p:nvPicPr>
          <p:cNvPr id="3076" name="Picture 7" descr="74175">
            <a:extLst>
              <a:ext uri="{FF2B5EF4-FFF2-40B4-BE49-F238E27FC236}">
                <a16:creationId xmlns:a16="http://schemas.microsoft.com/office/drawing/2014/main" id="{C3BBDBCB-008C-442D-93BE-D4DE8713E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04800"/>
            <a:ext cx="21907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 Box 8">
            <a:extLst>
              <a:ext uri="{FF2B5EF4-FFF2-40B4-BE49-F238E27FC236}">
                <a16:creationId xmlns:a16="http://schemas.microsoft.com/office/drawing/2014/main" id="{DAB3B165-6551-BA5E-A6B4-90DFCFE1E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48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图</a:t>
            </a:r>
            <a:r>
              <a:rPr lang="en-US" altLang="zh-CN"/>
              <a:t>9-1    </a:t>
            </a:r>
            <a:r>
              <a:rPr lang="zh-CN" altLang="en-US"/>
              <a:t>四</a:t>
            </a:r>
            <a:r>
              <a:rPr lang="en-US" altLang="zh-CN"/>
              <a:t>D</a:t>
            </a:r>
            <a:r>
              <a:rPr lang="zh-CN" altLang="en-US"/>
              <a:t>触发器</a:t>
            </a:r>
            <a:r>
              <a:rPr lang="en-US" altLang="zh-CN"/>
              <a:t>74175</a:t>
            </a:r>
            <a:r>
              <a:rPr lang="zh-CN" altLang="en-US"/>
              <a:t>管脚图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1D425C44-6014-8B54-7A57-9BCB71F86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80010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74194</a:t>
            </a:r>
            <a:r>
              <a:rPr lang="zh-CN" altLang="en-US" sz="2000"/>
              <a:t>是一个双向移位寄存器，并且可以并行输入，其管脚图如图</a:t>
            </a:r>
            <a:r>
              <a:rPr lang="en-US" altLang="zh-CN" sz="2000"/>
              <a:t>9-3</a:t>
            </a:r>
            <a:r>
              <a:rPr lang="zh-CN" altLang="en-US" sz="2000"/>
              <a:t>所示。其中</a:t>
            </a:r>
            <a:r>
              <a:rPr lang="en-US" altLang="zh-CN" sz="2000"/>
              <a:t>A~D</a:t>
            </a:r>
            <a:r>
              <a:rPr lang="zh-CN" altLang="en-US" sz="2000"/>
              <a:t>为并行输入端，</a:t>
            </a:r>
            <a:r>
              <a:rPr lang="en-US" altLang="zh-CN" sz="2000"/>
              <a:t>QA~QD</a:t>
            </a:r>
            <a:r>
              <a:rPr lang="zh-CN" altLang="en-US" sz="2000"/>
              <a:t>为并行输出端，</a:t>
            </a:r>
            <a:r>
              <a:rPr lang="en-US" altLang="zh-CN" sz="2000"/>
              <a:t>CLOCK</a:t>
            </a:r>
            <a:r>
              <a:rPr lang="zh-CN" altLang="en-US" sz="2000"/>
              <a:t>为时钟输入端，</a:t>
            </a:r>
            <a:r>
              <a:rPr lang="en-US" altLang="zh-CN" sz="2000"/>
              <a:t>CLEAR</a:t>
            </a:r>
            <a:r>
              <a:rPr lang="zh-CN" altLang="en-US" sz="2000"/>
              <a:t>为异步清零端，</a:t>
            </a:r>
            <a:r>
              <a:rPr lang="en-US" altLang="zh-CN" sz="2000"/>
              <a:t>SHIFT RIGHT SERIAL INPUT</a:t>
            </a:r>
            <a:r>
              <a:rPr lang="zh-CN" altLang="en-US" sz="2000"/>
              <a:t>为串行右移输入端，</a:t>
            </a:r>
            <a:r>
              <a:rPr lang="en-US" altLang="zh-CN" sz="2000"/>
              <a:t>SHIFT LEFT SERIAL INPUT</a:t>
            </a:r>
            <a:r>
              <a:rPr lang="zh-CN" altLang="en-US" sz="2000"/>
              <a:t>为串行左移输入端，</a:t>
            </a:r>
            <a:r>
              <a:rPr lang="en-US" altLang="zh-CN" sz="2000"/>
              <a:t>S0</a:t>
            </a:r>
            <a:r>
              <a:rPr lang="zh-CN" altLang="en-US" sz="2000"/>
              <a:t>、</a:t>
            </a:r>
            <a:r>
              <a:rPr lang="en-US" altLang="zh-CN" sz="2000"/>
              <a:t>S1</a:t>
            </a:r>
            <a:r>
              <a:rPr lang="zh-CN" altLang="en-US" sz="2000"/>
              <a:t>为工作模式控制端，通过设置</a:t>
            </a:r>
            <a:r>
              <a:rPr lang="en-US" altLang="zh-CN" sz="2000"/>
              <a:t>S0</a:t>
            </a:r>
            <a:r>
              <a:rPr lang="zh-CN" altLang="en-US" sz="2000"/>
              <a:t>和</a:t>
            </a:r>
            <a:r>
              <a:rPr lang="en-US" altLang="zh-CN" sz="2000"/>
              <a:t>S1</a:t>
            </a:r>
            <a:r>
              <a:rPr lang="zh-CN" altLang="en-US" sz="2000"/>
              <a:t>，可以使其工作在保持（</a:t>
            </a:r>
            <a:r>
              <a:rPr lang="en-US" altLang="zh-CN" sz="2000"/>
              <a:t>S0=0</a:t>
            </a:r>
            <a:r>
              <a:rPr lang="zh-CN" altLang="en-US" sz="2000"/>
              <a:t>，</a:t>
            </a:r>
            <a:r>
              <a:rPr lang="en-US" altLang="zh-CN" sz="2000"/>
              <a:t>S1=0</a:t>
            </a:r>
            <a:r>
              <a:rPr lang="zh-CN" altLang="en-US" sz="2000"/>
              <a:t>）、串行左移（</a:t>
            </a:r>
            <a:r>
              <a:rPr lang="en-US" altLang="zh-CN" sz="2000"/>
              <a:t>S0=0</a:t>
            </a:r>
            <a:r>
              <a:rPr lang="zh-CN" altLang="en-US" sz="2000"/>
              <a:t>，</a:t>
            </a:r>
            <a:r>
              <a:rPr lang="en-US" altLang="zh-CN" sz="2000"/>
              <a:t>S1=1</a:t>
            </a:r>
            <a:r>
              <a:rPr lang="zh-CN" altLang="en-US" sz="2000"/>
              <a:t>）、串行右移（</a:t>
            </a:r>
            <a:r>
              <a:rPr lang="en-US" altLang="zh-CN" sz="2000"/>
              <a:t>S0=1</a:t>
            </a:r>
            <a:r>
              <a:rPr lang="zh-CN" altLang="en-US" sz="2000"/>
              <a:t>，</a:t>
            </a:r>
            <a:r>
              <a:rPr lang="en-US" altLang="zh-CN" sz="2000"/>
              <a:t>S1=0</a:t>
            </a:r>
            <a:r>
              <a:rPr lang="zh-CN" altLang="en-US" sz="2000"/>
              <a:t>）或并行（</a:t>
            </a:r>
            <a:r>
              <a:rPr lang="en-US" altLang="zh-CN" sz="2000"/>
              <a:t>S0=1</a:t>
            </a:r>
            <a:r>
              <a:rPr lang="zh-CN" altLang="en-US" sz="2000"/>
              <a:t>，</a:t>
            </a:r>
            <a:r>
              <a:rPr lang="en-US" altLang="zh-CN" sz="2000"/>
              <a:t>S1=1</a:t>
            </a:r>
            <a:r>
              <a:rPr lang="zh-CN" altLang="en-US" sz="2000"/>
              <a:t>）输入输出状态。</a:t>
            </a:r>
          </a:p>
        </p:txBody>
      </p:sp>
      <p:pic>
        <p:nvPicPr>
          <p:cNvPr id="4099" name="Picture 5" descr="74194">
            <a:extLst>
              <a:ext uri="{FF2B5EF4-FFF2-40B4-BE49-F238E27FC236}">
                <a16:creationId xmlns:a16="http://schemas.microsoft.com/office/drawing/2014/main" id="{94B8461A-15A0-07B8-8E0B-18D84A0E9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819400"/>
            <a:ext cx="4419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6">
            <a:extLst>
              <a:ext uri="{FF2B5EF4-FFF2-40B4-BE49-F238E27FC236}">
                <a16:creationId xmlns:a16="http://schemas.microsoft.com/office/drawing/2014/main" id="{E4F05C7E-11D2-6FB9-0FA2-695BCF646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98805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9-3    74194</a:t>
            </a:r>
            <a:r>
              <a:rPr lang="zh-CN" altLang="en-US" sz="2000"/>
              <a:t>管脚图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逻辑图">
            <a:extLst>
              <a:ext uri="{FF2B5EF4-FFF2-40B4-BE49-F238E27FC236}">
                <a16:creationId xmlns:a16="http://schemas.microsoft.com/office/drawing/2014/main" id="{8FD827E0-90D8-FA84-E0BB-697BE24B8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81000"/>
            <a:ext cx="4054475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>
            <a:extLst>
              <a:ext uri="{FF2B5EF4-FFF2-40B4-BE49-F238E27FC236}">
                <a16:creationId xmlns:a16="http://schemas.microsoft.com/office/drawing/2014/main" id="{71B13F05-AF14-6B21-7D9A-261889A67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019800"/>
            <a:ext cx="434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9-4    74194</a:t>
            </a:r>
            <a:r>
              <a:rPr lang="zh-CN" altLang="en-US" sz="2000"/>
              <a:t>内部逻辑图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D22250AD-C399-233C-0D43-22CDC3A01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800100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/>
              <a:t>串行累加电路结构简单，运算由低位开始，两个最低位相加产生和与进位，当次低位相加时要考虑最低位的进位，所以用</a:t>
            </a:r>
            <a:r>
              <a:rPr lang="en-US" altLang="zh-CN" sz="2000"/>
              <a:t>D</a:t>
            </a:r>
            <a:r>
              <a:rPr lang="zh-CN" altLang="en-US" sz="2000"/>
              <a:t>触发器</a:t>
            </a:r>
            <a:r>
              <a:rPr lang="en-US" altLang="zh-CN" sz="2000"/>
              <a:t>7474</a:t>
            </a:r>
            <a:r>
              <a:rPr lang="zh-CN" altLang="en-US" sz="2000"/>
              <a:t>来存放进位，全加器电路如图</a:t>
            </a:r>
            <a:r>
              <a:rPr lang="en-US" altLang="zh-CN" sz="2000"/>
              <a:t>9-5</a:t>
            </a:r>
            <a:r>
              <a:rPr lang="zh-CN" altLang="en-US" sz="2000"/>
              <a:t>所示。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sz="2000"/>
              <a:t>利用</a:t>
            </a:r>
            <a:r>
              <a:rPr lang="en-US" altLang="zh-CN" sz="2000"/>
              <a:t>74175</a:t>
            </a:r>
            <a:r>
              <a:rPr lang="zh-CN" altLang="en-US" sz="2000"/>
              <a:t>构成的移位寄存器和</a:t>
            </a:r>
            <a:r>
              <a:rPr lang="en-US" altLang="zh-CN" sz="2000"/>
              <a:t>74194</a:t>
            </a:r>
            <a:r>
              <a:rPr lang="zh-CN" altLang="en-US" sz="2000"/>
              <a:t>作两个四位的移位寄存器，经过全加器将两个寄存器连接起来构成一个系统，数据先进入低四位寄存器，然后经全加器和高四位（为</a:t>
            </a:r>
            <a:r>
              <a:rPr lang="en-US" altLang="zh-CN" sz="2000"/>
              <a:t>0</a:t>
            </a:r>
            <a:r>
              <a:rPr lang="zh-CN" altLang="en-US" sz="2000"/>
              <a:t>）相加后进入高四位，这时候低四位存储了新的四位二进制数，再经过四个时钟脉冲后，和高四位的四位二进制数相加，并将结果存储在高四位寄存器中。</a:t>
            </a:r>
          </a:p>
        </p:txBody>
      </p:sp>
      <p:pic>
        <p:nvPicPr>
          <p:cNvPr id="6147" name="Picture 5">
            <a:extLst>
              <a:ext uri="{FF2B5EF4-FFF2-40B4-BE49-F238E27FC236}">
                <a16:creationId xmlns:a16="http://schemas.microsoft.com/office/drawing/2014/main" id="{5FE52BBB-8E9D-B8E2-D7AB-CD5C21805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276600"/>
            <a:ext cx="4876800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48" name="Text Box 6">
            <a:extLst>
              <a:ext uri="{FF2B5EF4-FFF2-40B4-BE49-F238E27FC236}">
                <a16:creationId xmlns:a16="http://schemas.microsoft.com/office/drawing/2014/main" id="{7E797A32-1062-7BC9-6B4C-689A72EAF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6388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9-5    </a:t>
            </a:r>
            <a:r>
              <a:rPr lang="zh-CN" altLang="en-US" sz="2000"/>
              <a:t>全加器逻辑图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>
            <a:extLst>
              <a:ext uri="{FF2B5EF4-FFF2-40B4-BE49-F238E27FC236}">
                <a16:creationId xmlns:a16="http://schemas.microsoft.com/office/drawing/2014/main" id="{1217F5E4-C950-E8F1-DB42-D57184EA3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3000"/>
            <a:ext cx="8077200" cy="3414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/>
              <a:t>实验内容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  <a:r>
              <a:rPr lang="zh-CN" altLang="en-US" sz="2000"/>
              <a:t>、将四</a:t>
            </a:r>
            <a:r>
              <a:rPr lang="en-US" altLang="zh-CN" sz="2000"/>
              <a:t>D</a:t>
            </a:r>
            <a:r>
              <a:rPr lang="zh-CN" altLang="en-US" sz="2000"/>
              <a:t>触发器</a:t>
            </a:r>
            <a:r>
              <a:rPr lang="en-US" altLang="zh-CN" sz="2000"/>
              <a:t>74175</a:t>
            </a:r>
            <a:r>
              <a:rPr lang="zh-CN" altLang="en-US" sz="2000"/>
              <a:t>连接成串行移位寄存器，并调试其正常工作。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  <a:r>
              <a:rPr lang="zh-CN" altLang="en-US" sz="2000"/>
              <a:t>、熟悉双向移位寄存器</a:t>
            </a:r>
            <a:r>
              <a:rPr lang="en-US" altLang="zh-CN" sz="2000"/>
              <a:t>74194</a:t>
            </a:r>
            <a:r>
              <a:rPr lang="zh-CN" altLang="en-US" sz="2000"/>
              <a:t>的功能，并调试使其正常工作。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  <a:r>
              <a:rPr lang="zh-CN" altLang="en-US" sz="2000"/>
              <a:t>、搭建全加器电路，并将进位寄存器</a:t>
            </a:r>
            <a:r>
              <a:rPr lang="en-US" altLang="zh-CN" sz="2000"/>
              <a:t>7474</a:t>
            </a:r>
            <a:r>
              <a:rPr lang="zh-CN" altLang="en-US" sz="2000"/>
              <a:t>添加进来，调试电路使其可以正常工作。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  <a:r>
              <a:rPr lang="zh-CN" altLang="en-US" sz="2000"/>
              <a:t>、将移位寄存器和全加器连接起来构成一个移位寄存和串行累加系统，调试电路使其可以正常工作。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  <a:r>
              <a:rPr lang="zh-CN" altLang="en-US" sz="2000"/>
              <a:t>、完成</a:t>
            </a:r>
            <a:r>
              <a:rPr lang="en-US" altLang="zh-CN" sz="2000"/>
              <a:t>1010+0011=1101</a:t>
            </a:r>
            <a:r>
              <a:rPr lang="zh-CN" altLang="en-US" sz="2000"/>
              <a:t>的加法运算。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9-3">
            <a:extLst>
              <a:ext uri="{FF2B5EF4-FFF2-40B4-BE49-F238E27FC236}">
                <a16:creationId xmlns:a16="http://schemas.microsoft.com/office/drawing/2014/main" id="{B2E6589D-F205-6C1B-E2F6-3268EEED7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75" y="990600"/>
            <a:ext cx="5287963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</TotalTime>
  <Words>530</Words>
  <Application>Microsoft Office PowerPoint</Application>
  <PresentationFormat>全屏显示(4:3)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Arial</vt:lpstr>
      <vt:lpstr>宋体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刘修铭</dc:creator>
  <cp:lastModifiedBy>刘 修铭</cp:lastModifiedBy>
  <cp:revision>60</cp:revision>
  <cp:lastPrinted>1601-01-01T00:00:00Z</cp:lastPrinted>
  <dcterms:created xsi:type="dcterms:W3CDTF">1601-01-01T00:00:00Z</dcterms:created>
  <dcterms:modified xsi:type="dcterms:W3CDTF">2022-10-11T01:33:20Z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