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9" r:id="rId4"/>
    <p:sldId id="262" r:id="rId5"/>
    <p:sldId id="261" r:id="rId6"/>
    <p:sldId id="257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20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F114080-E265-30D3-6DCA-3408AB3434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599CAF-78FB-D3F3-4316-B16A92AA92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2FDB5B-1653-446A-B467-28663068D562}" type="datetimeFigureOut">
              <a:rPr lang="zh-CN" altLang="en-US"/>
              <a:pPr>
                <a:defRPr/>
              </a:pPr>
              <a:t>2022/10/11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4A647C3B-E690-9A57-BC3F-93EEBEFDD7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CF76D2A-F5EC-E55E-EA44-5EE6774E9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C20003-6F67-BD2A-D41A-E6A0B48FC5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2E69D-53C1-D7BF-8392-E70E5165F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4F97E9-9C2B-4E5E-9CBB-778A34C41A6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82BD3922-950D-BA08-5275-3F6FBADF6D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6A64AA1-D4BD-9923-D858-DA9245EDC7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4A8C27E-9DD1-0900-38B3-1073AE795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696B79-5EBF-45E6-A9DF-B445B15DF70D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154688-2F05-4183-5CD2-E09B3A1A55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10E626-E88D-31AB-5FF6-7491263232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D95B2C-C87F-B0CB-C771-023FF3173F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007A5-916E-4E47-9635-834BADEBC0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56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5619CF-BEC0-8426-D1CE-9EBA269E7E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134A83-E63E-A105-A5DD-254C4A976C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B4CE7F-C8D7-7E84-0010-0E3469625A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026CA-0D71-4E2C-AD3F-F1778356C4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26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D833DB-D25E-19AC-B027-BBE146D071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B2A67E-1C4C-90ED-FF31-217FCCED5B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25EE06-12DC-9E2F-7564-6161D22157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BA45A-2891-4846-B483-02CF1DE8FA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49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3FED52-9016-A1AD-C38D-D59B201680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310865-0314-B800-A8AC-9137FF5764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E57258-6986-06DC-4DCC-4BA60ACDDB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2633B-8409-40F9-A6A3-3686DBA56F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3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1DD2FD-18D6-8B7B-F78C-47E556467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5BBC2F-9A70-C280-5DE7-614573AC2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12DBF5-D5B3-9F57-8935-51EA45C4C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3461C-5C43-445F-BD9E-6A6DB97F1B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74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5ECB1-3F98-66C2-C7CC-59005EFC13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F328D-0899-65CE-A134-15B07DDDE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820AC-006D-FDB2-359C-BC52122E38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E026B-838E-49BA-B720-CBE1C31F21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28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63AA1A8-2071-0CBE-421F-5266E905E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0E43DB8-BD63-5373-0607-705BE2A782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BEF13-D5B9-C533-F84D-69D21AE43D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C1533-1DB9-46C2-807D-5B86D787BA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EEB88D-E7D9-56B6-376F-B6460F6502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EA7A7B-DB23-5FB2-DDBE-4BD0113F64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7EF24A-1CA2-B5A8-296D-2D0C2EB3C2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6CA8B-92CF-4DA8-B8AA-83A1C9AE01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10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52429B2-2E42-E7FA-C5A7-FDAA3B68EF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0A4C347-4B31-7E1D-B728-77C0E11E0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17248DE-D6DE-7EA1-AE80-0FC666DDEA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4840F-FA18-4DFB-B79A-D8FA18565D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4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24404-E122-9521-6B0A-A4C40191B8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6F4B2-3E7A-0925-AC5D-6EC599A4F0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E924E-2D1D-431C-CF73-6943CCAF66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CE71B-E985-4DD7-BBA4-F02A90BC07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45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8F62E8-1CBC-AB8F-3ACE-C68B9AE69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F2966-3642-4F6B-DD2C-03DF98385B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763CD3-1145-67E9-5B4B-987AF03CF5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10DA8-0DA1-4CB5-A50A-499035F647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79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D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973863-E01B-098D-1546-A971D9A99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1738E21-DB6E-884D-9BCB-880DBE768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687FFD6-DDFF-AE93-EEE3-6DEC5C4A75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BBF101-A502-83A6-E335-127763F6F0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F7F4820-69C1-E958-458C-459064F61E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F1A46AD-B435-41C1-94F3-87E48EB466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62AB9953-7D66-D330-17E8-9659D3108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76288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实验九    移位寄存和串行累加</a:t>
            </a: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EE53E298-11EF-F291-965E-969BDB652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17663"/>
            <a:ext cx="8001000" cy="42465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实验目的</a:t>
            </a:r>
            <a:endParaRPr lang="en-US" altLang="zh-CN" sz="2400" b="1" dirty="0"/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zh-CN" sz="2000" dirty="0"/>
              <a:t>学习用触发器构成移位寄存器的原理，了解累加器工作原理。</a:t>
            </a:r>
            <a:endParaRPr lang="en-US" altLang="zh-CN" sz="20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实验原理</a:t>
            </a:r>
          </a:p>
          <a:p>
            <a:pPr indent="457200" eaLnBrk="1" hangingPunct="1">
              <a:spcBef>
                <a:spcPts val="1200"/>
              </a:spcBef>
              <a:defRPr/>
            </a:pPr>
            <a:r>
              <a:rPr lang="zh-CN" altLang="en-US" sz="2000" dirty="0"/>
              <a:t>数据的存储和移动是对数字信号的一种常见操作，能实现这种操作的器件有数据寄存器和移位寄存器，它们同计数器一样是数字电路中不可缺少的时序逻辑器件。</a:t>
            </a:r>
          </a:p>
          <a:p>
            <a:pPr indent="457200" eaLnBrk="1" hangingPunct="1">
              <a:spcBef>
                <a:spcPts val="1200"/>
              </a:spcBef>
              <a:defRPr/>
            </a:pPr>
            <a:r>
              <a:rPr lang="zh-CN" altLang="en-US" sz="2000" dirty="0"/>
              <a:t>触发器具有存储信息的功能，利用这一特点，将四</a:t>
            </a:r>
            <a:r>
              <a:rPr lang="en-US" altLang="zh-CN" sz="2000" dirty="0"/>
              <a:t>D</a:t>
            </a:r>
            <a:r>
              <a:rPr lang="zh-CN" altLang="en-US" sz="2000" dirty="0"/>
              <a:t>触发器</a:t>
            </a:r>
            <a:r>
              <a:rPr lang="en-US" altLang="zh-CN" sz="2000" dirty="0"/>
              <a:t>74175</a:t>
            </a:r>
            <a:r>
              <a:rPr lang="zh-CN" altLang="en-US" sz="2000" dirty="0"/>
              <a:t>链型连接，构成一个四位的串行移位寄存器。一个时钟脉冲可以将数据向右或者向左移动一位，经过四个时钟脉冲，就可以将一个四位二进制数存储在</a:t>
            </a:r>
            <a:r>
              <a:rPr lang="en-US" altLang="zh-CN" sz="2000" dirty="0"/>
              <a:t>74175</a:t>
            </a:r>
            <a:r>
              <a:rPr lang="zh-CN" altLang="en-US" sz="2000" dirty="0"/>
              <a:t>构成的寄存器中，</a:t>
            </a:r>
            <a:r>
              <a:rPr lang="en-US" altLang="zh-CN" sz="2000" dirty="0"/>
              <a:t>74175</a:t>
            </a:r>
            <a:r>
              <a:rPr lang="zh-CN" altLang="en-US" sz="2000" dirty="0"/>
              <a:t>管脚图如图</a:t>
            </a:r>
            <a:r>
              <a:rPr lang="en-US" altLang="zh-CN" sz="2000" dirty="0"/>
              <a:t>9-1</a:t>
            </a:r>
            <a:r>
              <a:rPr lang="zh-CN" altLang="en-US" sz="2000" dirty="0"/>
              <a:t>所示，构成的移位寄存器逻辑图如图</a:t>
            </a:r>
            <a:r>
              <a:rPr lang="en-US" altLang="zh-CN" sz="2000" dirty="0"/>
              <a:t>9-2</a:t>
            </a:r>
            <a:r>
              <a:rPr lang="zh-CN" altLang="en-US" sz="2000" dirty="0"/>
              <a:t>所示。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移位寄存器">
            <a:extLst>
              <a:ext uri="{FF2B5EF4-FFF2-40B4-BE49-F238E27FC236}">
                <a16:creationId xmlns:a16="http://schemas.microsoft.com/office/drawing/2014/main" id="{BA614719-6D27-8381-1D2F-5D168592E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81400"/>
            <a:ext cx="64389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6">
            <a:extLst>
              <a:ext uri="{FF2B5EF4-FFF2-40B4-BE49-F238E27FC236}">
                <a16:creationId xmlns:a16="http://schemas.microsoft.com/office/drawing/2014/main" id="{259902B3-2A5E-6426-C435-4FB21DEE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19800"/>
            <a:ext cx="373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图</a:t>
            </a:r>
            <a:r>
              <a:rPr lang="en-US" altLang="zh-CN"/>
              <a:t>9-2    74175</a:t>
            </a:r>
            <a:r>
              <a:rPr lang="zh-CN" altLang="en-US"/>
              <a:t>构成四位移位寄存器</a:t>
            </a:r>
          </a:p>
        </p:txBody>
      </p:sp>
      <p:pic>
        <p:nvPicPr>
          <p:cNvPr id="3076" name="Picture 7" descr="74175">
            <a:extLst>
              <a:ext uri="{FF2B5EF4-FFF2-40B4-BE49-F238E27FC236}">
                <a16:creationId xmlns:a16="http://schemas.microsoft.com/office/drawing/2014/main" id="{6F11EFE5-F78F-C460-913D-FC6642A51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800"/>
            <a:ext cx="21907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8">
            <a:extLst>
              <a:ext uri="{FF2B5EF4-FFF2-40B4-BE49-F238E27FC236}">
                <a16:creationId xmlns:a16="http://schemas.microsoft.com/office/drawing/2014/main" id="{AFBE9119-306A-982F-5C2F-E24005D05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0480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图</a:t>
            </a:r>
            <a:r>
              <a:rPr lang="en-US" altLang="zh-CN"/>
              <a:t>9-1    </a:t>
            </a:r>
            <a:r>
              <a:rPr lang="zh-CN" altLang="en-US"/>
              <a:t>四</a:t>
            </a:r>
            <a:r>
              <a:rPr lang="en-US" altLang="zh-CN"/>
              <a:t>D</a:t>
            </a:r>
            <a:r>
              <a:rPr lang="zh-CN" altLang="en-US"/>
              <a:t>触发器</a:t>
            </a:r>
            <a:r>
              <a:rPr lang="en-US" altLang="zh-CN"/>
              <a:t>74175</a:t>
            </a:r>
            <a:r>
              <a:rPr lang="zh-CN" altLang="en-US"/>
              <a:t>管脚图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F1450587-8A19-7697-98B3-709FBB309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8001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74194</a:t>
            </a:r>
            <a:r>
              <a:rPr lang="zh-CN" altLang="en-US" sz="2000"/>
              <a:t>是一个双向移位寄存器，并且可以并行输入，其管脚图如图</a:t>
            </a:r>
            <a:r>
              <a:rPr lang="en-US" altLang="zh-CN" sz="2000"/>
              <a:t>9-3</a:t>
            </a:r>
            <a:r>
              <a:rPr lang="zh-CN" altLang="en-US" sz="2000"/>
              <a:t>所示。其中</a:t>
            </a:r>
            <a:r>
              <a:rPr lang="en-US" altLang="zh-CN" sz="2000"/>
              <a:t>A~D</a:t>
            </a:r>
            <a:r>
              <a:rPr lang="zh-CN" altLang="en-US" sz="2000"/>
              <a:t>为并行输入端，</a:t>
            </a:r>
            <a:r>
              <a:rPr lang="en-US" altLang="zh-CN" sz="2000"/>
              <a:t>QA~QD</a:t>
            </a:r>
            <a:r>
              <a:rPr lang="zh-CN" altLang="en-US" sz="2000"/>
              <a:t>为并行输出端，</a:t>
            </a:r>
            <a:r>
              <a:rPr lang="en-US" altLang="zh-CN" sz="2000"/>
              <a:t>CLOCK</a:t>
            </a:r>
            <a:r>
              <a:rPr lang="zh-CN" altLang="en-US" sz="2000"/>
              <a:t>为时钟输入端，</a:t>
            </a:r>
            <a:r>
              <a:rPr lang="en-US" altLang="zh-CN" sz="2000"/>
              <a:t>CLEAR</a:t>
            </a:r>
            <a:r>
              <a:rPr lang="zh-CN" altLang="en-US" sz="2000"/>
              <a:t>为异步清零端，</a:t>
            </a:r>
            <a:r>
              <a:rPr lang="en-US" altLang="zh-CN" sz="2000"/>
              <a:t>SHIFT RIGHT SERIAL INPUT</a:t>
            </a:r>
            <a:r>
              <a:rPr lang="zh-CN" altLang="en-US" sz="2000"/>
              <a:t>为串行右移输入端，</a:t>
            </a:r>
            <a:r>
              <a:rPr lang="en-US" altLang="zh-CN" sz="2000"/>
              <a:t>SHIFT LEFT SERIAL INPUT</a:t>
            </a:r>
            <a:r>
              <a:rPr lang="zh-CN" altLang="en-US" sz="2000"/>
              <a:t>为串行左移输入端，</a:t>
            </a:r>
            <a:r>
              <a:rPr lang="en-US" altLang="zh-CN" sz="2000"/>
              <a:t>S0</a:t>
            </a:r>
            <a:r>
              <a:rPr lang="zh-CN" altLang="en-US" sz="2000"/>
              <a:t>、</a:t>
            </a:r>
            <a:r>
              <a:rPr lang="en-US" altLang="zh-CN" sz="2000"/>
              <a:t>S1</a:t>
            </a:r>
            <a:r>
              <a:rPr lang="zh-CN" altLang="en-US" sz="2000"/>
              <a:t>为工作模式控制端，通过设置</a:t>
            </a:r>
            <a:r>
              <a:rPr lang="en-US" altLang="zh-CN" sz="2000"/>
              <a:t>S0</a:t>
            </a:r>
            <a:r>
              <a:rPr lang="zh-CN" altLang="en-US" sz="2000"/>
              <a:t>和</a:t>
            </a:r>
            <a:r>
              <a:rPr lang="en-US" altLang="zh-CN" sz="2000"/>
              <a:t>S1</a:t>
            </a:r>
            <a:r>
              <a:rPr lang="zh-CN" altLang="en-US" sz="2000"/>
              <a:t>，可以使其工作在保持（</a:t>
            </a:r>
            <a:r>
              <a:rPr lang="en-US" altLang="zh-CN" sz="2000"/>
              <a:t>S0=0</a:t>
            </a:r>
            <a:r>
              <a:rPr lang="zh-CN" altLang="en-US" sz="2000"/>
              <a:t>，</a:t>
            </a:r>
            <a:r>
              <a:rPr lang="en-US" altLang="zh-CN" sz="2000"/>
              <a:t>S1=0</a:t>
            </a:r>
            <a:r>
              <a:rPr lang="zh-CN" altLang="en-US" sz="2000"/>
              <a:t>）、串行左移（</a:t>
            </a:r>
            <a:r>
              <a:rPr lang="en-US" altLang="zh-CN" sz="2000"/>
              <a:t>S0=0</a:t>
            </a:r>
            <a:r>
              <a:rPr lang="zh-CN" altLang="en-US" sz="2000"/>
              <a:t>，</a:t>
            </a:r>
            <a:r>
              <a:rPr lang="en-US" altLang="zh-CN" sz="2000"/>
              <a:t>S1=1</a:t>
            </a:r>
            <a:r>
              <a:rPr lang="zh-CN" altLang="en-US" sz="2000"/>
              <a:t>）、串行右移（</a:t>
            </a:r>
            <a:r>
              <a:rPr lang="en-US" altLang="zh-CN" sz="2000"/>
              <a:t>S0=1</a:t>
            </a:r>
            <a:r>
              <a:rPr lang="zh-CN" altLang="en-US" sz="2000"/>
              <a:t>，</a:t>
            </a:r>
            <a:r>
              <a:rPr lang="en-US" altLang="zh-CN" sz="2000"/>
              <a:t>S1=0</a:t>
            </a:r>
            <a:r>
              <a:rPr lang="zh-CN" altLang="en-US" sz="2000"/>
              <a:t>）或并行（</a:t>
            </a:r>
            <a:r>
              <a:rPr lang="en-US" altLang="zh-CN" sz="2000"/>
              <a:t>S0=1</a:t>
            </a:r>
            <a:r>
              <a:rPr lang="zh-CN" altLang="en-US" sz="2000"/>
              <a:t>，</a:t>
            </a:r>
            <a:r>
              <a:rPr lang="en-US" altLang="zh-CN" sz="2000"/>
              <a:t>S1=1</a:t>
            </a:r>
            <a:r>
              <a:rPr lang="zh-CN" altLang="en-US" sz="2000"/>
              <a:t>）输入输出状态。</a:t>
            </a:r>
          </a:p>
        </p:txBody>
      </p:sp>
      <p:pic>
        <p:nvPicPr>
          <p:cNvPr id="4099" name="Picture 5" descr="74194">
            <a:extLst>
              <a:ext uri="{FF2B5EF4-FFF2-40B4-BE49-F238E27FC236}">
                <a16:creationId xmlns:a16="http://schemas.microsoft.com/office/drawing/2014/main" id="{C618C1C6-435B-205B-0A1B-B083E83D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4419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6">
            <a:extLst>
              <a:ext uri="{FF2B5EF4-FFF2-40B4-BE49-F238E27FC236}">
                <a16:creationId xmlns:a16="http://schemas.microsoft.com/office/drawing/2014/main" id="{34E027AC-B45E-ED43-9C4E-4E547824F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988050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9-3    74194</a:t>
            </a:r>
            <a:r>
              <a:rPr lang="zh-CN" altLang="en-US" sz="2000"/>
              <a:t>管脚图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逻辑图">
            <a:extLst>
              <a:ext uri="{FF2B5EF4-FFF2-40B4-BE49-F238E27FC236}">
                <a16:creationId xmlns:a16="http://schemas.microsoft.com/office/drawing/2014/main" id="{83CB0421-E071-8EB4-7199-4A2EBD13B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"/>
            <a:ext cx="40544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>
            <a:extLst>
              <a:ext uri="{FF2B5EF4-FFF2-40B4-BE49-F238E27FC236}">
                <a16:creationId xmlns:a16="http://schemas.microsoft.com/office/drawing/2014/main" id="{A6B93813-6488-4963-F409-2DFF2D267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019800"/>
            <a:ext cx="434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9-4    74194</a:t>
            </a:r>
            <a:r>
              <a:rPr lang="zh-CN" altLang="en-US" sz="2000"/>
              <a:t>内部逻辑图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55604A20-DCC8-F1D9-723A-0B10FF0CF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80010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000"/>
              <a:t>串行累加电路结构简单，运算由低位开始，两个最低位相加产生和与进位，当次低位相加时要考虑最低位的进位，所以用</a:t>
            </a:r>
            <a:r>
              <a:rPr lang="en-US" altLang="zh-CN" sz="2000"/>
              <a:t>D</a:t>
            </a:r>
            <a:r>
              <a:rPr lang="zh-CN" altLang="en-US" sz="2000"/>
              <a:t>触发器</a:t>
            </a:r>
            <a:r>
              <a:rPr lang="en-US" altLang="zh-CN" sz="2000"/>
              <a:t>7474</a:t>
            </a:r>
            <a:r>
              <a:rPr lang="zh-CN" altLang="en-US" sz="2000"/>
              <a:t>来存放进位，全加器电路如图</a:t>
            </a:r>
            <a:r>
              <a:rPr lang="en-US" altLang="zh-CN" sz="2000"/>
              <a:t>9-5</a:t>
            </a:r>
            <a:r>
              <a:rPr lang="zh-CN" altLang="en-US" sz="2000"/>
              <a:t>所示。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000"/>
              <a:t>利用</a:t>
            </a:r>
            <a:r>
              <a:rPr lang="en-US" altLang="zh-CN" sz="2000"/>
              <a:t>74175</a:t>
            </a:r>
            <a:r>
              <a:rPr lang="zh-CN" altLang="en-US" sz="2000"/>
              <a:t>构成的移位寄存器和</a:t>
            </a:r>
            <a:r>
              <a:rPr lang="en-US" altLang="zh-CN" sz="2000"/>
              <a:t>74194</a:t>
            </a:r>
            <a:r>
              <a:rPr lang="zh-CN" altLang="en-US" sz="2000"/>
              <a:t>作两个四位的移位寄存器，经过全加器将两个寄存器连接起来构成一个系统，数据先进入低四位寄存器，然后经全加器和高四位（为</a:t>
            </a:r>
            <a:r>
              <a:rPr lang="en-US" altLang="zh-CN" sz="2000"/>
              <a:t>0</a:t>
            </a:r>
            <a:r>
              <a:rPr lang="zh-CN" altLang="en-US" sz="2000"/>
              <a:t>）相加后进入高四位，这时候低四位存储了新的四位二进制数，再经过四个时钟脉冲后，和高四位的四位二进制数相加，并将结果存储在高四位寄存器中。</a:t>
            </a:r>
          </a:p>
        </p:txBody>
      </p:sp>
      <p:pic>
        <p:nvPicPr>
          <p:cNvPr id="6147" name="Picture 5">
            <a:extLst>
              <a:ext uri="{FF2B5EF4-FFF2-40B4-BE49-F238E27FC236}">
                <a16:creationId xmlns:a16="http://schemas.microsoft.com/office/drawing/2014/main" id="{4E5C17CF-9B46-8EAC-9E95-15B7F2182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76600"/>
            <a:ext cx="48768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6">
            <a:extLst>
              <a:ext uri="{FF2B5EF4-FFF2-40B4-BE49-F238E27FC236}">
                <a16:creationId xmlns:a16="http://schemas.microsoft.com/office/drawing/2014/main" id="{4EF336C8-E407-6144-C64E-53EA2ADB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638800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9-5    </a:t>
            </a:r>
            <a:r>
              <a:rPr lang="zh-CN" altLang="en-US" sz="2000"/>
              <a:t>全加器逻辑图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61F4AAB8-D56E-AEBE-0E04-CE85DAFAE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8077200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实验内容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  <a:r>
              <a:rPr lang="zh-CN" altLang="en-US" sz="2000"/>
              <a:t>、将四</a:t>
            </a:r>
            <a:r>
              <a:rPr lang="en-US" altLang="zh-CN" sz="2000"/>
              <a:t>D</a:t>
            </a:r>
            <a:r>
              <a:rPr lang="zh-CN" altLang="en-US" sz="2000"/>
              <a:t>触发器</a:t>
            </a:r>
            <a:r>
              <a:rPr lang="en-US" altLang="zh-CN" sz="2000"/>
              <a:t>74175</a:t>
            </a:r>
            <a:r>
              <a:rPr lang="zh-CN" altLang="en-US" sz="2000"/>
              <a:t>连接成串行移位寄存器，并调试其正常工作。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2</a:t>
            </a:r>
            <a:r>
              <a:rPr lang="zh-CN" altLang="en-US" sz="2000"/>
              <a:t>、熟悉双向移位寄存器</a:t>
            </a:r>
            <a:r>
              <a:rPr lang="en-US" altLang="zh-CN" sz="2000"/>
              <a:t>74194</a:t>
            </a:r>
            <a:r>
              <a:rPr lang="zh-CN" altLang="en-US" sz="2000"/>
              <a:t>的功能，并调试使其正常工作。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  <a:r>
              <a:rPr lang="zh-CN" altLang="en-US" sz="2000"/>
              <a:t>、搭建全加器电路，并将进位寄存器</a:t>
            </a:r>
            <a:r>
              <a:rPr lang="en-US" altLang="zh-CN" sz="2000"/>
              <a:t>7474</a:t>
            </a:r>
            <a:r>
              <a:rPr lang="zh-CN" altLang="en-US" sz="2000"/>
              <a:t>添加进来，调试电路使其可以正常工作。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4</a:t>
            </a:r>
            <a:r>
              <a:rPr lang="zh-CN" altLang="en-US" sz="2000"/>
              <a:t>、将移位寄存器和全加器连接起来构成一个移位寄存和串行累加系统，调试电路使其可以正常工作。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5</a:t>
            </a:r>
            <a:r>
              <a:rPr lang="zh-CN" altLang="en-US" sz="2000"/>
              <a:t>、完成</a:t>
            </a:r>
            <a:r>
              <a:rPr lang="en-US" altLang="zh-CN" sz="2000"/>
              <a:t>1010+0011=1101</a:t>
            </a:r>
            <a:r>
              <a:rPr lang="zh-CN" altLang="en-US" sz="2000"/>
              <a:t>的加法运算。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697908-A23C-6A00-2B01-AE9F13C9217D}"/>
              </a:ext>
            </a:extLst>
          </p:cNvPr>
          <p:cNvSpPr/>
          <p:nvPr/>
        </p:nvSpPr>
        <p:spPr>
          <a:xfrm>
            <a:off x="1676400" y="1143000"/>
            <a:ext cx="2160588" cy="1260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A0723E8-54C5-E290-620A-BF55DAE443AC}"/>
              </a:ext>
            </a:extLst>
          </p:cNvPr>
          <p:cNvCxnSpPr/>
          <p:nvPr/>
        </p:nvCxnSpPr>
        <p:spPr>
          <a:xfrm flipV="1">
            <a:off x="2133600" y="782638"/>
            <a:ext cx="0" cy="3603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D8D27A1C-8244-9CED-8296-0237F5D71F7F}"/>
              </a:ext>
            </a:extLst>
          </p:cNvPr>
          <p:cNvSpPr/>
          <p:nvPr/>
        </p:nvSpPr>
        <p:spPr>
          <a:xfrm>
            <a:off x="2079625" y="6746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97" name="文本框 6">
            <a:extLst>
              <a:ext uri="{FF2B5EF4-FFF2-40B4-BE49-F238E27FC236}">
                <a16:creationId xmlns:a16="http://schemas.microsoft.com/office/drawing/2014/main" id="{D5A15D1C-A6D4-7592-849A-EFFE8180F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811213"/>
            <a:ext cx="40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C983503-1268-8B4D-2799-612677EDDFDE}"/>
              </a:ext>
            </a:extLst>
          </p:cNvPr>
          <p:cNvCxnSpPr/>
          <p:nvPr/>
        </p:nvCxnSpPr>
        <p:spPr>
          <a:xfrm flipV="1">
            <a:off x="2613025" y="782638"/>
            <a:ext cx="0" cy="3603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965AB6B-1907-7FA9-893A-28BAD8200AE8}"/>
              </a:ext>
            </a:extLst>
          </p:cNvPr>
          <p:cNvSpPr/>
          <p:nvPr/>
        </p:nvSpPr>
        <p:spPr>
          <a:xfrm>
            <a:off x="2559050" y="6746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00" name="文本框 9">
            <a:extLst>
              <a:ext uri="{FF2B5EF4-FFF2-40B4-BE49-F238E27FC236}">
                <a16:creationId xmlns:a16="http://schemas.microsoft.com/office/drawing/2014/main" id="{6531D024-907B-CC56-1EE8-087AE3814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811213"/>
            <a:ext cx="398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QB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4B50E2A-A9CD-1604-EF79-B84C38A7E863}"/>
              </a:ext>
            </a:extLst>
          </p:cNvPr>
          <p:cNvCxnSpPr/>
          <p:nvPr/>
        </p:nvCxnSpPr>
        <p:spPr>
          <a:xfrm flipV="1">
            <a:off x="3095625" y="782638"/>
            <a:ext cx="0" cy="3603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7B9D1103-E5C6-0E2E-1FAA-AFBF76E5F8C5}"/>
              </a:ext>
            </a:extLst>
          </p:cNvPr>
          <p:cNvSpPr/>
          <p:nvPr/>
        </p:nvSpPr>
        <p:spPr>
          <a:xfrm>
            <a:off x="3041650" y="6746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03" name="文本框 12">
            <a:extLst>
              <a:ext uri="{FF2B5EF4-FFF2-40B4-BE49-F238E27FC236}">
                <a16:creationId xmlns:a16="http://schemas.microsoft.com/office/drawing/2014/main" id="{87A5B37B-DE4F-6972-7A60-E7A0C3920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811213"/>
            <a:ext cx="398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QC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A45E8AD-6DA0-0CF1-5E03-B227C11B9041}"/>
              </a:ext>
            </a:extLst>
          </p:cNvPr>
          <p:cNvCxnSpPr/>
          <p:nvPr/>
        </p:nvCxnSpPr>
        <p:spPr>
          <a:xfrm flipV="1">
            <a:off x="3552825" y="782638"/>
            <a:ext cx="0" cy="3603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E66B5173-5F60-2353-A087-B4F4DD09070D}"/>
              </a:ext>
            </a:extLst>
          </p:cNvPr>
          <p:cNvSpPr/>
          <p:nvPr/>
        </p:nvSpPr>
        <p:spPr>
          <a:xfrm>
            <a:off x="3498850" y="6746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06" name="文本框 15">
            <a:extLst>
              <a:ext uri="{FF2B5EF4-FFF2-40B4-BE49-F238E27FC236}">
                <a16:creationId xmlns:a16="http://schemas.microsoft.com/office/drawing/2014/main" id="{9EA411DC-BAD5-AE6E-1FB6-33CB73758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811213"/>
            <a:ext cx="40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QD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7" name="文本框 16">
            <a:extLst>
              <a:ext uri="{FF2B5EF4-FFF2-40B4-BE49-F238E27FC236}">
                <a16:creationId xmlns:a16="http://schemas.microsoft.com/office/drawing/2014/main" id="{E0DE121C-C8CF-C39E-A6AD-52568CEBD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1449388"/>
            <a:ext cx="1031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寄存器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</a:rPr>
              <a:t>74194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208" name="文本框 17">
            <a:extLst>
              <a:ext uri="{FF2B5EF4-FFF2-40B4-BE49-F238E27FC236}">
                <a16:creationId xmlns:a16="http://schemas.microsoft.com/office/drawing/2014/main" id="{E5318FFB-D9C2-5E64-DC3C-83D45DD7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374775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9" name="文本框 18">
            <a:extLst>
              <a:ext uri="{FF2B5EF4-FFF2-40B4-BE49-F238E27FC236}">
                <a16:creationId xmlns:a16="http://schemas.microsoft.com/office/drawing/2014/main" id="{F893F4CC-3DEF-3278-64D6-892799102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1892300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0" name="文本框 19">
            <a:extLst>
              <a:ext uri="{FF2B5EF4-FFF2-40B4-BE49-F238E27FC236}">
                <a16:creationId xmlns:a16="http://schemas.microsoft.com/office/drawing/2014/main" id="{0111D6F6-76BF-71AD-D3A3-2869DA39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2095500"/>
            <a:ext cx="773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C341A0-D01D-FDE3-E760-9444D8DF5482}"/>
              </a:ext>
            </a:extLst>
          </p:cNvPr>
          <p:cNvSpPr/>
          <p:nvPr/>
        </p:nvSpPr>
        <p:spPr>
          <a:xfrm>
            <a:off x="1676400" y="3592513"/>
            <a:ext cx="2160588" cy="1260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B869BA3-50CA-ABE8-25BC-BCD1927D5C10}"/>
              </a:ext>
            </a:extLst>
          </p:cNvPr>
          <p:cNvCxnSpPr/>
          <p:nvPr/>
        </p:nvCxnSpPr>
        <p:spPr>
          <a:xfrm flipV="1">
            <a:off x="2133600" y="3232150"/>
            <a:ext cx="0" cy="360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D55A1257-D992-7C28-A25C-A605F9A1F64A}"/>
              </a:ext>
            </a:extLst>
          </p:cNvPr>
          <p:cNvSpPr/>
          <p:nvPr/>
        </p:nvSpPr>
        <p:spPr>
          <a:xfrm>
            <a:off x="2079625" y="312420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14" name="文本框 24">
            <a:extLst>
              <a:ext uri="{FF2B5EF4-FFF2-40B4-BE49-F238E27FC236}">
                <a16:creationId xmlns:a16="http://schemas.microsoft.com/office/drawing/2014/main" id="{D6233ECE-71BD-A18E-F50C-3E87DCCE5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260725"/>
            <a:ext cx="3730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F98C815-220F-12C3-5AA4-994B169F6C04}"/>
              </a:ext>
            </a:extLst>
          </p:cNvPr>
          <p:cNvCxnSpPr/>
          <p:nvPr/>
        </p:nvCxnSpPr>
        <p:spPr>
          <a:xfrm flipV="1">
            <a:off x="2613025" y="3232150"/>
            <a:ext cx="0" cy="360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323F370-303E-3D0D-1BF9-C8362F9F663B}"/>
              </a:ext>
            </a:extLst>
          </p:cNvPr>
          <p:cNvSpPr/>
          <p:nvPr/>
        </p:nvSpPr>
        <p:spPr>
          <a:xfrm>
            <a:off x="2559050" y="312420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17" name="文本框 27">
            <a:extLst>
              <a:ext uri="{FF2B5EF4-FFF2-40B4-BE49-F238E27FC236}">
                <a16:creationId xmlns:a16="http://schemas.microsoft.com/office/drawing/2014/main" id="{A7008F74-3FC4-12A8-EDA1-A47B6607E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3260725"/>
            <a:ext cx="3730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FB562AB-7420-E405-7FDD-9C018402B3C1}"/>
              </a:ext>
            </a:extLst>
          </p:cNvPr>
          <p:cNvCxnSpPr/>
          <p:nvPr/>
        </p:nvCxnSpPr>
        <p:spPr>
          <a:xfrm flipV="1">
            <a:off x="3095625" y="3232150"/>
            <a:ext cx="0" cy="360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E8E3D3D-E454-A7ED-A2BC-9456C1D9F290}"/>
              </a:ext>
            </a:extLst>
          </p:cNvPr>
          <p:cNvSpPr/>
          <p:nvPr/>
        </p:nvSpPr>
        <p:spPr>
          <a:xfrm>
            <a:off x="3041650" y="312420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20" name="文本框 30">
            <a:extLst>
              <a:ext uri="{FF2B5EF4-FFF2-40B4-BE49-F238E27FC236}">
                <a16:creationId xmlns:a16="http://schemas.microsoft.com/office/drawing/2014/main" id="{3BD328F9-3619-07CF-2915-34DF2AF2E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260725"/>
            <a:ext cx="371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C8E1387-9F55-7C1D-1026-B84DFEEBFDC5}"/>
              </a:ext>
            </a:extLst>
          </p:cNvPr>
          <p:cNvCxnSpPr/>
          <p:nvPr/>
        </p:nvCxnSpPr>
        <p:spPr>
          <a:xfrm flipV="1">
            <a:off x="3552825" y="3232150"/>
            <a:ext cx="0" cy="360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495629E8-122B-C678-813E-C377AD33C8E9}"/>
              </a:ext>
            </a:extLst>
          </p:cNvPr>
          <p:cNvSpPr/>
          <p:nvPr/>
        </p:nvSpPr>
        <p:spPr>
          <a:xfrm>
            <a:off x="3498850" y="312420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23" name="文本框 33">
            <a:extLst>
              <a:ext uri="{FF2B5EF4-FFF2-40B4-BE49-F238E27FC236}">
                <a16:creationId xmlns:a16="http://schemas.microsoft.com/office/drawing/2014/main" id="{6B71AE79-BC20-A08C-5BE1-36431C5D7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260725"/>
            <a:ext cx="371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Q4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24" name="文本框 34">
            <a:extLst>
              <a:ext uri="{FF2B5EF4-FFF2-40B4-BE49-F238E27FC236}">
                <a16:creationId xmlns:a16="http://schemas.microsoft.com/office/drawing/2014/main" id="{ECFEB3EE-F66B-F614-519D-A91D83BE9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3898900"/>
            <a:ext cx="1044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寄存器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</a:rPr>
              <a:t>74175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225" name="文本框 35">
            <a:extLst>
              <a:ext uri="{FF2B5EF4-FFF2-40B4-BE49-F238E27FC236}">
                <a16:creationId xmlns:a16="http://schemas.microsoft.com/office/drawing/2014/main" id="{C6CAA084-2B91-87ED-E12A-59302C7A5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3824288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26" name="文本框 36">
            <a:extLst>
              <a:ext uri="{FF2B5EF4-FFF2-40B4-BE49-F238E27FC236}">
                <a16:creationId xmlns:a16="http://schemas.microsoft.com/office/drawing/2014/main" id="{95042599-CF01-63D3-B3FD-53B4E6175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4341813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EB0B6C-10A8-D606-0B53-BF47D90D26B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85639" y="4619224"/>
            <a:ext cx="169918" cy="215444"/>
          </a:xfrm>
          <a:prstGeom prst="rect">
            <a:avLst/>
          </a:prstGeom>
          <a:blipFill>
            <a:blip r:embed="rId2"/>
            <a:stretch>
              <a:fillRect l="-22222" r="-29630" b="-857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34BFC06-6A7F-A744-A047-260C724157D0}"/>
              </a:ext>
            </a:extLst>
          </p:cNvPr>
          <p:cNvSpPr/>
          <p:nvPr/>
        </p:nvSpPr>
        <p:spPr>
          <a:xfrm>
            <a:off x="5867400" y="1143000"/>
            <a:ext cx="1619250" cy="1260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8229" name="文本框 51">
            <a:extLst>
              <a:ext uri="{FF2B5EF4-FFF2-40B4-BE49-F238E27FC236}">
                <a16:creationId xmlns:a16="http://schemas.microsoft.com/office/drawing/2014/main" id="{4A26A39C-B69F-541C-3BD6-A440B6AF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8" y="1587500"/>
            <a:ext cx="461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FA</a:t>
            </a:r>
          </a:p>
        </p:txBody>
      </p:sp>
      <p:sp>
        <p:nvSpPr>
          <p:cNvPr id="8230" name="文本框 52">
            <a:extLst>
              <a:ext uri="{FF2B5EF4-FFF2-40B4-BE49-F238E27FC236}">
                <a16:creationId xmlns:a16="http://schemas.microsoft.com/office/drawing/2014/main" id="{6DCFC08A-8CDE-0C95-A56C-51D25F91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1311275"/>
            <a:ext cx="3143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31" name="文本框 53">
            <a:extLst>
              <a:ext uri="{FF2B5EF4-FFF2-40B4-BE49-F238E27FC236}">
                <a16:creationId xmlns:a16="http://schemas.microsoft.com/office/drawing/2014/main" id="{67A9E51B-7F35-F250-3FDF-D12273C07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338" y="2051050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Cn-1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32" name="文本框 54">
            <a:extLst>
              <a:ext uri="{FF2B5EF4-FFF2-40B4-BE49-F238E27FC236}">
                <a16:creationId xmlns:a16="http://schemas.microsoft.com/office/drawing/2014/main" id="{5EEDF5FC-3584-6C1F-399B-CDD0DB98B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050" y="1941513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33" name="文本框 55">
            <a:extLst>
              <a:ext uri="{FF2B5EF4-FFF2-40B4-BE49-F238E27FC236}">
                <a16:creationId xmlns:a16="http://schemas.microsoft.com/office/drawing/2014/main" id="{EA2C80F7-4C00-EF8C-D5C3-D4A0C7FC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1698625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34" name="文本框 56">
            <a:extLst>
              <a:ext uri="{FF2B5EF4-FFF2-40B4-BE49-F238E27FC236}">
                <a16:creationId xmlns:a16="http://schemas.microsoft.com/office/drawing/2014/main" id="{F7622BE9-669B-DE84-F24D-08233654D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425" y="14224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C7C430D-18B5-2AAB-FF09-26B4438C83AE}"/>
              </a:ext>
            </a:extLst>
          </p:cNvPr>
          <p:cNvSpPr/>
          <p:nvPr/>
        </p:nvSpPr>
        <p:spPr>
          <a:xfrm>
            <a:off x="5875338" y="3592513"/>
            <a:ext cx="1619250" cy="1260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8236" name="文本框 58">
            <a:extLst>
              <a:ext uri="{FF2B5EF4-FFF2-40B4-BE49-F238E27FC236}">
                <a16:creationId xmlns:a16="http://schemas.microsoft.com/office/drawing/2014/main" id="{6C82A7E3-7FE9-F85D-746D-D186730D4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4037013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</a:rPr>
              <a:t>7474</a:t>
            </a:r>
          </a:p>
        </p:txBody>
      </p:sp>
      <p:sp>
        <p:nvSpPr>
          <p:cNvPr id="8237" name="文本框 59">
            <a:extLst>
              <a:ext uri="{FF2B5EF4-FFF2-40B4-BE49-F238E27FC236}">
                <a16:creationId xmlns:a16="http://schemas.microsoft.com/office/drawing/2014/main" id="{784D26D4-59C9-1FD9-AEC0-D9A14FBBB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4067175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38" name="文本框 60">
            <a:extLst>
              <a:ext uri="{FF2B5EF4-FFF2-40B4-BE49-F238E27FC236}">
                <a16:creationId xmlns:a16="http://schemas.microsoft.com/office/drawing/2014/main" id="{4C028FAA-0A8E-AA40-7666-A49DBDE2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4343400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39" name="文本框 63">
            <a:extLst>
              <a:ext uri="{FF2B5EF4-FFF2-40B4-BE49-F238E27FC236}">
                <a16:creationId xmlns:a16="http://schemas.microsoft.com/office/drawing/2014/main" id="{9920E643-32E3-B55E-5684-EA1FD0A2D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3" y="3808413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EB0F5B2-1A08-BD04-A18B-344E6E2322D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13244" y="4589373"/>
            <a:ext cx="169918" cy="215444"/>
          </a:xfrm>
          <a:prstGeom prst="rect">
            <a:avLst/>
          </a:prstGeom>
          <a:blipFill>
            <a:blip r:embed="rId2"/>
            <a:stretch>
              <a:fillRect l="-21429" r="-25000" b="-857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B5F6F6C-FD08-20AF-6D7A-BA1D6A7D5A0E}"/>
              </a:ext>
            </a:extLst>
          </p:cNvPr>
          <p:cNvCxnSpPr/>
          <p:nvPr/>
        </p:nvCxnSpPr>
        <p:spPr>
          <a:xfrm flipH="1">
            <a:off x="762000" y="3962400"/>
            <a:ext cx="9144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2" name="文本框 67">
            <a:extLst>
              <a:ext uri="{FF2B5EF4-FFF2-40B4-BE49-F238E27FC236}">
                <a16:creationId xmlns:a16="http://schemas.microsoft.com/office/drawing/2014/main" id="{C68EC4D3-FF57-5BBF-C824-5DC7E57A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68713"/>
            <a:ext cx="9032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数据输入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DC8CA61-837A-A5CC-28E8-1DF3FCE00B60}"/>
              </a:ext>
            </a:extLst>
          </p:cNvPr>
          <p:cNvCxnSpPr/>
          <p:nvPr/>
        </p:nvCxnSpPr>
        <p:spPr>
          <a:xfrm flipH="1">
            <a:off x="762000" y="4495800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76DFC71-6732-D455-BB5D-DFAE5D659F6C}"/>
              </a:ext>
            </a:extLst>
          </p:cNvPr>
          <p:cNvCxnSpPr/>
          <p:nvPr/>
        </p:nvCxnSpPr>
        <p:spPr>
          <a:xfrm flipH="1">
            <a:off x="1325563" y="2057400"/>
            <a:ext cx="3603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2457B69-BA3F-DD6B-626E-12DCEE160BF7}"/>
              </a:ext>
            </a:extLst>
          </p:cNvPr>
          <p:cNvCxnSpPr/>
          <p:nvPr/>
        </p:nvCxnSpPr>
        <p:spPr>
          <a:xfrm>
            <a:off x="1325563" y="2057400"/>
            <a:ext cx="0" cy="2438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EC2E5A81-E117-6AAE-F9F8-EB7267D2933F}"/>
              </a:ext>
            </a:extLst>
          </p:cNvPr>
          <p:cNvSpPr/>
          <p:nvPr/>
        </p:nvSpPr>
        <p:spPr>
          <a:xfrm>
            <a:off x="1289050" y="4460875"/>
            <a:ext cx="73025" cy="730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327A73E-5B7F-3C56-655B-4BD1C557275B}"/>
              </a:ext>
            </a:extLst>
          </p:cNvPr>
          <p:cNvCxnSpPr/>
          <p:nvPr/>
        </p:nvCxnSpPr>
        <p:spPr>
          <a:xfrm flipH="1">
            <a:off x="7494588" y="1585913"/>
            <a:ext cx="3603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53081BD-BDDB-FD0F-7E65-58FBD62EFB29}"/>
              </a:ext>
            </a:extLst>
          </p:cNvPr>
          <p:cNvCxnSpPr/>
          <p:nvPr/>
        </p:nvCxnSpPr>
        <p:spPr>
          <a:xfrm flipH="1">
            <a:off x="1316038" y="1524000"/>
            <a:ext cx="36036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3630401-8F80-27FB-582E-FD36B186DDBF}"/>
              </a:ext>
            </a:extLst>
          </p:cNvPr>
          <p:cNvCxnSpPr/>
          <p:nvPr/>
        </p:nvCxnSpPr>
        <p:spPr>
          <a:xfrm flipV="1">
            <a:off x="1316038" y="444500"/>
            <a:ext cx="0" cy="1079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1970594-DED4-EDF2-B3AB-279DA2E320C0}"/>
              </a:ext>
            </a:extLst>
          </p:cNvPr>
          <p:cNvCxnSpPr/>
          <p:nvPr/>
        </p:nvCxnSpPr>
        <p:spPr>
          <a:xfrm flipV="1">
            <a:off x="7854950" y="444500"/>
            <a:ext cx="0" cy="1141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E7DDB29-8891-EAA3-531F-73C411F16E38}"/>
              </a:ext>
            </a:extLst>
          </p:cNvPr>
          <p:cNvCxnSpPr/>
          <p:nvPr/>
        </p:nvCxnSpPr>
        <p:spPr>
          <a:xfrm flipH="1">
            <a:off x="1316038" y="444500"/>
            <a:ext cx="65389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9B54F4E5-8A6F-8BA7-1EC0-D42ED3732230}"/>
              </a:ext>
            </a:extLst>
          </p:cNvPr>
          <p:cNvCxnSpPr/>
          <p:nvPr/>
        </p:nvCxnSpPr>
        <p:spPr>
          <a:xfrm flipH="1">
            <a:off x="7486650" y="2100263"/>
            <a:ext cx="3603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8F28727-BE17-799B-EE36-7C8683813008}"/>
              </a:ext>
            </a:extLst>
          </p:cNvPr>
          <p:cNvCxnSpPr/>
          <p:nvPr/>
        </p:nvCxnSpPr>
        <p:spPr>
          <a:xfrm flipV="1">
            <a:off x="7854950" y="2095500"/>
            <a:ext cx="0" cy="2171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CD52BBDD-1D3E-1758-38F6-46B3C6BCA66D}"/>
              </a:ext>
            </a:extLst>
          </p:cNvPr>
          <p:cNvCxnSpPr/>
          <p:nvPr/>
        </p:nvCxnSpPr>
        <p:spPr>
          <a:xfrm flipH="1">
            <a:off x="7486650" y="4267200"/>
            <a:ext cx="360363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7D5327F-FB21-3579-FAE4-FEDFBCDFF556}"/>
              </a:ext>
            </a:extLst>
          </p:cNvPr>
          <p:cNvCxnSpPr/>
          <p:nvPr/>
        </p:nvCxnSpPr>
        <p:spPr>
          <a:xfrm flipH="1">
            <a:off x="5507038" y="3981450"/>
            <a:ext cx="3603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CF641A1-3062-5670-C49E-F0F8B232BA43}"/>
              </a:ext>
            </a:extLst>
          </p:cNvPr>
          <p:cNvCxnSpPr/>
          <p:nvPr/>
        </p:nvCxnSpPr>
        <p:spPr>
          <a:xfrm flipV="1">
            <a:off x="5507038" y="2200275"/>
            <a:ext cx="0" cy="1774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42DC236-5D47-410B-A419-BBFE953CF220}"/>
              </a:ext>
            </a:extLst>
          </p:cNvPr>
          <p:cNvCxnSpPr/>
          <p:nvPr/>
        </p:nvCxnSpPr>
        <p:spPr>
          <a:xfrm flipH="1">
            <a:off x="5507038" y="2200275"/>
            <a:ext cx="36036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28073C6-1E39-04D3-B2B1-80F512E53941}"/>
              </a:ext>
            </a:extLst>
          </p:cNvPr>
          <p:cNvCxnSpPr/>
          <p:nvPr/>
        </p:nvCxnSpPr>
        <p:spPr>
          <a:xfrm flipH="1">
            <a:off x="5507038" y="1454150"/>
            <a:ext cx="36036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D8AFFB4-842D-E1FC-43A8-C35EFFEFBC9C}"/>
              </a:ext>
            </a:extLst>
          </p:cNvPr>
          <p:cNvCxnSpPr/>
          <p:nvPr/>
        </p:nvCxnSpPr>
        <p:spPr>
          <a:xfrm flipH="1">
            <a:off x="3552825" y="990600"/>
            <a:ext cx="19621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7BA24222-B31A-0A27-12AE-4F3AC52C74F8}"/>
              </a:ext>
            </a:extLst>
          </p:cNvPr>
          <p:cNvCxnSpPr/>
          <p:nvPr/>
        </p:nvCxnSpPr>
        <p:spPr>
          <a:xfrm flipV="1">
            <a:off x="5507038" y="995363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F5498C6-63D3-DD32-23CE-E21D8031120F}"/>
              </a:ext>
            </a:extLst>
          </p:cNvPr>
          <p:cNvCxnSpPr/>
          <p:nvPr/>
        </p:nvCxnSpPr>
        <p:spPr>
          <a:xfrm flipH="1" flipV="1">
            <a:off x="3552825" y="3429000"/>
            <a:ext cx="12477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139441D6-5C19-FD82-ABAE-1EADA61CBCB3}"/>
              </a:ext>
            </a:extLst>
          </p:cNvPr>
          <p:cNvCxnSpPr/>
          <p:nvPr/>
        </p:nvCxnSpPr>
        <p:spPr>
          <a:xfrm flipV="1">
            <a:off x="4800600" y="18288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7B459AD-59D9-B292-7CF8-C22525091282}"/>
              </a:ext>
            </a:extLst>
          </p:cNvPr>
          <p:cNvCxnSpPr/>
          <p:nvPr/>
        </p:nvCxnSpPr>
        <p:spPr>
          <a:xfrm flipH="1">
            <a:off x="4800600" y="1828800"/>
            <a:ext cx="10668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6DCCEE32-658C-038D-1618-777FA312EBED}"/>
              </a:ext>
            </a:extLst>
          </p:cNvPr>
          <p:cNvSpPr/>
          <p:nvPr/>
        </p:nvSpPr>
        <p:spPr>
          <a:xfrm>
            <a:off x="3522663" y="946150"/>
            <a:ext cx="73025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030B5497-86F6-F854-7B5C-AAD20C661DB6}"/>
              </a:ext>
            </a:extLst>
          </p:cNvPr>
          <p:cNvSpPr/>
          <p:nvPr/>
        </p:nvSpPr>
        <p:spPr>
          <a:xfrm>
            <a:off x="3524250" y="3392488"/>
            <a:ext cx="71438" cy="730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D877D832-105D-64E5-1640-CE11E278AE5B}"/>
              </a:ext>
            </a:extLst>
          </p:cNvPr>
          <p:cNvCxnSpPr/>
          <p:nvPr/>
        </p:nvCxnSpPr>
        <p:spPr>
          <a:xfrm flipH="1">
            <a:off x="5226050" y="4489450"/>
            <a:ext cx="649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5863B513-7380-3F37-D214-E42AC59E553A}"/>
              </a:ext>
            </a:extLst>
          </p:cNvPr>
          <p:cNvCxnSpPr/>
          <p:nvPr/>
        </p:nvCxnSpPr>
        <p:spPr>
          <a:xfrm flipV="1">
            <a:off x="5226050" y="2895600"/>
            <a:ext cx="0" cy="159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B91ACC08-6E28-1491-787C-BC8898D6DAEC}"/>
              </a:ext>
            </a:extLst>
          </p:cNvPr>
          <p:cNvCxnSpPr/>
          <p:nvPr/>
        </p:nvCxnSpPr>
        <p:spPr>
          <a:xfrm flipH="1">
            <a:off x="1325563" y="2895600"/>
            <a:ext cx="3900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55D2DBBE-1E5F-F70A-5394-D91D7B2DBEFE}"/>
              </a:ext>
            </a:extLst>
          </p:cNvPr>
          <p:cNvSpPr/>
          <p:nvPr/>
        </p:nvSpPr>
        <p:spPr>
          <a:xfrm>
            <a:off x="1284288" y="2852738"/>
            <a:ext cx="71437" cy="714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70" name="文本框 114">
            <a:extLst>
              <a:ext uri="{FF2B5EF4-FFF2-40B4-BE49-F238E27FC236}">
                <a16:creationId xmlns:a16="http://schemas.microsoft.com/office/drawing/2014/main" id="{847A2A05-39C3-A1A9-5021-5662D511D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4189413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时钟</a:t>
            </a:r>
            <a:endParaRPr lang="en-US" altLang="zh-CN" sz="14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71" name="文本框 115">
            <a:extLst>
              <a:ext uri="{FF2B5EF4-FFF2-40B4-BE49-F238E27FC236}">
                <a16:creationId xmlns:a16="http://schemas.microsoft.com/office/drawing/2014/main" id="{ED7DBDA5-9ACE-4498-1260-E64C39BC9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4489450"/>
            <a:ext cx="1260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实验箱</a:t>
            </a:r>
            <a:endParaRPr lang="en-US" altLang="zh-CN" sz="14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“逻辑开关”</a:t>
            </a: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FBE0EC84-4147-7688-C077-91D1D95BD4C6}"/>
              </a:ext>
            </a:extLst>
          </p:cNvPr>
          <p:cNvCxnSpPr/>
          <p:nvPr/>
        </p:nvCxnSpPr>
        <p:spPr>
          <a:xfrm flipV="1">
            <a:off x="2767013" y="4852988"/>
            <a:ext cx="0" cy="188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1FFB13CF-725E-9E52-FA40-93CCFC92FF25}"/>
              </a:ext>
            </a:extLst>
          </p:cNvPr>
          <p:cNvCxnSpPr/>
          <p:nvPr/>
        </p:nvCxnSpPr>
        <p:spPr>
          <a:xfrm flipV="1">
            <a:off x="6684963" y="4852988"/>
            <a:ext cx="0" cy="188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25AE44E4-5F38-55F2-49C1-F4B7573F4C79}"/>
              </a:ext>
            </a:extLst>
          </p:cNvPr>
          <p:cNvCxnSpPr/>
          <p:nvPr/>
        </p:nvCxnSpPr>
        <p:spPr>
          <a:xfrm flipH="1">
            <a:off x="2755900" y="5041900"/>
            <a:ext cx="5099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F18032DB-0A87-C725-5B93-83FCBB93E254}"/>
              </a:ext>
            </a:extLst>
          </p:cNvPr>
          <p:cNvSpPr/>
          <p:nvPr/>
        </p:nvSpPr>
        <p:spPr>
          <a:xfrm>
            <a:off x="6648450" y="4995863"/>
            <a:ext cx="71438" cy="714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5F026559-49D0-81AC-0DF4-39F9E545C488}"/>
              </a:ext>
            </a:extLst>
          </p:cNvPr>
          <p:cNvCxnSpPr/>
          <p:nvPr/>
        </p:nvCxnSpPr>
        <p:spPr>
          <a:xfrm flipV="1">
            <a:off x="2773363" y="2403475"/>
            <a:ext cx="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A99787CE-D4CE-D4CC-35CF-2C254315E3F9}"/>
              </a:ext>
            </a:extLst>
          </p:cNvPr>
          <p:cNvCxnSpPr/>
          <p:nvPr/>
        </p:nvCxnSpPr>
        <p:spPr>
          <a:xfrm flipH="1">
            <a:off x="2770188" y="2582863"/>
            <a:ext cx="1497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3A72AADE-1E13-C6C3-AA11-87F82052A1DD}"/>
              </a:ext>
            </a:extLst>
          </p:cNvPr>
          <p:cNvCxnSpPr/>
          <p:nvPr/>
        </p:nvCxnSpPr>
        <p:spPr>
          <a:xfrm flipV="1">
            <a:off x="4267200" y="2574925"/>
            <a:ext cx="0" cy="2466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1C37A3F7-F891-C2EA-4396-3A4C6EF48DAE}"/>
              </a:ext>
            </a:extLst>
          </p:cNvPr>
          <p:cNvSpPr/>
          <p:nvPr/>
        </p:nvSpPr>
        <p:spPr>
          <a:xfrm>
            <a:off x="4230688" y="5013325"/>
            <a:ext cx="73025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280" name="文本框 129">
            <a:extLst>
              <a:ext uri="{FF2B5EF4-FFF2-40B4-BE49-F238E27FC236}">
                <a16:creationId xmlns:a16="http://schemas.microsoft.com/office/drawing/2014/main" id="{5EB16A1C-3F30-B8E3-748C-FAC145236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4876800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清零</a:t>
            </a:r>
            <a:endParaRPr lang="en-US" altLang="zh-CN" sz="14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A679590-D906-E966-8457-F7D055D8410A}"/>
              </a:ext>
            </a:extLst>
          </p:cNvPr>
          <p:cNvSpPr txBox="1"/>
          <p:nvPr/>
        </p:nvSpPr>
        <p:spPr>
          <a:xfrm>
            <a:off x="501650" y="5199063"/>
            <a:ext cx="8305800" cy="1354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b="1" dirty="0"/>
              <a:t>注：</a:t>
            </a:r>
            <a:endParaRPr lang="en-US" altLang="zh-CN" b="1" dirty="0"/>
          </a:p>
          <a:p>
            <a:pPr marL="360000" indent="-360000">
              <a:spcBef>
                <a:spcPts val="600"/>
              </a:spcBef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74194</a:t>
            </a:r>
            <a:r>
              <a:rPr lang="zh-CN" altLang="en-US" dirty="0"/>
              <a:t>的控制端</a:t>
            </a:r>
            <a:r>
              <a:rPr lang="en-US" altLang="zh-CN" dirty="0"/>
              <a:t>S0=1</a:t>
            </a:r>
            <a:r>
              <a:rPr lang="zh-CN" altLang="en-US" dirty="0"/>
              <a:t>，</a:t>
            </a:r>
            <a:r>
              <a:rPr lang="en-US" altLang="zh-CN" dirty="0"/>
              <a:t>S1=0</a:t>
            </a:r>
            <a:r>
              <a:rPr lang="zh-CN" altLang="en-US" dirty="0"/>
              <a:t>；</a:t>
            </a:r>
            <a:r>
              <a:rPr lang="en-US" altLang="zh-CN" dirty="0"/>
              <a:t>7474</a:t>
            </a:r>
            <a:r>
              <a:rPr lang="zh-CN" altLang="en-US" dirty="0"/>
              <a:t>的异步置</a:t>
            </a:r>
            <a:r>
              <a:rPr lang="en-US" altLang="zh-CN" dirty="0"/>
              <a:t>1</a:t>
            </a:r>
            <a:r>
              <a:rPr lang="zh-CN" altLang="en-US" dirty="0"/>
              <a:t>端要接高电平，不能悬空。</a:t>
            </a:r>
            <a:endParaRPr lang="en-US" altLang="zh-CN" dirty="0"/>
          </a:p>
          <a:p>
            <a:pPr marL="360000" indent="-360000">
              <a:spcBef>
                <a:spcPts val="600"/>
              </a:spcBef>
              <a:defRPr/>
            </a:pPr>
            <a:r>
              <a:rPr lang="en-US" altLang="zh-CN" dirty="0"/>
              <a:t>2</a:t>
            </a:r>
            <a:r>
              <a:rPr lang="zh-CN" altLang="en-US" dirty="0"/>
              <a:t>、每次加法前，要对整个电路清零；数据从低位到高位输入，每按一次“逻辑开关”，</a:t>
            </a:r>
            <a:r>
              <a:rPr lang="en-US" altLang="zh-CN" dirty="0"/>
              <a:t>1</a:t>
            </a:r>
            <a:r>
              <a:rPr lang="zh-CN" altLang="en-US" dirty="0"/>
              <a:t>位数据进入移位寄存器；</a:t>
            </a:r>
            <a:r>
              <a:rPr lang="en-US" altLang="zh-CN" dirty="0"/>
              <a:t>8</a:t>
            </a:r>
            <a:r>
              <a:rPr lang="zh-CN" altLang="en-US" dirty="0"/>
              <a:t>位数据输入完，再按</a:t>
            </a:r>
            <a:r>
              <a:rPr lang="en-US" altLang="zh-CN" dirty="0"/>
              <a:t>4</a:t>
            </a:r>
            <a:r>
              <a:rPr lang="zh-CN" altLang="en-US" dirty="0"/>
              <a:t>次，完成加法。</a:t>
            </a:r>
          </a:p>
        </p:txBody>
      </p:sp>
      <p:sp>
        <p:nvSpPr>
          <p:cNvPr id="100" name="右箭头 99">
            <a:extLst>
              <a:ext uri="{FF2B5EF4-FFF2-40B4-BE49-F238E27FC236}">
                <a16:creationId xmlns:a16="http://schemas.microsoft.com/office/drawing/2014/main" id="{5FD8DF91-09D5-E35C-B250-77A453BC09D8}"/>
              </a:ext>
            </a:extLst>
          </p:cNvPr>
          <p:cNvSpPr/>
          <p:nvPr/>
        </p:nvSpPr>
        <p:spPr>
          <a:xfrm>
            <a:off x="1905000" y="533400"/>
            <a:ext cx="1828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" name="右箭头 101">
            <a:extLst>
              <a:ext uri="{FF2B5EF4-FFF2-40B4-BE49-F238E27FC236}">
                <a16:creationId xmlns:a16="http://schemas.microsoft.com/office/drawing/2014/main" id="{99A7FF82-4D8F-992A-07F9-E9D54A4E300F}"/>
              </a:ext>
            </a:extLst>
          </p:cNvPr>
          <p:cNvSpPr/>
          <p:nvPr/>
        </p:nvSpPr>
        <p:spPr>
          <a:xfrm>
            <a:off x="1905000" y="2971800"/>
            <a:ext cx="1828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687E20B8-8D1C-E454-D545-6D62E411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BDBF2C25-9BEC-1DC6-E1DB-6E290CEFC4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533400"/>
            <a:ext cx="8229600" cy="3113088"/>
          </a:xfrm>
          <a:noFill/>
        </p:spPr>
      </p:pic>
      <p:pic>
        <p:nvPicPr>
          <p:cNvPr id="9220" name="Picture 3">
            <a:extLst>
              <a:ext uri="{FF2B5EF4-FFF2-40B4-BE49-F238E27FC236}">
                <a16:creationId xmlns:a16="http://schemas.microsoft.com/office/drawing/2014/main" id="{8403876A-C0F6-9257-66F3-2C7CA6931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3568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640</Words>
  <Application>Microsoft Office PowerPoint</Application>
  <PresentationFormat>全屏显示(4:3)</PresentationFormat>
  <Paragraphs>58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等线</vt:lpstr>
      <vt:lpstr>Times New Roman</vt:lpstr>
      <vt:lpstr>楷体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刘修铭</dc:creator>
  <cp:lastModifiedBy>刘 修铭</cp:lastModifiedBy>
  <cp:revision>75</cp:revision>
  <cp:lastPrinted>1601-01-01T00:00:00Z</cp:lastPrinted>
  <dcterms:created xsi:type="dcterms:W3CDTF">1601-01-01T00:00:00Z</dcterms:created>
  <dcterms:modified xsi:type="dcterms:W3CDTF">2022-10-11T01:33:16Z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