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40" autoAdjust="0"/>
  </p:normalViewPr>
  <p:slideViewPr>
    <p:cSldViewPr snapToGrid="0" snapToObjects="1">
      <p:cViewPr varScale="1">
        <p:scale>
          <a:sx n="83" d="100"/>
          <a:sy n="83" d="100"/>
        </p:scale>
        <p:origin x="-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D72A-D568-DF43-A229-D9860B52D16B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B86C-B33B-3046-8755-94B8C7538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D72A-D568-DF43-A229-D9860B52D16B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B86C-B33B-3046-8755-94B8C7538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D72A-D568-DF43-A229-D9860B52D16B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B86C-B33B-3046-8755-94B8C7538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D72A-D568-DF43-A229-D9860B52D16B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B86C-B33B-3046-8755-94B8C7538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D72A-D568-DF43-A229-D9860B52D16B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B86C-B33B-3046-8755-94B8C7538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D72A-D568-DF43-A229-D9860B52D16B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B86C-B33B-3046-8755-94B8C7538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D72A-D568-DF43-A229-D9860B52D16B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B86C-B33B-3046-8755-94B8C7538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D72A-D568-DF43-A229-D9860B52D16B}" type="datetimeFigureOut">
              <a:rPr lang="en-US" smtClean="0"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B86C-B33B-3046-8755-94B8C7538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D72A-D568-DF43-A229-D9860B52D16B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B86C-B33B-3046-8755-94B8C7538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D72A-D568-DF43-A229-D9860B52D16B}" type="datetimeFigureOut">
              <a:rPr lang="en-US" smtClean="0"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B86C-B33B-3046-8755-94B8C7538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D72A-D568-DF43-A229-D9860B52D16B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B86C-B33B-3046-8755-94B8C7538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D72A-D568-DF43-A229-D9860B52D16B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B86C-B33B-3046-8755-94B8C7538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882D72A-D568-DF43-A229-D9860B52D16B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959BB86C-B33B-3046-8755-94B8C753893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051423"/>
          </a:xfrm>
        </p:spPr>
        <p:txBody>
          <a:bodyPr/>
          <a:lstStyle/>
          <a:p>
            <a:r>
              <a:rPr lang="en-US" sz="3200" dirty="0"/>
              <a:t>Which library is the interface to the Windows kernel?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Kernel32.dll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User32.dll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Ntdll.dll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WSock32.dll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Wininet.dll</a:t>
            </a:r>
          </a:p>
        </p:txBody>
      </p:sp>
    </p:spTree>
    <p:extLst>
      <p:ext uri="{BB962C8B-B14F-4D97-AF65-F5344CB8AC3E}">
        <p14:creationId xmlns:p14="http://schemas.microsoft.com/office/powerpoint/2010/main" val="20295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051423"/>
          </a:xfrm>
        </p:spPr>
        <p:txBody>
          <a:bodyPr/>
          <a:lstStyle/>
          <a:p>
            <a:r>
              <a:rPr lang="en-US" sz="3200" dirty="0"/>
              <a:t>Which PE section contains CPU instructions?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.text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.</a:t>
            </a:r>
            <a:r>
              <a:rPr lang="en-US" sz="3200" dirty="0" err="1"/>
              <a:t>rdata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.data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.</a:t>
            </a:r>
            <a:r>
              <a:rPr lang="en-US" sz="3200" dirty="0" err="1"/>
              <a:t>rsrc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.</a:t>
            </a:r>
            <a:r>
              <a:rPr lang="en-US" sz="3200" dirty="0" err="1"/>
              <a:t>reloc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526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051423"/>
          </a:xfrm>
        </p:spPr>
        <p:txBody>
          <a:bodyPr/>
          <a:lstStyle/>
          <a:p>
            <a:r>
              <a:rPr lang="en-US" sz="3200" dirty="0"/>
              <a:t>Which tool reveals which services are hosted by each instance of </a:t>
            </a:r>
            <a:r>
              <a:rPr lang="en-US" sz="3200" dirty="0" err="1"/>
              <a:t>scvhost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Procmon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Process explorer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Dependency Walker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Regshot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INetSim</a:t>
            </a:r>
          </a:p>
        </p:txBody>
      </p:sp>
    </p:spTree>
    <p:extLst>
      <p:ext uri="{BB962C8B-B14F-4D97-AF65-F5344CB8AC3E}">
        <p14:creationId xmlns:p14="http://schemas.microsoft.com/office/powerpoint/2010/main" val="12759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051423"/>
          </a:xfrm>
        </p:spPr>
        <p:txBody>
          <a:bodyPr/>
          <a:lstStyle/>
          <a:p>
            <a:r>
              <a:rPr lang="en-US" sz="3200" dirty="0"/>
              <a:t>Which tool is specifically intended to aid analysis of the network traffic from malware?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Procmon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Process explorer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Dependency Walker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Regshot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INetSim</a:t>
            </a:r>
          </a:p>
        </p:txBody>
      </p:sp>
    </p:spTree>
    <p:extLst>
      <p:ext uri="{BB962C8B-B14F-4D97-AF65-F5344CB8AC3E}">
        <p14:creationId xmlns:p14="http://schemas.microsoft.com/office/powerpoint/2010/main" val="202756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917141"/>
            <a:ext cx="7843484" cy="1013012"/>
          </a:xfrm>
        </p:spPr>
        <p:txBody>
          <a:bodyPr/>
          <a:lstStyle/>
          <a:p>
            <a:r>
              <a:rPr lang="en-US" sz="4800" dirty="0"/>
              <a:t>4: A Crash Course in x86 Disassembly </a:t>
            </a:r>
          </a:p>
        </p:txBody>
      </p:sp>
    </p:spTree>
    <p:extLst>
      <p:ext uri="{BB962C8B-B14F-4D97-AF65-F5344CB8AC3E}">
        <p14:creationId xmlns:p14="http://schemas.microsoft.com/office/powerpoint/2010/main" val="379553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051423"/>
          </a:xfrm>
        </p:spPr>
        <p:txBody>
          <a:bodyPr/>
          <a:lstStyle/>
          <a:p>
            <a:r>
              <a:rPr lang="en-US" sz="3200" dirty="0"/>
              <a:t>Which type of language contains commands like this?</a:t>
            </a:r>
            <a:br>
              <a:rPr lang="en-US" sz="3200" dirty="0"/>
            </a:br>
            <a:r>
              <a:rPr lang="en-US" sz="3200" dirty="0" err="1"/>
              <a:t>xor</a:t>
            </a:r>
            <a:r>
              <a:rPr lang="en-US" sz="3200" dirty="0"/>
              <a:t> </a:t>
            </a:r>
            <a:r>
              <a:rPr lang="en-US" sz="3200" dirty="0" err="1"/>
              <a:t>eax,eax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Interpreted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High-level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Low-level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15167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051423"/>
          </a:xfrm>
        </p:spPr>
        <p:txBody>
          <a:bodyPr/>
          <a:lstStyle/>
          <a:p>
            <a:r>
              <a:rPr lang="en-US" sz="3200" dirty="0"/>
              <a:t>Which memory section contains objects created by the malloc()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Stack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Heap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Code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None </a:t>
            </a:r>
            <a:r>
              <a:rPr lang="en-US" sz="3200" dirty="0"/>
              <a:t>of the above</a:t>
            </a:r>
          </a:p>
        </p:txBody>
      </p:sp>
    </p:spTree>
    <p:extLst>
      <p:ext uri="{BB962C8B-B14F-4D97-AF65-F5344CB8AC3E}">
        <p14:creationId xmlns:p14="http://schemas.microsoft.com/office/powerpoint/2010/main" val="396707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051423"/>
          </a:xfrm>
        </p:spPr>
        <p:txBody>
          <a:bodyPr/>
          <a:lstStyle/>
          <a:p>
            <a:r>
              <a:rPr lang="en-US" sz="3200" dirty="0"/>
              <a:t>Which register points to the top of the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EFLAGS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EAX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EIP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EBP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264872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3074720"/>
          </a:xfrm>
        </p:spPr>
        <p:txBody>
          <a:bodyPr/>
          <a:lstStyle/>
          <a:p>
            <a:r>
              <a:rPr lang="en-US" sz="3200" dirty="0"/>
              <a:t>What is the value in eax after these instructions?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mov ebx, 0x10</a:t>
            </a:r>
            <a:br>
              <a:rPr lang="en-US" sz="3200" dirty="0"/>
            </a:br>
            <a:r>
              <a:rPr lang="en-US" sz="3200" dirty="0"/>
              <a:t>mov eax, ebx</a:t>
            </a:r>
            <a:br>
              <a:rPr lang="en-US" sz="3200" dirty="0"/>
            </a:br>
            <a:r>
              <a:rPr lang="en-US" sz="3200" dirty="0"/>
              <a:t>inc ebx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0xf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0x5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0x9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0x10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0x11</a:t>
            </a:r>
          </a:p>
        </p:txBody>
      </p:sp>
    </p:spTree>
    <p:extLst>
      <p:ext uri="{BB962C8B-B14F-4D97-AF65-F5344CB8AC3E}">
        <p14:creationId xmlns:p14="http://schemas.microsoft.com/office/powerpoint/2010/main" val="2840647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917141"/>
            <a:ext cx="7843484" cy="1013012"/>
          </a:xfrm>
        </p:spPr>
        <p:txBody>
          <a:bodyPr/>
          <a:lstStyle/>
          <a:p>
            <a:r>
              <a:rPr lang="en-US" sz="4800" dirty="0"/>
              <a:t>5: IDA Pro </a:t>
            </a:r>
          </a:p>
        </p:txBody>
      </p:sp>
    </p:spTree>
    <p:extLst>
      <p:ext uri="{BB962C8B-B14F-4D97-AF65-F5344CB8AC3E}">
        <p14:creationId xmlns:p14="http://schemas.microsoft.com/office/powerpoint/2010/main" val="134939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917141"/>
            <a:ext cx="7542212" cy="1013012"/>
          </a:xfrm>
        </p:spPr>
        <p:txBody>
          <a:bodyPr/>
          <a:lstStyle/>
          <a:p>
            <a:r>
              <a:rPr lang="en-US" sz="4800" dirty="0"/>
              <a:t>0: Malware Analysis Primer &amp; 1: Basic Static Techniques </a:t>
            </a:r>
          </a:p>
        </p:txBody>
      </p:sp>
    </p:spTree>
    <p:extLst>
      <p:ext uri="{BB962C8B-B14F-4D97-AF65-F5344CB8AC3E}">
        <p14:creationId xmlns:p14="http://schemas.microsoft.com/office/powerpoint/2010/main" val="313960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05" y="107576"/>
            <a:ext cx="4712573" cy="3105319"/>
          </a:xfrm>
        </p:spPr>
        <p:txBody>
          <a:bodyPr/>
          <a:lstStyle/>
          <a:p>
            <a:r>
              <a:rPr lang="en-US" sz="3200" b="0" dirty="0">
                <a:effectLst/>
              </a:rPr>
              <a:t>In IDA Pro, you are in graph mode, as shown to the right.  </a:t>
            </a:r>
            <a:r>
              <a:rPr lang="en-US" sz="3200" b="0" dirty="0" smtClean="0">
                <a:effectLst/>
              </a:rPr>
              <a:t>How can you get into </a:t>
            </a:r>
            <a:r>
              <a:rPr lang="en-US" sz="3200" b="0" dirty="0">
                <a:effectLst/>
              </a:rPr>
              <a:t>text mode, as shown </a:t>
            </a:r>
            <a:r>
              <a:rPr lang="en-US" sz="3200" b="0" dirty="0" smtClean="0">
                <a:effectLst/>
              </a:rPr>
              <a:t>in the lower image?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20" y="3274087"/>
            <a:ext cx="7825843" cy="329585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F9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SPACEBAR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Enter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 smtClean="0"/>
              <a:t>Ctrl+C</a:t>
            </a:r>
            <a:endParaRPr lang="en-US" sz="32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None of the above</a:t>
            </a:r>
            <a:endParaRPr lang="en-US" sz="3200" dirty="0"/>
          </a:p>
        </p:txBody>
      </p:sp>
      <p:pic>
        <p:nvPicPr>
          <p:cNvPr id="1025" name="Picture 1" descr="Screen Shot 2013-12-08 at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59" y="361217"/>
            <a:ext cx="37846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Screen Shot 2013-12-08 at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34" y="2972654"/>
            <a:ext cx="354965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293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917141"/>
            <a:ext cx="7843484" cy="1013012"/>
          </a:xfrm>
        </p:spPr>
        <p:txBody>
          <a:bodyPr/>
          <a:lstStyle/>
          <a:p>
            <a:r>
              <a:rPr lang="en-US" sz="4800" dirty="0"/>
              <a:t>6: Recognizing C Code Constructs in Assembly </a:t>
            </a:r>
          </a:p>
        </p:txBody>
      </p:sp>
    </p:spTree>
    <p:extLst>
      <p:ext uri="{BB962C8B-B14F-4D97-AF65-F5344CB8AC3E}">
        <p14:creationId xmlns:p14="http://schemas.microsoft.com/office/powerpoint/2010/main" val="298415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1942557"/>
          </a:xfrm>
        </p:spPr>
        <p:txBody>
          <a:bodyPr/>
          <a:lstStyle/>
          <a:p>
            <a:r>
              <a:rPr lang="en-US" sz="3200" dirty="0"/>
              <a:t>When printf("%d", 2); is executed, how is the value 2 passed to the printf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As a global variable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On the stack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In the heap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In the .</a:t>
            </a:r>
            <a:r>
              <a:rPr lang="en-US" sz="3200" dirty="0" err="1"/>
              <a:t>rsrc</a:t>
            </a:r>
            <a:r>
              <a:rPr lang="en-US" sz="3200" dirty="0"/>
              <a:t> section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134303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917141"/>
            <a:ext cx="7843484" cy="1013012"/>
          </a:xfrm>
        </p:spPr>
        <p:txBody>
          <a:bodyPr/>
          <a:lstStyle/>
          <a:p>
            <a:r>
              <a:rPr lang="en-US" sz="4800" dirty="0"/>
              <a:t>7: Analyzing Malicious Windows Programs </a:t>
            </a:r>
          </a:p>
        </p:txBody>
      </p:sp>
    </p:spTree>
    <p:extLst>
      <p:ext uri="{BB962C8B-B14F-4D97-AF65-F5344CB8AC3E}">
        <p14:creationId xmlns:p14="http://schemas.microsoft.com/office/powerpoint/2010/main" val="1905499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1942557"/>
          </a:xfrm>
        </p:spPr>
        <p:txBody>
          <a:bodyPr/>
          <a:lstStyle/>
          <a:p>
            <a:r>
              <a:rPr lang="en-US" sz="3200" dirty="0"/>
              <a:t>Which item allows malware to launch each time Windows is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Handle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Run key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ADS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.</a:t>
            </a:r>
            <a:r>
              <a:rPr lang="en-US" sz="3200" dirty="0" err="1"/>
              <a:t>reg</a:t>
            </a:r>
            <a:r>
              <a:rPr lang="en-US" sz="3200" dirty="0"/>
              <a:t> file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WinINet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053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1942557"/>
          </a:xfrm>
        </p:spPr>
        <p:txBody>
          <a:bodyPr/>
          <a:lstStyle/>
          <a:p>
            <a:r>
              <a:rPr lang="en-US" sz="3200" dirty="0"/>
              <a:t>Which item is used to refer to a menu, process, or other Windows object?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Handle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Run key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ADS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.</a:t>
            </a:r>
            <a:r>
              <a:rPr lang="en-US" sz="3200" dirty="0" err="1"/>
              <a:t>reg</a:t>
            </a:r>
            <a:r>
              <a:rPr lang="en-US" sz="3200" dirty="0"/>
              <a:t> file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WinINet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719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1942557"/>
          </a:xfrm>
        </p:spPr>
        <p:txBody>
          <a:bodyPr/>
          <a:lstStyle/>
          <a:p>
            <a:r>
              <a:rPr lang="en-US" sz="3200" dirty="0"/>
              <a:t>Which item allows </a:t>
            </a:r>
            <a:r>
              <a:rPr lang="en-US" sz="3200" dirty="0" err="1"/>
              <a:t>interprocess</a:t>
            </a:r>
            <a:r>
              <a:rPr lang="en-US" sz="3200" dirty="0"/>
              <a:t> communication?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DLLMain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Process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Thread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Mutex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14719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1942557"/>
          </a:xfrm>
        </p:spPr>
        <p:txBody>
          <a:bodyPr/>
          <a:lstStyle/>
          <a:p>
            <a:r>
              <a:rPr lang="en-US" sz="3200" dirty="0" smtClean="0"/>
              <a:t>Which </a:t>
            </a:r>
            <a:r>
              <a:rPr lang="en-US" sz="3200" dirty="0"/>
              <a:t>of these specifies what will happen after division by zero?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COM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SEH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User mode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Kernel mode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805347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1942557"/>
          </a:xfrm>
        </p:spPr>
        <p:txBody>
          <a:bodyPr/>
          <a:lstStyle/>
          <a:p>
            <a:r>
              <a:rPr lang="en-US" sz="3200" dirty="0"/>
              <a:t>Which of these items runs in kernel mode?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Kernel32.dll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Ntdll.dll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Ntoskrnl.exe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Svchost.exe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COMMAND.COM</a:t>
            </a:r>
          </a:p>
        </p:txBody>
      </p:sp>
    </p:spTree>
    <p:extLst>
      <p:ext uri="{BB962C8B-B14F-4D97-AF65-F5344CB8AC3E}">
        <p14:creationId xmlns:p14="http://schemas.microsoft.com/office/powerpoint/2010/main" val="1925251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2-08 at 11.2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714375"/>
            <a:ext cx="58801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8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051423"/>
          </a:xfrm>
        </p:spPr>
        <p:txBody>
          <a:bodyPr/>
          <a:lstStyle/>
          <a:p>
            <a:r>
              <a:rPr lang="en-US" sz="3200" dirty="0"/>
              <a:t>If you open a malware file in IDA Pro and determine the purpose of each module, which type of analysis are you performing?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Basic static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Basic dynamic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Advanced static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Advanced dynamic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None of the above</a:t>
            </a:r>
          </a:p>
          <a:p>
            <a:pPr marL="514350" indent="-514350">
              <a:buFont typeface="+mj-lt"/>
              <a:buAutoNum type="alphaU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308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917141"/>
            <a:ext cx="7843484" cy="1013012"/>
          </a:xfrm>
        </p:spPr>
        <p:txBody>
          <a:bodyPr/>
          <a:lstStyle/>
          <a:p>
            <a:r>
              <a:rPr lang="en-US" sz="4800" dirty="0"/>
              <a:t>8: Debugging </a:t>
            </a:r>
          </a:p>
        </p:txBody>
      </p:sp>
    </p:spTree>
    <p:extLst>
      <p:ext uri="{BB962C8B-B14F-4D97-AF65-F5344CB8AC3E}">
        <p14:creationId xmlns:p14="http://schemas.microsoft.com/office/powerpoint/2010/main" val="2036190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1942557"/>
          </a:xfrm>
        </p:spPr>
        <p:txBody>
          <a:bodyPr/>
          <a:lstStyle/>
          <a:p>
            <a:r>
              <a:rPr lang="en-US" sz="3200" dirty="0"/>
              <a:t>Which debugger feature slows down execution substantially?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Step over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Step into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INT 3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Hardware execution breakpoints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Conditional breakpoints</a:t>
            </a:r>
          </a:p>
        </p:txBody>
      </p:sp>
    </p:spTree>
    <p:extLst>
      <p:ext uri="{BB962C8B-B14F-4D97-AF65-F5344CB8AC3E}">
        <p14:creationId xmlns:p14="http://schemas.microsoft.com/office/powerpoint/2010/main" val="985929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1942557"/>
          </a:xfrm>
        </p:spPr>
        <p:txBody>
          <a:bodyPr/>
          <a:lstStyle/>
          <a:p>
            <a:r>
              <a:rPr lang="en-US" sz="3200" dirty="0"/>
              <a:t>What is the most common type of breakpoint?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Step over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Step into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INT 3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Hardware execution breakpoints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Conditional breakpoints</a:t>
            </a:r>
          </a:p>
        </p:txBody>
      </p:sp>
    </p:spTree>
    <p:extLst>
      <p:ext uri="{BB962C8B-B14F-4D97-AF65-F5344CB8AC3E}">
        <p14:creationId xmlns:p14="http://schemas.microsoft.com/office/powerpoint/2010/main" val="1129690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917141"/>
            <a:ext cx="7843484" cy="1013012"/>
          </a:xfrm>
        </p:spPr>
        <p:txBody>
          <a:bodyPr/>
          <a:lstStyle/>
          <a:p>
            <a:r>
              <a:rPr lang="en-US" sz="4800" dirty="0"/>
              <a:t>9: OllyDbg </a:t>
            </a:r>
          </a:p>
        </p:txBody>
      </p:sp>
    </p:spTree>
    <p:extLst>
      <p:ext uri="{BB962C8B-B14F-4D97-AF65-F5344CB8AC3E}">
        <p14:creationId xmlns:p14="http://schemas.microsoft.com/office/powerpoint/2010/main" val="3416808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1942557"/>
          </a:xfrm>
        </p:spPr>
        <p:txBody>
          <a:bodyPr/>
          <a:lstStyle/>
          <a:p>
            <a:r>
              <a:rPr lang="en-US" sz="3200" dirty="0"/>
              <a:t>Which process requires a .</a:t>
            </a:r>
            <a:r>
              <a:rPr lang="en-US" sz="3200" dirty="0" err="1"/>
              <a:t>reloc</a:t>
            </a:r>
            <a:r>
              <a:rPr lang="en-US" sz="3200" dirty="0"/>
              <a:t> section?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Rebasing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0xCC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DLLMain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Back trace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Run Trace</a:t>
            </a:r>
          </a:p>
        </p:txBody>
      </p:sp>
    </p:spTree>
    <p:extLst>
      <p:ext uri="{BB962C8B-B14F-4D97-AF65-F5344CB8AC3E}">
        <p14:creationId xmlns:p14="http://schemas.microsoft.com/office/powerpoint/2010/main" val="3410378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1942557"/>
          </a:xfrm>
        </p:spPr>
        <p:txBody>
          <a:bodyPr/>
          <a:lstStyle/>
          <a:p>
            <a:r>
              <a:rPr lang="en-US" sz="3200" dirty="0"/>
              <a:t>Which process happens when you press the - key in OllyDbg?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Rebasing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0xCC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DLLMain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Back trace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Run Trace</a:t>
            </a:r>
          </a:p>
        </p:txBody>
      </p:sp>
    </p:spTree>
    <p:extLst>
      <p:ext uri="{BB962C8B-B14F-4D97-AF65-F5344CB8AC3E}">
        <p14:creationId xmlns:p14="http://schemas.microsoft.com/office/powerpoint/2010/main" val="2459827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917141"/>
            <a:ext cx="7843484" cy="1013012"/>
          </a:xfrm>
        </p:spPr>
        <p:txBody>
          <a:bodyPr/>
          <a:lstStyle/>
          <a:p>
            <a:r>
              <a:rPr lang="en-US" sz="4800" dirty="0"/>
              <a:t>10: Kernel Debugging with </a:t>
            </a:r>
            <a:r>
              <a:rPr lang="en-US" sz="4800" dirty="0" err="1"/>
              <a:t>WinDbg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0133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3701999"/>
          </a:xfrm>
        </p:spPr>
        <p:txBody>
          <a:bodyPr/>
          <a:lstStyle/>
          <a:p>
            <a:r>
              <a:rPr lang="en-US" sz="3200" dirty="0"/>
              <a:t>How many of these objects run in kernel mode?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Driver</a:t>
            </a:r>
            <a:br>
              <a:rPr lang="en-US" sz="3200" dirty="0"/>
            </a:br>
            <a:r>
              <a:rPr lang="en-US" sz="3200" dirty="0"/>
              <a:t>Device object</a:t>
            </a:r>
            <a:br>
              <a:rPr lang="en-US" sz="3200" dirty="0"/>
            </a:br>
            <a:r>
              <a:rPr lang="en-US" sz="3200" dirty="0" err="1"/>
              <a:t>Ntdll.exe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Ntoskrnl.exe</a:t>
            </a:r>
            <a:br>
              <a:rPr lang="en-US" sz="3200" dirty="0"/>
            </a:br>
            <a:r>
              <a:rPr lang="en-US" sz="3200" dirty="0"/>
              <a:t>Kernel32.dll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4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Some other number</a:t>
            </a:r>
          </a:p>
        </p:txBody>
      </p:sp>
    </p:spTree>
    <p:extLst>
      <p:ext uri="{BB962C8B-B14F-4D97-AF65-F5344CB8AC3E}">
        <p14:creationId xmlns:p14="http://schemas.microsoft.com/office/powerpoint/2010/main" val="3680907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2-08 at 2.0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202267"/>
            <a:ext cx="69596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5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987924"/>
          </a:xfrm>
        </p:spPr>
        <p:txBody>
          <a:bodyPr/>
          <a:lstStyle/>
          <a:p>
            <a:r>
              <a:rPr lang="en-US" sz="3200" dirty="0"/>
              <a:t>Which software allows kernel debugging?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INetSim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OllyDbg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WinDbg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IDA Pro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Process Monitor</a:t>
            </a:r>
          </a:p>
        </p:txBody>
      </p:sp>
    </p:spTree>
    <p:extLst>
      <p:ext uri="{BB962C8B-B14F-4D97-AF65-F5344CB8AC3E}">
        <p14:creationId xmlns:p14="http://schemas.microsoft.com/office/powerpoint/2010/main" val="34606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051423"/>
          </a:xfrm>
        </p:spPr>
        <p:txBody>
          <a:bodyPr/>
          <a:lstStyle/>
          <a:p>
            <a:r>
              <a:rPr lang="en-US" sz="3200" dirty="0"/>
              <a:t>If you run </a:t>
            </a:r>
            <a:r>
              <a:rPr lang="en-US" sz="3200" dirty="0" err="1"/>
              <a:t>strings.exe</a:t>
            </a:r>
            <a:r>
              <a:rPr lang="en-US" sz="3200" dirty="0"/>
              <a:t> on a malware file, which type of analysis are you performing?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Basic static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Basic dynamic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Advanced static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Advanced dynamic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None of the above</a:t>
            </a:r>
          </a:p>
          <a:p>
            <a:pPr marL="514350" indent="-514350">
              <a:buFont typeface="+mj-lt"/>
              <a:buAutoNum type="alphaU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5144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987924"/>
          </a:xfrm>
        </p:spPr>
        <p:txBody>
          <a:bodyPr/>
          <a:lstStyle/>
          <a:p>
            <a:r>
              <a:rPr lang="en-US" sz="3200" dirty="0"/>
              <a:t>Which software can analyze a crash dump?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INetSim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OllyDbg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WinDbg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IDA Pro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Process Monitor</a:t>
            </a:r>
          </a:p>
        </p:txBody>
      </p:sp>
    </p:spTree>
    <p:extLst>
      <p:ext uri="{BB962C8B-B14F-4D97-AF65-F5344CB8AC3E}">
        <p14:creationId xmlns:p14="http://schemas.microsoft.com/office/powerpoint/2010/main" val="2479327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987924"/>
          </a:xfrm>
        </p:spPr>
        <p:txBody>
          <a:bodyPr/>
          <a:lstStyle/>
          <a:p>
            <a:r>
              <a:rPr lang="en-US" sz="3200" dirty="0"/>
              <a:t>What technique is most commonly used in kernel-mode rootkits?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SSDT Hooking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Interrupts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Breakpoints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DLL Injection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Drivers</a:t>
            </a:r>
          </a:p>
        </p:txBody>
      </p:sp>
    </p:spTree>
    <p:extLst>
      <p:ext uri="{BB962C8B-B14F-4D97-AF65-F5344CB8AC3E}">
        <p14:creationId xmlns:p14="http://schemas.microsoft.com/office/powerpoint/2010/main" val="1993746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917141"/>
            <a:ext cx="7843484" cy="1013012"/>
          </a:xfrm>
        </p:spPr>
        <p:txBody>
          <a:bodyPr/>
          <a:lstStyle/>
          <a:p>
            <a:r>
              <a:rPr lang="en-US" sz="4800" dirty="0"/>
              <a:t>11: Malware Behavior </a:t>
            </a:r>
          </a:p>
        </p:txBody>
      </p:sp>
    </p:spTree>
    <p:extLst>
      <p:ext uri="{BB962C8B-B14F-4D97-AF65-F5344CB8AC3E}">
        <p14:creationId xmlns:p14="http://schemas.microsoft.com/office/powerpoint/2010/main" val="4074441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Which item refers to a connection originating from inside the Windows firewall?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Downloader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Launcher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Backdoor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Reverse shell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RAT</a:t>
            </a:r>
          </a:p>
        </p:txBody>
      </p:sp>
    </p:spTree>
    <p:extLst>
      <p:ext uri="{BB962C8B-B14F-4D97-AF65-F5344CB8AC3E}">
        <p14:creationId xmlns:p14="http://schemas.microsoft.com/office/powerpoint/2010/main" val="3437871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Which category contains Poison Ivy?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Downloader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Launcher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Backdoor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Reverse shell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RAT</a:t>
            </a:r>
          </a:p>
        </p:txBody>
      </p:sp>
    </p:spTree>
    <p:extLst>
      <p:ext uri="{BB962C8B-B14F-4D97-AF65-F5344CB8AC3E}">
        <p14:creationId xmlns:p14="http://schemas.microsoft.com/office/powerpoint/2010/main" val="4120006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Which technique specifically steals credentials?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GINA Interception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Hash dumping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GetAsyncKeyState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AppInit_DLLs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DLL Load-Order Hijacking</a:t>
            </a:r>
          </a:p>
        </p:txBody>
      </p:sp>
    </p:spTree>
    <p:extLst>
      <p:ext uri="{BB962C8B-B14F-4D97-AF65-F5344CB8AC3E}">
        <p14:creationId xmlns:p14="http://schemas.microsoft.com/office/powerpoint/2010/main" val="4120006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Which technique is also called Companion Trojan?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GINA Interception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Hash dumping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GetAsyncKeyState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AppInit_DLLs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DLL Load-Order Hijacking</a:t>
            </a:r>
          </a:p>
        </p:txBody>
      </p:sp>
    </p:spTree>
    <p:extLst>
      <p:ext uri="{BB962C8B-B14F-4D97-AF65-F5344CB8AC3E}">
        <p14:creationId xmlns:p14="http://schemas.microsoft.com/office/powerpoint/2010/main" val="1087913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 smtClean="0"/>
              <a:t>Which </a:t>
            </a:r>
            <a:r>
              <a:rPr lang="en-US" sz="3200" dirty="0"/>
              <a:t>technique allows malware to load in Safe Mode?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Privilege escalation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IAT hooking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Inline hooking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Trojanized</a:t>
            </a:r>
            <a:r>
              <a:rPr lang="en-US" sz="3200" dirty="0"/>
              <a:t> system binaries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Winlogon</a:t>
            </a:r>
            <a:r>
              <a:rPr lang="en-US" sz="3200" dirty="0"/>
              <a:t> notify</a:t>
            </a:r>
          </a:p>
        </p:txBody>
      </p:sp>
    </p:spTree>
    <p:extLst>
      <p:ext uri="{BB962C8B-B14F-4D97-AF65-F5344CB8AC3E}">
        <p14:creationId xmlns:p14="http://schemas.microsoft.com/office/powerpoint/2010/main" val="1087913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917141"/>
            <a:ext cx="7843484" cy="1013012"/>
          </a:xfrm>
        </p:spPr>
        <p:txBody>
          <a:bodyPr/>
          <a:lstStyle/>
          <a:p>
            <a:r>
              <a:rPr lang="en-US" sz="4800" dirty="0"/>
              <a:t>12: Covert Malware Launching </a:t>
            </a:r>
          </a:p>
        </p:txBody>
      </p:sp>
    </p:spTree>
    <p:extLst>
      <p:ext uri="{BB962C8B-B14F-4D97-AF65-F5344CB8AC3E}">
        <p14:creationId xmlns:p14="http://schemas.microsoft.com/office/powerpoint/2010/main" val="2803352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What is the most popular covert launching technique?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DLL Injection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Direct injection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Process replacement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Hook injection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Detours</a:t>
            </a:r>
          </a:p>
        </p:txBody>
      </p:sp>
    </p:spTree>
    <p:extLst>
      <p:ext uri="{BB962C8B-B14F-4D97-AF65-F5344CB8AC3E}">
        <p14:creationId xmlns:p14="http://schemas.microsoft.com/office/powerpoint/2010/main" val="387915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051423"/>
          </a:xfrm>
        </p:spPr>
        <p:txBody>
          <a:bodyPr/>
          <a:lstStyle/>
          <a:p>
            <a:r>
              <a:rPr lang="en-US" sz="3200" dirty="0"/>
              <a:t>Which type of malware conceals the existence of other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Backdoor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Botnet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Downloader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Keylogger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Rootkit</a:t>
            </a:r>
          </a:p>
        </p:txBody>
      </p:sp>
    </p:spTree>
    <p:extLst>
      <p:ext uri="{BB962C8B-B14F-4D97-AF65-F5344CB8AC3E}">
        <p14:creationId xmlns:p14="http://schemas.microsoft.com/office/powerpoint/2010/main" val="408514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Which technique only works in suspended states?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DLL Injection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Direct injection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Process replacement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Hook injection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Detours</a:t>
            </a:r>
          </a:p>
        </p:txBody>
      </p:sp>
    </p:spTree>
    <p:extLst>
      <p:ext uri="{BB962C8B-B14F-4D97-AF65-F5344CB8AC3E}">
        <p14:creationId xmlns:p14="http://schemas.microsoft.com/office/powerpoint/2010/main" val="1791981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12-08 at 2.49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5" y="1257300"/>
            <a:ext cx="7048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27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Which technique allows kernel-mode malware to run user-space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APC Injection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DLL Injection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Direct injection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Process replacement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Hook injection</a:t>
            </a:r>
          </a:p>
        </p:txBody>
      </p:sp>
    </p:spTree>
    <p:extLst>
      <p:ext uri="{BB962C8B-B14F-4D97-AF65-F5344CB8AC3E}">
        <p14:creationId xmlns:p14="http://schemas.microsoft.com/office/powerpoint/2010/main" val="1791981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2-08 at 2.4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63" y="2254250"/>
            <a:ext cx="6921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7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917141"/>
            <a:ext cx="7843484" cy="1013012"/>
          </a:xfrm>
        </p:spPr>
        <p:txBody>
          <a:bodyPr/>
          <a:lstStyle/>
          <a:p>
            <a:r>
              <a:rPr lang="en-US" sz="4800" dirty="0"/>
              <a:t>13: Data Encoding</a:t>
            </a:r>
          </a:p>
        </p:txBody>
      </p:sp>
    </p:spTree>
    <p:extLst>
      <p:ext uri="{BB962C8B-B14F-4D97-AF65-F5344CB8AC3E}">
        <p14:creationId xmlns:p14="http://schemas.microsoft.com/office/powerpoint/2010/main" val="3339108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Which encoding leaves the length of the text unchanged?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XOR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ROL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Base64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ROT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More than one of the above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0987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Which encoding reverses itself?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XOR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ROL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Base64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ROT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More than one of the above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82152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Which encoding often produces text ending in = or ==?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XOR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ROL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Base64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ROT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More than one of the above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8215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What is the entropy of bytes that are all zero?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4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6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8215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What is the entropy of encrypted  bytes?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4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6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2095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917141"/>
            <a:ext cx="7843484" cy="1013012"/>
          </a:xfrm>
        </p:spPr>
        <p:txBody>
          <a:bodyPr/>
          <a:lstStyle/>
          <a:p>
            <a:r>
              <a:rPr lang="en-US" sz="4800" dirty="0"/>
              <a:t>2: Malware Analysis in Virtual Machines &amp; 3: Basic Dynamic Analysis </a:t>
            </a:r>
          </a:p>
        </p:txBody>
      </p:sp>
    </p:spTree>
    <p:extLst>
      <p:ext uri="{BB962C8B-B14F-4D97-AF65-F5344CB8AC3E}">
        <p14:creationId xmlns:p14="http://schemas.microsoft.com/office/powerpoint/2010/main" val="30811549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917141"/>
            <a:ext cx="7843484" cy="1013012"/>
          </a:xfrm>
        </p:spPr>
        <p:txBody>
          <a:bodyPr/>
          <a:lstStyle/>
          <a:p>
            <a:r>
              <a:rPr lang="en-US" sz="4800" dirty="0"/>
              <a:t>14: Malware-Focused Network Signatures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461824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Which technique below is most likely to breach OPSEC?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Check domain blacklists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Whois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Upload sample to </a:t>
            </a:r>
            <a:r>
              <a:rPr lang="en-US" sz="3200" dirty="0" err="1"/>
              <a:t>VirusTotal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View Google cache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Scan domain through 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4756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Which signals do owned hosts send to C&amp;C servers?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Snort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Beacon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User-Agent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HTTP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98449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325345"/>
          </a:xfrm>
        </p:spPr>
        <p:txBody>
          <a:bodyPr/>
          <a:lstStyle/>
          <a:p>
            <a:r>
              <a:rPr lang="en-US" sz="3200" dirty="0"/>
              <a:t>Which Windows networking API can download a file with a single function call?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WInSock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WinINet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COM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All of the above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356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051423"/>
          </a:xfrm>
        </p:spPr>
        <p:txBody>
          <a:bodyPr/>
          <a:lstStyle/>
          <a:p>
            <a:r>
              <a:rPr lang="en-US" sz="3200" dirty="0"/>
              <a:t>Which item below can be used to conceal the strings in an executable?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UPX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PEiD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PE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ELF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DLL</a:t>
            </a:r>
          </a:p>
        </p:txBody>
      </p:sp>
    </p:spTree>
    <p:extLst>
      <p:ext uri="{BB962C8B-B14F-4D97-AF65-F5344CB8AC3E}">
        <p14:creationId xmlns:p14="http://schemas.microsoft.com/office/powerpoint/2010/main" val="178503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051423"/>
          </a:xfrm>
        </p:spPr>
        <p:txBody>
          <a:bodyPr/>
          <a:lstStyle/>
          <a:p>
            <a:r>
              <a:rPr lang="en-US" sz="3200" dirty="0"/>
              <a:t>What type of file is </a:t>
            </a:r>
            <a:r>
              <a:rPr lang="en-US" sz="3200" dirty="0" err="1"/>
              <a:t>calc.exe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UPX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PEiD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PE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ELF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DLL</a:t>
            </a:r>
          </a:p>
        </p:txBody>
      </p:sp>
    </p:spTree>
    <p:extLst>
      <p:ext uri="{BB962C8B-B14F-4D97-AF65-F5344CB8AC3E}">
        <p14:creationId xmlns:p14="http://schemas.microsoft.com/office/powerpoint/2010/main" val="35991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2051423"/>
          </a:xfrm>
        </p:spPr>
        <p:txBody>
          <a:bodyPr/>
          <a:lstStyle/>
          <a:p>
            <a:r>
              <a:rPr lang="en-US" sz="3200" dirty="0"/>
              <a:t>How many bytes are used to store the string HELLO in Unicode?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432921"/>
            <a:ext cx="7581901" cy="3953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6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10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12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Some other number</a:t>
            </a:r>
          </a:p>
        </p:txBody>
      </p:sp>
    </p:spTree>
    <p:extLst>
      <p:ext uri="{BB962C8B-B14F-4D97-AF65-F5344CB8AC3E}">
        <p14:creationId xmlns:p14="http://schemas.microsoft.com/office/powerpoint/2010/main" val="195229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214</TotalTime>
  <Words>983</Words>
  <Application>Microsoft Macintosh PowerPoint</Application>
  <PresentationFormat>On-screen Show (4:3)</PresentationFormat>
  <Paragraphs>283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Orbit</vt:lpstr>
      <vt:lpstr>Review</vt:lpstr>
      <vt:lpstr>0: Malware Analysis Primer &amp; 1: Basic Static Techniques </vt:lpstr>
      <vt:lpstr>If you open a malware file in IDA Pro and determine the purpose of each module, which type of analysis are you performing?</vt:lpstr>
      <vt:lpstr>If you run strings.exe on a malware file, which type of analysis are you performing?</vt:lpstr>
      <vt:lpstr>Which type of malware conceals the existence of other code?</vt:lpstr>
      <vt:lpstr>2: Malware Analysis in Virtual Machines &amp; 3: Basic Dynamic Analysis </vt:lpstr>
      <vt:lpstr>Which item below can be used to conceal the strings in an executable?</vt:lpstr>
      <vt:lpstr>What type of file is calc.exe?</vt:lpstr>
      <vt:lpstr>How many bytes are used to store the string HELLO in Unicode?</vt:lpstr>
      <vt:lpstr>Which library is the interface to the Windows kernel?</vt:lpstr>
      <vt:lpstr>Which PE section contains CPU instructions?</vt:lpstr>
      <vt:lpstr>Which tool reveals which services are hosted by each instance of scvhost?</vt:lpstr>
      <vt:lpstr>Which tool is specifically intended to aid analysis of the network traffic from malware?</vt:lpstr>
      <vt:lpstr>4: A Crash Course in x86 Disassembly </vt:lpstr>
      <vt:lpstr>Which type of language contains commands like this? xor eax,eax</vt:lpstr>
      <vt:lpstr>Which memory section contains objects created by the malloc() function?</vt:lpstr>
      <vt:lpstr>Which register points to the top of the stack?</vt:lpstr>
      <vt:lpstr>What is the value in eax after these instructions?  mov ebx, 0x10 mov eax, ebx inc ebx</vt:lpstr>
      <vt:lpstr>5: IDA Pro </vt:lpstr>
      <vt:lpstr>In IDA Pro, you are in graph mode, as shown to the right.  How can you get into text mode, as shown in the lower image?</vt:lpstr>
      <vt:lpstr>6: Recognizing C Code Constructs in Assembly </vt:lpstr>
      <vt:lpstr>When printf("%d", 2); is executed, how is the value 2 passed to the printf function?</vt:lpstr>
      <vt:lpstr>7: Analyzing Malicious Windows Programs </vt:lpstr>
      <vt:lpstr>Which item allows malware to launch each time Windows is started?</vt:lpstr>
      <vt:lpstr>Which item is used to refer to a menu, process, or other Windows object? </vt:lpstr>
      <vt:lpstr>Which item allows interprocess communication?</vt:lpstr>
      <vt:lpstr>Which of these specifies what will happen after division by zero?</vt:lpstr>
      <vt:lpstr>Which of these items runs in kernel mode?</vt:lpstr>
      <vt:lpstr>PowerPoint Presentation</vt:lpstr>
      <vt:lpstr>8: Debugging </vt:lpstr>
      <vt:lpstr>Which debugger feature slows down execution substantially?</vt:lpstr>
      <vt:lpstr>What is the most common type of breakpoint?</vt:lpstr>
      <vt:lpstr>9: OllyDbg </vt:lpstr>
      <vt:lpstr>Which process requires a .reloc section?</vt:lpstr>
      <vt:lpstr>Which process happens when you press the - key in OllyDbg?</vt:lpstr>
      <vt:lpstr>10: Kernel Debugging with WinDbg </vt:lpstr>
      <vt:lpstr>How many of these objects run in kernel mode?  Driver Device object Ntdll.exe Ntoskrnl.exe Kernel32.dll</vt:lpstr>
      <vt:lpstr>PowerPoint Presentation</vt:lpstr>
      <vt:lpstr>Which software allows kernel debugging?</vt:lpstr>
      <vt:lpstr>Which software can analyze a crash dump?</vt:lpstr>
      <vt:lpstr>What technique is most commonly used in kernel-mode rootkits?</vt:lpstr>
      <vt:lpstr>11: Malware Behavior </vt:lpstr>
      <vt:lpstr>Which item refers to a connection originating from inside the Windows firewall?</vt:lpstr>
      <vt:lpstr>Which category contains Poison Ivy?</vt:lpstr>
      <vt:lpstr>Which technique specifically steals credentials?</vt:lpstr>
      <vt:lpstr> Which technique is also called Companion Trojan?</vt:lpstr>
      <vt:lpstr>Which technique allows malware to load in Safe Mode?</vt:lpstr>
      <vt:lpstr>12: Covert Malware Launching </vt:lpstr>
      <vt:lpstr>What is the most popular covert launching technique?</vt:lpstr>
      <vt:lpstr>Which technique only works in suspended states?</vt:lpstr>
      <vt:lpstr>PowerPoint Presentation</vt:lpstr>
      <vt:lpstr>Which technique allows kernel-mode malware to run user-space code?</vt:lpstr>
      <vt:lpstr>PowerPoint Presentation</vt:lpstr>
      <vt:lpstr>13: Data Encoding</vt:lpstr>
      <vt:lpstr>Which encoding leaves the length of the text unchanged?</vt:lpstr>
      <vt:lpstr>Which encoding reverses itself?</vt:lpstr>
      <vt:lpstr>Which encoding often produces text ending in = or ==?</vt:lpstr>
      <vt:lpstr>What is the entropy of bytes that are all zero?</vt:lpstr>
      <vt:lpstr>What is the entropy of encrypted  bytes?</vt:lpstr>
      <vt:lpstr>14: Malware-Focused Network Signatures </vt:lpstr>
      <vt:lpstr>Which technique below is most likely to breach OPSEC?</vt:lpstr>
      <vt:lpstr>Which signals do owned hosts send to C&amp;C servers?</vt:lpstr>
      <vt:lpstr>Which Windows networking API can download a file with a single function call?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Sam Bowne</dc:creator>
  <cp:lastModifiedBy>Sam Bowne</cp:lastModifiedBy>
  <cp:revision>35</cp:revision>
  <dcterms:created xsi:type="dcterms:W3CDTF">2013-12-08T17:42:30Z</dcterms:created>
  <dcterms:modified xsi:type="dcterms:W3CDTF">2013-12-09T15:11:44Z</dcterms:modified>
</cp:coreProperties>
</file>