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tags/tag470.xml" ContentType="application/vnd.openxmlformats-officedocument.presentationml.tags+xml"/>
  <Override PartName="/ppt/tags/tag90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7" r:id="rId4"/>
    <p:sldId id="258" r:id="rId5"/>
    <p:sldId id="268" r:id="rId6"/>
    <p:sldId id="259" r:id="rId7"/>
    <p:sldId id="269" r:id="rId8"/>
    <p:sldId id="260" r:id="rId9"/>
    <p:sldId id="270" r:id="rId10"/>
    <p:sldId id="261" r:id="rId11"/>
    <p:sldId id="271" r:id="rId12"/>
    <p:sldId id="262" r:id="rId13"/>
    <p:sldId id="272" r:id="rId14"/>
    <p:sldId id="263" r:id="rId15"/>
    <p:sldId id="273" r:id="rId16"/>
    <p:sldId id="264" r:id="rId17"/>
    <p:sldId id="274" r:id="rId18"/>
    <p:sldId id="265" r:id="rId19"/>
    <p:sldId id="275" r:id="rId20"/>
    <p:sldId id="266" r:id="rId21"/>
    <p:sldId id="276" r:id="rId22"/>
  </p:sldIdLst>
  <p:sldSz cx="5715000" cy="9144000" type="screen16x10"/>
  <p:notesSz cx="6858000" cy="9144000"/>
  <p:custDataLst>
    <p:tags r:id="rId23"/>
  </p:custDataLst>
  <p:defaultTextStyle>
    <a:defPPr>
      <a:defRPr lang="zh-CN"/>
    </a:defPPr>
    <a:lvl1pPr marL="0" algn="l" defTabSz="713105" rtl="0" eaLnBrk="1" latinLnBrk="0" hangingPunct="1">
      <a:defRPr sz="1405" kern="1200">
        <a:solidFill>
          <a:schemeClr val="tx1"/>
        </a:solidFill>
        <a:latin typeface="+mn-lt"/>
        <a:ea typeface="+mn-ea"/>
        <a:cs typeface="+mn-cs"/>
      </a:defRPr>
    </a:lvl1pPr>
    <a:lvl2pPr marL="356870" algn="l" defTabSz="713105" rtl="0" eaLnBrk="1" latinLnBrk="0" hangingPunct="1">
      <a:defRPr sz="1405" kern="1200">
        <a:solidFill>
          <a:schemeClr val="tx1"/>
        </a:solidFill>
        <a:latin typeface="+mn-lt"/>
        <a:ea typeface="+mn-ea"/>
        <a:cs typeface="+mn-cs"/>
      </a:defRPr>
    </a:lvl2pPr>
    <a:lvl3pPr marL="713105" algn="l" defTabSz="713105" rtl="0" eaLnBrk="1" latinLnBrk="0" hangingPunct="1">
      <a:defRPr sz="1405" kern="1200">
        <a:solidFill>
          <a:schemeClr val="tx1"/>
        </a:solidFill>
        <a:latin typeface="+mn-lt"/>
        <a:ea typeface="+mn-ea"/>
        <a:cs typeface="+mn-cs"/>
      </a:defRPr>
    </a:lvl3pPr>
    <a:lvl4pPr marL="1069975" algn="l" defTabSz="713105" rtl="0" eaLnBrk="1" latinLnBrk="0" hangingPunct="1">
      <a:defRPr sz="1405" kern="1200">
        <a:solidFill>
          <a:schemeClr val="tx1"/>
        </a:solidFill>
        <a:latin typeface="+mn-lt"/>
        <a:ea typeface="+mn-ea"/>
        <a:cs typeface="+mn-cs"/>
      </a:defRPr>
    </a:lvl4pPr>
    <a:lvl5pPr marL="1426210" algn="l" defTabSz="713105" rtl="0" eaLnBrk="1" latinLnBrk="0" hangingPunct="1">
      <a:defRPr sz="1405" kern="1200">
        <a:solidFill>
          <a:schemeClr val="tx1"/>
        </a:solidFill>
        <a:latin typeface="+mn-lt"/>
        <a:ea typeface="+mn-ea"/>
        <a:cs typeface="+mn-cs"/>
      </a:defRPr>
    </a:lvl5pPr>
    <a:lvl6pPr marL="1783080" algn="l" defTabSz="713105" rtl="0" eaLnBrk="1" latinLnBrk="0" hangingPunct="1">
      <a:defRPr sz="1405" kern="1200">
        <a:solidFill>
          <a:schemeClr val="tx1"/>
        </a:solidFill>
        <a:latin typeface="+mn-lt"/>
        <a:ea typeface="+mn-ea"/>
        <a:cs typeface="+mn-cs"/>
      </a:defRPr>
    </a:lvl6pPr>
    <a:lvl7pPr marL="2139950" algn="l" defTabSz="713105" rtl="0" eaLnBrk="1" latinLnBrk="0" hangingPunct="1">
      <a:defRPr sz="1405" kern="1200">
        <a:solidFill>
          <a:schemeClr val="tx1"/>
        </a:solidFill>
        <a:latin typeface="+mn-lt"/>
        <a:ea typeface="+mn-ea"/>
        <a:cs typeface="+mn-cs"/>
      </a:defRPr>
    </a:lvl7pPr>
    <a:lvl8pPr marL="2496185" algn="l" defTabSz="713105" rtl="0" eaLnBrk="1" latinLnBrk="0" hangingPunct="1">
      <a:defRPr sz="1405" kern="1200">
        <a:solidFill>
          <a:schemeClr val="tx1"/>
        </a:solidFill>
        <a:latin typeface="+mn-lt"/>
        <a:ea typeface="+mn-ea"/>
        <a:cs typeface="+mn-cs"/>
      </a:defRPr>
    </a:lvl8pPr>
    <a:lvl9pPr marL="2853055" algn="l" defTabSz="713105" rtl="0" eaLnBrk="1" latinLnBrk="0" hangingPunct="1">
      <a:defRPr sz="1405"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2788" y="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cSld name="雨课堂试卷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285750" y="3810000"/>
            <a:ext cx="5143500" cy="1524000"/>
          </a:xfrm>
          <a:prstGeom prst="rect">
            <a:avLst/>
          </a:prstGeom>
        </p:spPr>
        <p:txBody>
          <a:bodyPr vert="horz" anchor="ctr" anchorCtr="1"/>
          <a:lstStyle>
            <a:lvl1pPr>
              <a:defRPr sz="2600"/>
            </a:lvl1pPr>
          </a:lstStyle>
          <a:p>
            <a:r>
              <a:rPr lang="zh-CN" altLang="en-US"/>
              <a:t>请填写试卷标题</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386080" rtl="0" eaLnBrk="1" latinLnBrk="0" hangingPunct="1">
        <a:lnSpc>
          <a:spcPct val="90000"/>
        </a:lnSpc>
        <a:spcBef>
          <a:spcPct val="0"/>
        </a:spcBef>
        <a:buNone/>
        <a:defRPr sz="1855" kern="1200">
          <a:solidFill>
            <a:schemeClr val="tx1"/>
          </a:solidFill>
          <a:latin typeface="+mj-lt"/>
          <a:ea typeface="+mj-ea"/>
          <a:cs typeface="+mj-cs"/>
        </a:defRPr>
      </a:lvl1pPr>
    </p:titleStyle>
    <p:bodyStyle>
      <a:lvl1pPr marL="96520" indent="-96520" algn="l" defTabSz="386080" rtl="0" eaLnBrk="1" latinLnBrk="0" hangingPunct="1">
        <a:lnSpc>
          <a:spcPct val="90000"/>
        </a:lnSpc>
        <a:spcBef>
          <a:spcPts val="420"/>
        </a:spcBef>
        <a:buFont typeface="Arial" panose="020B0604020202020204" pitchFamily="34" charset="0"/>
        <a:buChar char="•"/>
        <a:defRPr sz="1180" kern="1200">
          <a:solidFill>
            <a:schemeClr val="tx1"/>
          </a:solidFill>
          <a:latin typeface="+mn-lt"/>
          <a:ea typeface="+mn-ea"/>
          <a:cs typeface="+mn-cs"/>
        </a:defRPr>
      </a:lvl1pPr>
      <a:lvl2pPr marL="289560" indent="-96520" algn="l" defTabSz="386080" rtl="0" eaLnBrk="1" latinLnBrk="0" hangingPunct="1">
        <a:lnSpc>
          <a:spcPct val="90000"/>
        </a:lnSpc>
        <a:spcBef>
          <a:spcPts val="210"/>
        </a:spcBef>
        <a:buFont typeface="Arial" panose="020B0604020202020204" pitchFamily="34" charset="0"/>
        <a:buChar char="•"/>
        <a:defRPr sz="1015" kern="1200">
          <a:solidFill>
            <a:schemeClr val="tx1"/>
          </a:solidFill>
          <a:latin typeface="+mn-lt"/>
          <a:ea typeface="+mn-ea"/>
          <a:cs typeface="+mn-cs"/>
        </a:defRPr>
      </a:lvl2pPr>
      <a:lvl3pPr marL="481965" indent="-96520" algn="l" defTabSz="386080" rtl="0" eaLnBrk="1" latinLnBrk="0" hangingPunct="1">
        <a:lnSpc>
          <a:spcPct val="90000"/>
        </a:lnSpc>
        <a:spcBef>
          <a:spcPts val="210"/>
        </a:spcBef>
        <a:buFont typeface="Arial" panose="020B0604020202020204" pitchFamily="34" charset="0"/>
        <a:buChar char="•"/>
        <a:defRPr sz="845" kern="1200">
          <a:solidFill>
            <a:schemeClr val="tx1"/>
          </a:solidFill>
          <a:latin typeface="+mn-lt"/>
          <a:ea typeface="+mn-ea"/>
          <a:cs typeface="+mn-cs"/>
        </a:defRPr>
      </a:lvl3pPr>
      <a:lvl4pPr marL="67500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4pPr>
      <a:lvl5pPr marL="86804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5pPr>
      <a:lvl6pPr marL="1061085"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6pPr>
      <a:lvl7pPr marL="125349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7pPr>
      <a:lvl8pPr marL="144653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8pPr>
      <a:lvl9pPr marL="1639570" indent="-96520" algn="l" defTabSz="386080" rtl="0" eaLnBrk="1" latinLnBrk="0" hangingPunct="1">
        <a:lnSpc>
          <a:spcPct val="90000"/>
        </a:lnSpc>
        <a:spcBef>
          <a:spcPts val="210"/>
        </a:spcBef>
        <a:buFont typeface="Arial" panose="020B0604020202020204" pitchFamily="34" charset="0"/>
        <a:buChar char="•"/>
        <a:defRPr sz="760" kern="1200">
          <a:solidFill>
            <a:schemeClr val="tx1"/>
          </a:solidFill>
          <a:latin typeface="+mn-lt"/>
          <a:ea typeface="+mn-ea"/>
          <a:cs typeface="+mn-cs"/>
        </a:defRPr>
      </a:lvl9pPr>
    </p:bodyStyle>
    <p:otherStyle>
      <a:defPPr>
        <a:defRPr lang="zh-CN"/>
      </a:defPPr>
      <a:lvl1pPr marL="0" algn="l" defTabSz="386080" rtl="0" eaLnBrk="1" latinLnBrk="0" hangingPunct="1">
        <a:defRPr sz="760" kern="1200">
          <a:solidFill>
            <a:schemeClr val="tx1"/>
          </a:solidFill>
          <a:latin typeface="+mn-lt"/>
          <a:ea typeface="+mn-ea"/>
          <a:cs typeface="+mn-cs"/>
        </a:defRPr>
      </a:lvl1pPr>
      <a:lvl2pPr marL="193040" algn="l" defTabSz="386080" rtl="0" eaLnBrk="1" latinLnBrk="0" hangingPunct="1">
        <a:defRPr sz="760" kern="1200">
          <a:solidFill>
            <a:schemeClr val="tx1"/>
          </a:solidFill>
          <a:latin typeface="+mn-lt"/>
          <a:ea typeface="+mn-ea"/>
          <a:cs typeface="+mn-cs"/>
        </a:defRPr>
      </a:lvl2pPr>
      <a:lvl3pPr marL="386080" algn="l" defTabSz="386080" rtl="0" eaLnBrk="1" latinLnBrk="0" hangingPunct="1">
        <a:defRPr sz="760" kern="1200">
          <a:solidFill>
            <a:schemeClr val="tx1"/>
          </a:solidFill>
          <a:latin typeface="+mn-lt"/>
          <a:ea typeface="+mn-ea"/>
          <a:cs typeface="+mn-cs"/>
        </a:defRPr>
      </a:lvl3pPr>
      <a:lvl4pPr marL="578485" algn="l" defTabSz="386080" rtl="0" eaLnBrk="1" latinLnBrk="0" hangingPunct="1">
        <a:defRPr sz="760" kern="1200">
          <a:solidFill>
            <a:schemeClr val="tx1"/>
          </a:solidFill>
          <a:latin typeface="+mn-lt"/>
          <a:ea typeface="+mn-ea"/>
          <a:cs typeface="+mn-cs"/>
        </a:defRPr>
      </a:lvl4pPr>
      <a:lvl5pPr marL="771525" algn="l" defTabSz="386080" rtl="0" eaLnBrk="1" latinLnBrk="0" hangingPunct="1">
        <a:defRPr sz="760" kern="1200">
          <a:solidFill>
            <a:schemeClr val="tx1"/>
          </a:solidFill>
          <a:latin typeface="+mn-lt"/>
          <a:ea typeface="+mn-ea"/>
          <a:cs typeface="+mn-cs"/>
        </a:defRPr>
      </a:lvl5pPr>
      <a:lvl6pPr marL="964565" algn="l" defTabSz="386080" rtl="0" eaLnBrk="1" latinLnBrk="0" hangingPunct="1">
        <a:defRPr sz="760" kern="1200">
          <a:solidFill>
            <a:schemeClr val="tx1"/>
          </a:solidFill>
          <a:latin typeface="+mn-lt"/>
          <a:ea typeface="+mn-ea"/>
          <a:cs typeface="+mn-cs"/>
        </a:defRPr>
      </a:lvl6pPr>
      <a:lvl7pPr marL="1157605" algn="l" defTabSz="386080" rtl="0" eaLnBrk="1" latinLnBrk="0" hangingPunct="1">
        <a:defRPr sz="760" kern="1200">
          <a:solidFill>
            <a:schemeClr val="tx1"/>
          </a:solidFill>
          <a:latin typeface="+mn-lt"/>
          <a:ea typeface="+mn-ea"/>
          <a:cs typeface="+mn-cs"/>
        </a:defRPr>
      </a:lvl7pPr>
      <a:lvl8pPr marL="1350010" algn="l" defTabSz="386080" rtl="0" eaLnBrk="1" latinLnBrk="0" hangingPunct="1">
        <a:defRPr sz="760" kern="1200">
          <a:solidFill>
            <a:schemeClr val="tx1"/>
          </a:solidFill>
          <a:latin typeface="+mn-lt"/>
          <a:ea typeface="+mn-ea"/>
          <a:cs typeface="+mn-cs"/>
        </a:defRPr>
      </a:lvl8pPr>
      <a:lvl9pPr marL="1543050" algn="l" defTabSz="386080" rtl="0" eaLnBrk="1" latinLnBrk="0" hangingPunct="1">
        <a:defRPr sz="7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8" Type="http://schemas.openxmlformats.org/officeDocument/2006/relationships/tags" Target="../tags/tag67.xml"/><Relationship Id="rId13" Type="http://schemas.openxmlformats.org/officeDocument/2006/relationships/tags" Target="../tags/tag72.xml"/><Relationship Id="rId18" Type="http://schemas.openxmlformats.org/officeDocument/2006/relationships/image" Target="../media/image2.png"/><Relationship Id="rId3" Type="http://schemas.openxmlformats.org/officeDocument/2006/relationships/tags" Target="../tags/tag62.xml"/><Relationship Id="rId7" Type="http://schemas.openxmlformats.org/officeDocument/2006/relationships/tags" Target="../tags/tag66.xml"/><Relationship Id="rId12" Type="http://schemas.openxmlformats.org/officeDocument/2006/relationships/tags" Target="../tags/tag71.xml"/><Relationship Id="rId17" Type="http://schemas.openxmlformats.org/officeDocument/2006/relationships/image" Target="../media/image9.png"/><Relationship Id="rId2" Type="http://schemas.openxmlformats.org/officeDocument/2006/relationships/tags" Target="../tags/tag61.xml"/><Relationship Id="rId16" Type="http://schemas.openxmlformats.org/officeDocument/2006/relationships/image" Target="../media/image8.jpeg"/><Relationship Id="rId1" Type="http://schemas.openxmlformats.org/officeDocument/2006/relationships/tags" Target="../tags/tag60.xml"/><Relationship Id="rId6" Type="http://schemas.openxmlformats.org/officeDocument/2006/relationships/tags" Target="../tags/tag65.xml"/><Relationship Id="rId11" Type="http://schemas.openxmlformats.org/officeDocument/2006/relationships/tags" Target="../tags/tag70.xml"/><Relationship Id="rId5" Type="http://schemas.openxmlformats.org/officeDocument/2006/relationships/tags" Target="../tags/tag64.xml"/><Relationship Id="rId15" Type="http://schemas.openxmlformats.org/officeDocument/2006/relationships/slideLayout" Target="../slideLayouts/slideLayout2.xml"/><Relationship Id="rId10" Type="http://schemas.openxmlformats.org/officeDocument/2006/relationships/tags" Target="../tags/tag69.xml"/><Relationship Id="rId4" Type="http://schemas.openxmlformats.org/officeDocument/2006/relationships/tags" Target="../tags/tag63.xml"/><Relationship Id="rId9" Type="http://schemas.openxmlformats.org/officeDocument/2006/relationships/tags" Target="../tags/tag68.xml"/><Relationship Id="rId14" Type="http://schemas.openxmlformats.org/officeDocument/2006/relationships/tags" Target="../tags/tag73.xml"/></Relationships>
</file>

<file path=ppt/slides/_rels/slide11.xml.rels><?xml version="1.0" encoding="UTF-8" standalone="yes"?>
<Relationships xmlns="http://schemas.openxmlformats.org/package/2006/relationships"><Relationship Id="rId2" Type="http://schemas.openxmlformats.org/officeDocument/2006/relationships/image" Target="../media/image9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81.xml"/><Relationship Id="rId13" Type="http://schemas.openxmlformats.org/officeDocument/2006/relationships/tags" Target="../tags/tag86.xml"/><Relationship Id="rId18" Type="http://schemas.openxmlformats.org/officeDocument/2006/relationships/image" Target="../media/image12.png"/><Relationship Id="rId26" Type="http://schemas.openxmlformats.org/officeDocument/2006/relationships/image" Target="../media/image20.png"/><Relationship Id="rId3" Type="http://schemas.openxmlformats.org/officeDocument/2006/relationships/tags" Target="../tags/tag76.xml"/><Relationship Id="rId21" Type="http://schemas.openxmlformats.org/officeDocument/2006/relationships/image" Target="../media/image15.png"/><Relationship Id="rId7" Type="http://schemas.openxmlformats.org/officeDocument/2006/relationships/tags" Target="../tags/tag80.xml"/><Relationship Id="rId12" Type="http://schemas.openxmlformats.org/officeDocument/2006/relationships/tags" Target="../tags/tag85.xml"/><Relationship Id="rId17" Type="http://schemas.openxmlformats.org/officeDocument/2006/relationships/image" Target="../media/image11.jpeg"/><Relationship Id="rId25" Type="http://schemas.openxmlformats.org/officeDocument/2006/relationships/image" Target="../media/image19.png"/><Relationship Id="rId2" Type="http://schemas.openxmlformats.org/officeDocument/2006/relationships/tags" Target="../tags/tag75.xml"/><Relationship Id="rId16" Type="http://schemas.openxmlformats.org/officeDocument/2006/relationships/image" Target="../media/image10.jpeg"/><Relationship Id="rId20" Type="http://schemas.openxmlformats.org/officeDocument/2006/relationships/image" Target="../media/image14.png"/><Relationship Id="rId1" Type="http://schemas.openxmlformats.org/officeDocument/2006/relationships/tags" Target="../tags/tag74.xml"/><Relationship Id="rId6" Type="http://schemas.openxmlformats.org/officeDocument/2006/relationships/tags" Target="../tags/tag79.xml"/><Relationship Id="rId11" Type="http://schemas.openxmlformats.org/officeDocument/2006/relationships/tags" Target="../tags/tag84.xml"/><Relationship Id="rId24" Type="http://schemas.openxmlformats.org/officeDocument/2006/relationships/image" Target="../media/image18.png"/><Relationship Id="rId5" Type="http://schemas.openxmlformats.org/officeDocument/2006/relationships/tags" Target="../tags/tag78.xml"/><Relationship Id="rId15" Type="http://schemas.openxmlformats.org/officeDocument/2006/relationships/slideLayout" Target="../slideLayouts/slideLayout2.xml"/><Relationship Id="rId23" Type="http://schemas.openxmlformats.org/officeDocument/2006/relationships/image" Target="../media/image17.png"/><Relationship Id="rId10" Type="http://schemas.openxmlformats.org/officeDocument/2006/relationships/tags" Target="../tags/tag83.xml"/><Relationship Id="rId19" Type="http://schemas.openxmlformats.org/officeDocument/2006/relationships/image" Target="../media/image13.png"/><Relationship Id="rId4" Type="http://schemas.openxmlformats.org/officeDocument/2006/relationships/tags" Target="../tags/tag77.xml"/><Relationship Id="rId9" Type="http://schemas.openxmlformats.org/officeDocument/2006/relationships/tags" Target="../tags/tag82.xml"/><Relationship Id="rId14" Type="http://schemas.openxmlformats.org/officeDocument/2006/relationships/tags" Target="../tags/tag87.xml"/><Relationship Id="rId22" Type="http://schemas.openxmlformats.org/officeDocument/2006/relationships/image" Target="../media/image16.png"/><Relationship Id="rId27"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tags" Target="../tags/tag95.xml"/><Relationship Id="rId13" Type="http://schemas.openxmlformats.org/officeDocument/2006/relationships/tags" Target="../tags/tag100.xml"/><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tags" Target="../tags/tag90.xml"/><Relationship Id="rId21" Type="http://schemas.openxmlformats.org/officeDocument/2006/relationships/image" Target="../media/image25.png"/><Relationship Id="rId7" Type="http://schemas.openxmlformats.org/officeDocument/2006/relationships/tags" Target="../tags/tag94.xml"/><Relationship Id="rId12" Type="http://schemas.openxmlformats.org/officeDocument/2006/relationships/tags" Target="../tags/tag99.xml"/><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tags" Target="../tags/tag89.xml"/><Relationship Id="rId16" Type="http://schemas.openxmlformats.org/officeDocument/2006/relationships/tags" Target="../tags/tag900.xml"/><Relationship Id="rId20" Type="http://schemas.openxmlformats.org/officeDocument/2006/relationships/image" Target="../media/image24.png"/><Relationship Id="rId29" Type="http://schemas.openxmlformats.org/officeDocument/2006/relationships/image" Target="../media/image33.jpeg"/><Relationship Id="rId1" Type="http://schemas.openxmlformats.org/officeDocument/2006/relationships/tags" Target="../tags/tag88.xml"/><Relationship Id="rId6" Type="http://schemas.openxmlformats.org/officeDocument/2006/relationships/tags" Target="../tags/tag93.xml"/><Relationship Id="rId11" Type="http://schemas.openxmlformats.org/officeDocument/2006/relationships/tags" Target="../tags/tag98.xml"/><Relationship Id="rId24" Type="http://schemas.openxmlformats.org/officeDocument/2006/relationships/image" Target="../media/image28.png"/><Relationship Id="rId5" Type="http://schemas.openxmlformats.org/officeDocument/2006/relationships/tags" Target="../tags/tag92.xml"/><Relationship Id="rId15" Type="http://schemas.openxmlformats.org/officeDocument/2006/relationships/slideLayout" Target="../slideLayouts/slideLayout2.xml"/><Relationship Id="rId23" Type="http://schemas.openxmlformats.org/officeDocument/2006/relationships/image" Target="../media/image27.png"/><Relationship Id="rId28" Type="http://schemas.openxmlformats.org/officeDocument/2006/relationships/image" Target="../media/image32.jpeg"/><Relationship Id="rId10" Type="http://schemas.openxmlformats.org/officeDocument/2006/relationships/tags" Target="../tags/tag97.xml"/><Relationship Id="rId19" Type="http://schemas.openxmlformats.org/officeDocument/2006/relationships/image" Target="../media/image23.png"/><Relationship Id="rId4" Type="http://schemas.openxmlformats.org/officeDocument/2006/relationships/tags" Target="../tags/tag91.xml"/><Relationship Id="rId9" Type="http://schemas.openxmlformats.org/officeDocument/2006/relationships/tags" Target="../tags/tag96.xml"/><Relationship Id="rId14" Type="http://schemas.openxmlformats.org/officeDocument/2006/relationships/tags" Target="../tags/tag101.xml"/><Relationship Id="rId22" Type="http://schemas.openxmlformats.org/officeDocument/2006/relationships/image" Target="../media/image26.png"/><Relationship Id="rId27" Type="http://schemas.openxmlformats.org/officeDocument/2006/relationships/image" Target="../media/image31.png"/><Relationship Id="rId30"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jpe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jpeg"/><Relationship Id="rId2"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16.xml.rels><?xml version="1.0" encoding="UTF-8" standalone="yes"?>
<Relationships xmlns="http://schemas.openxmlformats.org/package/2006/relationships"><Relationship Id="rId13" Type="http://schemas.openxmlformats.org/officeDocument/2006/relationships/tags" Target="../tags/tag114.xml"/><Relationship Id="rId18" Type="http://schemas.openxmlformats.org/officeDocument/2006/relationships/image" Target="../media/image36.png"/><Relationship Id="rId26" Type="http://schemas.openxmlformats.org/officeDocument/2006/relationships/image" Target="../media/image44.png"/><Relationship Id="rId39" Type="http://schemas.openxmlformats.org/officeDocument/2006/relationships/image" Target="../media/image57.png"/><Relationship Id="rId21" Type="http://schemas.openxmlformats.org/officeDocument/2006/relationships/image" Target="../media/image39.png"/><Relationship Id="rId34" Type="http://schemas.openxmlformats.org/officeDocument/2006/relationships/image" Target="../media/image52.png"/><Relationship Id="rId42" Type="http://schemas.openxmlformats.org/officeDocument/2006/relationships/image" Target="../media/image60.png"/><Relationship Id="rId47" Type="http://schemas.openxmlformats.org/officeDocument/2006/relationships/image" Target="../media/image65.png"/><Relationship Id="rId50" Type="http://schemas.openxmlformats.org/officeDocument/2006/relationships/image" Target="../media/image68.png"/><Relationship Id="rId7" Type="http://schemas.openxmlformats.org/officeDocument/2006/relationships/tags" Target="../tags/tag108.xml"/><Relationship Id="rId2" Type="http://schemas.openxmlformats.org/officeDocument/2006/relationships/tags" Target="../tags/tag103.xml"/><Relationship Id="rId16" Type="http://schemas.openxmlformats.org/officeDocument/2006/relationships/image" Target="../media/image34.png"/><Relationship Id="rId29" Type="http://schemas.openxmlformats.org/officeDocument/2006/relationships/image" Target="../media/image47.png"/><Relationship Id="rId11" Type="http://schemas.openxmlformats.org/officeDocument/2006/relationships/tags" Target="../tags/tag112.xml"/><Relationship Id="rId24" Type="http://schemas.openxmlformats.org/officeDocument/2006/relationships/image" Target="../media/image42.png"/><Relationship Id="rId32" Type="http://schemas.openxmlformats.org/officeDocument/2006/relationships/image" Target="../media/image50.png"/><Relationship Id="rId37" Type="http://schemas.openxmlformats.org/officeDocument/2006/relationships/image" Target="../media/image55.png"/><Relationship Id="rId40" Type="http://schemas.openxmlformats.org/officeDocument/2006/relationships/image" Target="../media/image58.png"/><Relationship Id="rId45" Type="http://schemas.openxmlformats.org/officeDocument/2006/relationships/image" Target="../media/image63.png"/><Relationship Id="rId5" Type="http://schemas.openxmlformats.org/officeDocument/2006/relationships/tags" Target="../tags/tag106.xml"/><Relationship Id="rId15" Type="http://schemas.openxmlformats.org/officeDocument/2006/relationships/slideLayout" Target="../slideLayouts/slideLayout2.xml"/><Relationship Id="rId23" Type="http://schemas.openxmlformats.org/officeDocument/2006/relationships/image" Target="../media/image41.png"/><Relationship Id="rId28" Type="http://schemas.openxmlformats.org/officeDocument/2006/relationships/image" Target="../media/image46.png"/><Relationship Id="rId36" Type="http://schemas.openxmlformats.org/officeDocument/2006/relationships/image" Target="../media/image54.png"/><Relationship Id="rId49" Type="http://schemas.openxmlformats.org/officeDocument/2006/relationships/image" Target="../media/image67.png"/><Relationship Id="rId10" Type="http://schemas.openxmlformats.org/officeDocument/2006/relationships/tags" Target="../tags/tag111.xml"/><Relationship Id="rId19" Type="http://schemas.openxmlformats.org/officeDocument/2006/relationships/image" Target="../media/image37.png"/><Relationship Id="rId31" Type="http://schemas.openxmlformats.org/officeDocument/2006/relationships/image" Target="../media/image49.png"/><Relationship Id="rId44" Type="http://schemas.openxmlformats.org/officeDocument/2006/relationships/image" Target="../media/image62.png"/><Relationship Id="rId52" Type="http://schemas.openxmlformats.org/officeDocument/2006/relationships/image" Target="../media/image2.png"/><Relationship Id="rId4" Type="http://schemas.openxmlformats.org/officeDocument/2006/relationships/tags" Target="../tags/tag105.xml"/><Relationship Id="rId9" Type="http://schemas.openxmlformats.org/officeDocument/2006/relationships/tags" Target="../tags/tag110.xml"/><Relationship Id="rId14" Type="http://schemas.openxmlformats.org/officeDocument/2006/relationships/tags" Target="../tags/tag115.xml"/><Relationship Id="rId22" Type="http://schemas.openxmlformats.org/officeDocument/2006/relationships/image" Target="../media/image40.png"/><Relationship Id="rId27" Type="http://schemas.openxmlformats.org/officeDocument/2006/relationships/image" Target="../media/image45.png"/><Relationship Id="rId30" Type="http://schemas.openxmlformats.org/officeDocument/2006/relationships/image" Target="../media/image48.png"/><Relationship Id="rId35" Type="http://schemas.openxmlformats.org/officeDocument/2006/relationships/image" Target="../media/image53.png"/><Relationship Id="rId43" Type="http://schemas.openxmlformats.org/officeDocument/2006/relationships/image" Target="../media/image61.png"/><Relationship Id="rId48" Type="http://schemas.openxmlformats.org/officeDocument/2006/relationships/image" Target="../media/image66.png"/><Relationship Id="rId8" Type="http://schemas.openxmlformats.org/officeDocument/2006/relationships/tags" Target="../tags/tag109.xml"/><Relationship Id="rId51" Type="http://schemas.openxmlformats.org/officeDocument/2006/relationships/image" Target="../media/image69.png"/><Relationship Id="rId3" Type="http://schemas.openxmlformats.org/officeDocument/2006/relationships/tags" Target="../tags/tag104.xml"/><Relationship Id="rId12" Type="http://schemas.openxmlformats.org/officeDocument/2006/relationships/tags" Target="../tags/tag113.xml"/><Relationship Id="rId17" Type="http://schemas.openxmlformats.org/officeDocument/2006/relationships/image" Target="../media/image35.png"/><Relationship Id="rId25" Type="http://schemas.openxmlformats.org/officeDocument/2006/relationships/image" Target="../media/image43.png"/><Relationship Id="rId33" Type="http://schemas.openxmlformats.org/officeDocument/2006/relationships/image" Target="../media/image51.png"/><Relationship Id="rId38" Type="http://schemas.openxmlformats.org/officeDocument/2006/relationships/image" Target="../media/image56.png"/><Relationship Id="rId46" Type="http://schemas.openxmlformats.org/officeDocument/2006/relationships/image" Target="../media/image64.png"/><Relationship Id="rId20" Type="http://schemas.openxmlformats.org/officeDocument/2006/relationships/image" Target="../media/image38.png"/><Relationship Id="rId41" Type="http://schemas.openxmlformats.org/officeDocument/2006/relationships/image" Target="../media/image59.png"/><Relationship Id="rId1" Type="http://schemas.openxmlformats.org/officeDocument/2006/relationships/tags" Target="../tags/tag102.xml"/><Relationship Id="rId6" Type="http://schemas.openxmlformats.org/officeDocument/2006/relationships/tags" Target="../tags/tag107.xml"/></Relationships>
</file>

<file path=ppt/slides/_rels/slide17.xml.rels><?xml version="1.0" encoding="UTF-8" standalone="yes"?>
<Relationships xmlns="http://schemas.openxmlformats.org/package/2006/relationships"><Relationship Id="rId13" Type="http://schemas.openxmlformats.org/officeDocument/2006/relationships/image" Target="../media/image45.png"/><Relationship Id="rId18" Type="http://schemas.openxmlformats.org/officeDocument/2006/relationships/image" Target="../media/image50.png"/><Relationship Id="rId26" Type="http://schemas.openxmlformats.org/officeDocument/2006/relationships/image" Target="../media/image58.png"/><Relationship Id="rId21" Type="http://schemas.openxmlformats.org/officeDocument/2006/relationships/image" Target="../media/image53.png"/><Relationship Id="rId34" Type="http://schemas.openxmlformats.org/officeDocument/2006/relationships/image" Target="../media/image66.png"/><Relationship Id="rId7" Type="http://schemas.openxmlformats.org/officeDocument/2006/relationships/image" Target="../media/image39.png"/><Relationship Id="rId12" Type="http://schemas.openxmlformats.org/officeDocument/2006/relationships/image" Target="../media/image44.png"/><Relationship Id="rId17" Type="http://schemas.openxmlformats.org/officeDocument/2006/relationships/image" Target="../media/image49.png"/><Relationship Id="rId25" Type="http://schemas.openxmlformats.org/officeDocument/2006/relationships/image" Target="../media/image57.png"/><Relationship Id="rId33" Type="http://schemas.openxmlformats.org/officeDocument/2006/relationships/image" Target="../media/image65.png"/><Relationship Id="rId2" Type="http://schemas.openxmlformats.org/officeDocument/2006/relationships/image" Target="../media/image34.png"/><Relationship Id="rId16" Type="http://schemas.openxmlformats.org/officeDocument/2006/relationships/image" Target="../media/image48.png"/><Relationship Id="rId20" Type="http://schemas.openxmlformats.org/officeDocument/2006/relationships/image" Target="../media/image52.png"/><Relationship Id="rId29" Type="http://schemas.openxmlformats.org/officeDocument/2006/relationships/image" Target="../media/image61.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image" Target="../media/image43.png"/><Relationship Id="rId24" Type="http://schemas.openxmlformats.org/officeDocument/2006/relationships/image" Target="../media/image56.png"/><Relationship Id="rId32" Type="http://schemas.openxmlformats.org/officeDocument/2006/relationships/image" Target="../media/image64.png"/><Relationship Id="rId37" Type="http://schemas.openxmlformats.org/officeDocument/2006/relationships/image" Target="../media/image69.png"/><Relationship Id="rId5" Type="http://schemas.openxmlformats.org/officeDocument/2006/relationships/image" Target="../media/image37.png"/><Relationship Id="rId15" Type="http://schemas.openxmlformats.org/officeDocument/2006/relationships/image" Target="../media/image47.png"/><Relationship Id="rId23" Type="http://schemas.openxmlformats.org/officeDocument/2006/relationships/image" Target="../media/image55.png"/><Relationship Id="rId28" Type="http://schemas.openxmlformats.org/officeDocument/2006/relationships/image" Target="../media/image60.png"/><Relationship Id="rId36" Type="http://schemas.openxmlformats.org/officeDocument/2006/relationships/image" Target="../media/image68.png"/><Relationship Id="rId10" Type="http://schemas.openxmlformats.org/officeDocument/2006/relationships/image" Target="../media/image42.png"/><Relationship Id="rId19" Type="http://schemas.openxmlformats.org/officeDocument/2006/relationships/image" Target="../media/image51.png"/><Relationship Id="rId31" Type="http://schemas.openxmlformats.org/officeDocument/2006/relationships/image" Target="../media/image63.png"/><Relationship Id="rId4" Type="http://schemas.openxmlformats.org/officeDocument/2006/relationships/image" Target="../media/image36.png"/><Relationship Id="rId9" Type="http://schemas.openxmlformats.org/officeDocument/2006/relationships/image" Target="../media/image41.png"/><Relationship Id="rId14" Type="http://schemas.openxmlformats.org/officeDocument/2006/relationships/image" Target="../media/image46.png"/><Relationship Id="rId22" Type="http://schemas.openxmlformats.org/officeDocument/2006/relationships/image" Target="../media/image54.png"/><Relationship Id="rId27" Type="http://schemas.openxmlformats.org/officeDocument/2006/relationships/image" Target="../media/image59.png"/><Relationship Id="rId30" Type="http://schemas.openxmlformats.org/officeDocument/2006/relationships/image" Target="../media/image62.png"/><Relationship Id="rId35" Type="http://schemas.openxmlformats.org/officeDocument/2006/relationships/image" Target="../media/image67.png"/><Relationship Id="rId8" Type="http://schemas.openxmlformats.org/officeDocument/2006/relationships/image" Target="../media/image40.png"/><Relationship Id="rId3" Type="http://schemas.openxmlformats.org/officeDocument/2006/relationships/image" Target="../media/image35.png"/></Relationships>
</file>

<file path=ppt/slides/_rels/slide18.xml.rels><?xml version="1.0" encoding="UTF-8" standalone="yes"?>
<Relationships xmlns="http://schemas.openxmlformats.org/package/2006/relationships"><Relationship Id="rId8" Type="http://schemas.openxmlformats.org/officeDocument/2006/relationships/tags" Target="../tags/tag123.xml"/><Relationship Id="rId13" Type="http://schemas.openxmlformats.org/officeDocument/2006/relationships/tags" Target="../tags/tag128.xml"/><Relationship Id="rId18" Type="http://schemas.openxmlformats.org/officeDocument/2006/relationships/image" Target="../media/image71.png"/><Relationship Id="rId3" Type="http://schemas.openxmlformats.org/officeDocument/2006/relationships/tags" Target="../tags/tag118.xml"/><Relationship Id="rId21" Type="http://schemas.openxmlformats.org/officeDocument/2006/relationships/image" Target="../media/image74.png"/><Relationship Id="rId7" Type="http://schemas.openxmlformats.org/officeDocument/2006/relationships/tags" Target="../tags/tag122.xml"/><Relationship Id="rId12" Type="http://schemas.openxmlformats.org/officeDocument/2006/relationships/tags" Target="../tags/tag127.xml"/><Relationship Id="rId17" Type="http://schemas.openxmlformats.org/officeDocument/2006/relationships/image" Target="../media/image70.jpeg"/><Relationship Id="rId25" Type="http://schemas.openxmlformats.org/officeDocument/2006/relationships/image" Target="../media/image2.png"/><Relationship Id="rId2" Type="http://schemas.openxmlformats.org/officeDocument/2006/relationships/tags" Target="../tags/tag117.xml"/><Relationship Id="rId16" Type="http://schemas.openxmlformats.org/officeDocument/2006/relationships/slideLayout" Target="../slideLayouts/slideLayout2.xml"/><Relationship Id="rId20" Type="http://schemas.openxmlformats.org/officeDocument/2006/relationships/image" Target="../media/image73.png"/><Relationship Id="rId1" Type="http://schemas.openxmlformats.org/officeDocument/2006/relationships/tags" Target="../tags/tag116.xml"/><Relationship Id="rId6" Type="http://schemas.openxmlformats.org/officeDocument/2006/relationships/tags" Target="../tags/tag121.xml"/><Relationship Id="rId11" Type="http://schemas.openxmlformats.org/officeDocument/2006/relationships/tags" Target="../tags/tag126.xml"/><Relationship Id="rId24" Type="http://schemas.openxmlformats.org/officeDocument/2006/relationships/image" Target="../media/image77.png"/><Relationship Id="rId5" Type="http://schemas.openxmlformats.org/officeDocument/2006/relationships/tags" Target="../tags/tag120.xml"/><Relationship Id="rId15" Type="http://schemas.openxmlformats.org/officeDocument/2006/relationships/tags" Target="../tags/tag130.xml"/><Relationship Id="rId23" Type="http://schemas.openxmlformats.org/officeDocument/2006/relationships/image" Target="../media/image76.png"/><Relationship Id="rId10" Type="http://schemas.openxmlformats.org/officeDocument/2006/relationships/tags" Target="../tags/tag125.xml"/><Relationship Id="rId19" Type="http://schemas.openxmlformats.org/officeDocument/2006/relationships/image" Target="../media/image72.png"/><Relationship Id="rId4" Type="http://schemas.openxmlformats.org/officeDocument/2006/relationships/tags" Target="../tags/tag119.xml"/><Relationship Id="rId9" Type="http://schemas.openxmlformats.org/officeDocument/2006/relationships/tags" Target="../tags/tag124.xml"/><Relationship Id="rId14" Type="http://schemas.openxmlformats.org/officeDocument/2006/relationships/tags" Target="../tags/tag129.xml"/><Relationship Id="rId22" Type="http://schemas.openxmlformats.org/officeDocument/2006/relationships/image" Target="../media/image75.png"/></Relationships>
</file>

<file path=ppt/slides/_rels/slide19.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72.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image" Target="../media/image2.png"/><Relationship Id="rId2" Type="http://schemas.openxmlformats.org/officeDocument/2006/relationships/tags" Target="../tags/tag5.xml"/><Relationship Id="rId16" Type="http://schemas.openxmlformats.org/officeDocument/2006/relationships/image" Target="../media/image1.png"/><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slideLayout" Target="../slideLayouts/slideLayout2.xml"/><Relationship Id="rId10" Type="http://schemas.openxmlformats.org/officeDocument/2006/relationships/tags" Target="../tags/tag13.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0.xml.rels><?xml version="1.0" encoding="UTF-8" standalone="yes"?>
<Relationships xmlns="http://schemas.openxmlformats.org/package/2006/relationships"><Relationship Id="rId13" Type="http://schemas.openxmlformats.org/officeDocument/2006/relationships/tags" Target="../tags/tag143.xml"/><Relationship Id="rId18" Type="http://schemas.openxmlformats.org/officeDocument/2006/relationships/image" Target="../media/image80.png"/><Relationship Id="rId26" Type="http://schemas.openxmlformats.org/officeDocument/2006/relationships/image" Target="../media/image88.png"/><Relationship Id="rId39" Type="http://schemas.openxmlformats.org/officeDocument/2006/relationships/image" Target="../media/image101.png"/><Relationship Id="rId21" Type="http://schemas.openxmlformats.org/officeDocument/2006/relationships/image" Target="../media/image83.png"/><Relationship Id="rId34" Type="http://schemas.openxmlformats.org/officeDocument/2006/relationships/image" Target="../media/image96.png"/><Relationship Id="rId7" Type="http://schemas.openxmlformats.org/officeDocument/2006/relationships/tags" Target="../tags/tag137.xml"/><Relationship Id="rId2" Type="http://schemas.openxmlformats.org/officeDocument/2006/relationships/tags" Target="../tags/tag132.xml"/><Relationship Id="rId16" Type="http://schemas.openxmlformats.org/officeDocument/2006/relationships/image" Target="../media/image78.jpeg"/><Relationship Id="rId20" Type="http://schemas.openxmlformats.org/officeDocument/2006/relationships/image" Target="../media/image82.png"/><Relationship Id="rId29" Type="http://schemas.openxmlformats.org/officeDocument/2006/relationships/image" Target="../media/image91.png"/><Relationship Id="rId41" Type="http://schemas.openxmlformats.org/officeDocument/2006/relationships/image" Target="../media/image2.png"/><Relationship Id="rId1" Type="http://schemas.openxmlformats.org/officeDocument/2006/relationships/tags" Target="../tags/tag131.xml"/><Relationship Id="rId6" Type="http://schemas.openxmlformats.org/officeDocument/2006/relationships/tags" Target="../tags/tag136.xml"/><Relationship Id="rId11" Type="http://schemas.openxmlformats.org/officeDocument/2006/relationships/tags" Target="../tags/tag141.xml"/><Relationship Id="rId24" Type="http://schemas.openxmlformats.org/officeDocument/2006/relationships/image" Target="../media/image86.png"/><Relationship Id="rId32" Type="http://schemas.openxmlformats.org/officeDocument/2006/relationships/image" Target="../media/image94.png"/><Relationship Id="rId37" Type="http://schemas.openxmlformats.org/officeDocument/2006/relationships/image" Target="../media/image99.png"/><Relationship Id="rId40" Type="http://schemas.openxmlformats.org/officeDocument/2006/relationships/image" Target="../media/image102.png"/><Relationship Id="rId5" Type="http://schemas.openxmlformats.org/officeDocument/2006/relationships/tags" Target="../tags/tag135.xml"/><Relationship Id="rId15" Type="http://schemas.openxmlformats.org/officeDocument/2006/relationships/slideLayout" Target="../slideLayouts/slideLayout2.xml"/><Relationship Id="rId23" Type="http://schemas.openxmlformats.org/officeDocument/2006/relationships/image" Target="../media/image85.png"/><Relationship Id="rId28" Type="http://schemas.openxmlformats.org/officeDocument/2006/relationships/image" Target="../media/image90.png"/><Relationship Id="rId36" Type="http://schemas.openxmlformats.org/officeDocument/2006/relationships/image" Target="../media/image98.png"/><Relationship Id="rId10" Type="http://schemas.openxmlformats.org/officeDocument/2006/relationships/tags" Target="../tags/tag140.xml"/><Relationship Id="rId19" Type="http://schemas.openxmlformats.org/officeDocument/2006/relationships/image" Target="../media/image81.png"/><Relationship Id="rId31" Type="http://schemas.openxmlformats.org/officeDocument/2006/relationships/image" Target="../media/image93.png"/><Relationship Id="rId4" Type="http://schemas.openxmlformats.org/officeDocument/2006/relationships/tags" Target="../tags/tag134.xml"/><Relationship Id="rId9" Type="http://schemas.openxmlformats.org/officeDocument/2006/relationships/tags" Target="../tags/tag139.xml"/><Relationship Id="rId14" Type="http://schemas.openxmlformats.org/officeDocument/2006/relationships/tags" Target="../tags/tag144.xml"/><Relationship Id="rId22" Type="http://schemas.openxmlformats.org/officeDocument/2006/relationships/image" Target="../media/image84.png"/><Relationship Id="rId27" Type="http://schemas.openxmlformats.org/officeDocument/2006/relationships/image" Target="../media/image89.png"/><Relationship Id="rId30" Type="http://schemas.openxmlformats.org/officeDocument/2006/relationships/image" Target="../media/image92.png"/><Relationship Id="rId35" Type="http://schemas.openxmlformats.org/officeDocument/2006/relationships/image" Target="../media/image97.png"/><Relationship Id="rId8" Type="http://schemas.openxmlformats.org/officeDocument/2006/relationships/tags" Target="../tags/tag138.xml"/><Relationship Id="rId3" Type="http://schemas.openxmlformats.org/officeDocument/2006/relationships/tags" Target="../tags/tag133.xml"/><Relationship Id="rId12" Type="http://schemas.openxmlformats.org/officeDocument/2006/relationships/tags" Target="../tags/tag142.xml"/><Relationship Id="rId17" Type="http://schemas.openxmlformats.org/officeDocument/2006/relationships/image" Target="../media/image79.png"/><Relationship Id="rId25" Type="http://schemas.openxmlformats.org/officeDocument/2006/relationships/image" Target="../media/image87.png"/><Relationship Id="rId33" Type="http://schemas.openxmlformats.org/officeDocument/2006/relationships/image" Target="../media/image95.png"/><Relationship Id="rId38" Type="http://schemas.openxmlformats.org/officeDocument/2006/relationships/image" Target="../media/image100.png"/></Relationships>
</file>

<file path=ppt/slides/_rels/slide21.xml.rels><?xml version="1.0" encoding="UTF-8" standalone="yes"?>
<Relationships xmlns="http://schemas.openxmlformats.org/package/2006/relationships"><Relationship Id="rId8" Type="http://schemas.openxmlformats.org/officeDocument/2006/relationships/image" Target="../media/image85.png"/><Relationship Id="rId13" Type="http://schemas.openxmlformats.org/officeDocument/2006/relationships/image" Target="../media/image90.png"/><Relationship Id="rId18" Type="http://schemas.openxmlformats.org/officeDocument/2006/relationships/image" Target="../media/image95.png"/><Relationship Id="rId3" Type="http://schemas.openxmlformats.org/officeDocument/2006/relationships/image" Target="../media/image80.png"/><Relationship Id="rId21" Type="http://schemas.openxmlformats.org/officeDocument/2006/relationships/image" Target="../media/image98.png"/><Relationship Id="rId7" Type="http://schemas.openxmlformats.org/officeDocument/2006/relationships/image" Target="../media/image84.png"/><Relationship Id="rId12" Type="http://schemas.openxmlformats.org/officeDocument/2006/relationships/image" Target="../media/image89.png"/><Relationship Id="rId17" Type="http://schemas.openxmlformats.org/officeDocument/2006/relationships/image" Target="../media/image94.png"/><Relationship Id="rId25" Type="http://schemas.openxmlformats.org/officeDocument/2006/relationships/image" Target="../media/image102.png"/><Relationship Id="rId2" Type="http://schemas.openxmlformats.org/officeDocument/2006/relationships/image" Target="../media/image79.png"/><Relationship Id="rId16" Type="http://schemas.openxmlformats.org/officeDocument/2006/relationships/image" Target="../media/image93.png"/><Relationship Id="rId20" Type="http://schemas.openxmlformats.org/officeDocument/2006/relationships/image" Target="../media/image97.png"/><Relationship Id="rId1" Type="http://schemas.openxmlformats.org/officeDocument/2006/relationships/slideLayout" Target="../slideLayouts/slideLayout2.xml"/><Relationship Id="rId6" Type="http://schemas.openxmlformats.org/officeDocument/2006/relationships/image" Target="../media/image83.png"/><Relationship Id="rId11" Type="http://schemas.openxmlformats.org/officeDocument/2006/relationships/image" Target="../media/image88.png"/><Relationship Id="rId24" Type="http://schemas.openxmlformats.org/officeDocument/2006/relationships/image" Target="../media/image101.png"/><Relationship Id="rId5" Type="http://schemas.openxmlformats.org/officeDocument/2006/relationships/image" Target="../media/image82.png"/><Relationship Id="rId15" Type="http://schemas.openxmlformats.org/officeDocument/2006/relationships/image" Target="../media/image92.png"/><Relationship Id="rId23" Type="http://schemas.openxmlformats.org/officeDocument/2006/relationships/image" Target="../media/image100.png"/><Relationship Id="rId10" Type="http://schemas.openxmlformats.org/officeDocument/2006/relationships/image" Target="../media/image87.png"/><Relationship Id="rId19" Type="http://schemas.openxmlformats.org/officeDocument/2006/relationships/image" Target="../media/image96.png"/><Relationship Id="rId4" Type="http://schemas.openxmlformats.org/officeDocument/2006/relationships/image" Target="../media/image81.png"/><Relationship Id="rId9" Type="http://schemas.openxmlformats.org/officeDocument/2006/relationships/image" Target="../media/image86.png"/><Relationship Id="rId14" Type="http://schemas.openxmlformats.org/officeDocument/2006/relationships/image" Target="../media/image91.png"/><Relationship Id="rId22" Type="http://schemas.openxmlformats.org/officeDocument/2006/relationships/image" Target="../media/image99.png"/></Relationships>
</file>

<file path=ppt/slides/_rels/slide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tags" Target="../tags/tag25.xml"/><Relationship Id="rId13" Type="http://schemas.openxmlformats.org/officeDocument/2006/relationships/tags" Target="../tags/tag30.xml"/><Relationship Id="rId18" Type="http://schemas.openxmlformats.org/officeDocument/2006/relationships/image" Target="../media/image2.png"/><Relationship Id="rId3" Type="http://schemas.openxmlformats.org/officeDocument/2006/relationships/tags" Target="../tags/tag20.xml"/><Relationship Id="rId7" Type="http://schemas.openxmlformats.org/officeDocument/2006/relationships/tags" Target="../tags/tag24.xml"/><Relationship Id="rId12" Type="http://schemas.openxmlformats.org/officeDocument/2006/relationships/tags" Target="../tags/tag29.xml"/><Relationship Id="rId17" Type="http://schemas.openxmlformats.org/officeDocument/2006/relationships/image" Target="../media/image4.png"/><Relationship Id="rId2" Type="http://schemas.openxmlformats.org/officeDocument/2006/relationships/tags" Target="../tags/tag19.xml"/><Relationship Id="rId16" Type="http://schemas.openxmlformats.org/officeDocument/2006/relationships/image" Target="../media/image3.jpeg"/><Relationship Id="rId1" Type="http://schemas.openxmlformats.org/officeDocument/2006/relationships/tags" Target="../tags/tag18.xml"/><Relationship Id="rId6" Type="http://schemas.openxmlformats.org/officeDocument/2006/relationships/tags" Target="../tags/tag23.xml"/><Relationship Id="rId11" Type="http://schemas.openxmlformats.org/officeDocument/2006/relationships/tags" Target="../tags/tag28.xml"/><Relationship Id="rId5" Type="http://schemas.openxmlformats.org/officeDocument/2006/relationships/tags" Target="../tags/tag22.xml"/><Relationship Id="rId15" Type="http://schemas.openxmlformats.org/officeDocument/2006/relationships/slideLayout" Target="../slideLayouts/slideLayout2.xml"/><Relationship Id="rId10" Type="http://schemas.openxmlformats.org/officeDocument/2006/relationships/tags" Target="../tags/tag27.xml"/><Relationship Id="rId4" Type="http://schemas.openxmlformats.org/officeDocument/2006/relationships/tags" Target="../tags/tag21.xml"/><Relationship Id="rId9" Type="http://schemas.openxmlformats.org/officeDocument/2006/relationships/tags" Target="../tags/tag26.xml"/><Relationship Id="rId14" Type="http://schemas.openxmlformats.org/officeDocument/2006/relationships/tags" Target="../tags/tag31.xml"/></Relationships>
</file>

<file path=ppt/slides/_rels/slide5.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39.xml"/><Relationship Id="rId13" Type="http://schemas.openxmlformats.org/officeDocument/2006/relationships/tags" Target="../tags/tag44.xml"/><Relationship Id="rId3" Type="http://schemas.openxmlformats.org/officeDocument/2006/relationships/tags" Target="../tags/tag34.xml"/><Relationship Id="rId7" Type="http://schemas.openxmlformats.org/officeDocument/2006/relationships/tags" Target="../tags/tag38.xml"/><Relationship Id="rId12" Type="http://schemas.openxmlformats.org/officeDocument/2006/relationships/tags" Target="../tags/tag43.xml"/><Relationship Id="rId17" Type="http://schemas.openxmlformats.org/officeDocument/2006/relationships/image" Target="../media/image2.png"/><Relationship Id="rId2" Type="http://schemas.openxmlformats.org/officeDocument/2006/relationships/tags" Target="../tags/tag33.xml"/><Relationship Id="rId16" Type="http://schemas.openxmlformats.org/officeDocument/2006/relationships/image" Target="../media/image5.png"/><Relationship Id="rId1" Type="http://schemas.openxmlformats.org/officeDocument/2006/relationships/tags" Target="../tags/tag32.xml"/><Relationship Id="rId6" Type="http://schemas.openxmlformats.org/officeDocument/2006/relationships/tags" Target="../tags/tag37.xml"/><Relationship Id="rId11" Type="http://schemas.openxmlformats.org/officeDocument/2006/relationships/tags" Target="../tags/tag42.xml"/><Relationship Id="rId5" Type="http://schemas.openxmlformats.org/officeDocument/2006/relationships/tags" Target="../tags/tag36.xml"/><Relationship Id="rId15" Type="http://schemas.openxmlformats.org/officeDocument/2006/relationships/slideLayout" Target="../slideLayouts/slideLayout2.xml"/><Relationship Id="rId10" Type="http://schemas.openxmlformats.org/officeDocument/2006/relationships/tags" Target="../tags/tag41.xml"/><Relationship Id="rId4" Type="http://schemas.openxmlformats.org/officeDocument/2006/relationships/tags" Target="../tags/tag35.xml"/><Relationship Id="rId9" Type="http://schemas.openxmlformats.org/officeDocument/2006/relationships/tags" Target="../tags/tag40.xml"/><Relationship Id="rId14" Type="http://schemas.openxmlformats.org/officeDocument/2006/relationships/tags" Target="../tags/tag45.xml"/></Relationships>
</file>

<file path=ppt/slides/_rels/slide7.xml.rels><?xml version="1.0" encoding="UTF-8" standalone="yes"?>
<Relationships xmlns="http://schemas.openxmlformats.org/package/2006/relationships"><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tags" Target="../tags/tag53.xml"/><Relationship Id="rId13" Type="http://schemas.openxmlformats.org/officeDocument/2006/relationships/tags" Target="../tags/tag58.xml"/><Relationship Id="rId18" Type="http://schemas.openxmlformats.org/officeDocument/2006/relationships/image" Target="../media/image7.png"/><Relationship Id="rId3" Type="http://schemas.openxmlformats.org/officeDocument/2006/relationships/tags" Target="../tags/tag48.xml"/><Relationship Id="rId7" Type="http://schemas.openxmlformats.org/officeDocument/2006/relationships/tags" Target="../tags/tag52.xml"/><Relationship Id="rId12" Type="http://schemas.openxmlformats.org/officeDocument/2006/relationships/tags" Target="../tags/tag57.xml"/><Relationship Id="rId17" Type="http://schemas.openxmlformats.org/officeDocument/2006/relationships/image" Target="../media/image6.png"/><Relationship Id="rId2" Type="http://schemas.openxmlformats.org/officeDocument/2006/relationships/tags" Target="../tags/tag47.xml"/><Relationship Id="rId16" Type="http://schemas.openxmlformats.org/officeDocument/2006/relationships/tags" Target="../tags/tag470.xml"/><Relationship Id="rId1" Type="http://schemas.openxmlformats.org/officeDocument/2006/relationships/tags" Target="../tags/tag46.xml"/><Relationship Id="rId6" Type="http://schemas.openxmlformats.org/officeDocument/2006/relationships/tags" Target="../tags/tag51.xml"/><Relationship Id="rId11" Type="http://schemas.openxmlformats.org/officeDocument/2006/relationships/tags" Target="../tags/tag56.xml"/><Relationship Id="rId5" Type="http://schemas.openxmlformats.org/officeDocument/2006/relationships/tags" Target="../tags/tag50.xml"/><Relationship Id="rId15" Type="http://schemas.openxmlformats.org/officeDocument/2006/relationships/slideLayout" Target="../slideLayouts/slideLayout2.xml"/><Relationship Id="rId10" Type="http://schemas.openxmlformats.org/officeDocument/2006/relationships/tags" Target="../tags/tag55.xml"/><Relationship Id="rId19" Type="http://schemas.openxmlformats.org/officeDocument/2006/relationships/image" Target="../media/image2.png"/><Relationship Id="rId4" Type="http://schemas.openxmlformats.org/officeDocument/2006/relationships/tags" Target="../tags/tag49.xml"/><Relationship Id="rId9" Type="http://schemas.openxmlformats.org/officeDocument/2006/relationships/tags" Target="../tags/tag54.xml"/><Relationship Id="rId14" Type="http://schemas.openxmlformats.org/officeDocument/2006/relationships/tags" Target="../tags/tag59.xml"/></Relationships>
</file>

<file path=ppt/slides/_rels/slide9.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4500" y="3927231"/>
            <a:ext cx="5143500" cy="1524000"/>
          </a:xfrm>
        </p:spPr>
        <p:txBody>
          <a:bodyPr/>
          <a:lstStyle/>
          <a:p>
            <a:pPr algn="ctr"/>
            <a:r>
              <a:rPr lang="zh-CN" altLang="en-US" dirty="0">
                <a:latin typeface="微软雅黑" panose="020B0503020204020204" pitchFamily="34" charset="-122"/>
                <a:ea typeface="微软雅黑" panose="020B0503020204020204" pitchFamily="34" charset="-122"/>
              </a:rPr>
              <a:t>第二章课后作业</a:t>
            </a:r>
            <a:br>
              <a:rPr lang="en-US" altLang="zh-CN" b="1" dirty="0"/>
            </a:br>
            <a:br>
              <a:rPr lang="en-US" altLang="zh-CN" b="1" dirty="0"/>
            </a:br>
            <a:r>
              <a:rPr lang="zh-CN" altLang="en-US" dirty="0">
                <a:solidFill>
                  <a:srgbClr val="FF0000"/>
                </a:solidFill>
                <a:latin typeface="微软雅黑" panose="020B0503020204020204" pitchFamily="34" charset="-122"/>
                <a:ea typeface="微软雅黑" panose="020B0503020204020204" pitchFamily="34" charset="-122"/>
              </a:rPr>
              <a:t>截至日期：</a:t>
            </a:r>
            <a:r>
              <a:rPr lang="en-US" altLang="zh-CN" dirty="0">
                <a:solidFill>
                  <a:srgbClr val="FF0000"/>
                </a:solidFill>
                <a:latin typeface="微软雅黑" panose="020B0503020204020204" pitchFamily="34" charset="-122"/>
                <a:ea typeface="微软雅黑" panose="020B0503020204020204" pitchFamily="34" charset="-122"/>
              </a:rPr>
              <a:t>10</a:t>
            </a:r>
            <a:r>
              <a:rPr lang="zh-CN" altLang="en-US" dirty="0">
                <a:solidFill>
                  <a:srgbClr val="FF0000"/>
                </a:solidFill>
                <a:latin typeface="微软雅黑" panose="020B0503020204020204" pitchFamily="34" charset="-122"/>
                <a:ea typeface="微软雅黑" panose="020B0503020204020204" pitchFamily="34" charset="-122"/>
              </a:rPr>
              <a:t>月 日 点</a:t>
            </a:r>
          </a:p>
        </p:txBody>
      </p:sp>
      <p:sp>
        <p:nvSpPr>
          <p:cNvPr id="3" name="文本框 2"/>
          <p:cNvSpPr txBox="1"/>
          <p:nvPr>
            <p:custDataLst>
              <p:tags r:id="rId2"/>
            </p:custDataLst>
          </p:nvPr>
        </p:nvSpPr>
        <p:spPr>
          <a:xfrm>
            <a:off x="1841500" y="5842000"/>
            <a:ext cx="2032000" cy="508000"/>
          </a:xfrm>
          <a:prstGeom prst="rect">
            <a:avLst/>
          </a:prstGeom>
          <a:noFill/>
          <a:ln w="12700">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14:hiddenLine>
            </a:ext>
          </a:extLst>
        </p:spPr>
        <p:txBody>
          <a:bodyPr vert="horz" wrap="square" rtlCol="0" anchor="ctr" anchorCtr="1">
            <a:noAutofit/>
          </a:bodyPr>
          <a:lstStyle/>
          <a:p>
            <a:r>
              <a:rPr lang="zh-CN" altLang="en-US" sz="2000">
                <a:solidFill>
                  <a:srgbClr val="000000"/>
                </a:solidFill>
              </a:rPr>
              <a:t>总分</a:t>
            </a:r>
            <a:r>
              <a:rPr lang="en-US" altLang="zh-CN" sz="2000">
                <a:solidFill>
                  <a:srgbClr val="000000"/>
                </a:solidFill>
              </a:rPr>
              <a:t>: 100</a:t>
            </a:r>
            <a:endParaRPr lang="zh-CN" altLang="en-US" sz="2000">
              <a:solidFill>
                <a:srgbClr val="000000"/>
              </a:solidFill>
            </a:endParaRPr>
          </a:p>
        </p:txBody>
      </p:sp>
      <p:sp>
        <p:nvSpPr>
          <p:cNvPr id="4" name="文本框 3"/>
          <p:cNvSpPr txBox="1"/>
          <p:nvPr/>
        </p:nvSpPr>
        <p:spPr>
          <a:xfrm>
            <a:off x="127000" y="7874000"/>
            <a:ext cx="5461000" cy="1016000"/>
          </a:xfrm>
          <a:prstGeom prst="rect">
            <a:avLst/>
          </a:prstGeom>
          <a:solidFill>
            <a:srgbClr val="FFFFFF"/>
          </a:solidFill>
          <a:ln w="12700">
            <a:solidFill>
              <a:schemeClr val="tx1"/>
            </a:solidFill>
          </a:ln>
        </p:spPr>
        <p:txBody>
          <a:bodyPr vert="horz" wrap="square" rtlCol="0" anchor="ctr">
            <a:noAutofit/>
          </a:bodyPr>
          <a:lstStyle/>
          <a:p>
            <a:r>
              <a:rPr lang="zh-CN" altLang="en-US" sz="2000">
                <a:solidFill>
                  <a:srgbClr val="FF0000"/>
                </a:solidFill>
              </a:rPr>
              <a:t>*此封面页请勿删除，删除后将无法上传至试卷库，添加菜单栏任意题型即可制作试卷。本提示将在上传时自动隐藏。</a:t>
            </a:r>
          </a:p>
        </p:txBody>
      </p:sp>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 </a:t>
            </a:r>
            <a:r>
              <a:rPr lang="en-US" altLang="zh-CN" sz="1800" dirty="0">
                <a:solidFill>
                  <a:srgbClr val="000000"/>
                </a:solidFill>
                <a:effectLst/>
                <a:latin typeface="微软雅黑" panose="020B0503020204020204" pitchFamily="34" charset="-122"/>
                <a:ea typeface="微软雅黑" panose="020B0503020204020204" pitchFamily="34" charset="-122"/>
              </a:rPr>
              <a:t>X ∼ N(0, 1).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477716" y="2352509"/>
            <a:ext cx="4572000" cy="1797460"/>
          </a:xfrm>
          <a:prstGeom prst="rect">
            <a:avLst/>
          </a:prstGeom>
        </p:spPr>
      </p:pic>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mc:AlternateContent xmlns:mc="http://schemas.openxmlformats.org/markup-compatibility/2006">
        <mc:Choice xmlns:a14="http://schemas.microsoft.com/office/drawing/2010/main" Requires="a14">
          <p:sp>
            <p:nvSpPr>
              <p:cNvPr id="17" name="文本框 16"/>
              <p:cNvSpPr txBox="1"/>
              <p:nvPr/>
            </p:nvSpPr>
            <p:spPr>
              <a:xfrm>
                <a:off x="6126284" y="571500"/>
                <a:ext cx="5090356" cy="8422755"/>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不取负值，从而，若</a:t>
                </a:r>
                <a:r>
                  <a:rPr lang="en-US" altLang="zh-CN" dirty="0">
                    <a:latin typeface="微软雅黑" panose="020B0503020204020204" pitchFamily="34" charset="-122"/>
                    <a:ea typeface="微软雅黑" panose="020B0503020204020204" pitchFamily="34" charset="-122"/>
                  </a:rPr>
                  <a:t>y&lt;0</a:t>
                </a:r>
                <a:r>
                  <a:rPr lang="zh-CN" altLang="en-US" dirty="0">
                    <a:latin typeface="微软雅黑" panose="020B0503020204020204" pitchFamily="34" charset="-122"/>
                    <a:ea typeface="微软雅黑" panose="020B0503020204020204" pitchFamily="34" charset="-122"/>
                  </a:rPr>
                  <a:t>，则</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Y</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，注意到</a:t>
                </a:r>
                <a:r>
                  <a:rPr lang="en-US" altLang="zh-CN" dirty="0">
                    <a:latin typeface="微软雅黑" panose="020B0503020204020204" pitchFamily="34" charset="-122"/>
                    <a:ea typeface="微软雅黑" panose="020B0503020204020204" pitchFamily="34" charset="-122"/>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y</m:t>
                    </m:r>
                    <m:r>
                      <a:rPr lang="en-US" altLang="zh-CN" sz="1200" b="0" i="1" smtClean="0">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m:t>
                    </m:r>
                  </m:oMath>
                </a14:m>
                <a:r>
                  <a:rPr lang="en-US" altLang="zh-CN" sz="1200" b="0" dirty="0">
                    <a:latin typeface="微软雅黑" panose="020B0503020204020204" pitchFamily="34" charset="-122"/>
                    <a:ea typeface="微软雅黑" panose="020B0503020204020204" pitchFamily="34" charset="-122"/>
                  </a:rPr>
                  <a:t>P{0&lt;Y</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oMath>
                </a14:m>
                <a:r>
                  <a:rPr lang="en-US" altLang="zh-CN" sz="1200" b="0" dirty="0">
                    <a:latin typeface="微软雅黑" panose="020B0503020204020204" pitchFamily="34" charset="-122"/>
                    <a:ea typeface="微软雅黑" panose="020B0503020204020204" pitchFamily="34" charset="-122"/>
                  </a:rPr>
                  <a:t>}=P{0&lt;</a:t>
                </a:r>
                <a14:m>
                  <m:oMath xmlns:m="http://schemas.openxmlformats.org/officeDocument/2006/math">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𝑋</m:t>
                        </m:r>
                      </m:sup>
                    </m:sSup>
                    <m:r>
                      <a:rPr lang="en-US" altLang="zh-CN"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oMath>
                </a14:m>
                <a:r>
                  <a:rPr lang="en-US" altLang="zh-CN" sz="1200" b="0" dirty="0">
                    <a:latin typeface="微软雅黑" panose="020B0503020204020204" pitchFamily="34" charset="-122"/>
                    <a:ea typeface="微软雅黑" panose="020B0503020204020204" pitchFamily="34" charset="-122"/>
                  </a:rPr>
                  <a:t>}=P{-</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∞&lt;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oMath>
                </a14:m>
                <a:r>
                  <a:rPr lang="en-US" altLang="zh-CN" sz="1200" b="0" dirty="0">
                    <a:latin typeface="微软雅黑" panose="020B0503020204020204" pitchFamily="34" charset="-122"/>
                    <a:ea typeface="微软雅黑" panose="020B0503020204020204" pitchFamily="34" charset="-122"/>
                  </a:rPr>
                  <a:t>}=</a:t>
                </a:r>
                <a14:m>
                  <m:oMath xmlns:m="http://schemas.openxmlformats.org/officeDocument/2006/math">
                    <m:r>
                      <a:rPr lang="zh-CN" altLang="en-US" sz="1200" b="0" i="1" dirty="0" smtClean="0">
                        <a:latin typeface="Cambria Math" panose="02040503050406030204" pitchFamily="18" charset="0"/>
                        <a:ea typeface="微软雅黑" panose="020B0503020204020204" pitchFamily="34" charset="-122"/>
                      </a:rPr>
                      <m:t>𝜙</m:t>
                    </m:r>
                    <m:r>
                      <a:rPr lang="en-US" altLang="zh-CN" sz="1200" b="0" i="1" dirty="0" smtClean="0">
                        <a:latin typeface="Cambria Math" panose="02040503050406030204" pitchFamily="18" charset="0"/>
                        <a:ea typeface="微软雅黑" panose="020B0503020204020204" pitchFamily="34" charset="-122"/>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r>
                      <a:rPr lang="en-US" altLang="zh-CN" sz="1200" b="0" i="1" dirty="0" smtClean="0">
                        <a:latin typeface="Cambria Math" panose="02040503050406030204" pitchFamily="18" charset="0"/>
                        <a:ea typeface="微软雅黑" panose="020B0503020204020204" pitchFamily="34" charset="-122"/>
                      </a:rPr>
                      <m:t>)</m:t>
                    </m:r>
                  </m:oMath>
                </a14:m>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从而，</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𝑑𝑥</m:t>
                          </m:r>
                        </m:den>
                      </m:f>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𝑥</m:t>
                          </m:r>
                        </m:e>
                      </m:d>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sub>
                      </m:sSub>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sup>
                      </m:sSup>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oMath>
                  </m:oMathPara>
                </a14:m>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e</m:t>
                        </m:r>
                      </m:e>
                      <m:sup>
                        <m:r>
                          <m:rPr>
                            <m:sty m:val="p"/>
                          </m:rPr>
                          <a:rPr lang="en-US" altLang="zh-CN" i="1">
                            <a:latin typeface="Cambria Math" panose="02040503050406030204" pitchFamily="18" charset="0"/>
                            <a:ea typeface="微软雅黑" panose="020B0503020204020204" pitchFamily="34" charset="-122"/>
                          </a:rPr>
                          <m:t>X</m:t>
                        </m:r>
                      </m:sup>
                    </m:sSup>
                    <m:r>
                      <a:rPr lang="zh-CN" altLang="en-US" i="1">
                        <a:latin typeface="Cambria Math" panose="02040503050406030204" pitchFamily="18" charset="0"/>
                        <a:ea typeface="微软雅黑" panose="020B0503020204020204" pitchFamily="34" charset="-122"/>
                      </a:rPr>
                      <m:t>的</m:t>
                    </m:r>
                  </m:oMath>
                </a14:m>
                <a:r>
                  <a:rPr lang="zh-CN" altLang="en-US" b="0" dirty="0">
                    <a:latin typeface="微软雅黑" panose="020B0503020204020204" pitchFamily="34" charset="-122"/>
                    <a:ea typeface="微软雅黑" panose="020B0503020204020204" pitchFamily="34" charset="-122"/>
                  </a:rPr>
                  <a:t>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r>
                                        <a:rPr lang="en-US" altLang="zh-CN" sz="1200" b="0" i="1" smtClean="0">
                                          <a:latin typeface="Cambria Math" panose="02040503050406030204" pitchFamily="18" charset="0"/>
                                          <a:ea typeface="微软雅黑" panose="020B0503020204020204" pitchFamily="34" charset="-122"/>
                                        </a:rPr>
                                        <m:t>𝑦</m:t>
                                      </m:r>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sSup>
                                        <m:sSupPr>
                                          <m:ctrlPr>
                                            <a:rPr lang="en-US" altLang="zh-CN" sz="1200" b="0" i="1" smtClean="0">
                                              <a:latin typeface="Cambria Math" panose="02040503050406030204" pitchFamily="18" charset="0"/>
                                              <a:ea typeface="微软雅黑" panose="020B0503020204020204" pitchFamily="34" charset="-122"/>
                                            </a:rPr>
                                          </m:ctrlPr>
                                        </m:sSupPr>
                                        <m:e>
                                          <m:d>
                                            <m:dPr>
                                              <m:ctrlPr>
                                                <a:rPr lang="en-US" altLang="zh-CN" sz="1200" b="0" i="1" smtClean="0">
                                                  <a:latin typeface="Cambria Math" panose="02040503050406030204" pitchFamily="18" charset="0"/>
                                                  <a:ea typeface="微软雅黑" panose="020B0503020204020204" pitchFamily="34" charset="-122"/>
                                                </a:rPr>
                                              </m:ctrlPr>
                                            </m:dPr>
                                            <m:e>
                                              <m:func>
                                                <m:funcPr>
                                                  <m:ctrlPr>
                                                    <a:rPr lang="en-US" altLang="zh-CN" sz="1200" b="0" i="1" smtClean="0">
                                                      <a:latin typeface="Cambria Math" panose="02040503050406030204" pitchFamily="18" charset="0"/>
                                                      <a:ea typeface="微软雅黑" panose="020B0503020204020204" pitchFamily="34" charset="-122"/>
                                                    </a:rPr>
                                                  </m:ctrlPr>
                                                </m:funcPr>
                                                <m:fName>
                                                  <m:r>
                                                    <m:rPr>
                                                      <m:sty m:val="p"/>
                                                    </m:rPr>
                                                    <a:rPr lang="en-US" altLang="zh-CN" sz="1200" b="0" i="0" smtClean="0">
                                                      <a:latin typeface="Cambria Math" panose="02040503050406030204" pitchFamily="18" charset="0"/>
                                                      <a:ea typeface="微软雅黑" panose="020B0503020204020204" pitchFamily="34" charset="-122"/>
                                                    </a:rPr>
                                                    <m:t>ln</m:t>
                                                  </m:r>
                                                </m:fName>
                                                <m:e>
                                                  <m:r>
                                                    <a:rPr lang="en-US" altLang="zh-CN" sz="1200" b="0" i="1" smtClean="0">
                                                      <a:latin typeface="Cambria Math" panose="02040503050406030204" pitchFamily="18" charset="0"/>
                                                      <a:ea typeface="微软雅黑" panose="020B0503020204020204" pitchFamily="34" charset="-122"/>
                                                    </a:rPr>
                                                    <m:t>𝑦</m:t>
                                                  </m:r>
                                                </m:e>
                                              </m:func>
                                            </m:e>
                                          </m:d>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/2</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&gt;0</m:t>
                                  </m:r>
                                </m:e>
                                <m:e>
                                  <m:r>
                                    <a:rPr lang="en-US" altLang="zh-CN" sz="1200" b="0" i="1" smtClean="0">
                                      <a:latin typeface="Cambria Math" panose="02040503050406030204" pitchFamily="18" charset="0"/>
                                      <a:ea typeface="微软雅黑" panose="020B0503020204020204" pitchFamily="34" charset="-122"/>
                                    </a:rPr>
                                    <m:t>                      </m:t>
                                  </m:r>
                                </m:e>
                              </m:eqAr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）因</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r>
                      <a:rPr lang="en-US" altLang="zh-CN" i="1" dirty="0">
                        <a:latin typeface="Cambria Math" panose="02040503050406030204" pitchFamily="18" charset="0"/>
                        <a:ea typeface="微软雅黑" panose="020B0503020204020204" pitchFamily="34" charset="-122"/>
                      </a:rPr>
                      <m:t>2</m:t>
                    </m:r>
                    <m:sSup>
                      <m:sSupPr>
                        <m:ctrlPr>
                          <a:rPr lang="en-US" altLang="zh-CN" i="1" dirty="0" smtClean="0">
                            <a:latin typeface="Cambria Math" panose="02040503050406030204" pitchFamily="18" charset="0"/>
                            <a:ea typeface="微软雅黑" panose="020B0503020204020204" pitchFamily="34" charset="-122"/>
                          </a:rPr>
                        </m:ctrlPr>
                      </m:sSupPr>
                      <m:e>
                        <m:r>
                          <m:rPr>
                            <m:sty m:val="p"/>
                          </m:rPr>
                          <a:rPr lang="en-US" altLang="zh-CN" i="1" dirty="0">
                            <a:latin typeface="Cambria Math" panose="02040503050406030204" pitchFamily="18" charset="0"/>
                            <a:ea typeface="微软雅黑" panose="020B0503020204020204" pitchFamily="34" charset="-122"/>
                          </a:rPr>
                          <m:t>X</m:t>
                        </m:r>
                      </m:e>
                      <m:sup>
                        <m:r>
                          <a:rPr lang="en-US" altLang="zh-CN" i="1" dirty="0">
                            <a:latin typeface="Cambria Math" panose="02040503050406030204" pitchFamily="18" charset="0"/>
                            <a:ea typeface="微软雅黑" panose="020B0503020204020204" pitchFamily="34" charset="-122"/>
                          </a:rPr>
                          <m:t>2</m:t>
                        </m:r>
                      </m:sup>
                    </m:sSup>
                    <m:r>
                      <a:rPr lang="en-US" altLang="zh-CN" i="1" dirty="0">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[1,+</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取值</m:t>
                    </m:r>
                  </m:oMath>
                </a14:m>
                <a:r>
                  <a:rPr lang="zh-CN" altLang="en-US" b="0" dirty="0">
                    <a:latin typeface="微软雅黑" panose="020B0503020204020204" pitchFamily="34" charset="-122"/>
                    <a:ea typeface="微软雅黑" panose="020B0503020204020204" pitchFamily="34" charset="-122"/>
                  </a:rPr>
                  <a:t>，从而</a:t>
                </a:r>
                <a:r>
                  <a:rPr lang="en-US" altLang="zh-CN" b="0" dirty="0">
                    <a:latin typeface="微软雅黑" panose="020B0503020204020204" pitchFamily="34" charset="-122"/>
                    <a:ea typeface="微软雅黑" panose="020B0503020204020204" pitchFamily="34" charset="-122"/>
                  </a:rPr>
                  <a:t>y&lt;1</a:t>
                </a:r>
                <a:r>
                  <a:rPr lang="zh-CN" altLang="en-US" b="0"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=0</m:t>
                    </m:r>
                    <m:r>
                      <a:rPr lang="zh-CN" altLang="en-US" i="1">
                        <a:latin typeface="Cambria Math" panose="02040503050406030204" pitchFamily="18" charset="0"/>
                        <a:ea typeface="微软雅黑" panose="020B0503020204020204" pitchFamily="34" charset="-122"/>
                      </a:rPr>
                      <m:t>；</m:t>
                    </m:r>
                  </m:oMath>
                </a14:m>
                <a:r>
                  <a:rPr lang="zh-CN" altLang="en-US" b="0" dirty="0">
                    <a:latin typeface="微软雅黑" panose="020B0503020204020204" pitchFamily="34" charset="-122"/>
                    <a:ea typeface="微软雅黑" panose="020B0503020204020204" pitchFamily="34" charset="-122"/>
                  </a:rPr>
                  <a:t>若</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𝑋</m:t>
                              </m:r>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微软雅黑" panose="020B0503020204020204" pitchFamily="34" charset="-122"/>
                        </a:rPr>
                        <m:t>=</m:t>
                      </m:r>
                      <m:r>
                        <m:rPr>
                          <m:sty m:val="p"/>
                        </m:rPr>
                        <a:rPr lang="el-GR" altLang="zh-CN" sz="1200" b="0" i="1" smtClean="0">
                          <a:latin typeface="Cambria Math" panose="02040503050406030204" pitchFamily="18" charset="0"/>
                          <a:ea typeface="Cambria Math" panose="02040503050406030204" pitchFamily="18" charset="0"/>
                        </a:rPr>
                        <m:t>Φ</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=2</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−1</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y&gt;1</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𝑑</m:t>
                          </m:r>
                        </m:num>
                        <m:den>
                          <m:r>
                            <a:rPr lang="en-US" altLang="zh-CN" sz="1200" b="0" i="1" smtClean="0">
                              <a:latin typeface="Cambria Math" panose="02040503050406030204" pitchFamily="18" charset="0"/>
                              <a:ea typeface="微软雅黑" panose="020B0503020204020204" pitchFamily="34" charset="-122"/>
                            </a:rPr>
                            <m:t>𝑑𝑦</m:t>
                          </m:r>
                        </m:den>
                      </m:f>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微软雅黑" panose="020B0503020204020204" pitchFamily="34" charset="-122"/>
                                </a:rPr>
                                <m:t>−1</m:t>
                              </m:r>
                            </m:e>
                          </m:d>
                        </m:e>
                      </m:d>
                      <m:r>
                        <a:rPr lang="en-US" altLang="zh-CN" sz="1200" b="0" i="1" smtClean="0">
                          <a:latin typeface="Cambria Math" panose="02040503050406030204" pitchFamily="18" charset="0"/>
                          <a:ea typeface="微软雅黑" panose="020B0503020204020204" pitchFamily="34" charset="-122"/>
                        </a:rPr>
                        <m:t>=2</m:t>
                      </m:r>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den>
                      </m:f>
                      <m:sSup>
                        <m:sSupPr>
                          <m:ctrlPr>
                            <a:rPr lang="en-US" altLang="zh-CN" sz="120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oMath>
                  </m:oMathPara>
                </a14:m>
                <a:endParaRPr lang="en-US" altLang="zh-CN" sz="1200"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于是</a:t>
                </a:r>
                <a:r>
                  <a:rPr lang="en-US" altLang="zh-CN" b="0" dirty="0">
                    <a:latin typeface="微软雅黑" panose="020B0503020204020204" pitchFamily="34" charset="-122"/>
                    <a:ea typeface="微软雅黑" panose="020B0503020204020204" pitchFamily="34" charset="-122"/>
                  </a:rPr>
                  <a:t>Y=2</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X</m:t>
                        </m:r>
                      </m:e>
                      <m:sup>
                        <m:r>
                          <a:rPr lang="en-US" altLang="zh-CN" i="1">
                            <a:latin typeface="Cambria Math" panose="02040503050406030204" pitchFamily="18" charset="0"/>
                            <a:ea typeface="微软雅黑" panose="020B0503020204020204" pitchFamily="34" charset="-122"/>
                          </a:rPr>
                          <m:t>2</m:t>
                        </m:r>
                      </m:sup>
                    </m:sSup>
                    <m:r>
                      <a:rPr lang="en-US" altLang="zh-CN" i="1">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的概率密度为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i="1" smtClean="0">
                                  <a:latin typeface="Cambria Math" panose="02040503050406030204" pitchFamily="18" charset="0"/>
                                  <a:ea typeface="微软雅黑" panose="020B0503020204020204" pitchFamily="34" charset="-122"/>
                                </a:rPr>
                                <m:t>1</m:t>
                              </m: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）对于</a:t>
                </a:r>
                <a:r>
                  <a:rPr lang="en-US" altLang="zh-CN" b="0" dirty="0">
                    <a:latin typeface="微软雅黑" panose="020B0503020204020204" pitchFamily="34" charset="-122"/>
                    <a:ea typeface="微软雅黑" panose="020B0503020204020204" pitchFamily="34" charset="-122"/>
                  </a:rPr>
                  <a:t>Y=|X|</a:t>
                </a:r>
                <a:r>
                  <a:rPr lang="zh-CN" altLang="en-US" b="0" dirty="0">
                    <a:latin typeface="微软雅黑" panose="020B0503020204020204" pitchFamily="34" charset="-122"/>
                    <a:ea typeface="微软雅黑" panose="020B0503020204020204" pitchFamily="34" charset="-122"/>
                  </a:rPr>
                  <a:t>，显然，当</a:t>
                </a:r>
                <a:r>
                  <a:rPr lang="en-US" altLang="zh-CN" b="0" dirty="0">
                    <a:latin typeface="微软雅黑" panose="020B0503020204020204" pitchFamily="34" charset="-122"/>
                    <a:ea typeface="微软雅黑" panose="020B0503020204020204" pitchFamily="34" charset="-122"/>
                  </a:rPr>
                  <a:t>y&lt;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=0</m:t>
                    </m:r>
                  </m:oMath>
                </a14:m>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b="0" dirty="0">
                    <a:latin typeface="微软雅黑" panose="020B0503020204020204" pitchFamily="34" charset="-122"/>
                    <a:ea typeface="微软雅黑" panose="020B0503020204020204" pitchFamily="34" charset="-122"/>
                  </a:rPr>
                  <a:t>时，注意到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，就有</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left"/>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0</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𝑋</m:t>
                              </m:r>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−1</m:t>
                      </m:r>
                      <m:r>
                        <a:rPr lang="zh-CN" altLang="en-US" sz="1200" i="1">
                          <a:latin typeface="Cambria Math" panose="02040503050406030204" pitchFamily="18" charset="0"/>
                          <a:ea typeface="微软雅黑" panose="020B0503020204020204" pitchFamily="34" charset="-122"/>
                        </a:rPr>
                        <m:t>。</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−1</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/2</m:t>
                        </m:r>
                      </m:sup>
                    </m:sSup>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Y=|X|</a:t>
                </a:r>
                <a:r>
                  <a:rPr lang="zh-CN" altLang="en-US" dirty="0">
                    <a:latin typeface="微软雅黑" panose="020B0503020204020204" pitchFamily="34" charset="-122"/>
                    <a:ea typeface="微软雅黑" panose="020B0503020204020204" pitchFamily="34" charset="-122"/>
                  </a:rPr>
                  <a:t>的概率密度为</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en-US" altLang="zh-CN" sz="1200" b="0" i="1" smtClean="0">
                            <a:latin typeface="Cambria Math" panose="02040503050406030204" pitchFamily="18" charset="0"/>
                            <a:ea typeface="微软雅黑" panose="020B0503020204020204" pitchFamily="34" charset="-122"/>
                          </a:rPr>
                          <m:t>𝑓</m:t>
                        </m:r>
                      </m:e>
                      <m:sub>
                        <m:r>
                          <a:rPr lang="en-US" altLang="zh-CN" sz="1200" b="0" i="1" smtClean="0">
                            <a:latin typeface="Cambria Math" panose="02040503050406030204" pitchFamily="18" charset="0"/>
                            <a:ea typeface="微软雅黑" panose="020B0503020204020204" pitchFamily="34" charset="-122"/>
                          </a:rPr>
                          <m:t>𝑌</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2</m:t>
                                    </m:r>
                                  </m:num>
                                  <m:den>
                                    <m:r>
                                      <a:rPr lang="zh-CN" altLang="en-US" sz="1200" b="0" i="1" smtClean="0">
                                        <a:latin typeface="Cambria Math" panose="02040503050406030204" pitchFamily="18" charset="0"/>
                                        <a:ea typeface="微软雅黑" panose="020B0503020204020204" pitchFamily="34" charset="-122"/>
                                      </a:rPr>
                                      <m:t>𝜋</m:t>
                                    </m:r>
                                  </m:den>
                                </m:f>
                              </m:e>
                            </m:rad>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𝑦</m:t>
                                        </m:r>
                                      </m:e>
                                      <m:sup>
                                        <m:r>
                                          <a:rPr lang="en-US" altLang="zh-CN" sz="1200" b="0" i="1" smtClean="0">
                                            <a:latin typeface="Cambria Math" panose="02040503050406030204" pitchFamily="18" charset="0"/>
                                            <a:ea typeface="微软雅黑" panose="020B0503020204020204" pitchFamily="34" charset="-122"/>
                                          </a:rPr>
                                          <m:t>2</m:t>
                                        </m:r>
                                      </m:sup>
                                    </m:sSup>
                                  </m:num>
                                  <m:den>
                                    <m:r>
                                      <a:rPr lang="en-US" altLang="zh-CN" sz="1200" b="0" i="1" smtClean="0">
                                        <a:latin typeface="Cambria Math" panose="02040503050406030204" pitchFamily="18" charset="0"/>
                                        <a:ea typeface="微软雅黑" panose="020B0503020204020204" pitchFamily="34" charset="-122"/>
                                      </a:rPr>
                                      <m:t>2</m:t>
                                    </m:r>
                                  </m:den>
                                </m:f>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&gt;0</m:t>
                            </m:r>
                          </m:e>
                          <m:e>
                            <m:r>
                              <a:rPr lang="en-US" altLang="zh-CN" sz="1200" i="1">
                                <a:latin typeface="Cambria Math" panose="02040503050406030204" pitchFamily="18" charset="0"/>
                                <a:ea typeface="微软雅黑" panose="020B0503020204020204" pitchFamily="34" charset="-122"/>
                              </a:rPr>
                              <m:t>0</m:t>
                            </m:r>
                            <m:r>
                              <a:rPr lang="zh-CN" altLang="en-US" sz="120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a:latin typeface="Cambria Math" panose="02040503050406030204" pitchFamily="18" charset="0"/>
                                <a:ea typeface="微软雅黑" panose="020B0503020204020204" pitchFamily="34" charset="-122"/>
                              </a:rPr>
                              <m:t>其</m:t>
                            </m:r>
                            <m:r>
                              <a:rPr lang="zh-CN" altLang="en-US" sz="1200" i="1" smtClean="0">
                                <a:latin typeface="Cambria Math" panose="02040503050406030204" pitchFamily="18" charset="0"/>
                                <a:ea typeface="微软雅黑" panose="020B0503020204020204" pitchFamily="34" charset="-122"/>
                              </a:rPr>
                              <m:t>他</m:t>
                            </m:r>
                          </m:e>
                        </m:eqArr>
                      </m:e>
                    </m:d>
                  </m:oMath>
                </a14:m>
                <a:endParaRPr lang="en-US" altLang="zh-CN" sz="1200" b="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6126284" y="571500"/>
                <a:ext cx="5090356" cy="8422755"/>
              </a:xfrm>
              <a:prstGeom prst="rect">
                <a:avLst/>
              </a:prstGeom>
              <a:blipFill>
                <a:blip r:embed="rId17"/>
                <a:stretch>
                  <a:fillRect l="-359" r="-2994"/>
                </a:stretch>
              </a:blipFill>
            </p:spPr>
            <p:txBody>
              <a:bodyPr/>
              <a:lstStyle/>
              <a:p>
                <a:r>
                  <a:rPr lang="zh-CN" altLang="en-US">
                    <a:noFill/>
                  </a:rPr>
                  <a:t> </a:t>
                </a:r>
              </a:p>
            </p:txBody>
          </p:sp>
        </mc:Fallback>
      </mc:AlternateContent>
      <p:grpSp>
        <p:nvGrpSpPr>
          <p:cNvPr id="14" name="组合 13"/>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18">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p:cNvSpPr txBox="1"/>
              <p:nvPr/>
            </p:nvSpPr>
            <p:spPr>
              <a:xfrm>
                <a:off x="389694" y="360680"/>
                <a:ext cx="5090356" cy="8422755"/>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a:t>
                </a:r>
                <a:r>
                  <a:rPr lang="zh-CN" altLang="en-US" dirty="0">
                    <a:latin typeface="微软雅黑" panose="020B0503020204020204" pitchFamily="34" charset="-122"/>
                    <a:ea typeface="微软雅黑" panose="020B0503020204020204" pitchFamily="34" charset="-122"/>
                  </a:rPr>
                  <a:t>不取负值，从而，若</a:t>
                </a:r>
                <a:r>
                  <a:rPr lang="en-US" altLang="zh-CN" dirty="0">
                    <a:latin typeface="微软雅黑" panose="020B0503020204020204" pitchFamily="34" charset="-122"/>
                    <a:ea typeface="微软雅黑" panose="020B0503020204020204" pitchFamily="34" charset="-122"/>
                  </a:rPr>
                  <a:t>y&lt;0</a:t>
                </a:r>
                <a:r>
                  <a:rPr lang="zh-CN" altLang="en-US" dirty="0">
                    <a:latin typeface="微软雅黑" panose="020B0503020204020204" pitchFamily="34" charset="-122"/>
                    <a:ea typeface="微软雅黑" panose="020B0503020204020204" pitchFamily="34" charset="-122"/>
                  </a:rPr>
                  <a:t>，则</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Y</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；若</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，注意到</a:t>
                </a:r>
                <a:r>
                  <a:rPr lang="en-US" altLang="zh-CN" dirty="0">
                    <a:latin typeface="微软雅黑" panose="020B0503020204020204" pitchFamily="34" charset="-122"/>
                    <a:ea typeface="微软雅黑" panose="020B0503020204020204" pitchFamily="34" charset="-122"/>
                  </a:rPr>
                  <a:t>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𝑁</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14:m>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m:rPr>
                        <m:sty m:val="p"/>
                      </m:rPr>
                      <a:rPr lang="en-US" altLang="zh-CN" sz="1200" i="1">
                        <a:latin typeface="Cambria Math" panose="02040503050406030204" pitchFamily="18" charset="0"/>
                        <a:ea typeface="Cambria Math" panose="02040503050406030204" pitchFamily="18" charset="0"/>
                      </a:rPr>
                      <m:t>y</m:t>
                    </m:r>
                    <m:r>
                      <a:rPr lang="en-US" altLang="zh-CN" sz="1200" b="0" i="1" smtClean="0">
                        <a:latin typeface="Cambria Math" panose="02040503050406030204" pitchFamily="18" charset="0"/>
                        <a:ea typeface="微软雅黑" panose="020B0503020204020204" pitchFamily="34" charset="-122"/>
                      </a:rPr>
                      <m:t>}</m:t>
                    </m:r>
                    <m:r>
                      <a:rPr lang="en-US" altLang="zh-CN" sz="1200" i="1">
                        <a:latin typeface="Cambria Math" panose="02040503050406030204" pitchFamily="18" charset="0"/>
                        <a:ea typeface="微软雅黑" panose="020B0503020204020204" pitchFamily="34" charset="-122"/>
                      </a:rPr>
                      <m:t>=</m:t>
                    </m:r>
                  </m:oMath>
                </a14:m>
                <a:r>
                  <a:rPr lang="en-US" altLang="zh-CN" sz="1200" b="0" dirty="0">
                    <a:latin typeface="微软雅黑" panose="020B0503020204020204" pitchFamily="34" charset="-122"/>
                    <a:ea typeface="微软雅黑" panose="020B0503020204020204" pitchFamily="34" charset="-122"/>
                  </a:rPr>
                  <a:t>P{0&lt;Y</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oMath>
                </a14:m>
                <a:r>
                  <a:rPr lang="en-US" altLang="zh-CN" sz="1200" b="0" dirty="0">
                    <a:latin typeface="微软雅黑" panose="020B0503020204020204" pitchFamily="34" charset="-122"/>
                    <a:ea typeface="微软雅黑" panose="020B0503020204020204" pitchFamily="34" charset="-122"/>
                  </a:rPr>
                  <a:t>}=P{0&lt;</a:t>
                </a:r>
                <a14:m>
                  <m:oMath xmlns:m="http://schemas.openxmlformats.org/officeDocument/2006/math">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𝑋</m:t>
                        </m:r>
                      </m:sup>
                    </m:sSup>
                    <m:r>
                      <a:rPr lang="en-US" altLang="zh-CN"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oMath>
                </a14:m>
                <a:r>
                  <a:rPr lang="en-US" altLang="zh-CN" sz="1200" b="0" dirty="0">
                    <a:latin typeface="微软雅黑" panose="020B0503020204020204" pitchFamily="34" charset="-122"/>
                    <a:ea typeface="微软雅黑" panose="020B0503020204020204" pitchFamily="34" charset="-122"/>
                  </a:rPr>
                  <a:t>}=P{-</a:t>
                </a:r>
                <a14:m>
                  <m:oMath xmlns:m="http://schemas.openxmlformats.org/officeDocument/2006/math">
                    <m:r>
                      <a:rPr lang="en-US" altLang="zh-CN" sz="1200" b="0" i="1" smtClean="0">
                        <a:latin typeface="Cambria Math" panose="02040503050406030204" pitchFamily="18" charset="0"/>
                        <a:ea typeface="Cambria Math" panose="02040503050406030204" pitchFamily="18" charset="0"/>
                      </a:rPr>
                      <m:t>∞&lt;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oMath>
                </a14:m>
                <a:r>
                  <a:rPr lang="en-US" altLang="zh-CN" sz="1200" b="0" dirty="0">
                    <a:latin typeface="微软雅黑" panose="020B0503020204020204" pitchFamily="34" charset="-122"/>
                    <a:ea typeface="微软雅黑" panose="020B0503020204020204" pitchFamily="34" charset="-122"/>
                  </a:rPr>
                  <a:t>}=</a:t>
                </a:r>
                <a14:m>
                  <m:oMath xmlns:m="http://schemas.openxmlformats.org/officeDocument/2006/math">
                    <m:r>
                      <a:rPr lang="zh-CN" altLang="en-US" sz="1200" b="0" i="1" dirty="0" smtClean="0">
                        <a:latin typeface="Cambria Math" panose="02040503050406030204" pitchFamily="18" charset="0"/>
                        <a:ea typeface="微软雅黑" panose="020B0503020204020204" pitchFamily="34" charset="-122"/>
                      </a:rPr>
                      <m:t>𝜙</m:t>
                    </m:r>
                    <m:r>
                      <a:rPr lang="en-US" altLang="zh-CN" sz="1200" b="0" i="1" dirty="0" smtClean="0">
                        <a:latin typeface="Cambria Math" panose="02040503050406030204" pitchFamily="18" charset="0"/>
                        <a:ea typeface="微软雅黑" panose="020B0503020204020204" pitchFamily="34" charset="-122"/>
                      </a:rPr>
                      <m:t>(</m:t>
                    </m:r>
                    <m:func>
                      <m:funcPr>
                        <m:ctrlPr>
                          <a:rPr lang="en-US" altLang="zh-CN" sz="1200" i="1">
                            <a:latin typeface="Cambria Math" panose="02040503050406030204" pitchFamily="18" charset="0"/>
                            <a:ea typeface="微软雅黑" panose="020B0503020204020204" pitchFamily="34" charset="-122"/>
                          </a:rPr>
                        </m:ctrlPr>
                      </m:funcPr>
                      <m:fName>
                        <m:r>
                          <m:rPr>
                            <m:sty m:val="p"/>
                          </m:rPr>
                          <a:rPr lang="en-US" altLang="zh-CN" sz="1200">
                            <a:latin typeface="Cambria Math" panose="02040503050406030204" pitchFamily="18" charset="0"/>
                            <a:ea typeface="微软雅黑" panose="020B0503020204020204" pitchFamily="34" charset="-122"/>
                          </a:rPr>
                          <m:t>ln</m:t>
                        </m:r>
                      </m:fName>
                      <m:e>
                        <m:r>
                          <a:rPr lang="en-US" altLang="zh-CN" sz="1200" i="1">
                            <a:latin typeface="Cambria Math" panose="02040503050406030204" pitchFamily="18" charset="0"/>
                            <a:ea typeface="微软雅黑" panose="020B0503020204020204" pitchFamily="34" charset="-122"/>
                          </a:rPr>
                          <m:t>𝑦</m:t>
                        </m:r>
                      </m:e>
                    </m:func>
                    <m:r>
                      <a:rPr lang="en-US" altLang="zh-CN" sz="1200" b="0" i="1" dirty="0" smtClean="0">
                        <a:latin typeface="Cambria Math" panose="02040503050406030204" pitchFamily="18" charset="0"/>
                        <a:ea typeface="微软雅黑" panose="020B0503020204020204" pitchFamily="34" charset="-122"/>
                      </a:rPr>
                      <m:t>)</m:t>
                    </m:r>
                  </m:oMath>
                </a14:m>
                <a:r>
                  <a:rPr lang="zh-CN" altLang="en-US" sz="1200" b="0" dirty="0">
                    <a:latin typeface="微软雅黑" panose="020B0503020204020204" pitchFamily="34" charset="-122"/>
                    <a:ea typeface="微软雅黑" panose="020B0503020204020204" pitchFamily="34" charset="-122"/>
                  </a:rPr>
                  <a:t>。</a:t>
                </a:r>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从而，</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𝑑𝑥</m:t>
                          </m:r>
                        </m:den>
                      </m:f>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𝑥</m:t>
                          </m:r>
                        </m:e>
                      </m:d>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m:t>
                          </m:r>
                        </m:e>
                        <m:sub>
                          <m:r>
                            <a:rPr lang="en-US" altLang="zh-CN" b="0" i="1" smtClean="0">
                              <a:latin typeface="Cambria Math" panose="02040503050406030204" pitchFamily="18" charset="0"/>
                              <a:ea typeface="微软雅黑" panose="020B0503020204020204" pitchFamily="34" charset="-122"/>
                            </a:rPr>
                            <m:t>𝑥</m:t>
                          </m:r>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sub>
                      </m:sSub>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2</m:t>
                              </m:r>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m:t>
                              </m:r>
                              <m:func>
                                <m:funcPr>
                                  <m:ctrlPr>
                                    <a:rPr lang="en-US" altLang="zh-CN" b="0" i="1" smtClean="0">
                                      <a:latin typeface="Cambria Math" panose="02040503050406030204" pitchFamily="18" charset="0"/>
                                      <a:ea typeface="微软雅黑" panose="020B0503020204020204" pitchFamily="34" charset="-122"/>
                                    </a:rPr>
                                  </m:ctrlPr>
                                </m:funcPr>
                                <m:fName>
                                  <m:r>
                                    <m:rPr>
                                      <m:sty m:val="p"/>
                                    </m:rPr>
                                    <a:rPr lang="en-US" altLang="zh-CN" b="0" i="0" smtClean="0">
                                      <a:latin typeface="Cambria Math" panose="02040503050406030204" pitchFamily="18" charset="0"/>
                                      <a:ea typeface="微软雅黑" panose="020B0503020204020204" pitchFamily="34" charset="-122"/>
                                    </a:rPr>
                                    <m:t>ln</m:t>
                                  </m:r>
                                </m:fName>
                                <m:e>
                                  <m:r>
                                    <a:rPr lang="en-US" altLang="zh-CN" b="0" i="1" smtClean="0">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ea typeface="微软雅黑" panose="020B0503020204020204" pitchFamily="34" charset="-122"/>
                                </a:rPr>
                                <m:t>)</m:t>
                              </m:r>
                            </m:e>
                            <m:sup>
                              <m:r>
                                <a:rPr lang="en-US" altLang="zh-CN" b="0" i="1" smtClean="0">
                                  <a:latin typeface="Cambria Math" panose="02040503050406030204" pitchFamily="18" charset="0"/>
                                  <a:ea typeface="微软雅黑" panose="020B0503020204020204" pitchFamily="34" charset="-122"/>
                                </a:rPr>
                                <m:t>2</m:t>
                              </m:r>
                            </m:sup>
                          </m:sSup>
                        </m:sup>
                      </m:sSup>
                      <m:r>
                        <a:rPr lang="en-US" altLang="zh-CN" i="1">
                          <a:latin typeface="Cambria Math" panose="02040503050406030204" pitchFamily="18" charset="0"/>
                          <a:ea typeface="微软雅黑" panose="020B0503020204020204" pitchFamily="34" charset="-122"/>
                        </a:rPr>
                        <m:t>·</m:t>
                      </m:r>
                      <m:f>
                        <m:fPr>
                          <m:ctrlPr>
                            <a:rPr lang="en-US" altLang="zh-CN"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1</m:t>
                          </m:r>
                        </m:num>
                        <m:den>
                          <m:r>
                            <a:rPr lang="en-US" altLang="zh-CN" b="0" i="1" smtClean="0">
                              <a:latin typeface="Cambria Math" panose="02040503050406030204" pitchFamily="18" charset="0"/>
                              <a:ea typeface="微软雅黑" panose="020B0503020204020204" pitchFamily="34" charset="-122"/>
                            </a:rPr>
                            <m:t>𝑦</m:t>
                          </m:r>
                        </m:den>
                      </m:f>
                    </m:oMath>
                  </m:oMathPara>
                </a14:m>
                <a:endParaRPr lang="en-US" altLang="zh-CN"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sSup>
                      <m:sSupPr>
                        <m:ctrlPr>
                          <a:rPr lang="en-US" altLang="zh-CN"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e</m:t>
                        </m:r>
                      </m:e>
                      <m:sup>
                        <m:r>
                          <m:rPr>
                            <m:sty m:val="p"/>
                          </m:rPr>
                          <a:rPr lang="en-US" altLang="zh-CN" i="1">
                            <a:latin typeface="Cambria Math" panose="02040503050406030204" pitchFamily="18" charset="0"/>
                            <a:ea typeface="微软雅黑" panose="020B0503020204020204" pitchFamily="34" charset="-122"/>
                          </a:rPr>
                          <m:t>X</m:t>
                        </m:r>
                      </m:sup>
                    </m:sSup>
                    <m:r>
                      <a:rPr lang="zh-CN" altLang="en-US" i="1">
                        <a:latin typeface="Cambria Math" panose="02040503050406030204" pitchFamily="18" charset="0"/>
                        <a:ea typeface="微软雅黑" panose="020B0503020204020204" pitchFamily="34" charset="-122"/>
                      </a:rPr>
                      <m:t>的</m:t>
                    </m:r>
                  </m:oMath>
                </a14:m>
                <a:r>
                  <a:rPr lang="zh-CN" altLang="en-US" b="0" dirty="0">
                    <a:latin typeface="微软雅黑" panose="020B0503020204020204" pitchFamily="34" charset="-122"/>
                    <a:ea typeface="微软雅黑" panose="020B0503020204020204" pitchFamily="34" charset="-122"/>
                  </a:rPr>
                  <a:t>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r>
                                        <a:rPr lang="en-US" altLang="zh-CN" sz="1200" b="0" i="1" smtClean="0">
                                          <a:latin typeface="Cambria Math" panose="02040503050406030204" pitchFamily="18" charset="0"/>
                                          <a:ea typeface="微软雅黑" panose="020B0503020204020204" pitchFamily="34" charset="-122"/>
                                        </a:rPr>
                                        <m:t>𝑦</m:t>
                                      </m:r>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sSup>
                                        <m:sSupPr>
                                          <m:ctrlPr>
                                            <a:rPr lang="en-US" altLang="zh-CN" sz="1200" b="0" i="1" smtClean="0">
                                              <a:latin typeface="Cambria Math" panose="02040503050406030204" pitchFamily="18" charset="0"/>
                                              <a:ea typeface="微软雅黑" panose="020B0503020204020204" pitchFamily="34" charset="-122"/>
                                            </a:rPr>
                                          </m:ctrlPr>
                                        </m:sSupPr>
                                        <m:e>
                                          <m:d>
                                            <m:dPr>
                                              <m:ctrlPr>
                                                <a:rPr lang="en-US" altLang="zh-CN" sz="1200" b="0" i="1" smtClean="0">
                                                  <a:latin typeface="Cambria Math" panose="02040503050406030204" pitchFamily="18" charset="0"/>
                                                  <a:ea typeface="微软雅黑" panose="020B0503020204020204" pitchFamily="34" charset="-122"/>
                                                </a:rPr>
                                              </m:ctrlPr>
                                            </m:dPr>
                                            <m:e>
                                              <m:func>
                                                <m:funcPr>
                                                  <m:ctrlPr>
                                                    <a:rPr lang="en-US" altLang="zh-CN" sz="1200" b="0" i="1" smtClean="0">
                                                      <a:latin typeface="Cambria Math" panose="02040503050406030204" pitchFamily="18" charset="0"/>
                                                      <a:ea typeface="微软雅黑" panose="020B0503020204020204" pitchFamily="34" charset="-122"/>
                                                    </a:rPr>
                                                  </m:ctrlPr>
                                                </m:funcPr>
                                                <m:fName>
                                                  <m:r>
                                                    <m:rPr>
                                                      <m:sty m:val="p"/>
                                                    </m:rPr>
                                                    <a:rPr lang="en-US" altLang="zh-CN" sz="1200" b="0" i="0" smtClean="0">
                                                      <a:latin typeface="Cambria Math" panose="02040503050406030204" pitchFamily="18" charset="0"/>
                                                      <a:ea typeface="微软雅黑" panose="020B0503020204020204" pitchFamily="34" charset="-122"/>
                                                    </a:rPr>
                                                    <m:t>ln</m:t>
                                                  </m:r>
                                                </m:fName>
                                                <m:e>
                                                  <m:r>
                                                    <a:rPr lang="en-US" altLang="zh-CN" sz="1200" b="0" i="1" smtClean="0">
                                                      <a:latin typeface="Cambria Math" panose="02040503050406030204" pitchFamily="18" charset="0"/>
                                                      <a:ea typeface="微软雅黑" panose="020B0503020204020204" pitchFamily="34" charset="-122"/>
                                                    </a:rPr>
                                                    <m:t>𝑦</m:t>
                                                  </m:r>
                                                </m:e>
                                              </m:func>
                                            </m:e>
                                          </m:d>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/2</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&gt;0</m:t>
                                  </m:r>
                                </m:e>
                                <m:e>
                                  <m:r>
                                    <a:rPr lang="en-US" altLang="zh-CN" sz="1200" b="0" i="1" smtClean="0">
                                      <a:latin typeface="Cambria Math" panose="02040503050406030204" pitchFamily="18" charset="0"/>
                                      <a:ea typeface="微软雅黑" panose="020B0503020204020204" pitchFamily="34" charset="-122"/>
                                    </a:rPr>
                                    <m:t>                      </m:t>
                                  </m:r>
                                </m:e>
                              </m:eqAr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）因</a:t>
                </a:r>
                <a:r>
                  <a:rPr lang="en-US" altLang="zh-CN" dirty="0">
                    <a:latin typeface="微软雅黑" panose="020B0503020204020204" pitchFamily="34" charset="-122"/>
                    <a:ea typeface="微软雅黑" panose="020B0503020204020204" pitchFamily="34" charset="-122"/>
                  </a:rPr>
                  <a:t>Y=</a:t>
                </a:r>
                <a14:m>
                  <m:oMath xmlns:m="http://schemas.openxmlformats.org/officeDocument/2006/math">
                    <m:r>
                      <a:rPr lang="en-US" altLang="zh-CN" i="1" dirty="0">
                        <a:latin typeface="Cambria Math" panose="02040503050406030204" pitchFamily="18" charset="0"/>
                        <a:ea typeface="微软雅黑" panose="020B0503020204020204" pitchFamily="34" charset="-122"/>
                      </a:rPr>
                      <m:t>2</m:t>
                    </m:r>
                    <m:sSup>
                      <m:sSupPr>
                        <m:ctrlPr>
                          <a:rPr lang="en-US" altLang="zh-CN" i="1" dirty="0" smtClean="0">
                            <a:latin typeface="Cambria Math" panose="02040503050406030204" pitchFamily="18" charset="0"/>
                            <a:ea typeface="微软雅黑" panose="020B0503020204020204" pitchFamily="34" charset="-122"/>
                          </a:rPr>
                        </m:ctrlPr>
                      </m:sSupPr>
                      <m:e>
                        <m:r>
                          <m:rPr>
                            <m:sty m:val="p"/>
                          </m:rPr>
                          <a:rPr lang="en-US" altLang="zh-CN" i="1" dirty="0">
                            <a:latin typeface="Cambria Math" panose="02040503050406030204" pitchFamily="18" charset="0"/>
                            <a:ea typeface="微软雅黑" panose="020B0503020204020204" pitchFamily="34" charset="-122"/>
                          </a:rPr>
                          <m:t>X</m:t>
                        </m:r>
                      </m:e>
                      <m:sup>
                        <m:r>
                          <a:rPr lang="en-US" altLang="zh-CN" i="1" dirty="0">
                            <a:latin typeface="Cambria Math" panose="02040503050406030204" pitchFamily="18" charset="0"/>
                            <a:ea typeface="微软雅黑" panose="020B0503020204020204" pitchFamily="34" charset="-122"/>
                          </a:rPr>
                          <m:t>2</m:t>
                        </m:r>
                      </m:sup>
                    </m:sSup>
                    <m:r>
                      <a:rPr lang="en-US" altLang="zh-CN" i="1" dirty="0">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在</a:t>
                </a:r>
                <a:r>
                  <a:rPr lang="en-US" altLang="zh-CN" b="0" dirty="0">
                    <a:latin typeface="微软雅黑" panose="020B0503020204020204" pitchFamily="34" charset="-122"/>
                    <a:ea typeface="微软雅黑" panose="020B0503020204020204" pitchFamily="34" charset="-122"/>
                  </a:rPr>
                  <a:t>[1,+</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zh-CN" altLang="en-US" i="1">
                        <a:latin typeface="Cambria Math" panose="02040503050406030204" pitchFamily="18" charset="0"/>
                        <a:ea typeface="Cambria Math" panose="02040503050406030204" pitchFamily="18" charset="0"/>
                      </a:rPr>
                      <m:t>取值</m:t>
                    </m:r>
                  </m:oMath>
                </a14:m>
                <a:r>
                  <a:rPr lang="zh-CN" altLang="en-US" b="0" dirty="0">
                    <a:latin typeface="微软雅黑" panose="020B0503020204020204" pitchFamily="34" charset="-122"/>
                    <a:ea typeface="微软雅黑" panose="020B0503020204020204" pitchFamily="34" charset="-122"/>
                  </a:rPr>
                  <a:t>，从而</a:t>
                </a:r>
                <a:r>
                  <a:rPr lang="en-US" altLang="zh-CN" b="0" dirty="0">
                    <a:latin typeface="微软雅黑" panose="020B0503020204020204" pitchFamily="34" charset="-122"/>
                    <a:ea typeface="微软雅黑" panose="020B0503020204020204" pitchFamily="34" charset="-122"/>
                  </a:rPr>
                  <a:t>y&lt;1</a:t>
                </a:r>
                <a:r>
                  <a:rPr lang="zh-CN" altLang="en-US" b="0"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=0</m:t>
                    </m:r>
                    <m:r>
                      <a:rPr lang="zh-CN" altLang="en-US" i="1">
                        <a:latin typeface="Cambria Math" panose="02040503050406030204" pitchFamily="18" charset="0"/>
                        <a:ea typeface="微软雅黑" panose="020B0503020204020204" pitchFamily="34" charset="-122"/>
                      </a:rPr>
                      <m:t>；</m:t>
                    </m:r>
                  </m:oMath>
                </a14:m>
                <a:r>
                  <a:rPr lang="zh-CN" altLang="en-US" b="0" dirty="0">
                    <a:latin typeface="微软雅黑" panose="020B0503020204020204" pitchFamily="34" charset="-122"/>
                    <a:ea typeface="微软雅黑" panose="020B0503020204020204" pitchFamily="34" charset="-122"/>
                  </a:rPr>
                  <a:t>若</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，故</a:t>
                </a:r>
                <a:r>
                  <a:rPr lang="en-US" altLang="zh-CN" b="0" dirty="0">
                    <a:latin typeface="微软雅黑" panose="020B0503020204020204" pitchFamily="34" charset="-122"/>
                    <a:ea typeface="微软雅黑" panose="020B0503020204020204" pitchFamily="34" charset="-122"/>
                  </a:rPr>
                  <a:t>Y</a:t>
                </a:r>
                <a:r>
                  <a:rPr lang="zh-CN" altLang="en-US" b="0" dirty="0">
                    <a:latin typeface="微软雅黑" panose="020B0503020204020204" pitchFamily="34" charset="-122"/>
                    <a:ea typeface="微软雅黑" panose="020B0503020204020204" pitchFamily="34" charset="-122"/>
                  </a:rPr>
                  <a:t>的分布函数为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𝑋</m:t>
                              </m:r>
                            </m:e>
                            <m:sup>
                              <m:r>
                                <a:rPr lang="en-US" altLang="zh-CN" sz="1200" b="0" i="1" smtClean="0">
                                  <a:latin typeface="Cambria Math" panose="02040503050406030204" pitchFamily="18" charset="0"/>
                                  <a:ea typeface="微软雅黑" panose="020B0503020204020204" pitchFamily="34" charset="-122"/>
                                </a:rPr>
                                <m:t>2</m:t>
                              </m:r>
                            </m:sup>
                          </m:sSup>
                          <m:r>
                            <a:rPr lang="en-US" altLang="zh-CN" sz="1200" b="0" i="1" smtClean="0">
                              <a:latin typeface="Cambria Math" panose="02040503050406030204" pitchFamily="18" charset="0"/>
                              <a:ea typeface="微软雅黑" panose="020B0503020204020204" pitchFamily="34" charset="-122"/>
                            </a:rPr>
                            <m:t>+1</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微软雅黑" panose="020B0503020204020204" pitchFamily="34" charset="-122"/>
                        </a:rPr>
                        <m:t>=</m:t>
                      </m:r>
                      <m:r>
                        <m:rPr>
                          <m:sty m:val="p"/>
                        </m:rPr>
                        <a:rPr lang="el-GR" altLang="zh-CN" sz="1200" b="0" i="1" smtClean="0">
                          <a:latin typeface="Cambria Math" panose="02040503050406030204" pitchFamily="18" charset="0"/>
                          <a:ea typeface="Cambria Math" panose="02040503050406030204" pitchFamily="18" charset="0"/>
                        </a:rPr>
                        <m:t>Φ</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
                            <a:rPr lang="en-US" altLang="zh-CN" sz="1200" b="0" i="1" smtClean="0">
                              <a:latin typeface="Cambria Math" panose="02040503050406030204" pitchFamily="18" charset="0"/>
                              <a:ea typeface="Cambria Math" panose="02040503050406030204" pitchFamily="18" charset="0"/>
                            </a:rPr>
                            <m:t>−</m:t>
                          </m:r>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=2</m:t>
                      </m:r>
                      <m:r>
                        <a:rPr lang="zh-CN" altLang="en-US" sz="1200" b="0" i="1" smtClean="0">
                          <a:latin typeface="Cambria Math" panose="02040503050406030204" pitchFamily="18" charset="0"/>
                          <a:ea typeface="Cambria Math" panose="02040503050406030204" pitchFamily="18" charset="0"/>
                        </a:rPr>
                        <m:t>𝜙</m:t>
                      </m:r>
                      <m:d>
                        <m:dPr>
                          <m:ctrlPr>
                            <a:rPr lang="en-US" altLang="zh-CN" sz="1200" b="0" i="1" smtClean="0">
                              <a:latin typeface="Cambria Math" panose="02040503050406030204" pitchFamily="18" charset="0"/>
                              <a:ea typeface="Cambria Math" panose="02040503050406030204" pitchFamily="18" charset="0"/>
                            </a:rPr>
                          </m:ctrlPr>
                        </m:dPr>
                        <m:e>
                          <m:rad>
                            <m:radPr>
                              <m:degHide m:val="on"/>
                              <m:ctrlPr>
                                <a:rPr lang="en-US" altLang="zh-CN" sz="1200" b="0" i="1" smtClean="0">
                                  <a:latin typeface="Cambria Math" panose="02040503050406030204" pitchFamily="18" charset="0"/>
                                  <a:ea typeface="Cambria Math" panose="02040503050406030204" pitchFamily="18" charset="0"/>
                                </a:rPr>
                              </m:ctrlPr>
                            </m:radPr>
                            <m:deg/>
                            <m:e>
                              <m:f>
                                <m:fPr>
                                  <m:ctrlPr>
                                    <a:rPr lang="en-US" altLang="zh-CN" sz="1200" b="0" i="1" smtClean="0">
                                      <a:latin typeface="Cambria Math" panose="02040503050406030204" pitchFamily="18" charset="0"/>
                                      <a:ea typeface="Cambria Math" panose="02040503050406030204" pitchFamily="18" charset="0"/>
                                    </a:rPr>
                                  </m:ctrlPr>
                                </m:fPr>
                                <m:num>
                                  <m:r>
                                    <a:rPr lang="en-US" altLang="zh-CN" sz="1200" b="0" i="1" smtClean="0">
                                      <a:latin typeface="Cambria Math" panose="02040503050406030204" pitchFamily="18" charset="0"/>
                                      <a:ea typeface="Cambria Math" panose="02040503050406030204" pitchFamily="18" charset="0"/>
                                    </a:rPr>
                                    <m:t>𝑦</m:t>
                                  </m:r>
                                  <m:r>
                                    <a:rPr lang="en-US" altLang="zh-CN" sz="1200" b="0" i="1" smtClean="0">
                                      <a:latin typeface="Cambria Math" panose="02040503050406030204" pitchFamily="18" charset="0"/>
                                      <a:ea typeface="Cambria Math" panose="02040503050406030204" pitchFamily="18" charset="0"/>
                                    </a:rPr>
                                    <m:t>−1</m:t>
                                  </m:r>
                                </m:num>
                                <m:den>
                                  <m:r>
                                    <a:rPr lang="en-US" altLang="zh-CN" sz="1200" b="0" i="1" smtClean="0">
                                      <a:latin typeface="Cambria Math" panose="02040503050406030204" pitchFamily="18" charset="0"/>
                                      <a:ea typeface="Cambria Math" panose="02040503050406030204" pitchFamily="18" charset="0"/>
                                    </a:rPr>
                                    <m:t>2</m:t>
                                  </m:r>
                                </m:den>
                              </m:f>
                            </m:e>
                          </m:rad>
                        </m:e>
                      </m:d>
                      <m:r>
                        <a:rPr lang="en-US" altLang="zh-CN" sz="1200" b="0" i="1" smtClean="0">
                          <a:latin typeface="Cambria Math" panose="02040503050406030204" pitchFamily="18" charset="0"/>
                          <a:ea typeface="Cambria Math" panose="02040503050406030204" pitchFamily="18" charset="0"/>
                        </a:rPr>
                        <m:t>−1</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y&gt;1</a:t>
                </a:r>
                <a:r>
                  <a:rPr lang="zh-CN" altLang="en-US" dirty="0">
                    <a:latin typeface="微软雅黑" panose="020B0503020204020204" pitchFamily="34" charset="-122"/>
                    <a:ea typeface="微软雅黑" panose="020B0503020204020204" pitchFamily="34" charset="-122"/>
                  </a:rPr>
                  <a:t>时，</a:t>
                </a:r>
                <a:endParaRPr lang="en-US" altLang="zh-CN" dirty="0">
                  <a:latin typeface="微软雅黑" panose="020B0503020204020204" pitchFamily="34" charset="-122"/>
                  <a:ea typeface="微软雅黑" panose="020B0503020204020204" pitchFamily="34" charset="-122"/>
                </a:endParaRPr>
              </a:p>
              <a:p>
                <a:pP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𝑑</m:t>
                          </m:r>
                        </m:num>
                        <m:den>
                          <m:r>
                            <a:rPr lang="en-US" altLang="zh-CN" sz="1200" b="0" i="1" smtClean="0">
                              <a:latin typeface="Cambria Math" panose="02040503050406030204" pitchFamily="18" charset="0"/>
                              <a:ea typeface="微软雅黑" panose="020B0503020204020204" pitchFamily="34" charset="-122"/>
                            </a:rPr>
                            <m:t>𝑑𝑦</m:t>
                          </m:r>
                        </m:den>
                      </m:f>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e>
                              </m:rad>
                              <m:r>
                                <a:rPr lang="en-US" altLang="zh-CN" sz="1200" b="0" i="1" smtClean="0">
                                  <a:latin typeface="Cambria Math" panose="02040503050406030204" pitchFamily="18" charset="0"/>
                                  <a:ea typeface="微软雅黑" panose="020B0503020204020204" pitchFamily="34" charset="-122"/>
                                </a:rPr>
                                <m:t>−1</m:t>
                              </m:r>
                            </m:e>
                          </m:d>
                        </m:e>
                      </m:d>
                      <m:r>
                        <a:rPr lang="en-US" altLang="zh-CN" sz="1200" b="0" i="1" smtClean="0">
                          <a:latin typeface="Cambria Math" panose="02040503050406030204" pitchFamily="18" charset="0"/>
                          <a:ea typeface="微软雅黑" panose="020B0503020204020204" pitchFamily="34" charset="-122"/>
                        </a:rPr>
                        <m:t>=2</m:t>
                      </m:r>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𝜋</m:t>
                              </m:r>
                            </m:e>
                          </m:rad>
                        </m:den>
                      </m:f>
                      <m:sSup>
                        <m:sSupPr>
                          <m:ctrlPr>
                            <a:rPr lang="en-US" altLang="zh-CN" sz="120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den>
                      </m:f>
                      <m:r>
                        <a:rPr lang="en-US" altLang="zh-CN" sz="1200" i="1">
                          <a:latin typeface="Cambria Math" panose="02040503050406030204" pitchFamily="18" charset="0"/>
                          <a:ea typeface="微软雅黑" panose="020B0503020204020204" pitchFamily="34" charset="-122"/>
                        </a:rPr>
                        <m:t>·</m:t>
                      </m:r>
                      <m:f>
                        <m:fPr>
                          <m:ctrlPr>
                            <a:rPr lang="en-US" altLang="zh-CN" sz="120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ad>
                            <m:radPr>
                              <m:degHide m:val="on"/>
                              <m:ctrlPr>
                                <a:rPr lang="en-US" altLang="zh-CN" sz="1200" i="1" smtClean="0">
                                  <a:latin typeface="Cambria Math" panose="02040503050406030204" pitchFamily="18" charset="0"/>
                                  <a:ea typeface="微软雅黑" panose="020B0503020204020204" pitchFamily="34" charset="-122"/>
                                </a:rPr>
                              </m:ctrlPr>
                            </m:radPr>
                            <m:deg/>
                            <m:e>
                              <m:r>
                                <a:rPr lang="en-US" altLang="zh-CN" sz="1200" b="0" i="1" smtClean="0">
                                  <a:latin typeface="Cambria Math" panose="02040503050406030204" pitchFamily="18" charset="0"/>
                                  <a:ea typeface="微软雅黑" panose="020B0503020204020204" pitchFamily="34" charset="-122"/>
                                </a:rPr>
                                <m:t>2(</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oMath>
                  </m:oMathPara>
                </a14:m>
                <a:endParaRPr lang="en-US" altLang="zh-CN" sz="1200" b="0" dirty="0">
                  <a:latin typeface="微软雅黑" panose="020B0503020204020204" pitchFamily="34" charset="-122"/>
                  <a:ea typeface="微软雅黑" panose="020B0503020204020204" pitchFamily="34" charset="-122"/>
                </a:endParaRPr>
              </a:p>
              <a:p>
                <a:endParaRPr lang="en-US" altLang="zh-CN"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于是</a:t>
                </a:r>
                <a:r>
                  <a:rPr lang="en-US" altLang="zh-CN" b="0" dirty="0">
                    <a:latin typeface="微软雅黑" panose="020B0503020204020204" pitchFamily="34" charset="-122"/>
                    <a:ea typeface="微软雅黑" panose="020B0503020204020204" pitchFamily="34" charset="-122"/>
                  </a:rPr>
                  <a:t>Y=2</a:t>
                </a:r>
                <a14:m>
                  <m:oMath xmlns:m="http://schemas.openxmlformats.org/officeDocument/2006/math">
                    <m:sSup>
                      <m:sSupPr>
                        <m:ctrlPr>
                          <a:rPr lang="en-US" altLang="zh-CN" b="0" i="1" smtClean="0">
                            <a:latin typeface="Cambria Math" panose="02040503050406030204" pitchFamily="18" charset="0"/>
                            <a:ea typeface="微软雅黑" panose="020B0503020204020204" pitchFamily="34" charset="-122"/>
                          </a:rPr>
                        </m:ctrlPr>
                      </m:sSupPr>
                      <m:e>
                        <m:r>
                          <m:rPr>
                            <m:sty m:val="p"/>
                          </m:rPr>
                          <a:rPr lang="en-US" altLang="zh-CN" i="1">
                            <a:latin typeface="Cambria Math" panose="02040503050406030204" pitchFamily="18" charset="0"/>
                            <a:ea typeface="微软雅黑" panose="020B0503020204020204" pitchFamily="34" charset="-122"/>
                          </a:rPr>
                          <m:t>X</m:t>
                        </m:r>
                      </m:e>
                      <m:sup>
                        <m:r>
                          <a:rPr lang="en-US" altLang="zh-CN" i="1">
                            <a:latin typeface="Cambria Math" panose="02040503050406030204" pitchFamily="18" charset="0"/>
                            <a:ea typeface="微软雅黑" panose="020B0503020204020204" pitchFamily="34" charset="-122"/>
                          </a:rPr>
                          <m:t>2</m:t>
                        </m:r>
                      </m:sup>
                    </m:sSup>
                    <m:r>
                      <a:rPr lang="en-US" altLang="zh-CN" i="1">
                        <a:latin typeface="Cambria Math" panose="02040503050406030204" pitchFamily="18" charset="0"/>
                        <a:ea typeface="微软雅黑" panose="020B0503020204020204" pitchFamily="34" charset="-122"/>
                      </a:rPr>
                      <m:t>+</m:t>
                    </m:r>
                  </m:oMath>
                </a14:m>
                <a:r>
                  <a:rPr lang="en-US" altLang="zh-CN" b="0" dirty="0">
                    <a:latin typeface="微软雅黑" panose="020B0503020204020204" pitchFamily="34" charset="-122"/>
                    <a:ea typeface="微软雅黑" panose="020B0503020204020204" pitchFamily="34" charset="-122"/>
                  </a:rPr>
                  <a:t>1</a:t>
                </a:r>
                <a:r>
                  <a:rPr lang="zh-CN" altLang="en-US" b="0" dirty="0">
                    <a:latin typeface="微软雅黑" panose="020B0503020204020204" pitchFamily="34" charset="-122"/>
                    <a:ea typeface="微软雅黑" panose="020B0503020204020204" pitchFamily="34" charset="-122"/>
                  </a:rPr>
                  <a:t>的概率密度为</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centerGroup"/>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1</m:t>
                                  </m:r>
                                </m:num>
                                <m:den>
                                  <m:r>
                                    <a:rPr lang="en-US" altLang="zh-CN" sz="1200" b="0" i="1" smtClean="0">
                                      <a:latin typeface="Cambria Math" panose="02040503050406030204" pitchFamily="18" charset="0"/>
                                      <a:ea typeface="微软雅黑" panose="020B0503020204020204" pitchFamily="34" charset="-122"/>
                                    </a:rPr>
                                    <m:t>2</m:t>
                                  </m:r>
                                  <m:rad>
                                    <m:radPr>
                                      <m:degHide m:val="on"/>
                                      <m:ctrlPr>
                                        <a:rPr lang="en-US" altLang="zh-CN" sz="1200" b="0" i="1" smtClean="0">
                                          <a:latin typeface="Cambria Math" panose="02040503050406030204" pitchFamily="18" charset="0"/>
                                          <a:ea typeface="微软雅黑" panose="020B0503020204020204" pitchFamily="34" charset="-122"/>
                                        </a:rPr>
                                      </m:ctrlPr>
                                    </m:radPr>
                                    <m:deg/>
                                    <m:e>
                                      <m:r>
                                        <a:rPr lang="zh-CN" altLang="en-US" sz="1200" b="0" i="1" smtClean="0">
                                          <a:latin typeface="Cambria Math" panose="02040503050406030204" pitchFamily="18" charset="0"/>
                                          <a:ea typeface="微软雅黑" panose="020B0503020204020204" pitchFamily="34" charset="-122"/>
                                        </a:rPr>
                                        <m:t>𝜋</m:t>
                                      </m:r>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m:t>
                                      </m:r>
                                    </m:e>
                                  </m:rad>
                                </m:den>
                              </m:f>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微软雅黑" panose="020B0503020204020204" pitchFamily="34" charset="-122"/>
                                    </a:rPr>
                                    <m:t>−1)/4</m:t>
                                  </m:r>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m:t>
                              </m:r>
                              <m:r>
                                <a:rPr lang="en-US" altLang="zh-CN" sz="1200" i="1" smtClean="0">
                                  <a:latin typeface="Cambria Math" panose="02040503050406030204" pitchFamily="18" charset="0"/>
                                  <a:ea typeface="微软雅黑" panose="020B0503020204020204" pitchFamily="34" charset="-122"/>
                                </a:rPr>
                                <m:t>1</m:t>
                              </m:r>
                            </m:e>
                            <m:e>
                              <m:r>
                                <a:rPr lang="en-US" altLang="zh-CN" sz="1200" b="0" i="1" smtClean="0">
                                  <a:latin typeface="Cambria Math" panose="02040503050406030204" pitchFamily="18" charset="0"/>
                                  <a:ea typeface="微软雅黑" panose="020B0503020204020204" pitchFamily="34" charset="-122"/>
                                </a:rPr>
                                <m:t>0</m:t>
                              </m:r>
                              <m:r>
                                <a:rPr lang="zh-CN" altLang="en-US" sz="1200" i="1">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smtClean="0">
                                  <a:latin typeface="Cambria Math" panose="02040503050406030204" pitchFamily="18" charset="0"/>
                                  <a:ea typeface="微软雅黑" panose="020B0503020204020204" pitchFamily="34" charset="-122"/>
                                </a:rPr>
                                <m:t>其他</m:t>
                              </m:r>
                            </m:e>
                          </m:eqArr>
                        </m:e>
                      </m:d>
                    </m:oMath>
                  </m:oMathPara>
                </a14:m>
                <a:endParaRPr lang="en-US" altLang="zh-CN" sz="1200" b="0" dirty="0">
                  <a:latin typeface="微软雅黑" panose="020B0503020204020204" pitchFamily="34" charset="-122"/>
                  <a:ea typeface="微软雅黑" panose="020B0503020204020204" pitchFamily="34" charset="-122"/>
                </a:endParaRPr>
              </a:p>
              <a:p>
                <a:r>
                  <a:rPr lang="zh-CN" altLang="en-US" b="0" dirty="0">
                    <a:latin typeface="微软雅黑" panose="020B0503020204020204" pitchFamily="34" charset="-122"/>
                    <a:ea typeface="微软雅黑" panose="020B0503020204020204" pitchFamily="34" charset="-122"/>
                  </a:rPr>
                  <a:t>（</a:t>
                </a:r>
                <a:r>
                  <a:rPr lang="en-US" altLang="zh-CN" b="0" dirty="0">
                    <a:latin typeface="微软雅黑" panose="020B0503020204020204" pitchFamily="34" charset="-122"/>
                    <a:ea typeface="微软雅黑" panose="020B0503020204020204" pitchFamily="34" charset="-122"/>
                  </a:rPr>
                  <a:t>3</a:t>
                </a:r>
                <a:r>
                  <a:rPr lang="zh-CN" altLang="en-US" b="0" dirty="0">
                    <a:latin typeface="微软雅黑" panose="020B0503020204020204" pitchFamily="34" charset="-122"/>
                    <a:ea typeface="微软雅黑" panose="020B0503020204020204" pitchFamily="34" charset="-122"/>
                  </a:rPr>
                  <a:t>）对于</a:t>
                </a:r>
                <a:r>
                  <a:rPr lang="en-US" altLang="zh-CN" b="0" dirty="0">
                    <a:latin typeface="微软雅黑" panose="020B0503020204020204" pitchFamily="34" charset="-122"/>
                    <a:ea typeface="微软雅黑" panose="020B0503020204020204" pitchFamily="34" charset="-122"/>
                  </a:rPr>
                  <a:t>Y=|X|</a:t>
                </a:r>
                <a:r>
                  <a:rPr lang="zh-CN" altLang="en-US" b="0" dirty="0">
                    <a:latin typeface="微软雅黑" panose="020B0503020204020204" pitchFamily="34" charset="-122"/>
                    <a:ea typeface="微软雅黑" panose="020B0503020204020204" pitchFamily="34" charset="-122"/>
                  </a:rPr>
                  <a:t>，显然，当</a:t>
                </a:r>
                <a:r>
                  <a:rPr lang="en-US" altLang="zh-CN" b="0" dirty="0">
                    <a:latin typeface="微软雅黑" panose="020B0503020204020204" pitchFamily="34" charset="-122"/>
                    <a:ea typeface="微软雅黑" panose="020B0503020204020204" pitchFamily="34" charset="-122"/>
                  </a:rPr>
                  <a:t>y&lt;</a:t>
                </a:r>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i="1" smtClean="0">
                            <a:latin typeface="Cambria Math" panose="02040503050406030204" pitchFamily="18" charset="0"/>
                            <a:ea typeface="微软雅黑" panose="020B0503020204020204" pitchFamily="34" charset="-122"/>
                          </a:rPr>
                        </m:ctrlPr>
                      </m:sSubPr>
                      <m:e>
                        <m:r>
                          <m:rPr>
                            <m:sty m:val="p"/>
                          </m:rPr>
                          <a:rPr lang="en-US" altLang="zh-CN" i="1">
                            <a:latin typeface="Cambria Math" panose="02040503050406030204" pitchFamily="18" charset="0"/>
                            <a:ea typeface="微软雅黑" panose="020B0503020204020204" pitchFamily="34" charset="-122"/>
                          </a:rPr>
                          <m:t>f</m:t>
                        </m:r>
                      </m:e>
                      <m:sub>
                        <m:r>
                          <m:rPr>
                            <m:sty m:val="p"/>
                          </m:rPr>
                          <a:rPr lang="en-US" altLang="zh-CN" i="1">
                            <a:latin typeface="Cambria Math" panose="02040503050406030204" pitchFamily="18" charset="0"/>
                            <a:ea typeface="微软雅黑" panose="020B0503020204020204" pitchFamily="34" charset="-122"/>
                          </a:rPr>
                          <m:t>Y</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=0</m:t>
                    </m:r>
                  </m:oMath>
                </a14:m>
                <a:r>
                  <a:rPr lang="zh-CN" altLang="en-US" b="0" dirty="0">
                    <a:latin typeface="微软雅黑" panose="020B0503020204020204" pitchFamily="34" charset="-122"/>
                    <a:ea typeface="微软雅黑" panose="020B0503020204020204" pitchFamily="34" charset="-122"/>
                  </a:rPr>
                  <a:t>，当</a:t>
                </a:r>
                <a:r>
                  <a:rPr lang="en-US" altLang="zh-CN" b="0" dirty="0">
                    <a:latin typeface="微软雅黑" panose="020B0503020204020204" pitchFamily="34" charset="-122"/>
                    <a:ea typeface="微软雅黑" panose="020B0503020204020204" pitchFamily="34" charset="-122"/>
                  </a:rPr>
                  <a:t>y</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0</m:t>
                    </m:r>
                  </m:oMath>
                </a14:m>
                <a:r>
                  <a:rPr lang="zh-CN" altLang="en-US" b="0" dirty="0">
                    <a:latin typeface="微软雅黑" panose="020B0503020204020204" pitchFamily="34" charset="-122"/>
                    <a:ea typeface="微软雅黑" panose="020B0503020204020204" pitchFamily="34" charset="-122"/>
                  </a:rPr>
                  <a:t>时，注意到</a:t>
                </a:r>
                <a:r>
                  <a:rPr lang="en-US" altLang="zh-CN" b="0" dirty="0">
                    <a:latin typeface="微软雅黑" panose="020B0503020204020204" pitchFamily="34" charset="-122"/>
                    <a:ea typeface="微软雅黑" panose="020B0503020204020204" pitchFamily="34" charset="-122"/>
                  </a:rPr>
                  <a:t>X</a:t>
                </a:r>
                <a14:m>
                  <m:oMath xmlns:m="http://schemas.openxmlformats.org/officeDocument/2006/math">
                    <m:r>
                      <a:rPr lang="en-US" altLang="zh-CN" b="0" i="1" smtClean="0">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N</m:t>
                    </m:r>
                  </m:oMath>
                </a14:m>
                <a:r>
                  <a:rPr lang="en-US" altLang="zh-CN" b="0" dirty="0">
                    <a:latin typeface="微软雅黑" panose="020B0503020204020204" pitchFamily="34" charset="-122"/>
                    <a:ea typeface="微软雅黑" panose="020B0503020204020204" pitchFamily="34" charset="-122"/>
                  </a:rPr>
                  <a:t>(0,1)</a:t>
                </a:r>
                <a:r>
                  <a:rPr lang="zh-CN" altLang="en-US" b="0" dirty="0">
                    <a:latin typeface="微软雅黑" panose="020B0503020204020204" pitchFamily="34" charset="-122"/>
                    <a:ea typeface="微软雅黑" panose="020B0503020204020204" pitchFamily="34" charset="-122"/>
                  </a:rPr>
                  <a:t>，就有</a:t>
                </a:r>
                <a:endParaRPr lang="en-US" altLang="zh-CN" b="0" dirty="0">
                  <a:latin typeface="微软雅黑" panose="020B0503020204020204" pitchFamily="34" charset="-122"/>
                  <a:ea typeface="微软雅黑" panose="020B0503020204020204" pitchFamily="34" charset="-122"/>
                </a:endParaRPr>
              </a:p>
              <a:p>
                <a:pPr algn="ctr"/>
                <a14:m>
                  <m:oMathPara xmlns:m="http://schemas.openxmlformats.org/officeDocument/2006/math">
                    <m:oMathParaPr>
                      <m:jc m:val="left"/>
                    </m:oMathParaPr>
                    <m:oMath xmlns:m="http://schemas.openxmlformats.org/officeDocument/2006/math">
                      <m:sSub>
                        <m:sSubPr>
                          <m:ctrlPr>
                            <a:rPr lang="en-US" altLang="zh-CN" sz="1200" b="0" i="1" smtClean="0">
                              <a:latin typeface="Cambria Math" panose="02040503050406030204" pitchFamily="18" charset="0"/>
                              <a:ea typeface="微软雅黑" panose="020B0503020204020204" pitchFamily="34" charset="-122"/>
                            </a:rPr>
                          </m:ctrlPr>
                        </m:sSubPr>
                        <m:e>
                          <m:r>
                            <m:rPr>
                              <m:sty m:val="p"/>
                            </m:rPr>
                            <a:rPr lang="en-US" altLang="zh-CN" sz="1200" i="1">
                              <a:latin typeface="Cambria Math" panose="02040503050406030204" pitchFamily="18" charset="0"/>
                              <a:ea typeface="微软雅黑" panose="020B0503020204020204" pitchFamily="34" charset="-122"/>
                            </a:rPr>
                            <m:t>F</m:t>
                          </m:r>
                        </m:e>
                        <m:sub>
                          <m:r>
                            <m:rPr>
                              <m:sty m:val="p"/>
                            </m:rPr>
                            <a:rPr lang="en-US" altLang="zh-CN" sz="1200" i="1">
                              <a:latin typeface="Cambria Math" panose="02040503050406030204" pitchFamily="18" charset="0"/>
                              <a:ea typeface="微软雅黑" panose="020B0503020204020204" pitchFamily="34" charset="-122"/>
                            </a:rPr>
                            <m:t>Y</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0</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𝑌</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𝑋</m:t>
                              </m:r>
                            </m:e>
                          </m:d>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𝑃</m:t>
                      </m:r>
                      <m:d>
                        <m:dPr>
                          <m:begChr m:val="{"/>
                          <m:endChr m:val="}"/>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𝑋</m:t>
                          </m:r>
                          <m:r>
                            <a:rPr lang="en-US" altLang="zh-CN" sz="1200" b="0" i="1" smtClean="0">
                              <a:latin typeface="Cambria Math" panose="02040503050406030204" pitchFamily="18" charset="0"/>
                              <a:ea typeface="Cambria Math" panose="02040503050406030204" pitchFamily="18" charset="0"/>
                            </a:rPr>
                            <m:t>≤</m:t>
                          </m:r>
                          <m:r>
                            <a:rPr lang="en-US" altLang="zh-CN" sz="1200" b="0" i="1" smtClean="0">
                              <a:latin typeface="Cambria Math" panose="02040503050406030204" pitchFamily="18" charset="0"/>
                              <a:ea typeface="Cambria Math" panose="02040503050406030204" pitchFamily="18" charset="0"/>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=2</m:t>
                      </m:r>
                      <m:r>
                        <a:rPr lang="zh-CN" altLang="en-US" sz="1200" b="0" i="1" smtClean="0">
                          <a:latin typeface="Cambria Math" panose="02040503050406030204" pitchFamily="18" charset="0"/>
                          <a:ea typeface="微软雅黑" panose="020B0503020204020204" pitchFamily="34" charset="-122"/>
                        </a:rPr>
                        <m:t>𝜙</m:t>
                      </m:r>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−1</m:t>
                      </m:r>
                      <m:r>
                        <a:rPr lang="zh-CN" altLang="en-US" sz="1200" i="1">
                          <a:latin typeface="Cambria Math" panose="02040503050406030204" pitchFamily="18" charset="0"/>
                          <a:ea typeface="微软雅黑" panose="020B0503020204020204" pitchFamily="34" charset="-122"/>
                        </a:rPr>
                        <m:t>。</m:t>
                      </m:r>
                    </m:oMath>
                  </m:oMathPara>
                </a14:m>
                <a:endParaRPr lang="en-US" altLang="zh-CN" sz="1200" b="0"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因此，</a:t>
                </a:r>
                <a:r>
                  <a:rPr lang="en-US" altLang="zh-CN" dirty="0">
                    <a:latin typeface="微软雅黑" panose="020B0503020204020204" pitchFamily="34" charset="-122"/>
                    <a:ea typeface="微软雅黑" panose="020B0503020204020204" pitchFamily="34" charset="-122"/>
                  </a:rPr>
                  <a:t>y&gt;0</a:t>
                </a:r>
                <a:r>
                  <a:rPr lang="zh-CN" altLang="en-US" dirty="0">
                    <a:latin typeface="微软雅黑" panose="020B0503020204020204" pitchFamily="34" charset="-122"/>
                    <a:ea typeface="微软雅黑" panose="020B0503020204020204" pitchFamily="34" charset="-122"/>
                  </a:rPr>
                  <a:t>时，</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𝑓</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𝐹</m:t>
                        </m:r>
                      </m:e>
                      <m:sub>
                        <m:r>
                          <a:rPr lang="en-US" altLang="zh-CN" b="0" i="1" smtClean="0">
                            <a:latin typeface="Cambria Math" panose="02040503050406030204" pitchFamily="18" charset="0"/>
                            <a:ea typeface="微软雅黑" panose="020B0503020204020204" pitchFamily="34" charset="-122"/>
                          </a:rPr>
                          <m:t>𝑌</m:t>
                        </m:r>
                      </m:sub>
                    </m:sSub>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𝑑</m:t>
                        </m:r>
                      </m:num>
                      <m:den>
                        <m:r>
                          <a:rPr lang="en-US" altLang="zh-CN" b="0" i="1" smtClean="0">
                            <a:latin typeface="Cambria Math" panose="02040503050406030204" pitchFamily="18" charset="0"/>
                            <a:ea typeface="微软雅黑" panose="020B0503020204020204" pitchFamily="34" charset="-122"/>
                          </a:rPr>
                          <m:t>𝑑𝑦</m:t>
                        </m:r>
                      </m:den>
                    </m:f>
                    <m:d>
                      <m:dPr>
                        <m:begChr m:val="["/>
                        <m:endChr m:val="]"/>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𝜙</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𝑦</m:t>
                            </m:r>
                          </m:e>
                        </m:d>
                        <m:r>
                          <a:rPr lang="en-US" altLang="zh-CN" b="0" i="1" smtClean="0">
                            <a:latin typeface="Cambria Math" panose="02040503050406030204" pitchFamily="18" charset="0"/>
                            <a:ea typeface="微软雅黑" panose="020B0503020204020204" pitchFamily="34" charset="-122"/>
                          </a:rPr>
                          <m:t>−1</m:t>
                        </m:r>
                      </m:e>
                    </m:d>
                    <m:r>
                      <a:rPr lang="en-US" altLang="zh-CN" b="0" i="1" smtClean="0">
                        <a:latin typeface="Cambria Math" panose="02040503050406030204" pitchFamily="18" charset="0"/>
                        <a:ea typeface="微软雅黑" panose="020B0503020204020204" pitchFamily="34" charset="-122"/>
                      </a:rPr>
                      <m:t>=</m:t>
                    </m:r>
                    <m:f>
                      <m:fPr>
                        <m:ctrlPr>
                          <a:rPr lang="en-US" altLang="zh-CN" b="0" i="1" smtClean="0">
                            <a:latin typeface="Cambria Math" panose="02040503050406030204" pitchFamily="18" charset="0"/>
                            <a:ea typeface="微软雅黑" panose="020B0503020204020204" pitchFamily="34" charset="-122"/>
                          </a:rPr>
                        </m:ctrlPr>
                      </m:fPr>
                      <m:num>
                        <m:r>
                          <a:rPr lang="en-US" altLang="zh-CN" b="0" i="1" smtClean="0">
                            <a:latin typeface="Cambria Math" panose="02040503050406030204" pitchFamily="18" charset="0"/>
                            <a:ea typeface="微软雅黑" panose="020B0503020204020204" pitchFamily="34" charset="-122"/>
                          </a:rPr>
                          <m:t>2</m:t>
                        </m:r>
                      </m:num>
                      <m:den>
                        <m:rad>
                          <m:radPr>
                            <m:degHide m:val="on"/>
                            <m:ctrlPr>
                              <a:rPr lang="en-US" altLang="zh-CN" b="0" i="1" smtClean="0">
                                <a:latin typeface="Cambria Math" panose="02040503050406030204" pitchFamily="18" charset="0"/>
                                <a:ea typeface="微软雅黑" panose="020B0503020204020204" pitchFamily="34" charset="-122"/>
                              </a:rPr>
                            </m:ctrlPr>
                          </m:radPr>
                          <m:deg/>
                          <m:e>
                            <m:r>
                              <a:rPr lang="en-US" altLang="zh-CN" b="0" i="1" smtClean="0">
                                <a:latin typeface="Cambria Math" panose="02040503050406030204" pitchFamily="18" charset="0"/>
                                <a:ea typeface="微软雅黑" panose="020B0503020204020204" pitchFamily="34" charset="-122"/>
                              </a:rPr>
                              <m:t>2</m:t>
                            </m:r>
                            <m:r>
                              <a:rPr lang="zh-CN" altLang="en-US" b="0" i="1" smtClean="0">
                                <a:latin typeface="Cambria Math" panose="02040503050406030204" pitchFamily="18" charset="0"/>
                                <a:ea typeface="微软雅黑" panose="020B0503020204020204" pitchFamily="34" charset="-122"/>
                              </a:rPr>
                              <m:t>𝜋</m:t>
                            </m:r>
                          </m:e>
                        </m:rad>
                      </m:den>
                    </m:f>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𝑒</m:t>
                        </m:r>
                      </m:e>
                      <m:sup>
                        <m:r>
                          <a:rPr lang="en-US" altLang="zh-CN" b="0" i="1" smtClean="0">
                            <a:latin typeface="Cambria Math" panose="02040503050406030204" pitchFamily="18" charset="0"/>
                            <a:ea typeface="微软雅黑" panose="020B0503020204020204" pitchFamily="34" charset="-122"/>
                          </a:rPr>
                          <m:t>−</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𝑦</m:t>
                            </m:r>
                          </m:e>
                          <m:sup>
                            <m:r>
                              <a:rPr lang="en-US" altLang="zh-CN" b="0" i="1" smtClean="0">
                                <a:latin typeface="Cambria Math" panose="02040503050406030204" pitchFamily="18" charset="0"/>
                                <a:ea typeface="微软雅黑" panose="020B0503020204020204" pitchFamily="34" charset="-122"/>
                              </a:rPr>
                              <m:t>2</m:t>
                            </m:r>
                          </m:sup>
                        </m:sSup>
                        <m:r>
                          <a:rPr lang="en-US" altLang="zh-CN" b="0" i="1" smtClean="0">
                            <a:latin typeface="Cambria Math" panose="02040503050406030204" pitchFamily="18" charset="0"/>
                            <a:ea typeface="微软雅黑" panose="020B0503020204020204" pitchFamily="34" charset="-122"/>
                          </a:rPr>
                          <m:t>/2</m:t>
                        </m:r>
                      </m:sup>
                    </m:sSup>
                    <m:r>
                      <a:rPr lang="zh-CN" altLang="en-US" i="1">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Y=|X|</a:t>
                </a:r>
                <a:r>
                  <a:rPr lang="zh-CN" altLang="en-US" dirty="0">
                    <a:latin typeface="微软雅黑" panose="020B0503020204020204" pitchFamily="34" charset="-122"/>
                    <a:ea typeface="微软雅黑" panose="020B0503020204020204" pitchFamily="34" charset="-122"/>
                  </a:rPr>
                  <a:t>的概率密度为</a:t>
                </a:r>
                <a14:m>
                  <m:oMath xmlns:m="http://schemas.openxmlformats.org/officeDocument/2006/math">
                    <m:sSub>
                      <m:sSubPr>
                        <m:ctrlPr>
                          <a:rPr lang="en-US" altLang="zh-CN" sz="1200" i="1" smtClean="0">
                            <a:latin typeface="Cambria Math" panose="02040503050406030204" pitchFamily="18" charset="0"/>
                            <a:ea typeface="微软雅黑" panose="020B0503020204020204" pitchFamily="34" charset="-122"/>
                          </a:rPr>
                        </m:ctrlPr>
                      </m:sSubPr>
                      <m:e>
                        <m:r>
                          <a:rPr lang="en-US" altLang="zh-CN" sz="1200" b="0" i="1" smtClean="0">
                            <a:latin typeface="Cambria Math" panose="02040503050406030204" pitchFamily="18" charset="0"/>
                            <a:ea typeface="微软雅黑" panose="020B0503020204020204" pitchFamily="34" charset="-122"/>
                          </a:rPr>
                          <m:t>𝑓</m:t>
                        </m:r>
                      </m:e>
                      <m:sub>
                        <m:r>
                          <a:rPr lang="en-US" altLang="zh-CN" sz="1200" b="0" i="1" smtClean="0">
                            <a:latin typeface="Cambria Math" panose="02040503050406030204" pitchFamily="18" charset="0"/>
                            <a:ea typeface="微软雅黑" panose="020B0503020204020204" pitchFamily="34" charset="-122"/>
                          </a:rPr>
                          <m:t>𝑌</m:t>
                        </m:r>
                      </m:sub>
                    </m:sSub>
                    <m:d>
                      <m:dPr>
                        <m:ctrlPr>
                          <a:rPr lang="en-US" altLang="zh-CN" sz="1200" b="0" i="1" smtClean="0">
                            <a:latin typeface="Cambria Math" panose="02040503050406030204" pitchFamily="18" charset="0"/>
                            <a:ea typeface="微软雅黑" panose="020B0503020204020204" pitchFamily="34" charset="-122"/>
                          </a:rPr>
                        </m:ctrlPr>
                      </m:dPr>
                      <m:e>
                        <m:r>
                          <a:rPr lang="en-US" altLang="zh-CN" sz="1200" b="0" i="1" smtClean="0">
                            <a:latin typeface="Cambria Math" panose="02040503050406030204" pitchFamily="18" charset="0"/>
                            <a:ea typeface="微软雅黑" panose="020B0503020204020204" pitchFamily="34" charset="-122"/>
                          </a:rPr>
                          <m:t>𝑦</m:t>
                        </m:r>
                      </m:e>
                    </m:d>
                    <m:r>
                      <a:rPr lang="en-US" altLang="zh-CN" sz="1200" b="0" i="1" smtClean="0">
                        <a:latin typeface="Cambria Math" panose="02040503050406030204" pitchFamily="18" charset="0"/>
                        <a:ea typeface="微软雅黑" panose="020B0503020204020204" pitchFamily="34" charset="-122"/>
                      </a:rPr>
                      <m:t>=</m:t>
                    </m:r>
                    <m:d>
                      <m:dPr>
                        <m:begChr m:val="{"/>
                        <m:endChr m:val=""/>
                        <m:ctrlPr>
                          <a:rPr lang="en-US" altLang="zh-CN" sz="1200" b="0" i="1" smtClean="0">
                            <a:latin typeface="Cambria Math" panose="02040503050406030204" pitchFamily="18" charset="0"/>
                            <a:ea typeface="微软雅黑" panose="020B0503020204020204" pitchFamily="34" charset="-122"/>
                          </a:rPr>
                        </m:ctrlPr>
                      </m:dPr>
                      <m:e>
                        <m:eqArr>
                          <m:eqArrPr>
                            <m:ctrlPr>
                              <a:rPr lang="en-US" altLang="zh-CN" sz="1200" b="0" i="1" smtClean="0">
                                <a:latin typeface="Cambria Math" panose="02040503050406030204" pitchFamily="18" charset="0"/>
                                <a:ea typeface="微软雅黑" panose="020B0503020204020204" pitchFamily="34" charset="-122"/>
                              </a:rPr>
                            </m:ctrlPr>
                          </m:eqArrPr>
                          <m:e>
                            <m:rad>
                              <m:radPr>
                                <m:degHide m:val="on"/>
                                <m:ctrlPr>
                                  <a:rPr lang="en-US" altLang="zh-CN" sz="1200" b="0" i="1" smtClean="0">
                                    <a:latin typeface="Cambria Math" panose="02040503050406030204" pitchFamily="18" charset="0"/>
                                    <a:ea typeface="微软雅黑" panose="020B0503020204020204" pitchFamily="34" charset="-122"/>
                                  </a:rPr>
                                </m:ctrlPr>
                              </m:radPr>
                              <m:deg/>
                              <m:e>
                                <m:f>
                                  <m:fPr>
                                    <m:ctrlPr>
                                      <a:rPr lang="en-US" altLang="zh-CN" sz="1200" b="0" i="1" smtClean="0">
                                        <a:latin typeface="Cambria Math" panose="02040503050406030204" pitchFamily="18" charset="0"/>
                                        <a:ea typeface="微软雅黑" panose="020B0503020204020204" pitchFamily="34" charset="-122"/>
                                      </a:rPr>
                                    </m:ctrlPr>
                                  </m:fPr>
                                  <m:num>
                                    <m:r>
                                      <a:rPr lang="en-US" altLang="zh-CN" sz="1200" b="0" i="1" smtClean="0">
                                        <a:latin typeface="Cambria Math" panose="02040503050406030204" pitchFamily="18" charset="0"/>
                                        <a:ea typeface="微软雅黑" panose="020B0503020204020204" pitchFamily="34" charset="-122"/>
                                      </a:rPr>
                                      <m:t>2</m:t>
                                    </m:r>
                                  </m:num>
                                  <m:den>
                                    <m:r>
                                      <a:rPr lang="zh-CN" altLang="en-US" sz="1200" b="0" i="1" smtClean="0">
                                        <a:latin typeface="Cambria Math" panose="02040503050406030204" pitchFamily="18" charset="0"/>
                                        <a:ea typeface="微软雅黑" panose="020B0503020204020204" pitchFamily="34" charset="-122"/>
                                      </a:rPr>
                                      <m:t>𝜋</m:t>
                                    </m:r>
                                  </m:den>
                                </m:f>
                              </m:e>
                            </m:rad>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𝑒</m:t>
                                </m:r>
                              </m:e>
                              <m:sup>
                                <m:r>
                                  <a:rPr lang="en-US" altLang="zh-CN" sz="1200" b="0" i="1" smtClean="0">
                                    <a:latin typeface="Cambria Math" panose="02040503050406030204" pitchFamily="18" charset="0"/>
                                    <a:ea typeface="微软雅黑" panose="020B0503020204020204" pitchFamily="34" charset="-122"/>
                                  </a:rPr>
                                  <m:t>−</m:t>
                                </m:r>
                                <m:f>
                                  <m:fPr>
                                    <m:ctrlPr>
                                      <a:rPr lang="en-US" altLang="zh-CN" sz="1200" b="0" i="1" smtClean="0">
                                        <a:latin typeface="Cambria Math" panose="02040503050406030204" pitchFamily="18" charset="0"/>
                                        <a:ea typeface="微软雅黑" panose="020B0503020204020204" pitchFamily="34" charset="-122"/>
                                      </a:rPr>
                                    </m:ctrlPr>
                                  </m:fPr>
                                  <m:num>
                                    <m:sSup>
                                      <m:sSupPr>
                                        <m:ctrlPr>
                                          <a:rPr lang="en-US" altLang="zh-CN" sz="1200" b="0" i="1" smtClean="0">
                                            <a:latin typeface="Cambria Math" panose="02040503050406030204" pitchFamily="18" charset="0"/>
                                            <a:ea typeface="微软雅黑" panose="020B0503020204020204" pitchFamily="34" charset="-122"/>
                                          </a:rPr>
                                        </m:ctrlPr>
                                      </m:sSupPr>
                                      <m:e>
                                        <m:r>
                                          <a:rPr lang="en-US" altLang="zh-CN" sz="1200" b="0" i="1" smtClean="0">
                                            <a:latin typeface="Cambria Math" panose="02040503050406030204" pitchFamily="18" charset="0"/>
                                            <a:ea typeface="微软雅黑" panose="020B0503020204020204" pitchFamily="34" charset="-122"/>
                                          </a:rPr>
                                          <m:t>𝑦</m:t>
                                        </m:r>
                                      </m:e>
                                      <m:sup>
                                        <m:r>
                                          <a:rPr lang="en-US" altLang="zh-CN" sz="1200" b="0" i="1" smtClean="0">
                                            <a:latin typeface="Cambria Math" panose="02040503050406030204" pitchFamily="18" charset="0"/>
                                            <a:ea typeface="微软雅黑" panose="020B0503020204020204" pitchFamily="34" charset="-122"/>
                                          </a:rPr>
                                          <m:t>2</m:t>
                                        </m:r>
                                      </m:sup>
                                    </m:sSup>
                                  </m:num>
                                  <m:den>
                                    <m:r>
                                      <a:rPr lang="en-US" altLang="zh-CN" sz="1200" b="0" i="1" smtClean="0">
                                        <a:latin typeface="Cambria Math" panose="02040503050406030204" pitchFamily="18" charset="0"/>
                                        <a:ea typeface="微软雅黑" panose="020B0503020204020204" pitchFamily="34" charset="-122"/>
                                      </a:rPr>
                                      <m:t>2</m:t>
                                    </m:r>
                                  </m:den>
                                </m:f>
                              </m:sup>
                            </m:sSup>
                            <m:r>
                              <a:rPr lang="zh-CN" altLang="en-US" sz="1200" i="1">
                                <a:latin typeface="Cambria Math" panose="02040503050406030204" pitchFamily="18" charset="0"/>
                                <a:ea typeface="微软雅黑" panose="020B0503020204020204" pitchFamily="34" charset="-122"/>
                              </a:rPr>
                              <m:t>，</m:t>
                            </m:r>
                            <m:r>
                              <m:rPr>
                                <m:sty m:val="p"/>
                              </m:rPr>
                              <a:rPr lang="en-US" altLang="zh-CN" sz="1200" i="1" smtClean="0">
                                <a:latin typeface="Cambria Math" panose="02040503050406030204" pitchFamily="18" charset="0"/>
                                <a:ea typeface="微软雅黑" panose="020B0503020204020204" pitchFamily="34" charset="-122"/>
                              </a:rPr>
                              <m:t>y</m:t>
                            </m:r>
                            <m:r>
                              <a:rPr lang="en-US" altLang="zh-CN" sz="1200" b="0" i="1" smtClean="0">
                                <a:latin typeface="Cambria Math" panose="02040503050406030204" pitchFamily="18" charset="0"/>
                                <a:ea typeface="微软雅黑" panose="020B0503020204020204" pitchFamily="34" charset="-122"/>
                              </a:rPr>
                              <m:t>&gt;0</m:t>
                            </m:r>
                          </m:e>
                          <m:e>
                            <m:r>
                              <a:rPr lang="en-US" altLang="zh-CN" sz="1200" i="1">
                                <a:latin typeface="Cambria Math" panose="02040503050406030204" pitchFamily="18" charset="0"/>
                                <a:ea typeface="微软雅黑" panose="020B0503020204020204" pitchFamily="34" charset="-122"/>
                              </a:rPr>
                              <m:t>0</m:t>
                            </m:r>
                            <m:r>
                              <a:rPr lang="zh-CN" altLang="en-US" sz="1200" i="1" smtClean="0">
                                <a:latin typeface="Cambria Math" panose="02040503050406030204" pitchFamily="18" charset="0"/>
                                <a:ea typeface="微软雅黑" panose="020B0503020204020204" pitchFamily="34" charset="-122"/>
                              </a:rPr>
                              <m:t>，</m:t>
                            </m:r>
                            <m:r>
                              <a:rPr lang="en-US" altLang="zh-CN" sz="1200" b="0" i="1" smtClean="0">
                                <a:latin typeface="Cambria Math" panose="02040503050406030204" pitchFamily="18" charset="0"/>
                                <a:ea typeface="微软雅黑" panose="020B0503020204020204" pitchFamily="34" charset="-122"/>
                              </a:rPr>
                              <m:t>          </m:t>
                            </m:r>
                            <m:r>
                              <a:rPr lang="zh-CN" altLang="en-US" sz="1200" i="1">
                                <a:latin typeface="Cambria Math" panose="02040503050406030204" pitchFamily="18" charset="0"/>
                                <a:ea typeface="微软雅黑" panose="020B0503020204020204" pitchFamily="34" charset="-122"/>
                              </a:rPr>
                              <m:t>其</m:t>
                            </m:r>
                            <m:r>
                              <a:rPr lang="zh-CN" altLang="en-US" sz="1200" i="1" smtClean="0">
                                <a:latin typeface="Cambria Math" panose="02040503050406030204" pitchFamily="18" charset="0"/>
                                <a:ea typeface="微软雅黑" panose="020B0503020204020204" pitchFamily="34" charset="-122"/>
                              </a:rPr>
                              <m:t>他</m:t>
                            </m:r>
                          </m:e>
                        </m:eqArr>
                      </m:e>
                    </m:d>
                  </m:oMath>
                </a14:m>
                <a:endParaRPr lang="en-US" altLang="zh-CN" sz="1200" b="0" dirty="0">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389694" y="360680"/>
                <a:ext cx="5090356" cy="8422755"/>
              </a:xfrm>
              <a:prstGeom prst="rect">
                <a:avLst/>
              </a:prstGeom>
              <a:blipFill rotWithShape="1">
                <a:blip r:embed="rId2"/>
                <a:stretch>
                  <a:fillRect l="-9" b="1"/>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的的概率密度函数为</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721167" y="2405795"/>
            <a:ext cx="1895475" cy="581025"/>
          </a:xfrm>
          <a:prstGeom prst="rect">
            <a:avLst/>
          </a:prstGeom>
        </p:spPr>
      </p:pic>
      <p:pic>
        <p:nvPicPr>
          <p:cNvPr id="13" name="图片 12"/>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85506" y="3067599"/>
            <a:ext cx="4257675" cy="695325"/>
          </a:xfrm>
          <a:prstGeom prst="rect">
            <a:avLst/>
          </a:prstGeom>
        </p:spPr>
      </p:pic>
      <p:sp>
        <p:nvSpPr>
          <p:cNvPr id="16" name="文本框 15"/>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pic>
        <p:nvPicPr>
          <p:cNvPr id="19" name="图片 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92215" y="1270000"/>
            <a:ext cx="4924425" cy="361950"/>
          </a:xfrm>
          <a:prstGeom prst="rect">
            <a:avLst/>
          </a:prstGeom>
        </p:spPr>
      </p:pic>
      <p:pic>
        <p:nvPicPr>
          <p:cNvPr id="20" name="图片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308532" y="1644476"/>
            <a:ext cx="2695575" cy="390525"/>
          </a:xfrm>
          <a:prstGeom prst="rect">
            <a:avLst/>
          </a:prstGeom>
        </p:spPr>
      </p:pic>
      <p:pic>
        <p:nvPicPr>
          <p:cNvPr id="21" name="图片 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92525" y="2045525"/>
            <a:ext cx="3752850" cy="323850"/>
          </a:xfrm>
          <a:prstGeom prst="rect">
            <a:avLst/>
          </a:prstGeom>
        </p:spPr>
      </p:pic>
      <p:pic>
        <p:nvPicPr>
          <p:cNvPr id="22" name="图片 21"/>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494144" y="2426048"/>
            <a:ext cx="4038600" cy="285750"/>
          </a:xfrm>
          <a:prstGeom prst="rect">
            <a:avLst/>
          </a:prstGeom>
        </p:spPr>
      </p:pic>
      <p:pic>
        <p:nvPicPr>
          <p:cNvPr id="23" name="图片 2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492525" y="2773362"/>
            <a:ext cx="1971675" cy="257175"/>
          </a:xfrm>
          <a:prstGeom prst="rect">
            <a:avLst/>
          </a:prstGeom>
        </p:spPr>
      </p:pic>
      <p:pic>
        <p:nvPicPr>
          <p:cNvPr id="24" name="图片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492525" y="3255962"/>
            <a:ext cx="2171700" cy="266700"/>
          </a:xfrm>
          <a:prstGeom prst="rect">
            <a:avLst/>
          </a:prstGeom>
        </p:spPr>
      </p:pic>
      <p:pic>
        <p:nvPicPr>
          <p:cNvPr id="25" name="图片 2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103744" y="3505896"/>
            <a:ext cx="3105150" cy="685800"/>
          </a:xfrm>
          <a:prstGeom prst="rect">
            <a:avLst/>
          </a:prstGeom>
        </p:spPr>
      </p:pic>
      <p:pic>
        <p:nvPicPr>
          <p:cNvPr id="26" name="图片 25"/>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46519" y="4265417"/>
            <a:ext cx="2209800" cy="352425"/>
          </a:xfrm>
          <a:prstGeom prst="rect">
            <a:avLst/>
          </a:prstGeom>
        </p:spPr>
      </p:pic>
      <p:pic>
        <p:nvPicPr>
          <p:cNvPr id="27" name="图片 26"/>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035450" y="4681660"/>
            <a:ext cx="2667000" cy="838200"/>
          </a:xfrm>
          <a:prstGeom prst="rect">
            <a:avLst/>
          </a:prstGeom>
        </p:spPr>
      </p:pic>
      <p:grpSp>
        <p:nvGrpSpPr>
          <p:cNvPr id="15" name="组合 14"/>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8805" y="1226185"/>
            <a:ext cx="4924425" cy="361950"/>
          </a:xfrm>
          <a:prstGeom prst="rect">
            <a:avLst/>
          </a:prstGeom>
        </p:spPr>
      </p:pic>
      <p:pic>
        <p:nvPicPr>
          <p:cNvPr id="20" name="图片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5122" y="1600661"/>
            <a:ext cx="2695575" cy="390525"/>
          </a:xfrm>
          <a:prstGeom prst="rect">
            <a:avLst/>
          </a:prstGeom>
        </p:spPr>
      </p:pic>
      <p:pic>
        <p:nvPicPr>
          <p:cNvPr id="21" name="图片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99115" y="2001710"/>
            <a:ext cx="3752850" cy="323850"/>
          </a:xfrm>
          <a:prstGeom prst="rect">
            <a:avLst/>
          </a:prstGeom>
        </p:spPr>
      </p:pic>
      <p:pic>
        <p:nvPicPr>
          <p:cNvPr id="22" name="图片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0734" y="2382233"/>
            <a:ext cx="4038600" cy="285750"/>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99115" y="2729547"/>
            <a:ext cx="1971675" cy="257175"/>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99115" y="3212147"/>
            <a:ext cx="2171700" cy="266700"/>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410334" y="3462081"/>
            <a:ext cx="3105150" cy="685800"/>
          </a:xfrm>
          <a:prstGeom prst="rect">
            <a:avLst/>
          </a:prstGeom>
        </p:spPr>
      </p:pic>
      <p:pic>
        <p:nvPicPr>
          <p:cNvPr id="26" name="图片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53109" y="4221602"/>
            <a:ext cx="2209800" cy="352425"/>
          </a:xfrm>
          <a:prstGeom prst="rect">
            <a:avLst/>
          </a:prstGeom>
        </p:spPr>
      </p:pic>
      <p:pic>
        <p:nvPicPr>
          <p:cNvPr id="27" name="图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342040" y="4637845"/>
            <a:ext cx="2667000" cy="838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mc:AlternateContent xmlns:mc="http://schemas.openxmlformats.org/markup-compatibility/2006" xmlns:a14="http://schemas.microsoft.com/office/drawing/2010/main">
        <mc:Choice Requires="a14">
          <p:sp>
            <p:nvSpPr>
              <p:cNvPr id="4" name="文本框 3"/>
              <p:cNvSpPr txBox="1"/>
              <p:nvPr>
                <p:custDataLst>
                  <p:tags r:id="rId3"/>
                </p:custDataLst>
              </p:nvPr>
            </p:nvSpPr>
            <p:spPr>
              <a:xfrm>
                <a:off x="304800" y="1525954"/>
                <a:ext cx="52832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设随机变量</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X~N(0,</a:t>
                </a:r>
                <a14:m>
                  <m:oMath xmlns:m="http://schemas.openxmlformats.org/officeDocument/2006/math">
                    <m:sSup>
                      <m:sSupPr>
                        <m:ctrlPr>
                          <a:rPr lang="en-US" altLang="zh-CN"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ctrlPr>
                      </m:sSupPr>
                      <m:e>
                        <m:r>
                          <a:rPr lang="zh-CN" altLang="en-US"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𝜎</m:t>
                        </m:r>
                      </m:e>
                      <m:sup>
                        <m:r>
                          <a:rPr lang="en-US" altLang="zh-CN" sz="1800" b="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2</m:t>
                        </m:r>
                      </m:sup>
                    </m:sSup>
                  </m:oMath>
                </a14:m>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，问：当</a:t>
                </a:r>
                <a14:m>
                  <m:oMath xmlns:m="http://schemas.openxmlformats.org/officeDocument/2006/math">
                    <m:r>
                      <a:rPr lang="zh-CN" altLang="en-US" sz="1800" i="1" smtClean="0">
                        <a:solidFill>
                          <a:srgbClr val="000000"/>
                        </a:solidFill>
                        <a:latin typeface="Cambria Math" panose="02040503050406030204" pitchFamily="18" charset="0"/>
                        <a:ea typeface="微软雅黑" panose="020B0503020204020204" pitchFamily="34" charset="-122"/>
                        <a:sym typeface="微软雅黑" panose="020B0503020204020204" pitchFamily="34" charset="-122"/>
                      </a:rPr>
                      <m:t>𝜎</m:t>
                    </m:r>
                  </m:oMath>
                </a14:m>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取何值时，</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落入区间</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(1,3)</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的概率最大？</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提示：最大值求解可利用极值和导数的关系求解</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custDataLst>
                  <p:tags r:id="rId16"/>
                </p:custDataLst>
              </p:nvPr>
            </p:nvSpPr>
            <p:spPr>
              <a:xfrm>
                <a:off x="304800" y="1525954"/>
                <a:ext cx="5283200" cy="2857500"/>
              </a:xfrm>
              <a:prstGeom prst="rect">
                <a:avLst/>
              </a:prstGeom>
              <a:blipFill rotWithShape="1">
                <a:blip r:embed="rId17"/>
                <a:stretch>
                  <a:fillRect t="-2" b="2"/>
                </a:stretch>
              </a:blipFill>
            </p:spPr>
            <p:txBody>
              <a:bodyPr/>
              <a:lstStyle/>
              <a:p>
                <a:r>
                  <a:rPr lang="zh-CN" altLang="en-US">
                    <a:noFill/>
                  </a:rPr>
                  <a:t> </a:t>
                </a:r>
              </a:p>
            </p:txBody>
          </p:sp>
        </mc:Fallback>
      </mc:AlternateContent>
      <p:sp>
        <p:nvSpPr>
          <p:cNvPr id="14" name="文本框 13"/>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pic>
        <p:nvPicPr>
          <p:cNvPr id="18" name="图片 1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310312" y="1539875"/>
            <a:ext cx="2581275" cy="352425"/>
          </a:xfrm>
          <a:prstGeom prst="rect">
            <a:avLst/>
          </a:prstGeom>
        </p:spPr>
      </p:pic>
      <p:pic>
        <p:nvPicPr>
          <p:cNvPr id="19" name="图片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7900987" y="3900481"/>
            <a:ext cx="990600" cy="581025"/>
          </a:xfrm>
          <a:prstGeom prst="rect">
            <a:avLst/>
          </a:prstGeom>
        </p:spPr>
      </p:pic>
      <p:pic>
        <p:nvPicPr>
          <p:cNvPr id="20" name="图片 1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16027" y="3493991"/>
            <a:ext cx="371475" cy="400050"/>
          </a:xfrm>
          <a:prstGeom prst="rect">
            <a:avLst/>
          </a:prstGeom>
        </p:spPr>
      </p:pic>
      <p:pic>
        <p:nvPicPr>
          <p:cNvPr id="21" name="图片 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375665" y="4335104"/>
            <a:ext cx="552450" cy="428625"/>
          </a:xfrm>
          <a:prstGeom prst="rect">
            <a:avLst/>
          </a:prstGeom>
        </p:spPr>
      </p:pic>
      <p:pic>
        <p:nvPicPr>
          <p:cNvPr id="23" name="图片 22"/>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7913687" y="4716570"/>
            <a:ext cx="1019175" cy="552450"/>
          </a:xfrm>
          <a:prstGeom prst="rect">
            <a:avLst/>
          </a:prstGeom>
        </p:spPr>
      </p:pic>
      <p:pic>
        <p:nvPicPr>
          <p:cNvPr id="24" name="图片 23"/>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350000" y="5328152"/>
            <a:ext cx="3505200" cy="409575"/>
          </a:xfrm>
          <a:prstGeom prst="rect">
            <a:avLst/>
          </a:prstGeom>
        </p:spPr>
      </p:pic>
      <p:pic>
        <p:nvPicPr>
          <p:cNvPr id="25" name="图片 24"/>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400311" y="5708631"/>
            <a:ext cx="3590925" cy="323850"/>
          </a:xfrm>
          <a:prstGeom prst="rect">
            <a:avLst/>
          </a:prstGeom>
        </p:spPr>
      </p:pic>
      <p:grpSp>
        <p:nvGrpSpPr>
          <p:cNvPr id="13" name="组合 12"/>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pic>
        <p:nvPicPr>
          <p:cNvPr id="15" name="图片 1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09835" y="800679"/>
            <a:ext cx="3571875" cy="352425"/>
          </a:xfrm>
          <a:prstGeom prst="rect">
            <a:avLst/>
          </a:prstGeom>
        </p:spPr>
      </p:pic>
      <p:pic>
        <p:nvPicPr>
          <p:cNvPr id="26" name="图片 2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992109" y="1171710"/>
            <a:ext cx="1419225" cy="476250"/>
          </a:xfrm>
          <a:prstGeom prst="rect">
            <a:avLst/>
          </a:prstGeom>
        </p:spPr>
      </p:pic>
      <p:pic>
        <p:nvPicPr>
          <p:cNvPr id="27" name="图片 2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7189786" y="1892300"/>
            <a:ext cx="2466975" cy="1466850"/>
          </a:xfrm>
          <a:prstGeom prst="rect">
            <a:avLst/>
          </a:prstGeom>
        </p:spPr>
      </p:pic>
      <p:sp>
        <p:nvSpPr>
          <p:cNvPr id="28" name="矩形 27"/>
          <p:cNvSpPr/>
          <p:nvPr/>
        </p:nvSpPr>
        <p:spPr>
          <a:xfrm>
            <a:off x="8951595" y="1259811"/>
            <a:ext cx="444499" cy="217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28" cstate="print">
            <a:extLst>
              <a:ext uri="{28A0092B-C50C-407E-A947-70E740481C1C}">
                <a14:useLocalDpi xmlns:a14="http://schemas.microsoft.com/office/drawing/2010/main" val="0"/>
              </a:ext>
            </a:extLst>
          </a:blip>
          <a:stretch>
            <a:fillRect/>
          </a:stretch>
        </p:blipFill>
        <p:spPr>
          <a:xfrm>
            <a:off x="9249313" y="1291123"/>
            <a:ext cx="395256" cy="244340"/>
          </a:xfrm>
          <a:prstGeom prst="rect">
            <a:avLst/>
          </a:prstGeom>
        </p:spPr>
      </p:pic>
      <p:pic>
        <p:nvPicPr>
          <p:cNvPr id="31" name="图片 3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8944292" y="1300936"/>
            <a:ext cx="300575" cy="273738"/>
          </a:xfrm>
          <a:prstGeom prst="rect">
            <a:avLst/>
          </a:prstGeom>
        </p:spPr>
      </p:pic>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图片 1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707" y="1670050"/>
            <a:ext cx="2581275" cy="352425"/>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25382" y="4030656"/>
            <a:ext cx="990600" cy="581025"/>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40422" y="3624166"/>
            <a:ext cx="371475" cy="400050"/>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0060" y="4465279"/>
            <a:ext cx="552450" cy="428625"/>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38082" y="4846745"/>
            <a:ext cx="1019175" cy="552450"/>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74395" y="5458327"/>
            <a:ext cx="3505200" cy="409575"/>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24706" y="5838806"/>
            <a:ext cx="3590925" cy="323850"/>
          </a:xfrm>
          <a:prstGeom prst="rect">
            <a:avLst/>
          </a:prstGeom>
        </p:spPr>
      </p:pic>
      <p:pic>
        <p:nvPicPr>
          <p:cNvPr id="15" name="图片 1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34230" y="930854"/>
            <a:ext cx="3571875" cy="352425"/>
          </a:xfrm>
          <a:prstGeom prst="rect">
            <a:avLst/>
          </a:prstGeom>
        </p:spPr>
      </p:pic>
      <p:pic>
        <p:nvPicPr>
          <p:cNvPr id="26" name="图片 25"/>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16504" y="1301885"/>
            <a:ext cx="1419225" cy="476250"/>
          </a:xfrm>
          <a:prstGeom prst="rect">
            <a:avLst/>
          </a:prstGeom>
        </p:spPr>
      </p:pic>
      <p:pic>
        <p:nvPicPr>
          <p:cNvPr id="27" name="图片 26"/>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714181" y="2022475"/>
            <a:ext cx="2466975" cy="1466850"/>
          </a:xfrm>
          <a:prstGeom prst="rect">
            <a:avLst/>
          </a:prstGeom>
        </p:spPr>
      </p:pic>
      <p:sp>
        <p:nvSpPr>
          <p:cNvPr id="28" name="矩形 27"/>
          <p:cNvSpPr/>
          <p:nvPr/>
        </p:nvSpPr>
        <p:spPr>
          <a:xfrm>
            <a:off x="3475990" y="1389986"/>
            <a:ext cx="444499" cy="2173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 name="图片 21"/>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3773708" y="1421298"/>
            <a:ext cx="395256" cy="244340"/>
          </a:xfrm>
          <a:prstGeom prst="rect">
            <a:avLst/>
          </a:prstGeom>
        </p:spPr>
      </p:pic>
      <p:pic>
        <p:nvPicPr>
          <p:cNvPr id="31" name="图片 30"/>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468687" y="1431111"/>
            <a:ext cx="300575" cy="273738"/>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571500" y="1397000"/>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某单位招聘 </a:t>
            </a:r>
            <a:r>
              <a:rPr lang="en-US" altLang="zh-CN" sz="1800" dirty="0">
                <a:solidFill>
                  <a:srgbClr val="000000"/>
                </a:solidFill>
                <a:effectLst/>
                <a:latin typeface="微软雅黑" panose="020B0503020204020204" pitchFamily="34" charset="-122"/>
                <a:ea typeface="微软雅黑" panose="020B0503020204020204" pitchFamily="34" charset="-122"/>
              </a:rPr>
              <a:t>155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按考试成绩录用</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共有 </a:t>
            </a:r>
            <a:r>
              <a:rPr lang="en-US" altLang="zh-CN" sz="1800" dirty="0">
                <a:solidFill>
                  <a:srgbClr val="000000"/>
                </a:solidFill>
                <a:effectLst/>
                <a:latin typeface="微软雅黑" panose="020B0503020204020204" pitchFamily="34" charset="-122"/>
                <a:ea typeface="微软雅黑" panose="020B0503020204020204" pitchFamily="34" charset="-122"/>
              </a:rPr>
              <a:t>526 </a:t>
            </a:r>
            <a:r>
              <a:rPr lang="zh-CN" altLang="en-US" sz="1800" dirty="0">
                <a:solidFill>
                  <a:srgbClr val="000000"/>
                </a:solidFill>
                <a:effectLst/>
                <a:latin typeface="微软雅黑" panose="020B0503020204020204" pitchFamily="34" charset="-122"/>
                <a:ea typeface="微软雅黑" panose="020B0503020204020204" pitchFamily="34" charset="-122"/>
              </a:rPr>
              <a:t>人报名</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假设报名者的考试成绩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N(µ, σ2). </a:t>
            </a:r>
            <a:r>
              <a:rPr lang="zh-CN" altLang="en-US" sz="1800" dirty="0">
                <a:solidFill>
                  <a:srgbClr val="000000"/>
                </a:solidFill>
                <a:effectLst/>
                <a:latin typeface="微软雅黑" panose="020B0503020204020204" pitchFamily="34" charset="-122"/>
                <a:ea typeface="微软雅黑" panose="020B0503020204020204" pitchFamily="34" charset="-122"/>
              </a:rPr>
              <a:t>已知 </a:t>
            </a:r>
            <a:r>
              <a:rPr lang="en-US" altLang="zh-CN" sz="1800" dirty="0">
                <a:solidFill>
                  <a:srgbClr val="000000"/>
                </a:solidFill>
                <a:effectLst/>
                <a:latin typeface="微软雅黑" panose="020B0503020204020204" pitchFamily="34" charset="-122"/>
                <a:ea typeface="微软雅黑" panose="020B0503020204020204" pitchFamily="34" charset="-122"/>
              </a:rPr>
              <a:t>90 </a:t>
            </a:r>
            <a:r>
              <a:rPr lang="zh-CN" altLang="en-US" sz="1800" dirty="0">
                <a:solidFill>
                  <a:srgbClr val="000000"/>
                </a:solidFill>
                <a:effectLst/>
                <a:latin typeface="微软雅黑" panose="020B0503020204020204" pitchFamily="34" charset="-122"/>
                <a:ea typeface="微软雅黑" panose="020B0503020204020204" pitchFamily="34" charset="-122"/>
              </a:rPr>
              <a:t>分以上的 </a:t>
            </a:r>
            <a:r>
              <a:rPr lang="en-US" altLang="zh-CN" sz="1800" dirty="0">
                <a:solidFill>
                  <a:srgbClr val="000000"/>
                </a:solidFill>
                <a:effectLst/>
                <a:latin typeface="微软雅黑" panose="020B0503020204020204" pitchFamily="34" charset="-122"/>
                <a:ea typeface="微软雅黑" panose="020B0503020204020204" pitchFamily="34" charset="-122"/>
              </a:rPr>
              <a:t>12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,60 </a:t>
            </a:r>
            <a:r>
              <a:rPr lang="zh-CN" altLang="en-US" sz="1800" dirty="0">
                <a:solidFill>
                  <a:srgbClr val="000000"/>
                </a:solidFill>
                <a:effectLst/>
                <a:latin typeface="微软雅黑" panose="020B0503020204020204" pitchFamily="34" charset="-122"/>
                <a:ea typeface="微软雅黑" panose="020B0503020204020204" pitchFamily="34" charset="-122"/>
              </a:rPr>
              <a:t>分以下的 </a:t>
            </a:r>
            <a:r>
              <a:rPr lang="en-US" altLang="zh-CN" sz="1800" dirty="0">
                <a:solidFill>
                  <a:srgbClr val="000000"/>
                </a:solidFill>
                <a:effectLst/>
                <a:latin typeface="微软雅黑" panose="020B0503020204020204" pitchFamily="34" charset="-122"/>
                <a:ea typeface="微软雅黑" panose="020B0503020204020204" pitchFamily="34" charset="-122"/>
              </a:rPr>
              <a:t>83 </a:t>
            </a:r>
            <a:r>
              <a:rPr lang="zh-CN" altLang="en-US" sz="1800" dirty="0">
                <a:solidFill>
                  <a:srgbClr val="000000"/>
                </a:solidFill>
                <a:effectLst/>
                <a:latin typeface="微软雅黑" panose="020B0503020204020204" pitchFamily="34" charset="-122"/>
                <a:ea typeface="微软雅黑" panose="020B0503020204020204" pitchFamily="34" charset="-122"/>
              </a:rPr>
              <a:t>人</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若从高分到低分依次录取</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某人成绩为 </a:t>
            </a:r>
            <a:r>
              <a:rPr lang="en-US" altLang="zh-CN" sz="1800" dirty="0">
                <a:solidFill>
                  <a:srgbClr val="000000"/>
                </a:solidFill>
                <a:effectLst/>
                <a:latin typeface="微软雅黑" panose="020B0503020204020204" pitchFamily="34" charset="-122"/>
                <a:ea typeface="微软雅黑" panose="020B0503020204020204" pitchFamily="34" charset="-122"/>
              </a:rPr>
              <a:t>78 </a:t>
            </a:r>
            <a:r>
              <a:rPr lang="zh-CN" altLang="en-US" sz="1800" dirty="0">
                <a:solidFill>
                  <a:srgbClr val="000000"/>
                </a:solidFill>
                <a:effectLst/>
                <a:latin typeface="微软雅黑" panose="020B0503020204020204" pitchFamily="34" charset="-122"/>
                <a:ea typeface="微软雅黑" panose="020B0503020204020204" pitchFamily="34" charset="-122"/>
              </a:rPr>
              <a:t>分</a:t>
            </a:r>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问此人能否被 录取</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dirty="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pic>
        <p:nvPicPr>
          <p:cNvPr id="16" name="图片 15"/>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485525" y="908751"/>
            <a:ext cx="3971925" cy="285750"/>
          </a:xfrm>
          <a:prstGeom prst="rect">
            <a:avLst/>
          </a:prstGeom>
        </p:spPr>
      </p:pic>
      <p:pic>
        <p:nvPicPr>
          <p:cNvPr id="17" name="图片 1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485525" y="1240623"/>
            <a:ext cx="2409825" cy="257175"/>
          </a:xfrm>
          <a:prstGeom prst="rect">
            <a:avLst/>
          </a:prstGeom>
        </p:spPr>
      </p:pic>
      <p:pic>
        <p:nvPicPr>
          <p:cNvPr id="18" name="图片 17"/>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485525" y="3091524"/>
            <a:ext cx="1390650" cy="258724"/>
          </a:xfrm>
          <a:prstGeom prst="rect">
            <a:avLst/>
          </a:prstGeom>
        </p:spPr>
      </p:pic>
      <p:pic>
        <p:nvPicPr>
          <p:cNvPr id="19" name="图片 18"/>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203950" y="1533844"/>
            <a:ext cx="4866370" cy="335315"/>
          </a:xfrm>
          <a:prstGeom prst="rect">
            <a:avLst/>
          </a:prstGeom>
        </p:spPr>
      </p:pic>
      <p:pic>
        <p:nvPicPr>
          <p:cNvPr id="20" name="图片 19"/>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485525" y="1840504"/>
            <a:ext cx="561975" cy="295275"/>
          </a:xfrm>
          <a:prstGeom prst="rect">
            <a:avLst/>
          </a:prstGeom>
        </p:spPr>
      </p:pic>
      <p:pic>
        <p:nvPicPr>
          <p:cNvPr id="21" name="图片 20"/>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740221" y="2139563"/>
            <a:ext cx="3752850" cy="409575"/>
          </a:xfrm>
          <a:prstGeom prst="rect">
            <a:avLst/>
          </a:prstGeom>
        </p:spPr>
      </p:pic>
      <p:pic>
        <p:nvPicPr>
          <p:cNvPr id="22" name="图片 21"/>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559246" y="2504434"/>
            <a:ext cx="361950" cy="238125"/>
          </a:xfrm>
          <a:prstGeom prst="rect">
            <a:avLst/>
          </a:prstGeom>
        </p:spPr>
      </p:pic>
      <p:pic>
        <p:nvPicPr>
          <p:cNvPr id="23" name="图片 22"/>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550150" y="2715365"/>
            <a:ext cx="1409700" cy="419100"/>
          </a:xfrm>
          <a:prstGeom prst="rect">
            <a:avLst/>
          </a:prstGeom>
        </p:spPr>
      </p:pic>
      <p:pic>
        <p:nvPicPr>
          <p:cNvPr id="24" name="图片 23"/>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7783369" y="3267496"/>
            <a:ext cx="1143000" cy="457200"/>
          </a:xfrm>
          <a:prstGeom prst="rect">
            <a:avLst/>
          </a:prstGeom>
        </p:spPr>
      </p:pic>
      <p:pic>
        <p:nvPicPr>
          <p:cNvPr id="25" name="图片 24"/>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441344" y="3655411"/>
            <a:ext cx="2066925" cy="323850"/>
          </a:xfrm>
          <a:prstGeom prst="rect">
            <a:avLst/>
          </a:prstGeom>
        </p:spPr>
      </p:pic>
      <p:pic>
        <p:nvPicPr>
          <p:cNvPr id="26" name="图片 25"/>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655656" y="3916904"/>
            <a:ext cx="3705225" cy="457200"/>
          </a:xfrm>
          <a:prstGeom prst="rect">
            <a:avLst/>
          </a:prstGeom>
        </p:spPr>
      </p:pic>
      <p:pic>
        <p:nvPicPr>
          <p:cNvPr id="27" name="图片 26"/>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655656" y="4281161"/>
            <a:ext cx="3581400" cy="247650"/>
          </a:xfrm>
          <a:prstGeom prst="rect">
            <a:avLst/>
          </a:prstGeom>
        </p:spPr>
      </p:pic>
      <p:pic>
        <p:nvPicPr>
          <p:cNvPr id="28" name="图片 27"/>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6402244" y="4543861"/>
            <a:ext cx="1381125" cy="228600"/>
          </a:xfrm>
          <a:prstGeom prst="rect">
            <a:avLst/>
          </a:prstGeom>
        </p:spPr>
      </p:pic>
      <p:pic>
        <p:nvPicPr>
          <p:cNvPr id="29" name="图片 28"/>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7667577" y="4744568"/>
            <a:ext cx="1095375" cy="495300"/>
          </a:xfrm>
          <a:prstGeom prst="rect">
            <a:avLst/>
          </a:prstGeom>
        </p:spPr>
      </p:pic>
      <p:pic>
        <p:nvPicPr>
          <p:cNvPr id="30" name="图片 29"/>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268894" y="5120796"/>
            <a:ext cx="2657475" cy="295275"/>
          </a:xfrm>
          <a:prstGeom prst="rect">
            <a:avLst/>
          </a:prstGeom>
        </p:spPr>
      </p:pic>
      <p:pic>
        <p:nvPicPr>
          <p:cNvPr id="31" name="图片 30"/>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6256607" y="5381226"/>
            <a:ext cx="3190875" cy="285750"/>
          </a:xfrm>
          <a:prstGeom prst="rect">
            <a:avLst/>
          </a:prstGeom>
        </p:spPr>
      </p:pic>
      <p:pic>
        <p:nvPicPr>
          <p:cNvPr id="32" name="图片 31"/>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350000" y="5666976"/>
            <a:ext cx="1114425" cy="200025"/>
          </a:xfrm>
          <a:prstGeom prst="rect">
            <a:avLst/>
          </a:prstGeom>
        </p:spPr>
      </p:pic>
      <p:pic>
        <p:nvPicPr>
          <p:cNvPr id="33" name="图片 32"/>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116161" y="5880137"/>
            <a:ext cx="1790700" cy="219075"/>
          </a:xfrm>
          <a:prstGeom prst="rect">
            <a:avLst/>
          </a:prstGeom>
        </p:spPr>
      </p:pic>
      <p:pic>
        <p:nvPicPr>
          <p:cNvPr id="34" name="图片 33"/>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6184900" y="6061205"/>
            <a:ext cx="5061587" cy="466725"/>
          </a:xfrm>
          <a:prstGeom prst="rect">
            <a:avLst/>
          </a:prstGeom>
        </p:spPr>
      </p:pic>
      <p:pic>
        <p:nvPicPr>
          <p:cNvPr id="35" name="图片 34"/>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907212" y="6458080"/>
            <a:ext cx="2409825" cy="238125"/>
          </a:xfrm>
          <a:prstGeom prst="rect">
            <a:avLst/>
          </a:prstGeom>
        </p:spPr>
      </p:pic>
      <p:pic>
        <p:nvPicPr>
          <p:cNvPr id="36" name="图片 35"/>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6184900" y="6703626"/>
            <a:ext cx="3228975" cy="266700"/>
          </a:xfrm>
          <a:prstGeom prst="rect">
            <a:avLst/>
          </a:prstGeom>
        </p:spPr>
      </p:pic>
      <p:pic>
        <p:nvPicPr>
          <p:cNvPr id="37" name="图片 36"/>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153100" y="6957450"/>
            <a:ext cx="3048000" cy="228600"/>
          </a:xfrm>
          <a:prstGeom prst="rect">
            <a:avLst/>
          </a:prstGeom>
        </p:spPr>
      </p:pic>
      <p:pic>
        <p:nvPicPr>
          <p:cNvPr id="38" name="图片 37"/>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6908347" y="7176525"/>
            <a:ext cx="3457575" cy="247650"/>
          </a:xfrm>
          <a:prstGeom prst="rect">
            <a:avLst/>
          </a:prstGeom>
        </p:spPr>
      </p:pic>
      <p:pic>
        <p:nvPicPr>
          <p:cNvPr id="39" name="图片 38"/>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341337" y="7408987"/>
            <a:ext cx="3533775" cy="285750"/>
          </a:xfrm>
          <a:prstGeom prst="rect">
            <a:avLst/>
          </a:prstGeom>
        </p:spPr>
      </p:pic>
      <p:pic>
        <p:nvPicPr>
          <p:cNvPr id="40" name="图片 39"/>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341337" y="7693962"/>
            <a:ext cx="1590675" cy="219075"/>
          </a:xfrm>
          <a:prstGeom prst="rect">
            <a:avLst/>
          </a:prstGeom>
        </p:spPr>
      </p:pic>
      <p:pic>
        <p:nvPicPr>
          <p:cNvPr id="41" name="图片 40"/>
          <p:cNvPicPr>
            <a:picLocks noChangeAspect="1"/>
          </p:cNvPicPr>
          <p:nvPr/>
        </p:nvPicPr>
        <p:blipFill>
          <a:blip r:embed="rId41">
            <a:extLst>
              <a:ext uri="{28A0092B-C50C-407E-A947-70E740481C1C}">
                <a14:useLocalDpi xmlns:a14="http://schemas.microsoft.com/office/drawing/2010/main" val="0"/>
              </a:ext>
            </a:extLst>
          </a:blip>
          <a:stretch>
            <a:fillRect/>
          </a:stretch>
        </p:blipFill>
        <p:spPr>
          <a:xfrm>
            <a:off x="8083864" y="7956269"/>
            <a:ext cx="809625" cy="257175"/>
          </a:xfrm>
          <a:prstGeom prst="rect">
            <a:avLst/>
          </a:prstGeom>
        </p:spPr>
      </p:pic>
      <p:pic>
        <p:nvPicPr>
          <p:cNvPr id="42" name="图片 41"/>
          <p:cNvPicPr>
            <a:picLocks noChangeAspect="1"/>
          </p:cNvPicPr>
          <p:nvPr/>
        </p:nvPicPr>
        <p:blipFill>
          <a:blip r:embed="rId42">
            <a:extLst>
              <a:ext uri="{28A0092B-C50C-407E-A947-70E740481C1C}">
                <a14:useLocalDpi xmlns:a14="http://schemas.microsoft.com/office/drawing/2010/main" val="0"/>
              </a:ext>
            </a:extLst>
          </a:blip>
          <a:stretch>
            <a:fillRect/>
          </a:stretch>
        </p:blipFill>
        <p:spPr>
          <a:xfrm>
            <a:off x="8075303" y="8193332"/>
            <a:ext cx="828675" cy="209550"/>
          </a:xfrm>
          <a:prstGeom prst="rect">
            <a:avLst/>
          </a:prstGeom>
        </p:spPr>
      </p:pic>
      <p:pic>
        <p:nvPicPr>
          <p:cNvPr id="43" name="图片 42"/>
          <p:cNvPicPr>
            <a:picLocks noChangeAspect="1"/>
          </p:cNvPicPr>
          <p:nvPr/>
        </p:nvPicPr>
        <p:blipFill>
          <a:blip r:embed="rId43">
            <a:extLst>
              <a:ext uri="{28A0092B-C50C-407E-A947-70E740481C1C}">
                <a14:useLocalDpi xmlns:a14="http://schemas.microsoft.com/office/drawing/2010/main" val="0"/>
              </a:ext>
            </a:extLst>
          </a:blip>
          <a:stretch>
            <a:fillRect/>
          </a:stretch>
        </p:blipFill>
        <p:spPr>
          <a:xfrm>
            <a:off x="6959913" y="8396959"/>
            <a:ext cx="3057525" cy="200025"/>
          </a:xfrm>
          <a:prstGeom prst="rect">
            <a:avLst/>
          </a:prstGeom>
        </p:spPr>
      </p:pic>
      <p:grpSp>
        <p:nvGrpSpPr>
          <p:cNvPr id="13" name="组合 12"/>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pic>
        <p:nvPicPr>
          <p:cNvPr id="44" name="图片 43"/>
          <p:cNvPicPr>
            <a:picLocks noChangeAspect="1"/>
          </p:cNvPicPr>
          <p:nvPr/>
        </p:nvPicPr>
        <p:blipFill>
          <a:blip r:embed="rId44">
            <a:extLst>
              <a:ext uri="{28A0092B-C50C-407E-A947-70E740481C1C}">
                <a14:useLocalDpi xmlns:a14="http://schemas.microsoft.com/office/drawing/2010/main" val="0"/>
              </a:ext>
            </a:extLst>
          </a:blip>
          <a:stretch>
            <a:fillRect/>
          </a:stretch>
        </p:blipFill>
        <p:spPr>
          <a:xfrm>
            <a:off x="8895350" y="5092221"/>
            <a:ext cx="1114425" cy="323850"/>
          </a:xfrm>
          <a:prstGeom prst="rect">
            <a:avLst/>
          </a:prstGeom>
        </p:spPr>
      </p:pic>
      <p:pic>
        <p:nvPicPr>
          <p:cNvPr id="45" name="图片 44"/>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7599345" y="5644116"/>
            <a:ext cx="742950" cy="228600"/>
          </a:xfrm>
          <a:prstGeom prst="rect">
            <a:avLst/>
          </a:prstGeom>
        </p:spPr>
      </p:pic>
      <p:pic>
        <p:nvPicPr>
          <p:cNvPr id="46" name="图片 45"/>
          <p:cNvPicPr>
            <a:picLocks noChangeAspect="1"/>
          </p:cNvPicPr>
          <p:nvPr/>
        </p:nvPicPr>
        <p:blipFill>
          <a:blip r:embed="rId46">
            <a:extLst>
              <a:ext uri="{28A0092B-C50C-407E-A947-70E740481C1C}">
                <a14:useLocalDpi xmlns:a14="http://schemas.microsoft.com/office/drawing/2010/main" val="0"/>
              </a:ext>
            </a:extLst>
          </a:blip>
          <a:stretch>
            <a:fillRect/>
          </a:stretch>
        </p:blipFill>
        <p:spPr>
          <a:xfrm>
            <a:off x="7404576" y="5659356"/>
            <a:ext cx="247650" cy="247650"/>
          </a:xfrm>
          <a:prstGeom prst="rect">
            <a:avLst/>
          </a:prstGeom>
        </p:spPr>
      </p:pic>
      <p:pic>
        <p:nvPicPr>
          <p:cNvPr id="47" name="图片 46"/>
          <p:cNvPicPr>
            <a:picLocks noChangeAspect="1"/>
          </p:cNvPicPr>
          <p:nvPr/>
        </p:nvPicPr>
        <p:blipFill>
          <a:blip r:embed="rId47">
            <a:extLst>
              <a:ext uri="{28A0092B-C50C-407E-A947-70E740481C1C}">
                <a14:useLocalDpi xmlns:a14="http://schemas.microsoft.com/office/drawing/2010/main" val="0"/>
              </a:ext>
            </a:extLst>
          </a:blip>
          <a:stretch>
            <a:fillRect/>
          </a:stretch>
        </p:blipFill>
        <p:spPr>
          <a:xfrm>
            <a:off x="9394190" y="5458139"/>
            <a:ext cx="1733550" cy="171450"/>
          </a:xfrm>
          <a:prstGeom prst="rect">
            <a:avLst/>
          </a:prstGeom>
        </p:spPr>
      </p:pic>
      <p:pic>
        <p:nvPicPr>
          <p:cNvPr id="49" name="图片 48"/>
          <p:cNvPicPr>
            <a:picLocks noChangeAspect="1"/>
          </p:cNvPicPr>
          <p:nvPr/>
        </p:nvPicPr>
        <p:blipFill>
          <a:blip r:embed="rId48">
            <a:extLst>
              <a:ext uri="{28A0092B-C50C-407E-A947-70E740481C1C}">
                <a14:useLocalDpi xmlns:a14="http://schemas.microsoft.com/office/drawing/2010/main" val="0"/>
              </a:ext>
            </a:extLst>
          </a:blip>
          <a:stretch>
            <a:fillRect/>
          </a:stretch>
        </p:blipFill>
        <p:spPr>
          <a:xfrm>
            <a:off x="9157105" y="6966975"/>
            <a:ext cx="276225" cy="209550"/>
          </a:xfrm>
          <a:prstGeom prst="rect">
            <a:avLst/>
          </a:prstGeom>
        </p:spPr>
      </p:pic>
      <p:pic>
        <p:nvPicPr>
          <p:cNvPr id="48" name="图片 47"/>
          <p:cNvPicPr>
            <a:picLocks noChangeAspect="1"/>
          </p:cNvPicPr>
          <p:nvPr/>
        </p:nvPicPr>
        <p:blipFill>
          <a:blip r:embed="rId49">
            <a:extLst>
              <a:ext uri="{28A0092B-C50C-407E-A947-70E740481C1C}">
                <a14:useLocalDpi xmlns:a14="http://schemas.microsoft.com/office/drawing/2010/main" val="0"/>
              </a:ext>
            </a:extLst>
          </a:blip>
          <a:stretch>
            <a:fillRect/>
          </a:stretch>
        </p:blipFill>
        <p:spPr>
          <a:xfrm>
            <a:off x="9372192" y="6944206"/>
            <a:ext cx="1882140" cy="266254"/>
          </a:xfrm>
          <a:prstGeom prst="rect">
            <a:avLst/>
          </a:prstGeom>
        </p:spPr>
      </p:pic>
      <p:pic>
        <p:nvPicPr>
          <p:cNvPr id="50" name="图片 49"/>
          <p:cNvPicPr>
            <a:picLocks noChangeAspect="1"/>
          </p:cNvPicPr>
          <p:nvPr/>
        </p:nvPicPr>
        <p:blipFill>
          <a:blip r:embed="rId50">
            <a:extLst>
              <a:ext uri="{28A0092B-C50C-407E-A947-70E740481C1C}">
                <a14:useLocalDpi xmlns:a14="http://schemas.microsoft.com/office/drawing/2010/main" val="0"/>
              </a:ext>
            </a:extLst>
          </a:blip>
          <a:stretch>
            <a:fillRect/>
          </a:stretch>
        </p:blipFill>
        <p:spPr>
          <a:xfrm>
            <a:off x="9846537" y="7418512"/>
            <a:ext cx="819150" cy="266700"/>
          </a:xfrm>
          <a:prstGeom prst="rect">
            <a:avLst/>
          </a:prstGeom>
        </p:spPr>
      </p:pic>
      <p:pic>
        <p:nvPicPr>
          <p:cNvPr id="51" name="图片 50"/>
          <p:cNvPicPr>
            <a:picLocks noChangeAspect="1"/>
          </p:cNvPicPr>
          <p:nvPr/>
        </p:nvPicPr>
        <p:blipFill>
          <a:blip r:embed="rId51">
            <a:extLst>
              <a:ext uri="{28A0092B-C50C-407E-A947-70E740481C1C}">
                <a14:useLocalDpi xmlns:a14="http://schemas.microsoft.com/office/drawing/2010/main" val="0"/>
              </a:ext>
            </a:extLst>
          </a:blip>
          <a:stretch>
            <a:fillRect/>
          </a:stretch>
        </p:blipFill>
        <p:spPr>
          <a:xfrm>
            <a:off x="7918450" y="7665816"/>
            <a:ext cx="1495425" cy="304800"/>
          </a:xfrm>
          <a:prstGeom prst="rect">
            <a:avLst/>
          </a:prstGeom>
        </p:spPr>
      </p:pic>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52">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图片 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4660" y="626176"/>
            <a:ext cx="3971925" cy="285750"/>
          </a:xfrm>
          <a:prstGeom prst="rect">
            <a:avLst/>
          </a:prstGeom>
        </p:spPr>
      </p:pic>
      <p:pic>
        <p:nvPicPr>
          <p:cNvPr id="17" name="图片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660" y="958048"/>
            <a:ext cx="2409825" cy="257175"/>
          </a:xfrm>
          <a:prstGeom prst="rect">
            <a:avLst/>
          </a:prstGeom>
        </p:spPr>
      </p:pic>
      <p:pic>
        <p:nvPicPr>
          <p:cNvPr id="18" name="图片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4660" y="2808949"/>
            <a:ext cx="1390650" cy="258724"/>
          </a:xfrm>
          <a:prstGeom prst="rect">
            <a:avLst/>
          </a:prstGeom>
        </p:spPr>
      </p:pic>
      <p:pic>
        <p:nvPicPr>
          <p:cNvPr id="19" name="图片 1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3085" y="1251269"/>
            <a:ext cx="4866370" cy="335315"/>
          </a:xfrm>
          <a:prstGeom prst="rect">
            <a:avLst/>
          </a:prstGeom>
        </p:spPr>
      </p:pic>
      <p:pic>
        <p:nvPicPr>
          <p:cNvPr id="20" name="图片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4660" y="1557929"/>
            <a:ext cx="561975" cy="295275"/>
          </a:xfrm>
          <a:prstGeom prst="rect">
            <a:avLst/>
          </a:prstGeom>
        </p:spPr>
      </p:pic>
      <p:pic>
        <p:nvPicPr>
          <p:cNvPr id="21" name="图片 2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89356" y="1856988"/>
            <a:ext cx="3752850" cy="409575"/>
          </a:xfrm>
          <a:prstGeom prst="rect">
            <a:avLst/>
          </a:prstGeom>
        </p:spPr>
      </p:pic>
      <p:pic>
        <p:nvPicPr>
          <p:cNvPr id="22" name="图片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8381" y="2221859"/>
            <a:ext cx="361950" cy="238125"/>
          </a:xfrm>
          <a:prstGeom prst="rect">
            <a:avLst/>
          </a:prstGeom>
        </p:spPr>
      </p:pic>
      <p:pic>
        <p:nvPicPr>
          <p:cNvPr id="23" name="图片 2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899285" y="2432790"/>
            <a:ext cx="1409700" cy="419100"/>
          </a:xfrm>
          <a:prstGeom prst="rect">
            <a:avLst/>
          </a:prstGeom>
        </p:spPr>
      </p:pic>
      <p:pic>
        <p:nvPicPr>
          <p:cNvPr id="24" name="图片 2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132504" y="2984921"/>
            <a:ext cx="1143000" cy="457200"/>
          </a:xfrm>
          <a:prstGeom prst="rect">
            <a:avLst/>
          </a:prstGeom>
        </p:spPr>
      </p:pic>
      <p:pic>
        <p:nvPicPr>
          <p:cNvPr id="25" name="图片 2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90479" y="3372836"/>
            <a:ext cx="2066925" cy="323850"/>
          </a:xfrm>
          <a:prstGeom prst="rect">
            <a:avLst/>
          </a:prstGeom>
        </p:spPr>
      </p:pic>
      <p:pic>
        <p:nvPicPr>
          <p:cNvPr id="26" name="图片 2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04791" y="3634329"/>
            <a:ext cx="3705225" cy="457200"/>
          </a:xfrm>
          <a:prstGeom prst="rect">
            <a:avLst/>
          </a:prstGeom>
        </p:spPr>
      </p:pic>
      <p:pic>
        <p:nvPicPr>
          <p:cNvPr id="27" name="图片 26"/>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04791" y="3998586"/>
            <a:ext cx="3581400" cy="247650"/>
          </a:xfrm>
          <a:prstGeom prst="rect">
            <a:avLst/>
          </a:prstGeom>
        </p:spPr>
      </p:pic>
      <p:pic>
        <p:nvPicPr>
          <p:cNvPr id="28" name="图片 27"/>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51379" y="4261286"/>
            <a:ext cx="1381125" cy="228600"/>
          </a:xfrm>
          <a:prstGeom prst="rect">
            <a:avLst/>
          </a:prstGeom>
        </p:spPr>
      </p:pic>
      <p:pic>
        <p:nvPicPr>
          <p:cNvPr id="29" name="图片 2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016712" y="4461993"/>
            <a:ext cx="1095375" cy="495300"/>
          </a:xfrm>
          <a:prstGeom prst="rect">
            <a:avLst/>
          </a:prstGeom>
        </p:spPr>
      </p:pic>
      <p:pic>
        <p:nvPicPr>
          <p:cNvPr id="30" name="图片 29"/>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618029" y="4838221"/>
            <a:ext cx="2657475" cy="295275"/>
          </a:xfrm>
          <a:prstGeom prst="rect">
            <a:avLst/>
          </a:prstGeom>
        </p:spPr>
      </p:pic>
      <p:pic>
        <p:nvPicPr>
          <p:cNvPr id="31" name="图片 3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05742" y="5098651"/>
            <a:ext cx="3190875" cy="285750"/>
          </a:xfrm>
          <a:prstGeom prst="rect">
            <a:avLst/>
          </a:prstGeom>
        </p:spPr>
      </p:pic>
      <p:pic>
        <p:nvPicPr>
          <p:cNvPr id="32" name="图片 31"/>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99135" y="5384401"/>
            <a:ext cx="1114425" cy="200025"/>
          </a:xfrm>
          <a:prstGeom prst="rect">
            <a:avLst/>
          </a:prstGeom>
        </p:spPr>
      </p:pic>
      <p:pic>
        <p:nvPicPr>
          <p:cNvPr id="33" name="图片 32"/>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465296" y="5597562"/>
            <a:ext cx="1790700" cy="219075"/>
          </a:xfrm>
          <a:prstGeom prst="rect">
            <a:avLst/>
          </a:prstGeom>
        </p:spPr>
      </p:pic>
      <p:pic>
        <p:nvPicPr>
          <p:cNvPr id="34" name="图片 33"/>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534035" y="5778630"/>
            <a:ext cx="5061587" cy="466725"/>
          </a:xfrm>
          <a:prstGeom prst="rect">
            <a:avLst/>
          </a:prstGeom>
        </p:spPr>
      </p:pic>
      <p:pic>
        <p:nvPicPr>
          <p:cNvPr id="35" name="图片 34"/>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256347" y="6175505"/>
            <a:ext cx="2409825" cy="238125"/>
          </a:xfrm>
          <a:prstGeom prst="rect">
            <a:avLst/>
          </a:prstGeom>
        </p:spPr>
      </p:pic>
      <p:pic>
        <p:nvPicPr>
          <p:cNvPr id="36" name="图片 3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34035" y="6421051"/>
            <a:ext cx="3228975" cy="266700"/>
          </a:xfrm>
          <a:prstGeom prst="rect">
            <a:avLst/>
          </a:prstGeom>
        </p:spPr>
      </p:pic>
      <p:pic>
        <p:nvPicPr>
          <p:cNvPr id="37" name="图片 36"/>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502235" y="6674875"/>
            <a:ext cx="3048000" cy="228600"/>
          </a:xfrm>
          <a:prstGeom prst="rect">
            <a:avLst/>
          </a:prstGeom>
        </p:spPr>
      </p:pic>
      <p:pic>
        <p:nvPicPr>
          <p:cNvPr id="38" name="图片 37"/>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1257482" y="6893950"/>
            <a:ext cx="3457575" cy="247650"/>
          </a:xfrm>
          <a:prstGeom prst="rect">
            <a:avLst/>
          </a:prstGeom>
        </p:spPr>
      </p:pic>
      <p:pic>
        <p:nvPicPr>
          <p:cNvPr id="39" name="图片 38"/>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90472" y="7126412"/>
            <a:ext cx="3533775" cy="285750"/>
          </a:xfrm>
          <a:prstGeom prst="rect">
            <a:avLst/>
          </a:prstGeom>
        </p:spPr>
      </p:pic>
      <p:pic>
        <p:nvPicPr>
          <p:cNvPr id="40" name="图片 39"/>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90472" y="7411387"/>
            <a:ext cx="1590675" cy="219075"/>
          </a:xfrm>
          <a:prstGeom prst="rect">
            <a:avLst/>
          </a:prstGeom>
        </p:spPr>
      </p:pic>
      <p:pic>
        <p:nvPicPr>
          <p:cNvPr id="41" name="图片 40"/>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2432999" y="7673694"/>
            <a:ext cx="809625" cy="257175"/>
          </a:xfrm>
          <a:prstGeom prst="rect">
            <a:avLst/>
          </a:prstGeom>
        </p:spPr>
      </p:pic>
      <p:pic>
        <p:nvPicPr>
          <p:cNvPr id="42" name="图片 41"/>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2424438" y="7910757"/>
            <a:ext cx="828675" cy="209550"/>
          </a:xfrm>
          <a:prstGeom prst="rect">
            <a:avLst/>
          </a:prstGeom>
        </p:spPr>
      </p:pic>
      <p:pic>
        <p:nvPicPr>
          <p:cNvPr id="43" name="图片 42"/>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309048" y="8114384"/>
            <a:ext cx="3057525" cy="200025"/>
          </a:xfrm>
          <a:prstGeom prst="rect">
            <a:avLst/>
          </a:prstGeom>
        </p:spPr>
      </p:pic>
      <p:pic>
        <p:nvPicPr>
          <p:cNvPr id="44" name="图片 43"/>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3244485" y="4809646"/>
            <a:ext cx="1114425" cy="323850"/>
          </a:xfrm>
          <a:prstGeom prst="rect">
            <a:avLst/>
          </a:prstGeom>
        </p:spPr>
      </p:pic>
      <p:pic>
        <p:nvPicPr>
          <p:cNvPr id="45" name="图片 44"/>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948480" y="5361541"/>
            <a:ext cx="742950" cy="228600"/>
          </a:xfrm>
          <a:prstGeom prst="rect">
            <a:avLst/>
          </a:prstGeom>
        </p:spPr>
      </p:pic>
      <p:pic>
        <p:nvPicPr>
          <p:cNvPr id="46" name="图片 45"/>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1753711" y="5376781"/>
            <a:ext cx="247650" cy="247650"/>
          </a:xfrm>
          <a:prstGeom prst="rect">
            <a:avLst/>
          </a:prstGeom>
        </p:spPr>
      </p:pic>
      <p:pic>
        <p:nvPicPr>
          <p:cNvPr id="47" name="图片 46"/>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3743325" y="5175564"/>
            <a:ext cx="1733550" cy="171450"/>
          </a:xfrm>
          <a:prstGeom prst="rect">
            <a:avLst/>
          </a:prstGeom>
        </p:spPr>
      </p:pic>
      <p:pic>
        <p:nvPicPr>
          <p:cNvPr id="49" name="图片 48"/>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3506240" y="6684400"/>
            <a:ext cx="276225" cy="209550"/>
          </a:xfrm>
          <a:prstGeom prst="rect">
            <a:avLst/>
          </a:prstGeom>
        </p:spPr>
      </p:pic>
      <p:pic>
        <p:nvPicPr>
          <p:cNvPr id="48" name="图片 47"/>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3721327" y="6661631"/>
            <a:ext cx="1882140" cy="266254"/>
          </a:xfrm>
          <a:prstGeom prst="rect">
            <a:avLst/>
          </a:prstGeom>
        </p:spPr>
      </p:pic>
      <p:pic>
        <p:nvPicPr>
          <p:cNvPr id="50" name="图片 49"/>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4195672" y="7135937"/>
            <a:ext cx="819150" cy="266700"/>
          </a:xfrm>
          <a:prstGeom prst="rect">
            <a:avLst/>
          </a:prstGeom>
        </p:spPr>
      </p:pic>
      <p:pic>
        <p:nvPicPr>
          <p:cNvPr id="51" name="图片 50"/>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2267585" y="7383241"/>
            <a:ext cx="1495425" cy="3048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571500" y="635000"/>
            <a:ext cx="4572000" cy="2857500"/>
          </a:xfrm>
          <a:prstGeom prst="rect">
            <a:avLst/>
          </a:prstGeom>
          <a:noFill/>
        </p:spPr>
        <p:txBody>
          <a:bodyPr vert="horz" wrap="square" rtlCol="0" anchor="ctr" anchorCtr="0">
            <a:no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的分布函数为</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76641" y="2617177"/>
            <a:ext cx="4619625" cy="533400"/>
          </a:xfrm>
          <a:prstGeom prst="rect">
            <a:avLst/>
          </a:prstGeom>
        </p:spPr>
      </p:pic>
      <p:sp>
        <p:nvSpPr>
          <p:cNvPr id="13" name="文本框 12"/>
          <p:cNvSpPr txBox="1"/>
          <p:nvPr/>
        </p:nvSpPr>
        <p:spPr>
          <a:xfrm>
            <a:off x="571500" y="3371334"/>
            <a:ext cx="2860430" cy="369332"/>
          </a:xfrm>
          <a:prstGeom prst="rect">
            <a:avLst/>
          </a:prstGeom>
          <a:noFill/>
        </p:spPr>
        <p:txBody>
          <a:bodyPr wrap="square">
            <a:spAutoFit/>
          </a:bodyPr>
          <a:lstStyle/>
          <a:p>
            <a:r>
              <a:rPr lang="zh-CN" altLang="en-US" sz="1800" dirty="0">
                <a:solidFill>
                  <a:srgbClr val="000000"/>
                </a:solidFill>
                <a:effectLst/>
                <a:latin typeface="微软雅黑" panose="020B0503020204020204" pitchFamily="34" charset="-122"/>
                <a:ea typeface="微软雅黑" panose="020B0503020204020204" pitchFamily="34" charset="-122"/>
              </a:rPr>
              <a:t>试求：</a:t>
            </a:r>
            <a:endParaRPr lang="zh-CN" altLang="en-US" sz="1800" dirty="0">
              <a:latin typeface="微软雅黑" panose="020B0503020204020204" pitchFamily="34" charset="-122"/>
              <a:ea typeface="微软雅黑" panose="020B0503020204020204" pitchFamily="34" charset="-122"/>
            </a:endParaRPr>
          </a:p>
        </p:txBody>
      </p:sp>
      <p:sp>
        <p:nvSpPr>
          <p:cNvPr id="15" name="文本框 14"/>
          <p:cNvSpPr txBox="1"/>
          <p:nvPr/>
        </p:nvSpPr>
        <p:spPr>
          <a:xfrm>
            <a:off x="571500" y="3740666"/>
            <a:ext cx="4157784" cy="874407"/>
          </a:xfrm>
          <a:prstGeom prst="rect">
            <a:avLst/>
          </a:prstGeom>
          <a:noFill/>
        </p:spPr>
        <p:txBody>
          <a:bodyPr wrap="square">
            <a:spAutoFit/>
          </a:bodyPr>
          <a:lstStyle/>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系数 </a:t>
            </a:r>
            <a:r>
              <a:rPr lang="en-US" altLang="zh-CN" sz="1800" i="1" dirty="0">
                <a:solidFill>
                  <a:srgbClr val="000000"/>
                </a:solidFill>
                <a:effectLst/>
                <a:latin typeface="微软雅黑" panose="020B0503020204020204" pitchFamily="34" charset="-122"/>
                <a:ea typeface="微软雅黑" panose="020B0503020204020204" pitchFamily="34" charset="-122"/>
              </a:rPr>
              <a:t>A </a:t>
            </a:r>
            <a:r>
              <a:rPr lang="zh-CN" altLang="en-US" sz="1800" dirty="0">
                <a:solidFill>
                  <a:srgbClr val="000000"/>
                </a:solidFill>
                <a:effectLst/>
                <a:latin typeface="微软雅黑" panose="020B0503020204020204" pitchFamily="34" charset="-122"/>
                <a:ea typeface="微软雅黑" panose="020B0503020204020204" pitchFamily="34" charset="-122"/>
              </a:rPr>
              <a:t>与 </a:t>
            </a:r>
            <a:r>
              <a:rPr lang="en-US" altLang="zh-CN" sz="1800" i="1" dirty="0">
                <a:solidFill>
                  <a:srgbClr val="000000"/>
                </a:solidFill>
                <a:effectLst/>
                <a:latin typeface="微软雅黑" panose="020B0503020204020204" pitchFamily="34" charset="-122"/>
                <a:ea typeface="微软雅黑" panose="020B0503020204020204" pitchFamily="34" charset="-122"/>
              </a:rPr>
              <a:t>B</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a:t>
            </a:r>
            <a:r>
              <a:rPr lang="en-US" altLang="zh-CN" sz="1800" i="1"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落在 </a:t>
            </a:r>
            <a:r>
              <a:rPr lang="en-US" altLang="zh-CN" sz="1800" dirty="0">
                <a:solidFill>
                  <a:srgbClr val="000000"/>
                </a:solidFill>
                <a:effectLst/>
                <a:latin typeface="微软雅黑" panose="020B0503020204020204" pitchFamily="34" charset="-122"/>
                <a:ea typeface="微软雅黑" panose="020B0503020204020204" pitchFamily="34" charset="-122"/>
              </a:rPr>
              <a:t>(</a:t>
            </a:r>
            <a:r>
              <a:rPr lang="zh-CN" altLang="en-US" sz="1800" i="1" dirty="0">
                <a:solidFill>
                  <a:srgbClr val="000000"/>
                </a:solidFill>
                <a:effectLst/>
                <a:latin typeface="微软雅黑" panose="020B0503020204020204" pitchFamily="34" charset="-122"/>
                <a:ea typeface="微软雅黑" panose="020B0503020204020204" pitchFamily="34" charset="-122"/>
              </a:rPr>
              <a:t>−</a:t>
            </a:r>
            <a:r>
              <a:rPr lang="en-US" altLang="zh-CN" sz="1800" dirty="0">
                <a:solidFill>
                  <a:srgbClr val="000000"/>
                </a:solidFill>
                <a:effectLst/>
                <a:latin typeface="微软雅黑" panose="020B0503020204020204" pitchFamily="34" charset="-122"/>
                <a:ea typeface="微软雅黑" panose="020B0503020204020204" pitchFamily="34" charset="-122"/>
              </a:rPr>
              <a:t>1</a:t>
            </a:r>
            <a:r>
              <a:rPr lang="en-US" altLang="zh-CN" sz="1800" i="1"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内的概率</a:t>
            </a:r>
            <a:r>
              <a:rPr lang="en-US" altLang="zh-CN" sz="1800" dirty="0">
                <a:solidFill>
                  <a:srgbClr val="000000"/>
                </a:solidFill>
                <a:latin typeface="微软雅黑" panose="020B0503020204020204" pitchFamily="34" charset="-122"/>
                <a:ea typeface="微软雅黑" panose="020B0503020204020204" pitchFamily="34" charset="-122"/>
              </a:rPr>
              <a:t>.</a:t>
            </a:r>
            <a:endParaRPr lang="zh-CN" altLang="en-US" sz="1800" dirty="0">
              <a:latin typeface="微软雅黑" panose="020B0503020204020204" pitchFamily="34" charset="-122"/>
              <a:ea typeface="微软雅黑" panose="020B0503020204020204" pitchFamily="34" charset="-122"/>
            </a:endParaRPr>
          </a:p>
        </p:txBody>
      </p:sp>
      <p:sp>
        <p:nvSpPr>
          <p:cNvPr id="17" name="文本框 16"/>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sp>
        <p:nvSpPr>
          <p:cNvPr id="19" name="矩形 18"/>
          <p:cNvSpPr/>
          <p:nvPr>
            <p:custDataLst>
              <p:tags r:id="rId5"/>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pic>
        <p:nvPicPr>
          <p:cNvPr id="20" name="图片 1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99200" y="1219350"/>
            <a:ext cx="2971800" cy="333375"/>
          </a:xfrm>
          <a:prstGeom prst="rect">
            <a:avLst/>
          </a:prstGeom>
        </p:spPr>
      </p:pic>
      <p:pic>
        <p:nvPicPr>
          <p:cNvPr id="21" name="图片 2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02425" y="1661552"/>
            <a:ext cx="1552575" cy="666750"/>
          </a:xfrm>
          <a:prstGeom prst="rect">
            <a:avLst/>
          </a:prstGeom>
        </p:spPr>
      </p:pic>
      <p:pic>
        <p:nvPicPr>
          <p:cNvPr id="22" name="图片 2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255000" y="1847290"/>
            <a:ext cx="1314450" cy="295275"/>
          </a:xfrm>
          <a:prstGeom prst="rect">
            <a:avLst/>
          </a:prstGeom>
        </p:spPr>
      </p:pic>
      <p:pic>
        <p:nvPicPr>
          <p:cNvPr id="23" name="图片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6245161" y="3058455"/>
            <a:ext cx="2924175" cy="276225"/>
          </a:xfrm>
          <a:prstGeom prst="rect">
            <a:avLst/>
          </a:prstGeom>
        </p:spPr>
      </p:pic>
      <p:pic>
        <p:nvPicPr>
          <p:cNvPr id="24" name="图片 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772857" y="3368108"/>
            <a:ext cx="3095625" cy="457200"/>
          </a:xfrm>
          <a:prstGeom prst="rect">
            <a:avLst/>
          </a:prstGeom>
        </p:spPr>
      </p:pic>
      <p:pic>
        <p:nvPicPr>
          <p:cNvPr id="25" name="图片 2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6772857" y="3841039"/>
            <a:ext cx="2647950" cy="542925"/>
          </a:xfrm>
          <a:prstGeom prst="rect">
            <a:avLst/>
          </a:prstGeom>
        </p:spPr>
      </p:pic>
      <p:pic>
        <p:nvPicPr>
          <p:cNvPr id="26" name="图片 2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623559" y="2450857"/>
            <a:ext cx="3143250" cy="295275"/>
          </a:xfrm>
          <a:prstGeom prst="rect">
            <a:avLst/>
          </a:prstGeom>
        </p:spPr>
      </p:pic>
      <p:grpSp>
        <p:nvGrpSpPr>
          <p:cNvPr id="16" name="组合 15"/>
          <p:cNvGrpSpPr/>
          <p:nvPr>
            <p:custDataLst>
              <p:tags r:id="rId6"/>
            </p:custDataLst>
          </p:nvPr>
        </p:nvGrpSpPr>
        <p:grpSpPr>
          <a:xfrm>
            <a:off x="6108700" y="0"/>
            <a:ext cx="5095240" cy="647700"/>
            <a:chOff x="6108700" y="0"/>
            <a:chExt cx="5095240" cy="647700"/>
          </a:xfrm>
        </p:grpSpPr>
        <p:sp>
          <p:nvSpPr>
            <p:cNvPr id="10" name="RemarkBack"/>
            <p:cNvSpPr/>
            <p:nvPr>
              <p:custDataLst>
                <p:tags r:id="rId13"/>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4"/>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5"/>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7"/>
            </p:custDataLst>
          </p:nvPr>
        </p:nvGrpSpPr>
        <p:grpSpPr>
          <a:xfrm>
            <a:off x="0" y="0"/>
            <a:ext cx="5715000" cy="635000"/>
            <a:chOff x="0" y="0"/>
            <a:chExt cx="5715000" cy="635000"/>
          </a:xfrm>
        </p:grpSpPr>
        <p:sp>
          <p:nvSpPr>
            <p:cNvPr id="5" name="TitleBackground"/>
            <p:cNvSpPr/>
            <p:nvPr>
              <p:custDataLst>
                <p:tags r:id="rId9"/>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10"/>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1"/>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2"/>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8"/>
            </p:custDataLst>
          </p:nvPr>
        </p:nvPicPr>
        <p:blipFill>
          <a:blip r:embed="rId25">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3005" y="990750"/>
            <a:ext cx="2971800" cy="333375"/>
          </a:xfrm>
          <a:prstGeom prst="rect">
            <a:avLst/>
          </a:prstGeom>
        </p:spPr>
      </p:pic>
      <p:pic>
        <p:nvPicPr>
          <p:cNvPr id="21" name="图片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6230" y="1432952"/>
            <a:ext cx="1552575" cy="666750"/>
          </a:xfrm>
          <a:prstGeom prst="rect">
            <a:avLst/>
          </a:prstGeom>
        </p:spPr>
      </p:pic>
      <p:pic>
        <p:nvPicPr>
          <p:cNvPr id="22" name="图片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38805" y="1618690"/>
            <a:ext cx="1314450" cy="295275"/>
          </a:xfrm>
          <a:prstGeom prst="rect">
            <a:avLst/>
          </a:prstGeom>
        </p:spPr>
      </p:pic>
      <p:pic>
        <p:nvPicPr>
          <p:cNvPr id="23" name="图片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128966" y="2829855"/>
            <a:ext cx="2924175" cy="276225"/>
          </a:xfrm>
          <a:prstGeom prst="rect">
            <a:avLst/>
          </a:prstGeom>
        </p:spPr>
      </p:pic>
      <p:pic>
        <p:nvPicPr>
          <p:cNvPr id="24" name="图片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56662" y="3139508"/>
            <a:ext cx="3095625" cy="457200"/>
          </a:xfrm>
          <a:prstGeom prst="rect">
            <a:avLst/>
          </a:prstGeom>
        </p:spPr>
      </p:pic>
      <p:pic>
        <p:nvPicPr>
          <p:cNvPr id="25" name="图片 2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56662" y="3612439"/>
            <a:ext cx="2647950" cy="542925"/>
          </a:xfrm>
          <a:prstGeom prst="rect">
            <a:avLst/>
          </a:prstGeom>
        </p:spPr>
      </p:pic>
      <p:pic>
        <p:nvPicPr>
          <p:cNvPr id="26" name="图片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507364" y="2222257"/>
            <a:ext cx="3143250" cy="2952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5" name="文本框 4"/>
          <p:cNvSpPr txBox="1"/>
          <p:nvPr>
            <p:custDataLst>
              <p:tags r:id="rId3"/>
            </p:custDataLst>
          </p:nvPr>
        </p:nvSpPr>
        <p:spPr>
          <a:xfrm>
            <a:off x="190500" y="2862384"/>
            <a:ext cx="53975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一房间有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扇同样大小的窗子，其中只有一扇是打开的，有一只鸟自开着的窗子飞入了房间，它只</a:t>
            </a: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能从开着的窗子飞出</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鸟在房子里飞来飞去，试图飞出房间</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假定鸟是没有记忆的，它飞向各扇窗子</a:t>
            </a: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是随机的</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(1)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表示鸟为了飞出房间试飞的次数，求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的分布律</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(2)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户主声称，他养的一只鸟是有记忆的，它飞向任一窗子的尝试不多于一次</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以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表示这只聪明</a:t>
            </a:r>
          </a:p>
          <a:p>
            <a:pPr algn="just">
              <a:lnSpc>
                <a:spcPct val="150000"/>
              </a:lnSpc>
            </a:pP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的鸟为了飞出房间试飞的次数</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如户主所说是确实的，试求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的分布律</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p>
          <a:p>
            <a:pPr algn="just">
              <a:lnSpc>
                <a:spcPct val="150000"/>
              </a:lnSpc>
            </a:pP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(3)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求试飞次数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小于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的概率和试飞次数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Y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小于 </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X </a:t>
            </a:r>
            <a:r>
              <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的概率</a:t>
            </a:r>
            <a:r>
              <a:rPr lang="en-US" altLang="zh-CN"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4" name="文本框 13"/>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grpSp>
        <p:nvGrpSpPr>
          <p:cNvPr id="13" name="组合 12"/>
          <p:cNvGrpSpPr/>
          <p:nvPr>
            <p:custDataLst>
              <p:tags r:id="rId5"/>
            </p:custDataLst>
          </p:nvPr>
        </p:nvGrpSpPr>
        <p:grpSpPr>
          <a:xfrm>
            <a:off x="6108700" y="0"/>
            <a:ext cx="5095240" cy="647700"/>
            <a:chOff x="6108700" y="0"/>
            <a:chExt cx="5095240" cy="647700"/>
          </a:xfrm>
        </p:grpSpPr>
        <p:sp>
          <p:nvSpPr>
            <p:cNvPr id="3"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mc:AlternateContent xmlns:mc="http://schemas.openxmlformats.org/markup-compatibility/2006">
        <mc:Choice xmlns:a14="http://schemas.microsoft.com/office/drawing/2010/main" Requires="a14">
          <p:sp>
            <p:nvSpPr>
              <p:cNvPr id="17" name="文本框 16"/>
              <p:cNvSpPr txBox="1"/>
              <p:nvPr/>
            </p:nvSpPr>
            <p:spPr>
              <a:xfrm>
                <a:off x="6096000" y="590282"/>
                <a:ext cx="5095240" cy="8807860"/>
              </a:xfrm>
              <a:prstGeom prst="rect">
                <a:avLst/>
              </a:prstGeom>
              <a:noFill/>
            </p:spPr>
            <p:txBody>
              <a:bodyPr wrap="square" rtlCol="0">
                <a:spAutoFit/>
              </a:bodyPr>
              <a:lstStyle/>
              <a:p>
                <a:pPr algn="just">
                  <a:lnSpc>
                    <a:spcPct val="150000"/>
                  </a:lnSpc>
                </a:pPr>
                <a:r>
                  <a:rPr lang="zh-CN" altLang="en-US" sz="1400" b="1" dirty="0">
                    <a:latin typeface="微软雅黑" panose="020B0503020204020204" pitchFamily="34" charset="-122"/>
                    <a:ea typeface="微软雅黑" panose="020B0503020204020204" pitchFamily="34" charset="-122"/>
                  </a:rPr>
                  <a:t>答案</a:t>
                </a:r>
                <a:endParaRPr lang="en-US" altLang="zh-CN" sz="1400" b="1" dirty="0">
                  <a:latin typeface="微软雅黑" panose="020B0503020204020204" pitchFamily="34" charset="-122"/>
                  <a:ea typeface="微软雅黑" panose="020B0503020204020204" pitchFamily="34" charset="-122"/>
                </a:endParaRPr>
              </a:p>
              <a:p>
                <a:pPr algn="just"/>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）本题的试飞次数是指记录鸟儿飞向窗子的次数加上最后飞离房间的一次，其分布律为：</a:t>
                </a:r>
                <a:endParaRPr lang="en-US" altLang="zh-CN" sz="1400" dirty="0">
                  <a:latin typeface="微软雅黑" panose="020B0503020204020204" pitchFamily="34" charset="-122"/>
                  <a:ea typeface="微软雅黑" panose="020B0503020204020204" pitchFamily="34" charset="-122"/>
                </a:endParaRPr>
              </a:p>
              <a:p>
                <a:pPr algn="ctr"/>
                <a14:m>
                  <m:oMath xmlns:m="http://schemas.openxmlformats.org/officeDocument/2006/math">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2</m:t>
                                </m:r>
                              </m:num>
                              <m:den>
                                <m:r>
                                  <a:rPr lang="en-US" altLang="zh-CN" sz="1400" b="0" i="0" smtClean="0">
                                    <a:latin typeface="Cambria Math" panose="02040503050406030204" pitchFamily="18" charset="0"/>
                                    <a:ea typeface="微软雅黑" panose="020B0503020204020204" pitchFamily="34" charset="-122"/>
                                  </a:rPr>
                                  <m:t>3</m:t>
                                </m:r>
                              </m:den>
                            </m:f>
                          </m:e>
                        </m:d>
                      </m:e>
                      <m:sup>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e>
                    </m:d>
                    <m:r>
                      <a:rPr lang="zh-CN" altLang="en-US" sz="140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=1,2,</m:t>
                    </m:r>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）由题意</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的可能值为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{Y=1}</a:t>
                </a:r>
                <a:r>
                  <a:rPr lang="zh-CN" altLang="en-US" sz="1400" dirty="0">
                    <a:latin typeface="微软雅黑" panose="020B0503020204020204" pitchFamily="34" charset="-122"/>
                    <a:ea typeface="微软雅黑" panose="020B0503020204020204" pitchFamily="34" charset="-122"/>
                  </a:rPr>
                  <a:t>表明鸟儿从</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扇窗子中选对了一扇，因对鸟儿而言，</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扇窗是等可能被选取的，故</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oMath>
                </a14:m>
                <a:r>
                  <a:rPr lang="en-US" altLang="zh-CN" sz="1400" dirty="0">
                    <a:latin typeface="微软雅黑" panose="020B0503020204020204" pitchFamily="34" charset="-122"/>
                    <a:ea typeface="微软雅黑" panose="020B0503020204020204" pitchFamily="34" charset="-122"/>
                  </a:rPr>
                  <a:t>{Y=1}=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{Y=2}</a:t>
                </a:r>
                <a:r>
                  <a:rPr lang="zh-CN" altLang="en-US" sz="1400" dirty="0">
                    <a:latin typeface="微软雅黑" panose="020B0503020204020204" pitchFamily="34" charset="-122"/>
                    <a:ea typeface="微软雅黑" panose="020B0503020204020204" pitchFamily="34" charset="-122"/>
                  </a:rPr>
                  <a:t>表明第一次试飞失败（选错了窗子），失败方式有</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，故第一次失败概率为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2</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，第二次，鸟儿舍弃已飞过的那扇窗，而从余下的一开一关的两窗选一，成功机会为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P{Y=2}=</a:t>
                </a:r>
                <a14:m>
                  <m:oMath xmlns:m="http://schemas.openxmlformats.org/officeDocument/2006/math">
                    <m:r>
                      <a:rPr lang="zh-CN" altLang="en-US" sz="1400" i="0" dirty="0" smtClean="0">
                        <a:latin typeface="Cambria Math" panose="02040503050406030204" pitchFamily="18" charset="0"/>
                        <a:ea typeface="微软雅黑" panose="020B0503020204020204" pitchFamily="34" charset="-122"/>
                      </a:rPr>
                      <m:t>（</m:t>
                    </m:r>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2</m:t>
                        </m:r>
                      </m:num>
                      <m:den>
                        <m:r>
                          <a:rPr lang="en-US" altLang="zh-CN" sz="1400" i="0" dirty="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1</m:t>
                        </m:r>
                      </m:num>
                      <m:den>
                        <m:r>
                          <a:rPr lang="en-US" altLang="zh-CN" sz="1400" i="0" dirty="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。对有记忆鸟儿来说，</a:t>
                </a:r>
                <a14:m>
                  <m:oMath xmlns:m="http://schemas.openxmlformats.org/officeDocument/2006/math">
                    <m:nary>
                      <m:naryPr>
                        <m:chr m:val="∑"/>
                        <m:ctrlPr>
                          <a:rPr lang="zh-CN" altLang="en-US" sz="1400" i="1" smtClean="0">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Y</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}=1</m:t>
                        </m:r>
                      </m:e>
                    </m:nary>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故</a:t>
                </a:r>
                <a14:m>
                  <m:oMath xmlns:m="http://schemas.openxmlformats.org/officeDocument/2006/math">
                    <m:r>
                      <m:rPr>
                        <m:sty m:val="p"/>
                      </m:rPr>
                      <a:rPr lang="en-US" altLang="zh-CN" sz="1400">
                        <a:latin typeface="Cambria Math" panose="02040503050406030204" pitchFamily="18" charset="0"/>
                        <a:ea typeface="微软雅黑" panose="020B0503020204020204" pitchFamily="34" charset="-122"/>
                      </a:rPr>
                      <m:t>P</m:t>
                    </m:r>
                    <m:r>
                      <a:rPr lang="en-US" altLang="zh-CN" sz="1400">
                        <a:latin typeface="Cambria Math" panose="02040503050406030204" pitchFamily="18" charset="0"/>
                        <a:ea typeface="微软雅黑" panose="020B0503020204020204" pitchFamily="34" charset="-122"/>
                      </a:rPr>
                      <m:t>{</m:t>
                    </m:r>
                    <m:r>
                      <m:rPr>
                        <m:sty m:val="p"/>
                      </m:rPr>
                      <a:rPr lang="en-US" altLang="zh-CN" sz="1400">
                        <a:latin typeface="Cambria Math" panose="02040503050406030204" pitchFamily="18" charset="0"/>
                        <a:ea typeface="微软雅黑" panose="020B0503020204020204" pitchFamily="34" charset="-122"/>
                      </a:rPr>
                      <m:t>Y</m:t>
                    </m:r>
                    <m:r>
                      <a:rPr lang="en-US" altLang="zh-CN" sz="1400">
                        <a:latin typeface="Cambria Math" panose="02040503050406030204" pitchFamily="18" charset="0"/>
                        <a:ea typeface="微软雅黑" panose="020B0503020204020204" pitchFamily="34" charset="-122"/>
                      </a:rPr>
                      <m:t>=3}=</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即</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的分布律为</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r>
                      <a:rPr lang="en-US" altLang="zh-CN" sz="1400" b="0" i="0" dirty="0" smtClean="0">
                        <a:latin typeface="Cambria Math" panose="02040503050406030204" pitchFamily="18" charset="0"/>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Y</m:t>
                    </m:r>
                    <m:r>
                      <m:rPr>
                        <m:nor/>
                      </m:rPr>
                      <a:rPr lang="en-US" altLang="zh-CN" sz="1400" dirty="0">
                        <a:latin typeface="微软雅黑" panose="020B0503020204020204" pitchFamily="34" charset="-122"/>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i</m:t>
                    </m:r>
                    <m:r>
                      <m:rPr>
                        <m:nor/>
                      </m:rPr>
                      <a:rPr lang="en-US" altLang="zh-CN" sz="1400" dirty="0">
                        <a:latin typeface="微软雅黑" panose="020B0503020204020204" pitchFamily="34" charset="-122"/>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{X&lt;Y}</a:t>
                </a:r>
                <a:r>
                  <a:rPr lang="zh-CN" altLang="en-US" sz="1400" dirty="0">
                    <a:latin typeface="微软雅黑" panose="020B0503020204020204" pitchFamily="34" charset="-122"/>
                    <a:ea typeface="微软雅黑" panose="020B0503020204020204" pitchFamily="34" charset="-122"/>
                  </a:rPr>
                  <a:t>可分解为下列</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个两两不相容的事件之和，即</a:t>
                </a:r>
                <a:r>
                  <a:rPr lang="en-US" altLang="zh-CN" sz="1400" dirty="0">
                    <a:latin typeface="微软雅黑" panose="020B0503020204020204" pitchFamily="34" charset="-122"/>
                    <a:ea typeface="微软雅黑" panose="020B0503020204020204" pitchFamily="34" charset="-122"/>
                  </a:rPr>
                  <a:t>{X&lt;Y}={(X=1)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P{X&lt;Y}=P{(X=1) </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(Y=2)}+P{(X=1)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(Y=3)}+P{(X=2)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。因为两只鸟儿的行动是相互独立的，从而</a:t>
                </a:r>
                <a:r>
                  <a:rPr lang="en-US" altLang="zh-CN" sz="1400" dirty="0">
                    <a:latin typeface="微软雅黑" panose="020B0503020204020204" pitchFamily="34" charset="-122"/>
                    <a:ea typeface="微软雅黑" panose="020B0503020204020204" pitchFamily="34" charset="-122"/>
                  </a:rPr>
                  <a:t>P{X&lt;Y}=P{X=1}P{Y=2}+P{X=1}P{Y=3}+P{X=2}P{Y=3}=</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i="0" smtClean="0">
                        <a:latin typeface="Cambria Math" panose="02040503050406030204" pitchFamily="18" charset="0"/>
                        <a:ea typeface="Cambria Math" panose="02040503050406030204" pitchFamily="18" charset="0"/>
                      </a:rPr>
                      <m:t>×</m:t>
                    </m:r>
                    <m:f>
                      <m:fPr>
                        <m:ctrlPr>
                          <a:rPr lang="en-US" altLang="zh-CN" sz="140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8</m:t>
                        </m:r>
                      </m:num>
                      <m:den>
                        <m:r>
                          <a:rPr lang="en-US" altLang="zh-CN" sz="1400" b="0" i="0" smtClean="0">
                            <a:latin typeface="Cambria Math" panose="02040503050406030204" pitchFamily="18" charset="0"/>
                            <a:ea typeface="Cambria Math" panose="02040503050406030204" pitchFamily="18" charset="0"/>
                          </a:rPr>
                          <m:t>27</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P{Y&lt;X}=1-P{X&lt;Y}-P{X=Y}=1-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sty m:val="p"/>
                            <m:brk m:alnAt="23"/>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m:t>
                        </m:r>
                      </m:sub>
                      <m:sup>
                        <m:r>
                          <a:rPr lang="en-US" altLang="zh-CN" sz="1400" b="0" i="0" smtClean="0">
                            <a:latin typeface="Cambria Math" panose="02040503050406030204" pitchFamily="18" charset="0"/>
                            <a:ea typeface="微软雅黑" panose="020B0503020204020204" pitchFamily="34" charset="-122"/>
                          </a:rPr>
                          <m:t>3</m:t>
                        </m:r>
                      </m:sup>
                      <m:e>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d>
                      </m:e>
                    </m:nary>
                    <m:r>
                      <a:rPr lang="en-US" altLang="zh-CN" sz="1400" b="0" i="0" smtClean="0">
                        <a:latin typeface="Cambria Math" panose="02040503050406030204" pitchFamily="18" charset="0"/>
                        <a:ea typeface="微软雅黑" panose="020B0503020204020204" pitchFamily="34" charset="-122"/>
                      </a:rPr>
                      <m:t>=1−</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i="1">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k</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d>
                          <m:dPr>
                            <m:begChr m:val="{"/>
                            <m:endChr m:val="}"/>
                            <m:ctrlPr>
                              <a:rPr lang="en-US" altLang="zh-CN" sz="1400" i="1">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P</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nary>
                    <m:r>
                      <a:rPr lang="en-US" altLang="zh-CN" sz="1400" b="0" i="0" smtClean="0">
                        <a:latin typeface="Cambria Math" panose="02040503050406030204" pitchFamily="18" charset="0"/>
                        <a:ea typeface="微软雅黑" panose="020B0503020204020204" pitchFamily="34" charset="-122"/>
                      </a:rPr>
                      <m:t>=1−</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4</m:t>
                        </m:r>
                      </m:num>
                      <m:den>
                        <m:r>
                          <a:rPr lang="en-US" altLang="zh-CN" sz="1400" b="0" i="0" smtClean="0">
                            <a:latin typeface="Cambria Math" panose="02040503050406030204" pitchFamily="18" charset="0"/>
                            <a:ea typeface="Cambria Math" panose="02040503050406030204" pitchFamily="18" charset="0"/>
                          </a:rPr>
                          <m:t>27</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38</m:t>
                        </m:r>
                      </m:num>
                      <m:den>
                        <m:r>
                          <a:rPr lang="en-US" altLang="zh-CN" sz="1400" b="0" i="0" smtClean="0">
                            <a:latin typeface="Cambria Math" panose="02040503050406030204" pitchFamily="18" charset="0"/>
                            <a:ea typeface="Cambria Math" panose="02040503050406030204" pitchFamily="18" charset="0"/>
                          </a:rPr>
                          <m:t>81</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endParaRPr lang="en-US" altLang="zh-CN" sz="1400" dirty="0">
                  <a:latin typeface="微软雅黑" panose="020B0503020204020204" pitchFamily="34" charset="-122"/>
                  <a:ea typeface="微软雅黑" panose="020B0503020204020204" pitchFamily="34"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6096000" y="590282"/>
                <a:ext cx="5095240" cy="8807860"/>
              </a:xfrm>
              <a:prstGeom prst="rect">
                <a:avLst/>
              </a:prstGeom>
              <a:blipFill>
                <a:blip r:embed="rId16"/>
                <a:stretch>
                  <a:fillRect l="-4426" r="-3947"/>
                </a:stretch>
              </a:blipFill>
            </p:spPr>
            <p:txBody>
              <a:bodyPr/>
              <a:lstStyle/>
              <a:p>
                <a:r>
                  <a:rPr lang="zh-CN" altLang="en-US">
                    <a:noFill/>
                  </a:rPr>
                  <a:t> </a:t>
                </a:r>
              </a:p>
            </p:txBody>
          </p:sp>
        </mc:Fallback>
      </mc:AlternateContent>
      <p:grpSp>
        <p:nvGrpSpPr>
          <p:cNvPr id="10" name="组合 9"/>
          <p:cNvGrpSpPr/>
          <p:nvPr>
            <p:custDataLst>
              <p:tags r:id="rId6"/>
            </p:custDataLst>
          </p:nvPr>
        </p:nvGrpSpPr>
        <p:grpSpPr>
          <a:xfrm>
            <a:off x="0" y="0"/>
            <a:ext cx="5715000" cy="635000"/>
            <a:chOff x="0" y="0"/>
            <a:chExt cx="5715000" cy="635000"/>
          </a:xfrm>
        </p:grpSpPr>
        <p:sp>
          <p:nvSpPr>
            <p:cNvPr id="6"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9"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dirty="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4" name="图片 3"/>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349250" y="1209431"/>
            <a:ext cx="5016500" cy="2857500"/>
          </a:xfrm>
          <a:prstGeom prst="rect">
            <a:avLst/>
          </a:prstGeom>
          <a:noFill/>
        </p:spPr>
        <p:txBody>
          <a:bodyPr vert="horz" wrap="square" rtlCol="0" anchor="ctr" anchorCtr="0">
            <a:noAutofit/>
          </a:bodyPr>
          <a:lstStyle/>
          <a:p>
            <a:pPr>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设连续型随机变量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的概率密度为 </a:t>
            </a:r>
            <a:r>
              <a:rPr lang="en-US" altLang="zh-CN" sz="1800" dirty="0">
                <a:solidFill>
                  <a:srgbClr val="000000"/>
                </a:solidFill>
                <a:effectLst/>
                <a:latin typeface="微软雅黑" panose="020B0503020204020204" pitchFamily="34" charset="-122"/>
                <a:ea typeface="微软雅黑" panose="020B0503020204020204" pitchFamily="34" charset="-122"/>
              </a:rPr>
              <a:t>f(x), </a:t>
            </a:r>
            <a:r>
              <a:rPr lang="zh-CN" altLang="en-US" sz="1800" dirty="0">
                <a:solidFill>
                  <a:srgbClr val="000000"/>
                </a:solidFill>
                <a:effectLst/>
                <a:latin typeface="微软雅黑" panose="020B0503020204020204" pitchFamily="34" charset="-122"/>
                <a:ea typeface="微软雅黑" panose="020B0503020204020204" pitchFamily="34" charset="-122"/>
              </a:rPr>
              <a:t>分布函数为 </a:t>
            </a:r>
            <a:r>
              <a:rPr lang="en-US" altLang="zh-CN" sz="1800" dirty="0">
                <a:solidFill>
                  <a:srgbClr val="000000"/>
                </a:solidFill>
                <a:effectLst/>
                <a:latin typeface="微软雅黑" panose="020B0503020204020204" pitchFamily="34" charset="-122"/>
                <a:ea typeface="微软雅黑" panose="020B0503020204020204" pitchFamily="34" charset="-122"/>
              </a:rPr>
              <a:t>F(x), </a:t>
            </a:r>
            <a:r>
              <a:rPr lang="zh-CN" altLang="en-US" sz="1800" dirty="0">
                <a:solidFill>
                  <a:srgbClr val="000000"/>
                </a:solidFill>
                <a:effectLst/>
                <a:latin typeface="微软雅黑" panose="020B0503020204020204" pitchFamily="34" charset="-122"/>
                <a:ea typeface="微软雅黑" panose="020B0503020204020204" pitchFamily="34" charset="-122"/>
              </a:rPr>
              <a:t>求下列随机变量 </a:t>
            </a:r>
            <a:r>
              <a:rPr lang="en-US" altLang="zh-CN" sz="1800" dirty="0">
                <a:solidFill>
                  <a:srgbClr val="000000"/>
                </a:solidFill>
                <a:effectLst/>
                <a:latin typeface="微软雅黑" panose="020B0503020204020204" pitchFamily="34" charset="-122"/>
                <a:ea typeface="微软雅黑" panose="020B0503020204020204" pitchFamily="34" charset="-122"/>
              </a:rPr>
              <a:t>Y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 </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pic>
        <p:nvPicPr>
          <p:cNvPr id="11" name="图片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36061" y="3298335"/>
            <a:ext cx="2335609" cy="1414341"/>
          </a:xfrm>
          <a:prstGeom prst="rect">
            <a:avLst/>
          </a:prstGeom>
        </p:spPr>
      </p:pic>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pic>
        <p:nvPicPr>
          <p:cNvPr id="17" name="图片 1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299200" y="847481"/>
            <a:ext cx="2781300" cy="361950"/>
          </a:xfrm>
          <a:prstGeom prst="rect">
            <a:avLst/>
          </a:prstGeom>
        </p:spPr>
      </p:pic>
      <p:pic>
        <p:nvPicPr>
          <p:cNvPr id="19" name="图片 1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7621587" y="1499079"/>
            <a:ext cx="3362325" cy="390525"/>
          </a:xfrm>
          <a:prstGeom prst="rect">
            <a:avLst/>
          </a:prstGeom>
        </p:spPr>
      </p:pic>
      <p:pic>
        <p:nvPicPr>
          <p:cNvPr id="20" name="图片 19"/>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6765764" y="1950044"/>
            <a:ext cx="285750" cy="257175"/>
          </a:xfrm>
          <a:prstGeom prst="rect">
            <a:avLst/>
          </a:prstGeom>
        </p:spPr>
      </p:pic>
      <p:pic>
        <p:nvPicPr>
          <p:cNvPr id="21" name="图片 20"/>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7051514" y="2157877"/>
            <a:ext cx="2790825" cy="409575"/>
          </a:xfrm>
          <a:prstGeom prst="rect">
            <a:avLst/>
          </a:prstGeom>
        </p:spPr>
      </p:pic>
      <p:pic>
        <p:nvPicPr>
          <p:cNvPr id="23" name="图片 2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099300" y="2862027"/>
            <a:ext cx="1981200" cy="476250"/>
          </a:xfrm>
          <a:prstGeom prst="rect">
            <a:avLst/>
          </a:prstGeom>
        </p:spPr>
      </p:pic>
      <p:pic>
        <p:nvPicPr>
          <p:cNvPr id="24" name="图片 2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510245" y="3267749"/>
            <a:ext cx="4133850" cy="361950"/>
          </a:xfrm>
          <a:prstGeom prst="rect">
            <a:avLst/>
          </a:prstGeom>
        </p:spPr>
      </p:pic>
      <p:pic>
        <p:nvPicPr>
          <p:cNvPr id="25" name="图片 2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7380287" y="3563374"/>
            <a:ext cx="1419225" cy="276225"/>
          </a:xfrm>
          <a:prstGeom prst="rect">
            <a:avLst/>
          </a:prstGeom>
        </p:spPr>
      </p:pic>
      <p:pic>
        <p:nvPicPr>
          <p:cNvPr id="26" name="图片 2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6561137" y="3820758"/>
            <a:ext cx="1076325" cy="295275"/>
          </a:xfrm>
          <a:prstGeom prst="rect">
            <a:avLst/>
          </a:prstGeom>
        </p:spPr>
      </p:pic>
      <p:pic>
        <p:nvPicPr>
          <p:cNvPr id="27" name="图片 2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7377020" y="4112692"/>
            <a:ext cx="2400300" cy="809625"/>
          </a:xfrm>
          <a:prstGeom prst="rect">
            <a:avLst/>
          </a:prstGeom>
        </p:spPr>
      </p:pic>
      <p:pic>
        <p:nvPicPr>
          <p:cNvPr id="28" name="图片 2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6510245" y="4769631"/>
            <a:ext cx="2762250" cy="314325"/>
          </a:xfrm>
          <a:prstGeom prst="rect">
            <a:avLst/>
          </a:prstGeom>
        </p:spPr>
      </p:pic>
      <p:pic>
        <p:nvPicPr>
          <p:cNvPr id="29" name="图片 2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6691413" y="5087646"/>
            <a:ext cx="4210050" cy="314325"/>
          </a:xfrm>
          <a:prstGeom prst="rect">
            <a:avLst/>
          </a:prstGeom>
        </p:spPr>
      </p:pic>
      <p:pic>
        <p:nvPicPr>
          <p:cNvPr id="30" name="图片 2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7121524" y="5680577"/>
            <a:ext cx="2181225" cy="304800"/>
          </a:xfrm>
          <a:prstGeom prst="rect">
            <a:avLst/>
          </a:prstGeom>
        </p:spPr>
      </p:pic>
      <p:pic>
        <p:nvPicPr>
          <p:cNvPr id="31" name="图片 3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279223" y="5681963"/>
            <a:ext cx="1190625" cy="257175"/>
          </a:xfrm>
          <a:prstGeom prst="rect">
            <a:avLst/>
          </a:prstGeom>
        </p:spPr>
      </p:pic>
      <p:pic>
        <p:nvPicPr>
          <p:cNvPr id="32" name="图片 3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6697224" y="6032831"/>
            <a:ext cx="1143000" cy="266700"/>
          </a:xfrm>
          <a:prstGeom prst="rect">
            <a:avLst/>
          </a:prstGeom>
        </p:spPr>
      </p:pic>
      <p:pic>
        <p:nvPicPr>
          <p:cNvPr id="33" name="图片 3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10019696" y="5961393"/>
            <a:ext cx="1190625" cy="323850"/>
          </a:xfrm>
          <a:prstGeom prst="rect">
            <a:avLst/>
          </a:prstGeom>
        </p:spPr>
      </p:pic>
      <p:pic>
        <p:nvPicPr>
          <p:cNvPr id="34" name="图片 3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8361908" y="6263983"/>
            <a:ext cx="390525" cy="228600"/>
          </a:xfrm>
          <a:prstGeom prst="rect">
            <a:avLst/>
          </a:prstGeom>
        </p:spPr>
      </p:pic>
      <p:pic>
        <p:nvPicPr>
          <p:cNvPr id="35" name="图片 34"/>
          <p:cNvPicPr>
            <a:picLocks noChangeAspect="1"/>
          </p:cNvPicPr>
          <p:nvPr/>
        </p:nvPicPr>
        <p:blipFill>
          <a:blip r:embed="rId33">
            <a:extLst>
              <a:ext uri="{28A0092B-C50C-407E-A947-70E740481C1C}">
                <a14:useLocalDpi xmlns:a14="http://schemas.microsoft.com/office/drawing/2010/main" val="0"/>
              </a:ext>
            </a:extLst>
          </a:blip>
          <a:stretch>
            <a:fillRect/>
          </a:stretch>
        </p:blipFill>
        <p:spPr>
          <a:xfrm>
            <a:off x="6723170" y="6509390"/>
            <a:ext cx="742950" cy="247650"/>
          </a:xfrm>
          <a:prstGeom prst="rect">
            <a:avLst/>
          </a:prstGeom>
        </p:spPr>
      </p:pic>
      <p:pic>
        <p:nvPicPr>
          <p:cNvPr id="36" name="图片 35"/>
          <p:cNvPicPr>
            <a:picLocks noChangeAspect="1"/>
          </p:cNvPicPr>
          <p:nvPr/>
        </p:nvPicPr>
        <p:blipFill>
          <a:blip r:embed="rId34">
            <a:extLst>
              <a:ext uri="{28A0092B-C50C-407E-A947-70E740481C1C}">
                <a14:useLocalDpi xmlns:a14="http://schemas.microsoft.com/office/drawing/2010/main" val="0"/>
              </a:ext>
            </a:extLst>
          </a:blip>
          <a:stretch>
            <a:fillRect/>
          </a:stretch>
        </p:blipFill>
        <p:spPr>
          <a:xfrm>
            <a:off x="7359935" y="6863785"/>
            <a:ext cx="2514600" cy="742950"/>
          </a:xfrm>
          <a:prstGeom prst="rect">
            <a:avLst/>
          </a:prstGeom>
        </p:spPr>
      </p:pic>
      <p:pic>
        <p:nvPicPr>
          <p:cNvPr id="37" name="图片 36"/>
          <p:cNvPicPr>
            <a:picLocks noChangeAspect="1"/>
          </p:cNvPicPr>
          <p:nvPr/>
        </p:nvPicPr>
        <p:blipFill>
          <a:blip r:embed="rId35">
            <a:extLst>
              <a:ext uri="{28A0092B-C50C-407E-A947-70E740481C1C}">
                <a14:useLocalDpi xmlns:a14="http://schemas.microsoft.com/office/drawing/2010/main" val="0"/>
              </a:ext>
            </a:extLst>
          </a:blip>
          <a:stretch>
            <a:fillRect/>
          </a:stretch>
        </p:blipFill>
        <p:spPr>
          <a:xfrm>
            <a:off x="6900770" y="5404438"/>
            <a:ext cx="1981200" cy="285750"/>
          </a:xfrm>
          <a:prstGeom prst="rect">
            <a:avLst/>
          </a:prstGeom>
        </p:spPr>
      </p:pic>
      <p:pic>
        <p:nvPicPr>
          <p:cNvPr id="38" name="图片 37"/>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7948774" y="6004410"/>
            <a:ext cx="2066439" cy="285026"/>
          </a:xfrm>
          <a:prstGeom prst="rect">
            <a:avLst/>
          </a:prstGeom>
        </p:spPr>
      </p:pic>
      <p:grpSp>
        <p:nvGrpSpPr>
          <p:cNvPr id="14" name="组合 13"/>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pic>
        <p:nvPicPr>
          <p:cNvPr id="16" name="图片 15"/>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6702424" y="5684354"/>
            <a:ext cx="457200" cy="314325"/>
          </a:xfrm>
          <a:prstGeom prst="rect">
            <a:avLst/>
          </a:prstGeom>
        </p:spPr>
      </p:pic>
      <p:pic>
        <p:nvPicPr>
          <p:cNvPr id="39" name="图片 38"/>
          <p:cNvPicPr>
            <a:picLocks noChangeAspect="1"/>
          </p:cNvPicPr>
          <p:nvPr/>
        </p:nvPicPr>
        <p:blipFill>
          <a:blip r:embed="rId38">
            <a:extLst>
              <a:ext uri="{28A0092B-C50C-407E-A947-70E740481C1C}">
                <a14:useLocalDpi xmlns:a14="http://schemas.microsoft.com/office/drawing/2010/main" val="0"/>
              </a:ext>
            </a:extLst>
          </a:blip>
          <a:stretch>
            <a:fillRect/>
          </a:stretch>
        </p:blipFill>
        <p:spPr>
          <a:xfrm>
            <a:off x="8756916" y="6282450"/>
            <a:ext cx="1266825" cy="219075"/>
          </a:xfrm>
          <a:prstGeom prst="rect">
            <a:avLst/>
          </a:prstGeom>
        </p:spPr>
      </p:pic>
      <p:pic>
        <p:nvPicPr>
          <p:cNvPr id="40" name="图片 39"/>
          <p:cNvPicPr>
            <a:picLocks noChangeAspect="1"/>
          </p:cNvPicPr>
          <p:nvPr/>
        </p:nvPicPr>
        <p:blipFill>
          <a:blip r:embed="rId39">
            <a:extLst>
              <a:ext uri="{28A0092B-C50C-407E-A947-70E740481C1C}">
                <a14:useLocalDpi xmlns:a14="http://schemas.microsoft.com/office/drawing/2010/main" val="0"/>
              </a:ext>
            </a:extLst>
          </a:blip>
          <a:stretch>
            <a:fillRect/>
          </a:stretch>
        </p:blipFill>
        <p:spPr>
          <a:xfrm>
            <a:off x="6656070" y="1216853"/>
            <a:ext cx="3743325" cy="352425"/>
          </a:xfrm>
          <a:prstGeom prst="rect">
            <a:avLst/>
          </a:prstGeom>
        </p:spPr>
      </p:pic>
      <p:pic>
        <p:nvPicPr>
          <p:cNvPr id="41" name="图片 40"/>
          <p:cNvPicPr>
            <a:picLocks noChangeAspect="1"/>
          </p:cNvPicPr>
          <p:nvPr/>
        </p:nvPicPr>
        <p:blipFill>
          <a:blip r:embed="rId40">
            <a:extLst>
              <a:ext uri="{28A0092B-C50C-407E-A947-70E740481C1C}">
                <a14:useLocalDpi xmlns:a14="http://schemas.microsoft.com/office/drawing/2010/main" val="0"/>
              </a:ext>
            </a:extLst>
          </a:blip>
          <a:stretch>
            <a:fillRect/>
          </a:stretch>
        </p:blipFill>
        <p:spPr>
          <a:xfrm>
            <a:off x="6656070" y="2521644"/>
            <a:ext cx="4200525" cy="390525"/>
          </a:xfrm>
          <a:prstGeom prst="rect">
            <a:avLst/>
          </a:prstGeom>
        </p:spPr>
      </p:pic>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41">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3200" y="760486"/>
            <a:ext cx="2781300" cy="361950"/>
          </a:xfrm>
          <a:prstGeom prst="rect">
            <a:avLst/>
          </a:prstGeom>
        </p:spPr>
      </p:pic>
      <p:pic>
        <p:nvPicPr>
          <p:cNvPr id="19" name="图片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5587" y="1412084"/>
            <a:ext cx="3362325" cy="390525"/>
          </a:xfrm>
          <a:prstGeom prst="rect">
            <a:avLst/>
          </a:prstGeom>
        </p:spPr>
      </p:pic>
      <p:pic>
        <p:nvPicPr>
          <p:cNvPr id="20" name="图片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764" y="1863049"/>
            <a:ext cx="285750" cy="257175"/>
          </a:xfrm>
          <a:prstGeom prst="rect">
            <a:avLst/>
          </a:prstGeom>
        </p:spPr>
      </p:pic>
      <p:pic>
        <p:nvPicPr>
          <p:cNvPr id="21" name="图片 2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5514" y="2070882"/>
            <a:ext cx="2790825" cy="409575"/>
          </a:xfrm>
          <a:prstGeom prst="rect">
            <a:avLst/>
          </a:prstGeom>
        </p:spPr>
      </p:pic>
      <p:pic>
        <p:nvPicPr>
          <p:cNvPr id="23" name="图片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03300" y="2775032"/>
            <a:ext cx="1981200" cy="476250"/>
          </a:xfrm>
          <a:prstGeom prst="rect">
            <a:avLst/>
          </a:prstGeom>
        </p:spPr>
      </p:pic>
      <p:pic>
        <p:nvPicPr>
          <p:cNvPr id="24" name="图片 2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14245" y="3180754"/>
            <a:ext cx="4133850" cy="361950"/>
          </a:xfrm>
          <a:prstGeom prst="rect">
            <a:avLst/>
          </a:prstGeom>
        </p:spPr>
      </p:pic>
      <p:pic>
        <p:nvPicPr>
          <p:cNvPr id="25" name="图片 2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84287" y="3476379"/>
            <a:ext cx="1419225" cy="276225"/>
          </a:xfrm>
          <a:prstGeom prst="rect">
            <a:avLst/>
          </a:prstGeom>
        </p:spPr>
      </p:pic>
      <p:pic>
        <p:nvPicPr>
          <p:cNvPr id="26" name="图片 2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5137" y="3733763"/>
            <a:ext cx="1076325" cy="295275"/>
          </a:xfrm>
          <a:prstGeom prst="rect">
            <a:avLst/>
          </a:prstGeom>
        </p:spPr>
      </p:pic>
      <p:pic>
        <p:nvPicPr>
          <p:cNvPr id="27" name="图片 26"/>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1020" y="4025697"/>
            <a:ext cx="2400300" cy="809625"/>
          </a:xfrm>
          <a:prstGeom prst="rect">
            <a:avLst/>
          </a:prstGeom>
        </p:spPr>
      </p:pic>
      <p:pic>
        <p:nvPicPr>
          <p:cNvPr id="28" name="图片 27"/>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14245" y="4682636"/>
            <a:ext cx="2762250" cy="314325"/>
          </a:xfrm>
          <a:prstGeom prst="rect">
            <a:avLst/>
          </a:prstGeom>
        </p:spPr>
      </p:pic>
      <p:pic>
        <p:nvPicPr>
          <p:cNvPr id="29" name="图片 2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595413" y="5000651"/>
            <a:ext cx="4210050" cy="314325"/>
          </a:xfrm>
          <a:prstGeom prst="rect">
            <a:avLst/>
          </a:prstGeom>
        </p:spPr>
      </p:pic>
      <p:pic>
        <p:nvPicPr>
          <p:cNvPr id="30" name="图片 2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25524" y="5593582"/>
            <a:ext cx="2181225" cy="304800"/>
          </a:xfrm>
          <a:prstGeom prst="rect">
            <a:avLst/>
          </a:prstGeom>
        </p:spPr>
      </p:pic>
      <p:pic>
        <p:nvPicPr>
          <p:cNvPr id="31" name="图片 3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183223" y="5594968"/>
            <a:ext cx="1190625" cy="257175"/>
          </a:xfrm>
          <a:prstGeom prst="rect">
            <a:avLst/>
          </a:prstGeom>
        </p:spPr>
      </p:pic>
      <p:pic>
        <p:nvPicPr>
          <p:cNvPr id="32" name="图片 3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01224" y="5945836"/>
            <a:ext cx="1143000" cy="266700"/>
          </a:xfrm>
          <a:prstGeom prst="rect">
            <a:avLst/>
          </a:prstGeom>
        </p:spPr>
      </p:pic>
      <p:pic>
        <p:nvPicPr>
          <p:cNvPr id="33" name="图片 32"/>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923696" y="5874398"/>
            <a:ext cx="1190625" cy="323850"/>
          </a:xfrm>
          <a:prstGeom prst="rect">
            <a:avLst/>
          </a:prstGeom>
        </p:spPr>
      </p:pic>
      <p:pic>
        <p:nvPicPr>
          <p:cNvPr id="34" name="图片 33"/>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265908" y="6176988"/>
            <a:ext cx="390525" cy="228600"/>
          </a:xfrm>
          <a:prstGeom prst="rect">
            <a:avLst/>
          </a:prstGeom>
        </p:spPr>
      </p:pic>
      <p:pic>
        <p:nvPicPr>
          <p:cNvPr id="35" name="图片 34"/>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627170" y="6422395"/>
            <a:ext cx="742950" cy="247650"/>
          </a:xfrm>
          <a:prstGeom prst="rect">
            <a:avLst/>
          </a:prstGeom>
        </p:spPr>
      </p:pic>
      <p:pic>
        <p:nvPicPr>
          <p:cNvPr id="36" name="图片 35"/>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1263935" y="6776790"/>
            <a:ext cx="2514600" cy="742950"/>
          </a:xfrm>
          <a:prstGeom prst="rect">
            <a:avLst/>
          </a:prstGeom>
        </p:spPr>
      </p:pic>
      <p:pic>
        <p:nvPicPr>
          <p:cNvPr id="37" name="图片 36"/>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804770" y="5317443"/>
            <a:ext cx="1981200" cy="285750"/>
          </a:xfrm>
          <a:prstGeom prst="rect">
            <a:avLst/>
          </a:prstGeom>
        </p:spPr>
      </p:pic>
      <p:pic>
        <p:nvPicPr>
          <p:cNvPr id="38" name="图片 37"/>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1852774" y="5917415"/>
            <a:ext cx="2066439" cy="285026"/>
          </a:xfrm>
          <a:prstGeom prst="rect">
            <a:avLst/>
          </a:prstGeom>
        </p:spPr>
      </p:pic>
      <p:pic>
        <p:nvPicPr>
          <p:cNvPr id="16" name="图片 15"/>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606424" y="5597359"/>
            <a:ext cx="457200" cy="314325"/>
          </a:xfrm>
          <a:prstGeom prst="rect">
            <a:avLst/>
          </a:prstGeom>
        </p:spPr>
      </p:pic>
      <p:pic>
        <p:nvPicPr>
          <p:cNvPr id="39" name="图片 38"/>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2660916" y="6195455"/>
            <a:ext cx="1266825" cy="219075"/>
          </a:xfrm>
          <a:prstGeom prst="rect">
            <a:avLst/>
          </a:prstGeom>
        </p:spPr>
      </p:pic>
      <p:pic>
        <p:nvPicPr>
          <p:cNvPr id="40" name="图片 39"/>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60070" y="1129858"/>
            <a:ext cx="3743325" cy="352425"/>
          </a:xfrm>
          <a:prstGeom prst="rect">
            <a:avLst/>
          </a:prstGeom>
        </p:spPr>
      </p:pic>
      <p:pic>
        <p:nvPicPr>
          <p:cNvPr id="41" name="图片 40"/>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560070" y="2434649"/>
            <a:ext cx="4200525" cy="3905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p:cNvSpPr txBox="1"/>
              <p:nvPr/>
            </p:nvSpPr>
            <p:spPr>
              <a:xfrm>
                <a:off x="446405" y="89267"/>
                <a:ext cx="5095240" cy="8807860"/>
              </a:xfrm>
              <a:prstGeom prst="rect">
                <a:avLst/>
              </a:prstGeom>
              <a:noFill/>
            </p:spPr>
            <p:txBody>
              <a:bodyPr wrap="square" rtlCol="0">
                <a:spAutoFit/>
              </a:bodyPr>
              <a:lstStyle/>
              <a:p>
                <a:pPr algn="just">
                  <a:lnSpc>
                    <a:spcPct val="150000"/>
                  </a:lnSpc>
                </a:pPr>
                <a:r>
                  <a:rPr lang="zh-CN" altLang="en-US" sz="1400" b="1" dirty="0">
                    <a:latin typeface="微软雅黑" panose="020B0503020204020204" pitchFamily="34" charset="-122"/>
                    <a:ea typeface="微软雅黑" panose="020B0503020204020204" pitchFamily="34" charset="-122"/>
                  </a:rPr>
                  <a:t>答案</a:t>
                </a:r>
                <a:endParaRPr lang="en-US" altLang="zh-CN" sz="1400" b="1" dirty="0">
                  <a:latin typeface="微软雅黑" panose="020B0503020204020204" pitchFamily="34" charset="-122"/>
                  <a:ea typeface="微软雅黑" panose="020B0503020204020204" pitchFamily="34" charset="-122"/>
                </a:endParaRPr>
              </a:p>
              <a:p>
                <a:pPr algn="just"/>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）本题的试飞次数是指记录鸟儿飞向窗子的次数加上最后飞离房间的一次，其分布律为：</a:t>
                </a:r>
                <a:endParaRPr lang="en-US" altLang="zh-CN" sz="1400" dirty="0">
                  <a:latin typeface="微软雅黑" panose="020B0503020204020204" pitchFamily="34" charset="-122"/>
                  <a:ea typeface="微软雅黑" panose="020B0503020204020204" pitchFamily="34" charset="-122"/>
                </a:endParaRPr>
              </a:p>
              <a:p>
                <a:pPr algn="ctr"/>
                <a14:m>
                  <m:oMath xmlns:m="http://schemas.openxmlformats.org/officeDocument/2006/math">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微软雅黑" panose="020B0503020204020204" pitchFamily="34" charset="-122"/>
                      </a:rPr>
                      <m:t>=</m:t>
                    </m:r>
                    <m:sSup>
                      <m:sSupPr>
                        <m:ctrlPr>
                          <a:rPr lang="en-US" altLang="zh-CN" sz="1400" b="0" i="1" smtClean="0">
                            <a:latin typeface="Cambria Math" panose="02040503050406030204" pitchFamily="18" charset="0"/>
                            <a:ea typeface="微软雅黑" panose="020B0503020204020204" pitchFamily="34" charset="-122"/>
                          </a:rPr>
                        </m:ctrlPr>
                      </m:sSupPr>
                      <m:e>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2</m:t>
                                </m:r>
                              </m:num>
                              <m:den>
                                <m:r>
                                  <a:rPr lang="en-US" altLang="zh-CN" sz="1400" b="0" i="0" smtClean="0">
                                    <a:latin typeface="Cambria Math" panose="02040503050406030204" pitchFamily="18" charset="0"/>
                                    <a:ea typeface="微软雅黑" panose="020B0503020204020204" pitchFamily="34" charset="-122"/>
                                  </a:rPr>
                                  <m:t>3</m:t>
                                </m:r>
                              </m:den>
                            </m:f>
                          </m:e>
                        </m:d>
                      </m:e>
                      <m:sup>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m:t>
                        </m:r>
                      </m:sup>
                    </m:sSup>
                    <m:d>
                      <m:dPr>
                        <m:ctrlPr>
                          <a:rPr lang="en-US" altLang="zh-CN" sz="1400" b="0" i="1" smtClean="0">
                            <a:latin typeface="Cambria Math" panose="02040503050406030204" pitchFamily="18" charset="0"/>
                            <a:ea typeface="微软雅黑" panose="020B0503020204020204" pitchFamily="34" charset="-122"/>
                          </a:rPr>
                        </m:ctrlPr>
                      </m:dPr>
                      <m:e>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e>
                    </m:d>
                    <m:r>
                      <a:rPr lang="zh-CN" altLang="en-US" sz="140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=1,2,</m:t>
                    </m:r>
                  </m:oMath>
                </a14:m>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）由题意</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的可能值为</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{Y=1}</a:t>
                </a:r>
                <a:r>
                  <a:rPr lang="zh-CN" altLang="en-US" sz="1400" dirty="0">
                    <a:latin typeface="微软雅黑" panose="020B0503020204020204" pitchFamily="34" charset="-122"/>
                    <a:ea typeface="微软雅黑" panose="020B0503020204020204" pitchFamily="34" charset="-122"/>
                  </a:rPr>
                  <a:t>表明鸟儿从</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扇窗子中选对了一扇，因对鸟儿而言，</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扇窗是等可能被选取的，故</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oMath>
                </a14:m>
                <a:r>
                  <a:rPr lang="en-US" altLang="zh-CN" sz="1400" dirty="0">
                    <a:latin typeface="微软雅黑" panose="020B0503020204020204" pitchFamily="34" charset="-122"/>
                    <a:ea typeface="微软雅黑" panose="020B0503020204020204" pitchFamily="34" charset="-122"/>
                  </a:rPr>
                  <a:t>{Y=1}=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en-US" altLang="zh-CN" sz="1400" dirty="0">
                    <a:latin typeface="微软雅黑" panose="020B0503020204020204" pitchFamily="34" charset="-122"/>
                    <a:ea typeface="微软雅黑" panose="020B0503020204020204" pitchFamily="34" charset="-122"/>
                  </a:rPr>
                  <a:t>{Y=2}</a:t>
                </a:r>
                <a:r>
                  <a:rPr lang="zh-CN" altLang="en-US" sz="1400" dirty="0">
                    <a:latin typeface="微软雅黑" panose="020B0503020204020204" pitchFamily="34" charset="-122"/>
                    <a:ea typeface="微软雅黑" panose="020B0503020204020204" pitchFamily="34" charset="-122"/>
                  </a:rPr>
                  <a:t>表明第一次试飞失败（选错了窗子），失败方式有</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，故第一次失败概率为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2</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，第二次，鸟儿舍弃已飞过的那扇窗，而从余下的一开一关的两窗选一，成功机会为</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P{Y=2}=</a:t>
                </a:r>
                <a14:m>
                  <m:oMath xmlns:m="http://schemas.openxmlformats.org/officeDocument/2006/math">
                    <m:r>
                      <a:rPr lang="zh-CN" altLang="en-US" sz="1400" i="0" dirty="0" smtClean="0">
                        <a:latin typeface="Cambria Math" panose="02040503050406030204" pitchFamily="18" charset="0"/>
                        <a:ea typeface="微软雅黑" panose="020B0503020204020204" pitchFamily="34" charset="-122"/>
                      </a:rPr>
                      <m:t>（</m:t>
                    </m:r>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2</m:t>
                        </m:r>
                      </m:num>
                      <m:den>
                        <m:r>
                          <a:rPr lang="en-US" altLang="zh-CN" sz="1400" i="0" dirty="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dirty="0" smtClean="0">
                            <a:latin typeface="Cambria Math" panose="02040503050406030204" pitchFamily="18" charset="0"/>
                            <a:ea typeface="微软雅黑" panose="020B0503020204020204" pitchFamily="34" charset="-122"/>
                          </a:rPr>
                        </m:ctrlPr>
                      </m:fPr>
                      <m:num>
                        <m:r>
                          <a:rPr lang="en-US" altLang="zh-CN" sz="1400" i="0" dirty="0" smtClean="0">
                            <a:latin typeface="Cambria Math" panose="02040503050406030204" pitchFamily="18" charset="0"/>
                            <a:ea typeface="微软雅黑" panose="020B0503020204020204" pitchFamily="34" charset="-122"/>
                          </a:rPr>
                          <m:t>1</m:t>
                        </m:r>
                      </m:num>
                      <m:den>
                        <m:r>
                          <a:rPr lang="en-US" altLang="zh-CN" sz="1400" i="0" dirty="0" smtClean="0">
                            <a:latin typeface="Cambria Math" panose="02040503050406030204" pitchFamily="18" charset="0"/>
                            <a:ea typeface="微软雅黑" panose="020B0503020204020204" pitchFamily="34" charset="-122"/>
                          </a:rPr>
                          <m:t>2</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i="0" smtClean="0">
                            <a:latin typeface="Cambria Math" panose="02040503050406030204" pitchFamily="18" charset="0"/>
                            <a:ea typeface="微软雅黑" panose="020B0503020204020204" pitchFamily="34" charset="-122"/>
                          </a:rPr>
                          <m:t>1</m:t>
                        </m:r>
                      </m:num>
                      <m:den>
                        <m:r>
                          <a:rPr lang="en-US" altLang="zh-CN" sz="1400" i="0" smtClean="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。对有记忆鸟儿来说，</a:t>
                </a:r>
                <a14:m>
                  <m:oMath xmlns:m="http://schemas.openxmlformats.org/officeDocument/2006/math">
                    <m:nary>
                      <m:naryPr>
                        <m:chr m:val="∑"/>
                        <m:ctrlPr>
                          <a:rPr lang="zh-CN" altLang="en-US" sz="1400" i="1" smtClean="0">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Y</m:t>
                        </m:r>
                        <m:r>
                          <a:rPr lang="en-US" altLang="zh-CN" sz="1400" i="0" smtClean="0">
                            <a:latin typeface="Cambria Math" panose="02040503050406030204" pitchFamily="18" charset="0"/>
                            <a:ea typeface="微软雅黑" panose="020B0503020204020204" pitchFamily="34" charset="-122"/>
                          </a:rPr>
                          <m:t>=</m:t>
                        </m:r>
                        <m:r>
                          <m:rPr>
                            <m:sty m:val="p"/>
                          </m:rPr>
                          <a:rPr lang="en-US" altLang="zh-CN" sz="1400" i="0" smtClean="0">
                            <a:latin typeface="Cambria Math" panose="02040503050406030204" pitchFamily="18" charset="0"/>
                            <a:ea typeface="微软雅黑" panose="020B0503020204020204" pitchFamily="34" charset="-122"/>
                          </a:rPr>
                          <m:t>i</m:t>
                        </m:r>
                        <m:r>
                          <a:rPr lang="en-US" altLang="zh-CN" sz="1400" i="0" smtClean="0">
                            <a:latin typeface="Cambria Math" panose="02040503050406030204" pitchFamily="18" charset="0"/>
                            <a:ea typeface="微软雅黑" panose="020B0503020204020204" pitchFamily="34" charset="-122"/>
                          </a:rPr>
                          <m:t>}=1</m:t>
                        </m:r>
                      </m:e>
                    </m:nary>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故</a:t>
                </a:r>
                <a14:m>
                  <m:oMath xmlns:m="http://schemas.openxmlformats.org/officeDocument/2006/math">
                    <m:r>
                      <m:rPr>
                        <m:sty m:val="p"/>
                      </m:rPr>
                      <a:rPr lang="en-US" altLang="zh-CN" sz="1400">
                        <a:latin typeface="Cambria Math" panose="02040503050406030204" pitchFamily="18" charset="0"/>
                        <a:ea typeface="微软雅黑" panose="020B0503020204020204" pitchFamily="34" charset="-122"/>
                      </a:rPr>
                      <m:t>P</m:t>
                    </m:r>
                    <m:r>
                      <a:rPr lang="en-US" altLang="zh-CN" sz="1400">
                        <a:latin typeface="Cambria Math" panose="02040503050406030204" pitchFamily="18" charset="0"/>
                        <a:ea typeface="微软雅黑" panose="020B0503020204020204" pitchFamily="34" charset="-122"/>
                      </a:rPr>
                      <m:t>{</m:t>
                    </m:r>
                    <m:r>
                      <m:rPr>
                        <m:sty m:val="p"/>
                      </m:rPr>
                      <a:rPr lang="en-US" altLang="zh-CN" sz="1400">
                        <a:latin typeface="Cambria Math" panose="02040503050406030204" pitchFamily="18" charset="0"/>
                        <a:ea typeface="微软雅黑" panose="020B0503020204020204" pitchFamily="34" charset="-122"/>
                      </a:rPr>
                      <m:t>Y</m:t>
                    </m:r>
                    <m:r>
                      <a:rPr lang="en-US" altLang="zh-CN" sz="1400">
                        <a:latin typeface="Cambria Math" panose="02040503050406030204" pitchFamily="18" charset="0"/>
                        <a:ea typeface="微软雅黑" panose="020B0503020204020204" pitchFamily="34" charset="-122"/>
                      </a:rPr>
                      <m:t>=3}=</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r>
                      <a:rPr lang="zh-CN" altLang="en-US" sz="1400" i="0" smtClean="0">
                        <a:latin typeface="Cambria Math" panose="02040503050406030204" pitchFamily="18" charset="0"/>
                        <a:ea typeface="微软雅黑" panose="020B0503020204020204" pitchFamily="34" charset="-122"/>
                      </a:rPr>
                      <m:t>。</m:t>
                    </m:r>
                  </m:oMath>
                </a14:m>
                <a:r>
                  <a:rPr lang="zh-CN" altLang="en-US" sz="1400" dirty="0">
                    <a:latin typeface="微软雅黑" panose="020B0503020204020204" pitchFamily="34" charset="-122"/>
                    <a:ea typeface="微软雅黑" panose="020B0503020204020204" pitchFamily="34" charset="-122"/>
                  </a:rPr>
                  <a:t>即</a:t>
                </a:r>
                <a:r>
                  <a:rPr lang="en-US" altLang="zh-CN" sz="1400" dirty="0">
                    <a:latin typeface="微软雅黑" panose="020B0503020204020204" pitchFamily="34" charset="-122"/>
                    <a:ea typeface="微软雅黑" panose="020B0503020204020204" pitchFamily="34" charset="-122"/>
                  </a:rPr>
                  <a:t>Y</a:t>
                </a:r>
                <a:r>
                  <a:rPr lang="zh-CN" altLang="en-US" sz="1400" dirty="0">
                    <a:latin typeface="微软雅黑" panose="020B0503020204020204" pitchFamily="34" charset="-122"/>
                    <a:ea typeface="微软雅黑" panose="020B0503020204020204" pitchFamily="34" charset="-122"/>
                  </a:rPr>
                  <a:t>的分布律为</a:t>
                </a:r>
                <a14:m>
                  <m:oMath xmlns:m="http://schemas.openxmlformats.org/officeDocument/2006/math">
                    <m:r>
                      <m:rPr>
                        <m:sty m:val="p"/>
                      </m:rPr>
                      <a:rPr lang="en-US" altLang="zh-CN" sz="1400" i="0" dirty="0" smtClean="0">
                        <a:latin typeface="Cambria Math" panose="02040503050406030204" pitchFamily="18" charset="0"/>
                        <a:ea typeface="微软雅黑" panose="020B0503020204020204" pitchFamily="34" charset="-122"/>
                      </a:rPr>
                      <m:t>P</m:t>
                    </m:r>
                    <m:r>
                      <a:rPr lang="en-US" altLang="zh-CN" sz="1400" b="0" i="0" dirty="0" smtClean="0">
                        <a:latin typeface="Cambria Math" panose="02040503050406030204" pitchFamily="18" charset="0"/>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Y</m:t>
                    </m:r>
                    <m:r>
                      <m:rPr>
                        <m:nor/>
                      </m:rPr>
                      <a:rPr lang="en-US" altLang="zh-CN" sz="1400" dirty="0">
                        <a:latin typeface="微软雅黑" panose="020B0503020204020204" pitchFamily="34" charset="-122"/>
                        <a:ea typeface="微软雅黑" panose="020B0503020204020204" pitchFamily="34" charset="-122"/>
                      </a:rPr>
                      <m:t>=</m:t>
                    </m:r>
                    <m:r>
                      <m:rPr>
                        <m:nor/>
                      </m:rPr>
                      <a:rPr lang="en-US" altLang="zh-CN" sz="1400" dirty="0">
                        <a:latin typeface="微软雅黑" panose="020B0503020204020204" pitchFamily="34" charset="-122"/>
                        <a:ea typeface="微软雅黑" panose="020B0503020204020204" pitchFamily="34" charset="-122"/>
                      </a:rPr>
                      <m:t>i</m:t>
                    </m:r>
                    <m:r>
                      <m:rPr>
                        <m:nor/>
                      </m:rPr>
                      <a:rPr lang="en-US" altLang="zh-CN" sz="1400" dirty="0">
                        <a:latin typeface="微软雅黑" panose="020B0503020204020204" pitchFamily="34" charset="-122"/>
                        <a:ea typeface="微软雅黑" panose="020B0503020204020204" pitchFamily="34" charset="-122"/>
                      </a:rPr>
                      <m:t>}=</m:t>
                    </m:r>
                    <m:f>
                      <m:fPr>
                        <m:ctrlPr>
                          <a:rPr lang="en-US" altLang="zh-CN" sz="1400" i="1">
                            <a:latin typeface="Cambria Math" panose="02040503050406030204" pitchFamily="18" charset="0"/>
                            <a:ea typeface="微软雅黑" panose="020B0503020204020204" pitchFamily="34" charset="-122"/>
                          </a:rPr>
                        </m:ctrlPr>
                      </m:fPr>
                      <m:num>
                        <m:r>
                          <a:rPr lang="en-US" altLang="zh-CN" sz="1400">
                            <a:latin typeface="Cambria Math" panose="02040503050406030204" pitchFamily="18" charset="0"/>
                            <a:ea typeface="微软雅黑" panose="020B0503020204020204" pitchFamily="34" charset="-122"/>
                          </a:rPr>
                          <m:t>1</m:t>
                        </m:r>
                      </m:num>
                      <m:den>
                        <m:r>
                          <a:rPr lang="en-US" altLang="zh-CN" sz="1400">
                            <a:latin typeface="Cambria Math" panose="02040503050406030204" pitchFamily="18" charset="0"/>
                            <a:ea typeface="微软雅黑" panose="020B0503020204020204" pitchFamily="34" charset="-122"/>
                          </a:rPr>
                          <m:t>3</m:t>
                        </m:r>
                      </m:den>
                    </m:f>
                  </m:oMath>
                </a14:m>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en-US" altLang="zh-CN" sz="1400" dirty="0">
                    <a:latin typeface="微软雅黑" panose="020B0503020204020204" pitchFamily="34" charset="-122"/>
                    <a:ea typeface="微软雅黑" panose="020B0503020204020204" pitchFamily="34" charset="-122"/>
                  </a:rPr>
                  <a:t>=1</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2</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{X&lt;Y}</a:t>
                </a:r>
                <a:r>
                  <a:rPr lang="zh-CN" altLang="en-US" sz="1400" dirty="0">
                    <a:latin typeface="微软雅黑" panose="020B0503020204020204" pitchFamily="34" charset="-122"/>
                    <a:ea typeface="微软雅黑" panose="020B0503020204020204" pitchFamily="34" charset="-122"/>
                  </a:rPr>
                  <a:t>可分解为下列</a:t>
                </a:r>
                <a:r>
                  <a:rPr lang="en-US" altLang="zh-CN" sz="1400" dirty="0">
                    <a:latin typeface="微软雅黑" panose="020B0503020204020204" pitchFamily="34" charset="-122"/>
                    <a:ea typeface="微软雅黑" panose="020B0503020204020204" pitchFamily="34" charset="-122"/>
                  </a:rPr>
                  <a:t>3</a:t>
                </a:r>
                <a:r>
                  <a:rPr lang="zh-CN" altLang="en-US" sz="1400" dirty="0">
                    <a:latin typeface="微软雅黑" panose="020B0503020204020204" pitchFamily="34" charset="-122"/>
                    <a:ea typeface="微软雅黑" panose="020B0503020204020204" pitchFamily="34" charset="-122"/>
                  </a:rPr>
                  <a:t>个两两不相容的事件之和，即</a:t>
                </a:r>
                <a:r>
                  <a:rPr lang="en-US" altLang="zh-CN" sz="1400" dirty="0">
                    <a:latin typeface="微软雅黑" panose="020B0503020204020204" pitchFamily="34" charset="-122"/>
                    <a:ea typeface="微软雅黑" panose="020B0503020204020204" pitchFamily="34" charset="-122"/>
                  </a:rPr>
                  <a:t>{X&lt;Y}={(X=1)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故</a:t>
                </a:r>
                <a:r>
                  <a:rPr lang="en-US" altLang="zh-CN" sz="1400" dirty="0">
                    <a:latin typeface="微软雅黑" panose="020B0503020204020204" pitchFamily="34" charset="-122"/>
                    <a:ea typeface="微软雅黑" panose="020B0503020204020204" pitchFamily="34" charset="-122"/>
                  </a:rPr>
                  <a:t>P{X&lt;Y}=P{(X=1) </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(Y=2)}+P{(X=1)</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(Y=3)}+P{(X=2)</a:t>
                </a:r>
                <a14:m>
                  <m:oMath xmlns:m="http://schemas.openxmlformats.org/officeDocument/2006/math">
                    <m:r>
                      <a:rPr lang="en-US" altLang="zh-CN" sz="1400" i="0" smtClean="0">
                        <a:latin typeface="Cambria Math" panose="02040503050406030204" pitchFamily="18" charset="0"/>
                        <a:ea typeface="Cambria Math" panose="02040503050406030204" pitchFamily="18" charset="0"/>
                      </a:rPr>
                      <m:t>∩</m:t>
                    </m:r>
                  </m:oMath>
                </a14:m>
                <a:r>
                  <a:rPr lang="en-US" altLang="zh-CN" sz="1400" dirty="0">
                    <a:latin typeface="微软雅黑" panose="020B0503020204020204" pitchFamily="34" charset="-122"/>
                    <a:ea typeface="微软雅黑" panose="020B0503020204020204" pitchFamily="34" charset="-122"/>
                  </a:rPr>
                  <a:t>(Y=3)}</a:t>
                </a:r>
                <a:r>
                  <a:rPr lang="zh-CN" altLang="en-US" sz="1400" dirty="0">
                    <a:latin typeface="微软雅黑" panose="020B0503020204020204" pitchFamily="34" charset="-122"/>
                    <a:ea typeface="微软雅黑" panose="020B0503020204020204" pitchFamily="34" charset="-122"/>
                  </a:rPr>
                  <a:t>。因为两只鸟儿的行动是相互独立的，从而</a:t>
                </a:r>
                <a:r>
                  <a:rPr lang="en-US" altLang="zh-CN" sz="1400" dirty="0">
                    <a:latin typeface="微软雅黑" panose="020B0503020204020204" pitchFamily="34" charset="-122"/>
                    <a:ea typeface="微软雅黑" panose="020B0503020204020204" pitchFamily="34" charset="-122"/>
                  </a:rPr>
                  <a:t>P{X&lt;Y}=P{X=1}P{Y=2}+P{X=1}P{Y=3}+P{X=2}P{Y=3}=</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i="0" smtClean="0">
                        <a:latin typeface="Cambria Math" panose="02040503050406030204" pitchFamily="18" charset="0"/>
                        <a:ea typeface="Cambria Math" panose="02040503050406030204" pitchFamily="18" charset="0"/>
                      </a:rPr>
                      <m:t>×</m:t>
                    </m:r>
                    <m:f>
                      <m:fPr>
                        <m:ctrlPr>
                          <a:rPr lang="en-US" altLang="zh-CN" sz="140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8</m:t>
                        </m:r>
                      </m:num>
                      <m:den>
                        <m:r>
                          <a:rPr lang="en-US" altLang="zh-CN" sz="1400" b="0" i="0" smtClean="0">
                            <a:latin typeface="Cambria Math" panose="02040503050406030204" pitchFamily="18" charset="0"/>
                            <a:ea typeface="Cambria Math" panose="02040503050406030204" pitchFamily="18" charset="0"/>
                          </a:rPr>
                          <m:t>27</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ii</a:t>
                </a:r>
                <a:r>
                  <a:rPr lang="zh-CN" altLang="en-US" sz="1400" dirty="0">
                    <a:latin typeface="微软雅黑" panose="020B0503020204020204" pitchFamily="34" charset="-122"/>
                    <a:ea typeface="微软雅黑" panose="020B0503020204020204" pitchFamily="34" charset="-122"/>
                  </a:rPr>
                  <a:t>）</a:t>
                </a:r>
                <a:r>
                  <a:rPr lang="en-US" altLang="zh-CN" sz="1400" dirty="0">
                    <a:latin typeface="微软雅黑" panose="020B0503020204020204" pitchFamily="34" charset="-122"/>
                    <a:ea typeface="微软雅黑" panose="020B0503020204020204" pitchFamily="34" charset="-122"/>
                  </a:rPr>
                  <a:t>P{Y&lt;X}=1-P{X&lt;Y}-P{X=Y}=1-</a:t>
                </a:r>
                <a14:m>
                  <m:oMath xmlns:m="http://schemas.openxmlformats.org/officeDocument/2006/math">
                    <m:f>
                      <m:fPr>
                        <m:ctrlPr>
                          <a:rPr lang="en-US" altLang="zh-CN" sz="140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b="0" i="1" smtClean="0">
                            <a:latin typeface="Cambria Math" panose="02040503050406030204" pitchFamily="18" charset="0"/>
                            <a:ea typeface="微软雅黑" panose="020B0503020204020204" pitchFamily="34" charset="-122"/>
                          </a:rPr>
                        </m:ctrlPr>
                      </m:naryPr>
                      <m:sub>
                        <m:r>
                          <m:rPr>
                            <m:sty m:val="p"/>
                            <m:brk m:alnAt="23"/>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=1</m:t>
                        </m:r>
                      </m:sub>
                      <m:sup>
                        <m:r>
                          <a:rPr lang="en-US" altLang="zh-CN" sz="1400" b="0" i="0" smtClean="0">
                            <a:latin typeface="Cambria Math" panose="02040503050406030204" pitchFamily="18" charset="0"/>
                            <a:ea typeface="微软雅黑" panose="020B0503020204020204" pitchFamily="34" charset="-122"/>
                          </a:rPr>
                          <m:t>3</m:t>
                        </m:r>
                      </m:sup>
                      <m:e>
                        <m:r>
                          <m:rPr>
                            <m:sty m:val="p"/>
                          </m:rPr>
                          <a:rPr lang="en-US" altLang="zh-CN" sz="1400" b="0" i="0" smtClean="0">
                            <a:latin typeface="Cambria Math" panose="02040503050406030204" pitchFamily="18" charset="0"/>
                            <a:ea typeface="微软雅黑" panose="020B0503020204020204" pitchFamily="34" charset="-122"/>
                          </a:rPr>
                          <m:t>P</m:t>
                        </m:r>
                        <m:d>
                          <m:dPr>
                            <m:begChr m:val="{"/>
                            <m:endChr m:val="}"/>
                            <m:ctrlPr>
                              <a:rPr lang="en-US" altLang="zh-CN" sz="1400" b="0" i="1" smtClean="0">
                                <a:latin typeface="Cambria Math" panose="02040503050406030204" pitchFamily="18" charset="0"/>
                                <a:ea typeface="微软雅黑" panose="020B0503020204020204" pitchFamily="34" charset="-122"/>
                              </a:rPr>
                            </m:ctrlPr>
                          </m:dPr>
                          <m:e>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r>
                              <a:rPr lang="en-US" altLang="zh-CN" sz="1400" b="0" i="0" smtClean="0">
                                <a:latin typeface="Cambria Math" panose="02040503050406030204" pitchFamily="18" charset="0"/>
                                <a:ea typeface="Cambria Math" panose="02040503050406030204" pitchFamily="18" charset="0"/>
                              </a:rPr>
                              <m:t>∩</m:t>
                            </m:r>
                            <m:d>
                              <m:dPr>
                                <m:ctrlPr>
                                  <a:rPr lang="en-US" altLang="zh-CN" sz="1400" b="0" i="1" smtClean="0">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d>
                      </m:e>
                    </m:nary>
                    <m:r>
                      <a:rPr lang="en-US" altLang="zh-CN" sz="1400" b="0" i="0" smtClean="0">
                        <a:latin typeface="Cambria Math" panose="02040503050406030204" pitchFamily="18" charset="0"/>
                        <a:ea typeface="微软雅黑" panose="020B0503020204020204" pitchFamily="34" charset="-122"/>
                      </a:rPr>
                      <m:t>=1−</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nary>
                      <m:naryPr>
                        <m:chr m:val="∑"/>
                        <m:ctrlPr>
                          <a:rPr lang="en-US" altLang="zh-CN" sz="1400" i="1">
                            <a:latin typeface="Cambria Math" panose="02040503050406030204" pitchFamily="18" charset="0"/>
                            <a:ea typeface="微软雅黑" panose="020B0503020204020204" pitchFamily="34" charset="-122"/>
                          </a:rPr>
                        </m:ctrlPr>
                      </m:naryPr>
                      <m:sub>
                        <m:r>
                          <m:rPr>
                            <m:sty m:val="p"/>
                            <m:brk m:alnAt="23"/>
                          </m:rPr>
                          <a:rPr lang="en-US" altLang="zh-CN" sz="1400" i="0" smtClean="0">
                            <a:latin typeface="Cambria Math" panose="02040503050406030204" pitchFamily="18" charset="0"/>
                            <a:ea typeface="微软雅黑" panose="020B0503020204020204" pitchFamily="34" charset="-122"/>
                          </a:rPr>
                          <m:t>k</m:t>
                        </m:r>
                        <m:r>
                          <a:rPr lang="en-US" altLang="zh-CN" sz="1400" i="0" smtClean="0">
                            <a:latin typeface="Cambria Math" panose="02040503050406030204" pitchFamily="18" charset="0"/>
                            <a:ea typeface="微软雅黑" panose="020B0503020204020204" pitchFamily="34" charset="-122"/>
                          </a:rPr>
                          <m:t>=1</m:t>
                        </m:r>
                      </m:sub>
                      <m:sup>
                        <m:r>
                          <a:rPr lang="en-US" altLang="zh-CN" sz="1400" i="0" smtClean="0">
                            <a:latin typeface="Cambria Math" panose="02040503050406030204" pitchFamily="18" charset="0"/>
                            <a:ea typeface="微软雅黑" panose="020B0503020204020204" pitchFamily="34" charset="-122"/>
                          </a:rPr>
                          <m:t>3</m:t>
                        </m:r>
                      </m:sup>
                      <m:e>
                        <m:r>
                          <m:rPr>
                            <m:sty m:val="p"/>
                          </m:rPr>
                          <a:rPr lang="en-US" altLang="zh-CN" sz="1400" i="0" smtClean="0">
                            <a:latin typeface="Cambria Math" panose="02040503050406030204" pitchFamily="18" charset="0"/>
                            <a:ea typeface="微软雅黑" panose="020B0503020204020204" pitchFamily="34" charset="-122"/>
                          </a:rPr>
                          <m:t>P</m:t>
                        </m:r>
                        <m:d>
                          <m:dPr>
                            <m:begChr m:val="{"/>
                            <m:endChr m:val="}"/>
                            <m:ctrlPr>
                              <a:rPr lang="en-US" altLang="zh-CN" sz="1400" i="1">
                                <a:latin typeface="Cambria Math" panose="02040503050406030204" pitchFamily="18" charset="0"/>
                                <a:ea typeface="微软雅黑" panose="020B0503020204020204" pitchFamily="34" charset="-122"/>
                              </a:rPr>
                            </m:ctrlPr>
                          </m:dPr>
                          <m:e>
                            <m:r>
                              <m:rPr>
                                <m:sty m:val="p"/>
                              </m:rPr>
                              <a:rPr lang="en-US" altLang="zh-CN" sz="1400" b="0" i="0" smtClean="0">
                                <a:latin typeface="Cambria Math" panose="02040503050406030204" pitchFamily="18" charset="0"/>
                                <a:ea typeface="微软雅黑" panose="020B0503020204020204" pitchFamily="34" charset="-122"/>
                              </a:rPr>
                              <m:t>X</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P</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Y</m:t>
                            </m:r>
                            <m:r>
                              <a:rPr lang="en-US" altLang="zh-CN" sz="1400" b="0" i="0" smtClean="0">
                                <a:latin typeface="Cambria Math" panose="02040503050406030204" pitchFamily="18" charset="0"/>
                                <a:ea typeface="微软雅黑" panose="020B0503020204020204" pitchFamily="34" charset="-122"/>
                              </a:rPr>
                              <m:t>=</m:t>
                            </m:r>
                            <m:r>
                              <m:rPr>
                                <m:sty m:val="p"/>
                              </m:rPr>
                              <a:rPr lang="en-US" altLang="zh-CN" sz="1400" b="0" i="0" smtClean="0">
                                <a:latin typeface="Cambria Math" panose="02040503050406030204" pitchFamily="18" charset="0"/>
                                <a:ea typeface="微软雅黑" panose="020B0503020204020204" pitchFamily="34" charset="-122"/>
                              </a:rPr>
                              <m:t>k</m:t>
                            </m:r>
                          </m:e>
                        </m:d>
                      </m:e>
                    </m:nary>
                    <m:r>
                      <a:rPr lang="en-US" altLang="zh-CN" sz="1400" b="0" i="0" smtClean="0">
                        <a:latin typeface="Cambria Math" panose="02040503050406030204" pitchFamily="18" charset="0"/>
                        <a:ea typeface="微软雅黑" panose="020B0503020204020204" pitchFamily="34" charset="-122"/>
                      </a:rPr>
                      <m:t>=1−</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8</m:t>
                        </m:r>
                      </m:num>
                      <m:den>
                        <m:r>
                          <a:rPr lang="en-US" altLang="zh-CN" sz="1400" b="0" i="0" smtClean="0">
                            <a:latin typeface="Cambria Math" panose="02040503050406030204" pitchFamily="18" charset="0"/>
                            <a:ea typeface="微软雅黑" panose="020B0503020204020204" pitchFamily="34" charset="-122"/>
                          </a:rPr>
                          <m:t>27</m:t>
                        </m:r>
                      </m:den>
                    </m:f>
                    <m:r>
                      <a:rPr lang="en-US" altLang="zh-CN" sz="1400" b="0" i="0" smtClean="0">
                        <a:latin typeface="Cambria Math" panose="02040503050406030204" pitchFamily="18" charset="0"/>
                        <a:ea typeface="微软雅黑" panose="020B0503020204020204" pitchFamily="34" charset="-122"/>
                      </a:rPr>
                      <m:t>−</m:t>
                    </m:r>
                    <m:f>
                      <m:fPr>
                        <m:ctrlPr>
                          <a:rPr lang="en-US" altLang="zh-CN" sz="1400" b="0" i="1" smtClean="0">
                            <a:latin typeface="Cambria Math" panose="02040503050406030204" pitchFamily="18" charset="0"/>
                            <a:ea typeface="微软雅黑" panose="020B0503020204020204" pitchFamily="34" charset="-122"/>
                          </a:rPr>
                        </m:ctrlPr>
                      </m:fPr>
                      <m:num>
                        <m:r>
                          <a:rPr lang="en-US" altLang="zh-CN" sz="1400" b="0" i="0" smtClean="0">
                            <a:latin typeface="Cambria Math" panose="02040503050406030204" pitchFamily="18" charset="0"/>
                            <a:ea typeface="微软雅黑" panose="020B0503020204020204" pitchFamily="34" charset="-122"/>
                          </a:rPr>
                          <m:t>1</m:t>
                        </m:r>
                      </m:num>
                      <m:den>
                        <m:r>
                          <a:rPr lang="en-US" altLang="zh-CN" sz="1400" b="0" i="0" smtClean="0">
                            <a:latin typeface="Cambria Math" panose="02040503050406030204" pitchFamily="18" charset="0"/>
                            <a:ea typeface="微软雅黑" panose="020B0503020204020204" pitchFamily="34" charset="-122"/>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2</m:t>
                        </m:r>
                      </m:num>
                      <m:den>
                        <m:r>
                          <a:rPr lang="en-US" altLang="zh-CN" sz="1400" b="0" i="0" smtClean="0">
                            <a:latin typeface="Cambria Math" panose="02040503050406030204" pitchFamily="18" charset="0"/>
                            <a:ea typeface="Cambria Math" panose="02040503050406030204" pitchFamily="18" charset="0"/>
                          </a:rPr>
                          <m:t>9</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4</m:t>
                        </m:r>
                      </m:num>
                      <m:den>
                        <m:r>
                          <a:rPr lang="en-US" altLang="zh-CN" sz="1400" b="0" i="0" smtClean="0">
                            <a:latin typeface="Cambria Math" panose="02040503050406030204" pitchFamily="18" charset="0"/>
                            <a:ea typeface="Cambria Math" panose="02040503050406030204" pitchFamily="18" charset="0"/>
                          </a:rPr>
                          <m:t>27</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1</m:t>
                        </m:r>
                      </m:num>
                      <m:den>
                        <m:r>
                          <a:rPr lang="en-US" altLang="zh-CN" sz="1400" b="0" i="0" smtClean="0">
                            <a:latin typeface="Cambria Math" panose="02040503050406030204" pitchFamily="18" charset="0"/>
                            <a:ea typeface="Cambria Math" panose="02040503050406030204" pitchFamily="18" charset="0"/>
                          </a:rPr>
                          <m:t>3</m:t>
                        </m:r>
                      </m:den>
                    </m:f>
                    <m:r>
                      <a:rPr lang="en-US" altLang="zh-CN" sz="1400" b="0" i="0" smtClean="0">
                        <a:latin typeface="Cambria Math" panose="02040503050406030204" pitchFamily="18" charset="0"/>
                        <a:ea typeface="Cambria Math" panose="02040503050406030204" pitchFamily="18" charset="0"/>
                      </a:rPr>
                      <m:t>=</m:t>
                    </m:r>
                    <m:f>
                      <m:fPr>
                        <m:ctrlPr>
                          <a:rPr lang="en-US" altLang="zh-CN" sz="1400" b="0" i="1" smtClean="0">
                            <a:latin typeface="Cambria Math" panose="02040503050406030204" pitchFamily="18" charset="0"/>
                            <a:ea typeface="Cambria Math" panose="02040503050406030204" pitchFamily="18" charset="0"/>
                          </a:rPr>
                        </m:ctrlPr>
                      </m:fPr>
                      <m:num>
                        <m:r>
                          <a:rPr lang="en-US" altLang="zh-CN" sz="1400" b="0" i="0" smtClean="0">
                            <a:latin typeface="Cambria Math" panose="02040503050406030204" pitchFamily="18" charset="0"/>
                            <a:ea typeface="Cambria Math" panose="02040503050406030204" pitchFamily="18" charset="0"/>
                          </a:rPr>
                          <m:t>38</m:t>
                        </m:r>
                      </m:num>
                      <m:den>
                        <m:r>
                          <a:rPr lang="en-US" altLang="zh-CN" sz="1400" b="0" i="0" smtClean="0">
                            <a:latin typeface="Cambria Math" panose="02040503050406030204" pitchFamily="18" charset="0"/>
                            <a:ea typeface="Cambria Math" panose="02040503050406030204" pitchFamily="18" charset="0"/>
                          </a:rPr>
                          <m:t>81</m:t>
                        </m:r>
                      </m:den>
                    </m:f>
                    <m:r>
                      <a:rPr lang="zh-CN" altLang="en-US" sz="1400" i="0" smtClean="0">
                        <a:latin typeface="Cambria Math" panose="02040503050406030204" pitchFamily="18" charset="0"/>
                        <a:ea typeface="Cambria Math" panose="02040503050406030204" pitchFamily="18" charset="0"/>
                      </a:rPr>
                      <m:t>。</m:t>
                    </m:r>
                  </m:oMath>
                </a14:m>
                <a:endParaRPr lang="en-US" altLang="zh-CN" sz="1400" dirty="0">
                  <a:latin typeface="微软雅黑" panose="020B0503020204020204" pitchFamily="34" charset="-122"/>
                  <a:ea typeface="微软雅黑" panose="020B0503020204020204" pitchFamily="34" charset="-122"/>
                </a:endParaRPr>
              </a:p>
              <a:p>
                <a:pPr algn="just">
                  <a:lnSpc>
                    <a:spcPct val="150000"/>
                  </a:lnSpc>
                </a:pPr>
                <a:endParaRPr lang="en-US" altLang="zh-CN" sz="1400" dirty="0">
                  <a:latin typeface="微软雅黑" panose="020B0503020204020204" pitchFamily="34" charset="-122"/>
                  <a:ea typeface="微软雅黑" panose="020B0503020204020204" pitchFamily="34" charset="-122"/>
                </a:endParaRPr>
              </a:p>
            </p:txBody>
          </p:sp>
        </mc:Choice>
        <mc:Fallback xmlns="">
          <p:sp>
            <p:nvSpPr>
              <p:cNvPr id="17" name="文本框 16"/>
              <p:cNvSpPr txBox="1">
                <a:spLocks noRot="1" noChangeAspect="1" noMove="1" noResize="1" noEditPoints="1" noAdjustHandles="1" noChangeArrowheads="1" noChangeShapeType="1" noTextEdit="1"/>
              </p:cNvSpPr>
              <p:nvPr/>
            </p:nvSpPr>
            <p:spPr>
              <a:xfrm>
                <a:off x="446405" y="89267"/>
                <a:ext cx="5095240" cy="8807860"/>
              </a:xfrm>
              <a:prstGeom prst="rect">
                <a:avLst/>
              </a:prstGeom>
              <a:blipFill rotWithShape="1">
                <a:blip r:embed="rId2"/>
                <a:stretch>
                  <a:fillRect t="-4" b="2"/>
                </a:stretch>
              </a:blipFill>
            </p:spPr>
            <p:txBody>
              <a:bodyPr/>
              <a:lstStyle/>
              <a:p>
                <a:r>
                  <a:rPr lang="zh-CN" altLang="en-US">
                    <a:noFill/>
                  </a:rPr>
                  <a:t> </a:t>
                </a:r>
              </a:p>
            </p:txBody>
          </p:sp>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349250" y="963246"/>
            <a:ext cx="50165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以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表示某商店从早晨开始营业起直到第一个顾客到达的等待时间（以分计），</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的分布函数是</a:t>
            </a:r>
            <a:endParaRPr lang="en-US" altLang="zh-CN" sz="1800" dirty="0">
              <a:solidFill>
                <a:srgbClr val="000000"/>
              </a:solidFill>
              <a:effectLst/>
              <a:latin typeface="微软雅黑" panose="020B0503020204020204" pitchFamily="34" charset="-122"/>
              <a:ea typeface="微软雅黑" panose="020B0503020204020204" pitchFamily="34" charset="-122"/>
            </a:endParaRPr>
          </a:p>
          <a:p>
            <a:pPr algn="just">
              <a:lnSpc>
                <a:spcPct val="150000"/>
              </a:lnSpc>
            </a:pPr>
            <a:endParaRPr lang="en-US" altLang="zh-CN" sz="1800" dirty="0">
              <a:solidFill>
                <a:srgbClr val="000000"/>
              </a:solidFill>
              <a:effectLst/>
              <a:latin typeface="+mn-ea"/>
            </a:endParaRPr>
          </a:p>
        </p:txBody>
      </p:sp>
      <p:pic>
        <p:nvPicPr>
          <p:cNvPr id="11" name="图片 1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851388" y="2718164"/>
            <a:ext cx="4012223" cy="1184643"/>
          </a:xfrm>
          <a:prstGeom prst="rect">
            <a:avLst/>
          </a:prstGeom>
        </p:spPr>
      </p:pic>
      <p:sp>
        <p:nvSpPr>
          <p:cNvPr id="12" name="文本框 11"/>
          <p:cNvSpPr txBox="1"/>
          <p:nvPr/>
        </p:nvSpPr>
        <p:spPr>
          <a:xfrm>
            <a:off x="321896" y="4109915"/>
            <a:ext cx="3843704" cy="2542940"/>
          </a:xfrm>
          <a:prstGeom prst="rect">
            <a:avLst/>
          </a:prstGeom>
          <a:noFill/>
        </p:spPr>
        <p:txBody>
          <a:bodyPr wrap="square" rtlCol="0">
            <a:sp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求下述概率：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P{</a:t>
            </a:r>
            <a:r>
              <a:rPr lang="zh-CN" altLang="en-US" sz="1800" dirty="0">
                <a:solidFill>
                  <a:srgbClr val="000000"/>
                </a:solidFill>
                <a:effectLst/>
                <a:latin typeface="微软雅黑" panose="020B0503020204020204" pitchFamily="34" charset="-122"/>
                <a:ea typeface="微软雅黑" panose="020B0503020204020204" pitchFamily="34" charset="-122"/>
              </a:rPr>
              <a:t>至多 </a:t>
            </a:r>
            <a:r>
              <a:rPr lang="en-US" altLang="zh-CN" sz="1800" dirty="0">
                <a:solidFill>
                  <a:srgbClr val="000000"/>
                </a:solidFill>
                <a:effectLst/>
                <a:latin typeface="微软雅黑" panose="020B0503020204020204" pitchFamily="34" charset="-122"/>
                <a:ea typeface="微软雅黑" panose="020B0503020204020204" pitchFamily="34" charset="-122"/>
              </a:rPr>
              <a:t>3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P{</a:t>
            </a:r>
            <a:r>
              <a:rPr lang="zh-CN" altLang="en-US" sz="1800" dirty="0">
                <a:solidFill>
                  <a:srgbClr val="000000"/>
                </a:solidFill>
                <a:effectLst/>
                <a:latin typeface="微软雅黑" panose="020B0503020204020204" pitchFamily="34" charset="-122"/>
                <a:ea typeface="微软雅黑" panose="020B0503020204020204" pitchFamily="34" charset="-122"/>
              </a:rPr>
              <a:t>至少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(3) P{3 </a:t>
            </a:r>
            <a:r>
              <a:rPr lang="zh-CN" altLang="en-US" sz="1800" dirty="0">
                <a:solidFill>
                  <a:srgbClr val="000000"/>
                </a:solidFill>
                <a:effectLst/>
                <a:latin typeface="微软雅黑" panose="020B0503020204020204" pitchFamily="34" charset="-122"/>
                <a:ea typeface="微软雅黑" panose="020B0503020204020204" pitchFamily="34" charset="-122"/>
              </a:rPr>
              <a:t>分钟至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分钟之间</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(4) P{</a:t>
            </a:r>
            <a:r>
              <a:rPr lang="zh-CN" altLang="en-US" sz="1800" dirty="0">
                <a:solidFill>
                  <a:srgbClr val="000000"/>
                </a:solidFill>
                <a:effectLst/>
                <a:latin typeface="微软雅黑" panose="020B0503020204020204" pitchFamily="34" charset="-122"/>
                <a:ea typeface="微软雅黑" panose="020B0503020204020204" pitchFamily="34" charset="-122"/>
              </a:rPr>
              <a:t>至多 </a:t>
            </a:r>
            <a:r>
              <a:rPr lang="en-US" altLang="zh-CN" sz="1800" dirty="0">
                <a:solidFill>
                  <a:srgbClr val="000000"/>
                </a:solidFill>
                <a:effectLst/>
                <a:latin typeface="微软雅黑" panose="020B0503020204020204" pitchFamily="34" charset="-122"/>
                <a:ea typeface="微软雅黑" panose="020B0503020204020204" pitchFamily="34" charset="-122"/>
              </a:rPr>
              <a:t>3 </a:t>
            </a:r>
            <a:r>
              <a:rPr lang="zh-CN" altLang="en-US" sz="1800" dirty="0">
                <a:solidFill>
                  <a:srgbClr val="000000"/>
                </a:solidFill>
                <a:effectLst/>
                <a:latin typeface="微软雅黑" panose="020B0503020204020204" pitchFamily="34" charset="-122"/>
                <a:ea typeface="微软雅黑" panose="020B0503020204020204" pitchFamily="34" charset="-122"/>
              </a:rPr>
              <a:t>分钟或至少 </a:t>
            </a:r>
            <a:r>
              <a:rPr lang="en-US" altLang="zh-CN" sz="1800" dirty="0">
                <a:solidFill>
                  <a:srgbClr val="000000"/>
                </a:solidFill>
                <a:effectLst/>
                <a:latin typeface="微软雅黑" panose="020B0503020204020204" pitchFamily="34" charset="-122"/>
                <a:ea typeface="微软雅黑" panose="020B0503020204020204" pitchFamily="34" charset="-122"/>
              </a:rPr>
              <a:t>4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(5) P{</a:t>
            </a:r>
            <a:r>
              <a:rPr lang="zh-CN" altLang="en-US" sz="1800" dirty="0">
                <a:solidFill>
                  <a:srgbClr val="000000"/>
                </a:solidFill>
                <a:effectLst/>
                <a:latin typeface="微软雅黑" panose="020B0503020204020204" pitchFamily="34" charset="-122"/>
                <a:ea typeface="微软雅黑" panose="020B0503020204020204" pitchFamily="34" charset="-122"/>
              </a:rPr>
              <a:t>恰好 </a:t>
            </a:r>
            <a:r>
              <a:rPr lang="en-US" altLang="zh-CN" sz="1800" dirty="0">
                <a:solidFill>
                  <a:srgbClr val="000000"/>
                </a:solidFill>
                <a:effectLst/>
                <a:latin typeface="微软雅黑" panose="020B0503020204020204" pitchFamily="34" charset="-122"/>
                <a:ea typeface="微软雅黑" panose="020B0503020204020204" pitchFamily="34" charset="-122"/>
              </a:rPr>
              <a:t>2.5 </a:t>
            </a:r>
            <a:r>
              <a:rPr lang="zh-CN" altLang="en-US" sz="1800" dirty="0">
                <a:solidFill>
                  <a:srgbClr val="000000"/>
                </a:solidFill>
                <a:effectLst/>
                <a:latin typeface="微软雅黑" panose="020B0503020204020204" pitchFamily="34" charset="-122"/>
                <a:ea typeface="微软雅黑" panose="020B0503020204020204" pitchFamily="34" charset="-122"/>
              </a:rPr>
              <a:t>分钟</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p:txBody>
      </p:sp>
      <p:sp>
        <p:nvSpPr>
          <p:cNvPr id="16" name="文本框 15"/>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mc:AlternateContent xmlns:mc="http://schemas.openxmlformats.org/markup-compatibility/2006">
        <mc:Choice xmlns:a14="http://schemas.microsoft.com/office/drawing/2010/main" Requires="a14">
          <p:sp>
            <p:nvSpPr>
              <p:cNvPr id="19" name="文本框 18"/>
              <p:cNvSpPr txBox="1"/>
              <p:nvPr/>
            </p:nvSpPr>
            <p:spPr>
              <a:xfrm>
                <a:off x="6096000" y="1660129"/>
                <a:ext cx="5120640" cy="3300712"/>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en-US" altLang="zh-CN" i="1" smtClean="0">
                            <a:latin typeface="Cambria Math" panose="02040503050406030204" pitchFamily="18" charset="0"/>
                          </a:rPr>
                          <m:t>2</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4}=1-P{X&lt;4}=1-P{X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a:rPr lang="en-US" altLang="zh-CN" b="0" i="0" dirty="0" smtClean="0">
                        <a:latin typeface="Cambria Math" panose="02040503050406030204" pitchFamily="18" charset="0"/>
                      </a:rPr>
                      <m:t>4</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m:t>
                        </m:r>
                        <m:r>
                          <a:rPr lang="en-US" altLang="zh-CN" b="0" i="1" smtClean="0">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。（因为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m:rPr>
                        <m:sty m:val="p"/>
                      </m:rPr>
                      <a:rPr lang="en-US" altLang="zh-CN" i="1" dirty="0">
                        <a:latin typeface="Cambria Math" panose="02040503050406030204" pitchFamily="18" charset="0"/>
                      </a:rPr>
                      <m:t>x</m:t>
                    </m:r>
                  </m:oMath>
                </a14:m>
                <a:r>
                  <a:rPr lang="zh-CN" altLang="en-US" dirty="0">
                    <a:latin typeface="微软雅黑" panose="020B0503020204020204" pitchFamily="34" charset="-122"/>
                    <a:ea typeface="微软雅黑" panose="020B0503020204020204" pitchFamily="34" charset="-122"/>
                  </a:rPr>
                  <a:t>）是指数分布随机变量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的分布函数，</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是连续型随机变量，故</a:t>
                </a:r>
                <a:r>
                  <a:rPr lang="en-US" altLang="zh-CN" dirty="0">
                    <a:latin typeface="微软雅黑" panose="020B0503020204020204" pitchFamily="34" charset="-122"/>
                    <a:ea typeface="微软雅黑" panose="020B0503020204020204" pitchFamily="34" charset="-122"/>
                  </a:rPr>
                  <a:t>P{X=4}=0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P{X&lt;4}=P{X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P{3</a:t>
                </a:r>
                <a:r>
                  <a:rPr lang="zh-CN" altLang="en-US" dirty="0">
                    <a:latin typeface="微软雅黑" panose="020B0503020204020204" pitchFamily="34" charset="-122"/>
                    <a:ea typeface="微软雅黑" panose="020B0503020204020204" pitchFamily="34" charset="-122"/>
                  </a:rPr>
                  <a:t>分钟至</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分钟之间</a:t>
                </a:r>
                <a:r>
                  <a:rPr lang="en-US" altLang="zh-CN"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P{3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4}=P{3&lt;X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dirty="0">
                        <a:latin typeface="Cambria Math" panose="02040503050406030204" pitchFamily="18" charset="0"/>
                      </a:rPr>
                      <m:t>4</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b="0" i="0" dirty="0" smtClean="0">
                        <a:latin typeface="Cambria Math" panose="02040503050406030204" pitchFamily="18" charset="0"/>
                      </a:rPr>
                      <m:t>3</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−1.2</m:t>
                        </m:r>
                      </m:sup>
                    </m:sSup>
                  </m:oMath>
                </a14:m>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−1.6</m:t>
                        </m:r>
                      </m:sup>
                    </m:sSup>
                    <m:r>
                      <a:rPr lang="zh-CN" altLang="en-US" sz="1200" i="1" smtClean="0">
                        <a:latin typeface="Cambria Math" panose="02040503050406030204" pitchFamily="18" charset="0"/>
                      </a:rPr>
                      <m:t>。</m:t>
                    </m:r>
                  </m:oMath>
                </a14:m>
                <a:endParaRPr lang="en-US" altLang="zh-CN" sz="1200"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分钟或至少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zh-CN" altLang="en-US"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P{X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14:m>
                  <m:oMath xmlns:m="http://schemas.openxmlformats.org/officeDocument/2006/math">
                    <m:r>
                      <a:rPr lang="en-US" altLang="zh-CN" i="1" dirty="0">
                        <a:latin typeface="Cambria Math" panose="02040503050406030204" pitchFamily="18" charset="0"/>
                      </a:rPr>
                      <m:t>}</m:t>
                    </m:r>
                    <m:r>
                      <a:rPr lang="en-US" altLang="zh-CN" i="1" smtClean="0">
                        <a:latin typeface="Cambria Math" panose="02040503050406030204" pitchFamily="18" charset="0"/>
                      </a:rPr>
                      <m:t>+</m:t>
                    </m:r>
                    <m:r>
                      <m:rPr>
                        <m:sty m:val="p"/>
                      </m:rPr>
                      <a:rPr lang="en-US" altLang="zh-CN" i="1">
                        <a:latin typeface="Cambria Math" panose="02040503050406030204" pitchFamily="18" charset="0"/>
                      </a:rPr>
                      <m:t>P</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−1.2</m:t>
                        </m:r>
                      </m:sup>
                    </m:sSup>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−1.6</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恰好</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}=P{X=2.5}=0</a:t>
                </a:r>
                <a:r>
                  <a:rPr lang="zh-CN" altLang="en-US" dirty="0">
                    <a:latin typeface="微软雅黑" panose="020B0503020204020204" pitchFamily="34" charset="-122"/>
                    <a:ea typeface="微软雅黑" panose="020B0503020204020204" pitchFamily="34" charset="-122"/>
                  </a:rPr>
                  <a:t>。</a:t>
                </a:r>
              </a:p>
            </p:txBody>
          </p:sp>
        </mc:Choice>
        <mc:Fallback>
          <p:sp>
            <p:nvSpPr>
              <p:cNvPr id="19" name="文本框 18"/>
              <p:cNvSpPr txBox="1">
                <a:spLocks noRot="1" noChangeAspect="1" noMove="1" noResize="1" noEditPoints="1" noAdjustHandles="1" noChangeArrowheads="1" noChangeShapeType="1" noTextEdit="1"/>
              </p:cNvSpPr>
              <p:nvPr/>
            </p:nvSpPr>
            <p:spPr>
              <a:xfrm>
                <a:off x="6096000" y="1660129"/>
                <a:ext cx="5120640" cy="3300712"/>
              </a:xfrm>
              <a:prstGeom prst="rect">
                <a:avLst/>
              </a:prstGeom>
              <a:blipFill>
                <a:blip r:embed="rId17"/>
                <a:stretch>
                  <a:fillRect l="-357" r="-3929"/>
                </a:stretch>
              </a:blipFill>
            </p:spPr>
            <p:txBody>
              <a:bodyPr/>
              <a:lstStyle/>
              <a:p>
                <a:r>
                  <a:rPr lang="zh-CN" altLang="en-US">
                    <a:noFill/>
                  </a:rPr>
                  <a:t> </a:t>
                </a:r>
              </a:p>
            </p:txBody>
          </p:sp>
        </mc:Fallback>
      </mc:AlternateContent>
      <p:grpSp>
        <p:nvGrpSpPr>
          <p:cNvPr id="15" name="组合 14"/>
          <p:cNvGrpSpPr/>
          <p:nvPr>
            <p:custDataLst>
              <p:tags r:id="rId5"/>
            </p:custDataLst>
          </p:nvPr>
        </p:nvGrpSpPr>
        <p:grpSpPr>
          <a:xfrm>
            <a:off x="6108700" y="0"/>
            <a:ext cx="5095240" cy="647700"/>
            <a:chOff x="6108700" y="0"/>
            <a:chExt cx="5095240" cy="647700"/>
          </a:xfrm>
        </p:grpSpPr>
        <p:sp>
          <p:nvSpPr>
            <p:cNvPr id="10"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18">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9" name="文本框 18"/>
              <p:cNvSpPr txBox="1"/>
              <p:nvPr/>
            </p:nvSpPr>
            <p:spPr>
              <a:xfrm>
                <a:off x="297180" y="1638539"/>
                <a:ext cx="5120640" cy="3300712"/>
              </a:xfrm>
              <a:prstGeom prst="rect">
                <a:avLst/>
              </a:prstGeom>
              <a:noFill/>
            </p:spPr>
            <p:txBody>
              <a:bodyPr wrap="square" rtlCol="0">
                <a:spAutoFit/>
              </a:bodyPr>
              <a:lstStyle/>
              <a:p>
                <a:pPr algn="just">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i="1">
                        <a:latin typeface="Cambria Math" panose="02040503050406030204" pitchFamily="18" charset="0"/>
                        <a:ea typeface="Cambria Math" panose="02040503050406030204" pitchFamily="18" charset="0"/>
                      </a:rPr>
                      <m:t>3</m:t>
                    </m:r>
                  </m:oMath>
                </a14:m>
                <a:r>
                  <a:rPr lang="en-US" altLang="zh-CN" dirty="0">
                    <a:latin typeface="微软雅黑" panose="020B0503020204020204" pitchFamily="34" charset="-122"/>
                    <a:ea typeface="微软雅黑" panose="020B0503020204020204" pitchFamily="34" charset="-122"/>
                  </a:rPr>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m:t>
                        </m:r>
                        <m:r>
                          <a:rPr lang="en-US" altLang="zh-CN" i="1" smtClean="0">
                            <a:latin typeface="Cambria Math" panose="02040503050406030204" pitchFamily="18" charset="0"/>
                          </a:rPr>
                          <m:t>1</m:t>
                        </m:r>
                        <m:r>
                          <a:rPr lang="en-US" altLang="zh-CN" i="1">
                            <a:latin typeface="Cambria Math" panose="02040503050406030204" pitchFamily="18" charset="0"/>
                          </a:rPr>
                          <m:t>.</m:t>
                        </m:r>
                        <m:r>
                          <a:rPr lang="en-US" altLang="zh-CN" i="1" smtClean="0">
                            <a:latin typeface="Cambria Math" panose="02040503050406030204" pitchFamily="18" charset="0"/>
                          </a:rPr>
                          <m:t>2</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2</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4}=1-P{X&lt;4}=1-P{X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a:rPr lang="en-US" altLang="zh-CN" b="0" i="0" dirty="0" smtClean="0">
                        <a:latin typeface="Cambria Math" panose="02040503050406030204" pitchFamily="18" charset="0"/>
                      </a:rPr>
                      <m:t>4</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m:t>
                        </m:r>
                        <m:r>
                          <a:rPr lang="en-US" altLang="zh-CN" b="0" i="1" smtClean="0">
                            <a:latin typeface="Cambria Math" panose="02040503050406030204" pitchFamily="18" charset="0"/>
                          </a:rPr>
                          <m:t>6</m:t>
                        </m:r>
                      </m:sup>
                    </m:sSup>
                  </m:oMath>
                </a14:m>
                <a:r>
                  <a:rPr lang="zh-CN" altLang="en-US" dirty="0">
                    <a:latin typeface="微软雅黑" panose="020B0503020204020204" pitchFamily="34" charset="-122"/>
                    <a:ea typeface="微软雅黑" panose="020B0503020204020204" pitchFamily="34" charset="-122"/>
                  </a:rPr>
                  <a:t>。（因为</a:t>
                </a:r>
                <a14:m>
                  <m:oMath xmlns:m="http://schemas.openxmlformats.org/officeDocument/2006/math">
                    <m:sSub>
                      <m:sSubPr>
                        <m:ctrlPr>
                          <a:rPr lang="en-US" altLang="zh-CN" i="1" dirty="0">
                            <a:latin typeface="Cambria Math" panose="02040503050406030204" pitchFamily="18" charset="0"/>
                          </a:rPr>
                        </m:ctrlPr>
                      </m:sSubPr>
                      <m:e>
                        <m:r>
                          <m:rPr>
                            <m:sty m:val="p"/>
                          </m:rPr>
                          <a:rPr lang="en-US" altLang="zh-CN" i="1" dirty="0">
                            <a:latin typeface="Cambria Math" panose="02040503050406030204" pitchFamily="18" charset="0"/>
                          </a:rPr>
                          <m:t>F</m:t>
                        </m:r>
                      </m:e>
                      <m:sub>
                        <m:r>
                          <m:rPr>
                            <m:sty m:val="p"/>
                          </m:rPr>
                          <a:rPr lang="en-US" altLang="zh-CN" i="1" dirty="0">
                            <a:latin typeface="Cambria Math" panose="02040503050406030204" pitchFamily="18" charset="0"/>
                          </a:rPr>
                          <m:t>X</m:t>
                        </m:r>
                      </m:sub>
                    </m:sSub>
                    <m:r>
                      <a:rPr lang="zh-CN" altLang="en-US" i="1" dirty="0">
                        <a:latin typeface="Cambria Math" panose="02040503050406030204" pitchFamily="18" charset="0"/>
                      </a:rPr>
                      <m:t>（</m:t>
                    </m:r>
                    <m:r>
                      <m:rPr>
                        <m:sty m:val="p"/>
                      </m:rPr>
                      <a:rPr lang="en-US" altLang="zh-CN" i="1" dirty="0">
                        <a:latin typeface="Cambria Math" panose="02040503050406030204" pitchFamily="18" charset="0"/>
                      </a:rPr>
                      <m:t>x</m:t>
                    </m:r>
                  </m:oMath>
                </a14:m>
                <a:r>
                  <a:rPr lang="zh-CN" altLang="en-US" dirty="0">
                    <a:latin typeface="微软雅黑" panose="020B0503020204020204" pitchFamily="34" charset="-122"/>
                    <a:ea typeface="微软雅黑" panose="020B0503020204020204" pitchFamily="34" charset="-122"/>
                  </a:rPr>
                  <a:t>）是指数分布随机变量</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的分布函数，</a:t>
                </a:r>
                <a:r>
                  <a:rPr lang="en-US" altLang="zh-CN" dirty="0">
                    <a:latin typeface="微软雅黑" panose="020B0503020204020204" pitchFamily="34" charset="-122"/>
                    <a:ea typeface="微软雅黑" panose="020B0503020204020204" pitchFamily="34" charset="-122"/>
                  </a:rPr>
                  <a:t>X</a:t>
                </a:r>
                <a:r>
                  <a:rPr lang="zh-CN" altLang="en-US" dirty="0">
                    <a:latin typeface="微软雅黑" panose="020B0503020204020204" pitchFamily="34" charset="-122"/>
                    <a:ea typeface="微软雅黑" panose="020B0503020204020204" pitchFamily="34" charset="-122"/>
                  </a:rPr>
                  <a:t>是连续型随机变量，故</a:t>
                </a:r>
                <a:r>
                  <a:rPr lang="en-US" altLang="zh-CN" dirty="0">
                    <a:latin typeface="微软雅黑" panose="020B0503020204020204" pitchFamily="34" charset="-122"/>
                    <a:ea typeface="微软雅黑" panose="020B0503020204020204" pitchFamily="34" charset="-122"/>
                  </a:rPr>
                  <a:t>P{X=4}=0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P{X&lt;4}=P{X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 ）</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P{3</a:t>
                </a:r>
                <a:r>
                  <a:rPr lang="zh-CN" altLang="en-US" dirty="0">
                    <a:latin typeface="微软雅黑" panose="020B0503020204020204" pitchFamily="34" charset="-122"/>
                    <a:ea typeface="微软雅黑" panose="020B0503020204020204" pitchFamily="34" charset="-122"/>
                  </a:rPr>
                  <a:t>分钟至</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分钟之间</a:t>
                </a:r>
                <a:r>
                  <a:rPr lang="en-US" altLang="zh-CN"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P{3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4}=P{3&lt;X </a:t>
                </a:r>
                <a14:m>
                  <m:oMath xmlns:m="http://schemas.openxmlformats.org/officeDocument/2006/math">
                    <m:r>
                      <a:rPr lang="en-US" altLang="zh-CN" sz="1200" i="1">
                        <a:latin typeface="Cambria Math" panose="02040503050406030204" pitchFamily="18" charset="0"/>
                        <a:ea typeface="Cambria Math" panose="02040503050406030204" pitchFamily="18" charset="0"/>
                      </a:rPr>
                      <m:t>≤</m:t>
                    </m:r>
                  </m:oMath>
                </a14:m>
                <a:r>
                  <a:rPr lang="en-US" altLang="zh-CN" sz="1200" dirty="0">
                    <a:latin typeface="微软雅黑" panose="020B0503020204020204" pitchFamily="34" charset="-122"/>
                    <a:ea typeface="微软雅黑" panose="020B0503020204020204" pitchFamily="34" charset="-122"/>
                  </a:rPr>
                  <a:t>4}=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dirty="0">
                        <a:latin typeface="Cambria Math" panose="02040503050406030204" pitchFamily="18" charset="0"/>
                      </a:rPr>
                      <m:t>4</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1200" i="1" dirty="0">
                            <a:latin typeface="Cambria Math" panose="02040503050406030204" pitchFamily="18" charset="0"/>
                          </a:rPr>
                        </m:ctrlPr>
                      </m:sSubPr>
                      <m:e>
                        <m:r>
                          <m:rPr>
                            <m:sty m:val="p"/>
                          </m:rPr>
                          <a:rPr lang="en-US" altLang="zh-CN" sz="1200" i="1" dirty="0">
                            <a:latin typeface="Cambria Math" panose="02040503050406030204" pitchFamily="18" charset="0"/>
                          </a:rPr>
                          <m:t>F</m:t>
                        </m:r>
                      </m:e>
                      <m:sub>
                        <m:r>
                          <m:rPr>
                            <m:sty m:val="p"/>
                          </m:rPr>
                          <a:rPr lang="en-US" altLang="zh-CN" sz="1200" i="1" dirty="0">
                            <a:latin typeface="Cambria Math" panose="02040503050406030204" pitchFamily="18" charset="0"/>
                          </a:rPr>
                          <m:t>X</m:t>
                        </m:r>
                      </m:sub>
                    </m:sSub>
                    <m:r>
                      <a:rPr lang="zh-CN" altLang="en-US" sz="1200" i="1" dirty="0">
                        <a:latin typeface="Cambria Math" panose="02040503050406030204" pitchFamily="18" charset="0"/>
                      </a:rPr>
                      <m:t>（</m:t>
                    </m:r>
                    <m:r>
                      <a:rPr lang="en-US" altLang="zh-CN" sz="1200" b="0" i="0" dirty="0" smtClean="0">
                        <a:latin typeface="Cambria Math" panose="02040503050406030204" pitchFamily="18" charset="0"/>
                      </a:rPr>
                      <m:t>3</m:t>
                    </m:r>
                  </m:oMath>
                </a14:m>
                <a:r>
                  <a:rPr lang="zh-CN" altLang="en-US" sz="1200" dirty="0">
                    <a:latin typeface="微软雅黑" panose="020B0503020204020204" pitchFamily="34" charset="-122"/>
                    <a:ea typeface="微软雅黑" panose="020B0503020204020204" pitchFamily="34" charset="-122"/>
                  </a:rPr>
                  <a:t>）</a:t>
                </a:r>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−1.2</m:t>
                        </m:r>
                      </m:sup>
                    </m:sSup>
                  </m:oMath>
                </a14:m>
                <a:r>
                  <a:rPr lang="en-US" altLang="zh-CN" sz="1200"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sz="1200" i="1">
                            <a:latin typeface="Cambria Math" panose="02040503050406030204" pitchFamily="18" charset="0"/>
                          </a:rPr>
                        </m:ctrlPr>
                      </m:sSupPr>
                      <m:e>
                        <m:r>
                          <m:rPr>
                            <m:sty m:val="p"/>
                          </m:rPr>
                          <a:rPr lang="en-US" altLang="zh-CN" sz="1200" i="1">
                            <a:latin typeface="Cambria Math" panose="02040503050406030204" pitchFamily="18" charset="0"/>
                          </a:rPr>
                          <m:t>e</m:t>
                        </m:r>
                      </m:e>
                      <m:sup>
                        <m:r>
                          <a:rPr lang="en-US" altLang="zh-CN" sz="1200" i="1">
                            <a:latin typeface="Cambria Math" panose="02040503050406030204" pitchFamily="18" charset="0"/>
                          </a:rPr>
                          <m:t>−1.6</m:t>
                        </m:r>
                      </m:sup>
                    </m:sSup>
                    <m:r>
                      <a:rPr lang="zh-CN" altLang="en-US" sz="1200" i="1" smtClean="0">
                        <a:latin typeface="Cambria Math" panose="02040503050406030204" pitchFamily="18" charset="0"/>
                      </a:rPr>
                      <m:t>。</m:t>
                    </m:r>
                  </m:oMath>
                </a14:m>
                <a:endParaRPr lang="en-US" altLang="zh-CN" sz="1200"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至多</a:t>
                </a:r>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分钟或至少</a:t>
                </a:r>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r>
                  <a:rPr lang="zh-CN" altLang="en-US" dirty="0">
                    <a:latin typeface="微软雅黑" panose="020B0503020204020204" pitchFamily="34" charset="-122"/>
                    <a:ea typeface="微软雅黑" panose="020B0503020204020204" pitchFamily="34" charset="-122"/>
                  </a:rPr>
                  <a:t>）</a:t>
                </a:r>
                <a14:m>
                  <m:oMath xmlns:m="http://schemas.openxmlformats.org/officeDocument/2006/math">
                    <m:r>
                      <a:rPr lang="zh-CN" altLang="en-US" i="1" smtClean="0">
                        <a:latin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 P{X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3</a:t>
                </a:r>
                <a14:m>
                  <m:oMath xmlns:m="http://schemas.openxmlformats.org/officeDocument/2006/math">
                    <m:r>
                      <a:rPr lang="en-US" altLang="zh-CN" i="1" dirty="0">
                        <a:latin typeface="Cambria Math" panose="02040503050406030204" pitchFamily="18" charset="0"/>
                      </a:rPr>
                      <m:t>}</m:t>
                    </m:r>
                    <m:r>
                      <a:rPr lang="en-US" altLang="zh-CN" i="1" smtClean="0">
                        <a:latin typeface="Cambria Math" panose="02040503050406030204" pitchFamily="18" charset="0"/>
                      </a:rPr>
                      <m:t>+</m:t>
                    </m:r>
                    <m:r>
                      <m:rPr>
                        <m:sty m:val="p"/>
                      </m:rPr>
                      <a:rPr lang="en-US" altLang="zh-CN" i="1">
                        <a:latin typeface="Cambria Math" panose="02040503050406030204" pitchFamily="18" charset="0"/>
                      </a:rPr>
                      <m:t>P</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 </m:t>
                    </m:r>
                  </m:oMath>
                </a14:m>
                <a:r>
                  <a:rPr lang="en-US" altLang="zh-CN" dirty="0">
                    <a:latin typeface="微软雅黑" panose="020B0503020204020204" pitchFamily="34" charset="-122"/>
                    <a:ea typeface="微软雅黑" panose="020B0503020204020204" pitchFamily="34" charset="-122"/>
                  </a:rPr>
                  <a:t>4}=1-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−1.2</m:t>
                        </m:r>
                      </m:sup>
                    </m:sSup>
                  </m:oMath>
                </a14:m>
                <a:r>
                  <a:rPr lang="en-US" altLang="zh-CN" dirty="0">
                    <a:latin typeface="微软雅黑" panose="020B0503020204020204" pitchFamily="34" charset="-122"/>
                    <a:ea typeface="微软雅黑" panose="020B0503020204020204" pitchFamily="34" charset="-122"/>
                  </a:rPr>
                  <a:t>+ </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a:rPr lang="en-US" altLang="zh-CN" i="1">
                            <a:latin typeface="Cambria Math" panose="02040503050406030204" pitchFamily="18" charset="0"/>
                          </a:rPr>
                          <m:t>−1.6</m:t>
                        </m:r>
                      </m:sup>
                    </m:sSup>
                  </m:oMath>
                </a14:m>
                <a:r>
                  <a:rPr lang="zh-CN" altLang="en-US" dirty="0">
                    <a:latin typeface="微软雅黑" panose="020B0503020204020204" pitchFamily="34" charset="-122"/>
                    <a:ea typeface="微软雅黑" panose="020B0503020204020204" pitchFamily="34" charset="-122"/>
                  </a:rPr>
                  <a:t>。</a:t>
                </a:r>
                <a:endParaRPr lang="en-US" altLang="zh-CN" dirty="0">
                  <a:latin typeface="微软雅黑" panose="020B0503020204020204" pitchFamily="34" charset="-122"/>
                  <a:ea typeface="微软雅黑" panose="020B0503020204020204" pitchFamily="34" charset="-122"/>
                </a:endParaRPr>
              </a:p>
              <a:p>
                <a:pPr algn="just">
                  <a:lnSpc>
                    <a:spcPct val="150000"/>
                  </a:lnSpc>
                </a:pP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5</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P{</a:t>
                </a:r>
                <a:r>
                  <a:rPr lang="zh-CN" altLang="en-US" dirty="0">
                    <a:latin typeface="微软雅黑" panose="020B0503020204020204" pitchFamily="34" charset="-122"/>
                    <a:ea typeface="微软雅黑" panose="020B0503020204020204" pitchFamily="34" charset="-122"/>
                  </a:rPr>
                  <a:t>恰好</a:t>
                </a:r>
                <a:r>
                  <a:rPr lang="en-US" altLang="zh-CN" dirty="0">
                    <a:latin typeface="微软雅黑" panose="020B0503020204020204" pitchFamily="34" charset="-122"/>
                    <a:ea typeface="微软雅黑" panose="020B0503020204020204" pitchFamily="34" charset="-122"/>
                  </a:rPr>
                  <a:t>2.5</a:t>
                </a:r>
                <a:r>
                  <a:rPr lang="zh-CN" altLang="en-US" dirty="0">
                    <a:latin typeface="微软雅黑" panose="020B0503020204020204" pitchFamily="34" charset="-122"/>
                    <a:ea typeface="微软雅黑" panose="020B0503020204020204" pitchFamily="34" charset="-122"/>
                  </a:rPr>
                  <a:t>分钟</a:t>
                </a:r>
                <a:r>
                  <a:rPr lang="en-US" altLang="zh-CN" dirty="0">
                    <a:latin typeface="微软雅黑" panose="020B0503020204020204" pitchFamily="34" charset="-122"/>
                    <a:ea typeface="微软雅黑" panose="020B0503020204020204" pitchFamily="34" charset="-122"/>
                  </a:rPr>
                  <a:t>}=P{X=2.5}=0</a:t>
                </a:r>
                <a:r>
                  <a:rPr lang="zh-CN" altLang="en-US" dirty="0">
                    <a:latin typeface="微软雅黑" panose="020B0503020204020204" pitchFamily="34" charset="-122"/>
                    <a:ea typeface="微软雅黑" panose="020B0503020204020204" pitchFamily="34" charset="-122"/>
                  </a:rPr>
                  <a:t>。</a:t>
                </a:r>
              </a:p>
            </p:txBody>
          </p:sp>
        </mc:Choice>
        <mc:Fallback xmlns="">
          <p:sp>
            <p:nvSpPr>
              <p:cNvPr id="19" name="文本框 18"/>
              <p:cNvSpPr txBox="1">
                <a:spLocks noRot="1" noChangeAspect="1" noMove="1" noResize="1" noEditPoints="1" noAdjustHandles="1" noChangeArrowheads="1" noChangeShapeType="1" noTextEdit="1"/>
              </p:cNvSpPr>
              <p:nvPr/>
            </p:nvSpPr>
            <p:spPr>
              <a:xfrm>
                <a:off x="297180" y="1638539"/>
                <a:ext cx="5120640" cy="3300712"/>
              </a:xfrm>
              <a:prstGeom prst="rect">
                <a:avLst/>
              </a:prstGeom>
              <a:blipFill rotWithShape="1">
                <a:blip r:embed="rId2"/>
                <a:stretch>
                  <a:fillRect t="-7" r="-112" b="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p:sp>
        <p:nvSpPr>
          <p:cNvPr id="4" name="文本框 3"/>
          <p:cNvSpPr txBox="1"/>
          <p:nvPr>
            <p:custDataLst>
              <p:tags r:id="rId3"/>
            </p:custDataLst>
          </p:nvPr>
        </p:nvSpPr>
        <p:spPr>
          <a:xfrm>
            <a:off x="382905" y="834292"/>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 </a:t>
            </a:r>
            <a:r>
              <a:rPr lang="en-US" altLang="zh-CN" sz="1800" dirty="0">
                <a:solidFill>
                  <a:srgbClr val="000000"/>
                </a:solidFill>
                <a:effectLst/>
                <a:latin typeface="微软雅黑" panose="020B0503020204020204" pitchFamily="34" charset="-122"/>
                <a:ea typeface="微软雅黑" panose="020B0503020204020204" pitchFamily="34" charset="-122"/>
              </a:rPr>
              <a:t>f(x)</a:t>
            </a:r>
            <a:r>
              <a:rPr lang="zh-CN" altLang="en-US" sz="1800" dirty="0">
                <a:solidFill>
                  <a:srgbClr val="000000"/>
                </a:solidFill>
                <a:effectLst/>
                <a:latin typeface="微软雅黑" panose="020B0503020204020204" pitchFamily="34" charset="-122"/>
                <a:ea typeface="微软雅黑" panose="020B0503020204020204" pitchFamily="34" charset="-122"/>
              </a:rPr>
              <a:t>，</a:t>
            </a:r>
            <a:r>
              <a:rPr lang="en-US" altLang="zh-CN" sz="1800" dirty="0">
                <a:solidFill>
                  <a:srgbClr val="000000"/>
                </a:solidFill>
                <a:effectLst/>
                <a:latin typeface="微软雅黑" panose="020B0503020204020204" pitchFamily="34" charset="-122"/>
                <a:ea typeface="微软雅黑" panose="020B0503020204020204" pitchFamily="34" charset="-122"/>
              </a:rPr>
              <a:t>g(x) </a:t>
            </a:r>
            <a:r>
              <a:rPr lang="zh-CN" altLang="en-US" sz="1800" dirty="0">
                <a:solidFill>
                  <a:srgbClr val="000000"/>
                </a:solidFill>
                <a:effectLst/>
                <a:latin typeface="微软雅黑" panose="020B0503020204020204" pitchFamily="34" charset="-122"/>
                <a:ea typeface="微软雅黑" panose="020B0503020204020204" pitchFamily="34" charset="-122"/>
              </a:rPr>
              <a:t>都是概率密度函数，求证：</a:t>
            </a:r>
            <a:r>
              <a:rPr lang="en-US" altLang="zh-CN" sz="1800" dirty="0">
                <a:solidFill>
                  <a:srgbClr val="000000"/>
                </a:solidFill>
                <a:effectLst/>
                <a:latin typeface="微软雅黑" panose="020B0503020204020204" pitchFamily="34" charset="-122"/>
                <a:ea typeface="微软雅黑" panose="020B0503020204020204" pitchFamily="34" charset="-122"/>
              </a:rPr>
              <a:t>h(x) = αf(x) + (1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α)g(x), 0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α </a:t>
            </a:r>
            <a:r>
              <a:rPr lang="zh-CN" altLang="en-US" sz="1800" dirty="0">
                <a:solidFill>
                  <a:srgbClr val="000000"/>
                </a:solidFill>
                <a:effectLst/>
                <a:latin typeface="微软雅黑" panose="020B0503020204020204" pitchFamily="34" charset="-122"/>
                <a:ea typeface="微软雅黑" panose="020B0503020204020204" pitchFamily="34" charset="-122"/>
              </a:rPr>
              <a:t>⩽ </a:t>
            </a: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也是一个概率密度函数</a:t>
            </a:r>
            <a:r>
              <a:rPr lang="en-US" altLang="zh-CN" sz="1800" dirty="0">
                <a:solidFill>
                  <a:srgbClr val="000000"/>
                </a:solidFill>
                <a:effectLst/>
                <a:latin typeface="微软雅黑" panose="020B0503020204020204" pitchFamily="34" charset="-122"/>
                <a:ea typeface="微软雅黑" panose="020B0503020204020204" pitchFamily="34" charset="-122"/>
              </a:rPr>
              <a:t>.</a:t>
            </a:r>
            <a:endParaRPr lang="zh-CN" altLang="en-US" sz="26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mc:AlternateContent xmlns:mc="http://schemas.openxmlformats.org/markup-compatibility/2006">
        <mc:Choice xmlns:a14="http://schemas.microsoft.com/office/drawing/2010/main" Requires="a14">
          <p:sp>
            <p:nvSpPr>
              <p:cNvPr id="17" name="文本框 16"/>
              <p:cNvSpPr txBox="1"/>
              <p:nvPr/>
            </p:nvSpPr>
            <p:spPr>
              <a:xfrm>
                <a:off x="6108700" y="1894192"/>
                <a:ext cx="5120640" cy="266983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都是概率密度函数，故有</a:t>
                </a:r>
                <a:r>
                  <a:rPr lang="en-US" altLang="zh-CN" dirty="0">
                    <a:latin typeface="微软雅黑" panose="020B0503020204020204" pitchFamily="34" charset="-122"/>
                    <a:ea typeface="微软雅黑" panose="020B0503020204020204" pitchFamily="34" charset="-122"/>
                  </a:rPr>
                  <a:t>f(x)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且</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smtClean="0">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𝛼</m:t>
                    </m:r>
                    <m:r>
                      <a:rPr lang="zh-CN" altLang="en-US" i="1" smtClean="0">
                        <a:latin typeface="Cambria Math" panose="02040503050406030204" pitchFamily="18" charset="0"/>
                        <a:ea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r>
                      <a:rPr lang="zh-CN" altLang="en-US" i="1" smtClean="0">
                        <a:latin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r>
                      <a:rPr lang="zh-CN" altLang="en-US" i="1" smtClean="0">
                        <a:latin typeface="Cambria Math" panose="02040503050406030204" pitchFamily="18" charset="0"/>
                      </a:rPr>
                      <m:t>有</m:t>
                    </m:r>
                    <m:r>
                      <m:rPr>
                        <m:sty m:val="p"/>
                      </m:rPr>
                      <a:rPr lang="zh-CN" altLang="en-US" dirty="0">
                        <a:latin typeface="Cambria Math" panose="02040503050406030204" pitchFamily="18" charset="0"/>
                      </a:rPr>
                      <m:t>α</m:t>
                    </m:r>
                    <m:r>
                      <m:rPr>
                        <m:sty m:val="p"/>
                      </m:rPr>
                      <a:rPr lang="en-US" altLang="zh-CN" i="1" dirty="0" smtClean="0">
                        <a:latin typeface="Cambria Math" panose="02040503050406030204" pitchFamily="18" charset="0"/>
                      </a:rPr>
                      <m:t>f</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zh-CN" altLang="en-US" dirty="0">
                        <a:latin typeface="Cambria Math" panose="02040503050406030204" pitchFamily="18" charset="0"/>
                      </a:rPr>
                      <m:t>α</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h(x) </a:t>
                </a:r>
                <a14:m>
                  <m:oMath xmlns:m="http://schemas.openxmlformats.org/officeDocument/2006/math">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。又由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有</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zh-CN" altLang="en-US" i="1" smtClean="0">
                            <a:latin typeface="Cambria Math" panose="02040503050406030204" pitchFamily="18" charset="0"/>
                          </a:rPr>
                          <m:t>𝛼</m:t>
                        </m:r>
                        <m:nary>
                          <m:naryPr>
                            <m:ctrlPr>
                              <a:rPr lang="zh-CN" altLang="en-US" i="1" smtClean="0">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rPr>
                              <m:t>f</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+(1−</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𝛼</m:t>
                                    </m:r>
                                  </m:e>
                                </m:d>
                                <m:r>
                                  <a:rPr lang="en-US" altLang="zh-CN" b="0" i="1" smtClean="0">
                                    <a:latin typeface="Cambria Math" panose="02040503050406030204" pitchFamily="18" charset="0"/>
                                  </a:rPr>
                                  <m:t>=1</m:t>
                                </m:r>
                              </m:e>
                            </m:nary>
                          </m:e>
                        </m:nary>
                      </m:e>
                    </m:nary>
                  </m:oMath>
                </a14:m>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是一个概率密度函数。</a:t>
                </a:r>
              </a:p>
            </p:txBody>
          </p:sp>
        </mc:Choice>
        <mc:Fallback>
          <p:sp>
            <p:nvSpPr>
              <p:cNvPr id="17" name="文本框 16"/>
              <p:cNvSpPr txBox="1">
                <a:spLocks noRot="1" noChangeAspect="1" noMove="1" noResize="1" noEditPoints="1" noAdjustHandles="1" noChangeArrowheads="1" noChangeShapeType="1" noTextEdit="1"/>
              </p:cNvSpPr>
              <p:nvPr/>
            </p:nvSpPr>
            <p:spPr>
              <a:xfrm>
                <a:off x="6108700" y="1894192"/>
                <a:ext cx="5120640" cy="2669833"/>
              </a:xfrm>
              <a:prstGeom prst="rect">
                <a:avLst/>
              </a:prstGeom>
              <a:blipFill>
                <a:blip r:embed="rId16"/>
                <a:stretch>
                  <a:fillRect l="-5595" r="-3810" b="-17808"/>
                </a:stretch>
              </a:blipFill>
            </p:spPr>
            <p:txBody>
              <a:bodyPr/>
              <a:lstStyle/>
              <a:p>
                <a:r>
                  <a:rPr lang="zh-CN" altLang="en-US">
                    <a:noFill/>
                  </a:rPr>
                  <a:t> </a:t>
                </a:r>
              </a:p>
            </p:txBody>
          </p:sp>
        </mc:Fallback>
      </mc:AlternateContent>
      <p:grpSp>
        <p:nvGrpSpPr>
          <p:cNvPr id="14" name="组合 13"/>
          <p:cNvGrpSpPr/>
          <p:nvPr>
            <p:custDataLst>
              <p:tags r:id="rId5"/>
            </p:custDataLst>
          </p:nvPr>
        </p:nvGrpSpPr>
        <p:grpSpPr>
          <a:xfrm>
            <a:off x="6108700" y="0"/>
            <a:ext cx="5095240" cy="647700"/>
            <a:chOff x="6108700" y="0"/>
            <a:chExt cx="5095240" cy="647700"/>
          </a:xfrm>
        </p:grpSpPr>
        <p:sp>
          <p:nvSpPr>
            <p:cNvPr id="11"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7" name="文本框 16"/>
              <p:cNvSpPr txBox="1"/>
              <p:nvPr/>
            </p:nvSpPr>
            <p:spPr>
              <a:xfrm>
                <a:off x="297180" y="1817992"/>
                <a:ext cx="5120640" cy="2669833"/>
              </a:xfrm>
              <a:prstGeom prst="rect">
                <a:avLst/>
              </a:prstGeom>
              <a:noFill/>
            </p:spPr>
            <p:txBody>
              <a:bodyPr wrap="square" rtlCol="0">
                <a:spAutoFit/>
              </a:bodyPr>
              <a:lstStyle/>
              <a:p>
                <a:pPr>
                  <a:lnSpc>
                    <a:spcPct val="150000"/>
                  </a:lnSpc>
                </a:pPr>
                <a:r>
                  <a:rPr lang="zh-CN" altLang="en-US" b="1" dirty="0">
                    <a:latin typeface="微软雅黑" panose="020B0503020204020204" pitchFamily="34" charset="-122"/>
                    <a:ea typeface="微软雅黑" panose="020B0503020204020204" pitchFamily="34" charset="-122"/>
                  </a:rPr>
                  <a:t>答案</a:t>
                </a:r>
                <a:endParaRPr lang="en-US" altLang="zh-CN" b="1" dirty="0">
                  <a:latin typeface="微软雅黑" panose="020B0503020204020204" pitchFamily="34" charset="-122"/>
                  <a:ea typeface="微软雅黑" panose="020B0503020204020204" pitchFamily="34" charset="-122"/>
                </a:endParaRPr>
              </a:p>
              <a:p>
                <a:pPr>
                  <a:lnSpc>
                    <a:spcPct val="150000"/>
                  </a:lnSpc>
                </a:pPr>
                <a:r>
                  <a:rPr lang="zh-CN" altLang="en-US" dirty="0">
                    <a:latin typeface="微软雅黑" panose="020B0503020204020204" pitchFamily="34" charset="-122"/>
                    <a:ea typeface="微软雅黑" panose="020B0503020204020204" pitchFamily="34" charset="-122"/>
                  </a:rPr>
                  <a:t>因为</a:t>
                </a:r>
                <a:r>
                  <a:rPr lang="en-US" altLang="zh-CN" dirty="0">
                    <a:latin typeface="微软雅黑" panose="020B0503020204020204" pitchFamily="34" charset="-122"/>
                    <a:ea typeface="微软雅黑" panose="020B0503020204020204" pitchFamily="34" charset="-122"/>
                  </a:rPr>
                  <a:t>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g</a:t>
                </a:r>
                <a:r>
                  <a:rPr lang="zh-CN" altLang="en-US" dirty="0">
                    <a:latin typeface="微软雅黑" panose="020B0503020204020204" pitchFamily="34" charset="-122"/>
                    <a:ea typeface="微软雅黑" panose="020B0503020204020204" pitchFamily="34" charset="-122"/>
                  </a:rPr>
                  <a:t>都是概率密度函数，故有</a:t>
                </a:r>
                <a:r>
                  <a:rPr lang="en-US" altLang="zh-CN" dirty="0">
                    <a:latin typeface="微软雅黑" panose="020B0503020204020204" pitchFamily="34" charset="-122"/>
                    <a:ea typeface="微软雅黑" panose="020B0503020204020204" pitchFamily="34" charset="-122"/>
                  </a:rPr>
                  <a:t>f(x)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0</m:t>
                    </m:r>
                    <m:r>
                      <a:rPr lang="zh-CN" altLang="en-US"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≥0</m:t>
                    </m:r>
                    <m:r>
                      <a:rPr lang="zh-CN" altLang="en-US" i="1" smtClean="0">
                        <a:latin typeface="Cambria Math" panose="02040503050406030204" pitchFamily="18" charset="0"/>
                        <a:ea typeface="Cambria Math" panose="02040503050406030204" pitchFamily="18" charset="0"/>
                      </a:rPr>
                      <m:t>，</m:t>
                    </m:r>
                  </m:oMath>
                </a14:m>
                <a:r>
                  <a:rPr lang="zh-CN" altLang="en-US" dirty="0">
                    <a:latin typeface="微软雅黑" panose="020B0503020204020204" pitchFamily="34" charset="-122"/>
                    <a:ea typeface="微软雅黑" panose="020B0503020204020204" pitchFamily="34" charset="-122"/>
                  </a:rPr>
                  <a:t>且</a:t>
                </a:r>
                <a14:m>
                  <m:oMath xmlns:m="http://schemas.openxmlformats.org/officeDocument/2006/math">
                    <m:nary>
                      <m:naryPr>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 </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smtClean="0">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，现在</a:t>
                </a:r>
                <a:r>
                  <a:rPr lang="en-US" altLang="zh-CN" dirty="0">
                    <a:latin typeface="微软雅黑" panose="020B0503020204020204" pitchFamily="34" charset="-122"/>
                    <a:ea typeface="微软雅黑" panose="020B0503020204020204" pitchFamily="34" charset="-122"/>
                  </a:rPr>
                  <a:t>0</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r>
                      <a:rPr lang="zh-CN" altLang="en-US" i="1" smtClean="0">
                        <a:latin typeface="Cambria Math" panose="02040503050406030204" pitchFamily="18" charset="0"/>
                        <a:ea typeface="Cambria Math" panose="02040503050406030204" pitchFamily="18" charset="0"/>
                      </a:rPr>
                      <m:t>𝛼</m:t>
                    </m:r>
                    <m:r>
                      <a:rPr lang="zh-CN" altLang="en-US" i="1" smtClean="0">
                        <a:latin typeface="Cambria Math" panose="02040503050406030204" pitchFamily="18" charset="0"/>
                        <a:ea typeface="Cambria Math" panose="02040503050406030204" pitchFamily="18" charset="0"/>
                      </a:rPr>
                      <m:t>≤1</m:t>
                    </m:r>
                  </m:oMath>
                </a14:m>
                <a:r>
                  <a:rPr lang="zh-CN" altLang="en-US" dirty="0">
                    <a:latin typeface="微软雅黑" panose="020B0503020204020204" pitchFamily="34" charset="-122"/>
                    <a:ea typeface="微软雅黑" panose="020B0503020204020204" pitchFamily="34" charset="-122"/>
                  </a:rPr>
                  <a:t>，故</a:t>
                </a:r>
                <a:r>
                  <a:rPr lang="en-US" altLang="zh-CN" dirty="0">
                    <a:latin typeface="微软雅黑" panose="020B0503020204020204" pitchFamily="34" charset="-122"/>
                    <a:ea typeface="微软雅黑" panose="020B0503020204020204" pitchFamily="34" charset="-122"/>
                  </a:rPr>
                  <a:t>1-</a:t>
                </a:r>
                <a14:m>
                  <m:oMath xmlns:m="http://schemas.openxmlformats.org/officeDocument/2006/math">
                    <m:r>
                      <a:rPr lang="zh-CN" altLang="en-US" i="1" smtClean="0">
                        <a:latin typeface="Cambria Math" panose="02040503050406030204" pitchFamily="18" charset="0"/>
                      </a:rPr>
                      <m:t>𝛼</m:t>
                    </m:r>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a:rPr lang="en-US" altLang="zh-CN" i="1">
                            <a:latin typeface="Cambria Math" panose="02040503050406030204" pitchFamily="18" charset="0"/>
                          </a:rPr>
                          <m:t>𝑓</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r>
                      <a:rPr lang="zh-CN" altLang="en-US" i="1" smtClean="0">
                        <a:latin typeface="Cambria Math" panose="02040503050406030204" pitchFamily="18" charset="0"/>
                      </a:rPr>
                      <m:t>有</m:t>
                    </m:r>
                    <m:r>
                      <m:rPr>
                        <m:sty m:val="p"/>
                      </m:rPr>
                      <a:rPr lang="zh-CN" altLang="en-US" dirty="0">
                        <a:latin typeface="Cambria Math" panose="02040503050406030204" pitchFamily="18" charset="0"/>
                      </a:rPr>
                      <m:t>α</m:t>
                    </m:r>
                    <m:r>
                      <m:rPr>
                        <m:sty m:val="p"/>
                      </m:rPr>
                      <a:rPr lang="en-US" altLang="zh-CN" i="1" dirty="0" smtClean="0">
                        <a:latin typeface="Cambria Math" panose="02040503050406030204" pitchFamily="18" charset="0"/>
                      </a:rPr>
                      <m:t>f</m:t>
                    </m:r>
                  </m:oMath>
                </a14:m>
                <a:r>
                  <a:rPr lang="en-US" altLang="zh-CN" dirty="0">
                    <a:latin typeface="微软雅黑" panose="020B0503020204020204" pitchFamily="34" charset="-122"/>
                    <a:ea typeface="微软雅黑" panose="020B0503020204020204" pitchFamily="34" charset="-122"/>
                  </a:rPr>
                  <a:t>(x)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latin typeface="微软雅黑" panose="020B0503020204020204" pitchFamily="34" charset="-122"/>
                    <a:ea typeface="微软雅黑" panose="020B0503020204020204" pitchFamily="34" charset="-122"/>
                  </a:rPr>
                  <a:t>0</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 </a:t>
                </a:r>
                <a14:m>
                  <m:oMath xmlns:m="http://schemas.openxmlformats.org/officeDocument/2006/math">
                    <m:r>
                      <m:rPr>
                        <m:sty m:val="p"/>
                      </m:rPr>
                      <a:rPr lang="zh-CN" altLang="en-US" dirty="0">
                        <a:latin typeface="Cambria Math" panose="02040503050406030204" pitchFamily="18" charset="0"/>
                      </a:rPr>
                      <m:t>α</m:t>
                    </m:r>
                  </m:oMath>
                </a14:m>
                <a:r>
                  <a:rPr lang="en-US" altLang="zh-CN" dirty="0">
                    <a:latin typeface="微软雅黑" panose="020B0503020204020204" pitchFamily="34" charset="-122"/>
                    <a:ea typeface="微软雅黑" panose="020B0503020204020204" pitchFamily="34" charset="-122"/>
                  </a:rPr>
                  <a:t>)g(x) </a:t>
                </a:r>
                <a14:m>
                  <m:oMath xmlns:m="http://schemas.openxmlformats.org/officeDocument/2006/math">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，于是</a:t>
                </a:r>
                <a:r>
                  <a:rPr lang="en-US" altLang="zh-CN" dirty="0">
                    <a:latin typeface="微软雅黑" panose="020B0503020204020204" pitchFamily="34" charset="-122"/>
                    <a:ea typeface="微软雅黑" panose="020B0503020204020204" pitchFamily="34" charset="-122"/>
                  </a:rPr>
                  <a:t>h(x) </a:t>
                </a:r>
                <a14:m>
                  <m:oMath xmlns:m="http://schemas.openxmlformats.org/officeDocument/2006/math">
                    <m:r>
                      <a:rPr lang="en-US" altLang="zh-CN" i="1">
                        <a:latin typeface="Cambria Math" panose="02040503050406030204" pitchFamily="18" charset="0"/>
                        <a:ea typeface="Cambria Math" panose="02040503050406030204" pitchFamily="18" charset="0"/>
                      </a:rPr>
                      <m:t>≥0</m:t>
                    </m:r>
                  </m:oMath>
                </a14:m>
                <a:r>
                  <a:rPr lang="zh-CN" altLang="en-US" dirty="0">
                    <a:latin typeface="微软雅黑" panose="020B0503020204020204" pitchFamily="34" charset="-122"/>
                    <a:ea typeface="微软雅黑" panose="020B0503020204020204" pitchFamily="34" charset="-122"/>
                  </a:rPr>
                  <a:t>。又由</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g</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=1</m:t>
                        </m:r>
                      </m:e>
                    </m:nary>
                  </m:oMath>
                </a14:m>
                <a:r>
                  <a:rPr lang="zh-CN" altLang="en-US" dirty="0">
                    <a:latin typeface="微软雅黑" panose="020B0503020204020204" pitchFamily="34" charset="-122"/>
                    <a:ea typeface="微软雅黑" panose="020B0503020204020204" pitchFamily="34" charset="-122"/>
                  </a:rPr>
                  <a:t>有</a:t>
                </a:r>
                <a14:m>
                  <m:oMath xmlns:m="http://schemas.openxmlformats.org/officeDocument/2006/math">
                    <m:nary>
                      <m:naryPr>
                        <m:ctrlPr>
                          <a:rPr lang="zh-CN" altLang="en-US" i="1">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a:latin typeface="Cambria Math" panose="02040503050406030204" pitchFamily="18" charset="0"/>
                            <a:ea typeface="Cambria Math" panose="02040503050406030204" pitchFamily="18" charset="0"/>
                          </a:rPr>
                          <m:t>∞</m:t>
                        </m:r>
                      </m:sub>
                      <m:sup>
                        <m:r>
                          <a:rPr lang="en-US" altLang="zh-CN" i="1">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ea typeface="Cambria Math" panose="02040503050406030204" pitchFamily="18" charset="0"/>
                          </a:rPr>
                          <m:t>h</m:t>
                        </m:r>
                        <m:d>
                          <m:dPr>
                            <m:ctrlPr>
                              <a:rPr lang="en-US" altLang="zh-CN" i="1">
                                <a:latin typeface="Cambria Math" panose="02040503050406030204" pitchFamily="18" charset="0"/>
                              </a:rPr>
                            </m:ctrlPr>
                          </m:dPr>
                          <m:e>
                            <m:r>
                              <a:rPr lang="en-US" altLang="zh-CN" i="1">
                                <a:latin typeface="Cambria Math" panose="02040503050406030204" pitchFamily="18" charset="0"/>
                              </a:rPr>
                              <m:t>𝑥</m:t>
                            </m:r>
                          </m:e>
                        </m:d>
                        <m:r>
                          <a:rPr lang="en-US" altLang="zh-CN" i="1">
                            <a:latin typeface="Cambria Math" panose="02040503050406030204" pitchFamily="18" charset="0"/>
                          </a:rPr>
                          <m:t>𝑑𝑥</m:t>
                        </m:r>
                        <m:r>
                          <a:rPr lang="en-US" altLang="zh-CN" i="1">
                            <a:latin typeface="Cambria Math" panose="02040503050406030204" pitchFamily="18" charset="0"/>
                          </a:rPr>
                          <m:t>=</m:t>
                        </m:r>
                        <m:r>
                          <a:rPr lang="zh-CN" altLang="en-US" i="1" smtClean="0">
                            <a:latin typeface="Cambria Math" panose="02040503050406030204" pitchFamily="18" charset="0"/>
                          </a:rPr>
                          <m:t>𝛼</m:t>
                        </m:r>
                        <m:nary>
                          <m:naryPr>
                            <m:ctrlPr>
                              <a:rPr lang="zh-CN" altLang="en-US" i="1" smtClean="0">
                                <a:latin typeface="Cambria Math" panose="02040503050406030204" pitchFamily="18" charset="0"/>
                              </a:rPr>
                            </m:ctrlPr>
                          </m:naryPr>
                          <m:sub>
                            <m:r>
                              <m:rPr>
                                <m:brk m:alnAt="23"/>
                              </m:rPr>
                              <a:rPr lang="en-US" altLang="zh-CN" i="1">
                                <a:latin typeface="Cambria Math" panose="02040503050406030204" pitchFamily="18" charset="0"/>
                              </a:rPr>
                              <m:t>−</m:t>
                            </m:r>
                            <m:r>
                              <a:rPr lang="en-US" altLang="zh-CN" i="1" smtClean="0">
                                <a:latin typeface="Cambria Math" panose="02040503050406030204" pitchFamily="18" charset="0"/>
                                <a:ea typeface="Cambria Math" panose="02040503050406030204" pitchFamily="18" charset="0"/>
                              </a:rPr>
                              <m:t>∞</m:t>
                            </m:r>
                          </m:sub>
                          <m:sup>
                            <m:r>
                              <a:rPr lang="en-US" altLang="zh-CN" i="1" smtClean="0">
                                <a:latin typeface="Cambria Math" panose="02040503050406030204" pitchFamily="18" charset="0"/>
                                <a:ea typeface="Cambria Math" panose="02040503050406030204" pitchFamily="18" charset="0"/>
                              </a:rPr>
                              <m:t>∞</m:t>
                            </m:r>
                          </m:sup>
                          <m:e>
                            <m:r>
                              <m:rPr>
                                <m:sty m:val="p"/>
                              </m:rPr>
                              <a:rPr lang="en-US" altLang="zh-CN" i="1">
                                <a:latin typeface="Cambria Math" panose="02040503050406030204" pitchFamily="18" charset="0"/>
                              </a:rPr>
                              <m:t>f</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+(1−</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nary>
                              <m:naryPr>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m:t>
                                </m:r>
                              </m:sub>
                              <m:sup>
                                <m:r>
                                  <a:rPr lang="en-US" altLang="zh-CN" b="0" i="1" smtClean="0">
                                    <a:latin typeface="Cambria Math" panose="02040503050406030204" pitchFamily="18" charset="0"/>
                                    <a:ea typeface="Cambria Math" panose="02040503050406030204" pitchFamily="18" charset="0"/>
                                  </a:rPr>
                                  <m:t>∞</m:t>
                                </m:r>
                              </m:sup>
                              <m:e>
                                <m:r>
                                  <a:rPr lang="en-US" altLang="zh-CN" b="0" i="1" smtClean="0">
                                    <a:latin typeface="Cambria Math" panose="02040503050406030204" pitchFamily="18" charset="0"/>
                                  </a:rPr>
                                  <m:t>𝑔</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𝑑𝑥</m:t>
                                </m:r>
                                <m:r>
                                  <a:rPr lang="en-US" altLang="zh-CN" b="0" i="1" smtClean="0">
                                    <a:latin typeface="Cambria Math" panose="02040503050406030204" pitchFamily="18" charset="0"/>
                                  </a:rPr>
                                  <m:t>=</m:t>
                                </m:r>
                                <m:r>
                                  <a:rPr lang="zh-CN" altLang="en-US" i="1">
                                    <a:latin typeface="Cambria Math" panose="02040503050406030204" pitchFamily="18" charset="0"/>
                                  </a:rPr>
                                  <m:t>𝛼</m:t>
                                </m:r>
                                <m:r>
                                  <a:rPr lang="en-US" altLang="zh-CN" b="0" i="1" smtClean="0">
                                    <a:latin typeface="Cambria Math" panose="02040503050406030204" pitchFamily="18" charset="0"/>
                                  </a:rPr>
                                  <m:t>+</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r>
                                      <a:rPr lang="zh-CN" altLang="en-US" i="1">
                                        <a:latin typeface="Cambria Math" panose="02040503050406030204" pitchFamily="18" charset="0"/>
                                      </a:rPr>
                                      <m:t>𝛼</m:t>
                                    </m:r>
                                  </m:e>
                                </m:d>
                                <m:r>
                                  <a:rPr lang="en-US" altLang="zh-CN" b="0" i="1" smtClean="0">
                                    <a:latin typeface="Cambria Math" panose="02040503050406030204" pitchFamily="18" charset="0"/>
                                  </a:rPr>
                                  <m:t>=1</m:t>
                                </m:r>
                              </m:e>
                            </m:nary>
                          </m:e>
                        </m:nary>
                      </m:e>
                    </m:nary>
                  </m:oMath>
                </a14:m>
                <a:r>
                  <a:rPr lang="zh-CN" altLang="en-US" dirty="0">
                    <a:latin typeface="微软雅黑" panose="020B0503020204020204" pitchFamily="34" charset="-122"/>
                    <a:ea typeface="微软雅黑" panose="020B0503020204020204" pitchFamily="34" charset="-122"/>
                  </a:rPr>
                  <a:t>，所以</a:t>
                </a:r>
                <a:r>
                  <a:rPr lang="en-US" altLang="zh-CN" dirty="0">
                    <a:latin typeface="微软雅黑" panose="020B0503020204020204" pitchFamily="34" charset="-122"/>
                    <a:ea typeface="微软雅黑" panose="020B0503020204020204" pitchFamily="34" charset="-122"/>
                  </a:rPr>
                  <a:t>h(x)</a:t>
                </a:r>
                <a:r>
                  <a:rPr lang="zh-CN" altLang="en-US" dirty="0">
                    <a:latin typeface="微软雅黑" panose="020B0503020204020204" pitchFamily="34" charset="-122"/>
                    <a:ea typeface="微软雅黑" panose="020B0503020204020204" pitchFamily="34" charset="-122"/>
                  </a:rPr>
                  <a:t>是一个概率密度函数。</a:t>
                </a:r>
              </a:p>
            </p:txBody>
          </p:sp>
        </mc:Choice>
        <mc:Fallback xmlns="">
          <p:sp>
            <p:nvSpPr>
              <p:cNvPr id="17" name="文本框 16"/>
              <p:cNvSpPr txBox="1">
                <a:spLocks noRot="1" noChangeAspect="1" noMove="1" noResize="1" noEditPoints="1" noAdjustHandles="1" noChangeArrowheads="1" noChangeShapeType="1" noTextEdit="1"/>
              </p:cNvSpPr>
              <p:nvPr/>
            </p:nvSpPr>
            <p:spPr>
              <a:xfrm>
                <a:off x="297180" y="1817992"/>
                <a:ext cx="5120640" cy="2669833"/>
              </a:xfrm>
              <a:prstGeom prst="rect">
                <a:avLst/>
              </a:prstGeom>
              <a:blipFill rotWithShape="1">
                <a:blip r:embed="rId2"/>
                <a:stretch>
                  <a:fillRect t="-23" b="-1987"/>
                </a:stretch>
              </a:blipFill>
            </p:spPr>
            <p:txBody>
              <a:bodyPr/>
              <a:lstStyle/>
              <a:p>
                <a:r>
                  <a:rPr lang="zh-CN" alt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custDataLst>
              <p:tags r:id="rId2"/>
            </p:custDataLst>
          </p:nvPr>
        </p:nvSpPr>
        <p:spPr>
          <a:xfrm>
            <a:off x="6096000" y="0"/>
            <a:ext cx="5120640" cy="9144000"/>
          </a:xfrm>
          <a:prstGeom prst="rect">
            <a:avLst/>
          </a:prstGeom>
          <a:solidFill>
            <a:srgbClr val="FFFFFF"/>
          </a:solidFill>
          <a:ln w="12700" cmpd="sng">
            <a:solidFill>
              <a:srgbClr val="9B9B9B"/>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rgbClr val="FFFFFF"/>
              </a:solidFill>
            </a:endParaRPr>
          </a:p>
        </p:txBody>
      </p:sp>
      <mc:AlternateContent xmlns:mc="http://schemas.openxmlformats.org/markup-compatibility/2006" xmlns:a14="http://schemas.microsoft.com/office/drawing/2010/main">
        <mc:Choice Requires="a14">
          <p:sp>
            <p:nvSpPr>
              <p:cNvPr id="4" name="文本框 3"/>
              <p:cNvSpPr txBox="1"/>
              <p:nvPr>
                <p:custDataLst>
                  <p:tags r:id="rId3"/>
                </p:custDataLst>
              </p:nvPr>
            </p:nvSpPr>
            <p:spPr>
              <a:xfrm>
                <a:off x="635000" y="378069"/>
                <a:ext cx="4572000" cy="2857500"/>
              </a:xfrm>
              <a:prstGeom prst="rect">
                <a:avLst/>
              </a:prstGeom>
              <a:noFill/>
            </p:spPr>
            <p:txBody>
              <a:bodyPr vert="horz" wrap="square" rtlCol="0" anchor="ctr" anchorCtr="0">
                <a:noAutofit/>
              </a:bodyPr>
              <a:lstStyle/>
              <a:p>
                <a:pPr algn="just">
                  <a:lnSpc>
                    <a:spcPct val="150000"/>
                  </a:lnSpc>
                </a:pPr>
                <a:r>
                  <a:rPr lang="zh-CN" altLang="en-US" sz="1800" dirty="0">
                    <a:solidFill>
                      <a:srgbClr val="000000"/>
                    </a:solidFill>
                    <a:effectLst/>
                    <a:latin typeface="微软雅黑" panose="020B0503020204020204" pitchFamily="34" charset="-122"/>
                    <a:ea typeface="微软雅黑" panose="020B0503020204020204" pitchFamily="34" charset="-122"/>
                  </a:rPr>
                  <a:t>设随机变量 </a:t>
                </a:r>
                <a:r>
                  <a:rPr lang="en-US" altLang="zh-CN" sz="1800" dirty="0">
                    <a:solidFill>
                      <a:srgbClr val="000000"/>
                    </a:solidFill>
                    <a:effectLst/>
                    <a:latin typeface="微软雅黑" panose="020B0503020204020204" pitchFamily="34" charset="-122"/>
                    <a:ea typeface="微软雅黑" panose="020B0503020204020204" pitchFamily="34" charset="-122"/>
                  </a:rPr>
                  <a:t>X </a:t>
                </a:r>
                <a:r>
                  <a:rPr lang="zh-CN" altLang="en-US" sz="1800" dirty="0">
                    <a:solidFill>
                      <a:srgbClr val="000000"/>
                    </a:solidFill>
                    <a:effectLst/>
                    <a:latin typeface="微软雅黑" panose="020B0503020204020204" pitchFamily="34" charset="-122"/>
                    <a:ea typeface="微软雅黑" panose="020B0503020204020204" pitchFamily="34" charset="-122"/>
                  </a:rPr>
                  <a:t>在区间 </a:t>
                </a:r>
                <a:r>
                  <a:rPr lang="en-US" altLang="zh-CN" sz="1800" dirty="0">
                    <a:solidFill>
                      <a:srgbClr val="000000"/>
                    </a:solidFill>
                    <a:effectLst/>
                    <a:latin typeface="微软雅黑" panose="020B0503020204020204" pitchFamily="34" charset="-122"/>
                    <a:ea typeface="微软雅黑" panose="020B0503020204020204" pitchFamily="34" charset="-122"/>
                  </a:rPr>
                  <a:t>(0,1) </a:t>
                </a:r>
                <a:r>
                  <a:rPr lang="zh-CN" altLang="en-US" sz="1800" dirty="0">
                    <a:solidFill>
                      <a:srgbClr val="000000"/>
                    </a:solidFill>
                    <a:effectLst/>
                    <a:latin typeface="微软雅黑" panose="020B0503020204020204" pitchFamily="34" charset="-122"/>
                    <a:ea typeface="微软雅黑" panose="020B0503020204020204" pitchFamily="34" charset="-122"/>
                  </a:rPr>
                  <a:t>服从均匀分布</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(1) </a:t>
                </a:r>
                <a:r>
                  <a:rPr lang="zh-CN" altLang="en-US" sz="1800" dirty="0">
                    <a:solidFill>
                      <a:srgbClr val="000000"/>
                    </a:solidFill>
                    <a:effectLst/>
                    <a:latin typeface="微软雅黑" panose="020B0503020204020204" pitchFamily="34" charset="-122"/>
                    <a:ea typeface="微软雅黑" panose="020B0503020204020204" pitchFamily="34" charset="-122"/>
                  </a:rPr>
                  <a:t>求 </a:t>
                </a:r>
                <a:r>
                  <a:rPr lang="en-US" altLang="zh-CN" sz="1800" dirty="0">
                    <a:solidFill>
                      <a:srgbClr val="000000"/>
                    </a:solidFill>
                    <a:effectLst/>
                    <a:latin typeface="微软雅黑" panose="020B0503020204020204" pitchFamily="34" charset="-122"/>
                    <a:ea typeface="微软雅黑" panose="020B0503020204020204" pitchFamily="34" charset="-122"/>
                  </a:rPr>
                  <a:t>Y = </a:t>
                </a:r>
                <a14:m>
                  <m:oMath xmlns:m="http://schemas.openxmlformats.org/officeDocument/2006/math">
                    <m:sSup>
                      <m:sSupPr>
                        <m:ctrlPr>
                          <a:rPr lang="en-US" altLang="zh-CN" sz="1800" i="1" smtClean="0">
                            <a:solidFill>
                              <a:srgbClr val="000000"/>
                            </a:solidFill>
                            <a:effectLst/>
                            <a:latin typeface="Cambria Math" panose="02040503050406030204" pitchFamily="18" charset="0"/>
                            <a:ea typeface="微软雅黑" panose="020B0503020204020204" pitchFamily="34" charset="-122"/>
                          </a:rPr>
                        </m:ctrlPr>
                      </m:sSupPr>
                      <m:e>
                        <m:r>
                          <m:rPr>
                            <m:sty m:val="p"/>
                          </m:rPr>
                          <a:rPr lang="en-US" altLang="zh-CN" sz="1800" i="1">
                            <a:solidFill>
                              <a:srgbClr val="000000"/>
                            </a:solidFill>
                            <a:latin typeface="Cambria Math" panose="02040503050406030204" pitchFamily="18" charset="0"/>
                            <a:ea typeface="微软雅黑" panose="020B0503020204020204" pitchFamily="34" charset="-122"/>
                          </a:rPr>
                          <m:t>e</m:t>
                        </m:r>
                      </m:e>
                      <m:sup>
                        <m:r>
                          <m:rPr>
                            <m:sty m:val="p"/>
                          </m:rPr>
                          <a:rPr lang="en-US" altLang="zh-CN" sz="1800" i="1">
                            <a:solidFill>
                              <a:srgbClr val="000000"/>
                            </a:solidFill>
                            <a:latin typeface="Cambria Math" panose="02040503050406030204" pitchFamily="18" charset="0"/>
                            <a:ea typeface="微软雅黑" panose="020B0503020204020204" pitchFamily="34" charset="-122"/>
                          </a:rPr>
                          <m:t>X</m:t>
                        </m:r>
                      </m:sup>
                    </m:sSup>
                  </m:oMath>
                </a14:m>
                <a:r>
                  <a:rPr lang="en-US" altLang="zh-CN" sz="1800" dirty="0">
                    <a:solidFill>
                      <a:srgbClr val="000000"/>
                    </a:solidFill>
                    <a:effectLst/>
                    <a:latin typeface="微软雅黑" panose="020B0503020204020204" pitchFamily="34" charset="-122"/>
                    <a:ea typeface="微软雅黑" panose="020B0503020204020204" pitchFamily="34" charset="-122"/>
                  </a:rPr>
                  <a:t>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a:t>
                </a:r>
                <a:r>
                  <a:rPr lang="en-US" altLang="zh-CN" sz="1800" dirty="0">
                    <a:solidFill>
                      <a:srgbClr val="000000"/>
                    </a:solidFill>
                    <a:effectLst/>
                    <a:latin typeface="微软雅黑" panose="020B0503020204020204" pitchFamily="34" charset="-122"/>
                    <a:ea typeface="微软雅黑" panose="020B0503020204020204" pitchFamily="34" charset="-122"/>
                  </a:rPr>
                  <a:t>. </a:t>
                </a:r>
                <a:endParaRPr lang="zh-CN" altLang="en-US" sz="1800" dirty="0">
                  <a:latin typeface="微软雅黑" panose="020B0503020204020204" pitchFamily="34" charset="-122"/>
                  <a:ea typeface="微软雅黑" panose="020B0503020204020204" pitchFamily="34" charset="-122"/>
                </a:endParaRPr>
              </a:p>
              <a:p>
                <a:pPr algn="just">
                  <a:lnSpc>
                    <a:spcPct val="150000"/>
                  </a:lnSpc>
                </a:pPr>
                <a:r>
                  <a:rPr lang="en-US" altLang="zh-CN" sz="1800" dirty="0">
                    <a:solidFill>
                      <a:srgbClr val="000000"/>
                    </a:solidFill>
                    <a:effectLst/>
                    <a:latin typeface="微软雅黑" panose="020B0503020204020204" pitchFamily="34" charset="-122"/>
                    <a:ea typeface="微软雅黑" panose="020B0503020204020204" pitchFamily="34" charset="-122"/>
                  </a:rPr>
                  <a:t>(2) </a:t>
                </a:r>
                <a:r>
                  <a:rPr lang="zh-CN" altLang="en-US" sz="1800" dirty="0">
                    <a:solidFill>
                      <a:srgbClr val="000000"/>
                    </a:solidFill>
                    <a:effectLst/>
                    <a:latin typeface="微软雅黑" panose="020B0503020204020204" pitchFamily="34" charset="-122"/>
                    <a:ea typeface="微软雅黑" panose="020B0503020204020204" pitchFamily="34" charset="-122"/>
                  </a:rPr>
                  <a:t>求 </a:t>
                </a:r>
                <a:r>
                  <a:rPr lang="en-US" altLang="zh-CN" sz="1800" dirty="0">
                    <a:solidFill>
                      <a:srgbClr val="000000"/>
                    </a:solidFill>
                    <a:effectLst/>
                    <a:latin typeface="微软雅黑" panose="020B0503020204020204" pitchFamily="34" charset="-122"/>
                    <a:ea typeface="微软雅黑" panose="020B0503020204020204" pitchFamily="34" charset="-122"/>
                  </a:rPr>
                  <a:t>Y = −2lnX </a:t>
                </a:r>
                <a:r>
                  <a:rPr lang="zh-CN" altLang="en-US" sz="1800" dirty="0">
                    <a:solidFill>
                      <a:srgbClr val="000000"/>
                    </a:solidFill>
                    <a:effectLst/>
                    <a:latin typeface="微软雅黑" panose="020B0503020204020204" pitchFamily="34" charset="-122"/>
                    <a:ea typeface="微软雅黑" panose="020B0503020204020204" pitchFamily="34" charset="-122"/>
                  </a:rPr>
                  <a:t>的概率密度</a:t>
                </a:r>
                <a:r>
                  <a:rPr lang="en-US" altLang="zh-CN" sz="1800" dirty="0">
                    <a:solidFill>
                      <a:srgbClr val="000000"/>
                    </a:solidFill>
                    <a:effectLst/>
                    <a:latin typeface="微软雅黑" panose="020B0503020204020204" pitchFamily="34" charset="-122"/>
                    <a:ea typeface="微软雅黑" panose="020B0503020204020204" pitchFamily="34" charset="-122"/>
                  </a:rPr>
                  <a:t>.</a:t>
                </a:r>
                <a:endParaRPr lang="zh-CN" altLang="en-US" sz="1800" dirty="0">
                  <a:solidFill>
                    <a:srgbClr val="000000"/>
                  </a:solidFill>
                  <a:latin typeface="微软雅黑" panose="020B0503020204020204" pitchFamily="34" charset="-122"/>
                  <a:ea typeface="微软雅黑" panose="020B0503020204020204" pitchFamily="34" charset="-122"/>
                  <a:sym typeface="微软雅黑" panose="020B0503020204020204" pitchFamily="34" charset="-122"/>
                </a:endParaRPr>
              </a:p>
            </p:txBody>
          </p:sp>
        </mc:Choice>
        <mc:Fallback xmlns="">
          <p:sp>
            <p:nvSpPr>
              <p:cNvPr id="4" name="文本框 3"/>
              <p:cNvSpPr txBox="1">
                <a:spLocks noRot="1" noChangeAspect="1" noMove="1" noResize="1" noEditPoints="1" noAdjustHandles="1" noChangeArrowheads="1" noChangeShapeType="1" noTextEdit="1"/>
              </p:cNvSpPr>
              <p:nvPr>
                <p:custDataLst>
                  <p:tags r:id="rId16"/>
                </p:custDataLst>
              </p:nvPr>
            </p:nvSpPr>
            <p:spPr>
              <a:xfrm>
                <a:off x="635000" y="378069"/>
                <a:ext cx="4572000" cy="2857500"/>
              </a:xfrm>
              <a:prstGeom prst="rect">
                <a:avLst/>
              </a:prstGeom>
              <a:blipFill rotWithShape="1">
                <a:blip r:embed="rId17"/>
                <a:stretch>
                  <a:fillRect t="-9"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 name="文本框 1"/>
              <p:cNvSpPr txBox="1"/>
              <p:nvPr/>
            </p:nvSpPr>
            <p:spPr>
              <a:xfrm>
                <a:off x="6108700" y="1470055"/>
                <a:ext cx="5120640" cy="5998822"/>
              </a:xfrm>
              <a:prstGeom prst="rect">
                <a:avLst/>
              </a:prstGeom>
              <a:noFill/>
            </p:spPr>
            <p:txBody>
              <a:bodyPr wrap="square" rtlCol="0">
                <a:spAutoFit/>
              </a:bodyPr>
              <a:lstStyle/>
              <a:p>
                <a:pPr algn="just">
                  <a:lnSpc>
                    <a:spcPct val="150000"/>
                  </a:lnSpc>
                </a:pPr>
                <a:r>
                  <a:rPr lang="zh-CN" altLang="en-US" b="1" dirty="0"/>
                  <a:t>答案</a:t>
                </a:r>
                <a:endParaRPr lang="en-US" altLang="zh-CN" b="1" dirty="0"/>
              </a:p>
              <a:p>
                <a:pPr algn="just">
                  <a:lnSpc>
                    <a:spcPct val="150000"/>
                  </a:lnSpc>
                </a:pPr>
                <a:r>
                  <a:rPr lang="en-US" altLang="zh-CN" dirty="0"/>
                  <a:t>X</a:t>
                </a:r>
                <a:r>
                  <a:rPr lang="zh-CN" altLang="en-US" dirty="0"/>
                  <a:t>的概率密度为</a:t>
                </a:r>
                <a:r>
                  <a:rPr lang="en-US" altLang="zh-CN" dirty="0"/>
                  <a:t>f(x)=</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i="1" smtClean="0">
                                <a:latin typeface="Cambria Math" panose="02040503050406030204" pitchFamily="18" charset="0"/>
                              </a:rPr>
                              <m:t>0</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分别记</a:t>
                </a:r>
                <a:r>
                  <a:rPr lang="en-US" altLang="zh-CN" dirty="0"/>
                  <a:t>X</a:t>
                </a:r>
                <a:r>
                  <a:rPr lang="zh-CN" altLang="en-US" dirty="0"/>
                  <a:t>，</a:t>
                </a:r>
                <a:r>
                  <a:rPr lang="en-US" altLang="zh-CN" dirty="0"/>
                  <a:t>Y</a:t>
                </a:r>
                <a:r>
                  <a:rPr lang="zh-CN" altLang="en-US" dirty="0"/>
                  <a:t>的分布函数为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a:p>
                <a:pPr algn="just">
                  <a:lnSpc>
                    <a:spcPct val="150000"/>
                  </a:lnSpc>
                </a:pPr>
                <a:r>
                  <a:rPr lang="zh-CN" altLang="en-US" dirty="0"/>
                  <a:t>（</a:t>
                </a:r>
                <a:r>
                  <a:rPr lang="en-US" altLang="zh-CN" dirty="0"/>
                  <a:t>1</a:t>
                </a:r>
                <a:r>
                  <a:rPr lang="zh-CN" altLang="en-US" dirty="0"/>
                  <a:t>）先来求</a:t>
                </a:r>
                <a:r>
                  <a:rPr lang="en-US" altLang="zh-CN" dirty="0"/>
                  <a:t>Y</a:t>
                </a:r>
                <a:r>
                  <a:rPr lang="zh-CN" altLang="en-US" dirty="0"/>
                  <a:t>的分布函数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，因</a:t>
                </a:r>
                <a:r>
                  <a:rPr lang="en-US" altLang="zh-CN" dirty="0"/>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b="0" i="0" smtClean="0">
                        <a:latin typeface="Cambria Math" panose="02040503050406030204" pitchFamily="18" charset="0"/>
                      </a:rPr>
                      <m:t>&gt;0</m:t>
                    </m:r>
                  </m:oMath>
                </a14:m>
                <a:r>
                  <a:rPr lang="zh-CN" altLang="en-US" dirty="0"/>
                  <a:t>，故当</a:t>
                </a:r>
                <a:r>
                  <a:rPr lang="en-US" altLang="zh-CN" dirty="0"/>
                  <a:t>y</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a:t>
                </a:r>
                <a:r>
                  <a:rPr lang="zh-CN" altLang="en-US" dirty="0"/>
                  <a:t>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i="1">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rPr>
                      <m:t>y</m:t>
                    </m:r>
                  </m:oMath>
                </a14:m>
                <a:r>
                  <a:rPr lang="en-US" altLang="zh-CN" dirty="0"/>
                  <a:t>}=P{X</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oMath>
                </a14:m>
                <a:r>
                  <a:rPr lang="zh-CN" altLang="en-US" dirty="0"/>
                  <a:t>。</a:t>
                </a:r>
                <a:endParaRPr lang="en-US" altLang="zh-CN" dirty="0"/>
              </a:p>
              <a:p>
                <a:r>
                  <a:rPr lang="zh-CN" altLang="en-US" dirty="0"/>
                  <a:t>将上式关于</a:t>
                </a:r>
                <a:r>
                  <a:rPr lang="en-US" altLang="zh-CN" dirty="0"/>
                  <a:t>y</a:t>
                </a:r>
                <a:r>
                  <a:rPr lang="zh-CN" altLang="en-US" dirty="0"/>
                  <a:t>求导，得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𝑌</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0</m:t>
                            </m:r>
                            <m:r>
                              <a:rPr lang="en-US" altLang="zh-CN" b="0" i="1" smtClean="0">
                                <a:latin typeface="Cambria Math" panose="02040503050406030204" pitchFamily="18" charset="0"/>
                              </a:rPr>
                              <m:t>&lt;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&lt;1</m:t>
                            </m:r>
                          </m:e>
                          <m:e>
                            <m:r>
                              <a:rPr lang="en-US" altLang="zh-CN" b="0" i="1" smtClean="0">
                                <a:latin typeface="Cambria Math" panose="02040503050406030204" pitchFamily="18" charset="0"/>
                              </a:rPr>
                              <m:t> 0   ,</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&lt;0</m:t>
                            </m:r>
                            <m:r>
                              <a:rPr lang="zh-CN" altLang="en-US" i="1">
                                <a:latin typeface="Cambria Math" panose="02040503050406030204" pitchFamily="18" charset="0"/>
                              </a:rPr>
                              <m:t>或</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&gt;1</m:t>
                            </m:r>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&lt;</m:t>
                            </m:r>
                            <m:r>
                              <a:rPr lang="en-US" altLang="zh-CN" b="0" i="1" smtClean="0">
                                <a:latin typeface="Cambria Math" panose="02040503050406030204" pitchFamily="18" charset="0"/>
                              </a:rPr>
                              <m:t>𝑦</m:t>
                            </m:r>
                            <m:r>
                              <a:rPr lang="en-US" altLang="zh-CN" i="1">
                                <a:latin typeface="Cambria Math" panose="02040503050406030204" pitchFamily="18" charset="0"/>
                              </a:rPr>
                              <m:t>&lt;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e>
                          <m:e>
                            <m:r>
                              <a:rPr lang="en-US" altLang="zh-CN" i="1">
                                <a:latin typeface="Cambria Math" panose="02040503050406030204" pitchFamily="18" charset="0"/>
                              </a:rPr>
                              <m:t>0 ,  </m:t>
                            </m:r>
                            <m:r>
                              <a:rPr lang="en-US" altLang="zh-CN" i="1" smtClean="0">
                                <a:latin typeface="Cambria Math" panose="02040503050406030204" pitchFamily="18" charset="0"/>
                              </a:rPr>
                              <m:t>0</m:t>
                            </m:r>
                            <m:r>
                              <a:rPr lang="en-US" altLang="zh-CN" i="1">
                                <a:latin typeface="Cambria Math" panose="02040503050406030204" pitchFamily="18" charset="0"/>
                              </a:rPr>
                              <m:t>&lt;</m:t>
                            </m:r>
                            <m:r>
                              <m:rPr>
                                <m:sty m:val="p"/>
                              </m:rPr>
                              <a:rPr lang="en-US" altLang="zh-CN" i="1" smtClean="0">
                                <a:latin typeface="Cambria Math" panose="02040503050406030204" pitchFamily="18" charset="0"/>
                              </a:rPr>
                              <m:t>y</m:t>
                            </m:r>
                            <m:r>
                              <a:rPr lang="en-US" altLang="zh-CN" b="0" i="1" smtClean="0">
                                <a:latin typeface="Cambria Math" panose="02040503050406030204" pitchFamily="18" charset="0"/>
                              </a:rPr>
                              <m:t>&lt;</m:t>
                            </m:r>
                            <m:r>
                              <a:rPr lang="en-US" altLang="zh-CN" i="1">
                                <a:latin typeface="Cambria Math" panose="02040503050406030204" pitchFamily="18" charset="0"/>
                              </a:rPr>
                              <m:t>1</m:t>
                            </m:r>
                            <m:r>
                              <a:rPr lang="zh-CN" altLang="en-US" i="1">
                                <a:latin typeface="Cambria Math" panose="02040503050406030204" pitchFamily="18" charset="0"/>
                              </a:rPr>
                              <m:t>或</m:t>
                            </m:r>
                            <m:r>
                              <m:rPr>
                                <m:sty m:val="p"/>
                              </m:rPr>
                              <a:rPr lang="en-US" altLang="zh-CN" i="1">
                                <a:latin typeface="Cambria Math" panose="02040503050406030204" pitchFamily="18" charset="0"/>
                              </a:rPr>
                              <m:t>y</m:t>
                            </m:r>
                            <m:r>
                              <a:rPr lang="en-US" altLang="zh-CN" i="1">
                                <a:latin typeface="Cambria Math" panose="02040503050406030204" pitchFamily="18" charset="0"/>
                              </a:rPr>
                              <m:t>&gt;</m:t>
                            </m:r>
                            <m:r>
                              <m:rPr>
                                <m:sty m:val="p"/>
                              </m:rPr>
                              <a:rPr lang="en-US" altLang="zh-CN" i="1" smtClean="0">
                                <a:latin typeface="Cambria Math" panose="02040503050406030204" pitchFamily="18" charset="0"/>
                              </a:rPr>
                              <m:t>e</m:t>
                            </m:r>
                          </m:e>
                        </m:eqArr>
                      </m:e>
                    </m:d>
                  </m:oMath>
                </a14:m>
                <a:r>
                  <a:rPr lang="zh-CN" altLang="en-US" dirty="0"/>
                  <a:t>，故有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𝑌</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i="1">
                                <a:latin typeface="Cambria Math" panose="02040503050406030204" pitchFamily="18" charset="0"/>
                              </a:rPr>
                              <m:t>1&lt;</m:t>
                            </m:r>
                            <m:r>
                              <a:rPr lang="en-US" altLang="zh-CN" i="1">
                                <a:latin typeface="Cambria Math" panose="02040503050406030204" pitchFamily="18" charset="0"/>
                              </a:rPr>
                              <m:t>𝑦</m:t>
                            </m:r>
                            <m:r>
                              <a:rPr lang="en-US" altLang="zh-CN" i="1">
                                <a:latin typeface="Cambria Math" panose="02040503050406030204" pitchFamily="18" charset="0"/>
                              </a:rPr>
                              <m:t>&lt;</m:t>
                            </m:r>
                            <m:r>
                              <a:rPr lang="en-US" altLang="zh-CN" i="1">
                                <a:latin typeface="Cambria Math" panose="02040503050406030204" pitchFamily="18" charset="0"/>
                              </a:rPr>
                              <m:t>𝑒</m:t>
                            </m:r>
                            <m:r>
                              <a:rPr lang="en-US" altLang="zh-CN" i="1">
                                <a:latin typeface="Cambria Math" panose="02040503050406030204" pitchFamily="18" charset="0"/>
                              </a:rPr>
                              <m:t> </m:t>
                            </m:r>
                          </m:e>
                          <m:e>
                            <m:r>
                              <a:rPr lang="en-US" altLang="zh-CN" i="1">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en-US" altLang="zh-CN" dirty="0"/>
              </a:p>
              <a:p>
                <a:pPr algn="just">
                  <a:lnSpc>
                    <a:spcPct val="150000"/>
                  </a:lnSpc>
                </a:pPr>
                <a:r>
                  <a:rPr lang="zh-CN" altLang="en-US" dirty="0"/>
                  <a:t>（</a:t>
                </a:r>
                <a:r>
                  <a:rPr lang="en-US" altLang="zh-CN" dirty="0"/>
                  <a:t>2</a:t>
                </a:r>
                <a:r>
                  <a:rPr lang="zh-CN" altLang="en-US" dirty="0"/>
                  <a:t>）先来求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。当</a:t>
                </a:r>
                <a:r>
                  <a:rPr lang="en-US" altLang="zh-CN" dirty="0"/>
                  <a:t>X</a:t>
                </a:r>
                <a:r>
                  <a:rPr lang="zh-CN" altLang="en-US" dirty="0"/>
                  <a:t>在</a:t>
                </a:r>
                <a:r>
                  <a:rPr lang="en-US" altLang="zh-CN" dirty="0"/>
                  <a:t>(0,1)</a:t>
                </a:r>
                <a:r>
                  <a:rPr lang="zh-CN" altLang="en-US" dirty="0"/>
                  <a:t>取值时</a:t>
                </a:r>
                <a:r>
                  <a:rPr lang="en-US" altLang="zh-CN" dirty="0"/>
                  <a:t>Y&gt;0</a:t>
                </a:r>
                <a:r>
                  <a:rPr lang="zh-CN" altLang="en-US" dirty="0"/>
                  <a:t>，故当</a:t>
                </a:r>
                <a:r>
                  <a:rPr lang="en-US" altLang="zh-CN" dirty="0"/>
                  <a:t>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y}=P{-2</a:t>
                </a:r>
                <a:r>
                  <a:rPr lang="en-US" altLang="zh-CN" dirty="0">
                    <a:ea typeface="微软雅黑" panose="020B0503020204020204" pitchFamily="34" charset="-122"/>
                  </a:rPr>
                  <a:t>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m:rPr>
                            <m:sty m:val="p"/>
                          </m:rPr>
                          <a:rPr lang="en-US" altLang="zh-CN" i="1" smtClean="0">
                            <a:latin typeface="Cambria Math" panose="02040503050406030204" pitchFamily="18" charset="0"/>
                            <a:ea typeface="微软雅黑" panose="020B0503020204020204" pitchFamily="34" charset="-122"/>
                          </a:rPr>
                          <m:t>X</m:t>
                        </m:r>
                      </m:e>
                    </m:func>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𝑦</m:t>
                            </m:r>
                          </m:num>
                          <m:den>
                            <m:r>
                              <a:rPr lang="en-US" altLang="zh-CN" b="0" i="1" smtClean="0">
                                <a:latin typeface="Cambria Math" panose="02040503050406030204" pitchFamily="18" charset="0"/>
                                <a:ea typeface="Cambria Math" panose="02040503050406030204" pitchFamily="18" charset="0"/>
                              </a:rPr>
                              <m:t>2</m:t>
                            </m:r>
                          </m:den>
                        </m:f>
                      </m:sup>
                    </m:sSup>
                  </m:oMath>
                </a14:m>
                <a:r>
                  <a:rPr lang="en-US" altLang="zh-CN" dirty="0"/>
                  <a:t>}=1-P{X&lt;</a:t>
                </a:r>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oMath>
                </a14:m>
                <a:r>
                  <a:rPr lang="en-US" altLang="zh-CN" dirty="0"/>
                  <a:t>}=1-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zh-CN" altLang="en-US" i="1" smtClean="0">
                        <a:latin typeface="Cambria Math" panose="02040503050406030204" pitchFamily="18" charset="0"/>
                      </a:rPr>
                      <m:t>，</m:t>
                    </m:r>
                  </m:oMath>
                </a14:m>
                <a:endParaRPr lang="en-US" altLang="zh-CN" dirty="0"/>
              </a:p>
              <a:p>
                <a:pPr algn="just"/>
                <a:r>
                  <a:rPr lang="zh-CN" altLang="en-US" dirty="0"/>
                  <a:t>于是</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r>
                              <a:rPr lang="zh-CN" altLang="en-US"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y</m:t>
                            </m:r>
                            <m:r>
                              <a:rPr lang="en-US" altLang="zh-CN" b="0" i="1" smtClean="0">
                                <a:latin typeface="Cambria Math" panose="02040503050406030204" pitchFamily="18" charset="0"/>
                                <a:ea typeface="Cambria Math" panose="02040503050406030204" pitchFamily="18" charset="0"/>
                              </a:rPr>
                              <m:t>&gt;0</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p>
            </p:txBody>
          </p:sp>
        </mc:Choice>
        <mc:Fallback>
          <p:sp>
            <p:nvSpPr>
              <p:cNvPr id="2" name="文本框 1"/>
              <p:cNvSpPr txBox="1">
                <a:spLocks noRot="1" noChangeAspect="1" noMove="1" noResize="1" noEditPoints="1" noAdjustHandles="1" noChangeArrowheads="1" noChangeShapeType="1" noTextEdit="1"/>
              </p:cNvSpPr>
              <p:nvPr/>
            </p:nvSpPr>
            <p:spPr>
              <a:xfrm>
                <a:off x="6108700" y="1470055"/>
                <a:ext cx="5120640" cy="5998822"/>
              </a:xfrm>
              <a:prstGeom prst="rect">
                <a:avLst/>
              </a:prstGeom>
              <a:blipFill>
                <a:blip r:embed="rId18"/>
                <a:stretch>
                  <a:fillRect l="-357" t="-8841" r="-357"/>
                </a:stretch>
              </a:blipFill>
            </p:spPr>
            <p:txBody>
              <a:bodyPr/>
              <a:lstStyle/>
              <a:p>
                <a:r>
                  <a:rPr lang="zh-CN" altLang="en-US">
                    <a:noFill/>
                  </a:rPr>
                  <a:t> </a:t>
                </a:r>
              </a:p>
            </p:txBody>
          </p:sp>
        </mc:Fallback>
      </mc:AlternateContent>
      <p:sp>
        <p:nvSpPr>
          <p:cNvPr id="15" name="文本框 14"/>
          <p:cNvSpPr txBox="1"/>
          <p:nvPr>
            <p:custDataLst>
              <p:tags r:id="rId4"/>
            </p:custDataLst>
          </p:nvPr>
        </p:nvSpPr>
        <p:spPr>
          <a:xfrm>
            <a:off x="6184900" y="8505752"/>
            <a:ext cx="4942840" cy="276999"/>
          </a:xfrm>
          <a:prstGeom prst="rect">
            <a:avLst/>
          </a:prstGeom>
          <a:solidFill>
            <a:srgbClr val="FBFAEF"/>
          </a:solidFill>
          <a:ln w="12700">
            <a:noFill/>
          </a:ln>
        </p:spPr>
        <p:txBody>
          <a:bodyPr vert="horz" rtlCol="0" anchor="ctr">
            <a:spAutoFit/>
          </a:bodyPr>
          <a:lstStyle/>
          <a:p>
            <a:r>
              <a:rPr lang="zh-CN" altLang="en-US" sz="1200">
                <a:solidFill>
                  <a:srgbClr val="F84F41"/>
                </a:solidFill>
                <a:latin typeface="微软雅黑" panose="020B0503020204020204" pitchFamily="34" charset="-122"/>
                <a:ea typeface="微软雅黑" panose="020B0503020204020204" pitchFamily="34" charset="-122"/>
                <a:sym typeface="微软雅黑" panose="020B0503020204020204" pitchFamily="34" charset="-122"/>
              </a:rPr>
              <a:t>可为此题添加文本、图片、公式等解析，且需将内容全部放在本区域内。</a:t>
            </a:r>
          </a:p>
        </p:txBody>
      </p:sp>
      <p:grpSp>
        <p:nvGrpSpPr>
          <p:cNvPr id="14" name="组合 13"/>
          <p:cNvGrpSpPr/>
          <p:nvPr>
            <p:custDataLst>
              <p:tags r:id="rId5"/>
            </p:custDataLst>
          </p:nvPr>
        </p:nvGrpSpPr>
        <p:grpSpPr>
          <a:xfrm>
            <a:off x="6108700" y="0"/>
            <a:ext cx="5095240" cy="647700"/>
            <a:chOff x="6108700" y="0"/>
            <a:chExt cx="5095240" cy="647700"/>
          </a:xfrm>
        </p:grpSpPr>
        <p:sp>
          <p:nvSpPr>
            <p:cNvPr id="11" name="RemarkBack"/>
            <p:cNvSpPr/>
            <p:nvPr>
              <p:custDataLst>
                <p:tags r:id="rId12"/>
              </p:custDataLst>
            </p:nvPr>
          </p:nvSpPr>
          <p:spPr>
            <a:xfrm>
              <a:off x="6108700" y="12700"/>
              <a:ext cx="509524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markBlock"/>
            <p:cNvSpPr/>
            <p:nvPr>
              <p:custDataLst>
                <p:tags r:id="rId13"/>
              </p:custDataLst>
            </p:nvPr>
          </p:nvSpPr>
          <p:spPr>
            <a:xfrm>
              <a:off x="6108700" y="1270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markTitleText"/>
            <p:cNvSpPr txBox="1"/>
            <p:nvPr>
              <p:custDataLst>
                <p:tags r:id="rId14"/>
              </p:custDataLst>
            </p:nvPr>
          </p:nvSpPr>
          <p:spPr>
            <a:xfrm>
              <a:off x="6350000" y="0"/>
              <a:ext cx="1905000" cy="635000"/>
            </a:xfrm>
            <a:prstGeom prst="rect">
              <a:avLst/>
            </a:prstGeom>
            <a:noFill/>
          </p:spPr>
          <p:txBody>
            <a:bodyPr vert="horz" wrap="none" rtlCol="0" anchor="ctr" anchorCtr="0">
              <a:noAutofit/>
            </a:bodyPr>
            <a:lstStyle/>
            <a:p>
              <a:r>
                <a:rPr lang="zh-CN" altLang="en-US" sz="18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答案解析</a:t>
              </a:r>
            </a:p>
          </p:txBody>
        </p:sp>
      </p:grpSp>
      <p:grpSp>
        <p:nvGrpSpPr>
          <p:cNvPr id="9" name="组合 8"/>
          <p:cNvGrpSpPr/>
          <p:nvPr>
            <p:custDataLst>
              <p:tags r:id="rId6"/>
            </p:custDataLst>
          </p:nvPr>
        </p:nvGrpSpPr>
        <p:grpSpPr>
          <a:xfrm>
            <a:off x="0" y="0"/>
            <a:ext cx="5715000" cy="635000"/>
            <a:chOff x="0" y="0"/>
            <a:chExt cx="5715000" cy="635000"/>
          </a:xfrm>
        </p:grpSpPr>
        <p:sp>
          <p:nvSpPr>
            <p:cNvPr id="5" name="TitleBackground"/>
            <p:cNvSpPr/>
            <p:nvPr>
              <p:custDataLst>
                <p:tags r:id="rId8"/>
              </p:custDataLst>
            </p:nvPr>
          </p:nvSpPr>
          <p:spPr>
            <a:xfrm>
              <a:off x="0" y="0"/>
              <a:ext cx="5715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ColorBlock"/>
            <p:cNvSpPr/>
            <p:nvPr>
              <p:custDataLst>
                <p:tags r:id="rId9"/>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a:solidFill>
                    <a:schemeClr val="accent1">
                      <a:shade val="50000"/>
                    </a:schemeClr>
                  </a:solidFill>
                  <a:prstDash val="solid"/>
                  <a:miter lim="800000"/>
                  <a:headEnd/>
                  <a:tailEn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TypeText"/>
            <p:cNvSpPr txBox="1"/>
            <p:nvPr>
              <p:custDataLst>
                <p:tags r:id="rId10"/>
              </p:custDataLst>
            </p:nvPr>
          </p:nvSpPr>
          <p:spPr>
            <a:xfrm>
              <a:off x="254000" y="0"/>
              <a:ext cx="1905000" cy="635000"/>
            </a:xfrm>
            <a:prstGeom prst="rect">
              <a:avLst/>
            </a:prstGeom>
            <a:noFill/>
          </p:spPr>
          <p:txBody>
            <a:bodyPr vert="horz" wrap="none" rtlCol="0" anchor="ctr" anchorCtr="0">
              <a:noAutofit/>
            </a:bodyPr>
            <a:lstStyle/>
            <a:p>
              <a:r>
                <a:rPr lang="zh-CN" altLang="en-US" sz="2600">
                  <a:solidFill>
                    <a:srgbClr val="000000"/>
                  </a:solidFill>
                  <a:latin typeface="微软雅黑" panose="020B0503020204020204" pitchFamily="34" charset="-122"/>
                  <a:ea typeface="微软雅黑" panose="020B0503020204020204" pitchFamily="34" charset="-122"/>
                  <a:sym typeface="微软雅黑" panose="020B0503020204020204" pitchFamily="34" charset="-122"/>
                </a:rPr>
                <a:t>主观题</a:t>
              </a:r>
            </a:p>
          </p:txBody>
        </p:sp>
        <p:sp>
          <p:nvSpPr>
            <p:cNvPr id="8" name="TipText"/>
            <p:cNvSpPr txBox="1"/>
            <p:nvPr>
              <p:custDataLst>
                <p:tags r:id="rId11"/>
              </p:custDataLst>
            </p:nvPr>
          </p:nvSpPr>
          <p:spPr>
            <a:xfrm>
              <a:off x="1525905" y="109220"/>
              <a:ext cx="2286000" cy="508000"/>
            </a:xfrm>
            <a:prstGeom prst="rect">
              <a:avLst/>
            </a:prstGeom>
            <a:noFill/>
          </p:spPr>
          <p:txBody>
            <a:bodyPr vert="horz" wrap="none" rtlCol="0" anchor="ctr" anchorCtr="0">
              <a:noAutofit/>
            </a:bodyPr>
            <a:lstStyle/>
            <a:p>
              <a:r>
                <a:rPr lang="en-US" altLang="zh-CN"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10</a:t>
              </a:r>
              <a:r>
                <a:rPr lang="zh-CN" altLang="en-US" sz="2000">
                  <a:solidFill>
                    <a:srgbClr val="808080"/>
                  </a:solidFill>
                  <a:latin typeface="微软雅黑" panose="020B0503020204020204" pitchFamily="34" charset="-122"/>
                  <a:ea typeface="微软雅黑" panose="020B0503020204020204" pitchFamily="34" charset="-122"/>
                  <a:sym typeface="微软雅黑" panose="020B0503020204020204" pitchFamily="34" charset="-122"/>
                </a:rPr>
                <a:t>分</a:t>
              </a:r>
            </a:p>
          </p:txBody>
        </p:sp>
      </p:grpSp>
      <p:pic>
        <p:nvPicPr>
          <p:cNvPr id="3" name="图片 2"/>
          <p:cNvPicPr/>
          <p:nvPr>
            <p:custDataLst>
              <p:tags r:id="rId7"/>
            </p:custDataLst>
          </p:nvPr>
        </p:nvPicPr>
        <p:blipFill>
          <a:blip r:embed="rId19">
            <a:extLst>
              <a:ext uri="{28A0092B-C50C-407E-A947-70E740481C1C}">
                <a14:useLocalDpi xmlns:a14="http://schemas.microsoft.com/office/drawing/2010/main" val="0"/>
              </a:ext>
            </a:extLst>
          </a:blip>
          <a:stretch>
            <a:fillRect/>
          </a:stretch>
        </p:blipFill>
        <p:spPr>
          <a:xfrm>
            <a:off x="4165600" y="63500"/>
            <a:ext cx="1422400" cy="508000"/>
          </a:xfrm>
          <a:prstGeom prst="rect">
            <a:avLst/>
          </a:prstGeom>
        </p:spPr>
      </p:pic>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文本框 1"/>
              <p:cNvSpPr txBox="1"/>
              <p:nvPr/>
            </p:nvSpPr>
            <p:spPr>
              <a:xfrm>
                <a:off x="297180" y="1186845"/>
                <a:ext cx="5120640" cy="5998822"/>
              </a:xfrm>
              <a:prstGeom prst="rect">
                <a:avLst/>
              </a:prstGeom>
              <a:noFill/>
            </p:spPr>
            <p:txBody>
              <a:bodyPr wrap="square" rtlCol="0">
                <a:spAutoFit/>
              </a:bodyPr>
              <a:lstStyle/>
              <a:p>
                <a:pPr algn="just">
                  <a:lnSpc>
                    <a:spcPct val="150000"/>
                  </a:lnSpc>
                </a:pPr>
                <a:r>
                  <a:rPr lang="zh-CN" altLang="en-US" b="1" dirty="0"/>
                  <a:t>答案</a:t>
                </a:r>
                <a:endParaRPr lang="en-US" altLang="zh-CN" b="1" dirty="0"/>
              </a:p>
              <a:p>
                <a:pPr algn="just">
                  <a:lnSpc>
                    <a:spcPct val="150000"/>
                  </a:lnSpc>
                </a:pPr>
                <a:r>
                  <a:rPr lang="en-US" altLang="zh-CN" dirty="0"/>
                  <a:t>X</a:t>
                </a:r>
                <a:r>
                  <a:rPr lang="zh-CN" altLang="en-US" dirty="0"/>
                  <a:t>的概率密度为</a:t>
                </a:r>
                <a:r>
                  <a:rPr lang="en-US" altLang="zh-CN" dirty="0"/>
                  <a:t>f(x)=</a:t>
                </a:r>
                <a14:m>
                  <m:oMath xmlns:m="http://schemas.openxmlformats.org/officeDocument/2006/math">
                    <m:d>
                      <m:dPr>
                        <m:begChr m:val="{"/>
                        <m:endChr m:val=""/>
                        <m:ctrlPr>
                          <a:rPr lang="en-US" altLang="zh-CN" i="1" smtClean="0">
                            <a:latin typeface="Cambria Math" panose="02040503050406030204" pitchFamily="18" charset="0"/>
                          </a:rPr>
                        </m:ctrlPr>
                      </m:dPr>
                      <m:e>
                        <m:eqArr>
                          <m:eqArrPr>
                            <m:ctrlPr>
                              <a:rPr lang="en-US" altLang="zh-CN" i="1" smtClean="0">
                                <a:latin typeface="Cambria Math" panose="02040503050406030204" pitchFamily="18" charset="0"/>
                              </a:rPr>
                            </m:ctrlPr>
                          </m:eqArrPr>
                          <m:e>
                            <m:r>
                              <a:rPr lang="en-US" altLang="zh-CN" b="0" i="1" smtClean="0">
                                <a:latin typeface="Cambria Math" panose="02040503050406030204" pitchFamily="18" charset="0"/>
                              </a:rPr>
                              <m:t>1</m:t>
                            </m:r>
                            <m:r>
                              <a:rPr lang="zh-CN" altLang="en-US" i="1">
                                <a:latin typeface="Cambria Math" panose="02040503050406030204" pitchFamily="18" charset="0"/>
                              </a:rPr>
                              <m:t>，</m:t>
                            </m:r>
                            <m:r>
                              <a:rPr lang="en-US" altLang="zh-CN" i="1" smtClean="0">
                                <a:latin typeface="Cambria Math" panose="02040503050406030204" pitchFamily="18" charset="0"/>
                              </a:rPr>
                              <m:t>0</m:t>
                            </m:r>
                            <m:r>
                              <a:rPr lang="en-US" altLang="zh-CN" b="0" i="1" smtClean="0">
                                <a:latin typeface="Cambria Math" panose="02040503050406030204" pitchFamily="18" charset="0"/>
                              </a:rPr>
                              <m:t>&lt;</m:t>
                            </m:r>
                            <m:r>
                              <a:rPr lang="en-US" altLang="zh-CN" b="0" i="1" smtClean="0">
                                <a:latin typeface="Cambria Math" panose="02040503050406030204" pitchFamily="18" charset="0"/>
                              </a:rPr>
                              <m:t>𝑥</m:t>
                            </m:r>
                            <m:r>
                              <a:rPr lang="en-US" altLang="zh-CN" b="0" i="1" smtClean="0">
                                <a:latin typeface="Cambria Math" panose="02040503050406030204" pitchFamily="18" charset="0"/>
                              </a:rPr>
                              <m:t>&lt;1</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分别记</a:t>
                </a:r>
                <a:r>
                  <a:rPr lang="en-US" altLang="zh-CN" dirty="0"/>
                  <a:t>X</a:t>
                </a:r>
                <a:r>
                  <a:rPr lang="zh-CN" altLang="en-US" dirty="0"/>
                  <a:t>，</a:t>
                </a:r>
                <a:r>
                  <a:rPr lang="en-US" altLang="zh-CN" dirty="0"/>
                  <a:t>Y</a:t>
                </a:r>
                <a:r>
                  <a:rPr lang="zh-CN" altLang="en-US" dirty="0"/>
                  <a:t>的分布函数为</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a:t>
                </a:r>
                <a:endParaRPr lang="en-US" altLang="zh-CN" dirty="0"/>
              </a:p>
              <a:p>
                <a:pPr algn="just">
                  <a:lnSpc>
                    <a:spcPct val="150000"/>
                  </a:lnSpc>
                </a:pPr>
                <a:r>
                  <a:rPr lang="zh-CN" altLang="en-US" dirty="0"/>
                  <a:t>（</a:t>
                </a:r>
                <a:r>
                  <a:rPr lang="en-US" altLang="zh-CN" dirty="0"/>
                  <a:t>1</a:t>
                </a:r>
                <a:r>
                  <a:rPr lang="zh-CN" altLang="en-US" dirty="0"/>
                  <a:t>）先来求</a:t>
                </a:r>
                <a:r>
                  <a:rPr lang="en-US" altLang="zh-CN" dirty="0"/>
                  <a:t>Y</a:t>
                </a:r>
                <a:r>
                  <a:rPr lang="zh-CN" altLang="en-US" dirty="0"/>
                  <a:t>的分布函数</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，因</a:t>
                </a:r>
                <a:r>
                  <a:rPr lang="en-US" altLang="zh-CN" dirty="0"/>
                  <a:t>Y=</a:t>
                </a:r>
                <a14:m>
                  <m:oMath xmlns:m="http://schemas.openxmlformats.org/officeDocument/2006/math">
                    <m:sSup>
                      <m:sSupPr>
                        <m:ctrlPr>
                          <a:rPr lang="en-US" altLang="zh-CN" i="1" smtClean="0">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b="0" i="0" smtClean="0">
                        <a:latin typeface="Cambria Math" panose="02040503050406030204" pitchFamily="18" charset="0"/>
                      </a:rPr>
                      <m:t>&gt;0</m:t>
                    </m:r>
                  </m:oMath>
                </a14:m>
                <a:r>
                  <a:rPr lang="zh-CN" altLang="en-US" dirty="0"/>
                  <a:t>，故当</a:t>
                </a:r>
                <a:r>
                  <a:rPr lang="en-US" altLang="zh-CN" dirty="0"/>
                  <a:t>y</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a14:m>
                <a:r>
                  <a:rPr lang="en-US" altLang="zh-CN" dirty="0"/>
                  <a:t>0</a:t>
                </a:r>
                <a:r>
                  <a:rPr lang="zh-CN" altLang="en-US" dirty="0"/>
                  <a:t>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a:t>
                </a:r>
                <a14:m>
                  <m:oMath xmlns:m="http://schemas.openxmlformats.org/officeDocument/2006/math">
                    <m:sSup>
                      <m:sSupPr>
                        <m:ctrlPr>
                          <a:rPr lang="en-US" altLang="zh-CN" i="1">
                            <a:latin typeface="Cambria Math" panose="02040503050406030204" pitchFamily="18" charset="0"/>
                          </a:rPr>
                        </m:ctrlPr>
                      </m:sSupPr>
                      <m:e>
                        <m:r>
                          <m:rPr>
                            <m:sty m:val="p"/>
                          </m:rPr>
                          <a:rPr lang="en-US" altLang="zh-CN" i="1">
                            <a:latin typeface="Cambria Math" panose="02040503050406030204" pitchFamily="18" charset="0"/>
                          </a:rPr>
                          <m:t>e</m:t>
                        </m:r>
                      </m:e>
                      <m:sup>
                        <m:r>
                          <m:rPr>
                            <m:sty m:val="p"/>
                          </m:rPr>
                          <a:rPr lang="en-US" altLang="zh-CN" i="1">
                            <a:latin typeface="Cambria Math" panose="02040503050406030204" pitchFamily="18" charset="0"/>
                          </a:rPr>
                          <m:t>x</m:t>
                        </m:r>
                      </m:sup>
                    </m:sSup>
                    <m:r>
                      <a:rPr lang="en-US" altLang="zh-CN" i="1">
                        <a:latin typeface="Cambria Math" panose="02040503050406030204" pitchFamily="18" charset="0"/>
                        <a:ea typeface="Cambria Math" panose="02040503050406030204" pitchFamily="18" charset="0"/>
                      </a:rPr>
                      <m:t>≤</m:t>
                    </m:r>
                    <m:r>
                      <m:rPr>
                        <m:nor/>
                      </m:rPr>
                      <a:rPr lang="en-US" altLang="zh-CN" dirty="0">
                        <a:latin typeface="Cambria Math" panose="02040503050406030204" pitchFamily="18" charset="0"/>
                      </a:rPr>
                      <m:t>y</m:t>
                    </m:r>
                  </m:oMath>
                </a14:m>
                <a:r>
                  <a:rPr lang="en-US" altLang="zh-CN" dirty="0"/>
                  <a:t>}=P{X</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oMath>
                </a14:m>
                <a:r>
                  <a:rPr lang="zh-CN" altLang="en-US" dirty="0"/>
                  <a:t>。</a:t>
                </a:r>
                <a:endParaRPr lang="en-US" altLang="zh-CN" dirty="0"/>
              </a:p>
              <a:p>
                <a:r>
                  <a:rPr lang="zh-CN" altLang="en-US" dirty="0"/>
                  <a:t>将上式关于</a:t>
                </a:r>
                <a:r>
                  <a:rPr lang="en-US" altLang="zh-CN" dirty="0"/>
                  <a:t>y</a:t>
                </a:r>
                <a:r>
                  <a:rPr lang="zh-CN" altLang="en-US" dirty="0"/>
                  <a:t>求导，得</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𝑌</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𝑦</m:t>
                        </m:r>
                      </m:e>
                    </m:d>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𝑋</m:t>
                        </m:r>
                      </m:sub>
                    </m:sSub>
                    <m:d>
                      <m:dPr>
                        <m:ctrlPr>
                          <a:rPr lang="en-US" altLang="zh-CN" b="0" i="1" smtClean="0">
                            <a:latin typeface="Cambria Math" panose="02040503050406030204" pitchFamily="18" charset="0"/>
                          </a:rPr>
                        </m:ctrlPr>
                      </m:dPr>
                      <m:e>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e>
                    </m:d>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𝑦</m:t>
                        </m:r>
                      </m:den>
                    </m:f>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 </m:t>
                        </m:r>
                        <m:eqArr>
                          <m:eqArrPr>
                            <m:ctrlPr>
                              <a:rPr lang="en-US" altLang="zh-CN" b="0" i="1" smtClean="0">
                                <a:latin typeface="Cambria Math" panose="02040503050406030204" pitchFamily="18" charset="0"/>
                              </a:rPr>
                            </m:ctrlPr>
                          </m:eqArrPr>
                          <m:e>
                            <m:r>
                              <a:rPr lang="en-US" altLang="zh-CN" b="0" i="1" smtClean="0">
                                <a:latin typeface="Cambria Math" panose="02040503050406030204" pitchFamily="18" charset="0"/>
                              </a:rPr>
                              <m:t>1</m:t>
                            </m:r>
                            <m:r>
                              <a:rPr lang="en-US" altLang="zh-CN" i="1">
                                <a:latin typeface="Cambria Math" panose="02040503050406030204" pitchFamily="18" charset="0"/>
                              </a:rPr>
                              <m:t>·</m:t>
                            </m:r>
                            <m:f>
                              <m:fPr>
                                <m:ctrlPr>
                                  <a:rPr lang="en-US" altLang="zh-CN" i="1" smtClean="0">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  </m:t>
                            </m:r>
                            <m:r>
                              <a:rPr lang="en-US" altLang="zh-CN" i="1" smtClean="0">
                                <a:latin typeface="Cambria Math" panose="02040503050406030204" pitchFamily="18" charset="0"/>
                              </a:rPr>
                              <m:t>0</m:t>
                            </m:r>
                            <m:r>
                              <a:rPr lang="en-US" altLang="zh-CN" b="0" i="1" smtClean="0">
                                <a:latin typeface="Cambria Math" panose="02040503050406030204" pitchFamily="18" charset="0"/>
                              </a:rPr>
                              <m:t>&lt;</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&lt;1</m:t>
                            </m:r>
                          </m:e>
                          <m:e>
                            <m:r>
                              <a:rPr lang="en-US" altLang="zh-CN" b="0" i="1" smtClean="0">
                                <a:latin typeface="Cambria Math" panose="02040503050406030204" pitchFamily="18" charset="0"/>
                              </a:rPr>
                              <m:t> 0   ,</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&lt;0</m:t>
                            </m:r>
                            <m:r>
                              <a:rPr lang="zh-CN" altLang="en-US" i="1">
                                <a:latin typeface="Cambria Math" panose="02040503050406030204" pitchFamily="18" charset="0"/>
                              </a:rPr>
                              <m:t>或</m:t>
                            </m:r>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a:rPr lang="en-US" altLang="zh-CN" i="1">
                                    <a:latin typeface="Cambria Math" panose="02040503050406030204" pitchFamily="18" charset="0"/>
                                    <a:ea typeface="微软雅黑" panose="020B0503020204020204" pitchFamily="34" charset="-122"/>
                                  </a:rPr>
                                  <m:t>𝑦</m:t>
                                </m:r>
                              </m:e>
                            </m:func>
                            <m:r>
                              <a:rPr lang="en-US" altLang="zh-CN" b="0" i="1" smtClean="0">
                                <a:latin typeface="Cambria Math" panose="02040503050406030204" pitchFamily="18" charset="0"/>
                              </a:rPr>
                              <m:t>&gt;1</m:t>
                            </m:r>
                          </m:e>
                        </m:eqArr>
                      </m:e>
                    </m:d>
                    <m:r>
                      <a:rPr lang="en-US" altLang="zh-CN" b="0" i="1" smtClean="0">
                        <a:latin typeface="Cambria Math" panose="02040503050406030204" pitchFamily="18" charset="0"/>
                      </a:rPr>
                      <m:t>=</m:t>
                    </m:r>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b="0" i="1" smtClean="0">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b="0" i="1" smtClean="0">
                                <a:latin typeface="Cambria Math" panose="02040503050406030204" pitchFamily="18" charset="0"/>
                              </a:rPr>
                              <m:t>1</m:t>
                            </m:r>
                            <m:r>
                              <a:rPr lang="en-US" altLang="zh-CN" i="1">
                                <a:latin typeface="Cambria Math" panose="02040503050406030204" pitchFamily="18" charset="0"/>
                              </a:rPr>
                              <m:t>&lt;</m:t>
                            </m:r>
                            <m:r>
                              <a:rPr lang="en-US" altLang="zh-CN" b="0" i="1" smtClean="0">
                                <a:latin typeface="Cambria Math" panose="02040503050406030204" pitchFamily="18" charset="0"/>
                              </a:rPr>
                              <m:t>𝑦</m:t>
                            </m:r>
                            <m:r>
                              <a:rPr lang="en-US" altLang="zh-CN" i="1">
                                <a:latin typeface="Cambria Math" panose="02040503050406030204" pitchFamily="18" charset="0"/>
                              </a:rPr>
                              <m:t>&lt;</m:t>
                            </m:r>
                            <m:r>
                              <a:rPr lang="en-US" altLang="zh-CN" b="0" i="1" smtClean="0">
                                <a:latin typeface="Cambria Math" panose="02040503050406030204" pitchFamily="18" charset="0"/>
                              </a:rPr>
                              <m:t>𝑒</m:t>
                            </m:r>
                            <m:r>
                              <a:rPr lang="en-US" altLang="zh-CN" b="0" i="1" smtClean="0">
                                <a:latin typeface="Cambria Math" panose="02040503050406030204" pitchFamily="18" charset="0"/>
                              </a:rPr>
                              <m:t>              </m:t>
                            </m:r>
                          </m:e>
                          <m:e>
                            <m:r>
                              <a:rPr lang="en-US" altLang="zh-CN" i="1">
                                <a:latin typeface="Cambria Math" panose="02040503050406030204" pitchFamily="18" charset="0"/>
                              </a:rPr>
                              <m:t>0 ,  </m:t>
                            </m:r>
                            <m:r>
                              <a:rPr lang="en-US" altLang="zh-CN" i="1" smtClean="0">
                                <a:latin typeface="Cambria Math" panose="02040503050406030204" pitchFamily="18" charset="0"/>
                              </a:rPr>
                              <m:t>0</m:t>
                            </m:r>
                            <m:r>
                              <a:rPr lang="en-US" altLang="zh-CN" i="1">
                                <a:latin typeface="Cambria Math" panose="02040503050406030204" pitchFamily="18" charset="0"/>
                              </a:rPr>
                              <m:t>&lt;</m:t>
                            </m:r>
                            <m:r>
                              <m:rPr>
                                <m:sty m:val="p"/>
                              </m:rPr>
                              <a:rPr lang="en-US" altLang="zh-CN" i="1" smtClean="0">
                                <a:latin typeface="Cambria Math" panose="02040503050406030204" pitchFamily="18" charset="0"/>
                              </a:rPr>
                              <m:t>y</m:t>
                            </m:r>
                            <m:r>
                              <a:rPr lang="en-US" altLang="zh-CN" b="0" i="1" smtClean="0">
                                <a:latin typeface="Cambria Math" panose="02040503050406030204" pitchFamily="18" charset="0"/>
                              </a:rPr>
                              <m:t>&lt;</m:t>
                            </m:r>
                            <m:r>
                              <a:rPr lang="en-US" altLang="zh-CN" i="1">
                                <a:latin typeface="Cambria Math" panose="02040503050406030204" pitchFamily="18" charset="0"/>
                              </a:rPr>
                              <m:t>1</m:t>
                            </m:r>
                            <m:r>
                              <a:rPr lang="zh-CN" altLang="en-US" i="1">
                                <a:latin typeface="Cambria Math" panose="02040503050406030204" pitchFamily="18" charset="0"/>
                              </a:rPr>
                              <m:t>或</m:t>
                            </m:r>
                            <m:r>
                              <m:rPr>
                                <m:sty m:val="p"/>
                              </m:rPr>
                              <a:rPr lang="en-US" altLang="zh-CN" i="1">
                                <a:latin typeface="Cambria Math" panose="02040503050406030204" pitchFamily="18" charset="0"/>
                              </a:rPr>
                              <m:t>y</m:t>
                            </m:r>
                            <m:r>
                              <a:rPr lang="en-US" altLang="zh-CN" i="1">
                                <a:latin typeface="Cambria Math" panose="02040503050406030204" pitchFamily="18" charset="0"/>
                              </a:rPr>
                              <m:t>&gt;</m:t>
                            </m:r>
                            <m:r>
                              <m:rPr>
                                <m:sty m:val="p"/>
                              </m:rPr>
                              <a:rPr lang="en-US" altLang="zh-CN" i="1" smtClean="0">
                                <a:latin typeface="Cambria Math" panose="02040503050406030204" pitchFamily="18" charset="0"/>
                              </a:rPr>
                              <m:t>e</m:t>
                            </m:r>
                          </m:e>
                        </m:eqArr>
                      </m:e>
                    </m:d>
                  </m:oMath>
                </a14:m>
                <a:r>
                  <a:rPr lang="zh-CN" altLang="en-US" dirty="0"/>
                  <a:t>，故有</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𝑌</m:t>
                        </m:r>
                      </m:sub>
                    </m:sSub>
                    <m:d>
                      <m:dPr>
                        <m:ctrlPr>
                          <a:rPr lang="en-US" altLang="zh-CN" i="1">
                            <a:latin typeface="Cambria Math" panose="02040503050406030204" pitchFamily="18" charset="0"/>
                          </a:rPr>
                        </m:ctrlPr>
                      </m:dPr>
                      <m:e>
                        <m:r>
                          <a:rPr lang="en-US" altLang="zh-CN" i="1">
                            <a:latin typeface="Cambria Math" panose="02040503050406030204" pitchFamily="18" charset="0"/>
                          </a:rPr>
                          <m:t>𝑦</m:t>
                        </m:r>
                      </m:e>
                    </m:d>
                    <m:r>
                      <a:rPr lang="en-US" altLang="zh-CN" i="1">
                        <a:latin typeface="Cambria Math" panose="02040503050406030204" pitchFamily="18" charset="0"/>
                      </a:rPr>
                      <m:t>=</m:t>
                    </m:r>
                  </m:oMath>
                </a14:m>
                <a:r>
                  <a:rPr lang="en-US" altLang="zh-CN" dirty="0"/>
                  <a:t> </a:t>
                </a:r>
                <a14:m>
                  <m:oMath xmlns:m="http://schemas.openxmlformats.org/officeDocument/2006/math">
                    <m:d>
                      <m:dPr>
                        <m:begChr m:val="{"/>
                        <m:endChr m:val=""/>
                        <m:ctrlPr>
                          <a:rPr lang="en-US" altLang="zh-CN" i="1">
                            <a:latin typeface="Cambria Math" panose="02040503050406030204" pitchFamily="18" charset="0"/>
                          </a:rPr>
                        </m:ctrlPr>
                      </m:dPr>
                      <m:e>
                        <m:r>
                          <a:rPr lang="en-US" altLang="zh-CN" i="1">
                            <a:latin typeface="Cambria Math" panose="02040503050406030204" pitchFamily="18" charset="0"/>
                          </a:rPr>
                          <m:t> </m:t>
                        </m:r>
                        <m:eqArr>
                          <m:eqArrPr>
                            <m:ctrlPr>
                              <a:rPr lang="en-US" altLang="zh-CN" i="1">
                                <a:latin typeface="Cambria Math" panose="02040503050406030204" pitchFamily="18" charset="0"/>
                              </a:rPr>
                            </m:ctrlPr>
                          </m:eqArrPr>
                          <m:e>
                            <m:r>
                              <a:rPr lang="en-US" altLang="zh-CN" i="1">
                                <a:latin typeface="Cambria Math" panose="02040503050406030204" pitchFamily="18" charset="0"/>
                              </a:rPr>
                              <m:t> </m:t>
                            </m:r>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m:rPr>
                                    <m:sty m:val="p"/>
                                  </m:rPr>
                                  <a:rPr lang="en-US" altLang="zh-CN" i="1">
                                    <a:latin typeface="Cambria Math" panose="02040503050406030204" pitchFamily="18" charset="0"/>
                                  </a:rPr>
                                  <m:t>y</m:t>
                                </m:r>
                              </m:den>
                            </m:f>
                            <m:r>
                              <a:rPr lang="zh-CN" altLang="en-US" i="1">
                                <a:latin typeface="Cambria Math" panose="02040503050406030204" pitchFamily="18" charset="0"/>
                              </a:rPr>
                              <m:t>，</m:t>
                            </m:r>
                            <m:r>
                              <a:rPr lang="en-US" altLang="zh-CN" i="1">
                                <a:latin typeface="Cambria Math" panose="02040503050406030204" pitchFamily="18" charset="0"/>
                              </a:rPr>
                              <m:t>1&lt;</m:t>
                            </m:r>
                            <m:r>
                              <a:rPr lang="en-US" altLang="zh-CN" i="1">
                                <a:latin typeface="Cambria Math" panose="02040503050406030204" pitchFamily="18" charset="0"/>
                              </a:rPr>
                              <m:t>𝑦</m:t>
                            </m:r>
                            <m:r>
                              <a:rPr lang="en-US" altLang="zh-CN" i="1">
                                <a:latin typeface="Cambria Math" panose="02040503050406030204" pitchFamily="18" charset="0"/>
                              </a:rPr>
                              <m:t>&lt;</m:t>
                            </m:r>
                            <m:r>
                              <a:rPr lang="en-US" altLang="zh-CN" i="1">
                                <a:latin typeface="Cambria Math" panose="02040503050406030204" pitchFamily="18" charset="0"/>
                              </a:rPr>
                              <m:t>𝑒</m:t>
                            </m:r>
                            <m:r>
                              <a:rPr lang="en-US" altLang="zh-CN" i="1">
                                <a:latin typeface="Cambria Math" panose="02040503050406030204" pitchFamily="18" charset="0"/>
                              </a:rPr>
                              <m:t> </m:t>
                            </m:r>
                          </m:e>
                          <m:e>
                            <m:r>
                              <a:rPr lang="en-US" altLang="zh-CN" i="1">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endParaRPr lang="en-US" altLang="zh-CN" dirty="0"/>
              </a:p>
              <a:p>
                <a:pPr algn="just">
                  <a:lnSpc>
                    <a:spcPct val="150000"/>
                  </a:lnSpc>
                </a:pPr>
                <a:r>
                  <a:rPr lang="zh-CN" altLang="en-US" dirty="0"/>
                  <a:t>（</a:t>
                </a:r>
                <a:r>
                  <a:rPr lang="en-US" altLang="zh-CN" dirty="0"/>
                  <a:t>2</a:t>
                </a:r>
                <a:r>
                  <a:rPr lang="zh-CN" altLang="en-US" dirty="0"/>
                  <a:t>）先来求</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𝐹</m:t>
                        </m:r>
                      </m:e>
                      <m:sub>
                        <m:r>
                          <a:rPr lang="en-US" altLang="zh-CN" b="0" i="1" smtClean="0">
                            <a:latin typeface="Cambria Math" panose="02040503050406030204" pitchFamily="18" charset="0"/>
                          </a:rPr>
                          <m:t>𝑌</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𝑦</m:t>
                    </m:r>
                    <m:r>
                      <a:rPr lang="en-US" altLang="zh-CN" b="0" i="1" smtClean="0">
                        <a:latin typeface="Cambria Math" panose="02040503050406030204" pitchFamily="18" charset="0"/>
                      </a:rPr>
                      <m:t>)</m:t>
                    </m:r>
                  </m:oMath>
                </a14:m>
                <a:r>
                  <a:rPr lang="zh-CN" altLang="en-US" dirty="0"/>
                  <a:t>。当</a:t>
                </a:r>
                <a:r>
                  <a:rPr lang="en-US" altLang="zh-CN" dirty="0"/>
                  <a:t>X</a:t>
                </a:r>
                <a:r>
                  <a:rPr lang="zh-CN" altLang="en-US" dirty="0"/>
                  <a:t>在</a:t>
                </a:r>
                <a:r>
                  <a:rPr lang="en-US" altLang="zh-CN" dirty="0"/>
                  <a:t>(0,1)</a:t>
                </a:r>
                <a:r>
                  <a:rPr lang="zh-CN" altLang="en-US" dirty="0"/>
                  <a:t>取值时</a:t>
                </a:r>
                <a:r>
                  <a:rPr lang="en-US" altLang="zh-CN" dirty="0"/>
                  <a:t>Y&gt;0</a:t>
                </a:r>
                <a:r>
                  <a:rPr lang="zh-CN" altLang="en-US" dirty="0"/>
                  <a:t>，故当</a:t>
                </a:r>
                <a:r>
                  <a:rPr lang="en-US" altLang="zh-CN" dirty="0"/>
                  <a:t>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，从而</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=0</a:t>
                </a:r>
                <a:r>
                  <a:rPr lang="zh-CN" altLang="en-US" dirty="0"/>
                  <a:t>。当</a:t>
                </a:r>
                <a:r>
                  <a:rPr lang="en-US" altLang="zh-CN" dirty="0"/>
                  <a:t>y&gt;0</a:t>
                </a:r>
                <a:r>
                  <a:rPr lang="zh-CN" altLang="en-US" dirty="0"/>
                  <a:t>时，</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𝐹</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=P{Y</a:t>
                </a:r>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y}=P{-2</a:t>
                </a:r>
                <a:r>
                  <a:rPr lang="en-US" altLang="zh-CN" dirty="0">
                    <a:ea typeface="微软雅黑" panose="020B0503020204020204" pitchFamily="34" charset="-122"/>
                  </a:rPr>
                  <a:t> </a:t>
                </a:r>
                <a14:m>
                  <m:oMath xmlns:m="http://schemas.openxmlformats.org/officeDocument/2006/math">
                    <m:func>
                      <m:funcPr>
                        <m:ctrlPr>
                          <a:rPr lang="en-US" altLang="zh-CN" i="1">
                            <a:latin typeface="Cambria Math" panose="02040503050406030204" pitchFamily="18" charset="0"/>
                            <a:ea typeface="微软雅黑" panose="020B0503020204020204" pitchFamily="34" charset="-122"/>
                          </a:rPr>
                        </m:ctrlPr>
                      </m:funcPr>
                      <m:fName>
                        <m:r>
                          <m:rPr>
                            <m:sty m:val="p"/>
                          </m:rPr>
                          <a:rPr lang="en-US" altLang="zh-CN">
                            <a:latin typeface="Cambria Math" panose="02040503050406030204" pitchFamily="18" charset="0"/>
                            <a:ea typeface="微软雅黑" panose="020B0503020204020204" pitchFamily="34" charset="-122"/>
                          </a:rPr>
                          <m:t>ln</m:t>
                        </m:r>
                      </m:fName>
                      <m:e>
                        <m:r>
                          <m:rPr>
                            <m:sty m:val="p"/>
                          </m:rPr>
                          <a:rPr lang="en-US" altLang="zh-CN" i="1" smtClean="0">
                            <a:latin typeface="Cambria Math" panose="02040503050406030204" pitchFamily="18" charset="0"/>
                            <a:ea typeface="微软雅黑" panose="020B0503020204020204" pitchFamily="34" charset="-122"/>
                          </a:rPr>
                          <m:t>X</m:t>
                        </m:r>
                      </m:e>
                    </m:func>
                  </m:oMath>
                </a14:m>
                <a:r>
                  <a:rPr lang="en-US" altLang="zh-CN" dirty="0">
                    <a:ea typeface="Cambria Math" panose="02040503050406030204" pitchFamily="18" charset="0"/>
                  </a:rPr>
                  <a:t> </a:t>
                </a:r>
                <a14:m>
                  <m:oMath xmlns:m="http://schemas.openxmlformats.org/officeDocument/2006/math">
                    <m:r>
                      <a:rPr lang="en-US" altLang="zh-CN" i="1">
                        <a:latin typeface="Cambria Math" panose="02040503050406030204" pitchFamily="18" charset="0"/>
                        <a:ea typeface="Cambria Math" panose="02040503050406030204" pitchFamily="18" charset="0"/>
                      </a:rPr>
                      <m:t>≤</m:t>
                    </m:r>
                  </m:oMath>
                </a14:m>
                <a:r>
                  <a:rPr lang="en-US" altLang="zh-CN" dirty="0"/>
                  <a:t>y}=P{X</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p>
                      <m:sSupPr>
                        <m:ctrlPr>
                          <a:rPr lang="en-US" altLang="zh-CN"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m:t>
                        </m:r>
                        <m:f>
                          <m:fPr>
                            <m:ctrlPr>
                              <a:rPr lang="en-US" altLang="zh-CN" b="0" i="1" smtClean="0">
                                <a:latin typeface="Cambria Math" panose="02040503050406030204" pitchFamily="18" charset="0"/>
                                <a:ea typeface="Cambria Math" panose="02040503050406030204" pitchFamily="18" charset="0"/>
                              </a:rPr>
                            </m:ctrlPr>
                          </m:fPr>
                          <m:num>
                            <m:r>
                              <a:rPr lang="en-US" altLang="zh-CN" b="0" i="1" smtClean="0">
                                <a:latin typeface="Cambria Math" panose="02040503050406030204" pitchFamily="18" charset="0"/>
                                <a:ea typeface="Cambria Math" panose="02040503050406030204" pitchFamily="18" charset="0"/>
                              </a:rPr>
                              <m:t>𝑦</m:t>
                            </m:r>
                          </m:num>
                          <m:den>
                            <m:r>
                              <a:rPr lang="en-US" altLang="zh-CN" b="0" i="1" smtClean="0">
                                <a:latin typeface="Cambria Math" panose="02040503050406030204" pitchFamily="18" charset="0"/>
                                <a:ea typeface="Cambria Math" panose="02040503050406030204" pitchFamily="18" charset="0"/>
                              </a:rPr>
                              <m:t>2</m:t>
                            </m:r>
                          </m:den>
                        </m:f>
                      </m:sup>
                    </m:sSup>
                  </m:oMath>
                </a14:m>
                <a:r>
                  <a:rPr lang="en-US" altLang="zh-CN" dirty="0"/>
                  <a:t>}=1-P{X&lt;</a:t>
                </a:r>
                <a:r>
                  <a:rPr lang="en-US" altLang="zh-CN" dirty="0">
                    <a:ea typeface="Cambria Math" panose="02040503050406030204" pitchFamily="18" charset="0"/>
                  </a:rPr>
                  <a:t> </a:t>
                </a:r>
                <a14:m>
                  <m:oMath xmlns:m="http://schemas.openxmlformats.org/officeDocument/2006/math">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oMath>
                </a14:m>
                <a:r>
                  <a:rPr lang="en-US" altLang="zh-CN" dirty="0"/>
                  <a:t>}=1-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zh-CN" altLang="en-US" i="1" smtClean="0">
                        <a:latin typeface="Cambria Math" panose="02040503050406030204" pitchFamily="18" charset="0"/>
                      </a:rPr>
                      <m:t>，</m:t>
                    </m:r>
                  </m:oMath>
                </a14:m>
                <a:endParaRPr lang="en-US" altLang="zh-CN" dirty="0"/>
              </a:p>
              <a:p>
                <a:pPr algn="just"/>
                <a:r>
                  <a:rPr lang="zh-CN" altLang="en-US" dirty="0"/>
                  <a:t>于是</a:t>
                </a:r>
                <a14:m>
                  <m:oMath xmlns:m="http://schemas.openxmlformats.org/officeDocument/2006/math">
                    <m:sSub>
                      <m:sSubPr>
                        <m:ctrlPr>
                          <a:rPr lang="en-US" altLang="zh-CN" i="1" smtClean="0">
                            <a:latin typeface="Cambria Math" panose="02040503050406030204" pitchFamily="18" charset="0"/>
                          </a:rPr>
                        </m:ctrlPr>
                      </m:sSubPr>
                      <m:e>
                        <m:r>
                          <m:rPr>
                            <m:sty m:val="p"/>
                          </m:rPr>
                          <a:rPr lang="en-US" altLang="zh-CN" i="1">
                            <a:latin typeface="Cambria Math" panose="02040503050406030204" pitchFamily="18" charset="0"/>
                          </a:rPr>
                          <m:t>f</m:t>
                        </m:r>
                      </m:e>
                      <m:sub>
                        <m:r>
                          <a:rPr lang="en-US" altLang="zh-CN" i="1">
                            <a:latin typeface="Cambria Math" panose="02040503050406030204" pitchFamily="18" charset="0"/>
                          </a:rPr>
                          <m:t>𝑌</m:t>
                        </m:r>
                      </m:sub>
                    </m:sSub>
                    <m:r>
                      <a:rPr lang="en-US" altLang="zh-CN" i="1">
                        <a:latin typeface="Cambria Math" panose="02040503050406030204" pitchFamily="18" charset="0"/>
                      </a:rPr>
                      <m:t>(</m:t>
                    </m:r>
                    <m:r>
                      <a:rPr lang="en-US" altLang="zh-CN" i="1">
                        <a:latin typeface="Cambria Math" panose="02040503050406030204" pitchFamily="18" charset="0"/>
                      </a:rPr>
                      <m:t>𝑦</m:t>
                    </m:r>
                    <m:r>
                      <a:rPr lang="en-US" altLang="zh-CN" i="1">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i="1" smtClean="0">
                            <a:latin typeface="Cambria Math" panose="02040503050406030204" pitchFamily="18" charset="0"/>
                          </a:rPr>
                          <m:t>f</m:t>
                        </m:r>
                      </m:e>
                      <m:sub>
                        <m:r>
                          <m:rPr>
                            <m:sty m:val="p"/>
                          </m:rPr>
                          <a:rPr lang="en-US" altLang="zh-CN" i="1">
                            <a:latin typeface="Cambria Math" panose="02040503050406030204" pitchFamily="18" charset="0"/>
                          </a:rPr>
                          <m:t>X</m:t>
                        </m:r>
                      </m:sub>
                    </m:sSub>
                    <m:d>
                      <m:dPr>
                        <m:ctrlPr>
                          <a:rPr lang="en-US" altLang="zh-CN" i="1">
                            <a:latin typeface="Cambria Math" panose="02040503050406030204" pitchFamily="18" charset="0"/>
                          </a:rPr>
                        </m:ctrlPr>
                      </m:dPr>
                      <m:e>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eqArr>
                          <m:eqArrPr>
                            <m:ctrlPr>
                              <a:rPr lang="en-US" altLang="zh-CN" b="0" i="1" smtClean="0">
                                <a:latin typeface="Cambria Math" panose="02040503050406030204" pitchFamily="18" charset="0"/>
                              </a:rPr>
                            </m:ctrlPr>
                          </m:eqArrPr>
                          <m:e>
                            <m:f>
                              <m:fPr>
                                <m:ctrlPr>
                                  <a:rPr lang="en-US" altLang="zh-CN" i="1">
                                    <a:latin typeface="Cambria Math" panose="02040503050406030204" pitchFamily="18" charset="0"/>
                                  </a:rPr>
                                </m:ctrlPr>
                              </m:fPr>
                              <m:num>
                                <m:r>
                                  <a:rPr lang="en-US" altLang="zh-CN" i="1">
                                    <a:latin typeface="Cambria Math" panose="02040503050406030204" pitchFamily="18" charset="0"/>
                                  </a:rPr>
                                  <m:t>1</m:t>
                                </m:r>
                              </m:num>
                              <m:den>
                                <m:r>
                                  <a:rPr lang="en-US" altLang="zh-CN" i="1">
                                    <a:latin typeface="Cambria Math" panose="02040503050406030204" pitchFamily="18" charset="0"/>
                                  </a:rPr>
                                  <m:t>2</m:t>
                                </m:r>
                              </m:den>
                            </m:f>
                            <m:sSup>
                              <m:sSupPr>
                                <m:ctrlPr>
                                  <a:rPr lang="en-US" altLang="zh-CN" i="1">
                                    <a:latin typeface="Cambria Math" panose="02040503050406030204" pitchFamily="18" charset="0"/>
                                    <a:ea typeface="Cambria Math" panose="02040503050406030204" pitchFamily="18" charset="0"/>
                                  </a:rPr>
                                </m:ctrlPr>
                              </m:sSupPr>
                              <m:e>
                                <m:r>
                                  <a:rPr lang="en-US" altLang="zh-CN" i="1">
                                    <a:latin typeface="Cambria Math" panose="02040503050406030204" pitchFamily="18" charset="0"/>
                                    <a:ea typeface="Cambria Math" panose="02040503050406030204" pitchFamily="18" charset="0"/>
                                  </a:rPr>
                                  <m:t>𝑒</m:t>
                                </m:r>
                              </m:e>
                              <m:sup>
                                <m:r>
                                  <a:rPr lang="en-US" altLang="zh-CN" i="1">
                                    <a:latin typeface="Cambria Math" panose="02040503050406030204" pitchFamily="18" charset="0"/>
                                    <a:ea typeface="Cambria Math" panose="02040503050406030204" pitchFamily="18" charset="0"/>
                                  </a:rPr>
                                  <m:t>−</m:t>
                                </m:r>
                                <m:f>
                                  <m:fPr>
                                    <m:ctrlPr>
                                      <a:rPr lang="en-US" altLang="zh-CN" i="1">
                                        <a:latin typeface="Cambria Math" panose="02040503050406030204" pitchFamily="18" charset="0"/>
                                        <a:ea typeface="Cambria Math" panose="02040503050406030204" pitchFamily="18" charset="0"/>
                                      </a:rPr>
                                    </m:ctrlPr>
                                  </m:fPr>
                                  <m:num>
                                    <m:r>
                                      <a:rPr lang="en-US" altLang="zh-CN" i="1">
                                        <a:latin typeface="Cambria Math" panose="02040503050406030204" pitchFamily="18" charset="0"/>
                                        <a:ea typeface="Cambria Math" panose="02040503050406030204" pitchFamily="18" charset="0"/>
                                      </a:rPr>
                                      <m:t>𝑦</m:t>
                                    </m:r>
                                  </m:num>
                                  <m:den>
                                    <m:r>
                                      <a:rPr lang="en-US" altLang="zh-CN" i="1">
                                        <a:latin typeface="Cambria Math" panose="02040503050406030204" pitchFamily="18" charset="0"/>
                                        <a:ea typeface="Cambria Math" panose="02040503050406030204" pitchFamily="18" charset="0"/>
                                      </a:rPr>
                                      <m:t>2</m:t>
                                    </m:r>
                                  </m:den>
                                </m:f>
                              </m:sup>
                            </m:sSup>
                            <m:r>
                              <a:rPr lang="zh-CN" altLang="en-US" i="1">
                                <a:latin typeface="Cambria Math" panose="02040503050406030204" pitchFamily="18" charset="0"/>
                                <a:ea typeface="Cambria Math" panose="02040503050406030204" pitchFamily="18" charset="0"/>
                              </a:rPr>
                              <m:t>，</m:t>
                            </m:r>
                            <m:r>
                              <m:rPr>
                                <m:sty m:val="p"/>
                              </m:rPr>
                              <a:rPr lang="en-US" altLang="zh-CN" i="1">
                                <a:latin typeface="Cambria Math" panose="02040503050406030204" pitchFamily="18" charset="0"/>
                                <a:ea typeface="Cambria Math" panose="02040503050406030204" pitchFamily="18" charset="0"/>
                              </a:rPr>
                              <m:t>y</m:t>
                            </m:r>
                            <m:r>
                              <a:rPr lang="en-US" altLang="zh-CN" b="0" i="1" smtClean="0">
                                <a:latin typeface="Cambria Math" panose="02040503050406030204" pitchFamily="18" charset="0"/>
                                <a:ea typeface="Cambria Math" panose="02040503050406030204" pitchFamily="18" charset="0"/>
                              </a:rPr>
                              <m:t>&gt;0</m:t>
                            </m:r>
                          </m:e>
                          <m:e>
                            <m:r>
                              <a:rPr lang="en-US" altLang="zh-CN" b="0" i="1" smtClean="0">
                                <a:latin typeface="Cambria Math" panose="02040503050406030204" pitchFamily="18" charset="0"/>
                              </a:rPr>
                              <m:t>0</m:t>
                            </m:r>
                            <m:r>
                              <a:rPr lang="zh-CN" altLang="en-US" i="1">
                                <a:latin typeface="Cambria Math" panose="02040503050406030204" pitchFamily="18" charset="0"/>
                              </a:rPr>
                              <m:t>，</m:t>
                            </m:r>
                            <m:r>
                              <a:rPr lang="en-US" altLang="zh-CN" b="0" i="1" smtClean="0">
                                <a:latin typeface="Cambria Math" panose="02040503050406030204" pitchFamily="18" charset="0"/>
                              </a:rPr>
                              <m:t>  </m:t>
                            </m:r>
                            <m:r>
                              <a:rPr lang="zh-CN" altLang="en-US" i="1" smtClean="0">
                                <a:latin typeface="Cambria Math" panose="02040503050406030204" pitchFamily="18" charset="0"/>
                              </a:rPr>
                              <m:t>其他</m:t>
                            </m:r>
                            <m:r>
                              <a:rPr lang="en-US" altLang="zh-CN" b="0" i="1" smtClean="0">
                                <a:latin typeface="Cambria Math" panose="02040503050406030204" pitchFamily="18" charset="0"/>
                              </a:rPr>
                              <m:t>  </m:t>
                            </m:r>
                          </m:e>
                        </m:eqArr>
                      </m:e>
                    </m:d>
                  </m:oMath>
                </a14:m>
                <a:r>
                  <a:rPr lang="zh-CN" altLang="en-US" dirty="0"/>
                  <a:t>。</a:t>
                </a:r>
              </a:p>
            </p:txBody>
          </p:sp>
        </mc:Choice>
        <mc:Fallback xmlns="">
          <p:sp>
            <p:nvSpPr>
              <p:cNvPr id="2" name="文本框 1"/>
              <p:cNvSpPr txBox="1">
                <a:spLocks noRot="1" noChangeAspect="1" noMove="1" noResize="1" noEditPoints="1" noAdjustHandles="1" noChangeArrowheads="1" noChangeShapeType="1" noTextEdit="1"/>
              </p:cNvSpPr>
              <p:nvPr/>
            </p:nvSpPr>
            <p:spPr>
              <a:xfrm>
                <a:off x="297180" y="1186845"/>
                <a:ext cx="5120640" cy="5998822"/>
              </a:xfrm>
              <a:prstGeom prst="rect">
                <a:avLst/>
              </a:prstGeom>
              <a:blipFill rotWithShape="1">
                <a:blip r:embed="rId2"/>
                <a:stretch>
                  <a:fillRect t="-1"/>
                </a:stretch>
              </a:blipFill>
            </p:spPr>
            <p:txBody>
              <a:bodyPr/>
              <a:lstStyle/>
              <a:p>
                <a:r>
                  <a:rPr lang="zh-CN" altLang="en-US">
                    <a:noFill/>
                  </a:rPr>
                  <a:t> </a:t>
                </a:r>
              </a:p>
            </p:txBody>
          </p:sp>
        </mc:Fallback>
      </mc:AlternateContent>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TI4YTg3NjVlOWY0Mzk4M2UxY2I3MGYwYTQ2YmRiNmIifQ=="/>
</p:tagLst>
</file>

<file path=ppt/tags/tag1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10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0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0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0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0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0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0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1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1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11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1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1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0.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2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3.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2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1.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132.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13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4.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13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3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7.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13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4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1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1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2.xml><?xml version="1.0" encoding="utf-8"?>
<p:tagLst xmlns:a="http://schemas.openxmlformats.org/drawingml/2006/main" xmlns:r="http://schemas.openxmlformats.org/officeDocument/2006/relationships" xmlns:p="http://schemas.openxmlformats.org/presentationml/2006/main">
  <p:tag name="RAINPAPER" val="PaperTitle"/>
</p:tagLst>
</file>

<file path=ppt/tags/tag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2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2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2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2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xml><?xml version="1.0" encoding="utf-8"?>
<p:tagLst xmlns:a="http://schemas.openxmlformats.org/drawingml/2006/main" xmlns:r="http://schemas.openxmlformats.org/officeDocument/2006/relationships" xmlns:p="http://schemas.openxmlformats.org/presentationml/2006/main">
  <p:tag name="RAINPAPER" val="PaperScore"/>
</p:tagLst>
</file>

<file path=ppt/tags/tag3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2.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33.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34.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35.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3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3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8.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3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4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4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46.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47.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470.xml><?xml version="1.0" encoding="utf-8"?>
<p:tagLst xmlns:p="http://schemas.openxmlformats.org/presentationml/2006/main">
  <p:tag name="RAINPROBLEM" val="ProblemBody"/>
</p:tagLst>
</file>

<file path=ppt/tags/tag48.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9.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50.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2.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5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5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5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0.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61.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6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63.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64.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6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6.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6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0.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1.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3.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4.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75.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76.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7.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7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7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0.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8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4.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85.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6.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7.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88.xml><?xml version="1.0" encoding="utf-8"?>
<p:tagLst xmlns:a="http://schemas.openxmlformats.org/drawingml/2006/main" xmlns:r="http://schemas.openxmlformats.org/officeDocument/2006/relationships" xmlns:p="http://schemas.openxmlformats.org/presentationml/2006/main">
  <p:tag name="RAINPROBLEM" val="ShortAnswer"/>
  <p:tag name="PROBLEMSCORE" val="10.0"/>
  <p:tag name="PROBLEMVOICEALLOWED" val="False"/>
  <p:tag name="PROBLEMHASREMARK" val="True"/>
</p:tagLst>
</file>

<file path=ppt/tags/tag89.xml><?xml version="1.0" encoding="utf-8"?>
<p:tagLst xmlns:a="http://schemas.openxmlformats.org/drawingml/2006/main" xmlns:r="http://schemas.openxmlformats.org/officeDocument/2006/relationships" xmlns:p="http://schemas.openxmlformats.org/presentationml/2006/main">
  <p:tag name="RAINPROBLEM" val="ProblemRemarkBoard"/>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900.xml><?xml version="1.0" encoding="utf-8"?>
<p:tagLst xmlns:p="http://schemas.openxmlformats.org/presentationml/2006/main">
  <p:tag name="RAINPROBLEM" val="ProblemBody"/>
</p:tagLst>
</file>

<file path=ppt/tags/tag91.xml><?xml version="1.0" encoding="utf-8"?>
<p:tagLst xmlns:a="http://schemas.openxmlformats.org/drawingml/2006/main" xmlns:r="http://schemas.openxmlformats.org/officeDocument/2006/relationships" xmlns:p="http://schemas.openxmlformats.org/presentationml/2006/main">
  <p:tag name="PROBLEMREMARKTITLE" val="ProblemRemarkBoardTip"/>
</p:tagLst>
</file>

<file path=ppt/tags/tag92.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ags/tag93.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ShortAnswer"/>
</p:tagLst>
</file>

<file path=ppt/tags/tag9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9.xml><?xml version="1.0" encoding="utf-8"?>
<p:tagLst xmlns:a="http://schemas.openxmlformats.org/drawingml/2006/main" xmlns:r="http://schemas.openxmlformats.org/officeDocument/2006/relationships" xmlns:p="http://schemas.openxmlformats.org/presentationml/2006/main">
  <p:tag name="PROBLEMREMARKTITLE" val="ProblemRemarkBoardTitle"/>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3397</Words>
  <Application>Microsoft Office PowerPoint</Application>
  <PresentationFormat>全屏显示(16:10)</PresentationFormat>
  <Paragraphs>146</Paragraphs>
  <Slides>21</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21</vt:i4>
      </vt:variant>
    </vt:vector>
  </HeadingPairs>
  <TitlesOfParts>
    <vt:vector size="27" baseType="lpstr">
      <vt:lpstr>等线</vt:lpstr>
      <vt:lpstr>等线 Light</vt:lpstr>
      <vt:lpstr>微软雅黑</vt:lpstr>
      <vt:lpstr>Arial</vt:lpstr>
      <vt:lpstr>Cambria Math</vt:lpstr>
      <vt:lpstr>Office 主题​​</vt:lpstr>
      <vt:lpstr>第二章课后作业  截至日期：10月 日 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第二章课后作业  截至日期：10月 日 点</dc:title>
  <dc:creator>Administrator</dc:creator>
  <cp:lastModifiedBy>刘 修铭</cp:lastModifiedBy>
  <cp:revision>38</cp:revision>
  <dcterms:created xsi:type="dcterms:W3CDTF">2022-10-06T09:01:00Z</dcterms:created>
  <dcterms:modified xsi:type="dcterms:W3CDTF">2022-11-08T02:42:41Z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AC9829DEE2C34BD3B2782D95FEC3C616</vt:lpwstr>
  </property>
  <property fmtid="{D5CDD505-2E9C-101B-9397-08002B2CF9AE}" pid="3" name="KSOProductBuildVer">
    <vt:lpwstr>2052-11.1.0.12598</vt:lpwstr>
  </property>
</Properties>
</file>