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5715000" cy="9144000" type="screen16x10"/>
  <p:notesSz cx="6858000" cy="9144000"/>
  <p:custDataLst>
    <p:tags r:id="rId13"/>
  </p:custDataLst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6080" rtl="0" eaLnBrk="1" latinLnBrk="0" hangingPunct="1">
        <a:lnSpc>
          <a:spcPct val="90000"/>
        </a:lnSpc>
        <a:spcBef>
          <a:spcPct val="0"/>
        </a:spcBef>
        <a:buNone/>
        <a:defRPr sz="1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20" indent="-96520" algn="l" defTabSz="38608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8956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48196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tags" Target="../tags/tag124.xml"/><Relationship Id="rId18" Type="http://schemas.openxmlformats.org/officeDocument/2006/relationships/image" Target="../media/image2.png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17" Type="http://schemas.openxmlformats.org/officeDocument/2006/relationships/image" Target="../media/image23.png"/><Relationship Id="rId2" Type="http://schemas.openxmlformats.org/officeDocument/2006/relationships/tags" Target="../tags/tag113.xml"/><Relationship Id="rId16" Type="http://schemas.microsoft.com/office/2007/relationships/hdphoto" Target="../media/hdphoto8.wdp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5" Type="http://schemas.openxmlformats.org/officeDocument/2006/relationships/image" Target="../media/image14.png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image" Target="../media/image27.png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microsoft.com/office/2007/relationships/hdphoto" Target="../media/hdphoto9.wdp"/><Relationship Id="rId2" Type="http://schemas.openxmlformats.org/officeDocument/2006/relationships/tags" Target="../tags/tag126.xml"/><Relationship Id="rId16" Type="http://schemas.openxmlformats.org/officeDocument/2006/relationships/image" Target="../media/image16.png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5" Type="http://schemas.openxmlformats.org/officeDocument/2006/relationships/image" Target="../media/image15.png"/><Relationship Id="rId10" Type="http://schemas.openxmlformats.org/officeDocument/2006/relationships/tags" Target="../tags/tag134.xml"/><Relationship Id="rId19" Type="http://schemas.openxmlformats.org/officeDocument/2006/relationships/image" Target="../media/image2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2.png"/><Relationship Id="rId2" Type="http://schemas.openxmlformats.org/officeDocument/2006/relationships/tags" Target="../tags/tag5.xml"/><Relationship Id="rId16" Type="http://schemas.openxmlformats.org/officeDocument/2006/relationships/image" Target="../media/image1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image" Target="../media/image2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microsoft.com/office/2007/relationships/hdphoto" Target="../media/hdphoto1.wdp"/><Relationship Id="rId2" Type="http://schemas.openxmlformats.org/officeDocument/2006/relationships/tags" Target="../tags/tag19.xml"/><Relationship Id="rId16" Type="http://schemas.openxmlformats.org/officeDocument/2006/relationships/image" Target="../media/image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image" Target="../media/image2.png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microsoft.com/office/2007/relationships/hdphoto" Target="../media/hdphoto2.wdp"/><Relationship Id="rId2" Type="http://schemas.openxmlformats.org/officeDocument/2006/relationships/tags" Target="../tags/tag33.xml"/><Relationship Id="rId16" Type="http://schemas.openxmlformats.org/officeDocument/2006/relationships/image" Target="../media/image4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2" Type="http://schemas.openxmlformats.org/officeDocument/2006/relationships/tags" Target="../tags/tag47.xml"/><Relationship Id="rId16" Type="http://schemas.openxmlformats.org/officeDocument/2006/relationships/image" Target="../media/image2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55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microsoft.com/office/2007/relationships/hdphoto" Target="../media/hdphoto4.wdp"/><Relationship Id="rId3" Type="http://schemas.openxmlformats.org/officeDocument/2006/relationships/tags" Target="../tags/tag6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6.png"/><Relationship Id="rId2" Type="http://schemas.openxmlformats.org/officeDocument/2006/relationships/tags" Target="../tags/tag61.xml"/><Relationship Id="rId16" Type="http://schemas.microsoft.com/office/2007/relationships/hdphoto" Target="../media/hdphoto3.wdp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image" Target="../media/image5.png"/><Relationship Id="rId10" Type="http://schemas.openxmlformats.org/officeDocument/2006/relationships/tags" Target="../tags/tag69.xml"/><Relationship Id="rId19" Type="http://schemas.openxmlformats.org/officeDocument/2006/relationships/image" Target="../media/image2.png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image" Target="../media/image2.png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image" Target="../media/image9.png"/><Relationship Id="rId2" Type="http://schemas.openxmlformats.org/officeDocument/2006/relationships/tags" Target="../tags/tag74.xml"/><Relationship Id="rId16" Type="http://schemas.openxmlformats.org/officeDocument/2006/relationships/image" Target="../media/image8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image" Target="../media/image7.png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microsoft.com/office/2007/relationships/hdphoto" Target="../media/hdphoto6.wdp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image" Target="../media/image11.png"/><Relationship Id="rId2" Type="http://schemas.openxmlformats.org/officeDocument/2006/relationships/tags" Target="../tags/tag87.xml"/><Relationship Id="rId16" Type="http://schemas.microsoft.com/office/2007/relationships/hdphoto" Target="../media/hdphoto5.wdp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image" Target="../media/image10.png"/><Relationship Id="rId10" Type="http://schemas.openxmlformats.org/officeDocument/2006/relationships/tags" Target="../tags/tag95.xml"/><Relationship Id="rId19" Type="http://schemas.openxmlformats.org/officeDocument/2006/relationships/image" Target="../media/image2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image" Target="../media/image2.png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microsoft.com/office/2007/relationships/hdphoto" Target="../media/hdphoto7.wdp"/><Relationship Id="rId2" Type="http://schemas.openxmlformats.org/officeDocument/2006/relationships/tags" Target="../tags/tag100.xml"/><Relationship Id="rId16" Type="http://schemas.openxmlformats.org/officeDocument/2006/relationships/image" Target="../media/image13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5" Type="http://schemas.openxmlformats.org/officeDocument/2006/relationships/image" Target="../media/image12.png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第四章课后作业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100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3385"/>
          <a:stretch>
            <a:fillRect/>
          </a:stretch>
        </p:blipFill>
        <p:spPr>
          <a:xfrm>
            <a:off x="6164149" y="2222501"/>
            <a:ext cx="5052491" cy="2042786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/>
            <p:cNvSpPr/>
            <p:nvPr>
              <p:custDataLst>
                <p:tags r:id="rId11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2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57514" y="1192250"/>
                <a:ext cx="5230486" cy="1746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3300"/>
                  </a:lnSpc>
                </a:pPr>
                <a:r>
                  <a:rPr lang="zh-CN" altLang="en-US" sz="2000" dirty="0"/>
                  <a:t>设随机变量(X,Y)服从区域</a:t>
                </a:r>
                <a:endParaRPr lang="en-US" altLang="zh-CN" sz="2000" dirty="0"/>
              </a:p>
              <a:p>
                <a:pPr>
                  <a:lnSpc>
                    <a:spcPts val="3300"/>
                  </a:lnSpc>
                </a:pPr>
                <a:r>
                  <a:rPr lang="zh-CN" altLang="en-US" sz="2000" dirty="0"/>
                  <a:t>D={(x, y)l 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&lt;x&lt;1, 0&lt;y&lt;x} 上的均匀分布，求:</a:t>
                </a:r>
                <a:endParaRPr lang="en-US" altLang="zh-CN" sz="2000" dirty="0"/>
              </a:p>
              <a:p>
                <a:pPr>
                  <a:lnSpc>
                    <a:spcPts val="3300"/>
                  </a:lnSpc>
                </a:pPr>
                <a:r>
                  <a:rPr lang="zh-CN" altLang="en-US" sz="2000" dirty="0"/>
                  <a:t>(1)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与Y的协方差cov(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,Y)</a:t>
                </a:r>
                <a:endParaRPr lang="en-US" altLang="zh-CN" sz="2000" dirty="0"/>
              </a:p>
              <a:p>
                <a:pPr>
                  <a:lnSpc>
                    <a:spcPts val="3300"/>
                  </a:lnSpc>
                </a:pPr>
                <a:r>
                  <a:rPr lang="zh-CN" altLang="en-US" sz="2000" dirty="0"/>
                  <a:t>(2)相关系数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14" y="1192250"/>
                <a:ext cx="5230486" cy="1746888"/>
              </a:xfrm>
              <a:prstGeom prst="rect">
                <a:avLst/>
              </a:prstGeom>
              <a:blipFill rotWithShape="1">
                <a:blip r:embed="rId17"/>
                <a:stretch>
                  <a:fillRect t="-20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5"/>
          <a:srcRect r="3367"/>
          <a:stretch>
            <a:fillRect/>
          </a:stretch>
        </p:blipFill>
        <p:spPr>
          <a:xfrm>
            <a:off x="95250" y="1519045"/>
            <a:ext cx="5524500" cy="1244459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9200" y="2017928"/>
            <a:ext cx="4602879" cy="4389500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/>
            <p:cNvSpPr/>
            <p:nvPr>
              <p:custDataLst>
                <p:tags r:id="rId11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2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288790" y="1805940"/>
                <a:ext cx="1367790" cy="528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/>
                  <a:t>P{XY</a:t>
                </a:r>
                <a:r>
                  <a:rPr lang="en-US" altLang="zh-CN" sz="2000">
                    <a:latin typeface="Arial" panose="020B0604020202020204" pitchFamily="34" charset="0"/>
                    <a:cs typeface="Arial" panose="020B0604020202020204" pitchFamily="34" charset="0"/>
                  </a:rPr>
                  <a:t>≠0</a:t>
                </a:r>
                <a:r>
                  <a:rPr lang="en-US" altLang="zh-CN" sz="2000"/>
                  <a:t>}=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200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790" y="1805940"/>
                <a:ext cx="1367790" cy="52832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1362408"/>
            <a:ext cx="5715000" cy="1597644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6350000" y="635000"/>
            <a:ext cx="4612640" cy="1323439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5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5" name="RemarkBack"/>
            <p:cNvSpPr/>
            <p:nvPr>
              <p:custDataLst>
                <p:tags r:id="rId12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markBlock"/>
            <p:cNvSpPr/>
            <p:nvPr>
              <p:custDataLst>
                <p:tags r:id="rId13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markTitleText"/>
            <p:cNvSpPr txBox="1"/>
            <p:nvPr>
              <p:custDataLst>
                <p:tags r:id="rId14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/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20000" contrast="-4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5955" y="2340173"/>
            <a:ext cx="4531944" cy="1204693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6435607" y="1270148"/>
            <a:ext cx="461264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此处添加答案解析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90500" y="1530150"/>
            <a:ext cx="5524500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000" dirty="0"/>
              <a:t>设随机变量 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、</a:t>
            </a:r>
            <a:r>
              <a:rPr lang="en-US" altLang="zh-CN" sz="2000" dirty="0"/>
              <a:t>Z </a:t>
            </a:r>
            <a:r>
              <a:rPr lang="zh-CN" altLang="en-US" sz="2000" dirty="0"/>
              <a:t>相互独立，且 </a:t>
            </a:r>
            <a:r>
              <a:rPr lang="en-US" altLang="zh-CN" sz="2000" dirty="0"/>
              <a:t>X~U[0,6]</a:t>
            </a:r>
            <a:r>
              <a:rPr lang="zh-CN" altLang="en-US" sz="2000" dirty="0"/>
              <a:t>，</a:t>
            </a:r>
            <a:r>
              <a:rPr lang="en-US" altLang="zh-CN" sz="2000" dirty="0"/>
              <a:t>Y~N(0,4)</a:t>
            </a:r>
            <a:r>
              <a:rPr lang="zh-CN" altLang="en-US" sz="2000" dirty="0"/>
              <a:t>，</a:t>
            </a:r>
            <a:r>
              <a:rPr lang="en-US" altLang="zh-CN" sz="2000" dirty="0"/>
              <a:t>Z~π(3)</a:t>
            </a:r>
            <a:r>
              <a:rPr lang="zh-CN" altLang="en-US" sz="2000" dirty="0"/>
              <a:t>。记 </a:t>
            </a:r>
            <a:r>
              <a:rPr lang="en-US" altLang="zh-CN" sz="2000" dirty="0"/>
              <a:t>M=X-2Y+3Z</a:t>
            </a:r>
            <a:r>
              <a:rPr lang="zh-CN" altLang="en-US" sz="2000" dirty="0"/>
              <a:t>，则 </a:t>
            </a:r>
            <a:r>
              <a:rPr lang="en-US" altLang="zh-CN" sz="2000" dirty="0"/>
              <a:t>D(M)=______</a:t>
            </a:r>
            <a:endParaRPr lang="zh-CN" altLang="en-US" sz="2000" dirty="0"/>
          </a:p>
        </p:txBody>
      </p: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/>
            <p:cNvSpPr/>
            <p:nvPr>
              <p:custDataLst>
                <p:tags r:id="rId12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3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4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4900" y="1601321"/>
            <a:ext cx="4900085" cy="2093857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36821" y="1533684"/>
            <a:ext cx="5624186" cy="1324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000" dirty="0"/>
              <a:t>将 </a:t>
            </a:r>
            <a:r>
              <a:rPr lang="en-US" altLang="zh-CN" sz="2000" dirty="0"/>
              <a:t>n </a:t>
            </a:r>
            <a:r>
              <a:rPr lang="zh-CN" altLang="en-US" sz="2000" dirty="0"/>
              <a:t>只球随机地放到 </a:t>
            </a:r>
            <a:r>
              <a:rPr lang="en-US" altLang="zh-CN" sz="2000" dirty="0"/>
              <a:t>m </a:t>
            </a:r>
            <a:r>
              <a:rPr lang="zh-CN" altLang="en-US" sz="2000" dirty="0"/>
              <a:t>个盒子中，每个盒子可装任意多个球，每个球以相同的概率落入每个盒子中，求有球的盒子数 </a:t>
            </a:r>
            <a:r>
              <a:rPr lang="en-US" altLang="zh-CN" sz="2000" dirty="0"/>
              <a:t>X </a:t>
            </a:r>
            <a:r>
              <a:rPr lang="zh-CN" altLang="en-US" sz="2000" dirty="0"/>
              <a:t>的数学期望。</a:t>
            </a:r>
          </a:p>
        </p:txBody>
      </p: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/>
            <p:cNvSpPr/>
            <p:nvPr>
              <p:custDataLst>
                <p:tags r:id="rId12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3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4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350000" y="1270000"/>
            <a:ext cx="461264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338" y="1270000"/>
            <a:ext cx="5595663" cy="2171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sz="2000" dirty="0"/>
              <a:t>口袋中有 </a:t>
            </a:r>
            <a:r>
              <a:rPr lang="en-US" altLang="zh-CN" sz="2000" dirty="0"/>
              <a:t>3 </a:t>
            </a:r>
            <a:r>
              <a:rPr lang="zh-CN" altLang="en-US" sz="2000" dirty="0"/>
              <a:t>个红球与 </a:t>
            </a:r>
            <a:r>
              <a:rPr lang="en-US" altLang="zh-CN" sz="2000" dirty="0"/>
              <a:t>2 </a:t>
            </a:r>
            <a:r>
              <a:rPr lang="zh-CN" altLang="en-US" sz="2000" dirty="0"/>
              <a:t>个白球，每次从中任取一球，不再放回，则首次取得红球前已取出的白球数 </a:t>
            </a:r>
            <a:r>
              <a:rPr lang="en-US" altLang="zh-CN" sz="2000" dirty="0"/>
              <a:t>X </a:t>
            </a:r>
            <a:r>
              <a:rPr lang="zh-CN" altLang="en-US" sz="2000" dirty="0"/>
              <a:t>的数学期望 </a:t>
            </a:r>
            <a:r>
              <a:rPr lang="en-US" altLang="zh-CN" sz="2000" dirty="0"/>
              <a:t>E(X) = (   )</a:t>
            </a:r>
          </a:p>
          <a:p>
            <a:pPr>
              <a:lnSpc>
                <a:spcPts val="3300"/>
              </a:lnSpc>
            </a:pPr>
            <a:endParaRPr lang="en-US" altLang="zh-CN" sz="2000" dirty="0"/>
          </a:p>
          <a:p>
            <a:pPr>
              <a:lnSpc>
                <a:spcPts val="3300"/>
              </a:lnSpc>
            </a:pPr>
            <a:r>
              <a:rPr lang="en-US" altLang="zh-CN" sz="2000" dirty="0"/>
              <a:t>(A) 1    (B) 2    (C) 1/3    (D) 1/2</a:t>
            </a:r>
          </a:p>
        </p:txBody>
      </p:sp>
      <p:grpSp>
        <p:nvGrpSpPr>
          <p:cNvPr id="16" name="组合 15"/>
          <p:cNvGrpSpPr/>
          <p:nvPr>
            <p:custDataLst>
              <p:tags r:id="rId5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/>
            <p:cNvSpPr/>
            <p:nvPr>
              <p:custDataLst>
                <p:tags r:id="rId12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3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4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071" y="1164921"/>
            <a:ext cx="5254858" cy="1265128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35238" y="2038350"/>
            <a:ext cx="4792502" cy="1758950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/>
            <p:cNvSpPr/>
            <p:nvPr>
              <p:custDataLst>
                <p:tags r:id="rId11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2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0883" y="1170093"/>
            <a:ext cx="4653234" cy="1723419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16305" y="1855144"/>
            <a:ext cx="5011435" cy="2076735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/>
            <p:cNvSpPr/>
            <p:nvPr>
              <p:custDataLst>
                <p:tags r:id="rId11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2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0883" y="3070239"/>
            <a:ext cx="3457829" cy="1247289"/>
          </a:xfrm>
          <a:prstGeom prst="rect">
            <a:avLst/>
          </a:prstGeom>
        </p:spPr>
      </p:pic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301" y="1412557"/>
            <a:ext cx="4594398" cy="2683454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4900" y="1801784"/>
            <a:ext cx="4998717" cy="1949578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/>
            <p:cNvSpPr/>
            <p:nvPr>
              <p:custDataLst>
                <p:tags r:id="rId11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2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3584" y="1139868"/>
            <a:ext cx="5561416" cy="3432132"/>
          </a:xfrm>
          <a:prstGeom prst="rect">
            <a:avLst/>
          </a:prstGeom>
        </p:spPr>
      </p:pic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6184900" y="8505752"/>
            <a:ext cx="4942840" cy="276999"/>
          </a:xfrm>
          <a:prstGeom prst="rect">
            <a:avLst/>
          </a:prstGeom>
          <a:solidFill>
            <a:srgbClr val="FBFAEF"/>
          </a:solidFill>
          <a:ln w="12700">
            <a:noFill/>
          </a:ln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2804" y="1962315"/>
            <a:ext cx="5007477" cy="2238002"/>
          </a:xfrm>
          <a:prstGeom prst="rect">
            <a:avLst/>
          </a:prstGeom>
        </p:spPr>
      </p:pic>
      <p:grpSp>
        <p:nvGrpSpPr>
          <p:cNvPr id="16" name="组合 15"/>
          <p:cNvGrpSpPr/>
          <p:nvPr>
            <p:custDataLst>
              <p:tags r:id="rId4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/>
            <p:cNvSpPr/>
            <p:nvPr>
              <p:custDataLst>
                <p:tags r:id="rId11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12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/>
            <p:cNvSpPr txBox="1"/>
            <p:nvPr>
              <p:custDataLst>
                <p:tags r:id="rId13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/>
          <p:cNvPicPr/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3ce8ec5-bff0-4fb1-859e-d4331466b186"/>
  <p:tag name="COMMONDATA" val="eyJoZGlkIjoiYTc2ZGZiNzZiNDVlOGViOWVmM2JhOTY0NGJkNjUyYz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  <p:tag name="PROBLEMHASREMARK" val="True"/>
  <p:tag name="PROBLEMREMARK" val="&#10;&#10;&#10;C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  <p:tag name="PROBLEMHASREMARK" val="True"/>
  <p:tag name="PROBLEMREMARK" val="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  <p:tag name="PROBLEMHASREMARK" val="Tru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全屏显示(16:10)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等线</vt:lpstr>
      <vt:lpstr>等线 Light</vt:lpstr>
      <vt:lpstr>微软雅黑</vt:lpstr>
      <vt:lpstr>Office 主题​​</vt:lpstr>
      <vt:lpstr>第四章课后作业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第四章课后作业</dc:title>
  <dc:creator>guoxingyue2000@126.com</dc:creator>
  <cp:lastModifiedBy>刘 修铭</cp:lastModifiedBy>
  <cp:revision>10</cp:revision>
  <dcterms:created xsi:type="dcterms:W3CDTF">2022-10-21T13:35:00Z</dcterms:created>
  <dcterms:modified xsi:type="dcterms:W3CDTF">2023-02-03T02:34:29Z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C821DD8978994E9D817F4531C5EEE93A</vt:lpwstr>
  </property>
  <property fmtid="{D5CDD505-2E9C-101B-9397-08002B2CF9AE}" pid="3" name="KSOProductBuildVer">
    <vt:lpwstr>2052-11.1.0.12598</vt:lpwstr>
  </property>
</Properties>
</file>