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0.xml" ContentType="application/vnd.openxmlformats-officedocument.presentationml.tags+xml"/>
  <Override PartName="/ppt/tags/tag220.xml" ContentType="application/vnd.openxmlformats-officedocument.presentationml.tags+xml"/>
  <Override PartName="/ppt/tags/tag310.xml" ContentType="application/vnd.openxmlformats-officedocument.presentationml.tags+xml"/>
  <Override PartName="/ppt/tags/tag400.xml" ContentType="application/vnd.openxmlformats-officedocument.presentationml.tags+xml"/>
  <Override PartName="/ppt/tags/tag490.xml" ContentType="application/vnd.openxmlformats-officedocument.presentationml.tags+xml"/>
  <Override PartName="/ppt/tags/tag580.xml" ContentType="application/vnd.openxmlformats-officedocument.presentationml.tags+xml"/>
  <Override PartName="/ppt/tags/tag670.xml" ContentType="application/vnd.openxmlformats-officedocument.presentationml.tags+xml"/>
  <Override PartName="/ppt/tags/tag760.xml" ContentType="application/vnd.openxmlformats-officedocument.presentationml.tags+xml"/>
  <Override PartName="/ppt/tags/tag8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74" r:id="rId18"/>
    <p:sldId id="265" r:id="rId19"/>
    <p:sldId id="284" r:id="rId20"/>
    <p:sldId id="266" r:id="rId21"/>
    <p:sldId id="285" r:id="rId22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64594" y="1143000"/>
            <a:ext cx="19288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8812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11.png"/><Relationship Id="rId5" Type="http://schemas.openxmlformats.org/officeDocument/2006/relationships/tags" Target="../tags/tag41.xml"/><Relationship Id="rId10" Type="http://schemas.openxmlformats.org/officeDocument/2006/relationships/tags" Target="../tags/tag400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1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13.png"/><Relationship Id="rId5" Type="http://schemas.openxmlformats.org/officeDocument/2006/relationships/tags" Target="../tags/tag49.xml"/><Relationship Id="rId10" Type="http://schemas.openxmlformats.org/officeDocument/2006/relationships/tags" Target="../tags/tag490.xml"/><Relationship Id="rId4" Type="http://schemas.openxmlformats.org/officeDocument/2006/relationships/tags" Target="../tags/tag48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1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15.png"/><Relationship Id="rId5" Type="http://schemas.openxmlformats.org/officeDocument/2006/relationships/tags" Target="../tags/tag57.xml"/><Relationship Id="rId10" Type="http://schemas.openxmlformats.org/officeDocument/2006/relationships/tags" Target="../tags/tag580.xml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17.png"/><Relationship Id="rId5" Type="http://schemas.openxmlformats.org/officeDocument/2006/relationships/tags" Target="../tags/tag65.xml"/><Relationship Id="rId10" Type="http://schemas.openxmlformats.org/officeDocument/2006/relationships/tags" Target="../tags/tag670.xml"/><Relationship Id="rId4" Type="http://schemas.openxmlformats.org/officeDocument/2006/relationships/tags" Target="../tags/tag64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1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2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60.xml"/><Relationship Id="rId5" Type="http://schemas.openxmlformats.org/officeDocument/2006/relationships/tags" Target="../tags/tag73.xml"/><Relationship Id="rId10" Type="http://schemas.openxmlformats.org/officeDocument/2006/relationships/image" Target="../media/image19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1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37.png"/><Relationship Id="rId5" Type="http://schemas.openxmlformats.org/officeDocument/2006/relationships/tags" Target="../tags/tag81.xml"/><Relationship Id="rId10" Type="http://schemas.openxmlformats.org/officeDocument/2006/relationships/tags" Target="../tags/tag85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1.png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7.png"/><Relationship Id="rId5" Type="http://schemas.openxmlformats.org/officeDocument/2006/relationships/tags" Target="../tags/tag25.xml"/><Relationship Id="rId10" Type="http://schemas.openxmlformats.org/officeDocument/2006/relationships/tags" Target="../tags/tag220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9.png"/><Relationship Id="rId5" Type="http://schemas.openxmlformats.org/officeDocument/2006/relationships/tags" Target="../tags/tag33.xml"/><Relationship Id="rId10" Type="http://schemas.openxmlformats.org/officeDocument/2006/relationships/tags" Target="../tags/tag310.xml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3927231"/>
            <a:ext cx="5143500" cy="1524000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第五六章课后作业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截至日期：月 日 点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80340" y="1072515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来自总体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N(0,1)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，试确定常数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C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使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CY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分布。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）设样本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来自总体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N(0,1)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𝐶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ea typeface="宋体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ea typeface="宋体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solidFill>
                                          <a:srgbClr val="000000"/>
                                        </a:solidFill>
                                        <a:latin typeface="DejaVu Math TeX Gyre" panose="02000503000000000000" charset="0"/>
                                        <a:ea typeface="宋体" charset="0"/>
                                        <a:cs typeface="DejaVu Math TeX Gyre" panose="02000503000000000000" charset="0"/>
                                        <a:sym typeface="Microsoft Yahei" panose="020B0503020204020204" pitchFamily="34" charset="-122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1/2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，试确定常数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C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使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t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分布。</a:t>
                </a: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3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）已知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t(n)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，求证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F(1,n)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80340" y="1072515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 t="-533" b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240030"/>
                <a:ext cx="5715635" cy="6751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，⋯，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是总体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的样本，故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(0,3),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(0,3)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，且两者相互独立。因此，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，且两者相互独立。按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分布的定义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(2)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i="1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 i="1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(2)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，即知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C=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）因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，⋯，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是总体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的样本，故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(0,2)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，即有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(3)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相互独立，于是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）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)/3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~t(3)，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因此所求的常数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C=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3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）按定义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X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t(n)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，故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X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可表示成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，其中，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,Z~N(0,1)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且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Z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/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，由于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Z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N(0,1)，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，上式右端分子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，分母中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，又由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Z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𝑍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相互独立。按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F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分布的定义得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F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1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）。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030"/>
                <a:ext cx="5715635" cy="6751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0500" y="61722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设总体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(n)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10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是来自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的样本，求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D(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90500" y="617220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4875"/>
                <a:ext cx="5715000" cy="890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因</a:t>
                </a:r>
                <a:r>
                  <a:rPr lang="en-US" altLang="zh-CN"/>
                  <a:t>E(X)=n，D(X)=2n,</a:t>
                </a:r>
                <a:r>
                  <a:rPr lang="zh-CN" altLang="en-US"/>
                  <a:t>故有</a:t>
                </a:r>
                <a:r>
                  <a:rPr lang="en-US" altLang="zh-CN"/>
                  <a:t>E(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/>
                  <a:t>)=n,D(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zh-CN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而</a:t>
                </a:r>
                <a:r>
                  <a:rPr lang="en-US" altLang="zh-CN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)=D(X)=2n.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4875"/>
                <a:ext cx="5715000" cy="8909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0500" y="129667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Microsoft Yahe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9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是总体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的一个简单随机样本，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服从正态分布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den>
                    </m:f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+⋯+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𝑌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3</m:t>
                        </m:r>
                      </m:den>
                    </m:f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7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8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9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=7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。证明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T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t(2)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。</a:t>
                </a:r>
              </a:p>
              <a:p>
                <a:pPr algn="just">
                  <a:lnSpc>
                    <a:spcPct val="150000"/>
                  </a:lnSpc>
                </a:pPr>
                <a:endParaRPr lang="zh-CN" altLang="en-US" sz="1800" dirty="0">
                  <a:solidFill>
                    <a:srgbClr val="000000"/>
                  </a:solidFill>
                  <a:latin typeface="DejaVu Math TeX Gyre" panose="02000503000000000000" charset="0"/>
                  <a:ea typeface="宋体" charset="0"/>
                  <a:cs typeface="DejaVu Math TeX Gyre" panose="02000503000000000000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90500" y="1296670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12495"/>
                <a:ext cx="5715635" cy="458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因为</a:t>
                </a:r>
                <a:r>
                  <a:rPr lang="en-US" altLang="zh-CN"/>
                  <a:t>X</a:t>
                </a:r>
                <a:r>
                  <a:rPr lang="zh-CN" altLang="en-US"/>
                  <a:t>～</a:t>
                </a:r>
                <a:r>
                  <a:rPr lang="en-US" altLang="zh-CN"/>
                  <a:t>N(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，</m:t>
                    </m:r>
                    <m:r>
                      <a:rPr lang="zh-CN" altLang="en-US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～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。因此有</a:t>
                </a:r>
              </a:p>
              <a:p>
                <a:pPr algn="l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~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(0,1)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.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又由于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=7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=7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9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−1)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(2)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。因为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相互独立，而且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与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也</a:t>
                </a:r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相互独立，所以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i="1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+mn-ea"/>
                  </a:rPr>
                  <a:t>相互独立。则有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相互独立。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S</m:t>
                        </m:r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)/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/2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~t(2)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，故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T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服从自由度为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的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t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分布。</a:t>
                </a:r>
              </a:p>
              <a:p>
                <a:pPr algn="l" fontAlgn="auto">
                  <a:lnSpc>
                    <a:spcPct val="150000"/>
                  </a:lnSpc>
                </a:pPr>
                <a:endParaRPr lang="zh-CN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2495"/>
                <a:ext cx="5715635" cy="4585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58750" y="105410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设总体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服从正态分布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br>
                  <a:rPr lang="en-US" altLang="zh-CN" sz="1800" i="1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𝜎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&lt;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），从该总体中抽取简单随机样本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≥</m:t>
                    </m:r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）。其样本均值为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，试求统计量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−2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的数学期望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E(Y)</a:t>
                </a:r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58750" y="1054100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3185" y="267970"/>
                <a:ext cx="5175250" cy="323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由已知条件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均服从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且相互独立，所以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相互独立且服从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,2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)， 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故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),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  <m:r>
                      <a:rPr lang="en-US" altLang="zh-CN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可作为来自总体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N(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2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,2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的样本。其样本均值为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n</m:t>
                            </m:r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=2</m:t>
                    </m:r>
                    <m:bar>
                      <m:barPr>
                        <m:pos m:val="top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i="1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其样本方差为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n</m:t>
                                </m:r>
                                <m: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−2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ea typeface="宋体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−1</m:t>
                        </m:r>
                      </m:den>
                    </m:f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。因为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𝑆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，故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Y)=2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，得</a:t>
                </a:r>
                <a:r>
                  <a:rPr lang="en-US" altLang="zh-CN" dirty="0">
                    <a:solidFill>
                      <a:srgbClr val="000000"/>
                    </a:solidFill>
                    <a:latin typeface="DejaVu Math TeX Gyre" panose="02000503000000000000" charset="0"/>
                    <a:ea typeface="宋体" charset="0"/>
                    <a:cs typeface="DejaVu Math TeX Gyre" panose="02000503000000000000" charset="0"/>
                    <a:sym typeface="Microsoft Yahei" panose="020B0503020204020204" pitchFamily="34" charset="-122"/>
                  </a:rPr>
                  <a:t>E(Y)=2(n-1)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。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DejaVu Math TeX Gyre" panose="02000503000000000000" charset="0"/>
                  <a:ea typeface="宋体" charset="0"/>
                  <a:cs typeface="DejaVu Math TeX Gyre" panose="02000503000000000000" charset="0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" y="267970"/>
                <a:ext cx="5175250" cy="32346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8750" y="1047750"/>
            <a:ext cx="5396230" cy="2857500"/>
            <a:chOff x="300" y="7122"/>
            <a:chExt cx="8498" cy="4500"/>
          </a:xfrm>
        </p:grpSpPr>
        <p:grpSp>
          <p:nvGrpSpPr>
            <p:cNvPr id="12" name="组合 11"/>
            <p:cNvGrpSpPr/>
            <p:nvPr/>
          </p:nvGrpSpPr>
          <p:grpSpPr>
            <a:xfrm>
              <a:off x="1258" y="9147"/>
              <a:ext cx="4668" cy="1232"/>
              <a:chOff x="2037" y="8141"/>
              <a:chExt cx="4898" cy="1427"/>
            </a:xfrm>
          </p:grpSpPr>
          <p:pic>
            <p:nvPicPr>
              <p:cNvPr id="2" name="图片 1" descr="截屏2022-11-17 18.57.0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0" y="8748"/>
                <a:ext cx="3800" cy="82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2037" y="8141"/>
                <a:ext cx="4899" cy="7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300" y="7122"/>
                  <a:ext cx="8499" cy="450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 anchorCtr="0">
                  <a:noAutofit/>
                </a:bodyPr>
                <a:lstStyle/>
                <a:p>
                  <a:pPr algn="l"/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⋯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为来自泊松分布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P(</a:t>
                  </a:r>
                  <a14:m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𝜆</m:t>
                      </m:r>
                    </m:oMath>
                  </a14:m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)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的一个样本。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X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分别为样本均值和样本方差。</a:t>
                  </a:r>
                </a:p>
                <a:p>
                  <a:pPr algn="l"/>
                  <a:r>
                    <a:rPr lang="zh-CN" altLang="en-US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（</a:t>
                  </a:r>
                  <a:r>
                    <a:rPr lang="en-US" altLang="zh-CN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1</a:t>
                  </a:r>
                  <a:r>
                    <a:rPr lang="zh-CN" altLang="en-US" sz="1800" i="1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）试写出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⋯</m:t>
                      </m:r>
                      <m:r>
                        <a:rPr lang="en-US" altLang="zh-CN" sz="1800" dirty="0">
                          <a:solidFill>
                            <a:srgbClr val="000000"/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  <a:sym typeface="Microsoft Yahei" panose="020B0503020204020204" pitchFamily="34" charset="-122"/>
                        </a:rPr>
                        <m:t>，</m:t>
                      </m:r>
                      <m:sSub>
                        <m:sSubPr>
                          <m:ctrlPr>
                            <a:rPr lang="en-US" altLang="zh-CN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Microsoft Yahei" panose="020B0503020204020204" pitchFamily="34" charset="-122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的联合概率分布；</a:t>
                  </a:r>
                </a:p>
                <a:p>
                  <a:pPr algn="l"/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（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2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latin typeface="+mn-ea"/>
                      <a:cs typeface="+mn-ea"/>
                      <a:sym typeface="Microsoft Yahei" panose="020B0503020204020204" pitchFamily="34" charset="-122"/>
                    </a:rPr>
                    <a:t>）计算</a:t>
                  </a: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300" y="7122"/>
                  <a:ext cx="8499" cy="450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5565" y="1002030"/>
            <a:ext cx="5061585" cy="4351020"/>
            <a:chOff x="9689" y="1097"/>
            <a:chExt cx="7971" cy="685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7" y="1097"/>
              <a:ext cx="615" cy="57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" y="1137"/>
              <a:ext cx="5760" cy="49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2" y="1632"/>
              <a:ext cx="5055" cy="54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" y="2127"/>
              <a:ext cx="2340" cy="43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1" y="2130"/>
              <a:ext cx="3390" cy="49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" y="2648"/>
              <a:ext cx="7029" cy="533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5" y="2519"/>
              <a:ext cx="600" cy="735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7" y="3209"/>
              <a:ext cx="4980" cy="48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" y="3759"/>
              <a:ext cx="7889" cy="46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9" y="4418"/>
              <a:ext cx="3688" cy="436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6" y="4409"/>
              <a:ext cx="4335" cy="450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" y="4978"/>
              <a:ext cx="4830" cy="525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2" y="5552"/>
              <a:ext cx="6259" cy="449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2" y="6094"/>
              <a:ext cx="5339" cy="449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" y="6712"/>
              <a:ext cx="6761" cy="590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2" y="7379"/>
              <a:ext cx="3705" cy="570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0" y="603885"/>
            <a:ext cx="5410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8750" y="634804"/>
            <a:ext cx="5397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设各零件的重量都是随机变量，它们相互独立，且服从相同的分布，其数学期望为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0.5kg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，均方差为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0.1kg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，问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5000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个零件的总重量超过</a:t>
            </a:r>
            <a:r>
              <a:rPr lang="en-US" altLang="zh-CN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2510kg</a:t>
            </a:r>
            <a:r>
              <a:rPr lang="zh-CN" altLang="en-US" sz="1800" dirty="0">
                <a:solidFill>
                  <a:srgbClr val="000000"/>
                </a:solidFill>
                <a:latin typeface="+mn-ea"/>
                <a:cs typeface="+mn-ea"/>
                <a:sym typeface="Microsoft Yahei" panose="020B0503020204020204" pitchFamily="34" charset="-122"/>
              </a:rPr>
              <a:t>的概率是多少？</a:t>
            </a:r>
          </a:p>
        </p:txBody>
      </p: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0500" y="848360"/>
                <a:ext cx="5396865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1800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是取自正态总体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～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N(0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)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的简单随机样本，且</a:t>
                </a:r>
                <a:r>
                  <a:rPr lang="en-US" altLang="zh-CN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Y=a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+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𝑏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(3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，则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a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b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分别为何值时，统计量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Y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服从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分布？其自由度是多少？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90500" y="848360"/>
                <a:ext cx="5396865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565" y="748665"/>
            <a:ext cx="4775835" cy="6252845"/>
            <a:chOff x="9770" y="1126"/>
            <a:chExt cx="7521" cy="984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0" y="1126"/>
              <a:ext cx="6585" cy="42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" y="1590"/>
              <a:ext cx="4905" cy="390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72" y="1575"/>
              <a:ext cx="1305" cy="40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" y="2370"/>
              <a:ext cx="6555" cy="36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4" y="2749"/>
              <a:ext cx="1605" cy="345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19" y="2749"/>
              <a:ext cx="3450" cy="34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0" y="1995"/>
              <a:ext cx="1815" cy="345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0" y="3140"/>
              <a:ext cx="6105" cy="36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" y="3479"/>
              <a:ext cx="1965" cy="375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1" y="3434"/>
              <a:ext cx="3765" cy="42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7" y="3813"/>
              <a:ext cx="5670" cy="360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4" y="4187"/>
              <a:ext cx="2145" cy="42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2" y="4186"/>
              <a:ext cx="3750" cy="43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7" y="4545"/>
              <a:ext cx="3165" cy="36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4" y="4899"/>
              <a:ext cx="3555" cy="345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" y="5244"/>
              <a:ext cx="2175" cy="43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4" y="5244"/>
              <a:ext cx="735" cy="435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1" y="5625"/>
              <a:ext cx="3990" cy="42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0" y="6017"/>
              <a:ext cx="4740" cy="390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" y="6364"/>
              <a:ext cx="1140" cy="420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7" y="6423"/>
              <a:ext cx="3225" cy="330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9" y="6813"/>
              <a:ext cx="5040" cy="375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9" y="7233"/>
              <a:ext cx="1854" cy="639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7" y="9173"/>
              <a:ext cx="7225" cy="499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7" y="9707"/>
              <a:ext cx="3899" cy="585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3" y="10347"/>
              <a:ext cx="3418" cy="627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7" y="7238"/>
              <a:ext cx="4645" cy="581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0" y="7869"/>
              <a:ext cx="6908" cy="681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4" y="8534"/>
              <a:ext cx="6936" cy="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3825" y="851535"/>
                <a:ext cx="5467350" cy="2957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=1,2,⋯,5000)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记第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i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个零件的重量，以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W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记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5000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个零件的总重量：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𝑊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5000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。按题设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𝐸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)=0.5, 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𝐷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0.1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，由中心极限定理，可知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𝑊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−5000×0.5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×0.1</m:t>
                        </m:r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近似地服从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分布，故所求概率为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𝑊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&gt;2510}=1−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𝑊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≤2510}=1−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𝑊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−5000×0.5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×0.1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2510−5000×0.5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×0.1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}≈1−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2510−5000×0.5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5000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×0.1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)=1−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)=1−0.9213=0.0787</m:t>
                    </m:r>
                  </m:oMath>
                </a14:m>
                <a:endParaRPr lang="zh-CN" altLang="en-US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851535"/>
                <a:ext cx="5467350" cy="29578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49250" y="634951"/>
            <a:ext cx="50165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一食品店有三种蛋糕出售，由于售出哪一种蛋糕是随机的，因而售出一只蛋糕的价格是一个随机变量，它取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元各个值的概率分别为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0.3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0.2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。若售出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300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只蛋糕。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）求收入至少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400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元的概率；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）求售出价格为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1.2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元的蛋糕多于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60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只的概率。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40025" y="5425440"/>
            <a:ext cx="3098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35" y="238125"/>
                <a:ext cx="5714365" cy="117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设第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i</a:t>
                </a: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只蛋糕的价格为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，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𝑖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=1,2,⋯,300</m:t>
                    </m:r>
                  </m:oMath>
                </a14:m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有分布律为</a:t>
                </a:r>
              </a:p>
              <a:p>
                <a:pPr algn="l"/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  <a:p>
                <a:pPr algn="l"/>
                <a:endParaRPr lang="zh-CN" altLang="en-US">
                  <a:latin typeface="微软雅黑" charset="0"/>
                  <a:ea typeface="微软雅黑" charset="0"/>
                  <a:cs typeface="微软雅黑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" y="238125"/>
                <a:ext cx="5714365" cy="11747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/>
              <p:nvPr>
                <p:custDataLst>
                  <p:tags r:id="rId1"/>
                </p:custDataLst>
              </p:nvPr>
            </p:nvGraphicFramePr>
            <p:xfrm>
              <a:off x="1529080" y="984885"/>
              <a:ext cx="2364740" cy="825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1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1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11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4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algn="ctr">
                            <a:buNone/>
                          </a:pPr>
                          <a:endParaRPr lang="en-US" altLang="zh-CN" sz="14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/>
              <p:nvPr>
                <p:custDataLst>
                  <p:tags r:id="rId5"/>
                </p:custDataLst>
              </p:nvPr>
            </p:nvGraphicFramePr>
            <p:xfrm>
              <a:off x="1529080" y="984885"/>
              <a:ext cx="2364740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185"/>
                    <a:gridCol w="591185"/>
                    <a:gridCol w="591185"/>
                    <a:gridCol w="591185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1.2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400" b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altLang="zh-CN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5" y="1624330"/>
                <a:ext cx="5715000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</a:rPr>
                  <a:t>由此得</a:t>
                </a: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DejaVu Math TeX Gyre" panose="02000503000000000000" charset="0"/>
                        </a:rPr>
                        <m:t>E</m:t>
                      </m:r>
                      <m:r>
                        <a:rPr lang="en-US" altLang="zh-CN">
                          <a:latin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DejaVu Math TeX Gyre" panose="02000503000000000000" charset="0"/>
                        </a:rPr>
                        <m:t>)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=1×0.3+1.2×0.2+1.5×0.5=1.29,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×0.3+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1.2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×0.2+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1.5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×0.5=1.713,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𝐷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)]</m:t>
                          </m:r>
                        </m:e>
                        <m:sup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=0.0489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" y="1624330"/>
                <a:ext cx="5715000" cy="14763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3165475"/>
                <a:ext cx="5715635" cy="472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故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（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1</a:t>
                </a: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）以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X</a:t>
                </a:r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表示这天的总收入，则</a:t>
                </a:r>
                <a:r>
                  <a:rPr lang="en-US" altLang="zh-CN">
                    <a:latin typeface="微软雅黑" charset="0"/>
                    <a:ea typeface="微软雅黑" charset="0"/>
                    <a:cs typeface="微软雅黑" charset="0"/>
                  </a:rPr>
                  <a:t>X=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charset="0"/>
                            <a:cs typeface="DejaVu Math TeX Gyre" panose="02000503000000000000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DejaVu Math TeX Gyre" panose="02000503000000000000" charset="0"/>
                            <a:ea typeface="微软雅黑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</a:rPr>
                          <m:t>300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ea typeface="微软雅黑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ea typeface="微软雅黑" charset="0"/>
                                <a:cs typeface="DejaVu Math TeX Gyre" panose="02000503000000000000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latin typeface="微软雅黑" charset="0"/>
                    <a:ea typeface="微软雅黑" charset="0"/>
                    <a:cs typeface="微软雅黑" charset="0"/>
                  </a:rPr>
                  <a:t>，由中心极限定理得</a:t>
                </a: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≥400}=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{400≤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&lt;∞}=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400−300×1.29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e>
                          </m:ra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0.0489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DejaVu Math TeX Gyre" panose="02000503000000000000" charset="0"/>
                                      <a:cs typeface="DejaVu Math TeX Gyre" panose="02000503000000000000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−300×1.29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e>
                          </m:ra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0.0489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∞−300×1.29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300</m:t>
                              </m:r>
                            </m:e>
                          </m:rad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×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0.0489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}≈1−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𝜙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(3.39)=1−0.9997=0.0003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）以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记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300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只蛋糕中售价为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1.2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元的蛋糕的只数，于是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Y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～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b(300,0.2)</a:t>
                </a:r>
                <a:r>
                  <a:rPr lang="zh-CN" altLang="en-US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。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</a:rPr>
                  <a:t>E(Y)=300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×0.2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，</a:t>
                </a:r>
                <a:r>
                  <a:rPr lang="en-US" altLang="zh-CN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D(Y)=</a:t>
                </a:r>
                <a:r>
                  <a:rPr lang="en-US" altLang="zh-CN">
                    <a:latin typeface="微软雅黑" charset="0"/>
                    <a:ea typeface="微软雅黑" charset="0"/>
                    <a:cs typeface="DejaVu Math TeX Gyre" panose="02000503000000000000" charset="0"/>
                    <a:sym typeface="+mn-ea"/>
                  </a:rPr>
                  <a:t>300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×0.2×0.8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ea typeface="微软雅黑" charset="0"/>
                    <a:cs typeface="DejaVu Math TeX Gyre" panose="02000503000000000000" charset="0"/>
                  </a:rPr>
                  <a:t>，由棣莫弗—拉普拉斯定理得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Y</m:t>
                    </m:r>
                    <m:r>
                      <a:rPr lang="en-US" altLang="zh-CN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&gt;60}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=1−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≤60}=1−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{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𝑌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−300×0.2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300×0.2×0.8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60−300×0.2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300×0.2×0.8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}≈1−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60−300×0.2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300×0.2×0.8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)=1−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ea typeface="微软雅黑" charset="0"/>
                        <a:cs typeface="DejaVu Math TeX Gyre" panose="02000503000000000000" charset="0"/>
                      </a:rPr>
                      <m:t>(0)=0.5</m:t>
                    </m:r>
                  </m:oMath>
                </a14:m>
                <a:endParaRPr lang="zh-CN" altLang="en-US">
                  <a:latin typeface="DejaVu Math TeX Gyre" panose="02000503000000000000" charset="0"/>
                  <a:ea typeface="微软雅黑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65475"/>
                <a:ext cx="5715635" cy="47224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0500" y="1096010"/>
                <a:ext cx="5398135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某种电子器件的寿命（小时）具有数学期望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（未知），方差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=400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。为了估计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，随机地取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只这种器件，在时刻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t=0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投入测试（测试是相互独立的）直到失效，测得其寿命为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⋯</m:t>
                    </m: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，以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𝜇</m:t>
                    </m:r>
                  </m:oMath>
                </a14:m>
                <a:r>
                  <a:rPr lang="zh-CN" altLang="en-US" sz="1800" i="1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的估计，为使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1800" i="1" dirty="0">
                                    <a:solidFill>
                                      <a:srgbClr val="000000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Microsoft Yahei" panose="020B0503020204020204" pitchFamily="34" charset="-122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1800" i="1" dirty="0">
                                <a:solidFill>
                                  <a:srgbClr val="000000"/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  <a:sym typeface="Microsoft Yahei" panose="020B0503020204020204" pitchFamily="34" charset="-122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&lt;1</m:t>
                        </m:r>
                      </m:e>
                    </m:d>
                    <m:r>
                      <a:rPr lang="en-US" altLang="zh-CN" sz="1800" i="1" dirty="0">
                        <a:solidFill>
                          <a:srgbClr val="000000"/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  <a:sym typeface="Microsoft Yahei" panose="020B0503020204020204" pitchFamily="34" charset="-122"/>
                      </a:rPr>
                      <m:t>≥0.95</m:t>
                    </m:r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至少为多少？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90500" y="1096010"/>
                <a:ext cx="5398135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353695"/>
                <a:ext cx="5714365" cy="509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由教材第五章§</a:t>
                </a:r>
                <a:r>
                  <a:rPr lang="en-US" altLang="zh-CN"/>
                  <a:t>2</a:t>
                </a:r>
                <a:r>
                  <a:rPr lang="zh-CN" altLang="en-US"/>
                  <a:t>定理一可知，当</a:t>
                </a:r>
                <a:r>
                  <a:rPr lang="en-US" altLang="zh-CN"/>
                  <a:t>n</a:t>
                </a:r>
                <a:r>
                  <a:rPr lang="zh-CN" altLang="en-US"/>
                  <a:t>充分大时，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𝜇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近似地服从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(0,1)，</m:t>
                    </m:r>
                    <m:r>
                      <a:rPr lang="zh-CN" altLang="en-US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即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zh-CN" altLang="en-US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近似地服从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(0,1)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。由题设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)=400(i=1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⋯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，</m:t>
                    </m:r>
                    <m:r>
                      <a:rPr lang="en-US" altLang="zh-CN" i="1"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，即有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DejaVu Math TeX Gyre" panose="02000503000000000000" charset="0"/>
                          </a:rPr>
                          <m:t>400</m:t>
                        </m:r>
                      </m:e>
                    </m:rad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，于是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400</m:t>
                            </m:r>
                          </m:e>
                        </m:rad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，近似地服从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N(0,1)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分布，即有</a:t>
                </a:r>
              </a:p>
              <a:p>
                <a:pPr algn="l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{|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|&lt;1}=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{−1&lt;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&lt;1}=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ba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𝜇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}≈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-1.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现在要求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{|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ba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𝜇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|&lt;1}≥0.95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，即要求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-1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≥0.95，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亦即要求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𝜙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)≥0.975=</m:t>
                    </m:r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ϕ</m:t>
                    </m:r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(1.96)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，故需要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20/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≥1.96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(20×1.96)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=1536.64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。因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为正整数，故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至少为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1537.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695"/>
                <a:ext cx="5714365" cy="5091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现有一大批种子，其中良种占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，现从中任取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6000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粒。试分别（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）用切比雪夫不等式估计；（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2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）用中心极限定理计算，这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6000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粒中良种所占的比例与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800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ea typeface="宋体" charset="0"/>
                            <a:cs typeface="DejaVu Math TeX Gyre" panose="02000503000000000000" charset="0"/>
                            <a:sym typeface="Microsoft Yahei" panose="020B0503020204020204" pitchFamily="34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之差的绝对值不超过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0.01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+mn-ea"/>
                    <a:cs typeface="+mn-ea"/>
                    <a:sym typeface="Microsoft Yahei" panose="020B0503020204020204" pitchFamily="34" charset="-122"/>
                  </a:rPr>
                  <a:t>的概率。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190500" y="635000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 r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509905"/>
                <a:ext cx="5715000" cy="5409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解：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）要估计的概率为</a:t>
                </a:r>
                <a:r>
                  <a:rPr lang="en-US" altLang="zh-CN"/>
                  <a:t>P{|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/>
                  <a:t>|&lt;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/>
                  <a:t>}=P{|X-1000|&lt;60}，</a:t>
                </a:r>
                <a:r>
                  <a:rPr lang="zh-CN" altLang="en-US"/>
                  <a:t>相当于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/>
                  <a:t>在切比雪夫不等式中取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DejaVu Math TeX Gyre" panose="02000503000000000000" charset="0"/>
                        <a:cs typeface="DejaVu Math TeX Gyre" panose="02000503000000000000" charset="0"/>
                      </a:rPr>
                      <m:t>ε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=60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，于是由切比雪夫不等式可得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</m:t>
                    </m:r>
                    <m:r>
                      <a:rPr lang="en-US" altLang="zh-CN">
                        <a:latin typeface="DejaVu Math TeX Gyre" panose="02000503000000000000" charset="0"/>
                        <a:sym typeface="+mn-ea"/>
                      </a:rPr>
                      <m:t>|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6000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>
                        <a:latin typeface="DejaVu Math TeX Gyre" panose="02000503000000000000" charset="0"/>
                        <a:sym typeface="+mn-ea"/>
                      </a:rPr>
                      <m:t>|&lt;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}=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{|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−1000|&lt;60}≥1−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𝐷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𝑋</m:t>
                        </m:r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×1000×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3600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=1−0.2315=0.7685</m:t>
                    </m:r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。即用切比雪夫不等式估计此概率值不小于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0.7685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（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2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）由拉普拉斯中心极限定理，二项分布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B(6000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可用正态分布</a:t>
                </a:r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N(1000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5</m:t>
                        </m:r>
                      </m:num>
                      <m:den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×1000</m:t>
                    </m:r>
                  </m:oMath>
                </a14:m>
                <a:r>
                  <a:rPr lang="en-US" altLang="zh-CN">
                    <a:latin typeface="DejaVu Math TeX Gyre" panose="02000503000000000000" charset="0"/>
                    <a:cs typeface="DejaVu Math TeX Gyre" panose="02000503000000000000" charset="0"/>
                  </a:rPr>
                  <a:t>)</a:t>
                </a: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近似，于是，所求概率为</a:t>
                </a:r>
              </a:p>
              <a:p>
                <a:pPr algn="l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{|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6000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100</m:t>
                          </m:r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{|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−1000|&lt;60}=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{|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−1000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box>
                                <m:boxPr>
                                  <m:noBreak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×1000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|&lt;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60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box>
                                <m:boxPr>
                                  <m:noBreak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DejaVu Math TeX Gyre" panose="02000503000000000000" charset="0"/>
                                          <a:cs typeface="DejaVu Math TeX Gyre" panose="02000503000000000000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×1000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}≈2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𝜙</m:t>
                      </m:r>
                      <m:r>
                        <a:rPr lang="en-US" altLang="zh-CN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(2.0784)−1=2×0.98124−1≈0.9625</m:t>
                      </m:r>
                    </m:oMath>
                  </m:oMathPara>
                </a14:m>
                <a:endParaRPr lang="en-US" altLang="zh-CN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</a:rPr>
                  <a:t>比较两个结果，用切比雪夫不等式估计是比较粗略的。</a:t>
                </a:r>
                <a:endParaRPr lang="en-US" altLang="zh-CN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905"/>
                <a:ext cx="5715000" cy="54095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896c579-456c-4a37-b62f-f2029e6e301a}"/>
  <p:tag name="TABLE_ENDDRAG_ORIGIN_RECT" val="186*39"/>
  <p:tag name="TABLE_ENDDRAG_RECT" val="93*376*186*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20.xml><?xml version="1.0" encoding="utf-8"?>
<p:tagLst xmlns:p="http://schemas.openxmlformats.org/presentationml/2006/main">
  <p:tag name="KSO_WM_UNIT_TABLE_BEAUTIFY" val="smartTable{8896c579-456c-4a37-b62f-f2029e6e301a}"/>
  <p:tag name="TABLE_ENDDRAG_ORIGIN_RECT" val="186*39"/>
  <p:tag name="TABLE_ENDDRAG_RECT" val="93*376*186*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0.xml><?xml version="1.0" encoding="utf-8"?>
<p:tagLst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00.xml><?xml version="1.0" encoding="utf-8"?>
<p:tagLst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0.xml><?xml version="1.0" encoding="utf-8"?>
<p:tagLst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0.xml><?xml version="1.0" encoding="utf-8"?>
<p:tagLst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0.xml><?xml version="1.0" encoding="utf-8"?>
<p:tagLst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0.xml><?xml version="1.0" encoding="utf-8"?>
<p:tagLst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1990</Words>
  <Application>Microsoft Office PowerPoint</Application>
  <PresentationFormat>全屏显示(16:10)</PresentationFormat>
  <Paragraphs>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DejaVu Math TeX Gyre</vt:lpstr>
      <vt:lpstr>等线</vt:lpstr>
      <vt:lpstr>等线 Light</vt:lpstr>
      <vt:lpstr>微软雅黑</vt:lpstr>
      <vt:lpstr>Office 主题​​</vt:lpstr>
      <vt:lpstr>第五六章课后作业  截至日期：月 日 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第二章课后作业  截至日期：10月 日 点</dc:title>
  <dc:creator>Administrator</dc:creator>
  <cp:lastModifiedBy>刘 修铭</cp:lastModifiedBy>
  <cp:revision>41</cp:revision>
  <dcterms:created xsi:type="dcterms:W3CDTF">2022-11-25T10:37:44Z</dcterms:created>
  <dcterms:modified xsi:type="dcterms:W3CDTF">2023-02-03T02:38:38Z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D1C073FECBDFF78EBEDD7563185913F6</vt:lpwstr>
  </property>
  <property fmtid="{D5CDD505-2E9C-101B-9397-08002B2CF9AE}" pid="3" name="KSOProductBuildVer">
    <vt:lpwstr>2052-4.6.1.7451</vt:lpwstr>
  </property>
</Properties>
</file>