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4" r:id="rId8"/>
    <p:sldId id="262" r:id="rId9"/>
    <p:sldId id="259" r:id="rId10"/>
    <p:sldId id="263" r:id="rId11"/>
    <p:sldId id="265" r:id="rId12"/>
    <p:sldId id="266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8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microsoft.com/office/2007/relationships/hdphoto" Target="../media/image24.wdp"/><Relationship Id="rId8" Type="http://schemas.openxmlformats.org/officeDocument/2006/relationships/image" Target="../media/image23.png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32.xml"/><Relationship Id="rId2" Type="http://schemas.openxmlformats.org/officeDocument/2006/relationships/tags" Target="../tags/tag119.xml"/><Relationship Id="rId19" Type="http://schemas.openxmlformats.org/officeDocument/2006/relationships/image" Target="../media/image4.png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image" Target="../media/image26.png"/><Relationship Id="rId11" Type="http://schemas.openxmlformats.org/officeDocument/2006/relationships/tags" Target="../tags/tag125.xml"/><Relationship Id="rId10" Type="http://schemas.openxmlformats.org/officeDocument/2006/relationships/image" Target="../media/image25.png"/><Relationship Id="rId1" Type="http://schemas.openxmlformats.org/officeDocument/2006/relationships/tags" Target="../tags/tag11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image" Target="../media/image27.png"/><Relationship Id="rId3" Type="http://schemas.openxmlformats.org/officeDocument/2006/relationships/tags" Target="../tags/tag13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9" Type="http://schemas.openxmlformats.org/officeDocument/2006/relationships/tags" Target="../tags/tag147.xml"/><Relationship Id="rId18" Type="http://schemas.openxmlformats.org/officeDocument/2006/relationships/image" Target="../media/image4.png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microsoft.com/office/2007/relationships/hdphoto" Target="../media/image29.wdp"/><Relationship Id="rId10" Type="http://schemas.openxmlformats.org/officeDocument/2006/relationships/image" Target="../media/image28.png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6.xml"/><Relationship Id="rId17" Type="http://schemas.openxmlformats.org/officeDocument/2006/relationships/image" Target="../media/image4.png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30.xml"/><Relationship Id="rId17" Type="http://schemas.openxmlformats.org/officeDocument/2006/relationships/image" Target="../media/image4.png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5.xml"/><Relationship Id="rId16" Type="http://schemas.openxmlformats.org/officeDocument/2006/relationships/image" Target="../media/image4.png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microsoft.com/office/2007/relationships/hdphoto" Target="../media/image12.wdp"/><Relationship Id="rId7" Type="http://schemas.openxmlformats.org/officeDocument/2006/relationships/image" Target="../media/image11.png"/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0.xml"/><Relationship Id="rId2" Type="http://schemas.openxmlformats.org/officeDocument/2006/relationships/tags" Target="../tags/tag47.xml"/><Relationship Id="rId19" Type="http://schemas.openxmlformats.org/officeDocument/2006/relationships/image" Target="../media/image4.png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microsoft.com/office/2007/relationships/hdphoto" Target="../media/image15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4.xml"/><Relationship Id="rId17" Type="http://schemas.openxmlformats.org/officeDocument/2006/relationships/image" Target="../media/image4.png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8.xml"/><Relationship Id="rId16" Type="http://schemas.openxmlformats.org/officeDocument/2006/relationships/image" Target="../media/image4.png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18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02.xml"/><Relationship Id="rId17" Type="http://schemas.openxmlformats.org/officeDocument/2006/relationships/image" Target="../media/image4.png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image" Target="../media/image20.png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../media/image21.png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17.xml"/><Relationship Id="rId17" Type="http://schemas.openxmlformats.org/officeDocument/2006/relationships/image" Target="../media/image4.png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image" Target="../media/image22.png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第八章课后作业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44500" y="-1587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5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7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17550" y="1499278"/>
            <a:ext cx="4489450" cy="130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zh-CN" altLang="en-US" sz="1800" dirty="0"/>
              <a:t>随机地选了8个人,分别测量了他们在早</a:t>
            </a:r>
            <a:r>
              <a:rPr lang="zh-CN" altLang="en-US" sz="1800" dirty="0"/>
              <a:t>晨起床时和晚上就寝时的身高(cm),得到以下的数据：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  <a14:imgEffect>
                      <a14:sharpenSoften amoun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916" y="2698750"/>
            <a:ext cx="5324084" cy="1140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16593" y="4146910"/>
                <a:ext cx="4572000" cy="1404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600"/>
                  </a:lnSpc>
                </a:pPr>
                <a:r>
                  <a:rPr lang="zh-CN" altLang="en-US" sz="1800" dirty="0"/>
                  <a:t>设各对数据的差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(i=1,2,…,8)是来自正态总体N(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/>
                        </m:ctrlPr>
                      </m:sSubSup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dirty="0"/>
                  <a:t>)的样本,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/>
                        </m:ctrlPr>
                      </m:sSub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/>
                        </m:ctrlPr>
                      </m:sSubSup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dirty="0"/>
                  <a:t>均未知。问是否可以认为早晨的身高比晚上的身高要高(取α=0.05)?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3" y="4146910"/>
                <a:ext cx="4572000" cy="1404359"/>
              </a:xfrm>
              <a:prstGeom prst="rect">
                <a:avLst/>
              </a:prstGeom>
              <a:blipFill rotWithShape="1">
                <a:blip r:embed="rId10"/>
                <a:stretch>
                  <a:fillRect l="-7" t="-26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692" y="1167675"/>
            <a:ext cx="4979048" cy="2671451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91908" y="-1587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54000" y="1655632"/>
                <a:ext cx="5239185" cy="1737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一种混杂的小麦品种，株高的标准差为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=14 cm,</a:t>
                </a:r>
                <a:r>
                  <a:rPr lang="zh-CN" altLang="en-US" sz="1800" dirty="0"/>
                  <a:t>经提纯后随机抽取</a:t>
                </a:r>
                <a:r>
                  <a:rPr lang="en-US" altLang="zh-CN" sz="1800" dirty="0"/>
                  <a:t>10</a:t>
                </a:r>
                <a:r>
                  <a:rPr lang="zh-CN" altLang="en-US" sz="1800" dirty="0"/>
                  <a:t>株，它们的株高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以</a:t>
                </a:r>
                <a:r>
                  <a:rPr lang="en-US" altLang="zh-CN" sz="1800" dirty="0"/>
                  <a:t>cm</a:t>
                </a:r>
                <a:r>
                  <a:rPr lang="zh-CN" altLang="en-US" sz="1800" dirty="0"/>
                  <a:t>计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为</a:t>
                </a:r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en-US" altLang="zh-CN" sz="1800" dirty="0"/>
                  <a:t>90 105 101 95 100 100 101 105 93 97</a:t>
                </a:r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考察提纯后群体是否比原群体整齐？取显著性水平</a:t>
                </a:r>
                <a:r>
                  <a:rPr lang="en-US" altLang="zh-CN" sz="1800" dirty="0"/>
                  <a:t>α=0.01,</a:t>
                </a:r>
                <a:r>
                  <a:rPr lang="zh-CN" altLang="en-US" sz="1800" dirty="0"/>
                  <a:t>并设小麦株高服从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655632"/>
                <a:ext cx="5239185" cy="1737783"/>
              </a:xfrm>
              <a:prstGeom prst="rect">
                <a:avLst/>
              </a:prstGeom>
              <a:blipFill rotWithShape="1">
                <a:blip r:embed="rId4"/>
                <a:stretch>
                  <a:fillRect t="-11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20000"/>
                    </a14:imgEffect>
                    <a14:imgEffect>
                      <a14:sharpenSoften amoun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399344" y="-364232"/>
            <a:ext cx="2513952" cy="500134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56870" y="127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380"/>
          <a:stretch>
            <a:fillRect/>
          </a:stretch>
        </p:blipFill>
        <p:spPr>
          <a:xfrm>
            <a:off x="6121400" y="1750660"/>
            <a:ext cx="5095240" cy="1095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97180" y="1772728"/>
                <a:ext cx="5120640" cy="3738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设总体 X 服从正态分布N（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是来自总体 X 的简单随机样本，据此样本检测假设：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则（  ）</a:t>
                </a:r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）如果在检验水平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= 0.05下拒绝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那么在检验水平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/>
                  <a:t>= 0.01下必拒绝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）如果在检验水平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= 0.05下拒绝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那么在检验水平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/>
                  <a:t>= 0.01下必接受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）如果在检验水平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/>
                  <a:t> = 0.05下接受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那么在检验水平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/>
                  <a:t>= 0.01下必拒绝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）如果在检验水平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= 0.05下接受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那么在检验水平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/>
                  <a:t>= 0.01下必接受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" y="1772728"/>
                <a:ext cx="5120640" cy="3738331"/>
              </a:xfrm>
              <a:prstGeom prst="rect">
                <a:avLst/>
              </a:prstGeom>
              <a:blipFill rotWithShape="1">
                <a:blip r:embed="rId6"/>
                <a:stretch>
                  <a:fillRect t="-1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2" name="RemarkBa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02051" y="127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582" y="1283249"/>
            <a:ext cx="5076058" cy="2245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02051" y="1912544"/>
                <a:ext cx="5120640" cy="4699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设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···</a:t>
                </a:r>
                <a:r>
                  <a:rPr lang="zh-CN" altLang="en-US" sz="1800" dirty="0">
                    <a:latin typeface="+mn-ea"/>
                  </a:rPr>
                  <a:t>，</a:t>
                </a:r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n-ea"/>
                  </a:rPr>
                  <a:t>是来自总体 </a:t>
                </a:r>
                <a:r>
                  <a:rPr lang="en-US" altLang="zh-CN" sz="18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,4)</a:t>
                </a:r>
                <a:r>
                  <a:rPr lang="zh-CN" altLang="en-US" sz="1800" dirty="0">
                    <a:latin typeface="+mn-ea"/>
                  </a:rPr>
                  <a:t>的简单随机样本，考虑假设检验问题：</a:t>
                </a:r>
                <a:endParaRPr lang="en-US" altLang="zh-CN" sz="18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CN" altLang="en-US" sz="1800" dirty="0">
                    <a:latin typeface="+mn-ea"/>
                  </a:rPr>
                  <a:t> </a:t>
                </a:r>
                <a:r>
                  <a:rPr lang="en-US" altLang="zh-CN" sz="1800" dirty="0">
                    <a:latin typeface="+mn-ea"/>
                  </a:rPr>
                  <a:t>10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800" i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表示标准正态分布函数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若该检验问题的拒绝域为</m:t>
                      </m:r>
                    </m:oMath>
                  </m:oMathPara>
                </a14:m>
                <a:endParaRPr lang="en-US" altLang="zh-CN" sz="1800" b="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̅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dirty="0">
                    <a:latin typeface="+mn-ea"/>
                  </a:rPr>
                  <a:t> ，</a:t>
                </a:r>
                <a:endParaRPr lang="en-US" altLang="zh-CN" sz="18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800" dirty="0">
                    <a:latin typeface="+mn-ea"/>
                  </a:rPr>
                  <a:t> </a:t>
                </a:r>
                <a:r>
                  <a:rPr lang="en-US" altLang="zh-CN" sz="1800" dirty="0">
                    <a:latin typeface="+mn-ea"/>
                  </a:rPr>
                  <a:t>11.5 </a:t>
                </a:r>
                <a:r>
                  <a:rPr lang="zh-CN" altLang="en-US" sz="1800" dirty="0">
                    <a:latin typeface="+mn-ea"/>
                  </a:rPr>
                  <a:t>时 </a:t>
                </a:r>
                <a:r>
                  <a:rPr lang="en-US" altLang="zh-CN" sz="1800" dirty="0">
                    <a:latin typeface="+mn-ea"/>
                  </a:rPr>
                  <a:t>,</a:t>
                </a:r>
                <a:r>
                  <a:rPr lang="zh-CN" altLang="en-US" sz="1800" dirty="0">
                    <a:latin typeface="+mn-ea"/>
                  </a:rPr>
                  <a:t>该检验犯第二类错误的概率为</a:t>
                </a:r>
                <a:r>
                  <a:rPr lang="en-US" altLang="zh-CN" sz="1800" dirty="0">
                    <a:latin typeface="+mn-ea"/>
                  </a:rPr>
                  <a:t>(  )</a:t>
                </a:r>
                <a:endParaRPr lang="en-US" altLang="zh-CN" sz="18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800" dirty="0">
                  <a:latin typeface="+mn-ea"/>
                </a:endParaRPr>
              </a:p>
              <a:p>
                <a:r>
                  <a:rPr lang="zh-CN" altLang="en-US" sz="1800" dirty="0">
                    <a:latin typeface="+mn-ea"/>
                  </a:rPr>
                  <a:t>（</a:t>
                </a:r>
                <a:r>
                  <a:rPr lang="en-US" altLang="zh-CN" sz="1800" dirty="0">
                    <a:latin typeface="+mn-ea"/>
                  </a:rPr>
                  <a:t>A</a:t>
                </a:r>
                <a:r>
                  <a:rPr lang="zh-CN" altLang="en-US" sz="1800" dirty="0">
                    <a:latin typeface="+mn-ea"/>
                  </a:rPr>
                  <a:t>）</a:t>
                </a:r>
                <a:r>
                  <a:rPr lang="en-US" altLang="zh-CN" sz="1800" dirty="0">
                    <a:latin typeface="+mn-ea"/>
                  </a:rPr>
                  <a:t> 1-</a:t>
                </a:r>
                <a:r>
                  <a:rPr lang="el-GR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1800" dirty="0">
                  <a:latin typeface="+mn-ea"/>
                </a:endParaRPr>
              </a:p>
              <a:p>
                <a:r>
                  <a:rPr lang="zh-CN" altLang="en-US" sz="1800" dirty="0">
                    <a:latin typeface="+mn-ea"/>
                  </a:rPr>
                  <a:t>（</a:t>
                </a:r>
                <a:r>
                  <a:rPr lang="en-US" altLang="zh-CN" sz="1800" dirty="0">
                    <a:latin typeface="+mn-ea"/>
                  </a:rPr>
                  <a:t>B</a:t>
                </a:r>
                <a:r>
                  <a:rPr lang="zh-CN" altLang="en-US" sz="1800" dirty="0">
                    <a:latin typeface="+mn-ea"/>
                  </a:rPr>
                  <a:t>） </a:t>
                </a:r>
                <a:r>
                  <a:rPr lang="en-US" altLang="zh-CN" sz="1800" dirty="0">
                    <a:latin typeface="+mn-ea"/>
                  </a:rPr>
                  <a:t>1-</a:t>
                </a:r>
                <a:r>
                  <a:rPr lang="el-GR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dirty="0">
                  <a:latin typeface="+mn-ea"/>
                </a:endParaRPr>
              </a:p>
              <a:p>
                <a:r>
                  <a:rPr lang="zh-CN" altLang="en-US" sz="1800" dirty="0">
                    <a:latin typeface="+mn-ea"/>
                  </a:rPr>
                  <a:t>（</a:t>
                </a:r>
                <a:r>
                  <a:rPr lang="en-US" altLang="zh-CN" sz="1800" dirty="0">
                    <a:latin typeface="+mn-ea"/>
                  </a:rPr>
                  <a:t>C</a:t>
                </a:r>
                <a:r>
                  <a:rPr lang="zh-CN" altLang="en-US" sz="1800" dirty="0">
                    <a:latin typeface="+mn-ea"/>
                  </a:rPr>
                  <a:t>）</a:t>
                </a:r>
                <a:r>
                  <a:rPr lang="en-US" altLang="zh-CN" sz="1800" dirty="0">
                    <a:latin typeface="+mn-ea"/>
                  </a:rPr>
                  <a:t> 1-</a:t>
                </a:r>
                <a:r>
                  <a:rPr lang="el-GR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1800" dirty="0">
                  <a:latin typeface="+mn-ea"/>
                </a:endParaRPr>
              </a:p>
              <a:p>
                <a:r>
                  <a:rPr lang="zh-CN" altLang="en-US" sz="1800" dirty="0">
                    <a:latin typeface="+mn-ea"/>
                  </a:rPr>
                  <a:t>（</a:t>
                </a:r>
                <a:r>
                  <a:rPr lang="en-US" altLang="zh-CN" sz="1800" dirty="0">
                    <a:latin typeface="+mn-ea"/>
                  </a:rPr>
                  <a:t>D</a:t>
                </a:r>
                <a:r>
                  <a:rPr lang="zh-CN" altLang="en-US" sz="1800" dirty="0">
                    <a:latin typeface="+mn-ea"/>
                  </a:rPr>
                  <a:t>）</a:t>
                </a:r>
                <a:r>
                  <a:rPr lang="en-US" altLang="zh-CN" sz="1800" dirty="0">
                    <a:latin typeface="+mn-ea"/>
                  </a:rPr>
                  <a:t> 1-</a:t>
                </a:r>
                <a:r>
                  <a:rPr lang="el-GR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zh-CN" altLang="en-US" sz="1800" dirty="0">
                  <a:latin typeface="+mn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51" y="1912544"/>
                <a:ext cx="5120640" cy="4699492"/>
              </a:xfrm>
              <a:prstGeom prst="rect">
                <a:avLst/>
              </a:prstGeom>
              <a:blipFill rotWithShape="1">
                <a:blip r:embed="rId6"/>
                <a:stretch>
                  <a:fillRect l="-2" t="-12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44195" y="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0732" y="1929610"/>
                <a:ext cx="5018926" cy="2642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在假设检验问题中，如果原假设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的拒绝域是W，那么样本值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只可能有下列四种情况，其中表示拒绝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且不犯错误的是( )</a:t>
                </a:r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）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成立，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/>
                  <a:t>成立，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sz="1800" dirty="0"/>
                  <a:t>成立，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ts val="26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sz="1800" dirty="0"/>
                  <a:t>成立，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/>
                  <a:t>···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）</a:t>
                </a:r>
                <a:r>
                  <a:rPr lang="en-US" altLang="zh-CN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32" y="1929610"/>
                <a:ext cx="5018926" cy="2642390"/>
              </a:xfrm>
              <a:prstGeom prst="rect">
                <a:avLst/>
              </a:prstGeom>
              <a:blipFill rotWithShape="1">
                <a:blip r:embed="rId5"/>
                <a:stretch>
                  <a:fillRect l="-1" t="-18" r="-2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08000" y="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50000" y="1270000"/>
            <a:ext cx="461264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410" y="1748539"/>
            <a:ext cx="5406590" cy="18568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0000" y="1829283"/>
            <a:ext cx="4309650" cy="629500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-1587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0023" y="1716968"/>
                <a:ext cx="5221013" cy="188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设总体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~</m:t>
                        </m:r>
                        <m:r>
                          <m:rPr>
                            <m:nor/>
                          </m:rPr>
                          <a:rPr lang="zh-CN" altLang="en-US" sz="1800" dirty="0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 dirty="0">
                    <a:latin typeface="+mn-ea"/>
                  </a:rPr>
                  <a:t>···</a:t>
                </a:r>
                <a:r>
                  <a:rPr lang="zh-CN" altLang="en-US" sz="1800" dirty="0">
                    <a:latin typeface="+mn-ea"/>
                  </a:rPr>
                  <a:t>，</a:t>
                </a:r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800" dirty="0"/>
                  <a:t>）为 </a:t>
                </a:r>
                <a:r>
                  <a:rPr lang="en-US" altLang="zh-CN" sz="1800" dirty="0"/>
                  <a:t>X </a:t>
                </a:r>
                <a:r>
                  <a:rPr lang="zh-CN" altLang="en-US" sz="1800" dirty="0"/>
                  <a:t>的简单随机样本，其中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未知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, 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nary>
                      </m:e>
                    </m:nary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800" dirty="0"/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/>
                  <a:t> 的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检验统计量</a:t>
                </a:r>
                <a:r>
                  <a:rPr lang="en-US" altLang="zh-CN" sz="1800" dirty="0"/>
                  <a:t>T = </a:t>
                </a:r>
                <a:r>
                  <a:rPr lang="zh-CN" altLang="en-US" sz="1800" dirty="0"/>
                  <a:t>（   ）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3" y="1716968"/>
                <a:ext cx="5221013" cy="1884683"/>
              </a:xfrm>
              <a:prstGeom prst="rect">
                <a:avLst/>
              </a:prstGeom>
              <a:blipFill rotWithShape="1">
                <a:blip r:embed="rId4"/>
                <a:stretch>
                  <a:fillRect l="-9" t="-30" r="10" b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9500" y="1833150"/>
            <a:ext cx="5038656" cy="2730875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5112" y="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213" y="1862211"/>
            <a:ext cx="4978574" cy="140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/>
              <a:t>某大学大一女生平均身高为162.5cm，标准差为6.9cm，在α=0.02的显著水平下，若从现在的班上随机选出50名女生，其平均身高为165.2cm，试问是否有理由相信平均身高改变了?</a:t>
            </a:r>
            <a:endParaRPr lang="zh-CN" altLang="en-US" sz="1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2312" y="1723430"/>
            <a:ext cx="5028015" cy="1905000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31800" y="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75978" y="1718683"/>
                <a:ext cx="5446556" cy="292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sz="1800" dirty="0"/>
                  <a:t>按规定，</a:t>
                </a:r>
                <a:r>
                  <a:rPr lang="en-US" altLang="zh-CN" sz="1800" dirty="0"/>
                  <a:t>100 g</a:t>
                </a:r>
                <a:r>
                  <a:rPr lang="zh-CN" altLang="en-US" sz="1800" dirty="0"/>
                  <a:t>罐头番茄汁中的平均维生素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含量不得少于</a:t>
                </a:r>
                <a:r>
                  <a:rPr lang="en-US" altLang="zh-CN" sz="1800" dirty="0"/>
                  <a:t>21 mg/g</a:t>
                </a:r>
                <a:r>
                  <a:rPr lang="zh-CN" altLang="en-US" sz="1800" dirty="0"/>
                  <a:t>，现从工厂的产品中抽取</a:t>
                </a:r>
                <a:r>
                  <a:rPr lang="en-US" altLang="zh-CN" sz="1800" dirty="0"/>
                  <a:t>17</a:t>
                </a:r>
                <a:r>
                  <a:rPr lang="zh-CN" altLang="en-US" sz="1800" dirty="0"/>
                  <a:t>个罐头，其</a:t>
                </a:r>
                <a:r>
                  <a:rPr lang="en-US" altLang="zh-CN" sz="1800" dirty="0"/>
                  <a:t>100 g </a:t>
                </a:r>
                <a:r>
                  <a:rPr lang="zh-CN" altLang="en-US" sz="1800" dirty="0"/>
                  <a:t>番茄汁中，测得维生素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含量</a:t>
                </a:r>
                <a:r>
                  <a:rPr lang="en-US" altLang="zh-CN" sz="1800" dirty="0"/>
                  <a:t>(mg/g)</a:t>
                </a:r>
                <a:r>
                  <a:rPr lang="zh-CN" altLang="en-US" sz="1800" dirty="0"/>
                  <a:t>记录如下：</a:t>
                </a:r>
                <a:endParaRPr lang="en-US" altLang="zh-CN" sz="1800" dirty="0"/>
              </a:p>
              <a:p>
                <a:pPr>
                  <a:lnSpc>
                    <a:spcPts val="3200"/>
                  </a:lnSpc>
                </a:pPr>
                <a:r>
                  <a:rPr lang="en-US" altLang="zh-CN" sz="1800" dirty="0"/>
                  <a:t>16 25 21 20 23 21 19 15 13 23 17 20 29 18 22 16 22</a:t>
                </a:r>
                <a:endParaRPr lang="en-US" altLang="zh-CN" sz="1800" dirty="0"/>
              </a:p>
              <a:p>
                <a:pPr>
                  <a:lnSpc>
                    <a:spcPts val="3200"/>
                  </a:lnSpc>
                </a:pPr>
                <a:r>
                  <a:rPr lang="zh-CN" altLang="en-US" sz="1800" dirty="0"/>
                  <a:t>设维生素含量服从正态分布</a:t>
                </a:r>
                <a:r>
                  <a:rPr lang="en-US" altLang="zh-CN" sz="1800" dirty="0"/>
                  <a:t>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)</a:t>
                </a:r>
                <a:r>
                  <a:rPr lang="zh-CN" altLang="en-US" sz="18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/>
                  <a:t>均未知，问这批罐头是否符合要求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取显著性水平</a:t>
                </a:r>
                <a:r>
                  <a:rPr lang="en-US" altLang="zh-CN" sz="1800" dirty="0"/>
                  <a:t>α=0.05).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8" y="1718683"/>
                <a:ext cx="5446556" cy="2924006"/>
              </a:xfrm>
              <a:prstGeom prst="rect">
                <a:avLst/>
              </a:prstGeom>
              <a:blipFill rotWithShape="1">
                <a:blip r:embed="rId4"/>
                <a:stretch>
                  <a:fillRect l="-2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 flipH="1">
            <a:off x="6393180" y="2724234"/>
            <a:ext cx="4243192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由于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,未落入拒绝域,接受原假设,即可以认为这批罐头符合要求。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14" y="3361026"/>
            <a:ext cx="1019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94755" y="1374140"/>
                <a:ext cx="4790440" cy="1350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800"/>
                  <a:t>本题需检验假设</a:t>
                </a:r>
                <a:endParaRPr lang="zh-CN" altLang="en-US" sz="18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: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21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：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altLang="zh-CN" sz="1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1800"/>
                  <a:t>n=17</a:t>
                </a:r>
                <a:r>
                  <a:rPr lang="zh-CN" altLang="en-US" sz="180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20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800"/>
                  <a:t>s=3.984</a:t>
                </a:r>
                <a:r>
                  <a:rPr lang="zh-CN" altLang="en-US" sz="180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05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16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7459</m:t>
                    </m:r>
                  </m:oMath>
                </a14:m>
                <a:r>
                  <a:rPr lang="en-US" altLang="zh-CN" sz="1800"/>
                  <a:t>,</a:t>
                </a:r>
                <a:endParaRPr lang="en-US" altLang="zh-CN" sz="180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/>
                  <a:t>=-1.035&gt;-1,7459</a:t>
                </a:r>
                <a:endParaRPr lang="en-US" altLang="zh-CN" sz="1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55" y="1374140"/>
                <a:ext cx="4790440" cy="1350010"/>
              </a:xfrm>
              <a:prstGeom prst="rect">
                <a:avLst/>
              </a:prstGeom>
              <a:blipFill rotWithShape="1">
                <a:blip r:embed="rId10"/>
                <a:stretch>
                  <a:fillRect l="-13" t="-47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44500" y="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/>
            <p:cNvSpPr/>
            <p:nvPr>
              <p:custDataLst>
                <p:tags r:id="rId5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7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44500" y="1575456"/>
            <a:ext cx="4572000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zh-CN" altLang="en-US" sz="1800" dirty="0"/>
              <a:t>下表分别给出两位文学家马克·吐温(Mark Twain)的8篇小品文以及斯诺特格拉斯(Snodgrass)的10篇小品文中由3个字母组成的单</a:t>
            </a:r>
            <a:r>
              <a:rPr lang="zh-CN" altLang="en-US" sz="1800" dirty="0"/>
              <a:t>词的比例：</a:t>
            </a:r>
            <a:endParaRPr lang="zh-CN" altLang="en-US" sz="18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15374"/>
            <a:ext cx="5715000" cy="86624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76250" y="4426249"/>
            <a:ext cx="4762500" cy="142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zh-CN" altLang="en-US" sz="1800" dirty="0"/>
              <a:t>设两组数据分别来自正态总体，且两总体方差未知，两样本相互独立。问两位作家所写的小品文中包含由3个字母组成的单</a:t>
            </a:r>
            <a:r>
              <a:rPr lang="zh-CN" altLang="en-US" sz="1800" dirty="0"/>
              <a:t>词的比例是否有显著的差异(取α=0.05)?</a:t>
            </a:r>
            <a:endParaRPr lang="zh-CN" altLang="en-US" sz="1800" dirty="0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4900" y="985728"/>
            <a:ext cx="4949406" cy="4488146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" val="ProblemSetting"/>
  <p:tag name="RAINPROBLEMTYPE" val="ShortAnswer"/>
</p:tagLst>
</file>

<file path=ppt/tags/tag102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D"/>
</p:tagLst>
</file>

<file path=ppt/tags/tag103.xml><?xml version="1.0" encoding="utf-8"?>
<p:tagLst xmlns:p="http://schemas.openxmlformats.org/presentationml/2006/main">
  <p:tag name="RAINPROBLEM" val="ProblemRemarkBoard"/>
</p:tagLst>
</file>

<file path=ppt/tags/tag104.xml><?xml version="1.0" encoding="utf-8"?>
<p:tagLst xmlns:p="http://schemas.openxmlformats.org/presentationml/2006/main">
  <p:tag name="RAINPROBLEM" val="ProblemBody"/>
</p:tagLst>
</file>

<file path=ppt/tags/tag105.xml><?xml version="1.0" encoding="utf-8"?>
<p:tagLst xmlns:p="http://schemas.openxmlformats.org/presentationml/2006/main">
  <p:tag name="PROBLEMREMARKTITLE" val="ProblemRemarkBoardTip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ProblemRemark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" val="ProblemSetting"/>
  <p:tag name="RAINPROBLEMTYPE" val="ShortAnswer"/>
</p:tagLst>
</file>

<file path=ppt/tags/tag117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18.xml><?xml version="1.0" encoding="utf-8"?>
<p:tagLst xmlns:p="http://schemas.openxmlformats.org/presentationml/2006/main">
  <p:tag name="RAINPROBLEM" val="ProblemRemarkBoard"/>
</p:tagLst>
</file>

<file path=ppt/tags/tag119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PROBLEMREMARKTITLE" val="ProblemRemarkBoardTip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RAINPROBLEM" val="ProblemRemark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" val="ProblemSetting"/>
  <p:tag name="RAINPROBLEMTYPE" val="ShortAnswer"/>
</p:tagLst>
</file>

<file path=ppt/tags/tag132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33.xml><?xml version="1.0" encoding="utf-8"?>
<p:tagLst xmlns:p="http://schemas.openxmlformats.org/presentationml/2006/main">
  <p:tag name="RAINPROBLEM" val="ProblemRemarkBoard"/>
</p:tagLst>
</file>

<file path=ppt/tags/tag134.xml><?xml version="1.0" encoding="utf-8"?>
<p:tagLst xmlns:p="http://schemas.openxmlformats.org/presentationml/2006/main">
  <p:tag name="RAINPROBLEM" val="ProblemBody"/>
</p:tagLst>
</file>

<file path=ppt/tags/tag135.xml><?xml version="1.0" encoding="utf-8"?>
<p:tagLst xmlns:p="http://schemas.openxmlformats.org/presentationml/2006/main">
  <p:tag name="PROBLEMREMARKTITLE" val="ProblemRemarkBoardTip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Remark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RAINPROBLEM" val="ProblemSetting"/>
  <p:tag name="RAINPROBLEMTYPE" val="ShortAnswer"/>
</p:tagLst>
</file>

<file path=ppt/tags/tag147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48.xml><?xml version="1.0" encoding="utf-8"?>
<p:tagLst xmlns:p="http://schemas.openxmlformats.org/presentationml/2006/main">
  <p:tag name="KSO_WPP_MARK_KEY" val="ebaeab6b-4d68-4d55-a953-1a34d4403316"/>
  <p:tag name="COMMONDATA" val="eyJoZGlkIjoiYTc2ZGZiNzZiNDVlOGViOWVmM2JhOTY0NGJkNjUyYzgifQ=="/>
</p:tagLst>
</file>

<file path=ppt/tags/tag15.xml><?xml version="1.0" encoding="utf-8"?>
<p:tagLst xmlns:p="http://schemas.openxmlformats.org/presentationml/2006/main">
  <p:tag name="RAINPROBLEM" val="ProblemSetting"/>
  <p:tag name="RAINPROBLEMTYPE" val="ShortAnswer"/>
</p:tagLst>
</file>

<file path=ppt/tags/tag16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7.xml><?xml version="1.0" encoding="utf-8"?>
<p:tagLst xmlns:p="http://schemas.openxmlformats.org/presentationml/2006/main">
  <p:tag name="RAINPROBLEM" val="ProblemRemarkBoard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PROBLEMREMARKTITLE" val="ProblemRemarkBoardTip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ShortAnswer"/>
</p:tagLst>
</file>

<file path=ppt/tags/tag3.xml><?xml version="1.0" encoding="utf-8"?>
<p:tagLst xmlns:p="http://schemas.openxmlformats.org/presentationml/2006/main">
  <p:tag name="RAINPROBLEM" val="ProblemRemarkBoard"/>
</p:tagLst>
</file>

<file path=ppt/tags/tag30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31.xml><?xml version="1.0" encoding="utf-8"?>
<p:tagLst xmlns:p="http://schemas.openxmlformats.org/presentationml/2006/main">
  <p:tag name="RAINPROBLEM" val="ProblemRemarkBoard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PROBLEMREMARKTITLE" val="ProblemRemarkBoardTip"/>
</p:tagLst>
</file>

<file path=ppt/tags/tag34.xml><?xml version="1.0" encoding="utf-8"?>
<p:tagLst xmlns:p="http://schemas.openxmlformats.org/presentationml/2006/main">
  <p:tag name="RAINPROBLEM" val="ProblemRemark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" val="ProblemSetting"/>
  <p:tag name="RAINPROBLEMTYPE" val="ShortAnswer"/>
</p:tagLst>
</file>

<file path=ppt/tags/tag45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C"/>
</p:tagLst>
</file>

<file path=ppt/tags/tag46.xml><?xml version="1.0" encoding="utf-8"?>
<p:tagLst xmlns:p="http://schemas.openxmlformats.org/presentationml/2006/main">
  <p:tag name="RAINPROBLEM" val="ProblemRemarkBoard"/>
</p:tagLst>
</file>

<file path=ppt/tags/tag47.xml><?xml version="1.0" encoding="utf-8"?>
<p:tagLst xmlns:p="http://schemas.openxmlformats.org/presentationml/2006/main">
  <p:tag name="RAINPROBLEM" val="ProblemBody"/>
</p:tagLst>
</file>

<file path=ppt/tags/tag48.xml><?xml version="1.0" encoding="utf-8"?>
<p:tagLst xmlns:p="http://schemas.openxmlformats.org/presentationml/2006/main">
  <p:tag name="PROBLEMREMARKTITLE" val="ProblemRemarkBoardTip"/>
</p:tagLst>
</file>

<file path=ppt/tags/tag49.xml><?xml version="1.0" encoding="utf-8"?>
<p:tagLst xmlns:p="http://schemas.openxmlformats.org/presentationml/2006/main">
  <p:tag name="RAINPROBLEM" val="ProblemRemark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ProblemSetting"/>
  <p:tag name="RAINPROBLEMTYPE" val="ShortAnswer"/>
</p:tagLst>
</file>

<file path=ppt/tags/tag6.xml><?xml version="1.0" encoding="utf-8"?>
<p:tagLst xmlns:p="http://schemas.openxmlformats.org/presentationml/2006/main">
  <p:tag name="PROBLEMREMARKTITLE" val="ProblemRemarkBoardTitle"/>
</p:tagLst>
</file>

<file path=ppt/tags/tag60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A&#13;"/>
</p:tagLst>
</file>

<file path=ppt/tags/tag61.xml><?xml version="1.0" encoding="utf-8"?>
<p:tagLst xmlns:p="http://schemas.openxmlformats.org/presentationml/2006/main">
  <p:tag name="RAINPROBLEM" val="ProblemRemarkBoard"/>
</p:tagLst>
</file>

<file path=ppt/tags/tag62.xml><?xml version="1.0" encoding="utf-8"?>
<p:tagLst xmlns:p="http://schemas.openxmlformats.org/presentationml/2006/main">
  <p:tag name="RAINPROBLEM" val="ProblemBody"/>
</p:tagLst>
</file>

<file path=ppt/tags/tag63.xml><?xml version="1.0" encoding="utf-8"?>
<p:tagLst xmlns:p="http://schemas.openxmlformats.org/presentationml/2006/main">
  <p:tag name="PROBLEMREMARKTITLE" val="ProblemRemarkBoardTip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" val="ProblemSetting"/>
  <p:tag name="RAINPROBLEMTYPE" val="ShortAnswer"/>
</p:tagLst>
</file>

<file path=ppt/tags/tag74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75.xml><?xml version="1.0" encoding="utf-8"?>
<p:tagLst xmlns:p="http://schemas.openxmlformats.org/presentationml/2006/main">
  <p:tag name="RAINPROBLEM" val="ProblemRemarkBoard"/>
</p:tagLst>
</file>

<file path=ppt/tags/tag76.xml><?xml version="1.0" encoding="utf-8"?>
<p:tagLst xmlns:p="http://schemas.openxmlformats.org/presentationml/2006/main">
  <p:tag name="RAINPROBLEM" val="ProblemBody"/>
</p:tagLst>
</file>

<file path=ppt/tags/tag77.xml><?xml version="1.0" encoding="utf-8"?>
<p:tagLst xmlns:p="http://schemas.openxmlformats.org/presentationml/2006/main">
  <p:tag name="PROBLEMREMARKTITLE" val="ProblemRemarkBoardTip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80.xml><?xml version="1.0" encoding="utf-8"?>
<p:tagLst xmlns:p="http://schemas.openxmlformats.org/presentationml/2006/main">
  <p:tag name="PROBLEMREMARKTITLE" val="ProblemRemarkBoardTitle"/>
</p:tagLst>
</file>

<file path=ppt/tags/tag81.xml><?xml version="1.0" encoding="utf-8"?>
<p:tagLst xmlns:p="http://schemas.openxmlformats.org/presentationml/2006/main">
  <p:tag name="PROBLEMREMARKTITLE" val="ProblemRemarkBoardTitle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" val="ProblemSetting"/>
  <p:tag name="RAINPROBLEMTYPE" val="ShortAnswer"/>
</p:tagLst>
</file>

<file path=ppt/tags/tag88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89.xml><?xml version="1.0" encoding="utf-8"?>
<p:tagLst xmlns:p="http://schemas.openxmlformats.org/presentationml/2006/main">
  <p:tag name="RAINPROBLEM" val="ProblemRemarkBoard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RAINPROBLEM" val="ProblemBody"/>
</p:tagLst>
</file>

<file path=ppt/tags/tag91.xml><?xml version="1.0" encoding="utf-8"?>
<p:tagLst xmlns:p="http://schemas.openxmlformats.org/presentationml/2006/main">
  <p:tag name="PROBLEMREMARKTITLE" val="ProblemRemarkBoardTip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演示</Application>
  <PresentationFormat>全屏显示(16:10)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Cambria Math</vt:lpstr>
      <vt:lpstr>等线 Light</vt:lpstr>
      <vt:lpstr>等线</vt:lpstr>
      <vt:lpstr>Arial Unicode MS</vt:lpstr>
      <vt:lpstr>Calibri</vt:lpstr>
      <vt:lpstr>Office 主题​​</vt:lpstr>
      <vt:lpstr>第八章课后作业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第八章课后作业</dc:title>
  <dc:creator>guoxingyue2000@126.com</dc:creator>
  <cp:lastModifiedBy>Olivia</cp:lastModifiedBy>
  <cp:revision>7</cp:revision>
  <dcterms:created xsi:type="dcterms:W3CDTF">2022-11-29T14:23:00Z</dcterms:created>
  <dcterms:modified xsi:type="dcterms:W3CDTF">2022-12-14T08:40:33Z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F02C872C8C04447D80C5C7196C933813</vt:lpwstr>
  </property>
  <property fmtid="{D5CDD505-2E9C-101B-9397-08002B2CF9AE}" pid="3" name="KSOProductBuildVer">
    <vt:lpwstr>2052-11.1.0.12980</vt:lpwstr>
  </property>
</Properties>
</file>