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629" r:id="rId2"/>
    <p:sldId id="620" r:id="rId3"/>
    <p:sldId id="622" r:id="rId4"/>
    <p:sldId id="623" r:id="rId5"/>
    <p:sldId id="630" r:id="rId6"/>
    <p:sldId id="631" r:id="rId7"/>
    <p:sldId id="632" r:id="rId8"/>
    <p:sldId id="624" r:id="rId9"/>
    <p:sldId id="625" r:id="rId10"/>
    <p:sldId id="633" r:id="rId11"/>
    <p:sldId id="634" r:id="rId12"/>
    <p:sldId id="635" r:id="rId13"/>
    <p:sldId id="636" r:id="rId14"/>
    <p:sldId id="643" r:id="rId15"/>
    <p:sldId id="640" r:id="rId16"/>
    <p:sldId id="62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92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0D63F-4A25-472B-A973-53293682490E}" type="datetimeFigureOut">
              <a:rPr lang="zh-CN" altLang="en-US" smtClean="0"/>
              <a:t>2022/5/18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B16F4-F8B8-4B5E-B769-6B7D88D225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32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8167833E-CD11-2084-3375-396B4BB148B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6083" name="文本占位符 2">
            <a:extLst>
              <a:ext uri="{FF2B5EF4-FFF2-40B4-BE49-F238E27FC236}">
                <a16:creationId xmlns:a16="http://schemas.microsoft.com/office/drawing/2014/main" id="{6E9A75E6-9617-6647-BCD6-053DCC19C2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FD9E4A6F-A921-0191-3C22-14A6720106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E63BAEF-64B7-42BF-9E35-F869E9F6240F}" type="slidenum">
              <a:rPr kumimoji="0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  <a:sym typeface="+mn-ea"/>
              </a:rPr>
              <a:pPr marL="0" marR="0" lvl="0" indent="0" algn="r" defTabSz="914400" rtl="0" eaLnBrk="1" fontAlgn="ctr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102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对象 1025">
            <a:extLst>
              <a:ext uri="{FF2B5EF4-FFF2-40B4-BE49-F238E27FC236}">
                <a16:creationId xmlns:a16="http://schemas.microsoft.com/office/drawing/2014/main" id="{E6F627A4-CA09-476E-B82F-202CA012F0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6165850"/>
            <a:ext cx="8128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对象 1026">
            <a:extLst>
              <a:ext uri="{FF2B5EF4-FFF2-40B4-BE49-F238E27FC236}">
                <a16:creationId xmlns:a16="http://schemas.microsoft.com/office/drawing/2014/main" id="{DE7E70E3-EF42-CC95-8E9B-9D22C28945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94"/>
          <a:stretch>
            <a:fillRect/>
          </a:stretch>
        </p:blipFill>
        <p:spPr bwMode="auto">
          <a:xfrm>
            <a:off x="0" y="6165850"/>
            <a:ext cx="40640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F95825-0E72-9391-53C6-F71B60A31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085" y="6308725"/>
            <a:ext cx="5516033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A2D7ED-4FF0-29CA-830F-6D1EEF251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343400"/>
            <a:ext cx="1016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对象 1029">
            <a:extLst>
              <a:ext uri="{FF2B5EF4-FFF2-40B4-BE49-F238E27FC236}">
                <a16:creationId xmlns:a16="http://schemas.microsoft.com/office/drawing/2014/main" id="{8765DCC1-26CF-C77E-52D1-DB697F4DBE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1" y="6165850"/>
            <a:ext cx="1200149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61B92C0-488D-257F-9E11-B56F453AF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89650"/>
            <a:ext cx="12192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5E46B4-3AF6-42D4-ADDC-A1F109FE0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12192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911067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对象 1025">
            <a:extLst>
              <a:ext uri="{FF2B5EF4-FFF2-40B4-BE49-F238E27FC236}">
                <a16:creationId xmlns:a16="http://schemas.microsoft.com/office/drawing/2014/main" id="{A5BF7859-74FE-4CFB-309C-F4B112D70B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4000" y="6165850"/>
          <a:ext cx="8128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504762" imgH="676369" progId="PBrush">
                  <p:embed/>
                </p:oleObj>
              </mc:Choice>
              <mc:Fallback>
                <p:oleObj r:id="rId4" imgW="504762" imgH="676369" progId="PBrush">
                  <p:embed/>
                  <p:pic>
                    <p:nvPicPr>
                      <p:cNvPr id="1026" name="对象 1025">
                        <a:extLst>
                          <a:ext uri="{FF2B5EF4-FFF2-40B4-BE49-F238E27FC236}">
                            <a16:creationId xmlns:a16="http://schemas.microsoft.com/office/drawing/2014/main" id="{A5BF7859-74FE-4CFB-309C-F4B112D70B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6165850"/>
                        <a:ext cx="81280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对象 1026">
            <a:extLst>
              <a:ext uri="{FF2B5EF4-FFF2-40B4-BE49-F238E27FC236}">
                <a16:creationId xmlns:a16="http://schemas.microsoft.com/office/drawing/2014/main" id="{64D66D7C-AAD9-24FC-4175-C4E1EE0DA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165850"/>
          <a:ext cx="4064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6" imgW="2943636" imgH="724001" progId="PBrush">
                  <p:embed/>
                </p:oleObj>
              </mc:Choice>
              <mc:Fallback>
                <p:oleObj r:id="rId6" imgW="2943636" imgH="724001" progId="PBrush">
                  <p:embed/>
                  <p:pic>
                    <p:nvPicPr>
                      <p:cNvPr id="1027" name="对象 1026">
                        <a:extLst>
                          <a:ext uri="{FF2B5EF4-FFF2-40B4-BE49-F238E27FC236}">
                            <a16:creationId xmlns:a16="http://schemas.microsoft.com/office/drawing/2014/main" id="{64D66D7C-AAD9-24FC-4175-C4E1EE0DA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4894"/>
                      <a:stretch>
                        <a:fillRect/>
                      </a:stretch>
                    </p:blipFill>
                    <p:spPr bwMode="auto">
                      <a:xfrm>
                        <a:off x="0" y="6165850"/>
                        <a:ext cx="40640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文本框 1027">
            <a:extLst>
              <a:ext uri="{FF2B5EF4-FFF2-40B4-BE49-F238E27FC236}">
                <a16:creationId xmlns:a16="http://schemas.microsoft.com/office/drawing/2014/main" id="{78036C59-B7C3-1203-3C4A-2F0829B7D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085" y="6308725"/>
            <a:ext cx="5516033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b="0">
                <a:solidFill>
                  <a:schemeClr val="bg1"/>
                </a:solidFill>
                <a:latin typeface="Monotype Corsiva" panose="03010101010201010101" pitchFamily="66" charset="0"/>
              </a:rPr>
              <a:t>Nankai University</a:t>
            </a:r>
            <a:r>
              <a:rPr lang="en-US" altLang="zh-CN" sz="2400" b="0">
                <a:solidFill>
                  <a:schemeClr val="bg1"/>
                </a:solidFill>
              </a:rPr>
              <a:t> </a:t>
            </a:r>
            <a:r>
              <a:rPr lang="en-US" altLang="zh-CN" sz="2400" b="0">
                <a:solidFill>
                  <a:schemeClr val="bg1"/>
                </a:solidFill>
                <a:latin typeface="Monotype Corsiva" panose="03010101010201010101" pitchFamily="66" charset="0"/>
              </a:rPr>
              <a:t> 1919</a:t>
            </a:r>
            <a:r>
              <a:rPr lang="zh-CN" altLang="en-US" sz="2400" b="0">
                <a:solidFill>
                  <a:schemeClr val="bg1"/>
                </a:solidFill>
                <a:latin typeface="Monotype Corsiva" panose="03010101010201010101" pitchFamily="66" charset="0"/>
              </a:rPr>
              <a:t>－</a:t>
            </a:r>
          </a:p>
        </p:txBody>
      </p:sp>
      <p:sp>
        <p:nvSpPr>
          <p:cNvPr id="1029" name="矩形 1028">
            <a:extLst>
              <a:ext uri="{FF2B5EF4-FFF2-40B4-BE49-F238E27FC236}">
                <a16:creationId xmlns:a16="http://schemas.microsoft.com/office/drawing/2014/main" id="{1E82476A-C8AF-9C15-ABC2-13B005AEB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343400"/>
            <a:ext cx="1016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graphicFrame>
        <p:nvGraphicFramePr>
          <p:cNvPr id="1030" name="对象 1029">
            <a:extLst>
              <a:ext uri="{FF2B5EF4-FFF2-40B4-BE49-F238E27FC236}">
                <a16:creationId xmlns:a16="http://schemas.microsoft.com/office/drawing/2014/main" id="{A3CC98ED-B579-977C-72EE-EB08C1C2F5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91851" y="6165850"/>
          <a:ext cx="1200149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r:id="rId8" imgW="1028844" imgH="838095" progId="PBrush">
                  <p:embed/>
                </p:oleObj>
              </mc:Choice>
              <mc:Fallback>
                <p:oleObj r:id="rId8" imgW="1028844" imgH="838095" progId="PBrush">
                  <p:embed/>
                  <p:pic>
                    <p:nvPicPr>
                      <p:cNvPr id="1030" name="对象 1029">
                        <a:extLst>
                          <a:ext uri="{FF2B5EF4-FFF2-40B4-BE49-F238E27FC236}">
                            <a16:creationId xmlns:a16="http://schemas.microsoft.com/office/drawing/2014/main" id="{A3CC98ED-B579-977C-72EE-EB08C1C2F5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1851" y="6165850"/>
                        <a:ext cx="1200149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矩形 1030">
            <a:extLst>
              <a:ext uri="{FF2B5EF4-FFF2-40B4-BE49-F238E27FC236}">
                <a16:creationId xmlns:a16="http://schemas.microsoft.com/office/drawing/2014/main" id="{CE5EED10-3DB3-96FA-7048-241896680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89650"/>
            <a:ext cx="12192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1032" name="矩形 1031">
            <a:extLst>
              <a:ext uri="{FF2B5EF4-FFF2-40B4-BE49-F238E27FC236}">
                <a16:creationId xmlns:a16="http://schemas.microsoft.com/office/drawing/2014/main" id="{FD608A86-2AFF-D375-B263-1E5B72A8E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6613"/>
            <a:ext cx="12192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ctr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29046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21" Type="http://schemas.openxmlformats.org/officeDocument/2006/relationships/image" Target="../media/image14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21.png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占位符 3073">
            <a:extLst>
              <a:ext uri="{FF2B5EF4-FFF2-40B4-BE49-F238E27FC236}">
                <a16:creationId xmlns:a16="http://schemas.microsoft.com/office/drawing/2014/main" id="{43A82A67-A4EE-D89F-A619-AE37AFC1BE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16139" y="1123951"/>
            <a:ext cx="8112125" cy="4657725"/>
          </a:xfrm>
          <a:noFill/>
          <a:effectLst>
            <a:outerShdw dist="107763" dir="2700000" algn="ctr" rotWithShape="0">
              <a:schemeClr val="accent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endParaRPr lang="zh-CN" altLang="en-US" b="1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实验六 </a:t>
            </a:r>
            <a:endParaRPr lang="en-US" altLang="zh-CN" sz="4000" b="1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40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单相交流电路及功率因数的提高 </a:t>
            </a:r>
          </a:p>
          <a:p>
            <a:pPr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sz="4000" b="1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endParaRPr lang="zh-CN" altLang="en-US" sz="4000" b="1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3399"/>
                </a:solidFill>
                <a:latin typeface="宋体" panose="02010600030101010101" pitchFamily="2" charset="-122"/>
              </a:rPr>
              <a:t>南开大学电子信息实验教学中心</a:t>
            </a:r>
          </a:p>
          <a:p>
            <a:pPr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3399"/>
                </a:solidFill>
                <a:latin typeface="宋体" panose="02010600030101010101" pitchFamily="2" charset="-122"/>
              </a:rPr>
              <a:t>2018</a:t>
            </a:r>
            <a:r>
              <a:rPr lang="zh-CN" altLang="en-US" sz="2400" b="1">
                <a:solidFill>
                  <a:srgbClr val="003399"/>
                </a:solidFill>
                <a:latin typeface="宋体" panose="02010600030101010101" pitchFamily="2" charset="-122"/>
              </a:rPr>
              <a:t>年春季学期</a:t>
            </a:r>
          </a:p>
        </p:txBody>
      </p:sp>
    </p:spTree>
    <p:extLst>
      <p:ext uri="{BB962C8B-B14F-4D97-AF65-F5344CB8AC3E}">
        <p14:creationId xmlns:p14="http://schemas.microsoft.com/office/powerpoint/2010/main" val="319520503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文本框 13315">
            <a:extLst>
              <a:ext uri="{FF2B5EF4-FFF2-40B4-BE49-F238E27FC236}">
                <a16:creationId xmlns:a16="http://schemas.microsoft.com/office/drawing/2014/main" id="{E768DE06-8ED4-AB4A-034E-34B1C4493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185739"/>
            <a:ext cx="6048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四、实验内容</a:t>
            </a:r>
          </a:p>
        </p:txBody>
      </p:sp>
      <p:sp>
        <p:nvSpPr>
          <p:cNvPr id="55299" name="Rectangle 67">
            <a:extLst>
              <a:ext uri="{FF2B5EF4-FFF2-40B4-BE49-F238E27FC236}">
                <a16:creationId xmlns:a16="http://schemas.microsoft.com/office/drawing/2014/main" id="{EB70AD83-DF48-18E3-471D-4466CE3C5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38" y="997933"/>
            <a:ext cx="88074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 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经反复检查后接通实验台电源，调节自耦调压器的输出，使其输出电压缓慢增大，直到调至额定电压</a:t>
            </a: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220V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，测量有功功率</a:t>
            </a: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，日光灯支路电流</a:t>
            </a: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，电源电压</a:t>
            </a: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U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，镇流器电压</a:t>
            </a: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U</a:t>
            </a:r>
            <a:r>
              <a:rPr lang="en-US" altLang="zh-CN" sz="20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RL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，灯管电压</a:t>
            </a: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U</a:t>
            </a:r>
            <a:r>
              <a:rPr lang="en-US" altLang="zh-CN" sz="20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等值，把测得的数据填入表</a:t>
            </a: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中，验证电压相量关系。</a:t>
            </a:r>
          </a:p>
        </p:txBody>
      </p:sp>
      <p:graphicFrame>
        <p:nvGraphicFramePr>
          <p:cNvPr id="60562" name="Group 146">
            <a:extLst>
              <a:ext uri="{FF2B5EF4-FFF2-40B4-BE49-F238E27FC236}">
                <a16:creationId xmlns:a16="http://schemas.microsoft.com/office/drawing/2014/main" id="{536D4A77-65FB-510D-61B4-02B2E0E31AFC}"/>
              </a:ext>
            </a:extLst>
          </p:cNvPr>
          <p:cNvGraphicFramePr>
            <a:graphicFrameLocks noGrp="1"/>
          </p:cNvGraphicFramePr>
          <p:nvPr/>
        </p:nvGraphicFramePr>
        <p:xfrm>
          <a:off x="1839913" y="3152775"/>
          <a:ext cx="8382000" cy="2363788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3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62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50850"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测      量      数      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计算值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(W)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cos 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φ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(mA)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(V)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RL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(V)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(V)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Ω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(H)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cos 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φ</a:t>
                      </a:r>
                      <a:r>
                        <a:rPr kumimoji="0" lang="en-US" altLang="zh-CN" sz="1600" b="1" i="1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L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Ω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正常工作值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8924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文本框 13315">
            <a:extLst>
              <a:ext uri="{FF2B5EF4-FFF2-40B4-BE49-F238E27FC236}">
                <a16:creationId xmlns:a16="http://schemas.microsoft.com/office/drawing/2014/main" id="{BF7C86F7-3364-A2E7-12C0-27357AB84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185739"/>
            <a:ext cx="6048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四、实验内容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81AE40D8-3C9E-6EFF-E371-AE402C7DB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338" y="1049250"/>
            <a:ext cx="88312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、并联不同值的电容，读取并记录功率表、电压表读数。通过一只电流表和三个电流插座分别测得三条支路的电流。将数据记入表</a:t>
            </a: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中。</a:t>
            </a:r>
          </a:p>
        </p:txBody>
      </p:sp>
      <p:graphicFrame>
        <p:nvGraphicFramePr>
          <p:cNvPr id="61498" name="Group 58">
            <a:extLst>
              <a:ext uri="{FF2B5EF4-FFF2-40B4-BE49-F238E27FC236}">
                <a16:creationId xmlns:a16="http://schemas.microsoft.com/office/drawing/2014/main" id="{A544F9DE-7C35-101A-7BF7-B27E722C43A1}"/>
              </a:ext>
            </a:extLst>
          </p:cNvPr>
          <p:cNvGraphicFramePr>
            <a:graphicFrameLocks noGrp="1"/>
          </p:cNvGraphicFramePr>
          <p:nvPr/>
        </p:nvGraphicFramePr>
        <p:xfrm>
          <a:off x="1889125" y="2574925"/>
          <a:ext cx="8305800" cy="2808288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7988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电容值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μF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行楷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测    量     数    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(W)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U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(V)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总电流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(mA)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行楷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负载电流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RL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(mA)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行楷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电容电流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(mA)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行楷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0.47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6376" name="对象 19">
            <a:extLst>
              <a:ext uri="{FF2B5EF4-FFF2-40B4-BE49-F238E27FC236}">
                <a16:creationId xmlns:a16="http://schemas.microsoft.com/office/drawing/2014/main" id="{F90E2312-FDAE-A830-FDED-7EF14B2F73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33888" y="3149600"/>
          <a:ext cx="8048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406400" imgH="203200" progId="Equation.3">
                  <p:embed/>
                </p:oleObj>
              </mc:Choice>
              <mc:Fallback>
                <p:oleObj r:id="rId3" imgW="406400" imgH="203200" progId="Equation.3">
                  <p:embed/>
                  <p:pic>
                    <p:nvPicPr>
                      <p:cNvPr id="56376" name="对象 19">
                        <a:extLst>
                          <a:ext uri="{FF2B5EF4-FFF2-40B4-BE49-F238E27FC236}">
                            <a16:creationId xmlns:a16="http://schemas.microsoft.com/office/drawing/2014/main" id="{F90E2312-FDAE-A830-FDED-7EF14B2F73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3149600"/>
                        <a:ext cx="80486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13776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文本框 13315">
            <a:extLst>
              <a:ext uri="{FF2B5EF4-FFF2-40B4-BE49-F238E27FC236}">
                <a16:creationId xmlns:a16="http://schemas.microsoft.com/office/drawing/2014/main" id="{4D7A48D5-1BF8-B614-C0D2-93835E011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185739"/>
            <a:ext cx="6048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四、实验内容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3099A0F6-DA74-E4BA-4D06-1D1DF33FF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6" y="1307058"/>
            <a:ext cx="879951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根据表</a:t>
            </a: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中额定电压工作时的实验数据计算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的值。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2. 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根据表</a:t>
            </a: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中额定电压工作时的实验数据计算   和    ，绘出的电压相量图，验证相量形式的基尔霍夫电压定律。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 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根据表</a:t>
            </a: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中的实验数据计算并联不同电容时，功率因数角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   和    ，绘出电流相量图，验证相量形式的基尔霍夫电流定律。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4. 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讨论改善电路功率因数的意义和方法。</a:t>
            </a:r>
          </a:p>
        </p:txBody>
      </p:sp>
      <p:graphicFrame>
        <p:nvGraphicFramePr>
          <p:cNvPr id="57348" name="对象 20">
            <a:extLst>
              <a:ext uri="{FF2B5EF4-FFF2-40B4-BE49-F238E27FC236}">
                <a16:creationId xmlns:a16="http://schemas.microsoft.com/office/drawing/2014/main" id="{7D10C831-28F1-C626-564A-7F5CBE354A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37488" y="1355725"/>
          <a:ext cx="20574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1053186" imgH="215713" progId="Equation.3">
                  <p:embed/>
                </p:oleObj>
              </mc:Choice>
              <mc:Fallback>
                <p:oleObj r:id="rId3" imgW="1053186" imgH="215713" progId="Equation.3">
                  <p:embed/>
                  <p:pic>
                    <p:nvPicPr>
                      <p:cNvPr id="57348" name="对象 20">
                        <a:extLst>
                          <a:ext uri="{FF2B5EF4-FFF2-40B4-BE49-F238E27FC236}">
                            <a16:creationId xmlns:a16="http://schemas.microsoft.com/office/drawing/2014/main" id="{7D10C831-28F1-C626-564A-7F5CBE354A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7488" y="1355725"/>
                        <a:ext cx="20574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对象 21">
            <a:extLst>
              <a:ext uri="{FF2B5EF4-FFF2-40B4-BE49-F238E27FC236}">
                <a16:creationId xmlns:a16="http://schemas.microsoft.com/office/drawing/2014/main" id="{65A72105-A5DB-7EDC-6B13-35C69A6506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6550" y="2479675"/>
          <a:ext cx="3365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5" imgW="139821" imgH="165243" progId="Equation.3">
                  <p:embed/>
                </p:oleObj>
              </mc:Choice>
              <mc:Fallback>
                <p:oleObj r:id="rId5" imgW="139821" imgH="165243" progId="Equation.3">
                  <p:embed/>
                  <p:pic>
                    <p:nvPicPr>
                      <p:cNvPr id="57349" name="对象 21">
                        <a:extLst>
                          <a:ext uri="{FF2B5EF4-FFF2-40B4-BE49-F238E27FC236}">
                            <a16:creationId xmlns:a16="http://schemas.microsoft.com/office/drawing/2014/main" id="{65A72105-A5DB-7EDC-6B13-35C69A6506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2479675"/>
                        <a:ext cx="3365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对象 22">
            <a:extLst>
              <a:ext uri="{FF2B5EF4-FFF2-40B4-BE49-F238E27FC236}">
                <a16:creationId xmlns:a16="http://schemas.microsoft.com/office/drawing/2014/main" id="{9B44FA4E-0295-2F99-33A6-AA26E31EB8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15388" y="2393950"/>
          <a:ext cx="4175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7" imgW="203200" imgH="215900" progId="Equation.3">
                  <p:embed/>
                </p:oleObj>
              </mc:Choice>
              <mc:Fallback>
                <p:oleObj r:id="rId7" imgW="203200" imgH="215900" progId="Equation.3">
                  <p:embed/>
                  <p:pic>
                    <p:nvPicPr>
                      <p:cNvPr id="57350" name="对象 22">
                        <a:extLst>
                          <a:ext uri="{FF2B5EF4-FFF2-40B4-BE49-F238E27FC236}">
                            <a16:creationId xmlns:a16="http://schemas.microsoft.com/office/drawing/2014/main" id="{9B44FA4E-0295-2F99-33A6-AA26E31EB8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5388" y="2393950"/>
                        <a:ext cx="4175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对象 23">
            <a:extLst>
              <a:ext uri="{FF2B5EF4-FFF2-40B4-BE49-F238E27FC236}">
                <a16:creationId xmlns:a16="http://schemas.microsoft.com/office/drawing/2014/main" id="{9AFC045D-0024-8A43-8EE4-BEB4523FDD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4900" y="3941763"/>
          <a:ext cx="3365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9" imgW="139821" imgH="165243" progId="Equation.3">
                  <p:embed/>
                </p:oleObj>
              </mc:Choice>
              <mc:Fallback>
                <p:oleObj r:id="rId9" imgW="139821" imgH="165243" progId="Equation.3">
                  <p:embed/>
                  <p:pic>
                    <p:nvPicPr>
                      <p:cNvPr id="57351" name="对象 23">
                        <a:extLst>
                          <a:ext uri="{FF2B5EF4-FFF2-40B4-BE49-F238E27FC236}">
                            <a16:creationId xmlns:a16="http://schemas.microsoft.com/office/drawing/2014/main" id="{9AFC045D-0024-8A43-8EE4-BEB4523FDD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3941763"/>
                        <a:ext cx="3365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对象 24">
            <a:extLst>
              <a:ext uri="{FF2B5EF4-FFF2-40B4-BE49-F238E27FC236}">
                <a16:creationId xmlns:a16="http://schemas.microsoft.com/office/drawing/2014/main" id="{677218DA-001F-5087-91DF-62AAABA8AF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7714" y="3881438"/>
          <a:ext cx="4143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11" imgW="177800" imgH="203200" progId="Equation.3">
                  <p:embed/>
                </p:oleObj>
              </mc:Choice>
              <mc:Fallback>
                <p:oleObj r:id="rId11" imgW="177800" imgH="203200" progId="Equation.3">
                  <p:embed/>
                  <p:pic>
                    <p:nvPicPr>
                      <p:cNvPr id="57352" name="对象 24">
                        <a:extLst>
                          <a:ext uri="{FF2B5EF4-FFF2-40B4-BE49-F238E27FC236}">
                            <a16:creationId xmlns:a16="http://schemas.microsoft.com/office/drawing/2014/main" id="{677218DA-001F-5087-91DF-62AAABA8AF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4" y="3881438"/>
                        <a:ext cx="4143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72840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文本框 13315">
            <a:extLst>
              <a:ext uri="{FF2B5EF4-FFF2-40B4-BE49-F238E27FC236}">
                <a16:creationId xmlns:a16="http://schemas.microsoft.com/office/drawing/2014/main" id="{7C401169-48B8-B2E5-09E8-00502159B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185739"/>
            <a:ext cx="6048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五、注意事项</a:t>
            </a:r>
          </a:p>
        </p:txBody>
      </p:sp>
      <p:sp>
        <p:nvSpPr>
          <p:cNvPr id="58371" name="Text Box 6">
            <a:extLst>
              <a:ext uri="{FF2B5EF4-FFF2-40B4-BE49-F238E27FC236}">
                <a16:creationId xmlns:a16="http://schemas.microsoft.com/office/drawing/2014/main" id="{B0219B2F-CD2B-6555-9EFA-54889142D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6" y="1028701"/>
            <a:ext cx="886301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、本实验使用交流市电</a:t>
            </a: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220V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，务必注意用电和人身安全。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、功率表要正确接入电路。注意功率表的接线方法，分清电压线圈和电流线圈的端子，电压线圈要与被测电路并联，电流线圈要与被测电路串联，并且两个线圈的对应端子（同名端）应接在电源的同一点上。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、线路接线正确，日光灯不能启辉时，应检查启辉器及其接触是否良好。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、交流电流表并不接入电路中，而是利用电流插头测试各支路电流，电流插头的一端应始终插在交流电流表头上，测量端插入电流插座即可测量电流值。注意不得用电流插头来测量电压！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、接线和拆线时，务必关闭电源，然后再操作。</a:t>
            </a:r>
          </a:p>
        </p:txBody>
      </p:sp>
    </p:spTree>
    <p:extLst>
      <p:ext uri="{BB962C8B-B14F-4D97-AF65-F5344CB8AC3E}">
        <p14:creationId xmlns:p14="http://schemas.microsoft.com/office/powerpoint/2010/main" val="192682680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文本框 13315">
            <a:extLst>
              <a:ext uri="{FF2B5EF4-FFF2-40B4-BE49-F238E27FC236}">
                <a16:creationId xmlns:a16="http://schemas.microsoft.com/office/drawing/2014/main" id="{81E5A974-64F0-24CF-8AB1-40EF84E7A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185739"/>
            <a:ext cx="6048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五、注意事项</a:t>
            </a:r>
          </a:p>
        </p:txBody>
      </p:sp>
      <p:sp>
        <p:nvSpPr>
          <p:cNvPr id="59395" name="Text Box 6">
            <a:extLst>
              <a:ext uri="{FF2B5EF4-FFF2-40B4-BE49-F238E27FC236}">
                <a16:creationId xmlns:a16="http://schemas.microsoft.com/office/drawing/2014/main" id="{D2031257-1CAB-E416-1ABB-802DF2528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051" y="1143001"/>
            <a:ext cx="886301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6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在以往的实验中，出现过个别同学直接将电容器并联在日光灯管两端的严重错误。这说明在实验前，缺少对实验内容的预习，缺乏对于实验原理的理解，也没有认真听讲。希望同学们加深理解，不要犯类似的错误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0717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文本框 13315">
            <a:extLst>
              <a:ext uri="{FF2B5EF4-FFF2-40B4-BE49-F238E27FC236}">
                <a16:creationId xmlns:a16="http://schemas.microsoft.com/office/drawing/2014/main" id="{64A2E495-C289-850B-5535-8AB3D9823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185739"/>
            <a:ext cx="6048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六、思考题</a:t>
            </a:r>
          </a:p>
        </p:txBody>
      </p:sp>
      <p:sp>
        <p:nvSpPr>
          <p:cNvPr id="60419" name="Rectangle 32">
            <a:extLst>
              <a:ext uri="{FF2B5EF4-FFF2-40B4-BE49-F238E27FC236}">
                <a16:creationId xmlns:a16="http://schemas.microsoft.com/office/drawing/2014/main" id="{98E6F6EC-C45F-62A6-6783-F1E7AFDEA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2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/>
          </a:p>
        </p:txBody>
      </p:sp>
      <p:sp>
        <p:nvSpPr>
          <p:cNvPr id="60420" name="Rectangle 33">
            <a:extLst>
              <a:ext uri="{FF2B5EF4-FFF2-40B4-BE49-F238E27FC236}">
                <a16:creationId xmlns:a16="http://schemas.microsoft.com/office/drawing/2014/main" id="{C10E9F3A-2B16-4583-6BA8-0617BAB39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2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/>
          </a:p>
        </p:txBody>
      </p:sp>
      <p:sp>
        <p:nvSpPr>
          <p:cNvPr id="60421" name="Rectangle 34">
            <a:extLst>
              <a:ext uri="{FF2B5EF4-FFF2-40B4-BE49-F238E27FC236}">
                <a16:creationId xmlns:a16="http://schemas.microsoft.com/office/drawing/2014/main" id="{91D5CC83-B856-447D-1031-1D6C1381E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2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zh-CN"/>
          </a:p>
        </p:txBody>
      </p:sp>
      <p:sp>
        <p:nvSpPr>
          <p:cNvPr id="60422" name="TextBox 9">
            <a:extLst>
              <a:ext uri="{FF2B5EF4-FFF2-40B4-BE49-F238E27FC236}">
                <a16:creationId xmlns:a16="http://schemas.microsoft.com/office/drawing/2014/main" id="{8E3BF610-6E13-7707-EAB1-04D502C1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860425"/>
            <a:ext cx="9013825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、当日光灯上缺少了启辉器时，人们常用一根导线将启辉器的两端短接一下，然后迅速断开，使日光灯点亮或用一只启辉器去点亮多只同类型的日光灯，这是为什么？</a:t>
            </a:r>
            <a:endParaRPr lang="en-US" altLang="zh-CN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、为了改善电路的功率因数，常在感性负载上并联电容器，此时增加了一条电流支路，试问电路的总电流是增大还是减小，此时感性支路的电流和功率是否改变？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、提高线路功率因数为什么只采用并联电容器法，而不用串联法？所并联的电容器是否越大越好？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、本节实验中，为了改善功率因数，分别并联了四个容值由小到大不等的电容，对应的功率因数是否也随之由小到大的变化？如果不是，分析原因。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  <p:sp>
        <p:nvSpPr>
          <p:cNvPr id="60423" name="Rectangle 2">
            <a:extLst>
              <a:ext uri="{FF2B5EF4-FFF2-40B4-BE49-F238E27FC236}">
                <a16:creationId xmlns:a16="http://schemas.microsoft.com/office/drawing/2014/main" id="{35B6F661-2207-FF99-803E-909377A6F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693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文本占位符 12289">
            <a:extLst>
              <a:ext uri="{FF2B5EF4-FFF2-40B4-BE49-F238E27FC236}">
                <a16:creationId xmlns:a16="http://schemas.microsoft.com/office/drawing/2014/main" id="{7D810618-5B26-731D-AB59-D21589501F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2863" y="1860551"/>
            <a:ext cx="7459662" cy="3622675"/>
          </a:xfrm>
          <a:noFill/>
          <a:effectLst>
            <a:outerShdw dist="107763" dir="2700000" algn="ctr" rotWithShape="0">
              <a:schemeClr val="accent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endParaRPr lang="zh-CN" altLang="en-US" sz="4000" b="1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44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THE END</a:t>
            </a:r>
            <a:endParaRPr lang="zh-CN" altLang="en-US" sz="4400" b="1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endParaRPr lang="zh-CN" altLang="en-US" sz="4800" b="1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endParaRPr lang="zh-CN" altLang="en-US" sz="3600" b="1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endParaRPr lang="zh-CN" altLang="en-US" sz="3600" b="1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5442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13315">
            <a:extLst>
              <a:ext uri="{FF2B5EF4-FFF2-40B4-BE49-F238E27FC236}">
                <a16:creationId xmlns:a16="http://schemas.microsoft.com/office/drawing/2014/main" id="{DDB26626-EFA6-2C17-FA1B-FDDCD861A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185739"/>
            <a:ext cx="6048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一、实验目的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F57A6A2-4944-4705-E55B-DA51BD8743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28800" y="1136650"/>
            <a:ext cx="8305800" cy="457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6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sz="26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、通过</a:t>
            </a:r>
            <a:r>
              <a:rPr lang="en-US" altLang="zh-CN" sz="26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RL</a:t>
            </a:r>
            <a:r>
              <a:rPr lang="zh-CN" altLang="en-US" sz="26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串联电路掌握单相交流电路的电压、电流、复阻抗之间的相量关系、有效值关系。</a:t>
            </a:r>
            <a:endParaRPr lang="en-US" altLang="zh-CN" sz="2600" b="1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/>
            <a:endParaRPr lang="zh-CN" altLang="zh-CN" sz="2600" b="1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6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en-US" sz="26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、熟悉日光灯电路的组成，各元件的作用及日光灯的工作原理，学会日光灯电路的连接，了解线路故障的检查方法。</a:t>
            </a:r>
            <a:endParaRPr lang="en-US" altLang="zh-CN" sz="2600" b="1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zh-CN" sz="2600" b="1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6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en-US" sz="26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、掌握交流电路的电压、电流和功率的测量方法。</a:t>
            </a:r>
            <a:endParaRPr lang="en-US" altLang="zh-CN" sz="2600" b="1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600" b="1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6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en-US" sz="26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、掌握提高感性负载功率因数的方法</a:t>
            </a:r>
            <a:r>
              <a:rPr lang="zh-CN" altLang="zh-CN" sz="2600" b="1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3606171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13315">
            <a:extLst>
              <a:ext uri="{FF2B5EF4-FFF2-40B4-BE49-F238E27FC236}">
                <a16:creationId xmlns:a16="http://schemas.microsoft.com/office/drawing/2014/main" id="{8BBBDB38-1DE4-EC83-93EA-D26309CE5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185739"/>
            <a:ext cx="6048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二、实验原理</a:t>
            </a:r>
          </a:p>
        </p:txBody>
      </p:sp>
      <p:sp>
        <p:nvSpPr>
          <p:cNvPr id="48131" name="TextBox 11">
            <a:extLst>
              <a:ext uri="{FF2B5EF4-FFF2-40B4-BE49-F238E27FC236}">
                <a16:creationId xmlns:a16="http://schemas.microsoft.com/office/drawing/2014/main" id="{EDA3A143-39AA-898D-6B4C-D490DEB55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5240339"/>
            <a:ext cx="685323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图</a:t>
            </a:r>
            <a:r>
              <a:rPr lang="en-US" altLang="zh-CN" sz="20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(1)</a:t>
            </a:r>
            <a:r>
              <a:rPr lang="zh-CN" altLang="en-US" sz="20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日光灯电路             图</a:t>
            </a:r>
            <a:r>
              <a:rPr lang="en-US" altLang="zh-CN" sz="20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(2)</a:t>
            </a:r>
            <a:r>
              <a:rPr lang="zh-CN" altLang="en-US" sz="20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日光灯等效电路</a:t>
            </a:r>
          </a:p>
        </p:txBody>
      </p:sp>
      <p:sp>
        <p:nvSpPr>
          <p:cNvPr id="48132" name="TextBox 6">
            <a:extLst>
              <a:ext uri="{FF2B5EF4-FFF2-40B4-BE49-F238E27FC236}">
                <a16:creationId xmlns:a16="http://schemas.microsoft.com/office/drawing/2014/main" id="{F2CCFD9E-0EC4-5843-C08D-4A9B613AB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9" y="1008063"/>
            <a:ext cx="8842375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</a:pPr>
            <a:r>
              <a:rPr lang="zh-CN" altLang="en-US" b="0"/>
              <a:t>        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镇流器是一个铁心线圈，其电感</a:t>
            </a: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L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比较大，而线圈本身具有电阻</a:t>
            </a: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R1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。日光灯在稳态工作时近似认为是一个阻性负载</a:t>
            </a: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R2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。镇流器和灯管串联后接在交流电路中，可以把这个电路等效为</a:t>
            </a: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RL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串联电路。</a:t>
            </a:r>
          </a:p>
        </p:txBody>
      </p:sp>
      <p:pic>
        <p:nvPicPr>
          <p:cNvPr id="48133" name="Picture 6">
            <a:extLst>
              <a:ext uri="{FF2B5EF4-FFF2-40B4-BE49-F238E27FC236}">
                <a16:creationId xmlns:a16="http://schemas.microsoft.com/office/drawing/2014/main" id="{3F0E5876-702E-9EE8-DAB5-5199B10CA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8" y="2811464"/>
            <a:ext cx="67818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3788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13315">
            <a:extLst>
              <a:ext uri="{FF2B5EF4-FFF2-40B4-BE49-F238E27FC236}">
                <a16:creationId xmlns:a16="http://schemas.microsoft.com/office/drawing/2014/main" id="{96706E96-1303-467C-F6D0-3017D68EB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185738"/>
            <a:ext cx="60483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二、实验原理</a:t>
            </a:r>
          </a:p>
          <a:p>
            <a:pPr algn="ctr" fontAlgn="ctr">
              <a:spcBef>
                <a:spcPct val="0"/>
              </a:spcBef>
              <a:spcAft>
                <a:spcPct val="0"/>
              </a:spcAft>
            </a:pPr>
            <a:endParaRPr lang="zh-CN" altLang="en-US" sz="3200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9155" name="TextBox 6">
            <a:extLst>
              <a:ext uri="{FF2B5EF4-FFF2-40B4-BE49-F238E27FC236}">
                <a16:creationId xmlns:a16="http://schemas.microsoft.com/office/drawing/2014/main" id="{E8817F1C-8160-7045-5FF4-EF7EE2499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565150"/>
            <a:ext cx="8870950" cy="578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0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日光灯管等效电阻：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电路消耗的有功功率：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镇流器的等效电阻：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镇流器的等效复阻抗模：</a:t>
            </a:r>
            <a:endParaRPr lang="zh-CN" altLang="en-US"/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镇流器电感线圈的感抗：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电感线圈的电感：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镇流器的功率因数：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电路的功率因数：</a:t>
            </a:r>
            <a:endParaRPr lang="en-US" altLang="zh-CN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49156" name="对象 2">
            <a:extLst>
              <a:ext uri="{FF2B5EF4-FFF2-40B4-BE49-F238E27FC236}">
                <a16:creationId xmlns:a16="http://schemas.microsoft.com/office/drawing/2014/main" id="{484ADEE7-D0F9-8319-4BE5-06E9DD7F9E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3500" y="904875"/>
          <a:ext cx="10048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596641" imgH="406224" progId="Equation.3">
                  <p:embed/>
                </p:oleObj>
              </mc:Choice>
              <mc:Fallback>
                <p:oleObj r:id="rId3" imgW="596641" imgH="406224" progId="Equation.3">
                  <p:embed/>
                  <p:pic>
                    <p:nvPicPr>
                      <p:cNvPr id="49156" name="对象 2">
                        <a:extLst>
                          <a:ext uri="{FF2B5EF4-FFF2-40B4-BE49-F238E27FC236}">
                            <a16:creationId xmlns:a16="http://schemas.microsoft.com/office/drawing/2014/main" id="{484ADEE7-D0F9-8319-4BE5-06E9DD7F9E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904875"/>
                        <a:ext cx="10048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对象 3">
            <a:extLst>
              <a:ext uri="{FF2B5EF4-FFF2-40B4-BE49-F238E27FC236}">
                <a16:creationId xmlns:a16="http://schemas.microsoft.com/office/drawing/2014/main" id="{5BD8A7F3-C3F2-DD17-02D6-28DCBC572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9525" y="1617664"/>
          <a:ext cx="17986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r:id="rId5" imgW="825142" imgH="203112" progId="Equation.3">
                  <p:embed/>
                </p:oleObj>
              </mc:Choice>
              <mc:Fallback>
                <p:oleObj r:id="rId5" imgW="825142" imgH="203112" progId="Equation.3">
                  <p:embed/>
                  <p:pic>
                    <p:nvPicPr>
                      <p:cNvPr id="49157" name="对象 3">
                        <a:extLst>
                          <a:ext uri="{FF2B5EF4-FFF2-40B4-BE49-F238E27FC236}">
                            <a16:creationId xmlns:a16="http://schemas.microsoft.com/office/drawing/2014/main" id="{5BD8A7F3-C3F2-DD17-02D6-28DCBC5726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1617664"/>
                        <a:ext cx="179863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对象 4">
            <a:extLst>
              <a:ext uri="{FF2B5EF4-FFF2-40B4-BE49-F238E27FC236}">
                <a16:creationId xmlns:a16="http://schemas.microsoft.com/office/drawing/2014/main" id="{509D882B-A020-314F-C2A2-B7B22B5A4A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6900" y="1608139"/>
          <a:ext cx="16764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7" imgW="889386" imgH="228699" progId="Equation.3">
                  <p:embed/>
                </p:oleObj>
              </mc:Choice>
              <mc:Fallback>
                <p:oleObj r:id="rId7" imgW="889386" imgH="228699" progId="Equation.3">
                  <p:embed/>
                  <p:pic>
                    <p:nvPicPr>
                      <p:cNvPr id="49158" name="对象 4">
                        <a:extLst>
                          <a:ext uri="{FF2B5EF4-FFF2-40B4-BE49-F238E27FC236}">
                            <a16:creationId xmlns:a16="http://schemas.microsoft.com/office/drawing/2014/main" id="{509D882B-A020-314F-C2A2-B7B22B5A4A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1608139"/>
                        <a:ext cx="16764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对象 5">
            <a:extLst>
              <a:ext uri="{FF2B5EF4-FFF2-40B4-BE49-F238E27FC236}">
                <a16:creationId xmlns:a16="http://schemas.microsoft.com/office/drawing/2014/main" id="{0095F60C-200E-6564-745D-DEA567E41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9364" y="2027239"/>
          <a:ext cx="1470025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9" imgW="825142" imgH="406224" progId="Equation.3">
                  <p:embed/>
                </p:oleObj>
              </mc:Choice>
              <mc:Fallback>
                <p:oleObj r:id="rId9" imgW="825142" imgH="406224" progId="Equation.3">
                  <p:embed/>
                  <p:pic>
                    <p:nvPicPr>
                      <p:cNvPr id="49159" name="对象 5">
                        <a:extLst>
                          <a:ext uri="{FF2B5EF4-FFF2-40B4-BE49-F238E27FC236}">
                            <a16:creationId xmlns:a16="http://schemas.microsoft.com/office/drawing/2014/main" id="{0095F60C-200E-6564-745D-DEA567E417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4" y="2027239"/>
                        <a:ext cx="1470025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对象 6">
            <a:extLst>
              <a:ext uri="{FF2B5EF4-FFF2-40B4-BE49-F238E27FC236}">
                <a16:creationId xmlns:a16="http://schemas.microsoft.com/office/drawing/2014/main" id="{630F3929-D91F-068F-C94B-399638FF8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2951" y="2608264"/>
          <a:ext cx="12985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r:id="rId11" imgW="762000" imgH="393700" progId="Equation.3">
                  <p:embed/>
                </p:oleObj>
              </mc:Choice>
              <mc:Fallback>
                <p:oleObj r:id="rId11" imgW="762000" imgH="393700" progId="Equation.3">
                  <p:embed/>
                  <p:pic>
                    <p:nvPicPr>
                      <p:cNvPr id="49160" name="对象 6">
                        <a:extLst>
                          <a:ext uri="{FF2B5EF4-FFF2-40B4-BE49-F238E27FC236}">
                            <a16:creationId xmlns:a16="http://schemas.microsoft.com/office/drawing/2014/main" id="{630F3929-D91F-068F-C94B-399638FF8B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1" y="2608264"/>
                        <a:ext cx="12985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对象 7">
            <a:extLst>
              <a:ext uri="{FF2B5EF4-FFF2-40B4-BE49-F238E27FC236}">
                <a16:creationId xmlns:a16="http://schemas.microsoft.com/office/drawing/2014/main" id="{83E36FDA-BC7C-75C0-902F-BF61EFE830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3563" y="3209926"/>
          <a:ext cx="2214562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r:id="rId13" imgW="1258939" imgH="330631" progId="Equation.3">
                  <p:embed/>
                </p:oleObj>
              </mc:Choice>
              <mc:Fallback>
                <p:oleObj r:id="rId13" imgW="1258939" imgH="330631" progId="Equation.3">
                  <p:embed/>
                  <p:pic>
                    <p:nvPicPr>
                      <p:cNvPr id="49161" name="对象 7">
                        <a:extLst>
                          <a:ext uri="{FF2B5EF4-FFF2-40B4-BE49-F238E27FC236}">
                            <a16:creationId xmlns:a16="http://schemas.microsoft.com/office/drawing/2014/main" id="{83E36FDA-BC7C-75C0-902F-BF61EFE830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3209926"/>
                        <a:ext cx="2214562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对象 8">
            <a:extLst>
              <a:ext uri="{FF2B5EF4-FFF2-40B4-BE49-F238E27FC236}">
                <a16:creationId xmlns:a16="http://schemas.microsoft.com/office/drawing/2014/main" id="{42863C8D-285A-A0B6-5132-09DF47276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0588" y="3676650"/>
          <a:ext cx="10461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15" imgW="622300" imgH="431800" progId="Equation.3">
                  <p:embed/>
                </p:oleObj>
              </mc:Choice>
              <mc:Fallback>
                <p:oleObj r:id="rId15" imgW="622300" imgH="431800" progId="Equation.3">
                  <p:embed/>
                  <p:pic>
                    <p:nvPicPr>
                      <p:cNvPr id="49162" name="对象 8">
                        <a:extLst>
                          <a:ext uri="{FF2B5EF4-FFF2-40B4-BE49-F238E27FC236}">
                            <a16:creationId xmlns:a16="http://schemas.microsoft.com/office/drawing/2014/main" id="{42863C8D-285A-A0B6-5132-09DF47276B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3676650"/>
                        <a:ext cx="104616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3" name="对象 9">
            <a:extLst>
              <a:ext uri="{FF2B5EF4-FFF2-40B4-BE49-F238E27FC236}">
                <a16:creationId xmlns:a16="http://schemas.microsoft.com/office/drawing/2014/main" id="{14F3811B-9332-B00B-FD60-3A78C0FD63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7564" y="4203701"/>
          <a:ext cx="14239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17" imgW="901700" imgH="457200" progId="Equation.3">
                  <p:embed/>
                </p:oleObj>
              </mc:Choice>
              <mc:Fallback>
                <p:oleObj r:id="rId17" imgW="901700" imgH="457200" progId="Equation.3">
                  <p:embed/>
                  <p:pic>
                    <p:nvPicPr>
                      <p:cNvPr id="49163" name="对象 9">
                        <a:extLst>
                          <a:ext uri="{FF2B5EF4-FFF2-40B4-BE49-F238E27FC236}">
                            <a16:creationId xmlns:a16="http://schemas.microsoft.com/office/drawing/2014/main" id="{14F3811B-9332-B00B-FD60-3A78C0FD63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564" y="4203701"/>
                        <a:ext cx="142398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对象 10">
            <a:extLst>
              <a:ext uri="{FF2B5EF4-FFF2-40B4-BE49-F238E27FC236}">
                <a16:creationId xmlns:a16="http://schemas.microsoft.com/office/drawing/2014/main" id="{47BCB594-ED09-D1F3-5C56-D6C81E710C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7088" y="5003801"/>
          <a:ext cx="12446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19" imgW="723586" imgH="406224" progId="Equation.3">
                  <p:embed/>
                </p:oleObj>
              </mc:Choice>
              <mc:Fallback>
                <p:oleObj r:id="rId19" imgW="723586" imgH="406224" progId="Equation.3">
                  <p:embed/>
                  <p:pic>
                    <p:nvPicPr>
                      <p:cNvPr id="49164" name="对象 10">
                        <a:extLst>
                          <a:ext uri="{FF2B5EF4-FFF2-40B4-BE49-F238E27FC236}">
                            <a16:creationId xmlns:a16="http://schemas.microsoft.com/office/drawing/2014/main" id="{47BCB594-ED09-D1F3-5C56-D6C81E710C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5003801"/>
                        <a:ext cx="12446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65" name="图片 1">
            <a:extLst>
              <a:ext uri="{FF2B5EF4-FFF2-40B4-BE49-F238E27FC236}">
                <a16:creationId xmlns:a16="http://schemas.microsoft.com/office/drawing/2014/main" id="{30BAC489-421E-8D21-F5E9-AFA6A6DB8FB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4081463"/>
            <a:ext cx="26098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66842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文本框 13315">
            <a:extLst>
              <a:ext uri="{FF2B5EF4-FFF2-40B4-BE49-F238E27FC236}">
                <a16:creationId xmlns:a16="http://schemas.microsoft.com/office/drawing/2014/main" id="{285C4434-8228-7594-0076-CBD1D67F4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185739"/>
            <a:ext cx="6048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二、实验原理</a:t>
            </a:r>
          </a:p>
        </p:txBody>
      </p:sp>
      <p:sp>
        <p:nvSpPr>
          <p:cNvPr id="50179" name="TextBox 11">
            <a:extLst>
              <a:ext uri="{FF2B5EF4-FFF2-40B4-BE49-F238E27FC236}">
                <a16:creationId xmlns:a16="http://schemas.microsoft.com/office/drawing/2014/main" id="{9BE6D9B8-695C-58C3-947F-72860873C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5240339"/>
            <a:ext cx="685323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图</a:t>
            </a:r>
            <a:r>
              <a:rPr lang="en-US" altLang="zh-CN" sz="20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(1)</a:t>
            </a:r>
            <a:r>
              <a:rPr lang="zh-CN" altLang="en-US" sz="20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日光灯电路             图</a:t>
            </a:r>
            <a:r>
              <a:rPr lang="en-US" altLang="zh-CN" sz="20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(2)</a:t>
            </a:r>
            <a:r>
              <a:rPr lang="zh-CN" altLang="en-US" sz="20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日光灯等效电路</a:t>
            </a:r>
          </a:p>
        </p:txBody>
      </p:sp>
      <p:sp>
        <p:nvSpPr>
          <p:cNvPr id="50180" name="TextBox 6">
            <a:extLst>
              <a:ext uri="{FF2B5EF4-FFF2-40B4-BE49-F238E27FC236}">
                <a16:creationId xmlns:a16="http://schemas.microsoft.com/office/drawing/2014/main" id="{7960B55C-9535-55FA-C32B-B9500271F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9" y="1008064"/>
            <a:ext cx="8842375" cy="197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</a:pPr>
            <a:r>
              <a:rPr lang="zh-CN" altLang="en-US" b="0"/>
              <a:t>      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因镇流器本身的电感较大，故整个电路的功率因数较低，为了提高电路的功率因数，可以采用在日光灯两端并联电容的方法。</a:t>
            </a:r>
          </a:p>
          <a:p>
            <a:pPr fontAlgn="base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</a:pPr>
            <a:endParaRPr lang="zh-CN" altLang="en-US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50181" name="Picture 7">
            <a:extLst>
              <a:ext uri="{FF2B5EF4-FFF2-40B4-BE49-F238E27FC236}">
                <a16:creationId xmlns:a16="http://schemas.microsoft.com/office/drawing/2014/main" id="{19379958-AD45-CC82-0F3C-5E9E5845A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2535239"/>
            <a:ext cx="67818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21071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13315">
            <a:extLst>
              <a:ext uri="{FF2B5EF4-FFF2-40B4-BE49-F238E27FC236}">
                <a16:creationId xmlns:a16="http://schemas.microsoft.com/office/drawing/2014/main" id="{294C3550-680A-515D-2A8C-491EC7668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185739"/>
            <a:ext cx="6048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二、实验原理</a:t>
            </a:r>
          </a:p>
        </p:txBody>
      </p:sp>
      <p:sp>
        <p:nvSpPr>
          <p:cNvPr id="51203" name="TextBox 6">
            <a:extLst>
              <a:ext uri="{FF2B5EF4-FFF2-40B4-BE49-F238E27FC236}">
                <a16:creationId xmlns:a16="http://schemas.microsoft.com/office/drawing/2014/main" id="{FB09A976-B59F-A142-A1F2-650502CA8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9" y="1008063"/>
            <a:ext cx="884237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</a:pPr>
            <a:r>
              <a:rPr lang="zh-CN" altLang="en-US" b="0"/>
              <a:t>        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并联电容后电路的总电流。由于电容的无功电流抵消了一部分日光灯电流中的感性无功分量，所以总电流将减小，电路的功率因数被提高。由于电源电压是固定的，并联电容器并不影响感性负载的工作状态，即日光灯支路的电流、功率和功率因数并不随并联电容的大小而改变，仅是电路的总电流及总功率因数发生变化。提高电路的功率因数能够减小供电线路的损耗及电压损失，提高电源设备的利用率而又不影响负载的工作，所以并联电容器提高电路的功率因数的方法被供电部门广泛采用。</a:t>
            </a:r>
          </a:p>
        </p:txBody>
      </p:sp>
    </p:spTree>
    <p:extLst>
      <p:ext uri="{BB962C8B-B14F-4D97-AF65-F5344CB8AC3E}">
        <p14:creationId xmlns:p14="http://schemas.microsoft.com/office/powerpoint/2010/main" val="29554136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文本框 13315">
            <a:extLst>
              <a:ext uri="{FF2B5EF4-FFF2-40B4-BE49-F238E27FC236}">
                <a16:creationId xmlns:a16="http://schemas.microsoft.com/office/drawing/2014/main" id="{75E4C879-A6DE-4432-267F-DDFF342AA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185739"/>
            <a:ext cx="6048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二、实验原理</a:t>
            </a:r>
          </a:p>
        </p:txBody>
      </p:sp>
      <p:sp>
        <p:nvSpPr>
          <p:cNvPr id="52227" name="TextBox 6">
            <a:extLst>
              <a:ext uri="{FF2B5EF4-FFF2-40B4-BE49-F238E27FC236}">
                <a16:creationId xmlns:a16="http://schemas.microsoft.com/office/drawing/2014/main" id="{8F37ACE8-3DEC-DC69-C808-E6E14AFC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9" y="1008063"/>
            <a:ext cx="88423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</a:pPr>
            <a:r>
              <a:rPr lang="zh-CN" altLang="en-US" b="0"/>
              <a:t>        </a:t>
            </a:r>
            <a:endParaRPr lang="zh-CN" altLang="en-US">
              <a:solidFill>
                <a:srgbClr val="0033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2228" name="Text Box 6">
            <a:extLst>
              <a:ext uri="{FF2B5EF4-FFF2-40B4-BE49-F238E27FC236}">
                <a16:creationId xmlns:a16="http://schemas.microsoft.com/office/drawing/2014/main" id="{9FA71EA6-5619-0DA5-961F-6695CC0A9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1047750"/>
            <a:ext cx="8458200" cy="111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如果要将功率因数</a:t>
            </a: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cosφ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提高到</a:t>
            </a: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cosφ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＇，所并联电容的大小计算如下：</a:t>
            </a:r>
          </a:p>
        </p:txBody>
      </p:sp>
      <p:graphicFrame>
        <p:nvGraphicFramePr>
          <p:cNvPr id="52229" name="对象 12">
            <a:extLst>
              <a:ext uri="{FF2B5EF4-FFF2-40B4-BE49-F238E27FC236}">
                <a16:creationId xmlns:a16="http://schemas.microsoft.com/office/drawing/2014/main" id="{70F00B47-5E7D-D444-1C4B-C8542C370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2213" y="2168526"/>
          <a:ext cx="13525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723900" imgH="393700" progId="Equation.3">
                  <p:embed/>
                </p:oleObj>
              </mc:Choice>
              <mc:Fallback>
                <p:oleObj r:id="rId3" imgW="723900" imgH="393700" progId="Equation.3">
                  <p:embed/>
                  <p:pic>
                    <p:nvPicPr>
                      <p:cNvPr id="52229" name="对象 12">
                        <a:extLst>
                          <a:ext uri="{FF2B5EF4-FFF2-40B4-BE49-F238E27FC236}">
                            <a16:creationId xmlns:a16="http://schemas.microsoft.com/office/drawing/2014/main" id="{70F00B47-5E7D-D444-1C4B-C8542C370B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2168526"/>
                        <a:ext cx="13525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对象 13">
            <a:extLst>
              <a:ext uri="{FF2B5EF4-FFF2-40B4-BE49-F238E27FC236}">
                <a16:creationId xmlns:a16="http://schemas.microsoft.com/office/drawing/2014/main" id="{C6730456-4FEE-F56A-3433-A3C9814DD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9675" y="2873376"/>
          <a:ext cx="135255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5" imgW="774364" imgH="393529" progId="Equation.3">
                  <p:embed/>
                </p:oleObj>
              </mc:Choice>
              <mc:Fallback>
                <p:oleObj name="公式" r:id="rId5" imgW="774364" imgH="393529" progId="Equation.3">
                  <p:embed/>
                  <p:pic>
                    <p:nvPicPr>
                      <p:cNvPr id="52230" name="对象 13">
                        <a:extLst>
                          <a:ext uri="{FF2B5EF4-FFF2-40B4-BE49-F238E27FC236}">
                            <a16:creationId xmlns:a16="http://schemas.microsoft.com/office/drawing/2014/main" id="{C6730456-4FEE-F56A-3433-A3C9814DD4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2873376"/>
                        <a:ext cx="1352550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对象 14">
            <a:extLst>
              <a:ext uri="{FF2B5EF4-FFF2-40B4-BE49-F238E27FC236}">
                <a16:creationId xmlns:a16="http://schemas.microsoft.com/office/drawing/2014/main" id="{6B94B8B5-A8F1-E102-5F82-AD09C33508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2213" y="3611563"/>
          <a:ext cx="2438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7" imgW="1397000" imgH="393700" progId="Equation.3">
                  <p:embed/>
                </p:oleObj>
              </mc:Choice>
              <mc:Fallback>
                <p:oleObj r:id="rId7" imgW="1397000" imgH="393700" progId="Equation.3">
                  <p:embed/>
                  <p:pic>
                    <p:nvPicPr>
                      <p:cNvPr id="52231" name="对象 14">
                        <a:extLst>
                          <a:ext uri="{FF2B5EF4-FFF2-40B4-BE49-F238E27FC236}">
                            <a16:creationId xmlns:a16="http://schemas.microsoft.com/office/drawing/2014/main" id="{6B94B8B5-A8F1-E102-5F82-AD09C33508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3611563"/>
                        <a:ext cx="24384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对象 15">
            <a:extLst>
              <a:ext uri="{FF2B5EF4-FFF2-40B4-BE49-F238E27FC236}">
                <a16:creationId xmlns:a16="http://schemas.microsoft.com/office/drawing/2014/main" id="{D844EB74-A92B-65C4-B9A2-11679D856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2963" y="4516438"/>
          <a:ext cx="3349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9" imgW="139579" imgH="164957" progId="Equation.3">
                  <p:embed/>
                </p:oleObj>
              </mc:Choice>
              <mc:Fallback>
                <p:oleObj name="公式" r:id="rId9" imgW="139579" imgH="164957" progId="Equation.3">
                  <p:embed/>
                  <p:pic>
                    <p:nvPicPr>
                      <p:cNvPr id="52232" name="对象 15">
                        <a:extLst>
                          <a:ext uri="{FF2B5EF4-FFF2-40B4-BE49-F238E27FC236}">
                            <a16:creationId xmlns:a16="http://schemas.microsoft.com/office/drawing/2014/main" id="{D844EB74-A92B-65C4-B9A2-11679D8563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4516438"/>
                        <a:ext cx="3349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20">
            <a:extLst>
              <a:ext uri="{FF2B5EF4-FFF2-40B4-BE49-F238E27FC236}">
                <a16:creationId xmlns:a16="http://schemas.microsoft.com/office/drawing/2014/main" id="{683A93F2-1314-FB4C-CD49-FDB977AE5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4460876"/>
            <a:ext cx="3660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3399"/>
                </a:solidFill>
                <a:ea typeface="仿宋_GB2312" panose="02010609030101010101" pitchFamily="49" charset="-122"/>
              </a:rPr>
              <a:t>——</a:t>
            </a:r>
            <a:r>
              <a:rPr lang="zh-CN" altLang="en-US">
                <a:solidFill>
                  <a:srgbClr val="003399"/>
                </a:solidFill>
                <a:ea typeface="仿宋_GB2312" panose="02010609030101010101" pitchFamily="49" charset="-122"/>
              </a:rPr>
              <a:t>原电路的功率因数角</a:t>
            </a:r>
            <a:r>
              <a:rPr lang="zh-CN" altLang="en-US"/>
              <a:t> </a:t>
            </a:r>
          </a:p>
        </p:txBody>
      </p:sp>
      <p:graphicFrame>
        <p:nvGraphicFramePr>
          <p:cNvPr id="52234" name="对象 16">
            <a:extLst>
              <a:ext uri="{FF2B5EF4-FFF2-40B4-BE49-F238E27FC236}">
                <a16:creationId xmlns:a16="http://schemas.microsoft.com/office/drawing/2014/main" id="{B300FF68-9AE9-DD94-4AA8-63ED1515A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0100" y="5043488"/>
          <a:ext cx="4000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r:id="rId11" imgW="177800" imgH="203200" progId="Equation.3">
                  <p:embed/>
                </p:oleObj>
              </mc:Choice>
              <mc:Fallback>
                <p:oleObj r:id="rId11" imgW="177800" imgH="203200" progId="Equation.3">
                  <p:embed/>
                  <p:pic>
                    <p:nvPicPr>
                      <p:cNvPr id="52234" name="对象 16">
                        <a:extLst>
                          <a:ext uri="{FF2B5EF4-FFF2-40B4-BE49-F238E27FC236}">
                            <a16:creationId xmlns:a16="http://schemas.microsoft.com/office/drawing/2014/main" id="{B300FF68-9AE9-DD94-4AA8-63ED1515AC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5043488"/>
                        <a:ext cx="4000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Rectangle 21">
            <a:extLst>
              <a:ext uri="{FF2B5EF4-FFF2-40B4-BE49-F238E27FC236}">
                <a16:creationId xmlns:a16="http://schemas.microsoft.com/office/drawing/2014/main" id="{4027D763-5288-6E32-68E4-C92EAD3B3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9" y="4984751"/>
            <a:ext cx="4822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3399"/>
                </a:solidFill>
                <a:ea typeface="仿宋_GB2312" panose="02010609030101010101" pitchFamily="49" charset="-122"/>
              </a:rPr>
              <a:t>——</a:t>
            </a:r>
            <a:r>
              <a:rPr lang="zh-CN" altLang="en-US">
                <a:solidFill>
                  <a:srgbClr val="003399"/>
                </a:solidFill>
                <a:ea typeface="仿宋_GB2312" panose="02010609030101010101" pitchFamily="49" charset="-122"/>
              </a:rPr>
              <a:t>提高功率因数后的功率因数角</a:t>
            </a:r>
          </a:p>
        </p:txBody>
      </p:sp>
      <p:graphicFrame>
        <p:nvGraphicFramePr>
          <p:cNvPr id="52236" name="对象 17">
            <a:extLst>
              <a:ext uri="{FF2B5EF4-FFF2-40B4-BE49-F238E27FC236}">
                <a16:creationId xmlns:a16="http://schemas.microsoft.com/office/drawing/2014/main" id="{189D8E59-DCDB-8E35-C00C-20C54C67E1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2164" y="5607050"/>
          <a:ext cx="11588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公式" r:id="rId13" imgW="596641" imgH="203112" progId="Equation.3">
                  <p:embed/>
                </p:oleObj>
              </mc:Choice>
              <mc:Fallback>
                <p:oleObj name="公式" r:id="rId13" imgW="596641" imgH="203112" progId="Equation.3">
                  <p:embed/>
                  <p:pic>
                    <p:nvPicPr>
                      <p:cNvPr id="52236" name="对象 17">
                        <a:extLst>
                          <a:ext uri="{FF2B5EF4-FFF2-40B4-BE49-F238E27FC236}">
                            <a16:creationId xmlns:a16="http://schemas.microsoft.com/office/drawing/2014/main" id="{189D8E59-DCDB-8E35-C00C-20C54C67E1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4" y="5607050"/>
                        <a:ext cx="11588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Rectangle 22">
            <a:extLst>
              <a:ext uri="{FF2B5EF4-FFF2-40B4-BE49-F238E27FC236}">
                <a16:creationId xmlns:a16="http://schemas.microsoft.com/office/drawing/2014/main" id="{3E8E652E-1350-751D-A0AF-8935BA2C5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914" y="5526088"/>
            <a:ext cx="2733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3399"/>
                </a:solidFill>
                <a:ea typeface="仿宋_GB2312" panose="02010609030101010101" pitchFamily="49" charset="-122"/>
              </a:rPr>
              <a:t>——</a:t>
            </a:r>
            <a:r>
              <a:rPr lang="zh-CN" altLang="en-US">
                <a:solidFill>
                  <a:srgbClr val="003399"/>
                </a:solidFill>
                <a:ea typeface="仿宋_GB2312" panose="02010609030101010101" pitchFamily="49" charset="-122"/>
              </a:rPr>
              <a:t>电源的角频率</a:t>
            </a:r>
            <a:r>
              <a:rPr lang="zh-CN" altLang="en-US"/>
              <a:t> </a:t>
            </a:r>
          </a:p>
        </p:txBody>
      </p:sp>
      <p:pic>
        <p:nvPicPr>
          <p:cNvPr id="52238" name="Picture 13">
            <a:extLst>
              <a:ext uri="{FF2B5EF4-FFF2-40B4-BE49-F238E27FC236}">
                <a16:creationId xmlns:a16="http://schemas.microsoft.com/office/drawing/2014/main" id="{A41E9ED5-2B5A-FACC-0A60-B53B636B1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2035175"/>
            <a:ext cx="344805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8143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本框 13315">
            <a:extLst>
              <a:ext uri="{FF2B5EF4-FFF2-40B4-BE49-F238E27FC236}">
                <a16:creationId xmlns:a16="http://schemas.microsoft.com/office/drawing/2014/main" id="{344EF428-AC97-42B7-FEFF-A798722A8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185739"/>
            <a:ext cx="6048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三、实验设备</a:t>
            </a:r>
          </a:p>
        </p:txBody>
      </p:sp>
      <p:graphicFrame>
        <p:nvGraphicFramePr>
          <p:cNvPr id="7" name="Group 303">
            <a:extLst>
              <a:ext uri="{FF2B5EF4-FFF2-40B4-BE49-F238E27FC236}">
                <a16:creationId xmlns:a16="http://schemas.microsoft.com/office/drawing/2014/main" id="{5B2968BC-0623-3CE5-737C-C33376B8F2CC}"/>
              </a:ext>
            </a:extLst>
          </p:cNvPr>
          <p:cNvGraphicFramePr>
            <a:graphicFrameLocks noGrp="1"/>
          </p:cNvGraphicFramePr>
          <p:nvPr/>
        </p:nvGraphicFramePr>
        <p:xfrm>
          <a:off x="1665289" y="1017589"/>
          <a:ext cx="8639175" cy="4643433"/>
        </p:xfrm>
        <a:graphic>
          <a:graphicData uri="http://schemas.openxmlformats.org/drawingml/2006/table">
            <a:tbl>
              <a:tblPr/>
              <a:tblGrid>
                <a:gridCol w="9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9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5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序号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型号与规格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数量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备注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交流电压表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500V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实验台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交流电流表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０～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5A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实验台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功率表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实验台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自耦调压器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实验台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日光灯灯管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30W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实验台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镇流器、启辉器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与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30W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灯管配用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各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实验台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电容器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1μF,2.2μF,4.7μF/500V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各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电工原理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9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电流插座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itchFamily="34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ts val="2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itchFamily="18" charset="0"/>
                        </a:rPr>
                        <a:t>实验台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32161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框 13315">
            <a:extLst>
              <a:ext uri="{FF2B5EF4-FFF2-40B4-BE49-F238E27FC236}">
                <a16:creationId xmlns:a16="http://schemas.microsoft.com/office/drawing/2014/main" id="{F055FCA1-FEA9-7A54-B993-C5101775F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6" y="185739"/>
            <a:ext cx="60483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font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四、实验内容</a:t>
            </a:r>
          </a:p>
        </p:txBody>
      </p:sp>
      <p:sp>
        <p:nvSpPr>
          <p:cNvPr id="54275" name="文本框 4">
            <a:extLst>
              <a:ext uri="{FF2B5EF4-FFF2-40B4-BE49-F238E27FC236}">
                <a16:creationId xmlns:a16="http://schemas.microsoft.com/office/drawing/2014/main" id="{F55B9C71-0AC7-C47A-A4B0-5654A1BF6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189" y="1074738"/>
            <a:ext cx="8408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en-US">
                <a:solidFill>
                  <a:srgbClr val="003399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Arial" panose="020B0604020202020204" pitchFamily="34" charset="0"/>
              </a:rPr>
              <a:t>按图所示连接电路，注意功率表和电流插座的接线方法。</a:t>
            </a:r>
          </a:p>
        </p:txBody>
      </p:sp>
      <p:pic>
        <p:nvPicPr>
          <p:cNvPr id="54276" name="图片 18">
            <a:extLst>
              <a:ext uri="{FF2B5EF4-FFF2-40B4-BE49-F238E27FC236}">
                <a16:creationId xmlns:a16="http://schemas.microsoft.com/office/drawing/2014/main" id="{D78DA712-C31D-6102-9261-1709B8D5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2036763"/>
            <a:ext cx="8382000" cy="328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9940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27272"/>
      </a:accent6>
      <a:hlink>
        <a:srgbClr val="4D4D4D"/>
      </a:hlink>
      <a:folHlink>
        <a:srgbClr val="EAEAEA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1214</Words>
  <Application>Microsoft Office PowerPoint</Application>
  <PresentationFormat>宽屏</PresentationFormat>
  <Paragraphs>146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等线</vt:lpstr>
      <vt:lpstr>楷体_GB2312</vt:lpstr>
      <vt:lpstr>宋体</vt:lpstr>
      <vt:lpstr>Arial</vt:lpstr>
      <vt:lpstr>Monotype Corsiva</vt:lpstr>
      <vt:lpstr>Times New Roman</vt:lpstr>
      <vt:lpstr>Verdana</vt:lpstr>
      <vt:lpstr>Wingdings</vt:lpstr>
      <vt:lpstr>默认设计模板</vt:lpstr>
      <vt:lpstr>画笔图片</vt:lpstr>
      <vt:lpstr>Equation.3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修铭</dc:creator>
  <cp:lastModifiedBy>刘 修铭</cp:lastModifiedBy>
  <cp:revision>1</cp:revision>
  <dcterms:created xsi:type="dcterms:W3CDTF">2022-05-18T15:31:40Z</dcterms:created>
  <dcterms:modified xsi:type="dcterms:W3CDTF">2022-05-18T15:32:22Z</dcterms:modified>
</cp:coreProperties>
</file>