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622" r:id="rId2"/>
    <p:sldId id="623" r:id="rId3"/>
    <p:sldId id="616" r:id="rId4"/>
    <p:sldId id="304" r:id="rId5"/>
    <p:sldId id="273" r:id="rId6"/>
    <p:sldId id="303" r:id="rId7"/>
    <p:sldId id="403" r:id="rId8"/>
    <p:sldId id="312" r:id="rId9"/>
    <p:sldId id="408" r:id="rId10"/>
    <p:sldId id="413" r:id="rId11"/>
    <p:sldId id="414" r:id="rId12"/>
    <p:sldId id="617" r:id="rId13"/>
    <p:sldId id="416" r:id="rId14"/>
    <p:sldId id="618" r:id="rId15"/>
    <p:sldId id="419" r:id="rId16"/>
    <p:sldId id="421" r:id="rId17"/>
    <p:sldId id="311" r:id="rId18"/>
    <p:sldId id="422" r:id="rId19"/>
    <p:sldId id="423" r:id="rId20"/>
    <p:sldId id="315" r:id="rId21"/>
    <p:sldId id="425" r:id="rId22"/>
    <p:sldId id="426" r:id="rId23"/>
    <p:sldId id="318" r:id="rId24"/>
    <p:sldId id="320" r:id="rId25"/>
    <p:sldId id="322" r:id="rId26"/>
    <p:sldId id="324" r:id="rId27"/>
    <p:sldId id="619" r:id="rId28"/>
    <p:sldId id="571" r:id="rId29"/>
    <p:sldId id="573" r:id="rId30"/>
    <p:sldId id="575" r:id="rId31"/>
    <p:sldId id="576" r:id="rId32"/>
    <p:sldId id="615" r:id="rId33"/>
    <p:sldId id="577" r:id="rId34"/>
    <p:sldId id="578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593" r:id="rId50"/>
    <p:sldId id="594" r:id="rId51"/>
    <p:sldId id="595" r:id="rId52"/>
    <p:sldId id="596" r:id="rId53"/>
    <p:sldId id="597" r:id="rId54"/>
    <p:sldId id="600" r:id="rId55"/>
    <p:sldId id="601" r:id="rId56"/>
    <p:sldId id="602" r:id="rId57"/>
    <p:sldId id="603" r:id="rId58"/>
    <p:sldId id="604" r:id="rId59"/>
    <p:sldId id="605" r:id="rId60"/>
    <p:sldId id="606" r:id="rId61"/>
    <p:sldId id="610" r:id="rId62"/>
    <p:sldId id="609" r:id="rId63"/>
    <p:sldId id="611" r:id="rId64"/>
    <p:sldId id="620" r:id="rId65"/>
    <p:sldId id="524" r:id="rId66"/>
    <p:sldId id="520" r:id="rId67"/>
    <p:sldId id="526" r:id="rId68"/>
    <p:sldId id="532" r:id="rId69"/>
    <p:sldId id="533" r:id="rId70"/>
    <p:sldId id="621" r:id="rId71"/>
    <p:sldId id="624" r:id="rId72"/>
    <p:sldId id="625" r:id="rId73"/>
    <p:sldId id="626" r:id="rId74"/>
    <p:sldId id="627" r:id="rId75"/>
    <p:sldId id="362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EE2"/>
    <a:srgbClr val="1950B2"/>
    <a:srgbClr val="B1C400"/>
    <a:srgbClr val="517DE1"/>
    <a:srgbClr val="DCF000"/>
    <a:srgbClr val="B5DAFF"/>
    <a:srgbClr val="ECFF33"/>
    <a:srgbClr val="F3FF85"/>
    <a:srgbClr val="2A5BFD"/>
    <a:srgbClr val="95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1" y="120"/>
      </p:cViewPr>
      <p:guideLst>
        <p:guide orient="horz" pos="2137"/>
        <p:guide pos="3863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0DCE2-DDB9-4712-AD2F-CCC5EDE90A71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177CF9B5-24C2-4F75-9CE0-6BCBE0AEC3DA}">
      <dgm:prSet phldrT="[文本]"/>
      <dgm:spPr/>
      <dgm:t>
        <a:bodyPr/>
        <a:lstStyle/>
        <a:p>
          <a:r>
            <a:rPr lang="zh-CN" altLang="en-US" dirty="0"/>
            <a:t>结构化程序设计（</a:t>
          </a:r>
          <a:r>
            <a:rPr lang="en-US" altLang="zh-CN" dirty="0"/>
            <a:t>3+3</a:t>
          </a:r>
          <a:r>
            <a:rPr lang="zh-CN" altLang="en-US" dirty="0"/>
            <a:t>）</a:t>
          </a:r>
        </a:p>
      </dgm:t>
    </dgm:pt>
    <dgm:pt modelId="{67EB25F5-4E8A-4F48-9F89-58B7BB174038}" type="parTrans" cxnId="{9C956E51-1DFC-4BFF-BE7D-1DE0CECFDA30}">
      <dgm:prSet/>
      <dgm:spPr/>
      <dgm:t>
        <a:bodyPr/>
        <a:lstStyle/>
        <a:p>
          <a:endParaRPr lang="zh-CN" altLang="en-US"/>
        </a:p>
      </dgm:t>
    </dgm:pt>
    <dgm:pt modelId="{EB3B52D4-0FB4-4D78-A524-3D9F298C6692}" type="sibTrans" cxnId="{9C956E51-1DFC-4BFF-BE7D-1DE0CECFDA30}">
      <dgm:prSet/>
      <dgm:spPr/>
      <dgm:t>
        <a:bodyPr/>
        <a:lstStyle/>
        <a:p>
          <a:endParaRPr lang="zh-CN" altLang="en-US"/>
        </a:p>
      </dgm:t>
    </dgm:pt>
    <dgm:pt modelId="{41D4D42F-F8C2-42AE-9D60-F3E136F9200C}">
      <dgm:prSet phldrT="[文本]"/>
      <dgm:spPr/>
      <dgm:t>
        <a:bodyPr/>
        <a:lstStyle/>
        <a:p>
          <a:r>
            <a:rPr lang="zh-CN" altLang="en-US" dirty="0"/>
            <a:t>面向对象程序设计（</a:t>
          </a:r>
          <a:r>
            <a:rPr lang="en-US" altLang="zh-CN" dirty="0"/>
            <a:t>6+6</a:t>
          </a:r>
          <a:r>
            <a:rPr lang="zh-CN" altLang="en-US" dirty="0"/>
            <a:t>）</a:t>
          </a:r>
        </a:p>
      </dgm:t>
    </dgm:pt>
    <dgm:pt modelId="{FD2B171D-A904-4BD0-86D5-2984A99B87B2}" type="parTrans" cxnId="{9DFC51F1-9D99-4C45-9242-6C1EEC3CA35A}">
      <dgm:prSet/>
      <dgm:spPr/>
      <dgm:t>
        <a:bodyPr/>
        <a:lstStyle/>
        <a:p>
          <a:endParaRPr lang="zh-CN" altLang="en-US"/>
        </a:p>
      </dgm:t>
    </dgm:pt>
    <dgm:pt modelId="{83FB27FD-BD6C-4A24-9093-CE414FDB7333}" type="sibTrans" cxnId="{9DFC51F1-9D99-4C45-9242-6C1EEC3CA35A}">
      <dgm:prSet/>
      <dgm:spPr/>
      <dgm:t>
        <a:bodyPr/>
        <a:lstStyle/>
        <a:p>
          <a:endParaRPr lang="zh-CN" altLang="en-US"/>
        </a:p>
      </dgm:t>
    </dgm:pt>
    <dgm:pt modelId="{1F4E95F0-37A9-4B37-AFB5-3AB140186D47}">
      <dgm:prSet phldrT="[文本]"/>
      <dgm:spPr/>
      <dgm:t>
        <a:bodyPr/>
        <a:lstStyle/>
        <a:p>
          <a:r>
            <a:rPr lang="zh-CN" altLang="en-US" dirty="0"/>
            <a:t>数据类型初步、基本运算</a:t>
          </a:r>
        </a:p>
      </dgm:t>
    </dgm:pt>
    <dgm:pt modelId="{91930D5E-EAAD-48BA-838E-DCF6194B50D7}" type="parTrans" cxnId="{7EDDF73F-1064-481D-83A1-26F655FA5338}">
      <dgm:prSet/>
      <dgm:spPr/>
      <dgm:t>
        <a:bodyPr/>
        <a:lstStyle/>
        <a:p>
          <a:endParaRPr lang="zh-CN" altLang="en-US"/>
        </a:p>
      </dgm:t>
    </dgm:pt>
    <dgm:pt modelId="{5F3FE14C-7434-49CA-9A18-BFA486438370}" type="sibTrans" cxnId="{7EDDF73F-1064-481D-83A1-26F655FA5338}">
      <dgm:prSet/>
      <dgm:spPr/>
      <dgm:t>
        <a:bodyPr/>
        <a:lstStyle/>
        <a:p>
          <a:endParaRPr lang="zh-CN" altLang="en-US"/>
        </a:p>
      </dgm:t>
    </dgm:pt>
    <dgm:pt modelId="{3C24E8B3-2881-4F11-AB74-2DE150519C72}">
      <dgm:prSet phldrT="[文本]"/>
      <dgm:spPr/>
      <dgm:t>
        <a:bodyPr/>
        <a:lstStyle/>
        <a:p>
          <a:r>
            <a:rPr lang="zh-CN" altLang="en-US" dirty="0"/>
            <a:t>类和对象</a:t>
          </a:r>
        </a:p>
      </dgm:t>
    </dgm:pt>
    <dgm:pt modelId="{38A6EE84-B5A8-4C50-B2FA-E6CAB2044F6E}" type="parTrans" cxnId="{87DEAADC-3CC3-4B7F-89B6-DA98B2530DAE}">
      <dgm:prSet/>
      <dgm:spPr/>
      <dgm:t>
        <a:bodyPr/>
        <a:lstStyle/>
        <a:p>
          <a:endParaRPr lang="zh-CN" altLang="en-US"/>
        </a:p>
      </dgm:t>
    </dgm:pt>
    <dgm:pt modelId="{1A0FD19D-7A6E-4F99-8B31-126EA96C4C46}" type="sibTrans" cxnId="{87DEAADC-3CC3-4B7F-89B6-DA98B2530DAE}">
      <dgm:prSet/>
      <dgm:spPr/>
      <dgm:t>
        <a:bodyPr/>
        <a:lstStyle/>
        <a:p>
          <a:endParaRPr lang="zh-CN" altLang="en-US"/>
        </a:p>
      </dgm:t>
    </dgm:pt>
    <dgm:pt modelId="{D0DA03A7-F928-48A7-825C-FD46DB37A978}">
      <dgm:prSet phldrT="[文本]"/>
      <dgm:spPr/>
      <dgm:t>
        <a:bodyPr/>
        <a:lstStyle/>
        <a:p>
          <a:r>
            <a:rPr lang="zh-CN" altLang="en-US" dirty="0"/>
            <a:t>准备（</a:t>
          </a:r>
          <a:r>
            <a:rPr lang="en-US" altLang="zh-CN" dirty="0"/>
            <a:t>1+1</a:t>
          </a:r>
          <a:r>
            <a:rPr lang="zh-CN" altLang="en-US" dirty="0"/>
            <a:t>）</a:t>
          </a:r>
        </a:p>
      </dgm:t>
    </dgm:pt>
    <dgm:pt modelId="{FFCDA11E-3EDB-4DB9-AE2D-BD8DC3749DD1}" type="parTrans" cxnId="{A7F14D13-690F-4C75-BC06-987063BA61DF}">
      <dgm:prSet/>
      <dgm:spPr/>
      <dgm:t>
        <a:bodyPr/>
        <a:lstStyle/>
        <a:p>
          <a:endParaRPr lang="zh-CN" altLang="en-US"/>
        </a:p>
      </dgm:t>
    </dgm:pt>
    <dgm:pt modelId="{7AD67718-2FF7-4EE8-B7CE-18BF68794D56}" type="sibTrans" cxnId="{A7F14D13-690F-4C75-BC06-987063BA61DF}">
      <dgm:prSet/>
      <dgm:spPr/>
      <dgm:t>
        <a:bodyPr/>
        <a:lstStyle/>
        <a:p>
          <a:endParaRPr lang="zh-CN" altLang="en-US"/>
        </a:p>
      </dgm:t>
    </dgm:pt>
    <dgm:pt modelId="{3C0877A1-7083-46AD-BEBB-A11671B8FEFC}">
      <dgm:prSet phldrT="[文本]"/>
      <dgm:spPr/>
      <dgm:t>
        <a:bodyPr/>
        <a:lstStyle/>
        <a:p>
          <a:r>
            <a:rPr lang="en-US" altLang="zh-CN" dirty="0"/>
            <a:t>Anaconda</a:t>
          </a:r>
          <a:r>
            <a:rPr lang="zh-CN" altLang="en-US" dirty="0"/>
            <a:t>安装</a:t>
          </a:r>
        </a:p>
      </dgm:t>
    </dgm:pt>
    <dgm:pt modelId="{9DA6F760-8EE4-41D9-AB26-99C4C9A29C89}" type="parTrans" cxnId="{A4744BC0-FA33-4985-A4AF-D54C7B54FB3F}">
      <dgm:prSet/>
      <dgm:spPr/>
      <dgm:t>
        <a:bodyPr/>
        <a:lstStyle/>
        <a:p>
          <a:endParaRPr lang="zh-CN" altLang="en-US"/>
        </a:p>
      </dgm:t>
    </dgm:pt>
    <dgm:pt modelId="{095ADE4E-8414-4082-9488-CCDF2FB91EC3}" type="sibTrans" cxnId="{A4744BC0-FA33-4985-A4AF-D54C7B54FB3F}">
      <dgm:prSet/>
      <dgm:spPr/>
      <dgm:t>
        <a:bodyPr/>
        <a:lstStyle/>
        <a:p>
          <a:endParaRPr lang="zh-CN" altLang="en-US"/>
        </a:p>
      </dgm:t>
    </dgm:pt>
    <dgm:pt modelId="{0BD25532-87AE-481B-AED5-4D9313CF6004}">
      <dgm:prSet phldrT="[文本]"/>
      <dgm:spPr/>
      <dgm:t>
        <a:bodyPr/>
        <a:lstStyle/>
        <a:p>
          <a:r>
            <a:rPr lang="en-US" altLang="zh-CN" dirty="0" err="1"/>
            <a:t>Jupyter</a:t>
          </a:r>
          <a:r>
            <a:rPr lang="en-US" altLang="zh-CN" dirty="0"/>
            <a:t> Notebook</a:t>
          </a:r>
          <a:r>
            <a:rPr lang="zh-CN" altLang="en-US" dirty="0"/>
            <a:t>使用</a:t>
          </a:r>
        </a:p>
      </dgm:t>
    </dgm:pt>
    <dgm:pt modelId="{7DB38D5D-915A-42DF-ADA0-AD05595CA9A9}" type="parTrans" cxnId="{5B600E8E-5C98-40BA-ADCC-A5E0086E4F4D}">
      <dgm:prSet/>
      <dgm:spPr/>
      <dgm:t>
        <a:bodyPr/>
        <a:lstStyle/>
        <a:p>
          <a:endParaRPr lang="zh-CN" altLang="en-US"/>
        </a:p>
      </dgm:t>
    </dgm:pt>
    <dgm:pt modelId="{FA0BBEA8-9CBC-4DB9-A199-7824576817E6}" type="sibTrans" cxnId="{5B600E8E-5C98-40BA-ADCC-A5E0086E4F4D}">
      <dgm:prSet/>
      <dgm:spPr/>
      <dgm:t>
        <a:bodyPr/>
        <a:lstStyle/>
        <a:p>
          <a:endParaRPr lang="zh-CN" altLang="en-US"/>
        </a:p>
      </dgm:t>
    </dgm:pt>
    <dgm:pt modelId="{E0EFBC0C-313A-4307-AB66-7C0622BD6141}">
      <dgm:prSet phldrT="[文本]"/>
      <dgm:spPr/>
      <dgm:t>
        <a:bodyPr/>
        <a:lstStyle/>
        <a:p>
          <a:r>
            <a:rPr lang="zh-CN" altLang="en-US" dirty="0"/>
            <a:t>控制语句</a:t>
          </a:r>
        </a:p>
      </dgm:t>
    </dgm:pt>
    <dgm:pt modelId="{10340D00-B841-4F21-8FBD-9CCCF0A97815}" type="parTrans" cxnId="{8D53AA46-091B-426A-973C-6576F84D5F2A}">
      <dgm:prSet/>
      <dgm:spPr/>
      <dgm:t>
        <a:bodyPr/>
        <a:lstStyle/>
        <a:p>
          <a:endParaRPr lang="zh-CN" altLang="en-US"/>
        </a:p>
      </dgm:t>
    </dgm:pt>
    <dgm:pt modelId="{F80FF776-217F-4AD1-9AC7-E1317E651F01}" type="sibTrans" cxnId="{8D53AA46-091B-426A-973C-6576F84D5F2A}">
      <dgm:prSet/>
      <dgm:spPr/>
      <dgm:t>
        <a:bodyPr/>
        <a:lstStyle/>
        <a:p>
          <a:endParaRPr lang="zh-CN" altLang="en-US"/>
        </a:p>
      </dgm:t>
    </dgm:pt>
    <dgm:pt modelId="{24C4D801-1B42-4C38-96AB-AED21C8E5D91}">
      <dgm:prSet phldrT="[文本]"/>
      <dgm:spPr/>
      <dgm:t>
        <a:bodyPr/>
        <a:lstStyle/>
        <a:p>
          <a:r>
            <a:rPr lang="zh-CN" altLang="en-US" dirty="0"/>
            <a:t>函数、作用域</a:t>
          </a:r>
        </a:p>
      </dgm:t>
    </dgm:pt>
    <dgm:pt modelId="{ECCF0A33-9FF4-461B-81E4-CB9F09C97ACA}" type="parTrans" cxnId="{15C1AA1F-1AC2-4BD0-B859-B0B93F055729}">
      <dgm:prSet/>
      <dgm:spPr/>
      <dgm:t>
        <a:bodyPr/>
        <a:lstStyle/>
        <a:p>
          <a:endParaRPr lang="zh-CN" altLang="en-US"/>
        </a:p>
      </dgm:t>
    </dgm:pt>
    <dgm:pt modelId="{AA916CE9-4992-4180-A897-6147A3CE3C2B}" type="sibTrans" cxnId="{15C1AA1F-1AC2-4BD0-B859-B0B93F055729}">
      <dgm:prSet/>
      <dgm:spPr/>
      <dgm:t>
        <a:bodyPr/>
        <a:lstStyle/>
        <a:p>
          <a:endParaRPr lang="zh-CN" altLang="en-US"/>
        </a:p>
      </dgm:t>
    </dgm:pt>
    <dgm:pt modelId="{498A3FB4-75B8-4ABB-AC0F-561FCDDA3C8B}">
      <dgm:prSet phldrT="[文本]"/>
      <dgm:spPr/>
      <dgm:t>
        <a:bodyPr/>
        <a:lstStyle/>
        <a:p>
          <a:r>
            <a:rPr lang="zh-CN" altLang="en-US" dirty="0"/>
            <a:t>继承与多态（鸭子类型）</a:t>
          </a:r>
        </a:p>
      </dgm:t>
    </dgm:pt>
    <dgm:pt modelId="{68344A69-48C4-44AE-A595-FE80F5BC2701}" type="parTrans" cxnId="{A129A31A-27EF-4C8D-BFB1-32B2020AFE77}">
      <dgm:prSet/>
      <dgm:spPr/>
      <dgm:t>
        <a:bodyPr/>
        <a:lstStyle/>
        <a:p>
          <a:endParaRPr lang="zh-CN" altLang="en-US"/>
        </a:p>
      </dgm:t>
    </dgm:pt>
    <dgm:pt modelId="{E18BF064-9A0E-4785-9B93-5C76C2228B04}" type="sibTrans" cxnId="{A129A31A-27EF-4C8D-BFB1-32B2020AFE77}">
      <dgm:prSet/>
      <dgm:spPr/>
      <dgm:t>
        <a:bodyPr/>
        <a:lstStyle/>
        <a:p>
          <a:endParaRPr lang="zh-CN" altLang="en-US"/>
        </a:p>
      </dgm:t>
    </dgm:pt>
    <dgm:pt modelId="{B762A0D1-6CD4-4A05-9414-5C1FEFBD22C6}">
      <dgm:prSet phldrT="[文本]"/>
      <dgm:spPr/>
      <dgm:t>
        <a:bodyPr/>
        <a:lstStyle/>
        <a:p>
          <a:r>
            <a:rPr lang="zh-CN" altLang="en-US" dirty="0"/>
            <a:t>数据类型进阶</a:t>
          </a:r>
        </a:p>
      </dgm:t>
    </dgm:pt>
    <dgm:pt modelId="{63D54512-93AF-4AB0-B01D-4FE362D84558}" type="parTrans" cxnId="{F5606157-BEE8-474A-9D97-1F4D8D772655}">
      <dgm:prSet/>
      <dgm:spPr/>
      <dgm:t>
        <a:bodyPr/>
        <a:lstStyle/>
        <a:p>
          <a:endParaRPr lang="zh-CN" altLang="en-US"/>
        </a:p>
      </dgm:t>
    </dgm:pt>
    <dgm:pt modelId="{D9CA45D5-A96D-4748-9341-2591B52AA24B}" type="sibTrans" cxnId="{F5606157-BEE8-474A-9D97-1F4D8D772655}">
      <dgm:prSet/>
      <dgm:spPr/>
      <dgm:t>
        <a:bodyPr/>
        <a:lstStyle/>
        <a:p>
          <a:endParaRPr lang="zh-CN" altLang="en-US"/>
        </a:p>
      </dgm:t>
    </dgm:pt>
    <dgm:pt modelId="{7AB611C1-F0DF-432E-BBF0-0F85CB656CB9}">
      <dgm:prSet phldrT="[文本]"/>
      <dgm:spPr/>
      <dgm:t>
        <a:bodyPr/>
        <a:lstStyle/>
        <a:p>
          <a:r>
            <a:rPr lang="zh-CN" altLang="en-US" dirty="0"/>
            <a:t>初识</a:t>
          </a:r>
          <a:r>
            <a:rPr lang="en-US" altLang="zh-CN" dirty="0"/>
            <a:t>Python</a:t>
          </a:r>
          <a:endParaRPr lang="zh-CN" altLang="en-US" dirty="0"/>
        </a:p>
      </dgm:t>
    </dgm:pt>
    <dgm:pt modelId="{EA75A2F4-F078-4B85-A4DC-BDC7EF921DC3}" type="parTrans" cxnId="{17179409-A5EC-4B11-B714-6198E2734232}">
      <dgm:prSet/>
      <dgm:spPr/>
      <dgm:t>
        <a:bodyPr/>
        <a:lstStyle/>
        <a:p>
          <a:endParaRPr lang="zh-CN" altLang="en-US"/>
        </a:p>
      </dgm:t>
    </dgm:pt>
    <dgm:pt modelId="{1D0EF9A3-B7E8-4309-8053-8CA8F89B9EBD}" type="sibTrans" cxnId="{17179409-A5EC-4B11-B714-6198E2734232}">
      <dgm:prSet/>
      <dgm:spPr/>
      <dgm:t>
        <a:bodyPr/>
        <a:lstStyle/>
        <a:p>
          <a:endParaRPr lang="zh-CN" altLang="en-US"/>
        </a:p>
      </dgm:t>
    </dgm:pt>
    <dgm:pt modelId="{8E4942CA-8125-4110-AE50-1DBD5985AC06}">
      <dgm:prSet phldrT="[文本]"/>
      <dgm:spPr/>
      <dgm:t>
        <a:bodyPr/>
        <a:lstStyle/>
        <a:p>
          <a:r>
            <a:rPr lang="en-US" altLang="zh-CN" dirty="0"/>
            <a:t>IO</a:t>
          </a:r>
          <a:r>
            <a:rPr lang="zh-CN" altLang="en-US" dirty="0"/>
            <a:t>编程与异常处理（</a:t>
          </a:r>
          <a:r>
            <a:rPr lang="en-US" altLang="zh-CN" dirty="0"/>
            <a:t>2+2</a:t>
          </a:r>
          <a:r>
            <a:rPr lang="zh-CN" altLang="en-US" dirty="0"/>
            <a:t>）</a:t>
          </a:r>
        </a:p>
      </dgm:t>
    </dgm:pt>
    <dgm:pt modelId="{0FD9D2CB-A1AF-4152-B885-23DFBABE9DC0}" type="parTrans" cxnId="{169C98DC-8E38-49E8-A5B9-8730F665C7A3}">
      <dgm:prSet/>
      <dgm:spPr/>
      <dgm:t>
        <a:bodyPr/>
        <a:lstStyle/>
        <a:p>
          <a:endParaRPr lang="zh-CN" altLang="en-US"/>
        </a:p>
      </dgm:t>
    </dgm:pt>
    <dgm:pt modelId="{A849B91D-BCD4-4341-A50F-01AA70120681}" type="sibTrans" cxnId="{169C98DC-8E38-49E8-A5B9-8730F665C7A3}">
      <dgm:prSet/>
      <dgm:spPr/>
      <dgm:t>
        <a:bodyPr/>
        <a:lstStyle/>
        <a:p>
          <a:endParaRPr lang="zh-CN" altLang="en-US"/>
        </a:p>
      </dgm:t>
    </dgm:pt>
    <dgm:pt modelId="{4411CF1F-363C-440F-BA1F-CB55CA97031B}">
      <dgm:prSet phldrT="[文本]"/>
      <dgm:spPr/>
      <dgm:t>
        <a:bodyPr/>
        <a:lstStyle/>
        <a:p>
          <a:r>
            <a:rPr lang="zh-CN" altLang="en-US" dirty="0"/>
            <a:t>文件读写</a:t>
          </a:r>
        </a:p>
      </dgm:t>
    </dgm:pt>
    <dgm:pt modelId="{64FBF44C-0D88-44D8-9D8D-356B1445CE1C}" type="parTrans" cxnId="{99D1BECC-3CE0-4DB4-891D-4B790E0CB3D4}">
      <dgm:prSet/>
      <dgm:spPr/>
      <dgm:t>
        <a:bodyPr/>
        <a:lstStyle/>
        <a:p>
          <a:endParaRPr lang="zh-CN" altLang="en-US"/>
        </a:p>
      </dgm:t>
    </dgm:pt>
    <dgm:pt modelId="{A1E0F563-D7D1-4B43-952E-1486369618FA}" type="sibTrans" cxnId="{99D1BECC-3CE0-4DB4-891D-4B790E0CB3D4}">
      <dgm:prSet/>
      <dgm:spPr/>
      <dgm:t>
        <a:bodyPr/>
        <a:lstStyle/>
        <a:p>
          <a:endParaRPr lang="zh-CN" altLang="en-US"/>
        </a:p>
      </dgm:t>
    </dgm:pt>
    <dgm:pt modelId="{ADDB96FA-940B-44A0-873F-A34ED548D213}">
      <dgm:prSet phldrT="[文本]"/>
      <dgm:spPr/>
      <dgm:t>
        <a:bodyPr/>
        <a:lstStyle/>
        <a:p>
          <a:r>
            <a:rPr lang="zh-CN" altLang="en-US" dirty="0"/>
            <a:t>异常处理</a:t>
          </a:r>
        </a:p>
      </dgm:t>
    </dgm:pt>
    <dgm:pt modelId="{771E36A1-0831-43E3-A202-0794A6EA79B2}" type="parTrans" cxnId="{4A80DC10-50FF-46B4-92A5-10B96FAEBDF1}">
      <dgm:prSet/>
      <dgm:spPr/>
      <dgm:t>
        <a:bodyPr/>
        <a:lstStyle/>
        <a:p>
          <a:endParaRPr lang="zh-CN" altLang="en-US"/>
        </a:p>
      </dgm:t>
    </dgm:pt>
    <dgm:pt modelId="{ADB3D3E5-204C-40FF-B3A6-644BB7B3A620}" type="sibTrans" cxnId="{4A80DC10-50FF-46B4-92A5-10B96FAEBDF1}">
      <dgm:prSet/>
      <dgm:spPr/>
      <dgm:t>
        <a:bodyPr/>
        <a:lstStyle/>
        <a:p>
          <a:endParaRPr lang="zh-CN" altLang="en-US"/>
        </a:p>
      </dgm:t>
    </dgm:pt>
    <dgm:pt modelId="{1D2BD833-2BF8-404A-A565-97A742F513F9}" type="pres">
      <dgm:prSet presAssocID="{54B0DCE2-DDB9-4712-AD2F-CCC5EDE90A71}" presName="Name0" presStyleCnt="0">
        <dgm:presLayoutVars>
          <dgm:dir/>
          <dgm:animLvl val="lvl"/>
          <dgm:resizeHandles val="exact"/>
        </dgm:presLayoutVars>
      </dgm:prSet>
      <dgm:spPr/>
    </dgm:pt>
    <dgm:pt modelId="{DA76CE9E-582B-4A64-95A6-F05EC6A3F267}" type="pres">
      <dgm:prSet presAssocID="{D0DA03A7-F928-48A7-825C-FD46DB37A978}" presName="composite" presStyleCnt="0"/>
      <dgm:spPr/>
    </dgm:pt>
    <dgm:pt modelId="{25DD20F0-CD30-4D7F-9F41-DFB727A91DEF}" type="pres">
      <dgm:prSet presAssocID="{D0DA03A7-F928-48A7-825C-FD46DB37A9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1541745-3E90-48DB-8D3C-1AA896512F9A}" type="pres">
      <dgm:prSet presAssocID="{D0DA03A7-F928-48A7-825C-FD46DB37A978}" presName="desTx" presStyleLbl="alignAccFollowNode1" presStyleIdx="0" presStyleCnt="4">
        <dgm:presLayoutVars>
          <dgm:bulletEnabled val="1"/>
        </dgm:presLayoutVars>
      </dgm:prSet>
      <dgm:spPr/>
    </dgm:pt>
    <dgm:pt modelId="{D91D1417-E317-423D-ADE9-81B4E6DB63D7}" type="pres">
      <dgm:prSet presAssocID="{7AD67718-2FF7-4EE8-B7CE-18BF68794D56}" presName="space" presStyleCnt="0"/>
      <dgm:spPr/>
    </dgm:pt>
    <dgm:pt modelId="{301DCF0F-F1AB-459B-928A-0483967EF8A0}" type="pres">
      <dgm:prSet presAssocID="{177CF9B5-24C2-4F75-9CE0-6BCBE0AEC3DA}" presName="composite" presStyleCnt="0"/>
      <dgm:spPr/>
    </dgm:pt>
    <dgm:pt modelId="{2F8A7992-A4C7-4D6D-AEE9-0DC2A64E1B2C}" type="pres">
      <dgm:prSet presAssocID="{177CF9B5-24C2-4F75-9CE0-6BCBE0AEC3D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AC520D6-63E2-4DA8-B4DF-40E41ADB1C5A}" type="pres">
      <dgm:prSet presAssocID="{177CF9B5-24C2-4F75-9CE0-6BCBE0AEC3DA}" presName="desTx" presStyleLbl="alignAccFollowNode1" presStyleIdx="1" presStyleCnt="4" custLinFactNeighborY="-1615">
        <dgm:presLayoutVars>
          <dgm:bulletEnabled val="1"/>
        </dgm:presLayoutVars>
      </dgm:prSet>
      <dgm:spPr/>
    </dgm:pt>
    <dgm:pt modelId="{5602D3E2-BB36-4D48-B922-EB73703617FC}" type="pres">
      <dgm:prSet presAssocID="{EB3B52D4-0FB4-4D78-A524-3D9F298C6692}" presName="space" presStyleCnt="0"/>
      <dgm:spPr/>
    </dgm:pt>
    <dgm:pt modelId="{E894AF1F-870A-4693-AD72-3C5E2B3CA054}" type="pres">
      <dgm:prSet presAssocID="{41D4D42F-F8C2-42AE-9D60-F3E136F9200C}" presName="composite" presStyleCnt="0"/>
      <dgm:spPr/>
    </dgm:pt>
    <dgm:pt modelId="{5F84E303-24DF-4AA8-8470-FEB4B480B61F}" type="pres">
      <dgm:prSet presAssocID="{41D4D42F-F8C2-42AE-9D60-F3E136F9200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EB67BF9-087B-4A77-B4E1-47BDB6559FED}" type="pres">
      <dgm:prSet presAssocID="{41D4D42F-F8C2-42AE-9D60-F3E136F9200C}" presName="desTx" presStyleLbl="alignAccFollowNode1" presStyleIdx="2" presStyleCnt="4" custLinFactNeighborX="221" custLinFactNeighborY="-28">
        <dgm:presLayoutVars>
          <dgm:bulletEnabled val="1"/>
        </dgm:presLayoutVars>
      </dgm:prSet>
      <dgm:spPr/>
    </dgm:pt>
    <dgm:pt modelId="{90D8F699-A191-498A-923B-1A6EA4373C39}" type="pres">
      <dgm:prSet presAssocID="{83FB27FD-BD6C-4A24-9093-CE414FDB7333}" presName="space" presStyleCnt="0"/>
      <dgm:spPr/>
    </dgm:pt>
    <dgm:pt modelId="{122506F6-2498-4E09-BC2B-7FF0DF38BC95}" type="pres">
      <dgm:prSet presAssocID="{8E4942CA-8125-4110-AE50-1DBD5985AC06}" presName="composite" presStyleCnt="0"/>
      <dgm:spPr/>
    </dgm:pt>
    <dgm:pt modelId="{9E9F9454-E158-4B4E-919B-C816E122CF68}" type="pres">
      <dgm:prSet presAssocID="{8E4942CA-8125-4110-AE50-1DBD5985AC0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812DB08-B88E-4CB0-AF90-34293DF2268A}" type="pres">
      <dgm:prSet presAssocID="{8E4942CA-8125-4110-AE50-1DBD5985AC0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7179409-A5EC-4B11-B714-6198E2734232}" srcId="{D0DA03A7-F928-48A7-825C-FD46DB37A978}" destId="{7AB611C1-F0DF-432E-BBF0-0F85CB656CB9}" srcOrd="2" destOrd="0" parTransId="{EA75A2F4-F078-4B85-A4DC-BDC7EF921DC3}" sibTransId="{1D0EF9A3-B7E8-4309-8053-8CA8F89B9EBD}"/>
    <dgm:cxn modelId="{40D5930B-ADD8-4CD4-B463-0C986DBFAE54}" type="presOf" srcId="{3C0877A1-7083-46AD-BEBB-A11671B8FEFC}" destId="{F1541745-3E90-48DB-8D3C-1AA896512F9A}" srcOrd="0" destOrd="0" presId="urn:microsoft.com/office/officeart/2005/8/layout/hList1"/>
    <dgm:cxn modelId="{4A80DC10-50FF-46B4-92A5-10B96FAEBDF1}" srcId="{8E4942CA-8125-4110-AE50-1DBD5985AC06}" destId="{ADDB96FA-940B-44A0-873F-A34ED548D213}" srcOrd="1" destOrd="0" parTransId="{771E36A1-0831-43E3-A202-0794A6EA79B2}" sibTransId="{ADB3D3E5-204C-40FF-B3A6-644BB7B3A620}"/>
    <dgm:cxn modelId="{A7F14D13-690F-4C75-BC06-987063BA61DF}" srcId="{54B0DCE2-DDB9-4712-AD2F-CCC5EDE90A71}" destId="{D0DA03A7-F928-48A7-825C-FD46DB37A978}" srcOrd="0" destOrd="0" parTransId="{FFCDA11E-3EDB-4DB9-AE2D-BD8DC3749DD1}" sibTransId="{7AD67718-2FF7-4EE8-B7CE-18BF68794D56}"/>
    <dgm:cxn modelId="{A129A31A-27EF-4C8D-BFB1-32B2020AFE77}" srcId="{41D4D42F-F8C2-42AE-9D60-F3E136F9200C}" destId="{498A3FB4-75B8-4ABB-AC0F-561FCDDA3C8B}" srcOrd="1" destOrd="0" parTransId="{68344A69-48C4-44AE-A595-FE80F5BC2701}" sibTransId="{E18BF064-9A0E-4785-9B93-5C76C2228B04}"/>
    <dgm:cxn modelId="{15C1AA1F-1AC2-4BD0-B859-B0B93F055729}" srcId="{177CF9B5-24C2-4F75-9CE0-6BCBE0AEC3DA}" destId="{24C4D801-1B42-4C38-96AB-AED21C8E5D91}" srcOrd="2" destOrd="0" parTransId="{ECCF0A33-9FF4-461B-81E4-CB9F09C97ACA}" sibTransId="{AA916CE9-4992-4180-A897-6147A3CE3C2B}"/>
    <dgm:cxn modelId="{6BCABB29-6525-4D11-84B5-CB8507E15652}" type="presOf" srcId="{D0DA03A7-F928-48A7-825C-FD46DB37A978}" destId="{25DD20F0-CD30-4D7F-9F41-DFB727A91DEF}" srcOrd="0" destOrd="0" presId="urn:microsoft.com/office/officeart/2005/8/layout/hList1"/>
    <dgm:cxn modelId="{82A7663C-F8DB-428C-BFB8-6952C80F50B2}" type="presOf" srcId="{ADDB96FA-940B-44A0-873F-A34ED548D213}" destId="{9812DB08-B88E-4CB0-AF90-34293DF2268A}" srcOrd="0" destOrd="1" presId="urn:microsoft.com/office/officeart/2005/8/layout/hList1"/>
    <dgm:cxn modelId="{7EDDF73F-1064-481D-83A1-26F655FA5338}" srcId="{177CF9B5-24C2-4F75-9CE0-6BCBE0AEC3DA}" destId="{1F4E95F0-37A9-4B37-AFB5-3AB140186D47}" srcOrd="0" destOrd="0" parTransId="{91930D5E-EAAD-48BA-838E-DCF6194B50D7}" sibTransId="{5F3FE14C-7434-49CA-9A18-BFA486438370}"/>
    <dgm:cxn modelId="{FB93135B-F734-48F0-A051-79AD248B8B06}" type="presOf" srcId="{41D4D42F-F8C2-42AE-9D60-F3E136F9200C}" destId="{5F84E303-24DF-4AA8-8470-FEB4B480B61F}" srcOrd="0" destOrd="0" presId="urn:microsoft.com/office/officeart/2005/8/layout/hList1"/>
    <dgm:cxn modelId="{C527D55F-0020-4690-97C4-E37B90BB3C92}" type="presOf" srcId="{3C24E8B3-2881-4F11-AB74-2DE150519C72}" destId="{CEB67BF9-087B-4A77-B4E1-47BDB6559FED}" srcOrd="0" destOrd="0" presId="urn:microsoft.com/office/officeart/2005/8/layout/hList1"/>
    <dgm:cxn modelId="{8D53AA46-091B-426A-973C-6576F84D5F2A}" srcId="{177CF9B5-24C2-4F75-9CE0-6BCBE0AEC3DA}" destId="{E0EFBC0C-313A-4307-AB66-7C0622BD6141}" srcOrd="1" destOrd="0" parTransId="{10340D00-B841-4F21-8FBD-9CCCF0A97815}" sibTransId="{F80FF776-217F-4AD1-9AC7-E1317E651F01}"/>
    <dgm:cxn modelId="{9C956E51-1DFC-4BFF-BE7D-1DE0CECFDA30}" srcId="{54B0DCE2-DDB9-4712-AD2F-CCC5EDE90A71}" destId="{177CF9B5-24C2-4F75-9CE0-6BCBE0AEC3DA}" srcOrd="1" destOrd="0" parTransId="{67EB25F5-4E8A-4F48-9F89-58B7BB174038}" sibTransId="{EB3B52D4-0FB4-4D78-A524-3D9F298C6692}"/>
    <dgm:cxn modelId="{F5606157-BEE8-474A-9D97-1F4D8D772655}" srcId="{41D4D42F-F8C2-42AE-9D60-F3E136F9200C}" destId="{B762A0D1-6CD4-4A05-9414-5C1FEFBD22C6}" srcOrd="2" destOrd="0" parTransId="{63D54512-93AF-4AB0-B01D-4FE362D84558}" sibTransId="{D9CA45D5-A96D-4748-9341-2591B52AA24B}"/>
    <dgm:cxn modelId="{F18A3279-C1E9-4E5D-A0D1-16A6978279A0}" type="presOf" srcId="{24C4D801-1B42-4C38-96AB-AED21C8E5D91}" destId="{4AC520D6-63E2-4DA8-B4DF-40E41ADB1C5A}" srcOrd="0" destOrd="2" presId="urn:microsoft.com/office/officeart/2005/8/layout/hList1"/>
    <dgm:cxn modelId="{FFF8D95A-421C-4D5F-A0E3-7B6196F6CC04}" type="presOf" srcId="{B762A0D1-6CD4-4A05-9414-5C1FEFBD22C6}" destId="{CEB67BF9-087B-4A77-B4E1-47BDB6559FED}" srcOrd="0" destOrd="2" presId="urn:microsoft.com/office/officeart/2005/8/layout/hList1"/>
    <dgm:cxn modelId="{ACB6F57A-4E4D-4D6E-A7B8-E5889F939C29}" type="presOf" srcId="{498A3FB4-75B8-4ABB-AC0F-561FCDDA3C8B}" destId="{CEB67BF9-087B-4A77-B4E1-47BDB6559FED}" srcOrd="0" destOrd="1" presId="urn:microsoft.com/office/officeart/2005/8/layout/hList1"/>
    <dgm:cxn modelId="{A7023682-9019-47C9-852E-3A194CAD0719}" type="presOf" srcId="{177CF9B5-24C2-4F75-9CE0-6BCBE0AEC3DA}" destId="{2F8A7992-A4C7-4D6D-AEE9-0DC2A64E1B2C}" srcOrd="0" destOrd="0" presId="urn:microsoft.com/office/officeart/2005/8/layout/hList1"/>
    <dgm:cxn modelId="{E4183F82-A85B-4A2C-9569-7E461EAE99D0}" type="presOf" srcId="{7AB611C1-F0DF-432E-BBF0-0F85CB656CB9}" destId="{F1541745-3E90-48DB-8D3C-1AA896512F9A}" srcOrd="0" destOrd="2" presId="urn:microsoft.com/office/officeart/2005/8/layout/hList1"/>
    <dgm:cxn modelId="{178B6189-3296-4F4B-9A65-57EA7F11D565}" type="presOf" srcId="{E0EFBC0C-313A-4307-AB66-7C0622BD6141}" destId="{4AC520D6-63E2-4DA8-B4DF-40E41ADB1C5A}" srcOrd="0" destOrd="1" presId="urn:microsoft.com/office/officeart/2005/8/layout/hList1"/>
    <dgm:cxn modelId="{5B600E8E-5C98-40BA-ADCC-A5E0086E4F4D}" srcId="{D0DA03A7-F928-48A7-825C-FD46DB37A978}" destId="{0BD25532-87AE-481B-AED5-4D9313CF6004}" srcOrd="1" destOrd="0" parTransId="{7DB38D5D-915A-42DF-ADA0-AD05595CA9A9}" sibTransId="{FA0BBEA8-9CBC-4DB9-A199-7824576817E6}"/>
    <dgm:cxn modelId="{F7630297-5452-419C-86C2-A30A65B2FF14}" type="presOf" srcId="{1F4E95F0-37A9-4B37-AFB5-3AB140186D47}" destId="{4AC520D6-63E2-4DA8-B4DF-40E41ADB1C5A}" srcOrd="0" destOrd="0" presId="urn:microsoft.com/office/officeart/2005/8/layout/hList1"/>
    <dgm:cxn modelId="{A4744BC0-FA33-4985-A4AF-D54C7B54FB3F}" srcId="{D0DA03A7-F928-48A7-825C-FD46DB37A978}" destId="{3C0877A1-7083-46AD-BEBB-A11671B8FEFC}" srcOrd="0" destOrd="0" parTransId="{9DA6F760-8EE4-41D9-AB26-99C4C9A29C89}" sibTransId="{095ADE4E-8414-4082-9488-CCDF2FB91EC3}"/>
    <dgm:cxn modelId="{99D1BECC-3CE0-4DB4-891D-4B790E0CB3D4}" srcId="{8E4942CA-8125-4110-AE50-1DBD5985AC06}" destId="{4411CF1F-363C-440F-BA1F-CB55CA97031B}" srcOrd="0" destOrd="0" parTransId="{64FBF44C-0D88-44D8-9D8D-356B1445CE1C}" sibTransId="{A1E0F563-D7D1-4B43-952E-1486369618FA}"/>
    <dgm:cxn modelId="{6ED207CE-BC40-4B74-9FDD-8CAACDCDCC79}" type="presOf" srcId="{4411CF1F-363C-440F-BA1F-CB55CA97031B}" destId="{9812DB08-B88E-4CB0-AF90-34293DF2268A}" srcOrd="0" destOrd="0" presId="urn:microsoft.com/office/officeart/2005/8/layout/hList1"/>
    <dgm:cxn modelId="{169C98DC-8E38-49E8-A5B9-8730F665C7A3}" srcId="{54B0DCE2-DDB9-4712-AD2F-CCC5EDE90A71}" destId="{8E4942CA-8125-4110-AE50-1DBD5985AC06}" srcOrd="3" destOrd="0" parTransId="{0FD9D2CB-A1AF-4152-B885-23DFBABE9DC0}" sibTransId="{A849B91D-BCD4-4341-A50F-01AA70120681}"/>
    <dgm:cxn modelId="{87DEAADC-3CC3-4B7F-89B6-DA98B2530DAE}" srcId="{41D4D42F-F8C2-42AE-9D60-F3E136F9200C}" destId="{3C24E8B3-2881-4F11-AB74-2DE150519C72}" srcOrd="0" destOrd="0" parTransId="{38A6EE84-B5A8-4C50-B2FA-E6CAB2044F6E}" sibTransId="{1A0FD19D-7A6E-4F99-8B31-126EA96C4C46}"/>
    <dgm:cxn modelId="{8352C6DC-D4BD-4A01-BB3A-39FAEBA84802}" type="presOf" srcId="{8E4942CA-8125-4110-AE50-1DBD5985AC06}" destId="{9E9F9454-E158-4B4E-919B-C816E122CF68}" srcOrd="0" destOrd="0" presId="urn:microsoft.com/office/officeart/2005/8/layout/hList1"/>
    <dgm:cxn modelId="{9DFC51F1-9D99-4C45-9242-6C1EEC3CA35A}" srcId="{54B0DCE2-DDB9-4712-AD2F-CCC5EDE90A71}" destId="{41D4D42F-F8C2-42AE-9D60-F3E136F9200C}" srcOrd="2" destOrd="0" parTransId="{FD2B171D-A904-4BD0-86D5-2984A99B87B2}" sibTransId="{83FB27FD-BD6C-4A24-9093-CE414FDB7333}"/>
    <dgm:cxn modelId="{B11E02FE-3F64-404C-B480-1F104A834ECC}" type="presOf" srcId="{0BD25532-87AE-481B-AED5-4D9313CF6004}" destId="{F1541745-3E90-48DB-8D3C-1AA896512F9A}" srcOrd="0" destOrd="1" presId="urn:microsoft.com/office/officeart/2005/8/layout/hList1"/>
    <dgm:cxn modelId="{34D928FF-D3B0-45A9-8433-D6106F8FE4CA}" type="presOf" srcId="{54B0DCE2-DDB9-4712-AD2F-CCC5EDE90A71}" destId="{1D2BD833-2BF8-404A-A565-97A742F513F9}" srcOrd="0" destOrd="0" presId="urn:microsoft.com/office/officeart/2005/8/layout/hList1"/>
    <dgm:cxn modelId="{60509381-8C74-4877-93F1-F36B216922C3}" type="presParOf" srcId="{1D2BD833-2BF8-404A-A565-97A742F513F9}" destId="{DA76CE9E-582B-4A64-95A6-F05EC6A3F267}" srcOrd="0" destOrd="0" presId="urn:microsoft.com/office/officeart/2005/8/layout/hList1"/>
    <dgm:cxn modelId="{8B785891-5733-4E79-99A0-24C1132F3378}" type="presParOf" srcId="{DA76CE9E-582B-4A64-95A6-F05EC6A3F267}" destId="{25DD20F0-CD30-4D7F-9F41-DFB727A91DEF}" srcOrd="0" destOrd="0" presId="urn:microsoft.com/office/officeart/2005/8/layout/hList1"/>
    <dgm:cxn modelId="{AEA9831A-0305-44D9-9FDA-8DAD3CF2D181}" type="presParOf" srcId="{DA76CE9E-582B-4A64-95A6-F05EC6A3F267}" destId="{F1541745-3E90-48DB-8D3C-1AA896512F9A}" srcOrd="1" destOrd="0" presId="urn:microsoft.com/office/officeart/2005/8/layout/hList1"/>
    <dgm:cxn modelId="{81178F62-6A21-441C-B9F5-EC3F326C1E69}" type="presParOf" srcId="{1D2BD833-2BF8-404A-A565-97A742F513F9}" destId="{D91D1417-E317-423D-ADE9-81B4E6DB63D7}" srcOrd="1" destOrd="0" presId="urn:microsoft.com/office/officeart/2005/8/layout/hList1"/>
    <dgm:cxn modelId="{C70E77BE-6200-40DB-881D-868FAA78F3E7}" type="presParOf" srcId="{1D2BD833-2BF8-404A-A565-97A742F513F9}" destId="{301DCF0F-F1AB-459B-928A-0483967EF8A0}" srcOrd="2" destOrd="0" presId="urn:microsoft.com/office/officeart/2005/8/layout/hList1"/>
    <dgm:cxn modelId="{A99EC0F8-5D2B-48DE-899E-64A47C889B44}" type="presParOf" srcId="{301DCF0F-F1AB-459B-928A-0483967EF8A0}" destId="{2F8A7992-A4C7-4D6D-AEE9-0DC2A64E1B2C}" srcOrd="0" destOrd="0" presId="urn:microsoft.com/office/officeart/2005/8/layout/hList1"/>
    <dgm:cxn modelId="{8226A27A-CB8B-452C-B4D5-52B8AF99C0C4}" type="presParOf" srcId="{301DCF0F-F1AB-459B-928A-0483967EF8A0}" destId="{4AC520D6-63E2-4DA8-B4DF-40E41ADB1C5A}" srcOrd="1" destOrd="0" presId="urn:microsoft.com/office/officeart/2005/8/layout/hList1"/>
    <dgm:cxn modelId="{9C04477A-2D24-465E-9516-C864FB0C1963}" type="presParOf" srcId="{1D2BD833-2BF8-404A-A565-97A742F513F9}" destId="{5602D3E2-BB36-4D48-B922-EB73703617FC}" srcOrd="3" destOrd="0" presId="urn:microsoft.com/office/officeart/2005/8/layout/hList1"/>
    <dgm:cxn modelId="{85C89E7E-5975-4429-AB28-9410CB0D17BB}" type="presParOf" srcId="{1D2BD833-2BF8-404A-A565-97A742F513F9}" destId="{E894AF1F-870A-4693-AD72-3C5E2B3CA054}" srcOrd="4" destOrd="0" presId="urn:microsoft.com/office/officeart/2005/8/layout/hList1"/>
    <dgm:cxn modelId="{69A5A444-81EA-462B-8249-616BECCA6BD8}" type="presParOf" srcId="{E894AF1F-870A-4693-AD72-3C5E2B3CA054}" destId="{5F84E303-24DF-4AA8-8470-FEB4B480B61F}" srcOrd="0" destOrd="0" presId="urn:microsoft.com/office/officeart/2005/8/layout/hList1"/>
    <dgm:cxn modelId="{FD8526C5-07C1-46EF-8260-B4C91418822D}" type="presParOf" srcId="{E894AF1F-870A-4693-AD72-3C5E2B3CA054}" destId="{CEB67BF9-087B-4A77-B4E1-47BDB6559FED}" srcOrd="1" destOrd="0" presId="urn:microsoft.com/office/officeart/2005/8/layout/hList1"/>
    <dgm:cxn modelId="{8D636709-4E7B-4618-B307-41C292846245}" type="presParOf" srcId="{1D2BD833-2BF8-404A-A565-97A742F513F9}" destId="{90D8F699-A191-498A-923B-1A6EA4373C39}" srcOrd="5" destOrd="0" presId="urn:microsoft.com/office/officeart/2005/8/layout/hList1"/>
    <dgm:cxn modelId="{F108CAAE-277B-4BF9-B15D-EC3F4F940733}" type="presParOf" srcId="{1D2BD833-2BF8-404A-A565-97A742F513F9}" destId="{122506F6-2498-4E09-BC2B-7FF0DF38BC95}" srcOrd="6" destOrd="0" presId="urn:microsoft.com/office/officeart/2005/8/layout/hList1"/>
    <dgm:cxn modelId="{416A721B-2A1B-4FE3-B2A6-3B04A4821E5E}" type="presParOf" srcId="{122506F6-2498-4E09-BC2B-7FF0DF38BC95}" destId="{9E9F9454-E158-4B4E-919B-C816E122CF68}" srcOrd="0" destOrd="0" presId="urn:microsoft.com/office/officeart/2005/8/layout/hList1"/>
    <dgm:cxn modelId="{6B4C0BB6-51EB-4B0A-AA4E-1033F074887F}" type="presParOf" srcId="{122506F6-2498-4E09-BC2B-7FF0DF38BC95}" destId="{9812DB08-B88E-4CB0-AF90-34293DF226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0DCE2-DDB9-4712-AD2F-CCC5EDE90A71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177CF9B5-24C2-4F75-9CE0-6BCBE0AEC3DA}">
      <dgm:prSet phldrT="[文本]"/>
      <dgm:spPr/>
      <dgm:t>
        <a:bodyPr/>
        <a:lstStyle/>
        <a:p>
          <a:r>
            <a:rPr lang="zh-CN" altLang="en-US" dirty="0"/>
            <a:t>常用工具包（</a:t>
          </a:r>
          <a:r>
            <a:rPr lang="en-US" altLang="zh-CN" dirty="0"/>
            <a:t>4+4</a:t>
          </a:r>
          <a:r>
            <a:rPr lang="zh-CN" altLang="en-US" dirty="0"/>
            <a:t>）</a:t>
          </a:r>
        </a:p>
      </dgm:t>
    </dgm:pt>
    <dgm:pt modelId="{67EB25F5-4E8A-4F48-9F89-58B7BB174038}" type="parTrans" cxnId="{9C956E51-1DFC-4BFF-BE7D-1DE0CECFDA30}">
      <dgm:prSet/>
      <dgm:spPr/>
      <dgm:t>
        <a:bodyPr/>
        <a:lstStyle/>
        <a:p>
          <a:endParaRPr lang="zh-CN" altLang="en-US"/>
        </a:p>
      </dgm:t>
    </dgm:pt>
    <dgm:pt modelId="{EB3B52D4-0FB4-4D78-A524-3D9F298C6692}" type="sibTrans" cxnId="{9C956E51-1DFC-4BFF-BE7D-1DE0CECFDA30}">
      <dgm:prSet/>
      <dgm:spPr/>
      <dgm:t>
        <a:bodyPr/>
        <a:lstStyle/>
        <a:p>
          <a:endParaRPr lang="zh-CN" altLang="en-US"/>
        </a:p>
      </dgm:t>
    </dgm:pt>
    <dgm:pt modelId="{1F4E95F0-37A9-4B37-AFB5-3AB140186D47}">
      <dgm:prSet phldrT="[文本]"/>
      <dgm:spPr/>
      <dgm:t>
        <a:bodyPr/>
        <a:lstStyle/>
        <a:p>
          <a:r>
            <a:rPr lang="en-US" altLang="zh-CN" dirty="0" err="1"/>
            <a:t>Numpy</a:t>
          </a:r>
          <a:endParaRPr lang="zh-CN" altLang="en-US" dirty="0"/>
        </a:p>
      </dgm:t>
    </dgm:pt>
    <dgm:pt modelId="{91930D5E-EAAD-48BA-838E-DCF6194B50D7}" type="parTrans" cxnId="{7EDDF73F-1064-481D-83A1-26F655FA5338}">
      <dgm:prSet/>
      <dgm:spPr/>
      <dgm:t>
        <a:bodyPr/>
        <a:lstStyle/>
        <a:p>
          <a:endParaRPr lang="zh-CN" altLang="en-US"/>
        </a:p>
      </dgm:t>
    </dgm:pt>
    <dgm:pt modelId="{5F3FE14C-7434-49CA-9A18-BFA486438370}" type="sibTrans" cxnId="{7EDDF73F-1064-481D-83A1-26F655FA5338}">
      <dgm:prSet/>
      <dgm:spPr/>
      <dgm:t>
        <a:bodyPr/>
        <a:lstStyle/>
        <a:p>
          <a:endParaRPr lang="zh-CN" altLang="en-US"/>
        </a:p>
      </dgm:t>
    </dgm:pt>
    <dgm:pt modelId="{D0DA03A7-F928-48A7-825C-FD46DB37A978}">
      <dgm:prSet phldrT="[文本]"/>
      <dgm:spPr/>
      <dgm:t>
        <a:bodyPr/>
        <a:lstStyle/>
        <a:p>
          <a:r>
            <a:rPr lang="zh-CN" altLang="en-US" dirty="0"/>
            <a:t>初识</a:t>
          </a:r>
          <a:r>
            <a:rPr lang="en-US" altLang="zh-CN" dirty="0"/>
            <a:t>Python</a:t>
          </a:r>
          <a:r>
            <a:rPr lang="zh-CN" altLang="en-US" dirty="0"/>
            <a:t>工具包（</a:t>
          </a:r>
          <a:r>
            <a:rPr lang="en-US" altLang="zh-CN" dirty="0"/>
            <a:t>2+2</a:t>
          </a:r>
          <a:r>
            <a:rPr lang="zh-CN" altLang="en-US" dirty="0"/>
            <a:t>）</a:t>
          </a:r>
        </a:p>
      </dgm:t>
    </dgm:pt>
    <dgm:pt modelId="{FFCDA11E-3EDB-4DB9-AE2D-BD8DC3749DD1}" type="parTrans" cxnId="{A7F14D13-690F-4C75-BC06-987063BA61DF}">
      <dgm:prSet/>
      <dgm:spPr/>
      <dgm:t>
        <a:bodyPr/>
        <a:lstStyle/>
        <a:p>
          <a:endParaRPr lang="zh-CN" altLang="en-US"/>
        </a:p>
      </dgm:t>
    </dgm:pt>
    <dgm:pt modelId="{7AD67718-2FF7-4EE8-B7CE-18BF68794D56}" type="sibTrans" cxnId="{A7F14D13-690F-4C75-BC06-987063BA61DF}">
      <dgm:prSet/>
      <dgm:spPr/>
      <dgm:t>
        <a:bodyPr/>
        <a:lstStyle/>
        <a:p>
          <a:endParaRPr lang="zh-CN" altLang="en-US"/>
        </a:p>
      </dgm:t>
    </dgm:pt>
    <dgm:pt modelId="{3C0877A1-7083-46AD-BEBB-A11671B8FEFC}">
      <dgm:prSet phldrT="[文本]"/>
      <dgm:spPr/>
      <dgm:t>
        <a:bodyPr/>
        <a:lstStyle/>
        <a:p>
          <a:r>
            <a:rPr lang="zh-CN" altLang="en-US" dirty="0"/>
            <a:t>传统编程回顾</a:t>
          </a:r>
        </a:p>
      </dgm:t>
    </dgm:pt>
    <dgm:pt modelId="{9DA6F760-8EE4-41D9-AB26-99C4C9A29C89}" type="parTrans" cxnId="{A4744BC0-FA33-4985-A4AF-D54C7B54FB3F}">
      <dgm:prSet/>
      <dgm:spPr/>
      <dgm:t>
        <a:bodyPr/>
        <a:lstStyle/>
        <a:p>
          <a:endParaRPr lang="zh-CN" altLang="en-US"/>
        </a:p>
      </dgm:t>
    </dgm:pt>
    <dgm:pt modelId="{095ADE4E-8414-4082-9488-CCDF2FB91EC3}" type="sibTrans" cxnId="{A4744BC0-FA33-4985-A4AF-D54C7B54FB3F}">
      <dgm:prSet/>
      <dgm:spPr/>
      <dgm:t>
        <a:bodyPr/>
        <a:lstStyle/>
        <a:p>
          <a:endParaRPr lang="zh-CN" altLang="en-US"/>
        </a:p>
      </dgm:t>
    </dgm:pt>
    <dgm:pt modelId="{36126E94-E4BB-4868-8FAE-C300379C61FD}">
      <dgm:prSet phldrT="[文本]"/>
      <dgm:spPr/>
      <dgm:t>
        <a:bodyPr/>
        <a:lstStyle/>
        <a:p>
          <a:r>
            <a:rPr lang="en-US" altLang="zh-CN" dirty="0"/>
            <a:t>Pandas</a:t>
          </a:r>
          <a:endParaRPr lang="zh-CN" altLang="en-US" dirty="0"/>
        </a:p>
      </dgm:t>
    </dgm:pt>
    <dgm:pt modelId="{65E5FCFD-D1D2-4E9F-BD6F-85C280B68C1B}" type="parTrans" cxnId="{C16ED2CA-1FA6-406B-9125-8F0F65837175}">
      <dgm:prSet/>
      <dgm:spPr/>
      <dgm:t>
        <a:bodyPr/>
        <a:lstStyle/>
        <a:p>
          <a:endParaRPr lang="zh-CN" altLang="en-US"/>
        </a:p>
      </dgm:t>
    </dgm:pt>
    <dgm:pt modelId="{9099536A-433B-4AC5-973C-4051D83C78C3}" type="sibTrans" cxnId="{C16ED2CA-1FA6-406B-9125-8F0F65837175}">
      <dgm:prSet/>
      <dgm:spPr/>
      <dgm:t>
        <a:bodyPr/>
        <a:lstStyle/>
        <a:p>
          <a:endParaRPr lang="zh-CN" altLang="en-US"/>
        </a:p>
      </dgm:t>
    </dgm:pt>
    <dgm:pt modelId="{DA336B48-B521-4891-A703-AC51F7C25985}">
      <dgm:prSet phldrT="[文本]"/>
      <dgm:spPr/>
      <dgm:t>
        <a:bodyPr/>
        <a:lstStyle/>
        <a:p>
          <a:r>
            <a:rPr lang="en-US" altLang="zh-CN" dirty="0"/>
            <a:t>Matplotlib</a:t>
          </a:r>
          <a:endParaRPr lang="zh-CN" altLang="en-US" dirty="0"/>
        </a:p>
      </dgm:t>
    </dgm:pt>
    <dgm:pt modelId="{EEA7A452-83B5-4C19-8F3D-E69DC9B3F4DC}" type="parTrans" cxnId="{01956A53-6B5A-4167-8828-19749D115B5D}">
      <dgm:prSet/>
      <dgm:spPr/>
      <dgm:t>
        <a:bodyPr/>
        <a:lstStyle/>
        <a:p>
          <a:endParaRPr lang="zh-CN" altLang="en-US"/>
        </a:p>
      </dgm:t>
    </dgm:pt>
    <dgm:pt modelId="{253C90A0-4D4F-463C-9EC6-74EA422AF62E}" type="sibTrans" cxnId="{01956A53-6B5A-4167-8828-19749D115B5D}">
      <dgm:prSet/>
      <dgm:spPr/>
      <dgm:t>
        <a:bodyPr/>
        <a:lstStyle/>
        <a:p>
          <a:endParaRPr lang="zh-CN" altLang="en-US"/>
        </a:p>
      </dgm:t>
    </dgm:pt>
    <dgm:pt modelId="{DA0FFC5F-9EC4-4D36-8307-A4069406E67A}">
      <dgm:prSet phldrT="[文本]"/>
      <dgm:spPr/>
      <dgm:t>
        <a:bodyPr/>
        <a:lstStyle/>
        <a:p>
          <a:r>
            <a:rPr lang="zh-CN" altLang="en-US" dirty="0"/>
            <a:t>工具包编程引入</a:t>
          </a:r>
        </a:p>
      </dgm:t>
    </dgm:pt>
    <dgm:pt modelId="{8B62C183-0B66-44C9-84C9-3B052DC389A2}" type="parTrans" cxnId="{EB9FB17F-6031-42DF-9DBF-556B4D420F15}">
      <dgm:prSet/>
      <dgm:spPr/>
      <dgm:t>
        <a:bodyPr/>
        <a:lstStyle/>
        <a:p>
          <a:endParaRPr lang="zh-CN" altLang="en-US"/>
        </a:p>
      </dgm:t>
    </dgm:pt>
    <dgm:pt modelId="{8183D04A-FB29-41AD-BE16-474B78B35472}" type="sibTrans" cxnId="{EB9FB17F-6031-42DF-9DBF-556B4D420F15}">
      <dgm:prSet/>
      <dgm:spPr/>
      <dgm:t>
        <a:bodyPr/>
        <a:lstStyle/>
        <a:p>
          <a:endParaRPr lang="zh-CN" altLang="en-US"/>
        </a:p>
      </dgm:t>
    </dgm:pt>
    <dgm:pt modelId="{DBD50AE4-B26C-4EE6-9F52-51EA810ED6B8}">
      <dgm:prSet phldrT="[文本]"/>
      <dgm:spPr/>
      <dgm:t>
        <a:bodyPr/>
        <a:lstStyle/>
        <a:p>
          <a:r>
            <a:rPr lang="zh-CN" altLang="en-US" dirty="0"/>
            <a:t>问题求解示例</a:t>
          </a:r>
        </a:p>
      </dgm:t>
    </dgm:pt>
    <dgm:pt modelId="{1490FBAC-0976-4F5A-99E4-DA924A036AAC}" type="parTrans" cxnId="{DB42A26D-9F08-428B-B742-69701A980EAB}">
      <dgm:prSet/>
      <dgm:spPr/>
      <dgm:t>
        <a:bodyPr/>
        <a:lstStyle/>
        <a:p>
          <a:endParaRPr lang="zh-CN" altLang="en-US"/>
        </a:p>
      </dgm:t>
    </dgm:pt>
    <dgm:pt modelId="{5D6140A2-5A79-4211-909A-96D1C660C922}" type="sibTrans" cxnId="{DB42A26D-9F08-428B-B742-69701A980EAB}">
      <dgm:prSet/>
      <dgm:spPr/>
      <dgm:t>
        <a:bodyPr/>
        <a:lstStyle/>
        <a:p>
          <a:endParaRPr lang="zh-CN" altLang="en-US"/>
        </a:p>
      </dgm:t>
    </dgm:pt>
    <dgm:pt modelId="{1D2BD833-2BF8-404A-A565-97A742F513F9}" type="pres">
      <dgm:prSet presAssocID="{54B0DCE2-DDB9-4712-AD2F-CCC5EDE90A71}" presName="Name0" presStyleCnt="0">
        <dgm:presLayoutVars>
          <dgm:dir/>
          <dgm:animLvl val="lvl"/>
          <dgm:resizeHandles val="exact"/>
        </dgm:presLayoutVars>
      </dgm:prSet>
      <dgm:spPr/>
    </dgm:pt>
    <dgm:pt modelId="{DA76CE9E-582B-4A64-95A6-F05EC6A3F267}" type="pres">
      <dgm:prSet presAssocID="{D0DA03A7-F928-48A7-825C-FD46DB37A978}" presName="composite" presStyleCnt="0"/>
      <dgm:spPr/>
    </dgm:pt>
    <dgm:pt modelId="{25DD20F0-CD30-4D7F-9F41-DFB727A91DEF}" type="pres">
      <dgm:prSet presAssocID="{D0DA03A7-F928-48A7-825C-FD46DB37A97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1541745-3E90-48DB-8D3C-1AA896512F9A}" type="pres">
      <dgm:prSet presAssocID="{D0DA03A7-F928-48A7-825C-FD46DB37A978}" presName="desTx" presStyleLbl="alignAccFollowNode1" presStyleIdx="0" presStyleCnt="2">
        <dgm:presLayoutVars>
          <dgm:bulletEnabled val="1"/>
        </dgm:presLayoutVars>
      </dgm:prSet>
      <dgm:spPr/>
    </dgm:pt>
    <dgm:pt modelId="{D91D1417-E317-423D-ADE9-81B4E6DB63D7}" type="pres">
      <dgm:prSet presAssocID="{7AD67718-2FF7-4EE8-B7CE-18BF68794D56}" presName="space" presStyleCnt="0"/>
      <dgm:spPr/>
    </dgm:pt>
    <dgm:pt modelId="{301DCF0F-F1AB-459B-928A-0483967EF8A0}" type="pres">
      <dgm:prSet presAssocID="{177CF9B5-24C2-4F75-9CE0-6BCBE0AEC3DA}" presName="composite" presStyleCnt="0"/>
      <dgm:spPr/>
    </dgm:pt>
    <dgm:pt modelId="{2F8A7992-A4C7-4D6D-AEE9-0DC2A64E1B2C}" type="pres">
      <dgm:prSet presAssocID="{177CF9B5-24C2-4F75-9CE0-6BCBE0AEC3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AC520D6-63E2-4DA8-B4DF-40E41ADB1C5A}" type="pres">
      <dgm:prSet presAssocID="{177CF9B5-24C2-4F75-9CE0-6BCBE0AEC3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5C2F203-4134-4CC0-8ED5-E4C8EEED306E}" type="presOf" srcId="{DA0FFC5F-9EC4-4D36-8307-A4069406E67A}" destId="{F1541745-3E90-48DB-8D3C-1AA896512F9A}" srcOrd="0" destOrd="1" presId="urn:microsoft.com/office/officeart/2005/8/layout/hList1"/>
    <dgm:cxn modelId="{40D5930B-ADD8-4CD4-B463-0C986DBFAE54}" type="presOf" srcId="{3C0877A1-7083-46AD-BEBB-A11671B8FEFC}" destId="{F1541745-3E90-48DB-8D3C-1AA896512F9A}" srcOrd="0" destOrd="0" presId="urn:microsoft.com/office/officeart/2005/8/layout/hList1"/>
    <dgm:cxn modelId="{A7F14D13-690F-4C75-BC06-987063BA61DF}" srcId="{54B0DCE2-DDB9-4712-AD2F-CCC5EDE90A71}" destId="{D0DA03A7-F928-48A7-825C-FD46DB37A978}" srcOrd="0" destOrd="0" parTransId="{FFCDA11E-3EDB-4DB9-AE2D-BD8DC3749DD1}" sibTransId="{7AD67718-2FF7-4EE8-B7CE-18BF68794D56}"/>
    <dgm:cxn modelId="{6BCABB29-6525-4D11-84B5-CB8507E15652}" type="presOf" srcId="{D0DA03A7-F928-48A7-825C-FD46DB37A978}" destId="{25DD20F0-CD30-4D7F-9F41-DFB727A91DEF}" srcOrd="0" destOrd="0" presId="urn:microsoft.com/office/officeart/2005/8/layout/hList1"/>
    <dgm:cxn modelId="{7EDDF73F-1064-481D-83A1-26F655FA5338}" srcId="{177CF9B5-24C2-4F75-9CE0-6BCBE0AEC3DA}" destId="{1F4E95F0-37A9-4B37-AFB5-3AB140186D47}" srcOrd="0" destOrd="0" parTransId="{91930D5E-EAAD-48BA-838E-DCF6194B50D7}" sibTransId="{5F3FE14C-7434-49CA-9A18-BFA486438370}"/>
    <dgm:cxn modelId="{DB42A26D-9F08-428B-B742-69701A980EAB}" srcId="{D0DA03A7-F928-48A7-825C-FD46DB37A978}" destId="{DBD50AE4-B26C-4EE6-9F52-51EA810ED6B8}" srcOrd="2" destOrd="0" parTransId="{1490FBAC-0976-4F5A-99E4-DA924A036AAC}" sibTransId="{5D6140A2-5A79-4211-909A-96D1C660C922}"/>
    <dgm:cxn modelId="{9C956E51-1DFC-4BFF-BE7D-1DE0CECFDA30}" srcId="{54B0DCE2-DDB9-4712-AD2F-CCC5EDE90A71}" destId="{177CF9B5-24C2-4F75-9CE0-6BCBE0AEC3DA}" srcOrd="1" destOrd="0" parTransId="{67EB25F5-4E8A-4F48-9F89-58B7BB174038}" sibTransId="{EB3B52D4-0FB4-4D78-A524-3D9F298C6692}"/>
    <dgm:cxn modelId="{01956A53-6B5A-4167-8828-19749D115B5D}" srcId="{177CF9B5-24C2-4F75-9CE0-6BCBE0AEC3DA}" destId="{DA336B48-B521-4891-A703-AC51F7C25985}" srcOrd="2" destOrd="0" parTransId="{EEA7A452-83B5-4C19-8F3D-E69DC9B3F4DC}" sibTransId="{253C90A0-4D4F-463C-9EC6-74EA422AF62E}"/>
    <dgm:cxn modelId="{EB9FB17F-6031-42DF-9DBF-556B4D420F15}" srcId="{D0DA03A7-F928-48A7-825C-FD46DB37A978}" destId="{DA0FFC5F-9EC4-4D36-8307-A4069406E67A}" srcOrd="1" destOrd="0" parTransId="{8B62C183-0B66-44C9-84C9-3B052DC389A2}" sibTransId="{8183D04A-FB29-41AD-BE16-474B78B35472}"/>
    <dgm:cxn modelId="{A7023682-9019-47C9-852E-3A194CAD0719}" type="presOf" srcId="{177CF9B5-24C2-4F75-9CE0-6BCBE0AEC3DA}" destId="{2F8A7992-A4C7-4D6D-AEE9-0DC2A64E1B2C}" srcOrd="0" destOrd="0" presId="urn:microsoft.com/office/officeart/2005/8/layout/hList1"/>
    <dgm:cxn modelId="{F7630297-5452-419C-86C2-A30A65B2FF14}" type="presOf" srcId="{1F4E95F0-37A9-4B37-AFB5-3AB140186D47}" destId="{4AC520D6-63E2-4DA8-B4DF-40E41ADB1C5A}" srcOrd="0" destOrd="0" presId="urn:microsoft.com/office/officeart/2005/8/layout/hList1"/>
    <dgm:cxn modelId="{A4744BC0-FA33-4985-A4AF-D54C7B54FB3F}" srcId="{D0DA03A7-F928-48A7-825C-FD46DB37A978}" destId="{3C0877A1-7083-46AD-BEBB-A11671B8FEFC}" srcOrd="0" destOrd="0" parTransId="{9DA6F760-8EE4-41D9-AB26-99C4C9A29C89}" sibTransId="{095ADE4E-8414-4082-9488-CCDF2FB91EC3}"/>
    <dgm:cxn modelId="{F1B6F1C4-77E1-400F-A6AA-7FF4DEC1F61D}" type="presOf" srcId="{36126E94-E4BB-4868-8FAE-C300379C61FD}" destId="{4AC520D6-63E2-4DA8-B4DF-40E41ADB1C5A}" srcOrd="0" destOrd="1" presId="urn:microsoft.com/office/officeart/2005/8/layout/hList1"/>
    <dgm:cxn modelId="{89F380C7-664D-466A-98D6-94C983D33C37}" type="presOf" srcId="{DA336B48-B521-4891-A703-AC51F7C25985}" destId="{4AC520D6-63E2-4DA8-B4DF-40E41ADB1C5A}" srcOrd="0" destOrd="2" presId="urn:microsoft.com/office/officeart/2005/8/layout/hList1"/>
    <dgm:cxn modelId="{091C8EC9-6CEF-4775-8B56-9F12172025FC}" type="presOf" srcId="{DBD50AE4-B26C-4EE6-9F52-51EA810ED6B8}" destId="{F1541745-3E90-48DB-8D3C-1AA896512F9A}" srcOrd="0" destOrd="2" presId="urn:microsoft.com/office/officeart/2005/8/layout/hList1"/>
    <dgm:cxn modelId="{C16ED2CA-1FA6-406B-9125-8F0F65837175}" srcId="{177CF9B5-24C2-4F75-9CE0-6BCBE0AEC3DA}" destId="{36126E94-E4BB-4868-8FAE-C300379C61FD}" srcOrd="1" destOrd="0" parTransId="{65E5FCFD-D1D2-4E9F-BD6F-85C280B68C1B}" sibTransId="{9099536A-433B-4AC5-973C-4051D83C78C3}"/>
    <dgm:cxn modelId="{34D928FF-D3B0-45A9-8433-D6106F8FE4CA}" type="presOf" srcId="{54B0DCE2-DDB9-4712-AD2F-CCC5EDE90A71}" destId="{1D2BD833-2BF8-404A-A565-97A742F513F9}" srcOrd="0" destOrd="0" presId="urn:microsoft.com/office/officeart/2005/8/layout/hList1"/>
    <dgm:cxn modelId="{60509381-8C74-4877-93F1-F36B216922C3}" type="presParOf" srcId="{1D2BD833-2BF8-404A-A565-97A742F513F9}" destId="{DA76CE9E-582B-4A64-95A6-F05EC6A3F267}" srcOrd="0" destOrd="0" presId="urn:microsoft.com/office/officeart/2005/8/layout/hList1"/>
    <dgm:cxn modelId="{8B785891-5733-4E79-99A0-24C1132F3378}" type="presParOf" srcId="{DA76CE9E-582B-4A64-95A6-F05EC6A3F267}" destId="{25DD20F0-CD30-4D7F-9F41-DFB727A91DEF}" srcOrd="0" destOrd="0" presId="urn:microsoft.com/office/officeart/2005/8/layout/hList1"/>
    <dgm:cxn modelId="{AEA9831A-0305-44D9-9FDA-8DAD3CF2D181}" type="presParOf" srcId="{DA76CE9E-582B-4A64-95A6-F05EC6A3F267}" destId="{F1541745-3E90-48DB-8D3C-1AA896512F9A}" srcOrd="1" destOrd="0" presId="urn:microsoft.com/office/officeart/2005/8/layout/hList1"/>
    <dgm:cxn modelId="{81178F62-6A21-441C-B9F5-EC3F326C1E69}" type="presParOf" srcId="{1D2BD833-2BF8-404A-A565-97A742F513F9}" destId="{D91D1417-E317-423D-ADE9-81B4E6DB63D7}" srcOrd="1" destOrd="0" presId="urn:microsoft.com/office/officeart/2005/8/layout/hList1"/>
    <dgm:cxn modelId="{C70E77BE-6200-40DB-881D-868FAA78F3E7}" type="presParOf" srcId="{1D2BD833-2BF8-404A-A565-97A742F513F9}" destId="{301DCF0F-F1AB-459B-928A-0483967EF8A0}" srcOrd="2" destOrd="0" presId="urn:microsoft.com/office/officeart/2005/8/layout/hList1"/>
    <dgm:cxn modelId="{A99EC0F8-5D2B-48DE-899E-64A47C889B44}" type="presParOf" srcId="{301DCF0F-F1AB-459B-928A-0483967EF8A0}" destId="{2F8A7992-A4C7-4D6D-AEE9-0DC2A64E1B2C}" srcOrd="0" destOrd="0" presId="urn:microsoft.com/office/officeart/2005/8/layout/hList1"/>
    <dgm:cxn modelId="{8226A27A-CB8B-452C-B4D5-52B8AF99C0C4}" type="presParOf" srcId="{301DCF0F-F1AB-459B-928A-0483967EF8A0}" destId="{4AC520D6-63E2-4DA8-B4DF-40E41ADB1C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B0DCE2-DDB9-4712-AD2F-CCC5EDE90A71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77CF9B5-24C2-4F75-9CE0-6BCBE0AEC3DA}">
      <dgm:prSet phldrT="[文本]"/>
      <dgm:spPr/>
      <dgm:t>
        <a:bodyPr/>
        <a:lstStyle/>
        <a:p>
          <a:r>
            <a:rPr lang="zh-CN" altLang="en-US" dirty="0"/>
            <a:t>学生为主（</a:t>
          </a:r>
          <a:r>
            <a:rPr lang="en-US" altLang="zh-CN" dirty="0"/>
            <a:t>4+4</a:t>
          </a:r>
          <a:r>
            <a:rPr lang="zh-CN" altLang="en-US" dirty="0"/>
            <a:t>）</a:t>
          </a:r>
        </a:p>
      </dgm:t>
    </dgm:pt>
    <dgm:pt modelId="{67EB25F5-4E8A-4F48-9F89-58B7BB174038}" type="parTrans" cxnId="{9C956E51-1DFC-4BFF-BE7D-1DE0CECFDA30}">
      <dgm:prSet/>
      <dgm:spPr/>
      <dgm:t>
        <a:bodyPr/>
        <a:lstStyle/>
        <a:p>
          <a:endParaRPr lang="zh-CN" altLang="en-US"/>
        </a:p>
      </dgm:t>
    </dgm:pt>
    <dgm:pt modelId="{EB3B52D4-0FB4-4D78-A524-3D9F298C6692}" type="sibTrans" cxnId="{9C956E51-1DFC-4BFF-BE7D-1DE0CECFDA30}">
      <dgm:prSet/>
      <dgm:spPr/>
      <dgm:t>
        <a:bodyPr/>
        <a:lstStyle/>
        <a:p>
          <a:endParaRPr lang="zh-CN" altLang="en-US"/>
        </a:p>
      </dgm:t>
    </dgm:pt>
    <dgm:pt modelId="{D0DA03A7-F928-48A7-825C-FD46DB37A978}">
      <dgm:prSet phldrT="[文本]"/>
      <dgm:spPr/>
      <dgm:t>
        <a:bodyPr/>
        <a:lstStyle/>
        <a:p>
          <a:r>
            <a:rPr lang="zh-CN" altLang="en-US" dirty="0"/>
            <a:t>教师引导（</a:t>
          </a:r>
          <a:r>
            <a:rPr lang="en-US" altLang="zh-CN" dirty="0"/>
            <a:t>4+4</a:t>
          </a:r>
          <a:r>
            <a:rPr lang="zh-CN" altLang="en-US" dirty="0"/>
            <a:t>）</a:t>
          </a:r>
        </a:p>
      </dgm:t>
    </dgm:pt>
    <dgm:pt modelId="{FFCDA11E-3EDB-4DB9-AE2D-BD8DC3749DD1}" type="parTrans" cxnId="{A7F14D13-690F-4C75-BC06-987063BA61DF}">
      <dgm:prSet/>
      <dgm:spPr/>
      <dgm:t>
        <a:bodyPr/>
        <a:lstStyle/>
        <a:p>
          <a:endParaRPr lang="zh-CN" altLang="en-US"/>
        </a:p>
      </dgm:t>
    </dgm:pt>
    <dgm:pt modelId="{7AD67718-2FF7-4EE8-B7CE-18BF68794D56}" type="sibTrans" cxnId="{A7F14D13-690F-4C75-BC06-987063BA61DF}">
      <dgm:prSet/>
      <dgm:spPr/>
      <dgm:t>
        <a:bodyPr/>
        <a:lstStyle/>
        <a:p>
          <a:endParaRPr lang="zh-CN" altLang="en-US"/>
        </a:p>
      </dgm:t>
    </dgm:pt>
    <dgm:pt modelId="{3C0877A1-7083-46AD-BEBB-A11671B8FEFC}">
      <dgm:prSet phldrT="[文本]"/>
      <dgm:spPr/>
      <dgm:t>
        <a:bodyPr/>
        <a:lstStyle/>
        <a:p>
          <a:r>
            <a:rPr lang="en-US" altLang="zh-CN" dirty="0"/>
            <a:t>BP</a:t>
          </a:r>
          <a:r>
            <a:rPr lang="zh-CN" altLang="en-US" dirty="0"/>
            <a:t>神经网络</a:t>
          </a:r>
        </a:p>
      </dgm:t>
    </dgm:pt>
    <dgm:pt modelId="{9DA6F760-8EE4-41D9-AB26-99C4C9A29C89}" type="parTrans" cxnId="{A4744BC0-FA33-4985-A4AF-D54C7B54FB3F}">
      <dgm:prSet/>
      <dgm:spPr/>
      <dgm:t>
        <a:bodyPr/>
        <a:lstStyle/>
        <a:p>
          <a:endParaRPr lang="zh-CN" altLang="en-US"/>
        </a:p>
      </dgm:t>
    </dgm:pt>
    <dgm:pt modelId="{095ADE4E-8414-4082-9488-CCDF2FB91EC3}" type="sibTrans" cxnId="{A4744BC0-FA33-4985-A4AF-D54C7B54FB3F}">
      <dgm:prSet/>
      <dgm:spPr/>
      <dgm:t>
        <a:bodyPr/>
        <a:lstStyle/>
        <a:p>
          <a:endParaRPr lang="zh-CN" altLang="en-US"/>
        </a:p>
      </dgm:t>
    </dgm:pt>
    <dgm:pt modelId="{A47968B6-BEB8-4665-882B-1E04C4BEBF7B}">
      <dgm:prSet phldrT="[文本]"/>
      <dgm:spPr/>
      <dgm:t>
        <a:bodyPr/>
        <a:lstStyle/>
        <a:p>
          <a:r>
            <a:rPr lang="zh-CN" altLang="en-US" dirty="0"/>
            <a:t>问题发现、方法调研、步骤分解、编程实现、结果分析及未来研究方向探索</a:t>
          </a:r>
        </a:p>
      </dgm:t>
    </dgm:pt>
    <dgm:pt modelId="{6957B1DC-144F-4E85-817E-0954D1AEF2DA}" type="parTrans" cxnId="{84C7F0C5-7F07-4CF2-A92B-34AD86C124C8}">
      <dgm:prSet/>
      <dgm:spPr/>
      <dgm:t>
        <a:bodyPr/>
        <a:lstStyle/>
        <a:p>
          <a:endParaRPr lang="zh-CN" altLang="en-US"/>
        </a:p>
      </dgm:t>
    </dgm:pt>
    <dgm:pt modelId="{C70AA33D-0A52-4763-BF71-C4C80F3FE04C}" type="sibTrans" cxnId="{84C7F0C5-7F07-4CF2-A92B-34AD86C124C8}">
      <dgm:prSet/>
      <dgm:spPr/>
      <dgm:t>
        <a:bodyPr/>
        <a:lstStyle/>
        <a:p>
          <a:endParaRPr lang="zh-CN" altLang="en-US"/>
        </a:p>
      </dgm:t>
    </dgm:pt>
    <dgm:pt modelId="{E4534F16-6703-4E21-823E-85D4F929D5AD}">
      <dgm:prSet phldrT="[文本]"/>
      <dgm:spPr/>
      <dgm:t>
        <a:bodyPr/>
        <a:lstStyle/>
        <a:p>
          <a:r>
            <a:rPr lang="zh-CN" altLang="en-US" dirty="0"/>
            <a:t>实验报告，课堂展示，交流讨论</a:t>
          </a:r>
        </a:p>
      </dgm:t>
    </dgm:pt>
    <dgm:pt modelId="{3AE9707B-3100-4F54-B125-69FC50A29828}" type="parTrans" cxnId="{A09A26FF-D373-451E-92D2-3E8E17468424}">
      <dgm:prSet/>
      <dgm:spPr/>
      <dgm:t>
        <a:bodyPr/>
        <a:lstStyle/>
        <a:p>
          <a:endParaRPr lang="zh-CN" altLang="en-US"/>
        </a:p>
      </dgm:t>
    </dgm:pt>
    <dgm:pt modelId="{8B4B28F6-0EB9-490C-A241-C86BF9875B22}" type="sibTrans" cxnId="{A09A26FF-D373-451E-92D2-3E8E17468424}">
      <dgm:prSet/>
      <dgm:spPr/>
      <dgm:t>
        <a:bodyPr/>
        <a:lstStyle/>
        <a:p>
          <a:endParaRPr lang="zh-CN" altLang="en-US"/>
        </a:p>
      </dgm:t>
    </dgm:pt>
    <dgm:pt modelId="{73E9AB4C-728E-4C33-999C-EDF0C23C1E39}">
      <dgm:prSet phldrT="[文本]"/>
      <dgm:spPr/>
      <dgm:t>
        <a:bodyPr/>
        <a:lstStyle/>
        <a:p>
          <a:r>
            <a:rPr lang="en-US" altLang="zh-CN" dirty="0"/>
            <a:t>LeNet-5</a:t>
          </a:r>
          <a:r>
            <a:rPr lang="zh-CN" altLang="en-US" dirty="0"/>
            <a:t>卷积神经网络</a:t>
          </a:r>
        </a:p>
      </dgm:t>
    </dgm:pt>
    <dgm:pt modelId="{946025C9-0DE6-4E53-858F-F953A478762E}" type="parTrans" cxnId="{E44486A8-AFC5-436F-87DB-64DAA5602700}">
      <dgm:prSet/>
      <dgm:spPr/>
      <dgm:t>
        <a:bodyPr/>
        <a:lstStyle/>
        <a:p>
          <a:endParaRPr lang="zh-CN" altLang="en-US"/>
        </a:p>
      </dgm:t>
    </dgm:pt>
    <dgm:pt modelId="{945B077A-BA9E-4A6E-8F18-45F5927E54D1}" type="sibTrans" cxnId="{E44486A8-AFC5-436F-87DB-64DAA5602700}">
      <dgm:prSet/>
      <dgm:spPr/>
      <dgm:t>
        <a:bodyPr/>
        <a:lstStyle/>
        <a:p>
          <a:endParaRPr lang="zh-CN" altLang="en-US"/>
        </a:p>
      </dgm:t>
    </dgm:pt>
    <dgm:pt modelId="{48795615-690E-4579-B8FD-62B22DF49BCD}">
      <dgm:prSet phldrT="[文本]"/>
      <dgm:spPr/>
      <dgm:t>
        <a:bodyPr/>
        <a:lstStyle/>
        <a:p>
          <a:r>
            <a:rPr lang="zh-CN" altLang="en-US" dirty="0"/>
            <a:t>以手写数字识别问题为例</a:t>
          </a:r>
        </a:p>
      </dgm:t>
    </dgm:pt>
    <dgm:pt modelId="{81643F44-15CA-479E-B6FB-03EE3F051CFD}" type="parTrans" cxnId="{B7062523-D0A3-48A1-9BD5-A47586CA844E}">
      <dgm:prSet/>
      <dgm:spPr/>
      <dgm:t>
        <a:bodyPr/>
        <a:lstStyle/>
        <a:p>
          <a:endParaRPr lang="zh-CN" altLang="en-US"/>
        </a:p>
      </dgm:t>
    </dgm:pt>
    <dgm:pt modelId="{556D4045-BCF3-4259-9AA7-6D86E19E5ED2}" type="sibTrans" cxnId="{B7062523-D0A3-48A1-9BD5-A47586CA844E}">
      <dgm:prSet/>
      <dgm:spPr/>
      <dgm:t>
        <a:bodyPr/>
        <a:lstStyle/>
        <a:p>
          <a:endParaRPr lang="zh-CN" altLang="en-US"/>
        </a:p>
      </dgm:t>
    </dgm:pt>
    <dgm:pt modelId="{1D2BD833-2BF8-404A-A565-97A742F513F9}" type="pres">
      <dgm:prSet presAssocID="{54B0DCE2-DDB9-4712-AD2F-CCC5EDE90A71}" presName="Name0" presStyleCnt="0">
        <dgm:presLayoutVars>
          <dgm:dir/>
          <dgm:animLvl val="lvl"/>
          <dgm:resizeHandles val="exact"/>
        </dgm:presLayoutVars>
      </dgm:prSet>
      <dgm:spPr/>
    </dgm:pt>
    <dgm:pt modelId="{DA76CE9E-582B-4A64-95A6-F05EC6A3F267}" type="pres">
      <dgm:prSet presAssocID="{D0DA03A7-F928-48A7-825C-FD46DB37A978}" presName="composite" presStyleCnt="0"/>
      <dgm:spPr/>
    </dgm:pt>
    <dgm:pt modelId="{25DD20F0-CD30-4D7F-9F41-DFB727A91DEF}" type="pres">
      <dgm:prSet presAssocID="{D0DA03A7-F928-48A7-825C-FD46DB37A97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1541745-3E90-48DB-8D3C-1AA896512F9A}" type="pres">
      <dgm:prSet presAssocID="{D0DA03A7-F928-48A7-825C-FD46DB37A978}" presName="desTx" presStyleLbl="alignAccFollowNode1" presStyleIdx="0" presStyleCnt="2">
        <dgm:presLayoutVars>
          <dgm:bulletEnabled val="1"/>
        </dgm:presLayoutVars>
      </dgm:prSet>
      <dgm:spPr/>
    </dgm:pt>
    <dgm:pt modelId="{D91D1417-E317-423D-ADE9-81B4E6DB63D7}" type="pres">
      <dgm:prSet presAssocID="{7AD67718-2FF7-4EE8-B7CE-18BF68794D56}" presName="space" presStyleCnt="0"/>
      <dgm:spPr/>
    </dgm:pt>
    <dgm:pt modelId="{301DCF0F-F1AB-459B-928A-0483967EF8A0}" type="pres">
      <dgm:prSet presAssocID="{177CF9B5-24C2-4F75-9CE0-6BCBE0AEC3DA}" presName="composite" presStyleCnt="0"/>
      <dgm:spPr/>
    </dgm:pt>
    <dgm:pt modelId="{2F8A7992-A4C7-4D6D-AEE9-0DC2A64E1B2C}" type="pres">
      <dgm:prSet presAssocID="{177CF9B5-24C2-4F75-9CE0-6BCBE0AEC3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AC520D6-63E2-4DA8-B4DF-40E41ADB1C5A}" type="pres">
      <dgm:prSet presAssocID="{177CF9B5-24C2-4F75-9CE0-6BCBE0AEC3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E8E0F08-5F01-458D-AE19-CABDA895E95B}" type="presOf" srcId="{A47968B6-BEB8-4665-882B-1E04C4BEBF7B}" destId="{4AC520D6-63E2-4DA8-B4DF-40E41ADB1C5A}" srcOrd="0" destOrd="0" presId="urn:microsoft.com/office/officeart/2005/8/layout/hList1"/>
    <dgm:cxn modelId="{40D5930B-ADD8-4CD4-B463-0C986DBFAE54}" type="presOf" srcId="{3C0877A1-7083-46AD-BEBB-A11671B8FEFC}" destId="{F1541745-3E90-48DB-8D3C-1AA896512F9A}" srcOrd="0" destOrd="1" presId="urn:microsoft.com/office/officeart/2005/8/layout/hList1"/>
    <dgm:cxn modelId="{A7F14D13-690F-4C75-BC06-987063BA61DF}" srcId="{54B0DCE2-DDB9-4712-AD2F-CCC5EDE90A71}" destId="{D0DA03A7-F928-48A7-825C-FD46DB37A978}" srcOrd="0" destOrd="0" parTransId="{FFCDA11E-3EDB-4DB9-AE2D-BD8DC3749DD1}" sibTransId="{7AD67718-2FF7-4EE8-B7CE-18BF68794D56}"/>
    <dgm:cxn modelId="{B7062523-D0A3-48A1-9BD5-A47586CA844E}" srcId="{D0DA03A7-F928-48A7-825C-FD46DB37A978}" destId="{48795615-690E-4579-B8FD-62B22DF49BCD}" srcOrd="0" destOrd="0" parTransId="{81643F44-15CA-479E-B6FB-03EE3F051CFD}" sibTransId="{556D4045-BCF3-4259-9AA7-6D86E19E5ED2}"/>
    <dgm:cxn modelId="{6BCABB29-6525-4D11-84B5-CB8507E15652}" type="presOf" srcId="{D0DA03A7-F928-48A7-825C-FD46DB37A978}" destId="{25DD20F0-CD30-4D7F-9F41-DFB727A91DEF}" srcOrd="0" destOrd="0" presId="urn:microsoft.com/office/officeart/2005/8/layout/hList1"/>
    <dgm:cxn modelId="{9C956E51-1DFC-4BFF-BE7D-1DE0CECFDA30}" srcId="{54B0DCE2-DDB9-4712-AD2F-CCC5EDE90A71}" destId="{177CF9B5-24C2-4F75-9CE0-6BCBE0AEC3DA}" srcOrd="1" destOrd="0" parTransId="{67EB25F5-4E8A-4F48-9F89-58B7BB174038}" sibTransId="{EB3B52D4-0FB4-4D78-A524-3D9F298C6692}"/>
    <dgm:cxn modelId="{A7023682-9019-47C9-852E-3A194CAD0719}" type="presOf" srcId="{177CF9B5-24C2-4F75-9CE0-6BCBE0AEC3DA}" destId="{2F8A7992-A4C7-4D6D-AEE9-0DC2A64E1B2C}" srcOrd="0" destOrd="0" presId="urn:microsoft.com/office/officeart/2005/8/layout/hList1"/>
    <dgm:cxn modelId="{90A3BB86-A67E-40C0-88DA-B2972FB47E1A}" type="presOf" srcId="{48795615-690E-4579-B8FD-62B22DF49BCD}" destId="{F1541745-3E90-48DB-8D3C-1AA896512F9A}" srcOrd="0" destOrd="0" presId="urn:microsoft.com/office/officeart/2005/8/layout/hList1"/>
    <dgm:cxn modelId="{E44486A8-AFC5-436F-87DB-64DAA5602700}" srcId="{48795615-690E-4579-B8FD-62B22DF49BCD}" destId="{73E9AB4C-728E-4C33-999C-EDF0C23C1E39}" srcOrd="1" destOrd="0" parTransId="{946025C9-0DE6-4E53-858F-F953A478762E}" sibTransId="{945B077A-BA9E-4A6E-8F18-45F5927E54D1}"/>
    <dgm:cxn modelId="{A4744BC0-FA33-4985-A4AF-D54C7B54FB3F}" srcId="{48795615-690E-4579-B8FD-62B22DF49BCD}" destId="{3C0877A1-7083-46AD-BEBB-A11671B8FEFC}" srcOrd="0" destOrd="0" parTransId="{9DA6F760-8EE4-41D9-AB26-99C4C9A29C89}" sibTransId="{095ADE4E-8414-4082-9488-CCDF2FB91EC3}"/>
    <dgm:cxn modelId="{179781C0-4E55-44E8-9C25-1260682C38FA}" type="presOf" srcId="{E4534F16-6703-4E21-823E-85D4F929D5AD}" destId="{4AC520D6-63E2-4DA8-B4DF-40E41ADB1C5A}" srcOrd="0" destOrd="1" presId="urn:microsoft.com/office/officeart/2005/8/layout/hList1"/>
    <dgm:cxn modelId="{84C7F0C5-7F07-4CF2-A92B-34AD86C124C8}" srcId="{177CF9B5-24C2-4F75-9CE0-6BCBE0AEC3DA}" destId="{A47968B6-BEB8-4665-882B-1E04C4BEBF7B}" srcOrd="0" destOrd="0" parTransId="{6957B1DC-144F-4E85-817E-0954D1AEF2DA}" sibTransId="{C70AA33D-0A52-4763-BF71-C4C80F3FE04C}"/>
    <dgm:cxn modelId="{E12D39E7-FC45-4905-8FB6-36FF17192225}" type="presOf" srcId="{73E9AB4C-728E-4C33-999C-EDF0C23C1E39}" destId="{F1541745-3E90-48DB-8D3C-1AA896512F9A}" srcOrd="0" destOrd="2" presId="urn:microsoft.com/office/officeart/2005/8/layout/hList1"/>
    <dgm:cxn modelId="{A09A26FF-D373-451E-92D2-3E8E17468424}" srcId="{177CF9B5-24C2-4F75-9CE0-6BCBE0AEC3DA}" destId="{E4534F16-6703-4E21-823E-85D4F929D5AD}" srcOrd="1" destOrd="0" parTransId="{3AE9707B-3100-4F54-B125-69FC50A29828}" sibTransId="{8B4B28F6-0EB9-490C-A241-C86BF9875B22}"/>
    <dgm:cxn modelId="{34D928FF-D3B0-45A9-8433-D6106F8FE4CA}" type="presOf" srcId="{54B0DCE2-DDB9-4712-AD2F-CCC5EDE90A71}" destId="{1D2BD833-2BF8-404A-A565-97A742F513F9}" srcOrd="0" destOrd="0" presId="urn:microsoft.com/office/officeart/2005/8/layout/hList1"/>
    <dgm:cxn modelId="{60509381-8C74-4877-93F1-F36B216922C3}" type="presParOf" srcId="{1D2BD833-2BF8-404A-A565-97A742F513F9}" destId="{DA76CE9E-582B-4A64-95A6-F05EC6A3F267}" srcOrd="0" destOrd="0" presId="urn:microsoft.com/office/officeart/2005/8/layout/hList1"/>
    <dgm:cxn modelId="{8B785891-5733-4E79-99A0-24C1132F3378}" type="presParOf" srcId="{DA76CE9E-582B-4A64-95A6-F05EC6A3F267}" destId="{25DD20F0-CD30-4D7F-9F41-DFB727A91DEF}" srcOrd="0" destOrd="0" presId="urn:microsoft.com/office/officeart/2005/8/layout/hList1"/>
    <dgm:cxn modelId="{AEA9831A-0305-44D9-9FDA-8DAD3CF2D181}" type="presParOf" srcId="{DA76CE9E-582B-4A64-95A6-F05EC6A3F267}" destId="{F1541745-3E90-48DB-8D3C-1AA896512F9A}" srcOrd="1" destOrd="0" presId="urn:microsoft.com/office/officeart/2005/8/layout/hList1"/>
    <dgm:cxn modelId="{81178F62-6A21-441C-B9F5-EC3F326C1E69}" type="presParOf" srcId="{1D2BD833-2BF8-404A-A565-97A742F513F9}" destId="{D91D1417-E317-423D-ADE9-81B4E6DB63D7}" srcOrd="1" destOrd="0" presId="urn:microsoft.com/office/officeart/2005/8/layout/hList1"/>
    <dgm:cxn modelId="{C70E77BE-6200-40DB-881D-868FAA78F3E7}" type="presParOf" srcId="{1D2BD833-2BF8-404A-A565-97A742F513F9}" destId="{301DCF0F-F1AB-459B-928A-0483967EF8A0}" srcOrd="2" destOrd="0" presId="urn:microsoft.com/office/officeart/2005/8/layout/hList1"/>
    <dgm:cxn modelId="{A99EC0F8-5D2B-48DE-899E-64A47C889B44}" type="presParOf" srcId="{301DCF0F-F1AB-459B-928A-0483967EF8A0}" destId="{2F8A7992-A4C7-4D6D-AEE9-0DC2A64E1B2C}" srcOrd="0" destOrd="0" presId="urn:microsoft.com/office/officeart/2005/8/layout/hList1"/>
    <dgm:cxn modelId="{8226A27A-CB8B-452C-B4D5-52B8AF99C0C4}" type="presParOf" srcId="{301DCF0F-F1AB-459B-928A-0483967EF8A0}" destId="{4AC520D6-63E2-4DA8-B4DF-40E41ADB1C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D20F0-CD30-4D7F-9F41-DFB727A91DEF}">
      <dsp:nvSpPr>
        <dsp:cNvPr id="0" name=""/>
        <dsp:cNvSpPr/>
      </dsp:nvSpPr>
      <dsp:spPr>
        <a:xfrm>
          <a:off x="4359" y="72599"/>
          <a:ext cx="2621355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准备（</a:t>
          </a:r>
          <a:r>
            <a:rPr lang="en-US" altLang="zh-CN" sz="1600" kern="1200" dirty="0"/>
            <a:t>1+1</a:t>
          </a:r>
          <a:r>
            <a:rPr lang="zh-CN" altLang="en-US" sz="1600" kern="1200" dirty="0"/>
            <a:t>）</a:t>
          </a:r>
        </a:p>
      </dsp:txBody>
      <dsp:txXfrm>
        <a:off x="4359" y="72599"/>
        <a:ext cx="2621355" cy="460800"/>
      </dsp:txXfrm>
    </dsp:sp>
    <dsp:sp modelId="{F1541745-3E90-48DB-8D3C-1AA896512F9A}">
      <dsp:nvSpPr>
        <dsp:cNvPr id="0" name=""/>
        <dsp:cNvSpPr/>
      </dsp:nvSpPr>
      <dsp:spPr>
        <a:xfrm>
          <a:off x="4359" y="533399"/>
          <a:ext cx="2621355" cy="12736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Anaconda</a:t>
          </a:r>
          <a:r>
            <a:rPr lang="zh-CN" altLang="en-US" sz="1600" kern="1200" dirty="0"/>
            <a:t>安装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Jupyter</a:t>
          </a:r>
          <a:r>
            <a:rPr lang="en-US" altLang="zh-CN" sz="1600" kern="1200" dirty="0"/>
            <a:t> Notebook</a:t>
          </a:r>
          <a:r>
            <a:rPr lang="zh-CN" altLang="en-US" sz="1600" kern="1200" dirty="0"/>
            <a:t>使用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初识</a:t>
          </a:r>
          <a:r>
            <a:rPr lang="en-US" altLang="zh-CN" sz="1600" kern="1200" dirty="0"/>
            <a:t>Python</a:t>
          </a:r>
          <a:endParaRPr lang="zh-CN" altLang="en-US" sz="1600" kern="1200" dirty="0"/>
        </a:p>
      </dsp:txBody>
      <dsp:txXfrm>
        <a:off x="4359" y="533399"/>
        <a:ext cx="2621355" cy="1273680"/>
      </dsp:txXfrm>
    </dsp:sp>
    <dsp:sp modelId="{2F8A7992-A4C7-4D6D-AEE9-0DC2A64E1B2C}">
      <dsp:nvSpPr>
        <dsp:cNvPr id="0" name=""/>
        <dsp:cNvSpPr/>
      </dsp:nvSpPr>
      <dsp:spPr>
        <a:xfrm>
          <a:off x="2992705" y="72599"/>
          <a:ext cx="2621355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结构化程序设计（</a:t>
          </a:r>
          <a:r>
            <a:rPr lang="en-US" altLang="zh-CN" sz="1600" kern="1200" dirty="0"/>
            <a:t>3+3</a:t>
          </a:r>
          <a:r>
            <a:rPr lang="zh-CN" altLang="en-US" sz="1600" kern="1200" dirty="0"/>
            <a:t>）</a:t>
          </a:r>
        </a:p>
      </dsp:txBody>
      <dsp:txXfrm>
        <a:off x="2992705" y="72599"/>
        <a:ext cx="2621355" cy="460800"/>
      </dsp:txXfrm>
    </dsp:sp>
    <dsp:sp modelId="{4AC520D6-63E2-4DA8-B4DF-40E41ADB1C5A}">
      <dsp:nvSpPr>
        <dsp:cNvPr id="0" name=""/>
        <dsp:cNvSpPr/>
      </dsp:nvSpPr>
      <dsp:spPr>
        <a:xfrm>
          <a:off x="2992705" y="512829"/>
          <a:ext cx="2621355" cy="12736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数据类型初步、基本运算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控制语句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函数、作用域</a:t>
          </a:r>
        </a:p>
      </dsp:txBody>
      <dsp:txXfrm>
        <a:off x="2992705" y="512829"/>
        <a:ext cx="2621355" cy="1273680"/>
      </dsp:txXfrm>
    </dsp:sp>
    <dsp:sp modelId="{5F84E303-24DF-4AA8-8470-FEB4B480B61F}">
      <dsp:nvSpPr>
        <dsp:cNvPr id="0" name=""/>
        <dsp:cNvSpPr/>
      </dsp:nvSpPr>
      <dsp:spPr>
        <a:xfrm>
          <a:off x="5981050" y="72599"/>
          <a:ext cx="2621355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面向对象程序设计（</a:t>
          </a:r>
          <a:r>
            <a:rPr lang="en-US" altLang="zh-CN" sz="1600" kern="1200" dirty="0"/>
            <a:t>6+6</a:t>
          </a:r>
          <a:r>
            <a:rPr lang="zh-CN" altLang="en-US" sz="1600" kern="1200" dirty="0"/>
            <a:t>）</a:t>
          </a:r>
        </a:p>
      </dsp:txBody>
      <dsp:txXfrm>
        <a:off x="5981050" y="72599"/>
        <a:ext cx="2621355" cy="460800"/>
      </dsp:txXfrm>
    </dsp:sp>
    <dsp:sp modelId="{CEB67BF9-087B-4A77-B4E1-47BDB6559FED}">
      <dsp:nvSpPr>
        <dsp:cNvPr id="0" name=""/>
        <dsp:cNvSpPr/>
      </dsp:nvSpPr>
      <dsp:spPr>
        <a:xfrm>
          <a:off x="5986844" y="533042"/>
          <a:ext cx="2621355" cy="12736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类和对象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继承与多态（鸭子类型）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数据类型进阶</a:t>
          </a:r>
        </a:p>
      </dsp:txBody>
      <dsp:txXfrm>
        <a:off x="5986844" y="533042"/>
        <a:ext cx="2621355" cy="1273680"/>
      </dsp:txXfrm>
    </dsp:sp>
    <dsp:sp modelId="{9E9F9454-E158-4B4E-919B-C816E122CF68}">
      <dsp:nvSpPr>
        <dsp:cNvPr id="0" name=""/>
        <dsp:cNvSpPr/>
      </dsp:nvSpPr>
      <dsp:spPr>
        <a:xfrm>
          <a:off x="8969396" y="72599"/>
          <a:ext cx="2621355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IO</a:t>
          </a:r>
          <a:r>
            <a:rPr lang="zh-CN" altLang="en-US" sz="1600" kern="1200" dirty="0"/>
            <a:t>编程与异常处理（</a:t>
          </a:r>
          <a:r>
            <a:rPr lang="en-US" altLang="zh-CN" sz="1600" kern="1200" dirty="0"/>
            <a:t>2+2</a:t>
          </a:r>
          <a:r>
            <a:rPr lang="zh-CN" altLang="en-US" sz="1600" kern="1200" dirty="0"/>
            <a:t>）</a:t>
          </a:r>
        </a:p>
      </dsp:txBody>
      <dsp:txXfrm>
        <a:off x="8969396" y="72599"/>
        <a:ext cx="2621355" cy="460800"/>
      </dsp:txXfrm>
    </dsp:sp>
    <dsp:sp modelId="{9812DB08-B88E-4CB0-AF90-34293DF2268A}">
      <dsp:nvSpPr>
        <dsp:cNvPr id="0" name=""/>
        <dsp:cNvSpPr/>
      </dsp:nvSpPr>
      <dsp:spPr>
        <a:xfrm>
          <a:off x="8969396" y="533399"/>
          <a:ext cx="2621355" cy="12736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文件读写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异常处理</a:t>
          </a:r>
        </a:p>
      </dsp:txBody>
      <dsp:txXfrm>
        <a:off x="8969396" y="533399"/>
        <a:ext cx="2621355" cy="127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D20F0-CD30-4D7F-9F41-DFB727A91DEF}">
      <dsp:nvSpPr>
        <dsp:cNvPr id="0" name=""/>
        <dsp:cNvSpPr/>
      </dsp:nvSpPr>
      <dsp:spPr>
        <a:xfrm>
          <a:off x="27" y="182772"/>
          <a:ext cx="2650175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初识</a:t>
          </a:r>
          <a:r>
            <a:rPr lang="en-US" altLang="zh-CN" sz="1800" kern="1200" dirty="0"/>
            <a:t>Python</a:t>
          </a:r>
          <a:r>
            <a:rPr lang="zh-CN" altLang="en-US" sz="1800" kern="1200" dirty="0"/>
            <a:t>工具包（</a:t>
          </a:r>
          <a:r>
            <a:rPr lang="en-US" altLang="zh-CN" sz="1800" kern="1200" dirty="0"/>
            <a:t>2+2</a:t>
          </a:r>
          <a:r>
            <a:rPr lang="zh-CN" altLang="en-US" sz="1800" kern="1200" dirty="0"/>
            <a:t>）</a:t>
          </a:r>
        </a:p>
      </dsp:txBody>
      <dsp:txXfrm>
        <a:off x="27" y="182772"/>
        <a:ext cx="2650175" cy="518400"/>
      </dsp:txXfrm>
    </dsp:sp>
    <dsp:sp modelId="{F1541745-3E90-48DB-8D3C-1AA896512F9A}">
      <dsp:nvSpPr>
        <dsp:cNvPr id="0" name=""/>
        <dsp:cNvSpPr/>
      </dsp:nvSpPr>
      <dsp:spPr>
        <a:xfrm>
          <a:off x="27" y="701172"/>
          <a:ext cx="2650175" cy="143288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传统编程回顾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工具包编程引入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问题求解示例</a:t>
          </a:r>
        </a:p>
      </dsp:txBody>
      <dsp:txXfrm>
        <a:off x="27" y="701172"/>
        <a:ext cx="2650175" cy="1432889"/>
      </dsp:txXfrm>
    </dsp:sp>
    <dsp:sp modelId="{2F8A7992-A4C7-4D6D-AEE9-0DC2A64E1B2C}">
      <dsp:nvSpPr>
        <dsp:cNvPr id="0" name=""/>
        <dsp:cNvSpPr/>
      </dsp:nvSpPr>
      <dsp:spPr>
        <a:xfrm>
          <a:off x="3021228" y="182772"/>
          <a:ext cx="2650175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常用工具包（</a:t>
          </a:r>
          <a:r>
            <a:rPr lang="en-US" altLang="zh-CN" sz="1800" kern="1200" dirty="0"/>
            <a:t>4+4</a:t>
          </a:r>
          <a:r>
            <a:rPr lang="zh-CN" altLang="en-US" sz="1800" kern="1200" dirty="0"/>
            <a:t>）</a:t>
          </a:r>
        </a:p>
      </dsp:txBody>
      <dsp:txXfrm>
        <a:off x="3021228" y="182772"/>
        <a:ext cx="2650175" cy="518400"/>
      </dsp:txXfrm>
    </dsp:sp>
    <dsp:sp modelId="{4AC520D6-63E2-4DA8-B4DF-40E41ADB1C5A}">
      <dsp:nvSpPr>
        <dsp:cNvPr id="0" name=""/>
        <dsp:cNvSpPr/>
      </dsp:nvSpPr>
      <dsp:spPr>
        <a:xfrm>
          <a:off x="3021228" y="701172"/>
          <a:ext cx="2650175" cy="143288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err="1"/>
            <a:t>Numpy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Pandas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Matplotlib</a:t>
          </a:r>
          <a:endParaRPr lang="zh-CN" altLang="en-US" sz="1800" kern="1200" dirty="0"/>
        </a:p>
      </dsp:txBody>
      <dsp:txXfrm>
        <a:off x="3021228" y="701172"/>
        <a:ext cx="2650175" cy="1432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D20F0-CD30-4D7F-9F41-DFB727A91DEF}">
      <dsp:nvSpPr>
        <dsp:cNvPr id="0" name=""/>
        <dsp:cNvSpPr/>
      </dsp:nvSpPr>
      <dsp:spPr>
        <a:xfrm>
          <a:off x="27" y="7719"/>
          <a:ext cx="2650175" cy="460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教师引导（</a:t>
          </a:r>
          <a:r>
            <a:rPr lang="en-US" altLang="zh-CN" sz="1600" kern="1200" dirty="0"/>
            <a:t>4+4</a:t>
          </a:r>
          <a:r>
            <a:rPr lang="zh-CN" altLang="en-US" sz="1600" kern="1200" dirty="0"/>
            <a:t>）</a:t>
          </a:r>
        </a:p>
      </dsp:txBody>
      <dsp:txXfrm>
        <a:off x="27" y="7719"/>
        <a:ext cx="2650175" cy="460800"/>
      </dsp:txXfrm>
    </dsp:sp>
    <dsp:sp modelId="{F1541745-3E90-48DB-8D3C-1AA896512F9A}">
      <dsp:nvSpPr>
        <dsp:cNvPr id="0" name=""/>
        <dsp:cNvSpPr/>
      </dsp:nvSpPr>
      <dsp:spPr>
        <a:xfrm>
          <a:off x="27" y="468519"/>
          <a:ext cx="2650175" cy="187071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以手写数字识别问题为例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BP</a:t>
          </a:r>
          <a:r>
            <a:rPr lang="zh-CN" altLang="en-US" sz="1600" kern="1200" dirty="0"/>
            <a:t>神经网络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LeNet-5</a:t>
          </a:r>
          <a:r>
            <a:rPr lang="zh-CN" altLang="en-US" sz="1600" kern="1200" dirty="0"/>
            <a:t>卷积神经网络</a:t>
          </a:r>
        </a:p>
      </dsp:txBody>
      <dsp:txXfrm>
        <a:off x="27" y="468519"/>
        <a:ext cx="2650175" cy="1870717"/>
      </dsp:txXfrm>
    </dsp:sp>
    <dsp:sp modelId="{2F8A7992-A4C7-4D6D-AEE9-0DC2A64E1B2C}">
      <dsp:nvSpPr>
        <dsp:cNvPr id="0" name=""/>
        <dsp:cNvSpPr/>
      </dsp:nvSpPr>
      <dsp:spPr>
        <a:xfrm>
          <a:off x="3021228" y="7719"/>
          <a:ext cx="2650175" cy="460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学生为主（</a:t>
          </a:r>
          <a:r>
            <a:rPr lang="en-US" altLang="zh-CN" sz="1600" kern="1200" dirty="0"/>
            <a:t>4+4</a:t>
          </a:r>
          <a:r>
            <a:rPr lang="zh-CN" altLang="en-US" sz="1600" kern="1200" dirty="0"/>
            <a:t>）</a:t>
          </a:r>
        </a:p>
      </dsp:txBody>
      <dsp:txXfrm>
        <a:off x="3021228" y="7719"/>
        <a:ext cx="2650175" cy="460800"/>
      </dsp:txXfrm>
    </dsp:sp>
    <dsp:sp modelId="{4AC520D6-63E2-4DA8-B4DF-40E41ADB1C5A}">
      <dsp:nvSpPr>
        <dsp:cNvPr id="0" name=""/>
        <dsp:cNvSpPr/>
      </dsp:nvSpPr>
      <dsp:spPr>
        <a:xfrm>
          <a:off x="3021228" y="468519"/>
          <a:ext cx="2650175" cy="187071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问题发现、方法调研、步骤分解、编程实现、结果分析及未来研究方向探索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实验报告，课堂展示，交流讨论</a:t>
          </a:r>
        </a:p>
      </dsp:txBody>
      <dsp:txXfrm>
        <a:off x="3021228" y="468519"/>
        <a:ext cx="2650175" cy="1870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12-03T06:35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19650 3069 0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E4E09-3505-4C28-B31B-5AFE7A94934B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72A1A-3D73-4F8F-A01A-BBBAF9FC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8C1C1-05B9-40FB-AFED-7D7F0BE5C3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5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1F18DBD-82D6-4587-9445-3A3F5710BF1C}"/>
              </a:ext>
            </a:extLst>
          </p:cNvPr>
          <p:cNvSpPr/>
          <p:nvPr userDrawn="1"/>
        </p:nvSpPr>
        <p:spPr>
          <a:xfrm>
            <a:off x="-56240" y="-24714"/>
            <a:ext cx="12208480" cy="6858000"/>
          </a:xfrm>
          <a:prstGeom prst="rect">
            <a:avLst/>
          </a:prstGeom>
          <a:blipFill dpi="0" rotWithShape="1">
            <a:blip r:embed="rId3">
              <a:alphaModFix amt="27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6BE879-DF22-42A7-A7F4-16189C55CE98}"/>
              </a:ext>
            </a:extLst>
          </p:cNvPr>
          <p:cNvGrpSpPr/>
          <p:nvPr userDrawn="1"/>
        </p:nvGrpSpPr>
        <p:grpSpPr>
          <a:xfrm>
            <a:off x="39759" y="53578"/>
            <a:ext cx="12096001" cy="6750844"/>
            <a:chOff x="-1" y="-1"/>
            <a:chExt cx="12192001" cy="68580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FFA2659-2D2B-42D1-8BD3-5769F32040E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2945"/>
              </a:avLst>
            </a:prstGeom>
            <a:noFill/>
            <a:ln>
              <a:solidFill>
                <a:srgbClr val="195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000543A4-6429-4E31-8B37-80853080FE5D}"/>
                </a:ext>
              </a:extLst>
            </p:cNvPr>
            <p:cNvSpPr/>
            <p:nvPr userDrawn="1"/>
          </p:nvSpPr>
          <p:spPr>
            <a:xfrm rot="16200000">
              <a:off x="-13317" y="13317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26D227D3-ED13-4326-9DF0-8BBCEDF97418}"/>
                </a:ext>
              </a:extLst>
            </p:cNvPr>
            <p:cNvSpPr/>
            <p:nvPr userDrawn="1"/>
          </p:nvSpPr>
          <p:spPr>
            <a:xfrm rot="10800000">
              <a:off x="-1" y="6467383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5EC06313-90C9-4F57-A46B-EE721F1C3EE5}"/>
                </a:ext>
              </a:extLst>
            </p:cNvPr>
            <p:cNvSpPr/>
            <p:nvPr userDrawn="1"/>
          </p:nvSpPr>
          <p:spPr>
            <a:xfrm rot="5400000" flipH="1">
              <a:off x="11788065" y="1331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7A875A65-4E9C-44A3-819E-42CEAABAB3CC}"/>
                </a:ext>
              </a:extLst>
            </p:cNvPr>
            <p:cNvSpPr/>
            <p:nvPr userDrawn="1"/>
          </p:nvSpPr>
          <p:spPr>
            <a:xfrm rot="16200000" flipH="1" flipV="1">
              <a:off x="11788066" y="645406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E7358C-D982-4617-AEAE-FF56809135F8}"/>
                </a:ext>
              </a:extLst>
            </p:cNvPr>
            <p:cNvCxnSpPr/>
            <p:nvPr userDrawn="1"/>
          </p:nvCxnSpPr>
          <p:spPr>
            <a:xfrm>
              <a:off x="4832350" y="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7FA3C80-131D-4019-B727-FE2F3BF9D8F8}"/>
                </a:ext>
              </a:extLst>
            </p:cNvPr>
            <p:cNvCxnSpPr/>
            <p:nvPr userDrawn="1"/>
          </p:nvCxnSpPr>
          <p:spPr>
            <a:xfrm>
              <a:off x="4832350" y="685800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52961B7-AE07-4832-863B-848E3E3338B1}"/>
              </a:ext>
            </a:extLst>
          </p:cNvPr>
          <p:cNvSpPr txBox="1"/>
          <p:nvPr userDrawn="1"/>
        </p:nvSpPr>
        <p:spPr>
          <a:xfrm>
            <a:off x="2095175" y="932638"/>
            <a:ext cx="776045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0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第</a:t>
            </a:r>
            <a:r>
              <a:rPr lang="en-US" altLang="zh-CN" sz="11500" b="0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10</a:t>
            </a:r>
            <a:r>
              <a:rPr lang="zh-CN" altLang="en-US" sz="11500" b="0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次课程</a:t>
            </a:r>
            <a:endParaRPr lang="zh-CN" altLang="en-US" sz="11500" b="0" cap="none" spc="0" dirty="0">
              <a:ln>
                <a:noFill/>
              </a:ln>
              <a:solidFill>
                <a:srgbClr val="B1C400"/>
              </a:solidFill>
              <a:effectLst/>
              <a:latin typeface="Bauhaus 93" panose="04030905020B02020C02" pitchFamily="8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AE8561-6270-4561-8836-9AC4217D50B7}"/>
              </a:ext>
            </a:extLst>
          </p:cNvPr>
          <p:cNvSpPr txBox="1"/>
          <p:nvPr userDrawn="1"/>
        </p:nvSpPr>
        <p:spPr>
          <a:xfrm>
            <a:off x="1999523" y="2455890"/>
            <a:ext cx="8927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+mj-ea"/>
                <a:ea typeface="+mj-ea"/>
              </a:rPr>
              <a:t>文件操作</a:t>
            </a:r>
            <a:endParaRPr lang="en-US" altLang="zh-CN" sz="8000" b="1" cap="none" spc="0" dirty="0">
              <a:ln>
                <a:noFill/>
              </a:ln>
              <a:solidFill>
                <a:srgbClr val="B1C400"/>
              </a:solidFill>
              <a:effectLst/>
              <a:latin typeface="+mj-ea"/>
              <a:ea typeface="+mj-ea"/>
            </a:endParaRPr>
          </a:p>
          <a:p>
            <a:r>
              <a:rPr lang="en-US" altLang="zh-CN" sz="8000" b="1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+mj-ea"/>
                <a:ea typeface="+mj-ea"/>
              </a:rPr>
              <a:t>Pandas</a:t>
            </a:r>
            <a:r>
              <a:rPr lang="zh-CN" altLang="en-US" sz="8000" b="1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+mj-ea"/>
                <a:ea typeface="+mj-ea"/>
              </a:rPr>
              <a:t>数据处理</a:t>
            </a:r>
            <a:endParaRPr lang="en-US" altLang="zh-CN" sz="8000" b="1" cap="none" spc="0" dirty="0">
              <a:ln>
                <a:noFill/>
              </a:ln>
              <a:solidFill>
                <a:srgbClr val="B1C400"/>
              </a:solidFill>
              <a:effectLst/>
              <a:latin typeface="+mj-ea"/>
              <a:ea typeface="+mj-ea"/>
            </a:endParaRPr>
          </a:p>
          <a:p>
            <a:r>
              <a:rPr lang="en-US" altLang="zh-CN" sz="8000" b="1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+mj-ea"/>
                <a:ea typeface="+mj-ea"/>
              </a:rPr>
              <a:t>Matplotlib</a:t>
            </a:r>
            <a:r>
              <a:rPr lang="zh-CN" altLang="en-US" sz="8000" b="1" cap="none" spc="0" dirty="0">
                <a:ln>
                  <a:noFill/>
                </a:ln>
                <a:solidFill>
                  <a:srgbClr val="B1C400"/>
                </a:solidFill>
                <a:effectLst/>
                <a:latin typeface="+mj-ea"/>
                <a:ea typeface="+mj-ea"/>
              </a:rPr>
              <a:t>可视化</a:t>
            </a:r>
            <a:endParaRPr lang="en-US" altLang="zh-CN" sz="8000" b="1" cap="none" spc="0" dirty="0">
              <a:ln>
                <a:noFill/>
              </a:ln>
              <a:solidFill>
                <a:srgbClr val="B1C4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02F019-C20E-482B-84C7-66B5B29C9F3A}"/>
              </a:ext>
            </a:extLst>
          </p:cNvPr>
          <p:cNvSpPr txBox="1"/>
          <p:nvPr userDrawn="1"/>
        </p:nvSpPr>
        <p:spPr>
          <a:xfrm>
            <a:off x="2060350" y="906511"/>
            <a:ext cx="776045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0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第</a:t>
            </a:r>
            <a:r>
              <a:rPr lang="en-US" altLang="zh-CN" sz="11500" b="0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10</a:t>
            </a:r>
            <a:r>
              <a:rPr lang="zh-CN" altLang="en-US" sz="11500" b="0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Bauhaus 93" panose="04030905020B02020C02" pitchFamily="82" charset="0"/>
                <a:ea typeface="Adobe Gothic Std B" panose="020B0800000000000000" pitchFamily="34" charset="-128"/>
              </a:rPr>
              <a:t>次课程</a:t>
            </a:r>
            <a:endParaRPr lang="zh-CN" altLang="en-US" sz="11500" b="0" cap="none" spc="0" dirty="0">
              <a:ln>
                <a:noFill/>
              </a:ln>
              <a:solidFill>
                <a:srgbClr val="1950B2"/>
              </a:solidFill>
              <a:effectLst/>
              <a:latin typeface="Bauhaus 93" panose="04030905020B02020C02" pitchFamily="8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F8AD9F-7E91-4828-B7EA-8A5E5F1E8A3F}"/>
              </a:ext>
            </a:extLst>
          </p:cNvPr>
          <p:cNvSpPr txBox="1"/>
          <p:nvPr userDrawn="1"/>
        </p:nvSpPr>
        <p:spPr>
          <a:xfrm>
            <a:off x="1963271" y="2479287"/>
            <a:ext cx="89636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+mj-ea"/>
                <a:ea typeface="+mj-ea"/>
              </a:rPr>
              <a:t>文件操作</a:t>
            </a:r>
          </a:p>
          <a:p>
            <a:r>
              <a:rPr lang="en-US" altLang="zh-CN" sz="8000" b="1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+mj-ea"/>
                <a:ea typeface="+mj-ea"/>
              </a:rPr>
              <a:t>Pandas</a:t>
            </a:r>
            <a:r>
              <a:rPr lang="zh-CN" altLang="en-US" sz="8000" b="1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+mj-ea"/>
                <a:ea typeface="+mj-ea"/>
              </a:rPr>
              <a:t>数据处理</a:t>
            </a:r>
          </a:p>
          <a:p>
            <a:r>
              <a:rPr lang="en-US" altLang="zh-CN" sz="8000" b="1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+mj-ea"/>
                <a:ea typeface="+mj-ea"/>
              </a:rPr>
              <a:t>Matplotlib</a:t>
            </a:r>
            <a:r>
              <a:rPr lang="zh-CN" altLang="en-US" sz="8000" b="1" cap="none" spc="0" dirty="0">
                <a:ln>
                  <a:noFill/>
                </a:ln>
                <a:solidFill>
                  <a:srgbClr val="1950B2"/>
                </a:solidFill>
                <a:effectLst/>
                <a:latin typeface="+mj-ea"/>
                <a:ea typeface="+mj-ea"/>
              </a:rPr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303778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9" grpId="0"/>
      <p:bldP spid="2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BA2B308-CF45-47AC-A9B5-B467A553CCC9}"/>
              </a:ext>
            </a:extLst>
          </p:cNvPr>
          <p:cNvSpPr/>
          <p:nvPr userDrawn="1"/>
        </p:nvSpPr>
        <p:spPr>
          <a:xfrm>
            <a:off x="-8240" y="0"/>
            <a:ext cx="12208480" cy="6858000"/>
          </a:xfrm>
          <a:prstGeom prst="rect">
            <a:avLst/>
          </a:prstGeom>
          <a:blipFill dpi="0" rotWithShape="1">
            <a:blip r:embed="rId2">
              <a:alphaModFix amt="2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D6B2BE-A772-4472-96B7-A9675BCCB4B3}"/>
              </a:ext>
            </a:extLst>
          </p:cNvPr>
          <p:cNvSpPr/>
          <p:nvPr userDrawn="1"/>
        </p:nvSpPr>
        <p:spPr>
          <a:xfrm>
            <a:off x="-8240" y="0"/>
            <a:ext cx="12208480" cy="6858000"/>
          </a:xfrm>
          <a:prstGeom prst="rect">
            <a:avLst/>
          </a:prstGeom>
          <a:blipFill dpi="0" rotWithShape="1">
            <a:blip r:embed="rId4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6BE879-DF22-42A7-A7F4-16189C55CE98}"/>
              </a:ext>
            </a:extLst>
          </p:cNvPr>
          <p:cNvGrpSpPr/>
          <p:nvPr userDrawn="1"/>
        </p:nvGrpSpPr>
        <p:grpSpPr>
          <a:xfrm>
            <a:off x="39759" y="53578"/>
            <a:ext cx="12096001" cy="6750844"/>
            <a:chOff x="-1" y="-1"/>
            <a:chExt cx="12192001" cy="68580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FFA2659-2D2B-42D1-8BD3-5769F32040E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2945"/>
              </a:avLst>
            </a:prstGeom>
            <a:noFill/>
            <a:ln>
              <a:solidFill>
                <a:srgbClr val="195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000543A4-6429-4E31-8B37-80853080FE5D}"/>
                </a:ext>
              </a:extLst>
            </p:cNvPr>
            <p:cNvSpPr/>
            <p:nvPr userDrawn="1"/>
          </p:nvSpPr>
          <p:spPr>
            <a:xfrm rot="16200000">
              <a:off x="-13317" y="13317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26D227D3-ED13-4326-9DF0-8BBCEDF97418}"/>
                </a:ext>
              </a:extLst>
            </p:cNvPr>
            <p:cNvSpPr/>
            <p:nvPr userDrawn="1"/>
          </p:nvSpPr>
          <p:spPr>
            <a:xfrm rot="10800000">
              <a:off x="-1" y="6467383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5EC06313-90C9-4F57-A46B-EE721F1C3EE5}"/>
                </a:ext>
              </a:extLst>
            </p:cNvPr>
            <p:cNvSpPr/>
            <p:nvPr userDrawn="1"/>
          </p:nvSpPr>
          <p:spPr>
            <a:xfrm rot="5400000" flipH="1">
              <a:off x="11788065" y="1331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7A875A65-4E9C-44A3-819E-42CEAABAB3CC}"/>
                </a:ext>
              </a:extLst>
            </p:cNvPr>
            <p:cNvSpPr/>
            <p:nvPr userDrawn="1"/>
          </p:nvSpPr>
          <p:spPr>
            <a:xfrm rot="16200000" flipH="1" flipV="1">
              <a:off x="11788066" y="645406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E7358C-D982-4617-AEAE-FF56809135F8}"/>
                </a:ext>
              </a:extLst>
            </p:cNvPr>
            <p:cNvCxnSpPr/>
            <p:nvPr userDrawn="1"/>
          </p:nvCxnSpPr>
          <p:spPr>
            <a:xfrm>
              <a:off x="4832350" y="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7FA3C80-131D-4019-B727-FE2F3BF9D8F8}"/>
                </a:ext>
              </a:extLst>
            </p:cNvPr>
            <p:cNvCxnSpPr/>
            <p:nvPr userDrawn="1"/>
          </p:nvCxnSpPr>
          <p:spPr>
            <a:xfrm>
              <a:off x="4832350" y="685800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93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540358F-AA40-4F1A-949E-2CB0DACB6531}"/>
              </a:ext>
            </a:extLst>
          </p:cNvPr>
          <p:cNvSpPr/>
          <p:nvPr userDrawn="1"/>
        </p:nvSpPr>
        <p:spPr>
          <a:xfrm>
            <a:off x="0" y="0"/>
            <a:ext cx="12208480" cy="6858000"/>
          </a:xfrm>
          <a:prstGeom prst="rect">
            <a:avLst/>
          </a:prstGeom>
          <a:blipFill dpi="0" rotWithShape="1">
            <a:blip r:embed="rId2">
              <a:alphaModFix amt="2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AEE276-A776-4E1F-902B-7A0594BAA72B}"/>
              </a:ext>
            </a:extLst>
          </p:cNvPr>
          <p:cNvSpPr/>
          <p:nvPr userDrawn="1"/>
        </p:nvSpPr>
        <p:spPr>
          <a:xfrm>
            <a:off x="-8240" y="0"/>
            <a:ext cx="12208480" cy="6858000"/>
          </a:xfrm>
          <a:prstGeom prst="rect">
            <a:avLst/>
          </a:prstGeom>
          <a:blipFill dpi="0" rotWithShape="1">
            <a:blip r:embed="rId4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6BE879-DF22-42A7-A7F4-16189C55CE98}"/>
              </a:ext>
            </a:extLst>
          </p:cNvPr>
          <p:cNvGrpSpPr/>
          <p:nvPr userDrawn="1"/>
        </p:nvGrpSpPr>
        <p:grpSpPr>
          <a:xfrm>
            <a:off x="39759" y="53578"/>
            <a:ext cx="12096001" cy="6750844"/>
            <a:chOff x="-1" y="-1"/>
            <a:chExt cx="12192001" cy="68580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FFA2659-2D2B-42D1-8BD3-5769F32040E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2945"/>
              </a:avLst>
            </a:prstGeom>
            <a:noFill/>
            <a:ln>
              <a:solidFill>
                <a:srgbClr val="195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000543A4-6429-4E31-8B37-80853080FE5D}"/>
                </a:ext>
              </a:extLst>
            </p:cNvPr>
            <p:cNvSpPr/>
            <p:nvPr userDrawn="1"/>
          </p:nvSpPr>
          <p:spPr>
            <a:xfrm rot="16200000">
              <a:off x="-13317" y="13317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26D227D3-ED13-4326-9DF0-8BBCEDF97418}"/>
                </a:ext>
              </a:extLst>
            </p:cNvPr>
            <p:cNvSpPr/>
            <p:nvPr userDrawn="1"/>
          </p:nvSpPr>
          <p:spPr>
            <a:xfrm rot="10800000">
              <a:off x="-1" y="6467383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5EC06313-90C9-4F57-A46B-EE721F1C3EE5}"/>
                </a:ext>
              </a:extLst>
            </p:cNvPr>
            <p:cNvSpPr/>
            <p:nvPr userDrawn="1"/>
          </p:nvSpPr>
          <p:spPr>
            <a:xfrm rot="5400000" flipH="1">
              <a:off x="11788065" y="1331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7A875A65-4E9C-44A3-819E-42CEAABAB3CC}"/>
                </a:ext>
              </a:extLst>
            </p:cNvPr>
            <p:cNvSpPr/>
            <p:nvPr userDrawn="1"/>
          </p:nvSpPr>
          <p:spPr>
            <a:xfrm rot="16200000" flipH="1" flipV="1">
              <a:off x="11788066" y="6454066"/>
              <a:ext cx="417251" cy="390617"/>
            </a:xfrm>
            <a:prstGeom prst="arc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E7358C-D982-4617-AEAE-FF56809135F8}"/>
                </a:ext>
              </a:extLst>
            </p:cNvPr>
            <p:cNvCxnSpPr/>
            <p:nvPr userDrawn="1"/>
          </p:nvCxnSpPr>
          <p:spPr>
            <a:xfrm>
              <a:off x="4832350" y="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7FA3C80-131D-4019-B727-FE2F3BF9D8F8}"/>
                </a:ext>
              </a:extLst>
            </p:cNvPr>
            <p:cNvCxnSpPr/>
            <p:nvPr userDrawn="1"/>
          </p:nvCxnSpPr>
          <p:spPr>
            <a:xfrm>
              <a:off x="4832350" y="6858000"/>
              <a:ext cx="2527300" cy="0"/>
            </a:xfrm>
            <a:prstGeom prst="line">
              <a:avLst/>
            </a:prstGeom>
            <a:ln w="38100">
              <a:solidFill>
                <a:srgbClr val="1950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E8DEF38-1097-4EF4-B315-097736D844C9}"/>
              </a:ext>
            </a:extLst>
          </p:cNvPr>
          <p:cNvSpPr/>
          <p:nvPr userDrawn="1"/>
        </p:nvSpPr>
        <p:spPr>
          <a:xfrm rot="10800000">
            <a:off x="5857779" y="53577"/>
            <a:ext cx="476442" cy="309096"/>
          </a:xfrm>
          <a:prstGeom prst="triangle">
            <a:avLst/>
          </a:prstGeom>
          <a:solidFill>
            <a:srgbClr val="1950B2"/>
          </a:solidFill>
          <a:ln>
            <a:solidFill>
              <a:srgbClr val="1950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60222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78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1952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4E44-A59E-458E-9C7A-A8401E2F8EB8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8D6-7C95-4467-A2D8-9AFB9C8C4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482-5EE1-41B3-BE1F-EE37E953922E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30F3-EF26-4579-AFE9-30BBC15606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590550" y="1301752"/>
            <a:ext cx="3295650" cy="1581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5"/>
          <p:cNvSpPr>
            <a:spLocks noGrp="1"/>
          </p:cNvSpPr>
          <p:nvPr>
            <p:ph type="pic" sz="quarter" idx="14"/>
          </p:nvPr>
        </p:nvSpPr>
        <p:spPr>
          <a:xfrm>
            <a:off x="590550" y="3114676"/>
            <a:ext cx="3295650" cy="1581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5"/>
          <p:cNvSpPr>
            <a:spLocks noGrp="1"/>
          </p:cNvSpPr>
          <p:nvPr>
            <p:ph type="pic" sz="quarter" idx="15"/>
          </p:nvPr>
        </p:nvSpPr>
        <p:spPr>
          <a:xfrm>
            <a:off x="7734300" y="1263654"/>
            <a:ext cx="3295650" cy="1581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5"/>
          <p:cNvSpPr>
            <a:spLocks noGrp="1"/>
          </p:cNvSpPr>
          <p:nvPr>
            <p:ph type="pic" sz="quarter" idx="16"/>
          </p:nvPr>
        </p:nvSpPr>
        <p:spPr>
          <a:xfrm>
            <a:off x="7734300" y="3019427"/>
            <a:ext cx="3295650" cy="15811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0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21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0" r:id="rId4"/>
    <p:sldLayoutId id="2147483651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matplotlib.org/stable/gallery/index" TargetMode="Externa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9.tmp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9.tmp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9.tmp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9.tmp"/><Relationship Id="rId5" Type="http://schemas.openxmlformats.org/officeDocument/2006/relationships/tags" Target="../tags/tag50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1049742"/>
            <a:ext cx="12192000" cy="5921375"/>
          </a:xfrm>
          <a:prstGeom prst="rect">
            <a:avLst/>
          </a:prstGeom>
          <a:solidFill>
            <a:srgbClr val="880068">
              <a:alpha val="7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79849" y="5594578"/>
            <a:ext cx="2743200" cy="365125"/>
          </a:xfrm>
        </p:spPr>
        <p:txBody>
          <a:bodyPr/>
          <a:lstStyle/>
          <a:p>
            <a:fld id="{13B030F3-EF26-4579-AFE9-30BBC15606BC}" type="slidenum">
              <a:rPr lang="zh-CN" altLang="en-US" sz="1600" smtClean="0"/>
              <a:t>1</a:t>
            </a:fld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9AE864-4FC7-4A3F-AAC6-53975A5C9AEA}"/>
              </a:ext>
            </a:extLst>
          </p:cNvPr>
          <p:cNvSpPr txBox="1"/>
          <p:nvPr/>
        </p:nvSpPr>
        <p:spPr>
          <a:xfrm>
            <a:off x="357187" y="224926"/>
            <a:ext cx="1144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E005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课程概况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481DFF8-16D7-4903-9708-B57EE53BFFA6}"/>
              </a:ext>
            </a:extLst>
          </p:cNvPr>
          <p:cNvGraphicFramePr/>
          <p:nvPr/>
        </p:nvGraphicFramePr>
        <p:xfrm>
          <a:off x="214361" y="1599520"/>
          <a:ext cx="11595112" cy="18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43A900E-CD4C-405D-B93B-0EF39DFBBBF2}"/>
              </a:ext>
            </a:extLst>
          </p:cNvPr>
          <p:cNvSpPr/>
          <p:nvPr/>
        </p:nvSpPr>
        <p:spPr>
          <a:xfrm>
            <a:off x="366680" y="1114331"/>
            <a:ext cx="1130082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第一部分：</a:t>
            </a:r>
            <a:r>
              <a:rPr lang="en-US" altLang="zh-CN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C++</a:t>
            </a:r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到</a:t>
            </a:r>
            <a:r>
              <a:rPr lang="en-US" altLang="zh-CN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Python</a:t>
            </a:r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的过渡（</a:t>
            </a:r>
            <a:r>
              <a:rPr lang="en-US" altLang="zh-CN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12</a:t>
            </a:r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学时讲授</a:t>
            </a:r>
            <a:r>
              <a:rPr lang="en-US" altLang="zh-CN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+12</a:t>
            </a:r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学时上机）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7EF1BF-6272-4833-A7E7-A629647F178F}"/>
              </a:ext>
            </a:extLst>
          </p:cNvPr>
          <p:cNvSpPr/>
          <p:nvPr/>
        </p:nvSpPr>
        <p:spPr>
          <a:xfrm>
            <a:off x="-157655" y="3525756"/>
            <a:ext cx="64323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第二部分：传统到“积木式”编程的过渡</a:t>
            </a:r>
            <a:endParaRPr lang="en-US" altLang="zh-CN" sz="2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</a:endParaRPr>
          </a:p>
          <a:p>
            <a:pPr algn="ctr"/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6</a:t>
            </a:r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学时讲授</a:t>
            </a:r>
            <a:r>
              <a:rPr lang="en-US" altLang="zh-CN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+6</a:t>
            </a:r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学时上机）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B6304483-953A-4D02-9AEB-BCC2F4E51514}"/>
              </a:ext>
            </a:extLst>
          </p:cNvPr>
          <p:cNvGraphicFramePr/>
          <p:nvPr/>
        </p:nvGraphicFramePr>
        <p:xfrm>
          <a:off x="214361" y="4418308"/>
          <a:ext cx="5671432" cy="2316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1AB8224C-72D0-4791-ABC8-4C783A9209FB}"/>
              </a:ext>
            </a:extLst>
          </p:cNvPr>
          <p:cNvSpPr/>
          <p:nvPr/>
        </p:nvSpPr>
        <p:spPr>
          <a:xfrm>
            <a:off x="6682168" y="3525756"/>
            <a:ext cx="41960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第三部分：问题求解</a:t>
            </a:r>
            <a:endParaRPr lang="en-US" altLang="zh-CN" sz="2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</a:endParaRPr>
          </a:p>
          <a:p>
            <a:pPr algn="ctr"/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8</a:t>
            </a:r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学时讲授</a:t>
            </a:r>
            <a:r>
              <a:rPr lang="en-US" altLang="zh-CN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+8</a:t>
            </a:r>
            <a:r>
              <a:rPr lang="zh-CN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学时上机）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F492ACE7-D430-4A97-921D-FAFB04F64983}"/>
              </a:ext>
            </a:extLst>
          </p:cNvPr>
          <p:cNvGraphicFramePr/>
          <p:nvPr/>
        </p:nvGraphicFramePr>
        <p:xfrm>
          <a:off x="6203180" y="4418308"/>
          <a:ext cx="5671432" cy="2346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BBCF3EC-5028-4F8D-B2D8-AA2C58E8CCE3}"/>
              </a:ext>
            </a:extLst>
          </p:cNvPr>
          <p:cNvCxnSpPr/>
          <p:nvPr/>
        </p:nvCxnSpPr>
        <p:spPr>
          <a:xfrm>
            <a:off x="115614" y="3525756"/>
            <a:ext cx="1193975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8458D37-A84D-4E50-BA5D-2A42C03C487B}"/>
              </a:ext>
            </a:extLst>
          </p:cNvPr>
          <p:cNvCxnSpPr>
            <a:cxnSpLocks/>
          </p:cNvCxnSpPr>
          <p:nvPr/>
        </p:nvCxnSpPr>
        <p:spPr>
          <a:xfrm>
            <a:off x="6053960" y="3609836"/>
            <a:ext cx="0" cy="321989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8344B4B-4465-4E8B-9E4E-E6F96874FB4F}"/>
              </a:ext>
            </a:extLst>
          </p:cNvPr>
          <p:cNvSpPr/>
          <p:nvPr/>
        </p:nvSpPr>
        <p:spPr>
          <a:xfrm>
            <a:off x="9162288" y="2193128"/>
            <a:ext cx="2640827" cy="34277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F3925EA-9982-4EF6-B7E3-753853DED6D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277" y="136170"/>
            <a:ext cx="778089" cy="77808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26737A7-D373-4663-A3E5-DB1FB18FC246}"/>
              </a:ext>
            </a:extLst>
          </p:cNvPr>
          <p:cNvSpPr/>
          <p:nvPr/>
        </p:nvSpPr>
        <p:spPr>
          <a:xfrm>
            <a:off x="3271130" y="5438053"/>
            <a:ext cx="2640827" cy="633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8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28" y="49516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文件打开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E944E-2F3C-4EFD-832E-5AE64F6EA1DA}"/>
              </a:ext>
            </a:extLst>
          </p:cNvPr>
          <p:cNvSpPr/>
          <p:nvPr/>
        </p:nvSpPr>
        <p:spPr>
          <a:xfrm>
            <a:off x="1487833" y="1143292"/>
            <a:ext cx="928936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程序中的数据都存储在内存中，当程序执行完毕后，内存中的数据将丢失。文件可以用来进行数据的长期保存。</a:t>
            </a: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34A1EE5D-A893-4FF7-998C-0863D7BC82EA}"/>
              </a:ext>
            </a:extLst>
          </p:cNvPr>
          <p:cNvSpPr/>
          <p:nvPr/>
        </p:nvSpPr>
        <p:spPr>
          <a:xfrm>
            <a:off x="1320691" y="1173281"/>
            <a:ext cx="9493471" cy="1249823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7C6507-E024-4F1C-9B02-F80E08E5899E}"/>
              </a:ext>
            </a:extLst>
          </p:cNvPr>
          <p:cNvSpPr/>
          <p:nvPr/>
        </p:nvSpPr>
        <p:spPr>
          <a:xfrm>
            <a:off x="1487833" y="2635493"/>
            <a:ext cx="92893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open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函数可以打开一个要做读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写操作的文件，其常用形式为：</a:t>
            </a: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0092C7C1-9F73-42A9-84F0-F87114BF746B}"/>
              </a:ext>
            </a:extLst>
          </p:cNvPr>
          <p:cNvSpPr/>
          <p:nvPr/>
        </p:nvSpPr>
        <p:spPr>
          <a:xfrm>
            <a:off x="1320691" y="2665482"/>
            <a:ext cx="9493471" cy="6788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5E6D54-3867-42F4-88C9-8D340B5E2244}"/>
              </a:ext>
            </a:extLst>
          </p:cNvPr>
          <p:cNvGrpSpPr/>
          <p:nvPr/>
        </p:nvGrpSpPr>
        <p:grpSpPr>
          <a:xfrm>
            <a:off x="3883027" y="3405926"/>
            <a:ext cx="4498975" cy="609872"/>
            <a:chOff x="4428455" y="4446628"/>
            <a:chExt cx="3408117" cy="891598"/>
          </a:xfrm>
        </p:grpSpPr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97A48CCD-042A-4F91-AA95-D55ABE21428A}"/>
                </a:ext>
              </a:extLst>
            </p:cNvPr>
            <p:cNvSpPr/>
            <p:nvPr/>
          </p:nvSpPr>
          <p:spPr>
            <a:xfrm>
              <a:off x="4428455" y="4604180"/>
              <a:ext cx="3408117" cy="734046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BCA0743-5F4A-4D33-9DF7-B2F9DB33B6A2}"/>
                </a:ext>
              </a:extLst>
            </p:cNvPr>
            <p:cNvSpPr/>
            <p:nvPr/>
          </p:nvSpPr>
          <p:spPr>
            <a:xfrm>
              <a:off x="4428455" y="4446628"/>
              <a:ext cx="3408117" cy="847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open(filename, mode='r')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16B624D-2F63-435C-B038-D8170EE9E906}"/>
              </a:ext>
            </a:extLst>
          </p:cNvPr>
          <p:cNvSpPr/>
          <p:nvPr/>
        </p:nvSpPr>
        <p:spPr>
          <a:xfrm>
            <a:off x="1320691" y="4096688"/>
            <a:ext cx="9550618" cy="196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filename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是要打开文件的路径；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是文件打开方式，不同文件打开方式可以组合使用，默认打开方式为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'r'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（等同于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'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open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函数打开文件后会返回一个文件对象，利用该文件对象可完成文件中数据的读写操作。</a:t>
            </a:r>
          </a:p>
        </p:txBody>
      </p:sp>
    </p:spTree>
    <p:extLst>
      <p:ext uri="{BB962C8B-B14F-4D97-AF65-F5344CB8AC3E}">
        <p14:creationId xmlns:p14="http://schemas.microsoft.com/office/powerpoint/2010/main" val="288212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0" y="49516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文件打开方式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B4BB18-5F63-4B92-A6B6-EE7910E51853}"/>
              </a:ext>
            </a:extLst>
          </p:cNvPr>
          <p:cNvGraphicFramePr>
            <a:graphicFrameLocks noGrp="1"/>
          </p:cNvGraphicFramePr>
          <p:nvPr/>
        </p:nvGraphicFramePr>
        <p:xfrm>
          <a:off x="1025525" y="1354360"/>
          <a:ext cx="10213976" cy="4493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8663">
                  <a:extLst>
                    <a:ext uri="{9D8B030D-6E8A-4147-A177-3AD203B41FA5}">
                      <a16:colId xmlns:a16="http://schemas.microsoft.com/office/drawing/2014/main" val="1167648596"/>
                    </a:ext>
                  </a:extLst>
                </a:gridCol>
                <a:gridCol w="8365313">
                  <a:extLst>
                    <a:ext uri="{9D8B030D-6E8A-4147-A177-3AD203B41FA5}">
                      <a16:colId xmlns:a16="http://schemas.microsoft.com/office/drawing/2014/main" val="3309396983"/>
                    </a:ext>
                  </a:extLst>
                </a:gridCol>
              </a:tblGrid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文件打开方式</a:t>
                      </a:r>
                      <a:endParaRPr lang="zh-CN" sz="2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描</a:t>
                      </a:r>
                      <a:r>
                        <a:rPr lang="en-US" alt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述</a:t>
                      </a:r>
                      <a:endParaRPr lang="zh-CN" sz="2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77790"/>
                  </a:ext>
                </a:extLst>
              </a:tr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'r'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以只读方式打开文件（默认），不允许写数据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46864"/>
                  </a:ext>
                </a:extLst>
              </a:tr>
              <a:tr h="103477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'w'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以写方式打开文件，不允许读数据。文件已存在会先将文件内容清空，</a:t>
                      </a:r>
                      <a:r>
                        <a:rPr lang="en-US" alt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文件不存在会创建新文件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922649"/>
                  </a:ext>
                </a:extLst>
              </a:tr>
              <a:tr h="103477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'a'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以追加写方式打开文件，不允许读数据。在文件已有数据后继续向文件中写新数据，文件不存在会创建新文件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6718"/>
                  </a:ext>
                </a:extLst>
              </a:tr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'b'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以二进制方式打开文件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03869"/>
                  </a:ext>
                </a:extLst>
              </a:tr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't'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以文本方式打开文件（默认）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44203"/>
                  </a:ext>
                </a:extLst>
              </a:tr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'+'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以读写方式打开文件，可以读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写数据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8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01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72560" y="49516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文件打开方式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B4BB18-5F63-4B92-A6B6-EE7910E51853}"/>
              </a:ext>
            </a:extLst>
          </p:cNvPr>
          <p:cNvGraphicFramePr>
            <a:graphicFrameLocks noGrp="1"/>
          </p:cNvGraphicFramePr>
          <p:nvPr/>
        </p:nvGraphicFramePr>
        <p:xfrm>
          <a:off x="1025525" y="1354360"/>
          <a:ext cx="10213976" cy="4493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8663">
                  <a:extLst>
                    <a:ext uri="{9D8B030D-6E8A-4147-A177-3AD203B41FA5}">
                      <a16:colId xmlns:a16="http://schemas.microsoft.com/office/drawing/2014/main" val="1167648596"/>
                    </a:ext>
                  </a:extLst>
                </a:gridCol>
                <a:gridCol w="8365313">
                  <a:extLst>
                    <a:ext uri="{9D8B030D-6E8A-4147-A177-3AD203B41FA5}">
                      <a16:colId xmlns:a16="http://schemas.microsoft.com/office/drawing/2014/main" val="3309396983"/>
                    </a:ext>
                  </a:extLst>
                </a:gridCol>
              </a:tblGrid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文件打开方式</a:t>
                      </a:r>
                      <a:endParaRPr lang="zh-CN" sz="2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描</a:t>
                      </a:r>
                      <a:r>
                        <a:rPr lang="en-US" alt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述</a:t>
                      </a:r>
                      <a:endParaRPr lang="zh-CN" sz="2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77790"/>
                  </a:ext>
                </a:extLst>
              </a:tr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'r'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以只读方式打开文件（默认），不允许写数据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46864"/>
                  </a:ext>
                </a:extLst>
              </a:tr>
              <a:tr h="103477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'w'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以写方式打开文件，不允许读数据。文件已存在会先将文件内容清空，</a:t>
                      </a:r>
                      <a:r>
                        <a:rPr lang="en-US" alt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文件不存在会创建新文件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922649"/>
                  </a:ext>
                </a:extLst>
              </a:tr>
              <a:tr h="103477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'a'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以追加写方式打开文件，不允许读数据。在文件已有数据后继续向文件中写新数据，文件不存在会创建新文件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6718"/>
                  </a:ext>
                </a:extLst>
              </a:tr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'b'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以二进制方式打开文件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03869"/>
                  </a:ext>
                </a:extLst>
              </a:tr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't'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以文本方式打开文件（默认）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44203"/>
                  </a:ext>
                </a:extLst>
              </a:tr>
              <a:tr h="48488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'+'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以读写方式打开文件，可以读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写数据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8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99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951823" y="495168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常用文件打开方式组合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E758E7-44EC-4F6B-80A8-0AFD9177FB46}"/>
              </a:ext>
            </a:extLst>
          </p:cNvPr>
          <p:cNvGraphicFramePr>
            <a:graphicFrameLocks noGrp="1"/>
          </p:cNvGraphicFramePr>
          <p:nvPr/>
        </p:nvGraphicFramePr>
        <p:xfrm>
          <a:off x="870335" y="1184718"/>
          <a:ext cx="10524356" cy="478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1556">
                  <a:extLst>
                    <a:ext uri="{9D8B030D-6E8A-4147-A177-3AD203B41FA5}">
                      <a16:colId xmlns:a16="http://schemas.microsoft.com/office/drawing/2014/main" val="2541630416"/>
                    </a:ext>
                  </a:extLst>
                </a:gridCol>
                <a:gridCol w="7462800">
                  <a:extLst>
                    <a:ext uri="{9D8B030D-6E8A-4147-A177-3AD203B41FA5}">
                      <a16:colId xmlns:a16="http://schemas.microsoft.com/office/drawing/2014/main" val="602547029"/>
                    </a:ext>
                  </a:extLst>
                </a:gridCol>
              </a:tblGrid>
              <a:tr h="46644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文件打开方式</a:t>
                      </a:r>
                      <a:endParaRPr lang="zh-CN" sz="2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描述</a:t>
                      </a:r>
                      <a:endParaRPr lang="zh-CN" sz="20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15739"/>
                  </a:ext>
                </a:extLst>
              </a:tr>
              <a:tr h="92662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'r+'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或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'rt+'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以文本方式打开文件并可以对文件进行读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写操作。文件不存在会报错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94993"/>
                  </a:ext>
                </a:extLst>
              </a:tr>
              <a:tr h="99546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'w+'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或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</a:t>
                      </a: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wt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以文本方式打开文件并可以对文件进行读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写操作。文件不存在会新建文件，文件已存在则会清空文件内容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68673"/>
                  </a:ext>
                </a:extLst>
              </a:tr>
              <a:tr h="99546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'a+'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或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'at+'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以文本、追加方式打开文件，可对文件进行读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写操作。文件不存在会创建新文件，文件已存在则文件指针会自动移动到文件尾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014461"/>
                  </a:ext>
                </a:extLst>
              </a:tr>
              <a:tr h="46644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</a:t>
                      </a: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rb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与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'r+'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类似，只是以二进制方式打开文件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70176"/>
                  </a:ext>
                </a:extLst>
              </a:tr>
              <a:tr h="46644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</a:t>
                      </a: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wb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与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'w+'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类似，只是以二进制方式打开文件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95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41587"/>
                  </a:ext>
                </a:extLst>
              </a:tr>
              <a:tr h="46644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'ab+'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与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'a+'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类似，只是以二进制方式打开文件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7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22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29" y="49516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文件关闭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C32B39-611B-41FC-AE0E-C0AE59768ED1}"/>
              </a:ext>
            </a:extLst>
          </p:cNvPr>
          <p:cNvSpPr/>
          <p:nvPr/>
        </p:nvSpPr>
        <p:spPr>
          <a:xfrm>
            <a:off x="1298901" y="1295073"/>
            <a:ext cx="9646338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open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函数打开文件并完成读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写操作后，必须使用文件对象的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close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方法将文件关闭。</a:t>
            </a:r>
          </a:p>
        </p:txBody>
      </p:sp>
      <p:sp>
        <p:nvSpPr>
          <p:cNvPr id="7" name="KSO_Shape">
            <a:extLst>
              <a:ext uri="{FF2B5EF4-FFF2-40B4-BE49-F238E27FC236}">
                <a16:creationId xmlns:a16="http://schemas.microsoft.com/office/drawing/2014/main" id="{675AFF8D-64D0-4377-8702-6C778767DC2A}"/>
              </a:ext>
            </a:extLst>
          </p:cNvPr>
          <p:cNvSpPr/>
          <p:nvPr/>
        </p:nvSpPr>
        <p:spPr>
          <a:xfrm>
            <a:off x="1205227" y="1343984"/>
            <a:ext cx="9854572" cy="1080578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0D00E3-F218-4887-B383-F0842FFA0554}"/>
              </a:ext>
            </a:extLst>
          </p:cNvPr>
          <p:cNvSpPr/>
          <p:nvPr/>
        </p:nvSpPr>
        <p:spPr>
          <a:xfrm>
            <a:off x="1298901" y="2571704"/>
            <a:ext cx="9646338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例如，假设有一个文件对象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，则在对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所对应的文件完成读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写操作后，应使用“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f.close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”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关闭文件。</a:t>
            </a: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93A1229B-6566-4E2C-AE87-8A0E0263EBDD}"/>
              </a:ext>
            </a:extLst>
          </p:cNvPr>
          <p:cNvSpPr/>
          <p:nvPr/>
        </p:nvSpPr>
        <p:spPr>
          <a:xfrm>
            <a:off x="1205227" y="2620615"/>
            <a:ext cx="9854572" cy="1080578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0ADE8DA-503C-46D9-BFB3-B9A456EBA557}"/>
              </a:ext>
            </a:extLst>
          </p:cNvPr>
          <p:cNvGrpSpPr/>
          <p:nvPr/>
        </p:nvGrpSpPr>
        <p:grpSpPr>
          <a:xfrm>
            <a:off x="1205227" y="3853709"/>
            <a:ext cx="4890773" cy="2275629"/>
            <a:chOff x="4289425" y="4678762"/>
            <a:chExt cx="2265428" cy="741254"/>
          </a:xfrm>
        </p:grpSpPr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F4F16377-60F5-48D4-9D67-DC609EAD35A5}"/>
                </a:ext>
              </a:extLst>
            </p:cNvPr>
            <p:cNvSpPr/>
            <p:nvPr/>
          </p:nvSpPr>
          <p:spPr>
            <a:xfrm>
              <a:off x="4289425" y="4689436"/>
              <a:ext cx="2231368" cy="730580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16ABFC-AA14-4A34-8DEA-E3C0903C9145}"/>
                </a:ext>
              </a:extLst>
            </p:cNvPr>
            <p:cNvSpPr/>
            <p:nvPr/>
          </p:nvSpPr>
          <p:spPr>
            <a:xfrm>
              <a:off x="4289425" y="4678762"/>
              <a:ext cx="2265428" cy="730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f=open('D:\\Python\\test.txt', 'w+')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print('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文件已关闭：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',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f.closed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f.close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print('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文件已关闭：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',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f.closed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)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154ED6D-9246-4893-B908-02AB0EEE24AB}"/>
              </a:ext>
            </a:extLst>
          </p:cNvPr>
          <p:cNvGrpSpPr/>
          <p:nvPr/>
        </p:nvGrpSpPr>
        <p:grpSpPr>
          <a:xfrm>
            <a:off x="6243952" y="3886477"/>
            <a:ext cx="4890773" cy="2242860"/>
            <a:chOff x="4289425" y="4689436"/>
            <a:chExt cx="2265428" cy="730580"/>
          </a:xfrm>
        </p:grpSpPr>
        <p:sp>
          <p:nvSpPr>
            <p:cNvPr id="18" name="KSO_Shape">
              <a:extLst>
                <a:ext uri="{FF2B5EF4-FFF2-40B4-BE49-F238E27FC236}">
                  <a16:creationId xmlns:a16="http://schemas.microsoft.com/office/drawing/2014/main" id="{00E939F0-A915-4350-8E96-6EEA31EFC3FE}"/>
                </a:ext>
              </a:extLst>
            </p:cNvPr>
            <p:cNvSpPr/>
            <p:nvPr/>
          </p:nvSpPr>
          <p:spPr>
            <a:xfrm>
              <a:off x="4289425" y="4689436"/>
              <a:ext cx="2231368" cy="730580"/>
            </a:xfrm>
            <a:prstGeom prst="roundRect">
              <a:avLst>
                <a:gd name="adj" fmla="val 11034"/>
              </a:avLst>
            </a:prstGeom>
            <a:solidFill>
              <a:srgbClr val="1950B2"/>
            </a:solidFill>
            <a:ln w="12700">
              <a:solidFill>
                <a:srgbClr val="1950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FBF54DD-7383-45DC-A29E-333EC3AD836C}"/>
                </a:ext>
              </a:extLst>
            </p:cNvPr>
            <p:cNvSpPr/>
            <p:nvPr/>
          </p:nvSpPr>
          <p:spPr>
            <a:xfrm>
              <a:off x="4289425" y="4865851"/>
              <a:ext cx="2265428" cy="369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文件已关闭： 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False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文件已关闭： 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6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29" y="49516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with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3807B6-364C-4C52-AED2-37D3648D3265}"/>
              </a:ext>
            </a:extLst>
          </p:cNvPr>
          <p:cNvSpPr/>
          <p:nvPr/>
        </p:nvSpPr>
        <p:spPr>
          <a:xfrm>
            <a:off x="1298901" y="1295073"/>
            <a:ext cx="9646338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with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语句可以让系统在文件操作完毕后自动关闭文件，从而避免忘记调用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close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方法而不能及时释放文件资源的问题。</a:t>
            </a:r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CD1C11B5-53E0-4FBC-ADF3-FFD12B9CA8EE}"/>
              </a:ext>
            </a:extLst>
          </p:cNvPr>
          <p:cNvSpPr/>
          <p:nvPr/>
        </p:nvSpPr>
        <p:spPr>
          <a:xfrm>
            <a:off x="1205227" y="1343984"/>
            <a:ext cx="9854572" cy="1080578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8EED59-9109-44AC-AC5B-D7DC21BBE5C2}"/>
              </a:ext>
            </a:extLst>
          </p:cNvPr>
          <p:cNvSpPr/>
          <p:nvPr/>
        </p:nvSpPr>
        <p:spPr>
          <a:xfrm>
            <a:off x="2210442" y="2729100"/>
            <a:ext cx="9646338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例：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with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语句示例。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B59DBF-48FD-4BC3-835D-A0D7DC39765A}"/>
              </a:ext>
            </a:extLst>
          </p:cNvPr>
          <p:cNvGrpSpPr/>
          <p:nvPr/>
        </p:nvGrpSpPr>
        <p:grpSpPr>
          <a:xfrm>
            <a:off x="3274553" y="3686149"/>
            <a:ext cx="5803844" cy="1751140"/>
            <a:chOff x="4289425" y="4669149"/>
            <a:chExt cx="1289519" cy="570409"/>
          </a:xfrm>
        </p:grpSpPr>
        <p:sp>
          <p:nvSpPr>
            <p:cNvPr id="13" name="KSO_Shape">
              <a:extLst>
                <a:ext uri="{FF2B5EF4-FFF2-40B4-BE49-F238E27FC236}">
                  <a16:creationId xmlns:a16="http://schemas.microsoft.com/office/drawing/2014/main" id="{77874586-A2ED-4C02-9D06-D4A93D0AC583}"/>
                </a:ext>
              </a:extLst>
            </p:cNvPr>
            <p:cNvSpPr/>
            <p:nvPr/>
          </p:nvSpPr>
          <p:spPr>
            <a:xfrm>
              <a:off x="4289425" y="4689436"/>
              <a:ext cx="1262302" cy="550122"/>
            </a:xfrm>
            <a:prstGeom prst="roundRect">
              <a:avLst>
                <a:gd name="adj" fmla="val 6522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DDFDE2-5989-4790-9FD9-769D8D5192D8}"/>
                </a:ext>
              </a:extLst>
            </p:cNvPr>
            <p:cNvSpPr/>
            <p:nvPr/>
          </p:nvSpPr>
          <p:spPr>
            <a:xfrm>
              <a:off x="4289425" y="4669149"/>
              <a:ext cx="1289519" cy="550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with open('D:\\Python\\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test.txt','w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+') as f: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    pass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print('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文件已关闭：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',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f.closed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)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E7B4D59-5DE9-40A1-B07B-80599C684BA0}"/>
              </a:ext>
            </a:extLst>
          </p:cNvPr>
          <p:cNvGrpSpPr/>
          <p:nvPr/>
        </p:nvGrpSpPr>
        <p:grpSpPr>
          <a:xfrm>
            <a:off x="3274553" y="5584253"/>
            <a:ext cx="5803844" cy="643147"/>
            <a:chOff x="4289425" y="4669149"/>
            <a:chExt cx="1289519" cy="209496"/>
          </a:xfrm>
        </p:grpSpPr>
        <p:sp>
          <p:nvSpPr>
            <p:cNvPr id="16" name="KSO_Shape">
              <a:extLst>
                <a:ext uri="{FF2B5EF4-FFF2-40B4-BE49-F238E27FC236}">
                  <a16:creationId xmlns:a16="http://schemas.microsoft.com/office/drawing/2014/main" id="{052AB73C-A015-40AF-99CD-D8D5D1B20FA7}"/>
                </a:ext>
              </a:extLst>
            </p:cNvPr>
            <p:cNvSpPr/>
            <p:nvPr/>
          </p:nvSpPr>
          <p:spPr>
            <a:xfrm>
              <a:off x="4289425" y="4689436"/>
              <a:ext cx="1262302" cy="189209"/>
            </a:xfrm>
            <a:prstGeom prst="roundRect">
              <a:avLst>
                <a:gd name="adj" fmla="val 11034"/>
              </a:avLst>
            </a:prstGeom>
            <a:solidFill>
              <a:srgbClr val="1950B2"/>
            </a:solidFill>
            <a:ln w="12700">
              <a:solidFill>
                <a:srgbClr val="1950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4ABEAD1-D3FA-4097-932D-06E247475DAB}"/>
                </a:ext>
              </a:extLst>
            </p:cNvPr>
            <p:cNvSpPr/>
            <p:nvPr/>
          </p:nvSpPr>
          <p:spPr>
            <a:xfrm>
              <a:off x="4289425" y="4669149"/>
              <a:ext cx="1289519" cy="189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文件已关闭： 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True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991A42-2F9A-4C65-93D9-04F6EF3945A4}"/>
              </a:ext>
            </a:extLst>
          </p:cNvPr>
          <p:cNvGrpSpPr/>
          <p:nvPr/>
        </p:nvGrpSpPr>
        <p:grpSpPr>
          <a:xfrm>
            <a:off x="1074443" y="2711706"/>
            <a:ext cx="902472" cy="902472"/>
            <a:chOff x="4849013" y="2117769"/>
            <a:chExt cx="902472" cy="902472"/>
          </a:xfrm>
        </p:grpSpPr>
        <p:sp>
          <p:nvSpPr>
            <p:cNvPr id="19" name="泪滴形 18">
              <a:extLst>
                <a:ext uri="{FF2B5EF4-FFF2-40B4-BE49-F238E27FC236}">
                  <a16:creationId xmlns:a16="http://schemas.microsoft.com/office/drawing/2014/main" id="{E82DF9D0-8639-40C6-87A6-08BF8F6AA81F}"/>
                </a:ext>
              </a:extLst>
            </p:cNvPr>
            <p:cNvSpPr/>
            <p:nvPr/>
          </p:nvSpPr>
          <p:spPr>
            <a:xfrm>
              <a:off x="4849013" y="2117769"/>
              <a:ext cx="902472" cy="902472"/>
            </a:xfrm>
            <a:prstGeom prst="teardrop">
              <a:avLst/>
            </a:prstGeom>
            <a:solidFill>
              <a:srgbClr val="1950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F02F96-19D2-4F66-9AA1-9488AA2253D4}"/>
                </a:ext>
              </a:extLst>
            </p:cNvPr>
            <p:cNvSpPr/>
            <p:nvPr/>
          </p:nvSpPr>
          <p:spPr>
            <a:xfrm>
              <a:off x="5213324" y="2338172"/>
              <a:ext cx="184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72334E9-AD80-4CE0-AB8F-36F657BBD979}"/>
              </a:ext>
            </a:extLst>
          </p:cNvPr>
          <p:cNvCxnSpPr>
            <a:cxnSpLocks/>
          </p:cNvCxnSpPr>
          <p:nvPr/>
        </p:nvCxnSpPr>
        <p:spPr>
          <a:xfrm flipV="1">
            <a:off x="2055889" y="3357747"/>
            <a:ext cx="9003910" cy="1"/>
          </a:xfrm>
          <a:prstGeom prst="line">
            <a:avLst/>
          </a:prstGeom>
          <a:ln w="19050">
            <a:solidFill>
              <a:srgbClr val="1950B2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4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37242" y="495168"/>
            <a:ext cx="1917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write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E944E-2F3C-4EFD-832E-5AE64F6EA1DA}"/>
              </a:ext>
            </a:extLst>
          </p:cNvPr>
          <p:cNvSpPr/>
          <p:nvPr/>
        </p:nvSpPr>
        <p:spPr>
          <a:xfrm>
            <a:off x="1393717" y="1959308"/>
            <a:ext cx="9477592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使用文件对象的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write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方法可以将字符串写入到文件中，其语法格式为：</a:t>
            </a: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34A1EE5D-A893-4FF7-998C-0863D7BC82EA}"/>
              </a:ext>
            </a:extLst>
          </p:cNvPr>
          <p:cNvSpPr/>
          <p:nvPr/>
        </p:nvSpPr>
        <p:spPr>
          <a:xfrm>
            <a:off x="1190626" y="1989297"/>
            <a:ext cx="9753602" cy="6142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5E6D54-3867-42F4-88C9-8D340B5E2244}"/>
              </a:ext>
            </a:extLst>
          </p:cNvPr>
          <p:cNvGrpSpPr/>
          <p:nvPr/>
        </p:nvGrpSpPr>
        <p:grpSpPr>
          <a:xfrm>
            <a:off x="3883027" y="2782616"/>
            <a:ext cx="4498975" cy="609872"/>
            <a:chOff x="4428455" y="4446628"/>
            <a:chExt cx="3408117" cy="891598"/>
          </a:xfrm>
        </p:grpSpPr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97A48CCD-042A-4F91-AA95-D55ABE21428A}"/>
                </a:ext>
              </a:extLst>
            </p:cNvPr>
            <p:cNvSpPr/>
            <p:nvPr/>
          </p:nvSpPr>
          <p:spPr>
            <a:xfrm>
              <a:off x="4428455" y="4604180"/>
              <a:ext cx="3408117" cy="734046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BCA0743-5F4A-4D33-9DF7-B2F9DB33B6A2}"/>
                </a:ext>
              </a:extLst>
            </p:cNvPr>
            <p:cNvSpPr/>
            <p:nvPr/>
          </p:nvSpPr>
          <p:spPr>
            <a:xfrm>
              <a:off x="4428455" y="4446628"/>
              <a:ext cx="3408117" cy="847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f.write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(str)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16B624D-2F63-435C-B038-D8170EE9E906}"/>
              </a:ext>
            </a:extLst>
          </p:cNvPr>
          <p:cNvSpPr/>
          <p:nvPr/>
        </p:nvSpPr>
        <p:spPr>
          <a:xfrm>
            <a:off x="1320691" y="3849038"/>
            <a:ext cx="9550618" cy="1005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open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函数返回的文件对象，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str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是要写入到文件中的字符串。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f.write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函数执行完毕后将返回写入到文件中的字符数。</a:t>
            </a:r>
          </a:p>
        </p:txBody>
      </p:sp>
    </p:spTree>
    <p:extLst>
      <p:ext uri="{BB962C8B-B14F-4D97-AF65-F5344CB8AC3E}">
        <p14:creationId xmlns:p14="http://schemas.microsoft.com/office/powerpoint/2010/main" val="250573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37242" y="495168"/>
            <a:ext cx="1917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write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A716EF-9A50-410D-8994-263069C5B637}"/>
              </a:ext>
            </a:extLst>
          </p:cNvPr>
          <p:cNvSpPr/>
          <p:nvPr/>
        </p:nvSpPr>
        <p:spPr>
          <a:xfrm>
            <a:off x="1863054" y="1586382"/>
            <a:ext cx="3746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例：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write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方法使用示例。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20AB65-28F9-4FF5-9F49-0D84FEA7E69F}"/>
              </a:ext>
            </a:extLst>
          </p:cNvPr>
          <p:cNvSpPr/>
          <p:nvPr/>
        </p:nvSpPr>
        <p:spPr>
          <a:xfrm>
            <a:off x="1863054" y="2138641"/>
            <a:ext cx="928936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charnum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=0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with open('D:\\Python\\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test.txt','w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+') as f: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charnum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+=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f.write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('Python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是一门流行的编程语言！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\n')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charnum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+=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f.write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我喜欢学习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语言！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print('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总共向文件中写入的字符数：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%d'%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charnum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4FEC403-BA03-49A3-807A-9E69B0FC5D84}"/>
              </a:ext>
            </a:extLst>
          </p:cNvPr>
          <p:cNvCxnSpPr>
            <a:cxnSpLocks/>
          </p:cNvCxnSpPr>
          <p:nvPr/>
        </p:nvCxnSpPr>
        <p:spPr>
          <a:xfrm>
            <a:off x="1781207" y="2067070"/>
            <a:ext cx="3733768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>
            <a:extLst>
              <a:ext uri="{FF2B5EF4-FFF2-40B4-BE49-F238E27FC236}">
                <a16:creationId xmlns:a16="http://schemas.microsoft.com/office/drawing/2014/main" id="{BA31AC87-24D4-4449-B817-ABFF35326C77}"/>
              </a:ext>
            </a:extLst>
          </p:cNvPr>
          <p:cNvSpPr/>
          <p:nvPr/>
        </p:nvSpPr>
        <p:spPr>
          <a:xfrm>
            <a:off x="1695912" y="2168630"/>
            <a:ext cx="9493471" cy="35512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0A0C5-4950-45B2-B9CF-FA97A45DB1B1}"/>
              </a:ext>
            </a:extLst>
          </p:cNvPr>
          <p:cNvSpPr/>
          <p:nvPr/>
        </p:nvSpPr>
        <p:spPr>
          <a:xfrm>
            <a:off x="1829839" y="5037248"/>
            <a:ext cx="920963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总共向文件中写入的字符数：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32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AD51C1-3188-4776-BF70-54BC5DBC6735}"/>
              </a:ext>
            </a:extLst>
          </p:cNvPr>
          <p:cNvGrpSpPr/>
          <p:nvPr/>
        </p:nvGrpSpPr>
        <p:grpSpPr>
          <a:xfrm>
            <a:off x="836354" y="1628433"/>
            <a:ext cx="877274" cy="877274"/>
            <a:chOff x="836354" y="2579034"/>
            <a:chExt cx="877274" cy="877274"/>
          </a:xfrm>
        </p:grpSpPr>
        <p:sp>
          <p:nvSpPr>
            <p:cNvPr id="19" name="Oval 4011">
              <a:extLst>
                <a:ext uri="{FF2B5EF4-FFF2-40B4-BE49-F238E27FC236}">
                  <a16:creationId xmlns:a16="http://schemas.microsoft.com/office/drawing/2014/main" id="{20F72CB0-D9AE-45AD-BF58-154C97AA4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354" y="2579034"/>
              <a:ext cx="877274" cy="877274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EA68DB0D-27A9-47ED-BE85-441E10CE2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4343" y="2674243"/>
              <a:ext cx="686856" cy="686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89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37242" y="495168"/>
            <a:ext cx="1917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write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A716EF-9A50-410D-8994-263069C5B637}"/>
              </a:ext>
            </a:extLst>
          </p:cNvPr>
          <p:cNvSpPr/>
          <p:nvPr/>
        </p:nvSpPr>
        <p:spPr>
          <a:xfrm>
            <a:off x="1863054" y="1586382"/>
            <a:ext cx="7443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打开文件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D:\Python\test.txt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，可看到文件中的内容为：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20AB65-28F9-4FF5-9F49-0D84FEA7E69F}"/>
              </a:ext>
            </a:extLst>
          </p:cNvPr>
          <p:cNvSpPr/>
          <p:nvPr/>
        </p:nvSpPr>
        <p:spPr>
          <a:xfrm>
            <a:off x="3781090" y="2371353"/>
            <a:ext cx="4702846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是一门流行的编程语言！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我喜欢学习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语言！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4FEC403-BA03-49A3-807A-9E69B0FC5D84}"/>
              </a:ext>
            </a:extLst>
          </p:cNvPr>
          <p:cNvCxnSpPr>
            <a:cxnSpLocks/>
          </p:cNvCxnSpPr>
          <p:nvPr/>
        </p:nvCxnSpPr>
        <p:spPr>
          <a:xfrm>
            <a:off x="1781207" y="2067070"/>
            <a:ext cx="752491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>
            <a:extLst>
              <a:ext uri="{FF2B5EF4-FFF2-40B4-BE49-F238E27FC236}">
                <a16:creationId xmlns:a16="http://schemas.microsoft.com/office/drawing/2014/main" id="{BA31AC87-24D4-4449-B817-ABFF35326C77}"/>
              </a:ext>
            </a:extLst>
          </p:cNvPr>
          <p:cNvSpPr/>
          <p:nvPr/>
        </p:nvSpPr>
        <p:spPr>
          <a:xfrm>
            <a:off x="1695912" y="2401342"/>
            <a:ext cx="9493471" cy="1176443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B38690-F12A-46C0-BD89-4162DA9E7C28}"/>
              </a:ext>
            </a:extLst>
          </p:cNvPr>
          <p:cNvGrpSpPr/>
          <p:nvPr/>
        </p:nvGrpSpPr>
        <p:grpSpPr>
          <a:xfrm>
            <a:off x="836354" y="1628433"/>
            <a:ext cx="877274" cy="877274"/>
            <a:chOff x="836354" y="1628433"/>
            <a:chExt cx="877274" cy="877274"/>
          </a:xfrm>
        </p:grpSpPr>
        <p:sp>
          <p:nvSpPr>
            <p:cNvPr id="19" name="Oval 4011">
              <a:extLst>
                <a:ext uri="{FF2B5EF4-FFF2-40B4-BE49-F238E27FC236}">
                  <a16:creationId xmlns:a16="http://schemas.microsoft.com/office/drawing/2014/main" id="{20F72CB0-D9AE-45AD-BF58-154C97AA4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354" y="1628433"/>
              <a:ext cx="877274" cy="877274"/>
            </a:xfrm>
            <a:prstGeom prst="ellipse">
              <a:avLst/>
            </a:prstGeom>
            <a:solidFill>
              <a:srgbClr val="195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8A9EC65-849B-4346-832A-3B0739BF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015" y="1691888"/>
              <a:ext cx="712318" cy="712318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429F95E-104D-456C-B08A-24FA12FDCC7F}"/>
              </a:ext>
            </a:extLst>
          </p:cNvPr>
          <p:cNvGrpSpPr/>
          <p:nvPr/>
        </p:nvGrpSpPr>
        <p:grpSpPr>
          <a:xfrm>
            <a:off x="1189853" y="3845248"/>
            <a:ext cx="902472" cy="902472"/>
            <a:chOff x="4849013" y="2117769"/>
            <a:chExt cx="902472" cy="902472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B004DEF2-03E5-49CC-A668-4B44C19E2341}"/>
                </a:ext>
              </a:extLst>
            </p:cNvPr>
            <p:cNvSpPr/>
            <p:nvPr/>
          </p:nvSpPr>
          <p:spPr>
            <a:xfrm>
              <a:off x="4849013" y="2117769"/>
              <a:ext cx="902472" cy="902472"/>
            </a:xfrm>
            <a:prstGeom prst="teardrop">
              <a:avLst/>
            </a:prstGeom>
            <a:solidFill>
              <a:srgbClr val="B1C4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39220BA-5E76-4C46-91BB-3C9182046406}"/>
                </a:ext>
              </a:extLst>
            </p:cNvPr>
            <p:cNvSpPr/>
            <p:nvPr/>
          </p:nvSpPr>
          <p:spPr>
            <a:xfrm>
              <a:off x="4859894" y="2338172"/>
              <a:ext cx="891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提 示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4A44E96-F906-4683-B5DF-2CA2DD107F76}"/>
              </a:ext>
            </a:extLst>
          </p:cNvPr>
          <p:cNvSpPr/>
          <p:nvPr/>
        </p:nvSpPr>
        <p:spPr>
          <a:xfrm>
            <a:off x="2173081" y="4219318"/>
            <a:ext cx="9091430" cy="1005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write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方法向文件中写入一个字符串后并不会自动在字符串后加换行。如果加换行的话，需要人为向文件中写入换行符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'\n '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0EA2CFC-BD25-4377-B5DA-B591448D0BB8}"/>
              </a:ext>
            </a:extLst>
          </p:cNvPr>
          <p:cNvCxnSpPr>
            <a:cxnSpLocks/>
          </p:cNvCxnSpPr>
          <p:nvPr/>
        </p:nvCxnSpPr>
        <p:spPr>
          <a:xfrm flipV="1">
            <a:off x="2260601" y="4065651"/>
            <a:ext cx="9003910" cy="1"/>
          </a:xfrm>
          <a:prstGeom prst="line">
            <a:avLst/>
          </a:prstGeom>
          <a:ln w="19050">
            <a:solidFill>
              <a:srgbClr val="B1C4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EAC16F4-58DC-41B4-8AA6-22AD61DDDB35}"/>
              </a:ext>
            </a:extLst>
          </p:cNvPr>
          <p:cNvSpPr/>
          <p:nvPr/>
        </p:nvSpPr>
        <p:spPr>
          <a:xfrm>
            <a:off x="2260601" y="5241597"/>
            <a:ext cx="7015062" cy="525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write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方法返回的写入文件的字符数包括换行符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'\n'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798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97868" y="495168"/>
            <a:ext cx="1796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read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23DFD0-6048-48F9-9228-BFA4B35BECE2}"/>
              </a:ext>
            </a:extLst>
          </p:cNvPr>
          <p:cNvSpPr/>
          <p:nvPr/>
        </p:nvSpPr>
        <p:spPr>
          <a:xfrm>
            <a:off x="1393717" y="1959308"/>
            <a:ext cx="9477592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使用文件对象的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read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方法可以从文件中读取数据，其语法格式为：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8DC02C0F-6B35-46BB-8543-A55B253534E9}"/>
              </a:ext>
            </a:extLst>
          </p:cNvPr>
          <p:cNvSpPr/>
          <p:nvPr/>
        </p:nvSpPr>
        <p:spPr>
          <a:xfrm>
            <a:off x="1190626" y="1989297"/>
            <a:ext cx="9753602" cy="6142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16786F-320F-444F-A96E-CA835B9ED2A8}"/>
              </a:ext>
            </a:extLst>
          </p:cNvPr>
          <p:cNvGrpSpPr/>
          <p:nvPr/>
        </p:nvGrpSpPr>
        <p:grpSpPr>
          <a:xfrm>
            <a:off x="3883027" y="2782616"/>
            <a:ext cx="4498975" cy="609872"/>
            <a:chOff x="4428455" y="4446628"/>
            <a:chExt cx="3408117" cy="891598"/>
          </a:xfrm>
        </p:grpSpPr>
        <p:sp>
          <p:nvSpPr>
            <p:cNvPr id="8" name="KSO_Shape">
              <a:extLst>
                <a:ext uri="{FF2B5EF4-FFF2-40B4-BE49-F238E27FC236}">
                  <a16:creationId xmlns:a16="http://schemas.microsoft.com/office/drawing/2014/main" id="{8DD47D04-5AC5-4ED1-9609-3F31081DBB30}"/>
                </a:ext>
              </a:extLst>
            </p:cNvPr>
            <p:cNvSpPr/>
            <p:nvPr/>
          </p:nvSpPr>
          <p:spPr>
            <a:xfrm>
              <a:off x="4428455" y="4604180"/>
              <a:ext cx="3408117" cy="734046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8CC21-1F0A-4B0B-9272-23D3C058E5B3}"/>
                </a:ext>
              </a:extLst>
            </p:cNvPr>
            <p:cNvSpPr/>
            <p:nvPr/>
          </p:nvSpPr>
          <p:spPr>
            <a:xfrm>
              <a:off x="4428455" y="4446628"/>
              <a:ext cx="3408117" cy="847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f.read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(n=-1)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F41FF16-86DD-4A4C-8C4F-B23B6585C2C6}"/>
              </a:ext>
            </a:extLst>
          </p:cNvPr>
          <p:cNvSpPr/>
          <p:nvPr/>
        </p:nvSpPr>
        <p:spPr>
          <a:xfrm>
            <a:off x="1320691" y="3849038"/>
            <a:ext cx="9550618" cy="1005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open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函数返回的文件对象；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指定了要读取的字节数，默认值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表示读取文件中的所有数据。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read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方法将从文件中读取的数据返回。</a:t>
            </a:r>
          </a:p>
        </p:txBody>
      </p:sp>
    </p:spTree>
    <p:extLst>
      <p:ext uri="{BB962C8B-B14F-4D97-AF65-F5344CB8AC3E}">
        <p14:creationId xmlns:p14="http://schemas.microsoft.com/office/powerpoint/2010/main" val="166940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7456E0-D314-4EE5-AF57-78989526D08E}"/>
              </a:ext>
            </a:extLst>
          </p:cNvPr>
          <p:cNvSpPr txBox="1"/>
          <p:nvPr/>
        </p:nvSpPr>
        <p:spPr>
          <a:xfrm>
            <a:off x="810704" y="101353"/>
            <a:ext cx="419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第</a:t>
            </a:r>
            <a:r>
              <a:rPr lang="en-US" altLang="zh-CN" sz="3200" dirty="0">
                <a:solidFill>
                  <a:srgbClr val="002060"/>
                </a:solidFill>
              </a:rPr>
              <a:t>10</a:t>
            </a:r>
            <a:r>
              <a:rPr lang="zh-CN" altLang="en-US" sz="3200" dirty="0">
                <a:solidFill>
                  <a:srgbClr val="002060"/>
                </a:solidFill>
              </a:rPr>
              <a:t>次课程学习目标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B0704C-804B-4A54-8618-4E8ECB3C4602}"/>
              </a:ext>
            </a:extLst>
          </p:cNvPr>
          <p:cNvSpPr txBox="1"/>
          <p:nvPr/>
        </p:nvSpPr>
        <p:spPr>
          <a:xfrm>
            <a:off x="285750" y="683382"/>
            <a:ext cx="11630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300" dirty="0">
                <a:solidFill>
                  <a:srgbClr val="002060"/>
                </a:solidFill>
              </a:rPr>
              <a:t>1</a:t>
            </a:r>
            <a:r>
              <a:rPr lang="zh-CN" altLang="en-US" sz="2300" dirty="0">
                <a:solidFill>
                  <a:srgbClr val="002060"/>
                </a:solidFill>
              </a:rPr>
              <a:t>、掌握</a:t>
            </a:r>
            <a:r>
              <a:rPr lang="en-US" altLang="zh-CN" sz="2300" dirty="0">
                <a:solidFill>
                  <a:srgbClr val="002060"/>
                </a:solidFill>
              </a:rPr>
              <a:t>Python</a:t>
            </a:r>
            <a:r>
              <a:rPr lang="zh-CN" altLang="en-US" sz="2300" dirty="0">
                <a:solidFill>
                  <a:srgbClr val="002060"/>
                </a:solidFill>
              </a:rPr>
              <a:t>文件操作的基本方法；</a:t>
            </a:r>
            <a:endParaRPr lang="en-US" altLang="zh-CN" sz="2300" dirty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altLang="zh-CN" sz="2300" dirty="0">
                <a:solidFill>
                  <a:srgbClr val="002060"/>
                </a:solidFill>
              </a:rPr>
              <a:t>2</a:t>
            </a:r>
            <a:r>
              <a:rPr lang="zh-CN" altLang="en-US" sz="2300" dirty="0">
                <a:solidFill>
                  <a:srgbClr val="002060"/>
                </a:solidFill>
              </a:rPr>
              <a:t>、掌握使用</a:t>
            </a:r>
            <a:r>
              <a:rPr lang="en-US" altLang="zh-CN" sz="2300" dirty="0">
                <a:solidFill>
                  <a:srgbClr val="002060"/>
                </a:solidFill>
              </a:rPr>
              <a:t>Pandas</a:t>
            </a:r>
            <a:r>
              <a:rPr lang="zh-CN" altLang="en-US" sz="2300" dirty="0">
                <a:solidFill>
                  <a:srgbClr val="002060"/>
                </a:solidFill>
              </a:rPr>
              <a:t>工具包进行数据清洗、数据合并和数据重塑的方法；</a:t>
            </a:r>
            <a:endParaRPr lang="en-US" altLang="zh-CN" sz="2300" dirty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altLang="zh-CN" sz="2300" dirty="0">
                <a:solidFill>
                  <a:srgbClr val="002060"/>
                </a:solidFill>
              </a:rPr>
              <a:t>3</a:t>
            </a:r>
            <a:r>
              <a:rPr lang="zh-CN" altLang="en-US" sz="2300" dirty="0">
                <a:solidFill>
                  <a:srgbClr val="002060"/>
                </a:solidFill>
              </a:rPr>
              <a:t>、掌握使用</a:t>
            </a:r>
            <a:r>
              <a:rPr lang="en-US" altLang="zh-CN" sz="2300" dirty="0">
                <a:solidFill>
                  <a:srgbClr val="002060"/>
                </a:solidFill>
              </a:rPr>
              <a:t>Matplotlib</a:t>
            </a:r>
            <a:r>
              <a:rPr lang="zh-CN" altLang="en-US" sz="2300" dirty="0">
                <a:solidFill>
                  <a:srgbClr val="002060"/>
                </a:solidFill>
              </a:rPr>
              <a:t>工具包进行数据可视化的方法。</a:t>
            </a:r>
            <a:endParaRPr lang="en-US" altLang="zh-CN" sz="2300" dirty="0">
              <a:solidFill>
                <a:srgbClr val="00206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F04DD0-451C-4EC9-BB0A-1C8CCA6DAE22}"/>
              </a:ext>
            </a:extLst>
          </p:cNvPr>
          <p:cNvSpPr txBox="1"/>
          <p:nvPr/>
        </p:nvSpPr>
        <p:spPr>
          <a:xfrm>
            <a:off x="810704" y="2263521"/>
            <a:ext cx="419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第</a:t>
            </a:r>
            <a:r>
              <a:rPr lang="en-US" altLang="zh-CN" sz="3200" dirty="0">
                <a:solidFill>
                  <a:srgbClr val="002060"/>
                </a:solidFill>
              </a:rPr>
              <a:t>10</a:t>
            </a:r>
            <a:r>
              <a:rPr lang="zh-CN" altLang="en-US" sz="3200" dirty="0">
                <a:solidFill>
                  <a:srgbClr val="002060"/>
                </a:solidFill>
              </a:rPr>
              <a:t>次课程课后任务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DAAFDE-0F67-4C1B-860D-E569D698CC65}"/>
              </a:ext>
            </a:extLst>
          </p:cNvPr>
          <p:cNvSpPr txBox="1"/>
          <p:nvPr/>
        </p:nvSpPr>
        <p:spPr>
          <a:xfrm>
            <a:off x="285750" y="2886635"/>
            <a:ext cx="116300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300" dirty="0">
                <a:solidFill>
                  <a:srgbClr val="002060"/>
                </a:solidFill>
              </a:rPr>
              <a:t>1</a:t>
            </a:r>
            <a:r>
              <a:rPr lang="zh-CN" altLang="en-US" sz="2300" dirty="0">
                <a:solidFill>
                  <a:srgbClr val="002060"/>
                </a:solidFill>
              </a:rPr>
              <a:t>、完成并提交课程大作业（报告、</a:t>
            </a:r>
            <a:r>
              <a:rPr lang="en-US" altLang="zh-CN" sz="2300" dirty="0">
                <a:solidFill>
                  <a:srgbClr val="002060"/>
                </a:solidFill>
              </a:rPr>
              <a:t>PPT</a:t>
            </a:r>
            <a:r>
              <a:rPr lang="zh-CN" altLang="en-US" sz="2300" dirty="0">
                <a:solidFill>
                  <a:srgbClr val="002060"/>
                </a:solidFill>
              </a:rPr>
              <a:t>、代码、讲解视频），注意</a:t>
            </a:r>
            <a:r>
              <a:rPr lang="zh-CN" altLang="en-US" sz="2300" dirty="0">
                <a:solidFill>
                  <a:srgbClr val="FF0000"/>
                </a:solidFill>
              </a:rPr>
              <a:t>目标导向、多交流</a:t>
            </a:r>
            <a:r>
              <a:rPr lang="zh-CN" altLang="en-US" sz="2300" dirty="0">
                <a:solidFill>
                  <a:srgbClr val="002060"/>
                </a:solidFill>
              </a:rPr>
              <a:t>（三个层次）：</a:t>
            </a:r>
            <a:endParaRPr lang="en-US" altLang="zh-CN" sz="2300" dirty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zh-CN" altLang="en-US" sz="2300" b="1" dirty="0">
                <a:solidFill>
                  <a:srgbClr val="002060"/>
                </a:solidFill>
              </a:rPr>
              <a:t>层次</a:t>
            </a:r>
            <a:r>
              <a:rPr lang="en-US" altLang="zh-CN" sz="2300" b="1" dirty="0">
                <a:solidFill>
                  <a:srgbClr val="002060"/>
                </a:solidFill>
              </a:rPr>
              <a:t>1.</a:t>
            </a:r>
            <a:r>
              <a:rPr lang="en-US" altLang="zh-CN" sz="2300" dirty="0">
                <a:solidFill>
                  <a:srgbClr val="002060"/>
                </a:solidFill>
              </a:rPr>
              <a:t> </a:t>
            </a:r>
            <a:r>
              <a:rPr lang="zh-CN" altLang="en-US" sz="2300" dirty="0">
                <a:solidFill>
                  <a:srgbClr val="002060"/>
                </a:solidFill>
              </a:rPr>
              <a:t>能够跑通一个卷积神经网络，发现卷积神经网络存在的问题及可能解决方案</a:t>
            </a:r>
            <a:r>
              <a:rPr lang="zh-CN" altLang="en-US" sz="2300" dirty="0">
                <a:solidFill>
                  <a:srgbClr val="FF0000"/>
                </a:solidFill>
              </a:rPr>
              <a:t>（所有同学，混淆矩阵）</a:t>
            </a:r>
            <a:r>
              <a:rPr lang="zh-CN" altLang="en-US" sz="2300" dirty="0">
                <a:solidFill>
                  <a:srgbClr val="002060"/>
                </a:solidFill>
              </a:rPr>
              <a:t>；</a:t>
            </a:r>
            <a:endParaRPr lang="en-US" altLang="zh-CN" sz="2300" dirty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zh-CN" altLang="en-US" sz="2300" b="1" dirty="0">
                <a:solidFill>
                  <a:srgbClr val="002060"/>
                </a:solidFill>
              </a:rPr>
              <a:t>层次</a:t>
            </a:r>
            <a:r>
              <a:rPr lang="en-US" altLang="zh-CN" sz="2300" b="1" dirty="0">
                <a:solidFill>
                  <a:srgbClr val="002060"/>
                </a:solidFill>
              </a:rPr>
              <a:t>2.</a:t>
            </a:r>
            <a:r>
              <a:rPr lang="en-US" altLang="zh-CN" sz="2300" dirty="0">
                <a:solidFill>
                  <a:srgbClr val="002060"/>
                </a:solidFill>
              </a:rPr>
              <a:t> </a:t>
            </a:r>
            <a:r>
              <a:rPr lang="zh-CN" altLang="en-US" sz="2300" dirty="0">
                <a:solidFill>
                  <a:srgbClr val="002060"/>
                </a:solidFill>
              </a:rPr>
              <a:t>能分析卷积神经网络的代码结构，理解部分代码的具体实现</a:t>
            </a:r>
            <a:r>
              <a:rPr lang="zh-CN" altLang="en-US" sz="2300" dirty="0">
                <a:solidFill>
                  <a:srgbClr val="FF0000"/>
                </a:solidFill>
              </a:rPr>
              <a:t>（大多数同学）</a:t>
            </a:r>
            <a:r>
              <a:rPr lang="zh-CN" altLang="en-US" sz="2300" dirty="0">
                <a:solidFill>
                  <a:srgbClr val="002060"/>
                </a:solidFill>
              </a:rPr>
              <a:t>；</a:t>
            </a:r>
            <a:endParaRPr lang="en-US" altLang="zh-CN" sz="2300" dirty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zh-CN" altLang="en-US" sz="2300" b="1" dirty="0">
                <a:solidFill>
                  <a:srgbClr val="002060"/>
                </a:solidFill>
              </a:rPr>
              <a:t>层次</a:t>
            </a:r>
            <a:r>
              <a:rPr lang="en-US" altLang="zh-CN" sz="2300" b="1" dirty="0">
                <a:solidFill>
                  <a:srgbClr val="002060"/>
                </a:solidFill>
              </a:rPr>
              <a:t>3.</a:t>
            </a:r>
            <a:r>
              <a:rPr lang="en-US" altLang="zh-CN" sz="2300" dirty="0">
                <a:solidFill>
                  <a:srgbClr val="002060"/>
                </a:solidFill>
              </a:rPr>
              <a:t> </a:t>
            </a:r>
            <a:r>
              <a:rPr lang="zh-CN" altLang="en-US" sz="2300" dirty="0">
                <a:solidFill>
                  <a:srgbClr val="002060"/>
                </a:solidFill>
              </a:rPr>
              <a:t>能结合发现的问题尝试改进代码</a:t>
            </a:r>
            <a:r>
              <a:rPr lang="zh-CN" altLang="en-US" sz="2300" dirty="0">
                <a:solidFill>
                  <a:srgbClr val="FF0000"/>
                </a:solidFill>
              </a:rPr>
              <a:t>（少数同学，建议结合数据集特点从类别不平衡角度开展研究）</a:t>
            </a:r>
            <a:r>
              <a:rPr lang="zh-CN" altLang="en-US" sz="2300" dirty="0">
                <a:solidFill>
                  <a:srgbClr val="002060"/>
                </a:solidFill>
              </a:rPr>
              <a:t>。</a:t>
            </a:r>
            <a:endParaRPr lang="en-US" altLang="zh-CN" sz="2300" dirty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altLang="zh-CN" sz="2300" dirty="0">
                <a:solidFill>
                  <a:srgbClr val="002060"/>
                </a:solidFill>
              </a:rPr>
              <a:t>2</a:t>
            </a:r>
            <a:r>
              <a:rPr lang="zh-CN" altLang="en-US" sz="2300" dirty="0">
                <a:solidFill>
                  <a:srgbClr val="002060"/>
                </a:solidFill>
              </a:rPr>
              <a:t>、下次课程开始进行课程大作业展示，</a:t>
            </a:r>
            <a:r>
              <a:rPr lang="zh-CN" altLang="en-US" sz="2300" dirty="0"/>
              <a:t>每名同学展示时间：</a:t>
            </a:r>
            <a:r>
              <a:rPr lang="en-US" altLang="zh-CN" sz="2300" dirty="0">
                <a:solidFill>
                  <a:srgbClr val="FF0000"/>
                </a:solidFill>
              </a:rPr>
              <a:t>5</a:t>
            </a:r>
            <a:r>
              <a:rPr lang="zh-CN" altLang="en-US" sz="2300" dirty="0">
                <a:solidFill>
                  <a:srgbClr val="FF0000"/>
                </a:solidFill>
              </a:rPr>
              <a:t>分钟（注意重点突出：完成的工作，遇到的问题及解决方法，遗留的问题及解决思路）</a:t>
            </a:r>
            <a:r>
              <a:rPr lang="zh-CN" altLang="en-US" sz="2300" dirty="0">
                <a:solidFill>
                  <a:srgbClr val="002060"/>
                </a:solidFill>
              </a:rPr>
              <a:t>。</a:t>
            </a:r>
            <a:endParaRPr lang="en-US" altLang="zh-CN" sz="2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966762" y="495168"/>
            <a:ext cx="42584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read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方法使用示例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60772C-7F23-4211-86E7-2B72330C9D3C}"/>
              </a:ext>
            </a:extLst>
          </p:cNvPr>
          <p:cNvGrpSpPr/>
          <p:nvPr/>
        </p:nvGrpSpPr>
        <p:grpSpPr>
          <a:xfrm>
            <a:off x="635001" y="2233095"/>
            <a:ext cx="5460999" cy="2878962"/>
            <a:chOff x="4994736" y="4604180"/>
            <a:chExt cx="2563164" cy="3203215"/>
          </a:xfrm>
        </p:grpSpPr>
        <p:sp>
          <p:nvSpPr>
            <p:cNvPr id="12" name="KSO_Shape">
              <a:extLst>
                <a:ext uri="{FF2B5EF4-FFF2-40B4-BE49-F238E27FC236}">
                  <a16:creationId xmlns:a16="http://schemas.microsoft.com/office/drawing/2014/main" id="{DEED6577-265F-4267-8F72-54BD27CC6911}"/>
                </a:ext>
              </a:extLst>
            </p:cNvPr>
            <p:cNvSpPr/>
            <p:nvPr/>
          </p:nvSpPr>
          <p:spPr>
            <a:xfrm>
              <a:off x="5052857" y="4604180"/>
              <a:ext cx="2433514" cy="3203215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C9BE7E-C1AB-42C8-BF9E-6C93CD75A9BB}"/>
                </a:ext>
              </a:extLst>
            </p:cNvPr>
            <p:cNvSpPr/>
            <p:nvPr/>
          </p:nvSpPr>
          <p:spPr>
            <a:xfrm>
              <a:off x="4994736" y="4621518"/>
              <a:ext cx="2563164" cy="3110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with open('D:\\Python\\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test.txt','r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') as f: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    content1=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f.read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    content2=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f.read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print('content1:\n%s'%content1)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print('content2:\n%s'%content2)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44F389-224F-4108-B4A2-8EE0E59ABA34}"/>
              </a:ext>
            </a:extLst>
          </p:cNvPr>
          <p:cNvGrpSpPr/>
          <p:nvPr/>
        </p:nvGrpSpPr>
        <p:grpSpPr>
          <a:xfrm>
            <a:off x="6219831" y="2233095"/>
            <a:ext cx="5460999" cy="2878962"/>
            <a:chOff x="4994736" y="4604180"/>
            <a:chExt cx="2563164" cy="3203215"/>
          </a:xfrm>
        </p:grpSpPr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15195B03-95B6-4FE2-92BC-9D5D1867933F}"/>
                </a:ext>
              </a:extLst>
            </p:cNvPr>
            <p:cNvSpPr/>
            <p:nvPr/>
          </p:nvSpPr>
          <p:spPr>
            <a:xfrm>
              <a:off x="5052857" y="4604180"/>
              <a:ext cx="2433514" cy="3203215"/>
            </a:xfrm>
            <a:prstGeom prst="roundRect">
              <a:avLst>
                <a:gd name="adj" fmla="val 11034"/>
              </a:avLst>
            </a:prstGeom>
            <a:solidFill>
              <a:srgbClr val="1950B2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2234093-DF81-4B62-931F-44AF23DB5A08}"/>
                </a:ext>
              </a:extLst>
            </p:cNvPr>
            <p:cNvSpPr/>
            <p:nvPr/>
          </p:nvSpPr>
          <p:spPr>
            <a:xfrm>
              <a:off x="4994736" y="4921173"/>
              <a:ext cx="2563164" cy="2425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content1: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Python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是一门流行的编程语言！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我喜欢学习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Python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语言！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content2: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03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878871" y="495168"/>
            <a:ext cx="2434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readline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E944E-2F3C-4EFD-832E-5AE64F6EA1DA}"/>
              </a:ext>
            </a:extLst>
          </p:cNvPr>
          <p:cNvSpPr/>
          <p:nvPr/>
        </p:nvSpPr>
        <p:spPr>
          <a:xfrm>
            <a:off x="1393717" y="1711658"/>
            <a:ext cx="9477592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使用文件对象的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readline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方法可以从文件中每次读取一行数据，其语法格式为：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34A1EE5D-A893-4FF7-998C-0863D7BC82EA}"/>
              </a:ext>
            </a:extLst>
          </p:cNvPr>
          <p:cNvSpPr/>
          <p:nvPr/>
        </p:nvSpPr>
        <p:spPr>
          <a:xfrm>
            <a:off x="1190626" y="1741647"/>
            <a:ext cx="9753602" cy="116347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5E6D54-3867-42F4-88C9-8D340B5E2244}"/>
              </a:ext>
            </a:extLst>
          </p:cNvPr>
          <p:cNvGrpSpPr/>
          <p:nvPr/>
        </p:nvGrpSpPr>
        <p:grpSpPr>
          <a:xfrm>
            <a:off x="3883027" y="3181350"/>
            <a:ext cx="4498975" cy="609872"/>
            <a:chOff x="4428455" y="4446628"/>
            <a:chExt cx="3408117" cy="891598"/>
          </a:xfrm>
        </p:grpSpPr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97A48CCD-042A-4F91-AA95-D55ABE21428A}"/>
                </a:ext>
              </a:extLst>
            </p:cNvPr>
            <p:cNvSpPr/>
            <p:nvPr/>
          </p:nvSpPr>
          <p:spPr>
            <a:xfrm>
              <a:off x="4428455" y="4604180"/>
              <a:ext cx="3408117" cy="734046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BCA0743-5F4A-4D33-9DF7-B2F9DB33B6A2}"/>
                </a:ext>
              </a:extLst>
            </p:cNvPr>
            <p:cNvSpPr/>
            <p:nvPr/>
          </p:nvSpPr>
          <p:spPr>
            <a:xfrm>
              <a:off x="4428455" y="4446628"/>
              <a:ext cx="3408117" cy="847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f.readline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()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16B624D-2F63-435C-B038-D8170EE9E906}"/>
              </a:ext>
            </a:extLst>
          </p:cNvPr>
          <p:cNvSpPr/>
          <p:nvPr/>
        </p:nvSpPr>
        <p:spPr>
          <a:xfrm>
            <a:off x="3030483" y="4049063"/>
            <a:ext cx="6204059" cy="1005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其中，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open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函数返回的文件对象。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readline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方法将从文件中读取的一行数据返回。</a:t>
            </a:r>
          </a:p>
        </p:txBody>
      </p:sp>
    </p:spTree>
    <p:extLst>
      <p:ext uri="{BB962C8B-B14F-4D97-AF65-F5344CB8AC3E}">
        <p14:creationId xmlns:p14="http://schemas.microsoft.com/office/powerpoint/2010/main" val="28103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647764" y="495168"/>
            <a:ext cx="4896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readline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方法使用示例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134079-50F1-4479-832E-5971216E674D}"/>
              </a:ext>
            </a:extLst>
          </p:cNvPr>
          <p:cNvGrpSpPr/>
          <p:nvPr/>
        </p:nvGrpSpPr>
        <p:grpSpPr>
          <a:xfrm>
            <a:off x="1666876" y="1432022"/>
            <a:ext cx="8931278" cy="2863751"/>
            <a:chOff x="4428455" y="4604180"/>
            <a:chExt cx="3408117" cy="1891840"/>
          </a:xfrm>
        </p:grpSpPr>
        <p:sp>
          <p:nvSpPr>
            <p:cNvPr id="12" name="KSO_Shape">
              <a:extLst>
                <a:ext uri="{FF2B5EF4-FFF2-40B4-BE49-F238E27FC236}">
                  <a16:creationId xmlns:a16="http://schemas.microsoft.com/office/drawing/2014/main" id="{4D055F84-DEF9-4131-B175-CE07B91F9EE6}"/>
                </a:ext>
              </a:extLst>
            </p:cNvPr>
            <p:cNvSpPr/>
            <p:nvPr/>
          </p:nvSpPr>
          <p:spPr>
            <a:xfrm>
              <a:off x="4428455" y="4604180"/>
              <a:ext cx="3408117" cy="1891840"/>
            </a:xfrm>
            <a:prstGeom prst="roundRect">
              <a:avLst>
                <a:gd name="adj" fmla="val 7043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39678A0-4F3F-4D00-A2E6-8C0E73AE8984}"/>
                </a:ext>
              </a:extLst>
            </p:cNvPr>
            <p:cNvSpPr/>
            <p:nvPr/>
          </p:nvSpPr>
          <p:spPr>
            <a:xfrm>
              <a:off x="5089361" y="4604180"/>
              <a:ext cx="2086304" cy="184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ls=[]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with open('D:\\Python\\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test.txt','r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') as f: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    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ls.append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f.readline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())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    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ls.append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f.readline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())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print(ls)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562D7FC-B9CF-4493-98C9-909EA8C0186A}"/>
              </a:ext>
            </a:extLst>
          </p:cNvPr>
          <p:cNvGrpSpPr/>
          <p:nvPr/>
        </p:nvGrpSpPr>
        <p:grpSpPr>
          <a:xfrm>
            <a:off x="1568452" y="4611502"/>
            <a:ext cx="9128124" cy="877879"/>
            <a:chOff x="4390897" y="4604180"/>
            <a:chExt cx="3483232" cy="579941"/>
          </a:xfrm>
        </p:grpSpPr>
        <p:sp>
          <p:nvSpPr>
            <p:cNvPr id="23" name="KSO_Shape">
              <a:extLst>
                <a:ext uri="{FF2B5EF4-FFF2-40B4-BE49-F238E27FC236}">
                  <a16:creationId xmlns:a16="http://schemas.microsoft.com/office/drawing/2014/main" id="{BD0C6459-CBAC-48AA-B8DE-B174BC7C99B2}"/>
                </a:ext>
              </a:extLst>
            </p:cNvPr>
            <p:cNvSpPr/>
            <p:nvPr/>
          </p:nvSpPr>
          <p:spPr>
            <a:xfrm>
              <a:off x="4428455" y="4604180"/>
              <a:ext cx="3408117" cy="579941"/>
            </a:xfrm>
            <a:prstGeom prst="roundRect">
              <a:avLst>
                <a:gd name="adj" fmla="val 24054"/>
              </a:avLst>
            </a:prstGeom>
            <a:solidFill>
              <a:srgbClr val="1950B2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BAC8836-DC19-4331-AFAB-23A139E9748F}"/>
                </a:ext>
              </a:extLst>
            </p:cNvPr>
            <p:cNvSpPr/>
            <p:nvPr/>
          </p:nvSpPr>
          <p:spPr>
            <a:xfrm>
              <a:off x="4390897" y="4702285"/>
              <a:ext cx="3483232" cy="383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['Python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是一门流行的编程语言！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\n', '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我喜欢学习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Python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语言！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74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798721" y="495168"/>
            <a:ext cx="2594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readlines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E944E-2F3C-4EFD-832E-5AE64F6EA1DA}"/>
              </a:ext>
            </a:extLst>
          </p:cNvPr>
          <p:cNvSpPr/>
          <p:nvPr/>
        </p:nvSpPr>
        <p:spPr>
          <a:xfrm>
            <a:off x="1393717" y="1711658"/>
            <a:ext cx="9477592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使用文件对象的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readlines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方法可以从文件中按行读取所有数据，其语法格式为：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34A1EE5D-A893-4FF7-998C-0863D7BC82EA}"/>
              </a:ext>
            </a:extLst>
          </p:cNvPr>
          <p:cNvSpPr/>
          <p:nvPr/>
        </p:nvSpPr>
        <p:spPr>
          <a:xfrm>
            <a:off x="1190626" y="1741647"/>
            <a:ext cx="9753602" cy="116347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5E6D54-3867-42F4-88C9-8D340B5E2244}"/>
              </a:ext>
            </a:extLst>
          </p:cNvPr>
          <p:cNvGrpSpPr/>
          <p:nvPr/>
        </p:nvGrpSpPr>
        <p:grpSpPr>
          <a:xfrm>
            <a:off x="3883027" y="3181350"/>
            <a:ext cx="4498975" cy="609872"/>
            <a:chOff x="4428455" y="4446628"/>
            <a:chExt cx="3408117" cy="891598"/>
          </a:xfrm>
        </p:grpSpPr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97A48CCD-042A-4F91-AA95-D55ABE21428A}"/>
                </a:ext>
              </a:extLst>
            </p:cNvPr>
            <p:cNvSpPr/>
            <p:nvPr/>
          </p:nvSpPr>
          <p:spPr>
            <a:xfrm>
              <a:off x="4428455" y="4604180"/>
              <a:ext cx="3408117" cy="734046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BCA0743-5F4A-4D33-9DF7-B2F9DB33B6A2}"/>
                </a:ext>
              </a:extLst>
            </p:cNvPr>
            <p:cNvSpPr/>
            <p:nvPr/>
          </p:nvSpPr>
          <p:spPr>
            <a:xfrm>
              <a:off x="4428455" y="4446628"/>
              <a:ext cx="3408117" cy="847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f.readlines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()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16B624D-2F63-435C-B038-D8170EE9E906}"/>
              </a:ext>
            </a:extLst>
          </p:cNvPr>
          <p:cNvSpPr/>
          <p:nvPr/>
        </p:nvSpPr>
        <p:spPr>
          <a:xfrm>
            <a:off x="1866900" y="4049063"/>
            <a:ext cx="8531226" cy="1005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open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函数返回的文件对象。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readlines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方法将从文件中按行读取的所有数据以列表形式返回。</a:t>
            </a:r>
          </a:p>
        </p:txBody>
      </p:sp>
    </p:spTree>
    <p:extLst>
      <p:ext uri="{BB962C8B-B14F-4D97-AF65-F5344CB8AC3E}">
        <p14:creationId xmlns:p14="http://schemas.microsoft.com/office/powerpoint/2010/main" val="217910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567615" y="495168"/>
            <a:ext cx="5056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readlines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方法使用示例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5E6D54-3867-42F4-88C9-8D340B5E2244}"/>
              </a:ext>
            </a:extLst>
          </p:cNvPr>
          <p:cNvGrpSpPr/>
          <p:nvPr/>
        </p:nvGrpSpPr>
        <p:grpSpPr>
          <a:xfrm>
            <a:off x="1714500" y="1413878"/>
            <a:ext cx="8836030" cy="1687964"/>
            <a:chOff x="4428455" y="4604179"/>
            <a:chExt cx="3408117" cy="1246190"/>
          </a:xfrm>
        </p:grpSpPr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97A48CCD-042A-4F91-AA95-D55ABE21428A}"/>
                </a:ext>
              </a:extLst>
            </p:cNvPr>
            <p:cNvSpPr/>
            <p:nvPr/>
          </p:nvSpPr>
          <p:spPr>
            <a:xfrm>
              <a:off x="4428455" y="4604180"/>
              <a:ext cx="3408117" cy="1246189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BCA0743-5F4A-4D33-9DF7-B2F9DB33B6A2}"/>
                </a:ext>
              </a:extLst>
            </p:cNvPr>
            <p:cNvSpPr/>
            <p:nvPr/>
          </p:nvSpPr>
          <p:spPr>
            <a:xfrm>
              <a:off x="4428455" y="4604179"/>
              <a:ext cx="3044129" cy="1246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1	with open('D:\\Python\\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test.txt','r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') as f: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2	    ls=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f.readlines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3	print(ls)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EBE7A05-4EDE-44C8-8E6D-4825437A8E7E}"/>
              </a:ext>
            </a:extLst>
          </p:cNvPr>
          <p:cNvGrpSpPr/>
          <p:nvPr/>
        </p:nvGrpSpPr>
        <p:grpSpPr>
          <a:xfrm>
            <a:off x="1665651" y="3309354"/>
            <a:ext cx="10346602" cy="700672"/>
            <a:chOff x="4428455" y="4604179"/>
            <a:chExt cx="3990755" cy="517292"/>
          </a:xfrm>
        </p:grpSpPr>
        <p:sp>
          <p:nvSpPr>
            <p:cNvPr id="14" name="KSO_Shape">
              <a:extLst>
                <a:ext uri="{FF2B5EF4-FFF2-40B4-BE49-F238E27FC236}">
                  <a16:creationId xmlns:a16="http://schemas.microsoft.com/office/drawing/2014/main" id="{078A842D-0792-49BC-93A0-9686274D5E78}"/>
                </a:ext>
              </a:extLst>
            </p:cNvPr>
            <p:cNvSpPr/>
            <p:nvPr/>
          </p:nvSpPr>
          <p:spPr>
            <a:xfrm>
              <a:off x="4428455" y="4604180"/>
              <a:ext cx="3408117" cy="517291"/>
            </a:xfrm>
            <a:prstGeom prst="roundRect">
              <a:avLst>
                <a:gd name="adj" fmla="val 21909"/>
              </a:avLst>
            </a:prstGeom>
            <a:solidFill>
              <a:srgbClr val="1950B2"/>
            </a:solidFill>
            <a:ln w="12700">
              <a:solidFill>
                <a:srgbClr val="1950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AC8BAF-544F-49D5-90C9-9950BC117DE1}"/>
                </a:ext>
              </a:extLst>
            </p:cNvPr>
            <p:cNvSpPr/>
            <p:nvPr/>
          </p:nvSpPr>
          <p:spPr>
            <a:xfrm>
              <a:off x="4428455" y="4604179"/>
              <a:ext cx="3990755" cy="428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['Python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是一门流行的编程语言！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\n', '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我喜欢学习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Python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语言！</a:t>
              </a: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']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FE5F23-F4FE-4A49-B0EB-B9444730C676}"/>
              </a:ext>
            </a:extLst>
          </p:cNvPr>
          <p:cNvGrpSpPr/>
          <p:nvPr/>
        </p:nvGrpSpPr>
        <p:grpSpPr>
          <a:xfrm>
            <a:off x="1189853" y="4307861"/>
            <a:ext cx="902472" cy="902472"/>
            <a:chOff x="4849013" y="2117769"/>
            <a:chExt cx="902472" cy="902472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4E4556E6-997E-4AAA-B86A-C1C3767F1C24}"/>
                </a:ext>
              </a:extLst>
            </p:cNvPr>
            <p:cNvSpPr/>
            <p:nvPr/>
          </p:nvSpPr>
          <p:spPr>
            <a:xfrm>
              <a:off x="4849013" y="2117769"/>
              <a:ext cx="902472" cy="902472"/>
            </a:xfrm>
            <a:prstGeom prst="teardrop">
              <a:avLst/>
            </a:prstGeom>
            <a:solidFill>
              <a:srgbClr val="B1C4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638BAC-844C-49B9-8193-678B3191FC30}"/>
                </a:ext>
              </a:extLst>
            </p:cNvPr>
            <p:cNvSpPr/>
            <p:nvPr/>
          </p:nvSpPr>
          <p:spPr>
            <a:xfrm>
              <a:off x="4859894" y="2338172"/>
              <a:ext cx="891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提 示</a:t>
              </a:r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FCADD14-2540-4C7D-8BF5-D0A74C2AE2E0}"/>
              </a:ext>
            </a:extLst>
          </p:cNvPr>
          <p:cNvSpPr/>
          <p:nvPr/>
        </p:nvSpPr>
        <p:spPr>
          <a:xfrm>
            <a:off x="2173081" y="4681931"/>
            <a:ext cx="9091430" cy="1005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函数也可以得到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readlines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方法同样的结果。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例如，对于第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行代码，将其改为“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ls=list(f)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”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，最后运行结果相同。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33881E3-9877-4F50-A8BD-57E50116E259}"/>
              </a:ext>
            </a:extLst>
          </p:cNvPr>
          <p:cNvCxnSpPr>
            <a:cxnSpLocks/>
          </p:cNvCxnSpPr>
          <p:nvPr/>
        </p:nvCxnSpPr>
        <p:spPr>
          <a:xfrm flipV="1">
            <a:off x="2260601" y="4528264"/>
            <a:ext cx="9003910" cy="1"/>
          </a:xfrm>
          <a:prstGeom prst="line">
            <a:avLst/>
          </a:prstGeom>
          <a:ln w="19050">
            <a:solidFill>
              <a:srgbClr val="B1C4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1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216592" y="495168"/>
            <a:ext cx="1758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seek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2B1ED7-F587-4217-9DE8-BD69539FC6E6}"/>
              </a:ext>
            </a:extLst>
          </p:cNvPr>
          <p:cNvSpPr/>
          <p:nvPr/>
        </p:nvSpPr>
        <p:spPr>
          <a:xfrm>
            <a:off x="1393717" y="1711658"/>
            <a:ext cx="9477592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seek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方法可以移动文件指针，从而实现文件的随机读写，其语法格式为：</a:t>
            </a: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A8DCCCCD-1C0A-49E9-A379-30B47A7EF770}"/>
              </a:ext>
            </a:extLst>
          </p:cNvPr>
          <p:cNvSpPr/>
          <p:nvPr/>
        </p:nvSpPr>
        <p:spPr>
          <a:xfrm>
            <a:off x="1190626" y="1741647"/>
            <a:ext cx="9753602" cy="116347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33A5B83-2C86-44C4-9A78-4E8A1486D439}"/>
              </a:ext>
            </a:extLst>
          </p:cNvPr>
          <p:cNvGrpSpPr/>
          <p:nvPr/>
        </p:nvGrpSpPr>
        <p:grpSpPr>
          <a:xfrm>
            <a:off x="3883027" y="3181350"/>
            <a:ext cx="4498975" cy="609872"/>
            <a:chOff x="4428455" y="4446628"/>
            <a:chExt cx="3408117" cy="891598"/>
          </a:xfrm>
        </p:grpSpPr>
        <p:sp>
          <p:nvSpPr>
            <p:cNvPr id="24" name="KSO_Shape">
              <a:extLst>
                <a:ext uri="{FF2B5EF4-FFF2-40B4-BE49-F238E27FC236}">
                  <a16:creationId xmlns:a16="http://schemas.microsoft.com/office/drawing/2014/main" id="{481DA0DC-6551-4DA7-B396-FE546B9EB651}"/>
                </a:ext>
              </a:extLst>
            </p:cNvPr>
            <p:cNvSpPr/>
            <p:nvPr/>
          </p:nvSpPr>
          <p:spPr>
            <a:xfrm>
              <a:off x="4428455" y="4604180"/>
              <a:ext cx="3408117" cy="734046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31DBB62-9155-4A70-812D-AC4C7C3ADEF7}"/>
                </a:ext>
              </a:extLst>
            </p:cNvPr>
            <p:cNvSpPr/>
            <p:nvPr/>
          </p:nvSpPr>
          <p:spPr>
            <a:xfrm>
              <a:off x="4428455" y="4446628"/>
              <a:ext cx="3408117" cy="847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f.seek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(pos, whence=0)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E2F942BF-575F-48C8-BC9C-71DE4C44A1CD}"/>
              </a:ext>
            </a:extLst>
          </p:cNvPr>
          <p:cNvSpPr/>
          <p:nvPr/>
        </p:nvSpPr>
        <p:spPr>
          <a:xfrm>
            <a:off x="1393717" y="4049063"/>
            <a:ext cx="9477592" cy="14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open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函数返回的文件对象；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pos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是要移动的字节数；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whence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是参照位置，默认值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表示以文件首作为参照位置，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分别表示以当前文件指针位置和文件尾作为参照位置。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seek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方法没有返回值。</a:t>
            </a:r>
          </a:p>
        </p:txBody>
      </p:sp>
    </p:spTree>
    <p:extLst>
      <p:ext uri="{BB962C8B-B14F-4D97-AF65-F5344CB8AC3E}">
        <p14:creationId xmlns:p14="http://schemas.microsoft.com/office/powerpoint/2010/main" val="224225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985486" y="495168"/>
            <a:ext cx="4221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seek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方法使用示例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F64624-B396-478F-A0A5-B0C104EC6B29}"/>
              </a:ext>
            </a:extLst>
          </p:cNvPr>
          <p:cNvGrpSpPr/>
          <p:nvPr/>
        </p:nvGrpSpPr>
        <p:grpSpPr>
          <a:xfrm>
            <a:off x="1714500" y="1975853"/>
            <a:ext cx="8836030" cy="1687964"/>
            <a:chOff x="4428455" y="4604179"/>
            <a:chExt cx="3408117" cy="1246190"/>
          </a:xfrm>
        </p:grpSpPr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21C4BD8E-4950-4945-A6D5-4ADCDA3DEAA2}"/>
                </a:ext>
              </a:extLst>
            </p:cNvPr>
            <p:cNvSpPr/>
            <p:nvPr/>
          </p:nvSpPr>
          <p:spPr>
            <a:xfrm>
              <a:off x="4428455" y="4604180"/>
              <a:ext cx="3408117" cy="1246189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9C9AFE-2315-4079-930B-9734964DE302}"/>
                </a:ext>
              </a:extLst>
            </p:cNvPr>
            <p:cNvSpPr/>
            <p:nvPr/>
          </p:nvSpPr>
          <p:spPr>
            <a:xfrm>
              <a:off x="4428455" y="4604179"/>
              <a:ext cx="3044129" cy="1246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with open('D:\\Python\\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test.txt','r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') as f: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    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f.seek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(6,0)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    print(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f.readline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())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F7224-8832-46D2-871C-AB49F80F9E12}"/>
              </a:ext>
            </a:extLst>
          </p:cNvPr>
          <p:cNvGrpSpPr/>
          <p:nvPr/>
        </p:nvGrpSpPr>
        <p:grpSpPr>
          <a:xfrm>
            <a:off x="1714500" y="4109455"/>
            <a:ext cx="9182101" cy="702651"/>
            <a:chOff x="4428455" y="4604179"/>
            <a:chExt cx="3541599" cy="518753"/>
          </a:xfrm>
        </p:grpSpPr>
        <p:sp>
          <p:nvSpPr>
            <p:cNvPr id="13" name="KSO_Shape">
              <a:extLst>
                <a:ext uri="{FF2B5EF4-FFF2-40B4-BE49-F238E27FC236}">
                  <a16:creationId xmlns:a16="http://schemas.microsoft.com/office/drawing/2014/main" id="{8293DFDC-699A-4AB7-94D5-0F3DACE1C683}"/>
                </a:ext>
              </a:extLst>
            </p:cNvPr>
            <p:cNvSpPr/>
            <p:nvPr/>
          </p:nvSpPr>
          <p:spPr>
            <a:xfrm>
              <a:off x="4428455" y="4604180"/>
              <a:ext cx="3408117" cy="518752"/>
            </a:xfrm>
            <a:prstGeom prst="roundRect">
              <a:avLst>
                <a:gd name="adj" fmla="val 24590"/>
              </a:avLst>
            </a:prstGeom>
            <a:solidFill>
              <a:srgbClr val="1950B2"/>
            </a:solidFill>
            <a:ln w="12700">
              <a:solidFill>
                <a:srgbClr val="1950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44D1E6-C2B5-40AC-90BC-E40A78F0B762}"/>
                </a:ext>
              </a:extLst>
            </p:cNvPr>
            <p:cNvSpPr/>
            <p:nvPr/>
          </p:nvSpPr>
          <p:spPr>
            <a:xfrm>
              <a:off x="4428455" y="4604179"/>
              <a:ext cx="3541599" cy="428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+mn-ea"/>
                </a:rPr>
                <a:t>是一门流行的编程语言！</a:t>
              </a:r>
              <a:endPara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6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446452" y="477138"/>
            <a:ext cx="3299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99536"/>
            <a:ext cx="9789465" cy="24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数据清洗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数据合并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数据重塑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数据处理实例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02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2796" y="1823551"/>
            <a:ext cx="9428765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数据清洗（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Data cleaning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是指对数据进行重新审查和校验的过程，目的在于纠正数据文件中可识别的错误，包括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检查数据一致性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处理无效值和缺失值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等。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为用户提供了多种具有数据清洗功能的方法。</a:t>
            </a: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877408"/>
            <a:ext cx="9493471" cy="145110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81203" y="3745589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72346" y="4227804"/>
            <a:ext cx="2246511" cy="1940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7493" y="3714523"/>
            <a:ext cx="877274" cy="877274"/>
            <a:chOff x="7024688" y="1536700"/>
            <a:chExt cx="982663" cy="982663"/>
          </a:xfrm>
        </p:grpSpPr>
        <p:sp>
          <p:nvSpPr>
            <p:cNvPr id="47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8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8235" y="4441569"/>
            <a:ext cx="9428765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缺失数据是数据文件中最常见的问题之一。在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中的缺失值表示为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，其中数值类型的缺失值标记为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NaN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not a number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datetime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类型的缺失值则标记为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NaT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not a time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。缺失值的存在可能会引起后续数据分析的错误。</a:t>
            </a:r>
          </a:p>
        </p:txBody>
      </p:sp>
      <p:sp>
        <p:nvSpPr>
          <p:cNvPr id="79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9652" y="4495426"/>
            <a:ext cx="9493471" cy="145110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67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isna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notna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方法，用于快速确定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对象中缺失值的位置，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483038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4647330" y="2498316"/>
            <a:ext cx="40027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pd.isna</a:t>
            </a:r>
            <a:r>
              <a:rPr lang="en-US" altLang="zh-CN" sz="2000" dirty="0"/>
              <a:t>(data) </a:t>
            </a:r>
            <a:r>
              <a:rPr lang="zh-CN" altLang="zh-CN" sz="2000" dirty="0"/>
              <a:t>或者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data.isna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r>
              <a:rPr lang="en-US" altLang="zh-CN" sz="2000" dirty="0" err="1"/>
              <a:t>pd.notna</a:t>
            </a:r>
            <a:r>
              <a:rPr lang="en-US" altLang="zh-CN" sz="2000" dirty="0"/>
              <a:t>(data) </a:t>
            </a:r>
            <a:r>
              <a:rPr lang="zh-CN" altLang="zh-CN" sz="2000" dirty="0"/>
              <a:t>或者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data.notna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7" y="3318734"/>
            <a:ext cx="91791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可以是一个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对象，返回值为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布尔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对象；也可以是一个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对象，返回值为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布尔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对象；还可以是一个标量值，此时返回一个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布尔</a:t>
            </a:r>
            <a:r>
              <a:rPr lang="zh-CN" altLang="en-US" sz="2000" dirty="0">
                <a:latin typeface="Times New Roman" panose="02020603050405020304" pitchFamily="18" charset="0"/>
              </a:rPr>
              <a:t>值。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对于</a:t>
            </a:r>
            <a:r>
              <a:rPr lang="en-US" altLang="zh-CN" sz="2000" dirty="0" err="1">
                <a:latin typeface="Times New Roman" panose="02020603050405020304" pitchFamily="18" charset="0"/>
              </a:rPr>
              <a:t>isna</a:t>
            </a:r>
            <a:r>
              <a:rPr lang="zh-CN" altLang="en-US" sz="2000" dirty="0">
                <a:latin typeface="Times New Roman" panose="02020603050405020304" pitchFamily="18" charset="0"/>
              </a:rPr>
              <a:t>方法，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中如果包含有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值，则返回值对应的位置为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，其余正常元素对应的位置为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对于</a:t>
            </a:r>
            <a:r>
              <a:rPr lang="en-US" altLang="zh-CN" sz="2000" dirty="0" err="1">
                <a:latin typeface="Times New Roman" panose="02020603050405020304" pitchFamily="18" charset="0"/>
              </a:rPr>
              <a:t>notna</a:t>
            </a:r>
            <a:r>
              <a:rPr lang="zh-CN" altLang="en-US" sz="2000" dirty="0">
                <a:latin typeface="Times New Roman" panose="02020603050405020304" pitchFamily="18" charset="0"/>
              </a:rPr>
              <a:t>方法，则与</a:t>
            </a:r>
            <a:r>
              <a:rPr lang="en-US" altLang="zh-CN" sz="2000" dirty="0" err="1">
                <a:latin typeface="Times New Roman" panose="02020603050405020304" pitchFamily="18" charset="0"/>
              </a:rPr>
              <a:t>isna</a:t>
            </a:r>
            <a:r>
              <a:rPr lang="zh-CN" altLang="en-US" sz="2000" dirty="0">
                <a:latin typeface="Times New Roman" panose="02020603050405020304" pitchFamily="18" charset="0"/>
              </a:rPr>
              <a:t>方法相反，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中如果包含有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值，则返回值对应的位置为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，其余正常元素对应的位置为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907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99536"/>
            <a:ext cx="9789465" cy="24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 err="1">
                <a:latin typeface="+mj-lt"/>
                <a:ea typeface="微软雅黑" panose="020B0503020204020204" pitchFamily="34" charset="-122"/>
              </a:rPr>
              <a:t>os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模块的使用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文件打开和关闭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文件对象方法</a:t>
            </a: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-write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read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文件对象方法</a:t>
            </a: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-</a:t>
            </a:r>
            <a:r>
              <a:rPr lang="en-US" altLang="zh-CN" sz="2800" dirty="0" err="1">
                <a:latin typeface="+mj-lt"/>
                <a:ea typeface="微软雅黑" panose="020B0503020204020204" pitchFamily="34" charset="-122"/>
              </a:rPr>
              <a:t>readline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latin typeface="+mj-lt"/>
                <a:ea typeface="微软雅黑" panose="020B0503020204020204" pitchFamily="34" charset="-122"/>
              </a:rPr>
              <a:t>readlines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seek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849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234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提供了以下几种处理缺失值的方法：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为缺失值重新赋值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删除缺失值所在的行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删除数据缺失率较高的列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删除缺失值的方法一般用于少量缺失值、对整体数据影响不大的情况。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0"/>
            <a:ext cx="9493471" cy="245958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13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fillna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方法为缺失值重新赋值为新的元素值，常用的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483038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4307377" y="2430111"/>
            <a:ext cx="4545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data.fillna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value,method</a:t>
            </a:r>
            <a:r>
              <a:rPr lang="en-US" altLang="zh-CN" sz="2000" dirty="0"/>
              <a:t>=None,…)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6" y="2862879"/>
            <a:ext cx="93597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既可以是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对象，也可以是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value</a:t>
            </a:r>
            <a:r>
              <a:rPr lang="zh-CN" altLang="en-US" sz="2000" dirty="0">
                <a:latin typeface="Times New Roman" panose="02020603050405020304" pitchFamily="18" charset="0"/>
              </a:rPr>
              <a:t>可以为一个固定的元素，比如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；也可以是一个字典或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对象，来指定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对象的每个标签或者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对象的每个列标签对应的缺失值被替换为不同的特定值，不在</a:t>
            </a:r>
            <a:r>
              <a:rPr lang="en-US" altLang="zh-CN" sz="2000" dirty="0">
                <a:latin typeface="Times New Roman" panose="02020603050405020304" pitchFamily="18" charset="0"/>
              </a:rPr>
              <a:t>value</a:t>
            </a:r>
            <a:r>
              <a:rPr lang="zh-CN" altLang="en-US" sz="2000" dirty="0">
                <a:latin typeface="Times New Roman" panose="02020603050405020304" pitchFamily="18" charset="0"/>
              </a:rPr>
              <a:t>中的缺失值将不会被替换。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method</a:t>
            </a:r>
            <a:r>
              <a:rPr lang="zh-CN" altLang="en-US" sz="2000" dirty="0">
                <a:latin typeface="Times New Roman" panose="02020603050405020304" pitchFamily="18" charset="0"/>
              </a:rPr>
              <a:t>表示填充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值的方法，缺省时默认为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None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</a:rPr>
              <a:t>method=’</a:t>
            </a:r>
            <a:r>
              <a:rPr lang="en-US" altLang="zh-CN" sz="2000" dirty="0" err="1">
                <a:latin typeface="Times New Roman" panose="02020603050405020304" pitchFamily="18" charset="0"/>
              </a:rPr>
              <a:t>ffill</a:t>
            </a:r>
            <a:r>
              <a:rPr lang="en-US" altLang="zh-CN" sz="2000" dirty="0">
                <a:latin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</a:rPr>
              <a:t>或者</a:t>
            </a:r>
            <a:r>
              <a:rPr lang="en-US" altLang="zh-CN" sz="2000" dirty="0">
                <a:latin typeface="Times New Roman" panose="02020603050405020304" pitchFamily="18" charset="0"/>
              </a:rPr>
              <a:t>’pad’</a:t>
            </a:r>
            <a:r>
              <a:rPr lang="zh-CN" altLang="en-US" sz="2000" dirty="0">
                <a:latin typeface="Times New Roman" panose="02020603050405020304" pitchFamily="18" charset="0"/>
              </a:rPr>
              <a:t>时使用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上一个有效值</a:t>
            </a:r>
            <a:r>
              <a:rPr lang="zh-CN" altLang="en-US" sz="2000" dirty="0">
                <a:latin typeface="Times New Roman" panose="02020603050405020304" pitchFamily="18" charset="0"/>
              </a:rPr>
              <a:t>填充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值，而</a:t>
            </a:r>
            <a:r>
              <a:rPr lang="en-US" altLang="zh-CN" sz="2000" dirty="0">
                <a:latin typeface="Times New Roman" panose="02020603050405020304" pitchFamily="18" charset="0"/>
              </a:rPr>
              <a:t>method=’</a:t>
            </a:r>
            <a:r>
              <a:rPr lang="en-US" altLang="zh-CN" sz="2000" dirty="0" err="1">
                <a:latin typeface="Times New Roman" panose="02020603050405020304" pitchFamily="18" charset="0"/>
              </a:rPr>
              <a:t>bfill</a:t>
            </a:r>
            <a:r>
              <a:rPr lang="en-US" altLang="zh-CN" sz="2000" dirty="0">
                <a:latin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</a:rPr>
              <a:t>或者</a:t>
            </a:r>
            <a:r>
              <a:rPr lang="en-US" altLang="zh-CN" sz="2000" dirty="0">
                <a:latin typeface="Times New Roman" panose="02020603050405020304" pitchFamily="18" charset="0"/>
              </a:rPr>
              <a:t>’backfill’</a:t>
            </a:r>
            <a:r>
              <a:rPr lang="zh-CN" altLang="en-US" sz="2000" dirty="0">
                <a:latin typeface="Times New Roman" panose="02020603050405020304" pitchFamily="18" charset="0"/>
              </a:rPr>
              <a:t>时使用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下一个有效值</a:t>
            </a:r>
            <a:r>
              <a:rPr lang="zh-CN" altLang="en-US" sz="2000" dirty="0">
                <a:latin typeface="Times New Roman" panose="02020603050405020304" pitchFamily="18" charset="0"/>
              </a:rPr>
              <a:t>来填充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fillna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的返回值</a:t>
            </a:r>
            <a:r>
              <a:rPr lang="zh-CN" altLang="en-US" sz="2000" dirty="0">
                <a:latin typeface="Times New Roman" panose="02020603050405020304" pitchFamily="18" charset="0"/>
              </a:rPr>
              <a:t>为新赋值的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2156315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49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dropna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方法，实现按行或列删除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值功能，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414596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4307376" y="2430111"/>
            <a:ext cx="4720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 =</a:t>
            </a:r>
            <a:r>
              <a:rPr lang="en-US" altLang="zh-CN" sz="2000" dirty="0" err="1"/>
              <a:t>data.dropna</a:t>
            </a:r>
            <a:r>
              <a:rPr lang="en-US" altLang="zh-CN" sz="2000" dirty="0"/>
              <a:t>(axis=0,</a:t>
            </a:r>
            <a:r>
              <a:rPr lang="zh-CN" altLang="en-US" sz="2000" dirty="0"/>
              <a:t> </a:t>
            </a:r>
            <a:r>
              <a:rPr lang="en-US" altLang="zh-CN" sz="2000" dirty="0"/>
              <a:t>how=’any’,…)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7" y="2929972"/>
            <a:ext cx="93597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对象，则</a:t>
            </a:r>
            <a:r>
              <a:rPr lang="en-US" altLang="zh-CN" sz="2000" dirty="0">
                <a:latin typeface="Times New Roman" panose="02020603050405020304" pitchFamily="18" charset="0"/>
              </a:rPr>
              <a:t>axis</a:t>
            </a:r>
            <a:r>
              <a:rPr lang="zh-CN" altLang="en-US" sz="2000" dirty="0">
                <a:latin typeface="Times New Roman" panose="02020603050405020304" pitchFamily="18" charset="0"/>
              </a:rPr>
              <a:t>只能等于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，直接删除所有的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值。如果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对象，参数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axis=0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’index’</a:t>
            </a:r>
            <a:r>
              <a:rPr lang="zh-CN" altLang="en-US" sz="2000" dirty="0">
                <a:latin typeface="Times New Roman" panose="02020603050405020304" pitchFamily="18" charset="0"/>
              </a:rPr>
              <a:t>，实现删除缺失值所在的行；如果设置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axis=1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’columns’</a:t>
            </a:r>
            <a:r>
              <a:rPr lang="zh-CN" altLang="en-US" sz="2000" dirty="0">
                <a:latin typeface="Times New Roman" panose="02020603050405020304" pitchFamily="18" charset="0"/>
              </a:rPr>
              <a:t>，则会删除缺失值所在的列；</a:t>
            </a:r>
            <a:r>
              <a:rPr lang="en-US" altLang="zh-CN" sz="2000" dirty="0">
                <a:latin typeface="Times New Roman" panose="02020603050405020304" pitchFamily="18" charset="0"/>
              </a:rPr>
              <a:t>axis</a:t>
            </a:r>
            <a:r>
              <a:rPr lang="zh-CN" altLang="en-US" sz="2000" dirty="0">
                <a:latin typeface="Times New Roman" panose="02020603050405020304" pitchFamily="18" charset="0"/>
              </a:rPr>
              <a:t>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how = ’any’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表示只要有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值存在，就会删除所在行或列；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how=’all’</a:t>
            </a:r>
            <a:r>
              <a:rPr lang="zh-CN" altLang="en-US" sz="2000" dirty="0">
                <a:latin typeface="Times New Roman" panose="02020603050405020304" pitchFamily="18" charset="0"/>
              </a:rPr>
              <a:t>则表示只有当全部元素都是</a:t>
            </a:r>
            <a:r>
              <a:rPr lang="en-US" altLang="zh-CN" sz="2000" dirty="0">
                <a:latin typeface="Times New Roman" panose="02020603050405020304" pitchFamily="18" charset="0"/>
              </a:rPr>
              <a:t>NA</a:t>
            </a:r>
            <a:r>
              <a:rPr lang="zh-CN" altLang="en-US" sz="2000" dirty="0">
                <a:latin typeface="Times New Roman" panose="02020603050405020304" pitchFamily="18" charset="0"/>
              </a:rPr>
              <a:t>值才会执行删除操作；</a:t>
            </a:r>
            <a:r>
              <a:rPr lang="en-US" altLang="zh-CN" sz="2000" dirty="0">
                <a:latin typeface="Times New Roman" panose="02020603050405020304" pitchFamily="18" charset="0"/>
              </a:rPr>
              <a:t>how</a:t>
            </a:r>
            <a:r>
              <a:rPr lang="zh-CN" altLang="en-US" sz="2000" dirty="0">
                <a:latin typeface="Times New Roman" panose="02020603050405020304" pitchFamily="18" charset="0"/>
              </a:rPr>
              <a:t>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’any’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dropna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的返回值</a:t>
            </a:r>
            <a:r>
              <a:rPr lang="zh-CN" altLang="en-US" sz="2000" dirty="0">
                <a:latin typeface="Times New Roman" panose="02020603050405020304" pitchFamily="18" charset="0"/>
              </a:rPr>
              <a:t>为删掉缺失值的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910883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还为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interpolate()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方法，通过插值法补充缺失的数据点。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413508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673926" y="2763075"/>
            <a:ext cx="5505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data.interpolate</a:t>
            </a:r>
            <a:r>
              <a:rPr lang="en-US" altLang="zh-CN" sz="2000" dirty="0"/>
              <a:t>(method=’</a:t>
            </a:r>
            <a:r>
              <a:rPr lang="en-US" altLang="zh-CN" sz="2000" dirty="0" err="1"/>
              <a:t>linear’,axis</a:t>
            </a:r>
            <a:r>
              <a:rPr lang="en-US" altLang="zh-CN" sz="2000" dirty="0"/>
              <a:t>=0,…)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32408" y="3246705"/>
            <a:ext cx="93597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method</a:t>
            </a:r>
            <a:r>
              <a:rPr lang="zh-CN" altLang="en-US" sz="2000" dirty="0">
                <a:latin typeface="Times New Roman" panose="02020603050405020304" pitchFamily="18" charset="0"/>
              </a:rPr>
              <a:t>表示使用的插值方法，缺省时默认为线性插值</a:t>
            </a:r>
            <a:r>
              <a:rPr lang="en-US" altLang="zh-CN" sz="2000" dirty="0">
                <a:latin typeface="Times New Roman" panose="02020603050405020304" pitchFamily="18" charset="0"/>
              </a:rPr>
              <a:t>’linear’</a:t>
            </a:r>
            <a:r>
              <a:rPr lang="zh-CN" altLang="en-US" sz="2000" dirty="0">
                <a:latin typeface="Times New Roman" panose="02020603050405020304" pitchFamily="18" charset="0"/>
              </a:rPr>
              <a:t>。常用的还有</a:t>
            </a:r>
            <a:r>
              <a:rPr lang="en-US" altLang="zh-CN" sz="2000" dirty="0">
                <a:latin typeface="Times New Roman" panose="02020603050405020304" pitchFamily="18" charset="0"/>
              </a:rPr>
              <a:t>’time’</a:t>
            </a:r>
            <a:r>
              <a:rPr lang="zh-CN" altLang="en-US" sz="2000" dirty="0">
                <a:latin typeface="Times New Roman" panose="02020603050405020304" pitchFamily="18" charset="0"/>
              </a:rPr>
              <a:t>根据时间间隔进行插值。除此之外，</a:t>
            </a:r>
            <a:r>
              <a:rPr lang="en-US" altLang="zh-CN" sz="2000" dirty="0">
                <a:latin typeface="Times New Roman" panose="02020603050405020304" pitchFamily="18" charset="0"/>
              </a:rPr>
              <a:t>method</a:t>
            </a:r>
            <a:r>
              <a:rPr lang="zh-CN" altLang="en-US" sz="2000" dirty="0">
                <a:latin typeface="Times New Roman" panose="02020603050405020304" pitchFamily="18" charset="0"/>
              </a:rPr>
              <a:t>还提供了更高级的插值方法，比如</a:t>
            </a:r>
            <a:r>
              <a:rPr lang="en-US" altLang="zh-CN" sz="2000" dirty="0" err="1">
                <a:latin typeface="Times New Roman" panose="02020603050405020304" pitchFamily="18" charset="0"/>
              </a:rPr>
              <a:t>Scipy</a:t>
            </a:r>
            <a:r>
              <a:rPr lang="zh-CN" altLang="en-US" sz="2000" dirty="0">
                <a:latin typeface="Times New Roman" panose="02020603050405020304" pitchFamily="18" charset="0"/>
              </a:rPr>
              <a:t>库中的</a:t>
            </a:r>
            <a:r>
              <a:rPr lang="en-US" altLang="zh-CN" sz="2000" dirty="0">
                <a:latin typeface="Times New Roman" panose="02020603050405020304" pitchFamily="18" charset="0"/>
              </a:rPr>
              <a:t>’nearest’, ’zero’, ’</a:t>
            </a:r>
            <a:r>
              <a:rPr lang="en-US" altLang="zh-CN" sz="2000" dirty="0" err="1">
                <a:latin typeface="Times New Roman" panose="02020603050405020304" pitchFamily="18" charset="0"/>
              </a:rPr>
              <a:t>slinear</a:t>
            </a:r>
            <a:r>
              <a:rPr lang="en-US" altLang="zh-CN" sz="2000" dirty="0">
                <a:latin typeface="Times New Roman" panose="02020603050405020304" pitchFamily="18" charset="0"/>
              </a:rPr>
              <a:t>’, ’quadratic’, ’cubic’, ’spline’, ’barycentric’, ‘polynomial’</a:t>
            </a:r>
            <a:r>
              <a:rPr lang="zh-CN" altLang="en-US" sz="2000" dirty="0">
                <a:latin typeface="Times New Roman" panose="02020603050405020304" pitchFamily="18" charset="0"/>
              </a:rPr>
              <a:t>等。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参数</a:t>
            </a:r>
            <a:r>
              <a:rPr lang="zh-CN" altLang="en-US" sz="2000" dirty="0">
                <a:latin typeface="Times New Roman" panose="02020603050405020304" pitchFamily="18" charset="0"/>
              </a:rPr>
              <a:t>的用法同</a:t>
            </a:r>
            <a:r>
              <a:rPr lang="en-US" altLang="zh-CN" sz="2000" dirty="0" err="1">
                <a:latin typeface="Times New Roman" panose="02020603050405020304" pitchFamily="18" charset="0"/>
              </a:rPr>
              <a:t>dropna</a:t>
            </a:r>
            <a:r>
              <a:rPr lang="zh-CN" altLang="en-US" sz="2000" dirty="0">
                <a:latin typeface="Times New Roman" panose="02020603050405020304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43111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97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2241" y="1795206"/>
            <a:ext cx="9289360" cy="467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pd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df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 [1, 2.1,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np.nan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4.7, 5.6], 'B': [.25,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np.nan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np.nan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 4, 12.2]})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中的元素是否为缺失值：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pd.isna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(df)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df1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df.fillna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(0)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用固定值来填充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df2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df.fillna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(value={'A': 1, 'B': 2})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列中的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NaN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分别替换为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用字典填充缺失值后的数据：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df3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df.fillna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df.mean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用每列的平均值来填充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用每列的平均值填充缺失值后的数据：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\n',df3)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7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97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处理缺失数据示例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2241" y="1795206"/>
            <a:ext cx="9289360" cy="2365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df4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df.dropna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\n',df4)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df5=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df.interpolate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线性插值法填充缺失值后的数据：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\n',df5)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df6=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df.interpolate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(method='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polynomial',order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多项式插值法填充缺失值后的数据：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\n',df6)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250192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4213" y="4609022"/>
            <a:ext cx="944528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rgbClr val="FF0000"/>
                </a:solidFill>
                <a:latin typeface="+mn-ea"/>
              </a:rPr>
              <a:t>提示：</a:t>
            </a:r>
            <a:r>
              <a:rPr lang="zh-CN" altLang="zh-CN" sz="2000" kern="100" dirty="0">
                <a:latin typeface="+mn-ea"/>
              </a:rPr>
              <a:t>本节介绍的</a:t>
            </a:r>
            <a:r>
              <a:rPr lang="en-US" altLang="zh-CN" sz="2000" kern="100" dirty="0" err="1">
                <a:latin typeface="+mn-ea"/>
              </a:rPr>
              <a:t>fillna</a:t>
            </a:r>
            <a:r>
              <a:rPr lang="zh-CN" altLang="zh-CN" sz="2000" kern="100" dirty="0">
                <a:latin typeface="+mn-ea"/>
              </a:rPr>
              <a:t>、</a:t>
            </a:r>
            <a:r>
              <a:rPr lang="en-US" altLang="zh-CN" sz="2000" kern="100" dirty="0" err="1">
                <a:latin typeface="+mn-ea"/>
              </a:rPr>
              <a:t>dropna</a:t>
            </a:r>
            <a:r>
              <a:rPr lang="zh-CN" altLang="zh-CN" sz="2000" kern="100" dirty="0">
                <a:latin typeface="+mn-ea"/>
              </a:rPr>
              <a:t>、</a:t>
            </a:r>
            <a:r>
              <a:rPr lang="en-US" altLang="zh-CN" sz="2000" kern="100" dirty="0">
                <a:latin typeface="+mn-ea"/>
              </a:rPr>
              <a:t>interpolate</a:t>
            </a:r>
            <a:r>
              <a:rPr lang="zh-CN" altLang="zh-CN" sz="2000" kern="100" dirty="0">
                <a:latin typeface="+mn-ea"/>
              </a:rPr>
              <a:t>等处理缺失值的方法，都是在数据的拷贝上进行处理，</a:t>
            </a:r>
            <a:r>
              <a:rPr lang="zh-CN" altLang="zh-CN" sz="2000" kern="100" dirty="0">
                <a:solidFill>
                  <a:srgbClr val="FF0000"/>
                </a:solidFill>
                <a:latin typeface="+mn-ea"/>
              </a:rPr>
              <a:t>不会改变原数据</a:t>
            </a:r>
            <a:r>
              <a:rPr lang="zh-CN" altLang="zh-CN" sz="2000" kern="1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9407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删除重复数据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7831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数据文件中还可以能存在重复的数据，会对分析结果产生影响，因此在数据清洗阶段还需要删除重复数据。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duplicated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识别数据中是否存在重复行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0"/>
            <a:ext cx="9944972" cy="4804553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4317265" y="2860599"/>
            <a:ext cx="4865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data.duplicated</a:t>
            </a:r>
            <a:r>
              <a:rPr lang="en-US" altLang="zh-CN" sz="2000" dirty="0"/>
              <a:t>(subset=</a:t>
            </a:r>
            <a:r>
              <a:rPr lang="en-US" altLang="zh-CN" sz="2000" dirty="0" err="1"/>
              <a:t>None,keep</a:t>
            </a:r>
            <a:r>
              <a:rPr lang="en-US" altLang="zh-CN" sz="2000" dirty="0"/>
              <a:t>=’first’,</a:t>
            </a:r>
            <a:r>
              <a:rPr lang="zh-CN" altLang="zh-CN" sz="2000" dirty="0"/>
              <a:t>…</a:t>
            </a:r>
            <a:r>
              <a:rPr lang="en-US" altLang="zh-CN" sz="2000" dirty="0"/>
              <a:t>)</a:t>
            </a:r>
            <a:endParaRPr lang="zh-CN" altLang="zh-CN" sz="2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597911" y="3351452"/>
            <a:ext cx="97831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可以是一个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对象，也可以是一个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返回值</a:t>
            </a:r>
            <a:r>
              <a:rPr lang="zh-CN" altLang="en-US" sz="2000" dirty="0">
                <a:latin typeface="Times New Roman" panose="02020603050405020304" pitchFamily="18" charset="0"/>
              </a:rPr>
              <a:t>为一个表示重复行的布尔类型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对象时，</a:t>
            </a:r>
            <a:r>
              <a:rPr lang="en-US" altLang="zh-CN" sz="2000" dirty="0">
                <a:latin typeface="Times New Roman" panose="02020603050405020304" pitchFamily="18" charset="0"/>
              </a:rPr>
              <a:t>duplicated</a:t>
            </a:r>
            <a:r>
              <a:rPr lang="zh-CN" altLang="en-US" sz="2000" dirty="0">
                <a:latin typeface="Times New Roman" panose="02020603050405020304" pitchFamily="18" charset="0"/>
              </a:rPr>
              <a:t>方法中没有</a:t>
            </a:r>
            <a:r>
              <a:rPr lang="en-US" altLang="zh-CN" sz="2000" dirty="0">
                <a:latin typeface="Times New Roman" panose="02020603050405020304" pitchFamily="18" charset="0"/>
              </a:rPr>
              <a:t>subset</a:t>
            </a:r>
            <a:r>
              <a:rPr lang="zh-CN" altLang="en-US" sz="2000" dirty="0">
                <a:latin typeface="Times New Roman" panose="02020603050405020304" pitchFamily="18" charset="0"/>
              </a:rPr>
              <a:t>参数。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subset</a:t>
            </a:r>
            <a:r>
              <a:rPr lang="zh-CN" altLang="en-US" sz="2000" dirty="0">
                <a:latin typeface="Times New Roman" panose="02020603050405020304" pitchFamily="18" charset="0"/>
              </a:rPr>
              <a:t>是列标签参数，表示考虑某些特定列来标识重复数据，缺省时默认为考虑全部列。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keep</a:t>
            </a:r>
            <a:r>
              <a:rPr lang="zh-CN" altLang="en-US" sz="2000" dirty="0">
                <a:latin typeface="Times New Roman" panose="02020603050405020304" pitchFamily="18" charset="0"/>
              </a:rPr>
              <a:t>决定标记哪个重复数据，缺省时默认为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’first’</a:t>
            </a:r>
            <a:r>
              <a:rPr lang="zh-CN" altLang="en-US" sz="2000" dirty="0">
                <a:latin typeface="Times New Roman" panose="02020603050405020304" pitchFamily="18" charset="0"/>
              </a:rPr>
              <a:t>，也就是对于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中的每一组重复数据，第一次出现的位置标记为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，其他重复出现的位置则标记为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keep=’last’</a:t>
            </a:r>
            <a:r>
              <a:rPr lang="zh-CN" altLang="en-US" sz="2000" dirty="0">
                <a:latin typeface="Times New Roman" panose="02020603050405020304" pitchFamily="18" charset="0"/>
              </a:rPr>
              <a:t>时则是重复数据最后一次出现的位置才标记为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，其余位置为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8357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删除重复数据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428765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删除重复的行可以使用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drop_duplicates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方法，常用的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493471" cy="39881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510640" y="2484834"/>
            <a:ext cx="6221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data.drop_duplicates</a:t>
            </a:r>
            <a:r>
              <a:rPr lang="en-US" altLang="zh-CN" sz="2000" dirty="0"/>
              <a:t>(subset=</a:t>
            </a:r>
            <a:r>
              <a:rPr lang="en-US" altLang="zh-CN" sz="2000" dirty="0" err="1"/>
              <a:t>None,keep</a:t>
            </a:r>
            <a:r>
              <a:rPr lang="en-US" altLang="zh-CN" sz="2000" dirty="0"/>
              <a:t>=’first’,…)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32408" y="3037669"/>
            <a:ext cx="9359769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</a:rPr>
              <a:t>drop_duplicates</a:t>
            </a:r>
            <a:r>
              <a:rPr lang="zh-CN" altLang="en-US" sz="2000" dirty="0">
                <a:latin typeface="Times New Roman" panose="02020603050405020304" pitchFamily="18" charset="0"/>
              </a:rPr>
              <a:t>方法的参数含义与</a:t>
            </a:r>
            <a:r>
              <a:rPr lang="en-US" altLang="zh-CN" sz="2000" dirty="0">
                <a:latin typeface="Times New Roman" panose="02020603050405020304" pitchFamily="18" charset="0"/>
              </a:rPr>
              <a:t>duplicated</a:t>
            </a:r>
            <a:r>
              <a:rPr lang="zh-CN" altLang="en-US" sz="2000" dirty="0">
                <a:latin typeface="Times New Roman" panose="02020603050405020304" pitchFamily="18" charset="0"/>
              </a:rPr>
              <a:t>方法相同。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keep</a:t>
            </a:r>
            <a:r>
              <a:rPr lang="zh-CN" altLang="en-US" sz="2000" dirty="0">
                <a:latin typeface="Times New Roman" panose="02020603050405020304" pitchFamily="18" charset="0"/>
              </a:rPr>
              <a:t>参数决定保留哪一行重复数据。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返回值</a:t>
            </a:r>
            <a:r>
              <a:rPr lang="zh-CN" altLang="en-US" sz="2000" dirty="0">
                <a:latin typeface="Times New Roman" panose="02020603050405020304" pitchFamily="18" charset="0"/>
              </a:rPr>
              <a:t>为删掉重复数据的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66907" y="4141826"/>
            <a:ext cx="9428765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还可以利用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drop_duplicates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处理数据标签中存在重复项的情况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，具体方法是：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先使用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Index.duplicated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方法确定数据标签中是否存在重复值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然后再利用得到的布尔数组对数据执行行切片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7631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97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处理重复数据示例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({'brand': ['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YumYum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 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YumYum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 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Indomie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 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Indomie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 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Indomie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'], 'style': ['cup', 'cup', 'cup', 'pack', 'pack'], 'rating': [4, 4, 3.5, 15, 5]},index=['a', 'a', 'b', 'c', 'd'])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对于全列，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的行中是否存在重复项：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df.duplicated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df1=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df.drop_duplicates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删除上述重复项后的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brand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style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的行中是否存在重复项：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df.duplicated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(subset= ['brand', 'style'])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df2=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df.drop_duplicates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(subset= ['brand', 'style'])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删除上述重复项后的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\n',df2)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346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97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处理重复数据示例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是否存在重复项：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df.index.duplicated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(keep='last')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df3=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[~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df.index.duplicated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(keep='last')]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重复项后的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\n',df3)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143113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453108" y="3554339"/>
            <a:ext cx="9516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提示：</a:t>
            </a:r>
            <a:endParaRPr lang="en-US" altLang="zh-CN" sz="20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本节介绍的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drop_duplicates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方法，也是在数据的拷贝上进行删除，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不会改变原数据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还提供了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del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drop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等方法，通过位置索引或标签索引，删除数据中的指定行或列。</a:t>
            </a:r>
          </a:p>
        </p:txBody>
      </p:sp>
    </p:spTree>
    <p:extLst>
      <p:ext uri="{BB962C8B-B14F-4D97-AF65-F5344CB8AC3E}">
        <p14:creationId xmlns:p14="http://schemas.microsoft.com/office/powerpoint/2010/main" val="339602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157007" y="477612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获取文件和目录列表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31AA7F-5839-44A8-A564-45502DF20DCE}"/>
              </a:ext>
            </a:extLst>
          </p:cNvPr>
          <p:cNvSpPr/>
          <p:nvPr/>
        </p:nvSpPr>
        <p:spPr>
          <a:xfrm>
            <a:off x="1411040" y="1559252"/>
            <a:ext cx="942205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os.listdir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函数可以获取指定路径下的所有文件和目录的名字，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os.listdir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函数的语法格式为：</a:t>
            </a:r>
          </a:p>
        </p:txBody>
      </p:sp>
      <p:sp>
        <p:nvSpPr>
          <p:cNvPr id="25" name="KSO_Shape">
            <a:extLst>
              <a:ext uri="{FF2B5EF4-FFF2-40B4-BE49-F238E27FC236}">
                <a16:creationId xmlns:a16="http://schemas.microsoft.com/office/drawing/2014/main" id="{903DBA88-56AE-4105-BC17-191716AA152A}"/>
              </a:ext>
            </a:extLst>
          </p:cNvPr>
          <p:cNvSpPr/>
          <p:nvPr/>
        </p:nvSpPr>
        <p:spPr>
          <a:xfrm>
            <a:off x="1319787" y="1531478"/>
            <a:ext cx="9625451" cy="1253952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EA5CDD-E471-4172-B77D-C86662E47D1C}"/>
              </a:ext>
            </a:extLst>
          </p:cNvPr>
          <p:cNvSpPr/>
          <p:nvPr/>
        </p:nvSpPr>
        <p:spPr>
          <a:xfrm>
            <a:off x="1411040" y="3983524"/>
            <a:ext cx="9422059" cy="168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path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是要获取文件和目录名字的路径，默认值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'.'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表示获取当前路径下的所有文件和目录的名字。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返回值是由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path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路径下所有文件和目录名字组成的列表。</a:t>
            </a: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263FCF70-5D0F-4D0D-909F-A234C0B55109}"/>
              </a:ext>
            </a:extLst>
          </p:cNvPr>
          <p:cNvSpPr/>
          <p:nvPr/>
        </p:nvSpPr>
        <p:spPr>
          <a:xfrm>
            <a:off x="1319787" y="4006550"/>
            <a:ext cx="9625451" cy="1716634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5D67545-AF24-481A-9EB8-7057B1F85B91}"/>
              </a:ext>
            </a:extLst>
          </p:cNvPr>
          <p:cNvGrpSpPr/>
          <p:nvPr/>
        </p:nvGrpSpPr>
        <p:grpSpPr>
          <a:xfrm>
            <a:off x="4010026" y="3037913"/>
            <a:ext cx="4244974" cy="743928"/>
            <a:chOff x="4289425" y="4600461"/>
            <a:chExt cx="3686176" cy="743928"/>
          </a:xfrm>
        </p:grpSpPr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0EEF63EE-783D-4C5A-AA63-DAE3B2F73E01}"/>
                </a:ext>
              </a:extLst>
            </p:cNvPr>
            <p:cNvSpPr/>
            <p:nvPr/>
          </p:nvSpPr>
          <p:spPr>
            <a:xfrm>
              <a:off x="4289425" y="4600461"/>
              <a:ext cx="3686176" cy="743928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D41D63C-B9DB-4BD8-AF6E-24D5C5DC744D}"/>
                </a:ext>
              </a:extLst>
            </p:cNvPr>
            <p:cNvSpPr/>
            <p:nvPr/>
          </p:nvSpPr>
          <p:spPr>
            <a:xfrm>
              <a:off x="4920540" y="4619044"/>
              <a:ext cx="2423944" cy="579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os.listdir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(path='.')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688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2796" y="1823551"/>
            <a:ext cx="9428765" cy="280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在数据分析过程中，有时候会需要将不同的数据文件进行合并处理。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提供了多功能高性能的内存连接操作，本质上类似于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等关系数据库，比如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等方法，可以方便地将具有多种集合逻辑的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Series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或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数据合并拼接在一起，用于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实现索引和关系代数功能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主要基于数据表共同的列标签进行合并，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主要基于数据表的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标签进行合并，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是对数据表进行行拼接或列拼接。</a:t>
            </a: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877408"/>
            <a:ext cx="9493471" cy="2836100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387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538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方法的主要应用场景是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针对存在同一个或多个相同列标签（主键）的两个包含不同特征的数据表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，通过主键的连接将两个数据表进行合并。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1"/>
            <a:ext cx="9733756" cy="396218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2719403" y="2943279"/>
            <a:ext cx="7997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pd.merge</a:t>
            </a:r>
            <a:r>
              <a:rPr lang="en-US" altLang="zh-CN" sz="2000" dirty="0"/>
              <a:t>(left, right, how='inner', on=None, </a:t>
            </a:r>
            <a:r>
              <a:rPr lang="en-US" altLang="zh-CN" sz="2000" dirty="0" err="1"/>
              <a:t>left_on</a:t>
            </a:r>
            <a:r>
              <a:rPr lang="en-US" altLang="zh-CN" sz="2000" dirty="0"/>
              <a:t>=None, </a:t>
            </a:r>
            <a:r>
              <a:rPr lang="en-US" altLang="zh-CN" sz="2000" dirty="0" err="1"/>
              <a:t>right_on</a:t>
            </a:r>
            <a:r>
              <a:rPr lang="en-US" altLang="zh-CN" sz="2000" dirty="0"/>
              <a:t>= None, </a:t>
            </a:r>
            <a:r>
              <a:rPr lang="en-US" altLang="zh-CN" sz="2000" dirty="0" err="1"/>
              <a:t>left_index</a:t>
            </a:r>
            <a:r>
              <a:rPr lang="en-US" altLang="zh-CN" sz="2000" dirty="0"/>
              <a:t>=False, </a:t>
            </a:r>
            <a:r>
              <a:rPr lang="en-US" altLang="zh-CN" sz="2000" dirty="0" err="1"/>
              <a:t>right_index</a:t>
            </a:r>
            <a:r>
              <a:rPr lang="en-US" altLang="zh-CN" sz="2000" dirty="0"/>
              <a:t>=False,…)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7" y="3799054"/>
            <a:ext cx="94691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left/right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参与合并的左</a:t>
            </a:r>
            <a:r>
              <a:rPr lang="en-US" altLang="zh-CN" sz="2000" dirty="0"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</a:rPr>
              <a:t>右侧的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对象（数据表）。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how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数据合并的方式。缺省时默认为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’inner’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表示内连接（交集），</a:t>
            </a:r>
            <a:r>
              <a:rPr lang="en-US" altLang="zh-CN" sz="2000" dirty="0">
                <a:latin typeface="Times New Roman" panose="02020603050405020304" pitchFamily="18" charset="0"/>
              </a:rPr>
              <a:t>’outer’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表示外连接（并集），</a:t>
            </a:r>
            <a:r>
              <a:rPr lang="en-US" altLang="zh-CN" sz="2000" dirty="0">
                <a:latin typeface="Times New Roman" panose="02020603050405020304" pitchFamily="18" charset="0"/>
              </a:rPr>
              <a:t>’left’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表示基于左侧数据列的左连接，</a:t>
            </a:r>
            <a:r>
              <a:rPr lang="en-US" altLang="zh-CN" sz="2000" dirty="0">
                <a:latin typeface="Times New Roman" panose="02020603050405020304" pitchFamily="18" charset="0"/>
              </a:rPr>
              <a:t>’right’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表示基于右侧数据列的右连接。</a:t>
            </a:r>
          </a:p>
        </p:txBody>
      </p:sp>
    </p:spTree>
    <p:extLst>
      <p:ext uri="{BB962C8B-B14F-4D97-AF65-F5344CB8AC3E}">
        <p14:creationId xmlns:p14="http://schemas.microsoft.com/office/powerpoint/2010/main" val="316550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8" y="1775861"/>
            <a:ext cx="9569415" cy="310093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731088" y="1973779"/>
            <a:ext cx="92580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指定用于连接的列标签，可以是一个列标签，也可以是一个包含多个列标签的列表。缺省是默认为</a:t>
            </a:r>
            <a:r>
              <a:rPr lang="en-US" altLang="zh-CN" sz="2000" dirty="0">
                <a:latin typeface="Times New Roman" panose="02020603050405020304" pitchFamily="18" charset="0"/>
              </a:rPr>
              <a:t>left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right</a:t>
            </a:r>
            <a:r>
              <a:rPr lang="zh-CN" altLang="en-US" sz="2000" dirty="0">
                <a:latin typeface="Times New Roman" panose="02020603050405020304" pitchFamily="18" charset="0"/>
              </a:rPr>
              <a:t>中相同的列标签。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left_on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right_on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</a:rPr>
              <a:t>left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right</a:t>
            </a:r>
            <a:r>
              <a:rPr lang="zh-CN" altLang="en-US" sz="2000" dirty="0">
                <a:latin typeface="Times New Roman" panose="02020603050405020304" pitchFamily="18" charset="0"/>
              </a:rPr>
              <a:t>中合并的列标签名称不同时，用来分别指定左</a:t>
            </a:r>
            <a:r>
              <a:rPr lang="en-US" altLang="zh-CN" sz="2000" dirty="0"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</a:rPr>
              <a:t>右两表合并的列标签。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left_index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right_index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布尔类型，缺省时默认为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。当设置为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时，则是以左</a:t>
            </a:r>
            <a:r>
              <a:rPr lang="en-US" altLang="zh-CN" sz="2000" dirty="0"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</a:rPr>
              <a:t>右侧的行标签作为连接键。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4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left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({'key1': ['K0', 'K1', 'K2'],'key2': ['K0', 'K1', 'K0'],'A': ['A0', 'A1', 'A2'],'B': ['B0', 'B1', 'B2']})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right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({'key1': ['K0', 'K1', 'K2'],'key2': ['K0', 'K0', 'K0'],'C': ['C0', 'C1', 'C2',], 'D': ['D0', 'D1', 'D2']})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print('left:\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n',left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print('right:\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n',right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on='key1')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result2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on=['key1', 'key2'])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result3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how='outer', on=['key1', 'key2'])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671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84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198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外连接：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\n',result3)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result4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how='left', on=['key1', 'key2'])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\n',result4)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result5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how='right', on=['key1', 'key2'])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key2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右连接：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\n',result5)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227332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453108" y="4305455"/>
            <a:ext cx="95163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提示：</a:t>
            </a:r>
            <a:endParaRPr lang="en-US" altLang="zh-CN" sz="20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合并两个数据表，如果左侧或右侧的数据表中没有某个列标签，则在连接表中的对应的值将设置为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NA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不会修改原始数据表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，而是会生成一个合并后的副本。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038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8974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还提供了一种基于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标签的快速合并方法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——join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连接数据的方法与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一样，包括内连接、外连接、左连接和右连接。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1"/>
            <a:ext cx="9969683" cy="46739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662593" y="2767393"/>
            <a:ext cx="5245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 = </a:t>
            </a:r>
            <a:r>
              <a:rPr lang="en-US" altLang="zh-CN" sz="2000" dirty="0" err="1"/>
              <a:t>data.join</a:t>
            </a:r>
            <a:r>
              <a:rPr lang="en-US" altLang="zh-CN" sz="2000" dirty="0"/>
              <a:t>(other, on=None, how='left',…)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597911" y="3167272"/>
            <a:ext cx="98974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要合并的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对象（数据表）。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可以是一个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中的列标签，也可以是一个包含多个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列标签的列表，表示</a:t>
            </a:r>
            <a:r>
              <a:rPr lang="en-US" altLang="zh-CN" sz="2000" dirty="0"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latin typeface="Times New Roman" panose="02020603050405020304" pitchFamily="18" charset="0"/>
              </a:rPr>
              <a:t>要在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的特定列上对齐。在实际应用中，如果</a:t>
            </a:r>
            <a:r>
              <a:rPr lang="en-US" altLang="zh-CN" sz="2000" dirty="0"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的值与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的某一列的值相等，这时可以通过将</a:t>
            </a:r>
            <a:r>
              <a:rPr lang="en-US" altLang="zh-CN" sz="2000" dirty="0"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中的特定列对齐进行合并。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how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数据合并的方式。缺省时默认为</a:t>
            </a:r>
            <a:r>
              <a:rPr lang="en-US" altLang="zh-CN" sz="2000" dirty="0">
                <a:latin typeface="Times New Roman" panose="02020603050405020304" pitchFamily="18" charset="0"/>
              </a:rPr>
              <a:t>’left’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表示左连接，基于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标签进行连接，</a:t>
            </a:r>
            <a:r>
              <a:rPr lang="en-US" altLang="zh-CN" sz="2000" dirty="0">
                <a:latin typeface="Times New Roman" panose="02020603050405020304" pitchFamily="18" charset="0"/>
              </a:rPr>
              <a:t>’right’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表示右连接，基于</a:t>
            </a:r>
            <a:r>
              <a:rPr lang="en-US" altLang="zh-CN" sz="2000" dirty="0">
                <a:latin typeface="Times New Roman" panose="02020603050405020304" pitchFamily="18" charset="0"/>
              </a:rPr>
              <a:t>other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标签进行连接，</a:t>
            </a:r>
            <a:r>
              <a:rPr lang="en-US" altLang="zh-CN" sz="2000" dirty="0">
                <a:latin typeface="Times New Roman" panose="02020603050405020304" pitchFamily="18" charset="0"/>
              </a:rPr>
              <a:t>’inner’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表示内连接（交集），</a:t>
            </a:r>
            <a:r>
              <a:rPr lang="en-US" altLang="zh-CN" sz="2000" dirty="0">
                <a:latin typeface="Times New Roman" panose="02020603050405020304" pitchFamily="18" charset="0"/>
              </a:rPr>
              <a:t>’outer’</a:t>
            </a:r>
            <a:r>
              <a:rPr lang="zh-CN" altLang="en-US" sz="2000" dirty="0">
                <a:latin typeface="Times New Roman" panose="02020603050405020304" pitchFamily="18" charset="0"/>
              </a:rPr>
              <a:t>表示外连接（并集）。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69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left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 ['A0', 'A1', 'A2'],'B': ['B0', 'B1', 'B2']},index=['K0', 'K1', 'K2'])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right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({'C': ['C0', 'C2', 'C3'], 'D': ['D0', 'D2', 'D3']},index=['K0', 'K2', 'K3'])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print('left:\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n',left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print('right:\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n',right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left.join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(right)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result2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right_index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how='left')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result3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left.join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(right, how='inner')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91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\n',result3)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result4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(left, right,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right_index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how='inner')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print('left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内连接（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\n',result4)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left2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({'key': ['K0', 'K1', 'K0'],'A': ['A0', 'A1', 'A2'],'B': ['B0', 'B1', 'B2']})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print('left2:\n',left2)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result5 =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left2.join(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right,on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='key')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print('left2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\n',result5)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18	result6=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pd.merge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(left2, right,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left_on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='key',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right_index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=True, how='left');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19	print('left2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左连接（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\n',result6)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413477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743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23481"/>
            <a:ext cx="9289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方法实现的数据表合并也可以用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方法实现，但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方法更简单快速。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不会修改原始数据表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，而是会生成一个合并后的副本。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5"/>
            <a:ext cx="9398517" cy="114968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735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7667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方法的功能为沿着一个特定轴，对一组相同类型的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对象执行连接操作。如果操作对象是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DataFrame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时，还可以同时在其他轴上执行索引的可选集合逻辑操作（并集或交集）。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接收一列或一组相同类型的对象，并通过一些可配置的处理将它们连接起来，这些处理可用于处理其他轴。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1"/>
            <a:ext cx="10249328" cy="490252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2523605" y="4227123"/>
            <a:ext cx="8221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result=</a:t>
            </a:r>
            <a:r>
              <a:rPr lang="en-US" altLang="zh-CN" sz="2000" dirty="0" err="1"/>
              <a:t>pd.concat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objs</a:t>
            </a:r>
            <a:r>
              <a:rPr lang="en-US" altLang="zh-CN" sz="2000" dirty="0"/>
              <a:t>, axis=0, join='outer', </a:t>
            </a:r>
            <a:r>
              <a:rPr lang="en-US" altLang="zh-CN" sz="2000" dirty="0" err="1"/>
              <a:t>ignore_index</a:t>
            </a:r>
            <a:r>
              <a:rPr lang="en-US" altLang="zh-CN" sz="2000" dirty="0"/>
              <a:t>=False, keys=None,…)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724566" y="4752651"/>
            <a:ext cx="9819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objs</a:t>
            </a:r>
            <a:r>
              <a:rPr lang="zh-CN" altLang="en-US" sz="2000" dirty="0">
                <a:latin typeface="Times New Roman" panose="02020603050405020304" pitchFamily="18" charset="0"/>
              </a:rPr>
              <a:t>是需要拼接的对象集合，一般为</a:t>
            </a:r>
            <a:r>
              <a:rPr lang="en-US" altLang="zh-CN" sz="2000" dirty="0">
                <a:latin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对象的列表或者字典。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</a:t>
            </a:r>
            <a:r>
              <a:rPr lang="zh-CN" altLang="en-US" sz="2000" dirty="0">
                <a:latin typeface="Times New Roman" panose="02020603050405020304" pitchFamily="18" charset="0"/>
              </a:rPr>
              <a:t>表示连接的轴向，缺省时默认为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表示纵向拼接</a:t>
            </a:r>
            <a:r>
              <a:rPr lang="zh-CN" altLang="en-US" sz="2000" dirty="0">
                <a:latin typeface="Times New Roman" panose="02020603050405020304" pitchFamily="18" charset="0"/>
              </a:rPr>
              <a:t>，即基于列标签的拼接，拼接之后行数增加。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axis=1</a:t>
            </a:r>
            <a:r>
              <a:rPr lang="zh-CN" altLang="en-US" sz="2000" dirty="0">
                <a:latin typeface="Times New Roman" panose="02020603050405020304" pitchFamily="18" charset="0"/>
              </a:rPr>
              <a:t>时，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表示为横向拼接</a:t>
            </a:r>
            <a:r>
              <a:rPr lang="zh-CN" altLang="en-US" sz="2000" dirty="0">
                <a:latin typeface="Times New Roman" panose="02020603050405020304" pitchFamily="18" charset="0"/>
              </a:rPr>
              <a:t>，即基于行标签的拼接，拼接之后列数增加。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9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28" y="49516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创建目录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B388E4-7D6D-4B62-AC9F-53617021F9F7}"/>
              </a:ext>
            </a:extLst>
          </p:cNvPr>
          <p:cNvSpPr/>
          <p:nvPr/>
        </p:nvSpPr>
        <p:spPr>
          <a:xfrm>
            <a:off x="1411040" y="1099895"/>
            <a:ext cx="9422059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os.mkdir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os.makedirs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函数可以根据指定路径创建目录。</a:t>
            </a: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CEE60473-3AA0-4697-A618-0355AF06089C}"/>
              </a:ext>
            </a:extLst>
          </p:cNvPr>
          <p:cNvSpPr/>
          <p:nvPr/>
        </p:nvSpPr>
        <p:spPr>
          <a:xfrm>
            <a:off x="1319787" y="1138796"/>
            <a:ext cx="9625451" cy="608639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4686BC-B408-401F-9EC6-508F8ABB641A}"/>
              </a:ext>
            </a:extLst>
          </p:cNvPr>
          <p:cNvSpPr/>
          <p:nvPr/>
        </p:nvSpPr>
        <p:spPr>
          <a:xfrm>
            <a:off x="1411040" y="1884109"/>
            <a:ext cx="9422059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os.mkdir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os.makedirs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函数的语法格式分别为：</a:t>
            </a: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1BD37504-86DF-45D3-BF15-E18C2700CE34}"/>
              </a:ext>
            </a:extLst>
          </p:cNvPr>
          <p:cNvSpPr/>
          <p:nvPr/>
        </p:nvSpPr>
        <p:spPr>
          <a:xfrm>
            <a:off x="1319787" y="1923010"/>
            <a:ext cx="9625451" cy="608639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C20836-66B5-407B-A0E0-5545733FE16B}"/>
              </a:ext>
            </a:extLst>
          </p:cNvPr>
          <p:cNvGrpSpPr/>
          <p:nvPr/>
        </p:nvGrpSpPr>
        <p:grpSpPr>
          <a:xfrm>
            <a:off x="4289425" y="2589264"/>
            <a:ext cx="3686176" cy="1182391"/>
            <a:chOff x="4289425" y="4609519"/>
            <a:chExt cx="3686176" cy="1182391"/>
          </a:xfrm>
        </p:grpSpPr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0050DDEE-9B8A-47C7-8E5B-FA4E5A6FF6AD}"/>
                </a:ext>
              </a:extLst>
            </p:cNvPr>
            <p:cNvSpPr/>
            <p:nvPr/>
          </p:nvSpPr>
          <p:spPr>
            <a:xfrm>
              <a:off x="4289425" y="4704074"/>
              <a:ext cx="3686176" cy="1087836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428C0C5-D864-471E-9018-22D9357C2E50}"/>
                </a:ext>
              </a:extLst>
            </p:cNvPr>
            <p:cNvSpPr/>
            <p:nvPr/>
          </p:nvSpPr>
          <p:spPr>
            <a:xfrm>
              <a:off x="4683125" y="4609519"/>
              <a:ext cx="2917825" cy="11339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os.mkdir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(path)</a:t>
              </a:r>
            </a:p>
            <a:p>
              <a:pPr marR="363855" indent="200025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os.makedirs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(path)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8623A80-59BB-404F-B9A8-230EBD5403B3}"/>
              </a:ext>
            </a:extLst>
          </p:cNvPr>
          <p:cNvSpPr/>
          <p:nvPr/>
        </p:nvSpPr>
        <p:spPr>
          <a:xfrm>
            <a:off x="1381246" y="3784638"/>
            <a:ext cx="4714752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path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指明了要创建的目录。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0DA58F-C816-459C-988B-7D50E1AD82E1}"/>
              </a:ext>
            </a:extLst>
          </p:cNvPr>
          <p:cNvSpPr/>
          <p:nvPr/>
        </p:nvSpPr>
        <p:spPr>
          <a:xfrm>
            <a:off x="1411040" y="4378486"/>
            <a:ext cx="9422059" cy="168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os.mkdir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函数只能用于创建路径中的最后一个目录，即要求路径中除最后一个目录外前面的目录应该都存在；而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os.makedirs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函数能够用于依次创建路径中所有不存在的目录。</a:t>
            </a:r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50F1FD89-6658-4D80-B150-D246ECC6B8A3}"/>
              </a:ext>
            </a:extLst>
          </p:cNvPr>
          <p:cNvSpPr/>
          <p:nvPr/>
        </p:nvSpPr>
        <p:spPr>
          <a:xfrm>
            <a:off x="1319787" y="4417387"/>
            <a:ext cx="9625451" cy="1649959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44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1"/>
            <a:ext cx="9487771" cy="309458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879942" y="1862674"/>
            <a:ext cx="9043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join</a:t>
            </a:r>
            <a:r>
              <a:rPr lang="zh-CN" altLang="en-US" sz="2000" dirty="0">
                <a:latin typeface="Times New Roman" panose="02020603050405020304" pitchFamily="18" charset="0"/>
              </a:rPr>
              <a:t>表示连接方式，缺省时默认为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’outer’</a:t>
            </a:r>
            <a:r>
              <a:rPr lang="zh-CN" altLang="en-US" sz="2000" dirty="0">
                <a:latin typeface="Times New Roman" panose="02020603050405020304" pitchFamily="18" charset="0"/>
              </a:rPr>
              <a:t>，拼接方法为外连接（并集）。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join=’inner’</a:t>
            </a:r>
            <a:r>
              <a:rPr lang="zh-CN" altLang="en-US" sz="2000" dirty="0">
                <a:latin typeface="Times New Roman" panose="02020603050405020304" pitchFamily="18" charset="0"/>
              </a:rPr>
              <a:t>时，拼接方法为内连接（交集）。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ignore_index</a:t>
            </a:r>
            <a:r>
              <a:rPr lang="zh-CN" altLang="en-US" sz="2000" dirty="0">
                <a:latin typeface="Times New Roman" panose="02020603050405020304" pitchFamily="18" charset="0"/>
              </a:rPr>
              <a:t>是布尔类型，默认为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，表示保留连接轴上的标签。如果设置为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时，则不保留连接轴上的标签，而是产生一组新的标签。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keys</a:t>
            </a:r>
            <a:r>
              <a:rPr lang="zh-CN" altLang="en-US" sz="2000" dirty="0">
                <a:latin typeface="Times New Roman" panose="02020603050405020304" pitchFamily="18" charset="0"/>
              </a:rPr>
              <a:t>是列表类型。如果连接轴上有相同的标签，为了区分可以用</a:t>
            </a:r>
            <a:r>
              <a:rPr lang="en-US" altLang="zh-CN" sz="2000" dirty="0">
                <a:latin typeface="Times New Roman" panose="02020603050405020304" pitchFamily="18" charset="0"/>
              </a:rPr>
              <a:t>keys</a:t>
            </a:r>
            <a:r>
              <a:rPr lang="zh-CN" altLang="en-US" sz="2000" dirty="0">
                <a:latin typeface="Times New Roman" panose="02020603050405020304" pitchFamily="18" charset="0"/>
              </a:rPr>
              <a:t>在最外层定义标签的分组情况，形成连接轴上的层次化索引。</a:t>
            </a:r>
          </a:p>
        </p:txBody>
      </p:sp>
    </p:spTree>
    <p:extLst>
      <p:ext uri="{BB962C8B-B14F-4D97-AF65-F5344CB8AC3E}">
        <p14:creationId xmlns:p14="http://schemas.microsoft.com/office/powerpoint/2010/main" val="243991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df1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({'A':['A0','A1','A2'], 'B':['B0','B1','B2'],   'C':['C0','C1','C2'], 'D':['D0','D1','D2']}, index=[0,1,2])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df2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({'A':['A3','A4', 'A5'], 'B':['B3','B4', 'B5'],'C': ['C3','C4', 'C5'], 'D':['D3','D4', 'D5']}, index=[3,4,5])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df3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({'A':['A6','A7','A8'], 'B':['B6','B7','B8'], 'C':['C6','C7','C8'], 'D':['D6','D7','D8']}, index=[6,7,8])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df4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({'B':['B2','B3','B6'], 'D':['D2','D3','D6'], 'F':['F2','F3','F6']}, index=[2,3,6])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([df1,df2,df3])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纵向外拼接：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result2=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([df1,df2],axis=1,keys=['df1','df2'])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77159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38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横向外拼接（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result3=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df1.join(df2, how='outer',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lsuffix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='_df1',rsuffix='_df2')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横向外拼接（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方法）：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\n',result3)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result4=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([df1,df3])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纵向外拼接：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\n',result4)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result5=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([df1,df3],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ignore_index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=True)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print('df1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纵向外拼接并生成新的行标签：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\n',result5)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result6=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pd.concat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([result1,df4], axis=1, join='inner', keys = ['result1','df4'])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print('result1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横向内拼接：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\n',result6)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374289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82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88797"/>
            <a:ext cx="9289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在实际应用中，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常用于基于行标签对数据表的列进行拼接，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则常用于基于列标签对数据表的行进行拼接。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concat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不会修改原始数据表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，而是会生成一个合并后的副本。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4"/>
            <a:ext cx="9398517" cy="167726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984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2796" y="1888867"/>
            <a:ext cx="9428765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数据重塑是指转换一个数据表格的结构，使其适合于进一步的分析。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为用户提供多种数据重塑方法，常用的包括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melt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方法。</a:t>
            </a: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877408"/>
            <a:ext cx="9493471" cy="1089575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017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374889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方法通过轴向旋转的方法将一个数据表从长格式转换成宽格式，多用于时间序列。常用的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29" y="1775862"/>
            <a:ext cx="9502441" cy="408647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048794" y="2907603"/>
            <a:ext cx="705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 = </a:t>
            </a:r>
            <a:r>
              <a:rPr lang="en-US" altLang="zh-CN" sz="2000" dirty="0" err="1"/>
              <a:t>data.pivot</a:t>
            </a:r>
            <a:r>
              <a:rPr lang="en-US" altLang="zh-CN" sz="2000" dirty="0"/>
              <a:t>(index=None, columns=None, values=None,…)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724566" y="3461680"/>
            <a:ext cx="912157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是需要重塑的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是返回的重塑后的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行标签。缺省时，默认使用现有的</a:t>
            </a:r>
            <a:r>
              <a:rPr lang="en-US" altLang="zh-CN" sz="2000" dirty="0">
                <a:latin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columns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columns</a:t>
            </a:r>
            <a:r>
              <a:rPr lang="zh-CN" altLang="en-US" sz="2000" dirty="0">
                <a:latin typeface="Times New Roman" panose="02020603050405020304" pitchFamily="18" charset="0"/>
              </a:rPr>
              <a:t>列标签。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values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中的列作为填充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的数值。缺省时，默认使用剩余的所有列，结果可能会具有分层索引的列。</a:t>
            </a:r>
          </a:p>
        </p:txBody>
      </p:sp>
    </p:spTree>
    <p:extLst>
      <p:ext uri="{BB962C8B-B14F-4D97-AF65-F5344CB8AC3E}">
        <p14:creationId xmlns:p14="http://schemas.microsoft.com/office/powerpoint/2010/main" val="41902616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df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({'date': ['2020-01-01', '2020-01-02', '2020-01-01','2020-01-02', '2020-01-03', '2020-01-01'], 'variable': ['A', 'A', 'B', 'B', 'B', 'C'], 'value1': [3,4,6,2,8,10],'value2': [13.4, 22.0, 15.3, 7.8, 9.4, 18.0]})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result1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df.pivot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(index='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date',columns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variable',values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='value1')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重塑为以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列为行标签，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variable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列为列标签，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列为数值的对象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result2 =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df.pivot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(index='date', columns='variable')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重塑为以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列为行标签，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variable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列为列标签，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列为数值的对象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 result2)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93471" cy="4526664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341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2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923829"/>
            <a:ext cx="200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22796" y="1688797"/>
            <a:ext cx="9289360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如果原始数据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columns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数据对中存在重复的数值，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方法则会提示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ValueError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。此时就需要调用另外一个方法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pivot_table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404517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965880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7C10B4E9-275D-4EE6-A235-4852EBDFC2C3}"/>
              </a:ext>
            </a:extLst>
          </p:cNvPr>
          <p:cNvSpPr/>
          <p:nvPr/>
        </p:nvSpPr>
        <p:spPr>
          <a:xfrm>
            <a:off x="1510040" y="1642504"/>
            <a:ext cx="9398517" cy="1149682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32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911" y="1787320"/>
            <a:ext cx="9799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melt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方法是将数据表从宽格式调整为长格式，其中一列或多列作为标识符变量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id_vars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，而其他列是转换为测量变量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value_vars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，填充两个新增的非标识符列：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’variable’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’value’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。常用的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为：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30" y="1775862"/>
            <a:ext cx="9504100" cy="4788224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2938170" y="3328316"/>
            <a:ext cx="7690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 = </a:t>
            </a:r>
            <a:r>
              <a:rPr lang="en-US" altLang="zh-CN" sz="2000" dirty="0" err="1"/>
              <a:t>data.melt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id_vars</a:t>
            </a:r>
            <a:r>
              <a:rPr lang="en-US" altLang="zh-CN" sz="2000" dirty="0"/>
              <a:t>=None, </a:t>
            </a:r>
            <a:r>
              <a:rPr lang="en-US" altLang="zh-CN" sz="2000" dirty="0" err="1"/>
              <a:t>value_vars</a:t>
            </a:r>
            <a:r>
              <a:rPr lang="en-US" altLang="zh-CN" sz="2000" dirty="0"/>
              <a:t>=None, </a:t>
            </a:r>
            <a:r>
              <a:rPr lang="en-US" altLang="zh-CN" sz="2000" dirty="0" err="1"/>
              <a:t>var_name</a:t>
            </a:r>
            <a:r>
              <a:rPr lang="en-US" altLang="zh-CN" sz="2000" dirty="0"/>
              <a:t>=None, 	</a:t>
            </a:r>
            <a:r>
              <a:rPr lang="en-US" altLang="zh-CN" sz="2000" dirty="0" err="1"/>
              <a:t>value_name</a:t>
            </a:r>
            <a:r>
              <a:rPr lang="en-US" altLang="zh-CN" sz="2000" dirty="0"/>
              <a:t>='value',…)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7" y="4135240"/>
            <a:ext cx="91215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是需要重塑的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对象，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是返回的重塑后的</a:t>
            </a:r>
            <a:r>
              <a:rPr lang="en-US" altLang="zh-CN" sz="2000" dirty="0" err="1">
                <a:latin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</a:rPr>
              <a:t>对象。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id_vars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的标识符变量，也就是不需要被转换的列。可以是元组、列表或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ndarray</a:t>
            </a:r>
            <a:r>
              <a:rPr lang="zh-CN" altLang="en-US" sz="2000" dirty="0">
                <a:latin typeface="Times New Roman" panose="02020603050405020304" pitchFamily="18" charset="0"/>
              </a:rPr>
              <a:t>类型。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value_vars</a:t>
            </a:r>
            <a:r>
              <a:rPr lang="zh-CN" altLang="en-US" sz="2000" dirty="0">
                <a:latin typeface="Times New Roman" panose="02020603050405020304" pitchFamily="18" charset="0"/>
              </a:rPr>
              <a:t>指定</a:t>
            </a:r>
            <a:r>
              <a:rPr lang="en-US" altLang="zh-CN" sz="2000" dirty="0">
                <a:latin typeface="Times New Roman" panose="02020603050405020304" pitchFamily="18" charset="0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</a:rPr>
              <a:t>中的列作为</a:t>
            </a:r>
            <a:r>
              <a:rPr lang="en-US" altLang="zh-CN" sz="2000" dirty="0">
                <a:latin typeface="Times New Roman" panose="02020603050405020304" pitchFamily="18" charset="0"/>
              </a:rPr>
              <a:t>result</a:t>
            </a:r>
            <a:r>
              <a:rPr lang="zh-CN" altLang="en-US" sz="2000" dirty="0">
                <a:latin typeface="Times New Roman" panose="02020603050405020304" pitchFamily="18" charset="0"/>
              </a:rPr>
              <a:t>的测量变量，也就是需要转换的列，缺省时默认为未设置为</a:t>
            </a:r>
            <a:r>
              <a:rPr lang="en-US" altLang="zh-CN" sz="2000" dirty="0" err="1">
                <a:latin typeface="Times New Roman" panose="02020603050405020304" pitchFamily="18" charset="0"/>
              </a:rPr>
              <a:t>id_vars</a:t>
            </a:r>
            <a:r>
              <a:rPr lang="zh-CN" altLang="en-US" sz="2000" dirty="0">
                <a:latin typeface="Times New Roman" panose="02020603050405020304" pitchFamily="18" charset="0"/>
              </a:rPr>
              <a:t>的全部列。可以是元组、列表或</a:t>
            </a:r>
            <a:r>
              <a:rPr lang="en-US" altLang="zh-CN" sz="2000" dirty="0" err="1">
                <a:latin typeface="Times New Roman" panose="02020603050405020304" pitchFamily="18" charset="0"/>
              </a:rPr>
              <a:t>ndarray</a:t>
            </a:r>
            <a:r>
              <a:rPr lang="zh-CN" altLang="en-US" sz="2000" dirty="0">
                <a:latin typeface="Times New Roman" panose="02020603050405020304" pitchFamily="18" charset="0"/>
              </a:rPr>
              <a:t>类型。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67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375764" y="1127571"/>
            <a:ext cx="26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104993" cy="181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99330" y="1775862"/>
            <a:ext cx="9585742" cy="196338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781207" y="1973779"/>
            <a:ext cx="9121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var_name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’variable’</a:t>
            </a:r>
            <a:r>
              <a:rPr lang="zh-CN" altLang="en-US" sz="2000" dirty="0">
                <a:latin typeface="Times New Roman" panose="02020603050405020304" pitchFamily="18" charset="0"/>
              </a:rPr>
              <a:t>列的自定义名称。缺省时默认使用</a:t>
            </a:r>
            <a:r>
              <a:rPr lang="en-US" altLang="zh-CN" sz="2000" dirty="0">
                <a:latin typeface="Times New Roman" panose="02020603050405020304" pitchFamily="18" charset="0"/>
              </a:rPr>
              <a:t>data.columns.name</a:t>
            </a:r>
            <a:r>
              <a:rPr lang="zh-CN" altLang="en-US" sz="2000" dirty="0">
                <a:latin typeface="Times New Roman" panose="02020603050405020304" pitchFamily="18" charset="0"/>
              </a:rPr>
              <a:t>或者</a:t>
            </a:r>
            <a:r>
              <a:rPr lang="en-US" altLang="zh-CN" sz="2000" dirty="0">
                <a:latin typeface="Times New Roman" panose="02020603050405020304" pitchFamily="18" charset="0"/>
              </a:rPr>
              <a:t>’variable’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value_name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’value’</a:t>
            </a:r>
            <a:r>
              <a:rPr lang="zh-CN" altLang="en-US" sz="2000" dirty="0">
                <a:latin typeface="Times New Roman" panose="02020603050405020304" pitchFamily="18" charset="0"/>
              </a:rPr>
              <a:t>列的自定义名称。缺省时默认使用</a:t>
            </a:r>
            <a:r>
              <a:rPr lang="en-US" altLang="zh-CN" sz="2000" dirty="0">
                <a:latin typeface="Times New Roman" panose="02020603050405020304" pitchFamily="18" charset="0"/>
              </a:rPr>
              <a:t>’value’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0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29" y="52512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删除目录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85F5EB-9712-4DAE-B998-01F37B9960F3}"/>
              </a:ext>
            </a:extLst>
          </p:cNvPr>
          <p:cNvSpPr/>
          <p:nvPr/>
        </p:nvSpPr>
        <p:spPr>
          <a:xfrm>
            <a:off x="1411040" y="1349876"/>
            <a:ext cx="9422059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如果需要删除指定路径的最后多层目录，可以使用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os.removedirs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函数，其语法格式为：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BD0B1037-50D0-4325-BE7E-F96FA55D9EA0}"/>
              </a:ext>
            </a:extLst>
          </p:cNvPr>
          <p:cNvSpPr/>
          <p:nvPr/>
        </p:nvSpPr>
        <p:spPr>
          <a:xfrm>
            <a:off x="1319787" y="1388777"/>
            <a:ext cx="9625451" cy="1106773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2AFC74-3D68-4CF8-A8BF-B49C4FFA84DB}"/>
              </a:ext>
            </a:extLst>
          </p:cNvPr>
          <p:cNvSpPr/>
          <p:nvPr/>
        </p:nvSpPr>
        <p:spPr>
          <a:xfrm>
            <a:off x="1411040" y="3535775"/>
            <a:ext cx="9422059" cy="224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path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指定了要删除的目录。与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os.rmdir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函数相同，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os.removedirs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函数只能删除空目录。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os.removedirs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函数会从指定路径中的最后一个目录开始逐层向前删除，直到指定路径中的所有目录都删除完毕或者遇到一个不为空的目录。</a:t>
            </a:r>
          </a:p>
        </p:txBody>
      </p:sp>
      <p:sp>
        <p:nvSpPr>
          <p:cNvPr id="16" name="KSO_Shape">
            <a:extLst>
              <a:ext uri="{FF2B5EF4-FFF2-40B4-BE49-F238E27FC236}">
                <a16:creationId xmlns:a16="http://schemas.microsoft.com/office/drawing/2014/main" id="{E8162000-7F46-4A34-93CF-F03265B18E91}"/>
              </a:ext>
            </a:extLst>
          </p:cNvPr>
          <p:cNvSpPr/>
          <p:nvPr/>
        </p:nvSpPr>
        <p:spPr>
          <a:xfrm>
            <a:off x="1319787" y="3574675"/>
            <a:ext cx="9625451" cy="2242857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2D7ABE-E6CC-4596-971C-E1ED69D7ADF5}"/>
              </a:ext>
            </a:extLst>
          </p:cNvPr>
          <p:cNvGrpSpPr/>
          <p:nvPr/>
        </p:nvGrpSpPr>
        <p:grpSpPr>
          <a:xfrm>
            <a:off x="3930651" y="2647296"/>
            <a:ext cx="4403724" cy="665241"/>
            <a:chOff x="4676186" y="4547578"/>
            <a:chExt cx="2912654" cy="665241"/>
          </a:xfrm>
        </p:grpSpPr>
        <p:sp>
          <p:nvSpPr>
            <p:cNvPr id="18" name="KSO_Shape">
              <a:extLst>
                <a:ext uri="{FF2B5EF4-FFF2-40B4-BE49-F238E27FC236}">
                  <a16:creationId xmlns:a16="http://schemas.microsoft.com/office/drawing/2014/main" id="{855D79B2-F369-4A04-ABF1-3DE901AB5AD3}"/>
                </a:ext>
              </a:extLst>
            </p:cNvPr>
            <p:cNvSpPr/>
            <p:nvPr/>
          </p:nvSpPr>
          <p:spPr>
            <a:xfrm>
              <a:off x="4676186" y="4604180"/>
              <a:ext cx="2912654" cy="608639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52253A-86EB-49B1-899B-E915BBAF83B2}"/>
                </a:ext>
              </a:extLst>
            </p:cNvPr>
            <p:cNvSpPr/>
            <p:nvPr/>
          </p:nvSpPr>
          <p:spPr>
            <a:xfrm>
              <a:off x="5070634" y="4547578"/>
              <a:ext cx="2123759" cy="579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os.removedirs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(path)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8150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pd.DataFrame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({'first': ['John', 'Mary'], 'last': ['Doe', 'Bo'], 'height': [5.5, 6.0], 'weight': [130, 150]})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print('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result1=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df.melt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id_vars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=['first', 'last'])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重塑为以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first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last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列作为标识符，其余列作为测量值的对象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:\n',result1)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result2=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df.melt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id_vars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=['first', 'last'],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value_vars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='height',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var_name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='quantity')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重塑为以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first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last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列作为标识符，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height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列作为测量值的对象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:\n', result2)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80"/>
            <a:ext cx="9438231" cy="400756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5981348"/>
            <a:ext cx="9516392" cy="49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提示：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melt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不会修改原始数据表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，而是会生成一个重塑后的副本。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265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036078" y="477138"/>
            <a:ext cx="4119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数据处理实例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药品销售数据处理实例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pandas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pd.read_excel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('./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朝阳医院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年销售数据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xlsx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行数据：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data.head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pd.read_excel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('./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朝阳医院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年销售数据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xlsx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dtype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={'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社保卡号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':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商品编码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':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数据类型规范后的前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行：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data.head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print('data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data.shape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重命名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购药时间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列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data.rename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(columns={'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购药时间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':'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'})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处理缺失值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10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每列缺失值的个数：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data.isna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().sum())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11	data=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data.dropna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(how='any')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80424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892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药品销售数据处理实例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12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删除缺失值后的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data.shape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检查重复数据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重复数据的统计：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data.duplicated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().sum())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15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销售时间的数据只保留日期，并转换为日期类型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16	time=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str.split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 ',expand=True) 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17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time.loc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[:,0]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将分隔后的日期重新赋值为“销售时间”列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18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pd.to_datetime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'], format='%Y-%m-%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d',errors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='coerce')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19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每列缺失值的个数：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data.isna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().sum())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20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data.dropna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(subset=['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销售时间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21	print('data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每列数据类型：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data.dtypes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4804249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5264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药品销售数据处理实例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624899" y="1795206"/>
            <a:ext cx="92893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22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查看数据的描述统计信息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23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数据的描述统计信息：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data.describe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24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删除销售数量小于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的数据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25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vec_bool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[:,'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销售数量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']&gt;0 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布尔数组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26	data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data.loc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vec_bool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,:]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27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删除销售数量小于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的数据后的描述统计信息：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\n',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data.describe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28	#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重新设置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index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29	data=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data.reset_index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(drop=True)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30	print('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清洗后的数据概览：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n',data.info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76028" y="1727179"/>
            <a:ext cx="9493471" cy="375922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2181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886912" y="477138"/>
            <a:ext cx="4418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201267" y="1199536"/>
            <a:ext cx="9789465" cy="242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简介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Figure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对象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常用函数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程序示例</a:t>
            </a:r>
            <a:endParaRPr lang="en-US" altLang="zh-CN" sz="2800" dirty="0">
              <a:latin typeface="+mj-lt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110484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109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50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912828" y="477138"/>
            <a:ext cx="2366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1419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Matplotlib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是基于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语言设计开发的一个图表绘图工具。它为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提供了一套与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Matlab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风格相似的交互命令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，可以方便地绘制直方图、功率图、条形图、散点图等多种数据统计图形，将数据结果直观地展示出来。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pyplot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Matplotlib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的关键模块，提供了许多构建图表的函数接口，例如，创建图形（线形图、柱形图、饼图等），创建绘图区域，在绘图区域中绘制线，设置坐标轴标签、图例等。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pyplot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提供的绘图方式类似于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Matlab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，主要适用于交互式绘制图形。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49"/>
            <a:ext cx="9493471" cy="3324510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365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942672" y="477138"/>
            <a:ext cx="2306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8" y="1129098"/>
            <a:ext cx="309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266304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341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/>
              <a:t>Matplotlib</a:t>
            </a:r>
            <a:r>
              <a:rPr lang="zh-CN" altLang="en-US" sz="2000" dirty="0"/>
              <a:t>提供的</a:t>
            </a:r>
            <a:r>
              <a:rPr lang="en-US" altLang="zh-CN" sz="2000" dirty="0"/>
              <a:t>Figure</a:t>
            </a:r>
            <a:r>
              <a:rPr lang="zh-CN" altLang="en-US" sz="2000" dirty="0"/>
              <a:t>对象是绘制图表的基础，包含点、线、图例、坐标等所有图表元素。</a:t>
            </a:r>
            <a:r>
              <a:rPr lang="en-US" altLang="zh-CN" sz="2000" dirty="0" err="1"/>
              <a:t>Matplotlib</a:t>
            </a:r>
            <a:r>
              <a:rPr lang="zh-CN" altLang="en-US" sz="2000" dirty="0"/>
              <a:t>将数据绘制在</a:t>
            </a:r>
            <a:r>
              <a:rPr lang="en-US" altLang="zh-CN" sz="2000" dirty="0"/>
              <a:t>Figure</a:t>
            </a:r>
            <a:r>
              <a:rPr lang="zh-CN" altLang="en-US" sz="2000" dirty="0"/>
              <a:t>（图形）对象上，每个</a:t>
            </a:r>
            <a:r>
              <a:rPr lang="en-US" altLang="zh-CN" sz="2000" dirty="0"/>
              <a:t>Figure</a:t>
            </a:r>
            <a:r>
              <a:rPr lang="zh-CN" altLang="en-US" sz="2000" dirty="0"/>
              <a:t>对象可以包含一个或多个</a:t>
            </a:r>
            <a:r>
              <a:rPr lang="en-US" altLang="zh-CN" sz="2000" dirty="0"/>
              <a:t>Axes</a:t>
            </a:r>
            <a:r>
              <a:rPr lang="zh-CN" altLang="en-US" sz="2000" dirty="0"/>
              <a:t>（坐标轴）。多个</a:t>
            </a:r>
            <a:r>
              <a:rPr lang="en-US" altLang="zh-CN" sz="2000" dirty="0"/>
              <a:t>Axes</a:t>
            </a:r>
            <a:r>
              <a:rPr lang="zh-CN" altLang="en-US" sz="2000" dirty="0"/>
              <a:t>会将</a:t>
            </a:r>
            <a:r>
              <a:rPr lang="en-US" altLang="zh-CN" sz="2000" dirty="0"/>
              <a:t>Figure</a:t>
            </a:r>
            <a:r>
              <a:rPr lang="zh-CN" altLang="en-US" sz="2000" dirty="0"/>
              <a:t>切分成多个区域以展示不同的</a:t>
            </a:r>
            <a:r>
              <a:rPr lang="en-US" altLang="zh-CN" sz="2000" dirty="0"/>
              <a:t>Subplots</a:t>
            </a:r>
            <a:r>
              <a:rPr lang="zh-CN" altLang="en-US" sz="2000" dirty="0"/>
              <a:t>（子图）。每个坐标轴都可以设置标题、</a:t>
            </a:r>
            <a:r>
              <a:rPr lang="en-US" altLang="zh-CN" sz="2000" dirty="0"/>
              <a:t>x</a:t>
            </a:r>
            <a:r>
              <a:rPr lang="zh-CN" altLang="en-US" sz="2000" dirty="0"/>
              <a:t>轴标签、</a:t>
            </a:r>
            <a:r>
              <a:rPr lang="en-US" altLang="zh-CN" sz="2000" dirty="0"/>
              <a:t>y</a:t>
            </a:r>
            <a:r>
              <a:rPr lang="zh-CN" altLang="en-US" sz="2000" dirty="0"/>
              <a:t>轴标签等属性。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创建</a:t>
            </a:r>
            <a:r>
              <a:rPr lang="en-US" altLang="zh-CN" sz="2000" dirty="0"/>
              <a:t>Figure</a:t>
            </a:r>
            <a:r>
              <a:rPr lang="zh-CN" altLang="en-US" sz="2000" dirty="0"/>
              <a:t>和</a:t>
            </a:r>
            <a:r>
              <a:rPr lang="en-US" altLang="zh-CN" sz="2000" dirty="0"/>
              <a:t>Axes</a:t>
            </a:r>
            <a:r>
              <a:rPr lang="zh-CN" altLang="en-US" sz="2000" dirty="0"/>
              <a:t>对象的简单方法是使用</a:t>
            </a:r>
            <a:r>
              <a:rPr lang="en-US" altLang="zh-CN" sz="2000" dirty="0" err="1"/>
              <a:t>pyplot</a:t>
            </a:r>
            <a:r>
              <a:rPr lang="zh-CN" altLang="en-US" sz="2000" dirty="0"/>
              <a:t>提供的</a:t>
            </a:r>
            <a:r>
              <a:rPr lang="en-US" altLang="zh-CN" sz="2000" dirty="0"/>
              <a:t>subplots</a:t>
            </a:r>
            <a:r>
              <a:rPr lang="zh-CN" altLang="en-US" sz="2000" dirty="0"/>
              <a:t>方法，语法格式为：</a:t>
            </a:r>
            <a:endParaRPr lang="zh-CN" altLang="zh-CN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24213" y="1727756"/>
            <a:ext cx="9493471" cy="4651208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89F610D-BB29-48F4-BF99-C08894F60CEF}"/>
              </a:ext>
            </a:extLst>
          </p:cNvPr>
          <p:cNvSpPr/>
          <p:nvPr/>
        </p:nvSpPr>
        <p:spPr>
          <a:xfrm>
            <a:off x="3047148" y="4550513"/>
            <a:ext cx="6447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fig, ax = </a:t>
            </a:r>
            <a:r>
              <a:rPr lang="en-US" altLang="zh-CN" sz="2000" dirty="0" err="1"/>
              <a:t>matplotlib.pyplot.subplots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nrows</a:t>
            </a:r>
            <a:r>
              <a:rPr lang="en-US" altLang="zh-CN" sz="2000" dirty="0"/>
              <a:t>=1, </a:t>
            </a:r>
            <a:r>
              <a:rPr lang="en-US" altLang="zh-CN" sz="2000" dirty="0" err="1"/>
              <a:t>ncols</a:t>
            </a:r>
            <a:r>
              <a:rPr lang="en-US" altLang="zh-CN" sz="2000" dirty="0"/>
              <a:t>=1, ……)</a:t>
            </a:r>
            <a:endParaRPr lang="zh-CN" altLang="en-US" sz="2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707539-9F22-4275-B1CE-FFBC6E69495C}"/>
              </a:ext>
            </a:extLst>
          </p:cNvPr>
          <p:cNvSpPr/>
          <p:nvPr/>
        </p:nvSpPr>
        <p:spPr>
          <a:xfrm>
            <a:off x="1666907" y="4901636"/>
            <a:ext cx="8990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其中，</a:t>
            </a:r>
            <a:r>
              <a:rPr lang="en-US" altLang="zh-CN" sz="2000" dirty="0" err="1"/>
              <a:t>nrows</a:t>
            </a:r>
            <a:r>
              <a:rPr lang="zh-CN" altLang="zh-CN" sz="2000" dirty="0"/>
              <a:t>表示子图网格的行数，</a:t>
            </a:r>
            <a:r>
              <a:rPr lang="en-US" altLang="zh-CN" sz="2000" dirty="0" err="1"/>
              <a:t>ncols</a:t>
            </a:r>
            <a:r>
              <a:rPr lang="zh-CN" altLang="zh-CN" sz="2000" dirty="0"/>
              <a:t>表示子图网格的列数，缺省时默认值均为</a:t>
            </a:r>
            <a:r>
              <a:rPr lang="en-US" altLang="zh-CN" sz="2000" dirty="0"/>
              <a:t>1</a:t>
            </a:r>
            <a:r>
              <a:rPr lang="zh-CN" altLang="zh-CN" sz="2000" dirty="0"/>
              <a:t>。返回值</a:t>
            </a:r>
            <a:r>
              <a:rPr lang="en-US" altLang="zh-CN" sz="2000" dirty="0"/>
              <a:t>fig</a:t>
            </a:r>
            <a:r>
              <a:rPr lang="zh-CN" altLang="zh-CN" sz="2000" dirty="0"/>
              <a:t>为</a:t>
            </a:r>
            <a:r>
              <a:rPr lang="en-US" altLang="zh-CN" sz="2000" dirty="0"/>
              <a:t>Figure</a:t>
            </a:r>
            <a:r>
              <a:rPr lang="zh-CN" altLang="zh-CN" sz="2000" dirty="0"/>
              <a:t>对象；</a:t>
            </a:r>
            <a:r>
              <a:rPr lang="en-US" altLang="zh-CN" sz="2000" dirty="0"/>
              <a:t>ax</a:t>
            </a:r>
            <a:r>
              <a:rPr lang="zh-CN" altLang="zh-CN" sz="2000" dirty="0"/>
              <a:t>既可以是一个</a:t>
            </a:r>
            <a:r>
              <a:rPr lang="en-US" altLang="zh-CN" sz="2000" dirty="0"/>
              <a:t>Axes</a:t>
            </a:r>
            <a:r>
              <a:rPr lang="zh-CN" altLang="zh-CN" sz="2000" dirty="0"/>
              <a:t>对象，也可以是一个</a:t>
            </a:r>
            <a:r>
              <a:rPr lang="en-US" altLang="zh-CN" sz="2000" dirty="0"/>
              <a:t>Axes</a:t>
            </a:r>
            <a:r>
              <a:rPr lang="zh-CN" altLang="zh-CN" sz="2000" dirty="0"/>
              <a:t>对象序列。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2693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361124" y="477138"/>
            <a:ext cx="5469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Matplotlib.pyplot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09658" y="1342622"/>
          <a:ext cx="10466614" cy="4839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6829">
                  <a:extLst>
                    <a:ext uri="{9D8B030D-6E8A-4147-A177-3AD203B41FA5}">
                      <a16:colId xmlns:a16="http://schemas.microsoft.com/office/drawing/2014/main" val="556372718"/>
                    </a:ext>
                  </a:extLst>
                </a:gridCol>
                <a:gridCol w="6449785">
                  <a:extLst>
                    <a:ext uri="{9D8B030D-6E8A-4147-A177-3AD203B41FA5}">
                      <a16:colId xmlns:a16="http://schemas.microsoft.com/office/drawing/2014/main" val="319398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函数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描述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3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matplotlib.pyplot.xlabel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xlabel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matplotlib.pyplot.ylabel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ylabel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函数功能：为图表添加轴标签。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参数：</a:t>
                      </a:r>
                      <a:r>
                        <a:rPr lang="en-US" sz="2000" kern="100" dirty="0" err="1">
                          <a:effectLst/>
                        </a:rPr>
                        <a:t>xlabel</a:t>
                      </a:r>
                      <a:r>
                        <a:rPr lang="zh-CN" sz="2000" kern="100" dirty="0">
                          <a:effectLst/>
                        </a:rPr>
                        <a:t>为</a:t>
                      </a: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轴文本标签，</a:t>
                      </a:r>
                      <a:r>
                        <a:rPr lang="en-US" sz="2000" kern="100" dirty="0" err="1">
                          <a:effectLst/>
                        </a:rPr>
                        <a:t>ylabel</a:t>
                      </a:r>
                      <a:r>
                        <a:rPr lang="zh-CN" sz="2000" kern="100" dirty="0">
                          <a:effectLst/>
                        </a:rPr>
                        <a:t>为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轴文本标签。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621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matplotlib.pyplot.title</a:t>
                      </a:r>
                      <a:r>
                        <a:rPr lang="en-US" sz="2000" kern="100" dirty="0">
                          <a:effectLst/>
                        </a:rPr>
                        <a:t>(label)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函数功能：为图表添加标题。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参数：</a:t>
                      </a:r>
                      <a:r>
                        <a:rPr lang="en-US" sz="2000" kern="100" dirty="0">
                          <a:effectLst/>
                        </a:rPr>
                        <a:t>label</a:t>
                      </a:r>
                      <a:r>
                        <a:rPr lang="zh-CN" sz="2000" kern="100" dirty="0">
                          <a:effectLst/>
                        </a:rPr>
                        <a:t>为图表整体的文本标签。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662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matplotlib.pyplot.text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x,y,s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函数功能：为图表添加文本注解。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参数：</a:t>
                      </a: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为文本位置的坐标；</a:t>
                      </a:r>
                      <a:r>
                        <a:rPr lang="en-US" sz="2000" kern="100" dirty="0">
                          <a:effectLst/>
                        </a:rPr>
                        <a:t>s</a:t>
                      </a:r>
                      <a:r>
                        <a:rPr lang="zh-CN" sz="2000" kern="100" dirty="0">
                          <a:effectLst/>
                        </a:rPr>
                        <a:t>为添加的文本字符串。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69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matplotlib.pyplot.legend</a:t>
                      </a:r>
                      <a:r>
                        <a:rPr lang="en-US" sz="2000" kern="100" dirty="0">
                          <a:effectLst/>
                        </a:rPr>
                        <a:t>(handles, labels, **</a:t>
                      </a:r>
                      <a:r>
                        <a:rPr lang="en-US" sz="2000" kern="100" dirty="0" err="1">
                          <a:effectLst/>
                        </a:rPr>
                        <a:t>kwargs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函数功能：为图表设置图例。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2000" kern="100" dirty="0">
                          <a:effectLst/>
                        </a:rPr>
                        <a:t>参数：</a:t>
                      </a:r>
                      <a:r>
                        <a:rPr lang="en-US" sz="2000" kern="100" dirty="0">
                          <a:effectLst/>
                        </a:rPr>
                        <a:t>handles</a:t>
                      </a:r>
                      <a:r>
                        <a:rPr lang="zh-CN" sz="2000" kern="100" dirty="0">
                          <a:effectLst/>
                        </a:rPr>
                        <a:t>指定要添加到图例中的</a:t>
                      </a:r>
                      <a:r>
                        <a:rPr lang="en-US" sz="2000" kern="100" dirty="0">
                          <a:effectLst/>
                        </a:rPr>
                        <a:t>lines</a:t>
                      </a:r>
                      <a:r>
                        <a:rPr lang="zh-CN" sz="2000" kern="100" dirty="0">
                          <a:effectLst/>
                        </a:rPr>
                        <a:t>、</a:t>
                      </a:r>
                      <a:r>
                        <a:rPr lang="en-US" sz="2000" kern="100" dirty="0">
                          <a:effectLst/>
                        </a:rPr>
                        <a:t>patches</a:t>
                      </a:r>
                      <a:r>
                        <a:rPr lang="zh-CN" sz="2000" kern="100" dirty="0">
                          <a:effectLst/>
                        </a:rPr>
                        <a:t>等对象列表；</a:t>
                      </a:r>
                      <a:r>
                        <a:rPr lang="en-US" sz="2000" kern="100" dirty="0">
                          <a:effectLst/>
                        </a:rPr>
                        <a:t>labels</a:t>
                      </a:r>
                      <a:r>
                        <a:rPr lang="zh-CN" sz="2000" kern="100" dirty="0">
                          <a:effectLst/>
                        </a:rPr>
                        <a:t>指定添加到图例中的标签列表。若未传递任何参数时，将根据标签自动确定添加到图例。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2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8086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569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plot()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17141" y="1730172"/>
            <a:ext cx="92893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np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2	import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matplotlib.pyplot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as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plt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3	x1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np.linspace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(0.0, 5.0)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4	x2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np.linspace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(0.0, 2.0)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5	y1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np.cos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(2 *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np.pi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* x1) *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np.exp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(-x1)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6	y2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np.cos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(2 *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np.pi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* x2)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7	fig, (ax1, ax2)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plt.subplots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(2, 1)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8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fig.suptitle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Matplotlib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Line')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9	ax1.plot(x1, y1)</a:t>
            </a:r>
          </a:p>
          <a:p>
            <a:pPr marL="457200" lvl="0" indent="-457200">
              <a:lnSpc>
                <a:spcPct val="125000"/>
              </a:lnSpc>
              <a:buAutoNum type="arabicPlain" startAt="10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      ax1.set_ylabel('Damped oscillation')</a:t>
            </a:r>
          </a:p>
          <a:p>
            <a:pPr marL="457200" lvl="0" indent="-457200">
              <a:lnSpc>
                <a:spcPct val="125000"/>
              </a:lnSpc>
              <a:buAutoNum type="arabicPlain" startAt="10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      ax2.plot(x2, y2, 'o-')</a:t>
            </a:r>
          </a:p>
          <a:p>
            <a:pPr marL="457200" lvl="0" indent="-457200">
              <a:lnSpc>
                <a:spcPct val="125000"/>
              </a:lnSpc>
              <a:buAutoNum type="arabicPlain" startAt="10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      ax2.set_xlabel('time (s)')</a:t>
            </a:r>
          </a:p>
          <a:p>
            <a:pPr marL="457200" lvl="0" indent="-457200">
              <a:lnSpc>
                <a:spcPct val="125000"/>
              </a:lnSpc>
              <a:buAutoNum type="arabicPlain" startAt="10"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5000"/>
              </a:lnSpc>
              <a:buAutoNum type="arabicPlain" startAt="7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415086" y="1729650"/>
            <a:ext cx="9493471" cy="4720136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156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0" y="477138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E11107-0AC9-4E43-BA11-92F2A6599A1B}"/>
              </a:ext>
            </a:extLst>
          </p:cNvPr>
          <p:cNvSpPr/>
          <p:nvPr/>
        </p:nvSpPr>
        <p:spPr>
          <a:xfrm>
            <a:off x="1476509" y="1129098"/>
            <a:ext cx="370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plot()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函数的用法示例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3CB26E0-5556-44BE-BC6B-6BD744BA441D}"/>
              </a:ext>
            </a:extLst>
          </p:cNvPr>
          <p:cNvCxnSpPr>
            <a:cxnSpLocks/>
          </p:cNvCxnSpPr>
          <p:nvPr/>
        </p:nvCxnSpPr>
        <p:spPr>
          <a:xfrm>
            <a:off x="1666907" y="1609786"/>
            <a:ext cx="17854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3487CF-2E75-43AA-9771-E72156D0B300}"/>
              </a:ext>
            </a:extLst>
          </p:cNvPr>
          <p:cNvGrpSpPr/>
          <p:nvPr/>
        </p:nvGrpSpPr>
        <p:grpSpPr>
          <a:xfrm>
            <a:off x="722054" y="1096505"/>
            <a:ext cx="877274" cy="877274"/>
            <a:chOff x="7024688" y="1536700"/>
            <a:chExt cx="982663" cy="982663"/>
          </a:xfrm>
        </p:grpSpPr>
        <p:sp>
          <p:nvSpPr>
            <p:cNvPr id="8" name="Oval 4011">
              <a:extLst>
                <a:ext uri="{FF2B5EF4-FFF2-40B4-BE49-F238E27FC236}">
                  <a16:creationId xmlns:a16="http://schemas.microsoft.com/office/drawing/2014/main" id="{2FA77549-4EAF-4663-8535-C2A4DEB6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1536700"/>
              <a:ext cx="982663" cy="982663"/>
            </a:xfrm>
            <a:prstGeom prst="ellipse">
              <a:avLst/>
            </a:prstGeom>
            <a:solidFill>
              <a:srgbClr val="B1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Rectangle 4012">
              <a:extLst>
                <a:ext uri="{FF2B5EF4-FFF2-40B4-BE49-F238E27FC236}">
                  <a16:creationId xmlns:a16="http://schemas.microsoft.com/office/drawing/2014/main" id="{B5778928-0902-4AEC-8BE0-A18280D4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1698625"/>
              <a:ext cx="492125" cy="644525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13">
              <a:extLst>
                <a:ext uri="{FF2B5EF4-FFF2-40B4-BE49-F238E27FC236}">
                  <a16:creationId xmlns:a16="http://schemas.microsoft.com/office/drawing/2014/main" id="{23EB5265-136D-48A0-8B1F-D5B333853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1790700"/>
              <a:ext cx="209550" cy="244475"/>
            </a:xfrm>
            <a:custGeom>
              <a:avLst/>
              <a:gdLst>
                <a:gd name="T0" fmla="*/ 128 w 219"/>
                <a:gd name="T1" fmla="*/ 0 h 256"/>
                <a:gd name="T2" fmla="*/ 0 w 219"/>
                <a:gd name="T3" fmla="*/ 128 h 256"/>
                <a:gd name="T4" fmla="*/ 128 w 219"/>
                <a:gd name="T5" fmla="*/ 256 h 256"/>
                <a:gd name="T6" fmla="*/ 219 w 219"/>
                <a:gd name="T7" fmla="*/ 219 h 256"/>
                <a:gd name="T8" fmla="*/ 128 w 219"/>
                <a:gd name="T9" fmla="*/ 128 h 256"/>
                <a:gd name="T10" fmla="*/ 128 w 219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63" y="256"/>
                    <a:pt x="195" y="242"/>
                    <a:pt x="219" y="219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014">
              <a:extLst>
                <a:ext uri="{FF2B5EF4-FFF2-40B4-BE49-F238E27FC236}">
                  <a16:creationId xmlns:a16="http://schemas.microsoft.com/office/drawing/2014/main" id="{17B88E33-8688-44B9-B12B-B1250FC3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790700"/>
              <a:ext cx="87313" cy="122238"/>
            </a:xfrm>
            <a:custGeom>
              <a:avLst/>
              <a:gdLst>
                <a:gd name="T0" fmla="*/ 91 w 91"/>
                <a:gd name="T1" fmla="*/ 38 h 128"/>
                <a:gd name="T2" fmla="*/ 0 w 91"/>
                <a:gd name="T3" fmla="*/ 0 h 128"/>
                <a:gd name="T4" fmla="*/ 0 w 91"/>
                <a:gd name="T5" fmla="*/ 128 h 128"/>
                <a:gd name="T6" fmla="*/ 91 w 91"/>
                <a:gd name="T7" fmla="*/ 3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28">
                  <a:moveTo>
                    <a:pt x="91" y="38"/>
                  </a:moveTo>
                  <a:cubicBezTo>
                    <a:pt x="67" y="15"/>
                    <a:pt x="35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91" y="38"/>
                  </a:lnTo>
                  <a:close/>
                </a:path>
              </a:pathLst>
            </a:custGeom>
            <a:solidFill>
              <a:srgbClr val="FFC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015">
              <a:extLst>
                <a:ext uri="{FF2B5EF4-FFF2-40B4-BE49-F238E27FC236}">
                  <a16:creationId xmlns:a16="http://schemas.microsoft.com/office/drawing/2014/main" id="{2B50876A-B620-41C7-A0BC-AB2E47F8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6" y="1827213"/>
              <a:ext cx="122238" cy="173038"/>
            </a:xfrm>
            <a:custGeom>
              <a:avLst/>
              <a:gdLst>
                <a:gd name="T0" fmla="*/ 91 w 128"/>
                <a:gd name="T1" fmla="*/ 0 h 181"/>
                <a:gd name="T2" fmla="*/ 0 w 128"/>
                <a:gd name="T3" fmla="*/ 90 h 181"/>
                <a:gd name="T4" fmla="*/ 91 w 128"/>
                <a:gd name="T5" fmla="*/ 181 h 181"/>
                <a:gd name="T6" fmla="*/ 128 w 128"/>
                <a:gd name="T7" fmla="*/ 90 h 181"/>
                <a:gd name="T8" fmla="*/ 91 w 128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1">
                  <a:moveTo>
                    <a:pt x="91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14" y="158"/>
                    <a:pt x="128" y="126"/>
                    <a:pt x="128" y="90"/>
                  </a:cubicBezTo>
                  <a:cubicBezTo>
                    <a:pt x="128" y="55"/>
                    <a:pt x="114" y="23"/>
                    <a:pt x="91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016">
              <a:extLst>
                <a:ext uri="{FF2B5EF4-FFF2-40B4-BE49-F238E27FC236}">
                  <a16:creationId xmlns:a16="http://schemas.microsoft.com/office/drawing/2014/main" id="{9C72F24D-6193-43BB-9070-203EC05A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216150"/>
              <a:ext cx="214313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017">
              <a:extLst>
                <a:ext uri="{FF2B5EF4-FFF2-40B4-BE49-F238E27FC236}">
                  <a16:creationId xmlns:a16="http://schemas.microsoft.com/office/drawing/2014/main" id="{745F72CA-2C86-44AA-BF03-C89EB387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8598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018">
              <a:extLst>
                <a:ext uri="{FF2B5EF4-FFF2-40B4-BE49-F238E27FC236}">
                  <a16:creationId xmlns:a16="http://schemas.microsoft.com/office/drawing/2014/main" id="{AD078752-C9F4-4486-B200-79BB26A2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54238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019">
              <a:extLst>
                <a:ext uri="{FF2B5EF4-FFF2-40B4-BE49-F238E27FC236}">
                  <a16:creationId xmlns:a16="http://schemas.microsoft.com/office/drawing/2014/main" id="{BBE21FC4-4048-4616-837B-D8CFE878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124075"/>
              <a:ext cx="244475" cy="79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020">
              <a:extLst>
                <a:ext uri="{FF2B5EF4-FFF2-40B4-BE49-F238E27FC236}">
                  <a16:creationId xmlns:a16="http://schemas.microsoft.com/office/drawing/2014/main" id="{C3068D23-2093-48AC-A17D-B75CB909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093913"/>
              <a:ext cx="244475" cy="63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021">
              <a:extLst>
                <a:ext uri="{FF2B5EF4-FFF2-40B4-BE49-F238E27FC236}">
                  <a16:creationId xmlns:a16="http://schemas.microsoft.com/office/drawing/2014/main" id="{47F2DE35-D2C1-4AED-94C1-ABD32626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2335213"/>
              <a:ext cx="246063" cy="6191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022">
              <a:extLst>
                <a:ext uri="{FF2B5EF4-FFF2-40B4-BE49-F238E27FC236}">
                  <a16:creationId xmlns:a16="http://schemas.microsoft.com/office/drawing/2014/main" id="{478C6925-3D9D-4729-8411-1694F562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1" y="1874838"/>
              <a:ext cx="123825" cy="15398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4023">
              <a:extLst>
                <a:ext uri="{FF2B5EF4-FFF2-40B4-BE49-F238E27FC236}">
                  <a16:creationId xmlns:a16="http://schemas.microsoft.com/office/drawing/2014/main" id="{5D6B75C5-5CE9-4109-81A8-0A57F889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2243138"/>
              <a:ext cx="61913" cy="920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024">
              <a:extLst>
                <a:ext uri="{FF2B5EF4-FFF2-40B4-BE49-F238E27FC236}">
                  <a16:creationId xmlns:a16="http://schemas.microsoft.com/office/drawing/2014/main" id="{8CC516E8-C3C9-4F80-979B-45945088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888" y="2028825"/>
              <a:ext cx="76200" cy="1222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4026">
              <a:extLst>
                <a:ext uri="{FF2B5EF4-FFF2-40B4-BE49-F238E27FC236}">
                  <a16:creationId xmlns:a16="http://schemas.microsoft.com/office/drawing/2014/main" id="{C51531D0-AF19-4E7B-A7AA-7BF5F91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50" y="2081213"/>
              <a:ext cx="92075" cy="53975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027">
              <a:extLst>
                <a:ext uri="{FF2B5EF4-FFF2-40B4-BE49-F238E27FC236}">
                  <a16:creationId xmlns:a16="http://schemas.microsoft.com/office/drawing/2014/main" id="{95575C95-9A53-4A9E-BDE7-687A10A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43088"/>
              <a:ext cx="122237" cy="246063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028">
              <a:extLst>
                <a:ext uri="{FF2B5EF4-FFF2-40B4-BE49-F238E27FC236}">
                  <a16:creationId xmlns:a16="http://schemas.microsoft.com/office/drawing/2014/main" id="{194C11F4-47BE-4A6A-9583-29189526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20851"/>
              <a:ext cx="61912" cy="122238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029">
              <a:extLst>
                <a:ext uri="{FF2B5EF4-FFF2-40B4-BE49-F238E27FC236}">
                  <a16:creationId xmlns:a16="http://schemas.microsoft.com/office/drawing/2014/main" id="{CCD2A6A6-CE79-4D4C-AA36-BDB5A87F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88" y="1966913"/>
              <a:ext cx="122237" cy="122238"/>
            </a:xfrm>
            <a:prstGeom prst="ellipse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4030">
              <a:extLst>
                <a:ext uri="{FF2B5EF4-FFF2-40B4-BE49-F238E27FC236}">
                  <a16:creationId xmlns:a16="http://schemas.microsoft.com/office/drawing/2014/main" id="{0D40C0A9-3860-41E6-A0BA-548C3503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212976"/>
              <a:ext cx="152400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31">
              <a:extLst>
                <a:ext uri="{FF2B5EF4-FFF2-40B4-BE49-F238E27FC236}">
                  <a16:creationId xmlns:a16="http://schemas.microsoft.com/office/drawing/2014/main" id="{D4541676-2988-4752-A2EC-8B57CE40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1966913"/>
              <a:ext cx="246062" cy="306388"/>
            </a:xfrm>
            <a:custGeom>
              <a:avLst/>
              <a:gdLst>
                <a:gd name="T0" fmla="*/ 96 w 256"/>
                <a:gd name="T1" fmla="*/ 0 h 320"/>
                <a:gd name="T2" fmla="*/ 96 w 256"/>
                <a:gd name="T3" fmla="*/ 64 h 320"/>
                <a:gd name="T4" fmla="*/ 192 w 256"/>
                <a:gd name="T5" fmla="*/ 160 h 320"/>
                <a:gd name="T6" fmla="*/ 96 w 256"/>
                <a:gd name="T7" fmla="*/ 256 h 320"/>
                <a:gd name="T8" fmla="*/ 0 w 256"/>
                <a:gd name="T9" fmla="*/ 256 h 320"/>
                <a:gd name="T10" fmla="*/ 0 w 256"/>
                <a:gd name="T11" fmla="*/ 320 h 320"/>
                <a:gd name="T12" fmla="*/ 96 w 256"/>
                <a:gd name="T13" fmla="*/ 320 h 320"/>
                <a:gd name="T14" fmla="*/ 256 w 256"/>
                <a:gd name="T15" fmla="*/ 160 h 320"/>
                <a:gd name="T16" fmla="*/ 96 w 256"/>
                <a:gd name="T1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0">
                  <a:moveTo>
                    <a:pt x="96" y="0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49" y="64"/>
                    <a:pt x="192" y="108"/>
                    <a:pt x="192" y="160"/>
                  </a:cubicBezTo>
                  <a:cubicBezTo>
                    <a:pt x="192" y="213"/>
                    <a:pt x="149" y="256"/>
                    <a:pt x="96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84" y="320"/>
                    <a:pt x="256" y="249"/>
                    <a:pt x="256" y="160"/>
                  </a:cubicBezTo>
                  <a:cubicBezTo>
                    <a:pt x="256" y="72"/>
                    <a:pt x="184" y="0"/>
                    <a:pt x="96" y="0"/>
                  </a:cubicBez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032">
              <a:extLst>
                <a:ext uri="{FF2B5EF4-FFF2-40B4-BE49-F238E27FC236}">
                  <a16:creationId xmlns:a16="http://schemas.microsoft.com/office/drawing/2014/main" id="{6BAEBED8-92EC-4229-93CC-484CFA82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1997076"/>
              <a:ext cx="61912" cy="61913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033">
              <a:extLst>
                <a:ext uri="{FF2B5EF4-FFF2-40B4-BE49-F238E27FC236}">
                  <a16:creationId xmlns:a16="http://schemas.microsoft.com/office/drawing/2014/main" id="{4AD67A8E-AB4E-40EF-9663-89DE5EB7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365376"/>
              <a:ext cx="368300" cy="31750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034">
              <a:extLst>
                <a:ext uri="{FF2B5EF4-FFF2-40B4-BE49-F238E27FC236}">
                  <a16:creationId xmlns:a16="http://schemas.microsoft.com/office/drawing/2014/main" id="{73BE9E37-C738-467D-8DFC-B8312A8C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2319338"/>
              <a:ext cx="31750" cy="31750"/>
            </a:xfrm>
            <a:prstGeom prst="ellipse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035">
              <a:extLst>
                <a:ext uri="{FF2B5EF4-FFF2-40B4-BE49-F238E27FC236}">
                  <a16:creationId xmlns:a16="http://schemas.microsoft.com/office/drawing/2014/main" id="{A4B349A5-932A-4025-AFF9-AEBBEE1B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238" y="1778001"/>
              <a:ext cx="61912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036">
              <a:extLst>
                <a:ext uri="{FF2B5EF4-FFF2-40B4-BE49-F238E27FC236}">
                  <a16:creationId xmlns:a16="http://schemas.microsoft.com/office/drawing/2014/main" id="{57F085C5-604A-4BDF-AF05-FE9A8EA3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037">
              <a:extLst>
                <a:ext uri="{FF2B5EF4-FFF2-40B4-BE49-F238E27FC236}">
                  <a16:creationId xmlns:a16="http://schemas.microsoft.com/office/drawing/2014/main" id="{56B681EA-3D63-4B89-B23E-27108088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038">
              <a:extLst>
                <a:ext uri="{FF2B5EF4-FFF2-40B4-BE49-F238E27FC236}">
                  <a16:creationId xmlns:a16="http://schemas.microsoft.com/office/drawing/2014/main" id="{EDA2B7C1-41A9-4F14-B09B-6F4C1604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25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039">
              <a:extLst>
                <a:ext uri="{FF2B5EF4-FFF2-40B4-BE49-F238E27FC236}">
                  <a16:creationId xmlns:a16="http://schemas.microsoft.com/office/drawing/2014/main" id="{1D655B8A-F1F7-4D98-955B-A4B3EF76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4040">
              <a:extLst>
                <a:ext uri="{FF2B5EF4-FFF2-40B4-BE49-F238E27FC236}">
                  <a16:creationId xmlns:a16="http://schemas.microsoft.com/office/drawing/2014/main" id="{D88939C9-FAD6-4E1E-AD4C-ED6A3053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1720851"/>
              <a:ext cx="7937" cy="15875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041">
              <a:extLst>
                <a:ext uri="{FF2B5EF4-FFF2-40B4-BE49-F238E27FC236}">
                  <a16:creationId xmlns:a16="http://schemas.microsoft.com/office/drawing/2014/main" id="{FC4FF307-0618-4D46-89B8-00594CE4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5" y="1874838"/>
              <a:ext cx="122237" cy="30163"/>
            </a:xfrm>
            <a:prstGeom prst="rect">
              <a:avLst/>
            </a:pr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4042">
              <a:extLst>
                <a:ext uri="{FF2B5EF4-FFF2-40B4-BE49-F238E27FC236}">
                  <a16:creationId xmlns:a16="http://schemas.microsoft.com/office/drawing/2014/main" id="{7F61C8E3-BBCA-44B2-A07F-33AFE51F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2146301"/>
              <a:ext cx="46037" cy="7938"/>
            </a:xfrm>
            <a:prstGeom prst="rect">
              <a:avLst/>
            </a:prstGeom>
            <a:solidFill>
              <a:srgbClr val="21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97751" y="1864652"/>
            <a:ext cx="9289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13	ax2.set_ylabel('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Undamped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')</a:t>
            </a:r>
          </a:p>
          <a:p>
            <a:pPr lvl="0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14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plt.show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42" name="KSO_Shape">
            <a:extLst>
              <a:ext uri="{FF2B5EF4-FFF2-40B4-BE49-F238E27FC236}">
                <a16:creationId xmlns:a16="http://schemas.microsoft.com/office/drawing/2014/main" id="{6A0022B1-3E29-429D-8422-AA919FF16C3A}"/>
              </a:ext>
            </a:extLst>
          </p:cNvPr>
          <p:cNvSpPr/>
          <p:nvPr/>
        </p:nvSpPr>
        <p:spPr>
          <a:xfrm>
            <a:off x="1551141" y="1804955"/>
            <a:ext cx="9357416" cy="921471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7B20A1-1E7E-4E26-AED3-E5173F5DA684}"/>
              </a:ext>
            </a:extLst>
          </p:cNvPr>
          <p:cNvSpPr/>
          <p:nvPr/>
        </p:nvSpPr>
        <p:spPr>
          <a:xfrm>
            <a:off x="1523107" y="2671388"/>
            <a:ext cx="9516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B1C400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提示：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Matplotlib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默认情况不支持显示中文。</a:t>
            </a:r>
          </a:p>
        </p:txBody>
      </p:sp>
      <p:pic>
        <p:nvPicPr>
          <p:cNvPr id="2051" name="Picture 3" descr="4C3E5D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7" y="3225386"/>
            <a:ext cx="4733084" cy="348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97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567376" y="49516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分离文件扩展名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98C4CC-A1FC-4B85-9576-4D008C5CEBF4}"/>
              </a:ext>
            </a:extLst>
          </p:cNvPr>
          <p:cNvSpPr/>
          <p:nvPr/>
        </p:nvSpPr>
        <p:spPr>
          <a:xfrm>
            <a:off x="1387476" y="1227998"/>
            <a:ext cx="9490074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os.path.splitext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函数可以将扩展名从指定路径中分离出来，其语法格式为：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AB894337-D666-4F21-90F6-2B9D01532733}"/>
              </a:ext>
            </a:extLst>
          </p:cNvPr>
          <p:cNvSpPr/>
          <p:nvPr/>
        </p:nvSpPr>
        <p:spPr>
          <a:xfrm>
            <a:off x="1185128" y="1271902"/>
            <a:ext cx="9892448" cy="1128398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472E278-459C-40DE-9957-5A1292068150}"/>
              </a:ext>
            </a:extLst>
          </p:cNvPr>
          <p:cNvGrpSpPr/>
          <p:nvPr/>
        </p:nvGrpSpPr>
        <p:grpSpPr>
          <a:xfrm>
            <a:off x="2933700" y="2445792"/>
            <a:ext cx="6397630" cy="633393"/>
            <a:chOff x="5310660" y="4594039"/>
            <a:chExt cx="1643707" cy="685201"/>
          </a:xfrm>
        </p:grpSpPr>
        <p:sp>
          <p:nvSpPr>
            <p:cNvPr id="11" name="KSO_Shape">
              <a:extLst>
                <a:ext uri="{FF2B5EF4-FFF2-40B4-BE49-F238E27FC236}">
                  <a16:creationId xmlns:a16="http://schemas.microsoft.com/office/drawing/2014/main" id="{5D851BDE-98AF-4AD7-A367-9DD47D1E9582}"/>
                </a:ext>
              </a:extLst>
            </p:cNvPr>
            <p:cNvSpPr/>
            <p:nvPr/>
          </p:nvSpPr>
          <p:spPr>
            <a:xfrm>
              <a:off x="5685084" y="4713947"/>
              <a:ext cx="894860" cy="565293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BF8DB75-4DBC-4D91-B9C8-7D3610A6F580}"/>
                </a:ext>
              </a:extLst>
            </p:cNvPr>
            <p:cNvSpPr/>
            <p:nvPr/>
          </p:nvSpPr>
          <p:spPr>
            <a:xfrm>
              <a:off x="5310660" y="4594039"/>
              <a:ext cx="1643707" cy="627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os.path.splitext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(path)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0DB7C77-3502-4AFB-BD29-4111A0270111}"/>
              </a:ext>
            </a:extLst>
          </p:cNvPr>
          <p:cNvSpPr/>
          <p:nvPr/>
        </p:nvSpPr>
        <p:spPr>
          <a:xfrm>
            <a:off x="1387476" y="2935251"/>
            <a:ext cx="9135924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其作用是将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path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所指定的路径分解为一个元组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(root,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ext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，其中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ext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是扩展名，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是扩展名前面的内容。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42025-F4C2-475C-8094-9BA76960A8B5}"/>
              </a:ext>
            </a:extLst>
          </p:cNvPr>
          <p:cNvSpPr/>
          <p:nvPr/>
        </p:nvSpPr>
        <p:spPr>
          <a:xfrm>
            <a:off x="2177589" y="4104599"/>
            <a:ext cx="9490074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例：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splitext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函数使用示例。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49D8B49-1754-4E03-A7D9-80EF41FC434C}"/>
              </a:ext>
            </a:extLst>
          </p:cNvPr>
          <p:cNvGrpSpPr/>
          <p:nvPr/>
        </p:nvGrpSpPr>
        <p:grpSpPr>
          <a:xfrm>
            <a:off x="1533528" y="4911011"/>
            <a:ext cx="9197972" cy="633393"/>
            <a:chOff x="5648906" y="4594039"/>
            <a:chExt cx="967216" cy="685201"/>
          </a:xfrm>
        </p:grpSpPr>
        <p:sp>
          <p:nvSpPr>
            <p:cNvPr id="17" name="KSO_Shape">
              <a:extLst>
                <a:ext uri="{FF2B5EF4-FFF2-40B4-BE49-F238E27FC236}">
                  <a16:creationId xmlns:a16="http://schemas.microsoft.com/office/drawing/2014/main" id="{CA49F317-3A60-43C5-9024-0DEB86618D7B}"/>
                </a:ext>
              </a:extLst>
            </p:cNvPr>
            <p:cNvSpPr/>
            <p:nvPr/>
          </p:nvSpPr>
          <p:spPr>
            <a:xfrm>
              <a:off x="5685084" y="4713947"/>
              <a:ext cx="894860" cy="565293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677338-E7DD-4AD1-B3D2-16665CF00B25}"/>
                </a:ext>
              </a:extLst>
            </p:cNvPr>
            <p:cNvSpPr/>
            <p:nvPr/>
          </p:nvSpPr>
          <p:spPr>
            <a:xfrm>
              <a:off x="5648906" y="4594039"/>
              <a:ext cx="967216" cy="627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print(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os.path.splitext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('d:\\Python\\Python37\\LICENSE.txt'))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52D1D58-0768-400A-A1B6-1326E673687E}"/>
              </a:ext>
            </a:extLst>
          </p:cNvPr>
          <p:cNvGrpSpPr/>
          <p:nvPr/>
        </p:nvGrpSpPr>
        <p:grpSpPr>
          <a:xfrm>
            <a:off x="1533528" y="5532457"/>
            <a:ext cx="9197972" cy="633393"/>
            <a:chOff x="5648906" y="4594039"/>
            <a:chExt cx="967216" cy="685201"/>
          </a:xfrm>
        </p:grpSpPr>
        <p:sp>
          <p:nvSpPr>
            <p:cNvPr id="20" name="KSO_Shape">
              <a:extLst>
                <a:ext uri="{FF2B5EF4-FFF2-40B4-BE49-F238E27FC236}">
                  <a16:creationId xmlns:a16="http://schemas.microsoft.com/office/drawing/2014/main" id="{B0FBDE1D-8F31-4C95-8668-F0BB9D1C4D75}"/>
                </a:ext>
              </a:extLst>
            </p:cNvPr>
            <p:cNvSpPr/>
            <p:nvPr/>
          </p:nvSpPr>
          <p:spPr>
            <a:xfrm>
              <a:off x="5685084" y="4713947"/>
              <a:ext cx="894860" cy="565293"/>
            </a:xfrm>
            <a:prstGeom prst="roundRect">
              <a:avLst>
                <a:gd name="adj" fmla="val 11034"/>
              </a:avLst>
            </a:prstGeom>
            <a:solidFill>
              <a:srgbClr val="1950B2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818682-EB41-45D7-A5C3-CABD5E91385E}"/>
                </a:ext>
              </a:extLst>
            </p:cNvPr>
            <p:cNvSpPr/>
            <p:nvPr/>
          </p:nvSpPr>
          <p:spPr>
            <a:xfrm>
              <a:off x="5648906" y="4594039"/>
              <a:ext cx="967216" cy="627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bg1"/>
                  </a:solidFill>
                  <a:latin typeface="+mj-lt"/>
                  <a:cs typeface="+mn-ea"/>
                </a:rPr>
                <a:t>('d:\\Python\\Python37\\LICENSE', '.txt')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9D6F2E2-2B3A-4887-BAD4-C2FFD07207DD}"/>
              </a:ext>
            </a:extLst>
          </p:cNvPr>
          <p:cNvGrpSpPr/>
          <p:nvPr/>
        </p:nvGrpSpPr>
        <p:grpSpPr>
          <a:xfrm>
            <a:off x="1189853" y="4000514"/>
            <a:ext cx="902472" cy="902472"/>
            <a:chOff x="4849013" y="2117769"/>
            <a:chExt cx="902472" cy="902472"/>
          </a:xfrm>
        </p:grpSpPr>
        <p:sp>
          <p:nvSpPr>
            <p:cNvPr id="23" name="泪滴形 22">
              <a:extLst>
                <a:ext uri="{FF2B5EF4-FFF2-40B4-BE49-F238E27FC236}">
                  <a16:creationId xmlns:a16="http://schemas.microsoft.com/office/drawing/2014/main" id="{AB341231-800C-40FA-AC09-CE2AE49CA062}"/>
                </a:ext>
              </a:extLst>
            </p:cNvPr>
            <p:cNvSpPr/>
            <p:nvPr/>
          </p:nvSpPr>
          <p:spPr>
            <a:xfrm>
              <a:off x="4849013" y="2117769"/>
              <a:ext cx="902472" cy="902472"/>
            </a:xfrm>
            <a:prstGeom prst="teardrop">
              <a:avLst/>
            </a:prstGeom>
            <a:solidFill>
              <a:srgbClr val="1950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7FD39B4-87EF-46E4-A518-F873DB9E414B}"/>
                </a:ext>
              </a:extLst>
            </p:cNvPr>
            <p:cNvSpPr/>
            <p:nvPr/>
          </p:nvSpPr>
          <p:spPr>
            <a:xfrm>
              <a:off x="5213324" y="2338172"/>
              <a:ext cx="184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C901A50-6564-447B-BD59-80888CF97A90}"/>
              </a:ext>
            </a:extLst>
          </p:cNvPr>
          <p:cNvCxnSpPr>
            <a:cxnSpLocks/>
          </p:cNvCxnSpPr>
          <p:nvPr/>
        </p:nvCxnSpPr>
        <p:spPr>
          <a:xfrm flipV="1">
            <a:off x="2082996" y="4679399"/>
            <a:ext cx="9003910" cy="1"/>
          </a:xfrm>
          <a:prstGeom prst="line">
            <a:avLst/>
          </a:prstGeom>
          <a:ln w="19050">
            <a:solidFill>
              <a:srgbClr val="1950B2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998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33" y="477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更多示例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074000" y="610314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640" y="600954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353635A2-B7AF-458D-913A-43912326D54B}"/>
              </a:ext>
            </a:extLst>
          </p:cNvPr>
          <p:cNvSpPr txBox="1"/>
          <p:nvPr/>
        </p:nvSpPr>
        <p:spPr>
          <a:xfrm>
            <a:off x="685800" y="1132070"/>
            <a:ext cx="7562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hlinkClick r:id="rId4"/>
              </a:rPr>
              <a:t>https://matplotlib.org/stable/gallery/index</a:t>
            </a:r>
            <a:endParaRPr lang="zh-CN" altLang="en-US" sz="3200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516D001-A803-427B-AFD3-C07953A78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383" y="1716845"/>
            <a:ext cx="9237233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9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A31193-FAEC-4BE8-A327-DE729E2422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199" y="635000"/>
            <a:ext cx="10186219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课程学习自我评价：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语言程序设计方法的学习目标达成情况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5AD8E8-DF5E-41E6-A30B-434AC078737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达到目标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8C7B2-2A71-4052-A659-ADA9438D9E1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基本达到目标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1A67C8-3599-4EB8-A367-6F9D51FD039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未达到目标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8418F3F-F6E4-4585-864A-65A5D40D432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3BEAC9B-4553-4A26-8559-414A44862F8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C480130-1D94-4CD4-9109-E7CC166D0A0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BE63B67-5A37-4A90-992F-AA07E555B93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C500723-9FC3-456E-8E65-ED38312D737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C027363F-31E5-46FB-BC30-3042C8E3AE7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00B85BB-6373-494B-B96D-973ED11E251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0CF8794-2930-43DC-B4F2-DE8783C2BAD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F98BBBD-5669-4404-B42E-6F3FFD414832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AF0A044-6F15-497A-B9E8-692499E9E198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31338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1F0E25-35A1-4B8F-8A5E-4FE23DF326B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课程学习自我评价：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工具包的学习目标达成情况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C14DCD-8DBB-47F2-8D97-1985C134162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达到目标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783697-243E-42C4-915D-E4993A2F47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基本达到目标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B0101B-CE39-4EA1-9784-20243AE2B9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未达到目标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D869914-2B10-45F9-8BA6-3A397DEC8543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9FA15D2-2C6E-4CD5-8E68-233612D9633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C4CA04-930B-4DCF-A31A-4FA226F6A28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AD5AD83-AD8E-472E-9FCF-302675F467D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97F9426-D23E-44CD-9100-DF7C5527EF2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C0784870-D87B-4D52-A40F-D9DC8E9F755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CA61F62-EF4A-4570-A23A-8C0AB9F422C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E12EDE41-71FE-4DDB-AAB2-D3AE75C8CBAF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CC0EC7E-EA0C-45A7-BF88-3410EB2E8022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B2D00F4-4431-4D91-B498-FA25552DF05D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5696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3B284E-7337-4FB3-8681-F7870524571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199" y="635000"/>
            <a:ext cx="10718801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课程学习自我评价：应用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解决实际问题的能力培养目标达成情况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3E0F7-D006-4808-B420-7A7DD1D3140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达到目标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61E4A0-D6DA-4293-9746-2E0B1FB08D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基本达到目标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3D414F-4CAB-41A2-9785-81693BFDB22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未达到目标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052DA8E-30A8-4155-B221-4D434EBF63E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F510CF3-D488-4C5B-9453-B7F7644743F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CA7465E-5A82-4ED6-8F30-251E8565DC2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B6F4E18-8EB3-42F3-BCE4-C8D2DCA18EA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EBEDF49-90EE-4A89-B67B-A4267F4BF84D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49FBEE1-1CC4-420F-B32B-42012E3B0DF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CE56635-8E2F-4300-9C72-4C4708D4FCD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FFA5E82-96DD-4A66-95E5-9D7872BD701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328571EC-3E63-4F41-8B1B-346206390F44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94250C0-3524-4856-850B-1C9231FDB19F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2046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ADB076-F1E7-4329-BF81-DAE8C88C733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请写下对本课程的改进建议，谢谢！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D3216D3-C916-48B2-9B3E-FAE906B466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8" rIns="91436" bIns="45718" rtlCol="0" anchor="ctr" anchorCtr="1">
            <a:noAutofit/>
          </a:bodyPr>
          <a:lstStyle/>
          <a:p>
            <a:pPr marL="0" marR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E2F075-8B95-47CF-A023-ECCB125FABB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E67474A3-FB1C-4BEA-A541-7E6057452BF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EB8E00B0-16CF-42DD-8FB7-11418EB84D1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4EFB6BEA-5B4F-4AE5-B869-3DFAB0AD8EF3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6A1082AC-E71B-49BE-96EF-62B00484075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6649FC5-4197-4D3E-A5D9-9AB81BE7A11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79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D352A36-0FAB-466D-AED1-E2DB2EF0AC31}"/>
              </a:ext>
            </a:extLst>
          </p:cNvPr>
          <p:cNvSpPr/>
          <p:nvPr/>
        </p:nvSpPr>
        <p:spPr>
          <a:xfrm>
            <a:off x="1517141" y="2162835"/>
            <a:ext cx="9289360" cy="103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3661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5182929" y="49516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路径连接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A11190-C27F-4E57-857B-3F6D3448C187}"/>
              </a:ext>
            </a:extLst>
          </p:cNvPr>
          <p:cNvSpPr/>
          <p:nvPr/>
        </p:nvSpPr>
        <p:spPr>
          <a:xfrm>
            <a:off x="1387476" y="1227998"/>
            <a:ext cx="9490074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os.path.join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函数一个路径的多个组成部分用系统路径分隔符（即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os.sep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）连接在一起，其语法格式为：</a:t>
            </a:r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6D063CBB-E054-4EC3-9570-214BA1F412CD}"/>
              </a:ext>
            </a:extLst>
          </p:cNvPr>
          <p:cNvSpPr/>
          <p:nvPr/>
        </p:nvSpPr>
        <p:spPr>
          <a:xfrm>
            <a:off x="1185128" y="1271902"/>
            <a:ext cx="9892448" cy="1128398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6B2E251-EAAB-4F59-ABF8-B35FF66D12E1}"/>
              </a:ext>
            </a:extLst>
          </p:cNvPr>
          <p:cNvGrpSpPr/>
          <p:nvPr/>
        </p:nvGrpSpPr>
        <p:grpSpPr>
          <a:xfrm>
            <a:off x="2133600" y="2445792"/>
            <a:ext cx="7997830" cy="633393"/>
            <a:chOff x="5310660" y="4594039"/>
            <a:chExt cx="1643707" cy="685201"/>
          </a:xfrm>
        </p:grpSpPr>
        <p:sp>
          <p:nvSpPr>
            <p:cNvPr id="11" name="KSO_Shape">
              <a:extLst>
                <a:ext uri="{FF2B5EF4-FFF2-40B4-BE49-F238E27FC236}">
                  <a16:creationId xmlns:a16="http://schemas.microsoft.com/office/drawing/2014/main" id="{19D5FBAC-36C0-4CEF-B172-653983438D30}"/>
                </a:ext>
              </a:extLst>
            </p:cNvPr>
            <p:cNvSpPr/>
            <p:nvPr/>
          </p:nvSpPr>
          <p:spPr>
            <a:xfrm>
              <a:off x="5685084" y="4713947"/>
              <a:ext cx="894860" cy="565293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F113FD-21CF-4B36-AB6C-6E94CA280452}"/>
                </a:ext>
              </a:extLst>
            </p:cNvPr>
            <p:cNvSpPr/>
            <p:nvPr/>
          </p:nvSpPr>
          <p:spPr>
            <a:xfrm>
              <a:off x="5310660" y="4594039"/>
              <a:ext cx="1643707" cy="627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os.path.join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(path, *paths)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D18FDFC-1D20-4C80-83C1-3102E6FF799A}"/>
              </a:ext>
            </a:extLst>
          </p:cNvPr>
          <p:cNvSpPr/>
          <p:nvPr/>
        </p:nvSpPr>
        <p:spPr>
          <a:xfrm>
            <a:off x="1387476" y="3134047"/>
            <a:ext cx="8186857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其作用是将各参数用系统路径分隔符连接得到的结果返回。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1454BA-BC63-49A7-80F8-BFC010514EC3}"/>
              </a:ext>
            </a:extLst>
          </p:cNvPr>
          <p:cNvSpPr/>
          <p:nvPr/>
        </p:nvSpPr>
        <p:spPr>
          <a:xfrm>
            <a:off x="2133600" y="3847191"/>
            <a:ext cx="9490074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例：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join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函数使用示例。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286397-5AB2-46D9-860D-71B13F6D2AA4}"/>
              </a:ext>
            </a:extLst>
          </p:cNvPr>
          <p:cNvGrpSpPr/>
          <p:nvPr/>
        </p:nvGrpSpPr>
        <p:grpSpPr>
          <a:xfrm>
            <a:off x="1185128" y="4796068"/>
            <a:ext cx="9894774" cy="633393"/>
            <a:chOff x="5310660" y="4594039"/>
            <a:chExt cx="1643707" cy="685201"/>
          </a:xfrm>
        </p:grpSpPr>
        <p:sp>
          <p:nvSpPr>
            <p:cNvPr id="17" name="KSO_Shape">
              <a:extLst>
                <a:ext uri="{FF2B5EF4-FFF2-40B4-BE49-F238E27FC236}">
                  <a16:creationId xmlns:a16="http://schemas.microsoft.com/office/drawing/2014/main" id="{5974B2D9-27E5-451F-A2D5-23746D31ACE5}"/>
                </a:ext>
              </a:extLst>
            </p:cNvPr>
            <p:cNvSpPr/>
            <p:nvPr/>
          </p:nvSpPr>
          <p:spPr>
            <a:xfrm>
              <a:off x="5468219" y="4713947"/>
              <a:ext cx="1328591" cy="565293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4D8BB2D-0A84-42A6-9C10-63DD944F54C7}"/>
                </a:ext>
              </a:extLst>
            </p:cNvPr>
            <p:cNvSpPr/>
            <p:nvPr/>
          </p:nvSpPr>
          <p:spPr>
            <a:xfrm>
              <a:off x="5310660" y="4594039"/>
              <a:ext cx="1643707" cy="627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print(</a:t>
              </a: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os.path.join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('D:\\Python','Python37','LICENSE.txt'))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10E7DD-4410-4965-947C-08D330706E0A}"/>
              </a:ext>
            </a:extLst>
          </p:cNvPr>
          <p:cNvGrpSpPr/>
          <p:nvPr/>
        </p:nvGrpSpPr>
        <p:grpSpPr>
          <a:xfrm>
            <a:off x="1185128" y="5524344"/>
            <a:ext cx="9894774" cy="633393"/>
            <a:chOff x="5310660" y="4594039"/>
            <a:chExt cx="1643707" cy="685201"/>
          </a:xfrm>
        </p:grpSpPr>
        <p:sp>
          <p:nvSpPr>
            <p:cNvPr id="20" name="KSO_Shape">
              <a:extLst>
                <a:ext uri="{FF2B5EF4-FFF2-40B4-BE49-F238E27FC236}">
                  <a16:creationId xmlns:a16="http://schemas.microsoft.com/office/drawing/2014/main" id="{6B17F4E8-B8A1-441A-90E6-91E6A40714FF}"/>
                </a:ext>
              </a:extLst>
            </p:cNvPr>
            <p:cNvSpPr/>
            <p:nvPr/>
          </p:nvSpPr>
          <p:spPr>
            <a:xfrm>
              <a:off x="5468219" y="4713947"/>
              <a:ext cx="1328591" cy="565293"/>
            </a:xfrm>
            <a:prstGeom prst="roundRect">
              <a:avLst>
                <a:gd name="adj" fmla="val 11034"/>
              </a:avLst>
            </a:prstGeom>
            <a:solidFill>
              <a:srgbClr val="1950B2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9E4CD58-7B5C-4984-B5F5-F70867D056C0}"/>
                </a:ext>
              </a:extLst>
            </p:cNvPr>
            <p:cNvSpPr/>
            <p:nvPr/>
          </p:nvSpPr>
          <p:spPr>
            <a:xfrm>
              <a:off x="5310660" y="4594039"/>
              <a:ext cx="1643707" cy="627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>
                  <a:solidFill>
                    <a:schemeClr val="bg1"/>
                  </a:solidFill>
                  <a:latin typeface="+mj-lt"/>
                  <a:cs typeface="+mn-ea"/>
                </a:rPr>
                <a:t>D:\Python\Python37\LICENSE.txt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2A644C8-D641-4544-B4C8-C9790854C3E6}"/>
              </a:ext>
            </a:extLst>
          </p:cNvPr>
          <p:cNvGrpSpPr/>
          <p:nvPr/>
        </p:nvGrpSpPr>
        <p:grpSpPr>
          <a:xfrm>
            <a:off x="1231128" y="3943084"/>
            <a:ext cx="902472" cy="902472"/>
            <a:chOff x="4849013" y="2117769"/>
            <a:chExt cx="902472" cy="902472"/>
          </a:xfrm>
        </p:grpSpPr>
        <p:sp>
          <p:nvSpPr>
            <p:cNvPr id="23" name="泪滴形 22">
              <a:extLst>
                <a:ext uri="{FF2B5EF4-FFF2-40B4-BE49-F238E27FC236}">
                  <a16:creationId xmlns:a16="http://schemas.microsoft.com/office/drawing/2014/main" id="{6E37F7E8-D964-4B93-BD1B-1A1CAD48692A}"/>
                </a:ext>
              </a:extLst>
            </p:cNvPr>
            <p:cNvSpPr/>
            <p:nvPr/>
          </p:nvSpPr>
          <p:spPr>
            <a:xfrm>
              <a:off x="4849013" y="2117769"/>
              <a:ext cx="902472" cy="902472"/>
            </a:xfrm>
            <a:prstGeom prst="teardrop">
              <a:avLst/>
            </a:prstGeom>
            <a:solidFill>
              <a:srgbClr val="1950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marL="0" marR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60222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D8E869-2F34-4985-B233-2D47400F1465}"/>
                </a:ext>
              </a:extLst>
            </p:cNvPr>
            <p:cNvSpPr/>
            <p:nvPr/>
          </p:nvSpPr>
          <p:spPr>
            <a:xfrm>
              <a:off x="5213324" y="2338172"/>
              <a:ext cx="184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6D601D-8E43-419D-82A9-9D31D96A521B}"/>
              </a:ext>
            </a:extLst>
          </p:cNvPr>
          <p:cNvCxnSpPr>
            <a:cxnSpLocks/>
          </p:cNvCxnSpPr>
          <p:nvPr/>
        </p:nvCxnSpPr>
        <p:spPr>
          <a:xfrm flipV="1">
            <a:off x="2269478" y="4472649"/>
            <a:ext cx="9003910" cy="1"/>
          </a:xfrm>
          <a:prstGeom prst="line">
            <a:avLst/>
          </a:prstGeom>
          <a:ln w="19050">
            <a:solidFill>
              <a:srgbClr val="1950B2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6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3951822" y="495168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微软雅黑" panose="020B0503020204020204" pitchFamily="34" charset="-122"/>
              </a:rPr>
              <a:t>判断指定路径是否存在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F20DB78-BC2B-448B-AE4C-EA40729B6F5C}"/>
              </a:ext>
            </a:extLst>
          </p:cNvPr>
          <p:cNvSpPr/>
          <p:nvPr/>
        </p:nvSpPr>
        <p:spPr>
          <a:xfrm>
            <a:off x="1298901" y="1927552"/>
            <a:ext cx="964633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os.path.exists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函数可以判断指定路径是否存在，其语法格式为：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3" name="KSO_Shape">
            <a:extLst>
              <a:ext uri="{FF2B5EF4-FFF2-40B4-BE49-F238E27FC236}">
                <a16:creationId xmlns:a16="http://schemas.microsoft.com/office/drawing/2014/main" id="{DADA45F2-FFEA-44B6-8A22-D75A89C30AC4}"/>
              </a:ext>
            </a:extLst>
          </p:cNvPr>
          <p:cNvSpPr/>
          <p:nvPr/>
        </p:nvSpPr>
        <p:spPr>
          <a:xfrm>
            <a:off x="1205227" y="1899778"/>
            <a:ext cx="9854572" cy="754522"/>
          </a:xfrm>
          <a:prstGeom prst="roundRect">
            <a:avLst>
              <a:gd name="adj" fmla="val 13926"/>
            </a:avLst>
          </a:prstGeom>
          <a:noFill/>
          <a:ln w="12700">
            <a:solidFill>
              <a:srgbClr val="1950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430F5A-E5BD-4CC8-AAEE-808EDC063FF8}"/>
              </a:ext>
            </a:extLst>
          </p:cNvPr>
          <p:cNvGrpSpPr/>
          <p:nvPr/>
        </p:nvGrpSpPr>
        <p:grpSpPr>
          <a:xfrm>
            <a:off x="3409297" y="3020777"/>
            <a:ext cx="5446432" cy="735789"/>
            <a:chOff x="4289425" y="4678760"/>
            <a:chExt cx="3686176" cy="576654"/>
          </a:xfrm>
        </p:grpSpPr>
        <p:sp>
          <p:nvSpPr>
            <p:cNvPr id="55" name="KSO_Shape">
              <a:extLst>
                <a:ext uri="{FF2B5EF4-FFF2-40B4-BE49-F238E27FC236}">
                  <a16:creationId xmlns:a16="http://schemas.microsoft.com/office/drawing/2014/main" id="{5CA46FEE-3318-4E94-9E74-C722D0F8A3BE}"/>
                </a:ext>
              </a:extLst>
            </p:cNvPr>
            <p:cNvSpPr/>
            <p:nvPr/>
          </p:nvSpPr>
          <p:spPr>
            <a:xfrm>
              <a:off x="4289425" y="4689436"/>
              <a:ext cx="3686176" cy="565978"/>
            </a:xfrm>
            <a:prstGeom prst="roundRect">
              <a:avLst>
                <a:gd name="adj" fmla="val 11034"/>
              </a:avLst>
            </a:prstGeom>
            <a:solidFill>
              <a:srgbClr val="B1C400"/>
            </a:solidFill>
            <a:ln w="12700">
              <a:solidFill>
                <a:srgbClr val="B1C4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67469-71FD-4CF7-965E-C9D42162862D}"/>
                </a:ext>
              </a:extLst>
            </p:cNvPr>
            <p:cNvSpPr/>
            <p:nvPr/>
          </p:nvSpPr>
          <p:spPr>
            <a:xfrm>
              <a:off x="4920540" y="4678760"/>
              <a:ext cx="2423944" cy="454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363855" indent="200025" algn="ctr">
                <a:lnSpc>
                  <a:spcPct val="150000"/>
                </a:lnSpc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os.path.exists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ea"/>
                </a:rPr>
                <a:t>(path)</a:t>
              </a: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F42FBE9E-B746-4B34-825F-78E984C8B65C}"/>
              </a:ext>
            </a:extLst>
          </p:cNvPr>
          <p:cNvSpPr/>
          <p:nvPr/>
        </p:nvSpPr>
        <p:spPr>
          <a:xfrm>
            <a:off x="3071813" y="4127261"/>
            <a:ext cx="6121400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其作用是判断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path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所指定的路径是否存在。如果存在，则返回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；否则，返回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False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9265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8000">
              <a:srgbClr val="AA2627"/>
            </a:gs>
          </a:gsLst>
          <a:lin ang="10800000" scaled="0"/>
        </a:gradFill>
        <a:ln>
          <a:noFill/>
        </a:ln>
        <a:effectLst/>
      </a:spPr>
      <a:bodyPr lIns="91436" tIns="45718" rIns="91436" bIns="45718" rtlCol="0" anchor="ctr"/>
      <a:lstStyle>
        <a:defPPr marL="0" marR="0" indent="0" algn="ctr" defTabSz="914354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kern="1200" cap="none" spc="0" normalizeH="0" baseline="0" noProof="0">
            <a:ln>
              <a:noFill/>
            </a:ln>
            <a:solidFill>
              <a:srgbClr val="602222"/>
            </a:solidFill>
            <a:effectLst/>
            <a:uLnTx/>
            <a:uFillTx/>
            <a:latin typeface="Arial" panose="020B0604020202020204" pitchFamily="34" charset="0"/>
            <a:ea typeface="微软雅黑" panose="020B0503020204020204" pitchFamily="34" charset="-122"/>
            <a:cs typeface="+mn-cs"/>
            <a:sym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9481</TotalTime>
  <Words>8476</Words>
  <Application>Microsoft Office PowerPoint</Application>
  <PresentationFormat>宽屏</PresentationFormat>
  <Paragraphs>598</Paragraphs>
  <Slides>75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等线</vt:lpstr>
      <vt:lpstr>微软雅黑</vt:lpstr>
      <vt:lpstr>微软雅黑</vt:lpstr>
      <vt:lpstr>Arial</vt:lpstr>
      <vt:lpstr>Bauhaus 93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810</cp:revision>
  <dcterms:created xsi:type="dcterms:W3CDTF">2018-11-06T06:14:03Z</dcterms:created>
  <dcterms:modified xsi:type="dcterms:W3CDTF">2022-11-28T05:53:03Z</dcterms:modified>
</cp:coreProperties>
</file>