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584" r:id="rId3"/>
    <p:sldId id="256" r:id="rId4"/>
    <p:sldId id="393" r:id="rId5"/>
    <p:sldId id="257" r:id="rId6"/>
    <p:sldId id="275" r:id="rId8"/>
    <p:sldId id="297" r:id="rId9"/>
    <p:sldId id="394" r:id="rId10"/>
    <p:sldId id="298" r:id="rId11"/>
    <p:sldId id="300" r:id="rId12"/>
    <p:sldId id="296" r:id="rId13"/>
    <p:sldId id="301" r:id="rId14"/>
    <p:sldId id="299" r:id="rId15"/>
    <p:sldId id="302" r:id="rId16"/>
    <p:sldId id="395" r:id="rId17"/>
    <p:sldId id="303" r:id="rId18"/>
    <p:sldId id="304" r:id="rId19"/>
    <p:sldId id="305" r:id="rId20"/>
    <p:sldId id="306" r:id="rId21"/>
    <p:sldId id="307" r:id="rId22"/>
    <p:sldId id="308" r:id="rId23"/>
    <p:sldId id="309" r:id="rId24"/>
    <p:sldId id="396" r:id="rId25"/>
    <p:sldId id="397" r:id="rId26"/>
    <p:sldId id="310" r:id="rId27"/>
    <p:sldId id="273" r:id="rId28"/>
    <p:sldId id="311" r:id="rId29"/>
    <p:sldId id="312" r:id="rId30"/>
    <p:sldId id="313" r:id="rId31"/>
    <p:sldId id="398" r:id="rId32"/>
    <p:sldId id="399" r:id="rId33"/>
    <p:sldId id="314" r:id="rId34"/>
    <p:sldId id="281" r:id="rId35"/>
    <p:sldId id="315" r:id="rId36"/>
    <p:sldId id="316" r:id="rId37"/>
    <p:sldId id="317" r:id="rId38"/>
    <p:sldId id="318" r:id="rId39"/>
    <p:sldId id="400" r:id="rId40"/>
    <p:sldId id="319" r:id="rId41"/>
    <p:sldId id="320" r:id="rId42"/>
    <p:sldId id="321" r:id="rId43"/>
    <p:sldId id="322" r:id="rId44"/>
    <p:sldId id="323" r:id="rId45"/>
    <p:sldId id="324" r:id="rId46"/>
    <p:sldId id="325" r:id="rId47"/>
    <p:sldId id="401" r:id="rId48"/>
    <p:sldId id="402" r:id="rId49"/>
    <p:sldId id="326" r:id="rId50"/>
    <p:sldId id="327" r:id="rId51"/>
    <p:sldId id="328" r:id="rId52"/>
    <p:sldId id="329" r:id="rId53"/>
    <p:sldId id="330" r:id="rId54"/>
    <p:sldId id="403" r:id="rId55"/>
    <p:sldId id="331" r:id="rId56"/>
    <p:sldId id="332" r:id="rId57"/>
    <p:sldId id="333" r:id="rId58"/>
    <p:sldId id="334" r:id="rId59"/>
    <p:sldId id="335" r:id="rId60"/>
    <p:sldId id="404" r:id="rId61"/>
    <p:sldId id="336" r:id="rId62"/>
    <p:sldId id="337" r:id="rId63"/>
    <p:sldId id="338" r:id="rId64"/>
    <p:sldId id="405" r:id="rId65"/>
    <p:sldId id="339" r:id="rId66"/>
    <p:sldId id="340" r:id="rId67"/>
    <p:sldId id="341" r:id="rId68"/>
    <p:sldId id="342" r:id="rId69"/>
    <p:sldId id="343" r:id="rId70"/>
    <p:sldId id="344" r:id="rId71"/>
    <p:sldId id="406" r:id="rId72"/>
    <p:sldId id="345" r:id="rId73"/>
    <p:sldId id="346" r:id="rId74"/>
    <p:sldId id="347" r:id="rId75"/>
    <p:sldId id="348" r:id="rId76"/>
    <p:sldId id="349" r:id="rId77"/>
    <p:sldId id="350" r:id="rId78"/>
    <p:sldId id="351" r:id="rId79"/>
    <p:sldId id="352" r:id="rId80"/>
    <p:sldId id="353" r:id="rId81"/>
    <p:sldId id="354" r:id="rId82"/>
    <p:sldId id="355" r:id="rId83"/>
    <p:sldId id="407" r:id="rId84"/>
    <p:sldId id="356" r:id="rId85"/>
    <p:sldId id="357" r:id="rId86"/>
    <p:sldId id="358" r:id="rId87"/>
    <p:sldId id="359" r:id="rId88"/>
    <p:sldId id="360" r:id="rId89"/>
    <p:sldId id="361" r:id="rId90"/>
    <p:sldId id="362" r:id="rId91"/>
    <p:sldId id="408" r:id="rId92"/>
    <p:sldId id="363" r:id="rId93"/>
    <p:sldId id="364" r:id="rId94"/>
    <p:sldId id="365" r:id="rId95"/>
    <p:sldId id="366" r:id="rId96"/>
    <p:sldId id="367" r:id="rId97"/>
    <p:sldId id="290" r:id="rId98"/>
    <p:sldId id="368" r:id="rId99"/>
    <p:sldId id="409" r:id="rId100"/>
    <p:sldId id="369" r:id="rId101"/>
    <p:sldId id="278" r:id="rId102"/>
    <p:sldId id="370" r:id="rId103"/>
    <p:sldId id="371" r:id="rId104"/>
    <p:sldId id="372" r:id="rId105"/>
    <p:sldId id="373" r:id="rId106"/>
    <p:sldId id="374" r:id="rId107"/>
    <p:sldId id="375" r:id="rId108"/>
    <p:sldId id="410" r:id="rId109"/>
    <p:sldId id="376" r:id="rId110"/>
    <p:sldId id="377" r:id="rId111"/>
    <p:sldId id="378" r:id="rId112"/>
    <p:sldId id="379" r:id="rId113"/>
    <p:sldId id="380" r:id="rId114"/>
    <p:sldId id="381" r:id="rId115"/>
    <p:sldId id="382" r:id="rId116"/>
    <p:sldId id="383" r:id="rId117"/>
    <p:sldId id="384" r:id="rId118"/>
    <p:sldId id="411" r:id="rId119"/>
    <p:sldId id="385" r:id="rId120"/>
    <p:sldId id="386" r:id="rId121"/>
    <p:sldId id="387" r:id="rId122"/>
    <p:sldId id="388" r:id="rId123"/>
    <p:sldId id="389" r:id="rId124"/>
    <p:sldId id="390" r:id="rId125"/>
    <p:sldId id="391" r:id="rId126"/>
    <p:sldId id="412" r:id="rId1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50B2"/>
    <a:srgbClr val="B1C400"/>
    <a:srgbClr val="517DE1"/>
    <a:srgbClr val="DCF000"/>
    <a:srgbClr val="B5DAFF"/>
    <a:srgbClr val="ECFF33"/>
    <a:srgbClr val="F3FF85"/>
    <a:srgbClr val="527EE2"/>
    <a:srgbClr val="2A5BFD"/>
    <a:srgbClr val="95F1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9" d="100"/>
          <a:sy n="69" d="100"/>
        </p:scale>
        <p:origin x="534" y="72"/>
      </p:cViewPr>
      <p:guideLst>
        <p:guide orient="horz" pos="2137"/>
        <p:guide pos="3840"/>
        <p:guide orient="horz" pos="572"/>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0" Type="http://schemas.openxmlformats.org/officeDocument/2006/relationships/tableStyles" Target="tableStyles.xml"/><Relationship Id="rId13" Type="http://schemas.openxmlformats.org/officeDocument/2006/relationships/slide" Target="slides/slide10.xml"/><Relationship Id="rId129" Type="http://schemas.openxmlformats.org/officeDocument/2006/relationships/viewProps" Target="viewProps.xml"/><Relationship Id="rId128" Type="http://schemas.openxmlformats.org/officeDocument/2006/relationships/presProps" Target="presProps.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1920" min="-1920" units="cm"/>
          <inkml:channel name="Y" type="integer" max="1080" units="cm"/>
          <inkml:channel name="T" type="integer" max="2"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18-12-10T08:01:33"/>
    </inkml:context>
    <inkml:brush xml:id="br0">
      <inkml:brushProperty name="width" value="0.05292" units="cm"/>
      <inkml:brushProperty name="height" value="0.05292" units="cm"/>
      <inkml:brushProperty name="color" value="#ff0000"/>
    </inkml:brush>
  </inkml:definitions>
  <inkml:trace contextRef="#ctx0" brushRef="#br0">8132 7938 0,'0'-18'15,"0"18"94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E22AC-24E9-4199-B972-A82F67C1BB3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B78591-7FA6-4A77-81BA-0D075D76B1E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B78591-7FA6-4A77-81BA-0D075D76B1E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7D31C2F-71F0-4806-AD1C-B971869F1FA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619C29-1EA0-4B47-9CB5-340B798D6F0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619C29-1EA0-4B47-9CB5-340B798D6F0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4" Type="http://schemas.microsoft.com/office/2007/relationships/hdphoto" Target="../media/image3.wdp"/><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1.png"/><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1.png"/><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alphaModFix amt="45000"/>
            <a:lum/>
          </a:blip>
          <a:srcRect/>
          <a:stretch>
            <a:fillRect/>
          </a:stretch>
        </a:blipFill>
        <a:effectLst/>
      </p:bgPr>
    </p:bg>
    <p:spTree>
      <p:nvGrpSpPr>
        <p:cNvPr id="1" name=""/>
        <p:cNvGrpSpPr/>
        <p:nvPr/>
      </p:nvGrpSpPr>
      <p:grpSpPr>
        <a:xfrm>
          <a:off x="0" y="0"/>
          <a:ext cx="0" cy="0"/>
          <a:chOff x="0" y="0"/>
          <a:chExt cx="0" cy="0"/>
        </a:xfrm>
      </p:grpSpPr>
      <p:sp>
        <p:nvSpPr>
          <p:cNvPr id="17" name="矩形 16"/>
          <p:cNvSpPr/>
          <p:nvPr userDrawn="1"/>
        </p:nvSpPr>
        <p:spPr>
          <a:xfrm>
            <a:off x="-8240" y="0"/>
            <a:ext cx="12208480" cy="6858000"/>
          </a:xfrm>
          <a:prstGeom prst="rect">
            <a:avLst/>
          </a:prstGeom>
          <a:blipFill dpi="0" rotWithShape="1">
            <a:blip r:embed="rId3">
              <a:alphaModFix amt="27000"/>
              <a:extLst>
                <a:ext uri="{BEBA8EAE-BF5A-486C-A8C5-ECC9F3942E4B}">
                  <a14:imgProps xmlns:a14="http://schemas.microsoft.com/office/drawing/2010/main">
                    <a14:imgLayer r:embed="rId4">
                      <a14:imgEffect>
                        <a14:brightnessContrast bright="-15000"/>
                      </a14:imgEffect>
                    </a14:imgLayer>
                  </a14:imgProps>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dirty="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6" name="组合 15"/>
          <p:cNvGrpSpPr/>
          <p:nvPr userDrawn="1"/>
        </p:nvGrpSpPr>
        <p:grpSpPr>
          <a:xfrm>
            <a:off x="39759" y="53578"/>
            <a:ext cx="12096001" cy="6750844"/>
            <a:chOff x="-1" y="-1"/>
            <a:chExt cx="12192001" cy="6858001"/>
          </a:xfrm>
        </p:grpSpPr>
        <p:sp>
          <p:nvSpPr>
            <p:cNvPr id="7" name="矩形: 圆角 6"/>
            <p:cNvSpPr/>
            <p:nvPr userDrawn="1"/>
          </p:nvSpPr>
          <p:spPr>
            <a:xfrm>
              <a:off x="0" y="0"/>
              <a:ext cx="12192000" cy="6858000"/>
            </a:xfrm>
            <a:prstGeom prst="roundRect">
              <a:avLst>
                <a:gd name="adj" fmla="val 2945"/>
              </a:avLst>
            </a:prstGeom>
            <a:noFill/>
            <a:ln>
              <a:solidFill>
                <a:srgbClr val="1950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弧形 7"/>
            <p:cNvSpPr/>
            <p:nvPr userDrawn="1"/>
          </p:nvSpPr>
          <p:spPr>
            <a:xfrm rot="16200000">
              <a:off x="-13317" y="13317"/>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p:cNvSpPr/>
            <p:nvPr userDrawn="1"/>
          </p:nvSpPr>
          <p:spPr>
            <a:xfrm rot="10800000">
              <a:off x="-1" y="6467383"/>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p:cNvSpPr/>
            <p:nvPr userDrawn="1"/>
          </p:nvSpPr>
          <p:spPr>
            <a:xfrm rot="5400000" flipH="1">
              <a:off x="11788065" y="1331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p:cNvSpPr/>
            <p:nvPr userDrawn="1"/>
          </p:nvSpPr>
          <p:spPr>
            <a:xfrm rot="16200000" flipH="1" flipV="1">
              <a:off x="11788066" y="645406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p:cNvCxnSpPr/>
            <p:nvPr userDrawn="1"/>
          </p:nvCxnSpPr>
          <p:spPr>
            <a:xfrm>
              <a:off x="4832350" y="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4832350" y="685800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grpSp>
      <p:sp>
        <p:nvSpPr>
          <p:cNvPr id="21" name="文本框 20"/>
          <p:cNvSpPr txBox="1"/>
          <p:nvPr userDrawn="1"/>
        </p:nvSpPr>
        <p:spPr>
          <a:xfrm>
            <a:off x="3389970" y="1690777"/>
            <a:ext cx="3972562" cy="1862048"/>
          </a:xfrm>
          <a:prstGeom prst="rect">
            <a:avLst/>
          </a:prstGeom>
          <a:noFill/>
        </p:spPr>
        <p:txBody>
          <a:bodyPr wrap="none" rtlCol="0">
            <a:spAutoFit/>
          </a:bodyPr>
          <a:lstStyle/>
          <a:p>
            <a:r>
              <a:rPr lang="zh-CN" altLang="en-US" sz="11500" b="0" cap="none" spc="0" dirty="0">
                <a:ln>
                  <a:noFill/>
                </a:ln>
                <a:solidFill>
                  <a:srgbClr val="B1C400"/>
                </a:solidFill>
                <a:effectLst/>
                <a:latin typeface="Bauhaus 93" panose="04030905020B02020C02" pitchFamily="82" charset="0"/>
                <a:ea typeface="Adobe Gothic Std B" panose="020B0800000000000000" pitchFamily="34" charset="-128"/>
              </a:rPr>
              <a:t>第</a:t>
            </a:r>
            <a:r>
              <a:rPr lang="en-US" altLang="zh-CN" sz="11500" b="0" cap="none" spc="0" dirty="0">
                <a:ln>
                  <a:noFill/>
                </a:ln>
                <a:solidFill>
                  <a:srgbClr val="B1C400"/>
                </a:solidFill>
                <a:effectLst/>
                <a:latin typeface="Bauhaus 93" panose="04030905020B02020C02" pitchFamily="82" charset="0"/>
                <a:ea typeface="Adobe Gothic Std B" panose="020B0800000000000000" pitchFamily="34" charset="-128"/>
              </a:rPr>
              <a:t>4</a:t>
            </a:r>
            <a:r>
              <a:rPr lang="zh-CN" altLang="en-US" sz="11500" b="0" cap="none" spc="0" dirty="0">
                <a:ln>
                  <a:noFill/>
                </a:ln>
                <a:solidFill>
                  <a:srgbClr val="B1C400"/>
                </a:solidFill>
                <a:effectLst/>
                <a:latin typeface="Bauhaus 93" panose="04030905020B02020C02" pitchFamily="82" charset="0"/>
                <a:ea typeface="Adobe Gothic Std B" panose="020B0800000000000000" pitchFamily="34" charset="-128"/>
              </a:rPr>
              <a:t>章</a:t>
            </a:r>
            <a:endParaRPr lang="zh-CN" altLang="en-US" sz="11500" b="0" cap="none" spc="0" dirty="0">
              <a:ln>
                <a:noFill/>
              </a:ln>
              <a:solidFill>
                <a:srgbClr val="B1C400"/>
              </a:solidFill>
              <a:effectLst/>
              <a:latin typeface="Bauhaus 93" panose="04030905020B02020C02" pitchFamily="82" charset="0"/>
            </a:endParaRPr>
          </a:p>
        </p:txBody>
      </p:sp>
      <p:sp>
        <p:nvSpPr>
          <p:cNvPr id="22" name="文本框 21"/>
          <p:cNvSpPr txBox="1"/>
          <p:nvPr userDrawn="1"/>
        </p:nvSpPr>
        <p:spPr>
          <a:xfrm>
            <a:off x="3541453" y="3189315"/>
            <a:ext cx="5109091" cy="1569660"/>
          </a:xfrm>
          <a:prstGeom prst="rect">
            <a:avLst/>
          </a:prstGeom>
          <a:noFill/>
        </p:spPr>
        <p:txBody>
          <a:bodyPr wrap="none" rtlCol="0">
            <a:spAutoFit/>
          </a:bodyPr>
          <a:lstStyle/>
          <a:p>
            <a:r>
              <a:rPr lang="zh-CN" altLang="en-US" sz="9600" b="1" cap="none" spc="0" dirty="0">
                <a:ln>
                  <a:noFill/>
                </a:ln>
                <a:solidFill>
                  <a:srgbClr val="B1C400"/>
                </a:solidFill>
                <a:effectLst/>
                <a:latin typeface="+mj-ea"/>
                <a:ea typeface="+mj-ea"/>
              </a:rPr>
              <a:t>面向对象</a:t>
            </a:r>
            <a:endParaRPr lang="zh-CN" altLang="en-US" sz="9600" b="1" cap="none" spc="0" dirty="0">
              <a:ln>
                <a:noFill/>
              </a:ln>
              <a:solidFill>
                <a:srgbClr val="B1C400"/>
              </a:solidFill>
              <a:effectLst/>
              <a:latin typeface="+mj-ea"/>
              <a:ea typeface="+mj-ea"/>
            </a:endParaRPr>
          </a:p>
        </p:txBody>
      </p:sp>
      <p:sp>
        <p:nvSpPr>
          <p:cNvPr id="19" name="文本框 18"/>
          <p:cNvSpPr txBox="1"/>
          <p:nvPr userDrawn="1"/>
        </p:nvSpPr>
        <p:spPr>
          <a:xfrm>
            <a:off x="3355145" y="1664650"/>
            <a:ext cx="3972562" cy="1862048"/>
          </a:xfrm>
          <a:prstGeom prst="rect">
            <a:avLst/>
          </a:prstGeom>
          <a:noFill/>
        </p:spPr>
        <p:txBody>
          <a:bodyPr wrap="none" rtlCol="0">
            <a:spAutoFit/>
          </a:bodyPr>
          <a:lstStyle/>
          <a:p>
            <a:r>
              <a:rPr lang="zh-CN" altLang="en-US" sz="11500" b="0" cap="none" spc="0" dirty="0">
                <a:ln>
                  <a:noFill/>
                </a:ln>
                <a:solidFill>
                  <a:srgbClr val="1950B2"/>
                </a:solidFill>
                <a:effectLst/>
                <a:latin typeface="Bauhaus 93" panose="04030905020B02020C02" pitchFamily="82" charset="0"/>
                <a:ea typeface="Adobe Gothic Std B" panose="020B0800000000000000" pitchFamily="34" charset="-128"/>
              </a:rPr>
              <a:t>第</a:t>
            </a:r>
            <a:r>
              <a:rPr lang="en-US" altLang="zh-CN" sz="11500" b="0" cap="none" spc="0" dirty="0">
                <a:ln>
                  <a:noFill/>
                </a:ln>
                <a:solidFill>
                  <a:srgbClr val="1950B2"/>
                </a:solidFill>
                <a:effectLst/>
                <a:latin typeface="Bauhaus 93" panose="04030905020B02020C02" pitchFamily="82" charset="0"/>
                <a:ea typeface="Adobe Gothic Std B" panose="020B0800000000000000" pitchFamily="34" charset="-128"/>
              </a:rPr>
              <a:t>4</a:t>
            </a:r>
            <a:r>
              <a:rPr lang="zh-CN" altLang="en-US" sz="11500" b="0" cap="none" spc="0" dirty="0">
                <a:ln>
                  <a:noFill/>
                </a:ln>
                <a:solidFill>
                  <a:srgbClr val="1950B2"/>
                </a:solidFill>
                <a:effectLst/>
                <a:latin typeface="Bauhaus 93" panose="04030905020B02020C02" pitchFamily="82" charset="0"/>
                <a:ea typeface="Adobe Gothic Std B" panose="020B0800000000000000" pitchFamily="34" charset="-128"/>
              </a:rPr>
              <a:t>章</a:t>
            </a:r>
            <a:endParaRPr lang="zh-CN" altLang="en-US" sz="11500" b="0" cap="none" spc="0" dirty="0">
              <a:ln>
                <a:noFill/>
              </a:ln>
              <a:solidFill>
                <a:srgbClr val="1950B2"/>
              </a:solidFill>
              <a:effectLst/>
              <a:latin typeface="Bauhaus 93" panose="04030905020B02020C02" pitchFamily="82" charset="0"/>
            </a:endParaRPr>
          </a:p>
        </p:txBody>
      </p:sp>
      <p:sp>
        <p:nvSpPr>
          <p:cNvPr id="20" name="文本框 19"/>
          <p:cNvSpPr txBox="1"/>
          <p:nvPr userDrawn="1"/>
        </p:nvSpPr>
        <p:spPr>
          <a:xfrm>
            <a:off x="3506628" y="3163188"/>
            <a:ext cx="5109091" cy="1569660"/>
          </a:xfrm>
          <a:prstGeom prst="rect">
            <a:avLst/>
          </a:prstGeom>
          <a:noFill/>
        </p:spPr>
        <p:txBody>
          <a:bodyPr wrap="none" rtlCol="0">
            <a:spAutoFit/>
          </a:bodyPr>
          <a:lstStyle/>
          <a:p>
            <a:r>
              <a:rPr lang="zh-CN" altLang="en-US" sz="9600" b="1" cap="none" spc="0" dirty="0">
                <a:ln>
                  <a:noFill/>
                </a:ln>
                <a:solidFill>
                  <a:srgbClr val="1950B2"/>
                </a:solidFill>
                <a:effectLst/>
                <a:latin typeface="+mj-ea"/>
                <a:ea typeface="+mj-ea"/>
              </a:rPr>
              <a:t>面向对象</a:t>
            </a:r>
            <a:endParaRPr lang="zh-CN" altLang="en-US" sz="9600" b="1" cap="none" spc="0" dirty="0">
              <a:ln>
                <a:noFill/>
              </a:ln>
              <a:solidFill>
                <a:srgbClr val="1950B2"/>
              </a:solidFill>
              <a:effectLst/>
              <a:latin typeface="+mj-ea"/>
              <a:ea typeface="+mj-ea"/>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19" grpId="0"/>
      <p:bldP spid="20"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bg>
      <p:bgRef idx="1001">
        <a:schemeClr val="bg1"/>
      </p:bgRef>
    </p:bg>
    <p:spTree>
      <p:nvGrpSpPr>
        <p:cNvPr id="1" name=""/>
        <p:cNvGrpSpPr/>
        <p:nvPr/>
      </p:nvGrpSpPr>
      <p:grpSpPr>
        <a:xfrm>
          <a:off x="0" y="0"/>
          <a:ext cx="0" cy="0"/>
          <a:chOff x="0" y="0"/>
          <a:chExt cx="0" cy="0"/>
        </a:xfrm>
      </p:grpSpPr>
      <p:sp>
        <p:nvSpPr>
          <p:cNvPr id="15" name="矩形 14"/>
          <p:cNvSpPr/>
          <p:nvPr userDrawn="1"/>
        </p:nvSpPr>
        <p:spPr>
          <a:xfrm>
            <a:off x="-8240" y="0"/>
            <a:ext cx="12208480" cy="6858000"/>
          </a:xfrm>
          <a:prstGeom prst="rect">
            <a:avLst/>
          </a:prstGeom>
          <a:blipFill dpi="0" rotWithShape="1">
            <a:blip r:embed="rId2">
              <a:alphaModFix amt="27000"/>
              <a:extLst>
                <a:ext uri="{BEBA8EAE-BF5A-486C-A8C5-ECC9F3942E4B}">
                  <a14:imgProps xmlns:a14="http://schemas.microsoft.com/office/drawing/2010/main">
                    <a14:imgLayer r:embed="rId3">
                      <a14:imgEffect>
                        <a14:brightnessContrast bright="-15000"/>
                      </a14:imgEffect>
                    </a14:imgLayer>
                  </a14:imgProps>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dirty="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2" name="矩形 11"/>
          <p:cNvSpPr/>
          <p:nvPr userDrawn="1"/>
        </p:nvSpPr>
        <p:spPr>
          <a:xfrm>
            <a:off x="-8240" y="0"/>
            <a:ext cx="12208480" cy="6858000"/>
          </a:xfrm>
          <a:prstGeom prst="rect">
            <a:avLst/>
          </a:prstGeom>
          <a:blipFill dpi="0" rotWithShape="1">
            <a:blip r:embed="rId4">
              <a:alphaModFix amt="27000"/>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6" name="组合 15"/>
          <p:cNvGrpSpPr/>
          <p:nvPr userDrawn="1"/>
        </p:nvGrpSpPr>
        <p:grpSpPr>
          <a:xfrm>
            <a:off x="39759" y="53578"/>
            <a:ext cx="12096001" cy="6750844"/>
            <a:chOff x="-1" y="-1"/>
            <a:chExt cx="12192001" cy="6858001"/>
          </a:xfrm>
        </p:grpSpPr>
        <p:sp>
          <p:nvSpPr>
            <p:cNvPr id="7" name="矩形: 圆角 6"/>
            <p:cNvSpPr/>
            <p:nvPr userDrawn="1"/>
          </p:nvSpPr>
          <p:spPr>
            <a:xfrm>
              <a:off x="0" y="0"/>
              <a:ext cx="12192000" cy="6858000"/>
            </a:xfrm>
            <a:prstGeom prst="roundRect">
              <a:avLst>
                <a:gd name="adj" fmla="val 2945"/>
              </a:avLst>
            </a:prstGeom>
            <a:noFill/>
            <a:ln>
              <a:solidFill>
                <a:srgbClr val="1950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弧形 7"/>
            <p:cNvSpPr/>
            <p:nvPr userDrawn="1"/>
          </p:nvSpPr>
          <p:spPr>
            <a:xfrm rot="16200000">
              <a:off x="-13317" y="13317"/>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p:cNvSpPr/>
            <p:nvPr userDrawn="1"/>
          </p:nvSpPr>
          <p:spPr>
            <a:xfrm rot="10800000">
              <a:off x="-1" y="6467383"/>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p:cNvSpPr/>
            <p:nvPr userDrawn="1"/>
          </p:nvSpPr>
          <p:spPr>
            <a:xfrm rot="5400000" flipH="1">
              <a:off x="11788065" y="1331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p:cNvSpPr/>
            <p:nvPr userDrawn="1"/>
          </p:nvSpPr>
          <p:spPr>
            <a:xfrm rot="16200000" flipH="1" flipV="1">
              <a:off x="11788066" y="645406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p:cNvCxnSpPr/>
            <p:nvPr userDrawn="1"/>
          </p:nvCxnSpPr>
          <p:spPr>
            <a:xfrm>
              <a:off x="4832350" y="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4832350" y="685800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bg>
      <p:bgRef idx="1001">
        <a:schemeClr val="bg1"/>
      </p:bgRef>
    </p:bg>
    <p:spTree>
      <p:nvGrpSpPr>
        <p:cNvPr id="1" name=""/>
        <p:cNvGrpSpPr/>
        <p:nvPr/>
      </p:nvGrpSpPr>
      <p:grpSpPr>
        <a:xfrm>
          <a:off x="0" y="0"/>
          <a:ext cx="0" cy="0"/>
          <a:chOff x="0" y="0"/>
          <a:chExt cx="0" cy="0"/>
        </a:xfrm>
      </p:grpSpPr>
      <p:sp>
        <p:nvSpPr>
          <p:cNvPr id="12" name="矩形 11"/>
          <p:cNvSpPr/>
          <p:nvPr userDrawn="1"/>
        </p:nvSpPr>
        <p:spPr>
          <a:xfrm>
            <a:off x="0" y="0"/>
            <a:ext cx="12208480" cy="6858000"/>
          </a:xfrm>
          <a:prstGeom prst="rect">
            <a:avLst/>
          </a:prstGeom>
          <a:blipFill dpi="0" rotWithShape="1">
            <a:blip r:embed="rId2">
              <a:alphaModFix amt="27000"/>
              <a:extLst>
                <a:ext uri="{BEBA8EAE-BF5A-486C-A8C5-ECC9F3942E4B}">
                  <a14:imgProps xmlns:a14="http://schemas.microsoft.com/office/drawing/2010/main">
                    <a14:imgLayer r:embed="rId3">
                      <a14:imgEffect>
                        <a14:brightnessContrast bright="-15000"/>
                      </a14:imgEffect>
                    </a14:imgLayer>
                  </a14:imgProps>
                </a:ext>
              </a:extLst>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dirty="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 name="矩形 3"/>
          <p:cNvSpPr/>
          <p:nvPr userDrawn="1"/>
        </p:nvSpPr>
        <p:spPr>
          <a:xfrm>
            <a:off x="-8240" y="0"/>
            <a:ext cx="12208480" cy="6858000"/>
          </a:xfrm>
          <a:prstGeom prst="rect">
            <a:avLst/>
          </a:prstGeom>
          <a:blipFill dpi="0" rotWithShape="1">
            <a:blip r:embed="rId4">
              <a:alphaModFix amt="27000"/>
            </a:blip>
            <a:srcRect/>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6" name="组合 15"/>
          <p:cNvGrpSpPr/>
          <p:nvPr userDrawn="1"/>
        </p:nvGrpSpPr>
        <p:grpSpPr>
          <a:xfrm>
            <a:off x="39759" y="53578"/>
            <a:ext cx="12096001" cy="6750844"/>
            <a:chOff x="-1" y="-1"/>
            <a:chExt cx="12192001" cy="6858001"/>
          </a:xfrm>
        </p:grpSpPr>
        <p:sp>
          <p:nvSpPr>
            <p:cNvPr id="7" name="矩形: 圆角 6"/>
            <p:cNvSpPr/>
            <p:nvPr userDrawn="1"/>
          </p:nvSpPr>
          <p:spPr>
            <a:xfrm>
              <a:off x="0" y="0"/>
              <a:ext cx="12192000" cy="6858000"/>
            </a:xfrm>
            <a:prstGeom prst="roundRect">
              <a:avLst>
                <a:gd name="adj" fmla="val 2945"/>
              </a:avLst>
            </a:prstGeom>
            <a:noFill/>
            <a:ln>
              <a:solidFill>
                <a:srgbClr val="1950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弧形 7"/>
            <p:cNvSpPr/>
            <p:nvPr userDrawn="1"/>
          </p:nvSpPr>
          <p:spPr>
            <a:xfrm rot="16200000">
              <a:off x="-13317" y="13317"/>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p:cNvSpPr/>
            <p:nvPr userDrawn="1"/>
          </p:nvSpPr>
          <p:spPr>
            <a:xfrm rot="10800000">
              <a:off x="-1" y="6467383"/>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p:cNvSpPr/>
            <p:nvPr userDrawn="1"/>
          </p:nvSpPr>
          <p:spPr>
            <a:xfrm rot="5400000" flipH="1">
              <a:off x="11788065" y="1331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弧形 10"/>
            <p:cNvSpPr/>
            <p:nvPr userDrawn="1"/>
          </p:nvSpPr>
          <p:spPr>
            <a:xfrm rot="16200000" flipH="1" flipV="1">
              <a:off x="11788066" y="6454066"/>
              <a:ext cx="417251" cy="390617"/>
            </a:xfrm>
            <a:prstGeom prst="arc">
              <a:avLst/>
            </a:prstGeom>
            <a:ln w="38100">
              <a:solidFill>
                <a:srgbClr val="1950B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p:cNvCxnSpPr/>
            <p:nvPr userDrawn="1"/>
          </p:nvCxnSpPr>
          <p:spPr>
            <a:xfrm>
              <a:off x="4832350" y="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a:off x="4832350" y="6858000"/>
              <a:ext cx="2527300" cy="0"/>
            </a:xfrm>
            <a:prstGeom prst="line">
              <a:avLst/>
            </a:prstGeom>
            <a:ln w="38100">
              <a:solidFill>
                <a:srgbClr val="1950B2"/>
              </a:solidFill>
            </a:ln>
          </p:spPr>
          <p:style>
            <a:lnRef idx="1">
              <a:schemeClr val="accent1"/>
            </a:lnRef>
            <a:fillRef idx="0">
              <a:schemeClr val="accent1"/>
            </a:fillRef>
            <a:effectRef idx="0">
              <a:schemeClr val="accent1"/>
            </a:effectRef>
            <a:fontRef idx="minor">
              <a:schemeClr val="tx1"/>
            </a:fontRef>
          </p:style>
        </p:cxnSp>
      </p:grpSp>
      <p:sp>
        <p:nvSpPr>
          <p:cNvPr id="5" name="等腰三角形 4"/>
          <p:cNvSpPr/>
          <p:nvPr userDrawn="1"/>
        </p:nvSpPr>
        <p:spPr>
          <a:xfrm rot="10800000">
            <a:off x="5857779" y="53577"/>
            <a:ext cx="476442" cy="309096"/>
          </a:xfrm>
          <a:prstGeom prst="triangle">
            <a:avLst/>
          </a:prstGeom>
          <a:solidFill>
            <a:srgbClr val="1950B2"/>
          </a:solidFill>
          <a:ln>
            <a:solidFill>
              <a:srgbClr val="1950B2"/>
            </a:solid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9" Type="http://schemas.openxmlformats.org/officeDocument/2006/relationships/tags" Target="../tags/tag279.xml"/><Relationship Id="rId8" Type="http://schemas.openxmlformats.org/officeDocument/2006/relationships/tags" Target="../tags/tag278.xml"/><Relationship Id="rId7" Type="http://schemas.openxmlformats.org/officeDocument/2006/relationships/tags" Target="../tags/tag277.xml"/><Relationship Id="rId6" Type="http://schemas.openxmlformats.org/officeDocument/2006/relationships/tags" Target="../tags/tag276.xml"/><Relationship Id="rId5" Type="http://schemas.openxmlformats.org/officeDocument/2006/relationships/tags" Target="../tags/tag275.xml"/><Relationship Id="rId4" Type="http://schemas.openxmlformats.org/officeDocument/2006/relationships/tags" Target="../tags/tag274.xml"/><Relationship Id="rId3" Type="http://schemas.openxmlformats.org/officeDocument/2006/relationships/tags" Target="../tags/tag273.xml"/><Relationship Id="rId22" Type="http://schemas.openxmlformats.org/officeDocument/2006/relationships/slideLayout" Target="../slideLayouts/slideLayout6.xml"/><Relationship Id="rId21" Type="http://schemas.openxmlformats.org/officeDocument/2006/relationships/tags" Target="../tags/tag290.xml"/><Relationship Id="rId20" Type="http://schemas.openxmlformats.org/officeDocument/2006/relationships/image" Target="../media/image4.png"/><Relationship Id="rId2" Type="http://schemas.openxmlformats.org/officeDocument/2006/relationships/tags" Target="../tags/tag272.xml"/><Relationship Id="rId19" Type="http://schemas.openxmlformats.org/officeDocument/2006/relationships/tags" Target="../tags/tag289.xml"/><Relationship Id="rId18" Type="http://schemas.openxmlformats.org/officeDocument/2006/relationships/tags" Target="../tags/tag288.xml"/><Relationship Id="rId17" Type="http://schemas.openxmlformats.org/officeDocument/2006/relationships/tags" Target="../tags/tag287.xml"/><Relationship Id="rId16" Type="http://schemas.openxmlformats.org/officeDocument/2006/relationships/tags" Target="../tags/tag286.xml"/><Relationship Id="rId15" Type="http://schemas.openxmlformats.org/officeDocument/2006/relationships/tags" Target="../tags/tag285.xml"/><Relationship Id="rId14" Type="http://schemas.openxmlformats.org/officeDocument/2006/relationships/tags" Target="../tags/tag284.xml"/><Relationship Id="rId13" Type="http://schemas.openxmlformats.org/officeDocument/2006/relationships/tags" Target="../tags/tag283.xml"/><Relationship Id="rId12" Type="http://schemas.openxmlformats.org/officeDocument/2006/relationships/tags" Target="../tags/tag282.xml"/><Relationship Id="rId11" Type="http://schemas.openxmlformats.org/officeDocument/2006/relationships/tags" Target="../tags/tag281.xml"/><Relationship Id="rId10" Type="http://schemas.openxmlformats.org/officeDocument/2006/relationships/tags" Target="../tags/tag280.xml"/><Relationship Id="rId1" Type="http://schemas.openxmlformats.org/officeDocument/2006/relationships/tags" Target="../tags/tag27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9" Type="http://schemas.openxmlformats.org/officeDocument/2006/relationships/tags" Target="../tags/tag299.xml"/><Relationship Id="rId8" Type="http://schemas.openxmlformats.org/officeDocument/2006/relationships/tags" Target="../tags/tag298.xml"/><Relationship Id="rId7" Type="http://schemas.openxmlformats.org/officeDocument/2006/relationships/tags" Target="../tags/tag297.xml"/><Relationship Id="rId6" Type="http://schemas.openxmlformats.org/officeDocument/2006/relationships/tags" Target="../tags/tag296.xml"/><Relationship Id="rId5" Type="http://schemas.openxmlformats.org/officeDocument/2006/relationships/tags" Target="../tags/tag295.xml"/><Relationship Id="rId4" Type="http://schemas.openxmlformats.org/officeDocument/2006/relationships/tags" Target="../tags/tag294.xml"/><Relationship Id="rId3" Type="http://schemas.openxmlformats.org/officeDocument/2006/relationships/tags" Target="../tags/tag293.xml"/><Relationship Id="rId2" Type="http://schemas.openxmlformats.org/officeDocument/2006/relationships/tags" Target="../tags/tag292.xml"/><Relationship Id="rId19" Type="http://schemas.openxmlformats.org/officeDocument/2006/relationships/slideLayout" Target="../slideLayouts/slideLayout6.xml"/><Relationship Id="rId18" Type="http://schemas.openxmlformats.org/officeDocument/2006/relationships/tags" Target="../tags/tag307.xml"/><Relationship Id="rId17" Type="http://schemas.openxmlformats.org/officeDocument/2006/relationships/image" Target="../media/image4.png"/><Relationship Id="rId16" Type="http://schemas.openxmlformats.org/officeDocument/2006/relationships/tags" Target="../tags/tag306.xml"/><Relationship Id="rId15" Type="http://schemas.openxmlformats.org/officeDocument/2006/relationships/tags" Target="../tags/tag305.xml"/><Relationship Id="rId14" Type="http://schemas.openxmlformats.org/officeDocument/2006/relationships/tags" Target="../tags/tag304.xml"/><Relationship Id="rId13" Type="http://schemas.openxmlformats.org/officeDocument/2006/relationships/tags" Target="../tags/tag303.xml"/><Relationship Id="rId12" Type="http://schemas.openxmlformats.org/officeDocument/2006/relationships/tags" Target="../tags/tag302.xml"/><Relationship Id="rId11" Type="http://schemas.openxmlformats.org/officeDocument/2006/relationships/tags" Target="../tags/tag301.xml"/><Relationship Id="rId10" Type="http://schemas.openxmlformats.org/officeDocument/2006/relationships/tags" Target="../tags/tag300.xml"/><Relationship Id="rId1" Type="http://schemas.openxmlformats.org/officeDocument/2006/relationships/tags" Target="../tags/tag29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customXml" Target="../ink/ink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9" Type="http://schemas.openxmlformats.org/officeDocument/2006/relationships/tags" Target="../tags/tag316.xml"/><Relationship Id="rId8" Type="http://schemas.openxmlformats.org/officeDocument/2006/relationships/tags" Target="../tags/tag315.xml"/><Relationship Id="rId7" Type="http://schemas.openxmlformats.org/officeDocument/2006/relationships/tags" Target="../tags/tag314.xml"/><Relationship Id="rId6" Type="http://schemas.openxmlformats.org/officeDocument/2006/relationships/tags" Target="../tags/tag313.xml"/><Relationship Id="rId5" Type="http://schemas.openxmlformats.org/officeDocument/2006/relationships/tags" Target="../tags/tag312.xml"/><Relationship Id="rId4" Type="http://schemas.openxmlformats.org/officeDocument/2006/relationships/tags" Target="../tags/tag311.xml"/><Relationship Id="rId3" Type="http://schemas.openxmlformats.org/officeDocument/2006/relationships/tags" Target="../tags/tag310.xml"/><Relationship Id="rId22" Type="http://schemas.openxmlformats.org/officeDocument/2006/relationships/slideLayout" Target="../slideLayouts/slideLayout6.xml"/><Relationship Id="rId21" Type="http://schemas.openxmlformats.org/officeDocument/2006/relationships/tags" Target="../tags/tag327.xml"/><Relationship Id="rId20" Type="http://schemas.openxmlformats.org/officeDocument/2006/relationships/image" Target="../media/image4.png"/><Relationship Id="rId2" Type="http://schemas.openxmlformats.org/officeDocument/2006/relationships/tags" Target="../tags/tag309.xml"/><Relationship Id="rId19" Type="http://schemas.openxmlformats.org/officeDocument/2006/relationships/tags" Target="../tags/tag326.xml"/><Relationship Id="rId18" Type="http://schemas.openxmlformats.org/officeDocument/2006/relationships/tags" Target="../tags/tag325.xml"/><Relationship Id="rId17" Type="http://schemas.openxmlformats.org/officeDocument/2006/relationships/tags" Target="../tags/tag324.xml"/><Relationship Id="rId16" Type="http://schemas.openxmlformats.org/officeDocument/2006/relationships/tags" Target="../tags/tag323.xml"/><Relationship Id="rId15" Type="http://schemas.openxmlformats.org/officeDocument/2006/relationships/tags" Target="../tags/tag322.xml"/><Relationship Id="rId14" Type="http://schemas.openxmlformats.org/officeDocument/2006/relationships/tags" Target="../tags/tag321.xml"/><Relationship Id="rId13" Type="http://schemas.openxmlformats.org/officeDocument/2006/relationships/tags" Target="../tags/tag320.xml"/><Relationship Id="rId12" Type="http://schemas.openxmlformats.org/officeDocument/2006/relationships/tags" Target="../tags/tag319.xml"/><Relationship Id="rId11" Type="http://schemas.openxmlformats.org/officeDocument/2006/relationships/tags" Target="../tags/tag318.xml"/><Relationship Id="rId10" Type="http://schemas.openxmlformats.org/officeDocument/2006/relationships/tags" Target="../tags/tag317.xml"/><Relationship Id="rId1" Type="http://schemas.openxmlformats.org/officeDocument/2006/relationships/tags" Target="../tags/tag30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2" Type="http://schemas.openxmlformats.org/officeDocument/2006/relationships/slideLayout" Target="../slideLayouts/slideLayout6.xml"/><Relationship Id="rId21" Type="http://schemas.openxmlformats.org/officeDocument/2006/relationships/tags" Target="../tags/tag37.xml"/><Relationship Id="rId20" Type="http://schemas.openxmlformats.org/officeDocument/2006/relationships/image" Target="../media/image4.png"/><Relationship Id="rId2" Type="http://schemas.openxmlformats.org/officeDocument/2006/relationships/tags" Target="../tags/tag19.xml"/><Relationship Id="rId19" Type="http://schemas.openxmlformats.org/officeDocument/2006/relationships/tags" Target="../tags/tag36.xml"/><Relationship Id="rId18" Type="http://schemas.openxmlformats.org/officeDocument/2006/relationships/tags" Target="../tags/tag35.xml"/><Relationship Id="rId17" Type="http://schemas.openxmlformats.org/officeDocument/2006/relationships/tags" Target="../tags/tag34.xml"/><Relationship Id="rId16" Type="http://schemas.openxmlformats.org/officeDocument/2006/relationships/tags" Target="../tags/tag33.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9" Type="http://schemas.openxmlformats.org/officeDocument/2006/relationships/slideLayout" Target="../slideLayouts/slideLayout6.xml"/><Relationship Id="rId18" Type="http://schemas.openxmlformats.org/officeDocument/2006/relationships/tags" Target="../tags/tag54.xml"/><Relationship Id="rId17" Type="http://schemas.openxmlformats.org/officeDocument/2006/relationships/image" Target="../media/image4.png"/><Relationship Id="rId16" Type="http://schemas.openxmlformats.org/officeDocument/2006/relationships/tags" Target="../tags/tag53.xml"/><Relationship Id="rId15" Type="http://schemas.openxmlformats.org/officeDocument/2006/relationships/tags" Target="../tags/tag52.xml"/><Relationship Id="rId14" Type="http://schemas.openxmlformats.org/officeDocument/2006/relationships/tags" Target="../tags/tag51.xml"/><Relationship Id="rId13" Type="http://schemas.openxmlformats.org/officeDocument/2006/relationships/tags" Target="../tags/tag50.xml"/><Relationship Id="rId12" Type="http://schemas.openxmlformats.org/officeDocument/2006/relationships/tags" Target="../tags/tag49.xml"/><Relationship Id="rId11" Type="http://schemas.openxmlformats.org/officeDocument/2006/relationships/tags" Target="../tags/tag48.xml"/><Relationship Id="rId10" Type="http://schemas.openxmlformats.org/officeDocument/2006/relationships/tags" Target="../tags/tag47.xml"/><Relationship Id="rId1" Type="http://schemas.openxmlformats.org/officeDocument/2006/relationships/tags" Target="../tags/tag38.xml"/></Relationships>
</file>

<file path=ppt/slides/_rels/slide23.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2" Type="http://schemas.openxmlformats.org/officeDocument/2006/relationships/slideLayout" Target="../slideLayouts/slideLayout6.xml"/><Relationship Id="rId11" Type="http://schemas.openxmlformats.org/officeDocument/2006/relationships/tags" Target="../tags/tag64.xml"/><Relationship Id="rId10" Type="http://schemas.openxmlformats.org/officeDocument/2006/relationships/image" Target="../media/image4.png"/><Relationship Id="rId1" Type="http://schemas.openxmlformats.org/officeDocument/2006/relationships/tags" Target="../tags/tag5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2" Type="http://schemas.openxmlformats.org/officeDocument/2006/relationships/slideLayout" Target="../slideLayouts/slideLayout6.xml"/><Relationship Id="rId21" Type="http://schemas.openxmlformats.org/officeDocument/2006/relationships/tags" Target="../tags/tag84.xml"/><Relationship Id="rId20" Type="http://schemas.openxmlformats.org/officeDocument/2006/relationships/image" Target="../media/image4.png"/><Relationship Id="rId2" Type="http://schemas.openxmlformats.org/officeDocument/2006/relationships/tags" Target="../tags/tag66.xml"/><Relationship Id="rId19" Type="http://schemas.openxmlformats.org/officeDocument/2006/relationships/tags" Target="../tags/tag83.xml"/><Relationship Id="rId18" Type="http://schemas.openxmlformats.org/officeDocument/2006/relationships/tags" Target="../tags/tag82.xml"/><Relationship Id="rId17" Type="http://schemas.openxmlformats.org/officeDocument/2006/relationships/tags" Target="../tags/tag81.xml"/><Relationship Id="rId16" Type="http://schemas.openxmlformats.org/officeDocument/2006/relationships/tags" Target="../tags/tag80.xml"/><Relationship Id="rId15" Type="http://schemas.openxmlformats.org/officeDocument/2006/relationships/tags" Target="../tags/tag79.xml"/><Relationship Id="rId14" Type="http://schemas.openxmlformats.org/officeDocument/2006/relationships/tags" Target="../tags/tag78.xml"/><Relationship Id="rId13" Type="http://schemas.openxmlformats.org/officeDocument/2006/relationships/tags" Target="../tags/tag77.xml"/><Relationship Id="rId12" Type="http://schemas.openxmlformats.org/officeDocument/2006/relationships/tags" Target="../tags/tag76.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tags" Target="../tags/tag6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2" Type="http://schemas.openxmlformats.org/officeDocument/2006/relationships/slideLayout" Target="../slideLayouts/slideLayout6.xml"/><Relationship Id="rId21" Type="http://schemas.openxmlformats.org/officeDocument/2006/relationships/tags" Target="../tags/tag104.xml"/><Relationship Id="rId20" Type="http://schemas.openxmlformats.org/officeDocument/2006/relationships/image" Target="../media/image4.png"/><Relationship Id="rId2" Type="http://schemas.openxmlformats.org/officeDocument/2006/relationships/tags" Target="../tags/tag86.xml"/><Relationship Id="rId19" Type="http://schemas.openxmlformats.org/officeDocument/2006/relationships/tags" Target="../tags/tag103.xml"/><Relationship Id="rId18" Type="http://schemas.openxmlformats.org/officeDocument/2006/relationships/tags" Target="../tags/tag102.xml"/><Relationship Id="rId17" Type="http://schemas.openxmlformats.org/officeDocument/2006/relationships/tags" Target="../tags/tag101.xml"/><Relationship Id="rId16" Type="http://schemas.openxmlformats.org/officeDocument/2006/relationships/tags" Target="../tags/tag100.xml"/><Relationship Id="rId15" Type="http://schemas.openxmlformats.org/officeDocument/2006/relationships/tags" Target="../tags/tag99.xml"/><Relationship Id="rId14" Type="http://schemas.openxmlformats.org/officeDocument/2006/relationships/tags" Target="../tags/tag98.xml"/><Relationship Id="rId13" Type="http://schemas.openxmlformats.org/officeDocument/2006/relationships/tags" Target="../tags/tag97.xml"/><Relationship Id="rId12" Type="http://schemas.openxmlformats.org/officeDocument/2006/relationships/tags" Target="../tags/tag96.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tags" Target="../tags/tag8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37.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9" Type="http://schemas.openxmlformats.org/officeDocument/2006/relationships/slideLayout" Target="../slideLayouts/slideLayout6.xml"/><Relationship Id="rId18" Type="http://schemas.openxmlformats.org/officeDocument/2006/relationships/tags" Target="../tags/tag121.xml"/><Relationship Id="rId17" Type="http://schemas.openxmlformats.org/officeDocument/2006/relationships/image" Target="../media/image4.png"/><Relationship Id="rId16" Type="http://schemas.openxmlformats.org/officeDocument/2006/relationships/tags" Target="../tags/tag120.xml"/><Relationship Id="rId15" Type="http://schemas.openxmlformats.org/officeDocument/2006/relationships/tags" Target="../tags/tag119.xml"/><Relationship Id="rId14" Type="http://schemas.openxmlformats.org/officeDocument/2006/relationships/tags" Target="../tags/tag118.xml"/><Relationship Id="rId13" Type="http://schemas.openxmlformats.org/officeDocument/2006/relationships/tags" Target="../tags/tag117.xml"/><Relationship Id="rId12" Type="http://schemas.openxmlformats.org/officeDocument/2006/relationships/tags" Target="../tags/tag116.xml"/><Relationship Id="rId11" Type="http://schemas.openxmlformats.org/officeDocument/2006/relationships/tags" Target="../tags/tag115.xml"/><Relationship Id="rId10" Type="http://schemas.openxmlformats.org/officeDocument/2006/relationships/tags" Target="../tags/tag114.xml"/><Relationship Id="rId1" Type="http://schemas.openxmlformats.org/officeDocument/2006/relationships/tags" Target="../tags/tag10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tags" Target="../tags/tag123.xml"/><Relationship Id="rId19" Type="http://schemas.openxmlformats.org/officeDocument/2006/relationships/slideLayout" Target="../slideLayouts/slideLayout6.xml"/><Relationship Id="rId18" Type="http://schemas.openxmlformats.org/officeDocument/2006/relationships/tags" Target="../tags/tag138.xml"/><Relationship Id="rId17" Type="http://schemas.openxmlformats.org/officeDocument/2006/relationships/image" Target="../media/image4.png"/><Relationship Id="rId16" Type="http://schemas.openxmlformats.org/officeDocument/2006/relationships/tags" Target="../tags/tag137.xml"/><Relationship Id="rId15" Type="http://schemas.openxmlformats.org/officeDocument/2006/relationships/tags" Target="../tags/tag136.xml"/><Relationship Id="rId14" Type="http://schemas.openxmlformats.org/officeDocument/2006/relationships/tags" Target="../tags/tag135.xml"/><Relationship Id="rId13" Type="http://schemas.openxmlformats.org/officeDocument/2006/relationships/tags" Target="../tags/tag134.xml"/><Relationship Id="rId12" Type="http://schemas.openxmlformats.org/officeDocument/2006/relationships/tags" Target="../tags/tag133.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tags" Target="../tags/tag122.xml"/></Relationships>
</file>

<file path=ppt/slides/_rels/slide46.xml.rels><?xml version="1.0" encoding="UTF-8" standalone="yes"?>
<Relationships xmlns="http://schemas.openxmlformats.org/package/2006/relationships"><Relationship Id="rId9" Type="http://schemas.openxmlformats.org/officeDocument/2006/relationships/tags" Target="../tags/tag147.xml"/><Relationship Id="rId8" Type="http://schemas.openxmlformats.org/officeDocument/2006/relationships/tags" Target="../tags/tag146.xml"/><Relationship Id="rId7" Type="http://schemas.openxmlformats.org/officeDocument/2006/relationships/tags" Target="../tags/tag145.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2" Type="http://schemas.openxmlformats.org/officeDocument/2006/relationships/slideLayout" Target="../slideLayouts/slideLayout6.xml"/><Relationship Id="rId21" Type="http://schemas.openxmlformats.org/officeDocument/2006/relationships/tags" Target="../tags/tag158.xml"/><Relationship Id="rId20" Type="http://schemas.openxmlformats.org/officeDocument/2006/relationships/image" Target="../media/image4.png"/><Relationship Id="rId2" Type="http://schemas.openxmlformats.org/officeDocument/2006/relationships/tags" Target="../tags/tag140.xml"/><Relationship Id="rId19" Type="http://schemas.openxmlformats.org/officeDocument/2006/relationships/tags" Target="../tags/tag157.xml"/><Relationship Id="rId18" Type="http://schemas.openxmlformats.org/officeDocument/2006/relationships/tags" Target="../tags/tag156.xml"/><Relationship Id="rId17" Type="http://schemas.openxmlformats.org/officeDocument/2006/relationships/tags" Target="../tags/tag155.xml"/><Relationship Id="rId16" Type="http://schemas.openxmlformats.org/officeDocument/2006/relationships/tags" Target="../tags/tag154.xml"/><Relationship Id="rId15" Type="http://schemas.openxmlformats.org/officeDocument/2006/relationships/tags" Target="../tags/tag153.xml"/><Relationship Id="rId14" Type="http://schemas.openxmlformats.org/officeDocument/2006/relationships/tags" Target="../tags/tag152.xml"/><Relationship Id="rId13" Type="http://schemas.openxmlformats.org/officeDocument/2006/relationships/tags" Target="../tags/tag151.xml"/><Relationship Id="rId12" Type="http://schemas.openxmlformats.org/officeDocument/2006/relationships/tags" Target="../tags/tag150.xml"/><Relationship Id="rId11" Type="http://schemas.openxmlformats.org/officeDocument/2006/relationships/tags" Target="../tags/tag149.xml"/><Relationship Id="rId10" Type="http://schemas.openxmlformats.org/officeDocument/2006/relationships/tags" Target="../tags/tag148.xml"/><Relationship Id="rId1" Type="http://schemas.openxmlformats.org/officeDocument/2006/relationships/tags" Target="../tags/tag13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9" Type="http://schemas.openxmlformats.org/officeDocument/2006/relationships/tags" Target="../tags/tag167.xml"/><Relationship Id="rId8" Type="http://schemas.openxmlformats.org/officeDocument/2006/relationships/tags" Target="../tags/tag166.xml"/><Relationship Id="rId7" Type="http://schemas.openxmlformats.org/officeDocument/2006/relationships/tags" Target="../tags/tag165.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9" Type="http://schemas.openxmlformats.org/officeDocument/2006/relationships/slideLayout" Target="../slideLayouts/slideLayout6.xml"/><Relationship Id="rId18" Type="http://schemas.openxmlformats.org/officeDocument/2006/relationships/tags" Target="../tags/tag175.xml"/><Relationship Id="rId17" Type="http://schemas.openxmlformats.org/officeDocument/2006/relationships/image" Target="../media/image4.png"/><Relationship Id="rId16" Type="http://schemas.openxmlformats.org/officeDocument/2006/relationships/tags" Target="../tags/tag174.xml"/><Relationship Id="rId15" Type="http://schemas.openxmlformats.org/officeDocument/2006/relationships/tags" Target="../tags/tag173.xml"/><Relationship Id="rId14" Type="http://schemas.openxmlformats.org/officeDocument/2006/relationships/tags" Target="../tags/tag172.xml"/><Relationship Id="rId13" Type="http://schemas.openxmlformats.org/officeDocument/2006/relationships/tags" Target="../tags/tag171.xml"/><Relationship Id="rId12" Type="http://schemas.openxmlformats.org/officeDocument/2006/relationships/tags" Target="../tags/tag170.xml"/><Relationship Id="rId11" Type="http://schemas.openxmlformats.org/officeDocument/2006/relationships/tags" Target="../tags/tag169.xml"/><Relationship Id="rId10" Type="http://schemas.openxmlformats.org/officeDocument/2006/relationships/tags" Target="../tags/tag168.xml"/><Relationship Id="rId1" Type="http://schemas.openxmlformats.org/officeDocument/2006/relationships/tags" Target="../tags/tag15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9" Type="http://schemas.openxmlformats.org/officeDocument/2006/relationships/tags" Target="../tags/tag184.xml"/><Relationship Id="rId8" Type="http://schemas.openxmlformats.org/officeDocument/2006/relationships/tags" Target="../tags/tag183.xml"/><Relationship Id="rId7" Type="http://schemas.openxmlformats.org/officeDocument/2006/relationships/tags" Target="../tags/tag182.xml"/><Relationship Id="rId6" Type="http://schemas.openxmlformats.org/officeDocument/2006/relationships/tags" Target="../tags/tag181.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9" Type="http://schemas.openxmlformats.org/officeDocument/2006/relationships/slideLayout" Target="../slideLayouts/slideLayout6.xml"/><Relationship Id="rId18" Type="http://schemas.openxmlformats.org/officeDocument/2006/relationships/tags" Target="../tags/tag192.xml"/><Relationship Id="rId17" Type="http://schemas.openxmlformats.org/officeDocument/2006/relationships/image" Target="../media/image4.png"/><Relationship Id="rId16" Type="http://schemas.openxmlformats.org/officeDocument/2006/relationships/tags" Target="../tags/tag191.xml"/><Relationship Id="rId15" Type="http://schemas.openxmlformats.org/officeDocument/2006/relationships/tags" Target="../tags/tag190.xml"/><Relationship Id="rId14" Type="http://schemas.openxmlformats.org/officeDocument/2006/relationships/tags" Target="../tags/tag189.xml"/><Relationship Id="rId13" Type="http://schemas.openxmlformats.org/officeDocument/2006/relationships/tags" Target="../tags/tag188.xml"/><Relationship Id="rId12" Type="http://schemas.openxmlformats.org/officeDocument/2006/relationships/tags" Target="../tags/tag187.xml"/><Relationship Id="rId11" Type="http://schemas.openxmlformats.org/officeDocument/2006/relationships/tags" Target="../tags/tag186.xml"/><Relationship Id="rId10" Type="http://schemas.openxmlformats.org/officeDocument/2006/relationships/tags" Target="../tags/tag185.xml"/><Relationship Id="rId1" Type="http://schemas.openxmlformats.org/officeDocument/2006/relationships/tags" Target="../tags/tag17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62.xml.rels><?xml version="1.0" encoding="UTF-8" standalone="yes"?>
<Relationships xmlns="http://schemas.openxmlformats.org/package/2006/relationships"><Relationship Id="rId9" Type="http://schemas.openxmlformats.org/officeDocument/2006/relationships/tags" Target="../tags/tag201.xml"/><Relationship Id="rId8" Type="http://schemas.openxmlformats.org/officeDocument/2006/relationships/tags" Target="../tags/tag200.xml"/><Relationship Id="rId7" Type="http://schemas.openxmlformats.org/officeDocument/2006/relationships/tags" Target="../tags/tag199.xml"/><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tags" Target="../tags/tag196.xml"/><Relationship Id="rId3" Type="http://schemas.openxmlformats.org/officeDocument/2006/relationships/tags" Target="../tags/tag195.xml"/><Relationship Id="rId2" Type="http://schemas.openxmlformats.org/officeDocument/2006/relationships/tags" Target="../tags/tag194.xml"/><Relationship Id="rId19" Type="http://schemas.openxmlformats.org/officeDocument/2006/relationships/slideLayout" Target="../slideLayouts/slideLayout6.xml"/><Relationship Id="rId18" Type="http://schemas.openxmlformats.org/officeDocument/2006/relationships/tags" Target="../tags/tag209.xml"/><Relationship Id="rId17" Type="http://schemas.openxmlformats.org/officeDocument/2006/relationships/image" Target="../media/image4.png"/><Relationship Id="rId16" Type="http://schemas.openxmlformats.org/officeDocument/2006/relationships/tags" Target="../tags/tag208.xml"/><Relationship Id="rId15" Type="http://schemas.openxmlformats.org/officeDocument/2006/relationships/tags" Target="../tags/tag207.xml"/><Relationship Id="rId14" Type="http://schemas.openxmlformats.org/officeDocument/2006/relationships/tags" Target="../tags/tag206.xml"/><Relationship Id="rId13" Type="http://schemas.openxmlformats.org/officeDocument/2006/relationships/tags" Target="../tags/tag205.xml"/><Relationship Id="rId12" Type="http://schemas.openxmlformats.org/officeDocument/2006/relationships/tags" Target="../tags/tag204.xml"/><Relationship Id="rId11" Type="http://schemas.openxmlformats.org/officeDocument/2006/relationships/tags" Target="../tags/tag203.xml"/><Relationship Id="rId10" Type="http://schemas.openxmlformats.org/officeDocument/2006/relationships/tags" Target="../tags/tag202.xml"/><Relationship Id="rId1" Type="http://schemas.openxmlformats.org/officeDocument/2006/relationships/tags" Target="../tags/tag19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9" Type="http://schemas.openxmlformats.org/officeDocument/2006/relationships/tags" Target="../tags/tag218.xml"/><Relationship Id="rId8" Type="http://schemas.openxmlformats.org/officeDocument/2006/relationships/tags" Target="../tags/tag217.xml"/><Relationship Id="rId7" Type="http://schemas.openxmlformats.org/officeDocument/2006/relationships/tags" Target="../tags/tag216.xml"/><Relationship Id="rId6" Type="http://schemas.openxmlformats.org/officeDocument/2006/relationships/tags" Target="../tags/tag215.xml"/><Relationship Id="rId5" Type="http://schemas.openxmlformats.org/officeDocument/2006/relationships/tags" Target="../tags/tag214.xml"/><Relationship Id="rId4" Type="http://schemas.openxmlformats.org/officeDocument/2006/relationships/tags" Target="../tags/tag213.xml"/><Relationship Id="rId3" Type="http://schemas.openxmlformats.org/officeDocument/2006/relationships/tags" Target="../tags/tag212.xml"/><Relationship Id="rId2" Type="http://schemas.openxmlformats.org/officeDocument/2006/relationships/tags" Target="../tags/tag211.xml"/><Relationship Id="rId19" Type="http://schemas.openxmlformats.org/officeDocument/2006/relationships/slideLayout" Target="../slideLayouts/slideLayout6.xml"/><Relationship Id="rId18" Type="http://schemas.openxmlformats.org/officeDocument/2006/relationships/tags" Target="../tags/tag226.xml"/><Relationship Id="rId17" Type="http://schemas.openxmlformats.org/officeDocument/2006/relationships/image" Target="../media/image4.png"/><Relationship Id="rId16" Type="http://schemas.openxmlformats.org/officeDocument/2006/relationships/tags" Target="../tags/tag225.xml"/><Relationship Id="rId15" Type="http://schemas.openxmlformats.org/officeDocument/2006/relationships/tags" Target="../tags/tag224.xml"/><Relationship Id="rId14" Type="http://schemas.openxmlformats.org/officeDocument/2006/relationships/tags" Target="../tags/tag223.xml"/><Relationship Id="rId13" Type="http://schemas.openxmlformats.org/officeDocument/2006/relationships/tags" Target="../tags/tag222.xml"/><Relationship Id="rId12" Type="http://schemas.openxmlformats.org/officeDocument/2006/relationships/tags" Target="../tags/tag221.xml"/><Relationship Id="rId11" Type="http://schemas.openxmlformats.org/officeDocument/2006/relationships/tags" Target="../tags/tag220.xml"/><Relationship Id="rId10" Type="http://schemas.openxmlformats.org/officeDocument/2006/relationships/tags" Target="../tags/tag219.xml"/><Relationship Id="rId1" Type="http://schemas.openxmlformats.org/officeDocument/2006/relationships/tags" Target="../tags/tag210.xml"/></Relationships>
</file>

<file path=ppt/slides/_rels/slide7.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9" Type="http://schemas.openxmlformats.org/officeDocument/2006/relationships/slideLayout" Target="../slideLayouts/slideLayout6.xml"/><Relationship Id="rId18" Type="http://schemas.openxmlformats.org/officeDocument/2006/relationships/tags" Target="../tags/tag17.xml"/><Relationship Id="rId17" Type="http://schemas.openxmlformats.org/officeDocument/2006/relationships/image" Target="../media/image4.png"/><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9" Type="http://schemas.openxmlformats.org/officeDocument/2006/relationships/tags" Target="../tags/tag235.xml"/><Relationship Id="rId8" Type="http://schemas.openxmlformats.org/officeDocument/2006/relationships/tags" Target="../tags/tag234.xml"/><Relationship Id="rId7" Type="http://schemas.openxmlformats.org/officeDocument/2006/relationships/tags" Target="../tags/tag233.xml"/><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 Id="rId3" Type="http://schemas.openxmlformats.org/officeDocument/2006/relationships/tags" Target="../tags/tag229.xml"/><Relationship Id="rId2" Type="http://schemas.openxmlformats.org/officeDocument/2006/relationships/tags" Target="../tags/tag228.xml"/><Relationship Id="rId12" Type="http://schemas.openxmlformats.org/officeDocument/2006/relationships/slideLayout" Target="../slideLayouts/slideLayout6.xml"/><Relationship Id="rId11" Type="http://schemas.openxmlformats.org/officeDocument/2006/relationships/tags" Target="../tags/tag236.xml"/><Relationship Id="rId10" Type="http://schemas.openxmlformats.org/officeDocument/2006/relationships/image" Target="../media/image4.png"/><Relationship Id="rId1" Type="http://schemas.openxmlformats.org/officeDocument/2006/relationships/tags" Target="../tags/tag22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9" Type="http://schemas.openxmlformats.org/officeDocument/2006/relationships/tags" Target="../tags/tag245.xml"/><Relationship Id="rId8" Type="http://schemas.openxmlformats.org/officeDocument/2006/relationships/tags" Target="../tags/tag244.xml"/><Relationship Id="rId7" Type="http://schemas.openxmlformats.org/officeDocument/2006/relationships/tags" Target="../tags/tag243.xml"/><Relationship Id="rId6" Type="http://schemas.openxmlformats.org/officeDocument/2006/relationships/tags" Target="../tags/tag242.xml"/><Relationship Id="rId5" Type="http://schemas.openxmlformats.org/officeDocument/2006/relationships/tags" Target="../tags/tag241.xml"/><Relationship Id="rId4" Type="http://schemas.openxmlformats.org/officeDocument/2006/relationships/tags" Target="../tags/tag240.xml"/><Relationship Id="rId3" Type="http://schemas.openxmlformats.org/officeDocument/2006/relationships/tags" Target="../tags/tag239.xml"/><Relationship Id="rId2" Type="http://schemas.openxmlformats.org/officeDocument/2006/relationships/tags" Target="../tags/tag238.xml"/><Relationship Id="rId19" Type="http://schemas.openxmlformats.org/officeDocument/2006/relationships/slideLayout" Target="../slideLayouts/slideLayout6.xml"/><Relationship Id="rId18" Type="http://schemas.openxmlformats.org/officeDocument/2006/relationships/tags" Target="../tags/tag253.xml"/><Relationship Id="rId17" Type="http://schemas.openxmlformats.org/officeDocument/2006/relationships/image" Target="../media/image4.png"/><Relationship Id="rId16" Type="http://schemas.openxmlformats.org/officeDocument/2006/relationships/tags" Target="../tags/tag252.xml"/><Relationship Id="rId15" Type="http://schemas.openxmlformats.org/officeDocument/2006/relationships/tags" Target="../tags/tag251.xml"/><Relationship Id="rId14" Type="http://schemas.openxmlformats.org/officeDocument/2006/relationships/tags" Target="../tags/tag250.xml"/><Relationship Id="rId13" Type="http://schemas.openxmlformats.org/officeDocument/2006/relationships/tags" Target="../tags/tag249.xml"/><Relationship Id="rId12" Type="http://schemas.openxmlformats.org/officeDocument/2006/relationships/tags" Target="../tags/tag248.xml"/><Relationship Id="rId11" Type="http://schemas.openxmlformats.org/officeDocument/2006/relationships/tags" Target="../tags/tag247.xml"/><Relationship Id="rId10" Type="http://schemas.openxmlformats.org/officeDocument/2006/relationships/tags" Target="../tags/tag246.xml"/><Relationship Id="rId1" Type="http://schemas.openxmlformats.org/officeDocument/2006/relationships/tags" Target="../tags/tag2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9" Type="http://schemas.openxmlformats.org/officeDocument/2006/relationships/tags" Target="../tags/tag262.xml"/><Relationship Id="rId8" Type="http://schemas.openxmlformats.org/officeDocument/2006/relationships/tags" Target="../tags/tag261.xml"/><Relationship Id="rId7" Type="http://schemas.openxmlformats.org/officeDocument/2006/relationships/tags" Target="../tags/tag260.xml"/><Relationship Id="rId6" Type="http://schemas.openxmlformats.org/officeDocument/2006/relationships/tags" Target="../tags/tag259.xml"/><Relationship Id="rId5" Type="http://schemas.openxmlformats.org/officeDocument/2006/relationships/tags" Target="../tags/tag258.xml"/><Relationship Id="rId4" Type="http://schemas.openxmlformats.org/officeDocument/2006/relationships/tags" Target="../tags/tag257.xml"/><Relationship Id="rId3" Type="http://schemas.openxmlformats.org/officeDocument/2006/relationships/tags" Target="../tags/tag256.xml"/><Relationship Id="rId2" Type="http://schemas.openxmlformats.org/officeDocument/2006/relationships/tags" Target="../tags/tag255.xml"/><Relationship Id="rId19" Type="http://schemas.openxmlformats.org/officeDocument/2006/relationships/slideLayout" Target="../slideLayouts/slideLayout6.xml"/><Relationship Id="rId18" Type="http://schemas.openxmlformats.org/officeDocument/2006/relationships/tags" Target="../tags/tag270.xml"/><Relationship Id="rId17" Type="http://schemas.openxmlformats.org/officeDocument/2006/relationships/image" Target="../media/image4.png"/><Relationship Id="rId16" Type="http://schemas.openxmlformats.org/officeDocument/2006/relationships/tags" Target="../tags/tag269.xml"/><Relationship Id="rId15" Type="http://schemas.openxmlformats.org/officeDocument/2006/relationships/tags" Target="../tags/tag268.xml"/><Relationship Id="rId14" Type="http://schemas.openxmlformats.org/officeDocument/2006/relationships/tags" Target="../tags/tag267.xml"/><Relationship Id="rId13" Type="http://schemas.openxmlformats.org/officeDocument/2006/relationships/tags" Target="../tags/tag266.xml"/><Relationship Id="rId12" Type="http://schemas.openxmlformats.org/officeDocument/2006/relationships/tags" Target="../tags/tag265.xml"/><Relationship Id="rId11" Type="http://schemas.openxmlformats.org/officeDocument/2006/relationships/tags" Target="../tags/tag264.xml"/><Relationship Id="rId10" Type="http://schemas.openxmlformats.org/officeDocument/2006/relationships/tags" Target="../tags/tag263.xml"/><Relationship Id="rId1" Type="http://schemas.openxmlformats.org/officeDocument/2006/relationships/tags" Target="../tags/tag25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23535" y="268103"/>
            <a:ext cx="3770627" cy="584775"/>
          </a:xfrm>
          <a:prstGeom prst="rect">
            <a:avLst/>
          </a:prstGeom>
          <a:noFill/>
        </p:spPr>
        <p:txBody>
          <a:bodyPr wrap="square" rtlCol="0">
            <a:spAutoFit/>
          </a:bodyPr>
          <a:lstStyle/>
          <a:p>
            <a:r>
              <a:rPr lang="zh-CN" altLang="en-US" sz="3200" dirty="0" smtClean="0">
                <a:solidFill>
                  <a:srgbClr val="002060"/>
                </a:solidFill>
              </a:rPr>
              <a:t>第</a:t>
            </a:r>
            <a:r>
              <a:rPr lang="en-US" altLang="zh-CN" sz="3200" dirty="0" smtClean="0">
                <a:solidFill>
                  <a:srgbClr val="002060"/>
                </a:solidFill>
              </a:rPr>
              <a:t>3</a:t>
            </a:r>
            <a:r>
              <a:rPr lang="zh-CN" altLang="en-US" sz="3200" dirty="0" smtClean="0">
                <a:solidFill>
                  <a:srgbClr val="002060"/>
                </a:solidFill>
              </a:rPr>
              <a:t>次</a:t>
            </a:r>
            <a:r>
              <a:rPr lang="zh-CN" altLang="en-US" sz="3200" dirty="0">
                <a:solidFill>
                  <a:srgbClr val="002060"/>
                </a:solidFill>
              </a:rPr>
              <a:t>课程学习目标</a:t>
            </a:r>
            <a:endParaRPr lang="zh-CN" altLang="en-US" sz="3200" dirty="0">
              <a:solidFill>
                <a:srgbClr val="002060"/>
              </a:solidFill>
            </a:endParaRPr>
          </a:p>
        </p:txBody>
      </p:sp>
      <p:sp>
        <p:nvSpPr>
          <p:cNvPr id="6" name="文本框 5"/>
          <p:cNvSpPr txBox="1"/>
          <p:nvPr/>
        </p:nvSpPr>
        <p:spPr>
          <a:xfrm>
            <a:off x="523535" y="982032"/>
            <a:ext cx="11419672" cy="5170646"/>
          </a:xfrm>
          <a:prstGeom prst="rect">
            <a:avLst/>
          </a:prstGeom>
          <a:noFill/>
        </p:spPr>
        <p:txBody>
          <a:bodyPr wrap="square" rtlCol="0">
            <a:spAutoFit/>
          </a:bodyPr>
          <a:lstStyle/>
          <a:p>
            <a:pPr algn="just">
              <a:spcAft>
                <a:spcPts val="1800"/>
              </a:spcAft>
            </a:pPr>
            <a:r>
              <a:rPr lang="en-US" altLang="zh-CN" sz="2400" dirty="0">
                <a:solidFill>
                  <a:srgbClr val="002060"/>
                </a:solidFill>
              </a:rPr>
              <a:t>1</a:t>
            </a:r>
            <a:r>
              <a:rPr lang="zh-CN" altLang="en-US" sz="2400" dirty="0">
                <a:solidFill>
                  <a:srgbClr val="002060"/>
                </a:solidFill>
              </a:rPr>
              <a:t>、理解类和对象之间的关系；理解面向对象程序设计和面向过程（或结构化）程序设计之间的</a:t>
            </a:r>
            <a:r>
              <a:rPr lang="zh-CN" altLang="en-US" sz="2400" dirty="0" smtClean="0">
                <a:solidFill>
                  <a:srgbClr val="002060"/>
                </a:solidFill>
              </a:rPr>
              <a:t>关系</a:t>
            </a:r>
            <a:r>
              <a:rPr lang="zh-CN" altLang="en-US" sz="2400" dirty="0">
                <a:solidFill>
                  <a:srgbClr val="002060"/>
                </a:solidFill>
              </a:rPr>
              <a:t>；</a:t>
            </a:r>
            <a:r>
              <a:rPr lang="zh-CN" altLang="en-US" sz="2400" dirty="0" smtClean="0">
                <a:solidFill>
                  <a:srgbClr val="002060"/>
                </a:solidFill>
              </a:rPr>
              <a:t>理解</a:t>
            </a:r>
            <a:r>
              <a:rPr lang="zh-CN" altLang="en-US" sz="2400" dirty="0">
                <a:solidFill>
                  <a:srgbClr val="002060"/>
                </a:solidFill>
              </a:rPr>
              <a:t>类的三个重要特性：封装性、继承性、多态性。</a:t>
            </a:r>
            <a:endParaRPr lang="en-US" altLang="zh-CN" sz="2400" dirty="0">
              <a:solidFill>
                <a:srgbClr val="002060"/>
              </a:solidFill>
            </a:endParaRPr>
          </a:p>
          <a:p>
            <a:pPr algn="just">
              <a:spcAft>
                <a:spcPts val="1800"/>
              </a:spcAft>
            </a:pPr>
            <a:r>
              <a:rPr lang="en-US" altLang="zh-CN" sz="2400" dirty="0">
                <a:solidFill>
                  <a:srgbClr val="002060"/>
                </a:solidFill>
              </a:rPr>
              <a:t>2</a:t>
            </a:r>
            <a:r>
              <a:rPr lang="zh-CN" altLang="en-US" sz="2400" dirty="0">
                <a:solidFill>
                  <a:srgbClr val="002060"/>
                </a:solidFill>
              </a:rPr>
              <a:t>、掌握类的定义方法和对象的创建方法。</a:t>
            </a:r>
            <a:endParaRPr lang="en-US" altLang="zh-CN" sz="2400" dirty="0">
              <a:solidFill>
                <a:srgbClr val="002060"/>
              </a:solidFill>
            </a:endParaRPr>
          </a:p>
          <a:p>
            <a:pPr algn="just">
              <a:spcAft>
                <a:spcPts val="1800"/>
              </a:spcAft>
            </a:pPr>
            <a:r>
              <a:rPr lang="en-US" altLang="zh-CN" sz="2400" dirty="0">
                <a:solidFill>
                  <a:srgbClr val="002060"/>
                </a:solidFill>
              </a:rPr>
              <a:t>3</a:t>
            </a:r>
            <a:r>
              <a:rPr lang="zh-CN" altLang="en-US" sz="2400" dirty="0">
                <a:solidFill>
                  <a:srgbClr val="002060"/>
                </a:solidFill>
              </a:rPr>
              <a:t>、区分实例属性和类属性；区分普通方法和内置方法；区分实例方法、类方法和静态方法。</a:t>
            </a:r>
            <a:endParaRPr lang="en-US" altLang="zh-CN" sz="2400" dirty="0">
              <a:solidFill>
                <a:srgbClr val="002060"/>
              </a:solidFill>
            </a:endParaRPr>
          </a:p>
          <a:p>
            <a:pPr algn="just">
              <a:spcAft>
                <a:spcPts val="1800"/>
              </a:spcAft>
            </a:pPr>
            <a:r>
              <a:rPr lang="en-US" altLang="zh-CN" sz="2400" dirty="0">
                <a:solidFill>
                  <a:srgbClr val="002060"/>
                </a:solidFill>
              </a:rPr>
              <a:t>4</a:t>
            </a:r>
            <a:r>
              <a:rPr lang="zh-CN" altLang="en-US" sz="2400" dirty="0">
                <a:solidFill>
                  <a:srgbClr val="002060"/>
                </a:solidFill>
              </a:rPr>
              <a:t>、掌握构造方法、析构方法和其他常用内置方法（</a:t>
            </a:r>
            <a:r>
              <a:rPr lang="en-US" altLang="zh-CN" sz="2400" dirty="0">
                <a:solidFill>
                  <a:srgbClr val="002060"/>
                </a:solidFill>
              </a:rPr>
              <a:t>__str__</a:t>
            </a:r>
            <a:r>
              <a:rPr lang="zh-CN" altLang="en-US" sz="2400" dirty="0">
                <a:solidFill>
                  <a:srgbClr val="002060"/>
                </a:solidFill>
              </a:rPr>
              <a:t>、比较运算）</a:t>
            </a:r>
            <a:r>
              <a:rPr lang="zh-CN" altLang="en-US" sz="2400" dirty="0" smtClean="0">
                <a:solidFill>
                  <a:srgbClr val="002060"/>
                </a:solidFill>
              </a:rPr>
              <a:t>。</a:t>
            </a:r>
            <a:endParaRPr lang="en-US" altLang="zh-CN" sz="2400" dirty="0" smtClean="0">
              <a:solidFill>
                <a:srgbClr val="002060"/>
              </a:solidFill>
            </a:endParaRPr>
          </a:p>
          <a:p>
            <a:pPr algn="just">
              <a:spcAft>
                <a:spcPts val="1800"/>
              </a:spcAft>
            </a:pPr>
            <a:r>
              <a:rPr lang="en-US" altLang="zh-CN" sz="2400" dirty="0" smtClean="0">
                <a:solidFill>
                  <a:srgbClr val="002060"/>
                </a:solidFill>
              </a:rPr>
              <a:t>5</a:t>
            </a:r>
            <a:r>
              <a:rPr lang="zh-CN" altLang="en-US" sz="2400" dirty="0" smtClean="0">
                <a:solidFill>
                  <a:srgbClr val="002060"/>
                </a:solidFill>
              </a:rPr>
              <a:t>、</a:t>
            </a:r>
            <a:r>
              <a:rPr lang="zh-CN" altLang="en-US" sz="2400" dirty="0">
                <a:solidFill>
                  <a:srgbClr val="002060"/>
                </a:solidFill>
              </a:rPr>
              <a:t>理解继承关系的定义方法（子类）和</a:t>
            </a:r>
            <a:r>
              <a:rPr lang="en-US" altLang="zh-CN" sz="2400" dirty="0">
                <a:solidFill>
                  <a:srgbClr val="002060"/>
                </a:solidFill>
              </a:rPr>
              <a:t>Python</a:t>
            </a:r>
            <a:r>
              <a:rPr lang="zh-CN" altLang="en-US" sz="2400" dirty="0">
                <a:solidFill>
                  <a:srgbClr val="002060"/>
                </a:solidFill>
              </a:rPr>
              <a:t>中多态性的实现方法（鸭子类型）。</a:t>
            </a:r>
            <a:endParaRPr lang="en-US" altLang="zh-CN" sz="2400" dirty="0">
              <a:solidFill>
                <a:srgbClr val="002060"/>
              </a:solidFill>
            </a:endParaRPr>
          </a:p>
          <a:p>
            <a:pPr algn="just">
              <a:spcAft>
                <a:spcPts val="1800"/>
              </a:spcAft>
            </a:pPr>
            <a:r>
              <a:rPr lang="en-US" altLang="zh-CN" sz="2400" dirty="0" smtClean="0">
                <a:solidFill>
                  <a:srgbClr val="002060"/>
                </a:solidFill>
              </a:rPr>
              <a:t>6</a:t>
            </a:r>
            <a:r>
              <a:rPr lang="zh-CN" altLang="en-US" sz="2400" dirty="0" smtClean="0">
                <a:solidFill>
                  <a:srgbClr val="002060"/>
                </a:solidFill>
              </a:rPr>
              <a:t>、</a:t>
            </a:r>
            <a:r>
              <a:rPr lang="zh-CN" altLang="en-US" sz="2400" dirty="0">
                <a:solidFill>
                  <a:srgbClr val="002060"/>
                </a:solidFill>
              </a:rPr>
              <a:t>理解</a:t>
            </a:r>
            <a:r>
              <a:rPr lang="en-US" altLang="zh-CN" sz="2400" dirty="0">
                <a:solidFill>
                  <a:srgbClr val="002060"/>
                </a:solidFill>
              </a:rPr>
              <a:t>super</a:t>
            </a:r>
            <a:r>
              <a:rPr lang="zh-CN" altLang="en-US" sz="2400" dirty="0">
                <a:solidFill>
                  <a:srgbClr val="002060"/>
                </a:solidFill>
              </a:rPr>
              <a:t>方法的作用。</a:t>
            </a:r>
            <a:endParaRPr lang="en-US" altLang="zh-CN" sz="2400" dirty="0">
              <a:solidFill>
                <a:srgbClr val="002060"/>
              </a:solidFill>
            </a:endParaRPr>
          </a:p>
          <a:p>
            <a:pPr algn="just">
              <a:spcAft>
                <a:spcPts val="1800"/>
              </a:spcAft>
            </a:pPr>
            <a:r>
              <a:rPr lang="en-US" altLang="zh-CN" sz="2400" dirty="0" smtClean="0">
                <a:solidFill>
                  <a:srgbClr val="002060"/>
                </a:solidFill>
              </a:rPr>
              <a:t>7</a:t>
            </a:r>
            <a:r>
              <a:rPr lang="zh-CN" altLang="en-US" sz="2400" dirty="0" smtClean="0">
                <a:solidFill>
                  <a:srgbClr val="002060"/>
                </a:solidFill>
              </a:rPr>
              <a:t>、</a:t>
            </a:r>
            <a:r>
              <a:rPr lang="zh-CN" altLang="en-US" sz="2400" dirty="0">
                <a:solidFill>
                  <a:srgbClr val="002060"/>
                </a:solidFill>
              </a:rPr>
              <a:t>掌握</a:t>
            </a:r>
            <a:r>
              <a:rPr lang="en-US" altLang="zh-CN" sz="2400" dirty="0" err="1">
                <a:solidFill>
                  <a:srgbClr val="002060"/>
                </a:solidFill>
              </a:rPr>
              <a:t>isinstance</a:t>
            </a:r>
            <a:r>
              <a:rPr lang="zh-CN" altLang="en-US" sz="2400" dirty="0">
                <a:solidFill>
                  <a:srgbClr val="002060"/>
                </a:solidFill>
              </a:rPr>
              <a:t>、</a:t>
            </a:r>
            <a:r>
              <a:rPr lang="en-US" altLang="zh-CN" sz="2400" dirty="0" err="1">
                <a:solidFill>
                  <a:srgbClr val="002060"/>
                </a:solidFill>
              </a:rPr>
              <a:t>issubclass</a:t>
            </a:r>
            <a:r>
              <a:rPr lang="zh-CN" altLang="en-US" sz="2400" dirty="0">
                <a:solidFill>
                  <a:srgbClr val="002060"/>
                </a:solidFill>
              </a:rPr>
              <a:t>和</a:t>
            </a:r>
            <a:r>
              <a:rPr lang="en-US" altLang="zh-CN" sz="2400" dirty="0">
                <a:solidFill>
                  <a:srgbClr val="002060"/>
                </a:solidFill>
              </a:rPr>
              <a:t>type</a:t>
            </a:r>
            <a:r>
              <a:rPr lang="zh-CN" altLang="en-US" sz="2400" dirty="0">
                <a:solidFill>
                  <a:srgbClr val="002060"/>
                </a:solidFill>
              </a:rPr>
              <a:t>内置函数的作用。如何判断一个实例是否是某个类的对象？如何判断一个实例是否是某个类或某个类的子类的对象</a:t>
            </a:r>
            <a:r>
              <a:rPr lang="zh-CN" altLang="en-US" sz="2400" dirty="0" smtClean="0">
                <a:solidFill>
                  <a:srgbClr val="002060"/>
                </a:solidFill>
              </a:rPr>
              <a:t>？</a:t>
            </a:r>
            <a:endParaRPr lang="en-US" altLang="zh-CN" sz="2400" dirty="0">
              <a:solidFill>
                <a:srgbClr val="002060"/>
              </a:solidFill>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类的定义</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8" name="矩形 57"/>
          <p:cNvSpPr/>
          <p:nvPr/>
        </p:nvSpPr>
        <p:spPr>
          <a:xfrm>
            <a:off x="2179724" y="1603573"/>
            <a:ext cx="800219"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9" name="矩形 58"/>
          <p:cNvSpPr/>
          <p:nvPr/>
        </p:nvSpPr>
        <p:spPr>
          <a:xfrm>
            <a:off x="1799666" y="2823715"/>
            <a:ext cx="9289360" cy="1689052"/>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类中的属性对应前面所学习的变量，而类中的方法对应前面所学习的函数。通过类，可以把数据和操作封装在一起，从而使得程序结构更加清晰，这也就是所谓的类的封装性。</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60" name="直接连接符 59"/>
          <p:cNvCxnSpPr/>
          <p:nvPr/>
        </p:nvCxnSpPr>
        <p:spPr>
          <a:xfrm>
            <a:off x="1754574" y="2084261"/>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61" name="组合 60"/>
          <p:cNvGrpSpPr/>
          <p:nvPr/>
        </p:nvGrpSpPr>
        <p:grpSpPr>
          <a:xfrm>
            <a:off x="809721" y="1645624"/>
            <a:ext cx="877274" cy="877274"/>
            <a:chOff x="7024688" y="1536700"/>
            <a:chExt cx="982663" cy="982663"/>
          </a:xfrm>
        </p:grpSpPr>
        <p:sp>
          <p:nvSpPr>
            <p:cNvPr id="62" name="Oval 4011"/>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63" name="Rectangle 4012"/>
            <p:cNvSpPr>
              <a:spLocks noChangeArrowheads="1"/>
            </p:cNvSpPr>
            <p:nvPr/>
          </p:nvSpPr>
          <p:spPr bwMode="auto">
            <a:xfrm>
              <a:off x="7154863" y="1698625"/>
              <a:ext cx="492125" cy="644525"/>
            </a:xfrm>
            <a:prstGeom prst="rect">
              <a:avLst/>
            </a:prstGeom>
            <a:noFill/>
            <a:ln w="19050">
              <a:solidFill>
                <a:schemeClr val="tx2">
                  <a:lumMod val="50000"/>
                </a:schemeClr>
              </a:solidFill>
              <a:miter lim="800000"/>
            </a:ln>
          </p:spPr>
          <p:txBody>
            <a:bodyPr vert="horz" wrap="square" lIns="91440" tIns="45720" rIns="91440" bIns="45720" numCol="1" anchor="t" anchorCtr="0" compatLnSpc="1"/>
            <a:lstStyle/>
            <a:p>
              <a:endParaRPr lang="zh-CN" altLang="en-US"/>
            </a:p>
          </p:txBody>
        </p:sp>
        <p:sp>
          <p:nvSpPr>
            <p:cNvPr id="64" name="Freeform 4013"/>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014"/>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015"/>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Rectangle 4016"/>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8" name="Rectangle 4017"/>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9" name="Rectangle 4018"/>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Rectangle 4019"/>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1" name="Rectangle 4020"/>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2" name="Rectangle 4021"/>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3" name="Rectangle 4022"/>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4" name="Rectangle 4023"/>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5" name="Rectangle 4024"/>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6" name="Rectangle 4026"/>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7" name="Rectangle 4027"/>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8" name="Rectangle 4028"/>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9" name="Oval 4029"/>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Rectangle 4030"/>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1" name="Freeform 4031"/>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Oval 4032"/>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Rectangle 4033"/>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4" name="Oval 4034"/>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Rectangle 4035"/>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6" name="Rectangle 4036"/>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7" name="Rectangle 4037"/>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8" name="Rectangle 4038"/>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9" name="Rectangle 4039"/>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0" name="Rectangle 4040"/>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1" name="Rectangle 4041"/>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2" name="Rectangle 4042"/>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93" name="KSO_Shape"/>
          <p:cNvSpPr/>
          <p:nvPr/>
        </p:nvSpPr>
        <p:spPr>
          <a:xfrm>
            <a:off x="1669279" y="2620826"/>
            <a:ext cx="9493471" cy="2284629"/>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1"/>
                                        </p:tgtEl>
                                        <p:attrNameLst>
                                          <p:attrName>style.visibility</p:attrName>
                                        </p:attrNameLst>
                                      </p:cBhvr>
                                      <p:to>
                                        <p:strVal val="visible"/>
                                      </p:to>
                                    </p:set>
                                    <p:anim calcmode="lin" valueType="num">
                                      <p:cBhvr>
                                        <p:cTn id="13" dur="500" fill="hold"/>
                                        <p:tgtEl>
                                          <p:spTgt spid="61"/>
                                        </p:tgtEl>
                                        <p:attrNameLst>
                                          <p:attrName>ppt_w</p:attrName>
                                        </p:attrNameLst>
                                      </p:cBhvr>
                                      <p:tavLst>
                                        <p:tav tm="0">
                                          <p:val>
                                            <p:fltVal val="0"/>
                                          </p:val>
                                        </p:tav>
                                        <p:tav tm="100000">
                                          <p:val>
                                            <p:strVal val="#ppt_w"/>
                                          </p:val>
                                        </p:tav>
                                      </p:tavLst>
                                    </p:anim>
                                    <p:anim calcmode="lin" valueType="num">
                                      <p:cBhvr>
                                        <p:cTn id="14" dur="500" fill="hold"/>
                                        <p:tgtEl>
                                          <p:spTgt spid="61"/>
                                        </p:tgtEl>
                                        <p:attrNameLst>
                                          <p:attrName>ppt_h</p:attrName>
                                        </p:attrNameLst>
                                      </p:cBhvr>
                                      <p:tavLst>
                                        <p:tav tm="0">
                                          <p:val>
                                            <p:fltVal val="0"/>
                                          </p:val>
                                        </p:tav>
                                        <p:tav tm="100000">
                                          <p:val>
                                            <p:strVal val="#ppt_h"/>
                                          </p:val>
                                        </p:tav>
                                      </p:tavLst>
                                    </p:anim>
                                    <p:animEffect transition="in" filter="fade">
                                      <p:cBhvr>
                                        <p:cTn id="15" dur="500"/>
                                        <p:tgtEl>
                                          <p:spTgt spid="61"/>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barn(inVertical)">
                                      <p:cBhvr>
                                        <p:cTn id="19" dur="500"/>
                                        <p:tgtEl>
                                          <p:spTgt spid="6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fade">
                                      <p:cBhvr>
                                        <p:cTn id="22" dur="500"/>
                                        <p:tgtEl>
                                          <p:spTgt spid="93"/>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 calcmode="lin" valueType="num">
                                      <p:cBhvr additive="base">
                                        <p:cTn id="25" dur="500"/>
                                        <p:tgtEl>
                                          <p:spTgt spid="58"/>
                                        </p:tgtEl>
                                        <p:attrNameLst>
                                          <p:attrName>ppt_y</p:attrName>
                                        </p:attrNameLst>
                                      </p:cBhvr>
                                      <p:tavLst>
                                        <p:tav tm="0">
                                          <p:val>
                                            <p:strVal val="#ppt_y+#ppt_h*1.125000"/>
                                          </p:val>
                                        </p:tav>
                                        <p:tav tm="100000">
                                          <p:val>
                                            <p:strVal val="#ppt_y"/>
                                          </p:val>
                                        </p:tav>
                                      </p:tavLst>
                                    </p:anim>
                                    <p:animEffect transition="in" filter="wipe(up)">
                                      <p:cBhvr>
                                        <p:cTn id="26" dur="500"/>
                                        <p:tgtEl>
                                          <p:spTgt spid="58"/>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additive="base">
                                        <p:cTn id="29" dur="500"/>
                                        <p:tgtEl>
                                          <p:spTgt spid="59"/>
                                        </p:tgtEl>
                                        <p:attrNameLst>
                                          <p:attrName>ppt_y</p:attrName>
                                        </p:attrNameLst>
                                      </p:cBhvr>
                                      <p:tavLst>
                                        <p:tav tm="0">
                                          <p:val>
                                            <p:strVal val="#ppt_y-#ppt_h*1.125000"/>
                                          </p:val>
                                        </p:tav>
                                        <p:tav tm="100000">
                                          <p:val>
                                            <p:strVal val="#ppt_y"/>
                                          </p:val>
                                        </p:tav>
                                      </p:tavLst>
                                    </p:anim>
                                    <p:animEffect transition="in" filter="wipe(down)">
                                      <p:cBhvr>
                                        <p:cTn id="3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8" grpId="0"/>
      <p:bldP spid="59" grpId="0"/>
      <p:bldP spid="93"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88114" y="477138"/>
            <a:ext cx="141577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类方法</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1863053" y="1601394"/>
            <a:ext cx="9521199" cy="4928850"/>
          </a:xfrm>
          <a:prstGeom prst="rect">
            <a:avLst/>
          </a:prstGeom>
        </p:spPr>
        <p:txBody>
          <a:bodyPr wrap="square">
            <a:spAutoFit/>
          </a:bodyPr>
          <a:lstStyle/>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	class Complex: #</a:t>
            </a:r>
            <a:r>
              <a:rPr lang="zh-CN" altLang="en-US" sz="2400" dirty="0">
                <a:solidFill>
                  <a:schemeClr val="tx1">
                    <a:lumMod val="85000"/>
                    <a:lumOff val="15000"/>
                  </a:schemeClr>
                </a:solidFill>
                <a:latin typeface="+mj-lt"/>
                <a:ea typeface="微软雅黑" panose="020B0503020204020204" pitchFamily="34" charset="-122"/>
              </a:rPr>
              <a:t>定义</a:t>
            </a:r>
            <a:r>
              <a:rPr lang="en-US" altLang="zh-CN" sz="2400" dirty="0">
                <a:solidFill>
                  <a:schemeClr val="tx1">
                    <a:lumMod val="85000"/>
                    <a:lumOff val="15000"/>
                  </a:schemeClr>
                </a:solidFill>
                <a:latin typeface="+mj-lt"/>
                <a:ea typeface="微软雅黑" panose="020B0503020204020204" pitchFamily="34" charset="-122"/>
              </a:rPr>
              <a:t>Complex</a:t>
            </a:r>
            <a:r>
              <a:rPr lang="zh-CN" altLang="en-US" sz="2400" dirty="0">
                <a:solidFill>
                  <a:schemeClr val="tx1">
                    <a:lumMod val="85000"/>
                    <a:lumOff val="15000"/>
                  </a:schemeClr>
                </a:solidFill>
                <a:latin typeface="+mj-lt"/>
                <a:ea typeface="微软雅黑" panose="020B0503020204020204" pitchFamily="34" charset="-122"/>
              </a:rPr>
              <a:t>类</a:t>
            </a:r>
            <a:endParaRPr lang="zh-CN" altLang="en-US" sz="2400"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2	    def __</a:t>
            </a:r>
            <a:r>
              <a:rPr lang="en-US" altLang="zh-CN" sz="2400" dirty="0" err="1">
                <a:solidFill>
                  <a:schemeClr val="tx1">
                    <a:lumMod val="85000"/>
                    <a:lumOff val="15000"/>
                  </a:schemeClr>
                </a:solidFill>
                <a:latin typeface="+mj-lt"/>
                <a:ea typeface="微软雅黑" panose="020B0503020204020204" pitchFamily="34" charset="-122"/>
              </a:rPr>
              <a:t>init</a:t>
            </a:r>
            <a:r>
              <a:rPr lang="en-US" altLang="zh-CN" sz="2400" dirty="0">
                <a:solidFill>
                  <a:schemeClr val="tx1">
                    <a:lumMod val="85000"/>
                    <a:lumOff val="15000"/>
                  </a:schemeClr>
                </a:solidFill>
                <a:latin typeface="+mj-lt"/>
                <a:ea typeface="微软雅黑" panose="020B0503020204020204" pitchFamily="34" charset="-122"/>
              </a:rPr>
              <a:t>__(</a:t>
            </a:r>
            <a:r>
              <a:rPr lang="en-US" altLang="zh-CN" sz="2400" dirty="0" err="1">
                <a:solidFill>
                  <a:schemeClr val="tx1">
                    <a:lumMod val="85000"/>
                    <a:lumOff val="15000"/>
                  </a:schemeClr>
                </a:solidFill>
                <a:latin typeface="+mj-lt"/>
                <a:ea typeface="微软雅黑" panose="020B0503020204020204" pitchFamily="34" charset="-122"/>
              </a:rPr>
              <a:t>self,real</a:t>
            </a:r>
            <a:r>
              <a:rPr lang="en-US" altLang="zh-CN" sz="2400" dirty="0">
                <a:solidFill>
                  <a:schemeClr val="tx1">
                    <a:lumMod val="85000"/>
                    <a:lumOff val="15000"/>
                  </a:schemeClr>
                </a:solidFill>
                <a:latin typeface="+mj-lt"/>
                <a:ea typeface="微软雅黑" panose="020B0503020204020204" pitchFamily="34" charset="-122"/>
              </a:rPr>
              <a:t>=0,image=0): #</a:t>
            </a:r>
            <a:r>
              <a:rPr lang="zh-CN" altLang="en-US" sz="2400" dirty="0">
                <a:solidFill>
                  <a:schemeClr val="tx1">
                    <a:lumMod val="85000"/>
                    <a:lumOff val="15000"/>
                  </a:schemeClr>
                </a:solidFill>
                <a:latin typeface="+mj-lt"/>
                <a:ea typeface="微软雅黑" panose="020B0503020204020204" pitchFamily="34" charset="-122"/>
              </a:rPr>
              <a:t>定义构造方法</a:t>
            </a:r>
            <a:endParaRPr lang="zh-CN" altLang="en-US" sz="2400"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3	        </a:t>
            </a:r>
            <a:r>
              <a:rPr lang="en-US" altLang="zh-CN" sz="2400" dirty="0" err="1">
                <a:solidFill>
                  <a:schemeClr val="tx1">
                    <a:lumMod val="85000"/>
                    <a:lumOff val="15000"/>
                  </a:schemeClr>
                </a:solidFill>
                <a:latin typeface="+mj-lt"/>
                <a:ea typeface="微软雅黑" panose="020B0503020204020204" pitchFamily="34" charset="-122"/>
              </a:rPr>
              <a:t>self.real</a:t>
            </a:r>
            <a:r>
              <a:rPr lang="en-US" altLang="zh-CN" sz="2400" dirty="0">
                <a:solidFill>
                  <a:schemeClr val="tx1">
                    <a:lumMod val="85000"/>
                    <a:lumOff val="15000"/>
                  </a:schemeClr>
                </a:solidFill>
                <a:latin typeface="+mj-lt"/>
                <a:ea typeface="微软雅黑" panose="020B0503020204020204" pitchFamily="34" charset="-122"/>
              </a:rPr>
              <a:t>=real #</a:t>
            </a:r>
            <a:r>
              <a:rPr lang="zh-CN" altLang="en-US" sz="2400" dirty="0">
                <a:solidFill>
                  <a:schemeClr val="tx1">
                    <a:lumMod val="85000"/>
                    <a:lumOff val="15000"/>
                  </a:schemeClr>
                </a:solidFill>
                <a:latin typeface="+mj-lt"/>
                <a:ea typeface="微软雅黑" panose="020B0503020204020204" pitchFamily="34" charset="-122"/>
              </a:rPr>
              <a:t>初始化一个复数的实部值</a:t>
            </a:r>
            <a:endParaRPr lang="zh-CN" altLang="en-US" sz="2400"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4	        </a:t>
            </a:r>
            <a:r>
              <a:rPr lang="en-US" altLang="zh-CN" sz="2400" dirty="0" err="1">
                <a:solidFill>
                  <a:schemeClr val="tx1">
                    <a:lumMod val="85000"/>
                    <a:lumOff val="15000"/>
                  </a:schemeClr>
                </a:solidFill>
                <a:latin typeface="+mj-lt"/>
                <a:ea typeface="微软雅黑" panose="020B0503020204020204" pitchFamily="34" charset="-122"/>
              </a:rPr>
              <a:t>self.image</a:t>
            </a:r>
            <a:r>
              <a:rPr lang="en-US" altLang="zh-CN" sz="2400" dirty="0">
                <a:solidFill>
                  <a:schemeClr val="tx1">
                    <a:lumMod val="85000"/>
                    <a:lumOff val="15000"/>
                  </a:schemeClr>
                </a:solidFill>
                <a:latin typeface="+mj-lt"/>
                <a:ea typeface="微软雅黑" panose="020B0503020204020204" pitchFamily="34" charset="-122"/>
              </a:rPr>
              <a:t>=image #</a:t>
            </a:r>
            <a:r>
              <a:rPr lang="zh-CN" altLang="en-US" sz="2400" dirty="0">
                <a:solidFill>
                  <a:schemeClr val="tx1">
                    <a:lumMod val="85000"/>
                    <a:lumOff val="15000"/>
                  </a:schemeClr>
                </a:solidFill>
                <a:latin typeface="+mj-lt"/>
                <a:ea typeface="微软雅黑" panose="020B0503020204020204" pitchFamily="34" charset="-122"/>
              </a:rPr>
              <a:t>初始化一个复数的虚部值</a:t>
            </a:r>
            <a:endParaRPr lang="zh-CN" altLang="en-US" sz="2400"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5	    @</a:t>
            </a:r>
            <a:r>
              <a:rPr lang="en-US" altLang="zh-CN" sz="2400" dirty="0" err="1">
                <a:solidFill>
                  <a:schemeClr val="tx1">
                    <a:lumMod val="85000"/>
                    <a:lumOff val="15000"/>
                  </a:schemeClr>
                </a:solidFill>
                <a:latin typeface="+mj-lt"/>
                <a:ea typeface="微软雅黑" panose="020B0503020204020204" pitchFamily="34" charset="-122"/>
              </a:rPr>
              <a:t>classmethod</a:t>
            </a:r>
            <a:endParaRPr lang="en-US" altLang="zh-CN" sz="2400"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6	    def add(cls,c1,c2): #</a:t>
            </a:r>
            <a:r>
              <a:rPr lang="zh-CN" altLang="en-US" sz="2400" dirty="0">
                <a:solidFill>
                  <a:schemeClr val="tx1">
                    <a:lumMod val="85000"/>
                    <a:lumOff val="15000"/>
                  </a:schemeClr>
                </a:solidFill>
                <a:latin typeface="+mj-lt"/>
                <a:ea typeface="微软雅黑" panose="020B0503020204020204" pitchFamily="34" charset="-122"/>
              </a:rPr>
              <a:t>定义类方法</a:t>
            </a:r>
            <a:r>
              <a:rPr lang="en-US" altLang="zh-CN" sz="2400" dirty="0">
                <a:solidFill>
                  <a:schemeClr val="tx1">
                    <a:lumMod val="85000"/>
                    <a:lumOff val="15000"/>
                  </a:schemeClr>
                </a:solidFill>
                <a:latin typeface="+mj-lt"/>
                <a:ea typeface="微软雅黑" panose="020B0503020204020204" pitchFamily="34" charset="-122"/>
              </a:rPr>
              <a:t>add</a:t>
            </a:r>
            <a:r>
              <a:rPr lang="zh-CN" altLang="en-US" sz="2400" dirty="0">
                <a:solidFill>
                  <a:schemeClr val="tx1">
                    <a:lumMod val="85000"/>
                    <a:lumOff val="15000"/>
                  </a:schemeClr>
                </a:solidFill>
                <a:latin typeface="+mj-lt"/>
                <a:ea typeface="微软雅黑" panose="020B0503020204020204" pitchFamily="34" charset="-122"/>
              </a:rPr>
              <a:t>，实现两个复数的加法运算</a:t>
            </a:r>
            <a:endParaRPr lang="zh-CN" altLang="en-US" sz="2400"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7	        print(</a:t>
            </a:r>
            <a:r>
              <a:rPr lang="en-US" altLang="zh-CN" sz="2400" dirty="0" err="1">
                <a:solidFill>
                  <a:schemeClr val="tx1">
                    <a:lumMod val="85000"/>
                    <a:lumOff val="15000"/>
                  </a:schemeClr>
                </a:solidFill>
                <a:latin typeface="+mj-lt"/>
                <a:ea typeface="微软雅黑" panose="020B0503020204020204" pitchFamily="34" charset="-122"/>
              </a:rPr>
              <a:t>cls</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输出</a:t>
            </a:r>
            <a:r>
              <a:rPr lang="en-US" altLang="zh-CN" sz="2400" dirty="0" err="1">
                <a:solidFill>
                  <a:schemeClr val="tx1">
                    <a:lumMod val="85000"/>
                    <a:lumOff val="15000"/>
                  </a:schemeClr>
                </a:solidFill>
                <a:latin typeface="+mj-lt"/>
                <a:ea typeface="微软雅黑" panose="020B0503020204020204" pitchFamily="34" charset="-122"/>
              </a:rPr>
              <a:t>cls</a:t>
            </a:r>
            <a:endParaRPr lang="en-US" altLang="zh-CN" sz="2400"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8	        c=Complex() #</a:t>
            </a:r>
            <a:r>
              <a:rPr lang="zh-CN" altLang="en-US" sz="2400" dirty="0">
                <a:solidFill>
                  <a:schemeClr val="tx1">
                    <a:lumMod val="85000"/>
                    <a:lumOff val="15000"/>
                  </a:schemeClr>
                </a:solidFill>
                <a:latin typeface="+mj-lt"/>
                <a:ea typeface="微软雅黑" panose="020B0503020204020204" pitchFamily="34" charset="-122"/>
              </a:rPr>
              <a:t>创建</a:t>
            </a:r>
            <a:r>
              <a:rPr lang="en-US" altLang="zh-CN" sz="2400" dirty="0">
                <a:solidFill>
                  <a:schemeClr val="tx1">
                    <a:lumMod val="85000"/>
                    <a:lumOff val="15000"/>
                  </a:schemeClr>
                </a:solidFill>
                <a:latin typeface="+mj-lt"/>
                <a:ea typeface="微软雅黑" panose="020B0503020204020204" pitchFamily="34" charset="-122"/>
              </a:rPr>
              <a:t>Complex</a:t>
            </a:r>
            <a:r>
              <a:rPr lang="zh-CN" altLang="en-US" sz="2400" dirty="0">
                <a:solidFill>
                  <a:schemeClr val="tx1">
                    <a:lumMod val="85000"/>
                    <a:lumOff val="15000"/>
                  </a:schemeClr>
                </a:solidFill>
                <a:latin typeface="+mj-lt"/>
                <a:ea typeface="微软雅黑" panose="020B0503020204020204" pitchFamily="34" charset="-122"/>
              </a:rPr>
              <a:t>类对象</a:t>
            </a:r>
            <a:r>
              <a:rPr lang="en-US" altLang="zh-CN" sz="2400" dirty="0">
                <a:solidFill>
                  <a:schemeClr val="tx1">
                    <a:lumMod val="85000"/>
                    <a:lumOff val="15000"/>
                  </a:schemeClr>
                </a:solidFill>
                <a:latin typeface="+mj-lt"/>
                <a:ea typeface="微软雅黑" panose="020B0503020204020204" pitchFamily="34" charset="-122"/>
              </a:rPr>
              <a:t>c</a:t>
            </a:r>
            <a:endParaRPr lang="en-US" altLang="zh-CN" sz="2400"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9	        </a:t>
            </a:r>
            <a:r>
              <a:rPr lang="en-US" altLang="zh-CN" sz="2400" dirty="0" err="1">
                <a:solidFill>
                  <a:schemeClr val="tx1">
                    <a:lumMod val="85000"/>
                    <a:lumOff val="15000"/>
                  </a:schemeClr>
                </a:solidFill>
                <a:latin typeface="+mj-lt"/>
                <a:ea typeface="微软雅黑" panose="020B0503020204020204" pitchFamily="34" charset="-122"/>
              </a:rPr>
              <a:t>c.real</a:t>
            </a:r>
            <a:r>
              <a:rPr lang="en-US" altLang="zh-CN" sz="2400" dirty="0">
                <a:solidFill>
                  <a:schemeClr val="tx1">
                    <a:lumMod val="85000"/>
                    <a:lumOff val="15000"/>
                  </a:schemeClr>
                </a:solidFill>
                <a:latin typeface="+mj-lt"/>
                <a:ea typeface="微软雅黑" panose="020B0503020204020204" pitchFamily="34" charset="-122"/>
              </a:rPr>
              <a:t>=c1.real+c2.real #</a:t>
            </a:r>
            <a:r>
              <a:rPr lang="zh-CN" altLang="en-US" sz="2400" dirty="0">
                <a:solidFill>
                  <a:schemeClr val="tx1">
                    <a:lumMod val="85000"/>
                    <a:lumOff val="15000"/>
                  </a:schemeClr>
                </a:solidFill>
                <a:latin typeface="+mj-lt"/>
                <a:ea typeface="微软雅黑" panose="020B0503020204020204" pitchFamily="34" charset="-122"/>
              </a:rPr>
              <a:t>实部相加</a:t>
            </a:r>
            <a:endParaRPr lang="zh-CN" altLang="en-US" sz="2400"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10	        </a:t>
            </a:r>
            <a:r>
              <a:rPr lang="en-US" altLang="zh-CN" sz="2400" dirty="0" err="1">
                <a:solidFill>
                  <a:schemeClr val="tx1">
                    <a:lumMod val="85000"/>
                    <a:lumOff val="15000"/>
                  </a:schemeClr>
                </a:solidFill>
                <a:latin typeface="+mj-lt"/>
                <a:ea typeface="微软雅黑" panose="020B0503020204020204" pitchFamily="34" charset="-122"/>
              </a:rPr>
              <a:t>c.image</a:t>
            </a:r>
            <a:r>
              <a:rPr lang="en-US" altLang="zh-CN" sz="2400" dirty="0">
                <a:solidFill>
                  <a:schemeClr val="tx1">
                    <a:lumMod val="85000"/>
                    <a:lumOff val="15000"/>
                  </a:schemeClr>
                </a:solidFill>
                <a:latin typeface="+mj-lt"/>
                <a:ea typeface="微软雅黑" panose="020B0503020204020204" pitchFamily="34" charset="-122"/>
              </a:rPr>
              <a:t>=c1.image+c2.image #</a:t>
            </a:r>
            <a:r>
              <a:rPr lang="zh-CN" altLang="en-US" sz="2400" dirty="0">
                <a:solidFill>
                  <a:schemeClr val="tx1">
                    <a:lumMod val="85000"/>
                    <a:lumOff val="15000"/>
                  </a:schemeClr>
                </a:solidFill>
                <a:latin typeface="+mj-lt"/>
                <a:ea typeface="微软雅黑" panose="020B0503020204020204" pitchFamily="34" charset="-122"/>
              </a:rPr>
              <a:t>虚部相加</a:t>
            </a:r>
            <a:endParaRPr lang="zh-CN" altLang="en-US" sz="2400"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11	        return c</a:t>
            </a:r>
            <a:endParaRPr lang="en-US" altLang="zh-CN" sz="2400" dirty="0">
              <a:solidFill>
                <a:schemeClr val="tx1">
                  <a:lumMod val="85000"/>
                  <a:lumOff val="15000"/>
                </a:schemeClr>
              </a:solidFill>
              <a:latin typeface="+mj-lt"/>
              <a:ea typeface="微软雅黑" panose="020B0503020204020204" pitchFamily="34" charset="-122"/>
            </a:endParaRPr>
          </a:p>
        </p:txBody>
      </p:sp>
      <p:cxnSp>
        <p:nvCxnSpPr>
          <p:cNvPr id="6" name="直接连接符 5"/>
          <p:cNvCxnSpPr/>
          <p:nvPr/>
        </p:nvCxnSpPr>
        <p:spPr>
          <a:xfrm>
            <a:off x="1781207" y="1595017"/>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836354" y="1156380"/>
            <a:ext cx="877274" cy="877274"/>
            <a:chOff x="7024688" y="1536700"/>
            <a:chExt cx="982663" cy="982663"/>
          </a:xfrm>
        </p:grpSpPr>
        <p:sp>
          <p:nvSpPr>
            <p:cNvPr id="8" name="Oval 4011"/>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9" name="Rectangle 4012"/>
            <p:cNvSpPr>
              <a:spLocks noChangeArrowheads="1"/>
            </p:cNvSpPr>
            <p:nvPr/>
          </p:nvSpPr>
          <p:spPr bwMode="auto">
            <a:xfrm>
              <a:off x="7154863" y="1698625"/>
              <a:ext cx="492125" cy="644525"/>
            </a:xfrm>
            <a:prstGeom prst="rect">
              <a:avLst/>
            </a:prstGeom>
            <a:noFill/>
            <a:ln w="19050">
              <a:solidFill>
                <a:schemeClr val="tx2">
                  <a:lumMod val="50000"/>
                </a:schemeClr>
              </a:solidFill>
              <a:miter lim="800000"/>
            </a:ln>
          </p:spPr>
          <p:txBody>
            <a:bodyPr vert="horz" wrap="square" lIns="91440" tIns="45720" rIns="91440" bIns="45720" numCol="1" anchor="t" anchorCtr="0" compatLnSpc="1"/>
            <a:lstStyle/>
            <a:p>
              <a:endParaRPr lang="zh-CN" altLang="en-US"/>
            </a:p>
          </p:txBody>
        </p:sp>
        <p:sp>
          <p:nvSpPr>
            <p:cNvPr id="10" name="Freeform 4013"/>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4014"/>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4015"/>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4016"/>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 name="Rectangle 4017"/>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 name="Rectangle 4018"/>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Rectangle 4019"/>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Rectangle 4020"/>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4021"/>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 name="Rectangle 4022"/>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 name="Rectangle 4023"/>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 name="Rectangle 4024"/>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 name="Rectangle 4026"/>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 name="Rectangle 4027"/>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 name="Rectangle 4028"/>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 name="Oval 4029"/>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Rectangle 4030"/>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Freeform 4031"/>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Oval 4032"/>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Rectangle 4033"/>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Oval 4034"/>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Rectangle 4035"/>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Rectangle 4036"/>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Rectangle 4037"/>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4038"/>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Rectangle 4039"/>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 name="Rectangle 4040"/>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 name="Rectangle 4041"/>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 name="Rectangle 4042"/>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48" name="KSO_Shape"/>
          <p:cNvSpPr/>
          <p:nvPr/>
        </p:nvSpPr>
        <p:spPr>
          <a:xfrm>
            <a:off x="1695912" y="1696578"/>
            <a:ext cx="9688340" cy="474863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p:tgtEl>
                                          <p:spTgt spid="3"/>
                                        </p:tgtEl>
                                        <p:attrNameLst>
                                          <p:attrName>ppt_y</p:attrName>
                                        </p:attrNameLst>
                                      </p:cBhvr>
                                      <p:tavLst>
                                        <p:tav tm="0">
                                          <p:val>
                                            <p:strVal val="#ppt_y-#ppt_h*1.125000"/>
                                          </p:val>
                                        </p:tav>
                                        <p:tav tm="100000">
                                          <p:val>
                                            <p:strVal val="#ppt_y"/>
                                          </p:val>
                                        </p:tav>
                                      </p:tavLst>
                                    </p:anim>
                                    <p:animEffect transition="in" filter="wipe(down)">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48"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88114" y="477138"/>
            <a:ext cx="141577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类方法</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1847259" y="1517092"/>
            <a:ext cx="9289360" cy="2797048"/>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12	if __name__=='__main__':</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13	    c1=Complex(1,2.5)</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14	    c2=Complex(2.2,3.1)</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15	    c=</a:t>
            </a:r>
            <a:r>
              <a:rPr lang="en-US" altLang="zh-CN" sz="2400" dirty="0" err="1">
                <a:solidFill>
                  <a:schemeClr val="tx1">
                    <a:lumMod val="85000"/>
                    <a:lumOff val="15000"/>
                  </a:schemeClr>
                </a:solidFill>
                <a:latin typeface="+mj-lt"/>
                <a:ea typeface="微软雅黑" panose="020B0503020204020204" pitchFamily="34" charset="-122"/>
              </a:rPr>
              <a:t>Complex.add</a:t>
            </a:r>
            <a:r>
              <a:rPr lang="en-US" altLang="zh-CN" sz="2400" dirty="0">
                <a:solidFill>
                  <a:schemeClr val="tx1">
                    <a:lumMod val="85000"/>
                    <a:lumOff val="15000"/>
                  </a:schemeClr>
                </a:solidFill>
                <a:latin typeface="+mj-lt"/>
                <a:ea typeface="微软雅黑" panose="020B0503020204020204" pitchFamily="34" charset="-122"/>
              </a:rPr>
              <a:t>(c1,c2) #</a:t>
            </a:r>
            <a:r>
              <a:rPr lang="zh-CN" altLang="en-US" sz="2400" dirty="0">
                <a:solidFill>
                  <a:schemeClr val="tx1">
                    <a:lumMod val="85000"/>
                    <a:lumOff val="15000"/>
                  </a:schemeClr>
                </a:solidFill>
                <a:latin typeface="+mj-lt"/>
                <a:ea typeface="微软雅黑" panose="020B0503020204020204" pitchFamily="34" charset="-122"/>
              </a:rPr>
              <a:t>直接使用类名调用类方法</a:t>
            </a:r>
            <a:r>
              <a:rPr lang="en-US" altLang="zh-CN" sz="2400" dirty="0">
                <a:solidFill>
                  <a:schemeClr val="tx1">
                    <a:lumMod val="85000"/>
                    <a:lumOff val="15000"/>
                  </a:schemeClr>
                </a:solidFill>
                <a:latin typeface="+mj-lt"/>
                <a:ea typeface="微软雅黑" panose="020B0503020204020204" pitchFamily="34" charset="-122"/>
              </a:rPr>
              <a:t>add</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16	    print('c1+c2</a:t>
            </a:r>
            <a:r>
              <a:rPr lang="zh-CN" altLang="en-US" sz="2400" dirty="0">
                <a:solidFill>
                  <a:schemeClr val="tx1">
                    <a:lumMod val="85000"/>
                    <a:lumOff val="15000"/>
                  </a:schemeClr>
                </a:solidFill>
                <a:latin typeface="+mj-lt"/>
                <a:ea typeface="微软雅黑" panose="020B0503020204020204" pitchFamily="34" charset="-122"/>
              </a:rPr>
              <a:t>的结果为</a:t>
            </a:r>
            <a:r>
              <a:rPr lang="en-US" altLang="zh-CN" sz="2400" dirty="0">
                <a:solidFill>
                  <a:schemeClr val="tx1">
                    <a:lumMod val="85000"/>
                    <a:lumOff val="15000"/>
                  </a:schemeClr>
                </a:solidFill>
                <a:latin typeface="+mj-lt"/>
                <a:ea typeface="微软雅黑" panose="020B0503020204020204" pitchFamily="34" charset="-122"/>
              </a:rPr>
              <a:t>%.2f+%.2fi'%(</a:t>
            </a:r>
            <a:r>
              <a:rPr lang="en-US" altLang="zh-CN" sz="2400" dirty="0" err="1">
                <a:solidFill>
                  <a:schemeClr val="tx1">
                    <a:lumMod val="85000"/>
                    <a:lumOff val="15000"/>
                  </a:schemeClr>
                </a:solidFill>
                <a:latin typeface="+mj-lt"/>
                <a:ea typeface="微软雅黑" panose="020B0503020204020204" pitchFamily="34" charset="-122"/>
              </a:rPr>
              <a:t>c.real,c.image</a:t>
            </a:r>
            <a:r>
              <a:rPr lang="en-US" altLang="zh-CN" sz="2400" dirty="0">
                <a:solidFill>
                  <a:schemeClr val="tx1">
                    <a:lumMod val="85000"/>
                    <a:lumOff val="15000"/>
                  </a:schemeClr>
                </a:solidFill>
                <a:latin typeface="+mj-lt"/>
                <a:ea typeface="微软雅黑" panose="020B0503020204020204" pitchFamily="34" charset="-122"/>
              </a:rPr>
              <a:t>))</a:t>
            </a:r>
            <a:endParaRPr lang="en-US" altLang="zh-CN" sz="2400" dirty="0">
              <a:solidFill>
                <a:schemeClr val="tx1">
                  <a:lumMod val="85000"/>
                  <a:lumOff val="15000"/>
                </a:schemeClr>
              </a:solidFill>
              <a:latin typeface="+mj-lt"/>
              <a:ea typeface="微软雅黑" panose="020B0503020204020204" pitchFamily="34" charset="-122"/>
            </a:endParaRPr>
          </a:p>
        </p:txBody>
      </p:sp>
      <p:cxnSp>
        <p:nvCxnSpPr>
          <p:cNvPr id="6" name="直接连接符 5"/>
          <p:cNvCxnSpPr/>
          <p:nvPr/>
        </p:nvCxnSpPr>
        <p:spPr>
          <a:xfrm>
            <a:off x="1781207" y="1532871"/>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836354" y="1094234"/>
            <a:ext cx="877274" cy="877274"/>
            <a:chOff x="7024688" y="1536700"/>
            <a:chExt cx="982663" cy="982663"/>
          </a:xfrm>
        </p:grpSpPr>
        <p:sp>
          <p:nvSpPr>
            <p:cNvPr id="8" name="Oval 4011"/>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9" name="Rectangle 4012"/>
            <p:cNvSpPr>
              <a:spLocks noChangeArrowheads="1"/>
            </p:cNvSpPr>
            <p:nvPr/>
          </p:nvSpPr>
          <p:spPr bwMode="auto">
            <a:xfrm>
              <a:off x="7154863" y="1698625"/>
              <a:ext cx="492125" cy="644525"/>
            </a:xfrm>
            <a:prstGeom prst="rect">
              <a:avLst/>
            </a:prstGeom>
            <a:noFill/>
            <a:ln w="19050">
              <a:solidFill>
                <a:schemeClr val="tx2">
                  <a:lumMod val="50000"/>
                </a:schemeClr>
              </a:solidFill>
              <a:miter lim="800000"/>
            </a:ln>
          </p:spPr>
          <p:txBody>
            <a:bodyPr vert="horz" wrap="square" lIns="91440" tIns="45720" rIns="91440" bIns="45720" numCol="1" anchor="t" anchorCtr="0" compatLnSpc="1"/>
            <a:lstStyle/>
            <a:p>
              <a:endParaRPr lang="zh-CN" altLang="en-US"/>
            </a:p>
          </p:txBody>
        </p:sp>
        <p:sp>
          <p:nvSpPr>
            <p:cNvPr id="10" name="Freeform 4013"/>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4014"/>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4015"/>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Rectangle 4016"/>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 name="Rectangle 4017"/>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5" name="Rectangle 4018"/>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6" name="Rectangle 4019"/>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Rectangle 4020"/>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8" name="Rectangle 4021"/>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 name="Rectangle 4022"/>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0" name="Rectangle 4023"/>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 name="Rectangle 4024"/>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 name="Rectangle 4026"/>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 name="Rectangle 4027"/>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 name="Rectangle 4028"/>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5" name="Oval 4029"/>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Rectangle 4030"/>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Freeform 4031"/>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Oval 4032"/>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Rectangle 4033"/>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Oval 4034"/>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Rectangle 4035"/>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Rectangle 4036"/>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Rectangle 4037"/>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4038"/>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Rectangle 4039"/>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 name="Rectangle 4040"/>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 name="Rectangle 4041"/>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 name="Rectangle 4042"/>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39" name="TextBox 107"/>
          <p:cNvSpPr txBox="1"/>
          <p:nvPr/>
        </p:nvSpPr>
        <p:spPr>
          <a:xfrm>
            <a:off x="1898581" y="4951096"/>
            <a:ext cx="9033550" cy="1099882"/>
          </a:xfrm>
          <a:prstGeom prst="rect">
            <a:avLst/>
          </a:prstGeom>
          <a:noFill/>
        </p:spPr>
        <p:txBody>
          <a:bodyPr wrap="square" lIns="56610" tIns="28304" rIns="56610" bIns="28304" rtlCol="0">
            <a:spAutoFit/>
          </a:bodyPr>
          <a:lstStyle/>
          <a:p>
            <a:pPr defTabSz="914400">
              <a:lnSpc>
                <a:spcPct val="150000"/>
              </a:lnSpc>
              <a:spcBef>
                <a:spcPct val="0"/>
              </a:spcBef>
              <a:defRPr/>
            </a:pPr>
            <a:r>
              <a:rPr lang="en-US" altLang="zh-CN" sz="2400" kern="0" dirty="0">
                <a:solidFill>
                  <a:schemeClr val="tx1">
                    <a:lumMod val="85000"/>
                    <a:lumOff val="15000"/>
                  </a:schemeClr>
                </a:solidFill>
                <a:latin typeface="+mj-lt"/>
                <a:ea typeface="微软雅黑" panose="020B0503020204020204" pitchFamily="34" charset="-122"/>
              </a:rPr>
              <a:t>&lt;class '__</a:t>
            </a:r>
            <a:r>
              <a:rPr lang="en-US" altLang="zh-CN" sz="2400" kern="0" dirty="0" err="1">
                <a:solidFill>
                  <a:schemeClr val="tx1">
                    <a:lumMod val="85000"/>
                    <a:lumOff val="15000"/>
                  </a:schemeClr>
                </a:solidFill>
                <a:latin typeface="+mj-lt"/>
                <a:ea typeface="微软雅黑" panose="020B0503020204020204" pitchFamily="34" charset="-122"/>
              </a:rPr>
              <a:t>main__.Complex</a:t>
            </a:r>
            <a:r>
              <a:rPr lang="en-US" altLang="zh-CN" sz="2400" kern="0" dirty="0">
                <a:solidFill>
                  <a:schemeClr val="tx1">
                    <a:lumMod val="85000"/>
                    <a:lumOff val="15000"/>
                  </a:schemeClr>
                </a:solidFill>
                <a:latin typeface="+mj-lt"/>
                <a:ea typeface="微软雅黑" panose="020B0503020204020204" pitchFamily="34" charset="-122"/>
              </a:rPr>
              <a:t>'&gt;</a:t>
            </a:r>
            <a:endParaRPr lang="en-US" altLang="zh-CN" sz="2400" kern="0" dirty="0">
              <a:solidFill>
                <a:schemeClr val="tx1">
                  <a:lumMod val="85000"/>
                  <a:lumOff val="15000"/>
                </a:schemeClr>
              </a:solidFill>
              <a:latin typeface="+mj-lt"/>
              <a:ea typeface="微软雅黑" panose="020B0503020204020204" pitchFamily="34" charset="-122"/>
            </a:endParaRPr>
          </a:p>
          <a:p>
            <a:pPr defTabSz="914400">
              <a:lnSpc>
                <a:spcPct val="150000"/>
              </a:lnSpc>
              <a:spcBef>
                <a:spcPct val="0"/>
              </a:spcBef>
              <a:defRPr/>
            </a:pPr>
            <a:r>
              <a:rPr lang="en-US" altLang="zh-CN" sz="2400" kern="0" dirty="0">
                <a:solidFill>
                  <a:schemeClr val="tx1">
                    <a:lumMod val="85000"/>
                    <a:lumOff val="15000"/>
                  </a:schemeClr>
                </a:solidFill>
                <a:latin typeface="+mj-lt"/>
                <a:ea typeface="微软雅黑" panose="020B0503020204020204" pitchFamily="34" charset="-122"/>
              </a:rPr>
              <a:t>c1+c2</a:t>
            </a:r>
            <a:r>
              <a:rPr lang="zh-CN" altLang="en-US" sz="2400" kern="0" dirty="0">
                <a:solidFill>
                  <a:schemeClr val="tx1">
                    <a:lumMod val="85000"/>
                    <a:lumOff val="15000"/>
                  </a:schemeClr>
                </a:solidFill>
                <a:latin typeface="+mj-lt"/>
                <a:ea typeface="微软雅黑" panose="020B0503020204020204" pitchFamily="34" charset="-122"/>
              </a:rPr>
              <a:t>的结果为</a:t>
            </a:r>
            <a:r>
              <a:rPr lang="en-US" altLang="zh-CN" sz="2400" kern="0" dirty="0">
                <a:solidFill>
                  <a:schemeClr val="tx1">
                    <a:lumMod val="85000"/>
                    <a:lumOff val="15000"/>
                  </a:schemeClr>
                </a:solidFill>
                <a:latin typeface="+mj-lt"/>
                <a:ea typeface="微软雅黑" panose="020B0503020204020204" pitchFamily="34" charset="-122"/>
              </a:rPr>
              <a:t>3.20+5.60i</a:t>
            </a:r>
            <a:endParaRPr lang="en-US" altLang="zh-CN" sz="2400" kern="0" dirty="0">
              <a:solidFill>
                <a:schemeClr val="tx1">
                  <a:lumMod val="85000"/>
                  <a:lumOff val="15000"/>
                </a:schemeClr>
              </a:solidFill>
              <a:latin typeface="+mj-lt"/>
              <a:ea typeface="微软雅黑" panose="020B0503020204020204" pitchFamily="34" charset="-122"/>
            </a:endParaRPr>
          </a:p>
        </p:txBody>
      </p:sp>
      <p:grpSp>
        <p:nvGrpSpPr>
          <p:cNvPr id="5" name="组合 4"/>
          <p:cNvGrpSpPr/>
          <p:nvPr/>
        </p:nvGrpSpPr>
        <p:grpSpPr>
          <a:xfrm>
            <a:off x="811552" y="4344683"/>
            <a:ext cx="877274" cy="877274"/>
            <a:chOff x="1184655" y="3843886"/>
            <a:chExt cx="877274" cy="877274"/>
          </a:xfrm>
        </p:grpSpPr>
        <p:sp>
          <p:nvSpPr>
            <p:cNvPr id="45" name="KSO_Shape"/>
            <p:cNvSpPr/>
            <p:nvPr/>
          </p:nvSpPr>
          <p:spPr>
            <a:xfrm>
              <a:off x="1184655" y="3843886"/>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2" name="KSO_Shape"/>
            <p:cNvSpPr/>
            <p:nvPr/>
          </p:nvSpPr>
          <p:spPr bwMode="auto">
            <a:xfrm>
              <a:off x="1364011" y="3954003"/>
              <a:ext cx="646190" cy="648477"/>
            </a:xfrm>
            <a:custGeom>
              <a:avLst/>
              <a:gdLst>
                <a:gd name="T0" fmla="*/ 1471281 w 3950"/>
                <a:gd name="T1" fmla="*/ 1585004 h 3962"/>
                <a:gd name="T2" fmla="*/ 1291856 w 3950"/>
                <a:gd name="T3" fmla="*/ 1800397 h 3962"/>
                <a:gd name="T4" fmla="*/ 0 w 3950"/>
                <a:gd name="T5" fmla="*/ 1620903 h 3962"/>
                <a:gd name="T6" fmla="*/ 179425 w 3950"/>
                <a:gd name="T7" fmla="*/ 5453 h 3962"/>
                <a:gd name="T8" fmla="*/ 963441 w 3950"/>
                <a:gd name="T9" fmla="*/ 5453 h 3962"/>
                <a:gd name="T10" fmla="*/ 968438 w 3950"/>
                <a:gd name="T11" fmla="*/ 5453 h 3962"/>
                <a:gd name="T12" fmla="*/ 968892 w 3950"/>
                <a:gd name="T13" fmla="*/ 5907 h 3962"/>
                <a:gd name="T14" fmla="*/ 1471281 w 3950"/>
                <a:gd name="T15" fmla="*/ 543936 h 3962"/>
                <a:gd name="T16" fmla="*/ 1474006 w 3950"/>
                <a:gd name="T17" fmla="*/ 552570 h 3962"/>
                <a:gd name="T18" fmla="*/ 1471281 w 3950"/>
                <a:gd name="T19" fmla="*/ 974723 h 3962"/>
                <a:gd name="T20" fmla="*/ 1794245 w 3950"/>
                <a:gd name="T21" fmla="*/ 1154217 h 3962"/>
                <a:gd name="T22" fmla="*/ 1614821 w 3950"/>
                <a:gd name="T23" fmla="*/ 1585004 h 3962"/>
                <a:gd name="T24" fmla="*/ 968892 w 3950"/>
                <a:gd name="T25" fmla="*/ 364442 h 3962"/>
                <a:gd name="T26" fmla="*/ 1355450 w 3950"/>
                <a:gd name="T27" fmla="*/ 543936 h 3962"/>
                <a:gd name="T28" fmla="*/ 1399965 w 3950"/>
                <a:gd name="T29" fmla="*/ 615734 h 3962"/>
                <a:gd name="T30" fmla="*/ 897123 w 3950"/>
                <a:gd name="T31" fmla="*/ 436240 h 3962"/>
                <a:gd name="T32" fmla="*/ 251194 w 3950"/>
                <a:gd name="T33" fmla="*/ 77251 h 3962"/>
                <a:gd name="T34" fmla="*/ 71770 w 3950"/>
                <a:gd name="T35" fmla="*/ 1549105 h 3962"/>
                <a:gd name="T36" fmla="*/ 1220087 w 3950"/>
                <a:gd name="T37" fmla="*/ 1728599 h 3962"/>
                <a:gd name="T38" fmla="*/ 574158 w 3950"/>
                <a:gd name="T39" fmla="*/ 1585004 h 3962"/>
                <a:gd name="T40" fmla="*/ 394734 w 3950"/>
                <a:gd name="T41" fmla="*/ 1154217 h 3962"/>
                <a:gd name="T42" fmla="*/ 1399965 w 3950"/>
                <a:gd name="T43" fmla="*/ 974723 h 3962"/>
                <a:gd name="T44" fmla="*/ 1254609 w 3950"/>
                <a:gd name="T45" fmla="*/ 1147401 h 3962"/>
                <a:gd name="T46" fmla="*/ 1121517 w 3950"/>
                <a:gd name="T47" fmla="*/ 1246464 h 3962"/>
                <a:gd name="T48" fmla="*/ 987062 w 3950"/>
                <a:gd name="T49" fmla="*/ 1147401 h 3962"/>
                <a:gd name="T50" fmla="*/ 977523 w 3950"/>
                <a:gd name="T51" fmla="*/ 1455950 h 3962"/>
                <a:gd name="T52" fmla="*/ 1120608 w 3950"/>
                <a:gd name="T53" fmla="*/ 1349162 h 3962"/>
                <a:gd name="T54" fmla="*/ 1264148 w 3950"/>
                <a:gd name="T55" fmla="*/ 1455950 h 3962"/>
                <a:gd name="T56" fmla="*/ 1254609 w 3950"/>
                <a:gd name="T57" fmla="*/ 1147401 h 3962"/>
                <a:gd name="T58" fmla="*/ 957536 w 3950"/>
                <a:gd name="T59" fmla="*/ 1147401 h 3962"/>
                <a:gd name="T60" fmla="*/ 712701 w 3950"/>
                <a:gd name="T61" fmla="*/ 1199659 h 3962"/>
                <a:gd name="T62" fmla="*/ 804003 w 3950"/>
                <a:gd name="T63" fmla="*/ 1455950 h 3962"/>
                <a:gd name="T64" fmla="*/ 866688 w 3950"/>
                <a:gd name="T65" fmla="*/ 1199659 h 3962"/>
                <a:gd name="T66" fmla="*/ 1529424 w 3950"/>
                <a:gd name="T67" fmla="*/ 1147401 h 3962"/>
                <a:gd name="T68" fmla="*/ 1284589 w 3950"/>
                <a:gd name="T69" fmla="*/ 1199659 h 3962"/>
                <a:gd name="T70" fmla="*/ 1375891 w 3950"/>
                <a:gd name="T71" fmla="*/ 1455950 h 3962"/>
                <a:gd name="T72" fmla="*/ 1438121 w 3950"/>
                <a:gd name="T73" fmla="*/ 1199659 h 3962"/>
                <a:gd name="T74" fmla="*/ 1529424 w 3950"/>
                <a:gd name="T75" fmla="*/ 1147401 h 3962"/>
                <a:gd name="T76" fmla="*/ 753583 w 3950"/>
                <a:gd name="T77" fmla="*/ 651633 h 3962"/>
                <a:gd name="T78" fmla="*/ 179425 w 3950"/>
                <a:gd name="T79" fmla="*/ 723431 h 3962"/>
                <a:gd name="T80" fmla="*/ 179425 w 3950"/>
                <a:gd name="T81" fmla="*/ 364442 h 3962"/>
                <a:gd name="T82" fmla="*/ 753583 w 3950"/>
                <a:gd name="T83" fmla="*/ 436240 h 3962"/>
                <a:gd name="T84" fmla="*/ 179425 w 3950"/>
                <a:gd name="T85" fmla="*/ 364442 h 3962"/>
                <a:gd name="T86" fmla="*/ 753583 w 3950"/>
                <a:gd name="T87" fmla="*/ 220846 h 3962"/>
                <a:gd name="T88" fmla="*/ 179425 w 3950"/>
                <a:gd name="T89" fmla="*/ 292644 h 3962"/>
                <a:gd name="T90" fmla="*/ 538274 w 3950"/>
                <a:gd name="T91" fmla="*/ 579835 h 3962"/>
                <a:gd name="T92" fmla="*/ 179425 w 3950"/>
                <a:gd name="T93" fmla="*/ 508037 h 3962"/>
                <a:gd name="T94" fmla="*/ 538274 w 3950"/>
                <a:gd name="T95" fmla="*/ 579835 h 3962"/>
                <a:gd name="T96" fmla="*/ 179425 w 3950"/>
                <a:gd name="T97" fmla="*/ 867026 h 3962"/>
                <a:gd name="T98" fmla="*/ 394734 w 3950"/>
                <a:gd name="T99" fmla="*/ 795228 h 39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950" h="3962">
                  <a:moveTo>
                    <a:pt x="3555" y="3488"/>
                  </a:moveTo>
                  <a:cubicBezTo>
                    <a:pt x="3239" y="3488"/>
                    <a:pt x="3239" y="3488"/>
                    <a:pt x="3239" y="3488"/>
                  </a:cubicBezTo>
                  <a:cubicBezTo>
                    <a:pt x="3239" y="3567"/>
                    <a:pt x="3239" y="3567"/>
                    <a:pt x="3239" y="3567"/>
                  </a:cubicBezTo>
                  <a:cubicBezTo>
                    <a:pt x="3239" y="3785"/>
                    <a:pt x="3063" y="3962"/>
                    <a:pt x="2844" y="3962"/>
                  </a:cubicBezTo>
                  <a:cubicBezTo>
                    <a:pt x="395" y="3962"/>
                    <a:pt x="395" y="3962"/>
                    <a:pt x="395" y="3962"/>
                  </a:cubicBezTo>
                  <a:cubicBezTo>
                    <a:pt x="177" y="3962"/>
                    <a:pt x="0" y="3785"/>
                    <a:pt x="0" y="3567"/>
                  </a:cubicBezTo>
                  <a:cubicBezTo>
                    <a:pt x="0" y="407"/>
                    <a:pt x="0" y="407"/>
                    <a:pt x="0" y="407"/>
                  </a:cubicBezTo>
                  <a:cubicBezTo>
                    <a:pt x="0" y="189"/>
                    <a:pt x="177" y="12"/>
                    <a:pt x="395" y="12"/>
                  </a:cubicBezTo>
                  <a:cubicBezTo>
                    <a:pt x="1975" y="12"/>
                    <a:pt x="1975" y="12"/>
                    <a:pt x="1975" y="12"/>
                  </a:cubicBezTo>
                  <a:cubicBezTo>
                    <a:pt x="2121" y="12"/>
                    <a:pt x="2121" y="12"/>
                    <a:pt x="2121" y="12"/>
                  </a:cubicBezTo>
                  <a:cubicBezTo>
                    <a:pt x="2121" y="0"/>
                    <a:pt x="2121" y="0"/>
                    <a:pt x="2121" y="0"/>
                  </a:cubicBezTo>
                  <a:cubicBezTo>
                    <a:pt x="2132" y="12"/>
                    <a:pt x="2132" y="12"/>
                    <a:pt x="2132" y="12"/>
                  </a:cubicBezTo>
                  <a:cubicBezTo>
                    <a:pt x="2133" y="12"/>
                    <a:pt x="2133" y="12"/>
                    <a:pt x="2133" y="12"/>
                  </a:cubicBezTo>
                  <a:cubicBezTo>
                    <a:pt x="2133" y="13"/>
                    <a:pt x="2133" y="13"/>
                    <a:pt x="2133" y="13"/>
                  </a:cubicBezTo>
                  <a:cubicBezTo>
                    <a:pt x="3227" y="1197"/>
                    <a:pt x="3227" y="1197"/>
                    <a:pt x="3227" y="1197"/>
                  </a:cubicBezTo>
                  <a:cubicBezTo>
                    <a:pt x="3239" y="1197"/>
                    <a:pt x="3239" y="1197"/>
                    <a:pt x="3239" y="1197"/>
                  </a:cubicBezTo>
                  <a:cubicBezTo>
                    <a:pt x="3239" y="1210"/>
                    <a:pt x="3239" y="1210"/>
                    <a:pt x="3239" y="1210"/>
                  </a:cubicBezTo>
                  <a:cubicBezTo>
                    <a:pt x="3245" y="1216"/>
                    <a:pt x="3245" y="1216"/>
                    <a:pt x="3245" y="1216"/>
                  </a:cubicBezTo>
                  <a:cubicBezTo>
                    <a:pt x="3239" y="1216"/>
                    <a:pt x="3239" y="1216"/>
                    <a:pt x="3239" y="1216"/>
                  </a:cubicBezTo>
                  <a:cubicBezTo>
                    <a:pt x="3239" y="2145"/>
                    <a:pt x="3239" y="2145"/>
                    <a:pt x="3239" y="2145"/>
                  </a:cubicBezTo>
                  <a:cubicBezTo>
                    <a:pt x="3555" y="2145"/>
                    <a:pt x="3555" y="2145"/>
                    <a:pt x="3555" y="2145"/>
                  </a:cubicBezTo>
                  <a:cubicBezTo>
                    <a:pt x="3774" y="2145"/>
                    <a:pt x="3950" y="2322"/>
                    <a:pt x="3950" y="2540"/>
                  </a:cubicBezTo>
                  <a:cubicBezTo>
                    <a:pt x="3950" y="3093"/>
                    <a:pt x="3950" y="3093"/>
                    <a:pt x="3950" y="3093"/>
                  </a:cubicBezTo>
                  <a:cubicBezTo>
                    <a:pt x="3950" y="3311"/>
                    <a:pt x="3774" y="3488"/>
                    <a:pt x="3555" y="3488"/>
                  </a:cubicBezTo>
                  <a:close/>
                  <a:moveTo>
                    <a:pt x="2133" y="296"/>
                  </a:moveTo>
                  <a:cubicBezTo>
                    <a:pt x="2133" y="802"/>
                    <a:pt x="2133" y="802"/>
                    <a:pt x="2133" y="802"/>
                  </a:cubicBezTo>
                  <a:cubicBezTo>
                    <a:pt x="2133" y="1020"/>
                    <a:pt x="2310" y="1197"/>
                    <a:pt x="2528" y="1197"/>
                  </a:cubicBezTo>
                  <a:cubicBezTo>
                    <a:pt x="2984" y="1197"/>
                    <a:pt x="2984" y="1197"/>
                    <a:pt x="2984" y="1197"/>
                  </a:cubicBezTo>
                  <a:lnTo>
                    <a:pt x="2133" y="296"/>
                  </a:lnTo>
                  <a:close/>
                  <a:moveTo>
                    <a:pt x="3082" y="1355"/>
                  </a:moveTo>
                  <a:cubicBezTo>
                    <a:pt x="2371" y="1355"/>
                    <a:pt x="2371" y="1355"/>
                    <a:pt x="2371" y="1355"/>
                  </a:cubicBezTo>
                  <a:cubicBezTo>
                    <a:pt x="2152" y="1355"/>
                    <a:pt x="1975" y="1178"/>
                    <a:pt x="1975" y="960"/>
                  </a:cubicBezTo>
                  <a:cubicBezTo>
                    <a:pt x="1975" y="170"/>
                    <a:pt x="1975" y="170"/>
                    <a:pt x="1975" y="170"/>
                  </a:cubicBezTo>
                  <a:cubicBezTo>
                    <a:pt x="553" y="170"/>
                    <a:pt x="553" y="170"/>
                    <a:pt x="553" y="170"/>
                  </a:cubicBezTo>
                  <a:cubicBezTo>
                    <a:pt x="335" y="170"/>
                    <a:pt x="158" y="347"/>
                    <a:pt x="158" y="565"/>
                  </a:cubicBezTo>
                  <a:cubicBezTo>
                    <a:pt x="158" y="3409"/>
                    <a:pt x="158" y="3409"/>
                    <a:pt x="158" y="3409"/>
                  </a:cubicBezTo>
                  <a:cubicBezTo>
                    <a:pt x="158" y="3627"/>
                    <a:pt x="335" y="3804"/>
                    <a:pt x="553" y="3804"/>
                  </a:cubicBezTo>
                  <a:cubicBezTo>
                    <a:pt x="2686" y="3804"/>
                    <a:pt x="2686" y="3804"/>
                    <a:pt x="2686" y="3804"/>
                  </a:cubicBezTo>
                  <a:cubicBezTo>
                    <a:pt x="2877" y="3804"/>
                    <a:pt x="3037" y="3668"/>
                    <a:pt x="3073" y="3488"/>
                  </a:cubicBezTo>
                  <a:cubicBezTo>
                    <a:pt x="1264" y="3488"/>
                    <a:pt x="1264" y="3488"/>
                    <a:pt x="1264" y="3488"/>
                  </a:cubicBezTo>
                  <a:cubicBezTo>
                    <a:pt x="1046" y="3488"/>
                    <a:pt x="869" y="3311"/>
                    <a:pt x="869" y="3093"/>
                  </a:cubicBezTo>
                  <a:cubicBezTo>
                    <a:pt x="869" y="2540"/>
                    <a:pt x="869" y="2540"/>
                    <a:pt x="869" y="2540"/>
                  </a:cubicBezTo>
                  <a:cubicBezTo>
                    <a:pt x="869" y="2322"/>
                    <a:pt x="1046" y="2145"/>
                    <a:pt x="1264" y="2145"/>
                  </a:cubicBezTo>
                  <a:cubicBezTo>
                    <a:pt x="3082" y="2145"/>
                    <a:pt x="3082" y="2145"/>
                    <a:pt x="3082" y="2145"/>
                  </a:cubicBezTo>
                  <a:lnTo>
                    <a:pt x="3082" y="1355"/>
                  </a:lnTo>
                  <a:close/>
                  <a:moveTo>
                    <a:pt x="2762" y="2525"/>
                  </a:moveTo>
                  <a:cubicBezTo>
                    <a:pt x="2603" y="2525"/>
                    <a:pt x="2603" y="2525"/>
                    <a:pt x="2603" y="2525"/>
                  </a:cubicBezTo>
                  <a:cubicBezTo>
                    <a:pt x="2469" y="2743"/>
                    <a:pt x="2469" y="2743"/>
                    <a:pt x="2469" y="2743"/>
                  </a:cubicBezTo>
                  <a:cubicBezTo>
                    <a:pt x="2333" y="2525"/>
                    <a:pt x="2333" y="2525"/>
                    <a:pt x="2333" y="2525"/>
                  </a:cubicBezTo>
                  <a:cubicBezTo>
                    <a:pt x="2173" y="2525"/>
                    <a:pt x="2173" y="2525"/>
                    <a:pt x="2173" y="2525"/>
                  </a:cubicBezTo>
                  <a:cubicBezTo>
                    <a:pt x="2383" y="2850"/>
                    <a:pt x="2383" y="2850"/>
                    <a:pt x="2383" y="2850"/>
                  </a:cubicBezTo>
                  <a:cubicBezTo>
                    <a:pt x="2152" y="3204"/>
                    <a:pt x="2152" y="3204"/>
                    <a:pt x="2152" y="3204"/>
                  </a:cubicBezTo>
                  <a:cubicBezTo>
                    <a:pt x="2316" y="3204"/>
                    <a:pt x="2316" y="3204"/>
                    <a:pt x="2316" y="3204"/>
                  </a:cubicBezTo>
                  <a:cubicBezTo>
                    <a:pt x="2467" y="2969"/>
                    <a:pt x="2467" y="2969"/>
                    <a:pt x="2467" y="2969"/>
                  </a:cubicBezTo>
                  <a:cubicBezTo>
                    <a:pt x="2617" y="3204"/>
                    <a:pt x="2617" y="3204"/>
                    <a:pt x="2617" y="3204"/>
                  </a:cubicBezTo>
                  <a:cubicBezTo>
                    <a:pt x="2783" y="3204"/>
                    <a:pt x="2783" y="3204"/>
                    <a:pt x="2783" y="3204"/>
                  </a:cubicBezTo>
                  <a:cubicBezTo>
                    <a:pt x="2551" y="2855"/>
                    <a:pt x="2551" y="2855"/>
                    <a:pt x="2551" y="2855"/>
                  </a:cubicBezTo>
                  <a:lnTo>
                    <a:pt x="2762" y="2525"/>
                  </a:lnTo>
                  <a:close/>
                  <a:moveTo>
                    <a:pt x="2108" y="2640"/>
                  </a:moveTo>
                  <a:cubicBezTo>
                    <a:pt x="2108" y="2525"/>
                    <a:pt x="2108" y="2525"/>
                    <a:pt x="2108" y="2525"/>
                  </a:cubicBezTo>
                  <a:cubicBezTo>
                    <a:pt x="1569" y="2525"/>
                    <a:pt x="1569" y="2525"/>
                    <a:pt x="1569" y="2525"/>
                  </a:cubicBezTo>
                  <a:cubicBezTo>
                    <a:pt x="1569" y="2640"/>
                    <a:pt x="1569" y="2640"/>
                    <a:pt x="1569" y="2640"/>
                  </a:cubicBezTo>
                  <a:cubicBezTo>
                    <a:pt x="1770" y="2640"/>
                    <a:pt x="1770" y="2640"/>
                    <a:pt x="1770" y="2640"/>
                  </a:cubicBezTo>
                  <a:cubicBezTo>
                    <a:pt x="1770" y="3204"/>
                    <a:pt x="1770" y="3204"/>
                    <a:pt x="1770" y="3204"/>
                  </a:cubicBezTo>
                  <a:cubicBezTo>
                    <a:pt x="1908" y="3204"/>
                    <a:pt x="1908" y="3204"/>
                    <a:pt x="1908" y="3204"/>
                  </a:cubicBezTo>
                  <a:cubicBezTo>
                    <a:pt x="1908" y="2640"/>
                    <a:pt x="1908" y="2640"/>
                    <a:pt x="1908" y="2640"/>
                  </a:cubicBezTo>
                  <a:lnTo>
                    <a:pt x="2108" y="2640"/>
                  </a:lnTo>
                  <a:close/>
                  <a:moveTo>
                    <a:pt x="3367" y="2525"/>
                  </a:moveTo>
                  <a:cubicBezTo>
                    <a:pt x="2828" y="2525"/>
                    <a:pt x="2828" y="2525"/>
                    <a:pt x="2828" y="2525"/>
                  </a:cubicBezTo>
                  <a:cubicBezTo>
                    <a:pt x="2828" y="2640"/>
                    <a:pt x="2828" y="2640"/>
                    <a:pt x="2828" y="2640"/>
                  </a:cubicBezTo>
                  <a:cubicBezTo>
                    <a:pt x="3029" y="2640"/>
                    <a:pt x="3029" y="2640"/>
                    <a:pt x="3029" y="2640"/>
                  </a:cubicBezTo>
                  <a:cubicBezTo>
                    <a:pt x="3029" y="3204"/>
                    <a:pt x="3029" y="3204"/>
                    <a:pt x="3029" y="3204"/>
                  </a:cubicBezTo>
                  <a:cubicBezTo>
                    <a:pt x="3166" y="3204"/>
                    <a:pt x="3166" y="3204"/>
                    <a:pt x="3166" y="3204"/>
                  </a:cubicBezTo>
                  <a:cubicBezTo>
                    <a:pt x="3166" y="2640"/>
                    <a:pt x="3166" y="2640"/>
                    <a:pt x="3166" y="2640"/>
                  </a:cubicBezTo>
                  <a:cubicBezTo>
                    <a:pt x="3367" y="2640"/>
                    <a:pt x="3367" y="2640"/>
                    <a:pt x="3367" y="2640"/>
                  </a:cubicBezTo>
                  <a:lnTo>
                    <a:pt x="3367" y="2525"/>
                  </a:lnTo>
                  <a:close/>
                  <a:moveTo>
                    <a:pt x="395" y="1434"/>
                  </a:moveTo>
                  <a:cubicBezTo>
                    <a:pt x="1659" y="1434"/>
                    <a:pt x="1659" y="1434"/>
                    <a:pt x="1659" y="1434"/>
                  </a:cubicBezTo>
                  <a:cubicBezTo>
                    <a:pt x="1659" y="1592"/>
                    <a:pt x="1659" y="1592"/>
                    <a:pt x="1659" y="1592"/>
                  </a:cubicBezTo>
                  <a:cubicBezTo>
                    <a:pt x="395" y="1592"/>
                    <a:pt x="395" y="1592"/>
                    <a:pt x="395" y="1592"/>
                  </a:cubicBezTo>
                  <a:lnTo>
                    <a:pt x="395" y="1434"/>
                  </a:lnTo>
                  <a:close/>
                  <a:moveTo>
                    <a:pt x="395" y="802"/>
                  </a:moveTo>
                  <a:cubicBezTo>
                    <a:pt x="1659" y="802"/>
                    <a:pt x="1659" y="802"/>
                    <a:pt x="1659" y="802"/>
                  </a:cubicBezTo>
                  <a:cubicBezTo>
                    <a:pt x="1659" y="960"/>
                    <a:pt x="1659" y="960"/>
                    <a:pt x="1659" y="960"/>
                  </a:cubicBezTo>
                  <a:cubicBezTo>
                    <a:pt x="395" y="960"/>
                    <a:pt x="395" y="960"/>
                    <a:pt x="395" y="960"/>
                  </a:cubicBezTo>
                  <a:lnTo>
                    <a:pt x="395" y="802"/>
                  </a:lnTo>
                  <a:close/>
                  <a:moveTo>
                    <a:pt x="395" y="486"/>
                  </a:moveTo>
                  <a:cubicBezTo>
                    <a:pt x="1659" y="486"/>
                    <a:pt x="1659" y="486"/>
                    <a:pt x="1659" y="486"/>
                  </a:cubicBezTo>
                  <a:cubicBezTo>
                    <a:pt x="1659" y="644"/>
                    <a:pt x="1659" y="644"/>
                    <a:pt x="1659" y="644"/>
                  </a:cubicBezTo>
                  <a:cubicBezTo>
                    <a:pt x="395" y="644"/>
                    <a:pt x="395" y="644"/>
                    <a:pt x="395" y="644"/>
                  </a:cubicBezTo>
                  <a:lnTo>
                    <a:pt x="395" y="486"/>
                  </a:lnTo>
                  <a:close/>
                  <a:moveTo>
                    <a:pt x="1185" y="1276"/>
                  </a:moveTo>
                  <a:cubicBezTo>
                    <a:pt x="395" y="1276"/>
                    <a:pt x="395" y="1276"/>
                    <a:pt x="395" y="1276"/>
                  </a:cubicBezTo>
                  <a:cubicBezTo>
                    <a:pt x="395" y="1118"/>
                    <a:pt x="395" y="1118"/>
                    <a:pt x="395" y="1118"/>
                  </a:cubicBezTo>
                  <a:cubicBezTo>
                    <a:pt x="1185" y="1118"/>
                    <a:pt x="1185" y="1118"/>
                    <a:pt x="1185" y="1118"/>
                  </a:cubicBezTo>
                  <a:lnTo>
                    <a:pt x="1185" y="1276"/>
                  </a:lnTo>
                  <a:close/>
                  <a:moveTo>
                    <a:pt x="869" y="1908"/>
                  </a:moveTo>
                  <a:cubicBezTo>
                    <a:pt x="395" y="1908"/>
                    <a:pt x="395" y="1908"/>
                    <a:pt x="395" y="1908"/>
                  </a:cubicBezTo>
                  <a:cubicBezTo>
                    <a:pt x="395" y="1750"/>
                    <a:pt x="395" y="1750"/>
                    <a:pt x="395" y="1750"/>
                  </a:cubicBezTo>
                  <a:cubicBezTo>
                    <a:pt x="869" y="1750"/>
                    <a:pt x="869" y="1750"/>
                    <a:pt x="869" y="1750"/>
                  </a:cubicBezTo>
                  <a:lnTo>
                    <a:pt x="869" y="1908"/>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sp>
        <p:nvSpPr>
          <p:cNvPr id="47" name="KSO_Shape"/>
          <p:cNvSpPr/>
          <p:nvPr/>
        </p:nvSpPr>
        <p:spPr>
          <a:xfrm>
            <a:off x="1688825" y="4881215"/>
            <a:ext cx="9500557" cy="1295062"/>
          </a:xfrm>
          <a:prstGeom prst="roundRect">
            <a:avLst>
              <a:gd name="adj" fmla="val 110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8" name="KSO_Shape"/>
          <p:cNvSpPr/>
          <p:nvPr/>
        </p:nvSpPr>
        <p:spPr>
          <a:xfrm>
            <a:off x="1695912" y="1634431"/>
            <a:ext cx="9493471" cy="2665860"/>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cxnSp>
        <p:nvCxnSpPr>
          <p:cNvPr id="50" name="直接连接符 49"/>
          <p:cNvCxnSpPr/>
          <p:nvPr/>
        </p:nvCxnSpPr>
        <p:spPr>
          <a:xfrm>
            <a:off x="1781207" y="4811774"/>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p:tgtEl>
                                          <p:spTgt spid="3"/>
                                        </p:tgtEl>
                                        <p:attrNameLst>
                                          <p:attrName>ppt_y</p:attrName>
                                        </p:attrNameLst>
                                      </p:cBhvr>
                                      <p:tavLst>
                                        <p:tav tm="0">
                                          <p:val>
                                            <p:strVal val="#ppt_y-#ppt_h*1.125000"/>
                                          </p:val>
                                        </p:tav>
                                        <p:tav tm="100000">
                                          <p:val>
                                            <p:strVal val="#ppt_y"/>
                                          </p:val>
                                        </p:tav>
                                      </p:tavLst>
                                    </p:anim>
                                    <p:animEffect transition="in" filter="wipe(down)">
                                      <p:cBhvr>
                                        <p:cTn id="26" dur="500"/>
                                        <p:tgtEl>
                                          <p:spTgt spid="3"/>
                                        </p:tgtEl>
                                      </p:cBhvr>
                                    </p:animEffect>
                                  </p:childTnLst>
                                </p:cTn>
                              </p:par>
                            </p:childTnLst>
                          </p:cTn>
                        </p:par>
                        <p:par>
                          <p:cTn id="27" fill="hold">
                            <p:stCondLst>
                              <p:cond delay="1500"/>
                            </p:stCondLst>
                            <p:childTnLst>
                              <p:par>
                                <p:cTn id="28" presetID="53" presetClass="entr" presetSubtype="16"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500" fill="hold"/>
                                        <p:tgtEl>
                                          <p:spTgt spid="5"/>
                                        </p:tgtEl>
                                        <p:attrNameLst>
                                          <p:attrName>ppt_w</p:attrName>
                                        </p:attrNameLst>
                                      </p:cBhvr>
                                      <p:tavLst>
                                        <p:tav tm="0">
                                          <p:val>
                                            <p:fltVal val="0"/>
                                          </p:val>
                                        </p:tav>
                                        <p:tav tm="100000">
                                          <p:val>
                                            <p:strVal val="#ppt_w"/>
                                          </p:val>
                                        </p:tav>
                                      </p:tavLst>
                                    </p:anim>
                                    <p:anim calcmode="lin" valueType="num">
                                      <p:cBhvr>
                                        <p:cTn id="31" dur="500" fill="hold"/>
                                        <p:tgtEl>
                                          <p:spTgt spid="5"/>
                                        </p:tgtEl>
                                        <p:attrNameLst>
                                          <p:attrName>ppt_h</p:attrName>
                                        </p:attrNameLst>
                                      </p:cBhvr>
                                      <p:tavLst>
                                        <p:tav tm="0">
                                          <p:val>
                                            <p:fltVal val="0"/>
                                          </p:val>
                                        </p:tav>
                                        <p:tav tm="100000">
                                          <p:val>
                                            <p:strVal val="#ppt_h"/>
                                          </p:val>
                                        </p:tav>
                                      </p:tavLst>
                                    </p:anim>
                                    <p:animEffect transition="in" filter="fade">
                                      <p:cBhvr>
                                        <p:cTn id="32" dur="500"/>
                                        <p:tgtEl>
                                          <p:spTgt spid="5"/>
                                        </p:tgtEl>
                                      </p:cBhvr>
                                    </p:animEffect>
                                  </p:childTnLst>
                                </p:cTn>
                              </p:par>
                            </p:childTnLst>
                          </p:cTn>
                        </p:par>
                        <p:par>
                          <p:cTn id="33" fill="hold">
                            <p:stCondLst>
                              <p:cond delay="2000"/>
                            </p:stCondLst>
                            <p:childTnLst>
                              <p:par>
                                <p:cTn id="34" presetID="16" presetClass="entr" presetSubtype="21" fill="hold" nodeType="after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barn(inVertical)">
                                      <p:cBhvr>
                                        <p:cTn id="36" dur="500"/>
                                        <p:tgtEl>
                                          <p:spTgt spid="5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fade">
                                      <p:cBhvr>
                                        <p:cTn id="39" dur="500"/>
                                        <p:tgtEl>
                                          <p:spTgt spid="47"/>
                                        </p:tgtEl>
                                      </p:cBhvr>
                                    </p:animEffect>
                                  </p:childTnLst>
                                </p:cTn>
                              </p:par>
                              <p:par>
                                <p:cTn id="40" presetID="12" presetClass="entr" presetSubtype="1"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 calcmode="lin" valueType="num">
                                      <p:cBhvr additive="base">
                                        <p:cTn id="42" dur="500"/>
                                        <p:tgtEl>
                                          <p:spTgt spid="39"/>
                                        </p:tgtEl>
                                        <p:attrNameLst>
                                          <p:attrName>ppt_y</p:attrName>
                                        </p:attrNameLst>
                                      </p:cBhvr>
                                      <p:tavLst>
                                        <p:tav tm="0">
                                          <p:val>
                                            <p:strVal val="#ppt_y-#ppt_h*1.125000"/>
                                          </p:val>
                                        </p:tav>
                                        <p:tav tm="100000">
                                          <p:val>
                                            <p:strVal val="#ppt_y"/>
                                          </p:val>
                                        </p:tav>
                                      </p:tavLst>
                                    </p:anim>
                                    <p:animEffect transition="in" filter="wipe(down)">
                                      <p:cBhvr>
                                        <p:cTn id="4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39" grpId="0"/>
      <p:bldP spid="47" grpId="0" animBg="1"/>
      <p:bldP spid="48"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88114" y="477138"/>
            <a:ext cx="141577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类方法</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2105917" y="1368951"/>
            <a:ext cx="1107996"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1825893" y="2562677"/>
            <a:ext cx="9289360" cy="2862322"/>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将第</a:t>
            </a:r>
            <a:r>
              <a:rPr lang="en-US" altLang="zh-CN" sz="2400" dirty="0">
                <a:solidFill>
                  <a:schemeClr val="tx1">
                    <a:lumMod val="85000"/>
                    <a:lumOff val="15000"/>
                  </a:schemeClr>
                </a:solidFill>
                <a:latin typeface="+mj-lt"/>
                <a:ea typeface="微软雅黑" panose="020B0503020204020204" pitchFamily="34" charset="-122"/>
              </a:rPr>
              <a:t>15</a:t>
            </a:r>
            <a:r>
              <a:rPr lang="zh-CN" altLang="en-US" sz="2400" dirty="0">
                <a:solidFill>
                  <a:schemeClr val="tx1">
                    <a:lumMod val="85000"/>
                    <a:lumOff val="15000"/>
                  </a:schemeClr>
                </a:solidFill>
                <a:latin typeface="+mj-lt"/>
                <a:ea typeface="微软雅黑" panose="020B0503020204020204" pitchFamily="34" charset="-122"/>
              </a:rPr>
              <a:t>行的“</a:t>
            </a:r>
            <a:r>
              <a:rPr lang="en-US" altLang="zh-CN" sz="2400" dirty="0">
                <a:solidFill>
                  <a:schemeClr val="tx1">
                    <a:lumMod val="85000"/>
                    <a:lumOff val="15000"/>
                  </a:schemeClr>
                </a:solidFill>
                <a:latin typeface="+mj-lt"/>
                <a:ea typeface="微软雅黑" panose="020B0503020204020204" pitchFamily="34" charset="-122"/>
              </a:rPr>
              <a:t>c=</a:t>
            </a:r>
            <a:r>
              <a:rPr lang="en-US" altLang="zh-CN" sz="2400" dirty="0" err="1">
                <a:solidFill>
                  <a:schemeClr val="tx1">
                    <a:lumMod val="85000"/>
                    <a:lumOff val="15000"/>
                  </a:schemeClr>
                </a:solidFill>
                <a:latin typeface="+mj-lt"/>
                <a:ea typeface="微软雅黑" panose="020B0503020204020204" pitchFamily="34" charset="-122"/>
              </a:rPr>
              <a:t>Complex.add</a:t>
            </a:r>
            <a:r>
              <a:rPr lang="en-US" altLang="zh-CN" sz="2400" dirty="0">
                <a:solidFill>
                  <a:schemeClr val="tx1">
                    <a:lumMod val="85000"/>
                    <a:lumOff val="15000"/>
                  </a:schemeClr>
                </a:solidFill>
                <a:latin typeface="+mj-lt"/>
                <a:ea typeface="微软雅黑" panose="020B0503020204020204" pitchFamily="34" charset="-122"/>
              </a:rPr>
              <a:t>(c1,c2)</a:t>
            </a:r>
            <a:r>
              <a:rPr lang="en-US" altLang="zh-CN" sz="2400" dirty="0">
                <a:solidFill>
                  <a:schemeClr val="tx1">
                    <a:lumMod val="85000"/>
                    <a:lumOff val="15000"/>
                  </a:schemeClr>
                </a:solidFill>
                <a:latin typeface="+mj-ea"/>
              </a:rPr>
              <a:t> ”</a:t>
            </a:r>
            <a:r>
              <a:rPr lang="zh-CN" altLang="en-US" sz="2400" dirty="0">
                <a:solidFill>
                  <a:schemeClr val="tx1">
                    <a:lumMod val="85000"/>
                    <a:lumOff val="15000"/>
                  </a:schemeClr>
                </a:solidFill>
                <a:latin typeface="+mj-lt"/>
                <a:ea typeface="微软雅黑" panose="020B0503020204020204" pitchFamily="34" charset="-122"/>
              </a:rPr>
              <a:t>改为“</a:t>
            </a:r>
            <a:r>
              <a:rPr lang="en-US" altLang="zh-CN" sz="2400" dirty="0">
                <a:solidFill>
                  <a:schemeClr val="tx1">
                    <a:lumMod val="85000"/>
                    <a:lumOff val="15000"/>
                  </a:schemeClr>
                </a:solidFill>
                <a:latin typeface="+mj-lt"/>
                <a:ea typeface="微软雅黑" panose="020B0503020204020204" pitchFamily="34" charset="-122"/>
              </a:rPr>
              <a:t>c=c1.add(c1, c2)</a:t>
            </a:r>
            <a:r>
              <a:rPr lang="en-US" altLang="zh-CN" sz="2400" dirty="0">
                <a:solidFill>
                  <a:schemeClr val="tx1">
                    <a:lumMod val="85000"/>
                    <a:lumOff val="15000"/>
                  </a:schemeClr>
                </a:solidFill>
                <a:latin typeface="+mj-ea"/>
              </a:rPr>
              <a:t> ”</a:t>
            </a:r>
            <a:r>
              <a:rPr lang="zh-CN" altLang="en-US" sz="2400" dirty="0">
                <a:solidFill>
                  <a:schemeClr val="tx1">
                    <a:lumMod val="85000"/>
                    <a:lumOff val="15000"/>
                  </a:schemeClr>
                </a:solidFill>
                <a:latin typeface="+mj-lt"/>
                <a:ea typeface="微软雅黑" panose="020B0503020204020204" pitchFamily="34" charset="-122"/>
              </a:rPr>
              <a:t>或“</a:t>
            </a:r>
            <a:r>
              <a:rPr lang="en-US" altLang="zh-CN" sz="2400" dirty="0">
                <a:solidFill>
                  <a:schemeClr val="tx1">
                    <a:lumMod val="85000"/>
                    <a:lumOff val="15000"/>
                  </a:schemeClr>
                </a:solidFill>
                <a:latin typeface="+mj-lt"/>
                <a:ea typeface="微软雅黑" panose="020B0503020204020204" pitchFamily="34" charset="-122"/>
              </a:rPr>
              <a:t>c=c2.add(c1, c2)</a:t>
            </a:r>
            <a:r>
              <a:rPr lang="en-US" altLang="zh-CN" sz="2400" dirty="0">
                <a:solidFill>
                  <a:schemeClr val="tx1">
                    <a:lumMod val="85000"/>
                    <a:lumOff val="15000"/>
                  </a:schemeClr>
                </a:solidFill>
                <a:latin typeface="+mj-ea"/>
                <a:ea typeface="+mj-ea"/>
              </a:rPr>
              <a:t>”</a:t>
            </a:r>
            <a:r>
              <a:rPr lang="zh-CN" altLang="en-US" sz="2400" dirty="0">
                <a:solidFill>
                  <a:schemeClr val="tx1">
                    <a:lumMod val="85000"/>
                    <a:lumOff val="15000"/>
                  </a:schemeClr>
                </a:solidFill>
                <a:latin typeface="+mj-lt"/>
                <a:ea typeface="微软雅黑" panose="020B0503020204020204" pitchFamily="34" charset="-122"/>
              </a:rPr>
              <a:t>或“</a:t>
            </a:r>
            <a:r>
              <a:rPr lang="en-US" altLang="zh-CN" sz="2400" dirty="0">
                <a:solidFill>
                  <a:schemeClr val="tx1">
                    <a:lumMod val="85000"/>
                    <a:lumOff val="15000"/>
                  </a:schemeClr>
                </a:solidFill>
                <a:latin typeface="+mj-lt"/>
                <a:ea typeface="微软雅黑" panose="020B0503020204020204" pitchFamily="34" charset="-122"/>
              </a:rPr>
              <a:t>c=Complex().add(c1, c2)</a:t>
            </a:r>
            <a:r>
              <a:rPr lang="en-US" altLang="zh-CN" sz="2400" dirty="0">
                <a:solidFill>
                  <a:schemeClr val="tx1">
                    <a:lumMod val="85000"/>
                    <a:lumOff val="15000"/>
                  </a:schemeClr>
                </a:solidFill>
                <a:latin typeface="+mj-ea"/>
              </a:rPr>
              <a:t> ”</a:t>
            </a:r>
            <a:r>
              <a:rPr lang="zh-CN" altLang="en-US" sz="2400" dirty="0">
                <a:solidFill>
                  <a:schemeClr val="tx1">
                    <a:lumMod val="85000"/>
                    <a:lumOff val="15000"/>
                  </a:schemeClr>
                </a:solidFill>
                <a:latin typeface="+mj-lt"/>
                <a:ea typeface="微软雅黑" panose="020B0503020204020204" pitchFamily="34" charset="-122"/>
              </a:rPr>
              <a:t>，程序运行后可得到相同的输出结果，即类方法也可以使用实例对象调用。</a:t>
            </a:r>
            <a:endParaRPr lang="zh-CN" altLang="en-US"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通过“</a:t>
            </a:r>
            <a:r>
              <a:rPr lang="en-US" altLang="zh-CN" sz="2400" dirty="0">
                <a:solidFill>
                  <a:schemeClr val="tx1">
                    <a:lumMod val="85000"/>
                    <a:lumOff val="15000"/>
                  </a:schemeClr>
                </a:solidFill>
                <a:latin typeface="+mj-lt"/>
                <a:ea typeface="微软雅黑" panose="020B0503020204020204" pitchFamily="34" charset="-122"/>
              </a:rPr>
              <a:t>print(</a:t>
            </a:r>
            <a:r>
              <a:rPr lang="en-US" altLang="zh-CN" sz="2400" dirty="0" err="1">
                <a:solidFill>
                  <a:schemeClr val="tx1">
                    <a:lumMod val="85000"/>
                    <a:lumOff val="15000"/>
                  </a:schemeClr>
                </a:solidFill>
                <a:latin typeface="+mj-lt"/>
                <a:ea typeface="微软雅黑" panose="020B0503020204020204" pitchFamily="34" charset="-122"/>
              </a:rPr>
              <a:t>cls</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a:solidFill>
                  <a:schemeClr val="tx1">
                    <a:lumMod val="85000"/>
                    <a:lumOff val="15000"/>
                  </a:schemeClr>
                </a:solidFill>
                <a:latin typeface="+mj-ea"/>
              </a:rPr>
              <a:t> ”</a:t>
            </a:r>
            <a:r>
              <a:rPr lang="zh-CN" altLang="en-US" sz="2400" dirty="0">
                <a:solidFill>
                  <a:schemeClr val="tx1">
                    <a:lumMod val="85000"/>
                    <a:lumOff val="15000"/>
                  </a:schemeClr>
                </a:solidFill>
                <a:latin typeface="+mj-lt"/>
                <a:ea typeface="微软雅黑" panose="020B0503020204020204" pitchFamily="34" charset="-122"/>
              </a:rPr>
              <a:t>输出类方法</a:t>
            </a:r>
            <a:r>
              <a:rPr lang="en-US" altLang="zh-CN" sz="2400" dirty="0">
                <a:solidFill>
                  <a:schemeClr val="tx1">
                    <a:lumMod val="85000"/>
                    <a:lumOff val="15000"/>
                  </a:schemeClr>
                </a:solidFill>
                <a:latin typeface="+mj-lt"/>
                <a:ea typeface="微软雅黑" panose="020B0503020204020204" pitchFamily="34" charset="-122"/>
              </a:rPr>
              <a:t>add</a:t>
            </a:r>
            <a:r>
              <a:rPr lang="zh-CN" altLang="en-US" sz="2400" dirty="0">
                <a:solidFill>
                  <a:schemeClr val="tx1">
                    <a:lumMod val="85000"/>
                    <a:lumOff val="15000"/>
                  </a:schemeClr>
                </a:solidFill>
                <a:latin typeface="+mj-lt"/>
                <a:ea typeface="微软雅黑" panose="020B0503020204020204" pitchFamily="34" charset="-122"/>
              </a:rPr>
              <a:t>的第一个参数，从输出结果中可以看到</a:t>
            </a:r>
            <a:r>
              <a:rPr lang="en-US" altLang="zh-CN" sz="2400" dirty="0" err="1">
                <a:solidFill>
                  <a:schemeClr val="tx1">
                    <a:lumMod val="85000"/>
                    <a:lumOff val="15000"/>
                  </a:schemeClr>
                </a:solidFill>
                <a:latin typeface="+mj-lt"/>
                <a:ea typeface="微软雅黑" panose="020B0503020204020204" pitchFamily="34" charset="-122"/>
              </a:rPr>
              <a:t>cls</a:t>
            </a:r>
            <a:r>
              <a:rPr lang="zh-CN" altLang="en-US" sz="2400" dirty="0">
                <a:solidFill>
                  <a:schemeClr val="tx1">
                    <a:lumMod val="85000"/>
                    <a:lumOff val="15000"/>
                  </a:schemeClr>
                </a:solidFill>
                <a:latin typeface="+mj-lt"/>
                <a:ea typeface="微软雅黑" panose="020B0503020204020204" pitchFamily="34" charset="-122"/>
              </a:rPr>
              <a:t>是</a:t>
            </a:r>
            <a:r>
              <a:rPr lang="en-US" altLang="zh-CN" sz="2400" dirty="0">
                <a:solidFill>
                  <a:schemeClr val="tx1">
                    <a:lumMod val="85000"/>
                    <a:lumOff val="15000"/>
                  </a:schemeClr>
                </a:solidFill>
                <a:latin typeface="+mj-lt"/>
                <a:ea typeface="微软雅黑" panose="020B0503020204020204" pitchFamily="34" charset="-122"/>
              </a:rPr>
              <a:t>Complex</a:t>
            </a:r>
            <a:r>
              <a:rPr lang="zh-CN" altLang="en-US" sz="2400" dirty="0">
                <a:solidFill>
                  <a:schemeClr val="tx1">
                    <a:lumMod val="85000"/>
                    <a:lumOff val="15000"/>
                  </a:schemeClr>
                </a:solidFill>
                <a:latin typeface="+mj-lt"/>
                <a:ea typeface="微软雅黑" panose="020B0503020204020204" pitchFamily="34" charset="-122"/>
              </a:rPr>
              <a:t>类。</a:t>
            </a:r>
            <a:endParaRPr lang="zh-CN" altLang="en-US" sz="2400" dirty="0">
              <a:solidFill>
                <a:schemeClr val="tx1">
                  <a:lumMod val="85000"/>
                  <a:lumOff val="15000"/>
                </a:schemeClr>
              </a:solidFill>
              <a:latin typeface="+mj-lt"/>
              <a:ea typeface="微软雅黑" panose="020B0503020204020204" pitchFamily="34" charset="-122"/>
            </a:endParaRPr>
          </a:p>
        </p:txBody>
      </p:sp>
      <p:cxnSp>
        <p:nvCxnSpPr>
          <p:cNvPr id="6" name="直接连接符 5"/>
          <p:cNvCxnSpPr/>
          <p:nvPr/>
        </p:nvCxnSpPr>
        <p:spPr>
          <a:xfrm>
            <a:off x="1798140" y="1849017"/>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8" name="KSO_Shape"/>
          <p:cNvSpPr/>
          <p:nvPr/>
        </p:nvSpPr>
        <p:spPr>
          <a:xfrm>
            <a:off x="1798140" y="2534902"/>
            <a:ext cx="9492222" cy="2954147"/>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5" name="组合 4"/>
          <p:cNvGrpSpPr/>
          <p:nvPr/>
        </p:nvGrpSpPr>
        <p:grpSpPr>
          <a:xfrm>
            <a:off x="853287" y="1410380"/>
            <a:ext cx="877274" cy="877274"/>
            <a:chOff x="836354" y="1156380"/>
            <a:chExt cx="877274" cy="877274"/>
          </a:xfrm>
        </p:grpSpPr>
        <p:sp>
          <p:nvSpPr>
            <p:cNvPr id="8" name="Oval 4011"/>
            <p:cNvSpPr>
              <a:spLocks noChangeArrowheads="1"/>
            </p:cNvSpPr>
            <p:nvPr/>
          </p:nvSpPr>
          <p:spPr bwMode="auto">
            <a:xfrm>
              <a:off x="836354" y="1156380"/>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grpSp>
          <p:nvGrpSpPr>
            <p:cNvPr id="13" name="组合 12"/>
            <p:cNvGrpSpPr/>
            <p:nvPr/>
          </p:nvGrpSpPr>
          <p:grpSpPr>
            <a:xfrm>
              <a:off x="844376" y="1343177"/>
              <a:ext cx="851540" cy="534049"/>
              <a:chOff x="4869372" y="3263288"/>
              <a:chExt cx="527535" cy="330848"/>
            </a:xfrm>
            <a:solidFill>
              <a:schemeClr val="bg1"/>
            </a:solidFill>
          </p:grpSpPr>
          <p:sp>
            <p:nvSpPr>
              <p:cNvPr id="19" name="Freeform 138"/>
              <p:cNvSpPr/>
              <p:nvPr/>
            </p:nvSpPr>
            <p:spPr bwMode="auto">
              <a:xfrm>
                <a:off x="4869372" y="3560993"/>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4" name="Freeform 137"/>
              <p:cNvSpPr>
                <a:spLocks noEditPoints="1"/>
              </p:cNvSpPr>
              <p:nvPr/>
            </p:nvSpPr>
            <p:spPr bwMode="auto">
              <a:xfrm>
                <a:off x="4910802" y="3263288"/>
                <a:ext cx="444675" cy="27895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4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4" y="4"/>
                      <a:pt x="84" y="5"/>
                    </a:cubicBezTo>
                    <a:cubicBezTo>
                      <a:pt x="84" y="7"/>
                      <a:pt x="82" y="8"/>
                      <a:pt x="81" y="8"/>
                    </a:cubicBezTo>
                    <a:cubicBezTo>
                      <a:pt x="80" y="8"/>
                      <a:pt x="78" y="7"/>
                      <a:pt x="78" y="5"/>
                    </a:cubicBezTo>
                    <a:cubicBezTo>
                      <a:pt x="78" y="4"/>
                      <a:pt x="80"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grpFill/>
              <a:ln>
                <a:noFill/>
              </a:ln>
            </p:spPr>
            <p:txBody>
              <a:bodyPr vert="horz" wrap="square" lIns="91440" tIns="45720" rIns="91440" bIns="45720" numCol="1" anchor="t" anchorCtr="0" compatLnSpc="1"/>
              <a:lstStyle/>
              <a:p>
                <a:endParaRPr lang="en-US"/>
              </a:p>
            </p:txBody>
          </p:sp>
          <p:sp>
            <p:nvSpPr>
              <p:cNvPr id="15" name="Freeform 138"/>
              <p:cNvSpPr/>
              <p:nvPr/>
            </p:nvSpPr>
            <p:spPr bwMode="auto">
              <a:xfrm>
                <a:off x="4869373" y="3556055"/>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grpFill/>
              <a:ln>
                <a:noFill/>
              </a:ln>
            </p:spPr>
            <p:txBody>
              <a:bodyPr vert="horz" wrap="square" lIns="91440" tIns="45720" rIns="91440" bIns="45720" numCol="1" anchor="t" anchorCtr="0" compatLnSpc="1"/>
              <a:lstStyle/>
              <a:p>
                <a:endParaRPr lang="en-US"/>
              </a:p>
            </p:txBody>
          </p:sp>
          <p:sp>
            <p:nvSpPr>
              <p:cNvPr id="16" name="Freeform 139"/>
              <p:cNvSpPr/>
              <p:nvPr/>
            </p:nvSpPr>
            <p:spPr bwMode="auto">
              <a:xfrm>
                <a:off x="5224284" y="3353052"/>
                <a:ext cx="34524" cy="35905"/>
              </a:xfrm>
              <a:custGeom>
                <a:avLst/>
                <a:gdLst>
                  <a:gd name="T0" fmla="*/ 9 w 13"/>
                  <a:gd name="T1" fmla="*/ 2 h 13"/>
                  <a:gd name="T2" fmla="*/ 1 w 13"/>
                  <a:gd name="T3" fmla="*/ 4 h 13"/>
                  <a:gd name="T4" fmla="*/ 4 w 13"/>
                  <a:gd name="T5" fmla="*/ 12 h 13"/>
                  <a:gd name="T6" fmla="*/ 12 w 13"/>
                  <a:gd name="T7" fmla="*/ 9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6" y="0"/>
                      <a:pt x="3" y="2"/>
                      <a:pt x="1" y="4"/>
                    </a:cubicBezTo>
                    <a:cubicBezTo>
                      <a:pt x="0" y="7"/>
                      <a:pt x="1" y="11"/>
                      <a:pt x="4" y="12"/>
                    </a:cubicBezTo>
                    <a:cubicBezTo>
                      <a:pt x="7" y="13"/>
                      <a:pt x="11" y="12"/>
                      <a:pt x="12" y="9"/>
                    </a:cubicBezTo>
                    <a:cubicBezTo>
                      <a:pt x="13" y="6"/>
                      <a:pt x="12" y="3"/>
                      <a:pt x="9" y="2"/>
                    </a:cubicBezTo>
                    <a:close/>
                  </a:path>
                </a:pathLst>
              </a:custGeom>
              <a:grpFill/>
              <a:ln>
                <a:noFill/>
              </a:ln>
            </p:spPr>
            <p:txBody>
              <a:bodyPr vert="horz" wrap="square" lIns="91440" tIns="45720" rIns="91440" bIns="45720" numCol="1" anchor="t" anchorCtr="0" compatLnSpc="1"/>
              <a:lstStyle/>
              <a:p>
                <a:endParaRPr lang="en-US"/>
              </a:p>
            </p:txBody>
          </p:sp>
          <p:sp>
            <p:nvSpPr>
              <p:cNvPr id="17" name="Freeform 140"/>
              <p:cNvSpPr>
                <a:spLocks noEditPoints="1"/>
              </p:cNvSpPr>
              <p:nvPr/>
            </p:nvSpPr>
            <p:spPr bwMode="auto">
              <a:xfrm>
                <a:off x="4954994" y="3307476"/>
                <a:ext cx="356292" cy="191956"/>
              </a:xfrm>
              <a:custGeom>
                <a:avLst/>
                <a:gdLst>
                  <a:gd name="T0" fmla="*/ 0 w 130"/>
                  <a:gd name="T1" fmla="*/ 70 h 70"/>
                  <a:gd name="T2" fmla="*/ 16 w 130"/>
                  <a:gd name="T3" fmla="*/ 66 h 70"/>
                  <a:gd name="T4" fmla="*/ 21 w 130"/>
                  <a:gd name="T5" fmla="*/ 60 h 70"/>
                  <a:gd name="T6" fmla="*/ 13 w 130"/>
                  <a:gd name="T7" fmla="*/ 53 h 70"/>
                  <a:gd name="T8" fmla="*/ 14 w 130"/>
                  <a:gd name="T9" fmla="*/ 45 h 70"/>
                  <a:gd name="T10" fmla="*/ 22 w 130"/>
                  <a:gd name="T11" fmla="*/ 43 h 70"/>
                  <a:gd name="T12" fmla="*/ 19 w 130"/>
                  <a:gd name="T13" fmla="*/ 33 h 70"/>
                  <a:gd name="T14" fmla="*/ 23 w 130"/>
                  <a:gd name="T15" fmla="*/ 27 h 70"/>
                  <a:gd name="T16" fmla="*/ 31 w 130"/>
                  <a:gd name="T17" fmla="*/ 28 h 70"/>
                  <a:gd name="T18" fmla="*/ 33 w 130"/>
                  <a:gd name="T19" fmla="*/ 19 h 70"/>
                  <a:gd name="T20" fmla="*/ 40 w 130"/>
                  <a:gd name="T21" fmla="*/ 15 h 70"/>
                  <a:gd name="T22" fmla="*/ 46 w 130"/>
                  <a:gd name="T23" fmla="*/ 21 h 70"/>
                  <a:gd name="T24" fmla="*/ 53 w 130"/>
                  <a:gd name="T25" fmla="*/ 13 h 70"/>
                  <a:gd name="T26" fmla="*/ 60 w 130"/>
                  <a:gd name="T27" fmla="*/ 14 h 70"/>
                  <a:gd name="T28" fmla="*/ 63 w 130"/>
                  <a:gd name="T29" fmla="*/ 22 h 70"/>
                  <a:gd name="T30" fmla="*/ 73 w 130"/>
                  <a:gd name="T31" fmla="*/ 18 h 70"/>
                  <a:gd name="T32" fmla="*/ 79 w 130"/>
                  <a:gd name="T33" fmla="*/ 23 h 70"/>
                  <a:gd name="T34" fmla="*/ 77 w 130"/>
                  <a:gd name="T35" fmla="*/ 31 h 70"/>
                  <a:gd name="T36" fmla="*/ 87 w 130"/>
                  <a:gd name="T37" fmla="*/ 33 h 70"/>
                  <a:gd name="T38" fmla="*/ 91 w 130"/>
                  <a:gd name="T39" fmla="*/ 40 h 70"/>
                  <a:gd name="T40" fmla="*/ 85 w 130"/>
                  <a:gd name="T41" fmla="*/ 46 h 70"/>
                  <a:gd name="T42" fmla="*/ 93 w 130"/>
                  <a:gd name="T43" fmla="*/ 53 h 70"/>
                  <a:gd name="T44" fmla="*/ 92 w 130"/>
                  <a:gd name="T45" fmla="*/ 60 h 70"/>
                  <a:gd name="T46" fmla="*/ 84 w 130"/>
                  <a:gd name="T47" fmla="*/ 63 h 70"/>
                  <a:gd name="T48" fmla="*/ 85 w 130"/>
                  <a:gd name="T49" fmla="*/ 70 h 70"/>
                  <a:gd name="T50" fmla="*/ 130 w 130"/>
                  <a:gd name="T51" fmla="*/ 0 h 70"/>
                  <a:gd name="T52" fmla="*/ 120 w 130"/>
                  <a:gd name="T53" fmla="*/ 26 h 70"/>
                  <a:gd name="T54" fmla="*/ 116 w 130"/>
                  <a:gd name="T55" fmla="*/ 29 h 70"/>
                  <a:gd name="T56" fmla="*/ 115 w 130"/>
                  <a:gd name="T57" fmla="*/ 31 h 70"/>
                  <a:gd name="T58" fmla="*/ 117 w 130"/>
                  <a:gd name="T59" fmla="*/ 36 h 70"/>
                  <a:gd name="T60" fmla="*/ 111 w 130"/>
                  <a:gd name="T61" fmla="*/ 38 h 70"/>
                  <a:gd name="T62" fmla="*/ 104 w 130"/>
                  <a:gd name="T63" fmla="*/ 36 h 70"/>
                  <a:gd name="T64" fmla="*/ 102 w 130"/>
                  <a:gd name="T65" fmla="*/ 40 h 70"/>
                  <a:gd name="T66" fmla="*/ 96 w 130"/>
                  <a:gd name="T67" fmla="*/ 38 h 70"/>
                  <a:gd name="T68" fmla="*/ 97 w 130"/>
                  <a:gd name="T69" fmla="*/ 33 h 70"/>
                  <a:gd name="T70" fmla="*/ 94 w 130"/>
                  <a:gd name="T71" fmla="*/ 29 h 70"/>
                  <a:gd name="T72" fmla="*/ 88 w 130"/>
                  <a:gd name="T73" fmla="*/ 29 h 70"/>
                  <a:gd name="T74" fmla="*/ 89 w 130"/>
                  <a:gd name="T75" fmla="*/ 22 h 70"/>
                  <a:gd name="T76" fmla="*/ 94 w 130"/>
                  <a:gd name="T77" fmla="*/ 19 h 70"/>
                  <a:gd name="T78" fmla="*/ 94 w 130"/>
                  <a:gd name="T79" fmla="*/ 17 h 70"/>
                  <a:gd name="T80" fmla="*/ 92 w 130"/>
                  <a:gd name="T81" fmla="*/ 12 h 70"/>
                  <a:gd name="T82" fmla="*/ 98 w 130"/>
                  <a:gd name="T83" fmla="*/ 9 h 70"/>
                  <a:gd name="T84" fmla="*/ 105 w 130"/>
                  <a:gd name="T85" fmla="*/ 12 h 70"/>
                  <a:gd name="T86" fmla="*/ 107 w 130"/>
                  <a:gd name="T87" fmla="*/ 8 h 70"/>
                  <a:gd name="T88" fmla="*/ 114 w 130"/>
                  <a:gd name="T89" fmla="*/ 9 h 70"/>
                  <a:gd name="T90" fmla="*/ 113 w 130"/>
                  <a:gd name="T91" fmla="*/ 15 h 70"/>
                  <a:gd name="T92" fmla="*/ 116 w 130"/>
                  <a:gd name="T93" fmla="*/ 18 h 70"/>
                  <a:gd name="T94" fmla="*/ 121 w 130"/>
                  <a:gd name="T95" fmla="*/ 19 h 70"/>
                  <a:gd name="T96" fmla="*/ 120 w 130"/>
                  <a:gd name="T97"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70">
                    <a:moveTo>
                      <a:pt x="0" y="0"/>
                    </a:moveTo>
                    <a:cubicBezTo>
                      <a:pt x="0" y="70"/>
                      <a:pt x="0" y="70"/>
                      <a:pt x="0" y="70"/>
                    </a:cubicBezTo>
                    <a:cubicBezTo>
                      <a:pt x="18" y="70"/>
                      <a:pt x="18" y="70"/>
                      <a:pt x="18" y="70"/>
                    </a:cubicBezTo>
                    <a:cubicBezTo>
                      <a:pt x="16" y="66"/>
                      <a:pt x="16" y="66"/>
                      <a:pt x="16" y="66"/>
                    </a:cubicBezTo>
                    <a:cubicBezTo>
                      <a:pt x="15" y="64"/>
                      <a:pt x="15" y="64"/>
                      <a:pt x="15" y="64"/>
                    </a:cubicBezTo>
                    <a:cubicBezTo>
                      <a:pt x="21" y="60"/>
                      <a:pt x="21" y="60"/>
                      <a:pt x="21" y="60"/>
                    </a:cubicBezTo>
                    <a:cubicBezTo>
                      <a:pt x="21" y="58"/>
                      <a:pt x="20" y="56"/>
                      <a:pt x="20" y="55"/>
                    </a:cubicBezTo>
                    <a:cubicBezTo>
                      <a:pt x="13" y="53"/>
                      <a:pt x="13" y="53"/>
                      <a:pt x="13" y="53"/>
                    </a:cubicBezTo>
                    <a:cubicBezTo>
                      <a:pt x="14" y="51"/>
                      <a:pt x="14" y="51"/>
                      <a:pt x="14" y="51"/>
                    </a:cubicBezTo>
                    <a:cubicBezTo>
                      <a:pt x="14" y="45"/>
                      <a:pt x="14" y="45"/>
                      <a:pt x="14" y="45"/>
                    </a:cubicBezTo>
                    <a:cubicBezTo>
                      <a:pt x="14" y="43"/>
                      <a:pt x="14" y="43"/>
                      <a:pt x="14" y="43"/>
                    </a:cubicBezTo>
                    <a:cubicBezTo>
                      <a:pt x="22" y="43"/>
                      <a:pt x="22" y="43"/>
                      <a:pt x="22" y="43"/>
                    </a:cubicBezTo>
                    <a:cubicBezTo>
                      <a:pt x="22" y="41"/>
                      <a:pt x="23" y="39"/>
                      <a:pt x="24" y="38"/>
                    </a:cubicBezTo>
                    <a:cubicBezTo>
                      <a:pt x="19" y="33"/>
                      <a:pt x="19" y="33"/>
                      <a:pt x="19" y="33"/>
                    </a:cubicBezTo>
                    <a:cubicBezTo>
                      <a:pt x="20" y="31"/>
                      <a:pt x="20" y="31"/>
                      <a:pt x="20" y="31"/>
                    </a:cubicBezTo>
                    <a:cubicBezTo>
                      <a:pt x="23" y="27"/>
                      <a:pt x="23" y="27"/>
                      <a:pt x="23" y="27"/>
                    </a:cubicBezTo>
                    <a:cubicBezTo>
                      <a:pt x="24" y="25"/>
                      <a:pt x="24" y="25"/>
                      <a:pt x="24" y="25"/>
                    </a:cubicBezTo>
                    <a:cubicBezTo>
                      <a:pt x="31" y="28"/>
                      <a:pt x="31" y="28"/>
                      <a:pt x="31" y="28"/>
                    </a:cubicBezTo>
                    <a:cubicBezTo>
                      <a:pt x="32" y="27"/>
                      <a:pt x="34" y="26"/>
                      <a:pt x="35" y="25"/>
                    </a:cubicBezTo>
                    <a:cubicBezTo>
                      <a:pt x="33" y="19"/>
                      <a:pt x="33" y="19"/>
                      <a:pt x="33" y="19"/>
                    </a:cubicBezTo>
                    <a:cubicBezTo>
                      <a:pt x="35" y="18"/>
                      <a:pt x="35" y="18"/>
                      <a:pt x="35" y="18"/>
                    </a:cubicBezTo>
                    <a:cubicBezTo>
                      <a:pt x="40" y="15"/>
                      <a:pt x="40" y="15"/>
                      <a:pt x="40" y="15"/>
                    </a:cubicBezTo>
                    <a:cubicBezTo>
                      <a:pt x="42" y="14"/>
                      <a:pt x="42" y="14"/>
                      <a:pt x="42" y="14"/>
                    </a:cubicBezTo>
                    <a:cubicBezTo>
                      <a:pt x="46" y="21"/>
                      <a:pt x="46" y="21"/>
                      <a:pt x="46" y="21"/>
                    </a:cubicBezTo>
                    <a:cubicBezTo>
                      <a:pt x="48" y="20"/>
                      <a:pt x="50" y="20"/>
                      <a:pt x="51" y="20"/>
                    </a:cubicBezTo>
                    <a:cubicBezTo>
                      <a:pt x="53" y="13"/>
                      <a:pt x="53" y="13"/>
                      <a:pt x="53" y="13"/>
                    </a:cubicBezTo>
                    <a:cubicBezTo>
                      <a:pt x="55" y="13"/>
                      <a:pt x="55" y="13"/>
                      <a:pt x="55" y="13"/>
                    </a:cubicBezTo>
                    <a:cubicBezTo>
                      <a:pt x="60" y="14"/>
                      <a:pt x="60" y="14"/>
                      <a:pt x="60" y="14"/>
                    </a:cubicBezTo>
                    <a:cubicBezTo>
                      <a:pt x="63" y="14"/>
                      <a:pt x="63" y="14"/>
                      <a:pt x="63" y="14"/>
                    </a:cubicBezTo>
                    <a:cubicBezTo>
                      <a:pt x="63" y="22"/>
                      <a:pt x="63" y="22"/>
                      <a:pt x="63" y="22"/>
                    </a:cubicBezTo>
                    <a:cubicBezTo>
                      <a:pt x="65" y="22"/>
                      <a:pt x="66" y="23"/>
                      <a:pt x="68" y="24"/>
                    </a:cubicBezTo>
                    <a:cubicBezTo>
                      <a:pt x="73" y="18"/>
                      <a:pt x="73" y="18"/>
                      <a:pt x="73" y="18"/>
                    </a:cubicBezTo>
                    <a:cubicBezTo>
                      <a:pt x="75" y="20"/>
                      <a:pt x="75" y="20"/>
                      <a:pt x="75" y="20"/>
                    </a:cubicBezTo>
                    <a:cubicBezTo>
                      <a:pt x="79" y="23"/>
                      <a:pt x="79" y="23"/>
                      <a:pt x="79" y="23"/>
                    </a:cubicBezTo>
                    <a:cubicBezTo>
                      <a:pt x="81" y="24"/>
                      <a:pt x="81" y="24"/>
                      <a:pt x="81" y="24"/>
                    </a:cubicBezTo>
                    <a:cubicBezTo>
                      <a:pt x="77" y="31"/>
                      <a:pt x="77" y="31"/>
                      <a:pt x="77" y="31"/>
                    </a:cubicBezTo>
                    <a:cubicBezTo>
                      <a:pt x="79" y="32"/>
                      <a:pt x="80" y="34"/>
                      <a:pt x="80" y="35"/>
                    </a:cubicBezTo>
                    <a:cubicBezTo>
                      <a:pt x="87" y="33"/>
                      <a:pt x="87" y="33"/>
                      <a:pt x="87" y="33"/>
                    </a:cubicBezTo>
                    <a:cubicBezTo>
                      <a:pt x="88" y="35"/>
                      <a:pt x="88" y="35"/>
                      <a:pt x="88" y="35"/>
                    </a:cubicBezTo>
                    <a:cubicBezTo>
                      <a:pt x="91" y="40"/>
                      <a:pt x="91" y="40"/>
                      <a:pt x="91" y="40"/>
                    </a:cubicBezTo>
                    <a:cubicBezTo>
                      <a:pt x="92" y="42"/>
                      <a:pt x="92" y="42"/>
                      <a:pt x="92" y="42"/>
                    </a:cubicBezTo>
                    <a:cubicBezTo>
                      <a:pt x="85" y="46"/>
                      <a:pt x="85" y="46"/>
                      <a:pt x="85" y="46"/>
                    </a:cubicBezTo>
                    <a:cubicBezTo>
                      <a:pt x="86" y="48"/>
                      <a:pt x="86" y="49"/>
                      <a:pt x="86" y="51"/>
                    </a:cubicBezTo>
                    <a:cubicBezTo>
                      <a:pt x="93" y="53"/>
                      <a:pt x="93" y="53"/>
                      <a:pt x="93" y="53"/>
                    </a:cubicBezTo>
                    <a:cubicBezTo>
                      <a:pt x="93" y="55"/>
                      <a:pt x="93" y="55"/>
                      <a:pt x="93" y="55"/>
                    </a:cubicBezTo>
                    <a:cubicBezTo>
                      <a:pt x="92" y="60"/>
                      <a:pt x="92" y="60"/>
                      <a:pt x="92" y="60"/>
                    </a:cubicBezTo>
                    <a:cubicBezTo>
                      <a:pt x="92" y="62"/>
                      <a:pt x="92" y="62"/>
                      <a:pt x="92" y="62"/>
                    </a:cubicBezTo>
                    <a:cubicBezTo>
                      <a:pt x="84" y="63"/>
                      <a:pt x="84" y="63"/>
                      <a:pt x="84" y="63"/>
                    </a:cubicBezTo>
                    <a:cubicBezTo>
                      <a:pt x="84" y="65"/>
                      <a:pt x="83" y="66"/>
                      <a:pt x="82" y="68"/>
                    </a:cubicBezTo>
                    <a:cubicBezTo>
                      <a:pt x="85" y="70"/>
                      <a:pt x="85" y="70"/>
                      <a:pt x="85" y="70"/>
                    </a:cubicBezTo>
                    <a:cubicBezTo>
                      <a:pt x="130" y="70"/>
                      <a:pt x="130" y="70"/>
                      <a:pt x="130" y="70"/>
                    </a:cubicBezTo>
                    <a:cubicBezTo>
                      <a:pt x="130" y="0"/>
                      <a:pt x="130" y="0"/>
                      <a:pt x="130" y="0"/>
                    </a:cubicBezTo>
                    <a:lnTo>
                      <a:pt x="0" y="0"/>
                    </a:lnTo>
                    <a:close/>
                    <a:moveTo>
                      <a:pt x="120" y="26"/>
                    </a:moveTo>
                    <a:cubicBezTo>
                      <a:pt x="117" y="26"/>
                      <a:pt x="117" y="26"/>
                      <a:pt x="117" y="26"/>
                    </a:cubicBezTo>
                    <a:cubicBezTo>
                      <a:pt x="116" y="27"/>
                      <a:pt x="116" y="28"/>
                      <a:pt x="116" y="29"/>
                    </a:cubicBezTo>
                    <a:cubicBezTo>
                      <a:pt x="115" y="29"/>
                      <a:pt x="115" y="30"/>
                      <a:pt x="115" y="31"/>
                    </a:cubicBezTo>
                    <a:cubicBezTo>
                      <a:pt x="115" y="31"/>
                      <a:pt x="115" y="31"/>
                      <a:pt x="115" y="31"/>
                    </a:cubicBezTo>
                    <a:cubicBezTo>
                      <a:pt x="117" y="34"/>
                      <a:pt x="117" y="34"/>
                      <a:pt x="117" y="34"/>
                    </a:cubicBezTo>
                    <a:cubicBezTo>
                      <a:pt x="118" y="34"/>
                      <a:pt x="118" y="35"/>
                      <a:pt x="117" y="36"/>
                    </a:cubicBezTo>
                    <a:cubicBezTo>
                      <a:pt x="113" y="39"/>
                      <a:pt x="113" y="39"/>
                      <a:pt x="113" y="39"/>
                    </a:cubicBezTo>
                    <a:cubicBezTo>
                      <a:pt x="112" y="39"/>
                      <a:pt x="111" y="39"/>
                      <a:pt x="111" y="38"/>
                    </a:cubicBezTo>
                    <a:cubicBezTo>
                      <a:pt x="109" y="35"/>
                      <a:pt x="109" y="35"/>
                      <a:pt x="109" y="35"/>
                    </a:cubicBezTo>
                    <a:cubicBezTo>
                      <a:pt x="107" y="36"/>
                      <a:pt x="106" y="36"/>
                      <a:pt x="104" y="36"/>
                    </a:cubicBezTo>
                    <a:cubicBezTo>
                      <a:pt x="104" y="36"/>
                      <a:pt x="104" y="36"/>
                      <a:pt x="104" y="36"/>
                    </a:cubicBezTo>
                    <a:cubicBezTo>
                      <a:pt x="102" y="40"/>
                      <a:pt x="102" y="40"/>
                      <a:pt x="102" y="40"/>
                    </a:cubicBezTo>
                    <a:cubicBezTo>
                      <a:pt x="102" y="40"/>
                      <a:pt x="101" y="41"/>
                      <a:pt x="101" y="40"/>
                    </a:cubicBezTo>
                    <a:cubicBezTo>
                      <a:pt x="96" y="38"/>
                      <a:pt x="96" y="38"/>
                      <a:pt x="96" y="38"/>
                    </a:cubicBezTo>
                    <a:cubicBezTo>
                      <a:pt x="95" y="38"/>
                      <a:pt x="95" y="37"/>
                      <a:pt x="95" y="37"/>
                    </a:cubicBezTo>
                    <a:cubicBezTo>
                      <a:pt x="97" y="33"/>
                      <a:pt x="97" y="33"/>
                      <a:pt x="97" y="33"/>
                    </a:cubicBezTo>
                    <a:cubicBezTo>
                      <a:pt x="95" y="32"/>
                      <a:pt x="95" y="31"/>
                      <a:pt x="94" y="29"/>
                    </a:cubicBezTo>
                    <a:cubicBezTo>
                      <a:pt x="94" y="29"/>
                      <a:pt x="94" y="29"/>
                      <a:pt x="94" y="29"/>
                    </a:cubicBezTo>
                    <a:cubicBezTo>
                      <a:pt x="90" y="30"/>
                      <a:pt x="90" y="30"/>
                      <a:pt x="90" y="30"/>
                    </a:cubicBezTo>
                    <a:cubicBezTo>
                      <a:pt x="89" y="30"/>
                      <a:pt x="88" y="29"/>
                      <a:pt x="88" y="29"/>
                    </a:cubicBezTo>
                    <a:cubicBezTo>
                      <a:pt x="88" y="23"/>
                      <a:pt x="88" y="23"/>
                      <a:pt x="88" y="23"/>
                    </a:cubicBezTo>
                    <a:cubicBezTo>
                      <a:pt x="88" y="23"/>
                      <a:pt x="88" y="22"/>
                      <a:pt x="89" y="22"/>
                    </a:cubicBezTo>
                    <a:cubicBezTo>
                      <a:pt x="93" y="22"/>
                      <a:pt x="93" y="22"/>
                      <a:pt x="93" y="22"/>
                    </a:cubicBezTo>
                    <a:cubicBezTo>
                      <a:pt x="93" y="21"/>
                      <a:pt x="93" y="20"/>
                      <a:pt x="94" y="19"/>
                    </a:cubicBezTo>
                    <a:cubicBezTo>
                      <a:pt x="94" y="18"/>
                      <a:pt x="94" y="18"/>
                      <a:pt x="94" y="17"/>
                    </a:cubicBezTo>
                    <a:cubicBezTo>
                      <a:pt x="94" y="17"/>
                      <a:pt x="94" y="17"/>
                      <a:pt x="94" y="17"/>
                    </a:cubicBezTo>
                    <a:cubicBezTo>
                      <a:pt x="92" y="14"/>
                      <a:pt x="92" y="14"/>
                      <a:pt x="92" y="14"/>
                    </a:cubicBezTo>
                    <a:cubicBezTo>
                      <a:pt x="92" y="13"/>
                      <a:pt x="92" y="12"/>
                      <a:pt x="92" y="12"/>
                    </a:cubicBezTo>
                    <a:cubicBezTo>
                      <a:pt x="97" y="9"/>
                      <a:pt x="97" y="9"/>
                      <a:pt x="97" y="9"/>
                    </a:cubicBezTo>
                    <a:cubicBezTo>
                      <a:pt x="97" y="8"/>
                      <a:pt x="98" y="9"/>
                      <a:pt x="98" y="9"/>
                    </a:cubicBezTo>
                    <a:cubicBezTo>
                      <a:pt x="101" y="12"/>
                      <a:pt x="101" y="12"/>
                      <a:pt x="101" y="12"/>
                    </a:cubicBezTo>
                    <a:cubicBezTo>
                      <a:pt x="102" y="12"/>
                      <a:pt x="104" y="12"/>
                      <a:pt x="105" y="12"/>
                    </a:cubicBezTo>
                    <a:cubicBezTo>
                      <a:pt x="105" y="12"/>
                      <a:pt x="105" y="12"/>
                      <a:pt x="105" y="12"/>
                    </a:cubicBezTo>
                    <a:cubicBezTo>
                      <a:pt x="107" y="8"/>
                      <a:pt x="107" y="8"/>
                      <a:pt x="107" y="8"/>
                    </a:cubicBezTo>
                    <a:cubicBezTo>
                      <a:pt x="107" y="7"/>
                      <a:pt x="108" y="7"/>
                      <a:pt x="109" y="7"/>
                    </a:cubicBezTo>
                    <a:cubicBezTo>
                      <a:pt x="114" y="9"/>
                      <a:pt x="114" y="9"/>
                      <a:pt x="114" y="9"/>
                    </a:cubicBezTo>
                    <a:cubicBezTo>
                      <a:pt x="114" y="10"/>
                      <a:pt x="114" y="10"/>
                      <a:pt x="114" y="11"/>
                    </a:cubicBezTo>
                    <a:cubicBezTo>
                      <a:pt x="113" y="15"/>
                      <a:pt x="113" y="15"/>
                      <a:pt x="113" y="15"/>
                    </a:cubicBezTo>
                    <a:cubicBezTo>
                      <a:pt x="114" y="16"/>
                      <a:pt x="115" y="17"/>
                      <a:pt x="115" y="18"/>
                    </a:cubicBezTo>
                    <a:cubicBezTo>
                      <a:pt x="116" y="18"/>
                      <a:pt x="116" y="18"/>
                      <a:pt x="116" y="18"/>
                    </a:cubicBezTo>
                    <a:cubicBezTo>
                      <a:pt x="120" y="18"/>
                      <a:pt x="120" y="18"/>
                      <a:pt x="120" y="18"/>
                    </a:cubicBezTo>
                    <a:cubicBezTo>
                      <a:pt x="120" y="18"/>
                      <a:pt x="121" y="18"/>
                      <a:pt x="121" y="19"/>
                    </a:cubicBezTo>
                    <a:cubicBezTo>
                      <a:pt x="122" y="24"/>
                      <a:pt x="122" y="24"/>
                      <a:pt x="122" y="24"/>
                    </a:cubicBezTo>
                    <a:cubicBezTo>
                      <a:pt x="122" y="25"/>
                      <a:pt x="121" y="26"/>
                      <a:pt x="120" y="26"/>
                    </a:cubicBezTo>
                    <a:close/>
                  </a:path>
                </a:pathLst>
              </a:custGeom>
              <a:grpFill/>
              <a:ln>
                <a:noFill/>
              </a:ln>
            </p:spPr>
            <p:txBody>
              <a:bodyPr vert="horz" wrap="square" lIns="91440" tIns="45720" rIns="91440" bIns="45720" numCol="1" anchor="t" anchorCtr="0" compatLnSpc="1"/>
              <a:lstStyle/>
              <a:p>
                <a:endParaRPr lang="en-US"/>
              </a:p>
            </p:txBody>
          </p:sp>
          <p:sp>
            <p:nvSpPr>
              <p:cNvPr id="18" name="Freeform 141"/>
              <p:cNvSpPr>
                <a:spLocks noEditPoints="1"/>
              </p:cNvSpPr>
              <p:nvPr/>
            </p:nvSpPr>
            <p:spPr bwMode="auto">
              <a:xfrm>
                <a:off x="5029566" y="3380665"/>
                <a:ext cx="142241" cy="118764"/>
              </a:xfrm>
              <a:custGeom>
                <a:avLst/>
                <a:gdLst>
                  <a:gd name="T0" fmla="*/ 45 w 52"/>
                  <a:gd name="T1" fmla="*/ 39 h 43"/>
                  <a:gd name="T2" fmla="*/ 39 w 52"/>
                  <a:gd name="T3" fmla="*/ 7 h 43"/>
                  <a:gd name="T4" fmla="*/ 7 w 52"/>
                  <a:gd name="T5" fmla="*/ 13 h 43"/>
                  <a:gd name="T6" fmla="*/ 12 w 52"/>
                  <a:gd name="T7" fmla="*/ 43 h 43"/>
                  <a:gd name="T8" fmla="*/ 41 w 52"/>
                  <a:gd name="T9" fmla="*/ 43 h 43"/>
                  <a:gd name="T10" fmla="*/ 45 w 52"/>
                  <a:gd name="T11" fmla="*/ 39 h 43"/>
                  <a:gd name="T12" fmla="*/ 37 w 52"/>
                  <a:gd name="T13" fmla="*/ 34 h 43"/>
                  <a:gd name="T14" fmla="*/ 18 w 52"/>
                  <a:gd name="T15" fmla="*/ 37 h 43"/>
                  <a:gd name="T16" fmla="*/ 15 w 52"/>
                  <a:gd name="T17" fmla="*/ 18 h 43"/>
                  <a:gd name="T18" fmla="*/ 34 w 52"/>
                  <a:gd name="T19" fmla="*/ 14 h 43"/>
                  <a:gd name="T20" fmla="*/ 37 w 52"/>
                  <a:gd name="T21"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3">
                    <a:moveTo>
                      <a:pt x="45" y="39"/>
                    </a:moveTo>
                    <a:cubicBezTo>
                      <a:pt x="52" y="29"/>
                      <a:pt x="50" y="14"/>
                      <a:pt x="39" y="7"/>
                    </a:cubicBezTo>
                    <a:cubicBezTo>
                      <a:pt x="28" y="0"/>
                      <a:pt x="14" y="2"/>
                      <a:pt x="7" y="13"/>
                    </a:cubicBezTo>
                    <a:cubicBezTo>
                      <a:pt x="0" y="23"/>
                      <a:pt x="2" y="36"/>
                      <a:pt x="12" y="43"/>
                    </a:cubicBezTo>
                    <a:cubicBezTo>
                      <a:pt x="41" y="43"/>
                      <a:pt x="41" y="43"/>
                      <a:pt x="41" y="43"/>
                    </a:cubicBezTo>
                    <a:cubicBezTo>
                      <a:pt x="43" y="42"/>
                      <a:pt x="44" y="41"/>
                      <a:pt x="45" y="39"/>
                    </a:cubicBezTo>
                    <a:close/>
                    <a:moveTo>
                      <a:pt x="37" y="34"/>
                    </a:moveTo>
                    <a:cubicBezTo>
                      <a:pt x="33" y="40"/>
                      <a:pt x="25" y="42"/>
                      <a:pt x="18" y="37"/>
                    </a:cubicBezTo>
                    <a:cubicBezTo>
                      <a:pt x="12" y="33"/>
                      <a:pt x="10" y="24"/>
                      <a:pt x="15" y="18"/>
                    </a:cubicBezTo>
                    <a:cubicBezTo>
                      <a:pt x="19" y="12"/>
                      <a:pt x="28" y="10"/>
                      <a:pt x="34" y="14"/>
                    </a:cubicBezTo>
                    <a:cubicBezTo>
                      <a:pt x="40" y="19"/>
                      <a:pt x="42" y="27"/>
                      <a:pt x="37" y="34"/>
                    </a:cubicBezTo>
                    <a:close/>
                  </a:path>
                </a:pathLst>
              </a:custGeom>
              <a:grpFill/>
              <a:ln>
                <a:noFill/>
              </a:ln>
            </p:spPr>
            <p:txBody>
              <a:bodyPr vert="horz" wrap="square" lIns="91440" tIns="45720" rIns="91440" bIns="45720" numCol="1" anchor="t" anchorCtr="0" compatLnSpc="1"/>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p:tgtEl>
                                          <p:spTgt spid="2"/>
                                        </p:tgtEl>
                                        <p:attrNameLst>
                                          <p:attrName>ppt_y</p:attrName>
                                        </p:attrNameLst>
                                      </p:cBhvr>
                                      <p:tavLst>
                                        <p:tav tm="0">
                                          <p:val>
                                            <p:strVal val="#ppt_y+#ppt_h*1.125000"/>
                                          </p:val>
                                        </p:tav>
                                        <p:tav tm="100000">
                                          <p:val>
                                            <p:strVal val="#ppt_y"/>
                                          </p:val>
                                        </p:tav>
                                      </p:tavLst>
                                    </p:anim>
                                    <p:animEffect transition="in" filter="wipe(up)">
                                      <p:cBhvr>
                                        <p:cTn id="26" dur="500"/>
                                        <p:tgtEl>
                                          <p:spTgt spid="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p:tgtEl>
                                          <p:spTgt spid="3"/>
                                        </p:tgtEl>
                                        <p:attrNameLst>
                                          <p:attrName>ppt_y</p:attrName>
                                        </p:attrNameLst>
                                      </p:cBhvr>
                                      <p:tavLst>
                                        <p:tav tm="0">
                                          <p:val>
                                            <p:strVal val="#ppt_y-#ppt_h*1.125000"/>
                                          </p:val>
                                        </p:tav>
                                        <p:tav tm="100000">
                                          <p:val>
                                            <p:strVal val="#ppt_y"/>
                                          </p:val>
                                        </p:tav>
                                      </p:tavLst>
                                    </p:anim>
                                    <p:animEffect transition="in" filter="wipe(down)">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48"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30" y="508015"/>
            <a:ext cx="1826141"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静态方法</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rot="18900000">
            <a:off x="3951869" y="2587438"/>
            <a:ext cx="1524000" cy="1524000"/>
            <a:chOff x="4538249" y="1807005"/>
            <a:chExt cx="1524000" cy="1524000"/>
          </a:xfrm>
        </p:grpSpPr>
        <p:sp>
          <p:nvSpPr>
            <p:cNvPr id="24" name="泪滴形 23"/>
            <p:cNvSpPr/>
            <p:nvPr/>
          </p:nvSpPr>
          <p:spPr>
            <a:xfrm>
              <a:off x="4538249" y="1807005"/>
              <a:ext cx="1524000" cy="1524000"/>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25" name="矩形 24"/>
            <p:cNvSpPr/>
            <p:nvPr/>
          </p:nvSpPr>
          <p:spPr>
            <a:xfrm rot="2700000">
              <a:off x="5059469" y="2173472"/>
              <a:ext cx="492443" cy="830997"/>
            </a:xfrm>
            <a:prstGeom prst="rect">
              <a:avLst/>
            </a:prstGeom>
          </p:spPr>
          <p:txBody>
            <a:bodyPr wrap="none">
              <a:spAutoFit/>
            </a:bodyPr>
            <a:lstStyle/>
            <a:p>
              <a:pPr algn="ctr">
                <a:spcBef>
                  <a:spcPct val="0"/>
                </a:spcBef>
                <a:defRPr/>
              </a:pPr>
              <a:r>
                <a:rPr lang="en-US" altLang="zh-CN" sz="2400" b="1" dirty="0">
                  <a:solidFill>
                    <a:schemeClr val="tx1">
                      <a:lumMod val="85000"/>
                      <a:lumOff val="15000"/>
                    </a:schemeClr>
                  </a:solidFill>
                  <a:latin typeface="+mj-lt"/>
                  <a:ea typeface="微软雅黑" panose="020B0503020204020204" pitchFamily="34" charset="-122"/>
                  <a:cs typeface="微软雅黑" panose="020B0503020204020204" pitchFamily="34" charset="-122"/>
                </a:rPr>
                <a:t>01</a:t>
              </a:r>
              <a:endParaRPr lang="en-US" altLang="zh-CN" sz="2400" b="1" dirty="0">
                <a:solidFill>
                  <a:schemeClr val="tx1">
                    <a:lumMod val="85000"/>
                    <a:lumOff val="15000"/>
                  </a:schemeClr>
                </a:solidFill>
                <a:latin typeface="+mj-lt"/>
                <a:ea typeface="微软雅黑" panose="020B0503020204020204" pitchFamily="34" charset="-122"/>
                <a:cs typeface="微软雅黑" panose="020B0503020204020204" pitchFamily="34" charset="-122"/>
              </a:endParaRPr>
            </a:p>
            <a:p>
              <a:pPr algn="ctr">
                <a:spcBef>
                  <a:spcPct val="0"/>
                </a:spcBef>
                <a:defRPr/>
              </a:pPr>
              <a:endParaRPr lang="en-US" altLang="zh-CN" sz="2400" b="1" dirty="0">
                <a:solidFill>
                  <a:schemeClr val="tx1">
                    <a:lumMod val="85000"/>
                    <a:lumOff val="15000"/>
                  </a:schemeClr>
                </a:solidFill>
                <a:latin typeface="+mj-lt"/>
                <a:ea typeface="微软雅黑" panose="020B0503020204020204" pitchFamily="34" charset="-122"/>
                <a:cs typeface="微软雅黑" panose="020B0503020204020204" pitchFamily="34" charset="-122"/>
              </a:endParaRPr>
            </a:p>
          </p:txBody>
        </p:sp>
      </p:grpSp>
      <p:grpSp>
        <p:nvGrpSpPr>
          <p:cNvPr id="26" name="组合 25"/>
          <p:cNvGrpSpPr/>
          <p:nvPr/>
        </p:nvGrpSpPr>
        <p:grpSpPr>
          <a:xfrm rot="18900000">
            <a:off x="5392733" y="1589368"/>
            <a:ext cx="1524000" cy="1524000"/>
            <a:chOff x="6157773" y="1285506"/>
            <a:chExt cx="1524000" cy="1524000"/>
          </a:xfrm>
        </p:grpSpPr>
        <p:sp>
          <p:nvSpPr>
            <p:cNvPr id="27" name="泪滴形 26"/>
            <p:cNvSpPr/>
            <p:nvPr/>
          </p:nvSpPr>
          <p:spPr>
            <a:xfrm flipH="1" flipV="1">
              <a:off x="6157773" y="1285506"/>
              <a:ext cx="1524000" cy="1524000"/>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28" name="矩形 27"/>
            <p:cNvSpPr/>
            <p:nvPr/>
          </p:nvSpPr>
          <p:spPr>
            <a:xfrm rot="2700000">
              <a:off x="6788910" y="1669878"/>
              <a:ext cx="492443" cy="461665"/>
            </a:xfrm>
            <a:prstGeom prst="rect">
              <a:avLst/>
            </a:prstGeom>
          </p:spPr>
          <p:txBody>
            <a:bodyPr wrap="none">
              <a:spAutoFit/>
            </a:bodyPr>
            <a:lstStyle/>
            <a:p>
              <a:pPr algn="ctr">
                <a:spcBef>
                  <a:spcPct val="0"/>
                </a:spcBef>
                <a:defRPr/>
              </a:pPr>
              <a:r>
                <a:rPr lang="en-US" altLang="zh-CN" sz="2400" b="1" dirty="0">
                  <a:solidFill>
                    <a:schemeClr val="bg1"/>
                  </a:solidFill>
                  <a:latin typeface="+mj-lt"/>
                  <a:ea typeface="微软雅黑" panose="020B0503020204020204" pitchFamily="34" charset="-122"/>
                  <a:cs typeface="微软雅黑" panose="020B0503020204020204" pitchFamily="34" charset="-122"/>
                </a:rPr>
                <a:t>02</a:t>
              </a:r>
              <a:endParaRPr lang="en-US" altLang="zh-CN" sz="2400" b="1" dirty="0">
                <a:solidFill>
                  <a:schemeClr val="bg1"/>
                </a:solidFill>
                <a:latin typeface="+mj-lt"/>
                <a:ea typeface="微软雅黑" panose="020B0503020204020204" pitchFamily="34" charset="-122"/>
                <a:cs typeface="微软雅黑" panose="020B0503020204020204" pitchFamily="34" charset="-122"/>
              </a:endParaRPr>
            </a:p>
          </p:txBody>
        </p:sp>
      </p:grpSp>
      <p:cxnSp>
        <p:nvCxnSpPr>
          <p:cNvPr id="29" name="直接连接符 28"/>
          <p:cNvCxnSpPr/>
          <p:nvPr/>
        </p:nvCxnSpPr>
        <p:spPr>
          <a:xfrm flipH="1" flipV="1">
            <a:off x="1269003" y="3304740"/>
            <a:ext cx="2557049"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110284" y="3576459"/>
            <a:ext cx="0" cy="731983"/>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rot="18900000">
            <a:off x="6833596" y="2587438"/>
            <a:ext cx="1524000" cy="1524000"/>
            <a:chOff x="4538249" y="1807005"/>
            <a:chExt cx="1524000" cy="1524000"/>
          </a:xfrm>
        </p:grpSpPr>
        <p:sp>
          <p:nvSpPr>
            <p:cNvPr id="34" name="泪滴形 33"/>
            <p:cNvSpPr/>
            <p:nvPr/>
          </p:nvSpPr>
          <p:spPr>
            <a:xfrm>
              <a:off x="4538249" y="1807005"/>
              <a:ext cx="1524000" cy="1524000"/>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35" name="矩形 34"/>
            <p:cNvSpPr/>
            <p:nvPr/>
          </p:nvSpPr>
          <p:spPr>
            <a:xfrm rot="2700000">
              <a:off x="5216213" y="2175988"/>
              <a:ext cx="492443" cy="461665"/>
            </a:xfrm>
            <a:prstGeom prst="rect">
              <a:avLst/>
            </a:prstGeom>
          </p:spPr>
          <p:txBody>
            <a:bodyPr wrap="none">
              <a:spAutoFit/>
            </a:bodyPr>
            <a:lstStyle/>
            <a:p>
              <a:pPr algn="ctr">
                <a:spcBef>
                  <a:spcPct val="0"/>
                </a:spcBef>
                <a:defRPr/>
              </a:pPr>
              <a:r>
                <a:rPr lang="en-US" altLang="zh-CN" sz="2400" b="1" dirty="0">
                  <a:solidFill>
                    <a:schemeClr val="tx1">
                      <a:lumMod val="85000"/>
                      <a:lumOff val="15000"/>
                    </a:schemeClr>
                  </a:solidFill>
                  <a:latin typeface="+mj-lt"/>
                  <a:ea typeface="微软雅黑" panose="020B0503020204020204" pitchFamily="34" charset="-122"/>
                  <a:cs typeface="微软雅黑" panose="020B0503020204020204" pitchFamily="34" charset="-122"/>
                </a:rPr>
                <a:t>03</a:t>
              </a:r>
              <a:endParaRPr lang="en-US" altLang="zh-CN" sz="2400" b="1" dirty="0">
                <a:solidFill>
                  <a:schemeClr val="tx1">
                    <a:lumMod val="85000"/>
                    <a:lumOff val="15000"/>
                  </a:schemeClr>
                </a:solidFill>
                <a:latin typeface="+mj-lt"/>
                <a:ea typeface="微软雅黑" panose="020B0503020204020204" pitchFamily="34" charset="-122"/>
                <a:cs typeface="微软雅黑" panose="020B0503020204020204" pitchFamily="34" charset="-122"/>
              </a:endParaRPr>
            </a:p>
          </p:txBody>
        </p:sp>
      </p:grpSp>
      <p:cxnSp>
        <p:nvCxnSpPr>
          <p:cNvPr id="37" name="直接连接符 36"/>
          <p:cNvCxnSpPr/>
          <p:nvPr/>
        </p:nvCxnSpPr>
        <p:spPr>
          <a:xfrm flipV="1">
            <a:off x="8474054" y="3304740"/>
            <a:ext cx="2557049"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974909" y="3436987"/>
            <a:ext cx="2996683" cy="1200329"/>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静态方法是指使用</a:t>
            </a:r>
            <a:r>
              <a:rPr lang="en-US" altLang="zh-CN"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cs typeface="微软雅黑" panose="020B0503020204020204" pitchFamily="34" charset="-122"/>
              </a:rPr>
              <a:t>staticmethod</a:t>
            </a: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修饰的方法。</a:t>
            </a:r>
            <a:endPar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endParaRPr>
          </a:p>
        </p:txBody>
      </p:sp>
      <p:sp>
        <p:nvSpPr>
          <p:cNvPr id="40" name="矩形 39"/>
          <p:cNvSpPr/>
          <p:nvPr/>
        </p:nvSpPr>
        <p:spPr>
          <a:xfrm>
            <a:off x="4664840" y="4337672"/>
            <a:ext cx="2862319" cy="1938992"/>
          </a:xfrm>
          <a:prstGeom prst="rect">
            <a:avLst/>
          </a:prstGeom>
        </p:spPr>
        <p:txBody>
          <a:bodyPr wrap="square">
            <a:spAutoFit/>
          </a:bodyPr>
          <a:lstStyle/>
          <a:p>
            <a:pPr algn="just">
              <a:spcBef>
                <a:spcPct val="0"/>
              </a:spcBef>
              <a:defRPr/>
            </a:pP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与类方法相同，静态方法既可以直接通过类名调用，也可以通过类的实例对象调用。</a:t>
            </a:r>
            <a:endPar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endParaRPr>
          </a:p>
        </p:txBody>
      </p:sp>
      <p:sp>
        <p:nvSpPr>
          <p:cNvPr id="41" name="矩形 40"/>
          <p:cNvSpPr/>
          <p:nvPr/>
        </p:nvSpPr>
        <p:spPr>
          <a:xfrm>
            <a:off x="8499130" y="3436987"/>
            <a:ext cx="2996684" cy="1569660"/>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与类方法不同的地方在于，静态方法中没有类方法中的第一个类参数。</a:t>
            </a:r>
            <a:endPar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p:tgtEl>
                                          <p:spTgt spid="23"/>
                                        </p:tgtEl>
                                        <p:attrNameLst>
                                          <p:attrName>ppt_y</p:attrName>
                                        </p:attrNameLst>
                                      </p:cBhvr>
                                      <p:tavLst>
                                        <p:tav tm="0">
                                          <p:val>
                                            <p:strVal val="#ppt_y+#ppt_h*1.125000"/>
                                          </p:val>
                                        </p:tav>
                                        <p:tav tm="100000">
                                          <p:val>
                                            <p:strVal val="#ppt_y"/>
                                          </p:val>
                                        </p:tav>
                                      </p:tavLst>
                                    </p:anim>
                                    <p:animEffect transition="in" filter="wipe(up)">
                                      <p:cBhvr>
                                        <p:cTn id="14" dur="500"/>
                                        <p:tgtEl>
                                          <p:spTgt spid="23"/>
                                        </p:tgtEl>
                                      </p:cBhvr>
                                    </p:animEffect>
                                  </p:childTnLst>
                                </p:cTn>
                              </p:par>
                              <p:par>
                                <p:cTn id="15" presetID="12" presetClass="entr" presetSubtype="1"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p:tgtEl>
                                          <p:spTgt spid="26"/>
                                        </p:tgtEl>
                                        <p:attrNameLst>
                                          <p:attrName>ppt_y</p:attrName>
                                        </p:attrNameLst>
                                      </p:cBhvr>
                                      <p:tavLst>
                                        <p:tav tm="0">
                                          <p:val>
                                            <p:strVal val="#ppt_y-#ppt_h*1.125000"/>
                                          </p:val>
                                        </p:tav>
                                        <p:tav tm="100000">
                                          <p:val>
                                            <p:strVal val="#ppt_y"/>
                                          </p:val>
                                        </p:tav>
                                      </p:tavLst>
                                    </p:anim>
                                    <p:animEffect transition="in" filter="wipe(down)">
                                      <p:cBhvr>
                                        <p:cTn id="18" dur="500"/>
                                        <p:tgtEl>
                                          <p:spTgt spid="26"/>
                                        </p:tgtEl>
                                      </p:cBhvr>
                                    </p:animEffect>
                                  </p:childTnLst>
                                </p:cTn>
                              </p:par>
                              <p:par>
                                <p:cTn id="19" presetID="12" presetClass="entr" presetSubtype="4"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childTnLst>
                          </p:cTn>
                        </p:par>
                        <p:par>
                          <p:cTn id="23" fill="hold">
                            <p:stCondLst>
                              <p:cond delay="1000"/>
                            </p:stCondLst>
                            <p:childTnLst>
                              <p:par>
                                <p:cTn id="24" presetID="22" presetClass="entr" presetSubtype="2" fill="hold"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right)">
                                      <p:cBhvr>
                                        <p:cTn id="26" dur="500"/>
                                        <p:tgtEl>
                                          <p:spTgt spid="29"/>
                                        </p:tgtEl>
                                      </p:cBhvr>
                                    </p:animEffect>
                                  </p:childTnLst>
                                </p:cTn>
                              </p:par>
                              <p:par>
                                <p:cTn id="27" presetID="22" presetClass="entr" presetSubtype="1"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up)">
                                      <p:cBhvr>
                                        <p:cTn id="29" dur="500"/>
                                        <p:tgtEl>
                                          <p:spTgt spid="30"/>
                                        </p:tgtEl>
                                      </p:cBhvr>
                                    </p:animEffect>
                                  </p:childTnLst>
                                </p:cTn>
                              </p:par>
                              <p:par>
                                <p:cTn id="30" presetID="22" presetClass="entr" presetSubtype="8"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childTnLst>
                          </p:cTn>
                        </p:par>
                        <p:par>
                          <p:cTn id="33" fill="hold">
                            <p:stCondLst>
                              <p:cond delay="1500"/>
                            </p:stCondLst>
                            <p:childTnLst>
                              <p:par>
                                <p:cTn id="34" presetID="22" presetClass="entr" presetSubtype="1"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up)">
                                      <p:cBhvr>
                                        <p:cTn id="36" dur="500"/>
                                        <p:tgtEl>
                                          <p:spTgt spid="40"/>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right)">
                                      <p:cBhvr>
                                        <p:cTn id="39" dur="500"/>
                                        <p:tgtEl>
                                          <p:spTgt spid="3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left)">
                                      <p:cBhvr>
                                        <p:cTn id="4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8" grpId="0"/>
      <p:bldP spid="40" grpId="0"/>
      <p:bldP spid="41"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静态方法</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1862612" y="1941909"/>
            <a:ext cx="9753213" cy="4125553"/>
          </a:xfrm>
          <a:prstGeom prst="rect">
            <a:avLst/>
          </a:prstGeom>
        </p:spPr>
        <p:txBody>
          <a:bodyPr wrap="square">
            <a:spAutoFit/>
          </a:bodyPr>
          <a:lstStyle/>
          <a:p>
            <a:pPr>
              <a:lnSpc>
                <a:spcPct val="11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	class Complex: #</a:t>
            </a:r>
            <a:r>
              <a:rPr lang="zh-CN" altLang="en-US" sz="2400" dirty="0">
                <a:solidFill>
                  <a:schemeClr val="tx1">
                    <a:lumMod val="85000"/>
                    <a:lumOff val="15000"/>
                  </a:schemeClr>
                </a:solidFill>
                <a:latin typeface="+mj-lt"/>
                <a:ea typeface="微软雅黑" panose="020B0503020204020204" pitchFamily="34" charset="-122"/>
              </a:rPr>
              <a:t>定义</a:t>
            </a:r>
            <a:r>
              <a:rPr lang="en-US" altLang="zh-CN" sz="2400" dirty="0">
                <a:solidFill>
                  <a:schemeClr val="tx1">
                    <a:lumMod val="85000"/>
                    <a:lumOff val="15000"/>
                  </a:schemeClr>
                </a:solidFill>
                <a:latin typeface="+mj-lt"/>
                <a:ea typeface="微软雅黑" panose="020B0503020204020204" pitchFamily="34" charset="-122"/>
              </a:rPr>
              <a:t>Complex</a:t>
            </a:r>
            <a:r>
              <a:rPr lang="zh-CN" altLang="en-US" sz="2400" dirty="0">
                <a:solidFill>
                  <a:schemeClr val="tx1">
                    <a:lumMod val="85000"/>
                    <a:lumOff val="15000"/>
                  </a:schemeClr>
                </a:solidFill>
                <a:latin typeface="+mj-lt"/>
                <a:ea typeface="微软雅黑" panose="020B0503020204020204" pitchFamily="34" charset="-122"/>
              </a:rPr>
              <a:t>类</a:t>
            </a:r>
            <a:endParaRPr lang="zh-CN" altLang="en-US" sz="2400" dirty="0">
              <a:solidFill>
                <a:schemeClr val="tx1">
                  <a:lumMod val="85000"/>
                  <a:lumOff val="15000"/>
                </a:schemeClr>
              </a:solidFill>
              <a:latin typeface="+mj-lt"/>
              <a:ea typeface="微软雅黑" panose="020B0503020204020204" pitchFamily="34" charset="-122"/>
            </a:endParaRPr>
          </a:p>
          <a:p>
            <a:pPr>
              <a:lnSpc>
                <a:spcPct val="11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2	    def __</a:t>
            </a:r>
            <a:r>
              <a:rPr lang="en-US" altLang="zh-CN" sz="2400" dirty="0" err="1">
                <a:solidFill>
                  <a:schemeClr val="tx1">
                    <a:lumMod val="85000"/>
                    <a:lumOff val="15000"/>
                  </a:schemeClr>
                </a:solidFill>
                <a:latin typeface="+mj-lt"/>
                <a:ea typeface="微软雅黑" panose="020B0503020204020204" pitchFamily="34" charset="-122"/>
              </a:rPr>
              <a:t>init</a:t>
            </a:r>
            <a:r>
              <a:rPr lang="en-US" altLang="zh-CN" sz="2400" dirty="0">
                <a:solidFill>
                  <a:schemeClr val="tx1">
                    <a:lumMod val="85000"/>
                    <a:lumOff val="15000"/>
                  </a:schemeClr>
                </a:solidFill>
                <a:latin typeface="+mj-lt"/>
                <a:ea typeface="微软雅黑" panose="020B0503020204020204" pitchFamily="34" charset="-122"/>
              </a:rPr>
              <a:t>__(</a:t>
            </a:r>
            <a:r>
              <a:rPr lang="en-US" altLang="zh-CN" sz="2400" dirty="0" err="1">
                <a:solidFill>
                  <a:schemeClr val="tx1">
                    <a:lumMod val="85000"/>
                    <a:lumOff val="15000"/>
                  </a:schemeClr>
                </a:solidFill>
                <a:latin typeface="+mj-lt"/>
                <a:ea typeface="微软雅黑" panose="020B0503020204020204" pitchFamily="34" charset="-122"/>
              </a:rPr>
              <a:t>self,real</a:t>
            </a:r>
            <a:r>
              <a:rPr lang="en-US" altLang="zh-CN" sz="2400" dirty="0">
                <a:solidFill>
                  <a:schemeClr val="tx1">
                    <a:lumMod val="85000"/>
                    <a:lumOff val="15000"/>
                  </a:schemeClr>
                </a:solidFill>
                <a:latin typeface="+mj-lt"/>
                <a:ea typeface="微软雅黑" panose="020B0503020204020204" pitchFamily="34" charset="-122"/>
              </a:rPr>
              <a:t>=0,image=0): #</a:t>
            </a:r>
            <a:r>
              <a:rPr lang="zh-CN" altLang="en-US" sz="2400" dirty="0">
                <a:solidFill>
                  <a:schemeClr val="tx1">
                    <a:lumMod val="85000"/>
                    <a:lumOff val="15000"/>
                  </a:schemeClr>
                </a:solidFill>
                <a:latin typeface="+mj-lt"/>
                <a:ea typeface="微软雅黑" panose="020B0503020204020204" pitchFamily="34" charset="-122"/>
              </a:rPr>
              <a:t>定义构造方法</a:t>
            </a:r>
            <a:endParaRPr lang="zh-CN" altLang="en-US" sz="2400" dirty="0">
              <a:solidFill>
                <a:schemeClr val="tx1">
                  <a:lumMod val="85000"/>
                  <a:lumOff val="15000"/>
                </a:schemeClr>
              </a:solidFill>
              <a:latin typeface="+mj-lt"/>
              <a:ea typeface="微软雅黑" panose="020B0503020204020204" pitchFamily="34" charset="-122"/>
            </a:endParaRPr>
          </a:p>
          <a:p>
            <a:pPr>
              <a:lnSpc>
                <a:spcPct val="11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3	        </a:t>
            </a:r>
            <a:r>
              <a:rPr lang="en-US" altLang="zh-CN" sz="2400" dirty="0" err="1">
                <a:solidFill>
                  <a:schemeClr val="tx1">
                    <a:lumMod val="85000"/>
                    <a:lumOff val="15000"/>
                  </a:schemeClr>
                </a:solidFill>
                <a:latin typeface="+mj-lt"/>
                <a:ea typeface="微软雅黑" panose="020B0503020204020204" pitchFamily="34" charset="-122"/>
              </a:rPr>
              <a:t>self.real</a:t>
            </a:r>
            <a:r>
              <a:rPr lang="en-US" altLang="zh-CN" sz="2400" dirty="0">
                <a:solidFill>
                  <a:schemeClr val="tx1">
                    <a:lumMod val="85000"/>
                    <a:lumOff val="15000"/>
                  </a:schemeClr>
                </a:solidFill>
                <a:latin typeface="+mj-lt"/>
                <a:ea typeface="微软雅黑" panose="020B0503020204020204" pitchFamily="34" charset="-122"/>
              </a:rPr>
              <a:t>=real #</a:t>
            </a:r>
            <a:r>
              <a:rPr lang="zh-CN" altLang="en-US" sz="2400" dirty="0">
                <a:solidFill>
                  <a:schemeClr val="tx1">
                    <a:lumMod val="85000"/>
                    <a:lumOff val="15000"/>
                  </a:schemeClr>
                </a:solidFill>
                <a:latin typeface="+mj-lt"/>
                <a:ea typeface="微软雅黑" panose="020B0503020204020204" pitchFamily="34" charset="-122"/>
              </a:rPr>
              <a:t>初始化一个复数的实部值</a:t>
            </a:r>
            <a:endParaRPr lang="zh-CN" altLang="en-US" sz="2400" dirty="0">
              <a:solidFill>
                <a:schemeClr val="tx1">
                  <a:lumMod val="85000"/>
                  <a:lumOff val="15000"/>
                </a:schemeClr>
              </a:solidFill>
              <a:latin typeface="+mj-lt"/>
              <a:ea typeface="微软雅黑" panose="020B0503020204020204" pitchFamily="34" charset="-122"/>
            </a:endParaRPr>
          </a:p>
          <a:p>
            <a:pPr>
              <a:lnSpc>
                <a:spcPct val="11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4	        </a:t>
            </a:r>
            <a:r>
              <a:rPr lang="en-US" altLang="zh-CN" sz="2400" dirty="0" err="1">
                <a:solidFill>
                  <a:schemeClr val="tx1">
                    <a:lumMod val="85000"/>
                    <a:lumOff val="15000"/>
                  </a:schemeClr>
                </a:solidFill>
                <a:latin typeface="+mj-lt"/>
                <a:ea typeface="微软雅黑" panose="020B0503020204020204" pitchFamily="34" charset="-122"/>
              </a:rPr>
              <a:t>self.image</a:t>
            </a:r>
            <a:r>
              <a:rPr lang="en-US" altLang="zh-CN" sz="2400" dirty="0">
                <a:solidFill>
                  <a:schemeClr val="tx1">
                    <a:lumMod val="85000"/>
                    <a:lumOff val="15000"/>
                  </a:schemeClr>
                </a:solidFill>
                <a:latin typeface="+mj-lt"/>
                <a:ea typeface="微软雅黑" panose="020B0503020204020204" pitchFamily="34" charset="-122"/>
              </a:rPr>
              <a:t>=image #</a:t>
            </a:r>
            <a:r>
              <a:rPr lang="zh-CN" altLang="en-US" sz="2400" dirty="0">
                <a:solidFill>
                  <a:schemeClr val="tx1">
                    <a:lumMod val="85000"/>
                    <a:lumOff val="15000"/>
                  </a:schemeClr>
                </a:solidFill>
                <a:latin typeface="+mj-lt"/>
                <a:ea typeface="微软雅黑" panose="020B0503020204020204" pitchFamily="34" charset="-122"/>
              </a:rPr>
              <a:t>初始化一个复数的虚部值</a:t>
            </a:r>
            <a:endParaRPr lang="zh-CN" altLang="en-US" sz="2400" dirty="0">
              <a:solidFill>
                <a:schemeClr val="tx1">
                  <a:lumMod val="85000"/>
                  <a:lumOff val="15000"/>
                </a:schemeClr>
              </a:solidFill>
              <a:latin typeface="+mj-lt"/>
              <a:ea typeface="微软雅黑" panose="020B0503020204020204" pitchFamily="34" charset="-122"/>
            </a:endParaRPr>
          </a:p>
          <a:p>
            <a:pPr>
              <a:lnSpc>
                <a:spcPct val="11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5	    @</a:t>
            </a:r>
            <a:r>
              <a:rPr lang="en-US" altLang="zh-CN" sz="2400" dirty="0" err="1">
                <a:solidFill>
                  <a:schemeClr val="tx1">
                    <a:lumMod val="85000"/>
                    <a:lumOff val="15000"/>
                  </a:schemeClr>
                </a:solidFill>
                <a:latin typeface="+mj-lt"/>
                <a:ea typeface="微软雅黑" panose="020B0503020204020204" pitchFamily="34" charset="-122"/>
              </a:rPr>
              <a:t>staticmethod</a:t>
            </a:r>
            <a:endParaRPr lang="en-US" altLang="zh-CN" sz="2400" dirty="0">
              <a:solidFill>
                <a:schemeClr val="tx1">
                  <a:lumMod val="85000"/>
                  <a:lumOff val="15000"/>
                </a:schemeClr>
              </a:solidFill>
              <a:latin typeface="+mj-lt"/>
              <a:ea typeface="微软雅黑" panose="020B0503020204020204" pitchFamily="34" charset="-122"/>
            </a:endParaRPr>
          </a:p>
          <a:p>
            <a:pPr>
              <a:lnSpc>
                <a:spcPct val="11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6	    def add(c1,c2): #</a:t>
            </a:r>
            <a:r>
              <a:rPr lang="zh-CN" altLang="en-US" sz="2400" dirty="0">
                <a:solidFill>
                  <a:schemeClr val="tx1">
                    <a:lumMod val="85000"/>
                    <a:lumOff val="15000"/>
                  </a:schemeClr>
                </a:solidFill>
                <a:latin typeface="+mj-lt"/>
                <a:ea typeface="微软雅黑" panose="020B0503020204020204" pitchFamily="34" charset="-122"/>
              </a:rPr>
              <a:t>定义类方法</a:t>
            </a:r>
            <a:r>
              <a:rPr lang="en-US" altLang="zh-CN" sz="2400" dirty="0">
                <a:solidFill>
                  <a:schemeClr val="tx1">
                    <a:lumMod val="85000"/>
                    <a:lumOff val="15000"/>
                  </a:schemeClr>
                </a:solidFill>
                <a:latin typeface="+mj-lt"/>
                <a:ea typeface="微软雅黑" panose="020B0503020204020204" pitchFamily="34" charset="-122"/>
              </a:rPr>
              <a:t>add</a:t>
            </a:r>
            <a:r>
              <a:rPr lang="zh-CN" altLang="en-US" sz="2400" dirty="0">
                <a:solidFill>
                  <a:schemeClr val="tx1">
                    <a:lumMod val="85000"/>
                    <a:lumOff val="15000"/>
                  </a:schemeClr>
                </a:solidFill>
                <a:latin typeface="+mj-lt"/>
                <a:ea typeface="微软雅黑" panose="020B0503020204020204" pitchFamily="34" charset="-122"/>
              </a:rPr>
              <a:t>，实现两个复数的加法运算</a:t>
            </a:r>
            <a:endParaRPr lang="zh-CN" altLang="en-US" sz="2400" dirty="0">
              <a:solidFill>
                <a:schemeClr val="tx1">
                  <a:lumMod val="85000"/>
                  <a:lumOff val="15000"/>
                </a:schemeClr>
              </a:solidFill>
              <a:latin typeface="+mj-lt"/>
              <a:ea typeface="微软雅黑" panose="020B0503020204020204" pitchFamily="34" charset="-122"/>
            </a:endParaRPr>
          </a:p>
          <a:p>
            <a:pPr>
              <a:lnSpc>
                <a:spcPct val="11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7	        c=Complex() #</a:t>
            </a:r>
            <a:r>
              <a:rPr lang="zh-CN" altLang="en-US" sz="2400" dirty="0">
                <a:solidFill>
                  <a:schemeClr val="tx1">
                    <a:lumMod val="85000"/>
                    <a:lumOff val="15000"/>
                  </a:schemeClr>
                </a:solidFill>
                <a:latin typeface="+mj-lt"/>
                <a:ea typeface="微软雅黑" panose="020B0503020204020204" pitchFamily="34" charset="-122"/>
              </a:rPr>
              <a:t>创建</a:t>
            </a:r>
            <a:r>
              <a:rPr lang="en-US" altLang="zh-CN" sz="2400" dirty="0">
                <a:solidFill>
                  <a:schemeClr val="tx1">
                    <a:lumMod val="85000"/>
                    <a:lumOff val="15000"/>
                  </a:schemeClr>
                </a:solidFill>
                <a:latin typeface="+mj-lt"/>
                <a:ea typeface="微软雅黑" panose="020B0503020204020204" pitchFamily="34" charset="-122"/>
              </a:rPr>
              <a:t>Complex</a:t>
            </a:r>
            <a:r>
              <a:rPr lang="zh-CN" altLang="en-US" sz="2400" dirty="0">
                <a:solidFill>
                  <a:schemeClr val="tx1">
                    <a:lumMod val="85000"/>
                    <a:lumOff val="15000"/>
                  </a:schemeClr>
                </a:solidFill>
                <a:latin typeface="+mj-lt"/>
                <a:ea typeface="微软雅黑" panose="020B0503020204020204" pitchFamily="34" charset="-122"/>
              </a:rPr>
              <a:t>类对象</a:t>
            </a:r>
            <a:r>
              <a:rPr lang="en-US" altLang="zh-CN" sz="2400" dirty="0">
                <a:solidFill>
                  <a:schemeClr val="tx1">
                    <a:lumMod val="85000"/>
                    <a:lumOff val="15000"/>
                  </a:schemeClr>
                </a:solidFill>
                <a:latin typeface="+mj-lt"/>
                <a:ea typeface="微软雅黑" panose="020B0503020204020204" pitchFamily="34" charset="-122"/>
              </a:rPr>
              <a:t>c</a:t>
            </a:r>
            <a:endParaRPr lang="en-US" altLang="zh-CN" sz="2400" dirty="0">
              <a:solidFill>
                <a:schemeClr val="tx1">
                  <a:lumMod val="85000"/>
                  <a:lumOff val="15000"/>
                </a:schemeClr>
              </a:solidFill>
              <a:latin typeface="+mj-lt"/>
              <a:ea typeface="微软雅黑" panose="020B0503020204020204" pitchFamily="34" charset="-122"/>
            </a:endParaRPr>
          </a:p>
          <a:p>
            <a:pPr>
              <a:lnSpc>
                <a:spcPct val="11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8	        </a:t>
            </a:r>
            <a:r>
              <a:rPr lang="en-US" altLang="zh-CN" sz="2400" dirty="0" err="1">
                <a:solidFill>
                  <a:schemeClr val="tx1">
                    <a:lumMod val="85000"/>
                    <a:lumOff val="15000"/>
                  </a:schemeClr>
                </a:solidFill>
                <a:latin typeface="+mj-lt"/>
                <a:ea typeface="微软雅黑" panose="020B0503020204020204" pitchFamily="34" charset="-122"/>
              </a:rPr>
              <a:t>c.real</a:t>
            </a:r>
            <a:r>
              <a:rPr lang="en-US" altLang="zh-CN" sz="2400" dirty="0">
                <a:solidFill>
                  <a:schemeClr val="tx1">
                    <a:lumMod val="85000"/>
                    <a:lumOff val="15000"/>
                  </a:schemeClr>
                </a:solidFill>
                <a:latin typeface="+mj-lt"/>
                <a:ea typeface="微软雅黑" panose="020B0503020204020204" pitchFamily="34" charset="-122"/>
              </a:rPr>
              <a:t>=c1.real+c2.real #</a:t>
            </a:r>
            <a:r>
              <a:rPr lang="zh-CN" altLang="en-US" sz="2400" dirty="0">
                <a:solidFill>
                  <a:schemeClr val="tx1">
                    <a:lumMod val="85000"/>
                    <a:lumOff val="15000"/>
                  </a:schemeClr>
                </a:solidFill>
                <a:latin typeface="+mj-lt"/>
                <a:ea typeface="微软雅黑" panose="020B0503020204020204" pitchFamily="34" charset="-122"/>
              </a:rPr>
              <a:t>实部相加</a:t>
            </a:r>
            <a:endParaRPr lang="zh-CN" altLang="en-US" sz="2400" dirty="0">
              <a:solidFill>
                <a:schemeClr val="tx1">
                  <a:lumMod val="85000"/>
                  <a:lumOff val="15000"/>
                </a:schemeClr>
              </a:solidFill>
              <a:latin typeface="+mj-lt"/>
              <a:ea typeface="微软雅黑" panose="020B0503020204020204" pitchFamily="34" charset="-122"/>
            </a:endParaRPr>
          </a:p>
          <a:p>
            <a:pPr>
              <a:lnSpc>
                <a:spcPct val="11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9	        </a:t>
            </a:r>
            <a:r>
              <a:rPr lang="en-US" altLang="zh-CN" sz="2400" dirty="0" err="1">
                <a:solidFill>
                  <a:schemeClr val="tx1">
                    <a:lumMod val="85000"/>
                    <a:lumOff val="15000"/>
                  </a:schemeClr>
                </a:solidFill>
                <a:latin typeface="+mj-lt"/>
                <a:ea typeface="微软雅黑" panose="020B0503020204020204" pitchFamily="34" charset="-122"/>
              </a:rPr>
              <a:t>c.image</a:t>
            </a:r>
            <a:r>
              <a:rPr lang="en-US" altLang="zh-CN" sz="2400" dirty="0">
                <a:solidFill>
                  <a:schemeClr val="tx1">
                    <a:lumMod val="85000"/>
                    <a:lumOff val="15000"/>
                  </a:schemeClr>
                </a:solidFill>
                <a:latin typeface="+mj-lt"/>
                <a:ea typeface="微软雅黑" panose="020B0503020204020204" pitchFamily="34" charset="-122"/>
              </a:rPr>
              <a:t>=c1.image+c2.image #</a:t>
            </a:r>
            <a:r>
              <a:rPr lang="zh-CN" altLang="en-US" sz="2400" dirty="0">
                <a:solidFill>
                  <a:schemeClr val="tx1">
                    <a:lumMod val="85000"/>
                    <a:lumOff val="15000"/>
                  </a:schemeClr>
                </a:solidFill>
                <a:latin typeface="+mj-lt"/>
                <a:ea typeface="微软雅黑" panose="020B0503020204020204" pitchFamily="34" charset="-122"/>
              </a:rPr>
              <a:t>虚部相加</a:t>
            </a:r>
            <a:endParaRPr lang="zh-CN" altLang="en-US" sz="2400" dirty="0">
              <a:solidFill>
                <a:schemeClr val="tx1">
                  <a:lumMod val="85000"/>
                  <a:lumOff val="15000"/>
                </a:schemeClr>
              </a:solidFill>
              <a:latin typeface="+mj-lt"/>
              <a:ea typeface="微软雅黑" panose="020B0503020204020204" pitchFamily="34" charset="-122"/>
            </a:endParaRPr>
          </a:p>
          <a:p>
            <a:pPr>
              <a:lnSpc>
                <a:spcPct val="11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10	        return c</a:t>
            </a:r>
            <a:endParaRPr lang="en-US" altLang="zh-CN" sz="2400" dirty="0">
              <a:solidFill>
                <a:schemeClr val="tx1">
                  <a:lumMod val="85000"/>
                  <a:lumOff val="15000"/>
                </a:schemeClr>
              </a:solidFill>
              <a:latin typeface="+mj-lt"/>
              <a:ea typeface="微软雅黑" panose="020B0503020204020204" pitchFamily="34" charset="-122"/>
            </a:endParaRPr>
          </a:p>
        </p:txBody>
      </p:sp>
      <p:cxnSp>
        <p:nvCxnSpPr>
          <p:cNvPr id="6" name="直接连接符 5"/>
          <p:cNvCxnSpPr/>
          <p:nvPr/>
        </p:nvCxnSpPr>
        <p:spPr>
          <a:xfrm>
            <a:off x="1781207" y="1595017"/>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8" name="KSO_Shape"/>
          <p:cNvSpPr/>
          <p:nvPr/>
        </p:nvSpPr>
        <p:spPr>
          <a:xfrm>
            <a:off x="1705606" y="1997011"/>
            <a:ext cx="9493471" cy="3962275"/>
          </a:xfrm>
          <a:prstGeom prst="roundRect">
            <a:avLst>
              <a:gd name="adj" fmla="val 5617"/>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8" name="组合 7"/>
          <p:cNvGrpSpPr/>
          <p:nvPr/>
        </p:nvGrpSpPr>
        <p:grpSpPr>
          <a:xfrm>
            <a:off x="828333" y="1114329"/>
            <a:ext cx="877273" cy="877274"/>
            <a:chOff x="828333" y="1114329"/>
            <a:chExt cx="877273" cy="877274"/>
          </a:xfrm>
        </p:grpSpPr>
        <p:sp>
          <p:nvSpPr>
            <p:cNvPr id="14" name="Oval 4061"/>
            <p:cNvSpPr>
              <a:spLocks noChangeArrowheads="1"/>
            </p:cNvSpPr>
            <p:nvPr/>
          </p:nvSpPr>
          <p:spPr bwMode="auto">
            <a:xfrm>
              <a:off x="828333" y="1114329"/>
              <a:ext cx="877273"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43" name="组合 42"/>
            <p:cNvGrpSpPr/>
            <p:nvPr/>
          </p:nvGrpSpPr>
          <p:grpSpPr>
            <a:xfrm>
              <a:off x="935767" y="1210079"/>
              <a:ext cx="631528" cy="731830"/>
              <a:chOff x="3750781" y="541374"/>
              <a:chExt cx="469532" cy="544105"/>
            </a:xfrm>
            <a:solidFill>
              <a:schemeClr val="bg1"/>
            </a:solidFill>
          </p:grpSpPr>
          <p:sp>
            <p:nvSpPr>
              <p:cNvPr id="44" name="Freeform 63"/>
              <p:cNvSpPr>
                <a:spLocks noEditPoints="1"/>
              </p:cNvSpPr>
              <p:nvPr/>
            </p:nvSpPr>
            <p:spPr bwMode="auto">
              <a:xfrm>
                <a:off x="3750781" y="541374"/>
                <a:ext cx="469532" cy="544105"/>
              </a:xfrm>
              <a:custGeom>
                <a:avLst/>
                <a:gdLst>
                  <a:gd name="T0" fmla="*/ 22 w 171"/>
                  <a:gd name="T1" fmla="*/ 64 h 198"/>
                  <a:gd name="T2" fmla="*/ 8 w 171"/>
                  <a:gd name="T3" fmla="*/ 102 h 198"/>
                  <a:gd name="T4" fmla="*/ 16 w 171"/>
                  <a:gd name="T5" fmla="*/ 121 h 198"/>
                  <a:gd name="T6" fmla="*/ 10 w 171"/>
                  <a:gd name="T7" fmla="*/ 131 h 198"/>
                  <a:gd name="T8" fmla="*/ 17 w 171"/>
                  <a:gd name="T9" fmla="*/ 162 h 198"/>
                  <a:gd name="T10" fmla="*/ 83 w 171"/>
                  <a:gd name="T11" fmla="*/ 198 h 198"/>
                  <a:gd name="T12" fmla="*/ 123 w 171"/>
                  <a:gd name="T13" fmla="*/ 13 h 198"/>
                  <a:gd name="T14" fmla="*/ 91 w 171"/>
                  <a:gd name="T15" fmla="*/ 89 h 198"/>
                  <a:gd name="T16" fmla="*/ 84 w 171"/>
                  <a:gd name="T17" fmla="*/ 98 h 198"/>
                  <a:gd name="T18" fmla="*/ 74 w 171"/>
                  <a:gd name="T19" fmla="*/ 92 h 198"/>
                  <a:gd name="T20" fmla="*/ 63 w 171"/>
                  <a:gd name="T21" fmla="*/ 96 h 198"/>
                  <a:gd name="T22" fmla="*/ 58 w 171"/>
                  <a:gd name="T23" fmla="*/ 86 h 198"/>
                  <a:gd name="T24" fmla="*/ 46 w 171"/>
                  <a:gd name="T25" fmla="*/ 84 h 198"/>
                  <a:gd name="T26" fmla="*/ 47 w 171"/>
                  <a:gd name="T27" fmla="*/ 73 h 198"/>
                  <a:gd name="T28" fmla="*/ 37 w 171"/>
                  <a:gd name="T29" fmla="*/ 65 h 198"/>
                  <a:gd name="T30" fmla="*/ 44 w 171"/>
                  <a:gd name="T31" fmla="*/ 55 h 198"/>
                  <a:gd name="T32" fmla="*/ 40 w 171"/>
                  <a:gd name="T33" fmla="*/ 44 h 198"/>
                  <a:gd name="T34" fmla="*/ 50 w 171"/>
                  <a:gd name="T35" fmla="*/ 39 h 198"/>
                  <a:gd name="T36" fmla="*/ 52 w 171"/>
                  <a:gd name="T37" fmla="*/ 28 h 198"/>
                  <a:gd name="T38" fmla="*/ 64 w 171"/>
                  <a:gd name="T39" fmla="*/ 28 h 198"/>
                  <a:gd name="T40" fmla="*/ 71 w 171"/>
                  <a:gd name="T41" fmla="*/ 19 h 198"/>
                  <a:gd name="T42" fmla="*/ 81 w 171"/>
                  <a:gd name="T43" fmla="*/ 26 h 198"/>
                  <a:gd name="T44" fmla="*/ 91 w 171"/>
                  <a:gd name="T45" fmla="*/ 21 h 198"/>
                  <a:gd name="T46" fmla="*/ 97 w 171"/>
                  <a:gd name="T47" fmla="*/ 32 h 198"/>
                  <a:gd name="T48" fmla="*/ 108 w 171"/>
                  <a:gd name="T49" fmla="*/ 33 h 198"/>
                  <a:gd name="T50" fmla="*/ 108 w 171"/>
                  <a:gd name="T51" fmla="*/ 45 h 198"/>
                  <a:gd name="T52" fmla="*/ 117 w 171"/>
                  <a:gd name="T53" fmla="*/ 52 h 198"/>
                  <a:gd name="T54" fmla="*/ 111 w 171"/>
                  <a:gd name="T55" fmla="*/ 62 h 198"/>
                  <a:gd name="T56" fmla="*/ 115 w 171"/>
                  <a:gd name="T57" fmla="*/ 73 h 198"/>
                  <a:gd name="T58" fmla="*/ 104 w 171"/>
                  <a:gd name="T59" fmla="*/ 78 h 198"/>
                  <a:gd name="T60" fmla="*/ 103 w 171"/>
                  <a:gd name="T61" fmla="*/ 90 h 198"/>
                  <a:gd name="T62" fmla="*/ 138 w 171"/>
                  <a:gd name="T63" fmla="*/ 104 h 198"/>
                  <a:gd name="T64" fmla="*/ 139 w 171"/>
                  <a:gd name="T65" fmla="*/ 113 h 198"/>
                  <a:gd name="T66" fmla="*/ 131 w 171"/>
                  <a:gd name="T67" fmla="*/ 119 h 198"/>
                  <a:gd name="T68" fmla="*/ 123 w 171"/>
                  <a:gd name="T69" fmla="*/ 116 h 198"/>
                  <a:gd name="T70" fmla="*/ 119 w 171"/>
                  <a:gd name="T71" fmla="*/ 122 h 198"/>
                  <a:gd name="T72" fmla="*/ 114 w 171"/>
                  <a:gd name="T73" fmla="*/ 113 h 198"/>
                  <a:gd name="T74" fmla="*/ 105 w 171"/>
                  <a:gd name="T75" fmla="*/ 109 h 198"/>
                  <a:gd name="T76" fmla="*/ 104 w 171"/>
                  <a:gd name="T77" fmla="*/ 100 h 198"/>
                  <a:gd name="T78" fmla="*/ 111 w 171"/>
                  <a:gd name="T79" fmla="*/ 94 h 198"/>
                  <a:gd name="T80" fmla="*/ 113 w 171"/>
                  <a:gd name="T81" fmla="*/ 84 h 198"/>
                  <a:gd name="T82" fmla="*/ 121 w 171"/>
                  <a:gd name="T83" fmla="*/ 87 h 198"/>
                  <a:gd name="T84" fmla="*/ 126 w 171"/>
                  <a:gd name="T85" fmla="*/ 82 h 198"/>
                  <a:gd name="T86" fmla="*/ 134 w 171"/>
                  <a:gd name="T87" fmla="*/ 86 h 198"/>
                  <a:gd name="T88" fmla="*/ 136 w 171"/>
                  <a:gd name="T89" fmla="*/ 94 h 198"/>
                  <a:gd name="T90" fmla="*/ 144 w 171"/>
                  <a:gd name="T91"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1" h="198">
                    <a:moveTo>
                      <a:pt x="123" y="13"/>
                    </a:moveTo>
                    <a:cubicBezTo>
                      <a:pt x="95" y="1"/>
                      <a:pt x="72" y="0"/>
                      <a:pt x="47" y="16"/>
                    </a:cubicBezTo>
                    <a:cubicBezTo>
                      <a:pt x="28" y="29"/>
                      <a:pt x="22" y="60"/>
                      <a:pt x="22" y="64"/>
                    </a:cubicBezTo>
                    <a:cubicBezTo>
                      <a:pt x="22" y="68"/>
                      <a:pt x="26" y="73"/>
                      <a:pt x="14" y="82"/>
                    </a:cubicBezTo>
                    <a:cubicBezTo>
                      <a:pt x="2" y="90"/>
                      <a:pt x="0" y="88"/>
                      <a:pt x="1" y="93"/>
                    </a:cubicBezTo>
                    <a:cubicBezTo>
                      <a:pt x="2" y="97"/>
                      <a:pt x="6" y="100"/>
                      <a:pt x="8" y="102"/>
                    </a:cubicBezTo>
                    <a:cubicBezTo>
                      <a:pt x="10" y="104"/>
                      <a:pt x="11" y="106"/>
                      <a:pt x="9" y="109"/>
                    </a:cubicBezTo>
                    <a:cubicBezTo>
                      <a:pt x="7" y="111"/>
                      <a:pt x="4" y="111"/>
                      <a:pt x="6" y="116"/>
                    </a:cubicBezTo>
                    <a:cubicBezTo>
                      <a:pt x="8" y="120"/>
                      <a:pt x="14" y="120"/>
                      <a:pt x="16" y="121"/>
                    </a:cubicBezTo>
                    <a:cubicBezTo>
                      <a:pt x="16" y="121"/>
                      <a:pt x="10" y="120"/>
                      <a:pt x="8" y="121"/>
                    </a:cubicBezTo>
                    <a:cubicBezTo>
                      <a:pt x="6" y="122"/>
                      <a:pt x="4" y="125"/>
                      <a:pt x="5" y="127"/>
                    </a:cubicBezTo>
                    <a:cubicBezTo>
                      <a:pt x="6" y="129"/>
                      <a:pt x="9" y="130"/>
                      <a:pt x="10" y="131"/>
                    </a:cubicBezTo>
                    <a:cubicBezTo>
                      <a:pt x="11" y="131"/>
                      <a:pt x="11" y="135"/>
                      <a:pt x="11" y="136"/>
                    </a:cubicBezTo>
                    <a:cubicBezTo>
                      <a:pt x="11" y="140"/>
                      <a:pt x="9" y="143"/>
                      <a:pt x="7" y="147"/>
                    </a:cubicBezTo>
                    <a:cubicBezTo>
                      <a:pt x="5" y="151"/>
                      <a:pt x="8" y="160"/>
                      <a:pt x="17" y="162"/>
                    </a:cubicBezTo>
                    <a:cubicBezTo>
                      <a:pt x="26" y="164"/>
                      <a:pt x="30" y="164"/>
                      <a:pt x="36" y="164"/>
                    </a:cubicBezTo>
                    <a:cubicBezTo>
                      <a:pt x="48" y="165"/>
                      <a:pt x="57" y="183"/>
                      <a:pt x="58" y="197"/>
                    </a:cubicBezTo>
                    <a:cubicBezTo>
                      <a:pt x="63" y="198"/>
                      <a:pt x="78" y="198"/>
                      <a:pt x="83" y="198"/>
                    </a:cubicBezTo>
                    <a:cubicBezTo>
                      <a:pt x="100" y="198"/>
                      <a:pt x="117" y="194"/>
                      <a:pt x="131" y="186"/>
                    </a:cubicBezTo>
                    <a:cubicBezTo>
                      <a:pt x="124" y="144"/>
                      <a:pt x="147" y="140"/>
                      <a:pt x="159" y="100"/>
                    </a:cubicBezTo>
                    <a:cubicBezTo>
                      <a:pt x="164" y="83"/>
                      <a:pt x="171" y="35"/>
                      <a:pt x="123" y="13"/>
                    </a:cubicBezTo>
                    <a:close/>
                    <a:moveTo>
                      <a:pt x="98" y="93"/>
                    </a:moveTo>
                    <a:cubicBezTo>
                      <a:pt x="97" y="95"/>
                      <a:pt x="97" y="95"/>
                      <a:pt x="97" y="95"/>
                    </a:cubicBezTo>
                    <a:cubicBezTo>
                      <a:pt x="91" y="89"/>
                      <a:pt x="91" y="89"/>
                      <a:pt x="91" y="89"/>
                    </a:cubicBezTo>
                    <a:cubicBezTo>
                      <a:pt x="89" y="90"/>
                      <a:pt x="88" y="90"/>
                      <a:pt x="86" y="91"/>
                    </a:cubicBezTo>
                    <a:cubicBezTo>
                      <a:pt x="86" y="98"/>
                      <a:pt x="86" y="98"/>
                      <a:pt x="86" y="98"/>
                    </a:cubicBezTo>
                    <a:cubicBezTo>
                      <a:pt x="84" y="98"/>
                      <a:pt x="84" y="98"/>
                      <a:pt x="84" y="98"/>
                    </a:cubicBezTo>
                    <a:cubicBezTo>
                      <a:pt x="78" y="99"/>
                      <a:pt x="78" y="99"/>
                      <a:pt x="78" y="99"/>
                    </a:cubicBezTo>
                    <a:cubicBezTo>
                      <a:pt x="76" y="99"/>
                      <a:pt x="76" y="99"/>
                      <a:pt x="76" y="99"/>
                    </a:cubicBezTo>
                    <a:cubicBezTo>
                      <a:pt x="74" y="92"/>
                      <a:pt x="74" y="92"/>
                      <a:pt x="74" y="92"/>
                    </a:cubicBezTo>
                    <a:cubicBezTo>
                      <a:pt x="72" y="92"/>
                      <a:pt x="70" y="91"/>
                      <a:pt x="69" y="91"/>
                    </a:cubicBezTo>
                    <a:cubicBezTo>
                      <a:pt x="65" y="97"/>
                      <a:pt x="65" y="97"/>
                      <a:pt x="65" y="97"/>
                    </a:cubicBezTo>
                    <a:cubicBezTo>
                      <a:pt x="63" y="96"/>
                      <a:pt x="63" y="96"/>
                      <a:pt x="63" y="96"/>
                    </a:cubicBezTo>
                    <a:cubicBezTo>
                      <a:pt x="58" y="94"/>
                      <a:pt x="58" y="94"/>
                      <a:pt x="58" y="94"/>
                    </a:cubicBezTo>
                    <a:cubicBezTo>
                      <a:pt x="56" y="93"/>
                      <a:pt x="56" y="93"/>
                      <a:pt x="56" y="93"/>
                    </a:cubicBezTo>
                    <a:cubicBezTo>
                      <a:pt x="58" y="86"/>
                      <a:pt x="58" y="86"/>
                      <a:pt x="58" y="86"/>
                    </a:cubicBezTo>
                    <a:cubicBezTo>
                      <a:pt x="56" y="85"/>
                      <a:pt x="55" y="84"/>
                      <a:pt x="54" y="82"/>
                    </a:cubicBezTo>
                    <a:cubicBezTo>
                      <a:pt x="47" y="86"/>
                      <a:pt x="47" y="86"/>
                      <a:pt x="47" y="86"/>
                    </a:cubicBezTo>
                    <a:cubicBezTo>
                      <a:pt x="46" y="84"/>
                      <a:pt x="46" y="84"/>
                      <a:pt x="46" y="84"/>
                    </a:cubicBezTo>
                    <a:cubicBezTo>
                      <a:pt x="43" y="80"/>
                      <a:pt x="43" y="80"/>
                      <a:pt x="43" y="80"/>
                    </a:cubicBezTo>
                    <a:cubicBezTo>
                      <a:pt x="41" y="78"/>
                      <a:pt x="41" y="78"/>
                      <a:pt x="41" y="78"/>
                    </a:cubicBezTo>
                    <a:cubicBezTo>
                      <a:pt x="47" y="73"/>
                      <a:pt x="47" y="73"/>
                      <a:pt x="47" y="73"/>
                    </a:cubicBezTo>
                    <a:cubicBezTo>
                      <a:pt x="46" y="71"/>
                      <a:pt x="45" y="69"/>
                      <a:pt x="45" y="68"/>
                    </a:cubicBezTo>
                    <a:cubicBezTo>
                      <a:pt x="38" y="67"/>
                      <a:pt x="38" y="67"/>
                      <a:pt x="38" y="67"/>
                    </a:cubicBezTo>
                    <a:cubicBezTo>
                      <a:pt x="37" y="65"/>
                      <a:pt x="37" y="65"/>
                      <a:pt x="37" y="65"/>
                    </a:cubicBezTo>
                    <a:cubicBezTo>
                      <a:pt x="37" y="60"/>
                      <a:pt x="37" y="60"/>
                      <a:pt x="37" y="60"/>
                    </a:cubicBezTo>
                    <a:cubicBezTo>
                      <a:pt x="36" y="58"/>
                      <a:pt x="36" y="58"/>
                      <a:pt x="36" y="58"/>
                    </a:cubicBezTo>
                    <a:cubicBezTo>
                      <a:pt x="44" y="55"/>
                      <a:pt x="44" y="55"/>
                      <a:pt x="44" y="55"/>
                    </a:cubicBezTo>
                    <a:cubicBezTo>
                      <a:pt x="44" y="54"/>
                      <a:pt x="44" y="52"/>
                      <a:pt x="45" y="50"/>
                    </a:cubicBezTo>
                    <a:cubicBezTo>
                      <a:pt x="39" y="46"/>
                      <a:pt x="39" y="46"/>
                      <a:pt x="39" y="46"/>
                    </a:cubicBezTo>
                    <a:cubicBezTo>
                      <a:pt x="40" y="44"/>
                      <a:pt x="40" y="44"/>
                      <a:pt x="40" y="44"/>
                    </a:cubicBezTo>
                    <a:cubicBezTo>
                      <a:pt x="42" y="39"/>
                      <a:pt x="42" y="39"/>
                      <a:pt x="42" y="39"/>
                    </a:cubicBezTo>
                    <a:cubicBezTo>
                      <a:pt x="43" y="37"/>
                      <a:pt x="43" y="37"/>
                      <a:pt x="43" y="37"/>
                    </a:cubicBezTo>
                    <a:cubicBezTo>
                      <a:pt x="50" y="39"/>
                      <a:pt x="50" y="39"/>
                      <a:pt x="50" y="39"/>
                    </a:cubicBezTo>
                    <a:cubicBezTo>
                      <a:pt x="51" y="38"/>
                      <a:pt x="52" y="36"/>
                      <a:pt x="54" y="35"/>
                    </a:cubicBezTo>
                    <a:cubicBezTo>
                      <a:pt x="50" y="29"/>
                      <a:pt x="50" y="29"/>
                      <a:pt x="50" y="29"/>
                    </a:cubicBezTo>
                    <a:cubicBezTo>
                      <a:pt x="52" y="28"/>
                      <a:pt x="52" y="28"/>
                      <a:pt x="52" y="28"/>
                    </a:cubicBezTo>
                    <a:cubicBezTo>
                      <a:pt x="56" y="24"/>
                      <a:pt x="56" y="24"/>
                      <a:pt x="56" y="24"/>
                    </a:cubicBezTo>
                    <a:cubicBezTo>
                      <a:pt x="58" y="23"/>
                      <a:pt x="58" y="23"/>
                      <a:pt x="58" y="23"/>
                    </a:cubicBezTo>
                    <a:cubicBezTo>
                      <a:pt x="64" y="28"/>
                      <a:pt x="64" y="28"/>
                      <a:pt x="64" y="28"/>
                    </a:cubicBezTo>
                    <a:cubicBezTo>
                      <a:pt x="65" y="28"/>
                      <a:pt x="67" y="27"/>
                      <a:pt x="68" y="27"/>
                    </a:cubicBezTo>
                    <a:cubicBezTo>
                      <a:pt x="69" y="19"/>
                      <a:pt x="69" y="19"/>
                      <a:pt x="69" y="19"/>
                    </a:cubicBezTo>
                    <a:cubicBezTo>
                      <a:pt x="71" y="19"/>
                      <a:pt x="71" y="19"/>
                      <a:pt x="71" y="19"/>
                    </a:cubicBezTo>
                    <a:cubicBezTo>
                      <a:pt x="76" y="18"/>
                      <a:pt x="76" y="18"/>
                      <a:pt x="76" y="18"/>
                    </a:cubicBezTo>
                    <a:cubicBezTo>
                      <a:pt x="78" y="18"/>
                      <a:pt x="78" y="18"/>
                      <a:pt x="78" y="18"/>
                    </a:cubicBezTo>
                    <a:cubicBezTo>
                      <a:pt x="81" y="26"/>
                      <a:pt x="81" y="26"/>
                      <a:pt x="81" y="26"/>
                    </a:cubicBezTo>
                    <a:cubicBezTo>
                      <a:pt x="82" y="26"/>
                      <a:pt x="84" y="26"/>
                      <a:pt x="86" y="26"/>
                    </a:cubicBezTo>
                    <a:cubicBezTo>
                      <a:pt x="89" y="20"/>
                      <a:pt x="89" y="20"/>
                      <a:pt x="89" y="20"/>
                    </a:cubicBezTo>
                    <a:cubicBezTo>
                      <a:pt x="91" y="21"/>
                      <a:pt x="91" y="21"/>
                      <a:pt x="91" y="21"/>
                    </a:cubicBezTo>
                    <a:cubicBezTo>
                      <a:pt x="97" y="23"/>
                      <a:pt x="97" y="23"/>
                      <a:pt x="97" y="23"/>
                    </a:cubicBezTo>
                    <a:cubicBezTo>
                      <a:pt x="99" y="24"/>
                      <a:pt x="99" y="24"/>
                      <a:pt x="99" y="24"/>
                    </a:cubicBezTo>
                    <a:cubicBezTo>
                      <a:pt x="97" y="32"/>
                      <a:pt x="97" y="32"/>
                      <a:pt x="97" y="32"/>
                    </a:cubicBezTo>
                    <a:cubicBezTo>
                      <a:pt x="98" y="33"/>
                      <a:pt x="100" y="34"/>
                      <a:pt x="101" y="35"/>
                    </a:cubicBezTo>
                    <a:cubicBezTo>
                      <a:pt x="107" y="31"/>
                      <a:pt x="107" y="31"/>
                      <a:pt x="107" y="31"/>
                    </a:cubicBezTo>
                    <a:cubicBezTo>
                      <a:pt x="108" y="33"/>
                      <a:pt x="108" y="33"/>
                      <a:pt x="108" y="33"/>
                    </a:cubicBezTo>
                    <a:cubicBezTo>
                      <a:pt x="112" y="38"/>
                      <a:pt x="112" y="38"/>
                      <a:pt x="112" y="38"/>
                    </a:cubicBezTo>
                    <a:cubicBezTo>
                      <a:pt x="113" y="39"/>
                      <a:pt x="113" y="39"/>
                      <a:pt x="113" y="39"/>
                    </a:cubicBezTo>
                    <a:cubicBezTo>
                      <a:pt x="108" y="45"/>
                      <a:pt x="108" y="45"/>
                      <a:pt x="108" y="45"/>
                    </a:cubicBezTo>
                    <a:cubicBezTo>
                      <a:pt x="109" y="46"/>
                      <a:pt x="109" y="48"/>
                      <a:pt x="110" y="50"/>
                    </a:cubicBezTo>
                    <a:cubicBezTo>
                      <a:pt x="117" y="50"/>
                      <a:pt x="117" y="50"/>
                      <a:pt x="117" y="50"/>
                    </a:cubicBezTo>
                    <a:cubicBezTo>
                      <a:pt x="117" y="52"/>
                      <a:pt x="117" y="52"/>
                      <a:pt x="117" y="52"/>
                    </a:cubicBezTo>
                    <a:cubicBezTo>
                      <a:pt x="118" y="58"/>
                      <a:pt x="118" y="58"/>
                      <a:pt x="118" y="58"/>
                    </a:cubicBezTo>
                    <a:cubicBezTo>
                      <a:pt x="118" y="60"/>
                      <a:pt x="118" y="60"/>
                      <a:pt x="118" y="60"/>
                    </a:cubicBezTo>
                    <a:cubicBezTo>
                      <a:pt x="111" y="62"/>
                      <a:pt x="111" y="62"/>
                      <a:pt x="111" y="62"/>
                    </a:cubicBezTo>
                    <a:cubicBezTo>
                      <a:pt x="110" y="64"/>
                      <a:pt x="110" y="66"/>
                      <a:pt x="110" y="67"/>
                    </a:cubicBezTo>
                    <a:cubicBezTo>
                      <a:pt x="116" y="71"/>
                      <a:pt x="116" y="71"/>
                      <a:pt x="116" y="71"/>
                    </a:cubicBezTo>
                    <a:cubicBezTo>
                      <a:pt x="115" y="73"/>
                      <a:pt x="115" y="73"/>
                      <a:pt x="115" y="73"/>
                    </a:cubicBezTo>
                    <a:cubicBezTo>
                      <a:pt x="113" y="78"/>
                      <a:pt x="113" y="78"/>
                      <a:pt x="113" y="78"/>
                    </a:cubicBezTo>
                    <a:cubicBezTo>
                      <a:pt x="112" y="80"/>
                      <a:pt x="112" y="80"/>
                      <a:pt x="112" y="80"/>
                    </a:cubicBezTo>
                    <a:cubicBezTo>
                      <a:pt x="104" y="78"/>
                      <a:pt x="104" y="78"/>
                      <a:pt x="104" y="78"/>
                    </a:cubicBezTo>
                    <a:cubicBezTo>
                      <a:pt x="103" y="80"/>
                      <a:pt x="102" y="81"/>
                      <a:pt x="101" y="82"/>
                    </a:cubicBezTo>
                    <a:cubicBezTo>
                      <a:pt x="104" y="89"/>
                      <a:pt x="104" y="89"/>
                      <a:pt x="104" y="89"/>
                    </a:cubicBezTo>
                    <a:cubicBezTo>
                      <a:pt x="103" y="90"/>
                      <a:pt x="103" y="90"/>
                      <a:pt x="103" y="90"/>
                    </a:cubicBezTo>
                    <a:lnTo>
                      <a:pt x="98" y="93"/>
                    </a:lnTo>
                    <a:close/>
                    <a:moveTo>
                      <a:pt x="142" y="103"/>
                    </a:moveTo>
                    <a:cubicBezTo>
                      <a:pt x="138" y="104"/>
                      <a:pt x="138" y="104"/>
                      <a:pt x="138" y="104"/>
                    </a:cubicBezTo>
                    <a:cubicBezTo>
                      <a:pt x="137" y="106"/>
                      <a:pt x="137" y="107"/>
                      <a:pt x="136" y="109"/>
                    </a:cubicBezTo>
                    <a:cubicBezTo>
                      <a:pt x="136" y="109"/>
                      <a:pt x="136" y="109"/>
                      <a:pt x="136" y="109"/>
                    </a:cubicBezTo>
                    <a:cubicBezTo>
                      <a:pt x="139" y="113"/>
                      <a:pt x="139" y="113"/>
                      <a:pt x="139" y="113"/>
                    </a:cubicBezTo>
                    <a:cubicBezTo>
                      <a:pt x="139" y="114"/>
                      <a:pt x="139" y="115"/>
                      <a:pt x="139" y="115"/>
                    </a:cubicBezTo>
                    <a:cubicBezTo>
                      <a:pt x="134" y="119"/>
                      <a:pt x="134" y="119"/>
                      <a:pt x="134" y="119"/>
                    </a:cubicBezTo>
                    <a:cubicBezTo>
                      <a:pt x="133" y="120"/>
                      <a:pt x="132" y="120"/>
                      <a:pt x="131" y="119"/>
                    </a:cubicBezTo>
                    <a:cubicBezTo>
                      <a:pt x="129" y="115"/>
                      <a:pt x="129" y="115"/>
                      <a:pt x="129" y="115"/>
                    </a:cubicBezTo>
                    <a:cubicBezTo>
                      <a:pt x="128" y="116"/>
                      <a:pt x="126" y="116"/>
                      <a:pt x="125" y="116"/>
                    </a:cubicBezTo>
                    <a:cubicBezTo>
                      <a:pt x="124" y="116"/>
                      <a:pt x="124" y="116"/>
                      <a:pt x="123" y="116"/>
                    </a:cubicBezTo>
                    <a:cubicBezTo>
                      <a:pt x="123" y="116"/>
                      <a:pt x="123" y="116"/>
                      <a:pt x="123" y="116"/>
                    </a:cubicBezTo>
                    <a:cubicBezTo>
                      <a:pt x="121" y="121"/>
                      <a:pt x="121" y="121"/>
                      <a:pt x="121" y="121"/>
                    </a:cubicBezTo>
                    <a:cubicBezTo>
                      <a:pt x="121" y="122"/>
                      <a:pt x="120" y="122"/>
                      <a:pt x="119" y="122"/>
                    </a:cubicBezTo>
                    <a:cubicBezTo>
                      <a:pt x="113" y="119"/>
                      <a:pt x="113" y="119"/>
                      <a:pt x="113" y="119"/>
                    </a:cubicBezTo>
                    <a:cubicBezTo>
                      <a:pt x="112" y="119"/>
                      <a:pt x="112" y="118"/>
                      <a:pt x="112" y="117"/>
                    </a:cubicBezTo>
                    <a:cubicBezTo>
                      <a:pt x="114" y="113"/>
                      <a:pt x="114" y="113"/>
                      <a:pt x="114" y="113"/>
                    </a:cubicBezTo>
                    <a:cubicBezTo>
                      <a:pt x="113" y="112"/>
                      <a:pt x="111" y="110"/>
                      <a:pt x="110" y="108"/>
                    </a:cubicBezTo>
                    <a:cubicBezTo>
                      <a:pt x="110" y="109"/>
                      <a:pt x="110" y="109"/>
                      <a:pt x="110" y="109"/>
                    </a:cubicBezTo>
                    <a:cubicBezTo>
                      <a:pt x="105" y="109"/>
                      <a:pt x="105" y="109"/>
                      <a:pt x="105" y="109"/>
                    </a:cubicBezTo>
                    <a:cubicBezTo>
                      <a:pt x="104" y="109"/>
                      <a:pt x="104" y="109"/>
                      <a:pt x="104" y="108"/>
                    </a:cubicBezTo>
                    <a:cubicBezTo>
                      <a:pt x="103" y="102"/>
                      <a:pt x="103" y="102"/>
                      <a:pt x="103" y="102"/>
                    </a:cubicBezTo>
                    <a:cubicBezTo>
                      <a:pt x="103" y="101"/>
                      <a:pt x="103" y="100"/>
                      <a:pt x="104" y="100"/>
                    </a:cubicBezTo>
                    <a:cubicBezTo>
                      <a:pt x="109" y="99"/>
                      <a:pt x="109" y="99"/>
                      <a:pt x="109" y="99"/>
                    </a:cubicBezTo>
                    <a:cubicBezTo>
                      <a:pt x="109" y="97"/>
                      <a:pt x="110" y="95"/>
                      <a:pt x="111" y="94"/>
                    </a:cubicBezTo>
                    <a:cubicBezTo>
                      <a:pt x="111" y="94"/>
                      <a:pt x="111" y="94"/>
                      <a:pt x="111" y="94"/>
                    </a:cubicBezTo>
                    <a:cubicBezTo>
                      <a:pt x="108" y="90"/>
                      <a:pt x="108" y="90"/>
                      <a:pt x="108" y="90"/>
                    </a:cubicBezTo>
                    <a:cubicBezTo>
                      <a:pt x="107" y="89"/>
                      <a:pt x="107" y="88"/>
                      <a:pt x="108" y="88"/>
                    </a:cubicBezTo>
                    <a:cubicBezTo>
                      <a:pt x="113" y="84"/>
                      <a:pt x="113" y="84"/>
                      <a:pt x="113" y="84"/>
                    </a:cubicBezTo>
                    <a:cubicBezTo>
                      <a:pt x="114" y="83"/>
                      <a:pt x="115" y="83"/>
                      <a:pt x="115" y="84"/>
                    </a:cubicBezTo>
                    <a:cubicBezTo>
                      <a:pt x="118" y="88"/>
                      <a:pt x="118" y="88"/>
                      <a:pt x="118" y="88"/>
                    </a:cubicBezTo>
                    <a:cubicBezTo>
                      <a:pt x="119" y="87"/>
                      <a:pt x="120" y="87"/>
                      <a:pt x="121" y="87"/>
                    </a:cubicBezTo>
                    <a:cubicBezTo>
                      <a:pt x="122" y="87"/>
                      <a:pt x="123" y="87"/>
                      <a:pt x="124" y="87"/>
                    </a:cubicBezTo>
                    <a:cubicBezTo>
                      <a:pt x="124" y="87"/>
                      <a:pt x="124" y="87"/>
                      <a:pt x="124" y="87"/>
                    </a:cubicBezTo>
                    <a:cubicBezTo>
                      <a:pt x="126" y="82"/>
                      <a:pt x="126" y="82"/>
                      <a:pt x="126" y="82"/>
                    </a:cubicBezTo>
                    <a:cubicBezTo>
                      <a:pt x="126" y="81"/>
                      <a:pt x="127" y="81"/>
                      <a:pt x="128" y="81"/>
                    </a:cubicBezTo>
                    <a:cubicBezTo>
                      <a:pt x="133" y="84"/>
                      <a:pt x="133" y="84"/>
                      <a:pt x="133" y="84"/>
                    </a:cubicBezTo>
                    <a:cubicBezTo>
                      <a:pt x="134" y="84"/>
                      <a:pt x="135" y="85"/>
                      <a:pt x="134" y="86"/>
                    </a:cubicBezTo>
                    <a:cubicBezTo>
                      <a:pt x="132" y="90"/>
                      <a:pt x="132" y="90"/>
                      <a:pt x="132" y="90"/>
                    </a:cubicBezTo>
                    <a:cubicBezTo>
                      <a:pt x="134" y="91"/>
                      <a:pt x="135" y="93"/>
                      <a:pt x="136" y="94"/>
                    </a:cubicBezTo>
                    <a:cubicBezTo>
                      <a:pt x="136" y="94"/>
                      <a:pt x="136" y="94"/>
                      <a:pt x="136" y="94"/>
                    </a:cubicBezTo>
                    <a:cubicBezTo>
                      <a:pt x="141" y="94"/>
                      <a:pt x="141" y="94"/>
                      <a:pt x="141" y="94"/>
                    </a:cubicBezTo>
                    <a:cubicBezTo>
                      <a:pt x="142" y="94"/>
                      <a:pt x="143" y="94"/>
                      <a:pt x="143" y="95"/>
                    </a:cubicBezTo>
                    <a:cubicBezTo>
                      <a:pt x="144" y="101"/>
                      <a:pt x="144" y="101"/>
                      <a:pt x="144" y="101"/>
                    </a:cubicBezTo>
                    <a:cubicBezTo>
                      <a:pt x="144" y="102"/>
                      <a:pt x="143" y="103"/>
                      <a:pt x="142" y="103"/>
                    </a:cubicBezTo>
                    <a:close/>
                  </a:path>
                </a:pathLst>
              </a:custGeom>
              <a:grpFill/>
              <a:ln>
                <a:noFill/>
              </a:ln>
            </p:spPr>
            <p:txBody>
              <a:bodyPr vert="horz" wrap="square" lIns="91440" tIns="45720" rIns="91440" bIns="45720" numCol="1" anchor="t" anchorCtr="0" compatLnSpc="1"/>
              <a:lstStyle/>
              <a:p>
                <a:endParaRPr lang="en-US"/>
              </a:p>
            </p:txBody>
          </p:sp>
          <p:sp>
            <p:nvSpPr>
              <p:cNvPr id="45" name="Freeform 64"/>
              <p:cNvSpPr/>
              <p:nvPr/>
            </p:nvSpPr>
            <p:spPr bwMode="auto">
              <a:xfrm>
                <a:off x="4069786" y="799617"/>
                <a:ext cx="40048" cy="41429"/>
              </a:xfrm>
              <a:custGeom>
                <a:avLst/>
                <a:gdLst>
                  <a:gd name="T0" fmla="*/ 0 w 15"/>
                  <a:gd name="T1" fmla="*/ 8 h 15"/>
                  <a:gd name="T2" fmla="*/ 6 w 15"/>
                  <a:gd name="T3" fmla="*/ 1 h 15"/>
                  <a:gd name="T4" fmla="*/ 14 w 15"/>
                  <a:gd name="T5" fmla="*/ 7 h 15"/>
                  <a:gd name="T6" fmla="*/ 8 w 15"/>
                  <a:gd name="T7" fmla="*/ 14 h 15"/>
                  <a:gd name="T8" fmla="*/ 0 w 15"/>
                  <a:gd name="T9" fmla="*/ 8 h 15"/>
                </a:gdLst>
                <a:ahLst/>
                <a:cxnLst>
                  <a:cxn ang="0">
                    <a:pos x="T0" y="T1"/>
                  </a:cxn>
                  <a:cxn ang="0">
                    <a:pos x="T2" y="T3"/>
                  </a:cxn>
                  <a:cxn ang="0">
                    <a:pos x="T4" y="T5"/>
                  </a:cxn>
                  <a:cxn ang="0">
                    <a:pos x="T6" y="T7"/>
                  </a:cxn>
                  <a:cxn ang="0">
                    <a:pos x="T8" y="T9"/>
                  </a:cxn>
                </a:cxnLst>
                <a:rect l="0" t="0" r="r" b="b"/>
                <a:pathLst>
                  <a:path w="15" h="15">
                    <a:moveTo>
                      <a:pt x="0" y="8"/>
                    </a:moveTo>
                    <a:cubicBezTo>
                      <a:pt x="0" y="5"/>
                      <a:pt x="3" y="1"/>
                      <a:pt x="6" y="1"/>
                    </a:cubicBezTo>
                    <a:cubicBezTo>
                      <a:pt x="10" y="0"/>
                      <a:pt x="14" y="3"/>
                      <a:pt x="14" y="7"/>
                    </a:cubicBezTo>
                    <a:cubicBezTo>
                      <a:pt x="15" y="10"/>
                      <a:pt x="12" y="14"/>
                      <a:pt x="8" y="14"/>
                    </a:cubicBezTo>
                    <a:cubicBezTo>
                      <a:pt x="4" y="15"/>
                      <a:pt x="1" y="12"/>
                      <a:pt x="0" y="8"/>
                    </a:cubicBezTo>
                    <a:close/>
                  </a:path>
                </a:pathLst>
              </a:custGeom>
              <a:grpFill/>
              <a:ln>
                <a:noFill/>
              </a:ln>
            </p:spPr>
            <p:txBody>
              <a:bodyPr vert="horz" wrap="square" lIns="91440" tIns="45720" rIns="91440" bIns="45720" numCol="1" anchor="t" anchorCtr="0" compatLnSpc="1"/>
              <a:lstStyle/>
              <a:p>
                <a:endParaRPr lang="en-US"/>
              </a:p>
            </p:txBody>
          </p:sp>
          <p:sp>
            <p:nvSpPr>
              <p:cNvPr id="46" name="Freeform 65"/>
              <p:cNvSpPr>
                <a:spLocks noEditPoints="1"/>
              </p:cNvSpPr>
              <p:nvPr/>
            </p:nvSpPr>
            <p:spPr bwMode="auto">
              <a:xfrm>
                <a:off x="3887497" y="626995"/>
                <a:ext cx="151908" cy="150527"/>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0 h 55"/>
                  <a:gd name="T12" fmla="*/ 15 w 55"/>
                  <a:gd name="T13" fmla="*/ 28 h 55"/>
                  <a:gd name="T14" fmla="*/ 27 w 55"/>
                  <a:gd name="T15" fmla="*/ 15 h 55"/>
                  <a:gd name="T16" fmla="*/ 40 w 55"/>
                  <a:gd name="T17" fmla="*/ 28 h 55"/>
                  <a:gd name="T18" fmla="*/ 27 w 55"/>
                  <a:gd name="T19" fmla="*/ 4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0"/>
                    </a:moveTo>
                    <a:cubicBezTo>
                      <a:pt x="20" y="40"/>
                      <a:pt x="15" y="35"/>
                      <a:pt x="15" y="28"/>
                    </a:cubicBezTo>
                    <a:cubicBezTo>
                      <a:pt x="15" y="21"/>
                      <a:pt x="20" y="15"/>
                      <a:pt x="27" y="15"/>
                    </a:cubicBezTo>
                    <a:cubicBezTo>
                      <a:pt x="34" y="15"/>
                      <a:pt x="40" y="21"/>
                      <a:pt x="40" y="28"/>
                    </a:cubicBezTo>
                    <a:cubicBezTo>
                      <a:pt x="40" y="35"/>
                      <a:pt x="34" y="40"/>
                      <a:pt x="27" y="40"/>
                    </a:cubicBezTo>
                    <a:close/>
                  </a:path>
                </a:pathLst>
              </a:custGeom>
              <a:grpFill/>
              <a:ln>
                <a:noFill/>
              </a:ln>
            </p:spPr>
            <p:txBody>
              <a:bodyPr vert="horz" wrap="square" lIns="91440" tIns="45720" rIns="91440" bIns="45720" numCol="1" anchor="t" anchorCtr="0" compatLnSpc="1"/>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p:tgtEl>
                                          <p:spTgt spid="3"/>
                                        </p:tgtEl>
                                        <p:attrNameLst>
                                          <p:attrName>ppt_y</p:attrName>
                                        </p:attrNameLst>
                                      </p:cBhvr>
                                      <p:tavLst>
                                        <p:tav tm="0">
                                          <p:val>
                                            <p:strVal val="#ppt_y-#ppt_h*1.125000"/>
                                          </p:val>
                                        </p:tav>
                                        <p:tav tm="100000">
                                          <p:val>
                                            <p:strVal val="#ppt_y"/>
                                          </p:val>
                                        </p:tav>
                                      </p:tavLst>
                                    </p:anim>
                                    <p:animEffect transition="in" filter="wipe(down)">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48"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静态方法</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1813040" y="1883652"/>
            <a:ext cx="9753213" cy="2796856"/>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11	if __name__=='__main__':</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12	    c1=Complex(1,2.5)</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13	    c2=Complex(2.2,3.1)</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14	    c=</a:t>
            </a:r>
            <a:r>
              <a:rPr lang="en-US" altLang="zh-CN" sz="2400" dirty="0" err="1">
                <a:solidFill>
                  <a:schemeClr val="tx1">
                    <a:lumMod val="85000"/>
                    <a:lumOff val="15000"/>
                  </a:schemeClr>
                </a:solidFill>
                <a:latin typeface="+mj-lt"/>
                <a:ea typeface="微软雅黑" panose="020B0503020204020204" pitchFamily="34" charset="-122"/>
              </a:rPr>
              <a:t>Complex.add</a:t>
            </a:r>
            <a:r>
              <a:rPr lang="en-US" altLang="zh-CN" sz="2400" dirty="0">
                <a:solidFill>
                  <a:schemeClr val="tx1">
                    <a:lumMod val="85000"/>
                    <a:lumOff val="15000"/>
                  </a:schemeClr>
                </a:solidFill>
                <a:latin typeface="+mj-lt"/>
                <a:ea typeface="微软雅黑" panose="020B0503020204020204" pitchFamily="34" charset="-122"/>
              </a:rPr>
              <a:t>(c1,c2) #</a:t>
            </a:r>
            <a:r>
              <a:rPr lang="zh-CN" altLang="en-US" sz="2400" dirty="0">
                <a:solidFill>
                  <a:schemeClr val="tx1">
                    <a:lumMod val="85000"/>
                    <a:lumOff val="15000"/>
                  </a:schemeClr>
                </a:solidFill>
                <a:latin typeface="+mj-lt"/>
                <a:ea typeface="微软雅黑" panose="020B0503020204020204" pitchFamily="34" charset="-122"/>
              </a:rPr>
              <a:t>直接使用类名调用类方法</a:t>
            </a:r>
            <a:r>
              <a:rPr lang="en-US" altLang="zh-CN" sz="2400" dirty="0">
                <a:solidFill>
                  <a:schemeClr val="tx1">
                    <a:lumMod val="85000"/>
                    <a:lumOff val="15000"/>
                  </a:schemeClr>
                </a:solidFill>
                <a:latin typeface="+mj-lt"/>
                <a:ea typeface="微软雅黑" panose="020B0503020204020204" pitchFamily="34" charset="-122"/>
              </a:rPr>
              <a:t>add</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15	    print('c1+c2</a:t>
            </a:r>
            <a:r>
              <a:rPr lang="zh-CN" altLang="en-US" sz="2400" dirty="0">
                <a:solidFill>
                  <a:schemeClr val="tx1">
                    <a:lumMod val="85000"/>
                    <a:lumOff val="15000"/>
                  </a:schemeClr>
                </a:solidFill>
                <a:latin typeface="+mj-lt"/>
                <a:ea typeface="微软雅黑" panose="020B0503020204020204" pitchFamily="34" charset="-122"/>
              </a:rPr>
              <a:t>的结果为</a:t>
            </a:r>
            <a:r>
              <a:rPr lang="en-US" altLang="zh-CN" sz="2400" dirty="0">
                <a:solidFill>
                  <a:schemeClr val="tx1">
                    <a:lumMod val="85000"/>
                    <a:lumOff val="15000"/>
                  </a:schemeClr>
                </a:solidFill>
                <a:latin typeface="+mj-lt"/>
                <a:ea typeface="微软雅黑" panose="020B0503020204020204" pitchFamily="34" charset="-122"/>
              </a:rPr>
              <a:t>%.2f+%.2fi'%(</a:t>
            </a:r>
            <a:r>
              <a:rPr lang="en-US" altLang="zh-CN" sz="2400" dirty="0" err="1">
                <a:solidFill>
                  <a:schemeClr val="tx1">
                    <a:lumMod val="85000"/>
                    <a:lumOff val="15000"/>
                  </a:schemeClr>
                </a:solidFill>
                <a:latin typeface="+mj-lt"/>
                <a:ea typeface="微软雅黑" panose="020B0503020204020204" pitchFamily="34" charset="-122"/>
              </a:rPr>
              <a:t>c.real,c.image</a:t>
            </a:r>
            <a:r>
              <a:rPr lang="en-US" altLang="zh-CN" sz="2400" dirty="0">
                <a:solidFill>
                  <a:schemeClr val="tx1">
                    <a:lumMod val="85000"/>
                    <a:lumOff val="15000"/>
                  </a:schemeClr>
                </a:solidFill>
                <a:latin typeface="+mj-lt"/>
                <a:ea typeface="微软雅黑" panose="020B0503020204020204" pitchFamily="34" charset="-122"/>
              </a:rPr>
              <a:t>))</a:t>
            </a:r>
            <a:endParaRPr lang="en-US" altLang="zh-CN" sz="2400" dirty="0">
              <a:solidFill>
                <a:schemeClr val="tx1">
                  <a:lumMod val="85000"/>
                  <a:lumOff val="15000"/>
                </a:schemeClr>
              </a:solidFill>
              <a:latin typeface="+mj-lt"/>
              <a:ea typeface="微软雅黑" panose="020B0503020204020204" pitchFamily="34" charset="-122"/>
            </a:endParaRPr>
          </a:p>
        </p:txBody>
      </p:sp>
      <p:cxnSp>
        <p:nvCxnSpPr>
          <p:cNvPr id="6" name="直接连接符 5"/>
          <p:cNvCxnSpPr/>
          <p:nvPr/>
        </p:nvCxnSpPr>
        <p:spPr>
          <a:xfrm>
            <a:off x="1781207" y="1595017"/>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8" name="KSO_Shape"/>
          <p:cNvSpPr/>
          <p:nvPr/>
        </p:nvSpPr>
        <p:spPr>
          <a:xfrm>
            <a:off x="1722803" y="1710553"/>
            <a:ext cx="9493471" cy="3183180"/>
          </a:xfrm>
          <a:prstGeom prst="roundRect">
            <a:avLst>
              <a:gd name="adj" fmla="val 5617"/>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8" name="组合 7"/>
          <p:cNvGrpSpPr/>
          <p:nvPr/>
        </p:nvGrpSpPr>
        <p:grpSpPr>
          <a:xfrm>
            <a:off x="828333" y="1114329"/>
            <a:ext cx="877273" cy="877274"/>
            <a:chOff x="828333" y="1114329"/>
            <a:chExt cx="877273" cy="877274"/>
          </a:xfrm>
        </p:grpSpPr>
        <p:sp>
          <p:nvSpPr>
            <p:cNvPr id="14" name="Oval 4061"/>
            <p:cNvSpPr>
              <a:spLocks noChangeArrowheads="1"/>
            </p:cNvSpPr>
            <p:nvPr/>
          </p:nvSpPr>
          <p:spPr bwMode="auto">
            <a:xfrm>
              <a:off x="828333" y="1114329"/>
              <a:ext cx="877273"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43" name="组合 42"/>
            <p:cNvGrpSpPr/>
            <p:nvPr/>
          </p:nvGrpSpPr>
          <p:grpSpPr>
            <a:xfrm>
              <a:off x="935767" y="1210079"/>
              <a:ext cx="631528" cy="731830"/>
              <a:chOff x="3750781" y="541374"/>
              <a:chExt cx="469532" cy="544105"/>
            </a:xfrm>
            <a:solidFill>
              <a:schemeClr val="bg1"/>
            </a:solidFill>
          </p:grpSpPr>
          <p:sp>
            <p:nvSpPr>
              <p:cNvPr id="44" name="Freeform 63"/>
              <p:cNvSpPr>
                <a:spLocks noEditPoints="1"/>
              </p:cNvSpPr>
              <p:nvPr/>
            </p:nvSpPr>
            <p:spPr bwMode="auto">
              <a:xfrm>
                <a:off x="3750781" y="541374"/>
                <a:ext cx="469532" cy="544105"/>
              </a:xfrm>
              <a:custGeom>
                <a:avLst/>
                <a:gdLst>
                  <a:gd name="T0" fmla="*/ 22 w 171"/>
                  <a:gd name="T1" fmla="*/ 64 h 198"/>
                  <a:gd name="T2" fmla="*/ 8 w 171"/>
                  <a:gd name="T3" fmla="*/ 102 h 198"/>
                  <a:gd name="T4" fmla="*/ 16 w 171"/>
                  <a:gd name="T5" fmla="*/ 121 h 198"/>
                  <a:gd name="T6" fmla="*/ 10 w 171"/>
                  <a:gd name="T7" fmla="*/ 131 h 198"/>
                  <a:gd name="T8" fmla="*/ 17 w 171"/>
                  <a:gd name="T9" fmla="*/ 162 h 198"/>
                  <a:gd name="T10" fmla="*/ 83 w 171"/>
                  <a:gd name="T11" fmla="*/ 198 h 198"/>
                  <a:gd name="T12" fmla="*/ 123 w 171"/>
                  <a:gd name="T13" fmla="*/ 13 h 198"/>
                  <a:gd name="T14" fmla="*/ 91 w 171"/>
                  <a:gd name="T15" fmla="*/ 89 h 198"/>
                  <a:gd name="T16" fmla="*/ 84 w 171"/>
                  <a:gd name="T17" fmla="*/ 98 h 198"/>
                  <a:gd name="T18" fmla="*/ 74 w 171"/>
                  <a:gd name="T19" fmla="*/ 92 h 198"/>
                  <a:gd name="T20" fmla="*/ 63 w 171"/>
                  <a:gd name="T21" fmla="*/ 96 h 198"/>
                  <a:gd name="T22" fmla="*/ 58 w 171"/>
                  <a:gd name="T23" fmla="*/ 86 h 198"/>
                  <a:gd name="T24" fmla="*/ 46 w 171"/>
                  <a:gd name="T25" fmla="*/ 84 h 198"/>
                  <a:gd name="T26" fmla="*/ 47 w 171"/>
                  <a:gd name="T27" fmla="*/ 73 h 198"/>
                  <a:gd name="T28" fmla="*/ 37 w 171"/>
                  <a:gd name="T29" fmla="*/ 65 h 198"/>
                  <a:gd name="T30" fmla="*/ 44 w 171"/>
                  <a:gd name="T31" fmla="*/ 55 h 198"/>
                  <a:gd name="T32" fmla="*/ 40 w 171"/>
                  <a:gd name="T33" fmla="*/ 44 h 198"/>
                  <a:gd name="T34" fmla="*/ 50 w 171"/>
                  <a:gd name="T35" fmla="*/ 39 h 198"/>
                  <a:gd name="T36" fmla="*/ 52 w 171"/>
                  <a:gd name="T37" fmla="*/ 28 h 198"/>
                  <a:gd name="T38" fmla="*/ 64 w 171"/>
                  <a:gd name="T39" fmla="*/ 28 h 198"/>
                  <a:gd name="T40" fmla="*/ 71 w 171"/>
                  <a:gd name="T41" fmla="*/ 19 h 198"/>
                  <a:gd name="T42" fmla="*/ 81 w 171"/>
                  <a:gd name="T43" fmla="*/ 26 h 198"/>
                  <a:gd name="T44" fmla="*/ 91 w 171"/>
                  <a:gd name="T45" fmla="*/ 21 h 198"/>
                  <a:gd name="T46" fmla="*/ 97 w 171"/>
                  <a:gd name="T47" fmla="*/ 32 h 198"/>
                  <a:gd name="T48" fmla="*/ 108 w 171"/>
                  <a:gd name="T49" fmla="*/ 33 h 198"/>
                  <a:gd name="T50" fmla="*/ 108 w 171"/>
                  <a:gd name="T51" fmla="*/ 45 h 198"/>
                  <a:gd name="T52" fmla="*/ 117 w 171"/>
                  <a:gd name="T53" fmla="*/ 52 h 198"/>
                  <a:gd name="T54" fmla="*/ 111 w 171"/>
                  <a:gd name="T55" fmla="*/ 62 h 198"/>
                  <a:gd name="T56" fmla="*/ 115 w 171"/>
                  <a:gd name="T57" fmla="*/ 73 h 198"/>
                  <a:gd name="T58" fmla="*/ 104 w 171"/>
                  <a:gd name="T59" fmla="*/ 78 h 198"/>
                  <a:gd name="T60" fmla="*/ 103 w 171"/>
                  <a:gd name="T61" fmla="*/ 90 h 198"/>
                  <a:gd name="T62" fmla="*/ 138 w 171"/>
                  <a:gd name="T63" fmla="*/ 104 h 198"/>
                  <a:gd name="T64" fmla="*/ 139 w 171"/>
                  <a:gd name="T65" fmla="*/ 113 h 198"/>
                  <a:gd name="T66" fmla="*/ 131 w 171"/>
                  <a:gd name="T67" fmla="*/ 119 h 198"/>
                  <a:gd name="T68" fmla="*/ 123 w 171"/>
                  <a:gd name="T69" fmla="*/ 116 h 198"/>
                  <a:gd name="T70" fmla="*/ 119 w 171"/>
                  <a:gd name="T71" fmla="*/ 122 h 198"/>
                  <a:gd name="T72" fmla="*/ 114 w 171"/>
                  <a:gd name="T73" fmla="*/ 113 h 198"/>
                  <a:gd name="T74" fmla="*/ 105 w 171"/>
                  <a:gd name="T75" fmla="*/ 109 h 198"/>
                  <a:gd name="T76" fmla="*/ 104 w 171"/>
                  <a:gd name="T77" fmla="*/ 100 h 198"/>
                  <a:gd name="T78" fmla="*/ 111 w 171"/>
                  <a:gd name="T79" fmla="*/ 94 h 198"/>
                  <a:gd name="T80" fmla="*/ 113 w 171"/>
                  <a:gd name="T81" fmla="*/ 84 h 198"/>
                  <a:gd name="T82" fmla="*/ 121 w 171"/>
                  <a:gd name="T83" fmla="*/ 87 h 198"/>
                  <a:gd name="T84" fmla="*/ 126 w 171"/>
                  <a:gd name="T85" fmla="*/ 82 h 198"/>
                  <a:gd name="T86" fmla="*/ 134 w 171"/>
                  <a:gd name="T87" fmla="*/ 86 h 198"/>
                  <a:gd name="T88" fmla="*/ 136 w 171"/>
                  <a:gd name="T89" fmla="*/ 94 h 198"/>
                  <a:gd name="T90" fmla="*/ 144 w 171"/>
                  <a:gd name="T91"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1" h="198">
                    <a:moveTo>
                      <a:pt x="123" y="13"/>
                    </a:moveTo>
                    <a:cubicBezTo>
                      <a:pt x="95" y="1"/>
                      <a:pt x="72" y="0"/>
                      <a:pt x="47" y="16"/>
                    </a:cubicBezTo>
                    <a:cubicBezTo>
                      <a:pt x="28" y="29"/>
                      <a:pt x="22" y="60"/>
                      <a:pt x="22" y="64"/>
                    </a:cubicBezTo>
                    <a:cubicBezTo>
                      <a:pt x="22" y="68"/>
                      <a:pt x="26" y="73"/>
                      <a:pt x="14" y="82"/>
                    </a:cubicBezTo>
                    <a:cubicBezTo>
                      <a:pt x="2" y="90"/>
                      <a:pt x="0" y="88"/>
                      <a:pt x="1" y="93"/>
                    </a:cubicBezTo>
                    <a:cubicBezTo>
                      <a:pt x="2" y="97"/>
                      <a:pt x="6" y="100"/>
                      <a:pt x="8" y="102"/>
                    </a:cubicBezTo>
                    <a:cubicBezTo>
                      <a:pt x="10" y="104"/>
                      <a:pt x="11" y="106"/>
                      <a:pt x="9" y="109"/>
                    </a:cubicBezTo>
                    <a:cubicBezTo>
                      <a:pt x="7" y="111"/>
                      <a:pt x="4" y="111"/>
                      <a:pt x="6" y="116"/>
                    </a:cubicBezTo>
                    <a:cubicBezTo>
                      <a:pt x="8" y="120"/>
                      <a:pt x="14" y="120"/>
                      <a:pt x="16" y="121"/>
                    </a:cubicBezTo>
                    <a:cubicBezTo>
                      <a:pt x="16" y="121"/>
                      <a:pt x="10" y="120"/>
                      <a:pt x="8" y="121"/>
                    </a:cubicBezTo>
                    <a:cubicBezTo>
                      <a:pt x="6" y="122"/>
                      <a:pt x="4" y="125"/>
                      <a:pt x="5" y="127"/>
                    </a:cubicBezTo>
                    <a:cubicBezTo>
                      <a:pt x="6" y="129"/>
                      <a:pt x="9" y="130"/>
                      <a:pt x="10" y="131"/>
                    </a:cubicBezTo>
                    <a:cubicBezTo>
                      <a:pt x="11" y="131"/>
                      <a:pt x="11" y="135"/>
                      <a:pt x="11" y="136"/>
                    </a:cubicBezTo>
                    <a:cubicBezTo>
                      <a:pt x="11" y="140"/>
                      <a:pt x="9" y="143"/>
                      <a:pt x="7" y="147"/>
                    </a:cubicBezTo>
                    <a:cubicBezTo>
                      <a:pt x="5" y="151"/>
                      <a:pt x="8" y="160"/>
                      <a:pt x="17" y="162"/>
                    </a:cubicBezTo>
                    <a:cubicBezTo>
                      <a:pt x="26" y="164"/>
                      <a:pt x="30" y="164"/>
                      <a:pt x="36" y="164"/>
                    </a:cubicBezTo>
                    <a:cubicBezTo>
                      <a:pt x="48" y="165"/>
                      <a:pt x="57" y="183"/>
                      <a:pt x="58" y="197"/>
                    </a:cubicBezTo>
                    <a:cubicBezTo>
                      <a:pt x="63" y="198"/>
                      <a:pt x="78" y="198"/>
                      <a:pt x="83" y="198"/>
                    </a:cubicBezTo>
                    <a:cubicBezTo>
                      <a:pt x="100" y="198"/>
                      <a:pt x="117" y="194"/>
                      <a:pt x="131" y="186"/>
                    </a:cubicBezTo>
                    <a:cubicBezTo>
                      <a:pt x="124" y="144"/>
                      <a:pt x="147" y="140"/>
                      <a:pt x="159" y="100"/>
                    </a:cubicBezTo>
                    <a:cubicBezTo>
                      <a:pt x="164" y="83"/>
                      <a:pt x="171" y="35"/>
                      <a:pt x="123" y="13"/>
                    </a:cubicBezTo>
                    <a:close/>
                    <a:moveTo>
                      <a:pt x="98" y="93"/>
                    </a:moveTo>
                    <a:cubicBezTo>
                      <a:pt x="97" y="95"/>
                      <a:pt x="97" y="95"/>
                      <a:pt x="97" y="95"/>
                    </a:cubicBezTo>
                    <a:cubicBezTo>
                      <a:pt x="91" y="89"/>
                      <a:pt x="91" y="89"/>
                      <a:pt x="91" y="89"/>
                    </a:cubicBezTo>
                    <a:cubicBezTo>
                      <a:pt x="89" y="90"/>
                      <a:pt x="88" y="90"/>
                      <a:pt x="86" y="91"/>
                    </a:cubicBezTo>
                    <a:cubicBezTo>
                      <a:pt x="86" y="98"/>
                      <a:pt x="86" y="98"/>
                      <a:pt x="86" y="98"/>
                    </a:cubicBezTo>
                    <a:cubicBezTo>
                      <a:pt x="84" y="98"/>
                      <a:pt x="84" y="98"/>
                      <a:pt x="84" y="98"/>
                    </a:cubicBezTo>
                    <a:cubicBezTo>
                      <a:pt x="78" y="99"/>
                      <a:pt x="78" y="99"/>
                      <a:pt x="78" y="99"/>
                    </a:cubicBezTo>
                    <a:cubicBezTo>
                      <a:pt x="76" y="99"/>
                      <a:pt x="76" y="99"/>
                      <a:pt x="76" y="99"/>
                    </a:cubicBezTo>
                    <a:cubicBezTo>
                      <a:pt x="74" y="92"/>
                      <a:pt x="74" y="92"/>
                      <a:pt x="74" y="92"/>
                    </a:cubicBezTo>
                    <a:cubicBezTo>
                      <a:pt x="72" y="92"/>
                      <a:pt x="70" y="91"/>
                      <a:pt x="69" y="91"/>
                    </a:cubicBezTo>
                    <a:cubicBezTo>
                      <a:pt x="65" y="97"/>
                      <a:pt x="65" y="97"/>
                      <a:pt x="65" y="97"/>
                    </a:cubicBezTo>
                    <a:cubicBezTo>
                      <a:pt x="63" y="96"/>
                      <a:pt x="63" y="96"/>
                      <a:pt x="63" y="96"/>
                    </a:cubicBezTo>
                    <a:cubicBezTo>
                      <a:pt x="58" y="94"/>
                      <a:pt x="58" y="94"/>
                      <a:pt x="58" y="94"/>
                    </a:cubicBezTo>
                    <a:cubicBezTo>
                      <a:pt x="56" y="93"/>
                      <a:pt x="56" y="93"/>
                      <a:pt x="56" y="93"/>
                    </a:cubicBezTo>
                    <a:cubicBezTo>
                      <a:pt x="58" y="86"/>
                      <a:pt x="58" y="86"/>
                      <a:pt x="58" y="86"/>
                    </a:cubicBezTo>
                    <a:cubicBezTo>
                      <a:pt x="56" y="85"/>
                      <a:pt x="55" y="84"/>
                      <a:pt x="54" y="82"/>
                    </a:cubicBezTo>
                    <a:cubicBezTo>
                      <a:pt x="47" y="86"/>
                      <a:pt x="47" y="86"/>
                      <a:pt x="47" y="86"/>
                    </a:cubicBezTo>
                    <a:cubicBezTo>
                      <a:pt x="46" y="84"/>
                      <a:pt x="46" y="84"/>
                      <a:pt x="46" y="84"/>
                    </a:cubicBezTo>
                    <a:cubicBezTo>
                      <a:pt x="43" y="80"/>
                      <a:pt x="43" y="80"/>
                      <a:pt x="43" y="80"/>
                    </a:cubicBezTo>
                    <a:cubicBezTo>
                      <a:pt x="41" y="78"/>
                      <a:pt x="41" y="78"/>
                      <a:pt x="41" y="78"/>
                    </a:cubicBezTo>
                    <a:cubicBezTo>
                      <a:pt x="47" y="73"/>
                      <a:pt x="47" y="73"/>
                      <a:pt x="47" y="73"/>
                    </a:cubicBezTo>
                    <a:cubicBezTo>
                      <a:pt x="46" y="71"/>
                      <a:pt x="45" y="69"/>
                      <a:pt x="45" y="68"/>
                    </a:cubicBezTo>
                    <a:cubicBezTo>
                      <a:pt x="38" y="67"/>
                      <a:pt x="38" y="67"/>
                      <a:pt x="38" y="67"/>
                    </a:cubicBezTo>
                    <a:cubicBezTo>
                      <a:pt x="37" y="65"/>
                      <a:pt x="37" y="65"/>
                      <a:pt x="37" y="65"/>
                    </a:cubicBezTo>
                    <a:cubicBezTo>
                      <a:pt x="37" y="60"/>
                      <a:pt x="37" y="60"/>
                      <a:pt x="37" y="60"/>
                    </a:cubicBezTo>
                    <a:cubicBezTo>
                      <a:pt x="36" y="58"/>
                      <a:pt x="36" y="58"/>
                      <a:pt x="36" y="58"/>
                    </a:cubicBezTo>
                    <a:cubicBezTo>
                      <a:pt x="44" y="55"/>
                      <a:pt x="44" y="55"/>
                      <a:pt x="44" y="55"/>
                    </a:cubicBezTo>
                    <a:cubicBezTo>
                      <a:pt x="44" y="54"/>
                      <a:pt x="44" y="52"/>
                      <a:pt x="45" y="50"/>
                    </a:cubicBezTo>
                    <a:cubicBezTo>
                      <a:pt x="39" y="46"/>
                      <a:pt x="39" y="46"/>
                      <a:pt x="39" y="46"/>
                    </a:cubicBezTo>
                    <a:cubicBezTo>
                      <a:pt x="40" y="44"/>
                      <a:pt x="40" y="44"/>
                      <a:pt x="40" y="44"/>
                    </a:cubicBezTo>
                    <a:cubicBezTo>
                      <a:pt x="42" y="39"/>
                      <a:pt x="42" y="39"/>
                      <a:pt x="42" y="39"/>
                    </a:cubicBezTo>
                    <a:cubicBezTo>
                      <a:pt x="43" y="37"/>
                      <a:pt x="43" y="37"/>
                      <a:pt x="43" y="37"/>
                    </a:cubicBezTo>
                    <a:cubicBezTo>
                      <a:pt x="50" y="39"/>
                      <a:pt x="50" y="39"/>
                      <a:pt x="50" y="39"/>
                    </a:cubicBezTo>
                    <a:cubicBezTo>
                      <a:pt x="51" y="38"/>
                      <a:pt x="52" y="36"/>
                      <a:pt x="54" y="35"/>
                    </a:cubicBezTo>
                    <a:cubicBezTo>
                      <a:pt x="50" y="29"/>
                      <a:pt x="50" y="29"/>
                      <a:pt x="50" y="29"/>
                    </a:cubicBezTo>
                    <a:cubicBezTo>
                      <a:pt x="52" y="28"/>
                      <a:pt x="52" y="28"/>
                      <a:pt x="52" y="28"/>
                    </a:cubicBezTo>
                    <a:cubicBezTo>
                      <a:pt x="56" y="24"/>
                      <a:pt x="56" y="24"/>
                      <a:pt x="56" y="24"/>
                    </a:cubicBezTo>
                    <a:cubicBezTo>
                      <a:pt x="58" y="23"/>
                      <a:pt x="58" y="23"/>
                      <a:pt x="58" y="23"/>
                    </a:cubicBezTo>
                    <a:cubicBezTo>
                      <a:pt x="64" y="28"/>
                      <a:pt x="64" y="28"/>
                      <a:pt x="64" y="28"/>
                    </a:cubicBezTo>
                    <a:cubicBezTo>
                      <a:pt x="65" y="28"/>
                      <a:pt x="67" y="27"/>
                      <a:pt x="68" y="27"/>
                    </a:cubicBezTo>
                    <a:cubicBezTo>
                      <a:pt x="69" y="19"/>
                      <a:pt x="69" y="19"/>
                      <a:pt x="69" y="19"/>
                    </a:cubicBezTo>
                    <a:cubicBezTo>
                      <a:pt x="71" y="19"/>
                      <a:pt x="71" y="19"/>
                      <a:pt x="71" y="19"/>
                    </a:cubicBezTo>
                    <a:cubicBezTo>
                      <a:pt x="76" y="18"/>
                      <a:pt x="76" y="18"/>
                      <a:pt x="76" y="18"/>
                    </a:cubicBezTo>
                    <a:cubicBezTo>
                      <a:pt x="78" y="18"/>
                      <a:pt x="78" y="18"/>
                      <a:pt x="78" y="18"/>
                    </a:cubicBezTo>
                    <a:cubicBezTo>
                      <a:pt x="81" y="26"/>
                      <a:pt x="81" y="26"/>
                      <a:pt x="81" y="26"/>
                    </a:cubicBezTo>
                    <a:cubicBezTo>
                      <a:pt x="82" y="26"/>
                      <a:pt x="84" y="26"/>
                      <a:pt x="86" y="26"/>
                    </a:cubicBezTo>
                    <a:cubicBezTo>
                      <a:pt x="89" y="20"/>
                      <a:pt x="89" y="20"/>
                      <a:pt x="89" y="20"/>
                    </a:cubicBezTo>
                    <a:cubicBezTo>
                      <a:pt x="91" y="21"/>
                      <a:pt x="91" y="21"/>
                      <a:pt x="91" y="21"/>
                    </a:cubicBezTo>
                    <a:cubicBezTo>
                      <a:pt x="97" y="23"/>
                      <a:pt x="97" y="23"/>
                      <a:pt x="97" y="23"/>
                    </a:cubicBezTo>
                    <a:cubicBezTo>
                      <a:pt x="99" y="24"/>
                      <a:pt x="99" y="24"/>
                      <a:pt x="99" y="24"/>
                    </a:cubicBezTo>
                    <a:cubicBezTo>
                      <a:pt x="97" y="32"/>
                      <a:pt x="97" y="32"/>
                      <a:pt x="97" y="32"/>
                    </a:cubicBezTo>
                    <a:cubicBezTo>
                      <a:pt x="98" y="33"/>
                      <a:pt x="100" y="34"/>
                      <a:pt x="101" y="35"/>
                    </a:cubicBezTo>
                    <a:cubicBezTo>
                      <a:pt x="107" y="31"/>
                      <a:pt x="107" y="31"/>
                      <a:pt x="107" y="31"/>
                    </a:cubicBezTo>
                    <a:cubicBezTo>
                      <a:pt x="108" y="33"/>
                      <a:pt x="108" y="33"/>
                      <a:pt x="108" y="33"/>
                    </a:cubicBezTo>
                    <a:cubicBezTo>
                      <a:pt x="112" y="38"/>
                      <a:pt x="112" y="38"/>
                      <a:pt x="112" y="38"/>
                    </a:cubicBezTo>
                    <a:cubicBezTo>
                      <a:pt x="113" y="39"/>
                      <a:pt x="113" y="39"/>
                      <a:pt x="113" y="39"/>
                    </a:cubicBezTo>
                    <a:cubicBezTo>
                      <a:pt x="108" y="45"/>
                      <a:pt x="108" y="45"/>
                      <a:pt x="108" y="45"/>
                    </a:cubicBezTo>
                    <a:cubicBezTo>
                      <a:pt x="109" y="46"/>
                      <a:pt x="109" y="48"/>
                      <a:pt x="110" y="50"/>
                    </a:cubicBezTo>
                    <a:cubicBezTo>
                      <a:pt x="117" y="50"/>
                      <a:pt x="117" y="50"/>
                      <a:pt x="117" y="50"/>
                    </a:cubicBezTo>
                    <a:cubicBezTo>
                      <a:pt x="117" y="52"/>
                      <a:pt x="117" y="52"/>
                      <a:pt x="117" y="52"/>
                    </a:cubicBezTo>
                    <a:cubicBezTo>
                      <a:pt x="118" y="58"/>
                      <a:pt x="118" y="58"/>
                      <a:pt x="118" y="58"/>
                    </a:cubicBezTo>
                    <a:cubicBezTo>
                      <a:pt x="118" y="60"/>
                      <a:pt x="118" y="60"/>
                      <a:pt x="118" y="60"/>
                    </a:cubicBezTo>
                    <a:cubicBezTo>
                      <a:pt x="111" y="62"/>
                      <a:pt x="111" y="62"/>
                      <a:pt x="111" y="62"/>
                    </a:cubicBezTo>
                    <a:cubicBezTo>
                      <a:pt x="110" y="64"/>
                      <a:pt x="110" y="66"/>
                      <a:pt x="110" y="67"/>
                    </a:cubicBezTo>
                    <a:cubicBezTo>
                      <a:pt x="116" y="71"/>
                      <a:pt x="116" y="71"/>
                      <a:pt x="116" y="71"/>
                    </a:cubicBezTo>
                    <a:cubicBezTo>
                      <a:pt x="115" y="73"/>
                      <a:pt x="115" y="73"/>
                      <a:pt x="115" y="73"/>
                    </a:cubicBezTo>
                    <a:cubicBezTo>
                      <a:pt x="113" y="78"/>
                      <a:pt x="113" y="78"/>
                      <a:pt x="113" y="78"/>
                    </a:cubicBezTo>
                    <a:cubicBezTo>
                      <a:pt x="112" y="80"/>
                      <a:pt x="112" y="80"/>
                      <a:pt x="112" y="80"/>
                    </a:cubicBezTo>
                    <a:cubicBezTo>
                      <a:pt x="104" y="78"/>
                      <a:pt x="104" y="78"/>
                      <a:pt x="104" y="78"/>
                    </a:cubicBezTo>
                    <a:cubicBezTo>
                      <a:pt x="103" y="80"/>
                      <a:pt x="102" y="81"/>
                      <a:pt x="101" y="82"/>
                    </a:cubicBezTo>
                    <a:cubicBezTo>
                      <a:pt x="104" y="89"/>
                      <a:pt x="104" y="89"/>
                      <a:pt x="104" y="89"/>
                    </a:cubicBezTo>
                    <a:cubicBezTo>
                      <a:pt x="103" y="90"/>
                      <a:pt x="103" y="90"/>
                      <a:pt x="103" y="90"/>
                    </a:cubicBezTo>
                    <a:lnTo>
                      <a:pt x="98" y="93"/>
                    </a:lnTo>
                    <a:close/>
                    <a:moveTo>
                      <a:pt x="142" y="103"/>
                    </a:moveTo>
                    <a:cubicBezTo>
                      <a:pt x="138" y="104"/>
                      <a:pt x="138" y="104"/>
                      <a:pt x="138" y="104"/>
                    </a:cubicBezTo>
                    <a:cubicBezTo>
                      <a:pt x="137" y="106"/>
                      <a:pt x="137" y="107"/>
                      <a:pt x="136" y="109"/>
                    </a:cubicBezTo>
                    <a:cubicBezTo>
                      <a:pt x="136" y="109"/>
                      <a:pt x="136" y="109"/>
                      <a:pt x="136" y="109"/>
                    </a:cubicBezTo>
                    <a:cubicBezTo>
                      <a:pt x="139" y="113"/>
                      <a:pt x="139" y="113"/>
                      <a:pt x="139" y="113"/>
                    </a:cubicBezTo>
                    <a:cubicBezTo>
                      <a:pt x="139" y="114"/>
                      <a:pt x="139" y="115"/>
                      <a:pt x="139" y="115"/>
                    </a:cubicBezTo>
                    <a:cubicBezTo>
                      <a:pt x="134" y="119"/>
                      <a:pt x="134" y="119"/>
                      <a:pt x="134" y="119"/>
                    </a:cubicBezTo>
                    <a:cubicBezTo>
                      <a:pt x="133" y="120"/>
                      <a:pt x="132" y="120"/>
                      <a:pt x="131" y="119"/>
                    </a:cubicBezTo>
                    <a:cubicBezTo>
                      <a:pt x="129" y="115"/>
                      <a:pt x="129" y="115"/>
                      <a:pt x="129" y="115"/>
                    </a:cubicBezTo>
                    <a:cubicBezTo>
                      <a:pt x="128" y="116"/>
                      <a:pt x="126" y="116"/>
                      <a:pt x="125" y="116"/>
                    </a:cubicBezTo>
                    <a:cubicBezTo>
                      <a:pt x="124" y="116"/>
                      <a:pt x="124" y="116"/>
                      <a:pt x="123" y="116"/>
                    </a:cubicBezTo>
                    <a:cubicBezTo>
                      <a:pt x="123" y="116"/>
                      <a:pt x="123" y="116"/>
                      <a:pt x="123" y="116"/>
                    </a:cubicBezTo>
                    <a:cubicBezTo>
                      <a:pt x="121" y="121"/>
                      <a:pt x="121" y="121"/>
                      <a:pt x="121" y="121"/>
                    </a:cubicBezTo>
                    <a:cubicBezTo>
                      <a:pt x="121" y="122"/>
                      <a:pt x="120" y="122"/>
                      <a:pt x="119" y="122"/>
                    </a:cubicBezTo>
                    <a:cubicBezTo>
                      <a:pt x="113" y="119"/>
                      <a:pt x="113" y="119"/>
                      <a:pt x="113" y="119"/>
                    </a:cubicBezTo>
                    <a:cubicBezTo>
                      <a:pt x="112" y="119"/>
                      <a:pt x="112" y="118"/>
                      <a:pt x="112" y="117"/>
                    </a:cubicBezTo>
                    <a:cubicBezTo>
                      <a:pt x="114" y="113"/>
                      <a:pt x="114" y="113"/>
                      <a:pt x="114" y="113"/>
                    </a:cubicBezTo>
                    <a:cubicBezTo>
                      <a:pt x="113" y="112"/>
                      <a:pt x="111" y="110"/>
                      <a:pt x="110" y="108"/>
                    </a:cubicBezTo>
                    <a:cubicBezTo>
                      <a:pt x="110" y="109"/>
                      <a:pt x="110" y="109"/>
                      <a:pt x="110" y="109"/>
                    </a:cubicBezTo>
                    <a:cubicBezTo>
                      <a:pt x="105" y="109"/>
                      <a:pt x="105" y="109"/>
                      <a:pt x="105" y="109"/>
                    </a:cubicBezTo>
                    <a:cubicBezTo>
                      <a:pt x="104" y="109"/>
                      <a:pt x="104" y="109"/>
                      <a:pt x="104" y="108"/>
                    </a:cubicBezTo>
                    <a:cubicBezTo>
                      <a:pt x="103" y="102"/>
                      <a:pt x="103" y="102"/>
                      <a:pt x="103" y="102"/>
                    </a:cubicBezTo>
                    <a:cubicBezTo>
                      <a:pt x="103" y="101"/>
                      <a:pt x="103" y="100"/>
                      <a:pt x="104" y="100"/>
                    </a:cubicBezTo>
                    <a:cubicBezTo>
                      <a:pt x="109" y="99"/>
                      <a:pt x="109" y="99"/>
                      <a:pt x="109" y="99"/>
                    </a:cubicBezTo>
                    <a:cubicBezTo>
                      <a:pt x="109" y="97"/>
                      <a:pt x="110" y="95"/>
                      <a:pt x="111" y="94"/>
                    </a:cubicBezTo>
                    <a:cubicBezTo>
                      <a:pt x="111" y="94"/>
                      <a:pt x="111" y="94"/>
                      <a:pt x="111" y="94"/>
                    </a:cubicBezTo>
                    <a:cubicBezTo>
                      <a:pt x="108" y="90"/>
                      <a:pt x="108" y="90"/>
                      <a:pt x="108" y="90"/>
                    </a:cubicBezTo>
                    <a:cubicBezTo>
                      <a:pt x="107" y="89"/>
                      <a:pt x="107" y="88"/>
                      <a:pt x="108" y="88"/>
                    </a:cubicBezTo>
                    <a:cubicBezTo>
                      <a:pt x="113" y="84"/>
                      <a:pt x="113" y="84"/>
                      <a:pt x="113" y="84"/>
                    </a:cubicBezTo>
                    <a:cubicBezTo>
                      <a:pt x="114" y="83"/>
                      <a:pt x="115" y="83"/>
                      <a:pt x="115" y="84"/>
                    </a:cubicBezTo>
                    <a:cubicBezTo>
                      <a:pt x="118" y="88"/>
                      <a:pt x="118" y="88"/>
                      <a:pt x="118" y="88"/>
                    </a:cubicBezTo>
                    <a:cubicBezTo>
                      <a:pt x="119" y="87"/>
                      <a:pt x="120" y="87"/>
                      <a:pt x="121" y="87"/>
                    </a:cubicBezTo>
                    <a:cubicBezTo>
                      <a:pt x="122" y="87"/>
                      <a:pt x="123" y="87"/>
                      <a:pt x="124" y="87"/>
                    </a:cubicBezTo>
                    <a:cubicBezTo>
                      <a:pt x="124" y="87"/>
                      <a:pt x="124" y="87"/>
                      <a:pt x="124" y="87"/>
                    </a:cubicBezTo>
                    <a:cubicBezTo>
                      <a:pt x="126" y="82"/>
                      <a:pt x="126" y="82"/>
                      <a:pt x="126" y="82"/>
                    </a:cubicBezTo>
                    <a:cubicBezTo>
                      <a:pt x="126" y="81"/>
                      <a:pt x="127" y="81"/>
                      <a:pt x="128" y="81"/>
                    </a:cubicBezTo>
                    <a:cubicBezTo>
                      <a:pt x="133" y="84"/>
                      <a:pt x="133" y="84"/>
                      <a:pt x="133" y="84"/>
                    </a:cubicBezTo>
                    <a:cubicBezTo>
                      <a:pt x="134" y="84"/>
                      <a:pt x="135" y="85"/>
                      <a:pt x="134" y="86"/>
                    </a:cubicBezTo>
                    <a:cubicBezTo>
                      <a:pt x="132" y="90"/>
                      <a:pt x="132" y="90"/>
                      <a:pt x="132" y="90"/>
                    </a:cubicBezTo>
                    <a:cubicBezTo>
                      <a:pt x="134" y="91"/>
                      <a:pt x="135" y="93"/>
                      <a:pt x="136" y="94"/>
                    </a:cubicBezTo>
                    <a:cubicBezTo>
                      <a:pt x="136" y="94"/>
                      <a:pt x="136" y="94"/>
                      <a:pt x="136" y="94"/>
                    </a:cubicBezTo>
                    <a:cubicBezTo>
                      <a:pt x="141" y="94"/>
                      <a:pt x="141" y="94"/>
                      <a:pt x="141" y="94"/>
                    </a:cubicBezTo>
                    <a:cubicBezTo>
                      <a:pt x="142" y="94"/>
                      <a:pt x="143" y="94"/>
                      <a:pt x="143" y="95"/>
                    </a:cubicBezTo>
                    <a:cubicBezTo>
                      <a:pt x="144" y="101"/>
                      <a:pt x="144" y="101"/>
                      <a:pt x="144" y="101"/>
                    </a:cubicBezTo>
                    <a:cubicBezTo>
                      <a:pt x="144" y="102"/>
                      <a:pt x="143" y="103"/>
                      <a:pt x="142" y="103"/>
                    </a:cubicBezTo>
                    <a:close/>
                  </a:path>
                </a:pathLst>
              </a:custGeom>
              <a:grpFill/>
              <a:ln>
                <a:noFill/>
              </a:ln>
            </p:spPr>
            <p:txBody>
              <a:bodyPr vert="horz" wrap="square" lIns="91440" tIns="45720" rIns="91440" bIns="45720" numCol="1" anchor="t" anchorCtr="0" compatLnSpc="1"/>
              <a:lstStyle/>
              <a:p>
                <a:endParaRPr lang="en-US"/>
              </a:p>
            </p:txBody>
          </p:sp>
          <p:sp>
            <p:nvSpPr>
              <p:cNvPr id="45" name="Freeform 64"/>
              <p:cNvSpPr/>
              <p:nvPr/>
            </p:nvSpPr>
            <p:spPr bwMode="auto">
              <a:xfrm>
                <a:off x="4069786" y="799617"/>
                <a:ext cx="40048" cy="41429"/>
              </a:xfrm>
              <a:custGeom>
                <a:avLst/>
                <a:gdLst>
                  <a:gd name="T0" fmla="*/ 0 w 15"/>
                  <a:gd name="T1" fmla="*/ 8 h 15"/>
                  <a:gd name="T2" fmla="*/ 6 w 15"/>
                  <a:gd name="T3" fmla="*/ 1 h 15"/>
                  <a:gd name="T4" fmla="*/ 14 w 15"/>
                  <a:gd name="T5" fmla="*/ 7 h 15"/>
                  <a:gd name="T6" fmla="*/ 8 w 15"/>
                  <a:gd name="T7" fmla="*/ 14 h 15"/>
                  <a:gd name="T8" fmla="*/ 0 w 15"/>
                  <a:gd name="T9" fmla="*/ 8 h 15"/>
                </a:gdLst>
                <a:ahLst/>
                <a:cxnLst>
                  <a:cxn ang="0">
                    <a:pos x="T0" y="T1"/>
                  </a:cxn>
                  <a:cxn ang="0">
                    <a:pos x="T2" y="T3"/>
                  </a:cxn>
                  <a:cxn ang="0">
                    <a:pos x="T4" y="T5"/>
                  </a:cxn>
                  <a:cxn ang="0">
                    <a:pos x="T6" y="T7"/>
                  </a:cxn>
                  <a:cxn ang="0">
                    <a:pos x="T8" y="T9"/>
                  </a:cxn>
                </a:cxnLst>
                <a:rect l="0" t="0" r="r" b="b"/>
                <a:pathLst>
                  <a:path w="15" h="15">
                    <a:moveTo>
                      <a:pt x="0" y="8"/>
                    </a:moveTo>
                    <a:cubicBezTo>
                      <a:pt x="0" y="5"/>
                      <a:pt x="3" y="1"/>
                      <a:pt x="6" y="1"/>
                    </a:cubicBezTo>
                    <a:cubicBezTo>
                      <a:pt x="10" y="0"/>
                      <a:pt x="14" y="3"/>
                      <a:pt x="14" y="7"/>
                    </a:cubicBezTo>
                    <a:cubicBezTo>
                      <a:pt x="15" y="10"/>
                      <a:pt x="12" y="14"/>
                      <a:pt x="8" y="14"/>
                    </a:cubicBezTo>
                    <a:cubicBezTo>
                      <a:pt x="4" y="15"/>
                      <a:pt x="1" y="12"/>
                      <a:pt x="0" y="8"/>
                    </a:cubicBezTo>
                    <a:close/>
                  </a:path>
                </a:pathLst>
              </a:custGeom>
              <a:grpFill/>
              <a:ln>
                <a:noFill/>
              </a:ln>
            </p:spPr>
            <p:txBody>
              <a:bodyPr vert="horz" wrap="square" lIns="91440" tIns="45720" rIns="91440" bIns="45720" numCol="1" anchor="t" anchorCtr="0" compatLnSpc="1"/>
              <a:lstStyle/>
              <a:p>
                <a:endParaRPr lang="en-US"/>
              </a:p>
            </p:txBody>
          </p:sp>
          <p:sp>
            <p:nvSpPr>
              <p:cNvPr id="46" name="Freeform 65"/>
              <p:cNvSpPr>
                <a:spLocks noEditPoints="1"/>
              </p:cNvSpPr>
              <p:nvPr/>
            </p:nvSpPr>
            <p:spPr bwMode="auto">
              <a:xfrm>
                <a:off x="3887497" y="626995"/>
                <a:ext cx="151908" cy="150527"/>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0 h 55"/>
                  <a:gd name="T12" fmla="*/ 15 w 55"/>
                  <a:gd name="T13" fmla="*/ 28 h 55"/>
                  <a:gd name="T14" fmla="*/ 27 w 55"/>
                  <a:gd name="T15" fmla="*/ 15 h 55"/>
                  <a:gd name="T16" fmla="*/ 40 w 55"/>
                  <a:gd name="T17" fmla="*/ 28 h 55"/>
                  <a:gd name="T18" fmla="*/ 27 w 55"/>
                  <a:gd name="T19" fmla="*/ 4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0"/>
                    </a:moveTo>
                    <a:cubicBezTo>
                      <a:pt x="20" y="40"/>
                      <a:pt x="15" y="35"/>
                      <a:pt x="15" y="28"/>
                    </a:cubicBezTo>
                    <a:cubicBezTo>
                      <a:pt x="15" y="21"/>
                      <a:pt x="20" y="15"/>
                      <a:pt x="27" y="15"/>
                    </a:cubicBezTo>
                    <a:cubicBezTo>
                      <a:pt x="34" y="15"/>
                      <a:pt x="40" y="21"/>
                      <a:pt x="40" y="28"/>
                    </a:cubicBezTo>
                    <a:cubicBezTo>
                      <a:pt x="40" y="35"/>
                      <a:pt x="34" y="40"/>
                      <a:pt x="27" y="40"/>
                    </a:cubicBezTo>
                    <a:close/>
                  </a:path>
                </a:pathLst>
              </a:custGeom>
              <a:grpFill/>
              <a:ln>
                <a:noFill/>
              </a:ln>
            </p:spPr>
            <p:txBody>
              <a:bodyPr vert="horz" wrap="square" lIns="91440" tIns="45720" rIns="91440" bIns="45720" numCol="1" anchor="t" anchorCtr="0" compatLnSpc="1"/>
              <a:lstStyle/>
              <a:p>
                <a:endParaRPr lang="en-US"/>
              </a:p>
            </p:txBody>
          </p:sp>
        </p:grpSp>
      </p:grpSp>
      <p:sp>
        <p:nvSpPr>
          <p:cNvPr id="15" name="文本框 14"/>
          <p:cNvSpPr txBox="1"/>
          <p:nvPr/>
        </p:nvSpPr>
        <p:spPr>
          <a:xfrm>
            <a:off x="2391583" y="5032152"/>
            <a:ext cx="6839960" cy="461661"/>
          </a:xfrm>
          <a:prstGeom prst="rect">
            <a:avLst/>
          </a:prstGeom>
          <a:noFill/>
        </p:spPr>
        <p:txBody>
          <a:bodyPr wrap="square" lIns="91436" tIns="45718" rIns="91436" bIns="45718" rtlCol="0" anchor="ctr">
            <a:spAutoFit/>
          </a:bodyPr>
          <a:lstStyle/>
          <a:p>
            <a:pPr lvl="0" defTabSz="963930" fontAlgn="base">
              <a:spcBef>
                <a:spcPct val="0"/>
              </a:spcBef>
              <a:spcAft>
                <a:spcPct val="0"/>
              </a:spcAft>
            </a:pPr>
            <a:r>
              <a:rPr lang="en-US" altLang="zh-CN" sz="2400" dirty="0">
                <a:latin typeface="+mj-lt"/>
                <a:cs typeface="+mn-ea"/>
                <a:sym typeface="+mn-lt"/>
              </a:rPr>
              <a:t>c1+c2</a:t>
            </a:r>
            <a:r>
              <a:rPr lang="zh-CN" altLang="en-US" sz="2400" dirty="0">
                <a:latin typeface="+mj-lt"/>
                <a:cs typeface="+mn-ea"/>
                <a:sym typeface="+mn-lt"/>
              </a:rPr>
              <a:t>的结果为</a:t>
            </a:r>
            <a:r>
              <a:rPr lang="en-US" altLang="zh-CN" sz="2400" dirty="0">
                <a:latin typeface="+mj-lt"/>
                <a:cs typeface="+mn-ea"/>
                <a:sym typeface="+mn-lt"/>
              </a:rPr>
              <a:t>3.20+5.60i</a:t>
            </a:r>
            <a:endParaRPr lang="en-US" altLang="zh-CN" sz="2400" dirty="0">
              <a:latin typeface="+mj-lt"/>
              <a:cs typeface="+mn-ea"/>
              <a:sym typeface="+mn-lt"/>
            </a:endParaRPr>
          </a:p>
        </p:txBody>
      </p:sp>
      <p:sp>
        <p:nvSpPr>
          <p:cNvPr id="19" name="等腰三角形 18"/>
          <p:cNvSpPr/>
          <p:nvPr/>
        </p:nvSpPr>
        <p:spPr>
          <a:xfrm rot="5400000">
            <a:off x="1927191" y="5124480"/>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p:tgtEl>
                                          <p:spTgt spid="3"/>
                                        </p:tgtEl>
                                        <p:attrNameLst>
                                          <p:attrName>ppt_y</p:attrName>
                                        </p:attrNameLst>
                                      </p:cBhvr>
                                      <p:tavLst>
                                        <p:tav tm="0">
                                          <p:val>
                                            <p:strVal val="#ppt_y-#ppt_h*1.125000"/>
                                          </p:val>
                                        </p:tav>
                                        <p:tav tm="100000">
                                          <p:val>
                                            <p:strVal val="#ppt_y"/>
                                          </p:val>
                                        </p:tav>
                                      </p:tavLst>
                                    </p:anim>
                                    <p:animEffect transition="in" filter="wipe(down)">
                                      <p:cBhvr>
                                        <p:cTn id="26" dur="500"/>
                                        <p:tgtEl>
                                          <p:spTgt spid="3"/>
                                        </p:tgtEl>
                                      </p:cBhvr>
                                    </p:animEffect>
                                  </p:childTnLst>
                                </p:cTn>
                              </p:par>
                            </p:childTnLst>
                          </p:cTn>
                        </p:par>
                        <p:par>
                          <p:cTn id="27" fill="hold">
                            <p:stCondLst>
                              <p:cond delay="1500"/>
                            </p:stCondLst>
                            <p:childTnLst>
                              <p:par>
                                <p:cTn id="28" presetID="12" presetClass="entr" presetSubtype="8"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p:tgtEl>
                                          <p:spTgt spid="19"/>
                                        </p:tgtEl>
                                        <p:attrNameLst>
                                          <p:attrName>ppt_x</p:attrName>
                                        </p:attrNameLst>
                                      </p:cBhvr>
                                      <p:tavLst>
                                        <p:tav tm="0">
                                          <p:val>
                                            <p:strVal val="#ppt_x-#ppt_w*1.125000"/>
                                          </p:val>
                                        </p:tav>
                                        <p:tav tm="100000">
                                          <p:val>
                                            <p:strVal val="#ppt_x"/>
                                          </p:val>
                                        </p:tav>
                                      </p:tavLst>
                                    </p:anim>
                                    <p:animEffect transition="in" filter="wipe(right)">
                                      <p:cBhvr>
                                        <p:cTn id="31" dur="500"/>
                                        <p:tgtEl>
                                          <p:spTgt spid="19"/>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48" grpId="0" animBg="1"/>
      <p:bldP spid="15" grpId="0"/>
      <p:bldP spid="19"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219200" y="635000"/>
            <a:ext cx="9753600" cy="4326106"/>
          </a:xfrm>
          <a:prstGeom prst="rect">
            <a:avLst/>
          </a:prstGeom>
          <a:noFill/>
        </p:spPr>
        <p:txBody>
          <a:bodyPr vert="horz" wrap="square"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请指出下面程序中存在的错误并改正。</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class A:</a:t>
            </a:r>
            <a:endPar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classmethod</a:t>
            </a:r>
            <a:endPar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def add(</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x,y</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return </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x+y</a:t>
            </a:r>
            <a:endPar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if __name__=='__main__':</a:t>
            </a:r>
            <a:endPar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print(A().add(3,5))</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圆角 4"/>
          <p:cNvSpPr/>
          <p:nvPr>
            <p:custDataLst>
              <p:tags r:id="rId2"/>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作答</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1" name="矩形 10"/>
          <p:cNvSpPr/>
          <p:nvPr>
            <p:custDataLst>
              <p:tags r:id="rId3"/>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400"/>
            <a:r>
              <a:rPr kumimoji="0" lang="zh-CN" altLang="en-US" sz="16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正常使用主观题需</a:t>
            </a:r>
            <a:r>
              <a:rPr kumimoji="0" lang="en-US" altLang="zh-CN" sz="16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2.0</a:t>
            </a:r>
            <a:r>
              <a:rPr kumimoji="0" lang="zh-CN" altLang="en-US" sz="16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以上版本雨课堂</a:t>
            </a:r>
            <a:endParaRPr kumimoji="0" lang="zh-CN" altLang="en-US" sz="16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 name="矩形 11"/>
          <p:cNvSpPr/>
          <p:nvPr>
            <p:custDataLst>
              <p:tags r:id="rId4"/>
            </p:custDataLst>
          </p:nvPr>
        </p:nvSpPr>
        <p:spPr>
          <a:xfrm>
            <a:off x="12573000" y="0"/>
            <a:ext cx="3840480" cy="6858000"/>
          </a:xfrm>
          <a:prstGeom prst="rect">
            <a:avLst/>
          </a:prstGeom>
          <a:solidFill>
            <a:srgbClr val="FFFFFF"/>
          </a:solidFill>
          <a:ln w="12700" cmpd="sng">
            <a:solidFill>
              <a:srgbClr val="9B9B9B"/>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noAutofit/>
          </a:bodyP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文本框 16"/>
          <p:cNvSpPr txBox="1"/>
          <p:nvPr>
            <p:custDataLst>
              <p:tags r:id="rId5"/>
            </p:custDataLst>
          </p:nvPr>
        </p:nvSpPr>
        <p:spPr>
          <a:xfrm>
            <a:off x="12661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文本框 17"/>
          <p:cNvSpPr txBox="1"/>
          <p:nvPr>
            <p:custDataLst>
              <p:tags r:id="rId6"/>
            </p:custDataLst>
          </p:nvPr>
        </p:nvSpPr>
        <p:spPr>
          <a:xfrm>
            <a:off x="12827000" y="1270000"/>
            <a:ext cx="3332480" cy="2554545"/>
          </a:xfrm>
          <a:prstGeom prst="rect">
            <a:avLst/>
          </a:prstGeom>
          <a:noFill/>
        </p:spPr>
        <p:txBody>
          <a:bodyPr vert="horz" rtlCol="0" anchor="t" anchorCtr="0">
            <a:spAutoFit/>
          </a:bodyPr>
          <a:lstStyle/>
          <a:p>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类方法的第一个形参对应调用类方法时所使用的类或对象所属的类，因此应将“</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def add(</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x,y</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改为“</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def add(</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cls,x,y</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。或者也可以将</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add</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改为静态方法，即将“</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classmethod</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改为“</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staticmethod</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6" name="组合 15"/>
          <p:cNvGrpSpPr/>
          <p:nvPr>
            <p:custDataLst>
              <p:tags r:id="rId7"/>
            </p:custDataLst>
          </p:nvPr>
        </p:nvGrpSpPr>
        <p:grpSpPr>
          <a:xfrm>
            <a:off x="12585700" y="0"/>
            <a:ext cx="3815080" cy="647700"/>
            <a:chOff x="12585700" y="0"/>
            <a:chExt cx="3815080" cy="647700"/>
          </a:xfrm>
        </p:grpSpPr>
        <p:sp>
          <p:nvSpPr>
            <p:cNvPr id="13" name="RemarkBack"/>
            <p:cNvSpPr/>
            <p:nvPr>
              <p:custDataLst>
                <p:tags r:id="rId8"/>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RemarkBlock"/>
            <p:cNvSpPr/>
            <p:nvPr>
              <p:custDataLst>
                <p:tags r:id="rId9"/>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RemarkTitleText"/>
            <p:cNvSpPr txBox="1"/>
            <p:nvPr>
              <p:custDataLst>
                <p:tags r:id="rId10"/>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1"/>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RemarkBlock"/>
          <p:cNvSpPr/>
          <p:nvPr>
            <p:custDataLst>
              <p:tags r:id="rId12"/>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RemarkTitleText"/>
          <p:cNvSpPr txBox="1"/>
          <p:nvPr>
            <p:custDataLst>
              <p:tags r:id="rId13"/>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0" name="组合 9"/>
          <p:cNvGrpSpPr/>
          <p:nvPr>
            <p:custDataLst>
              <p:tags r:id="rId14"/>
            </p:custDataLst>
          </p:nvPr>
        </p:nvGrpSpPr>
        <p:grpSpPr>
          <a:xfrm>
            <a:off x="0" y="0"/>
            <a:ext cx="12192000" cy="635000"/>
            <a:chOff x="0" y="0"/>
            <a:chExt cx="12192000" cy="635000"/>
          </a:xfrm>
        </p:grpSpPr>
        <p:sp>
          <p:nvSpPr>
            <p:cNvPr id="6" name="TitleBackground"/>
            <p:cNvSpPr/>
            <p:nvPr>
              <p:custDataLst>
                <p:tags r:id="rId15"/>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p:cNvSpPr/>
            <p:nvPr>
              <p:custDataLst>
                <p:tags r:id="rId16"/>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ipText"/>
            <p:cNvSpPr txBox="1"/>
            <p:nvPr>
              <p:custDataLst>
                <p:tags r:id="rId1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19"/>
            </p:custDataLst>
          </p:nvPr>
        </p:nvPicPr>
        <p:blipFill>
          <a:blip r:embed="rId20">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21"/>
    </p:custData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926428" y="2125351"/>
            <a:ext cx="8420961" cy="2580921"/>
            <a:chOff x="3051951" y="2679349"/>
            <a:chExt cx="8420961" cy="2580921"/>
          </a:xfrm>
        </p:grpSpPr>
        <p:sp>
          <p:nvSpPr>
            <p:cNvPr id="2" name="文本框 1"/>
            <p:cNvSpPr txBox="1"/>
            <p:nvPr/>
          </p:nvSpPr>
          <p:spPr>
            <a:xfrm>
              <a:off x="3080871" y="2705725"/>
              <a:ext cx="8392041" cy="2554545"/>
            </a:xfrm>
            <a:prstGeom prst="rect">
              <a:avLst/>
            </a:prstGeom>
            <a:noFill/>
          </p:spPr>
          <p:txBody>
            <a:bodyPr wrap="none" rtlCol="0">
              <a:spAutoFit/>
            </a:bodyPr>
            <a:lstStyle/>
            <a:p>
              <a:pPr lvl="0">
                <a:defRPr/>
              </a:pPr>
              <a:r>
                <a:rPr lang="zh-CN" altLang="en-US" sz="8000" b="1" dirty="0">
                  <a:solidFill>
                    <a:srgbClr val="B1C400"/>
                  </a:solidFill>
                  <a:latin typeface="Bauhaus 93" panose="04030905020B02020C02" pitchFamily="82" charset="0"/>
                  <a:ea typeface="Adobe Gothic Std B" panose="020B0800000000000000" pitchFamily="34" charset="-128"/>
                </a:rPr>
                <a:t>动态扩展类与实例</a:t>
              </a:r>
              <a:br>
                <a:rPr lang="zh-CN" altLang="en-US" sz="8000" b="1" dirty="0">
                  <a:solidFill>
                    <a:srgbClr val="B1C400"/>
                  </a:solidFill>
                  <a:latin typeface="Bauhaus 93" panose="04030905020B02020C02" pitchFamily="82" charset="0"/>
                  <a:ea typeface="Adobe Gothic Std B" panose="020B0800000000000000" pitchFamily="34" charset="-128"/>
                </a:rPr>
              </a:br>
              <a:r>
                <a:rPr lang="zh-CN" altLang="en-US" sz="8000" b="1" dirty="0">
                  <a:solidFill>
                    <a:srgbClr val="B1C400"/>
                  </a:solidFill>
                  <a:latin typeface="Bauhaus 93" panose="04030905020B02020C02" pitchFamily="82" charset="0"/>
                  <a:ea typeface="Adobe Gothic Std B" panose="020B0800000000000000" pitchFamily="34" charset="-128"/>
                </a:rPr>
                <a:t>和</a:t>
              </a:r>
              <a:r>
                <a:rPr lang="en-US" altLang="zh-CN" sz="8000" b="1" dirty="0">
                  <a:solidFill>
                    <a:srgbClr val="B1C400"/>
                  </a:solidFill>
                  <a:latin typeface="Bauhaus 93" panose="04030905020B02020C02" pitchFamily="82" charset="0"/>
                  <a:ea typeface="Adobe Gothic Std B" panose="020B0800000000000000" pitchFamily="34" charset="-128"/>
                </a:rPr>
                <a:t>__slots__</a:t>
              </a:r>
              <a:r>
                <a:rPr lang="zh-CN" altLang="en-US" sz="8000" b="1" dirty="0">
                  <a:solidFill>
                    <a:srgbClr val="B1C400"/>
                  </a:solidFill>
                  <a:latin typeface="Bauhaus 93" panose="04030905020B02020C02" pitchFamily="82" charset="0"/>
                  <a:ea typeface="Adobe Gothic Std B" panose="020B0800000000000000" pitchFamily="34" charset="-128"/>
                </a:rPr>
                <a:t>变量</a:t>
              </a:r>
              <a:endParaRPr lang="zh-CN" altLang="en-US" sz="8000" b="1" kern="1200" dirty="0">
                <a:solidFill>
                  <a:srgbClr val="B1C400"/>
                </a:solidFill>
                <a:latin typeface="+mj-ea"/>
              </a:endParaRPr>
            </a:p>
          </p:txBody>
        </p:sp>
        <p:sp>
          <p:nvSpPr>
            <p:cNvPr id="3" name="文本框 2"/>
            <p:cNvSpPr txBox="1"/>
            <p:nvPr/>
          </p:nvSpPr>
          <p:spPr>
            <a:xfrm>
              <a:off x="3051951" y="2679349"/>
              <a:ext cx="8392041" cy="2554545"/>
            </a:xfrm>
            <a:prstGeom prst="rect">
              <a:avLst/>
            </a:prstGeom>
            <a:noFill/>
          </p:spPr>
          <p:txBody>
            <a:bodyPr wrap="none" rtlCol="0">
              <a:spAutoFit/>
            </a:bodyPr>
            <a:lstStyle/>
            <a:p>
              <a:pPr lvl="0">
                <a:defRPr/>
              </a:pPr>
              <a:r>
                <a:rPr lang="zh-CN" altLang="en-US" sz="8000" b="1" dirty="0">
                  <a:solidFill>
                    <a:srgbClr val="1950B2"/>
                  </a:solidFill>
                  <a:latin typeface="Bauhaus 93" panose="04030905020B02020C02" pitchFamily="82" charset="0"/>
                  <a:ea typeface="Adobe Gothic Std B" panose="020B0800000000000000" pitchFamily="34" charset="-128"/>
                </a:rPr>
                <a:t>动态扩展类与实例</a:t>
              </a:r>
              <a:br>
                <a:rPr lang="zh-CN" altLang="en-US" sz="8000" b="1" dirty="0">
                  <a:solidFill>
                    <a:srgbClr val="1950B2"/>
                  </a:solidFill>
                  <a:latin typeface="Bauhaus 93" panose="04030905020B02020C02" pitchFamily="82" charset="0"/>
                  <a:ea typeface="Adobe Gothic Std B" panose="020B0800000000000000" pitchFamily="34" charset="-128"/>
                </a:rPr>
              </a:br>
              <a:r>
                <a:rPr lang="zh-CN" altLang="en-US" sz="8000" b="1" dirty="0">
                  <a:solidFill>
                    <a:srgbClr val="1950B2"/>
                  </a:solidFill>
                  <a:latin typeface="Bauhaus 93" panose="04030905020B02020C02" pitchFamily="82" charset="0"/>
                  <a:ea typeface="Adobe Gothic Std B" panose="020B0800000000000000" pitchFamily="34" charset="-128"/>
                </a:rPr>
                <a:t>和</a:t>
              </a:r>
              <a:r>
                <a:rPr lang="en-US" altLang="zh-CN" sz="8000" b="1" dirty="0">
                  <a:solidFill>
                    <a:srgbClr val="1950B2"/>
                  </a:solidFill>
                  <a:latin typeface="Bauhaus 93" panose="04030905020B02020C02" pitchFamily="82" charset="0"/>
                  <a:ea typeface="Adobe Gothic Std B" panose="020B0800000000000000" pitchFamily="34" charset="-128"/>
                </a:rPr>
                <a:t>__slots__</a:t>
              </a:r>
              <a:r>
                <a:rPr lang="zh-CN" altLang="en-US" sz="8000" b="1" dirty="0">
                  <a:solidFill>
                    <a:srgbClr val="1950B2"/>
                  </a:solidFill>
                  <a:latin typeface="Bauhaus 93" panose="04030905020B02020C02" pitchFamily="82" charset="0"/>
                  <a:ea typeface="Adobe Gothic Std B" panose="020B0800000000000000" pitchFamily="34" charset="-128"/>
                </a:rPr>
                <a:t>变量</a:t>
              </a:r>
              <a:endParaRPr lang="zh-CN" altLang="en-US" sz="8000" b="1" kern="1200" dirty="0">
                <a:solidFill>
                  <a:srgbClr val="1950B2"/>
                </a:solidFill>
                <a:latin typeface="+mj-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62191" y="477612"/>
            <a:ext cx="3467616"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rPr>
              <a:t>动态扩展类与实例</a:t>
            </a:r>
            <a:endParaRPr lang="zh-CN" altLang="en-US" sz="3200" b="1" dirty="0">
              <a:solidFill>
                <a:schemeClr val="tx1">
                  <a:lumMod val="85000"/>
                  <a:lumOff val="15000"/>
                </a:schemeClr>
              </a:solidFill>
              <a:latin typeface="+mj-lt"/>
              <a:ea typeface="微软雅黑" panose="020B0503020204020204" pitchFamily="34" charset="-122"/>
            </a:endParaRPr>
          </a:p>
        </p:txBody>
      </p:sp>
      <p:sp>
        <p:nvSpPr>
          <p:cNvPr id="6" name="文本框 5"/>
          <p:cNvSpPr txBox="1"/>
          <p:nvPr/>
        </p:nvSpPr>
        <p:spPr>
          <a:xfrm>
            <a:off x="2509888" y="1725683"/>
            <a:ext cx="8578322" cy="1005592"/>
          </a:xfrm>
          <a:prstGeom prst="rect">
            <a:avLst/>
          </a:prstGeom>
          <a:noFill/>
        </p:spPr>
        <p:txBody>
          <a:bodyPr wrap="square" lIns="91436" tIns="45718" rIns="91436" bIns="45718" rtlCol="0" anchor="ctr">
            <a:spAutoFit/>
          </a:bodyPr>
          <a:lstStyle/>
          <a:p>
            <a:pPr lvl="0" defTabSz="963930" fontAlgn="base">
              <a:lnSpc>
                <a:spcPct val="130000"/>
              </a:lnSpc>
              <a:spcBef>
                <a:spcPct val="0"/>
              </a:spcBef>
              <a:spcAft>
                <a:spcPct val="0"/>
              </a:spcAft>
            </a:pPr>
            <a:r>
              <a:rPr lang="en-US" altLang="zh-CN" sz="2400" dirty="0">
                <a:latin typeface="+mj-lt"/>
                <a:cs typeface="+mn-ea"/>
                <a:sym typeface="+mn-lt"/>
              </a:rPr>
              <a:t>Python</a:t>
            </a:r>
            <a:r>
              <a:rPr lang="zh-CN" altLang="en-US" sz="2400" dirty="0">
                <a:latin typeface="+mj-lt"/>
                <a:cs typeface="+mn-ea"/>
                <a:sym typeface="+mn-lt"/>
              </a:rPr>
              <a:t>作为一种动态语言，除了可以在定义类时定义属性和方法外，还可以动态地为已经创建的对象绑定新的属性和方法。</a:t>
            </a:r>
            <a:endParaRPr lang="zh-CN" altLang="en-US" sz="2400" dirty="0">
              <a:latin typeface="+mj-lt"/>
              <a:cs typeface="+mn-ea"/>
              <a:sym typeface="+mn-lt"/>
            </a:endParaRPr>
          </a:p>
        </p:txBody>
      </p:sp>
      <p:sp>
        <p:nvSpPr>
          <p:cNvPr id="12" name="文本框 11"/>
          <p:cNvSpPr txBox="1"/>
          <p:nvPr/>
        </p:nvSpPr>
        <p:spPr>
          <a:xfrm>
            <a:off x="2509888" y="3386350"/>
            <a:ext cx="8674425" cy="1005592"/>
          </a:xfrm>
          <a:prstGeom prst="rect">
            <a:avLst/>
          </a:prstGeom>
          <a:noFill/>
        </p:spPr>
        <p:txBody>
          <a:bodyPr wrap="square" lIns="91436" tIns="45718" rIns="91436" bIns="45718" rtlCol="0" anchor="ctr">
            <a:spAutoFit/>
          </a:bodyPr>
          <a:lstStyle/>
          <a:p>
            <a:pPr lvl="0" defTabSz="963930" fontAlgn="base">
              <a:lnSpc>
                <a:spcPct val="130000"/>
              </a:lnSpc>
              <a:spcBef>
                <a:spcPct val="0"/>
              </a:spcBef>
              <a:spcAft>
                <a:spcPct val="0"/>
              </a:spcAft>
            </a:pPr>
            <a:r>
              <a:rPr lang="zh-CN" altLang="en-US" sz="2400" dirty="0">
                <a:solidFill>
                  <a:schemeClr val="tx1">
                    <a:lumMod val="85000"/>
                    <a:lumOff val="15000"/>
                  </a:schemeClr>
                </a:solidFill>
                <a:latin typeface="+mj-lt"/>
                <a:cs typeface="+mn-ea"/>
                <a:sym typeface="+mn-lt"/>
              </a:rPr>
              <a:t>在给对象绑定方法时，需要使用</a:t>
            </a:r>
            <a:r>
              <a:rPr lang="en-US" altLang="zh-CN" sz="2400" dirty="0">
                <a:solidFill>
                  <a:schemeClr val="tx1">
                    <a:lumMod val="85000"/>
                    <a:lumOff val="15000"/>
                  </a:schemeClr>
                </a:solidFill>
                <a:latin typeface="+mj-lt"/>
                <a:cs typeface="+mn-ea"/>
                <a:sym typeface="+mn-lt"/>
              </a:rPr>
              <a:t>types</a:t>
            </a:r>
            <a:r>
              <a:rPr lang="zh-CN" altLang="en-US" sz="2400" dirty="0">
                <a:solidFill>
                  <a:schemeClr val="tx1">
                    <a:lumMod val="85000"/>
                    <a:lumOff val="15000"/>
                  </a:schemeClr>
                </a:solidFill>
                <a:latin typeface="+mj-lt"/>
                <a:cs typeface="+mn-ea"/>
                <a:sym typeface="+mn-lt"/>
              </a:rPr>
              <a:t>模块中的</a:t>
            </a:r>
            <a:r>
              <a:rPr lang="en-US" altLang="zh-CN" sz="2400" dirty="0" err="1">
                <a:solidFill>
                  <a:schemeClr val="tx1">
                    <a:lumMod val="85000"/>
                    <a:lumOff val="15000"/>
                  </a:schemeClr>
                </a:solidFill>
                <a:latin typeface="+mj-lt"/>
                <a:cs typeface="+mn-ea"/>
                <a:sym typeface="+mn-lt"/>
              </a:rPr>
              <a:t>MethodType</a:t>
            </a:r>
            <a:r>
              <a:rPr lang="zh-CN" altLang="en-US" sz="2400" dirty="0">
                <a:solidFill>
                  <a:schemeClr val="tx1">
                    <a:lumMod val="85000"/>
                    <a:lumOff val="15000"/>
                  </a:schemeClr>
                </a:solidFill>
                <a:latin typeface="+mj-lt"/>
                <a:cs typeface="+mn-ea"/>
                <a:sym typeface="+mn-lt"/>
              </a:rPr>
              <a:t>方法，其第一个参数是要绑定的函数名，第二个参数是绑定的对象名。</a:t>
            </a:r>
            <a:endParaRPr lang="zh-CN" altLang="en-US" sz="2400" dirty="0">
              <a:solidFill>
                <a:schemeClr val="tx1">
                  <a:lumMod val="85000"/>
                  <a:lumOff val="15000"/>
                </a:schemeClr>
              </a:solidFill>
              <a:latin typeface="+mj-lt"/>
              <a:cs typeface="+mn-ea"/>
              <a:sym typeface="+mn-lt"/>
            </a:endParaRPr>
          </a:p>
        </p:txBody>
      </p:sp>
      <p:sp>
        <p:nvSpPr>
          <p:cNvPr id="18" name="文本框 17"/>
          <p:cNvSpPr txBox="1"/>
          <p:nvPr/>
        </p:nvSpPr>
        <p:spPr>
          <a:xfrm>
            <a:off x="2509888" y="5075679"/>
            <a:ext cx="6839960" cy="525461"/>
          </a:xfrm>
          <a:prstGeom prst="rect">
            <a:avLst/>
          </a:prstGeom>
          <a:noFill/>
        </p:spPr>
        <p:txBody>
          <a:bodyPr wrap="square" lIns="91436" tIns="45718" rIns="91436" bIns="45718" rtlCol="0" anchor="ctr">
            <a:spAutoFit/>
          </a:bodyPr>
          <a:lstStyle/>
          <a:p>
            <a:pPr lvl="0" defTabSz="963930" fontAlgn="base">
              <a:lnSpc>
                <a:spcPct val="130000"/>
              </a:lnSpc>
              <a:spcBef>
                <a:spcPct val="0"/>
              </a:spcBef>
              <a:spcAft>
                <a:spcPct val="0"/>
              </a:spcAft>
            </a:pPr>
            <a:r>
              <a:rPr lang="zh-CN" altLang="en-US" sz="2400" dirty="0">
                <a:latin typeface="+mj-lt"/>
                <a:cs typeface="+mn-ea"/>
                <a:sym typeface="+mn-lt"/>
              </a:rPr>
              <a:t>例：绑定新方法示例。</a:t>
            </a:r>
            <a:endParaRPr lang="zh-CN" altLang="en-US" sz="2400" dirty="0">
              <a:latin typeface="+mj-lt"/>
              <a:cs typeface="+mn-ea"/>
              <a:sym typeface="+mn-lt"/>
            </a:endParaRPr>
          </a:p>
        </p:txBody>
      </p:sp>
      <p:sp>
        <p:nvSpPr>
          <p:cNvPr id="2" name="等腰三角形 1"/>
          <p:cNvSpPr/>
          <p:nvPr/>
        </p:nvSpPr>
        <p:spPr>
          <a:xfrm rot="5400000">
            <a:off x="2045496" y="2069530"/>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17" name="等腰三角形 16"/>
          <p:cNvSpPr/>
          <p:nvPr/>
        </p:nvSpPr>
        <p:spPr>
          <a:xfrm rot="5400000">
            <a:off x="2045496" y="3743781"/>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22" name="等腰三角形 21"/>
          <p:cNvSpPr/>
          <p:nvPr/>
        </p:nvSpPr>
        <p:spPr>
          <a:xfrm rot="5400000">
            <a:off x="2045496" y="5199907"/>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ppt_x</p:attrName>
                                        </p:attrNameLst>
                                      </p:cBhvr>
                                      <p:tavLst>
                                        <p:tav tm="0">
                                          <p:val>
                                            <p:strVal val="#ppt_x-#ppt_w*1.125000"/>
                                          </p:val>
                                        </p:tav>
                                        <p:tav tm="100000">
                                          <p:val>
                                            <p:strVal val="#ppt_x"/>
                                          </p:val>
                                        </p:tav>
                                      </p:tavLst>
                                    </p:anim>
                                    <p:animEffect transition="in" filter="wipe(right)">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1500"/>
                            </p:stCondLst>
                            <p:childTnLst>
                              <p:par>
                                <p:cTn id="20" presetID="12" presetClass="entr" presetSubtype="8"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p:tgtEl>
                                          <p:spTgt spid="17"/>
                                        </p:tgtEl>
                                        <p:attrNameLst>
                                          <p:attrName>ppt_x</p:attrName>
                                        </p:attrNameLst>
                                      </p:cBhvr>
                                      <p:tavLst>
                                        <p:tav tm="0">
                                          <p:val>
                                            <p:strVal val="#ppt_x-#ppt_w*1.125000"/>
                                          </p:val>
                                        </p:tav>
                                        <p:tav tm="100000">
                                          <p:val>
                                            <p:strVal val="#ppt_x"/>
                                          </p:val>
                                        </p:tav>
                                      </p:tavLst>
                                    </p:anim>
                                    <p:animEffect transition="in" filter="wipe(right)">
                                      <p:cBhvr>
                                        <p:cTn id="23" dur="500"/>
                                        <p:tgtEl>
                                          <p:spTgt spid="17"/>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2500"/>
                            </p:stCondLst>
                            <p:childTnLst>
                              <p:par>
                                <p:cTn id="29" presetID="1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p:tgtEl>
                                          <p:spTgt spid="22"/>
                                        </p:tgtEl>
                                        <p:attrNameLst>
                                          <p:attrName>ppt_x</p:attrName>
                                        </p:attrNameLst>
                                      </p:cBhvr>
                                      <p:tavLst>
                                        <p:tav tm="0">
                                          <p:val>
                                            <p:strVal val="#ppt_x-#ppt_w*1.125000"/>
                                          </p:val>
                                        </p:tav>
                                        <p:tav tm="100000">
                                          <p:val>
                                            <p:strVal val="#ppt_x"/>
                                          </p:val>
                                        </p:tav>
                                      </p:tavLst>
                                    </p:anim>
                                    <p:animEffect transition="in" filter="wipe(right)">
                                      <p:cBhvr>
                                        <p:cTn id="32" dur="500"/>
                                        <p:tgtEl>
                                          <p:spTgt spid="22"/>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2" grpId="0"/>
      <p:bldP spid="18" grpId="0"/>
      <p:bldP spid="2" grpId="0" animBg="1"/>
      <p:bldP spid="17" grpId="0" animBg="1"/>
      <p:bldP spid="22"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62192" y="477138"/>
            <a:ext cx="3467616"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rPr>
              <a:t>动态扩展类与实例</a:t>
            </a:r>
            <a:endParaRPr lang="zh-CN" altLang="en-US" sz="3200" b="1" dirty="0">
              <a:solidFill>
                <a:schemeClr val="tx1">
                  <a:lumMod val="85000"/>
                  <a:lumOff val="15000"/>
                </a:schemeClr>
              </a:solidFill>
              <a:latin typeface="+mj-lt"/>
              <a:ea typeface="微软雅黑" panose="020B0503020204020204" pitchFamily="34" charset="-122"/>
            </a:endParaRPr>
          </a:p>
        </p:txBody>
      </p:sp>
      <p:sp>
        <p:nvSpPr>
          <p:cNvPr id="2" name="矩形 1"/>
          <p:cNvSpPr/>
          <p:nvPr/>
        </p:nvSpPr>
        <p:spPr>
          <a:xfrm>
            <a:off x="1665441" y="1114329"/>
            <a:ext cx="2646878" cy="461665"/>
          </a:xfrm>
          <a:prstGeom prst="rect">
            <a:avLst/>
          </a:prstGeom>
        </p:spPr>
        <p:txBody>
          <a:bodyPr wrap="none">
            <a:spAutoFit/>
          </a:bodyPr>
          <a:lstStyle/>
          <a:p>
            <a:pPr algn="ctr"/>
            <a:r>
              <a:rPr lang="zh-CN" altLang="en-US" sz="2400" b="1" dirty="0">
                <a:solidFill>
                  <a:schemeClr val="tx1">
                    <a:lumMod val="85000"/>
                    <a:lumOff val="15000"/>
                  </a:schemeClr>
                </a:solidFill>
                <a:latin typeface="+mj-lt"/>
                <a:ea typeface="微软雅黑" panose="020B0503020204020204" pitchFamily="34" charset="-122"/>
              </a:rPr>
              <a:t>动态扩展类与实例</a:t>
            </a:r>
            <a:endParaRPr lang="zh-CN" altLang="en-US" sz="2400" b="1" dirty="0">
              <a:solidFill>
                <a:schemeClr val="tx1">
                  <a:lumMod val="85000"/>
                  <a:lumOff val="15000"/>
                </a:schemeClr>
              </a:solidFill>
              <a:latin typeface="+mj-lt"/>
              <a:ea typeface="微软雅黑" panose="020B0503020204020204" pitchFamily="34" charset="-122"/>
            </a:endParaRPr>
          </a:p>
        </p:txBody>
      </p:sp>
      <p:sp>
        <p:nvSpPr>
          <p:cNvPr id="3" name="矩形 2"/>
          <p:cNvSpPr/>
          <p:nvPr/>
        </p:nvSpPr>
        <p:spPr>
          <a:xfrm>
            <a:off x="1771777" y="2033654"/>
            <a:ext cx="9889178" cy="3903954"/>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	from types import </a:t>
            </a:r>
            <a:r>
              <a:rPr lang="en-US" altLang="zh-CN" sz="2400" dirty="0" err="1">
                <a:solidFill>
                  <a:schemeClr val="tx1">
                    <a:lumMod val="85000"/>
                    <a:lumOff val="15000"/>
                  </a:schemeClr>
                </a:solidFill>
                <a:latin typeface="+mj-lt"/>
                <a:ea typeface="微软雅黑" panose="020B0503020204020204" pitchFamily="34" charset="-122"/>
              </a:rPr>
              <a:t>MethodType</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从</a:t>
            </a:r>
            <a:r>
              <a:rPr lang="en-US" altLang="zh-CN" sz="2400" dirty="0">
                <a:solidFill>
                  <a:schemeClr val="tx1">
                    <a:lumMod val="85000"/>
                    <a:lumOff val="15000"/>
                  </a:schemeClr>
                </a:solidFill>
                <a:latin typeface="+mj-lt"/>
                <a:ea typeface="微软雅黑" panose="020B0503020204020204" pitchFamily="34" charset="-122"/>
              </a:rPr>
              <a:t>types</a:t>
            </a:r>
            <a:r>
              <a:rPr lang="zh-CN" altLang="en-US" sz="2400" dirty="0">
                <a:solidFill>
                  <a:schemeClr val="tx1">
                    <a:lumMod val="85000"/>
                    <a:lumOff val="15000"/>
                  </a:schemeClr>
                </a:solidFill>
                <a:latin typeface="+mj-lt"/>
                <a:ea typeface="微软雅黑" panose="020B0503020204020204" pitchFamily="34" charset="-122"/>
              </a:rPr>
              <a:t>模块中导入</a:t>
            </a:r>
            <a:r>
              <a:rPr lang="en-US" altLang="zh-CN" sz="2400" dirty="0" err="1">
                <a:solidFill>
                  <a:schemeClr val="tx1">
                    <a:lumMod val="85000"/>
                    <a:lumOff val="15000"/>
                  </a:schemeClr>
                </a:solidFill>
                <a:latin typeface="+mj-lt"/>
                <a:ea typeface="微软雅黑" panose="020B0503020204020204" pitchFamily="34" charset="-122"/>
              </a:rPr>
              <a:t>MethodType</a:t>
            </a:r>
            <a:r>
              <a:rPr lang="zh-CN" altLang="en-US" sz="2400" dirty="0">
                <a:solidFill>
                  <a:schemeClr val="tx1">
                    <a:lumMod val="85000"/>
                    <a:lumOff val="15000"/>
                  </a:schemeClr>
                </a:solidFill>
                <a:latin typeface="+mj-lt"/>
                <a:ea typeface="微软雅黑" panose="020B0503020204020204" pitchFamily="34" charset="-122"/>
              </a:rPr>
              <a:t>方法</a:t>
            </a:r>
            <a:endParaRPr lang="zh-CN" altLang="en-US"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2	class Student: #</a:t>
            </a:r>
            <a:r>
              <a:rPr lang="zh-CN" altLang="en-US" sz="2400" dirty="0">
                <a:solidFill>
                  <a:schemeClr val="tx1">
                    <a:lumMod val="85000"/>
                    <a:lumOff val="15000"/>
                  </a:schemeClr>
                </a:solidFill>
                <a:latin typeface="+mj-lt"/>
                <a:ea typeface="微软雅黑" panose="020B0503020204020204" pitchFamily="34" charset="-122"/>
              </a:rPr>
              <a:t>定义学生类</a:t>
            </a:r>
            <a:endParaRPr lang="zh-CN" altLang="en-US"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3	    pass</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4	def </a:t>
            </a:r>
            <a:r>
              <a:rPr lang="en-US" altLang="zh-CN" sz="2400" dirty="0" err="1">
                <a:solidFill>
                  <a:schemeClr val="tx1">
                    <a:lumMod val="85000"/>
                    <a:lumOff val="15000"/>
                  </a:schemeClr>
                </a:solidFill>
                <a:latin typeface="+mj-lt"/>
                <a:ea typeface="微软雅黑" panose="020B0503020204020204" pitchFamily="34" charset="-122"/>
              </a:rPr>
              <a:t>SetName</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rPr>
              <a:t>self,name</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定义</a:t>
            </a:r>
            <a:r>
              <a:rPr lang="en-US" altLang="zh-CN" sz="2400" dirty="0" err="1">
                <a:solidFill>
                  <a:schemeClr val="tx1">
                    <a:lumMod val="85000"/>
                    <a:lumOff val="15000"/>
                  </a:schemeClr>
                </a:solidFill>
                <a:latin typeface="+mj-lt"/>
                <a:ea typeface="微软雅黑" panose="020B0503020204020204" pitchFamily="34" charset="-122"/>
              </a:rPr>
              <a:t>SetName</a:t>
            </a:r>
            <a:r>
              <a:rPr lang="zh-CN" altLang="en-US" sz="2400" dirty="0">
                <a:solidFill>
                  <a:schemeClr val="tx1">
                    <a:lumMod val="85000"/>
                    <a:lumOff val="15000"/>
                  </a:schemeClr>
                </a:solidFill>
                <a:latin typeface="+mj-lt"/>
                <a:ea typeface="微软雅黑" panose="020B0503020204020204" pitchFamily="34" charset="-122"/>
              </a:rPr>
              <a:t>函数</a:t>
            </a:r>
            <a:endParaRPr lang="zh-CN" altLang="en-US"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5	    self.name=name</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6	def </a:t>
            </a:r>
            <a:r>
              <a:rPr lang="en-US" altLang="zh-CN" sz="2400" dirty="0" err="1">
                <a:solidFill>
                  <a:schemeClr val="tx1">
                    <a:lumMod val="85000"/>
                    <a:lumOff val="15000"/>
                  </a:schemeClr>
                </a:solidFill>
                <a:latin typeface="+mj-lt"/>
                <a:ea typeface="微软雅黑" panose="020B0503020204020204" pitchFamily="34" charset="-122"/>
              </a:rPr>
              <a:t>SetSno</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rPr>
              <a:t>self,sno</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定义</a:t>
            </a:r>
            <a:r>
              <a:rPr lang="en-US" altLang="zh-CN" sz="2400" dirty="0" err="1">
                <a:solidFill>
                  <a:schemeClr val="tx1">
                    <a:lumMod val="85000"/>
                    <a:lumOff val="15000"/>
                  </a:schemeClr>
                </a:solidFill>
                <a:latin typeface="+mj-lt"/>
                <a:ea typeface="微软雅黑" panose="020B0503020204020204" pitchFamily="34" charset="-122"/>
              </a:rPr>
              <a:t>SetSno</a:t>
            </a:r>
            <a:r>
              <a:rPr lang="zh-CN" altLang="en-US" sz="2400" dirty="0">
                <a:solidFill>
                  <a:schemeClr val="tx1">
                    <a:lumMod val="85000"/>
                    <a:lumOff val="15000"/>
                  </a:schemeClr>
                </a:solidFill>
                <a:latin typeface="+mj-lt"/>
                <a:ea typeface="微软雅黑" panose="020B0503020204020204" pitchFamily="34" charset="-122"/>
              </a:rPr>
              <a:t>函数</a:t>
            </a:r>
            <a:endParaRPr lang="zh-CN" altLang="en-US"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7	    </a:t>
            </a:r>
            <a:r>
              <a:rPr lang="en-US" altLang="zh-CN" sz="2400" dirty="0" err="1">
                <a:solidFill>
                  <a:schemeClr val="tx1">
                    <a:lumMod val="85000"/>
                    <a:lumOff val="15000"/>
                  </a:schemeClr>
                </a:solidFill>
                <a:latin typeface="+mj-lt"/>
                <a:ea typeface="微软雅黑" panose="020B0503020204020204" pitchFamily="34" charset="-122"/>
              </a:rPr>
              <a:t>self.sno</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rPr>
              <a:t>sno</a:t>
            </a:r>
            <a:endParaRPr lang="en-US" altLang="zh-CN" sz="2400" dirty="0">
              <a:solidFill>
                <a:schemeClr val="tx1">
                  <a:lumMod val="85000"/>
                  <a:lumOff val="15000"/>
                </a:schemeClr>
              </a:solidFill>
              <a:latin typeface="+mj-lt"/>
              <a:ea typeface="微软雅黑" panose="020B0503020204020204" pitchFamily="34" charset="-122"/>
            </a:endParaRPr>
          </a:p>
        </p:txBody>
      </p:sp>
      <p:cxnSp>
        <p:nvCxnSpPr>
          <p:cNvPr id="6" name="直接连接符 5"/>
          <p:cNvCxnSpPr/>
          <p:nvPr/>
        </p:nvCxnSpPr>
        <p:spPr>
          <a:xfrm>
            <a:off x="1781207" y="1595017"/>
            <a:ext cx="2531112"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836354" y="1156380"/>
            <a:ext cx="877274" cy="877274"/>
            <a:chOff x="7024688" y="1536700"/>
            <a:chExt cx="982663" cy="982663"/>
          </a:xfrm>
        </p:grpSpPr>
        <p:sp>
          <p:nvSpPr>
            <p:cNvPr id="8" name="Oval 4011"/>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mj-lt"/>
              </a:endParaRPr>
            </a:p>
          </p:txBody>
        </p:sp>
        <p:sp>
          <p:nvSpPr>
            <p:cNvPr id="9" name="Rectangle 4012"/>
            <p:cNvSpPr>
              <a:spLocks noChangeArrowheads="1"/>
            </p:cNvSpPr>
            <p:nvPr/>
          </p:nvSpPr>
          <p:spPr bwMode="auto">
            <a:xfrm>
              <a:off x="7154863" y="1698625"/>
              <a:ext cx="492125" cy="644525"/>
            </a:xfrm>
            <a:prstGeom prst="rect">
              <a:avLst/>
            </a:prstGeom>
            <a:noFill/>
            <a:ln w="19050">
              <a:solidFill>
                <a:schemeClr val="tx2">
                  <a:lumMod val="50000"/>
                </a:schemeClr>
              </a:solidFill>
              <a:miter lim="800000"/>
            </a:ln>
          </p:spPr>
          <p:txBody>
            <a:bodyPr vert="horz" wrap="square" lIns="91440" tIns="45720" rIns="91440" bIns="45720" numCol="1" anchor="t" anchorCtr="0" compatLnSpc="1"/>
            <a:lstStyle/>
            <a:p>
              <a:endParaRPr lang="zh-CN" altLang="en-US">
                <a:latin typeface="+mj-lt"/>
              </a:endParaRPr>
            </a:p>
          </p:txBody>
        </p:sp>
        <p:sp>
          <p:nvSpPr>
            <p:cNvPr id="10" name="Freeform 4013"/>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j-lt"/>
              </a:endParaRPr>
            </a:p>
          </p:txBody>
        </p:sp>
        <p:sp>
          <p:nvSpPr>
            <p:cNvPr id="11" name="Freeform 4014"/>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j-lt"/>
              </a:endParaRPr>
            </a:p>
          </p:txBody>
        </p:sp>
        <p:sp>
          <p:nvSpPr>
            <p:cNvPr id="12" name="Freeform 4015"/>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j-lt"/>
              </a:endParaRPr>
            </a:p>
          </p:txBody>
        </p:sp>
        <p:sp>
          <p:nvSpPr>
            <p:cNvPr id="13" name="Rectangle 4016"/>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14" name="Rectangle 4017"/>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15" name="Rectangle 4018"/>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16" name="Rectangle 4019"/>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17" name="Rectangle 4020"/>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18" name="Rectangle 4021"/>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19" name="Rectangle 4022"/>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20" name="Rectangle 4023"/>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21" name="Rectangle 4024"/>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22" name="Rectangle 4026"/>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23" name="Rectangle 4027"/>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24" name="Rectangle 4028"/>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25" name="Oval 4029"/>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j-lt"/>
              </a:endParaRPr>
            </a:p>
          </p:txBody>
        </p:sp>
        <p:sp>
          <p:nvSpPr>
            <p:cNvPr id="26" name="Rectangle 4030"/>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27" name="Freeform 4031"/>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j-lt"/>
              </a:endParaRPr>
            </a:p>
          </p:txBody>
        </p:sp>
        <p:sp>
          <p:nvSpPr>
            <p:cNvPr id="28" name="Oval 4032"/>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j-lt"/>
              </a:endParaRPr>
            </a:p>
          </p:txBody>
        </p:sp>
        <p:sp>
          <p:nvSpPr>
            <p:cNvPr id="29" name="Rectangle 4033"/>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30" name="Oval 4034"/>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j-lt"/>
              </a:endParaRPr>
            </a:p>
          </p:txBody>
        </p:sp>
        <p:sp>
          <p:nvSpPr>
            <p:cNvPr id="31" name="Rectangle 4035"/>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32" name="Rectangle 4036"/>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33" name="Rectangle 4037"/>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34" name="Rectangle 4038"/>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35" name="Rectangle 4039"/>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36" name="Rectangle 4040"/>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37" name="Rectangle 4041"/>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38" name="Rectangle 4042"/>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grpSp>
      <p:sp>
        <p:nvSpPr>
          <p:cNvPr id="48" name="KSO_Shape"/>
          <p:cNvSpPr/>
          <p:nvPr/>
        </p:nvSpPr>
        <p:spPr>
          <a:xfrm>
            <a:off x="1657838" y="1745473"/>
            <a:ext cx="9924048" cy="4684285"/>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p:tgtEl>
                                          <p:spTgt spid="2"/>
                                        </p:tgtEl>
                                        <p:attrNameLst>
                                          <p:attrName>ppt_y</p:attrName>
                                        </p:attrNameLst>
                                      </p:cBhvr>
                                      <p:tavLst>
                                        <p:tav tm="0">
                                          <p:val>
                                            <p:strVal val="#ppt_y+#ppt_h*1.125000"/>
                                          </p:val>
                                        </p:tav>
                                        <p:tav tm="100000">
                                          <p:val>
                                            <p:strVal val="#ppt_y"/>
                                          </p:val>
                                        </p:tav>
                                      </p:tavLst>
                                    </p:anim>
                                    <p:animEffect transition="in" filter="wipe(up)">
                                      <p:cBhvr>
                                        <p:cTn id="26" dur="500"/>
                                        <p:tgtEl>
                                          <p:spTgt spid="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p:tgtEl>
                                          <p:spTgt spid="3"/>
                                        </p:tgtEl>
                                        <p:attrNameLst>
                                          <p:attrName>ppt_y</p:attrName>
                                        </p:attrNameLst>
                                      </p:cBhvr>
                                      <p:tavLst>
                                        <p:tav tm="0">
                                          <p:val>
                                            <p:strVal val="#ppt_y-#ppt_h*1.125000"/>
                                          </p:val>
                                        </p:tav>
                                        <p:tav tm="100000">
                                          <p:val>
                                            <p:strVal val="#ppt_y"/>
                                          </p:val>
                                        </p:tav>
                                      </p:tavLst>
                                    </p:anim>
                                    <p:animEffect transition="in" filter="wipe(down)">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4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类的定义</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3104306" y="1603858"/>
            <a:ext cx="2339102" cy="523220"/>
          </a:xfrm>
          <a:prstGeom prst="rect">
            <a:avLst/>
          </a:prstGeom>
        </p:spPr>
        <p:txBody>
          <a:bodyPr wrap="none">
            <a:spAutoFit/>
          </a:bodyPr>
          <a:lstStyle/>
          <a:p>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类的定义形式</a:t>
            </a:r>
            <a:endParaRPr lang="zh-CN" altLang="en-US" sz="2800" b="1" dirty="0">
              <a:solidFill>
                <a:schemeClr val="tx1">
                  <a:lumMod val="85000"/>
                  <a:lumOff val="15000"/>
                </a:schemeClr>
              </a:solidFill>
              <a:effectLst/>
              <a:latin typeface="微软雅黑" panose="020B0503020204020204" pitchFamily="34" charset="-122"/>
              <a:ea typeface="微软雅黑" panose="020B0503020204020204" pitchFamily="34" charset="-122"/>
            </a:endParaRPr>
          </a:p>
        </p:txBody>
      </p:sp>
      <p:sp>
        <p:nvSpPr>
          <p:cNvPr id="21" name="矩形 20"/>
          <p:cNvSpPr/>
          <p:nvPr/>
        </p:nvSpPr>
        <p:spPr>
          <a:xfrm>
            <a:off x="1839751" y="2408082"/>
            <a:ext cx="3778652" cy="1938992"/>
          </a:xfrm>
          <a:prstGeom prst="rect">
            <a:avLst/>
          </a:prstGeom>
        </p:spPr>
        <p:txBody>
          <a:bodyPr wrap="square">
            <a:spAutoFit/>
          </a:bodyPr>
          <a:lstStyle/>
          <a:p>
            <a:pPr>
              <a:spcBef>
                <a:spcPct val="0"/>
              </a:spcBef>
              <a:defRPr/>
            </a:pPr>
            <a:r>
              <a:rPr lang="en-US" altLang="zh-CN" sz="2400" dirty="0">
                <a:solidFill>
                  <a:schemeClr val="tx1">
                    <a:lumMod val="85000"/>
                    <a:lumOff val="15000"/>
                  </a:schemeClr>
                </a:solidFill>
                <a:ea typeface="微软雅黑" panose="020B0503020204020204" pitchFamily="34" charset="-122"/>
              </a:rPr>
              <a:t>class </a:t>
            </a:r>
            <a:r>
              <a:rPr lang="zh-CN" altLang="en-US" sz="2400" dirty="0">
                <a:solidFill>
                  <a:schemeClr val="tx1">
                    <a:lumMod val="85000"/>
                    <a:lumOff val="15000"/>
                  </a:schemeClr>
                </a:solidFill>
                <a:ea typeface="微软雅黑" panose="020B0503020204020204" pitchFamily="34" charset="-122"/>
              </a:rPr>
              <a:t>类名</a:t>
            </a:r>
            <a:r>
              <a:rPr lang="en-US" altLang="zh-CN" sz="2400" dirty="0">
                <a:solidFill>
                  <a:schemeClr val="tx1">
                    <a:lumMod val="85000"/>
                    <a:lumOff val="15000"/>
                  </a:schemeClr>
                </a:solidFill>
                <a:ea typeface="微软雅黑" panose="020B0503020204020204" pitchFamily="34" charset="-122"/>
              </a:rPr>
              <a:t>:</a:t>
            </a:r>
            <a:endParaRPr lang="en-US" altLang="zh-CN" sz="2400" dirty="0">
              <a:solidFill>
                <a:schemeClr val="tx1">
                  <a:lumMod val="85000"/>
                  <a:lumOff val="15000"/>
                </a:schemeClr>
              </a:solidFill>
              <a:ea typeface="微软雅黑" panose="020B0503020204020204" pitchFamily="34" charset="-122"/>
            </a:endParaRPr>
          </a:p>
          <a:p>
            <a:pPr>
              <a:spcBef>
                <a:spcPct val="0"/>
              </a:spcBef>
              <a:defRPr/>
            </a:pP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语句</a:t>
            </a:r>
            <a:r>
              <a:rPr lang="en-US" altLang="zh-CN" sz="2400" dirty="0">
                <a:solidFill>
                  <a:schemeClr val="tx1">
                    <a:lumMod val="85000"/>
                    <a:lumOff val="15000"/>
                  </a:schemeClr>
                </a:solidFill>
                <a:ea typeface="微软雅黑" panose="020B0503020204020204" pitchFamily="34" charset="-122"/>
              </a:rPr>
              <a:t>1</a:t>
            </a:r>
            <a:endParaRPr lang="en-US" altLang="zh-CN" sz="2400" dirty="0">
              <a:solidFill>
                <a:schemeClr val="tx1">
                  <a:lumMod val="85000"/>
                  <a:lumOff val="15000"/>
                </a:schemeClr>
              </a:solidFill>
              <a:ea typeface="微软雅黑" panose="020B0503020204020204" pitchFamily="34" charset="-122"/>
            </a:endParaRPr>
          </a:p>
          <a:p>
            <a:pPr>
              <a:spcBef>
                <a:spcPct val="0"/>
              </a:spcBef>
              <a:defRPr/>
            </a:pP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语句</a:t>
            </a:r>
            <a:r>
              <a:rPr lang="en-US" altLang="zh-CN" sz="2400" dirty="0">
                <a:solidFill>
                  <a:schemeClr val="tx1">
                    <a:lumMod val="85000"/>
                    <a:lumOff val="15000"/>
                  </a:schemeClr>
                </a:solidFill>
                <a:ea typeface="微软雅黑" panose="020B0503020204020204" pitchFamily="34" charset="-122"/>
              </a:rPr>
              <a:t>2</a:t>
            </a:r>
            <a:endParaRPr lang="en-US" altLang="zh-CN" sz="2400" dirty="0">
              <a:solidFill>
                <a:schemeClr val="tx1">
                  <a:lumMod val="85000"/>
                  <a:lumOff val="15000"/>
                </a:schemeClr>
              </a:solidFill>
              <a:ea typeface="微软雅黑" panose="020B0503020204020204" pitchFamily="34" charset="-122"/>
            </a:endParaRPr>
          </a:p>
          <a:p>
            <a:pPr>
              <a:spcBef>
                <a:spcPct val="0"/>
              </a:spcBef>
              <a:defRPr/>
            </a:pPr>
            <a:r>
              <a:rPr lang="en-US" altLang="zh-CN" sz="2400" dirty="0">
                <a:solidFill>
                  <a:schemeClr val="tx1">
                    <a:lumMod val="85000"/>
                    <a:lumOff val="15000"/>
                  </a:schemeClr>
                </a:solidFill>
                <a:ea typeface="微软雅黑" panose="020B0503020204020204" pitchFamily="34" charset="-122"/>
              </a:rPr>
              <a:t>    ……</a:t>
            </a:r>
            <a:endParaRPr lang="en-US" altLang="zh-CN" sz="2400" dirty="0">
              <a:solidFill>
                <a:schemeClr val="tx1">
                  <a:lumMod val="85000"/>
                  <a:lumOff val="15000"/>
                </a:schemeClr>
              </a:solidFill>
              <a:ea typeface="微软雅黑" panose="020B0503020204020204" pitchFamily="34" charset="-122"/>
            </a:endParaRPr>
          </a:p>
          <a:p>
            <a:pPr>
              <a:spcBef>
                <a:spcPct val="0"/>
              </a:spcBef>
              <a:defRPr/>
            </a:pP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语句</a:t>
            </a:r>
            <a:r>
              <a:rPr lang="en-US" altLang="zh-CN" sz="2400" dirty="0">
                <a:solidFill>
                  <a:schemeClr val="tx1">
                    <a:lumMod val="85000"/>
                    <a:lumOff val="15000"/>
                  </a:schemeClr>
                </a:solidFill>
                <a:ea typeface="微软雅黑" panose="020B0503020204020204" pitchFamily="34" charset="-122"/>
              </a:rPr>
              <a:t>N</a:t>
            </a:r>
            <a:endParaRPr lang="en-US" altLang="zh-CN" sz="2400" dirty="0">
              <a:solidFill>
                <a:schemeClr val="tx1">
                  <a:lumMod val="85000"/>
                  <a:lumOff val="15000"/>
                </a:schemeClr>
              </a:solidFill>
              <a:ea typeface="微软雅黑" panose="020B0503020204020204" pitchFamily="34" charset="-122"/>
            </a:endParaRPr>
          </a:p>
        </p:txBody>
      </p:sp>
      <p:cxnSp>
        <p:nvCxnSpPr>
          <p:cNvPr id="22" name="直接连接符 21"/>
          <p:cNvCxnSpPr/>
          <p:nvPr/>
        </p:nvCxnSpPr>
        <p:spPr>
          <a:xfrm>
            <a:off x="1870789" y="2127078"/>
            <a:ext cx="3572619" cy="0"/>
          </a:xfrm>
          <a:prstGeom prst="line">
            <a:avLst/>
          </a:prstGeom>
          <a:ln>
            <a:solidFill>
              <a:schemeClr val="tx1">
                <a:lumMod val="85000"/>
                <a:lumOff val="1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8355928" y="1603858"/>
            <a:ext cx="902811" cy="523220"/>
          </a:xfrm>
          <a:prstGeom prst="rect">
            <a:avLst/>
          </a:prstGeom>
        </p:spPr>
        <p:txBody>
          <a:bodyPr wrap="none">
            <a:spAutoFit/>
          </a:bodyPr>
          <a:lstStyle/>
          <a:p>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提示</a:t>
            </a:r>
            <a:endParaRPr lang="zh-CN" altLang="en-US" sz="2800" b="1" dirty="0">
              <a:solidFill>
                <a:schemeClr val="tx1">
                  <a:lumMod val="85000"/>
                  <a:lumOff val="15000"/>
                </a:schemeClr>
              </a:solidFill>
              <a:effectLst/>
              <a:latin typeface="微软雅黑" panose="020B0503020204020204" pitchFamily="34" charset="-122"/>
              <a:ea typeface="微软雅黑" panose="020B0503020204020204" pitchFamily="34" charset="-122"/>
            </a:endParaRPr>
          </a:p>
        </p:txBody>
      </p:sp>
      <p:sp>
        <p:nvSpPr>
          <p:cNvPr id="24" name="矩形 23"/>
          <p:cNvSpPr/>
          <p:nvPr/>
        </p:nvSpPr>
        <p:spPr>
          <a:xfrm>
            <a:off x="6671205" y="2586952"/>
            <a:ext cx="3778652" cy="1754326"/>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类体的各语句需要采用缩进方式以表示它们是类中的语句。</a:t>
            </a:r>
            <a:endParaRPr lang="zh-CN" altLang="en-US" sz="2400" dirty="0">
              <a:solidFill>
                <a:schemeClr val="tx1">
                  <a:lumMod val="85000"/>
                  <a:lumOff val="15000"/>
                </a:schemeClr>
              </a:solidFill>
              <a:effectLst/>
              <a:latin typeface="微软雅黑" panose="020B0503020204020204" pitchFamily="34" charset="-122"/>
              <a:ea typeface="微软雅黑" panose="020B0503020204020204" pitchFamily="34" charset="-122"/>
            </a:endParaRPr>
          </a:p>
        </p:txBody>
      </p:sp>
      <p:cxnSp>
        <p:nvCxnSpPr>
          <p:cNvPr id="25" name="直接连接符 24"/>
          <p:cNvCxnSpPr/>
          <p:nvPr/>
        </p:nvCxnSpPr>
        <p:spPr>
          <a:xfrm>
            <a:off x="6815272" y="2127078"/>
            <a:ext cx="3189178" cy="0"/>
          </a:xfrm>
          <a:prstGeom prst="line">
            <a:avLst/>
          </a:prstGeom>
          <a:ln>
            <a:solidFill>
              <a:schemeClr val="tx1">
                <a:lumMod val="85000"/>
                <a:lumOff val="1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305773" y="1525844"/>
            <a:ext cx="162366" cy="459875"/>
          </a:xfrm>
          <a:prstGeom prst="rect">
            <a:avLst/>
          </a:prstGeom>
          <a:noFill/>
        </p:spPr>
        <p:txBody>
          <a:bodyPr wrap="none" rtlCol="0">
            <a:spAutoFit/>
          </a:bodyPr>
          <a:lstStyle/>
          <a:p>
            <a:endParaRPr lang="zh-CN" altLang="en-US" sz="2800" dirty="0"/>
          </a:p>
        </p:txBody>
      </p:sp>
      <p:sp>
        <p:nvSpPr>
          <p:cNvPr id="27" name="文本框 26"/>
          <p:cNvSpPr txBox="1"/>
          <p:nvPr/>
        </p:nvSpPr>
        <p:spPr>
          <a:xfrm>
            <a:off x="6993765" y="1483275"/>
            <a:ext cx="162366" cy="459875"/>
          </a:xfrm>
          <a:prstGeom prst="rect">
            <a:avLst/>
          </a:prstGeom>
          <a:noFill/>
        </p:spPr>
        <p:txBody>
          <a:bodyPr wrap="none" rtlCol="0">
            <a:spAutoFit/>
          </a:bodyPr>
          <a:lstStyle/>
          <a:p>
            <a:endParaRPr lang="zh-CN" altLang="en-US" sz="2800" dirty="0"/>
          </a:p>
        </p:txBody>
      </p:sp>
      <p:sp>
        <p:nvSpPr>
          <p:cNvPr id="28" name="KSO_Shape"/>
          <p:cNvSpPr/>
          <p:nvPr/>
        </p:nvSpPr>
        <p:spPr>
          <a:xfrm>
            <a:off x="1613540" y="1483276"/>
            <a:ext cx="4060426" cy="3106502"/>
          </a:xfrm>
          <a:prstGeom prst="roundRect">
            <a:avLst>
              <a:gd name="adj" fmla="val 110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29" name="KSO_Shape"/>
          <p:cNvSpPr/>
          <p:nvPr/>
        </p:nvSpPr>
        <p:spPr>
          <a:xfrm>
            <a:off x="6494807" y="1483276"/>
            <a:ext cx="3841443" cy="3106501"/>
          </a:xfrm>
          <a:prstGeom prst="roundRect">
            <a:avLst>
              <a:gd name="adj" fmla="val 12748"/>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30" name="组合 29"/>
          <p:cNvGrpSpPr/>
          <p:nvPr/>
        </p:nvGrpSpPr>
        <p:grpSpPr>
          <a:xfrm>
            <a:off x="1953121" y="1214404"/>
            <a:ext cx="1082757" cy="1082757"/>
            <a:chOff x="2055662" y="1762598"/>
            <a:chExt cx="1082757" cy="1082757"/>
          </a:xfrm>
        </p:grpSpPr>
        <p:sp>
          <p:nvSpPr>
            <p:cNvPr id="31" name="KSO_Shape"/>
            <p:cNvSpPr/>
            <p:nvPr/>
          </p:nvSpPr>
          <p:spPr>
            <a:xfrm>
              <a:off x="2055662" y="1762598"/>
              <a:ext cx="1082757" cy="1082757"/>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32" name="KSO_Shape"/>
            <p:cNvSpPr/>
            <p:nvPr/>
          </p:nvSpPr>
          <p:spPr bwMode="auto">
            <a:xfrm>
              <a:off x="2200284" y="1980847"/>
              <a:ext cx="758352" cy="613001"/>
            </a:xfrm>
            <a:custGeom>
              <a:avLst/>
              <a:gdLst/>
              <a:ahLst/>
              <a:cxnLst/>
              <a:rect l="0" t="0" r="r" b="b"/>
              <a:pathLst>
                <a:path w="4741862" h="3833813">
                  <a:moveTo>
                    <a:pt x="247650" y="2000250"/>
                  </a:moveTo>
                  <a:lnTo>
                    <a:pt x="1016000" y="2000250"/>
                  </a:lnTo>
                  <a:lnTo>
                    <a:pt x="1030288" y="2003425"/>
                  </a:lnTo>
                  <a:lnTo>
                    <a:pt x="1041400" y="2012950"/>
                  </a:lnTo>
                  <a:lnTo>
                    <a:pt x="1050925" y="2020888"/>
                  </a:lnTo>
                  <a:lnTo>
                    <a:pt x="1054100" y="2036763"/>
                  </a:lnTo>
                  <a:lnTo>
                    <a:pt x="1050925" y="2051051"/>
                  </a:lnTo>
                  <a:lnTo>
                    <a:pt x="1041400" y="2063751"/>
                  </a:lnTo>
                  <a:lnTo>
                    <a:pt x="1030288" y="2071688"/>
                  </a:lnTo>
                  <a:lnTo>
                    <a:pt x="1016000" y="2074863"/>
                  </a:lnTo>
                  <a:lnTo>
                    <a:pt x="247650" y="2074863"/>
                  </a:lnTo>
                  <a:lnTo>
                    <a:pt x="233362" y="2071688"/>
                  </a:lnTo>
                  <a:lnTo>
                    <a:pt x="220662" y="2063751"/>
                  </a:lnTo>
                  <a:lnTo>
                    <a:pt x="212725" y="2051051"/>
                  </a:lnTo>
                  <a:lnTo>
                    <a:pt x="209550" y="2036763"/>
                  </a:lnTo>
                  <a:lnTo>
                    <a:pt x="212725" y="2020888"/>
                  </a:lnTo>
                  <a:lnTo>
                    <a:pt x="220662" y="2012950"/>
                  </a:lnTo>
                  <a:lnTo>
                    <a:pt x="233362" y="2003425"/>
                  </a:lnTo>
                  <a:lnTo>
                    <a:pt x="247650" y="2000250"/>
                  </a:lnTo>
                  <a:close/>
                  <a:moveTo>
                    <a:pt x="244475" y="1901825"/>
                  </a:moveTo>
                  <a:lnTo>
                    <a:pt x="1012825" y="1901825"/>
                  </a:lnTo>
                  <a:lnTo>
                    <a:pt x="1027112" y="1905000"/>
                  </a:lnTo>
                  <a:lnTo>
                    <a:pt x="1039812" y="1914525"/>
                  </a:lnTo>
                  <a:lnTo>
                    <a:pt x="1044575" y="1925638"/>
                  </a:lnTo>
                  <a:lnTo>
                    <a:pt x="1047750" y="1941513"/>
                  </a:lnTo>
                  <a:lnTo>
                    <a:pt x="1044575" y="1952626"/>
                  </a:lnTo>
                  <a:lnTo>
                    <a:pt x="1039812" y="1965326"/>
                  </a:lnTo>
                  <a:lnTo>
                    <a:pt x="1027112" y="1973263"/>
                  </a:lnTo>
                  <a:lnTo>
                    <a:pt x="1012825" y="1976438"/>
                  </a:lnTo>
                  <a:lnTo>
                    <a:pt x="244475" y="1976438"/>
                  </a:lnTo>
                  <a:lnTo>
                    <a:pt x="230188" y="1973263"/>
                  </a:lnTo>
                  <a:lnTo>
                    <a:pt x="217488" y="1965326"/>
                  </a:lnTo>
                  <a:lnTo>
                    <a:pt x="209550" y="1952626"/>
                  </a:lnTo>
                  <a:lnTo>
                    <a:pt x="206375" y="1941513"/>
                  </a:lnTo>
                  <a:lnTo>
                    <a:pt x="209550" y="1925638"/>
                  </a:lnTo>
                  <a:lnTo>
                    <a:pt x="217488" y="1914525"/>
                  </a:lnTo>
                  <a:lnTo>
                    <a:pt x="230188" y="1905000"/>
                  </a:lnTo>
                  <a:lnTo>
                    <a:pt x="244475" y="1901825"/>
                  </a:lnTo>
                  <a:close/>
                  <a:moveTo>
                    <a:pt x="277813" y="1803400"/>
                  </a:moveTo>
                  <a:lnTo>
                    <a:pt x="1047750" y="1803400"/>
                  </a:lnTo>
                  <a:lnTo>
                    <a:pt x="1060450" y="1806575"/>
                  </a:lnTo>
                  <a:lnTo>
                    <a:pt x="1071563" y="1816100"/>
                  </a:lnTo>
                  <a:lnTo>
                    <a:pt x="1081088" y="1827213"/>
                  </a:lnTo>
                  <a:lnTo>
                    <a:pt x="1084263" y="1843088"/>
                  </a:lnTo>
                  <a:lnTo>
                    <a:pt x="1081088" y="1857376"/>
                  </a:lnTo>
                  <a:lnTo>
                    <a:pt x="1071563" y="1868488"/>
                  </a:lnTo>
                  <a:lnTo>
                    <a:pt x="1060450" y="1874838"/>
                  </a:lnTo>
                  <a:lnTo>
                    <a:pt x="1047750" y="1878013"/>
                  </a:lnTo>
                  <a:lnTo>
                    <a:pt x="277813" y="1878013"/>
                  </a:lnTo>
                  <a:lnTo>
                    <a:pt x="263525" y="1874838"/>
                  </a:lnTo>
                  <a:lnTo>
                    <a:pt x="250825" y="1868488"/>
                  </a:lnTo>
                  <a:lnTo>
                    <a:pt x="244475" y="1857376"/>
                  </a:lnTo>
                  <a:lnTo>
                    <a:pt x="241300" y="1843088"/>
                  </a:lnTo>
                  <a:lnTo>
                    <a:pt x="244475" y="1827213"/>
                  </a:lnTo>
                  <a:lnTo>
                    <a:pt x="250825" y="1816100"/>
                  </a:lnTo>
                  <a:lnTo>
                    <a:pt x="263525" y="1806575"/>
                  </a:lnTo>
                  <a:lnTo>
                    <a:pt x="277813" y="1803400"/>
                  </a:lnTo>
                  <a:close/>
                  <a:moveTo>
                    <a:pt x="238125" y="1708150"/>
                  </a:moveTo>
                  <a:lnTo>
                    <a:pt x="1009650" y="1708150"/>
                  </a:lnTo>
                  <a:lnTo>
                    <a:pt x="1020762" y="1711325"/>
                  </a:lnTo>
                  <a:lnTo>
                    <a:pt x="1033462" y="1717675"/>
                  </a:lnTo>
                  <a:lnTo>
                    <a:pt x="1041400" y="1728788"/>
                  </a:lnTo>
                  <a:lnTo>
                    <a:pt x="1044575" y="1744663"/>
                  </a:lnTo>
                  <a:lnTo>
                    <a:pt x="1041400" y="1758951"/>
                  </a:lnTo>
                  <a:lnTo>
                    <a:pt x="1033462" y="1770063"/>
                  </a:lnTo>
                  <a:lnTo>
                    <a:pt x="1020762" y="1779588"/>
                  </a:lnTo>
                  <a:lnTo>
                    <a:pt x="1009650" y="1782763"/>
                  </a:lnTo>
                  <a:lnTo>
                    <a:pt x="238125" y="1782763"/>
                  </a:lnTo>
                  <a:lnTo>
                    <a:pt x="223838" y="1779588"/>
                  </a:lnTo>
                  <a:lnTo>
                    <a:pt x="212725" y="1770063"/>
                  </a:lnTo>
                  <a:lnTo>
                    <a:pt x="206375" y="1758951"/>
                  </a:lnTo>
                  <a:lnTo>
                    <a:pt x="203200" y="1744663"/>
                  </a:lnTo>
                  <a:lnTo>
                    <a:pt x="206375" y="1728788"/>
                  </a:lnTo>
                  <a:lnTo>
                    <a:pt x="212725" y="1717675"/>
                  </a:lnTo>
                  <a:lnTo>
                    <a:pt x="223838" y="1711325"/>
                  </a:lnTo>
                  <a:lnTo>
                    <a:pt x="238125" y="1708150"/>
                  </a:lnTo>
                  <a:close/>
                  <a:moveTo>
                    <a:pt x="301626" y="1609725"/>
                  </a:moveTo>
                  <a:lnTo>
                    <a:pt x="1068388" y="1609725"/>
                  </a:lnTo>
                  <a:lnTo>
                    <a:pt x="1084264" y="1612900"/>
                  </a:lnTo>
                  <a:lnTo>
                    <a:pt x="1095376" y="1620838"/>
                  </a:lnTo>
                  <a:lnTo>
                    <a:pt x="1104901" y="1633538"/>
                  </a:lnTo>
                  <a:lnTo>
                    <a:pt x="1108076" y="1644650"/>
                  </a:lnTo>
                  <a:lnTo>
                    <a:pt x="1104901" y="1660526"/>
                  </a:lnTo>
                  <a:lnTo>
                    <a:pt x="1095376" y="1671638"/>
                  </a:lnTo>
                  <a:lnTo>
                    <a:pt x="1084264" y="1681163"/>
                  </a:lnTo>
                  <a:lnTo>
                    <a:pt x="1068388" y="1684338"/>
                  </a:lnTo>
                  <a:lnTo>
                    <a:pt x="301626" y="1684338"/>
                  </a:lnTo>
                  <a:lnTo>
                    <a:pt x="287338" y="1681163"/>
                  </a:lnTo>
                  <a:lnTo>
                    <a:pt x="274638" y="1671638"/>
                  </a:lnTo>
                  <a:lnTo>
                    <a:pt x="268288" y="1660526"/>
                  </a:lnTo>
                  <a:lnTo>
                    <a:pt x="265113" y="1644650"/>
                  </a:lnTo>
                  <a:lnTo>
                    <a:pt x="268288" y="1633538"/>
                  </a:lnTo>
                  <a:lnTo>
                    <a:pt x="274638" y="1620838"/>
                  </a:lnTo>
                  <a:lnTo>
                    <a:pt x="287338" y="1612900"/>
                  </a:lnTo>
                  <a:lnTo>
                    <a:pt x="301626" y="1609725"/>
                  </a:lnTo>
                  <a:close/>
                  <a:moveTo>
                    <a:pt x="254001" y="1511300"/>
                  </a:moveTo>
                  <a:lnTo>
                    <a:pt x="1020764" y="1511300"/>
                  </a:lnTo>
                  <a:lnTo>
                    <a:pt x="1036638" y="1514475"/>
                  </a:lnTo>
                  <a:lnTo>
                    <a:pt x="1047751" y="1522413"/>
                  </a:lnTo>
                  <a:lnTo>
                    <a:pt x="1057276" y="1535113"/>
                  </a:lnTo>
                  <a:lnTo>
                    <a:pt x="1060451" y="1549401"/>
                  </a:lnTo>
                  <a:lnTo>
                    <a:pt x="1057276" y="1562101"/>
                  </a:lnTo>
                  <a:lnTo>
                    <a:pt x="1047751" y="1573213"/>
                  </a:lnTo>
                  <a:lnTo>
                    <a:pt x="1036638" y="1582738"/>
                  </a:lnTo>
                  <a:lnTo>
                    <a:pt x="1020764" y="1585913"/>
                  </a:lnTo>
                  <a:lnTo>
                    <a:pt x="254001" y="1585913"/>
                  </a:lnTo>
                  <a:lnTo>
                    <a:pt x="238126" y="1582738"/>
                  </a:lnTo>
                  <a:lnTo>
                    <a:pt x="227013" y="1573213"/>
                  </a:lnTo>
                  <a:lnTo>
                    <a:pt x="220663" y="1562101"/>
                  </a:lnTo>
                  <a:lnTo>
                    <a:pt x="217488" y="1549401"/>
                  </a:lnTo>
                  <a:lnTo>
                    <a:pt x="220663" y="1535113"/>
                  </a:lnTo>
                  <a:lnTo>
                    <a:pt x="227013" y="1522413"/>
                  </a:lnTo>
                  <a:lnTo>
                    <a:pt x="238126" y="1514475"/>
                  </a:lnTo>
                  <a:lnTo>
                    <a:pt x="254001" y="1511300"/>
                  </a:lnTo>
                  <a:close/>
                  <a:moveTo>
                    <a:pt x="274638" y="1412875"/>
                  </a:moveTo>
                  <a:lnTo>
                    <a:pt x="1041400" y="1412875"/>
                  </a:lnTo>
                  <a:lnTo>
                    <a:pt x="1057276" y="1416050"/>
                  </a:lnTo>
                  <a:lnTo>
                    <a:pt x="1068388" y="1423988"/>
                  </a:lnTo>
                  <a:lnTo>
                    <a:pt x="1077913" y="1436688"/>
                  </a:lnTo>
                  <a:lnTo>
                    <a:pt x="1081088" y="1450976"/>
                  </a:lnTo>
                  <a:lnTo>
                    <a:pt x="1077913" y="1466851"/>
                  </a:lnTo>
                  <a:lnTo>
                    <a:pt x="1068388" y="1477963"/>
                  </a:lnTo>
                  <a:lnTo>
                    <a:pt x="1057276" y="1484313"/>
                  </a:lnTo>
                  <a:lnTo>
                    <a:pt x="1041400" y="1487488"/>
                  </a:lnTo>
                  <a:lnTo>
                    <a:pt x="274638" y="1487488"/>
                  </a:lnTo>
                  <a:lnTo>
                    <a:pt x="260350" y="1484313"/>
                  </a:lnTo>
                  <a:lnTo>
                    <a:pt x="247650" y="1477963"/>
                  </a:lnTo>
                  <a:lnTo>
                    <a:pt x="238126" y="1466851"/>
                  </a:lnTo>
                  <a:lnTo>
                    <a:pt x="236538" y="1450976"/>
                  </a:lnTo>
                  <a:lnTo>
                    <a:pt x="238126" y="1436688"/>
                  </a:lnTo>
                  <a:lnTo>
                    <a:pt x="247650" y="1423988"/>
                  </a:lnTo>
                  <a:lnTo>
                    <a:pt x="260350" y="1416050"/>
                  </a:lnTo>
                  <a:lnTo>
                    <a:pt x="274638" y="1412875"/>
                  </a:lnTo>
                  <a:close/>
                  <a:moveTo>
                    <a:pt x="3359150" y="0"/>
                  </a:moveTo>
                  <a:lnTo>
                    <a:pt x="3403600" y="3175"/>
                  </a:lnTo>
                  <a:lnTo>
                    <a:pt x="3449638" y="6350"/>
                  </a:lnTo>
                  <a:lnTo>
                    <a:pt x="3494088" y="17462"/>
                  </a:lnTo>
                  <a:lnTo>
                    <a:pt x="3535362" y="30162"/>
                  </a:lnTo>
                  <a:lnTo>
                    <a:pt x="3579814" y="50800"/>
                  </a:lnTo>
                  <a:lnTo>
                    <a:pt x="3619500" y="71437"/>
                  </a:lnTo>
                  <a:lnTo>
                    <a:pt x="3654426" y="98425"/>
                  </a:lnTo>
                  <a:lnTo>
                    <a:pt x="3687762" y="128587"/>
                  </a:lnTo>
                  <a:lnTo>
                    <a:pt x="3717926" y="158750"/>
                  </a:lnTo>
                  <a:lnTo>
                    <a:pt x="3744914" y="193675"/>
                  </a:lnTo>
                  <a:lnTo>
                    <a:pt x="3768726" y="230187"/>
                  </a:lnTo>
                  <a:lnTo>
                    <a:pt x="3789362" y="268287"/>
                  </a:lnTo>
                  <a:lnTo>
                    <a:pt x="3803650" y="311150"/>
                  </a:lnTo>
                  <a:lnTo>
                    <a:pt x="3816350" y="352425"/>
                  </a:lnTo>
                  <a:lnTo>
                    <a:pt x="3822700" y="393700"/>
                  </a:lnTo>
                  <a:lnTo>
                    <a:pt x="3827462" y="439737"/>
                  </a:lnTo>
                  <a:lnTo>
                    <a:pt x="3825876" y="484187"/>
                  </a:lnTo>
                  <a:lnTo>
                    <a:pt x="3822700" y="528637"/>
                  </a:lnTo>
                  <a:lnTo>
                    <a:pt x="3813176" y="573087"/>
                  </a:lnTo>
                  <a:lnTo>
                    <a:pt x="3798888" y="615950"/>
                  </a:lnTo>
                  <a:lnTo>
                    <a:pt x="3776662" y="660400"/>
                  </a:lnTo>
                  <a:lnTo>
                    <a:pt x="3756026" y="698500"/>
                  </a:lnTo>
                  <a:lnTo>
                    <a:pt x="3729038" y="735012"/>
                  </a:lnTo>
                  <a:lnTo>
                    <a:pt x="3702050" y="768350"/>
                  </a:lnTo>
                  <a:lnTo>
                    <a:pt x="3670300" y="796925"/>
                  </a:lnTo>
                  <a:lnTo>
                    <a:pt x="3633788" y="823912"/>
                  </a:lnTo>
                  <a:lnTo>
                    <a:pt x="3598862" y="847724"/>
                  </a:lnTo>
                  <a:lnTo>
                    <a:pt x="3606800" y="844549"/>
                  </a:lnTo>
                  <a:lnTo>
                    <a:pt x="3633788" y="842962"/>
                  </a:lnTo>
                  <a:lnTo>
                    <a:pt x="3675062" y="839787"/>
                  </a:lnTo>
                  <a:lnTo>
                    <a:pt x="3721100" y="839787"/>
                  </a:lnTo>
                  <a:lnTo>
                    <a:pt x="3765550" y="842962"/>
                  </a:lnTo>
                  <a:lnTo>
                    <a:pt x="3810000" y="850899"/>
                  </a:lnTo>
                  <a:lnTo>
                    <a:pt x="3857626" y="863599"/>
                  </a:lnTo>
                  <a:lnTo>
                    <a:pt x="3902076" y="881062"/>
                  </a:lnTo>
                  <a:lnTo>
                    <a:pt x="3948112" y="904874"/>
                  </a:lnTo>
                  <a:lnTo>
                    <a:pt x="3989388" y="935037"/>
                  </a:lnTo>
                  <a:lnTo>
                    <a:pt x="4019550" y="958849"/>
                  </a:lnTo>
                  <a:lnTo>
                    <a:pt x="4046538" y="982662"/>
                  </a:lnTo>
                  <a:lnTo>
                    <a:pt x="4070350" y="1009649"/>
                  </a:lnTo>
                  <a:lnTo>
                    <a:pt x="4094162" y="1039812"/>
                  </a:lnTo>
                  <a:lnTo>
                    <a:pt x="4117976" y="1068387"/>
                  </a:lnTo>
                  <a:lnTo>
                    <a:pt x="4138612" y="1101724"/>
                  </a:lnTo>
                  <a:lnTo>
                    <a:pt x="4179888" y="1169987"/>
                  </a:lnTo>
                  <a:lnTo>
                    <a:pt x="4216400" y="1243012"/>
                  </a:lnTo>
                  <a:lnTo>
                    <a:pt x="4249738" y="1319212"/>
                  </a:lnTo>
                  <a:lnTo>
                    <a:pt x="4278312" y="1400174"/>
                  </a:lnTo>
                  <a:lnTo>
                    <a:pt x="4305300" y="1484312"/>
                  </a:lnTo>
                  <a:lnTo>
                    <a:pt x="4329112" y="1568450"/>
                  </a:lnTo>
                  <a:lnTo>
                    <a:pt x="4352926" y="1654175"/>
                  </a:lnTo>
                  <a:lnTo>
                    <a:pt x="4395788" y="1824038"/>
                  </a:lnTo>
                  <a:lnTo>
                    <a:pt x="4433888" y="1989138"/>
                  </a:lnTo>
                  <a:lnTo>
                    <a:pt x="4451910" y="2059780"/>
                  </a:lnTo>
                  <a:lnTo>
                    <a:pt x="4606926" y="935037"/>
                  </a:lnTo>
                  <a:lnTo>
                    <a:pt x="4610100" y="919162"/>
                  </a:lnTo>
                  <a:lnTo>
                    <a:pt x="4616450" y="908049"/>
                  </a:lnTo>
                  <a:lnTo>
                    <a:pt x="4625976" y="898524"/>
                  </a:lnTo>
                  <a:lnTo>
                    <a:pt x="4633914" y="890587"/>
                  </a:lnTo>
                  <a:lnTo>
                    <a:pt x="4646614" y="881062"/>
                  </a:lnTo>
                  <a:lnTo>
                    <a:pt x="4657726" y="877887"/>
                  </a:lnTo>
                  <a:lnTo>
                    <a:pt x="4670426" y="874712"/>
                  </a:lnTo>
                  <a:lnTo>
                    <a:pt x="4684714" y="874712"/>
                  </a:lnTo>
                  <a:lnTo>
                    <a:pt x="4697414" y="877887"/>
                  </a:lnTo>
                  <a:lnTo>
                    <a:pt x="4708526" y="884237"/>
                  </a:lnTo>
                  <a:lnTo>
                    <a:pt x="4721226" y="892174"/>
                  </a:lnTo>
                  <a:lnTo>
                    <a:pt x="4729162" y="901699"/>
                  </a:lnTo>
                  <a:lnTo>
                    <a:pt x="4735514" y="914399"/>
                  </a:lnTo>
                  <a:lnTo>
                    <a:pt x="4738688" y="925512"/>
                  </a:lnTo>
                  <a:lnTo>
                    <a:pt x="4741862" y="938212"/>
                  </a:lnTo>
                  <a:lnTo>
                    <a:pt x="4741862" y="952499"/>
                  </a:lnTo>
                  <a:lnTo>
                    <a:pt x="4538662" y="2415850"/>
                  </a:lnTo>
                  <a:lnTo>
                    <a:pt x="4538662" y="3765551"/>
                  </a:lnTo>
                  <a:lnTo>
                    <a:pt x="4535488" y="3779838"/>
                  </a:lnTo>
                  <a:lnTo>
                    <a:pt x="4532314" y="3792538"/>
                  </a:lnTo>
                  <a:lnTo>
                    <a:pt x="4527550" y="3803651"/>
                  </a:lnTo>
                  <a:lnTo>
                    <a:pt x="4518026" y="3813176"/>
                  </a:lnTo>
                  <a:lnTo>
                    <a:pt x="4508500" y="3821113"/>
                  </a:lnTo>
                  <a:lnTo>
                    <a:pt x="4497388" y="3827463"/>
                  </a:lnTo>
                  <a:lnTo>
                    <a:pt x="4484688" y="3833813"/>
                  </a:lnTo>
                  <a:lnTo>
                    <a:pt x="4470400" y="3833813"/>
                  </a:lnTo>
                  <a:lnTo>
                    <a:pt x="4454526" y="3833813"/>
                  </a:lnTo>
                  <a:lnTo>
                    <a:pt x="4443414" y="3827463"/>
                  </a:lnTo>
                  <a:lnTo>
                    <a:pt x="4430714" y="3821113"/>
                  </a:lnTo>
                  <a:lnTo>
                    <a:pt x="4422776" y="3813176"/>
                  </a:lnTo>
                  <a:lnTo>
                    <a:pt x="4413250" y="3803651"/>
                  </a:lnTo>
                  <a:lnTo>
                    <a:pt x="4406900" y="3792538"/>
                  </a:lnTo>
                  <a:lnTo>
                    <a:pt x="4403726" y="3779838"/>
                  </a:lnTo>
                  <a:lnTo>
                    <a:pt x="4402138" y="3765551"/>
                  </a:lnTo>
                  <a:lnTo>
                    <a:pt x="4402138" y="2505075"/>
                  </a:lnTo>
                  <a:lnTo>
                    <a:pt x="4398962" y="2493962"/>
                  </a:lnTo>
                  <a:lnTo>
                    <a:pt x="4395788" y="2478087"/>
                  </a:lnTo>
                  <a:lnTo>
                    <a:pt x="4395788" y="2474913"/>
                  </a:lnTo>
                  <a:lnTo>
                    <a:pt x="4386264" y="2493963"/>
                  </a:lnTo>
                  <a:lnTo>
                    <a:pt x="4378326" y="2511425"/>
                  </a:lnTo>
                  <a:lnTo>
                    <a:pt x="4365626" y="2528888"/>
                  </a:lnTo>
                  <a:lnTo>
                    <a:pt x="4351338" y="2544763"/>
                  </a:lnTo>
                  <a:lnTo>
                    <a:pt x="4335464" y="2559050"/>
                  </a:lnTo>
                  <a:lnTo>
                    <a:pt x="4321176" y="2570163"/>
                  </a:lnTo>
                  <a:lnTo>
                    <a:pt x="4302126" y="2579688"/>
                  </a:lnTo>
                  <a:lnTo>
                    <a:pt x="4284664" y="2589213"/>
                  </a:lnTo>
                  <a:lnTo>
                    <a:pt x="4264026" y="2597150"/>
                  </a:lnTo>
                  <a:lnTo>
                    <a:pt x="4243388" y="2603500"/>
                  </a:lnTo>
                  <a:lnTo>
                    <a:pt x="4222750" y="2606675"/>
                  </a:lnTo>
                  <a:lnTo>
                    <a:pt x="3565526" y="2677005"/>
                  </a:lnTo>
                  <a:lnTo>
                    <a:pt x="3565526" y="3765551"/>
                  </a:lnTo>
                  <a:lnTo>
                    <a:pt x="3565526" y="3779838"/>
                  </a:lnTo>
                  <a:lnTo>
                    <a:pt x="3559176" y="3792538"/>
                  </a:lnTo>
                  <a:lnTo>
                    <a:pt x="3552826" y="3803651"/>
                  </a:lnTo>
                  <a:lnTo>
                    <a:pt x="3548064" y="3813176"/>
                  </a:lnTo>
                  <a:lnTo>
                    <a:pt x="3535364" y="3821113"/>
                  </a:lnTo>
                  <a:lnTo>
                    <a:pt x="3524250" y="3827463"/>
                  </a:lnTo>
                  <a:lnTo>
                    <a:pt x="3511550" y="3833813"/>
                  </a:lnTo>
                  <a:lnTo>
                    <a:pt x="3500438" y="3833813"/>
                  </a:lnTo>
                  <a:lnTo>
                    <a:pt x="3484564" y="3833813"/>
                  </a:lnTo>
                  <a:lnTo>
                    <a:pt x="3473450" y="3827463"/>
                  </a:lnTo>
                  <a:lnTo>
                    <a:pt x="3460750" y="3821113"/>
                  </a:lnTo>
                  <a:lnTo>
                    <a:pt x="3451226" y="3813176"/>
                  </a:lnTo>
                  <a:lnTo>
                    <a:pt x="3443288" y="3803651"/>
                  </a:lnTo>
                  <a:lnTo>
                    <a:pt x="3436938" y="3792538"/>
                  </a:lnTo>
                  <a:lnTo>
                    <a:pt x="3430588" y="3779838"/>
                  </a:lnTo>
                  <a:lnTo>
                    <a:pt x="3430588" y="3765551"/>
                  </a:lnTo>
                  <a:lnTo>
                    <a:pt x="3430588" y="2920423"/>
                  </a:lnTo>
                  <a:lnTo>
                    <a:pt x="3355976" y="3582988"/>
                  </a:lnTo>
                  <a:lnTo>
                    <a:pt x="3349626" y="3603625"/>
                  </a:lnTo>
                  <a:lnTo>
                    <a:pt x="3348038" y="3624263"/>
                  </a:lnTo>
                  <a:lnTo>
                    <a:pt x="3338514" y="3643313"/>
                  </a:lnTo>
                  <a:lnTo>
                    <a:pt x="3328988" y="3663950"/>
                  </a:lnTo>
                  <a:lnTo>
                    <a:pt x="3317876" y="3678238"/>
                  </a:lnTo>
                  <a:lnTo>
                    <a:pt x="3305176" y="3695700"/>
                  </a:lnTo>
                  <a:lnTo>
                    <a:pt x="3290888" y="3711575"/>
                  </a:lnTo>
                  <a:lnTo>
                    <a:pt x="3275014" y="3722688"/>
                  </a:lnTo>
                  <a:lnTo>
                    <a:pt x="3260726" y="3735388"/>
                  </a:lnTo>
                  <a:lnTo>
                    <a:pt x="3243262" y="3746500"/>
                  </a:lnTo>
                  <a:lnTo>
                    <a:pt x="3222626" y="3756025"/>
                  </a:lnTo>
                  <a:lnTo>
                    <a:pt x="3203576" y="3762375"/>
                  </a:lnTo>
                  <a:lnTo>
                    <a:pt x="3182938" y="3768725"/>
                  </a:lnTo>
                  <a:lnTo>
                    <a:pt x="3162300" y="3771900"/>
                  </a:lnTo>
                  <a:lnTo>
                    <a:pt x="3141662" y="3771900"/>
                  </a:lnTo>
                  <a:lnTo>
                    <a:pt x="3121026" y="3771900"/>
                  </a:lnTo>
                  <a:lnTo>
                    <a:pt x="3097214" y="3765550"/>
                  </a:lnTo>
                  <a:lnTo>
                    <a:pt x="3078162" y="3759200"/>
                  </a:lnTo>
                  <a:lnTo>
                    <a:pt x="3057526" y="3752850"/>
                  </a:lnTo>
                  <a:lnTo>
                    <a:pt x="3040062" y="3744913"/>
                  </a:lnTo>
                  <a:lnTo>
                    <a:pt x="3022600" y="3732213"/>
                  </a:lnTo>
                  <a:lnTo>
                    <a:pt x="3003550" y="3721100"/>
                  </a:lnTo>
                  <a:lnTo>
                    <a:pt x="2989263" y="3705225"/>
                  </a:lnTo>
                  <a:lnTo>
                    <a:pt x="2976563" y="3690938"/>
                  </a:lnTo>
                  <a:lnTo>
                    <a:pt x="2965450" y="3671888"/>
                  </a:lnTo>
                  <a:lnTo>
                    <a:pt x="2952750" y="3657600"/>
                  </a:lnTo>
                  <a:lnTo>
                    <a:pt x="2947988" y="3636963"/>
                  </a:lnTo>
                  <a:lnTo>
                    <a:pt x="2938463" y="3619500"/>
                  </a:lnTo>
                  <a:lnTo>
                    <a:pt x="2935288" y="3597275"/>
                  </a:lnTo>
                  <a:lnTo>
                    <a:pt x="2932113" y="3576638"/>
                  </a:lnTo>
                  <a:lnTo>
                    <a:pt x="2928938" y="3556000"/>
                  </a:lnTo>
                  <a:lnTo>
                    <a:pt x="2932113" y="3532188"/>
                  </a:lnTo>
                  <a:lnTo>
                    <a:pt x="3051176" y="2478087"/>
                  </a:lnTo>
                  <a:lnTo>
                    <a:pt x="3054350" y="2457450"/>
                  </a:lnTo>
                  <a:lnTo>
                    <a:pt x="3060700" y="2436812"/>
                  </a:lnTo>
                  <a:lnTo>
                    <a:pt x="3070226" y="2416175"/>
                  </a:lnTo>
                  <a:lnTo>
                    <a:pt x="3078162" y="2397125"/>
                  </a:lnTo>
                  <a:lnTo>
                    <a:pt x="3087688" y="2379662"/>
                  </a:lnTo>
                  <a:lnTo>
                    <a:pt x="3101976" y="2365375"/>
                  </a:lnTo>
                  <a:lnTo>
                    <a:pt x="3114676" y="2349500"/>
                  </a:lnTo>
                  <a:lnTo>
                    <a:pt x="3128962" y="2335212"/>
                  </a:lnTo>
                  <a:lnTo>
                    <a:pt x="3148014" y="2322512"/>
                  </a:lnTo>
                  <a:lnTo>
                    <a:pt x="3165476" y="2314575"/>
                  </a:lnTo>
                  <a:lnTo>
                    <a:pt x="3182938" y="2305050"/>
                  </a:lnTo>
                  <a:lnTo>
                    <a:pt x="3203576" y="2298700"/>
                  </a:lnTo>
                  <a:lnTo>
                    <a:pt x="3222626" y="2293937"/>
                  </a:lnTo>
                  <a:lnTo>
                    <a:pt x="3243262" y="2290762"/>
                  </a:lnTo>
                  <a:lnTo>
                    <a:pt x="3260726" y="2290762"/>
                  </a:lnTo>
                  <a:lnTo>
                    <a:pt x="3273426" y="2284412"/>
                  </a:lnTo>
                  <a:lnTo>
                    <a:pt x="3294064" y="2281237"/>
                  </a:lnTo>
                  <a:lnTo>
                    <a:pt x="3314700" y="2274887"/>
                  </a:lnTo>
                  <a:lnTo>
                    <a:pt x="3690474" y="2234675"/>
                  </a:lnTo>
                  <a:lnTo>
                    <a:pt x="3667126" y="2144713"/>
                  </a:lnTo>
                  <a:lnTo>
                    <a:pt x="3609976" y="1931988"/>
                  </a:lnTo>
                  <a:lnTo>
                    <a:pt x="3582988" y="1827213"/>
                  </a:lnTo>
                  <a:lnTo>
                    <a:pt x="3549650" y="1722437"/>
                  </a:lnTo>
                  <a:lnTo>
                    <a:pt x="3514726" y="1620837"/>
                  </a:lnTo>
                  <a:lnTo>
                    <a:pt x="3475038" y="1525587"/>
                  </a:lnTo>
                  <a:lnTo>
                    <a:pt x="3459802" y="1481266"/>
                  </a:lnTo>
                  <a:lnTo>
                    <a:pt x="3457576" y="1484313"/>
                  </a:lnTo>
                  <a:lnTo>
                    <a:pt x="3406776" y="1570038"/>
                  </a:lnTo>
                  <a:lnTo>
                    <a:pt x="3359150" y="1660525"/>
                  </a:lnTo>
                  <a:lnTo>
                    <a:pt x="3341750" y="1690108"/>
                  </a:lnTo>
                  <a:lnTo>
                    <a:pt x="3341688" y="1690688"/>
                  </a:lnTo>
                  <a:lnTo>
                    <a:pt x="3328988" y="1717675"/>
                  </a:lnTo>
                  <a:lnTo>
                    <a:pt x="3317876" y="1744663"/>
                  </a:lnTo>
                  <a:lnTo>
                    <a:pt x="3297238" y="1765300"/>
                  </a:lnTo>
                  <a:lnTo>
                    <a:pt x="3275014" y="1782763"/>
                  </a:lnTo>
                  <a:lnTo>
                    <a:pt x="3249614" y="1797050"/>
                  </a:lnTo>
                  <a:lnTo>
                    <a:pt x="3219450" y="1806575"/>
                  </a:lnTo>
                  <a:lnTo>
                    <a:pt x="2603954" y="1993900"/>
                  </a:lnTo>
                  <a:lnTo>
                    <a:pt x="2606676" y="1993900"/>
                  </a:lnTo>
                  <a:lnTo>
                    <a:pt x="2619376" y="1993900"/>
                  </a:lnTo>
                  <a:lnTo>
                    <a:pt x="2633663" y="2000250"/>
                  </a:lnTo>
                  <a:lnTo>
                    <a:pt x="2646363" y="2006600"/>
                  </a:lnTo>
                  <a:lnTo>
                    <a:pt x="2654300" y="2016125"/>
                  </a:lnTo>
                  <a:lnTo>
                    <a:pt x="2663826" y="2024063"/>
                  </a:lnTo>
                  <a:lnTo>
                    <a:pt x="2670176" y="2036763"/>
                  </a:lnTo>
                  <a:lnTo>
                    <a:pt x="2671763" y="2047875"/>
                  </a:lnTo>
                  <a:lnTo>
                    <a:pt x="2674938" y="2063751"/>
                  </a:lnTo>
                  <a:lnTo>
                    <a:pt x="2671763" y="2074863"/>
                  </a:lnTo>
                  <a:lnTo>
                    <a:pt x="2670176" y="2087563"/>
                  </a:lnTo>
                  <a:lnTo>
                    <a:pt x="2663826" y="2098676"/>
                  </a:lnTo>
                  <a:lnTo>
                    <a:pt x="2654300" y="2111375"/>
                  </a:lnTo>
                  <a:lnTo>
                    <a:pt x="3027362" y="2111375"/>
                  </a:lnTo>
                  <a:lnTo>
                    <a:pt x="3040062" y="2111375"/>
                  </a:lnTo>
                  <a:lnTo>
                    <a:pt x="3054350" y="2114550"/>
                  </a:lnTo>
                  <a:lnTo>
                    <a:pt x="3063876" y="2119313"/>
                  </a:lnTo>
                  <a:lnTo>
                    <a:pt x="3074988" y="2128838"/>
                  </a:lnTo>
                  <a:lnTo>
                    <a:pt x="3084514" y="2141538"/>
                  </a:lnTo>
                  <a:lnTo>
                    <a:pt x="3090862" y="2149475"/>
                  </a:lnTo>
                  <a:lnTo>
                    <a:pt x="3094038" y="2165350"/>
                  </a:lnTo>
                  <a:lnTo>
                    <a:pt x="3094038" y="2176463"/>
                  </a:lnTo>
                  <a:lnTo>
                    <a:pt x="3094038" y="2192338"/>
                  </a:lnTo>
                  <a:lnTo>
                    <a:pt x="3090862" y="2203450"/>
                  </a:lnTo>
                  <a:lnTo>
                    <a:pt x="3084514" y="2216150"/>
                  </a:lnTo>
                  <a:lnTo>
                    <a:pt x="3074988" y="2224088"/>
                  </a:lnTo>
                  <a:lnTo>
                    <a:pt x="3063876" y="2233613"/>
                  </a:lnTo>
                  <a:lnTo>
                    <a:pt x="3054350" y="2239963"/>
                  </a:lnTo>
                  <a:lnTo>
                    <a:pt x="3040062" y="2243138"/>
                  </a:lnTo>
                  <a:lnTo>
                    <a:pt x="3027362" y="2244725"/>
                  </a:lnTo>
                  <a:lnTo>
                    <a:pt x="2857501" y="2244725"/>
                  </a:lnTo>
                  <a:lnTo>
                    <a:pt x="2857501" y="3765551"/>
                  </a:lnTo>
                  <a:lnTo>
                    <a:pt x="2857501" y="3779838"/>
                  </a:lnTo>
                  <a:lnTo>
                    <a:pt x="2851151" y="3792538"/>
                  </a:lnTo>
                  <a:lnTo>
                    <a:pt x="2846388" y="3803651"/>
                  </a:lnTo>
                  <a:lnTo>
                    <a:pt x="2836863" y="3813176"/>
                  </a:lnTo>
                  <a:lnTo>
                    <a:pt x="2827338" y="3821113"/>
                  </a:lnTo>
                  <a:lnTo>
                    <a:pt x="2816226" y="3827463"/>
                  </a:lnTo>
                  <a:lnTo>
                    <a:pt x="2803526" y="3833813"/>
                  </a:lnTo>
                  <a:lnTo>
                    <a:pt x="2789238" y="3833813"/>
                  </a:lnTo>
                  <a:lnTo>
                    <a:pt x="2776538" y="3833813"/>
                  </a:lnTo>
                  <a:lnTo>
                    <a:pt x="2765426" y="3827463"/>
                  </a:lnTo>
                  <a:lnTo>
                    <a:pt x="2752726" y="3821113"/>
                  </a:lnTo>
                  <a:lnTo>
                    <a:pt x="2741613" y="3813176"/>
                  </a:lnTo>
                  <a:lnTo>
                    <a:pt x="2735263" y="3803651"/>
                  </a:lnTo>
                  <a:lnTo>
                    <a:pt x="2728913" y="3792538"/>
                  </a:lnTo>
                  <a:lnTo>
                    <a:pt x="2722563" y="3779838"/>
                  </a:lnTo>
                  <a:lnTo>
                    <a:pt x="2722563" y="3765551"/>
                  </a:lnTo>
                  <a:lnTo>
                    <a:pt x="2722563" y="2244725"/>
                  </a:lnTo>
                  <a:lnTo>
                    <a:pt x="274638" y="2244725"/>
                  </a:lnTo>
                  <a:lnTo>
                    <a:pt x="274638" y="3765551"/>
                  </a:lnTo>
                  <a:lnTo>
                    <a:pt x="271463" y="3779838"/>
                  </a:lnTo>
                  <a:lnTo>
                    <a:pt x="268288" y="3792538"/>
                  </a:lnTo>
                  <a:lnTo>
                    <a:pt x="263526" y="3803651"/>
                  </a:lnTo>
                  <a:lnTo>
                    <a:pt x="254000" y="3813176"/>
                  </a:lnTo>
                  <a:lnTo>
                    <a:pt x="244476" y="3821113"/>
                  </a:lnTo>
                  <a:lnTo>
                    <a:pt x="233363" y="3827463"/>
                  </a:lnTo>
                  <a:lnTo>
                    <a:pt x="217488" y="3833813"/>
                  </a:lnTo>
                  <a:lnTo>
                    <a:pt x="206376" y="3833813"/>
                  </a:lnTo>
                  <a:lnTo>
                    <a:pt x="190500" y="3833813"/>
                  </a:lnTo>
                  <a:lnTo>
                    <a:pt x="179388" y="3827463"/>
                  </a:lnTo>
                  <a:lnTo>
                    <a:pt x="166688" y="3821113"/>
                  </a:lnTo>
                  <a:lnTo>
                    <a:pt x="158750" y="3813176"/>
                  </a:lnTo>
                  <a:lnTo>
                    <a:pt x="149226" y="3803651"/>
                  </a:lnTo>
                  <a:lnTo>
                    <a:pt x="142876" y="3792538"/>
                  </a:lnTo>
                  <a:lnTo>
                    <a:pt x="139700" y="3779838"/>
                  </a:lnTo>
                  <a:lnTo>
                    <a:pt x="138113" y="3765551"/>
                  </a:lnTo>
                  <a:lnTo>
                    <a:pt x="138113" y="2244725"/>
                  </a:lnTo>
                  <a:lnTo>
                    <a:pt x="68263" y="2244725"/>
                  </a:lnTo>
                  <a:lnTo>
                    <a:pt x="53975" y="2243138"/>
                  </a:lnTo>
                  <a:lnTo>
                    <a:pt x="41275" y="2239963"/>
                  </a:lnTo>
                  <a:lnTo>
                    <a:pt x="30163" y="2233613"/>
                  </a:lnTo>
                  <a:lnTo>
                    <a:pt x="20638" y="2224088"/>
                  </a:lnTo>
                  <a:lnTo>
                    <a:pt x="12700" y="2216150"/>
                  </a:lnTo>
                  <a:lnTo>
                    <a:pt x="6350" y="2203450"/>
                  </a:lnTo>
                  <a:lnTo>
                    <a:pt x="0" y="2192338"/>
                  </a:lnTo>
                  <a:lnTo>
                    <a:pt x="0" y="2176463"/>
                  </a:lnTo>
                  <a:lnTo>
                    <a:pt x="0" y="2165350"/>
                  </a:lnTo>
                  <a:lnTo>
                    <a:pt x="6350" y="2149475"/>
                  </a:lnTo>
                  <a:lnTo>
                    <a:pt x="12700" y="2141538"/>
                  </a:lnTo>
                  <a:lnTo>
                    <a:pt x="20638" y="2128838"/>
                  </a:lnTo>
                  <a:lnTo>
                    <a:pt x="30163" y="2119313"/>
                  </a:lnTo>
                  <a:lnTo>
                    <a:pt x="41275" y="2114550"/>
                  </a:lnTo>
                  <a:lnTo>
                    <a:pt x="53975" y="2111375"/>
                  </a:lnTo>
                  <a:lnTo>
                    <a:pt x="68263" y="2111375"/>
                  </a:lnTo>
                  <a:lnTo>
                    <a:pt x="1738313" y="2111375"/>
                  </a:lnTo>
                  <a:lnTo>
                    <a:pt x="1731963" y="2098676"/>
                  </a:lnTo>
                  <a:lnTo>
                    <a:pt x="1722438" y="2087563"/>
                  </a:lnTo>
                  <a:lnTo>
                    <a:pt x="1719263" y="2074863"/>
                  </a:lnTo>
                  <a:lnTo>
                    <a:pt x="1719263" y="2063751"/>
                  </a:lnTo>
                  <a:lnTo>
                    <a:pt x="1719263" y="2062529"/>
                  </a:lnTo>
                  <a:lnTo>
                    <a:pt x="1690688" y="2057400"/>
                  </a:lnTo>
                  <a:lnTo>
                    <a:pt x="1677988" y="2051050"/>
                  </a:lnTo>
                  <a:lnTo>
                    <a:pt x="1666875" y="2039937"/>
                  </a:lnTo>
                  <a:lnTo>
                    <a:pt x="1639888" y="2009775"/>
                  </a:lnTo>
                  <a:lnTo>
                    <a:pt x="1617662" y="1970087"/>
                  </a:lnTo>
                  <a:lnTo>
                    <a:pt x="1597025" y="1928812"/>
                  </a:lnTo>
                  <a:lnTo>
                    <a:pt x="1565275" y="1854200"/>
                  </a:lnTo>
                  <a:lnTo>
                    <a:pt x="1552575" y="1820862"/>
                  </a:lnTo>
                  <a:lnTo>
                    <a:pt x="1484312" y="1576387"/>
                  </a:lnTo>
                  <a:lnTo>
                    <a:pt x="1444625" y="1443037"/>
                  </a:lnTo>
                  <a:lnTo>
                    <a:pt x="1412875" y="1311274"/>
                  </a:lnTo>
                  <a:lnTo>
                    <a:pt x="1385888" y="1192212"/>
                  </a:lnTo>
                  <a:lnTo>
                    <a:pt x="1373188" y="1138237"/>
                  </a:lnTo>
                  <a:lnTo>
                    <a:pt x="1366838" y="1090612"/>
                  </a:lnTo>
                  <a:lnTo>
                    <a:pt x="1365250" y="1047749"/>
                  </a:lnTo>
                  <a:lnTo>
                    <a:pt x="1365250" y="1015999"/>
                  </a:lnTo>
                  <a:lnTo>
                    <a:pt x="1370012" y="989012"/>
                  </a:lnTo>
                  <a:lnTo>
                    <a:pt x="1376362" y="979487"/>
                  </a:lnTo>
                  <a:lnTo>
                    <a:pt x="1379538" y="973137"/>
                  </a:lnTo>
                  <a:lnTo>
                    <a:pt x="1460500" y="935037"/>
                  </a:lnTo>
                  <a:lnTo>
                    <a:pt x="1738957" y="2015573"/>
                  </a:lnTo>
                  <a:lnTo>
                    <a:pt x="1749426" y="2006600"/>
                  </a:lnTo>
                  <a:lnTo>
                    <a:pt x="1758950" y="2000250"/>
                  </a:lnTo>
                  <a:lnTo>
                    <a:pt x="1773238" y="1993900"/>
                  </a:lnTo>
                  <a:lnTo>
                    <a:pt x="1785938" y="1993900"/>
                  </a:lnTo>
                  <a:lnTo>
                    <a:pt x="2264305" y="1993900"/>
                  </a:lnTo>
                  <a:lnTo>
                    <a:pt x="2257426" y="1985963"/>
                  </a:lnTo>
                  <a:lnTo>
                    <a:pt x="2244726" y="1958975"/>
                  </a:lnTo>
                  <a:lnTo>
                    <a:pt x="2236788" y="1928813"/>
                  </a:lnTo>
                  <a:lnTo>
                    <a:pt x="2233613" y="1898650"/>
                  </a:lnTo>
                  <a:lnTo>
                    <a:pt x="2236788" y="1868488"/>
                  </a:lnTo>
                  <a:lnTo>
                    <a:pt x="2244726" y="1839913"/>
                  </a:lnTo>
                  <a:lnTo>
                    <a:pt x="2260600" y="1812925"/>
                  </a:lnTo>
                  <a:lnTo>
                    <a:pt x="2278063" y="1792288"/>
                  </a:lnTo>
                  <a:lnTo>
                    <a:pt x="2301876" y="1773238"/>
                  </a:lnTo>
                  <a:lnTo>
                    <a:pt x="2328863" y="1758950"/>
                  </a:lnTo>
                  <a:lnTo>
                    <a:pt x="2359026" y="1749425"/>
                  </a:lnTo>
                  <a:lnTo>
                    <a:pt x="3084708" y="1528565"/>
                  </a:lnTo>
                  <a:lnTo>
                    <a:pt x="3311526" y="1152524"/>
                  </a:lnTo>
                  <a:lnTo>
                    <a:pt x="3349626" y="1084262"/>
                  </a:lnTo>
                  <a:lnTo>
                    <a:pt x="3368676" y="1050924"/>
                  </a:lnTo>
                  <a:lnTo>
                    <a:pt x="3389314" y="1017587"/>
                  </a:lnTo>
                  <a:lnTo>
                    <a:pt x="3413126" y="989012"/>
                  </a:lnTo>
                  <a:lnTo>
                    <a:pt x="3436938" y="958849"/>
                  </a:lnTo>
                  <a:lnTo>
                    <a:pt x="3467100" y="935037"/>
                  </a:lnTo>
                  <a:lnTo>
                    <a:pt x="3467392" y="934856"/>
                  </a:lnTo>
                  <a:lnTo>
                    <a:pt x="3475038" y="925512"/>
                  </a:lnTo>
                  <a:lnTo>
                    <a:pt x="3490912" y="911224"/>
                  </a:lnTo>
                  <a:lnTo>
                    <a:pt x="3505200" y="895349"/>
                  </a:lnTo>
                  <a:lnTo>
                    <a:pt x="3522244" y="882567"/>
                  </a:lnTo>
                  <a:lnTo>
                    <a:pt x="3517900" y="884237"/>
                  </a:lnTo>
                  <a:lnTo>
                    <a:pt x="3475038" y="895350"/>
                  </a:lnTo>
                  <a:lnTo>
                    <a:pt x="3433762" y="901700"/>
                  </a:lnTo>
                  <a:lnTo>
                    <a:pt x="3389314" y="908050"/>
                  </a:lnTo>
                  <a:lnTo>
                    <a:pt x="3344862" y="904875"/>
                  </a:lnTo>
                  <a:lnTo>
                    <a:pt x="3302000" y="901700"/>
                  </a:lnTo>
                  <a:lnTo>
                    <a:pt x="3257550" y="890587"/>
                  </a:lnTo>
                  <a:lnTo>
                    <a:pt x="3213100" y="877887"/>
                  </a:lnTo>
                  <a:lnTo>
                    <a:pt x="3171826" y="857250"/>
                  </a:lnTo>
                  <a:lnTo>
                    <a:pt x="3128962" y="836612"/>
                  </a:lnTo>
                  <a:lnTo>
                    <a:pt x="3094038" y="809625"/>
                  </a:lnTo>
                  <a:lnTo>
                    <a:pt x="3060700" y="779462"/>
                  </a:lnTo>
                  <a:lnTo>
                    <a:pt x="3030538" y="749300"/>
                  </a:lnTo>
                  <a:lnTo>
                    <a:pt x="3003550" y="714375"/>
                  </a:lnTo>
                  <a:lnTo>
                    <a:pt x="2979738" y="677862"/>
                  </a:lnTo>
                  <a:lnTo>
                    <a:pt x="2962276" y="639762"/>
                  </a:lnTo>
                  <a:lnTo>
                    <a:pt x="2944813" y="596900"/>
                  </a:lnTo>
                  <a:lnTo>
                    <a:pt x="2932113" y="555625"/>
                  </a:lnTo>
                  <a:lnTo>
                    <a:pt x="2925763" y="514350"/>
                  </a:lnTo>
                  <a:lnTo>
                    <a:pt x="2922588" y="468312"/>
                  </a:lnTo>
                  <a:lnTo>
                    <a:pt x="2922588" y="427037"/>
                  </a:lnTo>
                  <a:lnTo>
                    <a:pt x="2925763" y="382587"/>
                  </a:lnTo>
                  <a:lnTo>
                    <a:pt x="2938463" y="338137"/>
                  </a:lnTo>
                  <a:lnTo>
                    <a:pt x="2952750" y="292100"/>
                  </a:lnTo>
                  <a:lnTo>
                    <a:pt x="2971800" y="250825"/>
                  </a:lnTo>
                  <a:lnTo>
                    <a:pt x="2992438" y="212725"/>
                  </a:lnTo>
                  <a:lnTo>
                    <a:pt x="3019426" y="173037"/>
                  </a:lnTo>
                  <a:lnTo>
                    <a:pt x="3048000" y="141287"/>
                  </a:lnTo>
                  <a:lnTo>
                    <a:pt x="3078162" y="111125"/>
                  </a:lnTo>
                  <a:lnTo>
                    <a:pt x="3114676" y="84137"/>
                  </a:lnTo>
                  <a:lnTo>
                    <a:pt x="3149600" y="60325"/>
                  </a:lnTo>
                  <a:lnTo>
                    <a:pt x="3189288" y="41275"/>
                  </a:lnTo>
                  <a:lnTo>
                    <a:pt x="3230562" y="23812"/>
                  </a:lnTo>
                  <a:lnTo>
                    <a:pt x="3273426" y="12700"/>
                  </a:lnTo>
                  <a:lnTo>
                    <a:pt x="3314700" y="6350"/>
                  </a:lnTo>
                  <a:lnTo>
                    <a:pt x="3359150" y="0"/>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grpSp>
        <p:nvGrpSpPr>
          <p:cNvPr id="33" name="组合 32"/>
          <p:cNvGrpSpPr/>
          <p:nvPr/>
        </p:nvGrpSpPr>
        <p:grpSpPr>
          <a:xfrm>
            <a:off x="6815272" y="1171835"/>
            <a:ext cx="1082757" cy="1082757"/>
            <a:chOff x="7042941" y="1720029"/>
            <a:chExt cx="1082757" cy="1082757"/>
          </a:xfrm>
        </p:grpSpPr>
        <p:sp>
          <p:nvSpPr>
            <p:cNvPr id="34" name="KSO_Shape"/>
            <p:cNvSpPr/>
            <p:nvPr/>
          </p:nvSpPr>
          <p:spPr>
            <a:xfrm>
              <a:off x="7042941" y="1720029"/>
              <a:ext cx="1082757" cy="1082757"/>
            </a:xfrm>
            <a:prstGeom prst="ellipse">
              <a:avLst/>
            </a:prstGeom>
            <a:solidFill>
              <a:srgbClr val="B1C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35" name="Freeform 94"/>
            <p:cNvSpPr>
              <a:spLocks noEditPoints="1"/>
            </p:cNvSpPr>
            <p:nvPr/>
          </p:nvSpPr>
          <p:spPr bwMode="auto">
            <a:xfrm>
              <a:off x="7251944" y="1972505"/>
              <a:ext cx="664752" cy="577802"/>
            </a:xfrm>
            <a:custGeom>
              <a:avLst/>
              <a:gdLst>
                <a:gd name="T0" fmla="*/ 76 w 235"/>
                <a:gd name="T1" fmla="*/ 204 h 204"/>
                <a:gd name="T2" fmla="*/ 158 w 235"/>
                <a:gd name="T3" fmla="*/ 204 h 204"/>
                <a:gd name="T4" fmla="*/ 158 w 235"/>
                <a:gd name="T5" fmla="*/ 184 h 204"/>
                <a:gd name="T6" fmla="*/ 76 w 235"/>
                <a:gd name="T7" fmla="*/ 184 h 204"/>
                <a:gd name="T8" fmla="*/ 76 w 235"/>
                <a:gd name="T9" fmla="*/ 204 h 204"/>
                <a:gd name="T10" fmla="*/ 0 w 235"/>
                <a:gd name="T11" fmla="*/ 0 h 204"/>
                <a:gd name="T12" fmla="*/ 0 w 235"/>
                <a:gd name="T13" fmla="*/ 176 h 204"/>
                <a:gd name="T14" fmla="*/ 235 w 235"/>
                <a:gd name="T15" fmla="*/ 176 h 204"/>
                <a:gd name="T16" fmla="*/ 235 w 235"/>
                <a:gd name="T17" fmla="*/ 0 h 204"/>
                <a:gd name="T18" fmla="*/ 0 w 235"/>
                <a:gd name="T19" fmla="*/ 0 h 204"/>
                <a:gd name="T20" fmla="*/ 203 w 235"/>
                <a:gd name="T21" fmla="*/ 166 h 204"/>
                <a:gd name="T22" fmla="*/ 195 w 235"/>
                <a:gd name="T23" fmla="*/ 158 h 204"/>
                <a:gd name="T24" fmla="*/ 203 w 235"/>
                <a:gd name="T25" fmla="*/ 151 h 204"/>
                <a:gd name="T26" fmla="*/ 211 w 235"/>
                <a:gd name="T27" fmla="*/ 158 h 204"/>
                <a:gd name="T28" fmla="*/ 203 w 235"/>
                <a:gd name="T29" fmla="*/ 166 h 204"/>
                <a:gd name="T30" fmla="*/ 216 w 235"/>
                <a:gd name="T31" fmla="*/ 139 h 204"/>
                <a:gd name="T32" fmla="*/ 19 w 235"/>
                <a:gd name="T33" fmla="*/ 139 h 204"/>
                <a:gd name="T34" fmla="*/ 19 w 235"/>
                <a:gd name="T35" fmla="*/ 14 h 204"/>
                <a:gd name="T36" fmla="*/ 216 w 235"/>
                <a:gd name="T37" fmla="*/ 14 h 204"/>
                <a:gd name="T38" fmla="*/ 216 w 235"/>
                <a:gd name="T39" fmla="*/ 139 h 204"/>
                <a:gd name="T40" fmla="*/ 127 w 235"/>
                <a:gd name="T41" fmla="*/ 111 h 204"/>
                <a:gd name="T42" fmla="*/ 95 w 235"/>
                <a:gd name="T43" fmla="*/ 79 h 204"/>
                <a:gd name="T44" fmla="*/ 127 w 235"/>
                <a:gd name="T45" fmla="*/ 48 h 204"/>
                <a:gd name="T46" fmla="*/ 64 w 235"/>
                <a:gd name="T47" fmla="*/ 48 h 204"/>
                <a:gd name="T48" fmla="*/ 64 w 235"/>
                <a:gd name="T49" fmla="*/ 111 h 204"/>
                <a:gd name="T50" fmla="*/ 127 w 235"/>
                <a:gd name="T51" fmla="*/ 111 h 204"/>
                <a:gd name="T52" fmla="*/ 90 w 235"/>
                <a:gd name="T53" fmla="*/ 48 h 204"/>
                <a:gd name="T54" fmla="*/ 96 w 235"/>
                <a:gd name="T55" fmla="*/ 54 h 204"/>
                <a:gd name="T56" fmla="*/ 90 w 235"/>
                <a:gd name="T57" fmla="*/ 60 h 204"/>
                <a:gd name="T58" fmla="*/ 84 w 235"/>
                <a:gd name="T59" fmla="*/ 54 h 204"/>
                <a:gd name="T60" fmla="*/ 90 w 235"/>
                <a:gd name="T61" fmla="*/ 48 h 204"/>
                <a:gd name="T62" fmla="*/ 135 w 235"/>
                <a:gd name="T63" fmla="*/ 88 h 204"/>
                <a:gd name="T64" fmla="*/ 143 w 235"/>
                <a:gd name="T65" fmla="*/ 79 h 204"/>
                <a:gd name="T66" fmla="*/ 135 w 235"/>
                <a:gd name="T67" fmla="*/ 71 h 204"/>
                <a:gd name="T68" fmla="*/ 126 w 235"/>
                <a:gd name="T69" fmla="*/ 79 h 204"/>
                <a:gd name="T70" fmla="*/ 135 w 235"/>
                <a:gd name="T71" fmla="*/ 88 h 204"/>
                <a:gd name="T72" fmla="*/ 173 w 235"/>
                <a:gd name="T73" fmla="*/ 88 h 204"/>
                <a:gd name="T74" fmla="*/ 181 w 235"/>
                <a:gd name="T75" fmla="*/ 79 h 204"/>
                <a:gd name="T76" fmla="*/ 173 w 235"/>
                <a:gd name="T77" fmla="*/ 71 h 204"/>
                <a:gd name="T78" fmla="*/ 164 w 235"/>
                <a:gd name="T79" fmla="*/ 79 h 204"/>
                <a:gd name="T80" fmla="*/ 173 w 235"/>
                <a:gd name="T81" fmla="*/ 8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5" h="204">
                  <a:moveTo>
                    <a:pt x="76" y="204"/>
                  </a:moveTo>
                  <a:cubicBezTo>
                    <a:pt x="158" y="204"/>
                    <a:pt x="158" y="204"/>
                    <a:pt x="158" y="204"/>
                  </a:cubicBezTo>
                  <a:cubicBezTo>
                    <a:pt x="158" y="184"/>
                    <a:pt x="158" y="184"/>
                    <a:pt x="158" y="184"/>
                  </a:cubicBezTo>
                  <a:cubicBezTo>
                    <a:pt x="76" y="184"/>
                    <a:pt x="76" y="184"/>
                    <a:pt x="76" y="184"/>
                  </a:cubicBezTo>
                  <a:lnTo>
                    <a:pt x="76" y="204"/>
                  </a:lnTo>
                  <a:close/>
                  <a:moveTo>
                    <a:pt x="0" y="0"/>
                  </a:moveTo>
                  <a:cubicBezTo>
                    <a:pt x="0" y="176"/>
                    <a:pt x="0" y="176"/>
                    <a:pt x="0" y="176"/>
                  </a:cubicBezTo>
                  <a:cubicBezTo>
                    <a:pt x="235" y="176"/>
                    <a:pt x="235" y="176"/>
                    <a:pt x="235" y="176"/>
                  </a:cubicBezTo>
                  <a:cubicBezTo>
                    <a:pt x="235" y="0"/>
                    <a:pt x="235" y="0"/>
                    <a:pt x="235" y="0"/>
                  </a:cubicBezTo>
                  <a:lnTo>
                    <a:pt x="0" y="0"/>
                  </a:lnTo>
                  <a:close/>
                  <a:moveTo>
                    <a:pt x="203" y="166"/>
                  </a:moveTo>
                  <a:cubicBezTo>
                    <a:pt x="199" y="166"/>
                    <a:pt x="195" y="162"/>
                    <a:pt x="195" y="158"/>
                  </a:cubicBezTo>
                  <a:cubicBezTo>
                    <a:pt x="195" y="154"/>
                    <a:pt x="199" y="151"/>
                    <a:pt x="203" y="151"/>
                  </a:cubicBezTo>
                  <a:cubicBezTo>
                    <a:pt x="207" y="151"/>
                    <a:pt x="211" y="154"/>
                    <a:pt x="211" y="158"/>
                  </a:cubicBezTo>
                  <a:cubicBezTo>
                    <a:pt x="211" y="162"/>
                    <a:pt x="207" y="166"/>
                    <a:pt x="203" y="166"/>
                  </a:cubicBezTo>
                  <a:close/>
                  <a:moveTo>
                    <a:pt x="216" y="139"/>
                  </a:moveTo>
                  <a:cubicBezTo>
                    <a:pt x="19" y="139"/>
                    <a:pt x="19" y="139"/>
                    <a:pt x="19" y="139"/>
                  </a:cubicBezTo>
                  <a:cubicBezTo>
                    <a:pt x="19" y="14"/>
                    <a:pt x="19" y="14"/>
                    <a:pt x="19" y="14"/>
                  </a:cubicBezTo>
                  <a:cubicBezTo>
                    <a:pt x="216" y="14"/>
                    <a:pt x="216" y="14"/>
                    <a:pt x="216" y="14"/>
                  </a:cubicBezTo>
                  <a:lnTo>
                    <a:pt x="216" y="139"/>
                  </a:lnTo>
                  <a:close/>
                  <a:moveTo>
                    <a:pt x="127" y="111"/>
                  </a:moveTo>
                  <a:cubicBezTo>
                    <a:pt x="95" y="79"/>
                    <a:pt x="95" y="79"/>
                    <a:pt x="95" y="79"/>
                  </a:cubicBezTo>
                  <a:cubicBezTo>
                    <a:pt x="127" y="48"/>
                    <a:pt x="127" y="48"/>
                    <a:pt x="127" y="48"/>
                  </a:cubicBezTo>
                  <a:cubicBezTo>
                    <a:pt x="109" y="31"/>
                    <a:pt x="81" y="31"/>
                    <a:pt x="64" y="48"/>
                  </a:cubicBezTo>
                  <a:cubicBezTo>
                    <a:pt x="46" y="65"/>
                    <a:pt x="46" y="93"/>
                    <a:pt x="64" y="111"/>
                  </a:cubicBezTo>
                  <a:cubicBezTo>
                    <a:pt x="81" y="128"/>
                    <a:pt x="109" y="128"/>
                    <a:pt x="127" y="111"/>
                  </a:cubicBezTo>
                  <a:close/>
                  <a:moveTo>
                    <a:pt x="90" y="48"/>
                  </a:moveTo>
                  <a:cubicBezTo>
                    <a:pt x="94" y="48"/>
                    <a:pt x="96" y="51"/>
                    <a:pt x="96" y="54"/>
                  </a:cubicBezTo>
                  <a:cubicBezTo>
                    <a:pt x="96" y="57"/>
                    <a:pt x="94" y="60"/>
                    <a:pt x="90" y="60"/>
                  </a:cubicBezTo>
                  <a:cubicBezTo>
                    <a:pt x="87" y="60"/>
                    <a:pt x="84" y="57"/>
                    <a:pt x="84" y="54"/>
                  </a:cubicBezTo>
                  <a:cubicBezTo>
                    <a:pt x="84" y="51"/>
                    <a:pt x="87" y="48"/>
                    <a:pt x="90" y="48"/>
                  </a:cubicBezTo>
                  <a:close/>
                  <a:moveTo>
                    <a:pt x="135" y="88"/>
                  </a:moveTo>
                  <a:cubicBezTo>
                    <a:pt x="140" y="88"/>
                    <a:pt x="143" y="84"/>
                    <a:pt x="143" y="79"/>
                  </a:cubicBezTo>
                  <a:cubicBezTo>
                    <a:pt x="143" y="75"/>
                    <a:pt x="140" y="71"/>
                    <a:pt x="135" y="71"/>
                  </a:cubicBezTo>
                  <a:cubicBezTo>
                    <a:pt x="130" y="71"/>
                    <a:pt x="126" y="75"/>
                    <a:pt x="126" y="79"/>
                  </a:cubicBezTo>
                  <a:cubicBezTo>
                    <a:pt x="126" y="84"/>
                    <a:pt x="130" y="88"/>
                    <a:pt x="135" y="88"/>
                  </a:cubicBezTo>
                  <a:close/>
                  <a:moveTo>
                    <a:pt x="173" y="88"/>
                  </a:moveTo>
                  <a:cubicBezTo>
                    <a:pt x="177" y="88"/>
                    <a:pt x="181" y="84"/>
                    <a:pt x="181" y="79"/>
                  </a:cubicBezTo>
                  <a:cubicBezTo>
                    <a:pt x="181" y="75"/>
                    <a:pt x="177" y="71"/>
                    <a:pt x="173" y="71"/>
                  </a:cubicBezTo>
                  <a:cubicBezTo>
                    <a:pt x="168" y="71"/>
                    <a:pt x="164" y="75"/>
                    <a:pt x="164" y="79"/>
                  </a:cubicBezTo>
                  <a:cubicBezTo>
                    <a:pt x="164" y="84"/>
                    <a:pt x="168" y="88"/>
                    <a:pt x="173" y="88"/>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 name="矩形 8"/>
          <p:cNvSpPr/>
          <p:nvPr/>
        </p:nvSpPr>
        <p:spPr>
          <a:xfrm>
            <a:off x="1870789" y="4500424"/>
            <a:ext cx="2646878" cy="719364"/>
          </a:xfrm>
          <a:prstGeom prst="rect">
            <a:avLst/>
          </a:prstGeom>
        </p:spPr>
        <p:txBody>
          <a:bodyPr wrap="none">
            <a:spAutoFit/>
          </a:bodyPr>
          <a:lstStyle/>
          <a:p>
            <a:pPr>
              <a:lnSpc>
                <a:spcPct val="200000"/>
              </a:lnSpc>
              <a:spcBef>
                <a:spcPct val="0"/>
              </a:spcBef>
              <a:defRPr/>
            </a:pPr>
            <a:r>
              <a:rPr lang="zh-CN" altLang="en-US" sz="2400" dirty="0">
                <a:solidFill>
                  <a:schemeClr val="tx1">
                    <a:lumMod val="85000"/>
                    <a:lumOff val="15000"/>
                  </a:schemeClr>
                </a:solidFill>
                <a:cs typeface="微软雅黑" panose="020B0503020204020204" pitchFamily="34" charset="-122"/>
              </a:rPr>
              <a:t>例：定义一个空类</a:t>
            </a:r>
            <a:endParaRPr lang="en-US" altLang="zh-CN" sz="2400" dirty="0">
              <a:solidFill>
                <a:schemeClr val="tx1">
                  <a:lumMod val="85000"/>
                  <a:lumOff val="15000"/>
                </a:schemeClr>
              </a:solidFill>
              <a:cs typeface="微软雅黑" panose="020B0503020204020204" pitchFamily="34" charset="-122"/>
            </a:endParaRPr>
          </a:p>
        </p:txBody>
      </p:sp>
      <p:sp>
        <p:nvSpPr>
          <p:cNvPr id="41" name="矩形 40"/>
          <p:cNvSpPr/>
          <p:nvPr/>
        </p:nvSpPr>
        <p:spPr>
          <a:xfrm>
            <a:off x="2267673" y="5253510"/>
            <a:ext cx="8301460" cy="1200329"/>
          </a:xfrm>
          <a:prstGeom prst="rect">
            <a:avLst/>
          </a:prstGeom>
        </p:spPr>
        <p:txBody>
          <a:bodyPr wrap="square">
            <a:spAutoFit/>
          </a:bodyPr>
          <a:lstStyle/>
          <a:p>
            <a:pPr>
              <a:spcBef>
                <a:spcPct val="0"/>
              </a:spcBef>
              <a:defRPr/>
            </a:pPr>
            <a:r>
              <a:rPr lang="en-US" altLang="zh-CN" sz="2400" dirty="0">
                <a:solidFill>
                  <a:schemeClr val="tx1">
                    <a:lumMod val="85000"/>
                    <a:lumOff val="15000"/>
                  </a:schemeClr>
                </a:solidFill>
                <a:cs typeface="微软雅黑" panose="020B0503020204020204" pitchFamily="34" charset="-122"/>
              </a:rPr>
              <a:t>1	class Student: #</a:t>
            </a:r>
            <a:r>
              <a:rPr lang="zh-CN" altLang="en-US" sz="2400" dirty="0">
                <a:solidFill>
                  <a:schemeClr val="tx1">
                    <a:lumMod val="85000"/>
                    <a:lumOff val="15000"/>
                  </a:schemeClr>
                </a:solidFill>
                <a:cs typeface="微软雅黑" panose="020B0503020204020204" pitchFamily="34" charset="-122"/>
              </a:rPr>
              <a:t>定义一个名字为</a:t>
            </a:r>
            <a:r>
              <a:rPr lang="en-US" altLang="zh-CN" sz="2400" dirty="0">
                <a:solidFill>
                  <a:schemeClr val="tx1">
                    <a:lumMod val="85000"/>
                    <a:lumOff val="15000"/>
                  </a:schemeClr>
                </a:solidFill>
                <a:cs typeface="微软雅黑" panose="020B0503020204020204" pitchFamily="34" charset="-122"/>
              </a:rPr>
              <a:t>Student</a:t>
            </a:r>
            <a:r>
              <a:rPr lang="zh-CN" altLang="en-US" sz="2400" dirty="0">
                <a:solidFill>
                  <a:schemeClr val="tx1">
                    <a:lumMod val="85000"/>
                    <a:lumOff val="15000"/>
                  </a:schemeClr>
                </a:solidFill>
                <a:cs typeface="微软雅黑" panose="020B0503020204020204" pitchFamily="34" charset="-122"/>
              </a:rPr>
              <a:t>的类</a:t>
            </a:r>
            <a:endParaRPr lang="zh-CN" altLang="en-US" sz="2400" dirty="0">
              <a:solidFill>
                <a:schemeClr val="tx1">
                  <a:lumMod val="85000"/>
                  <a:lumOff val="15000"/>
                </a:schemeClr>
              </a:solidFill>
              <a:cs typeface="微软雅黑" panose="020B0503020204020204" pitchFamily="34" charset="-122"/>
            </a:endParaRPr>
          </a:p>
          <a:p>
            <a:pPr>
              <a:spcBef>
                <a:spcPct val="0"/>
              </a:spcBef>
              <a:defRPr/>
            </a:pPr>
            <a:r>
              <a:rPr lang="en-US" altLang="zh-CN" sz="2400" dirty="0">
                <a:solidFill>
                  <a:schemeClr val="tx1">
                    <a:lumMod val="85000"/>
                    <a:lumOff val="15000"/>
                  </a:schemeClr>
                </a:solidFill>
                <a:cs typeface="微软雅黑" panose="020B0503020204020204" pitchFamily="34" charset="-122"/>
              </a:rPr>
              <a:t>2	    pass #</a:t>
            </a:r>
            <a:r>
              <a:rPr lang="zh-CN" altLang="en-US" sz="2400" dirty="0">
                <a:solidFill>
                  <a:schemeClr val="tx1">
                    <a:lumMod val="85000"/>
                    <a:lumOff val="15000"/>
                  </a:schemeClr>
                </a:solidFill>
                <a:cs typeface="微软雅黑" panose="020B0503020204020204" pitchFamily="34" charset="-122"/>
              </a:rPr>
              <a:t>一个空语句，起到占位作用，表示</a:t>
            </a:r>
            <a:r>
              <a:rPr lang="en-US" altLang="zh-CN" sz="2400" dirty="0">
                <a:solidFill>
                  <a:schemeClr val="tx1">
                    <a:lumMod val="85000"/>
                    <a:lumOff val="15000"/>
                  </a:schemeClr>
                </a:solidFill>
                <a:cs typeface="微软雅黑" panose="020B0503020204020204" pitchFamily="34" charset="-122"/>
              </a:rPr>
              <a:t>Student</a:t>
            </a:r>
            <a:r>
              <a:rPr lang="zh-CN" altLang="en-US" sz="2400" dirty="0">
                <a:solidFill>
                  <a:schemeClr val="tx1">
                    <a:lumMod val="85000"/>
                    <a:lumOff val="15000"/>
                  </a:schemeClr>
                </a:solidFill>
                <a:cs typeface="微软雅黑" panose="020B0503020204020204" pitchFamily="34" charset="-122"/>
              </a:rPr>
              <a:t>类中</a:t>
            </a:r>
            <a:endParaRPr lang="en-US" altLang="zh-CN" sz="2400" dirty="0">
              <a:solidFill>
                <a:schemeClr val="tx1">
                  <a:lumMod val="85000"/>
                  <a:lumOff val="15000"/>
                </a:schemeClr>
              </a:solidFill>
              <a:cs typeface="微软雅黑" panose="020B0503020204020204" pitchFamily="34" charset="-122"/>
            </a:endParaRPr>
          </a:p>
          <a:p>
            <a:pPr>
              <a:spcBef>
                <a:spcPct val="0"/>
              </a:spcBef>
              <a:defRPr/>
            </a:pPr>
            <a:r>
              <a:rPr lang="zh-CN" altLang="en-US" sz="2400" dirty="0">
                <a:solidFill>
                  <a:schemeClr val="tx1">
                    <a:lumMod val="85000"/>
                    <a:lumOff val="15000"/>
                  </a:schemeClr>
                </a:solidFill>
                <a:cs typeface="微软雅黑" panose="020B0503020204020204" pitchFamily="34" charset="-122"/>
              </a:rPr>
              <a:t>                </a:t>
            </a:r>
            <a:r>
              <a:rPr lang="en-US" altLang="zh-CN" sz="2400" dirty="0">
                <a:solidFill>
                  <a:schemeClr val="tx1">
                    <a:lumMod val="85000"/>
                    <a:lumOff val="15000"/>
                  </a:schemeClr>
                </a:solidFill>
                <a:cs typeface="微软雅黑" panose="020B0503020204020204" pitchFamily="34" charset="-122"/>
              </a:rPr>
              <a:t>	#</a:t>
            </a:r>
            <a:r>
              <a:rPr lang="zh-CN" altLang="en-US" sz="2400" dirty="0">
                <a:solidFill>
                  <a:schemeClr val="tx1">
                    <a:lumMod val="85000"/>
                    <a:lumOff val="15000"/>
                  </a:schemeClr>
                </a:solidFill>
                <a:cs typeface="微软雅黑" panose="020B0503020204020204" pitchFamily="34" charset="-122"/>
              </a:rPr>
              <a:t>没有任何属性和方法</a:t>
            </a:r>
            <a:endParaRPr lang="zh-CN" altLang="en-US" sz="2400" dirty="0">
              <a:solidFill>
                <a:schemeClr val="tx1">
                  <a:lumMod val="85000"/>
                  <a:lumOff val="15000"/>
                </a:schemeClr>
              </a:solidFill>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fltVal val="0"/>
                                          </p:val>
                                        </p:tav>
                                        <p:tav tm="100000">
                                          <p:val>
                                            <p:strVal val="#ppt_h"/>
                                          </p:val>
                                        </p:tav>
                                      </p:tavLst>
                                    </p:anim>
                                    <p:animEffect transition="in" filter="fade">
                                      <p:cBhvr>
                                        <p:cTn id="15" dur="500"/>
                                        <p:tgtEl>
                                          <p:spTgt spid="30"/>
                                        </p:tgtEl>
                                      </p:cBhvr>
                                    </p:animEffect>
                                  </p:childTnLst>
                                </p:cTn>
                              </p:par>
                            </p:childTnLst>
                          </p:cTn>
                        </p:par>
                        <p:par>
                          <p:cTn id="16" fill="hold">
                            <p:stCondLst>
                              <p:cond delay="1000"/>
                            </p:stCondLst>
                            <p:childTnLst>
                              <p:par>
                                <p:cTn id="17" presetID="21" presetClass="entr" presetSubtype="1"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heel(1)">
                                      <p:cBhvr>
                                        <p:cTn id="19" dur="1000"/>
                                        <p:tgtEl>
                                          <p:spTgt spid="28"/>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barn(inVertical)">
                                      <p:cBhvr>
                                        <p:cTn id="23" dur="500"/>
                                        <p:tgtEl>
                                          <p:spTgt spid="22"/>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ppt_x</p:attrName>
                                        </p:attrNameLst>
                                      </p:cBhvr>
                                      <p:tavLst>
                                        <p:tav tm="0">
                                          <p:val>
                                            <p:strVal val="#ppt_x-#ppt_w*1.125000"/>
                                          </p:val>
                                        </p:tav>
                                        <p:tav tm="100000">
                                          <p:val>
                                            <p:strVal val="#ppt_x"/>
                                          </p:val>
                                        </p:tav>
                                      </p:tavLst>
                                    </p:anim>
                                    <p:animEffect transition="in" filter="wipe(right)">
                                      <p:cBhvr>
                                        <p:cTn id="27" dur="500"/>
                                        <p:tgtEl>
                                          <p:spTgt spid="20"/>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additive="base">
                                        <p:cTn id="30" dur="500"/>
                                        <p:tgtEl>
                                          <p:spTgt spid="21"/>
                                        </p:tgtEl>
                                        <p:attrNameLst>
                                          <p:attrName>ppt_y</p:attrName>
                                        </p:attrNameLst>
                                      </p:cBhvr>
                                      <p:tavLst>
                                        <p:tav tm="0">
                                          <p:val>
                                            <p:strVal val="#ppt_y-#ppt_h*1.125000"/>
                                          </p:val>
                                        </p:tav>
                                        <p:tav tm="100000">
                                          <p:val>
                                            <p:strVal val="#ppt_y"/>
                                          </p:val>
                                        </p:tav>
                                      </p:tavLst>
                                    </p:anim>
                                    <p:animEffect transition="in" filter="wipe(down)">
                                      <p:cBhvr>
                                        <p:cTn id="31" dur="500"/>
                                        <p:tgtEl>
                                          <p:spTgt spid="21"/>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p:cTn id="35" dur="500" fill="hold"/>
                                        <p:tgtEl>
                                          <p:spTgt spid="33"/>
                                        </p:tgtEl>
                                        <p:attrNameLst>
                                          <p:attrName>ppt_w</p:attrName>
                                        </p:attrNameLst>
                                      </p:cBhvr>
                                      <p:tavLst>
                                        <p:tav tm="0">
                                          <p:val>
                                            <p:fltVal val="0"/>
                                          </p:val>
                                        </p:tav>
                                        <p:tav tm="100000">
                                          <p:val>
                                            <p:strVal val="#ppt_w"/>
                                          </p:val>
                                        </p:tav>
                                      </p:tavLst>
                                    </p:anim>
                                    <p:anim calcmode="lin" valueType="num">
                                      <p:cBhvr>
                                        <p:cTn id="36" dur="500" fill="hold"/>
                                        <p:tgtEl>
                                          <p:spTgt spid="33"/>
                                        </p:tgtEl>
                                        <p:attrNameLst>
                                          <p:attrName>ppt_h</p:attrName>
                                        </p:attrNameLst>
                                      </p:cBhvr>
                                      <p:tavLst>
                                        <p:tav tm="0">
                                          <p:val>
                                            <p:fltVal val="0"/>
                                          </p:val>
                                        </p:tav>
                                        <p:tav tm="100000">
                                          <p:val>
                                            <p:strVal val="#ppt_h"/>
                                          </p:val>
                                        </p:tav>
                                      </p:tavLst>
                                    </p:anim>
                                    <p:animEffect transition="in" filter="fade">
                                      <p:cBhvr>
                                        <p:cTn id="37" dur="500"/>
                                        <p:tgtEl>
                                          <p:spTgt spid="33"/>
                                        </p:tgtEl>
                                      </p:cBhvr>
                                    </p:animEffect>
                                  </p:childTnLst>
                                </p:cTn>
                              </p:par>
                            </p:childTnLst>
                          </p:cTn>
                        </p:par>
                        <p:par>
                          <p:cTn id="38" fill="hold">
                            <p:stCondLst>
                              <p:cond delay="3000"/>
                            </p:stCondLst>
                            <p:childTnLst>
                              <p:par>
                                <p:cTn id="39" presetID="21" presetClass="entr" presetSubtype="1" fill="hold" grpId="0" nodeType="after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heel(1)">
                                      <p:cBhvr>
                                        <p:cTn id="41" dur="1000"/>
                                        <p:tgtEl>
                                          <p:spTgt spid="29"/>
                                        </p:tgtEl>
                                      </p:cBhvr>
                                    </p:animEffect>
                                  </p:childTnLst>
                                </p:cTn>
                              </p:par>
                            </p:childTnLst>
                          </p:cTn>
                        </p:par>
                        <p:par>
                          <p:cTn id="42" fill="hold">
                            <p:stCondLst>
                              <p:cond delay="4000"/>
                            </p:stCondLst>
                            <p:childTnLst>
                              <p:par>
                                <p:cTn id="43" presetID="16" presetClass="entr" presetSubtype="21" fill="hold" nodeType="after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barn(inVertical)">
                                      <p:cBhvr>
                                        <p:cTn id="45" dur="500"/>
                                        <p:tgtEl>
                                          <p:spTgt spid="25"/>
                                        </p:tgtEl>
                                      </p:cBhvr>
                                    </p:animEffect>
                                  </p:childTnLst>
                                </p:cTn>
                              </p:par>
                              <p:par>
                                <p:cTn id="46" presetID="12" presetClass="entr" presetSubtype="8"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additive="base">
                                        <p:cTn id="48" dur="500"/>
                                        <p:tgtEl>
                                          <p:spTgt spid="23"/>
                                        </p:tgtEl>
                                        <p:attrNameLst>
                                          <p:attrName>ppt_x</p:attrName>
                                        </p:attrNameLst>
                                      </p:cBhvr>
                                      <p:tavLst>
                                        <p:tav tm="0">
                                          <p:val>
                                            <p:strVal val="#ppt_x-#ppt_w*1.125000"/>
                                          </p:val>
                                        </p:tav>
                                        <p:tav tm="100000">
                                          <p:val>
                                            <p:strVal val="#ppt_x"/>
                                          </p:val>
                                        </p:tav>
                                      </p:tavLst>
                                    </p:anim>
                                    <p:animEffect transition="in" filter="wipe(right)">
                                      <p:cBhvr>
                                        <p:cTn id="49" dur="500"/>
                                        <p:tgtEl>
                                          <p:spTgt spid="23"/>
                                        </p:tgtEl>
                                      </p:cBhvr>
                                    </p:animEffect>
                                  </p:childTnLst>
                                </p:cTn>
                              </p:par>
                              <p:par>
                                <p:cTn id="50" presetID="12" presetClass="entr" presetSubtype="1"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500"/>
                                        <p:tgtEl>
                                          <p:spTgt spid="24"/>
                                        </p:tgtEl>
                                        <p:attrNameLst>
                                          <p:attrName>ppt_y</p:attrName>
                                        </p:attrNameLst>
                                      </p:cBhvr>
                                      <p:tavLst>
                                        <p:tav tm="0">
                                          <p:val>
                                            <p:strVal val="#ppt_y-#ppt_h*1.125000"/>
                                          </p:val>
                                        </p:tav>
                                        <p:tav tm="100000">
                                          <p:val>
                                            <p:strVal val="#ppt_y"/>
                                          </p:val>
                                        </p:tav>
                                      </p:tavLst>
                                    </p:anim>
                                    <p:animEffect transition="in" filter="wipe(down)">
                                      <p:cBhvr>
                                        <p:cTn id="53" dur="500"/>
                                        <p:tgtEl>
                                          <p:spTgt spid="24"/>
                                        </p:tgtEl>
                                      </p:cBhvr>
                                    </p:animEffect>
                                  </p:childTnLst>
                                </p:cTn>
                              </p:par>
                            </p:childTnLst>
                          </p:cTn>
                        </p:par>
                        <p:par>
                          <p:cTn id="54" fill="hold">
                            <p:stCondLst>
                              <p:cond delay="4500"/>
                            </p:stCondLst>
                            <p:childTnLst>
                              <p:par>
                                <p:cTn id="55" presetID="22" presetClass="entr" presetSubtype="8" fill="hold" grpId="0" nodeType="after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left)">
                                      <p:cBhvr>
                                        <p:cTn id="57" dur="500"/>
                                        <p:tgtEl>
                                          <p:spTgt spid="9"/>
                                        </p:tgtEl>
                                      </p:cBhvr>
                                    </p:animEffect>
                                  </p:childTnLst>
                                </p:cTn>
                              </p:par>
                            </p:childTnLst>
                          </p:cTn>
                        </p:par>
                        <p:par>
                          <p:cTn id="58" fill="hold">
                            <p:stCondLst>
                              <p:cond delay="5000"/>
                            </p:stCondLst>
                            <p:childTnLst>
                              <p:par>
                                <p:cTn id="59" presetID="22" presetClass="entr" presetSubtype="8" fill="hold" grpId="0" nodeType="after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wipe(left)">
                                      <p:cBhvr>
                                        <p:cTn id="6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P spid="21" grpId="0"/>
      <p:bldP spid="23" grpId="0"/>
      <p:bldP spid="24" grpId="0"/>
      <p:bldP spid="28" grpId="0" animBg="1"/>
      <p:bldP spid="29" grpId="0" animBg="1"/>
      <p:bldP spid="9" grpId="0"/>
      <p:bldP spid="41"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62192" y="511571"/>
            <a:ext cx="3467616"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动态扩展类与实例</a:t>
            </a:r>
            <a:endParaRPr lang="zh-CN" altLang="en-US" sz="3200" b="1" dirty="0">
              <a:solidFill>
                <a:schemeClr val="tx1">
                  <a:lumMod val="85000"/>
                  <a:lumOff val="15000"/>
                </a:schemeClr>
              </a:solidFill>
              <a:latin typeface="+mj-lt"/>
              <a:ea typeface="微软雅黑" panose="020B0503020204020204" pitchFamily="34" charset="-122"/>
              <a:cs typeface="微软雅黑" panose="020B0503020204020204" pitchFamily="34" charset="-122"/>
            </a:endParaRPr>
          </a:p>
        </p:txBody>
      </p:sp>
      <p:sp>
        <p:nvSpPr>
          <p:cNvPr id="3" name="矩形 2"/>
          <p:cNvSpPr/>
          <p:nvPr/>
        </p:nvSpPr>
        <p:spPr>
          <a:xfrm>
            <a:off x="2288761" y="2295248"/>
            <a:ext cx="9537059" cy="3785652"/>
          </a:xfrm>
          <a:prstGeom prst="rect">
            <a:avLst/>
          </a:prstGeom>
        </p:spPr>
        <p:txBody>
          <a:bodyPr wrap="square">
            <a:spAutoFit/>
          </a:bodyPr>
          <a:lstStyle/>
          <a:p>
            <a:pPr>
              <a:spcBef>
                <a:spcPct val="0"/>
              </a:spcBef>
              <a:defRPr/>
            </a:pPr>
            <a:r>
              <a:rPr lang="en-US" altLang="zh-CN" sz="2400" dirty="0">
                <a:solidFill>
                  <a:schemeClr val="tx1">
                    <a:lumMod val="85000"/>
                    <a:lumOff val="15000"/>
                  </a:schemeClr>
                </a:solidFill>
                <a:latin typeface="+mj-lt"/>
                <a:ea typeface="微软雅黑" panose="020B0503020204020204" pitchFamily="34" charset="-122"/>
              </a:rPr>
              <a:t>8	if __name__=='__main__</a:t>
            </a:r>
            <a:r>
              <a:rPr lang="en-US" altLang="zh-CN" sz="2400" dirty="0">
                <a:solidFill>
                  <a:schemeClr val="tx1">
                    <a:lumMod val="85000"/>
                    <a:lumOff val="15000"/>
                  </a:schemeClr>
                </a:solidFill>
                <a:ea typeface="微软雅黑" panose="020B0503020204020204" pitchFamily="34" charset="-122"/>
              </a:rPr>
              <a:t>'</a:t>
            </a:r>
            <a:r>
              <a:rPr lang="en-US" altLang="zh-CN" sz="2400" dirty="0">
                <a:solidFill>
                  <a:schemeClr val="tx1">
                    <a:lumMod val="85000"/>
                    <a:lumOff val="15000"/>
                  </a:schemeClr>
                </a:solidFill>
                <a:latin typeface="+mj-lt"/>
                <a:ea typeface="微软雅黑" panose="020B0503020204020204" pitchFamily="34" charset="-122"/>
              </a:rPr>
              <a:t>:</a:t>
            </a:r>
            <a:endParaRPr lang="en-US" altLang="zh-CN" sz="2400" dirty="0">
              <a:solidFill>
                <a:schemeClr val="tx1">
                  <a:lumMod val="85000"/>
                  <a:lumOff val="15000"/>
                </a:schemeClr>
              </a:solidFill>
              <a:latin typeface="+mj-lt"/>
              <a:ea typeface="微软雅黑" panose="020B0503020204020204" pitchFamily="34" charset="-122"/>
            </a:endParaRPr>
          </a:p>
          <a:p>
            <a:pPr>
              <a:spcBef>
                <a:spcPct val="0"/>
              </a:spcBef>
              <a:defRPr/>
            </a:pPr>
            <a:r>
              <a:rPr lang="en-US" altLang="zh-CN" sz="2400" dirty="0">
                <a:solidFill>
                  <a:schemeClr val="tx1">
                    <a:lumMod val="85000"/>
                    <a:lumOff val="15000"/>
                  </a:schemeClr>
                </a:solidFill>
                <a:latin typeface="+mj-lt"/>
                <a:ea typeface="微软雅黑" panose="020B0503020204020204" pitchFamily="34" charset="-122"/>
              </a:rPr>
              <a:t>9	    stu1=Student() #</a:t>
            </a:r>
            <a:r>
              <a:rPr lang="zh-CN" altLang="en-US" sz="2400" dirty="0">
                <a:solidFill>
                  <a:schemeClr val="tx1">
                    <a:lumMod val="85000"/>
                    <a:lumOff val="15000"/>
                  </a:schemeClr>
                </a:solidFill>
                <a:latin typeface="+mj-lt"/>
                <a:ea typeface="微软雅黑" panose="020B0503020204020204" pitchFamily="34" charset="-122"/>
              </a:rPr>
              <a:t>定义</a:t>
            </a:r>
            <a:r>
              <a:rPr lang="en-US" altLang="zh-CN" sz="2400" dirty="0">
                <a:solidFill>
                  <a:schemeClr val="tx1">
                    <a:lumMod val="85000"/>
                    <a:lumOff val="15000"/>
                  </a:schemeClr>
                </a:solidFill>
                <a:latin typeface="+mj-lt"/>
                <a:ea typeface="微软雅黑" panose="020B0503020204020204" pitchFamily="34" charset="-122"/>
              </a:rPr>
              <a:t>Student</a:t>
            </a:r>
            <a:r>
              <a:rPr lang="zh-CN" altLang="en-US" sz="2400" dirty="0">
                <a:solidFill>
                  <a:schemeClr val="tx1">
                    <a:lumMod val="85000"/>
                    <a:lumOff val="15000"/>
                  </a:schemeClr>
                </a:solidFill>
                <a:latin typeface="+mj-lt"/>
                <a:ea typeface="微软雅黑" panose="020B0503020204020204" pitchFamily="34" charset="-122"/>
              </a:rPr>
              <a:t>类对象</a:t>
            </a:r>
            <a:r>
              <a:rPr lang="en-US" altLang="zh-CN" sz="2400" dirty="0">
                <a:solidFill>
                  <a:schemeClr val="tx1">
                    <a:lumMod val="85000"/>
                    <a:lumOff val="15000"/>
                  </a:schemeClr>
                </a:solidFill>
                <a:latin typeface="+mj-lt"/>
                <a:ea typeface="微软雅黑" panose="020B0503020204020204" pitchFamily="34" charset="-122"/>
              </a:rPr>
              <a:t>stu1</a:t>
            </a:r>
            <a:endParaRPr lang="en-US" altLang="zh-CN" sz="2400" dirty="0">
              <a:solidFill>
                <a:schemeClr val="tx1">
                  <a:lumMod val="85000"/>
                  <a:lumOff val="15000"/>
                </a:schemeClr>
              </a:solidFill>
              <a:latin typeface="+mj-lt"/>
              <a:ea typeface="微软雅黑" panose="020B0503020204020204" pitchFamily="34" charset="-122"/>
            </a:endParaRPr>
          </a:p>
          <a:p>
            <a:pPr>
              <a:spcBef>
                <a:spcPct val="0"/>
              </a:spcBef>
              <a:defRPr/>
            </a:pPr>
            <a:r>
              <a:rPr lang="en-US" altLang="zh-CN" sz="2400" dirty="0">
                <a:solidFill>
                  <a:schemeClr val="tx1">
                    <a:lumMod val="85000"/>
                    <a:lumOff val="15000"/>
                  </a:schemeClr>
                </a:solidFill>
                <a:latin typeface="+mj-lt"/>
                <a:ea typeface="微软雅黑" panose="020B0503020204020204" pitchFamily="34" charset="-122"/>
              </a:rPr>
              <a:t>10	    stu2=Student() #</a:t>
            </a:r>
            <a:r>
              <a:rPr lang="zh-CN" altLang="en-US" sz="2400" dirty="0">
                <a:solidFill>
                  <a:schemeClr val="tx1">
                    <a:lumMod val="85000"/>
                    <a:lumOff val="15000"/>
                  </a:schemeClr>
                </a:solidFill>
                <a:latin typeface="+mj-lt"/>
                <a:ea typeface="微软雅黑" panose="020B0503020204020204" pitchFamily="34" charset="-122"/>
              </a:rPr>
              <a:t>定义</a:t>
            </a:r>
            <a:r>
              <a:rPr lang="en-US" altLang="zh-CN" sz="2400" dirty="0">
                <a:solidFill>
                  <a:schemeClr val="tx1">
                    <a:lumMod val="85000"/>
                    <a:lumOff val="15000"/>
                  </a:schemeClr>
                </a:solidFill>
                <a:latin typeface="+mj-lt"/>
                <a:ea typeface="微软雅黑" panose="020B0503020204020204" pitchFamily="34" charset="-122"/>
              </a:rPr>
              <a:t>Student</a:t>
            </a:r>
            <a:r>
              <a:rPr lang="zh-CN" altLang="en-US" sz="2400" dirty="0">
                <a:solidFill>
                  <a:schemeClr val="tx1">
                    <a:lumMod val="85000"/>
                    <a:lumOff val="15000"/>
                  </a:schemeClr>
                </a:solidFill>
                <a:latin typeface="+mj-lt"/>
                <a:ea typeface="微软雅黑" panose="020B0503020204020204" pitchFamily="34" charset="-122"/>
              </a:rPr>
              <a:t>类对象</a:t>
            </a:r>
            <a:r>
              <a:rPr lang="en-US" altLang="zh-CN" sz="2400" dirty="0">
                <a:solidFill>
                  <a:schemeClr val="tx1">
                    <a:lumMod val="85000"/>
                    <a:lumOff val="15000"/>
                  </a:schemeClr>
                </a:solidFill>
                <a:latin typeface="+mj-lt"/>
                <a:ea typeface="微软雅黑" panose="020B0503020204020204" pitchFamily="34" charset="-122"/>
              </a:rPr>
              <a:t>stu2</a:t>
            </a:r>
            <a:endParaRPr lang="en-US" altLang="zh-CN" sz="2400" dirty="0">
              <a:solidFill>
                <a:schemeClr val="tx1">
                  <a:lumMod val="85000"/>
                  <a:lumOff val="15000"/>
                </a:schemeClr>
              </a:solidFill>
              <a:latin typeface="+mj-lt"/>
              <a:ea typeface="微软雅黑" panose="020B0503020204020204" pitchFamily="34" charset="-122"/>
            </a:endParaRPr>
          </a:p>
          <a:p>
            <a:pPr>
              <a:spcBef>
                <a:spcPct val="0"/>
              </a:spcBef>
              <a:defRPr/>
            </a:pPr>
            <a:r>
              <a:rPr lang="en-US" altLang="zh-CN" sz="2400" b="1" dirty="0">
                <a:solidFill>
                  <a:schemeClr val="tx1">
                    <a:lumMod val="85000"/>
                    <a:lumOff val="15000"/>
                  </a:schemeClr>
                </a:solidFill>
                <a:latin typeface="+mj-lt"/>
                <a:ea typeface="微软雅黑" panose="020B0503020204020204" pitchFamily="34" charset="-122"/>
              </a:rPr>
              <a:t>11</a:t>
            </a:r>
            <a:r>
              <a:rPr lang="en-US" altLang="zh-CN" sz="2400" dirty="0">
                <a:solidFill>
                  <a:schemeClr val="tx1">
                    <a:lumMod val="85000"/>
                    <a:lumOff val="15000"/>
                  </a:schemeClr>
                </a:solidFill>
                <a:latin typeface="+mj-lt"/>
                <a:ea typeface="微软雅黑" panose="020B0503020204020204" pitchFamily="34" charset="-122"/>
              </a:rPr>
              <a:t>	    </a:t>
            </a:r>
            <a:r>
              <a:rPr lang="en-US" altLang="zh-CN" sz="2400" b="1" dirty="0">
                <a:solidFill>
                  <a:schemeClr val="tx1">
                    <a:lumMod val="85000"/>
                    <a:lumOff val="15000"/>
                  </a:schemeClr>
                </a:solidFill>
                <a:latin typeface="+mj-lt"/>
                <a:ea typeface="微软雅黑" panose="020B0503020204020204" pitchFamily="34" charset="-122"/>
              </a:rPr>
              <a:t>stu1.SetName=</a:t>
            </a:r>
            <a:r>
              <a:rPr lang="en-US" altLang="zh-CN" sz="2400" b="1" dirty="0" err="1">
                <a:solidFill>
                  <a:schemeClr val="tx1">
                    <a:lumMod val="85000"/>
                    <a:lumOff val="15000"/>
                  </a:schemeClr>
                </a:solidFill>
                <a:latin typeface="+mj-lt"/>
                <a:ea typeface="微软雅黑" panose="020B0503020204020204" pitchFamily="34" charset="-122"/>
              </a:rPr>
              <a:t>MethodType</a:t>
            </a:r>
            <a:r>
              <a:rPr lang="en-US" altLang="zh-CN" sz="2400" b="1" dirty="0">
                <a:solidFill>
                  <a:schemeClr val="tx1">
                    <a:lumMod val="85000"/>
                    <a:lumOff val="15000"/>
                  </a:schemeClr>
                </a:solidFill>
                <a:latin typeface="+mj-lt"/>
                <a:ea typeface="微软雅黑" panose="020B0503020204020204" pitchFamily="34" charset="-122"/>
              </a:rPr>
              <a:t>(SetName,stu1) </a:t>
            </a:r>
            <a:endParaRPr lang="en-US" altLang="zh-CN" sz="2400" b="1" dirty="0">
              <a:solidFill>
                <a:schemeClr val="tx1">
                  <a:lumMod val="85000"/>
                  <a:lumOff val="15000"/>
                </a:schemeClr>
              </a:solidFill>
              <a:latin typeface="+mj-lt"/>
              <a:ea typeface="微软雅黑" panose="020B0503020204020204" pitchFamily="34" charset="-122"/>
            </a:endParaRPr>
          </a:p>
          <a:p>
            <a:pPr>
              <a:spcBef>
                <a:spcPct val="0"/>
              </a:spcBef>
              <a:defRPr/>
            </a:pPr>
            <a:r>
              <a:rPr lang="en-US" altLang="zh-CN" sz="2400" b="1" dirty="0">
                <a:solidFill>
                  <a:schemeClr val="tx1">
                    <a:lumMod val="85000"/>
                    <a:lumOff val="15000"/>
                  </a:schemeClr>
                </a:solidFill>
                <a:latin typeface="+mj-lt"/>
                <a:ea typeface="微软雅黑" panose="020B0503020204020204" pitchFamily="34" charset="-122"/>
              </a:rPr>
              <a:t>     				#</a:t>
            </a:r>
            <a:r>
              <a:rPr lang="zh-CN" altLang="en-US" sz="2400" b="1" dirty="0">
                <a:solidFill>
                  <a:schemeClr val="tx1">
                    <a:lumMod val="85000"/>
                    <a:lumOff val="15000"/>
                  </a:schemeClr>
                </a:solidFill>
                <a:latin typeface="+mj-lt"/>
                <a:ea typeface="微软雅黑" panose="020B0503020204020204" pitchFamily="34" charset="-122"/>
              </a:rPr>
              <a:t>为</a:t>
            </a:r>
            <a:r>
              <a:rPr lang="en-US" altLang="zh-CN" sz="2400" b="1" dirty="0">
                <a:solidFill>
                  <a:schemeClr val="tx1">
                    <a:lumMod val="85000"/>
                    <a:lumOff val="15000"/>
                  </a:schemeClr>
                </a:solidFill>
                <a:latin typeface="+mj-lt"/>
                <a:ea typeface="微软雅黑" panose="020B0503020204020204" pitchFamily="34" charset="-122"/>
              </a:rPr>
              <a:t>stu1</a:t>
            </a:r>
            <a:r>
              <a:rPr lang="zh-CN" altLang="en-US" sz="2400" b="1" dirty="0">
                <a:solidFill>
                  <a:schemeClr val="tx1">
                    <a:lumMod val="85000"/>
                    <a:lumOff val="15000"/>
                  </a:schemeClr>
                </a:solidFill>
                <a:latin typeface="+mj-lt"/>
                <a:ea typeface="微软雅黑" panose="020B0503020204020204" pitchFamily="34" charset="-122"/>
              </a:rPr>
              <a:t>对象绑定</a:t>
            </a:r>
            <a:r>
              <a:rPr lang="en-US" altLang="zh-CN" sz="2400" b="1" dirty="0" err="1">
                <a:solidFill>
                  <a:schemeClr val="tx1">
                    <a:lumMod val="85000"/>
                    <a:lumOff val="15000"/>
                  </a:schemeClr>
                </a:solidFill>
                <a:latin typeface="+mj-lt"/>
                <a:ea typeface="微软雅黑" panose="020B0503020204020204" pitchFamily="34" charset="-122"/>
              </a:rPr>
              <a:t>SetName</a:t>
            </a:r>
            <a:r>
              <a:rPr lang="zh-CN" altLang="en-US" sz="2400" b="1" dirty="0">
                <a:solidFill>
                  <a:schemeClr val="tx1">
                    <a:lumMod val="85000"/>
                    <a:lumOff val="15000"/>
                  </a:schemeClr>
                </a:solidFill>
                <a:latin typeface="+mj-lt"/>
                <a:ea typeface="微软雅黑" panose="020B0503020204020204" pitchFamily="34" charset="-122"/>
              </a:rPr>
              <a:t>方法</a:t>
            </a:r>
            <a:endParaRPr lang="zh-CN" altLang="en-US" sz="2400" b="1" dirty="0">
              <a:solidFill>
                <a:schemeClr val="tx1">
                  <a:lumMod val="85000"/>
                  <a:lumOff val="15000"/>
                </a:schemeClr>
              </a:solidFill>
              <a:latin typeface="+mj-lt"/>
              <a:ea typeface="微软雅黑" panose="020B0503020204020204" pitchFamily="34" charset="-122"/>
            </a:endParaRPr>
          </a:p>
          <a:p>
            <a:pPr>
              <a:spcBef>
                <a:spcPct val="0"/>
              </a:spcBef>
              <a:defRPr/>
            </a:pPr>
            <a:r>
              <a:rPr lang="en-US" altLang="zh-CN" sz="2400" b="1" dirty="0">
                <a:solidFill>
                  <a:schemeClr val="tx1">
                    <a:lumMod val="85000"/>
                    <a:lumOff val="15000"/>
                  </a:schemeClr>
                </a:solidFill>
                <a:latin typeface="+mj-lt"/>
                <a:ea typeface="微软雅黑" panose="020B0503020204020204" pitchFamily="34" charset="-122"/>
              </a:rPr>
              <a:t>12</a:t>
            </a:r>
            <a:r>
              <a:rPr lang="en-US" altLang="zh-CN" sz="2400" dirty="0">
                <a:solidFill>
                  <a:schemeClr val="tx1">
                    <a:lumMod val="85000"/>
                    <a:lumOff val="15000"/>
                  </a:schemeClr>
                </a:solidFill>
                <a:latin typeface="+mj-lt"/>
                <a:ea typeface="微软雅黑" panose="020B0503020204020204" pitchFamily="34" charset="-122"/>
              </a:rPr>
              <a:t>	    </a:t>
            </a:r>
            <a:r>
              <a:rPr lang="en-US" altLang="zh-CN" sz="2400" b="1" dirty="0" err="1">
                <a:solidFill>
                  <a:schemeClr val="tx1">
                    <a:lumMod val="85000"/>
                    <a:lumOff val="15000"/>
                  </a:schemeClr>
                </a:solidFill>
                <a:latin typeface="+mj-lt"/>
                <a:ea typeface="微软雅黑" panose="020B0503020204020204" pitchFamily="34" charset="-122"/>
              </a:rPr>
              <a:t>Student.SetSno</a:t>
            </a:r>
            <a:r>
              <a:rPr lang="en-US" altLang="zh-CN" sz="2400" b="1" dirty="0">
                <a:solidFill>
                  <a:schemeClr val="tx1">
                    <a:lumMod val="85000"/>
                    <a:lumOff val="15000"/>
                  </a:schemeClr>
                </a:solidFill>
                <a:latin typeface="+mj-lt"/>
                <a:ea typeface="微软雅黑" panose="020B0503020204020204" pitchFamily="34" charset="-122"/>
              </a:rPr>
              <a:t>=</a:t>
            </a:r>
            <a:r>
              <a:rPr lang="en-US" altLang="zh-CN" sz="2400" b="1" dirty="0" err="1">
                <a:solidFill>
                  <a:schemeClr val="tx1">
                    <a:lumMod val="85000"/>
                    <a:lumOff val="15000"/>
                  </a:schemeClr>
                </a:solidFill>
                <a:latin typeface="+mj-lt"/>
                <a:ea typeface="微软雅黑" panose="020B0503020204020204" pitchFamily="34" charset="-122"/>
              </a:rPr>
              <a:t>SetSno</a:t>
            </a:r>
            <a:r>
              <a:rPr lang="en-US" altLang="zh-CN" sz="2400" b="1" dirty="0">
                <a:solidFill>
                  <a:schemeClr val="tx1">
                    <a:lumMod val="85000"/>
                    <a:lumOff val="15000"/>
                  </a:schemeClr>
                </a:solidFill>
                <a:latin typeface="+mj-lt"/>
                <a:ea typeface="微软雅黑" panose="020B0503020204020204" pitchFamily="34" charset="-122"/>
              </a:rPr>
              <a:t> #</a:t>
            </a:r>
            <a:r>
              <a:rPr lang="zh-CN" altLang="en-US" sz="2400" b="1" dirty="0">
                <a:solidFill>
                  <a:schemeClr val="tx1">
                    <a:lumMod val="85000"/>
                    <a:lumOff val="15000"/>
                  </a:schemeClr>
                </a:solidFill>
                <a:latin typeface="+mj-lt"/>
                <a:ea typeface="微软雅黑" panose="020B0503020204020204" pitchFamily="34" charset="-122"/>
              </a:rPr>
              <a:t>为</a:t>
            </a:r>
            <a:r>
              <a:rPr lang="en-US" altLang="zh-CN" sz="2400" b="1" dirty="0">
                <a:solidFill>
                  <a:schemeClr val="tx1">
                    <a:lumMod val="85000"/>
                    <a:lumOff val="15000"/>
                  </a:schemeClr>
                </a:solidFill>
                <a:latin typeface="+mj-lt"/>
                <a:ea typeface="微软雅黑" panose="020B0503020204020204" pitchFamily="34" charset="-122"/>
              </a:rPr>
              <a:t>Student</a:t>
            </a:r>
            <a:r>
              <a:rPr lang="zh-CN" altLang="en-US" sz="2400" b="1" dirty="0">
                <a:solidFill>
                  <a:schemeClr val="tx1">
                    <a:lumMod val="85000"/>
                    <a:lumOff val="15000"/>
                  </a:schemeClr>
                </a:solidFill>
                <a:latin typeface="+mj-lt"/>
                <a:ea typeface="微软雅黑" panose="020B0503020204020204" pitchFamily="34" charset="-122"/>
              </a:rPr>
              <a:t>类绑定</a:t>
            </a:r>
            <a:r>
              <a:rPr lang="en-US" altLang="zh-CN" sz="2400" b="1" dirty="0" err="1">
                <a:solidFill>
                  <a:schemeClr val="tx1">
                    <a:lumMod val="85000"/>
                    <a:lumOff val="15000"/>
                  </a:schemeClr>
                </a:solidFill>
                <a:latin typeface="+mj-lt"/>
                <a:ea typeface="微软雅黑" panose="020B0503020204020204" pitchFamily="34" charset="-122"/>
              </a:rPr>
              <a:t>SetSno</a:t>
            </a:r>
            <a:r>
              <a:rPr lang="zh-CN" altLang="en-US" sz="2400" b="1" dirty="0">
                <a:solidFill>
                  <a:schemeClr val="tx1">
                    <a:lumMod val="85000"/>
                    <a:lumOff val="15000"/>
                  </a:schemeClr>
                </a:solidFill>
                <a:latin typeface="+mj-lt"/>
                <a:ea typeface="微软雅黑" panose="020B0503020204020204" pitchFamily="34" charset="-122"/>
              </a:rPr>
              <a:t>方法</a:t>
            </a:r>
            <a:endParaRPr lang="zh-CN" altLang="en-US" sz="2400" b="1" dirty="0">
              <a:solidFill>
                <a:schemeClr val="tx1">
                  <a:lumMod val="85000"/>
                  <a:lumOff val="15000"/>
                </a:schemeClr>
              </a:solidFill>
              <a:latin typeface="+mj-lt"/>
              <a:ea typeface="微软雅黑" panose="020B0503020204020204" pitchFamily="34" charset="-122"/>
            </a:endParaRPr>
          </a:p>
          <a:p>
            <a:pPr>
              <a:spcBef>
                <a:spcPct val="0"/>
              </a:spcBef>
              <a:defRPr/>
            </a:pPr>
            <a:r>
              <a:rPr lang="en-US" altLang="zh-CN" sz="2400" dirty="0">
                <a:solidFill>
                  <a:schemeClr val="tx1">
                    <a:lumMod val="85000"/>
                    <a:lumOff val="15000"/>
                  </a:schemeClr>
                </a:solidFill>
                <a:latin typeface="+mj-lt"/>
                <a:ea typeface="微软雅黑" panose="020B0503020204020204" pitchFamily="34" charset="-122"/>
              </a:rPr>
              <a:t>13	    stu1.SetName('</a:t>
            </a:r>
            <a:r>
              <a:rPr lang="zh-CN" altLang="en-US" sz="2400" dirty="0">
                <a:solidFill>
                  <a:schemeClr val="tx1">
                    <a:lumMod val="85000"/>
                    <a:lumOff val="15000"/>
                  </a:schemeClr>
                </a:solidFill>
                <a:latin typeface="+mj-lt"/>
                <a:ea typeface="微软雅黑" panose="020B0503020204020204" pitchFamily="34" charset="-122"/>
              </a:rPr>
              <a:t>李晓明</a:t>
            </a:r>
            <a:r>
              <a:rPr lang="en-US" altLang="zh-CN" sz="2400" dirty="0">
                <a:solidFill>
                  <a:schemeClr val="tx1">
                    <a:lumMod val="85000"/>
                    <a:lumOff val="15000"/>
                  </a:schemeClr>
                </a:solidFill>
                <a:latin typeface="+mj-lt"/>
                <a:ea typeface="微软雅黑" panose="020B0503020204020204" pitchFamily="34" charset="-122"/>
              </a:rPr>
              <a:t>')</a:t>
            </a:r>
            <a:endParaRPr lang="en-US" altLang="zh-CN" sz="2400" dirty="0">
              <a:solidFill>
                <a:schemeClr val="tx1">
                  <a:lumMod val="85000"/>
                  <a:lumOff val="15000"/>
                </a:schemeClr>
              </a:solidFill>
              <a:latin typeface="+mj-lt"/>
              <a:ea typeface="微软雅黑" panose="020B0503020204020204" pitchFamily="34" charset="-122"/>
            </a:endParaRPr>
          </a:p>
          <a:p>
            <a:pPr>
              <a:spcBef>
                <a:spcPct val="0"/>
              </a:spcBef>
              <a:defRPr/>
            </a:pPr>
            <a:r>
              <a:rPr lang="en-US" altLang="zh-CN" sz="2400" dirty="0">
                <a:solidFill>
                  <a:schemeClr val="tx1">
                    <a:lumMod val="85000"/>
                    <a:lumOff val="15000"/>
                  </a:schemeClr>
                </a:solidFill>
                <a:latin typeface="+mj-lt"/>
                <a:ea typeface="微软雅黑" panose="020B0503020204020204" pitchFamily="34" charset="-122"/>
              </a:rPr>
              <a:t>14	    stu1.SetSno('1810100')</a:t>
            </a:r>
            <a:endParaRPr lang="en-US" altLang="zh-CN" sz="2400" dirty="0">
              <a:solidFill>
                <a:schemeClr val="tx1">
                  <a:lumMod val="85000"/>
                  <a:lumOff val="15000"/>
                </a:schemeClr>
              </a:solidFill>
              <a:latin typeface="+mj-lt"/>
              <a:ea typeface="微软雅黑" panose="020B0503020204020204" pitchFamily="34" charset="-122"/>
            </a:endParaRPr>
          </a:p>
          <a:p>
            <a:pPr>
              <a:spcBef>
                <a:spcPct val="0"/>
              </a:spcBef>
              <a:defRPr/>
            </a:pPr>
            <a:r>
              <a:rPr lang="en-US" altLang="zh-CN" sz="2400" dirty="0">
                <a:solidFill>
                  <a:schemeClr val="tx1">
                    <a:lumMod val="85000"/>
                    <a:lumOff val="15000"/>
                  </a:schemeClr>
                </a:solidFill>
                <a:latin typeface="+mj-lt"/>
                <a:ea typeface="微软雅黑" panose="020B0503020204020204" pitchFamily="34" charset="-122"/>
              </a:rPr>
              <a:t>15	    #stu2.SetName(</a:t>
            </a:r>
            <a:r>
              <a:rPr lang="en-US" altLang="zh-CN" sz="2400" dirty="0">
                <a:solidFill>
                  <a:schemeClr val="tx1">
                    <a:lumMod val="85000"/>
                    <a:lumOff val="15000"/>
                  </a:schemeClr>
                </a:solidFill>
                <a:ea typeface="微软雅黑" panose="020B0503020204020204" pitchFamily="34" charset="-122"/>
              </a:rPr>
              <a:t>'</a:t>
            </a:r>
            <a:r>
              <a:rPr lang="zh-CN" altLang="en-US" sz="2400" dirty="0">
                <a:solidFill>
                  <a:schemeClr val="tx1">
                    <a:lumMod val="85000"/>
                    <a:lumOff val="15000"/>
                  </a:schemeClr>
                </a:solidFill>
                <a:latin typeface="+mj-lt"/>
                <a:ea typeface="微软雅黑" panose="020B0503020204020204" pitchFamily="34" charset="-122"/>
              </a:rPr>
              <a:t>张刚</a:t>
            </a:r>
            <a:r>
              <a:rPr lang="en-US" altLang="zh-CN" sz="2400" dirty="0">
                <a:solidFill>
                  <a:schemeClr val="tx1">
                    <a:lumMod val="85000"/>
                    <a:lumOff val="15000"/>
                  </a:schemeClr>
                </a:solidFill>
                <a:ea typeface="微软雅黑" panose="020B0503020204020204" pitchFamily="34" charset="-122"/>
              </a:rPr>
              <a:t>'</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取消注释则会报错</a:t>
            </a:r>
            <a:endParaRPr lang="en-US" altLang="zh-CN" sz="2400" dirty="0">
              <a:solidFill>
                <a:schemeClr val="tx1">
                  <a:lumMod val="85000"/>
                  <a:lumOff val="15000"/>
                </a:schemeClr>
              </a:solidFill>
              <a:latin typeface="+mj-lt"/>
              <a:ea typeface="微软雅黑" panose="020B0503020204020204" pitchFamily="34" charset="-122"/>
            </a:endParaRPr>
          </a:p>
          <a:p>
            <a:pPr>
              <a:spcBef>
                <a:spcPct val="0"/>
              </a:spcBef>
              <a:defRPr/>
            </a:pPr>
            <a:r>
              <a:rPr lang="en-US" altLang="zh-CN" sz="2400" dirty="0">
                <a:solidFill>
                  <a:schemeClr val="tx1">
                    <a:lumMod val="85000"/>
                    <a:lumOff val="15000"/>
                  </a:schemeClr>
                </a:solidFill>
                <a:latin typeface="+mj-lt"/>
                <a:ea typeface="微软雅黑" panose="020B0503020204020204" pitchFamily="34" charset="-122"/>
              </a:rPr>
              <a:t>16	    stu2.SetSno('1810101')</a:t>
            </a:r>
            <a:endParaRPr lang="en-US" altLang="zh-CN" sz="2400" dirty="0">
              <a:solidFill>
                <a:schemeClr val="tx1">
                  <a:lumMod val="85000"/>
                  <a:lumOff val="15000"/>
                </a:schemeClr>
              </a:solidFill>
              <a:latin typeface="+mj-lt"/>
              <a:ea typeface="微软雅黑" panose="020B0503020204020204" pitchFamily="34" charset="-122"/>
            </a:endParaRPr>
          </a:p>
        </p:txBody>
      </p:sp>
      <p:sp>
        <p:nvSpPr>
          <p:cNvPr id="18" name="文本框 17"/>
          <p:cNvSpPr txBox="1"/>
          <p:nvPr/>
        </p:nvSpPr>
        <p:spPr>
          <a:xfrm>
            <a:off x="2200284" y="1716451"/>
            <a:ext cx="184731" cy="523220"/>
          </a:xfrm>
          <a:prstGeom prst="rect">
            <a:avLst/>
          </a:prstGeom>
          <a:noFill/>
        </p:spPr>
        <p:txBody>
          <a:bodyPr wrap="none" rtlCol="0">
            <a:spAutoFit/>
          </a:bodyPr>
          <a:lstStyle/>
          <a:p>
            <a:endParaRPr lang="zh-CN" altLang="en-US" sz="2800" dirty="0">
              <a:latin typeface="+mj-lt"/>
            </a:endParaRPr>
          </a:p>
        </p:txBody>
      </p:sp>
      <p:sp>
        <p:nvSpPr>
          <p:cNvPr id="38" name="KSO_Shape"/>
          <p:cNvSpPr/>
          <p:nvPr/>
        </p:nvSpPr>
        <p:spPr>
          <a:xfrm>
            <a:off x="1435740" y="1673882"/>
            <a:ext cx="9537060" cy="4527413"/>
          </a:xfrm>
          <a:prstGeom prst="roundRect">
            <a:avLst>
              <a:gd name="adj" fmla="val 442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grpSp>
        <p:nvGrpSpPr>
          <p:cNvPr id="8" name="组合 7"/>
          <p:cNvGrpSpPr/>
          <p:nvPr/>
        </p:nvGrpSpPr>
        <p:grpSpPr>
          <a:xfrm>
            <a:off x="1939283" y="1175072"/>
            <a:ext cx="1082757" cy="1082757"/>
            <a:chOff x="2055662" y="1762598"/>
            <a:chExt cx="1082757" cy="1082757"/>
          </a:xfrm>
        </p:grpSpPr>
        <p:sp>
          <p:nvSpPr>
            <p:cNvPr id="34" name="KSO_Shape"/>
            <p:cNvSpPr/>
            <p:nvPr/>
          </p:nvSpPr>
          <p:spPr>
            <a:xfrm>
              <a:off x="2055662" y="1762598"/>
              <a:ext cx="1082757" cy="1082757"/>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sp>
          <p:nvSpPr>
            <p:cNvPr id="29" name="KSO_Shape"/>
            <p:cNvSpPr/>
            <p:nvPr/>
          </p:nvSpPr>
          <p:spPr bwMode="auto">
            <a:xfrm>
              <a:off x="2200284" y="1980847"/>
              <a:ext cx="758352" cy="613001"/>
            </a:xfrm>
            <a:custGeom>
              <a:avLst/>
              <a:gdLst/>
              <a:ahLst/>
              <a:cxnLst/>
              <a:rect l="0" t="0" r="r" b="b"/>
              <a:pathLst>
                <a:path w="4741862" h="3833813">
                  <a:moveTo>
                    <a:pt x="247650" y="2000250"/>
                  </a:moveTo>
                  <a:lnTo>
                    <a:pt x="1016000" y="2000250"/>
                  </a:lnTo>
                  <a:lnTo>
                    <a:pt x="1030288" y="2003425"/>
                  </a:lnTo>
                  <a:lnTo>
                    <a:pt x="1041400" y="2012950"/>
                  </a:lnTo>
                  <a:lnTo>
                    <a:pt x="1050925" y="2020888"/>
                  </a:lnTo>
                  <a:lnTo>
                    <a:pt x="1054100" y="2036763"/>
                  </a:lnTo>
                  <a:lnTo>
                    <a:pt x="1050925" y="2051051"/>
                  </a:lnTo>
                  <a:lnTo>
                    <a:pt x="1041400" y="2063751"/>
                  </a:lnTo>
                  <a:lnTo>
                    <a:pt x="1030288" y="2071688"/>
                  </a:lnTo>
                  <a:lnTo>
                    <a:pt x="1016000" y="2074863"/>
                  </a:lnTo>
                  <a:lnTo>
                    <a:pt x="247650" y="2074863"/>
                  </a:lnTo>
                  <a:lnTo>
                    <a:pt x="233362" y="2071688"/>
                  </a:lnTo>
                  <a:lnTo>
                    <a:pt x="220662" y="2063751"/>
                  </a:lnTo>
                  <a:lnTo>
                    <a:pt x="212725" y="2051051"/>
                  </a:lnTo>
                  <a:lnTo>
                    <a:pt x="209550" y="2036763"/>
                  </a:lnTo>
                  <a:lnTo>
                    <a:pt x="212725" y="2020888"/>
                  </a:lnTo>
                  <a:lnTo>
                    <a:pt x="220662" y="2012950"/>
                  </a:lnTo>
                  <a:lnTo>
                    <a:pt x="233362" y="2003425"/>
                  </a:lnTo>
                  <a:lnTo>
                    <a:pt x="247650" y="2000250"/>
                  </a:lnTo>
                  <a:close/>
                  <a:moveTo>
                    <a:pt x="244475" y="1901825"/>
                  </a:moveTo>
                  <a:lnTo>
                    <a:pt x="1012825" y="1901825"/>
                  </a:lnTo>
                  <a:lnTo>
                    <a:pt x="1027112" y="1905000"/>
                  </a:lnTo>
                  <a:lnTo>
                    <a:pt x="1039812" y="1914525"/>
                  </a:lnTo>
                  <a:lnTo>
                    <a:pt x="1044575" y="1925638"/>
                  </a:lnTo>
                  <a:lnTo>
                    <a:pt x="1047750" y="1941513"/>
                  </a:lnTo>
                  <a:lnTo>
                    <a:pt x="1044575" y="1952626"/>
                  </a:lnTo>
                  <a:lnTo>
                    <a:pt x="1039812" y="1965326"/>
                  </a:lnTo>
                  <a:lnTo>
                    <a:pt x="1027112" y="1973263"/>
                  </a:lnTo>
                  <a:lnTo>
                    <a:pt x="1012825" y="1976438"/>
                  </a:lnTo>
                  <a:lnTo>
                    <a:pt x="244475" y="1976438"/>
                  </a:lnTo>
                  <a:lnTo>
                    <a:pt x="230188" y="1973263"/>
                  </a:lnTo>
                  <a:lnTo>
                    <a:pt x="217488" y="1965326"/>
                  </a:lnTo>
                  <a:lnTo>
                    <a:pt x="209550" y="1952626"/>
                  </a:lnTo>
                  <a:lnTo>
                    <a:pt x="206375" y="1941513"/>
                  </a:lnTo>
                  <a:lnTo>
                    <a:pt x="209550" y="1925638"/>
                  </a:lnTo>
                  <a:lnTo>
                    <a:pt x="217488" y="1914525"/>
                  </a:lnTo>
                  <a:lnTo>
                    <a:pt x="230188" y="1905000"/>
                  </a:lnTo>
                  <a:lnTo>
                    <a:pt x="244475" y="1901825"/>
                  </a:lnTo>
                  <a:close/>
                  <a:moveTo>
                    <a:pt x="277813" y="1803400"/>
                  </a:moveTo>
                  <a:lnTo>
                    <a:pt x="1047750" y="1803400"/>
                  </a:lnTo>
                  <a:lnTo>
                    <a:pt x="1060450" y="1806575"/>
                  </a:lnTo>
                  <a:lnTo>
                    <a:pt x="1071563" y="1816100"/>
                  </a:lnTo>
                  <a:lnTo>
                    <a:pt x="1081088" y="1827213"/>
                  </a:lnTo>
                  <a:lnTo>
                    <a:pt x="1084263" y="1843088"/>
                  </a:lnTo>
                  <a:lnTo>
                    <a:pt x="1081088" y="1857376"/>
                  </a:lnTo>
                  <a:lnTo>
                    <a:pt x="1071563" y="1868488"/>
                  </a:lnTo>
                  <a:lnTo>
                    <a:pt x="1060450" y="1874838"/>
                  </a:lnTo>
                  <a:lnTo>
                    <a:pt x="1047750" y="1878013"/>
                  </a:lnTo>
                  <a:lnTo>
                    <a:pt x="277813" y="1878013"/>
                  </a:lnTo>
                  <a:lnTo>
                    <a:pt x="263525" y="1874838"/>
                  </a:lnTo>
                  <a:lnTo>
                    <a:pt x="250825" y="1868488"/>
                  </a:lnTo>
                  <a:lnTo>
                    <a:pt x="244475" y="1857376"/>
                  </a:lnTo>
                  <a:lnTo>
                    <a:pt x="241300" y="1843088"/>
                  </a:lnTo>
                  <a:lnTo>
                    <a:pt x="244475" y="1827213"/>
                  </a:lnTo>
                  <a:lnTo>
                    <a:pt x="250825" y="1816100"/>
                  </a:lnTo>
                  <a:lnTo>
                    <a:pt x="263525" y="1806575"/>
                  </a:lnTo>
                  <a:lnTo>
                    <a:pt x="277813" y="1803400"/>
                  </a:lnTo>
                  <a:close/>
                  <a:moveTo>
                    <a:pt x="238125" y="1708150"/>
                  </a:moveTo>
                  <a:lnTo>
                    <a:pt x="1009650" y="1708150"/>
                  </a:lnTo>
                  <a:lnTo>
                    <a:pt x="1020762" y="1711325"/>
                  </a:lnTo>
                  <a:lnTo>
                    <a:pt x="1033462" y="1717675"/>
                  </a:lnTo>
                  <a:lnTo>
                    <a:pt x="1041400" y="1728788"/>
                  </a:lnTo>
                  <a:lnTo>
                    <a:pt x="1044575" y="1744663"/>
                  </a:lnTo>
                  <a:lnTo>
                    <a:pt x="1041400" y="1758951"/>
                  </a:lnTo>
                  <a:lnTo>
                    <a:pt x="1033462" y="1770063"/>
                  </a:lnTo>
                  <a:lnTo>
                    <a:pt x="1020762" y="1779588"/>
                  </a:lnTo>
                  <a:lnTo>
                    <a:pt x="1009650" y="1782763"/>
                  </a:lnTo>
                  <a:lnTo>
                    <a:pt x="238125" y="1782763"/>
                  </a:lnTo>
                  <a:lnTo>
                    <a:pt x="223838" y="1779588"/>
                  </a:lnTo>
                  <a:lnTo>
                    <a:pt x="212725" y="1770063"/>
                  </a:lnTo>
                  <a:lnTo>
                    <a:pt x="206375" y="1758951"/>
                  </a:lnTo>
                  <a:lnTo>
                    <a:pt x="203200" y="1744663"/>
                  </a:lnTo>
                  <a:lnTo>
                    <a:pt x="206375" y="1728788"/>
                  </a:lnTo>
                  <a:lnTo>
                    <a:pt x="212725" y="1717675"/>
                  </a:lnTo>
                  <a:lnTo>
                    <a:pt x="223838" y="1711325"/>
                  </a:lnTo>
                  <a:lnTo>
                    <a:pt x="238125" y="1708150"/>
                  </a:lnTo>
                  <a:close/>
                  <a:moveTo>
                    <a:pt x="301626" y="1609725"/>
                  </a:moveTo>
                  <a:lnTo>
                    <a:pt x="1068388" y="1609725"/>
                  </a:lnTo>
                  <a:lnTo>
                    <a:pt x="1084264" y="1612900"/>
                  </a:lnTo>
                  <a:lnTo>
                    <a:pt x="1095376" y="1620838"/>
                  </a:lnTo>
                  <a:lnTo>
                    <a:pt x="1104901" y="1633538"/>
                  </a:lnTo>
                  <a:lnTo>
                    <a:pt x="1108076" y="1644650"/>
                  </a:lnTo>
                  <a:lnTo>
                    <a:pt x="1104901" y="1660526"/>
                  </a:lnTo>
                  <a:lnTo>
                    <a:pt x="1095376" y="1671638"/>
                  </a:lnTo>
                  <a:lnTo>
                    <a:pt x="1084264" y="1681163"/>
                  </a:lnTo>
                  <a:lnTo>
                    <a:pt x="1068388" y="1684338"/>
                  </a:lnTo>
                  <a:lnTo>
                    <a:pt x="301626" y="1684338"/>
                  </a:lnTo>
                  <a:lnTo>
                    <a:pt x="287338" y="1681163"/>
                  </a:lnTo>
                  <a:lnTo>
                    <a:pt x="274638" y="1671638"/>
                  </a:lnTo>
                  <a:lnTo>
                    <a:pt x="268288" y="1660526"/>
                  </a:lnTo>
                  <a:lnTo>
                    <a:pt x="265113" y="1644650"/>
                  </a:lnTo>
                  <a:lnTo>
                    <a:pt x="268288" y="1633538"/>
                  </a:lnTo>
                  <a:lnTo>
                    <a:pt x="274638" y="1620838"/>
                  </a:lnTo>
                  <a:lnTo>
                    <a:pt x="287338" y="1612900"/>
                  </a:lnTo>
                  <a:lnTo>
                    <a:pt x="301626" y="1609725"/>
                  </a:lnTo>
                  <a:close/>
                  <a:moveTo>
                    <a:pt x="254001" y="1511300"/>
                  </a:moveTo>
                  <a:lnTo>
                    <a:pt x="1020764" y="1511300"/>
                  </a:lnTo>
                  <a:lnTo>
                    <a:pt x="1036638" y="1514475"/>
                  </a:lnTo>
                  <a:lnTo>
                    <a:pt x="1047751" y="1522413"/>
                  </a:lnTo>
                  <a:lnTo>
                    <a:pt x="1057276" y="1535113"/>
                  </a:lnTo>
                  <a:lnTo>
                    <a:pt x="1060451" y="1549401"/>
                  </a:lnTo>
                  <a:lnTo>
                    <a:pt x="1057276" y="1562101"/>
                  </a:lnTo>
                  <a:lnTo>
                    <a:pt x="1047751" y="1573213"/>
                  </a:lnTo>
                  <a:lnTo>
                    <a:pt x="1036638" y="1582738"/>
                  </a:lnTo>
                  <a:lnTo>
                    <a:pt x="1020764" y="1585913"/>
                  </a:lnTo>
                  <a:lnTo>
                    <a:pt x="254001" y="1585913"/>
                  </a:lnTo>
                  <a:lnTo>
                    <a:pt x="238126" y="1582738"/>
                  </a:lnTo>
                  <a:lnTo>
                    <a:pt x="227013" y="1573213"/>
                  </a:lnTo>
                  <a:lnTo>
                    <a:pt x="220663" y="1562101"/>
                  </a:lnTo>
                  <a:lnTo>
                    <a:pt x="217488" y="1549401"/>
                  </a:lnTo>
                  <a:lnTo>
                    <a:pt x="220663" y="1535113"/>
                  </a:lnTo>
                  <a:lnTo>
                    <a:pt x="227013" y="1522413"/>
                  </a:lnTo>
                  <a:lnTo>
                    <a:pt x="238126" y="1514475"/>
                  </a:lnTo>
                  <a:lnTo>
                    <a:pt x="254001" y="1511300"/>
                  </a:lnTo>
                  <a:close/>
                  <a:moveTo>
                    <a:pt x="274638" y="1412875"/>
                  </a:moveTo>
                  <a:lnTo>
                    <a:pt x="1041400" y="1412875"/>
                  </a:lnTo>
                  <a:lnTo>
                    <a:pt x="1057276" y="1416050"/>
                  </a:lnTo>
                  <a:lnTo>
                    <a:pt x="1068388" y="1423988"/>
                  </a:lnTo>
                  <a:lnTo>
                    <a:pt x="1077913" y="1436688"/>
                  </a:lnTo>
                  <a:lnTo>
                    <a:pt x="1081088" y="1450976"/>
                  </a:lnTo>
                  <a:lnTo>
                    <a:pt x="1077913" y="1466851"/>
                  </a:lnTo>
                  <a:lnTo>
                    <a:pt x="1068388" y="1477963"/>
                  </a:lnTo>
                  <a:lnTo>
                    <a:pt x="1057276" y="1484313"/>
                  </a:lnTo>
                  <a:lnTo>
                    <a:pt x="1041400" y="1487488"/>
                  </a:lnTo>
                  <a:lnTo>
                    <a:pt x="274638" y="1487488"/>
                  </a:lnTo>
                  <a:lnTo>
                    <a:pt x="260350" y="1484313"/>
                  </a:lnTo>
                  <a:lnTo>
                    <a:pt x="247650" y="1477963"/>
                  </a:lnTo>
                  <a:lnTo>
                    <a:pt x="238126" y="1466851"/>
                  </a:lnTo>
                  <a:lnTo>
                    <a:pt x="236538" y="1450976"/>
                  </a:lnTo>
                  <a:lnTo>
                    <a:pt x="238126" y="1436688"/>
                  </a:lnTo>
                  <a:lnTo>
                    <a:pt x="247650" y="1423988"/>
                  </a:lnTo>
                  <a:lnTo>
                    <a:pt x="260350" y="1416050"/>
                  </a:lnTo>
                  <a:lnTo>
                    <a:pt x="274638" y="1412875"/>
                  </a:lnTo>
                  <a:close/>
                  <a:moveTo>
                    <a:pt x="3359150" y="0"/>
                  </a:moveTo>
                  <a:lnTo>
                    <a:pt x="3403600" y="3175"/>
                  </a:lnTo>
                  <a:lnTo>
                    <a:pt x="3449638" y="6350"/>
                  </a:lnTo>
                  <a:lnTo>
                    <a:pt x="3494088" y="17462"/>
                  </a:lnTo>
                  <a:lnTo>
                    <a:pt x="3535362" y="30162"/>
                  </a:lnTo>
                  <a:lnTo>
                    <a:pt x="3579814" y="50800"/>
                  </a:lnTo>
                  <a:lnTo>
                    <a:pt x="3619500" y="71437"/>
                  </a:lnTo>
                  <a:lnTo>
                    <a:pt x="3654426" y="98425"/>
                  </a:lnTo>
                  <a:lnTo>
                    <a:pt x="3687762" y="128587"/>
                  </a:lnTo>
                  <a:lnTo>
                    <a:pt x="3717926" y="158750"/>
                  </a:lnTo>
                  <a:lnTo>
                    <a:pt x="3744914" y="193675"/>
                  </a:lnTo>
                  <a:lnTo>
                    <a:pt x="3768726" y="230187"/>
                  </a:lnTo>
                  <a:lnTo>
                    <a:pt x="3789362" y="268287"/>
                  </a:lnTo>
                  <a:lnTo>
                    <a:pt x="3803650" y="311150"/>
                  </a:lnTo>
                  <a:lnTo>
                    <a:pt x="3816350" y="352425"/>
                  </a:lnTo>
                  <a:lnTo>
                    <a:pt x="3822700" y="393700"/>
                  </a:lnTo>
                  <a:lnTo>
                    <a:pt x="3827462" y="439737"/>
                  </a:lnTo>
                  <a:lnTo>
                    <a:pt x="3825876" y="484187"/>
                  </a:lnTo>
                  <a:lnTo>
                    <a:pt x="3822700" y="528637"/>
                  </a:lnTo>
                  <a:lnTo>
                    <a:pt x="3813176" y="573087"/>
                  </a:lnTo>
                  <a:lnTo>
                    <a:pt x="3798888" y="615950"/>
                  </a:lnTo>
                  <a:lnTo>
                    <a:pt x="3776662" y="660400"/>
                  </a:lnTo>
                  <a:lnTo>
                    <a:pt x="3756026" y="698500"/>
                  </a:lnTo>
                  <a:lnTo>
                    <a:pt x="3729038" y="735012"/>
                  </a:lnTo>
                  <a:lnTo>
                    <a:pt x="3702050" y="768350"/>
                  </a:lnTo>
                  <a:lnTo>
                    <a:pt x="3670300" y="796925"/>
                  </a:lnTo>
                  <a:lnTo>
                    <a:pt x="3633788" y="823912"/>
                  </a:lnTo>
                  <a:lnTo>
                    <a:pt x="3598862" y="847724"/>
                  </a:lnTo>
                  <a:lnTo>
                    <a:pt x="3606800" y="844549"/>
                  </a:lnTo>
                  <a:lnTo>
                    <a:pt x="3633788" y="842962"/>
                  </a:lnTo>
                  <a:lnTo>
                    <a:pt x="3675062" y="839787"/>
                  </a:lnTo>
                  <a:lnTo>
                    <a:pt x="3721100" y="839787"/>
                  </a:lnTo>
                  <a:lnTo>
                    <a:pt x="3765550" y="842962"/>
                  </a:lnTo>
                  <a:lnTo>
                    <a:pt x="3810000" y="850899"/>
                  </a:lnTo>
                  <a:lnTo>
                    <a:pt x="3857626" y="863599"/>
                  </a:lnTo>
                  <a:lnTo>
                    <a:pt x="3902076" y="881062"/>
                  </a:lnTo>
                  <a:lnTo>
                    <a:pt x="3948112" y="904874"/>
                  </a:lnTo>
                  <a:lnTo>
                    <a:pt x="3989388" y="935037"/>
                  </a:lnTo>
                  <a:lnTo>
                    <a:pt x="4019550" y="958849"/>
                  </a:lnTo>
                  <a:lnTo>
                    <a:pt x="4046538" y="982662"/>
                  </a:lnTo>
                  <a:lnTo>
                    <a:pt x="4070350" y="1009649"/>
                  </a:lnTo>
                  <a:lnTo>
                    <a:pt x="4094162" y="1039812"/>
                  </a:lnTo>
                  <a:lnTo>
                    <a:pt x="4117976" y="1068387"/>
                  </a:lnTo>
                  <a:lnTo>
                    <a:pt x="4138612" y="1101724"/>
                  </a:lnTo>
                  <a:lnTo>
                    <a:pt x="4179888" y="1169987"/>
                  </a:lnTo>
                  <a:lnTo>
                    <a:pt x="4216400" y="1243012"/>
                  </a:lnTo>
                  <a:lnTo>
                    <a:pt x="4249738" y="1319212"/>
                  </a:lnTo>
                  <a:lnTo>
                    <a:pt x="4278312" y="1400174"/>
                  </a:lnTo>
                  <a:lnTo>
                    <a:pt x="4305300" y="1484312"/>
                  </a:lnTo>
                  <a:lnTo>
                    <a:pt x="4329112" y="1568450"/>
                  </a:lnTo>
                  <a:lnTo>
                    <a:pt x="4352926" y="1654175"/>
                  </a:lnTo>
                  <a:lnTo>
                    <a:pt x="4395788" y="1824038"/>
                  </a:lnTo>
                  <a:lnTo>
                    <a:pt x="4433888" y="1989138"/>
                  </a:lnTo>
                  <a:lnTo>
                    <a:pt x="4451910" y="2059780"/>
                  </a:lnTo>
                  <a:lnTo>
                    <a:pt x="4606926" y="935037"/>
                  </a:lnTo>
                  <a:lnTo>
                    <a:pt x="4610100" y="919162"/>
                  </a:lnTo>
                  <a:lnTo>
                    <a:pt x="4616450" y="908049"/>
                  </a:lnTo>
                  <a:lnTo>
                    <a:pt x="4625976" y="898524"/>
                  </a:lnTo>
                  <a:lnTo>
                    <a:pt x="4633914" y="890587"/>
                  </a:lnTo>
                  <a:lnTo>
                    <a:pt x="4646614" y="881062"/>
                  </a:lnTo>
                  <a:lnTo>
                    <a:pt x="4657726" y="877887"/>
                  </a:lnTo>
                  <a:lnTo>
                    <a:pt x="4670426" y="874712"/>
                  </a:lnTo>
                  <a:lnTo>
                    <a:pt x="4684714" y="874712"/>
                  </a:lnTo>
                  <a:lnTo>
                    <a:pt x="4697414" y="877887"/>
                  </a:lnTo>
                  <a:lnTo>
                    <a:pt x="4708526" y="884237"/>
                  </a:lnTo>
                  <a:lnTo>
                    <a:pt x="4721226" y="892174"/>
                  </a:lnTo>
                  <a:lnTo>
                    <a:pt x="4729162" y="901699"/>
                  </a:lnTo>
                  <a:lnTo>
                    <a:pt x="4735514" y="914399"/>
                  </a:lnTo>
                  <a:lnTo>
                    <a:pt x="4738688" y="925512"/>
                  </a:lnTo>
                  <a:lnTo>
                    <a:pt x="4741862" y="938212"/>
                  </a:lnTo>
                  <a:lnTo>
                    <a:pt x="4741862" y="952499"/>
                  </a:lnTo>
                  <a:lnTo>
                    <a:pt x="4538662" y="2415850"/>
                  </a:lnTo>
                  <a:lnTo>
                    <a:pt x="4538662" y="3765551"/>
                  </a:lnTo>
                  <a:lnTo>
                    <a:pt x="4535488" y="3779838"/>
                  </a:lnTo>
                  <a:lnTo>
                    <a:pt x="4532314" y="3792538"/>
                  </a:lnTo>
                  <a:lnTo>
                    <a:pt x="4527550" y="3803651"/>
                  </a:lnTo>
                  <a:lnTo>
                    <a:pt x="4518026" y="3813176"/>
                  </a:lnTo>
                  <a:lnTo>
                    <a:pt x="4508500" y="3821113"/>
                  </a:lnTo>
                  <a:lnTo>
                    <a:pt x="4497388" y="3827463"/>
                  </a:lnTo>
                  <a:lnTo>
                    <a:pt x="4484688" y="3833813"/>
                  </a:lnTo>
                  <a:lnTo>
                    <a:pt x="4470400" y="3833813"/>
                  </a:lnTo>
                  <a:lnTo>
                    <a:pt x="4454526" y="3833813"/>
                  </a:lnTo>
                  <a:lnTo>
                    <a:pt x="4443414" y="3827463"/>
                  </a:lnTo>
                  <a:lnTo>
                    <a:pt x="4430714" y="3821113"/>
                  </a:lnTo>
                  <a:lnTo>
                    <a:pt x="4422776" y="3813176"/>
                  </a:lnTo>
                  <a:lnTo>
                    <a:pt x="4413250" y="3803651"/>
                  </a:lnTo>
                  <a:lnTo>
                    <a:pt x="4406900" y="3792538"/>
                  </a:lnTo>
                  <a:lnTo>
                    <a:pt x="4403726" y="3779838"/>
                  </a:lnTo>
                  <a:lnTo>
                    <a:pt x="4402138" y="3765551"/>
                  </a:lnTo>
                  <a:lnTo>
                    <a:pt x="4402138" y="2505075"/>
                  </a:lnTo>
                  <a:lnTo>
                    <a:pt x="4398962" y="2493962"/>
                  </a:lnTo>
                  <a:lnTo>
                    <a:pt x="4395788" y="2478087"/>
                  </a:lnTo>
                  <a:lnTo>
                    <a:pt x="4395788" y="2474913"/>
                  </a:lnTo>
                  <a:lnTo>
                    <a:pt x="4386264" y="2493963"/>
                  </a:lnTo>
                  <a:lnTo>
                    <a:pt x="4378326" y="2511425"/>
                  </a:lnTo>
                  <a:lnTo>
                    <a:pt x="4365626" y="2528888"/>
                  </a:lnTo>
                  <a:lnTo>
                    <a:pt x="4351338" y="2544763"/>
                  </a:lnTo>
                  <a:lnTo>
                    <a:pt x="4335464" y="2559050"/>
                  </a:lnTo>
                  <a:lnTo>
                    <a:pt x="4321176" y="2570163"/>
                  </a:lnTo>
                  <a:lnTo>
                    <a:pt x="4302126" y="2579688"/>
                  </a:lnTo>
                  <a:lnTo>
                    <a:pt x="4284664" y="2589213"/>
                  </a:lnTo>
                  <a:lnTo>
                    <a:pt x="4264026" y="2597150"/>
                  </a:lnTo>
                  <a:lnTo>
                    <a:pt x="4243388" y="2603500"/>
                  </a:lnTo>
                  <a:lnTo>
                    <a:pt x="4222750" y="2606675"/>
                  </a:lnTo>
                  <a:lnTo>
                    <a:pt x="3565526" y="2677005"/>
                  </a:lnTo>
                  <a:lnTo>
                    <a:pt x="3565526" y="3765551"/>
                  </a:lnTo>
                  <a:lnTo>
                    <a:pt x="3565526" y="3779838"/>
                  </a:lnTo>
                  <a:lnTo>
                    <a:pt x="3559176" y="3792538"/>
                  </a:lnTo>
                  <a:lnTo>
                    <a:pt x="3552826" y="3803651"/>
                  </a:lnTo>
                  <a:lnTo>
                    <a:pt x="3548064" y="3813176"/>
                  </a:lnTo>
                  <a:lnTo>
                    <a:pt x="3535364" y="3821113"/>
                  </a:lnTo>
                  <a:lnTo>
                    <a:pt x="3524250" y="3827463"/>
                  </a:lnTo>
                  <a:lnTo>
                    <a:pt x="3511550" y="3833813"/>
                  </a:lnTo>
                  <a:lnTo>
                    <a:pt x="3500438" y="3833813"/>
                  </a:lnTo>
                  <a:lnTo>
                    <a:pt x="3484564" y="3833813"/>
                  </a:lnTo>
                  <a:lnTo>
                    <a:pt x="3473450" y="3827463"/>
                  </a:lnTo>
                  <a:lnTo>
                    <a:pt x="3460750" y="3821113"/>
                  </a:lnTo>
                  <a:lnTo>
                    <a:pt x="3451226" y="3813176"/>
                  </a:lnTo>
                  <a:lnTo>
                    <a:pt x="3443288" y="3803651"/>
                  </a:lnTo>
                  <a:lnTo>
                    <a:pt x="3436938" y="3792538"/>
                  </a:lnTo>
                  <a:lnTo>
                    <a:pt x="3430588" y="3779838"/>
                  </a:lnTo>
                  <a:lnTo>
                    <a:pt x="3430588" y="3765551"/>
                  </a:lnTo>
                  <a:lnTo>
                    <a:pt x="3430588" y="2920423"/>
                  </a:lnTo>
                  <a:lnTo>
                    <a:pt x="3355976" y="3582988"/>
                  </a:lnTo>
                  <a:lnTo>
                    <a:pt x="3349626" y="3603625"/>
                  </a:lnTo>
                  <a:lnTo>
                    <a:pt x="3348038" y="3624263"/>
                  </a:lnTo>
                  <a:lnTo>
                    <a:pt x="3338514" y="3643313"/>
                  </a:lnTo>
                  <a:lnTo>
                    <a:pt x="3328988" y="3663950"/>
                  </a:lnTo>
                  <a:lnTo>
                    <a:pt x="3317876" y="3678238"/>
                  </a:lnTo>
                  <a:lnTo>
                    <a:pt x="3305176" y="3695700"/>
                  </a:lnTo>
                  <a:lnTo>
                    <a:pt x="3290888" y="3711575"/>
                  </a:lnTo>
                  <a:lnTo>
                    <a:pt x="3275014" y="3722688"/>
                  </a:lnTo>
                  <a:lnTo>
                    <a:pt x="3260726" y="3735388"/>
                  </a:lnTo>
                  <a:lnTo>
                    <a:pt x="3243262" y="3746500"/>
                  </a:lnTo>
                  <a:lnTo>
                    <a:pt x="3222626" y="3756025"/>
                  </a:lnTo>
                  <a:lnTo>
                    <a:pt x="3203576" y="3762375"/>
                  </a:lnTo>
                  <a:lnTo>
                    <a:pt x="3182938" y="3768725"/>
                  </a:lnTo>
                  <a:lnTo>
                    <a:pt x="3162300" y="3771900"/>
                  </a:lnTo>
                  <a:lnTo>
                    <a:pt x="3141662" y="3771900"/>
                  </a:lnTo>
                  <a:lnTo>
                    <a:pt x="3121026" y="3771900"/>
                  </a:lnTo>
                  <a:lnTo>
                    <a:pt x="3097214" y="3765550"/>
                  </a:lnTo>
                  <a:lnTo>
                    <a:pt x="3078162" y="3759200"/>
                  </a:lnTo>
                  <a:lnTo>
                    <a:pt x="3057526" y="3752850"/>
                  </a:lnTo>
                  <a:lnTo>
                    <a:pt x="3040062" y="3744913"/>
                  </a:lnTo>
                  <a:lnTo>
                    <a:pt x="3022600" y="3732213"/>
                  </a:lnTo>
                  <a:lnTo>
                    <a:pt x="3003550" y="3721100"/>
                  </a:lnTo>
                  <a:lnTo>
                    <a:pt x="2989263" y="3705225"/>
                  </a:lnTo>
                  <a:lnTo>
                    <a:pt x="2976563" y="3690938"/>
                  </a:lnTo>
                  <a:lnTo>
                    <a:pt x="2965450" y="3671888"/>
                  </a:lnTo>
                  <a:lnTo>
                    <a:pt x="2952750" y="3657600"/>
                  </a:lnTo>
                  <a:lnTo>
                    <a:pt x="2947988" y="3636963"/>
                  </a:lnTo>
                  <a:lnTo>
                    <a:pt x="2938463" y="3619500"/>
                  </a:lnTo>
                  <a:lnTo>
                    <a:pt x="2935288" y="3597275"/>
                  </a:lnTo>
                  <a:lnTo>
                    <a:pt x="2932113" y="3576638"/>
                  </a:lnTo>
                  <a:lnTo>
                    <a:pt x="2928938" y="3556000"/>
                  </a:lnTo>
                  <a:lnTo>
                    <a:pt x="2932113" y="3532188"/>
                  </a:lnTo>
                  <a:lnTo>
                    <a:pt x="3051176" y="2478087"/>
                  </a:lnTo>
                  <a:lnTo>
                    <a:pt x="3054350" y="2457450"/>
                  </a:lnTo>
                  <a:lnTo>
                    <a:pt x="3060700" y="2436812"/>
                  </a:lnTo>
                  <a:lnTo>
                    <a:pt x="3070226" y="2416175"/>
                  </a:lnTo>
                  <a:lnTo>
                    <a:pt x="3078162" y="2397125"/>
                  </a:lnTo>
                  <a:lnTo>
                    <a:pt x="3087688" y="2379662"/>
                  </a:lnTo>
                  <a:lnTo>
                    <a:pt x="3101976" y="2365375"/>
                  </a:lnTo>
                  <a:lnTo>
                    <a:pt x="3114676" y="2349500"/>
                  </a:lnTo>
                  <a:lnTo>
                    <a:pt x="3128962" y="2335212"/>
                  </a:lnTo>
                  <a:lnTo>
                    <a:pt x="3148014" y="2322512"/>
                  </a:lnTo>
                  <a:lnTo>
                    <a:pt x="3165476" y="2314575"/>
                  </a:lnTo>
                  <a:lnTo>
                    <a:pt x="3182938" y="2305050"/>
                  </a:lnTo>
                  <a:lnTo>
                    <a:pt x="3203576" y="2298700"/>
                  </a:lnTo>
                  <a:lnTo>
                    <a:pt x="3222626" y="2293937"/>
                  </a:lnTo>
                  <a:lnTo>
                    <a:pt x="3243262" y="2290762"/>
                  </a:lnTo>
                  <a:lnTo>
                    <a:pt x="3260726" y="2290762"/>
                  </a:lnTo>
                  <a:lnTo>
                    <a:pt x="3273426" y="2284412"/>
                  </a:lnTo>
                  <a:lnTo>
                    <a:pt x="3294064" y="2281237"/>
                  </a:lnTo>
                  <a:lnTo>
                    <a:pt x="3314700" y="2274887"/>
                  </a:lnTo>
                  <a:lnTo>
                    <a:pt x="3690474" y="2234675"/>
                  </a:lnTo>
                  <a:lnTo>
                    <a:pt x="3667126" y="2144713"/>
                  </a:lnTo>
                  <a:lnTo>
                    <a:pt x="3609976" y="1931988"/>
                  </a:lnTo>
                  <a:lnTo>
                    <a:pt x="3582988" y="1827213"/>
                  </a:lnTo>
                  <a:lnTo>
                    <a:pt x="3549650" y="1722437"/>
                  </a:lnTo>
                  <a:lnTo>
                    <a:pt x="3514726" y="1620837"/>
                  </a:lnTo>
                  <a:lnTo>
                    <a:pt x="3475038" y="1525587"/>
                  </a:lnTo>
                  <a:lnTo>
                    <a:pt x="3459802" y="1481266"/>
                  </a:lnTo>
                  <a:lnTo>
                    <a:pt x="3457576" y="1484313"/>
                  </a:lnTo>
                  <a:lnTo>
                    <a:pt x="3406776" y="1570038"/>
                  </a:lnTo>
                  <a:lnTo>
                    <a:pt x="3359150" y="1660525"/>
                  </a:lnTo>
                  <a:lnTo>
                    <a:pt x="3341750" y="1690108"/>
                  </a:lnTo>
                  <a:lnTo>
                    <a:pt x="3341688" y="1690688"/>
                  </a:lnTo>
                  <a:lnTo>
                    <a:pt x="3328988" y="1717675"/>
                  </a:lnTo>
                  <a:lnTo>
                    <a:pt x="3317876" y="1744663"/>
                  </a:lnTo>
                  <a:lnTo>
                    <a:pt x="3297238" y="1765300"/>
                  </a:lnTo>
                  <a:lnTo>
                    <a:pt x="3275014" y="1782763"/>
                  </a:lnTo>
                  <a:lnTo>
                    <a:pt x="3249614" y="1797050"/>
                  </a:lnTo>
                  <a:lnTo>
                    <a:pt x="3219450" y="1806575"/>
                  </a:lnTo>
                  <a:lnTo>
                    <a:pt x="2603954" y="1993900"/>
                  </a:lnTo>
                  <a:lnTo>
                    <a:pt x="2606676" y="1993900"/>
                  </a:lnTo>
                  <a:lnTo>
                    <a:pt x="2619376" y="1993900"/>
                  </a:lnTo>
                  <a:lnTo>
                    <a:pt x="2633663" y="2000250"/>
                  </a:lnTo>
                  <a:lnTo>
                    <a:pt x="2646363" y="2006600"/>
                  </a:lnTo>
                  <a:lnTo>
                    <a:pt x="2654300" y="2016125"/>
                  </a:lnTo>
                  <a:lnTo>
                    <a:pt x="2663826" y="2024063"/>
                  </a:lnTo>
                  <a:lnTo>
                    <a:pt x="2670176" y="2036763"/>
                  </a:lnTo>
                  <a:lnTo>
                    <a:pt x="2671763" y="2047875"/>
                  </a:lnTo>
                  <a:lnTo>
                    <a:pt x="2674938" y="2063751"/>
                  </a:lnTo>
                  <a:lnTo>
                    <a:pt x="2671763" y="2074863"/>
                  </a:lnTo>
                  <a:lnTo>
                    <a:pt x="2670176" y="2087563"/>
                  </a:lnTo>
                  <a:lnTo>
                    <a:pt x="2663826" y="2098676"/>
                  </a:lnTo>
                  <a:lnTo>
                    <a:pt x="2654300" y="2111375"/>
                  </a:lnTo>
                  <a:lnTo>
                    <a:pt x="3027362" y="2111375"/>
                  </a:lnTo>
                  <a:lnTo>
                    <a:pt x="3040062" y="2111375"/>
                  </a:lnTo>
                  <a:lnTo>
                    <a:pt x="3054350" y="2114550"/>
                  </a:lnTo>
                  <a:lnTo>
                    <a:pt x="3063876" y="2119313"/>
                  </a:lnTo>
                  <a:lnTo>
                    <a:pt x="3074988" y="2128838"/>
                  </a:lnTo>
                  <a:lnTo>
                    <a:pt x="3084514" y="2141538"/>
                  </a:lnTo>
                  <a:lnTo>
                    <a:pt x="3090862" y="2149475"/>
                  </a:lnTo>
                  <a:lnTo>
                    <a:pt x="3094038" y="2165350"/>
                  </a:lnTo>
                  <a:lnTo>
                    <a:pt x="3094038" y="2176463"/>
                  </a:lnTo>
                  <a:lnTo>
                    <a:pt x="3094038" y="2192338"/>
                  </a:lnTo>
                  <a:lnTo>
                    <a:pt x="3090862" y="2203450"/>
                  </a:lnTo>
                  <a:lnTo>
                    <a:pt x="3084514" y="2216150"/>
                  </a:lnTo>
                  <a:lnTo>
                    <a:pt x="3074988" y="2224088"/>
                  </a:lnTo>
                  <a:lnTo>
                    <a:pt x="3063876" y="2233613"/>
                  </a:lnTo>
                  <a:lnTo>
                    <a:pt x="3054350" y="2239963"/>
                  </a:lnTo>
                  <a:lnTo>
                    <a:pt x="3040062" y="2243138"/>
                  </a:lnTo>
                  <a:lnTo>
                    <a:pt x="3027362" y="2244725"/>
                  </a:lnTo>
                  <a:lnTo>
                    <a:pt x="2857501" y="2244725"/>
                  </a:lnTo>
                  <a:lnTo>
                    <a:pt x="2857501" y="3765551"/>
                  </a:lnTo>
                  <a:lnTo>
                    <a:pt x="2857501" y="3779838"/>
                  </a:lnTo>
                  <a:lnTo>
                    <a:pt x="2851151" y="3792538"/>
                  </a:lnTo>
                  <a:lnTo>
                    <a:pt x="2846388" y="3803651"/>
                  </a:lnTo>
                  <a:lnTo>
                    <a:pt x="2836863" y="3813176"/>
                  </a:lnTo>
                  <a:lnTo>
                    <a:pt x="2827338" y="3821113"/>
                  </a:lnTo>
                  <a:lnTo>
                    <a:pt x="2816226" y="3827463"/>
                  </a:lnTo>
                  <a:lnTo>
                    <a:pt x="2803526" y="3833813"/>
                  </a:lnTo>
                  <a:lnTo>
                    <a:pt x="2789238" y="3833813"/>
                  </a:lnTo>
                  <a:lnTo>
                    <a:pt x="2776538" y="3833813"/>
                  </a:lnTo>
                  <a:lnTo>
                    <a:pt x="2765426" y="3827463"/>
                  </a:lnTo>
                  <a:lnTo>
                    <a:pt x="2752726" y="3821113"/>
                  </a:lnTo>
                  <a:lnTo>
                    <a:pt x="2741613" y="3813176"/>
                  </a:lnTo>
                  <a:lnTo>
                    <a:pt x="2735263" y="3803651"/>
                  </a:lnTo>
                  <a:lnTo>
                    <a:pt x="2728913" y="3792538"/>
                  </a:lnTo>
                  <a:lnTo>
                    <a:pt x="2722563" y="3779838"/>
                  </a:lnTo>
                  <a:lnTo>
                    <a:pt x="2722563" y="3765551"/>
                  </a:lnTo>
                  <a:lnTo>
                    <a:pt x="2722563" y="2244725"/>
                  </a:lnTo>
                  <a:lnTo>
                    <a:pt x="274638" y="2244725"/>
                  </a:lnTo>
                  <a:lnTo>
                    <a:pt x="274638" y="3765551"/>
                  </a:lnTo>
                  <a:lnTo>
                    <a:pt x="271463" y="3779838"/>
                  </a:lnTo>
                  <a:lnTo>
                    <a:pt x="268288" y="3792538"/>
                  </a:lnTo>
                  <a:lnTo>
                    <a:pt x="263526" y="3803651"/>
                  </a:lnTo>
                  <a:lnTo>
                    <a:pt x="254000" y="3813176"/>
                  </a:lnTo>
                  <a:lnTo>
                    <a:pt x="244476" y="3821113"/>
                  </a:lnTo>
                  <a:lnTo>
                    <a:pt x="233363" y="3827463"/>
                  </a:lnTo>
                  <a:lnTo>
                    <a:pt x="217488" y="3833813"/>
                  </a:lnTo>
                  <a:lnTo>
                    <a:pt x="206376" y="3833813"/>
                  </a:lnTo>
                  <a:lnTo>
                    <a:pt x="190500" y="3833813"/>
                  </a:lnTo>
                  <a:lnTo>
                    <a:pt x="179388" y="3827463"/>
                  </a:lnTo>
                  <a:lnTo>
                    <a:pt x="166688" y="3821113"/>
                  </a:lnTo>
                  <a:lnTo>
                    <a:pt x="158750" y="3813176"/>
                  </a:lnTo>
                  <a:lnTo>
                    <a:pt x="149226" y="3803651"/>
                  </a:lnTo>
                  <a:lnTo>
                    <a:pt x="142876" y="3792538"/>
                  </a:lnTo>
                  <a:lnTo>
                    <a:pt x="139700" y="3779838"/>
                  </a:lnTo>
                  <a:lnTo>
                    <a:pt x="138113" y="3765551"/>
                  </a:lnTo>
                  <a:lnTo>
                    <a:pt x="138113" y="2244725"/>
                  </a:lnTo>
                  <a:lnTo>
                    <a:pt x="68263" y="2244725"/>
                  </a:lnTo>
                  <a:lnTo>
                    <a:pt x="53975" y="2243138"/>
                  </a:lnTo>
                  <a:lnTo>
                    <a:pt x="41275" y="2239963"/>
                  </a:lnTo>
                  <a:lnTo>
                    <a:pt x="30163" y="2233613"/>
                  </a:lnTo>
                  <a:lnTo>
                    <a:pt x="20638" y="2224088"/>
                  </a:lnTo>
                  <a:lnTo>
                    <a:pt x="12700" y="2216150"/>
                  </a:lnTo>
                  <a:lnTo>
                    <a:pt x="6350" y="2203450"/>
                  </a:lnTo>
                  <a:lnTo>
                    <a:pt x="0" y="2192338"/>
                  </a:lnTo>
                  <a:lnTo>
                    <a:pt x="0" y="2176463"/>
                  </a:lnTo>
                  <a:lnTo>
                    <a:pt x="0" y="2165350"/>
                  </a:lnTo>
                  <a:lnTo>
                    <a:pt x="6350" y="2149475"/>
                  </a:lnTo>
                  <a:lnTo>
                    <a:pt x="12700" y="2141538"/>
                  </a:lnTo>
                  <a:lnTo>
                    <a:pt x="20638" y="2128838"/>
                  </a:lnTo>
                  <a:lnTo>
                    <a:pt x="30163" y="2119313"/>
                  </a:lnTo>
                  <a:lnTo>
                    <a:pt x="41275" y="2114550"/>
                  </a:lnTo>
                  <a:lnTo>
                    <a:pt x="53975" y="2111375"/>
                  </a:lnTo>
                  <a:lnTo>
                    <a:pt x="68263" y="2111375"/>
                  </a:lnTo>
                  <a:lnTo>
                    <a:pt x="1738313" y="2111375"/>
                  </a:lnTo>
                  <a:lnTo>
                    <a:pt x="1731963" y="2098676"/>
                  </a:lnTo>
                  <a:lnTo>
                    <a:pt x="1722438" y="2087563"/>
                  </a:lnTo>
                  <a:lnTo>
                    <a:pt x="1719263" y="2074863"/>
                  </a:lnTo>
                  <a:lnTo>
                    <a:pt x="1719263" y="2063751"/>
                  </a:lnTo>
                  <a:lnTo>
                    <a:pt x="1719263" y="2062529"/>
                  </a:lnTo>
                  <a:lnTo>
                    <a:pt x="1690688" y="2057400"/>
                  </a:lnTo>
                  <a:lnTo>
                    <a:pt x="1677988" y="2051050"/>
                  </a:lnTo>
                  <a:lnTo>
                    <a:pt x="1666875" y="2039937"/>
                  </a:lnTo>
                  <a:lnTo>
                    <a:pt x="1639888" y="2009775"/>
                  </a:lnTo>
                  <a:lnTo>
                    <a:pt x="1617662" y="1970087"/>
                  </a:lnTo>
                  <a:lnTo>
                    <a:pt x="1597025" y="1928812"/>
                  </a:lnTo>
                  <a:lnTo>
                    <a:pt x="1565275" y="1854200"/>
                  </a:lnTo>
                  <a:lnTo>
                    <a:pt x="1552575" y="1820862"/>
                  </a:lnTo>
                  <a:lnTo>
                    <a:pt x="1484312" y="1576387"/>
                  </a:lnTo>
                  <a:lnTo>
                    <a:pt x="1444625" y="1443037"/>
                  </a:lnTo>
                  <a:lnTo>
                    <a:pt x="1412875" y="1311274"/>
                  </a:lnTo>
                  <a:lnTo>
                    <a:pt x="1385888" y="1192212"/>
                  </a:lnTo>
                  <a:lnTo>
                    <a:pt x="1373188" y="1138237"/>
                  </a:lnTo>
                  <a:lnTo>
                    <a:pt x="1366838" y="1090612"/>
                  </a:lnTo>
                  <a:lnTo>
                    <a:pt x="1365250" y="1047749"/>
                  </a:lnTo>
                  <a:lnTo>
                    <a:pt x="1365250" y="1015999"/>
                  </a:lnTo>
                  <a:lnTo>
                    <a:pt x="1370012" y="989012"/>
                  </a:lnTo>
                  <a:lnTo>
                    <a:pt x="1376362" y="979487"/>
                  </a:lnTo>
                  <a:lnTo>
                    <a:pt x="1379538" y="973137"/>
                  </a:lnTo>
                  <a:lnTo>
                    <a:pt x="1460500" y="935037"/>
                  </a:lnTo>
                  <a:lnTo>
                    <a:pt x="1738957" y="2015573"/>
                  </a:lnTo>
                  <a:lnTo>
                    <a:pt x="1749426" y="2006600"/>
                  </a:lnTo>
                  <a:lnTo>
                    <a:pt x="1758950" y="2000250"/>
                  </a:lnTo>
                  <a:lnTo>
                    <a:pt x="1773238" y="1993900"/>
                  </a:lnTo>
                  <a:lnTo>
                    <a:pt x="1785938" y="1993900"/>
                  </a:lnTo>
                  <a:lnTo>
                    <a:pt x="2264305" y="1993900"/>
                  </a:lnTo>
                  <a:lnTo>
                    <a:pt x="2257426" y="1985963"/>
                  </a:lnTo>
                  <a:lnTo>
                    <a:pt x="2244726" y="1958975"/>
                  </a:lnTo>
                  <a:lnTo>
                    <a:pt x="2236788" y="1928813"/>
                  </a:lnTo>
                  <a:lnTo>
                    <a:pt x="2233613" y="1898650"/>
                  </a:lnTo>
                  <a:lnTo>
                    <a:pt x="2236788" y="1868488"/>
                  </a:lnTo>
                  <a:lnTo>
                    <a:pt x="2244726" y="1839913"/>
                  </a:lnTo>
                  <a:lnTo>
                    <a:pt x="2260600" y="1812925"/>
                  </a:lnTo>
                  <a:lnTo>
                    <a:pt x="2278063" y="1792288"/>
                  </a:lnTo>
                  <a:lnTo>
                    <a:pt x="2301876" y="1773238"/>
                  </a:lnTo>
                  <a:lnTo>
                    <a:pt x="2328863" y="1758950"/>
                  </a:lnTo>
                  <a:lnTo>
                    <a:pt x="2359026" y="1749425"/>
                  </a:lnTo>
                  <a:lnTo>
                    <a:pt x="3084708" y="1528565"/>
                  </a:lnTo>
                  <a:lnTo>
                    <a:pt x="3311526" y="1152524"/>
                  </a:lnTo>
                  <a:lnTo>
                    <a:pt x="3349626" y="1084262"/>
                  </a:lnTo>
                  <a:lnTo>
                    <a:pt x="3368676" y="1050924"/>
                  </a:lnTo>
                  <a:lnTo>
                    <a:pt x="3389314" y="1017587"/>
                  </a:lnTo>
                  <a:lnTo>
                    <a:pt x="3413126" y="989012"/>
                  </a:lnTo>
                  <a:lnTo>
                    <a:pt x="3436938" y="958849"/>
                  </a:lnTo>
                  <a:lnTo>
                    <a:pt x="3467100" y="935037"/>
                  </a:lnTo>
                  <a:lnTo>
                    <a:pt x="3467392" y="934856"/>
                  </a:lnTo>
                  <a:lnTo>
                    <a:pt x="3475038" y="925512"/>
                  </a:lnTo>
                  <a:lnTo>
                    <a:pt x="3490912" y="911224"/>
                  </a:lnTo>
                  <a:lnTo>
                    <a:pt x="3505200" y="895349"/>
                  </a:lnTo>
                  <a:lnTo>
                    <a:pt x="3522244" y="882567"/>
                  </a:lnTo>
                  <a:lnTo>
                    <a:pt x="3517900" y="884237"/>
                  </a:lnTo>
                  <a:lnTo>
                    <a:pt x="3475038" y="895350"/>
                  </a:lnTo>
                  <a:lnTo>
                    <a:pt x="3433762" y="901700"/>
                  </a:lnTo>
                  <a:lnTo>
                    <a:pt x="3389314" y="908050"/>
                  </a:lnTo>
                  <a:lnTo>
                    <a:pt x="3344862" y="904875"/>
                  </a:lnTo>
                  <a:lnTo>
                    <a:pt x="3302000" y="901700"/>
                  </a:lnTo>
                  <a:lnTo>
                    <a:pt x="3257550" y="890587"/>
                  </a:lnTo>
                  <a:lnTo>
                    <a:pt x="3213100" y="877887"/>
                  </a:lnTo>
                  <a:lnTo>
                    <a:pt x="3171826" y="857250"/>
                  </a:lnTo>
                  <a:lnTo>
                    <a:pt x="3128962" y="836612"/>
                  </a:lnTo>
                  <a:lnTo>
                    <a:pt x="3094038" y="809625"/>
                  </a:lnTo>
                  <a:lnTo>
                    <a:pt x="3060700" y="779462"/>
                  </a:lnTo>
                  <a:lnTo>
                    <a:pt x="3030538" y="749300"/>
                  </a:lnTo>
                  <a:lnTo>
                    <a:pt x="3003550" y="714375"/>
                  </a:lnTo>
                  <a:lnTo>
                    <a:pt x="2979738" y="677862"/>
                  </a:lnTo>
                  <a:lnTo>
                    <a:pt x="2962276" y="639762"/>
                  </a:lnTo>
                  <a:lnTo>
                    <a:pt x="2944813" y="596900"/>
                  </a:lnTo>
                  <a:lnTo>
                    <a:pt x="2932113" y="555625"/>
                  </a:lnTo>
                  <a:lnTo>
                    <a:pt x="2925763" y="514350"/>
                  </a:lnTo>
                  <a:lnTo>
                    <a:pt x="2922588" y="468312"/>
                  </a:lnTo>
                  <a:lnTo>
                    <a:pt x="2922588" y="427037"/>
                  </a:lnTo>
                  <a:lnTo>
                    <a:pt x="2925763" y="382587"/>
                  </a:lnTo>
                  <a:lnTo>
                    <a:pt x="2938463" y="338137"/>
                  </a:lnTo>
                  <a:lnTo>
                    <a:pt x="2952750" y="292100"/>
                  </a:lnTo>
                  <a:lnTo>
                    <a:pt x="2971800" y="250825"/>
                  </a:lnTo>
                  <a:lnTo>
                    <a:pt x="2992438" y="212725"/>
                  </a:lnTo>
                  <a:lnTo>
                    <a:pt x="3019426" y="173037"/>
                  </a:lnTo>
                  <a:lnTo>
                    <a:pt x="3048000" y="141287"/>
                  </a:lnTo>
                  <a:lnTo>
                    <a:pt x="3078162" y="111125"/>
                  </a:lnTo>
                  <a:lnTo>
                    <a:pt x="3114676" y="84137"/>
                  </a:lnTo>
                  <a:lnTo>
                    <a:pt x="3149600" y="60325"/>
                  </a:lnTo>
                  <a:lnTo>
                    <a:pt x="3189288" y="41275"/>
                  </a:lnTo>
                  <a:lnTo>
                    <a:pt x="3230562" y="23812"/>
                  </a:lnTo>
                  <a:lnTo>
                    <a:pt x="3273426" y="12700"/>
                  </a:lnTo>
                  <a:lnTo>
                    <a:pt x="3314700" y="6350"/>
                  </a:lnTo>
                  <a:lnTo>
                    <a:pt x="3359150" y="0"/>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fontAlgn="auto">
                <a:spcBef>
                  <a:spcPts val="0"/>
                </a:spcBef>
                <a:spcAft>
                  <a:spcPts val="0"/>
                </a:spcAft>
              </a:pPr>
              <a:endParaRPr lang="zh-CN" altLang="en-US" sz="1900">
                <a:solidFill>
                  <a:srgbClr val="602222"/>
                </a:solidFill>
                <a:latin typeface="+mj-lt"/>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21" presetClass="entr" presetSubtype="1"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heel(1)">
                                      <p:cBhvr>
                                        <p:cTn id="19" dur="1000"/>
                                        <p:tgtEl>
                                          <p:spTgt spid="38"/>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p:tgtEl>
                                          <p:spTgt spid="3"/>
                                        </p:tgtEl>
                                        <p:attrNameLst>
                                          <p:attrName>ppt_y</p:attrName>
                                        </p:attrNameLst>
                                      </p:cBhvr>
                                      <p:tavLst>
                                        <p:tav tm="0">
                                          <p:val>
                                            <p:strVal val="#ppt_y-#ppt_h*1.125000"/>
                                          </p:val>
                                        </p:tav>
                                        <p:tav tm="100000">
                                          <p:val>
                                            <p:strVal val="#ppt_y"/>
                                          </p:val>
                                        </p:tav>
                                      </p:tavLst>
                                    </p:anim>
                                    <p:animEffect transition="in" filter="wipe(down)">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38"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362192" y="477138"/>
            <a:ext cx="3467616"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rPr>
              <a:t>动态扩展类与实例</a:t>
            </a:r>
            <a:endParaRPr lang="zh-CN" altLang="en-US" sz="3200" b="1" dirty="0">
              <a:solidFill>
                <a:schemeClr val="tx1">
                  <a:lumMod val="85000"/>
                  <a:lumOff val="15000"/>
                </a:schemeClr>
              </a:solidFill>
              <a:latin typeface="+mj-lt"/>
              <a:ea typeface="微软雅黑" panose="020B0503020204020204" pitchFamily="34" charset="-122"/>
            </a:endParaRPr>
          </a:p>
        </p:txBody>
      </p:sp>
      <p:sp>
        <p:nvSpPr>
          <p:cNvPr id="2" name="矩形 1"/>
          <p:cNvSpPr/>
          <p:nvPr/>
        </p:nvSpPr>
        <p:spPr>
          <a:xfrm>
            <a:off x="2250061" y="1347086"/>
            <a:ext cx="800219" cy="461665"/>
          </a:xfrm>
          <a:prstGeom prst="rect">
            <a:avLst/>
          </a:prstGeom>
        </p:spPr>
        <p:txBody>
          <a:bodyPr wrap="none">
            <a:spAutoFit/>
          </a:bodyPr>
          <a:lstStyle/>
          <a:p>
            <a:pPr algn="ctr"/>
            <a:r>
              <a:rPr lang="zh-CN" altLang="en-US" sz="2400" b="1" dirty="0">
                <a:solidFill>
                  <a:schemeClr val="tx1">
                    <a:lumMod val="85000"/>
                    <a:lumOff val="15000"/>
                  </a:schemeClr>
                </a:solidFill>
                <a:latin typeface="+mj-lt"/>
                <a:ea typeface="微软雅黑" panose="020B0503020204020204" pitchFamily="34" charset="-122"/>
              </a:rPr>
              <a:t>提示</a:t>
            </a:r>
            <a:endParaRPr lang="zh-CN" altLang="en-US" sz="2400" b="1" dirty="0">
              <a:solidFill>
                <a:schemeClr val="tx1">
                  <a:lumMod val="85000"/>
                  <a:lumOff val="15000"/>
                </a:schemeClr>
              </a:solidFill>
              <a:latin typeface="+mj-lt"/>
              <a:ea typeface="微软雅黑" panose="020B0503020204020204" pitchFamily="34" charset="-122"/>
            </a:endParaRPr>
          </a:p>
        </p:txBody>
      </p:sp>
      <p:sp>
        <p:nvSpPr>
          <p:cNvPr id="3" name="矩形 2"/>
          <p:cNvSpPr/>
          <p:nvPr/>
        </p:nvSpPr>
        <p:spPr>
          <a:xfrm>
            <a:off x="2073433" y="2174666"/>
            <a:ext cx="8970389" cy="3416320"/>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给一个对象绑定方法后，只能通过该对象调用该方法，其他未绑定该方法的对象则不能调用。例如，没有为</a:t>
            </a:r>
            <a:r>
              <a:rPr lang="en-US" altLang="zh-CN" sz="2400" dirty="0">
                <a:solidFill>
                  <a:schemeClr val="tx1">
                    <a:lumMod val="85000"/>
                    <a:lumOff val="15000"/>
                  </a:schemeClr>
                </a:solidFill>
                <a:latin typeface="+mj-lt"/>
                <a:ea typeface="微软雅黑" panose="020B0503020204020204" pitchFamily="34" charset="-122"/>
              </a:rPr>
              <a:t>stu2</a:t>
            </a:r>
            <a:r>
              <a:rPr lang="zh-CN" altLang="en-US" sz="2400" dirty="0">
                <a:solidFill>
                  <a:schemeClr val="tx1">
                    <a:lumMod val="85000"/>
                    <a:lumOff val="15000"/>
                  </a:schemeClr>
                </a:solidFill>
                <a:latin typeface="+mj-lt"/>
                <a:ea typeface="微软雅黑" panose="020B0503020204020204" pitchFamily="34" charset="-122"/>
              </a:rPr>
              <a:t>对象绑定</a:t>
            </a:r>
            <a:r>
              <a:rPr lang="en-US" altLang="zh-CN" sz="2400" dirty="0" err="1">
                <a:solidFill>
                  <a:schemeClr val="tx1">
                    <a:lumMod val="85000"/>
                    <a:lumOff val="15000"/>
                  </a:schemeClr>
                </a:solidFill>
                <a:latin typeface="+mj-lt"/>
                <a:ea typeface="微软雅黑" panose="020B0503020204020204" pitchFamily="34" charset="-122"/>
              </a:rPr>
              <a:t>SetName</a:t>
            </a:r>
            <a:r>
              <a:rPr lang="zh-CN" altLang="en-US" sz="2400" dirty="0">
                <a:solidFill>
                  <a:schemeClr val="tx1">
                    <a:lumMod val="85000"/>
                    <a:lumOff val="15000"/>
                  </a:schemeClr>
                </a:solidFill>
                <a:latin typeface="+mj-lt"/>
                <a:ea typeface="微软雅黑" panose="020B0503020204020204" pitchFamily="34" charset="-122"/>
              </a:rPr>
              <a:t>方法，因此，如果将第</a:t>
            </a:r>
            <a:r>
              <a:rPr lang="en-US" altLang="zh-CN" sz="2400" dirty="0">
                <a:solidFill>
                  <a:schemeClr val="tx1">
                    <a:lumMod val="85000"/>
                    <a:lumOff val="15000"/>
                  </a:schemeClr>
                </a:solidFill>
                <a:latin typeface="+mj-lt"/>
                <a:ea typeface="微软雅黑" panose="020B0503020204020204" pitchFamily="34" charset="-122"/>
              </a:rPr>
              <a:t>15</a:t>
            </a:r>
            <a:r>
              <a:rPr lang="zh-CN" altLang="en-US" sz="2400" dirty="0">
                <a:solidFill>
                  <a:schemeClr val="tx1">
                    <a:lumMod val="85000"/>
                    <a:lumOff val="15000"/>
                  </a:schemeClr>
                </a:solidFill>
                <a:latin typeface="+mj-lt"/>
                <a:ea typeface="微软雅黑" panose="020B0503020204020204" pitchFamily="34" charset="-122"/>
              </a:rPr>
              <a:t>行前面的注释符取消，则程序运行时系统会报错。</a:t>
            </a:r>
            <a:endParaRPr lang="zh-CN" altLang="en-US"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而第</a:t>
            </a:r>
            <a:r>
              <a:rPr lang="en-US" altLang="zh-CN" sz="2400" dirty="0">
                <a:solidFill>
                  <a:schemeClr val="tx1">
                    <a:lumMod val="85000"/>
                    <a:lumOff val="15000"/>
                  </a:schemeClr>
                </a:solidFill>
                <a:latin typeface="+mj-lt"/>
                <a:ea typeface="微软雅黑" panose="020B0503020204020204" pitchFamily="34" charset="-122"/>
              </a:rPr>
              <a:t>12</a:t>
            </a:r>
            <a:r>
              <a:rPr lang="zh-CN" altLang="en-US" sz="2400" dirty="0">
                <a:solidFill>
                  <a:schemeClr val="tx1">
                    <a:lumMod val="85000"/>
                    <a:lumOff val="15000"/>
                  </a:schemeClr>
                </a:solidFill>
                <a:latin typeface="+mj-lt"/>
                <a:ea typeface="微软雅黑" panose="020B0503020204020204" pitchFamily="34" charset="-122"/>
              </a:rPr>
              <a:t>行为</a:t>
            </a:r>
            <a:r>
              <a:rPr lang="en-US" altLang="zh-CN" sz="2400" dirty="0">
                <a:solidFill>
                  <a:schemeClr val="tx1">
                    <a:lumMod val="85000"/>
                    <a:lumOff val="15000"/>
                  </a:schemeClr>
                </a:solidFill>
                <a:latin typeface="+mj-lt"/>
                <a:ea typeface="微软雅黑" panose="020B0503020204020204" pitchFamily="34" charset="-122"/>
              </a:rPr>
              <a:t>Student</a:t>
            </a:r>
            <a:r>
              <a:rPr lang="zh-CN" altLang="en-US" sz="2400" dirty="0">
                <a:solidFill>
                  <a:schemeClr val="tx1">
                    <a:lumMod val="85000"/>
                    <a:lumOff val="15000"/>
                  </a:schemeClr>
                </a:solidFill>
                <a:latin typeface="+mj-lt"/>
                <a:ea typeface="微软雅黑" panose="020B0503020204020204" pitchFamily="34" charset="-122"/>
              </a:rPr>
              <a:t>类绑定了</a:t>
            </a:r>
            <a:r>
              <a:rPr lang="en-US" altLang="zh-CN" sz="2400" dirty="0" err="1">
                <a:solidFill>
                  <a:schemeClr val="tx1">
                    <a:lumMod val="85000"/>
                    <a:lumOff val="15000"/>
                  </a:schemeClr>
                </a:solidFill>
                <a:latin typeface="+mj-lt"/>
                <a:ea typeface="微软雅黑" panose="020B0503020204020204" pitchFamily="34" charset="-122"/>
              </a:rPr>
              <a:t>SetSno</a:t>
            </a:r>
            <a:r>
              <a:rPr lang="zh-CN" altLang="en-US" sz="2400" dirty="0">
                <a:solidFill>
                  <a:schemeClr val="tx1">
                    <a:lumMod val="85000"/>
                    <a:lumOff val="15000"/>
                  </a:schemeClr>
                </a:solidFill>
                <a:latin typeface="+mj-lt"/>
                <a:ea typeface="微软雅黑" panose="020B0503020204020204" pitchFamily="34" charset="-122"/>
              </a:rPr>
              <a:t>方法，则</a:t>
            </a:r>
            <a:r>
              <a:rPr lang="en-US" altLang="zh-CN" sz="2400" dirty="0">
                <a:solidFill>
                  <a:schemeClr val="tx1">
                    <a:lumMod val="85000"/>
                    <a:lumOff val="15000"/>
                  </a:schemeClr>
                </a:solidFill>
                <a:latin typeface="+mj-lt"/>
                <a:ea typeface="微软雅黑" panose="020B0503020204020204" pitchFamily="34" charset="-122"/>
              </a:rPr>
              <a:t>Student</a:t>
            </a:r>
            <a:r>
              <a:rPr lang="zh-CN" altLang="en-US" sz="2400" dirty="0">
                <a:solidFill>
                  <a:schemeClr val="tx1">
                    <a:lumMod val="85000"/>
                    <a:lumOff val="15000"/>
                  </a:schemeClr>
                </a:solidFill>
                <a:latin typeface="+mj-lt"/>
                <a:ea typeface="微软雅黑" panose="020B0503020204020204" pitchFamily="34" charset="-122"/>
              </a:rPr>
              <a:t>类中的所有实例对象都有该方法。</a:t>
            </a:r>
            <a:endParaRPr lang="zh-CN" altLang="en-US" sz="2400" dirty="0">
              <a:solidFill>
                <a:schemeClr val="tx1">
                  <a:lumMod val="85000"/>
                  <a:lumOff val="15000"/>
                </a:schemeClr>
              </a:solidFill>
              <a:latin typeface="+mj-lt"/>
              <a:ea typeface="微软雅黑" panose="020B0503020204020204" pitchFamily="34" charset="-122"/>
            </a:endParaRPr>
          </a:p>
        </p:txBody>
      </p:sp>
      <p:cxnSp>
        <p:nvCxnSpPr>
          <p:cNvPr id="6" name="直接连接符 5"/>
          <p:cNvCxnSpPr/>
          <p:nvPr/>
        </p:nvCxnSpPr>
        <p:spPr>
          <a:xfrm>
            <a:off x="1781207" y="1827774"/>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8" name="KSO_Shape"/>
          <p:cNvSpPr/>
          <p:nvPr/>
        </p:nvSpPr>
        <p:spPr>
          <a:xfrm>
            <a:off x="1722803" y="1943309"/>
            <a:ext cx="9493471" cy="3840622"/>
          </a:xfrm>
          <a:prstGeom prst="roundRect">
            <a:avLst>
              <a:gd name="adj" fmla="val 5617"/>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grpSp>
        <p:nvGrpSpPr>
          <p:cNvPr id="8" name="组合 7"/>
          <p:cNvGrpSpPr/>
          <p:nvPr/>
        </p:nvGrpSpPr>
        <p:grpSpPr>
          <a:xfrm>
            <a:off x="828333" y="1347086"/>
            <a:ext cx="877273" cy="877274"/>
            <a:chOff x="828333" y="1114329"/>
            <a:chExt cx="877273" cy="877274"/>
          </a:xfrm>
        </p:grpSpPr>
        <p:sp>
          <p:nvSpPr>
            <p:cNvPr id="14" name="Oval 4061"/>
            <p:cNvSpPr>
              <a:spLocks noChangeArrowheads="1"/>
            </p:cNvSpPr>
            <p:nvPr/>
          </p:nvSpPr>
          <p:spPr bwMode="auto">
            <a:xfrm>
              <a:off x="828333" y="1114329"/>
              <a:ext cx="877273"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j-lt"/>
              </a:endParaRPr>
            </a:p>
          </p:txBody>
        </p:sp>
        <p:grpSp>
          <p:nvGrpSpPr>
            <p:cNvPr id="43" name="组合 42"/>
            <p:cNvGrpSpPr/>
            <p:nvPr/>
          </p:nvGrpSpPr>
          <p:grpSpPr>
            <a:xfrm>
              <a:off x="935767" y="1210079"/>
              <a:ext cx="631528" cy="731830"/>
              <a:chOff x="3750781" y="541374"/>
              <a:chExt cx="469532" cy="544105"/>
            </a:xfrm>
            <a:solidFill>
              <a:schemeClr val="bg1"/>
            </a:solidFill>
          </p:grpSpPr>
          <p:sp>
            <p:nvSpPr>
              <p:cNvPr id="44" name="Freeform 63"/>
              <p:cNvSpPr>
                <a:spLocks noEditPoints="1"/>
              </p:cNvSpPr>
              <p:nvPr/>
            </p:nvSpPr>
            <p:spPr bwMode="auto">
              <a:xfrm>
                <a:off x="3750781" y="541374"/>
                <a:ext cx="469532" cy="544105"/>
              </a:xfrm>
              <a:custGeom>
                <a:avLst/>
                <a:gdLst>
                  <a:gd name="T0" fmla="*/ 22 w 171"/>
                  <a:gd name="T1" fmla="*/ 64 h 198"/>
                  <a:gd name="T2" fmla="*/ 8 w 171"/>
                  <a:gd name="T3" fmla="*/ 102 h 198"/>
                  <a:gd name="T4" fmla="*/ 16 w 171"/>
                  <a:gd name="T5" fmla="*/ 121 h 198"/>
                  <a:gd name="T6" fmla="*/ 10 w 171"/>
                  <a:gd name="T7" fmla="*/ 131 h 198"/>
                  <a:gd name="T8" fmla="*/ 17 w 171"/>
                  <a:gd name="T9" fmla="*/ 162 h 198"/>
                  <a:gd name="T10" fmla="*/ 83 w 171"/>
                  <a:gd name="T11" fmla="*/ 198 h 198"/>
                  <a:gd name="T12" fmla="*/ 123 w 171"/>
                  <a:gd name="T13" fmla="*/ 13 h 198"/>
                  <a:gd name="T14" fmla="*/ 91 w 171"/>
                  <a:gd name="T15" fmla="*/ 89 h 198"/>
                  <a:gd name="T16" fmla="*/ 84 w 171"/>
                  <a:gd name="T17" fmla="*/ 98 h 198"/>
                  <a:gd name="T18" fmla="*/ 74 w 171"/>
                  <a:gd name="T19" fmla="*/ 92 h 198"/>
                  <a:gd name="T20" fmla="*/ 63 w 171"/>
                  <a:gd name="T21" fmla="*/ 96 h 198"/>
                  <a:gd name="T22" fmla="*/ 58 w 171"/>
                  <a:gd name="T23" fmla="*/ 86 h 198"/>
                  <a:gd name="T24" fmla="*/ 46 w 171"/>
                  <a:gd name="T25" fmla="*/ 84 h 198"/>
                  <a:gd name="T26" fmla="*/ 47 w 171"/>
                  <a:gd name="T27" fmla="*/ 73 h 198"/>
                  <a:gd name="T28" fmla="*/ 37 w 171"/>
                  <a:gd name="T29" fmla="*/ 65 h 198"/>
                  <a:gd name="T30" fmla="*/ 44 w 171"/>
                  <a:gd name="T31" fmla="*/ 55 h 198"/>
                  <a:gd name="T32" fmla="*/ 40 w 171"/>
                  <a:gd name="T33" fmla="*/ 44 h 198"/>
                  <a:gd name="T34" fmla="*/ 50 w 171"/>
                  <a:gd name="T35" fmla="*/ 39 h 198"/>
                  <a:gd name="T36" fmla="*/ 52 w 171"/>
                  <a:gd name="T37" fmla="*/ 28 h 198"/>
                  <a:gd name="T38" fmla="*/ 64 w 171"/>
                  <a:gd name="T39" fmla="*/ 28 h 198"/>
                  <a:gd name="T40" fmla="*/ 71 w 171"/>
                  <a:gd name="T41" fmla="*/ 19 h 198"/>
                  <a:gd name="T42" fmla="*/ 81 w 171"/>
                  <a:gd name="T43" fmla="*/ 26 h 198"/>
                  <a:gd name="T44" fmla="*/ 91 w 171"/>
                  <a:gd name="T45" fmla="*/ 21 h 198"/>
                  <a:gd name="T46" fmla="*/ 97 w 171"/>
                  <a:gd name="T47" fmla="*/ 32 h 198"/>
                  <a:gd name="T48" fmla="*/ 108 w 171"/>
                  <a:gd name="T49" fmla="*/ 33 h 198"/>
                  <a:gd name="T50" fmla="*/ 108 w 171"/>
                  <a:gd name="T51" fmla="*/ 45 h 198"/>
                  <a:gd name="T52" fmla="*/ 117 w 171"/>
                  <a:gd name="T53" fmla="*/ 52 h 198"/>
                  <a:gd name="T54" fmla="*/ 111 w 171"/>
                  <a:gd name="T55" fmla="*/ 62 h 198"/>
                  <a:gd name="T56" fmla="*/ 115 w 171"/>
                  <a:gd name="T57" fmla="*/ 73 h 198"/>
                  <a:gd name="T58" fmla="*/ 104 w 171"/>
                  <a:gd name="T59" fmla="*/ 78 h 198"/>
                  <a:gd name="T60" fmla="*/ 103 w 171"/>
                  <a:gd name="T61" fmla="*/ 90 h 198"/>
                  <a:gd name="T62" fmla="*/ 138 w 171"/>
                  <a:gd name="T63" fmla="*/ 104 h 198"/>
                  <a:gd name="T64" fmla="*/ 139 w 171"/>
                  <a:gd name="T65" fmla="*/ 113 h 198"/>
                  <a:gd name="T66" fmla="*/ 131 w 171"/>
                  <a:gd name="T67" fmla="*/ 119 h 198"/>
                  <a:gd name="T68" fmla="*/ 123 w 171"/>
                  <a:gd name="T69" fmla="*/ 116 h 198"/>
                  <a:gd name="T70" fmla="*/ 119 w 171"/>
                  <a:gd name="T71" fmla="*/ 122 h 198"/>
                  <a:gd name="T72" fmla="*/ 114 w 171"/>
                  <a:gd name="T73" fmla="*/ 113 h 198"/>
                  <a:gd name="T74" fmla="*/ 105 w 171"/>
                  <a:gd name="T75" fmla="*/ 109 h 198"/>
                  <a:gd name="T76" fmla="*/ 104 w 171"/>
                  <a:gd name="T77" fmla="*/ 100 h 198"/>
                  <a:gd name="T78" fmla="*/ 111 w 171"/>
                  <a:gd name="T79" fmla="*/ 94 h 198"/>
                  <a:gd name="T80" fmla="*/ 113 w 171"/>
                  <a:gd name="T81" fmla="*/ 84 h 198"/>
                  <a:gd name="T82" fmla="*/ 121 w 171"/>
                  <a:gd name="T83" fmla="*/ 87 h 198"/>
                  <a:gd name="T84" fmla="*/ 126 w 171"/>
                  <a:gd name="T85" fmla="*/ 82 h 198"/>
                  <a:gd name="T86" fmla="*/ 134 w 171"/>
                  <a:gd name="T87" fmla="*/ 86 h 198"/>
                  <a:gd name="T88" fmla="*/ 136 w 171"/>
                  <a:gd name="T89" fmla="*/ 94 h 198"/>
                  <a:gd name="T90" fmla="*/ 144 w 171"/>
                  <a:gd name="T91"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1" h="198">
                    <a:moveTo>
                      <a:pt x="123" y="13"/>
                    </a:moveTo>
                    <a:cubicBezTo>
                      <a:pt x="95" y="1"/>
                      <a:pt x="72" y="0"/>
                      <a:pt x="47" y="16"/>
                    </a:cubicBezTo>
                    <a:cubicBezTo>
                      <a:pt x="28" y="29"/>
                      <a:pt x="22" y="60"/>
                      <a:pt x="22" y="64"/>
                    </a:cubicBezTo>
                    <a:cubicBezTo>
                      <a:pt x="22" y="68"/>
                      <a:pt x="26" y="73"/>
                      <a:pt x="14" y="82"/>
                    </a:cubicBezTo>
                    <a:cubicBezTo>
                      <a:pt x="2" y="90"/>
                      <a:pt x="0" y="88"/>
                      <a:pt x="1" y="93"/>
                    </a:cubicBezTo>
                    <a:cubicBezTo>
                      <a:pt x="2" y="97"/>
                      <a:pt x="6" y="100"/>
                      <a:pt x="8" y="102"/>
                    </a:cubicBezTo>
                    <a:cubicBezTo>
                      <a:pt x="10" y="104"/>
                      <a:pt x="11" y="106"/>
                      <a:pt x="9" y="109"/>
                    </a:cubicBezTo>
                    <a:cubicBezTo>
                      <a:pt x="7" y="111"/>
                      <a:pt x="4" y="111"/>
                      <a:pt x="6" y="116"/>
                    </a:cubicBezTo>
                    <a:cubicBezTo>
                      <a:pt x="8" y="120"/>
                      <a:pt x="14" y="120"/>
                      <a:pt x="16" y="121"/>
                    </a:cubicBezTo>
                    <a:cubicBezTo>
                      <a:pt x="16" y="121"/>
                      <a:pt x="10" y="120"/>
                      <a:pt x="8" y="121"/>
                    </a:cubicBezTo>
                    <a:cubicBezTo>
                      <a:pt x="6" y="122"/>
                      <a:pt x="4" y="125"/>
                      <a:pt x="5" y="127"/>
                    </a:cubicBezTo>
                    <a:cubicBezTo>
                      <a:pt x="6" y="129"/>
                      <a:pt x="9" y="130"/>
                      <a:pt x="10" y="131"/>
                    </a:cubicBezTo>
                    <a:cubicBezTo>
                      <a:pt x="11" y="131"/>
                      <a:pt x="11" y="135"/>
                      <a:pt x="11" y="136"/>
                    </a:cubicBezTo>
                    <a:cubicBezTo>
                      <a:pt x="11" y="140"/>
                      <a:pt x="9" y="143"/>
                      <a:pt x="7" y="147"/>
                    </a:cubicBezTo>
                    <a:cubicBezTo>
                      <a:pt x="5" y="151"/>
                      <a:pt x="8" y="160"/>
                      <a:pt x="17" y="162"/>
                    </a:cubicBezTo>
                    <a:cubicBezTo>
                      <a:pt x="26" y="164"/>
                      <a:pt x="30" y="164"/>
                      <a:pt x="36" y="164"/>
                    </a:cubicBezTo>
                    <a:cubicBezTo>
                      <a:pt x="48" y="165"/>
                      <a:pt x="57" y="183"/>
                      <a:pt x="58" y="197"/>
                    </a:cubicBezTo>
                    <a:cubicBezTo>
                      <a:pt x="63" y="198"/>
                      <a:pt x="78" y="198"/>
                      <a:pt x="83" y="198"/>
                    </a:cubicBezTo>
                    <a:cubicBezTo>
                      <a:pt x="100" y="198"/>
                      <a:pt x="117" y="194"/>
                      <a:pt x="131" y="186"/>
                    </a:cubicBezTo>
                    <a:cubicBezTo>
                      <a:pt x="124" y="144"/>
                      <a:pt x="147" y="140"/>
                      <a:pt x="159" y="100"/>
                    </a:cubicBezTo>
                    <a:cubicBezTo>
                      <a:pt x="164" y="83"/>
                      <a:pt x="171" y="35"/>
                      <a:pt x="123" y="13"/>
                    </a:cubicBezTo>
                    <a:close/>
                    <a:moveTo>
                      <a:pt x="98" y="93"/>
                    </a:moveTo>
                    <a:cubicBezTo>
                      <a:pt x="97" y="95"/>
                      <a:pt x="97" y="95"/>
                      <a:pt x="97" y="95"/>
                    </a:cubicBezTo>
                    <a:cubicBezTo>
                      <a:pt x="91" y="89"/>
                      <a:pt x="91" y="89"/>
                      <a:pt x="91" y="89"/>
                    </a:cubicBezTo>
                    <a:cubicBezTo>
                      <a:pt x="89" y="90"/>
                      <a:pt x="88" y="90"/>
                      <a:pt x="86" y="91"/>
                    </a:cubicBezTo>
                    <a:cubicBezTo>
                      <a:pt x="86" y="98"/>
                      <a:pt x="86" y="98"/>
                      <a:pt x="86" y="98"/>
                    </a:cubicBezTo>
                    <a:cubicBezTo>
                      <a:pt x="84" y="98"/>
                      <a:pt x="84" y="98"/>
                      <a:pt x="84" y="98"/>
                    </a:cubicBezTo>
                    <a:cubicBezTo>
                      <a:pt x="78" y="99"/>
                      <a:pt x="78" y="99"/>
                      <a:pt x="78" y="99"/>
                    </a:cubicBezTo>
                    <a:cubicBezTo>
                      <a:pt x="76" y="99"/>
                      <a:pt x="76" y="99"/>
                      <a:pt x="76" y="99"/>
                    </a:cubicBezTo>
                    <a:cubicBezTo>
                      <a:pt x="74" y="92"/>
                      <a:pt x="74" y="92"/>
                      <a:pt x="74" y="92"/>
                    </a:cubicBezTo>
                    <a:cubicBezTo>
                      <a:pt x="72" y="92"/>
                      <a:pt x="70" y="91"/>
                      <a:pt x="69" y="91"/>
                    </a:cubicBezTo>
                    <a:cubicBezTo>
                      <a:pt x="65" y="97"/>
                      <a:pt x="65" y="97"/>
                      <a:pt x="65" y="97"/>
                    </a:cubicBezTo>
                    <a:cubicBezTo>
                      <a:pt x="63" y="96"/>
                      <a:pt x="63" y="96"/>
                      <a:pt x="63" y="96"/>
                    </a:cubicBezTo>
                    <a:cubicBezTo>
                      <a:pt x="58" y="94"/>
                      <a:pt x="58" y="94"/>
                      <a:pt x="58" y="94"/>
                    </a:cubicBezTo>
                    <a:cubicBezTo>
                      <a:pt x="56" y="93"/>
                      <a:pt x="56" y="93"/>
                      <a:pt x="56" y="93"/>
                    </a:cubicBezTo>
                    <a:cubicBezTo>
                      <a:pt x="58" y="86"/>
                      <a:pt x="58" y="86"/>
                      <a:pt x="58" y="86"/>
                    </a:cubicBezTo>
                    <a:cubicBezTo>
                      <a:pt x="56" y="85"/>
                      <a:pt x="55" y="84"/>
                      <a:pt x="54" y="82"/>
                    </a:cubicBezTo>
                    <a:cubicBezTo>
                      <a:pt x="47" y="86"/>
                      <a:pt x="47" y="86"/>
                      <a:pt x="47" y="86"/>
                    </a:cubicBezTo>
                    <a:cubicBezTo>
                      <a:pt x="46" y="84"/>
                      <a:pt x="46" y="84"/>
                      <a:pt x="46" y="84"/>
                    </a:cubicBezTo>
                    <a:cubicBezTo>
                      <a:pt x="43" y="80"/>
                      <a:pt x="43" y="80"/>
                      <a:pt x="43" y="80"/>
                    </a:cubicBezTo>
                    <a:cubicBezTo>
                      <a:pt x="41" y="78"/>
                      <a:pt x="41" y="78"/>
                      <a:pt x="41" y="78"/>
                    </a:cubicBezTo>
                    <a:cubicBezTo>
                      <a:pt x="47" y="73"/>
                      <a:pt x="47" y="73"/>
                      <a:pt x="47" y="73"/>
                    </a:cubicBezTo>
                    <a:cubicBezTo>
                      <a:pt x="46" y="71"/>
                      <a:pt x="45" y="69"/>
                      <a:pt x="45" y="68"/>
                    </a:cubicBezTo>
                    <a:cubicBezTo>
                      <a:pt x="38" y="67"/>
                      <a:pt x="38" y="67"/>
                      <a:pt x="38" y="67"/>
                    </a:cubicBezTo>
                    <a:cubicBezTo>
                      <a:pt x="37" y="65"/>
                      <a:pt x="37" y="65"/>
                      <a:pt x="37" y="65"/>
                    </a:cubicBezTo>
                    <a:cubicBezTo>
                      <a:pt x="37" y="60"/>
                      <a:pt x="37" y="60"/>
                      <a:pt x="37" y="60"/>
                    </a:cubicBezTo>
                    <a:cubicBezTo>
                      <a:pt x="36" y="58"/>
                      <a:pt x="36" y="58"/>
                      <a:pt x="36" y="58"/>
                    </a:cubicBezTo>
                    <a:cubicBezTo>
                      <a:pt x="44" y="55"/>
                      <a:pt x="44" y="55"/>
                      <a:pt x="44" y="55"/>
                    </a:cubicBezTo>
                    <a:cubicBezTo>
                      <a:pt x="44" y="54"/>
                      <a:pt x="44" y="52"/>
                      <a:pt x="45" y="50"/>
                    </a:cubicBezTo>
                    <a:cubicBezTo>
                      <a:pt x="39" y="46"/>
                      <a:pt x="39" y="46"/>
                      <a:pt x="39" y="46"/>
                    </a:cubicBezTo>
                    <a:cubicBezTo>
                      <a:pt x="40" y="44"/>
                      <a:pt x="40" y="44"/>
                      <a:pt x="40" y="44"/>
                    </a:cubicBezTo>
                    <a:cubicBezTo>
                      <a:pt x="42" y="39"/>
                      <a:pt x="42" y="39"/>
                      <a:pt x="42" y="39"/>
                    </a:cubicBezTo>
                    <a:cubicBezTo>
                      <a:pt x="43" y="37"/>
                      <a:pt x="43" y="37"/>
                      <a:pt x="43" y="37"/>
                    </a:cubicBezTo>
                    <a:cubicBezTo>
                      <a:pt x="50" y="39"/>
                      <a:pt x="50" y="39"/>
                      <a:pt x="50" y="39"/>
                    </a:cubicBezTo>
                    <a:cubicBezTo>
                      <a:pt x="51" y="38"/>
                      <a:pt x="52" y="36"/>
                      <a:pt x="54" y="35"/>
                    </a:cubicBezTo>
                    <a:cubicBezTo>
                      <a:pt x="50" y="29"/>
                      <a:pt x="50" y="29"/>
                      <a:pt x="50" y="29"/>
                    </a:cubicBezTo>
                    <a:cubicBezTo>
                      <a:pt x="52" y="28"/>
                      <a:pt x="52" y="28"/>
                      <a:pt x="52" y="28"/>
                    </a:cubicBezTo>
                    <a:cubicBezTo>
                      <a:pt x="56" y="24"/>
                      <a:pt x="56" y="24"/>
                      <a:pt x="56" y="24"/>
                    </a:cubicBezTo>
                    <a:cubicBezTo>
                      <a:pt x="58" y="23"/>
                      <a:pt x="58" y="23"/>
                      <a:pt x="58" y="23"/>
                    </a:cubicBezTo>
                    <a:cubicBezTo>
                      <a:pt x="64" y="28"/>
                      <a:pt x="64" y="28"/>
                      <a:pt x="64" y="28"/>
                    </a:cubicBezTo>
                    <a:cubicBezTo>
                      <a:pt x="65" y="28"/>
                      <a:pt x="67" y="27"/>
                      <a:pt x="68" y="27"/>
                    </a:cubicBezTo>
                    <a:cubicBezTo>
                      <a:pt x="69" y="19"/>
                      <a:pt x="69" y="19"/>
                      <a:pt x="69" y="19"/>
                    </a:cubicBezTo>
                    <a:cubicBezTo>
                      <a:pt x="71" y="19"/>
                      <a:pt x="71" y="19"/>
                      <a:pt x="71" y="19"/>
                    </a:cubicBezTo>
                    <a:cubicBezTo>
                      <a:pt x="76" y="18"/>
                      <a:pt x="76" y="18"/>
                      <a:pt x="76" y="18"/>
                    </a:cubicBezTo>
                    <a:cubicBezTo>
                      <a:pt x="78" y="18"/>
                      <a:pt x="78" y="18"/>
                      <a:pt x="78" y="18"/>
                    </a:cubicBezTo>
                    <a:cubicBezTo>
                      <a:pt x="81" y="26"/>
                      <a:pt x="81" y="26"/>
                      <a:pt x="81" y="26"/>
                    </a:cubicBezTo>
                    <a:cubicBezTo>
                      <a:pt x="82" y="26"/>
                      <a:pt x="84" y="26"/>
                      <a:pt x="86" y="26"/>
                    </a:cubicBezTo>
                    <a:cubicBezTo>
                      <a:pt x="89" y="20"/>
                      <a:pt x="89" y="20"/>
                      <a:pt x="89" y="20"/>
                    </a:cubicBezTo>
                    <a:cubicBezTo>
                      <a:pt x="91" y="21"/>
                      <a:pt x="91" y="21"/>
                      <a:pt x="91" y="21"/>
                    </a:cubicBezTo>
                    <a:cubicBezTo>
                      <a:pt x="97" y="23"/>
                      <a:pt x="97" y="23"/>
                      <a:pt x="97" y="23"/>
                    </a:cubicBezTo>
                    <a:cubicBezTo>
                      <a:pt x="99" y="24"/>
                      <a:pt x="99" y="24"/>
                      <a:pt x="99" y="24"/>
                    </a:cubicBezTo>
                    <a:cubicBezTo>
                      <a:pt x="97" y="32"/>
                      <a:pt x="97" y="32"/>
                      <a:pt x="97" y="32"/>
                    </a:cubicBezTo>
                    <a:cubicBezTo>
                      <a:pt x="98" y="33"/>
                      <a:pt x="100" y="34"/>
                      <a:pt x="101" y="35"/>
                    </a:cubicBezTo>
                    <a:cubicBezTo>
                      <a:pt x="107" y="31"/>
                      <a:pt x="107" y="31"/>
                      <a:pt x="107" y="31"/>
                    </a:cubicBezTo>
                    <a:cubicBezTo>
                      <a:pt x="108" y="33"/>
                      <a:pt x="108" y="33"/>
                      <a:pt x="108" y="33"/>
                    </a:cubicBezTo>
                    <a:cubicBezTo>
                      <a:pt x="112" y="38"/>
                      <a:pt x="112" y="38"/>
                      <a:pt x="112" y="38"/>
                    </a:cubicBezTo>
                    <a:cubicBezTo>
                      <a:pt x="113" y="39"/>
                      <a:pt x="113" y="39"/>
                      <a:pt x="113" y="39"/>
                    </a:cubicBezTo>
                    <a:cubicBezTo>
                      <a:pt x="108" y="45"/>
                      <a:pt x="108" y="45"/>
                      <a:pt x="108" y="45"/>
                    </a:cubicBezTo>
                    <a:cubicBezTo>
                      <a:pt x="109" y="46"/>
                      <a:pt x="109" y="48"/>
                      <a:pt x="110" y="50"/>
                    </a:cubicBezTo>
                    <a:cubicBezTo>
                      <a:pt x="117" y="50"/>
                      <a:pt x="117" y="50"/>
                      <a:pt x="117" y="50"/>
                    </a:cubicBezTo>
                    <a:cubicBezTo>
                      <a:pt x="117" y="52"/>
                      <a:pt x="117" y="52"/>
                      <a:pt x="117" y="52"/>
                    </a:cubicBezTo>
                    <a:cubicBezTo>
                      <a:pt x="118" y="58"/>
                      <a:pt x="118" y="58"/>
                      <a:pt x="118" y="58"/>
                    </a:cubicBezTo>
                    <a:cubicBezTo>
                      <a:pt x="118" y="60"/>
                      <a:pt x="118" y="60"/>
                      <a:pt x="118" y="60"/>
                    </a:cubicBezTo>
                    <a:cubicBezTo>
                      <a:pt x="111" y="62"/>
                      <a:pt x="111" y="62"/>
                      <a:pt x="111" y="62"/>
                    </a:cubicBezTo>
                    <a:cubicBezTo>
                      <a:pt x="110" y="64"/>
                      <a:pt x="110" y="66"/>
                      <a:pt x="110" y="67"/>
                    </a:cubicBezTo>
                    <a:cubicBezTo>
                      <a:pt x="116" y="71"/>
                      <a:pt x="116" y="71"/>
                      <a:pt x="116" y="71"/>
                    </a:cubicBezTo>
                    <a:cubicBezTo>
                      <a:pt x="115" y="73"/>
                      <a:pt x="115" y="73"/>
                      <a:pt x="115" y="73"/>
                    </a:cubicBezTo>
                    <a:cubicBezTo>
                      <a:pt x="113" y="78"/>
                      <a:pt x="113" y="78"/>
                      <a:pt x="113" y="78"/>
                    </a:cubicBezTo>
                    <a:cubicBezTo>
                      <a:pt x="112" y="80"/>
                      <a:pt x="112" y="80"/>
                      <a:pt x="112" y="80"/>
                    </a:cubicBezTo>
                    <a:cubicBezTo>
                      <a:pt x="104" y="78"/>
                      <a:pt x="104" y="78"/>
                      <a:pt x="104" y="78"/>
                    </a:cubicBezTo>
                    <a:cubicBezTo>
                      <a:pt x="103" y="80"/>
                      <a:pt x="102" y="81"/>
                      <a:pt x="101" y="82"/>
                    </a:cubicBezTo>
                    <a:cubicBezTo>
                      <a:pt x="104" y="89"/>
                      <a:pt x="104" y="89"/>
                      <a:pt x="104" y="89"/>
                    </a:cubicBezTo>
                    <a:cubicBezTo>
                      <a:pt x="103" y="90"/>
                      <a:pt x="103" y="90"/>
                      <a:pt x="103" y="90"/>
                    </a:cubicBezTo>
                    <a:lnTo>
                      <a:pt x="98" y="93"/>
                    </a:lnTo>
                    <a:close/>
                    <a:moveTo>
                      <a:pt x="142" y="103"/>
                    </a:moveTo>
                    <a:cubicBezTo>
                      <a:pt x="138" y="104"/>
                      <a:pt x="138" y="104"/>
                      <a:pt x="138" y="104"/>
                    </a:cubicBezTo>
                    <a:cubicBezTo>
                      <a:pt x="137" y="106"/>
                      <a:pt x="137" y="107"/>
                      <a:pt x="136" y="109"/>
                    </a:cubicBezTo>
                    <a:cubicBezTo>
                      <a:pt x="136" y="109"/>
                      <a:pt x="136" y="109"/>
                      <a:pt x="136" y="109"/>
                    </a:cubicBezTo>
                    <a:cubicBezTo>
                      <a:pt x="139" y="113"/>
                      <a:pt x="139" y="113"/>
                      <a:pt x="139" y="113"/>
                    </a:cubicBezTo>
                    <a:cubicBezTo>
                      <a:pt x="139" y="114"/>
                      <a:pt x="139" y="115"/>
                      <a:pt x="139" y="115"/>
                    </a:cubicBezTo>
                    <a:cubicBezTo>
                      <a:pt x="134" y="119"/>
                      <a:pt x="134" y="119"/>
                      <a:pt x="134" y="119"/>
                    </a:cubicBezTo>
                    <a:cubicBezTo>
                      <a:pt x="133" y="120"/>
                      <a:pt x="132" y="120"/>
                      <a:pt x="131" y="119"/>
                    </a:cubicBezTo>
                    <a:cubicBezTo>
                      <a:pt x="129" y="115"/>
                      <a:pt x="129" y="115"/>
                      <a:pt x="129" y="115"/>
                    </a:cubicBezTo>
                    <a:cubicBezTo>
                      <a:pt x="128" y="116"/>
                      <a:pt x="126" y="116"/>
                      <a:pt x="125" y="116"/>
                    </a:cubicBezTo>
                    <a:cubicBezTo>
                      <a:pt x="124" y="116"/>
                      <a:pt x="124" y="116"/>
                      <a:pt x="123" y="116"/>
                    </a:cubicBezTo>
                    <a:cubicBezTo>
                      <a:pt x="123" y="116"/>
                      <a:pt x="123" y="116"/>
                      <a:pt x="123" y="116"/>
                    </a:cubicBezTo>
                    <a:cubicBezTo>
                      <a:pt x="121" y="121"/>
                      <a:pt x="121" y="121"/>
                      <a:pt x="121" y="121"/>
                    </a:cubicBezTo>
                    <a:cubicBezTo>
                      <a:pt x="121" y="122"/>
                      <a:pt x="120" y="122"/>
                      <a:pt x="119" y="122"/>
                    </a:cubicBezTo>
                    <a:cubicBezTo>
                      <a:pt x="113" y="119"/>
                      <a:pt x="113" y="119"/>
                      <a:pt x="113" y="119"/>
                    </a:cubicBezTo>
                    <a:cubicBezTo>
                      <a:pt x="112" y="119"/>
                      <a:pt x="112" y="118"/>
                      <a:pt x="112" y="117"/>
                    </a:cubicBezTo>
                    <a:cubicBezTo>
                      <a:pt x="114" y="113"/>
                      <a:pt x="114" y="113"/>
                      <a:pt x="114" y="113"/>
                    </a:cubicBezTo>
                    <a:cubicBezTo>
                      <a:pt x="113" y="112"/>
                      <a:pt x="111" y="110"/>
                      <a:pt x="110" y="108"/>
                    </a:cubicBezTo>
                    <a:cubicBezTo>
                      <a:pt x="110" y="109"/>
                      <a:pt x="110" y="109"/>
                      <a:pt x="110" y="109"/>
                    </a:cubicBezTo>
                    <a:cubicBezTo>
                      <a:pt x="105" y="109"/>
                      <a:pt x="105" y="109"/>
                      <a:pt x="105" y="109"/>
                    </a:cubicBezTo>
                    <a:cubicBezTo>
                      <a:pt x="104" y="109"/>
                      <a:pt x="104" y="109"/>
                      <a:pt x="104" y="108"/>
                    </a:cubicBezTo>
                    <a:cubicBezTo>
                      <a:pt x="103" y="102"/>
                      <a:pt x="103" y="102"/>
                      <a:pt x="103" y="102"/>
                    </a:cubicBezTo>
                    <a:cubicBezTo>
                      <a:pt x="103" y="101"/>
                      <a:pt x="103" y="100"/>
                      <a:pt x="104" y="100"/>
                    </a:cubicBezTo>
                    <a:cubicBezTo>
                      <a:pt x="109" y="99"/>
                      <a:pt x="109" y="99"/>
                      <a:pt x="109" y="99"/>
                    </a:cubicBezTo>
                    <a:cubicBezTo>
                      <a:pt x="109" y="97"/>
                      <a:pt x="110" y="95"/>
                      <a:pt x="111" y="94"/>
                    </a:cubicBezTo>
                    <a:cubicBezTo>
                      <a:pt x="111" y="94"/>
                      <a:pt x="111" y="94"/>
                      <a:pt x="111" y="94"/>
                    </a:cubicBezTo>
                    <a:cubicBezTo>
                      <a:pt x="108" y="90"/>
                      <a:pt x="108" y="90"/>
                      <a:pt x="108" y="90"/>
                    </a:cubicBezTo>
                    <a:cubicBezTo>
                      <a:pt x="107" y="89"/>
                      <a:pt x="107" y="88"/>
                      <a:pt x="108" y="88"/>
                    </a:cubicBezTo>
                    <a:cubicBezTo>
                      <a:pt x="113" y="84"/>
                      <a:pt x="113" y="84"/>
                      <a:pt x="113" y="84"/>
                    </a:cubicBezTo>
                    <a:cubicBezTo>
                      <a:pt x="114" y="83"/>
                      <a:pt x="115" y="83"/>
                      <a:pt x="115" y="84"/>
                    </a:cubicBezTo>
                    <a:cubicBezTo>
                      <a:pt x="118" y="88"/>
                      <a:pt x="118" y="88"/>
                      <a:pt x="118" y="88"/>
                    </a:cubicBezTo>
                    <a:cubicBezTo>
                      <a:pt x="119" y="87"/>
                      <a:pt x="120" y="87"/>
                      <a:pt x="121" y="87"/>
                    </a:cubicBezTo>
                    <a:cubicBezTo>
                      <a:pt x="122" y="87"/>
                      <a:pt x="123" y="87"/>
                      <a:pt x="124" y="87"/>
                    </a:cubicBezTo>
                    <a:cubicBezTo>
                      <a:pt x="124" y="87"/>
                      <a:pt x="124" y="87"/>
                      <a:pt x="124" y="87"/>
                    </a:cubicBezTo>
                    <a:cubicBezTo>
                      <a:pt x="126" y="82"/>
                      <a:pt x="126" y="82"/>
                      <a:pt x="126" y="82"/>
                    </a:cubicBezTo>
                    <a:cubicBezTo>
                      <a:pt x="126" y="81"/>
                      <a:pt x="127" y="81"/>
                      <a:pt x="128" y="81"/>
                    </a:cubicBezTo>
                    <a:cubicBezTo>
                      <a:pt x="133" y="84"/>
                      <a:pt x="133" y="84"/>
                      <a:pt x="133" y="84"/>
                    </a:cubicBezTo>
                    <a:cubicBezTo>
                      <a:pt x="134" y="84"/>
                      <a:pt x="135" y="85"/>
                      <a:pt x="134" y="86"/>
                    </a:cubicBezTo>
                    <a:cubicBezTo>
                      <a:pt x="132" y="90"/>
                      <a:pt x="132" y="90"/>
                      <a:pt x="132" y="90"/>
                    </a:cubicBezTo>
                    <a:cubicBezTo>
                      <a:pt x="134" y="91"/>
                      <a:pt x="135" y="93"/>
                      <a:pt x="136" y="94"/>
                    </a:cubicBezTo>
                    <a:cubicBezTo>
                      <a:pt x="136" y="94"/>
                      <a:pt x="136" y="94"/>
                      <a:pt x="136" y="94"/>
                    </a:cubicBezTo>
                    <a:cubicBezTo>
                      <a:pt x="141" y="94"/>
                      <a:pt x="141" y="94"/>
                      <a:pt x="141" y="94"/>
                    </a:cubicBezTo>
                    <a:cubicBezTo>
                      <a:pt x="142" y="94"/>
                      <a:pt x="143" y="94"/>
                      <a:pt x="143" y="95"/>
                    </a:cubicBezTo>
                    <a:cubicBezTo>
                      <a:pt x="144" y="101"/>
                      <a:pt x="144" y="101"/>
                      <a:pt x="144" y="101"/>
                    </a:cubicBezTo>
                    <a:cubicBezTo>
                      <a:pt x="144" y="102"/>
                      <a:pt x="143" y="103"/>
                      <a:pt x="142" y="103"/>
                    </a:cubicBezTo>
                    <a:close/>
                  </a:path>
                </a:pathLst>
              </a:custGeom>
              <a:grpFill/>
              <a:ln>
                <a:noFill/>
              </a:ln>
            </p:spPr>
            <p:txBody>
              <a:bodyPr vert="horz" wrap="square" lIns="91440" tIns="45720" rIns="91440" bIns="45720" numCol="1" anchor="t" anchorCtr="0" compatLnSpc="1"/>
              <a:lstStyle/>
              <a:p>
                <a:endParaRPr lang="en-US">
                  <a:latin typeface="+mj-lt"/>
                </a:endParaRPr>
              </a:p>
            </p:txBody>
          </p:sp>
          <p:sp>
            <p:nvSpPr>
              <p:cNvPr id="45" name="Freeform 64"/>
              <p:cNvSpPr/>
              <p:nvPr/>
            </p:nvSpPr>
            <p:spPr bwMode="auto">
              <a:xfrm>
                <a:off x="4069786" y="799617"/>
                <a:ext cx="40048" cy="41429"/>
              </a:xfrm>
              <a:custGeom>
                <a:avLst/>
                <a:gdLst>
                  <a:gd name="T0" fmla="*/ 0 w 15"/>
                  <a:gd name="T1" fmla="*/ 8 h 15"/>
                  <a:gd name="T2" fmla="*/ 6 w 15"/>
                  <a:gd name="T3" fmla="*/ 1 h 15"/>
                  <a:gd name="T4" fmla="*/ 14 w 15"/>
                  <a:gd name="T5" fmla="*/ 7 h 15"/>
                  <a:gd name="T6" fmla="*/ 8 w 15"/>
                  <a:gd name="T7" fmla="*/ 14 h 15"/>
                  <a:gd name="T8" fmla="*/ 0 w 15"/>
                  <a:gd name="T9" fmla="*/ 8 h 15"/>
                </a:gdLst>
                <a:ahLst/>
                <a:cxnLst>
                  <a:cxn ang="0">
                    <a:pos x="T0" y="T1"/>
                  </a:cxn>
                  <a:cxn ang="0">
                    <a:pos x="T2" y="T3"/>
                  </a:cxn>
                  <a:cxn ang="0">
                    <a:pos x="T4" y="T5"/>
                  </a:cxn>
                  <a:cxn ang="0">
                    <a:pos x="T6" y="T7"/>
                  </a:cxn>
                  <a:cxn ang="0">
                    <a:pos x="T8" y="T9"/>
                  </a:cxn>
                </a:cxnLst>
                <a:rect l="0" t="0" r="r" b="b"/>
                <a:pathLst>
                  <a:path w="15" h="15">
                    <a:moveTo>
                      <a:pt x="0" y="8"/>
                    </a:moveTo>
                    <a:cubicBezTo>
                      <a:pt x="0" y="5"/>
                      <a:pt x="3" y="1"/>
                      <a:pt x="6" y="1"/>
                    </a:cubicBezTo>
                    <a:cubicBezTo>
                      <a:pt x="10" y="0"/>
                      <a:pt x="14" y="3"/>
                      <a:pt x="14" y="7"/>
                    </a:cubicBezTo>
                    <a:cubicBezTo>
                      <a:pt x="15" y="10"/>
                      <a:pt x="12" y="14"/>
                      <a:pt x="8" y="14"/>
                    </a:cubicBezTo>
                    <a:cubicBezTo>
                      <a:pt x="4" y="15"/>
                      <a:pt x="1" y="12"/>
                      <a:pt x="0" y="8"/>
                    </a:cubicBezTo>
                    <a:close/>
                  </a:path>
                </a:pathLst>
              </a:custGeom>
              <a:grpFill/>
              <a:ln>
                <a:noFill/>
              </a:ln>
            </p:spPr>
            <p:txBody>
              <a:bodyPr vert="horz" wrap="square" lIns="91440" tIns="45720" rIns="91440" bIns="45720" numCol="1" anchor="t" anchorCtr="0" compatLnSpc="1"/>
              <a:lstStyle/>
              <a:p>
                <a:endParaRPr lang="en-US">
                  <a:latin typeface="+mj-lt"/>
                </a:endParaRPr>
              </a:p>
            </p:txBody>
          </p:sp>
          <p:sp>
            <p:nvSpPr>
              <p:cNvPr id="46" name="Freeform 65"/>
              <p:cNvSpPr>
                <a:spLocks noEditPoints="1"/>
              </p:cNvSpPr>
              <p:nvPr/>
            </p:nvSpPr>
            <p:spPr bwMode="auto">
              <a:xfrm>
                <a:off x="3887497" y="626995"/>
                <a:ext cx="151908" cy="150527"/>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0 h 55"/>
                  <a:gd name="T12" fmla="*/ 15 w 55"/>
                  <a:gd name="T13" fmla="*/ 28 h 55"/>
                  <a:gd name="T14" fmla="*/ 27 w 55"/>
                  <a:gd name="T15" fmla="*/ 15 h 55"/>
                  <a:gd name="T16" fmla="*/ 40 w 55"/>
                  <a:gd name="T17" fmla="*/ 28 h 55"/>
                  <a:gd name="T18" fmla="*/ 27 w 55"/>
                  <a:gd name="T19" fmla="*/ 4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0"/>
                    </a:moveTo>
                    <a:cubicBezTo>
                      <a:pt x="20" y="40"/>
                      <a:pt x="15" y="35"/>
                      <a:pt x="15" y="28"/>
                    </a:cubicBezTo>
                    <a:cubicBezTo>
                      <a:pt x="15" y="21"/>
                      <a:pt x="20" y="15"/>
                      <a:pt x="27" y="15"/>
                    </a:cubicBezTo>
                    <a:cubicBezTo>
                      <a:pt x="34" y="15"/>
                      <a:pt x="40" y="21"/>
                      <a:pt x="40" y="28"/>
                    </a:cubicBezTo>
                    <a:cubicBezTo>
                      <a:pt x="40" y="35"/>
                      <a:pt x="34" y="40"/>
                      <a:pt x="27" y="40"/>
                    </a:cubicBezTo>
                    <a:close/>
                  </a:path>
                </a:pathLst>
              </a:custGeom>
              <a:grpFill/>
              <a:ln>
                <a:noFill/>
              </a:ln>
            </p:spPr>
            <p:txBody>
              <a:bodyPr vert="horz" wrap="square" lIns="91440" tIns="45720" rIns="91440" bIns="45720" numCol="1" anchor="t" anchorCtr="0" compatLnSpc="1"/>
              <a:lstStyle/>
              <a:p>
                <a:endParaRPr lang="en-US">
                  <a:latin typeface="+mj-l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p:tgtEl>
                                          <p:spTgt spid="2"/>
                                        </p:tgtEl>
                                        <p:attrNameLst>
                                          <p:attrName>ppt_y</p:attrName>
                                        </p:attrNameLst>
                                      </p:cBhvr>
                                      <p:tavLst>
                                        <p:tav tm="0">
                                          <p:val>
                                            <p:strVal val="#ppt_y+#ppt_h*1.125000"/>
                                          </p:val>
                                        </p:tav>
                                        <p:tav tm="100000">
                                          <p:val>
                                            <p:strVal val="#ppt_y"/>
                                          </p:val>
                                        </p:tav>
                                      </p:tavLst>
                                    </p:anim>
                                    <p:animEffect transition="in" filter="wipe(up)">
                                      <p:cBhvr>
                                        <p:cTn id="26" dur="500"/>
                                        <p:tgtEl>
                                          <p:spTgt spid="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p:tgtEl>
                                          <p:spTgt spid="3"/>
                                        </p:tgtEl>
                                        <p:attrNameLst>
                                          <p:attrName>ppt_y</p:attrName>
                                        </p:attrNameLst>
                                      </p:cBhvr>
                                      <p:tavLst>
                                        <p:tav tm="0">
                                          <p:val>
                                            <p:strVal val="#ppt_y-#ppt_h*1.125000"/>
                                          </p:val>
                                        </p:tav>
                                        <p:tav tm="100000">
                                          <p:val>
                                            <p:strVal val="#ppt_y"/>
                                          </p:val>
                                        </p:tav>
                                      </p:tavLst>
                                    </p:anim>
                                    <p:animEffect transition="in" filter="wipe(down)">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48"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255246" y="477612"/>
            <a:ext cx="1781257" cy="584775"/>
          </a:xfrm>
          <a:prstGeom prst="rect">
            <a:avLst/>
          </a:prstGeom>
        </p:spPr>
        <p:txBody>
          <a:bodyPr wrap="none">
            <a:spAutoFit/>
          </a:bodyPr>
          <a:lstStyle/>
          <a:p>
            <a:pPr algn="ctr"/>
            <a:r>
              <a:rPr lang="en-US" altLang="zh-CN" sz="3200" b="1" dirty="0">
                <a:solidFill>
                  <a:schemeClr val="tx1">
                    <a:lumMod val="85000"/>
                    <a:lumOff val="15000"/>
                  </a:schemeClr>
                </a:solidFill>
                <a:latin typeface="+mj-lt"/>
                <a:ea typeface="微软雅黑" panose="020B0503020204020204" pitchFamily="34" charset="-122"/>
              </a:rPr>
              <a:t>__slots__</a:t>
            </a:r>
            <a:endParaRPr lang="en-US" altLang="zh-CN" sz="3200" b="1" dirty="0">
              <a:solidFill>
                <a:schemeClr val="tx1">
                  <a:lumMod val="85000"/>
                  <a:lumOff val="15000"/>
                </a:schemeClr>
              </a:solidFill>
              <a:latin typeface="+mj-lt"/>
              <a:ea typeface="微软雅黑" panose="020B0503020204020204" pitchFamily="34" charset="-122"/>
            </a:endParaRPr>
          </a:p>
        </p:txBody>
      </p:sp>
      <p:sp>
        <p:nvSpPr>
          <p:cNvPr id="6" name="文本框 5"/>
          <p:cNvSpPr txBox="1"/>
          <p:nvPr/>
        </p:nvSpPr>
        <p:spPr>
          <a:xfrm>
            <a:off x="1464464" y="1380344"/>
            <a:ext cx="9353077" cy="461661"/>
          </a:xfrm>
          <a:prstGeom prst="rect">
            <a:avLst/>
          </a:prstGeom>
          <a:noFill/>
        </p:spPr>
        <p:txBody>
          <a:bodyPr wrap="square" lIns="91436" tIns="45718" rIns="91436" bIns="45718" rtlCol="0" anchor="ctr">
            <a:spAutoFit/>
          </a:bodyPr>
          <a:lstStyle/>
          <a:p>
            <a:pPr lvl="0" defTabSz="963930" fontAlgn="base">
              <a:spcBef>
                <a:spcPct val="0"/>
              </a:spcBef>
              <a:spcAft>
                <a:spcPct val="0"/>
              </a:spcAft>
            </a:pPr>
            <a:r>
              <a:rPr lang="zh-CN" altLang="en-US" sz="2400" dirty="0">
                <a:latin typeface="+mj-lt"/>
                <a:cs typeface="+mn-ea"/>
                <a:sym typeface="+mn-lt"/>
              </a:rPr>
              <a:t>在定义类时，</a:t>
            </a:r>
            <a:r>
              <a:rPr lang="en-US" altLang="zh-CN" sz="2400" dirty="0">
                <a:latin typeface="+mj-lt"/>
                <a:cs typeface="+mn-ea"/>
                <a:sym typeface="+mn-lt"/>
              </a:rPr>
              <a:t>Python</a:t>
            </a:r>
            <a:r>
              <a:rPr lang="zh-CN" altLang="en-US" sz="2400" dirty="0">
                <a:latin typeface="+mj-lt"/>
                <a:cs typeface="+mn-ea"/>
                <a:sym typeface="+mn-lt"/>
              </a:rPr>
              <a:t>提供了</a:t>
            </a:r>
            <a:r>
              <a:rPr lang="en-US" altLang="zh-CN" sz="2400" dirty="0">
                <a:latin typeface="+mj-lt"/>
                <a:cs typeface="+mn-ea"/>
                <a:sym typeface="+mn-lt"/>
              </a:rPr>
              <a:t>__slots__</a:t>
            </a:r>
            <a:r>
              <a:rPr lang="zh-CN" altLang="en-US" sz="2400" dirty="0">
                <a:latin typeface="+mj-lt"/>
                <a:cs typeface="+mn-ea"/>
                <a:sym typeface="+mn-lt"/>
              </a:rPr>
              <a:t>变量以限制可动态扩展的属性。</a:t>
            </a:r>
            <a:endParaRPr lang="zh-CN" altLang="en-US" sz="2400" dirty="0">
              <a:latin typeface="+mj-lt"/>
              <a:cs typeface="+mn-ea"/>
              <a:sym typeface="+mn-lt"/>
            </a:endParaRPr>
          </a:p>
        </p:txBody>
      </p:sp>
      <p:sp>
        <p:nvSpPr>
          <p:cNvPr id="12" name="文本框 11"/>
          <p:cNvSpPr txBox="1"/>
          <p:nvPr/>
        </p:nvSpPr>
        <p:spPr>
          <a:xfrm>
            <a:off x="1464464" y="2196937"/>
            <a:ext cx="9851841" cy="461661"/>
          </a:xfrm>
          <a:prstGeom prst="rect">
            <a:avLst/>
          </a:prstGeom>
          <a:noFill/>
        </p:spPr>
        <p:txBody>
          <a:bodyPr wrap="square" lIns="91436" tIns="45718" rIns="91436" bIns="45718" rtlCol="0" anchor="ctr">
            <a:spAutoFit/>
          </a:bodyPr>
          <a:lstStyle/>
          <a:p>
            <a:pPr lvl="0" defTabSz="963930" fontAlgn="base">
              <a:spcBef>
                <a:spcPct val="0"/>
              </a:spcBef>
              <a:spcAft>
                <a:spcPct val="0"/>
              </a:spcAft>
            </a:pPr>
            <a:r>
              <a:rPr lang="en-US" altLang="zh-CN" sz="2400" dirty="0">
                <a:solidFill>
                  <a:schemeClr val="tx1">
                    <a:lumMod val="85000"/>
                    <a:lumOff val="15000"/>
                  </a:schemeClr>
                </a:solidFill>
                <a:latin typeface="+mj-lt"/>
                <a:cs typeface="+mn-ea"/>
                <a:sym typeface="+mn-lt"/>
              </a:rPr>
              <a:t>__slots__</a:t>
            </a:r>
            <a:r>
              <a:rPr lang="zh-CN" altLang="en-US" sz="2400" dirty="0">
                <a:solidFill>
                  <a:schemeClr val="tx1">
                    <a:lumMod val="85000"/>
                    <a:lumOff val="15000"/>
                  </a:schemeClr>
                </a:solidFill>
                <a:latin typeface="+mj-lt"/>
                <a:cs typeface="+mn-ea"/>
                <a:sym typeface="+mn-lt"/>
              </a:rPr>
              <a:t>中所做的动态扩展属性限制只对</a:t>
            </a:r>
            <a:r>
              <a:rPr lang="en-US" altLang="zh-CN" sz="2400" dirty="0">
                <a:solidFill>
                  <a:schemeClr val="tx1">
                    <a:lumMod val="85000"/>
                    <a:lumOff val="15000"/>
                  </a:schemeClr>
                </a:solidFill>
                <a:latin typeface="+mj-lt"/>
                <a:cs typeface="+mn-ea"/>
                <a:sym typeface="+mn-lt"/>
              </a:rPr>
              <a:t>__slots__</a:t>
            </a:r>
            <a:r>
              <a:rPr lang="zh-CN" altLang="en-US" sz="2400" dirty="0">
                <a:solidFill>
                  <a:schemeClr val="tx1">
                    <a:lumMod val="85000"/>
                    <a:lumOff val="15000"/>
                  </a:schemeClr>
                </a:solidFill>
                <a:latin typeface="+mj-lt"/>
                <a:cs typeface="+mn-ea"/>
                <a:sym typeface="+mn-lt"/>
              </a:rPr>
              <a:t>所在类的实例对象有效。</a:t>
            </a:r>
            <a:endParaRPr lang="zh-CN" altLang="en-US" sz="2400" dirty="0">
              <a:solidFill>
                <a:schemeClr val="tx1">
                  <a:lumMod val="85000"/>
                  <a:lumOff val="15000"/>
                </a:schemeClr>
              </a:solidFill>
              <a:latin typeface="+mj-lt"/>
              <a:cs typeface="+mn-ea"/>
              <a:sym typeface="+mn-lt"/>
            </a:endParaRPr>
          </a:p>
        </p:txBody>
      </p:sp>
      <p:sp>
        <p:nvSpPr>
          <p:cNvPr id="18" name="文本框 17"/>
          <p:cNvSpPr txBox="1"/>
          <p:nvPr/>
        </p:nvSpPr>
        <p:spPr>
          <a:xfrm>
            <a:off x="1464464" y="3016470"/>
            <a:ext cx="9851841" cy="830993"/>
          </a:xfrm>
          <a:prstGeom prst="rect">
            <a:avLst/>
          </a:prstGeom>
          <a:noFill/>
        </p:spPr>
        <p:txBody>
          <a:bodyPr wrap="square" lIns="91436" tIns="45718" rIns="91436" bIns="45718" rtlCol="0" anchor="ctr">
            <a:spAutoFit/>
          </a:bodyPr>
          <a:lstStyle/>
          <a:p>
            <a:pPr lvl="0" defTabSz="963930" fontAlgn="base">
              <a:spcBef>
                <a:spcPct val="0"/>
              </a:spcBef>
              <a:spcAft>
                <a:spcPct val="0"/>
              </a:spcAft>
            </a:pPr>
            <a:r>
              <a:rPr lang="zh-CN" altLang="en-US" sz="2400" dirty="0">
                <a:latin typeface="+mj-lt"/>
                <a:cs typeface="+mn-ea"/>
                <a:sym typeface="+mn-lt"/>
              </a:rPr>
              <a:t>如果子类中没有</a:t>
            </a:r>
            <a:r>
              <a:rPr lang="en-US" altLang="zh-CN" sz="2400" dirty="0">
                <a:latin typeface="+mj-lt"/>
                <a:cs typeface="+mn-ea"/>
                <a:sym typeface="+mn-lt"/>
              </a:rPr>
              <a:t>__slots__</a:t>
            </a:r>
            <a:r>
              <a:rPr lang="zh-CN" altLang="en-US" sz="2400" dirty="0">
                <a:latin typeface="+mj-lt"/>
                <a:cs typeface="+mn-ea"/>
                <a:sym typeface="+mn-lt"/>
              </a:rPr>
              <a:t>定义，则子类的实例对象可以进行任意属性的动态扩展。</a:t>
            </a:r>
            <a:endParaRPr lang="zh-CN" altLang="en-US" sz="2400" dirty="0">
              <a:latin typeface="+mj-lt"/>
              <a:cs typeface="+mn-ea"/>
              <a:sym typeface="+mn-lt"/>
            </a:endParaRPr>
          </a:p>
        </p:txBody>
      </p:sp>
      <p:sp>
        <p:nvSpPr>
          <p:cNvPr id="2" name="等腰三角形 1"/>
          <p:cNvSpPr/>
          <p:nvPr/>
        </p:nvSpPr>
        <p:spPr>
          <a:xfrm rot="5400000">
            <a:off x="1000073" y="1452226"/>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17" name="等腰三角形 16"/>
          <p:cNvSpPr/>
          <p:nvPr/>
        </p:nvSpPr>
        <p:spPr>
          <a:xfrm rot="5400000">
            <a:off x="1000072" y="2282403"/>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22" name="等腰三角形 21"/>
          <p:cNvSpPr/>
          <p:nvPr/>
        </p:nvSpPr>
        <p:spPr>
          <a:xfrm rot="5400000">
            <a:off x="1000073" y="3293464"/>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23" name="文本框 22"/>
          <p:cNvSpPr txBox="1"/>
          <p:nvPr/>
        </p:nvSpPr>
        <p:spPr>
          <a:xfrm>
            <a:off x="1464464" y="4131513"/>
            <a:ext cx="9851841" cy="830993"/>
          </a:xfrm>
          <a:prstGeom prst="rect">
            <a:avLst/>
          </a:prstGeom>
          <a:noFill/>
        </p:spPr>
        <p:txBody>
          <a:bodyPr wrap="square" lIns="91436" tIns="45718" rIns="91436" bIns="45718" rtlCol="0" anchor="ctr">
            <a:spAutoFit/>
          </a:bodyPr>
          <a:lstStyle/>
          <a:p>
            <a:pPr lvl="0" defTabSz="963930" fontAlgn="base">
              <a:spcBef>
                <a:spcPct val="0"/>
              </a:spcBef>
              <a:spcAft>
                <a:spcPct val="0"/>
              </a:spcAft>
            </a:pPr>
            <a:r>
              <a:rPr lang="zh-CN" altLang="en-US" sz="2400" dirty="0">
                <a:solidFill>
                  <a:schemeClr val="tx1">
                    <a:lumMod val="85000"/>
                    <a:lumOff val="15000"/>
                  </a:schemeClr>
                </a:solidFill>
                <a:latin typeface="+mj-lt"/>
                <a:cs typeface="+mn-ea"/>
                <a:sym typeface="+mn-lt"/>
              </a:rPr>
              <a:t>如果子类中有</a:t>
            </a:r>
            <a:r>
              <a:rPr lang="en-US" altLang="zh-CN" sz="2400" dirty="0">
                <a:solidFill>
                  <a:schemeClr val="tx1">
                    <a:lumMod val="85000"/>
                    <a:lumOff val="15000"/>
                  </a:schemeClr>
                </a:solidFill>
                <a:latin typeface="+mj-lt"/>
                <a:cs typeface="+mn-ea"/>
                <a:sym typeface="+mn-lt"/>
              </a:rPr>
              <a:t>__slots__</a:t>
            </a:r>
            <a:r>
              <a:rPr lang="zh-CN" altLang="en-US" sz="2400" dirty="0">
                <a:solidFill>
                  <a:schemeClr val="tx1">
                    <a:lumMod val="85000"/>
                    <a:lumOff val="15000"/>
                  </a:schemeClr>
                </a:solidFill>
                <a:latin typeface="+mj-lt"/>
                <a:cs typeface="+mn-ea"/>
                <a:sym typeface="+mn-lt"/>
              </a:rPr>
              <a:t>定义，则子类的实例对象可动态扩展的属性包括子类中通过</a:t>
            </a:r>
            <a:r>
              <a:rPr lang="en-US" altLang="zh-CN" sz="2400" dirty="0">
                <a:solidFill>
                  <a:schemeClr val="tx1">
                    <a:lumMod val="85000"/>
                    <a:lumOff val="15000"/>
                  </a:schemeClr>
                </a:solidFill>
                <a:latin typeface="+mj-lt"/>
                <a:cs typeface="+mn-ea"/>
                <a:sym typeface="+mn-lt"/>
              </a:rPr>
              <a:t>__slots__</a:t>
            </a:r>
            <a:r>
              <a:rPr lang="zh-CN" altLang="en-US" sz="2400" dirty="0">
                <a:solidFill>
                  <a:schemeClr val="tx1">
                    <a:lumMod val="85000"/>
                    <a:lumOff val="15000"/>
                  </a:schemeClr>
                </a:solidFill>
                <a:latin typeface="+mj-lt"/>
                <a:cs typeface="+mn-ea"/>
                <a:sym typeface="+mn-lt"/>
              </a:rPr>
              <a:t>定义的属性和其父类中通过</a:t>
            </a:r>
            <a:r>
              <a:rPr lang="en-US" altLang="zh-CN" sz="2400" dirty="0">
                <a:solidFill>
                  <a:schemeClr val="tx1">
                    <a:lumMod val="85000"/>
                    <a:lumOff val="15000"/>
                  </a:schemeClr>
                </a:solidFill>
                <a:latin typeface="+mj-lt"/>
                <a:cs typeface="+mn-ea"/>
                <a:sym typeface="+mn-lt"/>
              </a:rPr>
              <a:t>__slots__</a:t>
            </a:r>
            <a:r>
              <a:rPr lang="zh-CN" altLang="en-US" sz="2400" dirty="0">
                <a:solidFill>
                  <a:schemeClr val="tx1">
                    <a:lumMod val="85000"/>
                    <a:lumOff val="15000"/>
                  </a:schemeClr>
                </a:solidFill>
                <a:latin typeface="+mj-lt"/>
                <a:cs typeface="+mn-ea"/>
                <a:sym typeface="+mn-lt"/>
              </a:rPr>
              <a:t>定义的属性。</a:t>
            </a:r>
            <a:endParaRPr lang="zh-CN" altLang="en-US" sz="2400" dirty="0">
              <a:solidFill>
                <a:schemeClr val="tx1">
                  <a:lumMod val="85000"/>
                  <a:lumOff val="15000"/>
                </a:schemeClr>
              </a:solidFill>
              <a:latin typeface="+mj-lt"/>
              <a:cs typeface="+mn-ea"/>
              <a:sym typeface="+mn-lt"/>
            </a:endParaRPr>
          </a:p>
        </p:txBody>
      </p:sp>
      <p:sp>
        <p:nvSpPr>
          <p:cNvPr id="24" name="文本框 23"/>
          <p:cNvSpPr txBox="1"/>
          <p:nvPr/>
        </p:nvSpPr>
        <p:spPr>
          <a:xfrm>
            <a:off x="1464464" y="5370956"/>
            <a:ext cx="9851841" cy="461661"/>
          </a:xfrm>
          <a:prstGeom prst="rect">
            <a:avLst/>
          </a:prstGeom>
          <a:noFill/>
        </p:spPr>
        <p:txBody>
          <a:bodyPr wrap="square" lIns="91436" tIns="45718" rIns="91436" bIns="45718" rtlCol="0" anchor="ctr">
            <a:spAutoFit/>
          </a:bodyPr>
          <a:lstStyle/>
          <a:p>
            <a:pPr lvl="0" defTabSz="963930" fontAlgn="base">
              <a:spcBef>
                <a:spcPct val="0"/>
              </a:spcBef>
              <a:spcAft>
                <a:spcPct val="0"/>
              </a:spcAft>
            </a:pPr>
            <a:r>
              <a:rPr lang="zh-CN" altLang="en-US" sz="2400" dirty="0">
                <a:latin typeface="+mj-lt"/>
                <a:cs typeface="+mn-ea"/>
                <a:sym typeface="+mn-lt"/>
              </a:rPr>
              <a:t>例：</a:t>
            </a:r>
            <a:r>
              <a:rPr lang="en-US" altLang="zh-CN" sz="2400" dirty="0">
                <a:latin typeface="+mj-lt"/>
                <a:cs typeface="+mn-ea"/>
                <a:sym typeface="+mn-lt"/>
              </a:rPr>
              <a:t>__slots__</a:t>
            </a:r>
            <a:r>
              <a:rPr lang="zh-CN" altLang="en-US" sz="2400" dirty="0">
                <a:latin typeface="+mj-lt"/>
                <a:cs typeface="+mn-ea"/>
                <a:sym typeface="+mn-lt"/>
              </a:rPr>
              <a:t>使用示例。</a:t>
            </a:r>
            <a:endParaRPr lang="zh-CN" altLang="en-US" sz="2400" dirty="0">
              <a:latin typeface="+mj-lt"/>
              <a:cs typeface="+mn-ea"/>
              <a:sym typeface="+mn-lt"/>
            </a:endParaRPr>
          </a:p>
        </p:txBody>
      </p:sp>
      <p:sp>
        <p:nvSpPr>
          <p:cNvPr id="25" name="等腰三角形 24"/>
          <p:cNvSpPr/>
          <p:nvPr/>
        </p:nvSpPr>
        <p:spPr>
          <a:xfrm rot="5400000">
            <a:off x="1000072" y="4401645"/>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26" name="等腰三角形 25"/>
          <p:cNvSpPr/>
          <p:nvPr/>
        </p:nvSpPr>
        <p:spPr>
          <a:xfrm rot="5400000">
            <a:off x="1000073" y="5463284"/>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ppt_x</p:attrName>
                                        </p:attrNameLst>
                                      </p:cBhvr>
                                      <p:tavLst>
                                        <p:tav tm="0">
                                          <p:val>
                                            <p:strVal val="#ppt_x-#ppt_w*1.125000"/>
                                          </p:val>
                                        </p:tav>
                                        <p:tav tm="100000">
                                          <p:val>
                                            <p:strVal val="#ppt_x"/>
                                          </p:val>
                                        </p:tav>
                                      </p:tavLst>
                                    </p:anim>
                                    <p:animEffect transition="in" filter="wipe(right)">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1500"/>
                            </p:stCondLst>
                            <p:childTnLst>
                              <p:par>
                                <p:cTn id="20" presetID="12" presetClass="entr" presetSubtype="8"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p:tgtEl>
                                          <p:spTgt spid="17"/>
                                        </p:tgtEl>
                                        <p:attrNameLst>
                                          <p:attrName>ppt_x</p:attrName>
                                        </p:attrNameLst>
                                      </p:cBhvr>
                                      <p:tavLst>
                                        <p:tav tm="0">
                                          <p:val>
                                            <p:strVal val="#ppt_x-#ppt_w*1.125000"/>
                                          </p:val>
                                        </p:tav>
                                        <p:tav tm="100000">
                                          <p:val>
                                            <p:strVal val="#ppt_x"/>
                                          </p:val>
                                        </p:tav>
                                      </p:tavLst>
                                    </p:anim>
                                    <p:animEffect transition="in" filter="wipe(right)">
                                      <p:cBhvr>
                                        <p:cTn id="23" dur="500"/>
                                        <p:tgtEl>
                                          <p:spTgt spid="17"/>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par>
                          <p:cTn id="28" fill="hold">
                            <p:stCondLst>
                              <p:cond delay="2500"/>
                            </p:stCondLst>
                            <p:childTnLst>
                              <p:par>
                                <p:cTn id="29" presetID="1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p:tgtEl>
                                          <p:spTgt spid="22"/>
                                        </p:tgtEl>
                                        <p:attrNameLst>
                                          <p:attrName>ppt_x</p:attrName>
                                        </p:attrNameLst>
                                      </p:cBhvr>
                                      <p:tavLst>
                                        <p:tav tm="0">
                                          <p:val>
                                            <p:strVal val="#ppt_x-#ppt_w*1.125000"/>
                                          </p:val>
                                        </p:tav>
                                        <p:tav tm="100000">
                                          <p:val>
                                            <p:strVal val="#ppt_x"/>
                                          </p:val>
                                        </p:tav>
                                      </p:tavLst>
                                    </p:anim>
                                    <p:animEffect transition="in" filter="wipe(right)">
                                      <p:cBhvr>
                                        <p:cTn id="32" dur="500"/>
                                        <p:tgtEl>
                                          <p:spTgt spid="22"/>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left)">
                                      <p:cBhvr>
                                        <p:cTn id="36" dur="500"/>
                                        <p:tgtEl>
                                          <p:spTgt spid="18"/>
                                        </p:tgtEl>
                                      </p:cBhvr>
                                    </p:animEffect>
                                  </p:childTnLst>
                                </p:cTn>
                              </p:par>
                            </p:childTnLst>
                          </p:cTn>
                        </p:par>
                        <p:par>
                          <p:cTn id="37" fill="hold">
                            <p:stCondLst>
                              <p:cond delay="3500"/>
                            </p:stCondLst>
                            <p:childTnLst>
                              <p:par>
                                <p:cTn id="38" presetID="12" presetClass="entr" presetSubtype="8"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additive="base">
                                        <p:cTn id="40" dur="500"/>
                                        <p:tgtEl>
                                          <p:spTgt spid="25"/>
                                        </p:tgtEl>
                                        <p:attrNameLst>
                                          <p:attrName>ppt_x</p:attrName>
                                        </p:attrNameLst>
                                      </p:cBhvr>
                                      <p:tavLst>
                                        <p:tav tm="0">
                                          <p:val>
                                            <p:strVal val="#ppt_x-#ppt_w*1.125000"/>
                                          </p:val>
                                        </p:tav>
                                        <p:tav tm="100000">
                                          <p:val>
                                            <p:strVal val="#ppt_x"/>
                                          </p:val>
                                        </p:tav>
                                      </p:tavLst>
                                    </p:anim>
                                    <p:animEffect transition="in" filter="wipe(right)">
                                      <p:cBhvr>
                                        <p:cTn id="41" dur="500"/>
                                        <p:tgtEl>
                                          <p:spTgt spid="25"/>
                                        </p:tgtEl>
                                      </p:cBhvr>
                                    </p:animEffect>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left)">
                                      <p:cBhvr>
                                        <p:cTn id="45" dur="500"/>
                                        <p:tgtEl>
                                          <p:spTgt spid="23"/>
                                        </p:tgtEl>
                                      </p:cBhvr>
                                    </p:animEffect>
                                  </p:childTnLst>
                                </p:cTn>
                              </p:par>
                            </p:childTnLst>
                          </p:cTn>
                        </p:par>
                        <p:par>
                          <p:cTn id="46" fill="hold">
                            <p:stCondLst>
                              <p:cond delay="4500"/>
                            </p:stCondLst>
                            <p:childTnLst>
                              <p:par>
                                <p:cTn id="47" presetID="12" presetClass="entr" presetSubtype="8"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p:tgtEl>
                                          <p:spTgt spid="26"/>
                                        </p:tgtEl>
                                        <p:attrNameLst>
                                          <p:attrName>ppt_x</p:attrName>
                                        </p:attrNameLst>
                                      </p:cBhvr>
                                      <p:tavLst>
                                        <p:tav tm="0">
                                          <p:val>
                                            <p:strVal val="#ppt_x-#ppt_w*1.125000"/>
                                          </p:val>
                                        </p:tav>
                                        <p:tav tm="100000">
                                          <p:val>
                                            <p:strVal val="#ppt_x"/>
                                          </p:val>
                                        </p:tav>
                                      </p:tavLst>
                                    </p:anim>
                                    <p:animEffect transition="in" filter="wipe(right)">
                                      <p:cBhvr>
                                        <p:cTn id="50" dur="500"/>
                                        <p:tgtEl>
                                          <p:spTgt spid="26"/>
                                        </p:tgtEl>
                                      </p:cBhvr>
                                    </p:animEffect>
                                  </p:childTnLst>
                                </p:cTn>
                              </p:par>
                            </p:childTnLst>
                          </p:cTn>
                        </p:par>
                        <p:par>
                          <p:cTn id="51" fill="hold">
                            <p:stCondLst>
                              <p:cond delay="5000"/>
                            </p:stCondLst>
                            <p:childTnLst>
                              <p:par>
                                <p:cTn id="52" presetID="22" presetClass="entr" presetSubtype="8" fill="hold" grpId="0"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left)">
                                      <p:cBhvr>
                                        <p:cTn id="5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2" grpId="0"/>
      <p:bldP spid="18" grpId="0"/>
      <p:bldP spid="2" grpId="0" animBg="1"/>
      <p:bldP spid="17" grpId="0" animBg="1"/>
      <p:bldP spid="22" grpId="0" animBg="1"/>
      <p:bldP spid="23" grpId="0"/>
      <p:bldP spid="24" grpId="0"/>
      <p:bldP spid="25" grpId="0" animBg="1"/>
      <p:bldP spid="26"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205371" y="511571"/>
            <a:ext cx="1781257" cy="584775"/>
          </a:xfrm>
          <a:prstGeom prst="rect">
            <a:avLst/>
          </a:prstGeom>
        </p:spPr>
        <p:txBody>
          <a:bodyPr wrap="none">
            <a:spAutoFit/>
          </a:bodyPr>
          <a:lstStyle/>
          <a:p>
            <a:pPr algn="ctr"/>
            <a:r>
              <a:rPr lang="en-US" altLang="zh-CN"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__slots__</a:t>
            </a:r>
            <a:endParaRPr lang="en-US" altLang="zh-CN" sz="3200" b="1" dirty="0">
              <a:solidFill>
                <a:schemeClr val="tx1">
                  <a:lumMod val="85000"/>
                  <a:lumOff val="15000"/>
                </a:schemeClr>
              </a:solidFill>
              <a:latin typeface="+mj-lt"/>
              <a:ea typeface="微软雅黑" panose="020B0503020204020204" pitchFamily="34" charset="-122"/>
              <a:cs typeface="微软雅黑" panose="020B0503020204020204" pitchFamily="34" charset="-122"/>
            </a:endParaRPr>
          </a:p>
        </p:txBody>
      </p:sp>
      <p:sp>
        <p:nvSpPr>
          <p:cNvPr id="51" name="矩形 50"/>
          <p:cNvSpPr/>
          <p:nvPr/>
        </p:nvSpPr>
        <p:spPr>
          <a:xfrm>
            <a:off x="1072186" y="2360436"/>
            <a:ext cx="10705032" cy="3349956"/>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	class Person: #</a:t>
            </a:r>
            <a:r>
              <a:rPr lang="zh-CN" altLang="en-US" sz="2400" dirty="0">
                <a:solidFill>
                  <a:schemeClr val="tx1">
                    <a:lumMod val="85000"/>
                    <a:lumOff val="15000"/>
                  </a:schemeClr>
                </a:solidFill>
                <a:latin typeface="+mj-lt"/>
                <a:ea typeface="微软雅黑" panose="020B0503020204020204" pitchFamily="34" charset="-122"/>
              </a:rPr>
              <a:t>定义</a:t>
            </a:r>
            <a:r>
              <a:rPr lang="en-US" altLang="zh-CN" sz="2400" dirty="0">
                <a:solidFill>
                  <a:schemeClr val="tx1">
                    <a:lumMod val="85000"/>
                    <a:lumOff val="15000"/>
                  </a:schemeClr>
                </a:solidFill>
                <a:latin typeface="+mj-lt"/>
                <a:ea typeface="微软雅黑" panose="020B0503020204020204" pitchFamily="34" charset="-122"/>
              </a:rPr>
              <a:t>Person</a:t>
            </a:r>
            <a:r>
              <a:rPr lang="zh-CN" altLang="en-US" sz="2400" dirty="0">
                <a:solidFill>
                  <a:schemeClr val="tx1">
                    <a:lumMod val="85000"/>
                    <a:lumOff val="15000"/>
                  </a:schemeClr>
                </a:solidFill>
                <a:latin typeface="+mj-lt"/>
                <a:ea typeface="微软雅黑" panose="020B0503020204020204" pitchFamily="34" charset="-122"/>
              </a:rPr>
              <a:t>类</a:t>
            </a:r>
            <a:endParaRPr lang="zh-CN" altLang="en-US"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b="1" dirty="0">
                <a:solidFill>
                  <a:schemeClr val="tx1">
                    <a:lumMod val="85000"/>
                    <a:lumOff val="15000"/>
                  </a:schemeClr>
                </a:solidFill>
                <a:latin typeface="+mj-lt"/>
                <a:ea typeface="微软雅黑" panose="020B0503020204020204" pitchFamily="34" charset="-122"/>
              </a:rPr>
              <a:t>2	    __slots__ = ('name') #</a:t>
            </a:r>
            <a:r>
              <a:rPr lang="zh-CN" altLang="en-US" sz="2400" b="1" dirty="0">
                <a:solidFill>
                  <a:schemeClr val="tx1">
                    <a:lumMod val="85000"/>
                    <a:lumOff val="15000"/>
                  </a:schemeClr>
                </a:solidFill>
                <a:latin typeface="+mj-lt"/>
                <a:ea typeface="微软雅黑" panose="020B0503020204020204" pitchFamily="34" charset="-122"/>
              </a:rPr>
              <a:t>定义允许动态扩展的属性</a:t>
            </a:r>
            <a:endParaRPr lang="zh-CN" altLang="en-US" sz="2400" b="1"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3	class Student(Person): #</a:t>
            </a:r>
            <a:r>
              <a:rPr lang="zh-CN" altLang="en-US" sz="2400" dirty="0">
                <a:solidFill>
                  <a:schemeClr val="tx1">
                    <a:lumMod val="85000"/>
                    <a:lumOff val="15000"/>
                  </a:schemeClr>
                </a:solidFill>
                <a:latin typeface="+mj-lt"/>
                <a:ea typeface="微软雅黑" panose="020B0503020204020204" pitchFamily="34" charset="-122"/>
              </a:rPr>
              <a:t>以</a:t>
            </a:r>
            <a:r>
              <a:rPr lang="en-US" altLang="zh-CN" sz="2400" dirty="0">
                <a:solidFill>
                  <a:schemeClr val="tx1">
                    <a:lumMod val="85000"/>
                    <a:lumOff val="15000"/>
                  </a:schemeClr>
                </a:solidFill>
                <a:latin typeface="+mj-lt"/>
                <a:ea typeface="微软雅黑" panose="020B0503020204020204" pitchFamily="34" charset="-122"/>
              </a:rPr>
              <a:t>Person</a:t>
            </a:r>
            <a:r>
              <a:rPr lang="zh-CN" altLang="en-US" sz="2400" dirty="0">
                <a:solidFill>
                  <a:schemeClr val="tx1">
                    <a:lumMod val="85000"/>
                    <a:lumOff val="15000"/>
                  </a:schemeClr>
                </a:solidFill>
                <a:latin typeface="+mj-lt"/>
                <a:ea typeface="微软雅黑" panose="020B0503020204020204" pitchFamily="34" charset="-122"/>
              </a:rPr>
              <a:t>类作为父类定义子类</a:t>
            </a:r>
            <a:r>
              <a:rPr lang="en-US" altLang="zh-CN" sz="2400" dirty="0">
                <a:solidFill>
                  <a:schemeClr val="tx1">
                    <a:lumMod val="85000"/>
                    <a:lumOff val="15000"/>
                  </a:schemeClr>
                </a:solidFill>
                <a:latin typeface="+mj-lt"/>
                <a:ea typeface="微软雅黑" panose="020B0503020204020204" pitchFamily="34" charset="-122"/>
              </a:rPr>
              <a:t>Student</a:t>
            </a:r>
            <a:r>
              <a:rPr lang="zh-CN" altLang="en-US" sz="2400" dirty="0">
                <a:solidFill>
                  <a:schemeClr val="tx1">
                    <a:lumMod val="85000"/>
                    <a:lumOff val="15000"/>
                  </a:schemeClr>
                </a:solidFill>
                <a:latin typeface="+mj-lt"/>
                <a:ea typeface="微软雅黑" panose="020B0503020204020204" pitchFamily="34" charset="-122"/>
              </a:rPr>
              <a:t>类</a:t>
            </a:r>
            <a:endParaRPr lang="zh-CN" altLang="en-US"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b="1" dirty="0">
                <a:solidFill>
                  <a:schemeClr val="tx1">
                    <a:lumMod val="85000"/>
                    <a:lumOff val="15000"/>
                  </a:schemeClr>
                </a:solidFill>
                <a:latin typeface="+mj-lt"/>
                <a:ea typeface="微软雅黑" panose="020B0503020204020204" pitchFamily="34" charset="-122"/>
              </a:rPr>
              <a:t>4	    __slots__ = ('</a:t>
            </a:r>
            <a:r>
              <a:rPr lang="en-US" altLang="zh-CN" sz="2400" b="1" dirty="0" err="1">
                <a:solidFill>
                  <a:schemeClr val="tx1">
                    <a:lumMod val="85000"/>
                    <a:lumOff val="15000"/>
                  </a:schemeClr>
                </a:solidFill>
                <a:latin typeface="+mj-lt"/>
                <a:ea typeface="微软雅黑" panose="020B0503020204020204" pitchFamily="34" charset="-122"/>
              </a:rPr>
              <a:t>sno</a:t>
            </a:r>
            <a:r>
              <a:rPr lang="en-US" altLang="zh-CN" sz="2400" b="1" dirty="0">
                <a:solidFill>
                  <a:schemeClr val="tx1">
                    <a:lumMod val="85000"/>
                    <a:lumOff val="15000"/>
                  </a:schemeClr>
                </a:solidFill>
                <a:latin typeface="+mj-lt"/>
                <a:ea typeface="微软雅黑" panose="020B0503020204020204" pitchFamily="34" charset="-122"/>
              </a:rPr>
              <a:t>') #</a:t>
            </a:r>
            <a:r>
              <a:rPr lang="zh-CN" altLang="en-US" sz="2400" b="1" dirty="0">
                <a:solidFill>
                  <a:schemeClr val="tx1">
                    <a:lumMod val="85000"/>
                    <a:lumOff val="15000"/>
                  </a:schemeClr>
                </a:solidFill>
                <a:latin typeface="+mj-lt"/>
                <a:ea typeface="微软雅黑" panose="020B0503020204020204" pitchFamily="34" charset="-122"/>
              </a:rPr>
              <a:t>定义允许动态扩展的属性</a:t>
            </a:r>
            <a:endParaRPr lang="zh-CN" altLang="en-US" sz="2400" b="1"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5	class Postgraduate(Student): #</a:t>
            </a:r>
            <a:r>
              <a:rPr lang="zh-CN" altLang="en-US" sz="2400" dirty="0">
                <a:solidFill>
                  <a:schemeClr val="tx1">
                    <a:lumMod val="85000"/>
                    <a:lumOff val="15000"/>
                  </a:schemeClr>
                </a:solidFill>
                <a:latin typeface="+mj-lt"/>
                <a:ea typeface="微软雅黑" panose="020B0503020204020204" pitchFamily="34" charset="-122"/>
              </a:rPr>
              <a:t>以</a:t>
            </a:r>
            <a:r>
              <a:rPr lang="en-US" altLang="zh-CN" sz="2400" dirty="0">
                <a:solidFill>
                  <a:schemeClr val="tx1">
                    <a:lumMod val="85000"/>
                    <a:lumOff val="15000"/>
                  </a:schemeClr>
                </a:solidFill>
                <a:latin typeface="+mj-lt"/>
                <a:ea typeface="微软雅黑" panose="020B0503020204020204" pitchFamily="34" charset="-122"/>
              </a:rPr>
              <a:t>Student</a:t>
            </a:r>
            <a:r>
              <a:rPr lang="zh-CN" altLang="en-US" sz="2400" dirty="0">
                <a:solidFill>
                  <a:schemeClr val="tx1">
                    <a:lumMod val="85000"/>
                    <a:lumOff val="15000"/>
                  </a:schemeClr>
                </a:solidFill>
                <a:latin typeface="+mj-lt"/>
                <a:ea typeface="微软雅黑" panose="020B0503020204020204" pitchFamily="34" charset="-122"/>
              </a:rPr>
              <a:t>类作为父类定义子类</a:t>
            </a:r>
            <a:r>
              <a:rPr lang="en-US" altLang="zh-CN" sz="2400" dirty="0">
                <a:solidFill>
                  <a:schemeClr val="tx1">
                    <a:lumMod val="85000"/>
                    <a:lumOff val="15000"/>
                  </a:schemeClr>
                </a:solidFill>
                <a:latin typeface="+mj-lt"/>
                <a:ea typeface="微软雅黑" panose="020B0503020204020204" pitchFamily="34" charset="-122"/>
              </a:rPr>
              <a:t>Postgraduate</a:t>
            </a:r>
            <a:r>
              <a:rPr lang="zh-CN" altLang="en-US" sz="2400" dirty="0">
                <a:solidFill>
                  <a:schemeClr val="tx1">
                    <a:lumMod val="85000"/>
                    <a:lumOff val="15000"/>
                  </a:schemeClr>
                </a:solidFill>
                <a:latin typeface="+mj-lt"/>
                <a:ea typeface="微软雅黑" panose="020B0503020204020204" pitchFamily="34" charset="-122"/>
              </a:rPr>
              <a:t>类</a:t>
            </a:r>
            <a:endParaRPr lang="zh-CN" altLang="en-US"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6	    pass</a:t>
            </a:r>
            <a:endParaRPr lang="en-US" altLang="zh-CN" sz="2400" dirty="0">
              <a:solidFill>
                <a:schemeClr val="tx1">
                  <a:lumMod val="85000"/>
                  <a:lumOff val="15000"/>
                </a:schemeClr>
              </a:solidFill>
              <a:latin typeface="+mj-lt"/>
              <a:ea typeface="微软雅黑" panose="020B0503020204020204" pitchFamily="34" charset="-122"/>
            </a:endParaRPr>
          </a:p>
        </p:txBody>
      </p:sp>
      <p:cxnSp>
        <p:nvCxnSpPr>
          <p:cNvPr id="52" name="直接连接符 51"/>
          <p:cNvCxnSpPr/>
          <p:nvPr/>
        </p:nvCxnSpPr>
        <p:spPr>
          <a:xfrm>
            <a:off x="1336636" y="2176508"/>
            <a:ext cx="3455729" cy="0"/>
          </a:xfrm>
          <a:prstGeom prst="line">
            <a:avLst/>
          </a:prstGeom>
          <a:ln>
            <a:solidFill>
              <a:schemeClr val="tx1">
                <a:lumMod val="85000"/>
                <a:lumOff val="1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185775" y="1532705"/>
            <a:ext cx="184731" cy="523220"/>
          </a:xfrm>
          <a:prstGeom prst="rect">
            <a:avLst/>
          </a:prstGeom>
          <a:noFill/>
        </p:spPr>
        <p:txBody>
          <a:bodyPr wrap="none" rtlCol="0">
            <a:spAutoFit/>
          </a:bodyPr>
          <a:lstStyle/>
          <a:p>
            <a:endParaRPr lang="zh-CN" altLang="en-US" sz="2800" dirty="0">
              <a:latin typeface="+mj-lt"/>
            </a:endParaRPr>
          </a:p>
        </p:txBody>
      </p:sp>
      <p:sp>
        <p:nvSpPr>
          <p:cNvPr id="39" name="KSO_Shape"/>
          <p:cNvSpPr/>
          <p:nvPr/>
        </p:nvSpPr>
        <p:spPr>
          <a:xfrm>
            <a:off x="970962" y="2367365"/>
            <a:ext cx="10806256" cy="3898114"/>
          </a:xfrm>
          <a:prstGeom prst="roundRect">
            <a:avLst>
              <a:gd name="adj" fmla="val 4936"/>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grpSp>
        <p:nvGrpSpPr>
          <p:cNvPr id="9" name="组合 8"/>
          <p:cNvGrpSpPr/>
          <p:nvPr/>
        </p:nvGrpSpPr>
        <p:grpSpPr>
          <a:xfrm>
            <a:off x="1277965" y="1003085"/>
            <a:ext cx="1082757" cy="1082757"/>
            <a:chOff x="7042941" y="1720029"/>
            <a:chExt cx="1082757" cy="1082757"/>
          </a:xfrm>
        </p:grpSpPr>
        <p:sp>
          <p:nvSpPr>
            <p:cNvPr id="36" name="KSO_Shape"/>
            <p:cNvSpPr/>
            <p:nvPr/>
          </p:nvSpPr>
          <p:spPr>
            <a:xfrm>
              <a:off x="7042941" y="1720029"/>
              <a:ext cx="1082757" cy="1082757"/>
            </a:xfrm>
            <a:prstGeom prst="ellipse">
              <a:avLst/>
            </a:prstGeom>
            <a:solidFill>
              <a:srgbClr val="B1C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sp>
          <p:nvSpPr>
            <p:cNvPr id="30" name="Freeform 94"/>
            <p:cNvSpPr>
              <a:spLocks noEditPoints="1"/>
            </p:cNvSpPr>
            <p:nvPr/>
          </p:nvSpPr>
          <p:spPr bwMode="auto">
            <a:xfrm>
              <a:off x="7251944" y="1972505"/>
              <a:ext cx="664752" cy="577802"/>
            </a:xfrm>
            <a:custGeom>
              <a:avLst/>
              <a:gdLst>
                <a:gd name="T0" fmla="*/ 76 w 235"/>
                <a:gd name="T1" fmla="*/ 204 h 204"/>
                <a:gd name="T2" fmla="*/ 158 w 235"/>
                <a:gd name="T3" fmla="*/ 204 h 204"/>
                <a:gd name="T4" fmla="*/ 158 w 235"/>
                <a:gd name="T5" fmla="*/ 184 h 204"/>
                <a:gd name="T6" fmla="*/ 76 w 235"/>
                <a:gd name="T7" fmla="*/ 184 h 204"/>
                <a:gd name="T8" fmla="*/ 76 w 235"/>
                <a:gd name="T9" fmla="*/ 204 h 204"/>
                <a:gd name="T10" fmla="*/ 0 w 235"/>
                <a:gd name="T11" fmla="*/ 0 h 204"/>
                <a:gd name="T12" fmla="*/ 0 w 235"/>
                <a:gd name="T13" fmla="*/ 176 h 204"/>
                <a:gd name="T14" fmla="*/ 235 w 235"/>
                <a:gd name="T15" fmla="*/ 176 h 204"/>
                <a:gd name="T16" fmla="*/ 235 w 235"/>
                <a:gd name="T17" fmla="*/ 0 h 204"/>
                <a:gd name="T18" fmla="*/ 0 w 235"/>
                <a:gd name="T19" fmla="*/ 0 h 204"/>
                <a:gd name="T20" fmla="*/ 203 w 235"/>
                <a:gd name="T21" fmla="*/ 166 h 204"/>
                <a:gd name="T22" fmla="*/ 195 w 235"/>
                <a:gd name="T23" fmla="*/ 158 h 204"/>
                <a:gd name="T24" fmla="*/ 203 w 235"/>
                <a:gd name="T25" fmla="*/ 151 h 204"/>
                <a:gd name="T26" fmla="*/ 211 w 235"/>
                <a:gd name="T27" fmla="*/ 158 h 204"/>
                <a:gd name="T28" fmla="*/ 203 w 235"/>
                <a:gd name="T29" fmla="*/ 166 h 204"/>
                <a:gd name="T30" fmla="*/ 216 w 235"/>
                <a:gd name="T31" fmla="*/ 139 h 204"/>
                <a:gd name="T32" fmla="*/ 19 w 235"/>
                <a:gd name="T33" fmla="*/ 139 h 204"/>
                <a:gd name="T34" fmla="*/ 19 w 235"/>
                <a:gd name="T35" fmla="*/ 14 h 204"/>
                <a:gd name="T36" fmla="*/ 216 w 235"/>
                <a:gd name="T37" fmla="*/ 14 h 204"/>
                <a:gd name="T38" fmla="*/ 216 w 235"/>
                <a:gd name="T39" fmla="*/ 139 h 204"/>
                <a:gd name="T40" fmla="*/ 127 w 235"/>
                <a:gd name="T41" fmla="*/ 111 h 204"/>
                <a:gd name="T42" fmla="*/ 95 w 235"/>
                <a:gd name="T43" fmla="*/ 79 h 204"/>
                <a:gd name="T44" fmla="*/ 127 w 235"/>
                <a:gd name="T45" fmla="*/ 48 h 204"/>
                <a:gd name="T46" fmla="*/ 64 w 235"/>
                <a:gd name="T47" fmla="*/ 48 h 204"/>
                <a:gd name="T48" fmla="*/ 64 w 235"/>
                <a:gd name="T49" fmla="*/ 111 h 204"/>
                <a:gd name="T50" fmla="*/ 127 w 235"/>
                <a:gd name="T51" fmla="*/ 111 h 204"/>
                <a:gd name="T52" fmla="*/ 90 w 235"/>
                <a:gd name="T53" fmla="*/ 48 h 204"/>
                <a:gd name="T54" fmla="*/ 96 w 235"/>
                <a:gd name="T55" fmla="*/ 54 h 204"/>
                <a:gd name="T56" fmla="*/ 90 w 235"/>
                <a:gd name="T57" fmla="*/ 60 h 204"/>
                <a:gd name="T58" fmla="*/ 84 w 235"/>
                <a:gd name="T59" fmla="*/ 54 h 204"/>
                <a:gd name="T60" fmla="*/ 90 w 235"/>
                <a:gd name="T61" fmla="*/ 48 h 204"/>
                <a:gd name="T62" fmla="*/ 135 w 235"/>
                <a:gd name="T63" fmla="*/ 88 h 204"/>
                <a:gd name="T64" fmla="*/ 143 w 235"/>
                <a:gd name="T65" fmla="*/ 79 h 204"/>
                <a:gd name="T66" fmla="*/ 135 w 235"/>
                <a:gd name="T67" fmla="*/ 71 h 204"/>
                <a:gd name="T68" fmla="*/ 126 w 235"/>
                <a:gd name="T69" fmla="*/ 79 h 204"/>
                <a:gd name="T70" fmla="*/ 135 w 235"/>
                <a:gd name="T71" fmla="*/ 88 h 204"/>
                <a:gd name="T72" fmla="*/ 173 w 235"/>
                <a:gd name="T73" fmla="*/ 88 h 204"/>
                <a:gd name="T74" fmla="*/ 181 w 235"/>
                <a:gd name="T75" fmla="*/ 79 h 204"/>
                <a:gd name="T76" fmla="*/ 173 w 235"/>
                <a:gd name="T77" fmla="*/ 71 h 204"/>
                <a:gd name="T78" fmla="*/ 164 w 235"/>
                <a:gd name="T79" fmla="*/ 79 h 204"/>
                <a:gd name="T80" fmla="*/ 173 w 235"/>
                <a:gd name="T81" fmla="*/ 8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5" h="204">
                  <a:moveTo>
                    <a:pt x="76" y="204"/>
                  </a:moveTo>
                  <a:cubicBezTo>
                    <a:pt x="158" y="204"/>
                    <a:pt x="158" y="204"/>
                    <a:pt x="158" y="204"/>
                  </a:cubicBezTo>
                  <a:cubicBezTo>
                    <a:pt x="158" y="184"/>
                    <a:pt x="158" y="184"/>
                    <a:pt x="158" y="184"/>
                  </a:cubicBezTo>
                  <a:cubicBezTo>
                    <a:pt x="76" y="184"/>
                    <a:pt x="76" y="184"/>
                    <a:pt x="76" y="184"/>
                  </a:cubicBezTo>
                  <a:lnTo>
                    <a:pt x="76" y="204"/>
                  </a:lnTo>
                  <a:close/>
                  <a:moveTo>
                    <a:pt x="0" y="0"/>
                  </a:moveTo>
                  <a:cubicBezTo>
                    <a:pt x="0" y="176"/>
                    <a:pt x="0" y="176"/>
                    <a:pt x="0" y="176"/>
                  </a:cubicBezTo>
                  <a:cubicBezTo>
                    <a:pt x="235" y="176"/>
                    <a:pt x="235" y="176"/>
                    <a:pt x="235" y="176"/>
                  </a:cubicBezTo>
                  <a:cubicBezTo>
                    <a:pt x="235" y="0"/>
                    <a:pt x="235" y="0"/>
                    <a:pt x="235" y="0"/>
                  </a:cubicBezTo>
                  <a:lnTo>
                    <a:pt x="0" y="0"/>
                  </a:lnTo>
                  <a:close/>
                  <a:moveTo>
                    <a:pt x="203" y="166"/>
                  </a:moveTo>
                  <a:cubicBezTo>
                    <a:pt x="199" y="166"/>
                    <a:pt x="195" y="162"/>
                    <a:pt x="195" y="158"/>
                  </a:cubicBezTo>
                  <a:cubicBezTo>
                    <a:pt x="195" y="154"/>
                    <a:pt x="199" y="151"/>
                    <a:pt x="203" y="151"/>
                  </a:cubicBezTo>
                  <a:cubicBezTo>
                    <a:pt x="207" y="151"/>
                    <a:pt x="211" y="154"/>
                    <a:pt x="211" y="158"/>
                  </a:cubicBezTo>
                  <a:cubicBezTo>
                    <a:pt x="211" y="162"/>
                    <a:pt x="207" y="166"/>
                    <a:pt x="203" y="166"/>
                  </a:cubicBezTo>
                  <a:close/>
                  <a:moveTo>
                    <a:pt x="216" y="139"/>
                  </a:moveTo>
                  <a:cubicBezTo>
                    <a:pt x="19" y="139"/>
                    <a:pt x="19" y="139"/>
                    <a:pt x="19" y="139"/>
                  </a:cubicBezTo>
                  <a:cubicBezTo>
                    <a:pt x="19" y="14"/>
                    <a:pt x="19" y="14"/>
                    <a:pt x="19" y="14"/>
                  </a:cubicBezTo>
                  <a:cubicBezTo>
                    <a:pt x="216" y="14"/>
                    <a:pt x="216" y="14"/>
                    <a:pt x="216" y="14"/>
                  </a:cubicBezTo>
                  <a:lnTo>
                    <a:pt x="216" y="139"/>
                  </a:lnTo>
                  <a:close/>
                  <a:moveTo>
                    <a:pt x="127" y="111"/>
                  </a:moveTo>
                  <a:cubicBezTo>
                    <a:pt x="95" y="79"/>
                    <a:pt x="95" y="79"/>
                    <a:pt x="95" y="79"/>
                  </a:cubicBezTo>
                  <a:cubicBezTo>
                    <a:pt x="127" y="48"/>
                    <a:pt x="127" y="48"/>
                    <a:pt x="127" y="48"/>
                  </a:cubicBezTo>
                  <a:cubicBezTo>
                    <a:pt x="109" y="31"/>
                    <a:pt x="81" y="31"/>
                    <a:pt x="64" y="48"/>
                  </a:cubicBezTo>
                  <a:cubicBezTo>
                    <a:pt x="46" y="65"/>
                    <a:pt x="46" y="93"/>
                    <a:pt x="64" y="111"/>
                  </a:cubicBezTo>
                  <a:cubicBezTo>
                    <a:pt x="81" y="128"/>
                    <a:pt x="109" y="128"/>
                    <a:pt x="127" y="111"/>
                  </a:cubicBezTo>
                  <a:close/>
                  <a:moveTo>
                    <a:pt x="90" y="48"/>
                  </a:moveTo>
                  <a:cubicBezTo>
                    <a:pt x="94" y="48"/>
                    <a:pt x="96" y="51"/>
                    <a:pt x="96" y="54"/>
                  </a:cubicBezTo>
                  <a:cubicBezTo>
                    <a:pt x="96" y="57"/>
                    <a:pt x="94" y="60"/>
                    <a:pt x="90" y="60"/>
                  </a:cubicBezTo>
                  <a:cubicBezTo>
                    <a:pt x="87" y="60"/>
                    <a:pt x="84" y="57"/>
                    <a:pt x="84" y="54"/>
                  </a:cubicBezTo>
                  <a:cubicBezTo>
                    <a:pt x="84" y="51"/>
                    <a:pt x="87" y="48"/>
                    <a:pt x="90" y="48"/>
                  </a:cubicBezTo>
                  <a:close/>
                  <a:moveTo>
                    <a:pt x="135" y="88"/>
                  </a:moveTo>
                  <a:cubicBezTo>
                    <a:pt x="140" y="88"/>
                    <a:pt x="143" y="84"/>
                    <a:pt x="143" y="79"/>
                  </a:cubicBezTo>
                  <a:cubicBezTo>
                    <a:pt x="143" y="75"/>
                    <a:pt x="140" y="71"/>
                    <a:pt x="135" y="71"/>
                  </a:cubicBezTo>
                  <a:cubicBezTo>
                    <a:pt x="130" y="71"/>
                    <a:pt x="126" y="75"/>
                    <a:pt x="126" y="79"/>
                  </a:cubicBezTo>
                  <a:cubicBezTo>
                    <a:pt x="126" y="84"/>
                    <a:pt x="130" y="88"/>
                    <a:pt x="135" y="88"/>
                  </a:cubicBezTo>
                  <a:close/>
                  <a:moveTo>
                    <a:pt x="173" y="88"/>
                  </a:moveTo>
                  <a:cubicBezTo>
                    <a:pt x="177" y="88"/>
                    <a:pt x="181" y="84"/>
                    <a:pt x="181" y="79"/>
                  </a:cubicBezTo>
                  <a:cubicBezTo>
                    <a:pt x="181" y="75"/>
                    <a:pt x="177" y="71"/>
                    <a:pt x="173" y="71"/>
                  </a:cubicBezTo>
                  <a:cubicBezTo>
                    <a:pt x="168" y="71"/>
                    <a:pt x="164" y="75"/>
                    <a:pt x="164" y="79"/>
                  </a:cubicBezTo>
                  <a:cubicBezTo>
                    <a:pt x="164" y="84"/>
                    <a:pt x="168" y="88"/>
                    <a:pt x="173" y="88"/>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j-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21" presetClass="entr" presetSubtype="1"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heel(1)">
                                      <p:cBhvr>
                                        <p:cTn id="19" dur="1000"/>
                                        <p:tgtEl>
                                          <p:spTgt spid="39"/>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barn(inVertical)">
                                      <p:cBhvr>
                                        <p:cTn id="23" dur="500"/>
                                        <p:tgtEl>
                                          <p:spTgt spid="52"/>
                                        </p:tgtEl>
                                      </p:cBhvr>
                                    </p:animEffect>
                                  </p:childTnLst>
                                </p:cTn>
                              </p:par>
                              <p:par>
                                <p:cTn id="24" presetID="12" presetClass="entr" presetSubtype="1" fill="hold" grpId="0" nodeType="withEffect">
                                  <p:stCondLst>
                                    <p:cond delay="0"/>
                                  </p:stCondLst>
                                  <p:childTnLst>
                                    <p:set>
                                      <p:cBhvr>
                                        <p:cTn id="25" dur="1" fill="hold">
                                          <p:stCondLst>
                                            <p:cond delay="0"/>
                                          </p:stCondLst>
                                        </p:cTn>
                                        <p:tgtEl>
                                          <p:spTgt spid="51"/>
                                        </p:tgtEl>
                                        <p:attrNameLst>
                                          <p:attrName>style.visibility</p:attrName>
                                        </p:attrNameLst>
                                      </p:cBhvr>
                                      <p:to>
                                        <p:strVal val="visible"/>
                                      </p:to>
                                    </p:set>
                                    <p:anim calcmode="lin" valueType="num">
                                      <p:cBhvr additive="base">
                                        <p:cTn id="26" dur="500"/>
                                        <p:tgtEl>
                                          <p:spTgt spid="51"/>
                                        </p:tgtEl>
                                        <p:attrNameLst>
                                          <p:attrName>ppt_y</p:attrName>
                                        </p:attrNameLst>
                                      </p:cBhvr>
                                      <p:tavLst>
                                        <p:tav tm="0">
                                          <p:val>
                                            <p:strVal val="#ppt_y-#ppt_h*1.125000"/>
                                          </p:val>
                                        </p:tav>
                                        <p:tav tm="100000">
                                          <p:val>
                                            <p:strVal val="#ppt_y"/>
                                          </p:val>
                                        </p:tav>
                                      </p:tavLst>
                                    </p:anim>
                                    <p:animEffect transition="in" filter="wipe(down)">
                                      <p:cBhvr>
                                        <p:cTn id="2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1" grpId="0"/>
      <p:bldP spid="39"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205371" y="477138"/>
            <a:ext cx="1781257" cy="584775"/>
          </a:xfrm>
          <a:prstGeom prst="rect">
            <a:avLst/>
          </a:prstGeom>
        </p:spPr>
        <p:txBody>
          <a:bodyPr wrap="none">
            <a:spAutoFit/>
          </a:bodyPr>
          <a:lstStyle/>
          <a:p>
            <a:pPr algn="ctr"/>
            <a:r>
              <a:rPr lang="en-US" altLang="zh-CN" sz="3200" b="1" dirty="0">
                <a:solidFill>
                  <a:schemeClr val="tx1">
                    <a:lumMod val="85000"/>
                    <a:lumOff val="15000"/>
                  </a:schemeClr>
                </a:solidFill>
                <a:latin typeface="+mj-lt"/>
                <a:ea typeface="微软雅黑" panose="020B0503020204020204" pitchFamily="34" charset="-122"/>
              </a:rPr>
              <a:t>__slots__</a:t>
            </a:r>
            <a:endParaRPr lang="en-US" altLang="zh-CN" sz="3200" b="1" dirty="0">
              <a:solidFill>
                <a:schemeClr val="tx1">
                  <a:lumMod val="85000"/>
                  <a:lumOff val="15000"/>
                </a:schemeClr>
              </a:solidFill>
              <a:latin typeface="+mj-lt"/>
              <a:ea typeface="微软雅黑" panose="020B0503020204020204" pitchFamily="34" charset="-122"/>
            </a:endParaRPr>
          </a:p>
        </p:txBody>
      </p:sp>
      <p:sp>
        <p:nvSpPr>
          <p:cNvPr id="3" name="矩形 2"/>
          <p:cNvSpPr/>
          <p:nvPr/>
        </p:nvSpPr>
        <p:spPr>
          <a:xfrm>
            <a:off x="2166100" y="2494735"/>
            <a:ext cx="9322775" cy="2862322"/>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7	if __name__=='__main__</a:t>
            </a:r>
            <a:r>
              <a:rPr lang="en-US" altLang="zh-CN" sz="2400" dirty="0">
                <a:solidFill>
                  <a:schemeClr val="tx1">
                    <a:lumMod val="85000"/>
                    <a:lumOff val="15000"/>
                  </a:schemeClr>
                </a:solidFill>
                <a:ea typeface="微软雅黑" panose="020B0503020204020204" pitchFamily="34" charset="-122"/>
              </a:rPr>
              <a:t>'</a:t>
            </a:r>
            <a:r>
              <a:rPr lang="en-US" altLang="zh-CN" sz="2400" dirty="0">
                <a:solidFill>
                  <a:schemeClr val="tx1">
                    <a:lumMod val="85000"/>
                    <a:lumOff val="15000"/>
                  </a:schemeClr>
                </a:solidFill>
                <a:latin typeface="+mj-lt"/>
                <a:ea typeface="微软雅黑" panose="020B0503020204020204" pitchFamily="34" charset="-122"/>
              </a:rPr>
              <a:t>:</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8	    </a:t>
            </a:r>
            <a:r>
              <a:rPr lang="en-US" altLang="zh-CN" sz="2400" dirty="0" err="1">
                <a:solidFill>
                  <a:schemeClr val="tx1">
                    <a:lumMod val="85000"/>
                    <a:lumOff val="15000"/>
                  </a:schemeClr>
                </a:solidFill>
                <a:latin typeface="+mj-lt"/>
                <a:ea typeface="微软雅黑" panose="020B0503020204020204" pitchFamily="34" charset="-122"/>
              </a:rPr>
              <a:t>stu</a:t>
            </a:r>
            <a:r>
              <a:rPr lang="en-US" altLang="zh-CN" sz="2400" dirty="0">
                <a:solidFill>
                  <a:schemeClr val="tx1">
                    <a:lumMod val="85000"/>
                    <a:lumOff val="15000"/>
                  </a:schemeClr>
                </a:solidFill>
                <a:latin typeface="+mj-lt"/>
                <a:ea typeface="微软雅黑" panose="020B0503020204020204" pitchFamily="34" charset="-122"/>
              </a:rPr>
              <a:t>=Student() #</a:t>
            </a:r>
            <a:r>
              <a:rPr lang="zh-CN" altLang="en-US" sz="2400" dirty="0">
                <a:solidFill>
                  <a:schemeClr val="tx1">
                    <a:lumMod val="85000"/>
                    <a:lumOff val="15000"/>
                  </a:schemeClr>
                </a:solidFill>
                <a:latin typeface="+mj-lt"/>
                <a:ea typeface="微软雅黑" panose="020B0503020204020204" pitchFamily="34" charset="-122"/>
              </a:rPr>
              <a:t>定义</a:t>
            </a:r>
            <a:r>
              <a:rPr lang="en-US" altLang="zh-CN" sz="2400" dirty="0">
                <a:solidFill>
                  <a:schemeClr val="tx1">
                    <a:lumMod val="85000"/>
                    <a:lumOff val="15000"/>
                  </a:schemeClr>
                </a:solidFill>
                <a:latin typeface="+mj-lt"/>
                <a:ea typeface="微软雅黑" panose="020B0503020204020204" pitchFamily="34" charset="-122"/>
              </a:rPr>
              <a:t>Student</a:t>
            </a:r>
            <a:r>
              <a:rPr lang="zh-CN" altLang="en-US" sz="2400" dirty="0">
                <a:solidFill>
                  <a:schemeClr val="tx1">
                    <a:lumMod val="85000"/>
                    <a:lumOff val="15000"/>
                  </a:schemeClr>
                </a:solidFill>
                <a:latin typeface="+mj-lt"/>
                <a:ea typeface="微软雅黑" panose="020B0503020204020204" pitchFamily="34" charset="-122"/>
              </a:rPr>
              <a:t>类对象</a:t>
            </a:r>
            <a:r>
              <a:rPr lang="en-US" altLang="zh-CN" sz="2400" dirty="0" err="1">
                <a:solidFill>
                  <a:schemeClr val="tx1">
                    <a:lumMod val="85000"/>
                    <a:lumOff val="15000"/>
                  </a:schemeClr>
                </a:solidFill>
                <a:latin typeface="+mj-lt"/>
                <a:ea typeface="微软雅黑" panose="020B0503020204020204" pitchFamily="34" charset="-122"/>
              </a:rPr>
              <a:t>stu</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9	    </a:t>
            </a:r>
            <a:r>
              <a:rPr lang="en-US" altLang="zh-CN" sz="2400" dirty="0" err="1">
                <a:solidFill>
                  <a:schemeClr val="tx1">
                    <a:lumMod val="85000"/>
                    <a:lumOff val="15000"/>
                  </a:schemeClr>
                </a:solidFill>
                <a:latin typeface="+mj-lt"/>
                <a:ea typeface="微软雅黑" panose="020B0503020204020204" pitchFamily="34" charset="-122"/>
              </a:rPr>
              <a:t>stu.sno</a:t>
            </a:r>
            <a:r>
              <a:rPr lang="en-US" altLang="zh-CN" sz="2400" dirty="0">
                <a:solidFill>
                  <a:schemeClr val="tx1">
                    <a:lumMod val="85000"/>
                    <a:lumOff val="15000"/>
                  </a:schemeClr>
                </a:solidFill>
                <a:latin typeface="+mj-lt"/>
                <a:ea typeface="微软雅黑" panose="020B0503020204020204" pitchFamily="34" charset="-122"/>
              </a:rPr>
              <a:t>='1810100' #</a:t>
            </a:r>
            <a:r>
              <a:rPr lang="zh-CN" altLang="en-US" sz="2400" dirty="0">
                <a:solidFill>
                  <a:schemeClr val="tx1">
                    <a:lumMod val="85000"/>
                    <a:lumOff val="15000"/>
                  </a:schemeClr>
                </a:solidFill>
                <a:latin typeface="+mj-lt"/>
                <a:ea typeface="微软雅黑" panose="020B0503020204020204" pitchFamily="34" charset="-122"/>
              </a:rPr>
              <a:t>为</a:t>
            </a:r>
            <a:r>
              <a:rPr lang="en-US" altLang="zh-CN" sz="2400" dirty="0" err="1">
                <a:solidFill>
                  <a:schemeClr val="tx1">
                    <a:lumMod val="85000"/>
                    <a:lumOff val="15000"/>
                  </a:schemeClr>
                </a:solidFill>
                <a:latin typeface="+mj-lt"/>
                <a:ea typeface="微软雅黑" panose="020B0503020204020204" pitchFamily="34" charset="-122"/>
              </a:rPr>
              <a:t>stu</a:t>
            </a:r>
            <a:r>
              <a:rPr lang="zh-CN" altLang="en-US" sz="2400" dirty="0">
                <a:solidFill>
                  <a:schemeClr val="tx1">
                    <a:lumMod val="85000"/>
                    <a:lumOff val="15000"/>
                  </a:schemeClr>
                </a:solidFill>
                <a:latin typeface="+mj-lt"/>
                <a:ea typeface="微软雅黑" panose="020B0503020204020204" pitchFamily="34" charset="-122"/>
              </a:rPr>
              <a:t>对象动态扩展属性</a:t>
            </a:r>
            <a:r>
              <a:rPr lang="en-US" altLang="zh-CN" sz="2400" dirty="0" err="1">
                <a:solidFill>
                  <a:schemeClr val="tx1">
                    <a:lumMod val="85000"/>
                    <a:lumOff val="15000"/>
                  </a:schemeClr>
                </a:solidFill>
                <a:latin typeface="+mj-lt"/>
                <a:ea typeface="微软雅黑" panose="020B0503020204020204" pitchFamily="34" charset="-122"/>
              </a:rPr>
              <a:t>sno</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10	    stu.name='</a:t>
            </a:r>
            <a:r>
              <a:rPr lang="zh-CN" altLang="en-US" sz="2400" dirty="0">
                <a:solidFill>
                  <a:schemeClr val="tx1">
                    <a:lumMod val="85000"/>
                    <a:lumOff val="15000"/>
                  </a:schemeClr>
                </a:solidFill>
                <a:latin typeface="+mj-lt"/>
                <a:ea typeface="微软雅黑" panose="020B0503020204020204" pitchFamily="34" charset="-122"/>
              </a:rPr>
              <a:t>李晓明</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为</a:t>
            </a:r>
            <a:r>
              <a:rPr lang="en-US" altLang="zh-CN" sz="2400" dirty="0" err="1">
                <a:solidFill>
                  <a:schemeClr val="tx1">
                    <a:lumMod val="85000"/>
                    <a:lumOff val="15000"/>
                  </a:schemeClr>
                </a:solidFill>
                <a:latin typeface="+mj-lt"/>
                <a:ea typeface="微软雅黑" panose="020B0503020204020204" pitchFamily="34" charset="-122"/>
              </a:rPr>
              <a:t>stu</a:t>
            </a:r>
            <a:r>
              <a:rPr lang="zh-CN" altLang="en-US" sz="2400" dirty="0">
                <a:solidFill>
                  <a:schemeClr val="tx1">
                    <a:lumMod val="85000"/>
                    <a:lumOff val="15000"/>
                  </a:schemeClr>
                </a:solidFill>
                <a:latin typeface="+mj-lt"/>
                <a:ea typeface="微软雅黑" panose="020B0503020204020204" pitchFamily="34" charset="-122"/>
              </a:rPr>
              <a:t>对象动态扩展属性</a:t>
            </a:r>
            <a:r>
              <a:rPr lang="en-US" altLang="zh-CN" sz="2400" dirty="0">
                <a:solidFill>
                  <a:schemeClr val="tx1">
                    <a:lumMod val="85000"/>
                    <a:lumOff val="15000"/>
                  </a:schemeClr>
                </a:solidFill>
                <a:latin typeface="+mj-lt"/>
                <a:ea typeface="微软雅黑" panose="020B0503020204020204" pitchFamily="34" charset="-122"/>
              </a:rPr>
              <a:t>name</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11	    #</a:t>
            </a:r>
            <a:r>
              <a:rPr lang="en-US" altLang="zh-CN" sz="2400" dirty="0" err="1">
                <a:solidFill>
                  <a:schemeClr val="tx1">
                    <a:lumMod val="85000"/>
                    <a:lumOff val="15000"/>
                  </a:schemeClr>
                </a:solidFill>
                <a:latin typeface="+mj-lt"/>
                <a:ea typeface="微软雅黑" panose="020B0503020204020204" pitchFamily="34" charset="-122"/>
              </a:rPr>
              <a:t>stu.tutor</a:t>
            </a:r>
            <a:r>
              <a:rPr lang="en-US" altLang="zh-CN" sz="2400" dirty="0">
                <a:solidFill>
                  <a:schemeClr val="tx1">
                    <a:lumMod val="85000"/>
                    <a:lumOff val="15000"/>
                  </a:schemeClr>
                </a:solidFill>
                <a:latin typeface="+mj-lt"/>
                <a:ea typeface="微软雅黑" panose="020B0503020204020204" pitchFamily="34" charset="-122"/>
              </a:rPr>
              <a:t>='</a:t>
            </a:r>
            <a:r>
              <a:rPr lang="zh-CN" altLang="en-US" sz="2400" dirty="0">
                <a:solidFill>
                  <a:schemeClr val="tx1">
                    <a:lumMod val="85000"/>
                    <a:lumOff val="15000"/>
                  </a:schemeClr>
                </a:solidFill>
                <a:latin typeface="+mj-lt"/>
                <a:ea typeface="微软雅黑" panose="020B0503020204020204" pitchFamily="34" charset="-122"/>
              </a:rPr>
              <a:t>马红</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取消前面的注释符则会报错</a:t>
            </a:r>
            <a:endParaRPr lang="zh-CN" altLang="en-US" sz="2400" dirty="0">
              <a:solidFill>
                <a:schemeClr val="tx1">
                  <a:lumMod val="85000"/>
                  <a:lumOff val="15000"/>
                </a:schemeClr>
              </a:solidFill>
              <a:latin typeface="+mj-lt"/>
              <a:ea typeface="微软雅黑" panose="020B0503020204020204" pitchFamily="34" charset="-122"/>
            </a:endParaRPr>
          </a:p>
        </p:txBody>
      </p:sp>
      <p:cxnSp>
        <p:nvCxnSpPr>
          <p:cNvPr id="6" name="直接连接符 5"/>
          <p:cNvCxnSpPr/>
          <p:nvPr/>
        </p:nvCxnSpPr>
        <p:spPr>
          <a:xfrm>
            <a:off x="1781207" y="1894275"/>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8" name="KSO_Shape"/>
          <p:cNvSpPr/>
          <p:nvPr/>
        </p:nvSpPr>
        <p:spPr>
          <a:xfrm>
            <a:off x="1788526" y="2176484"/>
            <a:ext cx="9625451" cy="3433550"/>
          </a:xfrm>
          <a:prstGeom prst="roundRect">
            <a:avLst>
              <a:gd name="adj" fmla="val 3773"/>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grpSp>
        <p:nvGrpSpPr>
          <p:cNvPr id="5" name="组合 4"/>
          <p:cNvGrpSpPr/>
          <p:nvPr/>
        </p:nvGrpSpPr>
        <p:grpSpPr>
          <a:xfrm>
            <a:off x="836354" y="1455638"/>
            <a:ext cx="877274" cy="877274"/>
            <a:chOff x="836354" y="1156380"/>
            <a:chExt cx="877274" cy="877274"/>
          </a:xfrm>
        </p:grpSpPr>
        <p:sp>
          <p:nvSpPr>
            <p:cNvPr id="8" name="Oval 4011"/>
            <p:cNvSpPr>
              <a:spLocks noChangeArrowheads="1"/>
            </p:cNvSpPr>
            <p:nvPr/>
          </p:nvSpPr>
          <p:spPr bwMode="auto">
            <a:xfrm>
              <a:off x="836354" y="1156380"/>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mj-lt"/>
              </a:endParaRPr>
            </a:p>
          </p:txBody>
        </p:sp>
        <p:grpSp>
          <p:nvGrpSpPr>
            <p:cNvPr id="13" name="组合 12"/>
            <p:cNvGrpSpPr/>
            <p:nvPr/>
          </p:nvGrpSpPr>
          <p:grpSpPr>
            <a:xfrm>
              <a:off x="844376" y="1343177"/>
              <a:ext cx="851540" cy="534049"/>
              <a:chOff x="4869372" y="3263288"/>
              <a:chExt cx="527535" cy="330848"/>
            </a:xfrm>
            <a:solidFill>
              <a:schemeClr val="bg1"/>
            </a:solidFill>
          </p:grpSpPr>
          <p:sp>
            <p:nvSpPr>
              <p:cNvPr id="19" name="Freeform 138"/>
              <p:cNvSpPr/>
              <p:nvPr/>
            </p:nvSpPr>
            <p:spPr bwMode="auto">
              <a:xfrm>
                <a:off x="4869372" y="3560993"/>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latin typeface="+mj-lt"/>
                </a:endParaRPr>
              </a:p>
            </p:txBody>
          </p:sp>
          <p:sp>
            <p:nvSpPr>
              <p:cNvPr id="14" name="Freeform 137"/>
              <p:cNvSpPr>
                <a:spLocks noEditPoints="1"/>
              </p:cNvSpPr>
              <p:nvPr/>
            </p:nvSpPr>
            <p:spPr bwMode="auto">
              <a:xfrm>
                <a:off x="4910802" y="3263288"/>
                <a:ext cx="444675" cy="27895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4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4" y="4"/>
                      <a:pt x="84" y="5"/>
                    </a:cubicBezTo>
                    <a:cubicBezTo>
                      <a:pt x="84" y="7"/>
                      <a:pt x="82" y="8"/>
                      <a:pt x="81" y="8"/>
                    </a:cubicBezTo>
                    <a:cubicBezTo>
                      <a:pt x="80" y="8"/>
                      <a:pt x="78" y="7"/>
                      <a:pt x="78" y="5"/>
                    </a:cubicBezTo>
                    <a:cubicBezTo>
                      <a:pt x="78" y="4"/>
                      <a:pt x="80"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grpFill/>
              <a:ln>
                <a:noFill/>
              </a:ln>
            </p:spPr>
            <p:txBody>
              <a:bodyPr vert="horz" wrap="square" lIns="91440" tIns="45720" rIns="91440" bIns="45720" numCol="1" anchor="t" anchorCtr="0" compatLnSpc="1"/>
              <a:lstStyle/>
              <a:p>
                <a:endParaRPr lang="en-US">
                  <a:latin typeface="+mj-lt"/>
                </a:endParaRPr>
              </a:p>
            </p:txBody>
          </p:sp>
          <p:sp>
            <p:nvSpPr>
              <p:cNvPr id="15" name="Freeform 138"/>
              <p:cNvSpPr/>
              <p:nvPr/>
            </p:nvSpPr>
            <p:spPr bwMode="auto">
              <a:xfrm>
                <a:off x="4869373" y="3556055"/>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grpFill/>
              <a:ln>
                <a:noFill/>
              </a:ln>
            </p:spPr>
            <p:txBody>
              <a:bodyPr vert="horz" wrap="square" lIns="91440" tIns="45720" rIns="91440" bIns="45720" numCol="1" anchor="t" anchorCtr="0" compatLnSpc="1"/>
              <a:lstStyle/>
              <a:p>
                <a:endParaRPr lang="en-US">
                  <a:latin typeface="+mj-lt"/>
                </a:endParaRPr>
              </a:p>
            </p:txBody>
          </p:sp>
          <p:sp>
            <p:nvSpPr>
              <p:cNvPr id="16" name="Freeform 139"/>
              <p:cNvSpPr/>
              <p:nvPr/>
            </p:nvSpPr>
            <p:spPr bwMode="auto">
              <a:xfrm>
                <a:off x="5224284" y="3353052"/>
                <a:ext cx="34524" cy="35905"/>
              </a:xfrm>
              <a:custGeom>
                <a:avLst/>
                <a:gdLst>
                  <a:gd name="T0" fmla="*/ 9 w 13"/>
                  <a:gd name="T1" fmla="*/ 2 h 13"/>
                  <a:gd name="T2" fmla="*/ 1 w 13"/>
                  <a:gd name="T3" fmla="*/ 4 h 13"/>
                  <a:gd name="T4" fmla="*/ 4 w 13"/>
                  <a:gd name="T5" fmla="*/ 12 h 13"/>
                  <a:gd name="T6" fmla="*/ 12 w 13"/>
                  <a:gd name="T7" fmla="*/ 9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6" y="0"/>
                      <a:pt x="3" y="2"/>
                      <a:pt x="1" y="4"/>
                    </a:cubicBezTo>
                    <a:cubicBezTo>
                      <a:pt x="0" y="7"/>
                      <a:pt x="1" y="11"/>
                      <a:pt x="4" y="12"/>
                    </a:cubicBezTo>
                    <a:cubicBezTo>
                      <a:pt x="7" y="13"/>
                      <a:pt x="11" y="12"/>
                      <a:pt x="12" y="9"/>
                    </a:cubicBezTo>
                    <a:cubicBezTo>
                      <a:pt x="13" y="6"/>
                      <a:pt x="12" y="3"/>
                      <a:pt x="9" y="2"/>
                    </a:cubicBezTo>
                    <a:close/>
                  </a:path>
                </a:pathLst>
              </a:custGeom>
              <a:grpFill/>
              <a:ln>
                <a:noFill/>
              </a:ln>
            </p:spPr>
            <p:txBody>
              <a:bodyPr vert="horz" wrap="square" lIns="91440" tIns="45720" rIns="91440" bIns="45720" numCol="1" anchor="t" anchorCtr="0" compatLnSpc="1"/>
              <a:lstStyle/>
              <a:p>
                <a:endParaRPr lang="en-US">
                  <a:latin typeface="+mj-lt"/>
                </a:endParaRPr>
              </a:p>
            </p:txBody>
          </p:sp>
          <p:sp>
            <p:nvSpPr>
              <p:cNvPr id="17" name="Freeform 140"/>
              <p:cNvSpPr>
                <a:spLocks noEditPoints="1"/>
              </p:cNvSpPr>
              <p:nvPr/>
            </p:nvSpPr>
            <p:spPr bwMode="auto">
              <a:xfrm>
                <a:off x="4954994" y="3307476"/>
                <a:ext cx="356292" cy="191956"/>
              </a:xfrm>
              <a:custGeom>
                <a:avLst/>
                <a:gdLst>
                  <a:gd name="T0" fmla="*/ 0 w 130"/>
                  <a:gd name="T1" fmla="*/ 70 h 70"/>
                  <a:gd name="T2" fmla="*/ 16 w 130"/>
                  <a:gd name="T3" fmla="*/ 66 h 70"/>
                  <a:gd name="T4" fmla="*/ 21 w 130"/>
                  <a:gd name="T5" fmla="*/ 60 h 70"/>
                  <a:gd name="T6" fmla="*/ 13 w 130"/>
                  <a:gd name="T7" fmla="*/ 53 h 70"/>
                  <a:gd name="T8" fmla="*/ 14 w 130"/>
                  <a:gd name="T9" fmla="*/ 45 h 70"/>
                  <a:gd name="T10" fmla="*/ 22 w 130"/>
                  <a:gd name="T11" fmla="*/ 43 h 70"/>
                  <a:gd name="T12" fmla="*/ 19 w 130"/>
                  <a:gd name="T13" fmla="*/ 33 h 70"/>
                  <a:gd name="T14" fmla="*/ 23 w 130"/>
                  <a:gd name="T15" fmla="*/ 27 h 70"/>
                  <a:gd name="T16" fmla="*/ 31 w 130"/>
                  <a:gd name="T17" fmla="*/ 28 h 70"/>
                  <a:gd name="T18" fmla="*/ 33 w 130"/>
                  <a:gd name="T19" fmla="*/ 19 h 70"/>
                  <a:gd name="T20" fmla="*/ 40 w 130"/>
                  <a:gd name="T21" fmla="*/ 15 h 70"/>
                  <a:gd name="T22" fmla="*/ 46 w 130"/>
                  <a:gd name="T23" fmla="*/ 21 h 70"/>
                  <a:gd name="T24" fmla="*/ 53 w 130"/>
                  <a:gd name="T25" fmla="*/ 13 h 70"/>
                  <a:gd name="T26" fmla="*/ 60 w 130"/>
                  <a:gd name="T27" fmla="*/ 14 h 70"/>
                  <a:gd name="T28" fmla="*/ 63 w 130"/>
                  <a:gd name="T29" fmla="*/ 22 h 70"/>
                  <a:gd name="T30" fmla="*/ 73 w 130"/>
                  <a:gd name="T31" fmla="*/ 18 h 70"/>
                  <a:gd name="T32" fmla="*/ 79 w 130"/>
                  <a:gd name="T33" fmla="*/ 23 h 70"/>
                  <a:gd name="T34" fmla="*/ 77 w 130"/>
                  <a:gd name="T35" fmla="*/ 31 h 70"/>
                  <a:gd name="T36" fmla="*/ 87 w 130"/>
                  <a:gd name="T37" fmla="*/ 33 h 70"/>
                  <a:gd name="T38" fmla="*/ 91 w 130"/>
                  <a:gd name="T39" fmla="*/ 40 h 70"/>
                  <a:gd name="T40" fmla="*/ 85 w 130"/>
                  <a:gd name="T41" fmla="*/ 46 h 70"/>
                  <a:gd name="T42" fmla="*/ 93 w 130"/>
                  <a:gd name="T43" fmla="*/ 53 h 70"/>
                  <a:gd name="T44" fmla="*/ 92 w 130"/>
                  <a:gd name="T45" fmla="*/ 60 h 70"/>
                  <a:gd name="T46" fmla="*/ 84 w 130"/>
                  <a:gd name="T47" fmla="*/ 63 h 70"/>
                  <a:gd name="T48" fmla="*/ 85 w 130"/>
                  <a:gd name="T49" fmla="*/ 70 h 70"/>
                  <a:gd name="T50" fmla="*/ 130 w 130"/>
                  <a:gd name="T51" fmla="*/ 0 h 70"/>
                  <a:gd name="T52" fmla="*/ 120 w 130"/>
                  <a:gd name="T53" fmla="*/ 26 h 70"/>
                  <a:gd name="T54" fmla="*/ 116 w 130"/>
                  <a:gd name="T55" fmla="*/ 29 h 70"/>
                  <a:gd name="T56" fmla="*/ 115 w 130"/>
                  <a:gd name="T57" fmla="*/ 31 h 70"/>
                  <a:gd name="T58" fmla="*/ 117 w 130"/>
                  <a:gd name="T59" fmla="*/ 36 h 70"/>
                  <a:gd name="T60" fmla="*/ 111 w 130"/>
                  <a:gd name="T61" fmla="*/ 38 h 70"/>
                  <a:gd name="T62" fmla="*/ 104 w 130"/>
                  <a:gd name="T63" fmla="*/ 36 h 70"/>
                  <a:gd name="T64" fmla="*/ 102 w 130"/>
                  <a:gd name="T65" fmla="*/ 40 h 70"/>
                  <a:gd name="T66" fmla="*/ 96 w 130"/>
                  <a:gd name="T67" fmla="*/ 38 h 70"/>
                  <a:gd name="T68" fmla="*/ 97 w 130"/>
                  <a:gd name="T69" fmla="*/ 33 h 70"/>
                  <a:gd name="T70" fmla="*/ 94 w 130"/>
                  <a:gd name="T71" fmla="*/ 29 h 70"/>
                  <a:gd name="T72" fmla="*/ 88 w 130"/>
                  <a:gd name="T73" fmla="*/ 29 h 70"/>
                  <a:gd name="T74" fmla="*/ 89 w 130"/>
                  <a:gd name="T75" fmla="*/ 22 h 70"/>
                  <a:gd name="T76" fmla="*/ 94 w 130"/>
                  <a:gd name="T77" fmla="*/ 19 h 70"/>
                  <a:gd name="T78" fmla="*/ 94 w 130"/>
                  <a:gd name="T79" fmla="*/ 17 h 70"/>
                  <a:gd name="T80" fmla="*/ 92 w 130"/>
                  <a:gd name="T81" fmla="*/ 12 h 70"/>
                  <a:gd name="T82" fmla="*/ 98 w 130"/>
                  <a:gd name="T83" fmla="*/ 9 h 70"/>
                  <a:gd name="T84" fmla="*/ 105 w 130"/>
                  <a:gd name="T85" fmla="*/ 12 h 70"/>
                  <a:gd name="T86" fmla="*/ 107 w 130"/>
                  <a:gd name="T87" fmla="*/ 8 h 70"/>
                  <a:gd name="T88" fmla="*/ 114 w 130"/>
                  <a:gd name="T89" fmla="*/ 9 h 70"/>
                  <a:gd name="T90" fmla="*/ 113 w 130"/>
                  <a:gd name="T91" fmla="*/ 15 h 70"/>
                  <a:gd name="T92" fmla="*/ 116 w 130"/>
                  <a:gd name="T93" fmla="*/ 18 h 70"/>
                  <a:gd name="T94" fmla="*/ 121 w 130"/>
                  <a:gd name="T95" fmla="*/ 19 h 70"/>
                  <a:gd name="T96" fmla="*/ 120 w 130"/>
                  <a:gd name="T97"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70">
                    <a:moveTo>
                      <a:pt x="0" y="0"/>
                    </a:moveTo>
                    <a:cubicBezTo>
                      <a:pt x="0" y="70"/>
                      <a:pt x="0" y="70"/>
                      <a:pt x="0" y="70"/>
                    </a:cubicBezTo>
                    <a:cubicBezTo>
                      <a:pt x="18" y="70"/>
                      <a:pt x="18" y="70"/>
                      <a:pt x="18" y="70"/>
                    </a:cubicBezTo>
                    <a:cubicBezTo>
                      <a:pt x="16" y="66"/>
                      <a:pt x="16" y="66"/>
                      <a:pt x="16" y="66"/>
                    </a:cubicBezTo>
                    <a:cubicBezTo>
                      <a:pt x="15" y="64"/>
                      <a:pt x="15" y="64"/>
                      <a:pt x="15" y="64"/>
                    </a:cubicBezTo>
                    <a:cubicBezTo>
                      <a:pt x="21" y="60"/>
                      <a:pt x="21" y="60"/>
                      <a:pt x="21" y="60"/>
                    </a:cubicBezTo>
                    <a:cubicBezTo>
                      <a:pt x="21" y="58"/>
                      <a:pt x="20" y="56"/>
                      <a:pt x="20" y="55"/>
                    </a:cubicBezTo>
                    <a:cubicBezTo>
                      <a:pt x="13" y="53"/>
                      <a:pt x="13" y="53"/>
                      <a:pt x="13" y="53"/>
                    </a:cubicBezTo>
                    <a:cubicBezTo>
                      <a:pt x="14" y="51"/>
                      <a:pt x="14" y="51"/>
                      <a:pt x="14" y="51"/>
                    </a:cubicBezTo>
                    <a:cubicBezTo>
                      <a:pt x="14" y="45"/>
                      <a:pt x="14" y="45"/>
                      <a:pt x="14" y="45"/>
                    </a:cubicBezTo>
                    <a:cubicBezTo>
                      <a:pt x="14" y="43"/>
                      <a:pt x="14" y="43"/>
                      <a:pt x="14" y="43"/>
                    </a:cubicBezTo>
                    <a:cubicBezTo>
                      <a:pt x="22" y="43"/>
                      <a:pt x="22" y="43"/>
                      <a:pt x="22" y="43"/>
                    </a:cubicBezTo>
                    <a:cubicBezTo>
                      <a:pt x="22" y="41"/>
                      <a:pt x="23" y="39"/>
                      <a:pt x="24" y="38"/>
                    </a:cubicBezTo>
                    <a:cubicBezTo>
                      <a:pt x="19" y="33"/>
                      <a:pt x="19" y="33"/>
                      <a:pt x="19" y="33"/>
                    </a:cubicBezTo>
                    <a:cubicBezTo>
                      <a:pt x="20" y="31"/>
                      <a:pt x="20" y="31"/>
                      <a:pt x="20" y="31"/>
                    </a:cubicBezTo>
                    <a:cubicBezTo>
                      <a:pt x="23" y="27"/>
                      <a:pt x="23" y="27"/>
                      <a:pt x="23" y="27"/>
                    </a:cubicBezTo>
                    <a:cubicBezTo>
                      <a:pt x="24" y="25"/>
                      <a:pt x="24" y="25"/>
                      <a:pt x="24" y="25"/>
                    </a:cubicBezTo>
                    <a:cubicBezTo>
                      <a:pt x="31" y="28"/>
                      <a:pt x="31" y="28"/>
                      <a:pt x="31" y="28"/>
                    </a:cubicBezTo>
                    <a:cubicBezTo>
                      <a:pt x="32" y="27"/>
                      <a:pt x="34" y="26"/>
                      <a:pt x="35" y="25"/>
                    </a:cubicBezTo>
                    <a:cubicBezTo>
                      <a:pt x="33" y="19"/>
                      <a:pt x="33" y="19"/>
                      <a:pt x="33" y="19"/>
                    </a:cubicBezTo>
                    <a:cubicBezTo>
                      <a:pt x="35" y="18"/>
                      <a:pt x="35" y="18"/>
                      <a:pt x="35" y="18"/>
                    </a:cubicBezTo>
                    <a:cubicBezTo>
                      <a:pt x="40" y="15"/>
                      <a:pt x="40" y="15"/>
                      <a:pt x="40" y="15"/>
                    </a:cubicBezTo>
                    <a:cubicBezTo>
                      <a:pt x="42" y="14"/>
                      <a:pt x="42" y="14"/>
                      <a:pt x="42" y="14"/>
                    </a:cubicBezTo>
                    <a:cubicBezTo>
                      <a:pt x="46" y="21"/>
                      <a:pt x="46" y="21"/>
                      <a:pt x="46" y="21"/>
                    </a:cubicBezTo>
                    <a:cubicBezTo>
                      <a:pt x="48" y="20"/>
                      <a:pt x="50" y="20"/>
                      <a:pt x="51" y="20"/>
                    </a:cubicBezTo>
                    <a:cubicBezTo>
                      <a:pt x="53" y="13"/>
                      <a:pt x="53" y="13"/>
                      <a:pt x="53" y="13"/>
                    </a:cubicBezTo>
                    <a:cubicBezTo>
                      <a:pt x="55" y="13"/>
                      <a:pt x="55" y="13"/>
                      <a:pt x="55" y="13"/>
                    </a:cubicBezTo>
                    <a:cubicBezTo>
                      <a:pt x="60" y="14"/>
                      <a:pt x="60" y="14"/>
                      <a:pt x="60" y="14"/>
                    </a:cubicBezTo>
                    <a:cubicBezTo>
                      <a:pt x="63" y="14"/>
                      <a:pt x="63" y="14"/>
                      <a:pt x="63" y="14"/>
                    </a:cubicBezTo>
                    <a:cubicBezTo>
                      <a:pt x="63" y="22"/>
                      <a:pt x="63" y="22"/>
                      <a:pt x="63" y="22"/>
                    </a:cubicBezTo>
                    <a:cubicBezTo>
                      <a:pt x="65" y="22"/>
                      <a:pt x="66" y="23"/>
                      <a:pt x="68" y="24"/>
                    </a:cubicBezTo>
                    <a:cubicBezTo>
                      <a:pt x="73" y="18"/>
                      <a:pt x="73" y="18"/>
                      <a:pt x="73" y="18"/>
                    </a:cubicBezTo>
                    <a:cubicBezTo>
                      <a:pt x="75" y="20"/>
                      <a:pt x="75" y="20"/>
                      <a:pt x="75" y="20"/>
                    </a:cubicBezTo>
                    <a:cubicBezTo>
                      <a:pt x="79" y="23"/>
                      <a:pt x="79" y="23"/>
                      <a:pt x="79" y="23"/>
                    </a:cubicBezTo>
                    <a:cubicBezTo>
                      <a:pt x="81" y="24"/>
                      <a:pt x="81" y="24"/>
                      <a:pt x="81" y="24"/>
                    </a:cubicBezTo>
                    <a:cubicBezTo>
                      <a:pt x="77" y="31"/>
                      <a:pt x="77" y="31"/>
                      <a:pt x="77" y="31"/>
                    </a:cubicBezTo>
                    <a:cubicBezTo>
                      <a:pt x="79" y="32"/>
                      <a:pt x="80" y="34"/>
                      <a:pt x="80" y="35"/>
                    </a:cubicBezTo>
                    <a:cubicBezTo>
                      <a:pt x="87" y="33"/>
                      <a:pt x="87" y="33"/>
                      <a:pt x="87" y="33"/>
                    </a:cubicBezTo>
                    <a:cubicBezTo>
                      <a:pt x="88" y="35"/>
                      <a:pt x="88" y="35"/>
                      <a:pt x="88" y="35"/>
                    </a:cubicBezTo>
                    <a:cubicBezTo>
                      <a:pt x="91" y="40"/>
                      <a:pt x="91" y="40"/>
                      <a:pt x="91" y="40"/>
                    </a:cubicBezTo>
                    <a:cubicBezTo>
                      <a:pt x="92" y="42"/>
                      <a:pt x="92" y="42"/>
                      <a:pt x="92" y="42"/>
                    </a:cubicBezTo>
                    <a:cubicBezTo>
                      <a:pt x="85" y="46"/>
                      <a:pt x="85" y="46"/>
                      <a:pt x="85" y="46"/>
                    </a:cubicBezTo>
                    <a:cubicBezTo>
                      <a:pt x="86" y="48"/>
                      <a:pt x="86" y="49"/>
                      <a:pt x="86" y="51"/>
                    </a:cubicBezTo>
                    <a:cubicBezTo>
                      <a:pt x="93" y="53"/>
                      <a:pt x="93" y="53"/>
                      <a:pt x="93" y="53"/>
                    </a:cubicBezTo>
                    <a:cubicBezTo>
                      <a:pt x="93" y="55"/>
                      <a:pt x="93" y="55"/>
                      <a:pt x="93" y="55"/>
                    </a:cubicBezTo>
                    <a:cubicBezTo>
                      <a:pt x="92" y="60"/>
                      <a:pt x="92" y="60"/>
                      <a:pt x="92" y="60"/>
                    </a:cubicBezTo>
                    <a:cubicBezTo>
                      <a:pt x="92" y="62"/>
                      <a:pt x="92" y="62"/>
                      <a:pt x="92" y="62"/>
                    </a:cubicBezTo>
                    <a:cubicBezTo>
                      <a:pt x="84" y="63"/>
                      <a:pt x="84" y="63"/>
                      <a:pt x="84" y="63"/>
                    </a:cubicBezTo>
                    <a:cubicBezTo>
                      <a:pt x="84" y="65"/>
                      <a:pt x="83" y="66"/>
                      <a:pt x="82" y="68"/>
                    </a:cubicBezTo>
                    <a:cubicBezTo>
                      <a:pt x="85" y="70"/>
                      <a:pt x="85" y="70"/>
                      <a:pt x="85" y="70"/>
                    </a:cubicBezTo>
                    <a:cubicBezTo>
                      <a:pt x="130" y="70"/>
                      <a:pt x="130" y="70"/>
                      <a:pt x="130" y="70"/>
                    </a:cubicBezTo>
                    <a:cubicBezTo>
                      <a:pt x="130" y="0"/>
                      <a:pt x="130" y="0"/>
                      <a:pt x="130" y="0"/>
                    </a:cubicBezTo>
                    <a:lnTo>
                      <a:pt x="0" y="0"/>
                    </a:lnTo>
                    <a:close/>
                    <a:moveTo>
                      <a:pt x="120" y="26"/>
                    </a:moveTo>
                    <a:cubicBezTo>
                      <a:pt x="117" y="26"/>
                      <a:pt x="117" y="26"/>
                      <a:pt x="117" y="26"/>
                    </a:cubicBezTo>
                    <a:cubicBezTo>
                      <a:pt x="116" y="27"/>
                      <a:pt x="116" y="28"/>
                      <a:pt x="116" y="29"/>
                    </a:cubicBezTo>
                    <a:cubicBezTo>
                      <a:pt x="115" y="29"/>
                      <a:pt x="115" y="30"/>
                      <a:pt x="115" y="31"/>
                    </a:cubicBezTo>
                    <a:cubicBezTo>
                      <a:pt x="115" y="31"/>
                      <a:pt x="115" y="31"/>
                      <a:pt x="115" y="31"/>
                    </a:cubicBezTo>
                    <a:cubicBezTo>
                      <a:pt x="117" y="34"/>
                      <a:pt x="117" y="34"/>
                      <a:pt x="117" y="34"/>
                    </a:cubicBezTo>
                    <a:cubicBezTo>
                      <a:pt x="118" y="34"/>
                      <a:pt x="118" y="35"/>
                      <a:pt x="117" y="36"/>
                    </a:cubicBezTo>
                    <a:cubicBezTo>
                      <a:pt x="113" y="39"/>
                      <a:pt x="113" y="39"/>
                      <a:pt x="113" y="39"/>
                    </a:cubicBezTo>
                    <a:cubicBezTo>
                      <a:pt x="112" y="39"/>
                      <a:pt x="111" y="39"/>
                      <a:pt x="111" y="38"/>
                    </a:cubicBezTo>
                    <a:cubicBezTo>
                      <a:pt x="109" y="35"/>
                      <a:pt x="109" y="35"/>
                      <a:pt x="109" y="35"/>
                    </a:cubicBezTo>
                    <a:cubicBezTo>
                      <a:pt x="107" y="36"/>
                      <a:pt x="106" y="36"/>
                      <a:pt x="104" y="36"/>
                    </a:cubicBezTo>
                    <a:cubicBezTo>
                      <a:pt x="104" y="36"/>
                      <a:pt x="104" y="36"/>
                      <a:pt x="104" y="36"/>
                    </a:cubicBezTo>
                    <a:cubicBezTo>
                      <a:pt x="102" y="40"/>
                      <a:pt x="102" y="40"/>
                      <a:pt x="102" y="40"/>
                    </a:cubicBezTo>
                    <a:cubicBezTo>
                      <a:pt x="102" y="40"/>
                      <a:pt x="101" y="41"/>
                      <a:pt x="101" y="40"/>
                    </a:cubicBezTo>
                    <a:cubicBezTo>
                      <a:pt x="96" y="38"/>
                      <a:pt x="96" y="38"/>
                      <a:pt x="96" y="38"/>
                    </a:cubicBezTo>
                    <a:cubicBezTo>
                      <a:pt x="95" y="38"/>
                      <a:pt x="95" y="37"/>
                      <a:pt x="95" y="37"/>
                    </a:cubicBezTo>
                    <a:cubicBezTo>
                      <a:pt x="97" y="33"/>
                      <a:pt x="97" y="33"/>
                      <a:pt x="97" y="33"/>
                    </a:cubicBezTo>
                    <a:cubicBezTo>
                      <a:pt x="95" y="32"/>
                      <a:pt x="95" y="31"/>
                      <a:pt x="94" y="29"/>
                    </a:cubicBezTo>
                    <a:cubicBezTo>
                      <a:pt x="94" y="29"/>
                      <a:pt x="94" y="29"/>
                      <a:pt x="94" y="29"/>
                    </a:cubicBezTo>
                    <a:cubicBezTo>
                      <a:pt x="90" y="30"/>
                      <a:pt x="90" y="30"/>
                      <a:pt x="90" y="30"/>
                    </a:cubicBezTo>
                    <a:cubicBezTo>
                      <a:pt x="89" y="30"/>
                      <a:pt x="88" y="29"/>
                      <a:pt x="88" y="29"/>
                    </a:cubicBezTo>
                    <a:cubicBezTo>
                      <a:pt x="88" y="23"/>
                      <a:pt x="88" y="23"/>
                      <a:pt x="88" y="23"/>
                    </a:cubicBezTo>
                    <a:cubicBezTo>
                      <a:pt x="88" y="23"/>
                      <a:pt x="88" y="22"/>
                      <a:pt x="89" y="22"/>
                    </a:cubicBezTo>
                    <a:cubicBezTo>
                      <a:pt x="93" y="22"/>
                      <a:pt x="93" y="22"/>
                      <a:pt x="93" y="22"/>
                    </a:cubicBezTo>
                    <a:cubicBezTo>
                      <a:pt x="93" y="21"/>
                      <a:pt x="93" y="20"/>
                      <a:pt x="94" y="19"/>
                    </a:cubicBezTo>
                    <a:cubicBezTo>
                      <a:pt x="94" y="18"/>
                      <a:pt x="94" y="18"/>
                      <a:pt x="94" y="17"/>
                    </a:cubicBezTo>
                    <a:cubicBezTo>
                      <a:pt x="94" y="17"/>
                      <a:pt x="94" y="17"/>
                      <a:pt x="94" y="17"/>
                    </a:cubicBezTo>
                    <a:cubicBezTo>
                      <a:pt x="92" y="14"/>
                      <a:pt x="92" y="14"/>
                      <a:pt x="92" y="14"/>
                    </a:cubicBezTo>
                    <a:cubicBezTo>
                      <a:pt x="92" y="13"/>
                      <a:pt x="92" y="12"/>
                      <a:pt x="92" y="12"/>
                    </a:cubicBezTo>
                    <a:cubicBezTo>
                      <a:pt x="97" y="9"/>
                      <a:pt x="97" y="9"/>
                      <a:pt x="97" y="9"/>
                    </a:cubicBezTo>
                    <a:cubicBezTo>
                      <a:pt x="97" y="8"/>
                      <a:pt x="98" y="9"/>
                      <a:pt x="98" y="9"/>
                    </a:cubicBezTo>
                    <a:cubicBezTo>
                      <a:pt x="101" y="12"/>
                      <a:pt x="101" y="12"/>
                      <a:pt x="101" y="12"/>
                    </a:cubicBezTo>
                    <a:cubicBezTo>
                      <a:pt x="102" y="12"/>
                      <a:pt x="104" y="12"/>
                      <a:pt x="105" y="12"/>
                    </a:cubicBezTo>
                    <a:cubicBezTo>
                      <a:pt x="105" y="12"/>
                      <a:pt x="105" y="12"/>
                      <a:pt x="105" y="12"/>
                    </a:cubicBezTo>
                    <a:cubicBezTo>
                      <a:pt x="107" y="8"/>
                      <a:pt x="107" y="8"/>
                      <a:pt x="107" y="8"/>
                    </a:cubicBezTo>
                    <a:cubicBezTo>
                      <a:pt x="107" y="7"/>
                      <a:pt x="108" y="7"/>
                      <a:pt x="109" y="7"/>
                    </a:cubicBezTo>
                    <a:cubicBezTo>
                      <a:pt x="114" y="9"/>
                      <a:pt x="114" y="9"/>
                      <a:pt x="114" y="9"/>
                    </a:cubicBezTo>
                    <a:cubicBezTo>
                      <a:pt x="114" y="10"/>
                      <a:pt x="114" y="10"/>
                      <a:pt x="114" y="11"/>
                    </a:cubicBezTo>
                    <a:cubicBezTo>
                      <a:pt x="113" y="15"/>
                      <a:pt x="113" y="15"/>
                      <a:pt x="113" y="15"/>
                    </a:cubicBezTo>
                    <a:cubicBezTo>
                      <a:pt x="114" y="16"/>
                      <a:pt x="115" y="17"/>
                      <a:pt x="115" y="18"/>
                    </a:cubicBezTo>
                    <a:cubicBezTo>
                      <a:pt x="116" y="18"/>
                      <a:pt x="116" y="18"/>
                      <a:pt x="116" y="18"/>
                    </a:cubicBezTo>
                    <a:cubicBezTo>
                      <a:pt x="120" y="18"/>
                      <a:pt x="120" y="18"/>
                      <a:pt x="120" y="18"/>
                    </a:cubicBezTo>
                    <a:cubicBezTo>
                      <a:pt x="120" y="18"/>
                      <a:pt x="121" y="18"/>
                      <a:pt x="121" y="19"/>
                    </a:cubicBezTo>
                    <a:cubicBezTo>
                      <a:pt x="122" y="24"/>
                      <a:pt x="122" y="24"/>
                      <a:pt x="122" y="24"/>
                    </a:cubicBezTo>
                    <a:cubicBezTo>
                      <a:pt x="122" y="25"/>
                      <a:pt x="121" y="26"/>
                      <a:pt x="120" y="26"/>
                    </a:cubicBezTo>
                    <a:close/>
                  </a:path>
                </a:pathLst>
              </a:custGeom>
              <a:grpFill/>
              <a:ln>
                <a:noFill/>
              </a:ln>
            </p:spPr>
            <p:txBody>
              <a:bodyPr vert="horz" wrap="square" lIns="91440" tIns="45720" rIns="91440" bIns="45720" numCol="1" anchor="t" anchorCtr="0" compatLnSpc="1"/>
              <a:lstStyle/>
              <a:p>
                <a:endParaRPr lang="en-US">
                  <a:latin typeface="+mj-lt"/>
                </a:endParaRPr>
              </a:p>
            </p:txBody>
          </p:sp>
          <p:sp>
            <p:nvSpPr>
              <p:cNvPr id="18" name="Freeform 141"/>
              <p:cNvSpPr>
                <a:spLocks noEditPoints="1"/>
              </p:cNvSpPr>
              <p:nvPr/>
            </p:nvSpPr>
            <p:spPr bwMode="auto">
              <a:xfrm>
                <a:off x="5029566" y="3380665"/>
                <a:ext cx="142241" cy="118764"/>
              </a:xfrm>
              <a:custGeom>
                <a:avLst/>
                <a:gdLst>
                  <a:gd name="T0" fmla="*/ 45 w 52"/>
                  <a:gd name="T1" fmla="*/ 39 h 43"/>
                  <a:gd name="T2" fmla="*/ 39 w 52"/>
                  <a:gd name="T3" fmla="*/ 7 h 43"/>
                  <a:gd name="T4" fmla="*/ 7 w 52"/>
                  <a:gd name="T5" fmla="*/ 13 h 43"/>
                  <a:gd name="T6" fmla="*/ 12 w 52"/>
                  <a:gd name="T7" fmla="*/ 43 h 43"/>
                  <a:gd name="T8" fmla="*/ 41 w 52"/>
                  <a:gd name="T9" fmla="*/ 43 h 43"/>
                  <a:gd name="T10" fmla="*/ 45 w 52"/>
                  <a:gd name="T11" fmla="*/ 39 h 43"/>
                  <a:gd name="T12" fmla="*/ 37 w 52"/>
                  <a:gd name="T13" fmla="*/ 34 h 43"/>
                  <a:gd name="T14" fmla="*/ 18 w 52"/>
                  <a:gd name="T15" fmla="*/ 37 h 43"/>
                  <a:gd name="T16" fmla="*/ 15 w 52"/>
                  <a:gd name="T17" fmla="*/ 18 h 43"/>
                  <a:gd name="T18" fmla="*/ 34 w 52"/>
                  <a:gd name="T19" fmla="*/ 14 h 43"/>
                  <a:gd name="T20" fmla="*/ 37 w 52"/>
                  <a:gd name="T21"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3">
                    <a:moveTo>
                      <a:pt x="45" y="39"/>
                    </a:moveTo>
                    <a:cubicBezTo>
                      <a:pt x="52" y="29"/>
                      <a:pt x="50" y="14"/>
                      <a:pt x="39" y="7"/>
                    </a:cubicBezTo>
                    <a:cubicBezTo>
                      <a:pt x="28" y="0"/>
                      <a:pt x="14" y="2"/>
                      <a:pt x="7" y="13"/>
                    </a:cubicBezTo>
                    <a:cubicBezTo>
                      <a:pt x="0" y="23"/>
                      <a:pt x="2" y="36"/>
                      <a:pt x="12" y="43"/>
                    </a:cubicBezTo>
                    <a:cubicBezTo>
                      <a:pt x="41" y="43"/>
                      <a:pt x="41" y="43"/>
                      <a:pt x="41" y="43"/>
                    </a:cubicBezTo>
                    <a:cubicBezTo>
                      <a:pt x="43" y="42"/>
                      <a:pt x="44" y="41"/>
                      <a:pt x="45" y="39"/>
                    </a:cubicBezTo>
                    <a:close/>
                    <a:moveTo>
                      <a:pt x="37" y="34"/>
                    </a:moveTo>
                    <a:cubicBezTo>
                      <a:pt x="33" y="40"/>
                      <a:pt x="25" y="42"/>
                      <a:pt x="18" y="37"/>
                    </a:cubicBezTo>
                    <a:cubicBezTo>
                      <a:pt x="12" y="33"/>
                      <a:pt x="10" y="24"/>
                      <a:pt x="15" y="18"/>
                    </a:cubicBezTo>
                    <a:cubicBezTo>
                      <a:pt x="19" y="12"/>
                      <a:pt x="28" y="10"/>
                      <a:pt x="34" y="14"/>
                    </a:cubicBezTo>
                    <a:cubicBezTo>
                      <a:pt x="40" y="19"/>
                      <a:pt x="42" y="27"/>
                      <a:pt x="37" y="34"/>
                    </a:cubicBezTo>
                    <a:close/>
                  </a:path>
                </a:pathLst>
              </a:custGeom>
              <a:grpFill/>
              <a:ln>
                <a:noFill/>
              </a:ln>
            </p:spPr>
            <p:txBody>
              <a:bodyPr vert="horz" wrap="square" lIns="91440" tIns="45720" rIns="91440" bIns="45720" numCol="1" anchor="t" anchorCtr="0" compatLnSpc="1"/>
              <a:lstStyle/>
              <a:p>
                <a:endParaRPr lang="en-US">
                  <a:latin typeface="+mj-l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p:tgtEl>
                                          <p:spTgt spid="3"/>
                                        </p:tgtEl>
                                        <p:attrNameLst>
                                          <p:attrName>ppt_y</p:attrName>
                                        </p:attrNameLst>
                                      </p:cBhvr>
                                      <p:tavLst>
                                        <p:tav tm="0">
                                          <p:val>
                                            <p:strVal val="#ppt_y-#ppt_h*1.125000"/>
                                          </p:val>
                                        </p:tav>
                                        <p:tav tm="100000">
                                          <p:val>
                                            <p:strVal val="#ppt_y"/>
                                          </p:val>
                                        </p:tav>
                                      </p:tavLst>
                                    </p:anim>
                                    <p:animEffect transition="in" filter="wipe(down)">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48"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205371" y="525125"/>
            <a:ext cx="1781257" cy="584775"/>
          </a:xfrm>
          <a:prstGeom prst="rect">
            <a:avLst/>
          </a:prstGeom>
        </p:spPr>
        <p:txBody>
          <a:bodyPr wrap="none">
            <a:spAutoFit/>
          </a:bodyPr>
          <a:lstStyle/>
          <a:p>
            <a:pPr algn="ctr"/>
            <a:r>
              <a:rPr lang="en-US" altLang="zh-CN" sz="3200" b="1" dirty="0">
                <a:solidFill>
                  <a:schemeClr val="tx1">
                    <a:lumMod val="85000"/>
                    <a:lumOff val="15000"/>
                  </a:schemeClr>
                </a:solidFill>
                <a:latin typeface="+mj-lt"/>
                <a:ea typeface="微软雅黑" panose="020B0503020204020204" pitchFamily="34" charset="-122"/>
              </a:rPr>
              <a:t>__slots__</a:t>
            </a:r>
            <a:endParaRPr lang="en-US" altLang="zh-CN" sz="3200" b="1" dirty="0">
              <a:solidFill>
                <a:schemeClr val="tx1">
                  <a:lumMod val="85000"/>
                  <a:lumOff val="15000"/>
                </a:schemeClr>
              </a:solidFill>
              <a:latin typeface="+mj-lt"/>
              <a:ea typeface="微软雅黑" panose="020B0503020204020204" pitchFamily="34" charset="-122"/>
            </a:endParaRPr>
          </a:p>
        </p:txBody>
      </p:sp>
      <p:sp>
        <p:nvSpPr>
          <p:cNvPr id="20" name="泪滴形 19"/>
          <p:cNvSpPr/>
          <p:nvPr/>
        </p:nvSpPr>
        <p:spPr>
          <a:xfrm flipH="1" flipV="1">
            <a:off x="1136886" y="1943102"/>
            <a:ext cx="1006681" cy="1006681"/>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cxnSp>
        <p:nvCxnSpPr>
          <p:cNvPr id="24" name="直接连接符 23"/>
          <p:cNvCxnSpPr/>
          <p:nvPr/>
        </p:nvCxnSpPr>
        <p:spPr>
          <a:xfrm flipV="1">
            <a:off x="2165737" y="2699374"/>
            <a:ext cx="7860524" cy="1"/>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116792" y="2949783"/>
            <a:ext cx="8438767" cy="2243050"/>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12	    </a:t>
            </a:r>
            <a:r>
              <a:rPr lang="en-US" altLang="zh-CN" sz="2400" dirty="0" err="1">
                <a:solidFill>
                  <a:schemeClr val="tx1">
                    <a:lumMod val="85000"/>
                    <a:lumOff val="15000"/>
                  </a:schemeClr>
                </a:solidFill>
                <a:latin typeface="+mj-lt"/>
                <a:ea typeface="微软雅黑" panose="020B0503020204020204" pitchFamily="34" charset="-122"/>
              </a:rPr>
              <a:t>pg</a:t>
            </a:r>
            <a:r>
              <a:rPr lang="en-US" altLang="zh-CN" sz="2400" dirty="0">
                <a:solidFill>
                  <a:schemeClr val="tx1">
                    <a:lumMod val="85000"/>
                    <a:lumOff val="15000"/>
                  </a:schemeClr>
                </a:solidFill>
                <a:latin typeface="+mj-lt"/>
                <a:ea typeface="微软雅黑" panose="020B0503020204020204" pitchFamily="34" charset="-122"/>
              </a:rPr>
              <a:t>=Postgraduate() #</a:t>
            </a:r>
            <a:r>
              <a:rPr lang="zh-CN" altLang="en-US" sz="2400" dirty="0">
                <a:solidFill>
                  <a:schemeClr val="tx1">
                    <a:lumMod val="85000"/>
                    <a:lumOff val="15000"/>
                  </a:schemeClr>
                </a:solidFill>
                <a:latin typeface="+mj-lt"/>
                <a:ea typeface="微软雅黑" panose="020B0503020204020204" pitchFamily="34" charset="-122"/>
              </a:rPr>
              <a:t>定义</a:t>
            </a:r>
            <a:r>
              <a:rPr lang="en-US" altLang="zh-CN" sz="2400" dirty="0">
                <a:solidFill>
                  <a:schemeClr val="tx1">
                    <a:lumMod val="85000"/>
                    <a:lumOff val="15000"/>
                  </a:schemeClr>
                </a:solidFill>
                <a:latin typeface="+mj-lt"/>
                <a:ea typeface="微软雅黑" panose="020B0503020204020204" pitchFamily="34" charset="-122"/>
              </a:rPr>
              <a:t>Postgraduate</a:t>
            </a:r>
            <a:r>
              <a:rPr lang="zh-CN" altLang="en-US" sz="2400" dirty="0">
                <a:solidFill>
                  <a:schemeClr val="tx1">
                    <a:lumMod val="85000"/>
                    <a:lumOff val="15000"/>
                  </a:schemeClr>
                </a:solidFill>
                <a:latin typeface="+mj-lt"/>
                <a:ea typeface="微软雅黑" panose="020B0503020204020204" pitchFamily="34" charset="-122"/>
              </a:rPr>
              <a:t>类对象</a:t>
            </a:r>
            <a:r>
              <a:rPr lang="en-US" altLang="zh-CN" sz="2400" dirty="0" err="1">
                <a:solidFill>
                  <a:schemeClr val="tx1">
                    <a:lumMod val="85000"/>
                    <a:lumOff val="15000"/>
                  </a:schemeClr>
                </a:solidFill>
                <a:latin typeface="+mj-lt"/>
                <a:ea typeface="微软雅黑" panose="020B0503020204020204" pitchFamily="34" charset="-122"/>
              </a:rPr>
              <a:t>pg</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13	    </a:t>
            </a:r>
            <a:r>
              <a:rPr lang="en-US" altLang="zh-CN" sz="2400" dirty="0" err="1">
                <a:solidFill>
                  <a:schemeClr val="tx1">
                    <a:lumMod val="85000"/>
                    <a:lumOff val="15000"/>
                  </a:schemeClr>
                </a:solidFill>
                <a:latin typeface="+mj-lt"/>
                <a:ea typeface="微软雅黑" panose="020B0503020204020204" pitchFamily="34" charset="-122"/>
              </a:rPr>
              <a:t>pg.sno</a:t>
            </a:r>
            <a:r>
              <a:rPr lang="en-US" altLang="zh-CN" sz="2400" dirty="0">
                <a:solidFill>
                  <a:schemeClr val="tx1">
                    <a:lumMod val="85000"/>
                    <a:lumOff val="15000"/>
                  </a:schemeClr>
                </a:solidFill>
                <a:latin typeface="+mj-lt"/>
                <a:ea typeface="微软雅黑" panose="020B0503020204020204" pitchFamily="34" charset="-122"/>
              </a:rPr>
              <a:t>='1810101' #</a:t>
            </a:r>
            <a:r>
              <a:rPr lang="zh-CN" altLang="en-US" sz="2400" dirty="0">
                <a:solidFill>
                  <a:schemeClr val="tx1">
                    <a:lumMod val="85000"/>
                    <a:lumOff val="15000"/>
                  </a:schemeClr>
                </a:solidFill>
                <a:latin typeface="+mj-lt"/>
                <a:ea typeface="微软雅黑" panose="020B0503020204020204" pitchFamily="34" charset="-122"/>
              </a:rPr>
              <a:t>为</a:t>
            </a:r>
            <a:r>
              <a:rPr lang="en-US" altLang="zh-CN" sz="2400" dirty="0" err="1">
                <a:solidFill>
                  <a:schemeClr val="tx1">
                    <a:lumMod val="85000"/>
                    <a:lumOff val="15000"/>
                  </a:schemeClr>
                </a:solidFill>
                <a:latin typeface="+mj-lt"/>
                <a:ea typeface="微软雅黑" panose="020B0503020204020204" pitchFamily="34" charset="-122"/>
              </a:rPr>
              <a:t>pg</a:t>
            </a:r>
            <a:r>
              <a:rPr lang="zh-CN" altLang="en-US" sz="2400" dirty="0">
                <a:solidFill>
                  <a:schemeClr val="tx1">
                    <a:lumMod val="85000"/>
                    <a:lumOff val="15000"/>
                  </a:schemeClr>
                </a:solidFill>
                <a:latin typeface="+mj-lt"/>
                <a:ea typeface="微软雅黑" panose="020B0503020204020204" pitchFamily="34" charset="-122"/>
              </a:rPr>
              <a:t>对象动态扩展属性</a:t>
            </a:r>
            <a:r>
              <a:rPr lang="en-US" altLang="zh-CN" sz="2400" dirty="0" err="1">
                <a:solidFill>
                  <a:schemeClr val="tx1">
                    <a:lumMod val="85000"/>
                    <a:lumOff val="15000"/>
                  </a:schemeClr>
                </a:solidFill>
                <a:latin typeface="+mj-lt"/>
                <a:ea typeface="微软雅黑" panose="020B0503020204020204" pitchFamily="34" charset="-122"/>
              </a:rPr>
              <a:t>sno</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14	    pg.name='</a:t>
            </a:r>
            <a:r>
              <a:rPr lang="zh-CN" altLang="en-US" sz="2400" dirty="0">
                <a:solidFill>
                  <a:schemeClr val="tx1">
                    <a:lumMod val="85000"/>
                    <a:lumOff val="15000"/>
                  </a:schemeClr>
                </a:solidFill>
                <a:latin typeface="+mj-lt"/>
                <a:ea typeface="微软雅黑" panose="020B0503020204020204" pitchFamily="34" charset="-122"/>
              </a:rPr>
              <a:t>张刚</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为</a:t>
            </a:r>
            <a:r>
              <a:rPr lang="en-US" altLang="zh-CN" sz="2400" dirty="0" err="1">
                <a:solidFill>
                  <a:schemeClr val="tx1">
                    <a:lumMod val="85000"/>
                    <a:lumOff val="15000"/>
                  </a:schemeClr>
                </a:solidFill>
                <a:latin typeface="+mj-lt"/>
                <a:ea typeface="微软雅黑" panose="020B0503020204020204" pitchFamily="34" charset="-122"/>
              </a:rPr>
              <a:t>pg</a:t>
            </a:r>
            <a:r>
              <a:rPr lang="zh-CN" altLang="en-US" sz="2400" dirty="0">
                <a:solidFill>
                  <a:schemeClr val="tx1">
                    <a:lumMod val="85000"/>
                    <a:lumOff val="15000"/>
                  </a:schemeClr>
                </a:solidFill>
                <a:latin typeface="+mj-lt"/>
                <a:ea typeface="微软雅黑" panose="020B0503020204020204" pitchFamily="34" charset="-122"/>
              </a:rPr>
              <a:t>对象动态扩展属性</a:t>
            </a:r>
            <a:r>
              <a:rPr lang="en-US" altLang="zh-CN" sz="2400" dirty="0">
                <a:solidFill>
                  <a:schemeClr val="tx1">
                    <a:lumMod val="85000"/>
                    <a:lumOff val="15000"/>
                  </a:schemeClr>
                </a:solidFill>
                <a:latin typeface="+mj-lt"/>
                <a:ea typeface="微软雅黑" panose="020B0503020204020204" pitchFamily="34" charset="-122"/>
              </a:rPr>
              <a:t>name</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15	    </a:t>
            </a:r>
            <a:r>
              <a:rPr lang="en-US" altLang="zh-CN" sz="2400" dirty="0" err="1">
                <a:solidFill>
                  <a:schemeClr val="tx1">
                    <a:lumMod val="85000"/>
                    <a:lumOff val="15000"/>
                  </a:schemeClr>
                </a:solidFill>
                <a:latin typeface="+mj-lt"/>
                <a:ea typeface="微软雅黑" panose="020B0503020204020204" pitchFamily="34" charset="-122"/>
              </a:rPr>
              <a:t>pg.tutor</a:t>
            </a:r>
            <a:r>
              <a:rPr lang="en-US" altLang="zh-CN" sz="2400" dirty="0">
                <a:solidFill>
                  <a:schemeClr val="tx1">
                    <a:lumMod val="85000"/>
                    <a:lumOff val="15000"/>
                  </a:schemeClr>
                </a:solidFill>
                <a:latin typeface="+mj-lt"/>
                <a:ea typeface="微软雅黑" panose="020B0503020204020204" pitchFamily="34" charset="-122"/>
              </a:rPr>
              <a:t>='</a:t>
            </a:r>
            <a:r>
              <a:rPr lang="zh-CN" altLang="en-US" sz="2400" dirty="0">
                <a:solidFill>
                  <a:schemeClr val="tx1">
                    <a:lumMod val="85000"/>
                    <a:lumOff val="15000"/>
                  </a:schemeClr>
                </a:solidFill>
                <a:latin typeface="+mj-lt"/>
                <a:ea typeface="微软雅黑" panose="020B0503020204020204" pitchFamily="34" charset="-122"/>
              </a:rPr>
              <a:t>马红</a:t>
            </a:r>
            <a:r>
              <a:rPr lang="en-US" altLang="zh-CN" sz="2400" dirty="0">
                <a:solidFill>
                  <a:schemeClr val="tx1">
                    <a:lumMod val="85000"/>
                    <a:lumOff val="15000"/>
                  </a:schemeClr>
                </a:solidFill>
                <a:latin typeface="+mj-lt"/>
                <a:ea typeface="微软雅黑" panose="020B0503020204020204" pitchFamily="34" charset="-122"/>
              </a:rPr>
              <a:t>' #</a:t>
            </a:r>
            <a:r>
              <a:rPr lang="zh-CN" altLang="en-US" sz="2400" dirty="0">
                <a:solidFill>
                  <a:schemeClr val="tx1">
                    <a:lumMod val="85000"/>
                    <a:lumOff val="15000"/>
                  </a:schemeClr>
                </a:solidFill>
                <a:latin typeface="+mj-lt"/>
                <a:ea typeface="微软雅黑" panose="020B0503020204020204" pitchFamily="34" charset="-122"/>
              </a:rPr>
              <a:t>为</a:t>
            </a:r>
            <a:r>
              <a:rPr lang="en-US" altLang="zh-CN" sz="2400" dirty="0" err="1">
                <a:solidFill>
                  <a:schemeClr val="tx1">
                    <a:lumMod val="85000"/>
                    <a:lumOff val="15000"/>
                  </a:schemeClr>
                </a:solidFill>
                <a:latin typeface="+mj-lt"/>
                <a:ea typeface="微软雅黑" panose="020B0503020204020204" pitchFamily="34" charset="-122"/>
              </a:rPr>
              <a:t>pg</a:t>
            </a:r>
            <a:r>
              <a:rPr lang="zh-CN" altLang="en-US" sz="2400" dirty="0">
                <a:solidFill>
                  <a:schemeClr val="tx1">
                    <a:lumMod val="85000"/>
                    <a:lumOff val="15000"/>
                  </a:schemeClr>
                </a:solidFill>
                <a:latin typeface="+mj-lt"/>
                <a:ea typeface="微软雅黑" panose="020B0503020204020204" pitchFamily="34" charset="-122"/>
              </a:rPr>
              <a:t>对象动态扩展属性</a:t>
            </a:r>
            <a:r>
              <a:rPr lang="en-US" altLang="zh-CN" sz="2400" dirty="0">
                <a:solidFill>
                  <a:schemeClr val="tx1">
                    <a:lumMod val="85000"/>
                    <a:lumOff val="15000"/>
                  </a:schemeClr>
                </a:solidFill>
                <a:latin typeface="+mj-lt"/>
                <a:ea typeface="微软雅黑" panose="020B0503020204020204" pitchFamily="34" charset="-122"/>
              </a:rPr>
              <a:t>tutor</a:t>
            </a:r>
            <a:endParaRPr lang="zh-CN" altLang="en-US" sz="2400" dirty="0">
              <a:solidFill>
                <a:schemeClr val="tx1">
                  <a:lumMod val="85000"/>
                  <a:lumOff val="15000"/>
                </a:schemeClr>
              </a:solidFill>
              <a:effectLst/>
              <a:latin typeface="+mj-lt"/>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up)">
                                      <p:cBhvr>
                                        <p:cTn id="1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7"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已知</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类中</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__slots__</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定义为“</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__slots__=('a1','a2')”</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类没有</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__slots__</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定义，</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是</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的子类，则</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类可以动态扩展的属性包括（    ）。</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a1</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a2</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a1</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a2</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任意属性</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0" name="椭圆 9"/>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B</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1" name="椭圆 10"/>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 name="椭圆 11"/>
          <p:cNvSpPr>
            <a:spLocks noChangeAspect="1"/>
          </p:cNvSpPr>
          <p:nvPr>
            <p:custDataLst>
              <p:tags r:id="rId9"/>
            </p:custDataLst>
          </p:nvPr>
        </p:nvSpPr>
        <p:spPr>
          <a:xfrm>
            <a:off x="1571625" y="5422106"/>
            <a:ext cx="514350" cy="514350"/>
          </a:xfrm>
          <a:prstGeom prst="ellipse">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3" name="矩形: 圆角 12"/>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提交</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18" name="组合 17"/>
          <p:cNvGrpSpPr/>
          <p:nvPr>
            <p:custDataLst>
              <p:tags r:id="rId11"/>
            </p:custDataLst>
          </p:nvPr>
        </p:nvGrpSpPr>
        <p:grpSpPr>
          <a:xfrm>
            <a:off x="0" y="0"/>
            <a:ext cx="12192000" cy="635000"/>
            <a:chOff x="0" y="0"/>
            <a:chExt cx="12192000" cy="635000"/>
          </a:xfrm>
        </p:grpSpPr>
        <p:sp>
          <p:nvSpPr>
            <p:cNvPr id="14" name="TitleBackground"/>
            <p:cNvSpPr/>
            <p:nvPr>
              <p:custDataLst>
                <p:tags r:id="rId12"/>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ColorBlock"/>
            <p:cNvSpPr/>
            <p:nvPr>
              <p:custDataLst>
                <p:tags r:id="rId13"/>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8"/>
    </p:custData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172307" y="2733086"/>
            <a:ext cx="7953662" cy="1323439"/>
            <a:chOff x="3043159" y="2705725"/>
            <a:chExt cx="7953662" cy="1323439"/>
          </a:xfrm>
        </p:grpSpPr>
        <p:sp>
          <p:nvSpPr>
            <p:cNvPr id="2" name="文本框 1"/>
            <p:cNvSpPr txBox="1"/>
            <p:nvPr/>
          </p:nvSpPr>
          <p:spPr>
            <a:xfrm>
              <a:off x="3080871" y="2705725"/>
              <a:ext cx="7915950" cy="1323439"/>
            </a:xfrm>
            <a:prstGeom prst="rect">
              <a:avLst/>
            </a:prstGeom>
            <a:noFill/>
          </p:spPr>
          <p:txBody>
            <a:bodyPr wrap="none" rtlCol="0">
              <a:spAutoFit/>
            </a:bodyPr>
            <a:lstStyle/>
            <a:p>
              <a:pPr lvl="0">
                <a:defRPr/>
              </a:pPr>
              <a:r>
                <a:rPr lang="en-US" altLang="zh-CN" sz="8000" b="1" dirty="0">
                  <a:solidFill>
                    <a:srgbClr val="B1C400"/>
                  </a:solidFill>
                  <a:latin typeface="Bauhaus 93" panose="04030905020B02020C02" pitchFamily="82" charset="0"/>
                  <a:ea typeface="Adobe Gothic Std B" panose="020B0800000000000000" pitchFamily="34" charset="-128"/>
                </a:rPr>
                <a:t>@property</a:t>
              </a:r>
              <a:r>
                <a:rPr lang="zh-CN" altLang="en-US" sz="8000" b="1" dirty="0">
                  <a:solidFill>
                    <a:srgbClr val="B1C400"/>
                  </a:solidFill>
                  <a:latin typeface="Bauhaus 93" panose="04030905020B02020C02" pitchFamily="82" charset="0"/>
                  <a:ea typeface="Adobe Gothic Std B" panose="020B0800000000000000" pitchFamily="34" charset="-128"/>
                </a:rPr>
                <a:t>装饰器</a:t>
              </a:r>
              <a:endParaRPr lang="zh-CN" altLang="en-US" sz="8000" b="1" kern="1200" dirty="0">
                <a:solidFill>
                  <a:srgbClr val="B1C400"/>
                </a:solidFill>
                <a:latin typeface="+mj-ea"/>
              </a:endParaRPr>
            </a:p>
          </p:txBody>
        </p:sp>
        <p:sp>
          <p:nvSpPr>
            <p:cNvPr id="3" name="文本框 2"/>
            <p:cNvSpPr txBox="1"/>
            <p:nvPr/>
          </p:nvSpPr>
          <p:spPr>
            <a:xfrm>
              <a:off x="3043159" y="2705725"/>
              <a:ext cx="7915950" cy="1323439"/>
            </a:xfrm>
            <a:prstGeom prst="rect">
              <a:avLst/>
            </a:prstGeom>
            <a:noFill/>
          </p:spPr>
          <p:txBody>
            <a:bodyPr wrap="none" rtlCol="0">
              <a:spAutoFit/>
            </a:bodyPr>
            <a:lstStyle/>
            <a:p>
              <a:pPr lvl="0">
                <a:defRPr/>
              </a:pPr>
              <a:r>
                <a:rPr lang="en-US" altLang="zh-CN" sz="8000" b="1" dirty="0">
                  <a:solidFill>
                    <a:srgbClr val="1950B2"/>
                  </a:solidFill>
                  <a:latin typeface="Bauhaus 93" panose="04030905020B02020C02" pitchFamily="82" charset="0"/>
                  <a:ea typeface="Adobe Gothic Std B" panose="020B0800000000000000" pitchFamily="34" charset="-128"/>
                </a:rPr>
                <a:t>@property</a:t>
              </a:r>
              <a:r>
                <a:rPr lang="zh-CN" altLang="en-US" sz="8000" b="1" dirty="0">
                  <a:solidFill>
                    <a:srgbClr val="1950B2"/>
                  </a:solidFill>
                  <a:latin typeface="Bauhaus 93" panose="04030905020B02020C02" pitchFamily="82" charset="0"/>
                  <a:ea typeface="Adobe Gothic Std B" panose="020B0800000000000000" pitchFamily="34" charset="-128"/>
                </a:rPr>
                <a:t>装饰器</a:t>
              </a:r>
              <a:endParaRPr lang="zh-CN" altLang="en-US" sz="8000" b="1" kern="1200" dirty="0">
                <a:solidFill>
                  <a:srgbClr val="1950B2"/>
                </a:solidFill>
                <a:latin typeface="+mj-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5299" y="1382596"/>
            <a:ext cx="9440051" cy="1052592"/>
          </a:xfrm>
          <a:prstGeom prst="rect">
            <a:avLst/>
          </a:prstGeom>
          <a:noFill/>
        </p:spPr>
        <p:txBody>
          <a:bodyPr wrap="square" lIns="91436" tIns="45718" rIns="91436" bIns="45718" rtlCol="0" anchor="ctr">
            <a:spAutoFit/>
          </a:bodyPr>
          <a:lstStyle/>
          <a:p>
            <a:pPr lvl="0" defTabSz="963930" fontAlgn="base">
              <a:lnSpc>
                <a:spcPct val="130000"/>
              </a:lnSpc>
              <a:spcBef>
                <a:spcPct val="0"/>
              </a:spcBef>
              <a:spcAft>
                <a:spcPct val="0"/>
              </a:spcAft>
            </a:pPr>
            <a:r>
              <a:rPr lang="zh-CN" altLang="en-US" sz="2400" dirty="0">
                <a:latin typeface="+mj-lt"/>
                <a:cs typeface="+mn-ea"/>
                <a:sym typeface="+mn-lt"/>
              </a:rPr>
              <a:t>类中的属性可以直接访问和赋值，这为类的使用者提供了方便，但也带来了问题：类的使用者可能会给一个属性赋上超出有效范围的值。</a:t>
            </a:r>
            <a:endParaRPr lang="zh-CN" altLang="en-US" sz="2400" dirty="0">
              <a:latin typeface="+mj-lt"/>
              <a:cs typeface="+mn-ea"/>
              <a:sym typeface="+mn-lt"/>
            </a:endParaRPr>
          </a:p>
        </p:txBody>
      </p:sp>
      <p:sp>
        <p:nvSpPr>
          <p:cNvPr id="12" name="文本框 11"/>
          <p:cNvSpPr txBox="1"/>
          <p:nvPr/>
        </p:nvSpPr>
        <p:spPr>
          <a:xfrm>
            <a:off x="1795300" y="2943615"/>
            <a:ext cx="9440049" cy="1532723"/>
          </a:xfrm>
          <a:prstGeom prst="rect">
            <a:avLst/>
          </a:prstGeom>
          <a:noFill/>
        </p:spPr>
        <p:txBody>
          <a:bodyPr wrap="square" lIns="91436" tIns="45718" rIns="91436" bIns="45718" rtlCol="0" anchor="ctr">
            <a:spAutoFit/>
          </a:bodyPr>
          <a:lstStyle/>
          <a:p>
            <a:pPr lvl="0" defTabSz="963930" fontAlgn="base">
              <a:lnSpc>
                <a:spcPct val="130000"/>
              </a:lnSpc>
              <a:spcBef>
                <a:spcPct val="0"/>
              </a:spcBef>
              <a:spcAft>
                <a:spcPct val="0"/>
              </a:spcAft>
            </a:pPr>
            <a:r>
              <a:rPr lang="zh-CN" altLang="en-US" sz="2400" dirty="0">
                <a:solidFill>
                  <a:schemeClr val="tx1">
                    <a:lumMod val="85000"/>
                    <a:lumOff val="15000"/>
                  </a:schemeClr>
                </a:solidFill>
                <a:latin typeface="+mj-lt"/>
                <a:cs typeface="+mn-ea"/>
                <a:sym typeface="+mn-lt"/>
              </a:rPr>
              <a:t>为了解决这个问题，</a:t>
            </a:r>
            <a:r>
              <a:rPr lang="en-US" altLang="zh-CN" sz="2400" dirty="0">
                <a:solidFill>
                  <a:schemeClr val="tx1">
                    <a:lumMod val="85000"/>
                    <a:lumOff val="15000"/>
                  </a:schemeClr>
                </a:solidFill>
                <a:latin typeface="+mj-lt"/>
                <a:cs typeface="+mn-ea"/>
                <a:sym typeface="+mn-lt"/>
              </a:rPr>
              <a:t>Python</a:t>
            </a:r>
            <a:r>
              <a:rPr lang="zh-CN" altLang="en-US" sz="2400" dirty="0">
                <a:solidFill>
                  <a:schemeClr val="tx1">
                    <a:lumMod val="85000"/>
                    <a:lumOff val="15000"/>
                  </a:schemeClr>
                </a:solidFill>
                <a:latin typeface="+mj-lt"/>
                <a:cs typeface="+mn-ea"/>
                <a:sym typeface="+mn-lt"/>
              </a:rPr>
              <a:t>提供了</a:t>
            </a:r>
            <a:r>
              <a:rPr lang="en-US" altLang="zh-CN" sz="2400" dirty="0">
                <a:solidFill>
                  <a:schemeClr val="tx1">
                    <a:lumMod val="85000"/>
                    <a:lumOff val="15000"/>
                  </a:schemeClr>
                </a:solidFill>
                <a:latin typeface="+mj-lt"/>
                <a:cs typeface="+mn-ea"/>
                <a:sym typeface="+mn-lt"/>
              </a:rPr>
              <a:t>@property</a:t>
            </a:r>
            <a:r>
              <a:rPr lang="zh-CN" altLang="en-US" sz="2400" dirty="0">
                <a:solidFill>
                  <a:schemeClr val="tx1">
                    <a:lumMod val="85000"/>
                    <a:lumOff val="15000"/>
                  </a:schemeClr>
                </a:solidFill>
                <a:latin typeface="+mj-lt"/>
                <a:cs typeface="+mn-ea"/>
                <a:sym typeface="+mn-lt"/>
              </a:rPr>
              <a:t>装饰器，可以将类中属性的访问和赋值操作自动转为方法调用，这样可以在方法中对属性值的取值范围做一些条件限定。</a:t>
            </a:r>
            <a:endParaRPr lang="zh-CN" altLang="en-US" sz="2400" dirty="0">
              <a:solidFill>
                <a:schemeClr val="tx1">
                  <a:lumMod val="85000"/>
                  <a:lumOff val="15000"/>
                </a:schemeClr>
              </a:solidFill>
              <a:latin typeface="+mj-lt"/>
              <a:cs typeface="+mn-ea"/>
              <a:sym typeface="+mn-lt"/>
            </a:endParaRPr>
          </a:p>
        </p:txBody>
      </p:sp>
      <p:sp>
        <p:nvSpPr>
          <p:cNvPr id="18" name="文本框 17"/>
          <p:cNvSpPr txBox="1"/>
          <p:nvPr/>
        </p:nvSpPr>
        <p:spPr>
          <a:xfrm>
            <a:off x="1795299" y="5052180"/>
            <a:ext cx="9937992" cy="572460"/>
          </a:xfrm>
          <a:prstGeom prst="rect">
            <a:avLst/>
          </a:prstGeom>
          <a:noFill/>
        </p:spPr>
        <p:txBody>
          <a:bodyPr wrap="square" lIns="91436" tIns="45718" rIns="91436" bIns="45718" rtlCol="0" anchor="ctr">
            <a:spAutoFit/>
          </a:bodyPr>
          <a:lstStyle/>
          <a:p>
            <a:pPr lvl="0" defTabSz="963930" fontAlgn="base">
              <a:lnSpc>
                <a:spcPct val="130000"/>
              </a:lnSpc>
              <a:spcBef>
                <a:spcPct val="0"/>
              </a:spcBef>
              <a:spcAft>
                <a:spcPct val="0"/>
              </a:spcAft>
            </a:pPr>
            <a:r>
              <a:rPr lang="zh-CN" altLang="en-US" sz="2400" dirty="0">
                <a:latin typeface="+mj-lt"/>
                <a:cs typeface="+mn-ea"/>
                <a:sym typeface="+mn-lt"/>
              </a:rPr>
              <a:t>直接使用</a:t>
            </a:r>
            <a:r>
              <a:rPr lang="en-US" altLang="zh-CN" sz="2400" dirty="0">
                <a:latin typeface="+mj-lt"/>
                <a:cs typeface="+mn-ea"/>
                <a:sym typeface="+mn-lt"/>
              </a:rPr>
              <a:t>@property</a:t>
            </a:r>
            <a:r>
              <a:rPr lang="zh-CN" altLang="en-US" sz="2400" dirty="0">
                <a:latin typeface="+mj-lt"/>
                <a:cs typeface="+mn-ea"/>
                <a:sym typeface="+mn-lt"/>
              </a:rPr>
              <a:t>就可以定义一个用于获取属性值的方法（即</a:t>
            </a:r>
            <a:r>
              <a:rPr lang="en-US" altLang="zh-CN" sz="2400" dirty="0">
                <a:latin typeface="+mj-lt"/>
                <a:cs typeface="+mn-ea"/>
                <a:sym typeface="+mn-lt"/>
              </a:rPr>
              <a:t>getter</a:t>
            </a:r>
            <a:r>
              <a:rPr lang="zh-CN" altLang="en-US" sz="2400" dirty="0">
                <a:latin typeface="+mj-lt"/>
                <a:cs typeface="+mn-ea"/>
                <a:sym typeface="+mn-lt"/>
              </a:rPr>
              <a:t>）。</a:t>
            </a:r>
            <a:endParaRPr lang="zh-CN" altLang="en-US" sz="2400" dirty="0">
              <a:latin typeface="+mj-lt"/>
              <a:cs typeface="+mn-ea"/>
              <a:sym typeface="+mn-lt"/>
            </a:endParaRPr>
          </a:p>
        </p:txBody>
      </p:sp>
      <p:sp>
        <p:nvSpPr>
          <p:cNvPr id="2" name="等腰三角形 1"/>
          <p:cNvSpPr/>
          <p:nvPr/>
        </p:nvSpPr>
        <p:spPr>
          <a:xfrm rot="5400000">
            <a:off x="1330908" y="1749943"/>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等腰三角形 16"/>
          <p:cNvSpPr/>
          <p:nvPr/>
        </p:nvSpPr>
        <p:spPr>
          <a:xfrm rot="5400000">
            <a:off x="1330908" y="3564611"/>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2" name="等腰三角形 21"/>
          <p:cNvSpPr/>
          <p:nvPr/>
        </p:nvSpPr>
        <p:spPr>
          <a:xfrm rot="5400000">
            <a:off x="1330908" y="5199907"/>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p:tgtEl>
                                          <p:spTgt spid="17"/>
                                        </p:tgtEl>
                                        <p:attrNameLst>
                                          <p:attrName>ppt_x</p:attrName>
                                        </p:attrNameLst>
                                      </p:cBhvr>
                                      <p:tavLst>
                                        <p:tav tm="0">
                                          <p:val>
                                            <p:strVal val="#ppt_x-#ppt_w*1.125000"/>
                                          </p:val>
                                        </p:tav>
                                        <p:tav tm="100000">
                                          <p:val>
                                            <p:strVal val="#ppt_x"/>
                                          </p:val>
                                        </p:tav>
                                      </p:tavLst>
                                    </p:anim>
                                    <p:animEffect transition="in" filter="wipe(right)">
                                      <p:cBhvr>
                                        <p:cTn id="17" dur="500"/>
                                        <p:tgtEl>
                                          <p:spTgt spid="1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par>
                          <p:cTn id="22" fill="hold">
                            <p:stCondLst>
                              <p:cond delay="2000"/>
                            </p:stCondLst>
                            <p:childTnLst>
                              <p:par>
                                <p:cTn id="23" presetID="12" presetClass="entr" presetSubtype="8"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p:tgtEl>
                                          <p:spTgt spid="22"/>
                                        </p:tgtEl>
                                        <p:attrNameLst>
                                          <p:attrName>ppt_x</p:attrName>
                                        </p:attrNameLst>
                                      </p:cBhvr>
                                      <p:tavLst>
                                        <p:tav tm="0">
                                          <p:val>
                                            <p:strVal val="#ppt_x-#ppt_w*1.125000"/>
                                          </p:val>
                                        </p:tav>
                                        <p:tav tm="100000">
                                          <p:val>
                                            <p:strVal val="#ppt_x"/>
                                          </p:val>
                                        </p:tav>
                                      </p:tavLst>
                                    </p:anim>
                                    <p:animEffect transition="in" filter="wipe(right)">
                                      <p:cBhvr>
                                        <p:cTn id="26" dur="500"/>
                                        <p:tgtEl>
                                          <p:spTgt spid="22"/>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8" grpId="0"/>
      <p:bldP spid="2" grpId="0" animBg="1"/>
      <p:bldP spid="17" grpId="0" animBg="1"/>
      <p:bldP spid="22"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795299" y="1382596"/>
            <a:ext cx="8715773" cy="1052592"/>
          </a:xfrm>
          <a:prstGeom prst="rect">
            <a:avLst/>
          </a:prstGeom>
          <a:noFill/>
        </p:spPr>
        <p:txBody>
          <a:bodyPr wrap="square" lIns="91436" tIns="45718" rIns="91436" bIns="45718" rtlCol="0" anchor="ctr">
            <a:spAutoFit/>
          </a:bodyPr>
          <a:lstStyle/>
          <a:p>
            <a:pPr lvl="0" defTabSz="963930" fontAlgn="base">
              <a:lnSpc>
                <a:spcPct val="130000"/>
              </a:lnSpc>
              <a:spcBef>
                <a:spcPct val="0"/>
              </a:spcBef>
              <a:spcAft>
                <a:spcPct val="0"/>
              </a:spcAft>
            </a:pPr>
            <a:r>
              <a:rPr lang="zh-CN" altLang="en-US" sz="2400" dirty="0">
                <a:latin typeface="+mj-lt"/>
                <a:cs typeface="+mn-ea"/>
                <a:sym typeface="+mn-lt"/>
              </a:rPr>
              <a:t>如果要定义一个设置属性值的方法（</a:t>
            </a:r>
            <a:r>
              <a:rPr lang="en-US" altLang="zh-CN" sz="2400" dirty="0">
                <a:latin typeface="+mj-lt"/>
                <a:cs typeface="+mn-ea"/>
                <a:sym typeface="+mn-lt"/>
              </a:rPr>
              <a:t>setter</a:t>
            </a:r>
            <a:r>
              <a:rPr lang="zh-CN" altLang="en-US" sz="2400" dirty="0">
                <a:latin typeface="+mj-lt"/>
                <a:cs typeface="+mn-ea"/>
                <a:sym typeface="+mn-lt"/>
              </a:rPr>
              <a:t>），则需要使用名字“</a:t>
            </a:r>
            <a:r>
              <a:rPr lang="en-US" altLang="zh-CN" sz="2400" dirty="0">
                <a:latin typeface="+mj-lt"/>
                <a:cs typeface="+mn-ea"/>
                <a:sym typeface="+mn-lt"/>
              </a:rPr>
              <a:t>@</a:t>
            </a:r>
            <a:r>
              <a:rPr lang="zh-CN" altLang="en-US" sz="2400" dirty="0">
                <a:latin typeface="+mj-lt"/>
                <a:cs typeface="+mn-ea"/>
                <a:sym typeface="+mn-lt"/>
              </a:rPr>
              <a:t>属性名</a:t>
            </a:r>
            <a:r>
              <a:rPr lang="en-US" altLang="zh-CN" sz="2400" dirty="0">
                <a:latin typeface="+mj-lt"/>
                <a:cs typeface="+mn-ea"/>
                <a:sym typeface="+mn-lt"/>
              </a:rPr>
              <a:t>.setter</a:t>
            </a:r>
            <a:r>
              <a:rPr lang="en-US" altLang="zh-CN" sz="2400" dirty="0">
                <a:latin typeface="+mj-ea"/>
                <a:ea typeface="+mj-ea"/>
                <a:cs typeface="+mn-ea"/>
                <a:sym typeface="+mn-lt"/>
              </a:rPr>
              <a:t>”</a:t>
            </a:r>
            <a:r>
              <a:rPr lang="zh-CN" altLang="en-US" sz="2400" dirty="0">
                <a:latin typeface="+mj-lt"/>
                <a:cs typeface="+mn-ea"/>
                <a:sym typeface="+mn-lt"/>
              </a:rPr>
              <a:t>的装饰器。</a:t>
            </a:r>
            <a:endParaRPr lang="zh-CN" altLang="en-US" sz="2400" dirty="0">
              <a:latin typeface="+mj-lt"/>
              <a:cs typeface="+mn-ea"/>
              <a:sym typeface="+mn-lt"/>
            </a:endParaRPr>
          </a:p>
        </p:txBody>
      </p:sp>
      <p:sp>
        <p:nvSpPr>
          <p:cNvPr id="12" name="文本框 11"/>
          <p:cNvSpPr txBox="1"/>
          <p:nvPr/>
        </p:nvSpPr>
        <p:spPr>
          <a:xfrm>
            <a:off x="1795300" y="2943615"/>
            <a:ext cx="9313301" cy="1532723"/>
          </a:xfrm>
          <a:prstGeom prst="rect">
            <a:avLst/>
          </a:prstGeom>
          <a:noFill/>
        </p:spPr>
        <p:txBody>
          <a:bodyPr wrap="square" lIns="91436" tIns="45718" rIns="91436" bIns="45718" rtlCol="0" anchor="ctr">
            <a:spAutoFit/>
          </a:bodyPr>
          <a:lstStyle/>
          <a:p>
            <a:pPr lvl="0" defTabSz="963930" fontAlgn="base">
              <a:lnSpc>
                <a:spcPct val="130000"/>
              </a:lnSpc>
              <a:spcBef>
                <a:spcPct val="0"/>
              </a:spcBef>
              <a:spcAft>
                <a:spcPct val="0"/>
              </a:spcAft>
            </a:pPr>
            <a:r>
              <a:rPr lang="zh-CN" altLang="en-US" sz="2400" dirty="0">
                <a:solidFill>
                  <a:schemeClr val="tx1">
                    <a:lumMod val="85000"/>
                    <a:lumOff val="15000"/>
                  </a:schemeClr>
                </a:solidFill>
                <a:latin typeface="+mj-lt"/>
                <a:cs typeface="+mn-ea"/>
                <a:sym typeface="+mn-lt"/>
              </a:rPr>
              <a:t>如果一个属性只有用于获取属性值的</a:t>
            </a:r>
            <a:r>
              <a:rPr lang="en-US" altLang="zh-CN" sz="2400" dirty="0">
                <a:solidFill>
                  <a:schemeClr val="tx1">
                    <a:lumMod val="85000"/>
                    <a:lumOff val="15000"/>
                  </a:schemeClr>
                </a:solidFill>
                <a:latin typeface="+mj-lt"/>
                <a:cs typeface="+mn-ea"/>
                <a:sym typeface="+mn-lt"/>
              </a:rPr>
              <a:t>getter</a:t>
            </a:r>
            <a:r>
              <a:rPr lang="zh-CN" altLang="en-US" sz="2400" dirty="0">
                <a:solidFill>
                  <a:schemeClr val="tx1">
                    <a:lumMod val="85000"/>
                    <a:lumOff val="15000"/>
                  </a:schemeClr>
                </a:solidFill>
                <a:latin typeface="+mj-lt"/>
                <a:cs typeface="+mn-ea"/>
                <a:sym typeface="+mn-lt"/>
              </a:rPr>
              <a:t>方法，而没有用于设置属性值的</a:t>
            </a:r>
            <a:r>
              <a:rPr lang="en-US" altLang="zh-CN" sz="2400" dirty="0">
                <a:solidFill>
                  <a:schemeClr val="tx1">
                    <a:lumMod val="85000"/>
                    <a:lumOff val="15000"/>
                  </a:schemeClr>
                </a:solidFill>
                <a:latin typeface="+mj-lt"/>
                <a:cs typeface="+mn-ea"/>
                <a:sym typeface="+mn-lt"/>
              </a:rPr>
              <a:t>setter</a:t>
            </a:r>
            <a:r>
              <a:rPr lang="zh-CN" altLang="en-US" sz="2400" dirty="0">
                <a:solidFill>
                  <a:schemeClr val="tx1">
                    <a:lumMod val="85000"/>
                    <a:lumOff val="15000"/>
                  </a:schemeClr>
                </a:solidFill>
                <a:latin typeface="+mj-lt"/>
                <a:cs typeface="+mn-ea"/>
                <a:sym typeface="+mn-lt"/>
              </a:rPr>
              <a:t>方法，则该属性是一个只读属性，只允许读取该属性的值、而不能设置该属性的值。</a:t>
            </a:r>
            <a:endParaRPr lang="zh-CN" altLang="en-US" sz="2400" dirty="0">
              <a:solidFill>
                <a:schemeClr val="tx1">
                  <a:lumMod val="85000"/>
                  <a:lumOff val="15000"/>
                </a:schemeClr>
              </a:solidFill>
              <a:latin typeface="+mj-lt"/>
              <a:cs typeface="+mn-ea"/>
              <a:sym typeface="+mn-lt"/>
            </a:endParaRPr>
          </a:p>
        </p:txBody>
      </p:sp>
      <p:sp>
        <p:nvSpPr>
          <p:cNvPr id="18" name="文本框 17"/>
          <p:cNvSpPr txBox="1"/>
          <p:nvPr/>
        </p:nvSpPr>
        <p:spPr>
          <a:xfrm>
            <a:off x="1795299" y="5077571"/>
            <a:ext cx="9453948" cy="521677"/>
          </a:xfrm>
          <a:prstGeom prst="rect">
            <a:avLst/>
          </a:prstGeom>
          <a:noFill/>
        </p:spPr>
        <p:txBody>
          <a:bodyPr wrap="square" lIns="91436" tIns="45718" rIns="91436" bIns="45718" rtlCol="0" anchor="ctr">
            <a:spAutoFit/>
          </a:bodyPr>
          <a:lstStyle/>
          <a:p>
            <a:pPr lvl="0" defTabSz="963930" fontAlgn="base">
              <a:lnSpc>
                <a:spcPct val="130000"/>
              </a:lnSpc>
              <a:spcBef>
                <a:spcPct val="0"/>
              </a:spcBef>
              <a:spcAft>
                <a:spcPct val="0"/>
              </a:spcAft>
            </a:pPr>
            <a:r>
              <a:rPr lang="zh-CN" altLang="en-US" sz="2400" dirty="0">
                <a:latin typeface="+mj-lt"/>
                <a:cs typeface="+mn-ea"/>
                <a:sym typeface="+mn-lt"/>
              </a:rPr>
              <a:t>例：通过</a:t>
            </a:r>
            <a:r>
              <a:rPr lang="en-US" altLang="zh-CN" sz="2400" dirty="0">
                <a:latin typeface="+mj-lt"/>
                <a:cs typeface="+mn-ea"/>
                <a:sym typeface="+mn-lt"/>
              </a:rPr>
              <a:t>@property</a:t>
            </a:r>
            <a:r>
              <a:rPr lang="zh-CN" altLang="en-US" sz="2400" dirty="0">
                <a:latin typeface="+mj-lt"/>
                <a:cs typeface="+mn-ea"/>
                <a:sym typeface="+mn-lt"/>
              </a:rPr>
              <a:t>装饰器使得学生成绩的取值范围必须在</a:t>
            </a:r>
            <a:r>
              <a:rPr lang="en-US" altLang="zh-CN" sz="2400" dirty="0">
                <a:latin typeface="+mj-lt"/>
                <a:cs typeface="+mn-ea"/>
                <a:sym typeface="+mn-lt"/>
              </a:rPr>
              <a:t>0~100</a:t>
            </a:r>
            <a:r>
              <a:rPr lang="zh-CN" altLang="en-US" sz="2400" dirty="0">
                <a:latin typeface="+mj-lt"/>
                <a:cs typeface="+mn-ea"/>
                <a:sym typeface="+mn-lt"/>
              </a:rPr>
              <a:t>之间。</a:t>
            </a:r>
            <a:endParaRPr lang="zh-CN" altLang="en-US" sz="2400" dirty="0">
              <a:latin typeface="+mj-lt"/>
              <a:cs typeface="+mn-ea"/>
              <a:sym typeface="+mn-lt"/>
            </a:endParaRPr>
          </a:p>
        </p:txBody>
      </p:sp>
      <p:sp>
        <p:nvSpPr>
          <p:cNvPr id="2" name="等腰三角形 1"/>
          <p:cNvSpPr/>
          <p:nvPr/>
        </p:nvSpPr>
        <p:spPr>
          <a:xfrm rot="5400000">
            <a:off x="1330908" y="1749943"/>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等腰三角形 16"/>
          <p:cNvSpPr/>
          <p:nvPr/>
        </p:nvSpPr>
        <p:spPr>
          <a:xfrm rot="5400000">
            <a:off x="1330908" y="3564611"/>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2" name="等腰三角形 21"/>
          <p:cNvSpPr/>
          <p:nvPr/>
        </p:nvSpPr>
        <p:spPr>
          <a:xfrm rot="5400000">
            <a:off x="1330908" y="5199907"/>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p:tgtEl>
                                          <p:spTgt spid="17"/>
                                        </p:tgtEl>
                                        <p:attrNameLst>
                                          <p:attrName>ppt_x</p:attrName>
                                        </p:attrNameLst>
                                      </p:cBhvr>
                                      <p:tavLst>
                                        <p:tav tm="0">
                                          <p:val>
                                            <p:strVal val="#ppt_x-#ppt_w*1.125000"/>
                                          </p:val>
                                        </p:tav>
                                        <p:tav tm="100000">
                                          <p:val>
                                            <p:strVal val="#ppt_x"/>
                                          </p:val>
                                        </p:tav>
                                      </p:tavLst>
                                    </p:anim>
                                    <p:animEffect transition="in" filter="wipe(right)">
                                      <p:cBhvr>
                                        <p:cTn id="17" dur="500"/>
                                        <p:tgtEl>
                                          <p:spTgt spid="1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par>
                          <p:cTn id="22" fill="hold">
                            <p:stCondLst>
                              <p:cond delay="2000"/>
                            </p:stCondLst>
                            <p:childTnLst>
                              <p:par>
                                <p:cTn id="23" presetID="12" presetClass="entr" presetSubtype="8"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p:tgtEl>
                                          <p:spTgt spid="22"/>
                                        </p:tgtEl>
                                        <p:attrNameLst>
                                          <p:attrName>ppt_x</p:attrName>
                                        </p:attrNameLst>
                                      </p:cBhvr>
                                      <p:tavLst>
                                        <p:tav tm="0">
                                          <p:val>
                                            <p:strVal val="#ppt_x-#ppt_w*1.125000"/>
                                          </p:val>
                                        </p:tav>
                                        <p:tav tm="100000">
                                          <p:val>
                                            <p:strVal val="#ppt_x"/>
                                          </p:val>
                                        </p:tav>
                                      </p:tavLst>
                                    </p:anim>
                                    <p:animEffect transition="in" filter="wipe(right)">
                                      <p:cBhvr>
                                        <p:cTn id="26" dur="500"/>
                                        <p:tgtEl>
                                          <p:spTgt spid="22"/>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8" grpId="0"/>
      <p:bldP spid="2" grpId="0" animBg="1"/>
      <p:bldP spid="17"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创建实例</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6" name="TextBox 107"/>
          <p:cNvSpPr txBox="1"/>
          <p:nvPr/>
        </p:nvSpPr>
        <p:spPr>
          <a:xfrm>
            <a:off x="1898581" y="1747426"/>
            <a:ext cx="9033550" cy="426493"/>
          </a:xfrm>
          <a:prstGeom prst="rect">
            <a:avLst/>
          </a:prstGeom>
          <a:noFill/>
        </p:spPr>
        <p:txBody>
          <a:bodyPr wrap="square" lIns="56610" tIns="28304" rIns="56610" bIns="28304" rtlCol="0">
            <a:spAutoFit/>
          </a:bodyPr>
          <a:lstStyle/>
          <a:p>
            <a:pPr defTabSz="914400">
              <a:spcBef>
                <a:spcPct val="0"/>
              </a:spcBef>
              <a:defRPr/>
            </a:pPr>
            <a:r>
              <a:rPr lang="zh-CN" altLang="en-US" sz="2400" kern="0" dirty="0">
                <a:solidFill>
                  <a:schemeClr val="tx1">
                    <a:lumMod val="85000"/>
                    <a:lumOff val="15000"/>
                  </a:schemeClr>
                </a:solidFill>
                <a:latin typeface="微软雅黑" panose="020B0503020204020204" pitchFamily="34" charset="-122"/>
                <a:ea typeface="微软雅黑" panose="020B0503020204020204" pitchFamily="34" charset="-122"/>
              </a:rPr>
              <a:t>类名</a:t>
            </a:r>
            <a:r>
              <a:rPr lang="en-US" altLang="zh-CN" sz="2400" kern="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kern="0" dirty="0">
                <a:solidFill>
                  <a:schemeClr val="tx1">
                    <a:lumMod val="85000"/>
                    <a:lumOff val="15000"/>
                  </a:schemeClr>
                </a:solidFill>
                <a:latin typeface="微软雅黑" panose="020B0503020204020204" pitchFamily="34" charset="-122"/>
                <a:ea typeface="微软雅黑" panose="020B0503020204020204" pitchFamily="34" charset="-122"/>
              </a:rPr>
              <a:t>参数表</a:t>
            </a:r>
            <a:r>
              <a:rPr lang="en-US" altLang="zh-CN" sz="2400" kern="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2400" kern="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811552" y="1096623"/>
            <a:ext cx="877274" cy="877274"/>
            <a:chOff x="1184655" y="3843886"/>
            <a:chExt cx="877274" cy="877274"/>
          </a:xfrm>
        </p:grpSpPr>
        <p:sp>
          <p:nvSpPr>
            <p:cNvPr id="38" name="KSO_Shape"/>
            <p:cNvSpPr/>
            <p:nvPr/>
          </p:nvSpPr>
          <p:spPr>
            <a:xfrm>
              <a:off x="1184655" y="3843886"/>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39" name="KSO_Shape"/>
            <p:cNvSpPr/>
            <p:nvPr/>
          </p:nvSpPr>
          <p:spPr bwMode="auto">
            <a:xfrm>
              <a:off x="1364011" y="3954003"/>
              <a:ext cx="646190" cy="648477"/>
            </a:xfrm>
            <a:custGeom>
              <a:avLst/>
              <a:gdLst>
                <a:gd name="T0" fmla="*/ 1471281 w 3950"/>
                <a:gd name="T1" fmla="*/ 1585004 h 3962"/>
                <a:gd name="T2" fmla="*/ 1291856 w 3950"/>
                <a:gd name="T3" fmla="*/ 1800397 h 3962"/>
                <a:gd name="T4" fmla="*/ 0 w 3950"/>
                <a:gd name="T5" fmla="*/ 1620903 h 3962"/>
                <a:gd name="T6" fmla="*/ 179425 w 3950"/>
                <a:gd name="T7" fmla="*/ 5453 h 3962"/>
                <a:gd name="T8" fmla="*/ 963441 w 3950"/>
                <a:gd name="T9" fmla="*/ 5453 h 3962"/>
                <a:gd name="T10" fmla="*/ 968438 w 3950"/>
                <a:gd name="T11" fmla="*/ 5453 h 3962"/>
                <a:gd name="T12" fmla="*/ 968892 w 3950"/>
                <a:gd name="T13" fmla="*/ 5907 h 3962"/>
                <a:gd name="T14" fmla="*/ 1471281 w 3950"/>
                <a:gd name="T15" fmla="*/ 543936 h 3962"/>
                <a:gd name="T16" fmla="*/ 1474006 w 3950"/>
                <a:gd name="T17" fmla="*/ 552570 h 3962"/>
                <a:gd name="T18" fmla="*/ 1471281 w 3950"/>
                <a:gd name="T19" fmla="*/ 974723 h 3962"/>
                <a:gd name="T20" fmla="*/ 1794245 w 3950"/>
                <a:gd name="T21" fmla="*/ 1154217 h 3962"/>
                <a:gd name="T22" fmla="*/ 1614821 w 3950"/>
                <a:gd name="T23" fmla="*/ 1585004 h 3962"/>
                <a:gd name="T24" fmla="*/ 968892 w 3950"/>
                <a:gd name="T25" fmla="*/ 364442 h 3962"/>
                <a:gd name="T26" fmla="*/ 1355450 w 3950"/>
                <a:gd name="T27" fmla="*/ 543936 h 3962"/>
                <a:gd name="T28" fmla="*/ 1399965 w 3950"/>
                <a:gd name="T29" fmla="*/ 615734 h 3962"/>
                <a:gd name="T30" fmla="*/ 897123 w 3950"/>
                <a:gd name="T31" fmla="*/ 436240 h 3962"/>
                <a:gd name="T32" fmla="*/ 251194 w 3950"/>
                <a:gd name="T33" fmla="*/ 77251 h 3962"/>
                <a:gd name="T34" fmla="*/ 71770 w 3950"/>
                <a:gd name="T35" fmla="*/ 1549105 h 3962"/>
                <a:gd name="T36" fmla="*/ 1220087 w 3950"/>
                <a:gd name="T37" fmla="*/ 1728599 h 3962"/>
                <a:gd name="T38" fmla="*/ 574158 w 3950"/>
                <a:gd name="T39" fmla="*/ 1585004 h 3962"/>
                <a:gd name="T40" fmla="*/ 394734 w 3950"/>
                <a:gd name="T41" fmla="*/ 1154217 h 3962"/>
                <a:gd name="T42" fmla="*/ 1399965 w 3950"/>
                <a:gd name="T43" fmla="*/ 974723 h 3962"/>
                <a:gd name="T44" fmla="*/ 1254609 w 3950"/>
                <a:gd name="T45" fmla="*/ 1147401 h 3962"/>
                <a:gd name="T46" fmla="*/ 1121517 w 3950"/>
                <a:gd name="T47" fmla="*/ 1246464 h 3962"/>
                <a:gd name="T48" fmla="*/ 987062 w 3950"/>
                <a:gd name="T49" fmla="*/ 1147401 h 3962"/>
                <a:gd name="T50" fmla="*/ 977523 w 3950"/>
                <a:gd name="T51" fmla="*/ 1455950 h 3962"/>
                <a:gd name="T52" fmla="*/ 1120608 w 3950"/>
                <a:gd name="T53" fmla="*/ 1349162 h 3962"/>
                <a:gd name="T54" fmla="*/ 1264148 w 3950"/>
                <a:gd name="T55" fmla="*/ 1455950 h 3962"/>
                <a:gd name="T56" fmla="*/ 1254609 w 3950"/>
                <a:gd name="T57" fmla="*/ 1147401 h 3962"/>
                <a:gd name="T58" fmla="*/ 957536 w 3950"/>
                <a:gd name="T59" fmla="*/ 1147401 h 3962"/>
                <a:gd name="T60" fmla="*/ 712701 w 3950"/>
                <a:gd name="T61" fmla="*/ 1199659 h 3962"/>
                <a:gd name="T62" fmla="*/ 804003 w 3950"/>
                <a:gd name="T63" fmla="*/ 1455950 h 3962"/>
                <a:gd name="T64" fmla="*/ 866688 w 3950"/>
                <a:gd name="T65" fmla="*/ 1199659 h 3962"/>
                <a:gd name="T66" fmla="*/ 1529424 w 3950"/>
                <a:gd name="T67" fmla="*/ 1147401 h 3962"/>
                <a:gd name="T68" fmla="*/ 1284589 w 3950"/>
                <a:gd name="T69" fmla="*/ 1199659 h 3962"/>
                <a:gd name="T70" fmla="*/ 1375891 w 3950"/>
                <a:gd name="T71" fmla="*/ 1455950 h 3962"/>
                <a:gd name="T72" fmla="*/ 1438121 w 3950"/>
                <a:gd name="T73" fmla="*/ 1199659 h 3962"/>
                <a:gd name="T74" fmla="*/ 1529424 w 3950"/>
                <a:gd name="T75" fmla="*/ 1147401 h 3962"/>
                <a:gd name="T76" fmla="*/ 753583 w 3950"/>
                <a:gd name="T77" fmla="*/ 651633 h 3962"/>
                <a:gd name="T78" fmla="*/ 179425 w 3950"/>
                <a:gd name="T79" fmla="*/ 723431 h 3962"/>
                <a:gd name="T80" fmla="*/ 179425 w 3950"/>
                <a:gd name="T81" fmla="*/ 364442 h 3962"/>
                <a:gd name="T82" fmla="*/ 753583 w 3950"/>
                <a:gd name="T83" fmla="*/ 436240 h 3962"/>
                <a:gd name="T84" fmla="*/ 179425 w 3950"/>
                <a:gd name="T85" fmla="*/ 364442 h 3962"/>
                <a:gd name="T86" fmla="*/ 753583 w 3950"/>
                <a:gd name="T87" fmla="*/ 220846 h 3962"/>
                <a:gd name="T88" fmla="*/ 179425 w 3950"/>
                <a:gd name="T89" fmla="*/ 292644 h 3962"/>
                <a:gd name="T90" fmla="*/ 538274 w 3950"/>
                <a:gd name="T91" fmla="*/ 579835 h 3962"/>
                <a:gd name="T92" fmla="*/ 179425 w 3950"/>
                <a:gd name="T93" fmla="*/ 508037 h 3962"/>
                <a:gd name="T94" fmla="*/ 538274 w 3950"/>
                <a:gd name="T95" fmla="*/ 579835 h 3962"/>
                <a:gd name="T96" fmla="*/ 179425 w 3950"/>
                <a:gd name="T97" fmla="*/ 867026 h 3962"/>
                <a:gd name="T98" fmla="*/ 394734 w 3950"/>
                <a:gd name="T99" fmla="*/ 795228 h 39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950" h="3962">
                  <a:moveTo>
                    <a:pt x="3555" y="3488"/>
                  </a:moveTo>
                  <a:cubicBezTo>
                    <a:pt x="3239" y="3488"/>
                    <a:pt x="3239" y="3488"/>
                    <a:pt x="3239" y="3488"/>
                  </a:cubicBezTo>
                  <a:cubicBezTo>
                    <a:pt x="3239" y="3567"/>
                    <a:pt x="3239" y="3567"/>
                    <a:pt x="3239" y="3567"/>
                  </a:cubicBezTo>
                  <a:cubicBezTo>
                    <a:pt x="3239" y="3785"/>
                    <a:pt x="3063" y="3962"/>
                    <a:pt x="2844" y="3962"/>
                  </a:cubicBezTo>
                  <a:cubicBezTo>
                    <a:pt x="395" y="3962"/>
                    <a:pt x="395" y="3962"/>
                    <a:pt x="395" y="3962"/>
                  </a:cubicBezTo>
                  <a:cubicBezTo>
                    <a:pt x="177" y="3962"/>
                    <a:pt x="0" y="3785"/>
                    <a:pt x="0" y="3567"/>
                  </a:cubicBezTo>
                  <a:cubicBezTo>
                    <a:pt x="0" y="407"/>
                    <a:pt x="0" y="407"/>
                    <a:pt x="0" y="407"/>
                  </a:cubicBezTo>
                  <a:cubicBezTo>
                    <a:pt x="0" y="189"/>
                    <a:pt x="177" y="12"/>
                    <a:pt x="395" y="12"/>
                  </a:cubicBezTo>
                  <a:cubicBezTo>
                    <a:pt x="1975" y="12"/>
                    <a:pt x="1975" y="12"/>
                    <a:pt x="1975" y="12"/>
                  </a:cubicBezTo>
                  <a:cubicBezTo>
                    <a:pt x="2121" y="12"/>
                    <a:pt x="2121" y="12"/>
                    <a:pt x="2121" y="12"/>
                  </a:cubicBezTo>
                  <a:cubicBezTo>
                    <a:pt x="2121" y="0"/>
                    <a:pt x="2121" y="0"/>
                    <a:pt x="2121" y="0"/>
                  </a:cubicBezTo>
                  <a:cubicBezTo>
                    <a:pt x="2132" y="12"/>
                    <a:pt x="2132" y="12"/>
                    <a:pt x="2132" y="12"/>
                  </a:cubicBezTo>
                  <a:cubicBezTo>
                    <a:pt x="2133" y="12"/>
                    <a:pt x="2133" y="12"/>
                    <a:pt x="2133" y="12"/>
                  </a:cubicBezTo>
                  <a:cubicBezTo>
                    <a:pt x="2133" y="13"/>
                    <a:pt x="2133" y="13"/>
                    <a:pt x="2133" y="13"/>
                  </a:cubicBezTo>
                  <a:cubicBezTo>
                    <a:pt x="3227" y="1197"/>
                    <a:pt x="3227" y="1197"/>
                    <a:pt x="3227" y="1197"/>
                  </a:cubicBezTo>
                  <a:cubicBezTo>
                    <a:pt x="3239" y="1197"/>
                    <a:pt x="3239" y="1197"/>
                    <a:pt x="3239" y="1197"/>
                  </a:cubicBezTo>
                  <a:cubicBezTo>
                    <a:pt x="3239" y="1210"/>
                    <a:pt x="3239" y="1210"/>
                    <a:pt x="3239" y="1210"/>
                  </a:cubicBezTo>
                  <a:cubicBezTo>
                    <a:pt x="3245" y="1216"/>
                    <a:pt x="3245" y="1216"/>
                    <a:pt x="3245" y="1216"/>
                  </a:cubicBezTo>
                  <a:cubicBezTo>
                    <a:pt x="3239" y="1216"/>
                    <a:pt x="3239" y="1216"/>
                    <a:pt x="3239" y="1216"/>
                  </a:cubicBezTo>
                  <a:cubicBezTo>
                    <a:pt x="3239" y="2145"/>
                    <a:pt x="3239" y="2145"/>
                    <a:pt x="3239" y="2145"/>
                  </a:cubicBezTo>
                  <a:cubicBezTo>
                    <a:pt x="3555" y="2145"/>
                    <a:pt x="3555" y="2145"/>
                    <a:pt x="3555" y="2145"/>
                  </a:cubicBezTo>
                  <a:cubicBezTo>
                    <a:pt x="3774" y="2145"/>
                    <a:pt x="3950" y="2322"/>
                    <a:pt x="3950" y="2540"/>
                  </a:cubicBezTo>
                  <a:cubicBezTo>
                    <a:pt x="3950" y="3093"/>
                    <a:pt x="3950" y="3093"/>
                    <a:pt x="3950" y="3093"/>
                  </a:cubicBezTo>
                  <a:cubicBezTo>
                    <a:pt x="3950" y="3311"/>
                    <a:pt x="3774" y="3488"/>
                    <a:pt x="3555" y="3488"/>
                  </a:cubicBezTo>
                  <a:close/>
                  <a:moveTo>
                    <a:pt x="2133" y="296"/>
                  </a:moveTo>
                  <a:cubicBezTo>
                    <a:pt x="2133" y="802"/>
                    <a:pt x="2133" y="802"/>
                    <a:pt x="2133" y="802"/>
                  </a:cubicBezTo>
                  <a:cubicBezTo>
                    <a:pt x="2133" y="1020"/>
                    <a:pt x="2310" y="1197"/>
                    <a:pt x="2528" y="1197"/>
                  </a:cubicBezTo>
                  <a:cubicBezTo>
                    <a:pt x="2984" y="1197"/>
                    <a:pt x="2984" y="1197"/>
                    <a:pt x="2984" y="1197"/>
                  </a:cubicBezTo>
                  <a:lnTo>
                    <a:pt x="2133" y="296"/>
                  </a:lnTo>
                  <a:close/>
                  <a:moveTo>
                    <a:pt x="3082" y="1355"/>
                  </a:moveTo>
                  <a:cubicBezTo>
                    <a:pt x="2371" y="1355"/>
                    <a:pt x="2371" y="1355"/>
                    <a:pt x="2371" y="1355"/>
                  </a:cubicBezTo>
                  <a:cubicBezTo>
                    <a:pt x="2152" y="1355"/>
                    <a:pt x="1975" y="1178"/>
                    <a:pt x="1975" y="960"/>
                  </a:cubicBezTo>
                  <a:cubicBezTo>
                    <a:pt x="1975" y="170"/>
                    <a:pt x="1975" y="170"/>
                    <a:pt x="1975" y="170"/>
                  </a:cubicBezTo>
                  <a:cubicBezTo>
                    <a:pt x="553" y="170"/>
                    <a:pt x="553" y="170"/>
                    <a:pt x="553" y="170"/>
                  </a:cubicBezTo>
                  <a:cubicBezTo>
                    <a:pt x="335" y="170"/>
                    <a:pt x="158" y="347"/>
                    <a:pt x="158" y="565"/>
                  </a:cubicBezTo>
                  <a:cubicBezTo>
                    <a:pt x="158" y="3409"/>
                    <a:pt x="158" y="3409"/>
                    <a:pt x="158" y="3409"/>
                  </a:cubicBezTo>
                  <a:cubicBezTo>
                    <a:pt x="158" y="3627"/>
                    <a:pt x="335" y="3804"/>
                    <a:pt x="553" y="3804"/>
                  </a:cubicBezTo>
                  <a:cubicBezTo>
                    <a:pt x="2686" y="3804"/>
                    <a:pt x="2686" y="3804"/>
                    <a:pt x="2686" y="3804"/>
                  </a:cubicBezTo>
                  <a:cubicBezTo>
                    <a:pt x="2877" y="3804"/>
                    <a:pt x="3037" y="3668"/>
                    <a:pt x="3073" y="3488"/>
                  </a:cubicBezTo>
                  <a:cubicBezTo>
                    <a:pt x="1264" y="3488"/>
                    <a:pt x="1264" y="3488"/>
                    <a:pt x="1264" y="3488"/>
                  </a:cubicBezTo>
                  <a:cubicBezTo>
                    <a:pt x="1046" y="3488"/>
                    <a:pt x="869" y="3311"/>
                    <a:pt x="869" y="3093"/>
                  </a:cubicBezTo>
                  <a:cubicBezTo>
                    <a:pt x="869" y="2540"/>
                    <a:pt x="869" y="2540"/>
                    <a:pt x="869" y="2540"/>
                  </a:cubicBezTo>
                  <a:cubicBezTo>
                    <a:pt x="869" y="2322"/>
                    <a:pt x="1046" y="2145"/>
                    <a:pt x="1264" y="2145"/>
                  </a:cubicBezTo>
                  <a:cubicBezTo>
                    <a:pt x="3082" y="2145"/>
                    <a:pt x="3082" y="2145"/>
                    <a:pt x="3082" y="2145"/>
                  </a:cubicBezTo>
                  <a:lnTo>
                    <a:pt x="3082" y="1355"/>
                  </a:lnTo>
                  <a:close/>
                  <a:moveTo>
                    <a:pt x="2762" y="2525"/>
                  </a:moveTo>
                  <a:cubicBezTo>
                    <a:pt x="2603" y="2525"/>
                    <a:pt x="2603" y="2525"/>
                    <a:pt x="2603" y="2525"/>
                  </a:cubicBezTo>
                  <a:cubicBezTo>
                    <a:pt x="2469" y="2743"/>
                    <a:pt x="2469" y="2743"/>
                    <a:pt x="2469" y="2743"/>
                  </a:cubicBezTo>
                  <a:cubicBezTo>
                    <a:pt x="2333" y="2525"/>
                    <a:pt x="2333" y="2525"/>
                    <a:pt x="2333" y="2525"/>
                  </a:cubicBezTo>
                  <a:cubicBezTo>
                    <a:pt x="2173" y="2525"/>
                    <a:pt x="2173" y="2525"/>
                    <a:pt x="2173" y="2525"/>
                  </a:cubicBezTo>
                  <a:cubicBezTo>
                    <a:pt x="2383" y="2850"/>
                    <a:pt x="2383" y="2850"/>
                    <a:pt x="2383" y="2850"/>
                  </a:cubicBezTo>
                  <a:cubicBezTo>
                    <a:pt x="2152" y="3204"/>
                    <a:pt x="2152" y="3204"/>
                    <a:pt x="2152" y="3204"/>
                  </a:cubicBezTo>
                  <a:cubicBezTo>
                    <a:pt x="2316" y="3204"/>
                    <a:pt x="2316" y="3204"/>
                    <a:pt x="2316" y="3204"/>
                  </a:cubicBezTo>
                  <a:cubicBezTo>
                    <a:pt x="2467" y="2969"/>
                    <a:pt x="2467" y="2969"/>
                    <a:pt x="2467" y="2969"/>
                  </a:cubicBezTo>
                  <a:cubicBezTo>
                    <a:pt x="2617" y="3204"/>
                    <a:pt x="2617" y="3204"/>
                    <a:pt x="2617" y="3204"/>
                  </a:cubicBezTo>
                  <a:cubicBezTo>
                    <a:pt x="2783" y="3204"/>
                    <a:pt x="2783" y="3204"/>
                    <a:pt x="2783" y="3204"/>
                  </a:cubicBezTo>
                  <a:cubicBezTo>
                    <a:pt x="2551" y="2855"/>
                    <a:pt x="2551" y="2855"/>
                    <a:pt x="2551" y="2855"/>
                  </a:cubicBezTo>
                  <a:lnTo>
                    <a:pt x="2762" y="2525"/>
                  </a:lnTo>
                  <a:close/>
                  <a:moveTo>
                    <a:pt x="2108" y="2640"/>
                  </a:moveTo>
                  <a:cubicBezTo>
                    <a:pt x="2108" y="2525"/>
                    <a:pt x="2108" y="2525"/>
                    <a:pt x="2108" y="2525"/>
                  </a:cubicBezTo>
                  <a:cubicBezTo>
                    <a:pt x="1569" y="2525"/>
                    <a:pt x="1569" y="2525"/>
                    <a:pt x="1569" y="2525"/>
                  </a:cubicBezTo>
                  <a:cubicBezTo>
                    <a:pt x="1569" y="2640"/>
                    <a:pt x="1569" y="2640"/>
                    <a:pt x="1569" y="2640"/>
                  </a:cubicBezTo>
                  <a:cubicBezTo>
                    <a:pt x="1770" y="2640"/>
                    <a:pt x="1770" y="2640"/>
                    <a:pt x="1770" y="2640"/>
                  </a:cubicBezTo>
                  <a:cubicBezTo>
                    <a:pt x="1770" y="3204"/>
                    <a:pt x="1770" y="3204"/>
                    <a:pt x="1770" y="3204"/>
                  </a:cubicBezTo>
                  <a:cubicBezTo>
                    <a:pt x="1908" y="3204"/>
                    <a:pt x="1908" y="3204"/>
                    <a:pt x="1908" y="3204"/>
                  </a:cubicBezTo>
                  <a:cubicBezTo>
                    <a:pt x="1908" y="2640"/>
                    <a:pt x="1908" y="2640"/>
                    <a:pt x="1908" y="2640"/>
                  </a:cubicBezTo>
                  <a:lnTo>
                    <a:pt x="2108" y="2640"/>
                  </a:lnTo>
                  <a:close/>
                  <a:moveTo>
                    <a:pt x="3367" y="2525"/>
                  </a:moveTo>
                  <a:cubicBezTo>
                    <a:pt x="2828" y="2525"/>
                    <a:pt x="2828" y="2525"/>
                    <a:pt x="2828" y="2525"/>
                  </a:cubicBezTo>
                  <a:cubicBezTo>
                    <a:pt x="2828" y="2640"/>
                    <a:pt x="2828" y="2640"/>
                    <a:pt x="2828" y="2640"/>
                  </a:cubicBezTo>
                  <a:cubicBezTo>
                    <a:pt x="3029" y="2640"/>
                    <a:pt x="3029" y="2640"/>
                    <a:pt x="3029" y="2640"/>
                  </a:cubicBezTo>
                  <a:cubicBezTo>
                    <a:pt x="3029" y="3204"/>
                    <a:pt x="3029" y="3204"/>
                    <a:pt x="3029" y="3204"/>
                  </a:cubicBezTo>
                  <a:cubicBezTo>
                    <a:pt x="3166" y="3204"/>
                    <a:pt x="3166" y="3204"/>
                    <a:pt x="3166" y="3204"/>
                  </a:cubicBezTo>
                  <a:cubicBezTo>
                    <a:pt x="3166" y="2640"/>
                    <a:pt x="3166" y="2640"/>
                    <a:pt x="3166" y="2640"/>
                  </a:cubicBezTo>
                  <a:cubicBezTo>
                    <a:pt x="3367" y="2640"/>
                    <a:pt x="3367" y="2640"/>
                    <a:pt x="3367" y="2640"/>
                  </a:cubicBezTo>
                  <a:lnTo>
                    <a:pt x="3367" y="2525"/>
                  </a:lnTo>
                  <a:close/>
                  <a:moveTo>
                    <a:pt x="395" y="1434"/>
                  </a:moveTo>
                  <a:cubicBezTo>
                    <a:pt x="1659" y="1434"/>
                    <a:pt x="1659" y="1434"/>
                    <a:pt x="1659" y="1434"/>
                  </a:cubicBezTo>
                  <a:cubicBezTo>
                    <a:pt x="1659" y="1592"/>
                    <a:pt x="1659" y="1592"/>
                    <a:pt x="1659" y="1592"/>
                  </a:cubicBezTo>
                  <a:cubicBezTo>
                    <a:pt x="395" y="1592"/>
                    <a:pt x="395" y="1592"/>
                    <a:pt x="395" y="1592"/>
                  </a:cubicBezTo>
                  <a:lnTo>
                    <a:pt x="395" y="1434"/>
                  </a:lnTo>
                  <a:close/>
                  <a:moveTo>
                    <a:pt x="395" y="802"/>
                  </a:moveTo>
                  <a:cubicBezTo>
                    <a:pt x="1659" y="802"/>
                    <a:pt x="1659" y="802"/>
                    <a:pt x="1659" y="802"/>
                  </a:cubicBezTo>
                  <a:cubicBezTo>
                    <a:pt x="1659" y="960"/>
                    <a:pt x="1659" y="960"/>
                    <a:pt x="1659" y="960"/>
                  </a:cubicBezTo>
                  <a:cubicBezTo>
                    <a:pt x="395" y="960"/>
                    <a:pt x="395" y="960"/>
                    <a:pt x="395" y="960"/>
                  </a:cubicBezTo>
                  <a:lnTo>
                    <a:pt x="395" y="802"/>
                  </a:lnTo>
                  <a:close/>
                  <a:moveTo>
                    <a:pt x="395" y="486"/>
                  </a:moveTo>
                  <a:cubicBezTo>
                    <a:pt x="1659" y="486"/>
                    <a:pt x="1659" y="486"/>
                    <a:pt x="1659" y="486"/>
                  </a:cubicBezTo>
                  <a:cubicBezTo>
                    <a:pt x="1659" y="644"/>
                    <a:pt x="1659" y="644"/>
                    <a:pt x="1659" y="644"/>
                  </a:cubicBezTo>
                  <a:cubicBezTo>
                    <a:pt x="395" y="644"/>
                    <a:pt x="395" y="644"/>
                    <a:pt x="395" y="644"/>
                  </a:cubicBezTo>
                  <a:lnTo>
                    <a:pt x="395" y="486"/>
                  </a:lnTo>
                  <a:close/>
                  <a:moveTo>
                    <a:pt x="1185" y="1276"/>
                  </a:moveTo>
                  <a:cubicBezTo>
                    <a:pt x="395" y="1276"/>
                    <a:pt x="395" y="1276"/>
                    <a:pt x="395" y="1276"/>
                  </a:cubicBezTo>
                  <a:cubicBezTo>
                    <a:pt x="395" y="1118"/>
                    <a:pt x="395" y="1118"/>
                    <a:pt x="395" y="1118"/>
                  </a:cubicBezTo>
                  <a:cubicBezTo>
                    <a:pt x="1185" y="1118"/>
                    <a:pt x="1185" y="1118"/>
                    <a:pt x="1185" y="1118"/>
                  </a:cubicBezTo>
                  <a:lnTo>
                    <a:pt x="1185" y="1276"/>
                  </a:lnTo>
                  <a:close/>
                  <a:moveTo>
                    <a:pt x="869" y="1908"/>
                  </a:moveTo>
                  <a:cubicBezTo>
                    <a:pt x="395" y="1908"/>
                    <a:pt x="395" y="1908"/>
                    <a:pt x="395" y="1908"/>
                  </a:cubicBezTo>
                  <a:cubicBezTo>
                    <a:pt x="395" y="1750"/>
                    <a:pt x="395" y="1750"/>
                    <a:pt x="395" y="1750"/>
                  </a:cubicBezTo>
                  <a:cubicBezTo>
                    <a:pt x="869" y="1750"/>
                    <a:pt x="869" y="1750"/>
                    <a:pt x="869" y="1750"/>
                  </a:cubicBezTo>
                  <a:lnTo>
                    <a:pt x="869" y="1908"/>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sp>
        <p:nvSpPr>
          <p:cNvPr id="40" name="KSO_Shape"/>
          <p:cNvSpPr/>
          <p:nvPr/>
        </p:nvSpPr>
        <p:spPr>
          <a:xfrm>
            <a:off x="1688825" y="1677545"/>
            <a:ext cx="9500557" cy="584771"/>
          </a:xfrm>
          <a:prstGeom prst="roundRect">
            <a:avLst>
              <a:gd name="adj" fmla="val 110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2" name="矩形 41"/>
          <p:cNvSpPr/>
          <p:nvPr/>
        </p:nvSpPr>
        <p:spPr>
          <a:xfrm>
            <a:off x="1935095" y="1061913"/>
            <a:ext cx="4185761"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创建类的实例对象的语法格式</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1781207" y="1563714"/>
            <a:ext cx="4416393"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2029384" y="2392028"/>
            <a:ext cx="3366626" cy="461665"/>
          </a:xfrm>
          <a:prstGeom prst="rect">
            <a:avLst/>
          </a:prstGeom>
        </p:spPr>
        <p:txBody>
          <a:bodyPr wrap="none">
            <a:spAutoFit/>
          </a:bodyPr>
          <a:lstStyle/>
          <a:p>
            <a:pPr algn="ctr"/>
            <a:r>
              <a:rPr lang="zh-CN" altLang="en-US" sz="2400" b="1" dirty="0">
                <a:solidFill>
                  <a:schemeClr val="tx1">
                    <a:lumMod val="85000"/>
                    <a:lumOff val="15000"/>
                  </a:schemeClr>
                </a:solidFill>
                <a:latin typeface="+mj-lt"/>
                <a:ea typeface="微软雅黑" panose="020B0503020204020204" pitchFamily="34" charset="-122"/>
              </a:rPr>
              <a:t>例：创建</a:t>
            </a:r>
            <a:r>
              <a:rPr lang="en-US" altLang="zh-CN" sz="2400" b="1" dirty="0">
                <a:solidFill>
                  <a:schemeClr val="tx1">
                    <a:lumMod val="85000"/>
                    <a:lumOff val="15000"/>
                  </a:schemeClr>
                </a:solidFill>
                <a:latin typeface="+mj-lt"/>
                <a:ea typeface="微软雅黑" panose="020B0503020204020204" pitchFamily="34" charset="-122"/>
              </a:rPr>
              <a:t>Student</a:t>
            </a:r>
            <a:r>
              <a:rPr lang="zh-CN" altLang="en-US" sz="2400" b="1" dirty="0">
                <a:solidFill>
                  <a:schemeClr val="tx1">
                    <a:lumMod val="85000"/>
                    <a:lumOff val="15000"/>
                  </a:schemeClr>
                </a:solidFill>
                <a:latin typeface="+mj-lt"/>
                <a:ea typeface="微软雅黑" panose="020B0503020204020204" pitchFamily="34" charset="-122"/>
              </a:rPr>
              <a:t>类对象</a:t>
            </a:r>
            <a:endParaRPr lang="zh-CN" altLang="en-US" sz="2400" b="1" dirty="0">
              <a:solidFill>
                <a:schemeClr val="tx1">
                  <a:lumMod val="85000"/>
                  <a:lumOff val="15000"/>
                </a:schemeClr>
              </a:solidFill>
              <a:latin typeface="+mj-lt"/>
              <a:ea typeface="微软雅黑" panose="020B0503020204020204" pitchFamily="34" charset="-122"/>
            </a:endParaRPr>
          </a:p>
        </p:txBody>
      </p:sp>
      <p:sp>
        <p:nvSpPr>
          <p:cNvPr id="45" name="矩形 44"/>
          <p:cNvSpPr/>
          <p:nvPr/>
        </p:nvSpPr>
        <p:spPr>
          <a:xfrm>
            <a:off x="1863054" y="3007787"/>
            <a:ext cx="9265833" cy="2677656"/>
          </a:xfrm>
          <a:prstGeom prst="rect">
            <a:avLst/>
          </a:prstGeom>
        </p:spPr>
        <p:txBody>
          <a:bodyPr wrap="square">
            <a:spAutoFit/>
          </a:bodyPr>
          <a:lstStyle/>
          <a:p>
            <a:pPr>
              <a:spcBef>
                <a:spcPct val="0"/>
              </a:spcBef>
              <a:defRPr/>
            </a:pPr>
            <a:r>
              <a:rPr lang="en-US" altLang="zh-CN" sz="2400" dirty="0">
                <a:solidFill>
                  <a:schemeClr val="tx1">
                    <a:lumMod val="85000"/>
                    <a:lumOff val="15000"/>
                  </a:schemeClr>
                </a:solidFill>
                <a:ea typeface="微软雅黑" panose="020B0503020204020204" pitchFamily="34" charset="-122"/>
              </a:rPr>
              <a:t>1	class Student: #</a:t>
            </a:r>
            <a:r>
              <a:rPr lang="zh-CN" altLang="en-US" sz="2400" dirty="0">
                <a:solidFill>
                  <a:schemeClr val="tx1">
                    <a:lumMod val="85000"/>
                    <a:lumOff val="15000"/>
                  </a:schemeClr>
                </a:solidFill>
                <a:ea typeface="微软雅黑" panose="020B0503020204020204" pitchFamily="34" charset="-122"/>
              </a:rPr>
              <a:t>定义一个名字为</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的类</a:t>
            </a:r>
            <a:endParaRPr lang="zh-CN" altLang="en-US" sz="2400" dirty="0">
              <a:solidFill>
                <a:schemeClr val="tx1">
                  <a:lumMod val="85000"/>
                  <a:lumOff val="15000"/>
                </a:schemeClr>
              </a:solidFill>
              <a:ea typeface="微软雅黑" panose="020B0503020204020204" pitchFamily="34" charset="-122"/>
            </a:endParaRPr>
          </a:p>
          <a:p>
            <a:pPr>
              <a:spcBef>
                <a:spcPct val="0"/>
              </a:spcBef>
              <a:defRPr/>
            </a:pPr>
            <a:r>
              <a:rPr lang="en-US" altLang="zh-CN" sz="2400" dirty="0">
                <a:solidFill>
                  <a:schemeClr val="tx1">
                    <a:lumMod val="85000"/>
                    <a:lumOff val="15000"/>
                  </a:schemeClr>
                </a:solidFill>
                <a:ea typeface="微软雅黑" panose="020B0503020204020204" pitchFamily="34" charset="-122"/>
              </a:rPr>
              <a:t>2	    pass #</a:t>
            </a:r>
            <a:r>
              <a:rPr lang="zh-CN" altLang="en-US" sz="2400" dirty="0">
                <a:solidFill>
                  <a:schemeClr val="tx1">
                    <a:lumMod val="85000"/>
                    <a:lumOff val="15000"/>
                  </a:schemeClr>
                </a:solidFill>
                <a:ea typeface="微软雅黑" panose="020B0503020204020204" pitchFamily="34" charset="-122"/>
              </a:rPr>
              <a:t>一个空语句，起到占位作用，表示</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类中没有任</a:t>
            </a:r>
            <a:endParaRPr lang="en-US" altLang="zh-CN" sz="2400" dirty="0">
              <a:solidFill>
                <a:schemeClr val="tx1">
                  <a:lumMod val="85000"/>
                  <a:lumOff val="15000"/>
                </a:schemeClr>
              </a:solidFill>
              <a:ea typeface="微软雅黑" panose="020B0503020204020204" pitchFamily="34" charset="-122"/>
            </a:endParaRPr>
          </a:p>
          <a:p>
            <a:pPr>
              <a:spcBef>
                <a:spcPct val="0"/>
              </a:spcBef>
              <a:defRPr/>
            </a:pPr>
            <a:r>
              <a:rPr lang="zh-CN" altLang="en-US" sz="2400" dirty="0">
                <a:solidFill>
                  <a:schemeClr val="tx1">
                    <a:lumMod val="85000"/>
                    <a:lumOff val="15000"/>
                  </a:schemeClr>
                </a:solidFill>
                <a:ea typeface="微软雅黑" panose="020B0503020204020204" pitchFamily="34" charset="-122"/>
              </a:rPr>
              <a:t>                </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何属性和方法</a:t>
            </a:r>
            <a:endParaRPr lang="zh-CN" altLang="en-US" sz="2400" dirty="0">
              <a:solidFill>
                <a:schemeClr val="tx1">
                  <a:lumMod val="85000"/>
                  <a:lumOff val="15000"/>
                </a:schemeClr>
              </a:solidFill>
              <a:ea typeface="微软雅黑" panose="020B0503020204020204" pitchFamily="34" charset="-122"/>
            </a:endParaRPr>
          </a:p>
          <a:p>
            <a:pPr>
              <a:spcBef>
                <a:spcPct val="0"/>
              </a:spcBef>
              <a:defRPr/>
            </a:pPr>
            <a:r>
              <a:rPr lang="en-US" altLang="zh-CN" sz="2400" dirty="0">
                <a:solidFill>
                  <a:schemeClr val="tx1">
                    <a:lumMod val="85000"/>
                    <a:lumOff val="15000"/>
                  </a:schemeClr>
                </a:solidFill>
                <a:ea typeface="微软雅黑" panose="020B0503020204020204" pitchFamily="34" charset="-122"/>
              </a:rPr>
              <a:t>3	if __name__=='__main__':</a:t>
            </a:r>
            <a:endParaRPr lang="en-US" altLang="zh-CN" sz="2400" dirty="0">
              <a:solidFill>
                <a:schemeClr val="tx1">
                  <a:lumMod val="85000"/>
                  <a:lumOff val="15000"/>
                </a:schemeClr>
              </a:solidFill>
              <a:ea typeface="微软雅黑" panose="020B0503020204020204" pitchFamily="34" charset="-122"/>
            </a:endParaRPr>
          </a:p>
          <a:p>
            <a:pPr>
              <a:spcBef>
                <a:spcPct val="0"/>
              </a:spcBef>
              <a:defRPr/>
            </a:pPr>
            <a:r>
              <a:rPr lang="en-US" altLang="zh-CN" sz="2400" dirty="0">
                <a:solidFill>
                  <a:schemeClr val="tx1">
                    <a:lumMod val="85000"/>
                    <a:lumOff val="15000"/>
                  </a:schemeClr>
                </a:solidFill>
                <a:ea typeface="微软雅黑" panose="020B0503020204020204" pitchFamily="34" charset="-122"/>
              </a:rPr>
              <a:t>4	    </a:t>
            </a:r>
            <a:r>
              <a:rPr lang="en-US" altLang="zh-CN" sz="2400" dirty="0" err="1">
                <a:solidFill>
                  <a:schemeClr val="tx1">
                    <a:lumMod val="85000"/>
                    <a:lumOff val="15000"/>
                  </a:schemeClr>
                </a:solidFill>
                <a:ea typeface="微软雅黑" panose="020B0503020204020204" pitchFamily="34" charset="-122"/>
              </a:rPr>
              <a:t>stu</a:t>
            </a:r>
            <a:r>
              <a:rPr lang="en-US" altLang="zh-CN" sz="2400" dirty="0">
                <a:solidFill>
                  <a:schemeClr val="tx1">
                    <a:lumMod val="85000"/>
                    <a:lumOff val="15000"/>
                  </a:schemeClr>
                </a:solidFill>
                <a:ea typeface="微软雅黑" panose="020B0503020204020204" pitchFamily="34" charset="-122"/>
              </a:rPr>
              <a:t>=Student() #</a:t>
            </a:r>
            <a:r>
              <a:rPr lang="zh-CN" altLang="en-US" sz="2400" dirty="0">
                <a:solidFill>
                  <a:schemeClr val="tx1">
                    <a:lumMod val="85000"/>
                    <a:lumOff val="15000"/>
                  </a:schemeClr>
                </a:solidFill>
                <a:ea typeface="微软雅黑" panose="020B0503020204020204" pitchFamily="34" charset="-122"/>
              </a:rPr>
              <a:t>创建</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类的对象，并将创建的对象赋给</a:t>
            </a:r>
            <a:endParaRPr lang="en-US" altLang="zh-CN" sz="2400" dirty="0">
              <a:solidFill>
                <a:schemeClr val="tx1">
                  <a:lumMod val="85000"/>
                  <a:lumOff val="15000"/>
                </a:schemeClr>
              </a:solidFill>
              <a:ea typeface="微软雅黑" panose="020B0503020204020204" pitchFamily="34" charset="-122"/>
            </a:endParaRPr>
          </a:p>
          <a:p>
            <a:pPr>
              <a:spcBef>
                <a:spcPct val="0"/>
              </a:spcBef>
              <a:defRPr/>
            </a:pPr>
            <a:r>
              <a:rPr lang="zh-CN" altLang="en-US" sz="2400" dirty="0">
                <a:solidFill>
                  <a:schemeClr val="tx1">
                    <a:lumMod val="85000"/>
                    <a:lumOff val="15000"/>
                  </a:schemeClr>
                </a:solidFill>
                <a:ea typeface="微软雅黑" panose="020B0503020204020204" pitchFamily="34" charset="-122"/>
              </a:rPr>
              <a:t>                </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变量</a:t>
            </a:r>
            <a:r>
              <a:rPr lang="en-US" altLang="zh-CN" sz="2400" dirty="0" err="1">
                <a:solidFill>
                  <a:schemeClr val="tx1">
                    <a:lumMod val="85000"/>
                    <a:lumOff val="15000"/>
                  </a:schemeClr>
                </a:solidFill>
                <a:ea typeface="微软雅黑" panose="020B0503020204020204" pitchFamily="34" charset="-122"/>
              </a:rPr>
              <a:t>stu</a:t>
            </a:r>
            <a:endParaRPr lang="en-US" altLang="zh-CN" sz="2400" dirty="0">
              <a:solidFill>
                <a:schemeClr val="tx1">
                  <a:lumMod val="85000"/>
                  <a:lumOff val="15000"/>
                </a:schemeClr>
              </a:solidFill>
              <a:ea typeface="微软雅黑" panose="020B0503020204020204" pitchFamily="34" charset="-122"/>
            </a:endParaRPr>
          </a:p>
          <a:p>
            <a:pPr>
              <a:spcBef>
                <a:spcPct val="0"/>
              </a:spcBef>
              <a:defRPr/>
            </a:pPr>
            <a:r>
              <a:rPr lang="en-US" altLang="zh-CN" sz="2400" dirty="0">
                <a:solidFill>
                  <a:schemeClr val="tx1">
                    <a:lumMod val="85000"/>
                    <a:lumOff val="15000"/>
                  </a:schemeClr>
                </a:solidFill>
                <a:ea typeface="微软雅黑" panose="020B0503020204020204" pitchFamily="34" charset="-122"/>
              </a:rPr>
              <a:t>5	    print(</a:t>
            </a:r>
            <a:r>
              <a:rPr lang="en-US" altLang="zh-CN" sz="2400" dirty="0" err="1">
                <a:solidFill>
                  <a:schemeClr val="tx1">
                    <a:lumMod val="85000"/>
                    <a:lumOff val="15000"/>
                  </a:schemeClr>
                </a:solidFill>
                <a:ea typeface="微软雅黑" panose="020B0503020204020204" pitchFamily="34" charset="-122"/>
              </a:rPr>
              <a:t>stu</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输出</a:t>
            </a:r>
            <a:r>
              <a:rPr lang="en-US" altLang="zh-CN" sz="2400" dirty="0" err="1">
                <a:solidFill>
                  <a:schemeClr val="tx1">
                    <a:lumMod val="85000"/>
                    <a:lumOff val="15000"/>
                  </a:schemeClr>
                </a:solidFill>
                <a:ea typeface="微软雅黑" panose="020B0503020204020204" pitchFamily="34" charset="-122"/>
              </a:rPr>
              <a:t>stu</a:t>
            </a:r>
            <a:endParaRPr lang="en-US" altLang="zh-CN" sz="2400" dirty="0">
              <a:solidFill>
                <a:schemeClr val="tx1">
                  <a:lumMod val="85000"/>
                  <a:lumOff val="15000"/>
                </a:schemeClr>
              </a:solidFill>
              <a:ea typeface="微软雅黑" panose="020B0503020204020204" pitchFamily="34" charset="-122"/>
            </a:endParaRPr>
          </a:p>
        </p:txBody>
      </p:sp>
      <p:cxnSp>
        <p:nvCxnSpPr>
          <p:cNvPr id="46" name="直接连接符 45"/>
          <p:cNvCxnSpPr/>
          <p:nvPr/>
        </p:nvCxnSpPr>
        <p:spPr>
          <a:xfrm>
            <a:off x="1781207" y="2872716"/>
            <a:ext cx="3857593"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47" name="组合 46"/>
          <p:cNvGrpSpPr/>
          <p:nvPr/>
        </p:nvGrpSpPr>
        <p:grpSpPr>
          <a:xfrm>
            <a:off x="836354" y="2434079"/>
            <a:ext cx="877274" cy="877274"/>
            <a:chOff x="7024688" y="1536700"/>
            <a:chExt cx="982663" cy="982663"/>
          </a:xfrm>
        </p:grpSpPr>
        <p:sp>
          <p:nvSpPr>
            <p:cNvPr id="48" name="Oval 4011"/>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49" name="Rectangle 4012"/>
            <p:cNvSpPr>
              <a:spLocks noChangeArrowheads="1"/>
            </p:cNvSpPr>
            <p:nvPr/>
          </p:nvSpPr>
          <p:spPr bwMode="auto">
            <a:xfrm>
              <a:off x="7154863" y="1698625"/>
              <a:ext cx="492125" cy="644525"/>
            </a:xfrm>
            <a:prstGeom prst="rect">
              <a:avLst/>
            </a:prstGeom>
            <a:noFill/>
            <a:ln w="19050">
              <a:solidFill>
                <a:schemeClr val="tx2">
                  <a:lumMod val="50000"/>
                </a:schemeClr>
              </a:solidFill>
              <a:miter lim="800000"/>
            </a:ln>
          </p:spPr>
          <p:txBody>
            <a:bodyPr vert="horz" wrap="square" lIns="91440" tIns="45720" rIns="91440" bIns="45720" numCol="1" anchor="t" anchorCtr="0" compatLnSpc="1"/>
            <a:lstStyle/>
            <a:p>
              <a:endParaRPr lang="zh-CN" altLang="en-US"/>
            </a:p>
          </p:txBody>
        </p:sp>
        <p:sp>
          <p:nvSpPr>
            <p:cNvPr id="50" name="Freeform 4013"/>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014"/>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015"/>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Rectangle 4016"/>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4" name="Rectangle 4017"/>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5" name="Rectangle 4018"/>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6" name="Rectangle 4019"/>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7" name="Rectangle 4020"/>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8" name="Rectangle 4021"/>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9" name="Rectangle 4022"/>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0" name="Rectangle 4023"/>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1" name="Rectangle 4024"/>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2" name="Rectangle 4026"/>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3" name="Rectangle 4027"/>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4" name="Rectangle 4028"/>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5" name="Oval 4029"/>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Rectangle 4030"/>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67" name="Freeform 4031"/>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Oval 4032"/>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Rectangle 4033"/>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0" name="Oval 4034"/>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Rectangle 4035"/>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2" name="Rectangle 4036"/>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3" name="Rectangle 4037"/>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4" name="Rectangle 4038"/>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5" name="Rectangle 4039"/>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6" name="Rectangle 4040"/>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7" name="Rectangle 4041"/>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8" name="Rectangle 4042"/>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79" name="KSO_Shape"/>
          <p:cNvSpPr/>
          <p:nvPr/>
        </p:nvSpPr>
        <p:spPr>
          <a:xfrm>
            <a:off x="1695912" y="2974276"/>
            <a:ext cx="9493471" cy="276653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80" name="矩形 79"/>
          <p:cNvSpPr/>
          <p:nvPr/>
        </p:nvSpPr>
        <p:spPr>
          <a:xfrm>
            <a:off x="1809731" y="5924116"/>
            <a:ext cx="9265833" cy="461665"/>
          </a:xfrm>
          <a:prstGeom prst="rect">
            <a:avLst/>
          </a:prstGeom>
        </p:spPr>
        <p:txBody>
          <a:bodyPr wrap="square">
            <a:spAutoFit/>
          </a:bodyPr>
          <a:lstStyle/>
          <a:p>
            <a:pPr>
              <a:spcBef>
                <a:spcPct val="0"/>
              </a:spcBef>
              <a:defRPr/>
            </a:pPr>
            <a:r>
              <a:rPr lang="en-US" altLang="zh-CN" sz="2400" dirty="0">
                <a:solidFill>
                  <a:schemeClr val="tx1">
                    <a:lumMod val="85000"/>
                    <a:lumOff val="15000"/>
                  </a:schemeClr>
                </a:solidFill>
                <a:ea typeface="微软雅黑" panose="020B0503020204020204" pitchFamily="34" charset="-122"/>
              </a:rPr>
              <a:t>&lt;__</a:t>
            </a:r>
            <a:r>
              <a:rPr lang="en-US" altLang="zh-CN" sz="2400" dirty="0" err="1">
                <a:solidFill>
                  <a:schemeClr val="tx1">
                    <a:lumMod val="85000"/>
                    <a:lumOff val="15000"/>
                  </a:schemeClr>
                </a:solidFill>
                <a:ea typeface="微软雅黑" panose="020B0503020204020204" pitchFamily="34" charset="-122"/>
              </a:rPr>
              <a:t>main__.Student</a:t>
            </a:r>
            <a:r>
              <a:rPr lang="en-US" altLang="zh-CN" sz="2400" dirty="0">
                <a:solidFill>
                  <a:schemeClr val="tx1">
                    <a:lumMod val="85000"/>
                    <a:lumOff val="15000"/>
                  </a:schemeClr>
                </a:solidFill>
                <a:ea typeface="微软雅黑" panose="020B0503020204020204" pitchFamily="34" charset="-122"/>
              </a:rPr>
              <a:t> object at 0x00000216EE7DF0F0&gt;</a:t>
            </a:r>
            <a:endParaRPr lang="en-US" altLang="zh-CN" sz="2400" dirty="0">
              <a:solidFill>
                <a:schemeClr val="tx1">
                  <a:lumMod val="85000"/>
                  <a:lumOff val="15000"/>
                </a:schemeClr>
              </a:solidFill>
              <a:ea typeface="微软雅黑" panose="020B0503020204020204" pitchFamily="34" charset="-122"/>
            </a:endParaRPr>
          </a:p>
        </p:txBody>
      </p:sp>
      <p:sp>
        <p:nvSpPr>
          <p:cNvPr id="81" name="KSO_Shape"/>
          <p:cNvSpPr/>
          <p:nvPr/>
        </p:nvSpPr>
        <p:spPr>
          <a:xfrm>
            <a:off x="1695912" y="5857736"/>
            <a:ext cx="9493471" cy="594424"/>
          </a:xfrm>
          <a:prstGeom prst="roundRect">
            <a:avLst>
              <a:gd name="adj" fmla="val 25796"/>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p:cTn id="13" dur="500" fill="hold"/>
                                        <p:tgtEl>
                                          <p:spTgt spid="37"/>
                                        </p:tgtEl>
                                        <p:attrNameLst>
                                          <p:attrName>ppt_w</p:attrName>
                                        </p:attrNameLst>
                                      </p:cBhvr>
                                      <p:tavLst>
                                        <p:tav tm="0">
                                          <p:val>
                                            <p:fltVal val="0"/>
                                          </p:val>
                                        </p:tav>
                                        <p:tav tm="100000">
                                          <p:val>
                                            <p:strVal val="#ppt_w"/>
                                          </p:val>
                                        </p:tav>
                                      </p:tavLst>
                                    </p:anim>
                                    <p:anim calcmode="lin" valueType="num">
                                      <p:cBhvr>
                                        <p:cTn id="14" dur="500" fill="hold"/>
                                        <p:tgtEl>
                                          <p:spTgt spid="37"/>
                                        </p:tgtEl>
                                        <p:attrNameLst>
                                          <p:attrName>ppt_h</p:attrName>
                                        </p:attrNameLst>
                                      </p:cBhvr>
                                      <p:tavLst>
                                        <p:tav tm="0">
                                          <p:val>
                                            <p:fltVal val="0"/>
                                          </p:val>
                                        </p:tav>
                                        <p:tav tm="100000">
                                          <p:val>
                                            <p:strVal val="#ppt_h"/>
                                          </p:val>
                                        </p:tav>
                                      </p:tavLst>
                                    </p:anim>
                                    <p:animEffect transition="in" filter="fade">
                                      <p:cBhvr>
                                        <p:cTn id="15" dur="500"/>
                                        <p:tgtEl>
                                          <p:spTgt spid="3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barn(inVertical)">
                                      <p:cBhvr>
                                        <p:cTn id="19" dur="500"/>
                                        <p:tgtEl>
                                          <p:spTgt spid="4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p:tgtEl>
                                          <p:spTgt spid="42"/>
                                        </p:tgtEl>
                                        <p:attrNameLst>
                                          <p:attrName>ppt_y</p:attrName>
                                        </p:attrNameLst>
                                      </p:cBhvr>
                                      <p:tavLst>
                                        <p:tav tm="0">
                                          <p:val>
                                            <p:strVal val="#ppt_y+#ppt_h*1.125000"/>
                                          </p:val>
                                        </p:tav>
                                        <p:tav tm="100000">
                                          <p:val>
                                            <p:strVal val="#ppt_y"/>
                                          </p:val>
                                        </p:tav>
                                      </p:tavLst>
                                    </p:anim>
                                    <p:animEffect transition="in" filter="wipe(up)">
                                      <p:cBhvr>
                                        <p:cTn id="26" dur="500"/>
                                        <p:tgtEl>
                                          <p:spTgt spid="4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p:tgtEl>
                                          <p:spTgt spid="36"/>
                                        </p:tgtEl>
                                        <p:attrNameLst>
                                          <p:attrName>ppt_y</p:attrName>
                                        </p:attrNameLst>
                                      </p:cBhvr>
                                      <p:tavLst>
                                        <p:tav tm="0">
                                          <p:val>
                                            <p:strVal val="#ppt_y-#ppt_h*1.125000"/>
                                          </p:val>
                                        </p:tav>
                                        <p:tav tm="100000">
                                          <p:val>
                                            <p:strVal val="#ppt_y"/>
                                          </p:val>
                                        </p:tav>
                                      </p:tavLst>
                                    </p:anim>
                                    <p:animEffect transition="in" filter="wipe(down)">
                                      <p:cBhvr>
                                        <p:cTn id="30" dur="500"/>
                                        <p:tgtEl>
                                          <p:spTgt spid="36"/>
                                        </p:tgtEl>
                                      </p:cBhvr>
                                    </p:animEffect>
                                  </p:childTnLst>
                                </p:cTn>
                              </p:par>
                            </p:childTnLst>
                          </p:cTn>
                        </p:par>
                        <p:par>
                          <p:cTn id="31" fill="hold">
                            <p:stCondLst>
                              <p:cond delay="1500"/>
                            </p:stCondLst>
                            <p:childTnLst>
                              <p:par>
                                <p:cTn id="32" presetID="53" presetClass="entr" presetSubtype="16" fill="hold" nodeType="afterEffect">
                                  <p:stCondLst>
                                    <p:cond delay="0"/>
                                  </p:stCondLst>
                                  <p:childTnLst>
                                    <p:set>
                                      <p:cBhvr>
                                        <p:cTn id="33" dur="1" fill="hold">
                                          <p:stCondLst>
                                            <p:cond delay="0"/>
                                          </p:stCondLst>
                                        </p:cTn>
                                        <p:tgtEl>
                                          <p:spTgt spid="47"/>
                                        </p:tgtEl>
                                        <p:attrNameLst>
                                          <p:attrName>style.visibility</p:attrName>
                                        </p:attrNameLst>
                                      </p:cBhvr>
                                      <p:to>
                                        <p:strVal val="visible"/>
                                      </p:to>
                                    </p:set>
                                    <p:anim calcmode="lin" valueType="num">
                                      <p:cBhvr>
                                        <p:cTn id="34" dur="500" fill="hold"/>
                                        <p:tgtEl>
                                          <p:spTgt spid="47"/>
                                        </p:tgtEl>
                                        <p:attrNameLst>
                                          <p:attrName>ppt_w</p:attrName>
                                        </p:attrNameLst>
                                      </p:cBhvr>
                                      <p:tavLst>
                                        <p:tav tm="0">
                                          <p:val>
                                            <p:fltVal val="0"/>
                                          </p:val>
                                        </p:tav>
                                        <p:tav tm="100000">
                                          <p:val>
                                            <p:strVal val="#ppt_w"/>
                                          </p:val>
                                        </p:tav>
                                      </p:tavLst>
                                    </p:anim>
                                    <p:anim calcmode="lin" valueType="num">
                                      <p:cBhvr>
                                        <p:cTn id="35" dur="500" fill="hold"/>
                                        <p:tgtEl>
                                          <p:spTgt spid="47"/>
                                        </p:tgtEl>
                                        <p:attrNameLst>
                                          <p:attrName>ppt_h</p:attrName>
                                        </p:attrNameLst>
                                      </p:cBhvr>
                                      <p:tavLst>
                                        <p:tav tm="0">
                                          <p:val>
                                            <p:fltVal val="0"/>
                                          </p:val>
                                        </p:tav>
                                        <p:tav tm="100000">
                                          <p:val>
                                            <p:strVal val="#ppt_h"/>
                                          </p:val>
                                        </p:tav>
                                      </p:tavLst>
                                    </p:anim>
                                    <p:animEffect transition="in" filter="fade">
                                      <p:cBhvr>
                                        <p:cTn id="36" dur="500"/>
                                        <p:tgtEl>
                                          <p:spTgt spid="47"/>
                                        </p:tgtEl>
                                      </p:cBhvr>
                                    </p:animEffect>
                                  </p:childTnLst>
                                </p:cTn>
                              </p:par>
                            </p:childTnLst>
                          </p:cTn>
                        </p:par>
                        <p:par>
                          <p:cTn id="37" fill="hold">
                            <p:stCondLst>
                              <p:cond delay="2000"/>
                            </p:stCondLst>
                            <p:childTnLst>
                              <p:par>
                                <p:cTn id="38" presetID="16" presetClass="entr" presetSubtype="21" fill="hold"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barn(inVertical)">
                                      <p:cBhvr>
                                        <p:cTn id="40" dur="500"/>
                                        <p:tgtEl>
                                          <p:spTgt spid="4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9"/>
                                        </p:tgtEl>
                                        <p:attrNameLst>
                                          <p:attrName>style.visibility</p:attrName>
                                        </p:attrNameLst>
                                      </p:cBhvr>
                                      <p:to>
                                        <p:strVal val="visible"/>
                                      </p:to>
                                    </p:set>
                                    <p:animEffect transition="in" filter="fade">
                                      <p:cBhvr>
                                        <p:cTn id="43" dur="500"/>
                                        <p:tgtEl>
                                          <p:spTgt spid="79"/>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 calcmode="lin" valueType="num">
                                      <p:cBhvr additive="base">
                                        <p:cTn id="46" dur="500"/>
                                        <p:tgtEl>
                                          <p:spTgt spid="44"/>
                                        </p:tgtEl>
                                        <p:attrNameLst>
                                          <p:attrName>ppt_y</p:attrName>
                                        </p:attrNameLst>
                                      </p:cBhvr>
                                      <p:tavLst>
                                        <p:tav tm="0">
                                          <p:val>
                                            <p:strVal val="#ppt_y+#ppt_h*1.125000"/>
                                          </p:val>
                                        </p:tav>
                                        <p:tav tm="100000">
                                          <p:val>
                                            <p:strVal val="#ppt_y"/>
                                          </p:val>
                                        </p:tav>
                                      </p:tavLst>
                                    </p:anim>
                                    <p:animEffect transition="in" filter="wipe(up)">
                                      <p:cBhvr>
                                        <p:cTn id="47" dur="500"/>
                                        <p:tgtEl>
                                          <p:spTgt spid="44"/>
                                        </p:tgtEl>
                                      </p:cBhvr>
                                    </p:animEffect>
                                  </p:childTnLst>
                                </p:cTn>
                              </p:par>
                              <p:par>
                                <p:cTn id="48" presetID="12" presetClass="entr" presetSubtype="1"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 calcmode="lin" valueType="num">
                                      <p:cBhvr additive="base">
                                        <p:cTn id="50" dur="500"/>
                                        <p:tgtEl>
                                          <p:spTgt spid="45"/>
                                        </p:tgtEl>
                                        <p:attrNameLst>
                                          <p:attrName>ppt_y</p:attrName>
                                        </p:attrNameLst>
                                      </p:cBhvr>
                                      <p:tavLst>
                                        <p:tav tm="0">
                                          <p:val>
                                            <p:strVal val="#ppt_y-#ppt_h*1.125000"/>
                                          </p:val>
                                        </p:tav>
                                        <p:tav tm="100000">
                                          <p:val>
                                            <p:strVal val="#ppt_y"/>
                                          </p:val>
                                        </p:tav>
                                      </p:tavLst>
                                    </p:anim>
                                    <p:animEffect transition="in" filter="wipe(down)">
                                      <p:cBhvr>
                                        <p:cTn id="51" dur="500"/>
                                        <p:tgtEl>
                                          <p:spTgt spid="4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81"/>
                                        </p:tgtEl>
                                        <p:attrNameLst>
                                          <p:attrName>style.visibility</p:attrName>
                                        </p:attrNameLst>
                                      </p:cBhvr>
                                      <p:to>
                                        <p:strVal val="visible"/>
                                      </p:to>
                                    </p:set>
                                    <p:animEffect transition="in" filter="fade">
                                      <p:cBhvr>
                                        <p:cTn id="54" dur="500"/>
                                        <p:tgtEl>
                                          <p:spTgt spid="81"/>
                                        </p:tgtEl>
                                      </p:cBhvr>
                                    </p:animEffect>
                                  </p:childTnLst>
                                </p:cTn>
                              </p:par>
                              <p:par>
                                <p:cTn id="55" presetID="12" presetClass="entr" presetSubtype="1" fill="hold" grpId="0" nodeType="withEffect">
                                  <p:stCondLst>
                                    <p:cond delay="0"/>
                                  </p:stCondLst>
                                  <p:childTnLst>
                                    <p:set>
                                      <p:cBhvr>
                                        <p:cTn id="56" dur="1" fill="hold">
                                          <p:stCondLst>
                                            <p:cond delay="0"/>
                                          </p:stCondLst>
                                        </p:cTn>
                                        <p:tgtEl>
                                          <p:spTgt spid="80"/>
                                        </p:tgtEl>
                                        <p:attrNameLst>
                                          <p:attrName>style.visibility</p:attrName>
                                        </p:attrNameLst>
                                      </p:cBhvr>
                                      <p:to>
                                        <p:strVal val="visible"/>
                                      </p:to>
                                    </p:set>
                                    <p:anim calcmode="lin" valueType="num">
                                      <p:cBhvr additive="base">
                                        <p:cTn id="57" dur="500"/>
                                        <p:tgtEl>
                                          <p:spTgt spid="80"/>
                                        </p:tgtEl>
                                        <p:attrNameLst>
                                          <p:attrName>ppt_y</p:attrName>
                                        </p:attrNameLst>
                                      </p:cBhvr>
                                      <p:tavLst>
                                        <p:tav tm="0">
                                          <p:val>
                                            <p:strVal val="#ppt_y-#ppt_h*1.125000"/>
                                          </p:val>
                                        </p:tav>
                                        <p:tav tm="100000">
                                          <p:val>
                                            <p:strVal val="#ppt_y"/>
                                          </p:val>
                                        </p:tav>
                                      </p:tavLst>
                                    </p:anim>
                                    <p:animEffect transition="in" filter="wipe(down)">
                                      <p:cBhvr>
                                        <p:cTn id="58"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6" grpId="0"/>
      <p:bldP spid="40" grpId="0" animBg="1"/>
      <p:bldP spid="42" grpId="0"/>
      <p:bldP spid="44" grpId="0"/>
      <p:bldP spid="45" grpId="0"/>
      <p:bldP spid="79" grpId="0" animBg="1"/>
      <p:bldP spid="80" grpId="0"/>
      <p:bldP spid="81"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93509" y="1992006"/>
            <a:ext cx="10615682" cy="2795958"/>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	import datetime</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2	class Student: #</a:t>
            </a:r>
            <a:r>
              <a:rPr lang="zh-CN" altLang="en-US" sz="2400" dirty="0">
                <a:solidFill>
                  <a:schemeClr val="tx1">
                    <a:lumMod val="85000"/>
                    <a:lumOff val="15000"/>
                  </a:schemeClr>
                </a:solidFill>
                <a:latin typeface="+mj-lt"/>
                <a:ea typeface="微软雅黑" panose="020B0503020204020204" pitchFamily="34" charset="-122"/>
              </a:rPr>
              <a:t>定义</a:t>
            </a:r>
            <a:r>
              <a:rPr lang="en-US" altLang="zh-CN" sz="2400" dirty="0">
                <a:solidFill>
                  <a:schemeClr val="tx1">
                    <a:lumMod val="85000"/>
                    <a:lumOff val="15000"/>
                  </a:schemeClr>
                </a:solidFill>
                <a:latin typeface="+mj-lt"/>
                <a:ea typeface="微软雅黑" panose="020B0503020204020204" pitchFamily="34" charset="-122"/>
              </a:rPr>
              <a:t>Student</a:t>
            </a:r>
            <a:r>
              <a:rPr lang="zh-CN" altLang="en-US" sz="2400" dirty="0">
                <a:solidFill>
                  <a:schemeClr val="tx1">
                    <a:lumMod val="85000"/>
                    <a:lumOff val="15000"/>
                  </a:schemeClr>
                </a:solidFill>
                <a:latin typeface="+mj-lt"/>
                <a:ea typeface="微软雅黑" panose="020B0503020204020204" pitchFamily="34" charset="-122"/>
              </a:rPr>
              <a:t>类</a:t>
            </a:r>
            <a:endParaRPr lang="zh-CN" altLang="en-US"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b="1" dirty="0">
                <a:solidFill>
                  <a:schemeClr val="tx1">
                    <a:lumMod val="85000"/>
                    <a:lumOff val="15000"/>
                  </a:schemeClr>
                </a:solidFill>
                <a:latin typeface="+mj-lt"/>
                <a:ea typeface="微软雅黑" panose="020B0503020204020204" pitchFamily="34" charset="-122"/>
              </a:rPr>
              <a:t>3	    @property</a:t>
            </a:r>
            <a:endParaRPr lang="en-US" altLang="zh-CN" sz="2400" b="1"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b="1" dirty="0">
                <a:solidFill>
                  <a:schemeClr val="tx1">
                    <a:lumMod val="85000"/>
                    <a:lumOff val="15000"/>
                  </a:schemeClr>
                </a:solidFill>
                <a:latin typeface="+mj-lt"/>
                <a:ea typeface="微软雅黑" panose="020B0503020204020204" pitchFamily="34" charset="-122"/>
              </a:rPr>
              <a:t>4	    def score(self): #</a:t>
            </a:r>
            <a:r>
              <a:rPr lang="zh-CN" altLang="en-US" sz="2400" b="1" dirty="0">
                <a:solidFill>
                  <a:schemeClr val="tx1">
                    <a:lumMod val="85000"/>
                    <a:lumOff val="15000"/>
                  </a:schemeClr>
                </a:solidFill>
                <a:latin typeface="+mj-lt"/>
                <a:ea typeface="微软雅黑" panose="020B0503020204020204" pitchFamily="34" charset="-122"/>
              </a:rPr>
              <a:t>用</a:t>
            </a:r>
            <a:r>
              <a:rPr lang="en-US" altLang="zh-CN" sz="2400" b="1" dirty="0">
                <a:solidFill>
                  <a:schemeClr val="tx1">
                    <a:lumMod val="85000"/>
                    <a:lumOff val="15000"/>
                  </a:schemeClr>
                </a:solidFill>
                <a:latin typeface="+mj-lt"/>
                <a:ea typeface="微软雅黑" panose="020B0503020204020204" pitchFamily="34" charset="-122"/>
              </a:rPr>
              <a:t>@property</a:t>
            </a:r>
            <a:r>
              <a:rPr lang="zh-CN" altLang="en-US" sz="2400" b="1" dirty="0">
                <a:solidFill>
                  <a:schemeClr val="tx1">
                    <a:lumMod val="85000"/>
                    <a:lumOff val="15000"/>
                  </a:schemeClr>
                </a:solidFill>
                <a:latin typeface="+mj-lt"/>
                <a:ea typeface="微软雅黑" panose="020B0503020204020204" pitchFamily="34" charset="-122"/>
              </a:rPr>
              <a:t>装饰器定义一个用于获取</a:t>
            </a:r>
            <a:r>
              <a:rPr lang="en-US" altLang="zh-CN" sz="2400" b="1" dirty="0">
                <a:solidFill>
                  <a:schemeClr val="tx1">
                    <a:lumMod val="85000"/>
                    <a:lumOff val="15000"/>
                  </a:schemeClr>
                </a:solidFill>
                <a:latin typeface="+mj-lt"/>
                <a:ea typeface="微软雅黑" panose="020B0503020204020204" pitchFamily="34" charset="-122"/>
              </a:rPr>
              <a:t>score</a:t>
            </a:r>
            <a:r>
              <a:rPr lang="zh-CN" altLang="en-US" sz="2400" b="1" dirty="0">
                <a:solidFill>
                  <a:schemeClr val="tx1">
                    <a:lumMod val="85000"/>
                    <a:lumOff val="15000"/>
                  </a:schemeClr>
                </a:solidFill>
                <a:latin typeface="+mj-lt"/>
                <a:ea typeface="微软雅黑" panose="020B0503020204020204" pitchFamily="34" charset="-122"/>
              </a:rPr>
              <a:t>值的方法</a:t>
            </a:r>
            <a:endParaRPr lang="zh-CN" altLang="en-US" sz="2400" b="1"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5	        return </a:t>
            </a:r>
            <a:r>
              <a:rPr lang="en-US" altLang="zh-CN" sz="2400" dirty="0" err="1">
                <a:solidFill>
                  <a:schemeClr val="tx1">
                    <a:lumMod val="85000"/>
                    <a:lumOff val="15000"/>
                  </a:schemeClr>
                </a:solidFill>
                <a:latin typeface="+mj-lt"/>
                <a:ea typeface="微软雅黑" panose="020B0503020204020204" pitchFamily="34" charset="-122"/>
              </a:rPr>
              <a:t>self.</a:t>
            </a:r>
            <a:r>
              <a:rPr lang="en-US" altLang="zh-CN" sz="2400" b="1" dirty="0" err="1">
                <a:solidFill>
                  <a:schemeClr val="tx1">
                    <a:lumMod val="85000"/>
                    <a:lumOff val="15000"/>
                  </a:schemeClr>
                </a:solidFill>
                <a:latin typeface="+mj-lt"/>
                <a:ea typeface="微软雅黑" panose="020B0503020204020204" pitchFamily="34" charset="-122"/>
              </a:rPr>
              <a:t>_score</a:t>
            </a:r>
            <a:endParaRPr lang="en-US" altLang="zh-CN" sz="2400" b="1" dirty="0">
              <a:solidFill>
                <a:schemeClr val="tx1">
                  <a:lumMod val="85000"/>
                  <a:lumOff val="15000"/>
                </a:schemeClr>
              </a:solidFill>
              <a:latin typeface="+mj-lt"/>
              <a:ea typeface="微软雅黑" panose="020B0503020204020204" pitchFamily="34" charset="-122"/>
            </a:endParaRPr>
          </a:p>
        </p:txBody>
      </p:sp>
      <p:sp>
        <p:nvSpPr>
          <p:cNvPr id="48" name="KSO_Shape"/>
          <p:cNvSpPr/>
          <p:nvPr/>
        </p:nvSpPr>
        <p:spPr>
          <a:xfrm>
            <a:off x="989814" y="1469674"/>
            <a:ext cx="10812545" cy="3840622"/>
          </a:xfrm>
          <a:prstGeom prst="roundRect">
            <a:avLst>
              <a:gd name="adj" fmla="val 5617"/>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8" name="组合 7"/>
          <p:cNvGrpSpPr/>
          <p:nvPr/>
        </p:nvGrpSpPr>
        <p:grpSpPr>
          <a:xfrm>
            <a:off x="2008740" y="661586"/>
            <a:ext cx="1233224" cy="1233225"/>
            <a:chOff x="828333" y="1114329"/>
            <a:chExt cx="877273" cy="877274"/>
          </a:xfrm>
        </p:grpSpPr>
        <p:sp>
          <p:nvSpPr>
            <p:cNvPr id="14" name="Oval 4061"/>
            <p:cNvSpPr>
              <a:spLocks noChangeArrowheads="1"/>
            </p:cNvSpPr>
            <p:nvPr/>
          </p:nvSpPr>
          <p:spPr bwMode="auto">
            <a:xfrm>
              <a:off x="828333" y="1114329"/>
              <a:ext cx="877273"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43" name="组合 42"/>
            <p:cNvGrpSpPr/>
            <p:nvPr/>
          </p:nvGrpSpPr>
          <p:grpSpPr>
            <a:xfrm>
              <a:off x="935767" y="1210079"/>
              <a:ext cx="631528" cy="731830"/>
              <a:chOff x="3750781" y="541374"/>
              <a:chExt cx="469532" cy="544105"/>
            </a:xfrm>
            <a:solidFill>
              <a:schemeClr val="bg1"/>
            </a:solidFill>
          </p:grpSpPr>
          <p:sp>
            <p:nvSpPr>
              <p:cNvPr id="44" name="Freeform 63"/>
              <p:cNvSpPr>
                <a:spLocks noEditPoints="1"/>
              </p:cNvSpPr>
              <p:nvPr/>
            </p:nvSpPr>
            <p:spPr bwMode="auto">
              <a:xfrm>
                <a:off x="3750781" y="541374"/>
                <a:ext cx="469532" cy="544105"/>
              </a:xfrm>
              <a:custGeom>
                <a:avLst/>
                <a:gdLst>
                  <a:gd name="T0" fmla="*/ 22 w 171"/>
                  <a:gd name="T1" fmla="*/ 64 h 198"/>
                  <a:gd name="T2" fmla="*/ 8 w 171"/>
                  <a:gd name="T3" fmla="*/ 102 h 198"/>
                  <a:gd name="T4" fmla="*/ 16 w 171"/>
                  <a:gd name="T5" fmla="*/ 121 h 198"/>
                  <a:gd name="T6" fmla="*/ 10 w 171"/>
                  <a:gd name="T7" fmla="*/ 131 h 198"/>
                  <a:gd name="T8" fmla="*/ 17 w 171"/>
                  <a:gd name="T9" fmla="*/ 162 h 198"/>
                  <a:gd name="T10" fmla="*/ 83 w 171"/>
                  <a:gd name="T11" fmla="*/ 198 h 198"/>
                  <a:gd name="T12" fmla="*/ 123 w 171"/>
                  <a:gd name="T13" fmla="*/ 13 h 198"/>
                  <a:gd name="T14" fmla="*/ 91 w 171"/>
                  <a:gd name="T15" fmla="*/ 89 h 198"/>
                  <a:gd name="T16" fmla="*/ 84 w 171"/>
                  <a:gd name="T17" fmla="*/ 98 h 198"/>
                  <a:gd name="T18" fmla="*/ 74 w 171"/>
                  <a:gd name="T19" fmla="*/ 92 h 198"/>
                  <a:gd name="T20" fmla="*/ 63 w 171"/>
                  <a:gd name="T21" fmla="*/ 96 h 198"/>
                  <a:gd name="T22" fmla="*/ 58 w 171"/>
                  <a:gd name="T23" fmla="*/ 86 h 198"/>
                  <a:gd name="T24" fmla="*/ 46 w 171"/>
                  <a:gd name="T25" fmla="*/ 84 h 198"/>
                  <a:gd name="T26" fmla="*/ 47 w 171"/>
                  <a:gd name="T27" fmla="*/ 73 h 198"/>
                  <a:gd name="T28" fmla="*/ 37 w 171"/>
                  <a:gd name="T29" fmla="*/ 65 h 198"/>
                  <a:gd name="T30" fmla="*/ 44 w 171"/>
                  <a:gd name="T31" fmla="*/ 55 h 198"/>
                  <a:gd name="T32" fmla="*/ 40 w 171"/>
                  <a:gd name="T33" fmla="*/ 44 h 198"/>
                  <a:gd name="T34" fmla="*/ 50 w 171"/>
                  <a:gd name="T35" fmla="*/ 39 h 198"/>
                  <a:gd name="T36" fmla="*/ 52 w 171"/>
                  <a:gd name="T37" fmla="*/ 28 h 198"/>
                  <a:gd name="T38" fmla="*/ 64 w 171"/>
                  <a:gd name="T39" fmla="*/ 28 h 198"/>
                  <a:gd name="T40" fmla="*/ 71 w 171"/>
                  <a:gd name="T41" fmla="*/ 19 h 198"/>
                  <a:gd name="T42" fmla="*/ 81 w 171"/>
                  <a:gd name="T43" fmla="*/ 26 h 198"/>
                  <a:gd name="T44" fmla="*/ 91 w 171"/>
                  <a:gd name="T45" fmla="*/ 21 h 198"/>
                  <a:gd name="T46" fmla="*/ 97 w 171"/>
                  <a:gd name="T47" fmla="*/ 32 h 198"/>
                  <a:gd name="T48" fmla="*/ 108 w 171"/>
                  <a:gd name="T49" fmla="*/ 33 h 198"/>
                  <a:gd name="T50" fmla="*/ 108 w 171"/>
                  <a:gd name="T51" fmla="*/ 45 h 198"/>
                  <a:gd name="T52" fmla="*/ 117 w 171"/>
                  <a:gd name="T53" fmla="*/ 52 h 198"/>
                  <a:gd name="T54" fmla="*/ 111 w 171"/>
                  <a:gd name="T55" fmla="*/ 62 h 198"/>
                  <a:gd name="T56" fmla="*/ 115 w 171"/>
                  <a:gd name="T57" fmla="*/ 73 h 198"/>
                  <a:gd name="T58" fmla="*/ 104 w 171"/>
                  <a:gd name="T59" fmla="*/ 78 h 198"/>
                  <a:gd name="T60" fmla="*/ 103 w 171"/>
                  <a:gd name="T61" fmla="*/ 90 h 198"/>
                  <a:gd name="T62" fmla="*/ 138 w 171"/>
                  <a:gd name="T63" fmla="*/ 104 h 198"/>
                  <a:gd name="T64" fmla="*/ 139 w 171"/>
                  <a:gd name="T65" fmla="*/ 113 h 198"/>
                  <a:gd name="T66" fmla="*/ 131 w 171"/>
                  <a:gd name="T67" fmla="*/ 119 h 198"/>
                  <a:gd name="T68" fmla="*/ 123 w 171"/>
                  <a:gd name="T69" fmla="*/ 116 h 198"/>
                  <a:gd name="T70" fmla="*/ 119 w 171"/>
                  <a:gd name="T71" fmla="*/ 122 h 198"/>
                  <a:gd name="T72" fmla="*/ 114 w 171"/>
                  <a:gd name="T73" fmla="*/ 113 h 198"/>
                  <a:gd name="T74" fmla="*/ 105 w 171"/>
                  <a:gd name="T75" fmla="*/ 109 h 198"/>
                  <a:gd name="T76" fmla="*/ 104 w 171"/>
                  <a:gd name="T77" fmla="*/ 100 h 198"/>
                  <a:gd name="T78" fmla="*/ 111 w 171"/>
                  <a:gd name="T79" fmla="*/ 94 h 198"/>
                  <a:gd name="T80" fmla="*/ 113 w 171"/>
                  <a:gd name="T81" fmla="*/ 84 h 198"/>
                  <a:gd name="T82" fmla="*/ 121 w 171"/>
                  <a:gd name="T83" fmla="*/ 87 h 198"/>
                  <a:gd name="T84" fmla="*/ 126 w 171"/>
                  <a:gd name="T85" fmla="*/ 82 h 198"/>
                  <a:gd name="T86" fmla="*/ 134 w 171"/>
                  <a:gd name="T87" fmla="*/ 86 h 198"/>
                  <a:gd name="T88" fmla="*/ 136 w 171"/>
                  <a:gd name="T89" fmla="*/ 94 h 198"/>
                  <a:gd name="T90" fmla="*/ 144 w 171"/>
                  <a:gd name="T91" fmla="*/ 101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1" h="198">
                    <a:moveTo>
                      <a:pt x="123" y="13"/>
                    </a:moveTo>
                    <a:cubicBezTo>
                      <a:pt x="95" y="1"/>
                      <a:pt x="72" y="0"/>
                      <a:pt x="47" y="16"/>
                    </a:cubicBezTo>
                    <a:cubicBezTo>
                      <a:pt x="28" y="29"/>
                      <a:pt x="22" y="60"/>
                      <a:pt x="22" y="64"/>
                    </a:cubicBezTo>
                    <a:cubicBezTo>
                      <a:pt x="22" y="68"/>
                      <a:pt x="26" y="73"/>
                      <a:pt x="14" y="82"/>
                    </a:cubicBezTo>
                    <a:cubicBezTo>
                      <a:pt x="2" y="90"/>
                      <a:pt x="0" y="88"/>
                      <a:pt x="1" y="93"/>
                    </a:cubicBezTo>
                    <a:cubicBezTo>
                      <a:pt x="2" y="97"/>
                      <a:pt x="6" y="100"/>
                      <a:pt x="8" y="102"/>
                    </a:cubicBezTo>
                    <a:cubicBezTo>
                      <a:pt x="10" y="104"/>
                      <a:pt x="11" y="106"/>
                      <a:pt x="9" y="109"/>
                    </a:cubicBezTo>
                    <a:cubicBezTo>
                      <a:pt x="7" y="111"/>
                      <a:pt x="4" y="111"/>
                      <a:pt x="6" y="116"/>
                    </a:cubicBezTo>
                    <a:cubicBezTo>
                      <a:pt x="8" y="120"/>
                      <a:pt x="14" y="120"/>
                      <a:pt x="16" y="121"/>
                    </a:cubicBezTo>
                    <a:cubicBezTo>
                      <a:pt x="16" y="121"/>
                      <a:pt x="10" y="120"/>
                      <a:pt x="8" y="121"/>
                    </a:cubicBezTo>
                    <a:cubicBezTo>
                      <a:pt x="6" y="122"/>
                      <a:pt x="4" y="125"/>
                      <a:pt x="5" y="127"/>
                    </a:cubicBezTo>
                    <a:cubicBezTo>
                      <a:pt x="6" y="129"/>
                      <a:pt x="9" y="130"/>
                      <a:pt x="10" y="131"/>
                    </a:cubicBezTo>
                    <a:cubicBezTo>
                      <a:pt x="11" y="131"/>
                      <a:pt x="11" y="135"/>
                      <a:pt x="11" y="136"/>
                    </a:cubicBezTo>
                    <a:cubicBezTo>
                      <a:pt x="11" y="140"/>
                      <a:pt x="9" y="143"/>
                      <a:pt x="7" y="147"/>
                    </a:cubicBezTo>
                    <a:cubicBezTo>
                      <a:pt x="5" y="151"/>
                      <a:pt x="8" y="160"/>
                      <a:pt x="17" y="162"/>
                    </a:cubicBezTo>
                    <a:cubicBezTo>
                      <a:pt x="26" y="164"/>
                      <a:pt x="30" y="164"/>
                      <a:pt x="36" y="164"/>
                    </a:cubicBezTo>
                    <a:cubicBezTo>
                      <a:pt x="48" y="165"/>
                      <a:pt x="57" y="183"/>
                      <a:pt x="58" y="197"/>
                    </a:cubicBezTo>
                    <a:cubicBezTo>
                      <a:pt x="63" y="198"/>
                      <a:pt x="78" y="198"/>
                      <a:pt x="83" y="198"/>
                    </a:cubicBezTo>
                    <a:cubicBezTo>
                      <a:pt x="100" y="198"/>
                      <a:pt x="117" y="194"/>
                      <a:pt x="131" y="186"/>
                    </a:cubicBezTo>
                    <a:cubicBezTo>
                      <a:pt x="124" y="144"/>
                      <a:pt x="147" y="140"/>
                      <a:pt x="159" y="100"/>
                    </a:cubicBezTo>
                    <a:cubicBezTo>
                      <a:pt x="164" y="83"/>
                      <a:pt x="171" y="35"/>
                      <a:pt x="123" y="13"/>
                    </a:cubicBezTo>
                    <a:close/>
                    <a:moveTo>
                      <a:pt x="98" y="93"/>
                    </a:moveTo>
                    <a:cubicBezTo>
                      <a:pt x="97" y="95"/>
                      <a:pt x="97" y="95"/>
                      <a:pt x="97" y="95"/>
                    </a:cubicBezTo>
                    <a:cubicBezTo>
                      <a:pt x="91" y="89"/>
                      <a:pt x="91" y="89"/>
                      <a:pt x="91" y="89"/>
                    </a:cubicBezTo>
                    <a:cubicBezTo>
                      <a:pt x="89" y="90"/>
                      <a:pt x="88" y="90"/>
                      <a:pt x="86" y="91"/>
                    </a:cubicBezTo>
                    <a:cubicBezTo>
                      <a:pt x="86" y="98"/>
                      <a:pt x="86" y="98"/>
                      <a:pt x="86" y="98"/>
                    </a:cubicBezTo>
                    <a:cubicBezTo>
                      <a:pt x="84" y="98"/>
                      <a:pt x="84" y="98"/>
                      <a:pt x="84" y="98"/>
                    </a:cubicBezTo>
                    <a:cubicBezTo>
                      <a:pt x="78" y="99"/>
                      <a:pt x="78" y="99"/>
                      <a:pt x="78" y="99"/>
                    </a:cubicBezTo>
                    <a:cubicBezTo>
                      <a:pt x="76" y="99"/>
                      <a:pt x="76" y="99"/>
                      <a:pt x="76" y="99"/>
                    </a:cubicBezTo>
                    <a:cubicBezTo>
                      <a:pt x="74" y="92"/>
                      <a:pt x="74" y="92"/>
                      <a:pt x="74" y="92"/>
                    </a:cubicBezTo>
                    <a:cubicBezTo>
                      <a:pt x="72" y="92"/>
                      <a:pt x="70" y="91"/>
                      <a:pt x="69" y="91"/>
                    </a:cubicBezTo>
                    <a:cubicBezTo>
                      <a:pt x="65" y="97"/>
                      <a:pt x="65" y="97"/>
                      <a:pt x="65" y="97"/>
                    </a:cubicBezTo>
                    <a:cubicBezTo>
                      <a:pt x="63" y="96"/>
                      <a:pt x="63" y="96"/>
                      <a:pt x="63" y="96"/>
                    </a:cubicBezTo>
                    <a:cubicBezTo>
                      <a:pt x="58" y="94"/>
                      <a:pt x="58" y="94"/>
                      <a:pt x="58" y="94"/>
                    </a:cubicBezTo>
                    <a:cubicBezTo>
                      <a:pt x="56" y="93"/>
                      <a:pt x="56" y="93"/>
                      <a:pt x="56" y="93"/>
                    </a:cubicBezTo>
                    <a:cubicBezTo>
                      <a:pt x="58" y="86"/>
                      <a:pt x="58" y="86"/>
                      <a:pt x="58" y="86"/>
                    </a:cubicBezTo>
                    <a:cubicBezTo>
                      <a:pt x="56" y="85"/>
                      <a:pt x="55" y="84"/>
                      <a:pt x="54" y="82"/>
                    </a:cubicBezTo>
                    <a:cubicBezTo>
                      <a:pt x="47" y="86"/>
                      <a:pt x="47" y="86"/>
                      <a:pt x="47" y="86"/>
                    </a:cubicBezTo>
                    <a:cubicBezTo>
                      <a:pt x="46" y="84"/>
                      <a:pt x="46" y="84"/>
                      <a:pt x="46" y="84"/>
                    </a:cubicBezTo>
                    <a:cubicBezTo>
                      <a:pt x="43" y="80"/>
                      <a:pt x="43" y="80"/>
                      <a:pt x="43" y="80"/>
                    </a:cubicBezTo>
                    <a:cubicBezTo>
                      <a:pt x="41" y="78"/>
                      <a:pt x="41" y="78"/>
                      <a:pt x="41" y="78"/>
                    </a:cubicBezTo>
                    <a:cubicBezTo>
                      <a:pt x="47" y="73"/>
                      <a:pt x="47" y="73"/>
                      <a:pt x="47" y="73"/>
                    </a:cubicBezTo>
                    <a:cubicBezTo>
                      <a:pt x="46" y="71"/>
                      <a:pt x="45" y="69"/>
                      <a:pt x="45" y="68"/>
                    </a:cubicBezTo>
                    <a:cubicBezTo>
                      <a:pt x="38" y="67"/>
                      <a:pt x="38" y="67"/>
                      <a:pt x="38" y="67"/>
                    </a:cubicBezTo>
                    <a:cubicBezTo>
                      <a:pt x="37" y="65"/>
                      <a:pt x="37" y="65"/>
                      <a:pt x="37" y="65"/>
                    </a:cubicBezTo>
                    <a:cubicBezTo>
                      <a:pt x="37" y="60"/>
                      <a:pt x="37" y="60"/>
                      <a:pt x="37" y="60"/>
                    </a:cubicBezTo>
                    <a:cubicBezTo>
                      <a:pt x="36" y="58"/>
                      <a:pt x="36" y="58"/>
                      <a:pt x="36" y="58"/>
                    </a:cubicBezTo>
                    <a:cubicBezTo>
                      <a:pt x="44" y="55"/>
                      <a:pt x="44" y="55"/>
                      <a:pt x="44" y="55"/>
                    </a:cubicBezTo>
                    <a:cubicBezTo>
                      <a:pt x="44" y="54"/>
                      <a:pt x="44" y="52"/>
                      <a:pt x="45" y="50"/>
                    </a:cubicBezTo>
                    <a:cubicBezTo>
                      <a:pt x="39" y="46"/>
                      <a:pt x="39" y="46"/>
                      <a:pt x="39" y="46"/>
                    </a:cubicBezTo>
                    <a:cubicBezTo>
                      <a:pt x="40" y="44"/>
                      <a:pt x="40" y="44"/>
                      <a:pt x="40" y="44"/>
                    </a:cubicBezTo>
                    <a:cubicBezTo>
                      <a:pt x="42" y="39"/>
                      <a:pt x="42" y="39"/>
                      <a:pt x="42" y="39"/>
                    </a:cubicBezTo>
                    <a:cubicBezTo>
                      <a:pt x="43" y="37"/>
                      <a:pt x="43" y="37"/>
                      <a:pt x="43" y="37"/>
                    </a:cubicBezTo>
                    <a:cubicBezTo>
                      <a:pt x="50" y="39"/>
                      <a:pt x="50" y="39"/>
                      <a:pt x="50" y="39"/>
                    </a:cubicBezTo>
                    <a:cubicBezTo>
                      <a:pt x="51" y="38"/>
                      <a:pt x="52" y="36"/>
                      <a:pt x="54" y="35"/>
                    </a:cubicBezTo>
                    <a:cubicBezTo>
                      <a:pt x="50" y="29"/>
                      <a:pt x="50" y="29"/>
                      <a:pt x="50" y="29"/>
                    </a:cubicBezTo>
                    <a:cubicBezTo>
                      <a:pt x="52" y="28"/>
                      <a:pt x="52" y="28"/>
                      <a:pt x="52" y="28"/>
                    </a:cubicBezTo>
                    <a:cubicBezTo>
                      <a:pt x="56" y="24"/>
                      <a:pt x="56" y="24"/>
                      <a:pt x="56" y="24"/>
                    </a:cubicBezTo>
                    <a:cubicBezTo>
                      <a:pt x="58" y="23"/>
                      <a:pt x="58" y="23"/>
                      <a:pt x="58" y="23"/>
                    </a:cubicBezTo>
                    <a:cubicBezTo>
                      <a:pt x="64" y="28"/>
                      <a:pt x="64" y="28"/>
                      <a:pt x="64" y="28"/>
                    </a:cubicBezTo>
                    <a:cubicBezTo>
                      <a:pt x="65" y="28"/>
                      <a:pt x="67" y="27"/>
                      <a:pt x="68" y="27"/>
                    </a:cubicBezTo>
                    <a:cubicBezTo>
                      <a:pt x="69" y="19"/>
                      <a:pt x="69" y="19"/>
                      <a:pt x="69" y="19"/>
                    </a:cubicBezTo>
                    <a:cubicBezTo>
                      <a:pt x="71" y="19"/>
                      <a:pt x="71" y="19"/>
                      <a:pt x="71" y="19"/>
                    </a:cubicBezTo>
                    <a:cubicBezTo>
                      <a:pt x="76" y="18"/>
                      <a:pt x="76" y="18"/>
                      <a:pt x="76" y="18"/>
                    </a:cubicBezTo>
                    <a:cubicBezTo>
                      <a:pt x="78" y="18"/>
                      <a:pt x="78" y="18"/>
                      <a:pt x="78" y="18"/>
                    </a:cubicBezTo>
                    <a:cubicBezTo>
                      <a:pt x="81" y="26"/>
                      <a:pt x="81" y="26"/>
                      <a:pt x="81" y="26"/>
                    </a:cubicBezTo>
                    <a:cubicBezTo>
                      <a:pt x="82" y="26"/>
                      <a:pt x="84" y="26"/>
                      <a:pt x="86" y="26"/>
                    </a:cubicBezTo>
                    <a:cubicBezTo>
                      <a:pt x="89" y="20"/>
                      <a:pt x="89" y="20"/>
                      <a:pt x="89" y="20"/>
                    </a:cubicBezTo>
                    <a:cubicBezTo>
                      <a:pt x="91" y="21"/>
                      <a:pt x="91" y="21"/>
                      <a:pt x="91" y="21"/>
                    </a:cubicBezTo>
                    <a:cubicBezTo>
                      <a:pt x="97" y="23"/>
                      <a:pt x="97" y="23"/>
                      <a:pt x="97" y="23"/>
                    </a:cubicBezTo>
                    <a:cubicBezTo>
                      <a:pt x="99" y="24"/>
                      <a:pt x="99" y="24"/>
                      <a:pt x="99" y="24"/>
                    </a:cubicBezTo>
                    <a:cubicBezTo>
                      <a:pt x="97" y="32"/>
                      <a:pt x="97" y="32"/>
                      <a:pt x="97" y="32"/>
                    </a:cubicBezTo>
                    <a:cubicBezTo>
                      <a:pt x="98" y="33"/>
                      <a:pt x="100" y="34"/>
                      <a:pt x="101" y="35"/>
                    </a:cubicBezTo>
                    <a:cubicBezTo>
                      <a:pt x="107" y="31"/>
                      <a:pt x="107" y="31"/>
                      <a:pt x="107" y="31"/>
                    </a:cubicBezTo>
                    <a:cubicBezTo>
                      <a:pt x="108" y="33"/>
                      <a:pt x="108" y="33"/>
                      <a:pt x="108" y="33"/>
                    </a:cubicBezTo>
                    <a:cubicBezTo>
                      <a:pt x="112" y="38"/>
                      <a:pt x="112" y="38"/>
                      <a:pt x="112" y="38"/>
                    </a:cubicBezTo>
                    <a:cubicBezTo>
                      <a:pt x="113" y="39"/>
                      <a:pt x="113" y="39"/>
                      <a:pt x="113" y="39"/>
                    </a:cubicBezTo>
                    <a:cubicBezTo>
                      <a:pt x="108" y="45"/>
                      <a:pt x="108" y="45"/>
                      <a:pt x="108" y="45"/>
                    </a:cubicBezTo>
                    <a:cubicBezTo>
                      <a:pt x="109" y="46"/>
                      <a:pt x="109" y="48"/>
                      <a:pt x="110" y="50"/>
                    </a:cubicBezTo>
                    <a:cubicBezTo>
                      <a:pt x="117" y="50"/>
                      <a:pt x="117" y="50"/>
                      <a:pt x="117" y="50"/>
                    </a:cubicBezTo>
                    <a:cubicBezTo>
                      <a:pt x="117" y="52"/>
                      <a:pt x="117" y="52"/>
                      <a:pt x="117" y="52"/>
                    </a:cubicBezTo>
                    <a:cubicBezTo>
                      <a:pt x="118" y="58"/>
                      <a:pt x="118" y="58"/>
                      <a:pt x="118" y="58"/>
                    </a:cubicBezTo>
                    <a:cubicBezTo>
                      <a:pt x="118" y="60"/>
                      <a:pt x="118" y="60"/>
                      <a:pt x="118" y="60"/>
                    </a:cubicBezTo>
                    <a:cubicBezTo>
                      <a:pt x="111" y="62"/>
                      <a:pt x="111" y="62"/>
                      <a:pt x="111" y="62"/>
                    </a:cubicBezTo>
                    <a:cubicBezTo>
                      <a:pt x="110" y="64"/>
                      <a:pt x="110" y="66"/>
                      <a:pt x="110" y="67"/>
                    </a:cubicBezTo>
                    <a:cubicBezTo>
                      <a:pt x="116" y="71"/>
                      <a:pt x="116" y="71"/>
                      <a:pt x="116" y="71"/>
                    </a:cubicBezTo>
                    <a:cubicBezTo>
                      <a:pt x="115" y="73"/>
                      <a:pt x="115" y="73"/>
                      <a:pt x="115" y="73"/>
                    </a:cubicBezTo>
                    <a:cubicBezTo>
                      <a:pt x="113" y="78"/>
                      <a:pt x="113" y="78"/>
                      <a:pt x="113" y="78"/>
                    </a:cubicBezTo>
                    <a:cubicBezTo>
                      <a:pt x="112" y="80"/>
                      <a:pt x="112" y="80"/>
                      <a:pt x="112" y="80"/>
                    </a:cubicBezTo>
                    <a:cubicBezTo>
                      <a:pt x="104" y="78"/>
                      <a:pt x="104" y="78"/>
                      <a:pt x="104" y="78"/>
                    </a:cubicBezTo>
                    <a:cubicBezTo>
                      <a:pt x="103" y="80"/>
                      <a:pt x="102" y="81"/>
                      <a:pt x="101" y="82"/>
                    </a:cubicBezTo>
                    <a:cubicBezTo>
                      <a:pt x="104" y="89"/>
                      <a:pt x="104" y="89"/>
                      <a:pt x="104" y="89"/>
                    </a:cubicBezTo>
                    <a:cubicBezTo>
                      <a:pt x="103" y="90"/>
                      <a:pt x="103" y="90"/>
                      <a:pt x="103" y="90"/>
                    </a:cubicBezTo>
                    <a:lnTo>
                      <a:pt x="98" y="93"/>
                    </a:lnTo>
                    <a:close/>
                    <a:moveTo>
                      <a:pt x="142" y="103"/>
                    </a:moveTo>
                    <a:cubicBezTo>
                      <a:pt x="138" y="104"/>
                      <a:pt x="138" y="104"/>
                      <a:pt x="138" y="104"/>
                    </a:cubicBezTo>
                    <a:cubicBezTo>
                      <a:pt x="137" y="106"/>
                      <a:pt x="137" y="107"/>
                      <a:pt x="136" y="109"/>
                    </a:cubicBezTo>
                    <a:cubicBezTo>
                      <a:pt x="136" y="109"/>
                      <a:pt x="136" y="109"/>
                      <a:pt x="136" y="109"/>
                    </a:cubicBezTo>
                    <a:cubicBezTo>
                      <a:pt x="139" y="113"/>
                      <a:pt x="139" y="113"/>
                      <a:pt x="139" y="113"/>
                    </a:cubicBezTo>
                    <a:cubicBezTo>
                      <a:pt x="139" y="114"/>
                      <a:pt x="139" y="115"/>
                      <a:pt x="139" y="115"/>
                    </a:cubicBezTo>
                    <a:cubicBezTo>
                      <a:pt x="134" y="119"/>
                      <a:pt x="134" y="119"/>
                      <a:pt x="134" y="119"/>
                    </a:cubicBezTo>
                    <a:cubicBezTo>
                      <a:pt x="133" y="120"/>
                      <a:pt x="132" y="120"/>
                      <a:pt x="131" y="119"/>
                    </a:cubicBezTo>
                    <a:cubicBezTo>
                      <a:pt x="129" y="115"/>
                      <a:pt x="129" y="115"/>
                      <a:pt x="129" y="115"/>
                    </a:cubicBezTo>
                    <a:cubicBezTo>
                      <a:pt x="128" y="116"/>
                      <a:pt x="126" y="116"/>
                      <a:pt x="125" y="116"/>
                    </a:cubicBezTo>
                    <a:cubicBezTo>
                      <a:pt x="124" y="116"/>
                      <a:pt x="124" y="116"/>
                      <a:pt x="123" y="116"/>
                    </a:cubicBezTo>
                    <a:cubicBezTo>
                      <a:pt x="123" y="116"/>
                      <a:pt x="123" y="116"/>
                      <a:pt x="123" y="116"/>
                    </a:cubicBezTo>
                    <a:cubicBezTo>
                      <a:pt x="121" y="121"/>
                      <a:pt x="121" y="121"/>
                      <a:pt x="121" y="121"/>
                    </a:cubicBezTo>
                    <a:cubicBezTo>
                      <a:pt x="121" y="122"/>
                      <a:pt x="120" y="122"/>
                      <a:pt x="119" y="122"/>
                    </a:cubicBezTo>
                    <a:cubicBezTo>
                      <a:pt x="113" y="119"/>
                      <a:pt x="113" y="119"/>
                      <a:pt x="113" y="119"/>
                    </a:cubicBezTo>
                    <a:cubicBezTo>
                      <a:pt x="112" y="119"/>
                      <a:pt x="112" y="118"/>
                      <a:pt x="112" y="117"/>
                    </a:cubicBezTo>
                    <a:cubicBezTo>
                      <a:pt x="114" y="113"/>
                      <a:pt x="114" y="113"/>
                      <a:pt x="114" y="113"/>
                    </a:cubicBezTo>
                    <a:cubicBezTo>
                      <a:pt x="113" y="112"/>
                      <a:pt x="111" y="110"/>
                      <a:pt x="110" y="108"/>
                    </a:cubicBezTo>
                    <a:cubicBezTo>
                      <a:pt x="110" y="109"/>
                      <a:pt x="110" y="109"/>
                      <a:pt x="110" y="109"/>
                    </a:cubicBezTo>
                    <a:cubicBezTo>
                      <a:pt x="105" y="109"/>
                      <a:pt x="105" y="109"/>
                      <a:pt x="105" y="109"/>
                    </a:cubicBezTo>
                    <a:cubicBezTo>
                      <a:pt x="104" y="109"/>
                      <a:pt x="104" y="109"/>
                      <a:pt x="104" y="108"/>
                    </a:cubicBezTo>
                    <a:cubicBezTo>
                      <a:pt x="103" y="102"/>
                      <a:pt x="103" y="102"/>
                      <a:pt x="103" y="102"/>
                    </a:cubicBezTo>
                    <a:cubicBezTo>
                      <a:pt x="103" y="101"/>
                      <a:pt x="103" y="100"/>
                      <a:pt x="104" y="100"/>
                    </a:cubicBezTo>
                    <a:cubicBezTo>
                      <a:pt x="109" y="99"/>
                      <a:pt x="109" y="99"/>
                      <a:pt x="109" y="99"/>
                    </a:cubicBezTo>
                    <a:cubicBezTo>
                      <a:pt x="109" y="97"/>
                      <a:pt x="110" y="95"/>
                      <a:pt x="111" y="94"/>
                    </a:cubicBezTo>
                    <a:cubicBezTo>
                      <a:pt x="111" y="94"/>
                      <a:pt x="111" y="94"/>
                      <a:pt x="111" y="94"/>
                    </a:cubicBezTo>
                    <a:cubicBezTo>
                      <a:pt x="108" y="90"/>
                      <a:pt x="108" y="90"/>
                      <a:pt x="108" y="90"/>
                    </a:cubicBezTo>
                    <a:cubicBezTo>
                      <a:pt x="107" y="89"/>
                      <a:pt x="107" y="88"/>
                      <a:pt x="108" y="88"/>
                    </a:cubicBezTo>
                    <a:cubicBezTo>
                      <a:pt x="113" y="84"/>
                      <a:pt x="113" y="84"/>
                      <a:pt x="113" y="84"/>
                    </a:cubicBezTo>
                    <a:cubicBezTo>
                      <a:pt x="114" y="83"/>
                      <a:pt x="115" y="83"/>
                      <a:pt x="115" y="84"/>
                    </a:cubicBezTo>
                    <a:cubicBezTo>
                      <a:pt x="118" y="88"/>
                      <a:pt x="118" y="88"/>
                      <a:pt x="118" y="88"/>
                    </a:cubicBezTo>
                    <a:cubicBezTo>
                      <a:pt x="119" y="87"/>
                      <a:pt x="120" y="87"/>
                      <a:pt x="121" y="87"/>
                    </a:cubicBezTo>
                    <a:cubicBezTo>
                      <a:pt x="122" y="87"/>
                      <a:pt x="123" y="87"/>
                      <a:pt x="124" y="87"/>
                    </a:cubicBezTo>
                    <a:cubicBezTo>
                      <a:pt x="124" y="87"/>
                      <a:pt x="124" y="87"/>
                      <a:pt x="124" y="87"/>
                    </a:cubicBezTo>
                    <a:cubicBezTo>
                      <a:pt x="126" y="82"/>
                      <a:pt x="126" y="82"/>
                      <a:pt x="126" y="82"/>
                    </a:cubicBezTo>
                    <a:cubicBezTo>
                      <a:pt x="126" y="81"/>
                      <a:pt x="127" y="81"/>
                      <a:pt x="128" y="81"/>
                    </a:cubicBezTo>
                    <a:cubicBezTo>
                      <a:pt x="133" y="84"/>
                      <a:pt x="133" y="84"/>
                      <a:pt x="133" y="84"/>
                    </a:cubicBezTo>
                    <a:cubicBezTo>
                      <a:pt x="134" y="84"/>
                      <a:pt x="135" y="85"/>
                      <a:pt x="134" y="86"/>
                    </a:cubicBezTo>
                    <a:cubicBezTo>
                      <a:pt x="132" y="90"/>
                      <a:pt x="132" y="90"/>
                      <a:pt x="132" y="90"/>
                    </a:cubicBezTo>
                    <a:cubicBezTo>
                      <a:pt x="134" y="91"/>
                      <a:pt x="135" y="93"/>
                      <a:pt x="136" y="94"/>
                    </a:cubicBezTo>
                    <a:cubicBezTo>
                      <a:pt x="136" y="94"/>
                      <a:pt x="136" y="94"/>
                      <a:pt x="136" y="94"/>
                    </a:cubicBezTo>
                    <a:cubicBezTo>
                      <a:pt x="141" y="94"/>
                      <a:pt x="141" y="94"/>
                      <a:pt x="141" y="94"/>
                    </a:cubicBezTo>
                    <a:cubicBezTo>
                      <a:pt x="142" y="94"/>
                      <a:pt x="143" y="94"/>
                      <a:pt x="143" y="95"/>
                    </a:cubicBezTo>
                    <a:cubicBezTo>
                      <a:pt x="144" y="101"/>
                      <a:pt x="144" y="101"/>
                      <a:pt x="144" y="101"/>
                    </a:cubicBezTo>
                    <a:cubicBezTo>
                      <a:pt x="144" y="102"/>
                      <a:pt x="143" y="103"/>
                      <a:pt x="142" y="103"/>
                    </a:cubicBezTo>
                    <a:close/>
                  </a:path>
                </a:pathLst>
              </a:custGeom>
              <a:grpFill/>
              <a:ln>
                <a:noFill/>
              </a:ln>
            </p:spPr>
            <p:txBody>
              <a:bodyPr vert="horz" wrap="square" lIns="91440" tIns="45720" rIns="91440" bIns="45720" numCol="1" anchor="t" anchorCtr="0" compatLnSpc="1"/>
              <a:lstStyle/>
              <a:p>
                <a:endParaRPr lang="en-US"/>
              </a:p>
            </p:txBody>
          </p:sp>
          <p:sp>
            <p:nvSpPr>
              <p:cNvPr id="45" name="Freeform 64"/>
              <p:cNvSpPr/>
              <p:nvPr/>
            </p:nvSpPr>
            <p:spPr bwMode="auto">
              <a:xfrm>
                <a:off x="4069786" y="799617"/>
                <a:ext cx="40048" cy="41429"/>
              </a:xfrm>
              <a:custGeom>
                <a:avLst/>
                <a:gdLst>
                  <a:gd name="T0" fmla="*/ 0 w 15"/>
                  <a:gd name="T1" fmla="*/ 8 h 15"/>
                  <a:gd name="T2" fmla="*/ 6 w 15"/>
                  <a:gd name="T3" fmla="*/ 1 h 15"/>
                  <a:gd name="T4" fmla="*/ 14 w 15"/>
                  <a:gd name="T5" fmla="*/ 7 h 15"/>
                  <a:gd name="T6" fmla="*/ 8 w 15"/>
                  <a:gd name="T7" fmla="*/ 14 h 15"/>
                  <a:gd name="T8" fmla="*/ 0 w 15"/>
                  <a:gd name="T9" fmla="*/ 8 h 15"/>
                </a:gdLst>
                <a:ahLst/>
                <a:cxnLst>
                  <a:cxn ang="0">
                    <a:pos x="T0" y="T1"/>
                  </a:cxn>
                  <a:cxn ang="0">
                    <a:pos x="T2" y="T3"/>
                  </a:cxn>
                  <a:cxn ang="0">
                    <a:pos x="T4" y="T5"/>
                  </a:cxn>
                  <a:cxn ang="0">
                    <a:pos x="T6" y="T7"/>
                  </a:cxn>
                  <a:cxn ang="0">
                    <a:pos x="T8" y="T9"/>
                  </a:cxn>
                </a:cxnLst>
                <a:rect l="0" t="0" r="r" b="b"/>
                <a:pathLst>
                  <a:path w="15" h="15">
                    <a:moveTo>
                      <a:pt x="0" y="8"/>
                    </a:moveTo>
                    <a:cubicBezTo>
                      <a:pt x="0" y="5"/>
                      <a:pt x="3" y="1"/>
                      <a:pt x="6" y="1"/>
                    </a:cubicBezTo>
                    <a:cubicBezTo>
                      <a:pt x="10" y="0"/>
                      <a:pt x="14" y="3"/>
                      <a:pt x="14" y="7"/>
                    </a:cubicBezTo>
                    <a:cubicBezTo>
                      <a:pt x="15" y="10"/>
                      <a:pt x="12" y="14"/>
                      <a:pt x="8" y="14"/>
                    </a:cubicBezTo>
                    <a:cubicBezTo>
                      <a:pt x="4" y="15"/>
                      <a:pt x="1" y="12"/>
                      <a:pt x="0" y="8"/>
                    </a:cubicBezTo>
                    <a:close/>
                  </a:path>
                </a:pathLst>
              </a:custGeom>
              <a:grpFill/>
              <a:ln>
                <a:noFill/>
              </a:ln>
            </p:spPr>
            <p:txBody>
              <a:bodyPr vert="horz" wrap="square" lIns="91440" tIns="45720" rIns="91440" bIns="45720" numCol="1" anchor="t" anchorCtr="0" compatLnSpc="1"/>
              <a:lstStyle/>
              <a:p>
                <a:endParaRPr lang="en-US"/>
              </a:p>
            </p:txBody>
          </p:sp>
          <p:sp>
            <p:nvSpPr>
              <p:cNvPr id="46" name="Freeform 65"/>
              <p:cNvSpPr>
                <a:spLocks noEditPoints="1"/>
              </p:cNvSpPr>
              <p:nvPr/>
            </p:nvSpPr>
            <p:spPr bwMode="auto">
              <a:xfrm>
                <a:off x="3887497" y="626995"/>
                <a:ext cx="151908" cy="150527"/>
              </a:xfrm>
              <a:custGeom>
                <a:avLst/>
                <a:gdLst>
                  <a:gd name="T0" fmla="*/ 27 w 55"/>
                  <a:gd name="T1" fmla="*/ 0 h 55"/>
                  <a:gd name="T2" fmla="*/ 0 w 55"/>
                  <a:gd name="T3" fmla="*/ 28 h 55"/>
                  <a:gd name="T4" fmla="*/ 27 w 55"/>
                  <a:gd name="T5" fmla="*/ 55 h 55"/>
                  <a:gd name="T6" fmla="*/ 55 w 55"/>
                  <a:gd name="T7" fmla="*/ 28 h 55"/>
                  <a:gd name="T8" fmla="*/ 27 w 55"/>
                  <a:gd name="T9" fmla="*/ 0 h 55"/>
                  <a:gd name="T10" fmla="*/ 27 w 55"/>
                  <a:gd name="T11" fmla="*/ 40 h 55"/>
                  <a:gd name="T12" fmla="*/ 15 w 55"/>
                  <a:gd name="T13" fmla="*/ 28 h 55"/>
                  <a:gd name="T14" fmla="*/ 27 w 55"/>
                  <a:gd name="T15" fmla="*/ 15 h 55"/>
                  <a:gd name="T16" fmla="*/ 40 w 55"/>
                  <a:gd name="T17" fmla="*/ 28 h 55"/>
                  <a:gd name="T18" fmla="*/ 27 w 55"/>
                  <a:gd name="T19" fmla="*/ 4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27" y="0"/>
                    </a:moveTo>
                    <a:cubicBezTo>
                      <a:pt x="12" y="0"/>
                      <a:pt x="0" y="13"/>
                      <a:pt x="0" y="28"/>
                    </a:cubicBezTo>
                    <a:cubicBezTo>
                      <a:pt x="0" y="43"/>
                      <a:pt x="12" y="55"/>
                      <a:pt x="27" y="55"/>
                    </a:cubicBezTo>
                    <a:cubicBezTo>
                      <a:pt x="42" y="55"/>
                      <a:pt x="55" y="43"/>
                      <a:pt x="55" y="28"/>
                    </a:cubicBezTo>
                    <a:cubicBezTo>
                      <a:pt x="55" y="13"/>
                      <a:pt x="42" y="0"/>
                      <a:pt x="27" y="0"/>
                    </a:cubicBezTo>
                    <a:close/>
                    <a:moveTo>
                      <a:pt x="27" y="40"/>
                    </a:moveTo>
                    <a:cubicBezTo>
                      <a:pt x="20" y="40"/>
                      <a:pt x="15" y="35"/>
                      <a:pt x="15" y="28"/>
                    </a:cubicBezTo>
                    <a:cubicBezTo>
                      <a:pt x="15" y="21"/>
                      <a:pt x="20" y="15"/>
                      <a:pt x="27" y="15"/>
                    </a:cubicBezTo>
                    <a:cubicBezTo>
                      <a:pt x="34" y="15"/>
                      <a:pt x="40" y="21"/>
                      <a:pt x="40" y="28"/>
                    </a:cubicBezTo>
                    <a:cubicBezTo>
                      <a:pt x="40" y="35"/>
                      <a:pt x="34" y="40"/>
                      <a:pt x="27" y="40"/>
                    </a:cubicBezTo>
                    <a:close/>
                  </a:path>
                </a:pathLst>
              </a:custGeom>
              <a:grpFill/>
              <a:ln>
                <a:noFill/>
              </a:ln>
            </p:spPr>
            <p:txBody>
              <a:bodyPr vert="horz" wrap="square" lIns="91440" tIns="45720" rIns="91440" bIns="45720" numCol="1" anchor="t" anchorCtr="0" compatLnSpc="1"/>
              <a:lstStyle/>
              <a:p>
                <a:endParaRPr lang="en-US"/>
              </a:p>
            </p:txBody>
          </p:sp>
        </p:grpSp>
      </p:grpSp>
      <p:sp>
        <p:nvSpPr>
          <p:cNvPr id="10" name="矩形 9"/>
          <p:cNvSpPr/>
          <p:nvPr/>
        </p:nvSpPr>
        <p:spPr>
          <a:xfrm>
            <a:off x="997868" y="5336026"/>
            <a:ext cx="10500870" cy="1134862"/>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注意：在类的</a:t>
            </a:r>
            <a:r>
              <a:rPr lang="en-US" altLang="zh-CN" sz="2400" dirty="0">
                <a:solidFill>
                  <a:schemeClr val="tx1">
                    <a:lumMod val="85000"/>
                    <a:lumOff val="15000"/>
                  </a:schemeClr>
                </a:solidFill>
                <a:latin typeface="+mj-lt"/>
                <a:ea typeface="微软雅黑" panose="020B0503020204020204" pitchFamily="34" charset="-122"/>
              </a:rPr>
              <a:t>setter</a:t>
            </a:r>
            <a:r>
              <a:rPr lang="zh-CN" altLang="en-US" sz="2400" dirty="0">
                <a:solidFill>
                  <a:schemeClr val="tx1">
                    <a:lumMod val="85000"/>
                    <a:lumOff val="15000"/>
                  </a:schemeClr>
                </a:solidFill>
                <a:latin typeface="+mj-lt"/>
                <a:ea typeface="微软雅黑" panose="020B0503020204020204" pitchFamily="34" charset="-122"/>
              </a:rPr>
              <a:t>和</a:t>
            </a:r>
            <a:r>
              <a:rPr lang="en-US" altLang="zh-CN" sz="2400" dirty="0">
                <a:solidFill>
                  <a:schemeClr val="tx1">
                    <a:lumMod val="85000"/>
                    <a:lumOff val="15000"/>
                  </a:schemeClr>
                </a:solidFill>
                <a:latin typeface="+mj-lt"/>
                <a:ea typeface="微软雅黑" panose="020B0503020204020204" pitchFamily="34" charset="-122"/>
              </a:rPr>
              <a:t>getter</a:t>
            </a:r>
            <a:r>
              <a:rPr lang="zh-CN" altLang="en-US" sz="2400" dirty="0">
                <a:solidFill>
                  <a:schemeClr val="tx1">
                    <a:lumMod val="85000"/>
                    <a:lumOff val="15000"/>
                  </a:schemeClr>
                </a:solidFill>
                <a:latin typeface="+mj-lt"/>
                <a:ea typeface="微软雅黑" panose="020B0503020204020204" pitchFamily="34" charset="-122"/>
              </a:rPr>
              <a:t>方法中使用</a:t>
            </a:r>
            <a:r>
              <a:rPr lang="en-US" altLang="zh-CN" sz="2400" dirty="0">
                <a:solidFill>
                  <a:schemeClr val="tx1">
                    <a:lumMod val="85000"/>
                    <a:lumOff val="15000"/>
                  </a:schemeClr>
                </a:solidFill>
                <a:latin typeface="+mj-lt"/>
                <a:ea typeface="微软雅黑" panose="020B0503020204020204" pitchFamily="34" charset="-122"/>
              </a:rPr>
              <a:t>self</a:t>
            </a:r>
            <a:r>
              <a:rPr lang="zh-CN" altLang="en-US" sz="2400" dirty="0">
                <a:solidFill>
                  <a:schemeClr val="tx1">
                    <a:lumMod val="85000"/>
                    <a:lumOff val="15000"/>
                  </a:schemeClr>
                </a:solidFill>
                <a:latin typeface="+mj-lt"/>
                <a:ea typeface="微软雅黑" panose="020B0503020204020204" pitchFamily="34" charset="-122"/>
              </a:rPr>
              <a:t>访问属性时，需要在属性名前加上下划线，否则系统会因不断递归调用而报错。</a:t>
            </a:r>
            <a:endParaRPr lang="zh-CN" altLang="en-US" sz="2400" dirty="0">
              <a:solidFill>
                <a:schemeClr val="tx1">
                  <a:lumMod val="85000"/>
                  <a:lumOff val="15000"/>
                </a:schemeClr>
              </a:solidFill>
              <a:effectLst/>
              <a:latin typeface="+mj-lt"/>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12" presetClass="entr" presetSubtype="1"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ppt_y</p:attrName>
                                        </p:attrNameLst>
                                      </p:cBhvr>
                                      <p:tavLst>
                                        <p:tav tm="0">
                                          <p:val>
                                            <p:strVal val="#ppt_y-#ppt_h*1.125000"/>
                                          </p:val>
                                        </p:tav>
                                        <p:tav tm="100000">
                                          <p:val>
                                            <p:strVal val="#ppt_y"/>
                                          </p:val>
                                        </p:tav>
                                      </p:tavLst>
                                    </p:anim>
                                    <p:animEffect transition="in" filter="wipe(down)">
                                      <p:cBhvr>
                                        <p:cTn id="16" dur="500"/>
                                        <p:tgtEl>
                                          <p:spTgt spid="3"/>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up)">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8" grpId="0" animBg="1"/>
      <p:bldP spid="10"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接连接符 23"/>
          <p:cNvCxnSpPr/>
          <p:nvPr/>
        </p:nvCxnSpPr>
        <p:spPr>
          <a:xfrm>
            <a:off x="1592830" y="1552925"/>
            <a:ext cx="6035041" cy="1"/>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447708" y="1929749"/>
            <a:ext cx="10258422" cy="4042453"/>
          </a:xfrm>
          <a:prstGeom prst="rect">
            <a:avLst/>
          </a:prstGeom>
        </p:spPr>
        <p:txBody>
          <a:bodyPr wrap="square">
            <a:spAutoFit/>
          </a:bodyPr>
          <a:lstStyle/>
          <a:p>
            <a:pPr>
              <a:lnSpc>
                <a:spcPct val="120000"/>
              </a:lnSpc>
              <a:spcBef>
                <a:spcPct val="0"/>
              </a:spcBef>
              <a:defRPr/>
            </a:pPr>
            <a:r>
              <a:rPr lang="en-US" altLang="zh-CN" sz="2400" b="1" dirty="0">
                <a:solidFill>
                  <a:schemeClr val="tx1">
                    <a:lumMod val="85000"/>
                    <a:lumOff val="15000"/>
                  </a:schemeClr>
                </a:solidFill>
                <a:latin typeface="+mj-lt"/>
                <a:ea typeface="微软雅黑" panose="020B0503020204020204" pitchFamily="34" charset="-122"/>
              </a:rPr>
              <a:t>6	@</a:t>
            </a:r>
            <a:r>
              <a:rPr lang="en-US" altLang="zh-CN" sz="2400" b="1" dirty="0" err="1">
                <a:solidFill>
                  <a:schemeClr val="tx1">
                    <a:lumMod val="85000"/>
                    <a:lumOff val="15000"/>
                  </a:schemeClr>
                </a:solidFill>
                <a:latin typeface="+mj-lt"/>
                <a:ea typeface="微软雅黑" panose="020B0503020204020204" pitchFamily="34" charset="-122"/>
              </a:rPr>
              <a:t>score.setter</a:t>
            </a:r>
            <a:endParaRPr lang="en-US" altLang="zh-CN" sz="2400" b="1"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2400" b="1" dirty="0">
                <a:solidFill>
                  <a:schemeClr val="tx1">
                    <a:lumMod val="85000"/>
                    <a:lumOff val="15000"/>
                  </a:schemeClr>
                </a:solidFill>
                <a:latin typeface="+mj-lt"/>
                <a:ea typeface="微软雅黑" panose="020B0503020204020204" pitchFamily="34" charset="-122"/>
              </a:rPr>
              <a:t>7	def score(self, score): #</a:t>
            </a:r>
            <a:r>
              <a:rPr lang="zh-CN" altLang="en-US" sz="2400" b="1" dirty="0">
                <a:solidFill>
                  <a:schemeClr val="tx1">
                    <a:lumMod val="85000"/>
                    <a:lumOff val="15000"/>
                  </a:schemeClr>
                </a:solidFill>
                <a:latin typeface="+mj-lt"/>
                <a:ea typeface="微软雅黑" panose="020B0503020204020204" pitchFamily="34" charset="-122"/>
              </a:rPr>
              <a:t>用</a:t>
            </a:r>
            <a:r>
              <a:rPr lang="en-US" altLang="zh-CN" sz="2400" b="1" dirty="0" err="1">
                <a:solidFill>
                  <a:schemeClr val="tx1">
                    <a:lumMod val="85000"/>
                    <a:lumOff val="15000"/>
                  </a:schemeClr>
                </a:solidFill>
                <a:latin typeface="+mj-lt"/>
                <a:ea typeface="微软雅黑" panose="020B0503020204020204" pitchFamily="34" charset="-122"/>
              </a:rPr>
              <a:t>score.setter</a:t>
            </a:r>
            <a:r>
              <a:rPr lang="zh-CN" altLang="en-US" sz="2400" b="1" dirty="0">
                <a:solidFill>
                  <a:schemeClr val="tx1">
                    <a:lumMod val="85000"/>
                    <a:lumOff val="15000"/>
                  </a:schemeClr>
                </a:solidFill>
                <a:latin typeface="+mj-lt"/>
                <a:ea typeface="微软雅黑" panose="020B0503020204020204" pitchFamily="34" charset="-122"/>
              </a:rPr>
              <a:t>定义一个用于设置</a:t>
            </a:r>
            <a:r>
              <a:rPr lang="en-US" altLang="zh-CN" sz="2400" b="1" dirty="0">
                <a:solidFill>
                  <a:schemeClr val="tx1">
                    <a:lumMod val="85000"/>
                    <a:lumOff val="15000"/>
                  </a:schemeClr>
                </a:solidFill>
                <a:latin typeface="+mj-lt"/>
                <a:ea typeface="微软雅黑" panose="020B0503020204020204" pitchFamily="34" charset="-122"/>
              </a:rPr>
              <a:t>score</a:t>
            </a:r>
            <a:r>
              <a:rPr lang="zh-CN" altLang="en-US" sz="2400" b="1" dirty="0">
                <a:solidFill>
                  <a:schemeClr val="tx1">
                    <a:lumMod val="85000"/>
                    <a:lumOff val="15000"/>
                  </a:schemeClr>
                </a:solidFill>
                <a:latin typeface="+mj-lt"/>
                <a:ea typeface="微软雅黑" panose="020B0503020204020204" pitchFamily="34" charset="-122"/>
              </a:rPr>
              <a:t>值的方法</a:t>
            </a:r>
            <a:endParaRPr lang="zh-CN" altLang="en-US" sz="2400" b="1"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8	    if score&lt;0 or score&gt;100: #</a:t>
            </a:r>
            <a:r>
              <a:rPr lang="zh-CN" altLang="en-US" sz="2400" dirty="0">
                <a:solidFill>
                  <a:schemeClr val="tx1">
                    <a:lumMod val="85000"/>
                    <a:lumOff val="15000"/>
                  </a:schemeClr>
                </a:solidFill>
                <a:latin typeface="+mj-lt"/>
                <a:ea typeface="微软雅黑" panose="020B0503020204020204" pitchFamily="34" charset="-122"/>
              </a:rPr>
              <a:t>不符合</a:t>
            </a:r>
            <a:r>
              <a:rPr lang="en-US" altLang="zh-CN" sz="2400" dirty="0">
                <a:solidFill>
                  <a:schemeClr val="tx1">
                    <a:lumMod val="85000"/>
                    <a:lumOff val="15000"/>
                  </a:schemeClr>
                </a:solidFill>
                <a:latin typeface="+mj-lt"/>
                <a:ea typeface="微软雅黑" panose="020B0503020204020204" pitchFamily="34" charset="-122"/>
              </a:rPr>
              <a:t>0~100</a:t>
            </a:r>
            <a:r>
              <a:rPr lang="zh-CN" altLang="en-US" sz="2400" dirty="0">
                <a:solidFill>
                  <a:schemeClr val="tx1">
                    <a:lumMod val="85000"/>
                    <a:lumOff val="15000"/>
                  </a:schemeClr>
                </a:solidFill>
                <a:latin typeface="+mj-lt"/>
                <a:ea typeface="微软雅黑" panose="020B0503020204020204" pitchFamily="34" charset="-122"/>
              </a:rPr>
              <a:t>的限定条件</a:t>
            </a:r>
            <a:endParaRPr lang="zh-CN" altLang="en-US" sz="2400"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9	        print('</a:t>
            </a:r>
            <a:r>
              <a:rPr lang="zh-CN" altLang="en-US" sz="2400" dirty="0">
                <a:solidFill>
                  <a:schemeClr val="tx1">
                    <a:lumMod val="85000"/>
                    <a:lumOff val="15000"/>
                  </a:schemeClr>
                </a:solidFill>
                <a:latin typeface="+mj-lt"/>
                <a:ea typeface="微软雅黑" panose="020B0503020204020204" pitchFamily="34" charset="-122"/>
              </a:rPr>
              <a:t>成绩必须在</a:t>
            </a:r>
            <a:r>
              <a:rPr lang="en-US" altLang="zh-CN" sz="2400" dirty="0">
                <a:solidFill>
                  <a:schemeClr val="tx1">
                    <a:lumMod val="85000"/>
                    <a:lumOff val="15000"/>
                  </a:schemeClr>
                </a:solidFill>
                <a:latin typeface="+mj-lt"/>
                <a:ea typeface="微软雅黑" panose="020B0503020204020204" pitchFamily="34" charset="-122"/>
              </a:rPr>
              <a:t>0~100</a:t>
            </a:r>
            <a:r>
              <a:rPr lang="zh-CN" altLang="en-US" sz="2400" dirty="0">
                <a:solidFill>
                  <a:schemeClr val="tx1">
                    <a:lumMod val="85000"/>
                    <a:lumOff val="15000"/>
                  </a:schemeClr>
                </a:solidFill>
                <a:latin typeface="+mj-lt"/>
                <a:ea typeface="微软雅黑" panose="020B0503020204020204" pitchFamily="34" charset="-122"/>
              </a:rPr>
              <a:t>之间！</a:t>
            </a:r>
            <a:r>
              <a:rPr lang="en-US" altLang="zh-CN" sz="2400" dirty="0">
                <a:solidFill>
                  <a:schemeClr val="tx1">
                    <a:lumMod val="85000"/>
                    <a:lumOff val="15000"/>
                  </a:schemeClr>
                </a:solidFill>
                <a:latin typeface="+mj-lt"/>
                <a:ea typeface="微软雅黑" panose="020B0503020204020204" pitchFamily="34" charset="-122"/>
              </a:rPr>
              <a:t>')</a:t>
            </a:r>
            <a:endParaRPr lang="en-US" altLang="zh-CN" sz="2400"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10	    else:</a:t>
            </a:r>
            <a:endParaRPr lang="en-US" altLang="zh-CN" sz="2400"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11	        </a:t>
            </a:r>
            <a:r>
              <a:rPr lang="en-US" altLang="zh-CN" sz="2400" dirty="0" err="1">
                <a:solidFill>
                  <a:schemeClr val="tx1">
                    <a:lumMod val="85000"/>
                    <a:lumOff val="15000"/>
                  </a:schemeClr>
                </a:solidFill>
                <a:latin typeface="+mj-lt"/>
                <a:ea typeface="微软雅黑" panose="020B0503020204020204" pitchFamily="34" charset="-122"/>
              </a:rPr>
              <a:t>self.</a:t>
            </a:r>
            <a:r>
              <a:rPr lang="en-US" altLang="zh-CN" sz="2400" b="1" dirty="0" err="1">
                <a:solidFill>
                  <a:schemeClr val="tx1">
                    <a:lumMod val="85000"/>
                    <a:lumOff val="15000"/>
                  </a:schemeClr>
                </a:solidFill>
                <a:latin typeface="+mj-lt"/>
                <a:ea typeface="微软雅黑" panose="020B0503020204020204" pitchFamily="34" charset="-122"/>
              </a:rPr>
              <a:t>_score</a:t>
            </a:r>
            <a:r>
              <a:rPr lang="en-US" altLang="zh-CN" sz="2400" dirty="0">
                <a:solidFill>
                  <a:schemeClr val="tx1">
                    <a:lumMod val="85000"/>
                    <a:lumOff val="15000"/>
                  </a:schemeClr>
                </a:solidFill>
                <a:latin typeface="+mj-lt"/>
                <a:ea typeface="微软雅黑" panose="020B0503020204020204" pitchFamily="34" charset="-122"/>
              </a:rPr>
              <a:t>=score</a:t>
            </a:r>
            <a:endParaRPr lang="en-US" altLang="zh-CN" sz="2400"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12	</a:t>
            </a:r>
            <a:r>
              <a:rPr lang="en-US" altLang="zh-CN" sz="2400" b="1" dirty="0">
                <a:solidFill>
                  <a:schemeClr val="tx1">
                    <a:lumMod val="85000"/>
                    <a:lumOff val="15000"/>
                  </a:schemeClr>
                </a:solidFill>
                <a:ea typeface="微软雅黑" panose="020B0503020204020204" pitchFamily="34" charset="-122"/>
              </a:rPr>
              <a:t>@pro</a:t>
            </a:r>
            <a:r>
              <a:rPr lang="en-US" altLang="zh-CN" sz="2400" b="1" dirty="0">
                <a:solidFill>
                  <a:schemeClr val="tx1">
                    <a:lumMod val="85000"/>
                    <a:lumOff val="15000"/>
                  </a:schemeClr>
                </a:solidFill>
                <a:latin typeface="+mj-lt"/>
                <a:ea typeface="微软雅黑" panose="020B0503020204020204" pitchFamily="34" charset="-122"/>
              </a:rPr>
              <a:t>perty</a:t>
            </a:r>
            <a:endParaRPr lang="en-US" altLang="zh-CN" sz="2400" b="1"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2400" b="1" dirty="0">
                <a:solidFill>
                  <a:schemeClr val="tx1">
                    <a:lumMod val="85000"/>
                    <a:lumOff val="15000"/>
                  </a:schemeClr>
                </a:solidFill>
                <a:latin typeface="+mj-lt"/>
                <a:ea typeface="微软雅黑" panose="020B0503020204020204" pitchFamily="34" charset="-122"/>
              </a:rPr>
              <a:t>13	def age(self): #</a:t>
            </a:r>
            <a:r>
              <a:rPr lang="zh-CN" altLang="en-US" sz="2400" b="1" dirty="0">
                <a:solidFill>
                  <a:schemeClr val="tx1">
                    <a:lumMod val="85000"/>
                    <a:lumOff val="15000"/>
                  </a:schemeClr>
                </a:solidFill>
                <a:latin typeface="+mj-lt"/>
                <a:ea typeface="微软雅黑" panose="020B0503020204020204" pitchFamily="34" charset="-122"/>
              </a:rPr>
              <a:t>用</a:t>
            </a:r>
            <a:r>
              <a:rPr lang="en-US" altLang="zh-CN" sz="2400" b="1" dirty="0">
                <a:solidFill>
                  <a:schemeClr val="tx1">
                    <a:lumMod val="85000"/>
                    <a:lumOff val="15000"/>
                  </a:schemeClr>
                </a:solidFill>
                <a:latin typeface="+mj-lt"/>
                <a:ea typeface="微软雅黑" panose="020B0503020204020204" pitchFamily="34" charset="-122"/>
              </a:rPr>
              <a:t>@property</a:t>
            </a:r>
            <a:r>
              <a:rPr lang="zh-CN" altLang="en-US" sz="2400" b="1" dirty="0">
                <a:solidFill>
                  <a:schemeClr val="tx1">
                    <a:lumMod val="85000"/>
                    <a:lumOff val="15000"/>
                  </a:schemeClr>
                </a:solidFill>
                <a:latin typeface="+mj-lt"/>
                <a:ea typeface="微软雅黑" panose="020B0503020204020204" pitchFamily="34" charset="-122"/>
              </a:rPr>
              <a:t>装饰器定义一个用于获取</a:t>
            </a:r>
            <a:r>
              <a:rPr lang="en-US" altLang="zh-CN" sz="2400" b="1" dirty="0">
                <a:solidFill>
                  <a:schemeClr val="tx1">
                    <a:lumMod val="85000"/>
                    <a:lumOff val="15000"/>
                  </a:schemeClr>
                </a:solidFill>
                <a:latin typeface="+mj-lt"/>
                <a:ea typeface="微软雅黑" panose="020B0503020204020204" pitchFamily="34" charset="-122"/>
              </a:rPr>
              <a:t>age</a:t>
            </a:r>
            <a:r>
              <a:rPr lang="zh-CN" altLang="en-US" sz="2400" b="1" dirty="0">
                <a:solidFill>
                  <a:schemeClr val="tx1">
                    <a:lumMod val="85000"/>
                    <a:lumOff val="15000"/>
                  </a:schemeClr>
                </a:solidFill>
                <a:latin typeface="+mj-lt"/>
                <a:ea typeface="微软雅黑" panose="020B0503020204020204" pitchFamily="34" charset="-122"/>
              </a:rPr>
              <a:t>值的方法</a:t>
            </a:r>
            <a:endParaRPr lang="zh-CN" altLang="en-US" sz="2400" b="1" dirty="0">
              <a:solidFill>
                <a:schemeClr val="tx1">
                  <a:lumMod val="85000"/>
                  <a:lumOff val="15000"/>
                </a:schemeClr>
              </a:solidFill>
              <a:latin typeface="+mj-lt"/>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14	    return </a:t>
            </a:r>
            <a:r>
              <a:rPr lang="en-US" altLang="zh-CN" sz="2400" dirty="0" err="1">
                <a:solidFill>
                  <a:schemeClr val="tx1">
                    <a:lumMod val="85000"/>
                    <a:lumOff val="15000"/>
                  </a:schemeClr>
                </a:solidFill>
                <a:latin typeface="+mj-lt"/>
                <a:ea typeface="微软雅黑" panose="020B0503020204020204" pitchFamily="34" charset="-122"/>
              </a:rPr>
              <a:t>datetime.datetime.now</a:t>
            </a:r>
            <a:r>
              <a:rPr lang="en-US" altLang="zh-CN" sz="2400" dirty="0">
                <a:solidFill>
                  <a:schemeClr val="tx1">
                    <a:lumMod val="85000"/>
                    <a:lumOff val="15000"/>
                  </a:schemeClr>
                </a:solidFill>
                <a:latin typeface="+mj-lt"/>
                <a:ea typeface="微软雅黑" panose="020B0503020204020204" pitchFamily="34" charset="-122"/>
              </a:rPr>
              <a:t>().year-</a:t>
            </a:r>
            <a:r>
              <a:rPr lang="en-US" altLang="zh-CN" sz="2400" dirty="0" err="1">
                <a:solidFill>
                  <a:schemeClr val="tx1">
                    <a:lumMod val="85000"/>
                    <a:lumOff val="15000"/>
                  </a:schemeClr>
                </a:solidFill>
                <a:latin typeface="+mj-lt"/>
                <a:ea typeface="微软雅黑" panose="020B0503020204020204" pitchFamily="34" charset="-122"/>
              </a:rPr>
              <a:t>self.birthyear</a:t>
            </a:r>
            <a:endParaRPr lang="zh-CN" altLang="en-US" sz="2400" dirty="0">
              <a:solidFill>
                <a:schemeClr val="tx1">
                  <a:lumMod val="85000"/>
                  <a:lumOff val="15000"/>
                </a:schemeClr>
              </a:solidFill>
              <a:effectLst/>
              <a:latin typeface="+mj-lt"/>
              <a:ea typeface="微软雅黑" panose="020B0503020204020204" pitchFamily="34" charset="-122"/>
            </a:endParaRPr>
          </a:p>
        </p:txBody>
      </p:sp>
      <p:grpSp>
        <p:nvGrpSpPr>
          <p:cNvPr id="16" name="组合 15"/>
          <p:cNvGrpSpPr/>
          <p:nvPr/>
        </p:nvGrpSpPr>
        <p:grpSpPr>
          <a:xfrm>
            <a:off x="1592830" y="628743"/>
            <a:ext cx="1082757" cy="1082757"/>
            <a:chOff x="2055662" y="1762598"/>
            <a:chExt cx="1082757" cy="1082757"/>
          </a:xfrm>
        </p:grpSpPr>
        <p:sp>
          <p:nvSpPr>
            <p:cNvPr id="17" name="KSO_Shape"/>
            <p:cNvSpPr/>
            <p:nvPr/>
          </p:nvSpPr>
          <p:spPr>
            <a:xfrm>
              <a:off x="2055662" y="1762598"/>
              <a:ext cx="1082757" cy="1082757"/>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8" name="KSO_Shape"/>
            <p:cNvSpPr/>
            <p:nvPr/>
          </p:nvSpPr>
          <p:spPr bwMode="auto">
            <a:xfrm>
              <a:off x="2200284" y="1980847"/>
              <a:ext cx="758352" cy="613001"/>
            </a:xfrm>
            <a:custGeom>
              <a:avLst/>
              <a:gdLst/>
              <a:ahLst/>
              <a:cxnLst/>
              <a:rect l="0" t="0" r="r" b="b"/>
              <a:pathLst>
                <a:path w="4741862" h="3833813">
                  <a:moveTo>
                    <a:pt x="247650" y="2000250"/>
                  </a:moveTo>
                  <a:lnTo>
                    <a:pt x="1016000" y="2000250"/>
                  </a:lnTo>
                  <a:lnTo>
                    <a:pt x="1030288" y="2003425"/>
                  </a:lnTo>
                  <a:lnTo>
                    <a:pt x="1041400" y="2012950"/>
                  </a:lnTo>
                  <a:lnTo>
                    <a:pt x="1050925" y="2020888"/>
                  </a:lnTo>
                  <a:lnTo>
                    <a:pt x="1054100" y="2036763"/>
                  </a:lnTo>
                  <a:lnTo>
                    <a:pt x="1050925" y="2051051"/>
                  </a:lnTo>
                  <a:lnTo>
                    <a:pt x="1041400" y="2063751"/>
                  </a:lnTo>
                  <a:lnTo>
                    <a:pt x="1030288" y="2071688"/>
                  </a:lnTo>
                  <a:lnTo>
                    <a:pt x="1016000" y="2074863"/>
                  </a:lnTo>
                  <a:lnTo>
                    <a:pt x="247650" y="2074863"/>
                  </a:lnTo>
                  <a:lnTo>
                    <a:pt x="233362" y="2071688"/>
                  </a:lnTo>
                  <a:lnTo>
                    <a:pt x="220662" y="2063751"/>
                  </a:lnTo>
                  <a:lnTo>
                    <a:pt x="212725" y="2051051"/>
                  </a:lnTo>
                  <a:lnTo>
                    <a:pt x="209550" y="2036763"/>
                  </a:lnTo>
                  <a:lnTo>
                    <a:pt x="212725" y="2020888"/>
                  </a:lnTo>
                  <a:lnTo>
                    <a:pt x="220662" y="2012950"/>
                  </a:lnTo>
                  <a:lnTo>
                    <a:pt x="233362" y="2003425"/>
                  </a:lnTo>
                  <a:lnTo>
                    <a:pt x="247650" y="2000250"/>
                  </a:lnTo>
                  <a:close/>
                  <a:moveTo>
                    <a:pt x="244475" y="1901825"/>
                  </a:moveTo>
                  <a:lnTo>
                    <a:pt x="1012825" y="1901825"/>
                  </a:lnTo>
                  <a:lnTo>
                    <a:pt x="1027112" y="1905000"/>
                  </a:lnTo>
                  <a:lnTo>
                    <a:pt x="1039812" y="1914525"/>
                  </a:lnTo>
                  <a:lnTo>
                    <a:pt x="1044575" y="1925638"/>
                  </a:lnTo>
                  <a:lnTo>
                    <a:pt x="1047750" y="1941513"/>
                  </a:lnTo>
                  <a:lnTo>
                    <a:pt x="1044575" y="1952626"/>
                  </a:lnTo>
                  <a:lnTo>
                    <a:pt x="1039812" y="1965326"/>
                  </a:lnTo>
                  <a:lnTo>
                    <a:pt x="1027112" y="1973263"/>
                  </a:lnTo>
                  <a:lnTo>
                    <a:pt x="1012825" y="1976438"/>
                  </a:lnTo>
                  <a:lnTo>
                    <a:pt x="244475" y="1976438"/>
                  </a:lnTo>
                  <a:lnTo>
                    <a:pt x="230188" y="1973263"/>
                  </a:lnTo>
                  <a:lnTo>
                    <a:pt x="217488" y="1965326"/>
                  </a:lnTo>
                  <a:lnTo>
                    <a:pt x="209550" y="1952626"/>
                  </a:lnTo>
                  <a:lnTo>
                    <a:pt x="206375" y="1941513"/>
                  </a:lnTo>
                  <a:lnTo>
                    <a:pt x="209550" y="1925638"/>
                  </a:lnTo>
                  <a:lnTo>
                    <a:pt x="217488" y="1914525"/>
                  </a:lnTo>
                  <a:lnTo>
                    <a:pt x="230188" y="1905000"/>
                  </a:lnTo>
                  <a:lnTo>
                    <a:pt x="244475" y="1901825"/>
                  </a:lnTo>
                  <a:close/>
                  <a:moveTo>
                    <a:pt x="277813" y="1803400"/>
                  </a:moveTo>
                  <a:lnTo>
                    <a:pt x="1047750" y="1803400"/>
                  </a:lnTo>
                  <a:lnTo>
                    <a:pt x="1060450" y="1806575"/>
                  </a:lnTo>
                  <a:lnTo>
                    <a:pt x="1071563" y="1816100"/>
                  </a:lnTo>
                  <a:lnTo>
                    <a:pt x="1081088" y="1827213"/>
                  </a:lnTo>
                  <a:lnTo>
                    <a:pt x="1084263" y="1843088"/>
                  </a:lnTo>
                  <a:lnTo>
                    <a:pt x="1081088" y="1857376"/>
                  </a:lnTo>
                  <a:lnTo>
                    <a:pt x="1071563" y="1868488"/>
                  </a:lnTo>
                  <a:lnTo>
                    <a:pt x="1060450" y="1874838"/>
                  </a:lnTo>
                  <a:lnTo>
                    <a:pt x="1047750" y="1878013"/>
                  </a:lnTo>
                  <a:lnTo>
                    <a:pt x="277813" y="1878013"/>
                  </a:lnTo>
                  <a:lnTo>
                    <a:pt x="263525" y="1874838"/>
                  </a:lnTo>
                  <a:lnTo>
                    <a:pt x="250825" y="1868488"/>
                  </a:lnTo>
                  <a:lnTo>
                    <a:pt x="244475" y="1857376"/>
                  </a:lnTo>
                  <a:lnTo>
                    <a:pt x="241300" y="1843088"/>
                  </a:lnTo>
                  <a:lnTo>
                    <a:pt x="244475" y="1827213"/>
                  </a:lnTo>
                  <a:lnTo>
                    <a:pt x="250825" y="1816100"/>
                  </a:lnTo>
                  <a:lnTo>
                    <a:pt x="263525" y="1806575"/>
                  </a:lnTo>
                  <a:lnTo>
                    <a:pt x="277813" y="1803400"/>
                  </a:lnTo>
                  <a:close/>
                  <a:moveTo>
                    <a:pt x="238125" y="1708150"/>
                  </a:moveTo>
                  <a:lnTo>
                    <a:pt x="1009650" y="1708150"/>
                  </a:lnTo>
                  <a:lnTo>
                    <a:pt x="1020762" y="1711325"/>
                  </a:lnTo>
                  <a:lnTo>
                    <a:pt x="1033462" y="1717675"/>
                  </a:lnTo>
                  <a:lnTo>
                    <a:pt x="1041400" y="1728788"/>
                  </a:lnTo>
                  <a:lnTo>
                    <a:pt x="1044575" y="1744663"/>
                  </a:lnTo>
                  <a:lnTo>
                    <a:pt x="1041400" y="1758951"/>
                  </a:lnTo>
                  <a:lnTo>
                    <a:pt x="1033462" y="1770063"/>
                  </a:lnTo>
                  <a:lnTo>
                    <a:pt x="1020762" y="1779588"/>
                  </a:lnTo>
                  <a:lnTo>
                    <a:pt x="1009650" y="1782763"/>
                  </a:lnTo>
                  <a:lnTo>
                    <a:pt x="238125" y="1782763"/>
                  </a:lnTo>
                  <a:lnTo>
                    <a:pt x="223838" y="1779588"/>
                  </a:lnTo>
                  <a:lnTo>
                    <a:pt x="212725" y="1770063"/>
                  </a:lnTo>
                  <a:lnTo>
                    <a:pt x="206375" y="1758951"/>
                  </a:lnTo>
                  <a:lnTo>
                    <a:pt x="203200" y="1744663"/>
                  </a:lnTo>
                  <a:lnTo>
                    <a:pt x="206375" y="1728788"/>
                  </a:lnTo>
                  <a:lnTo>
                    <a:pt x="212725" y="1717675"/>
                  </a:lnTo>
                  <a:lnTo>
                    <a:pt x="223838" y="1711325"/>
                  </a:lnTo>
                  <a:lnTo>
                    <a:pt x="238125" y="1708150"/>
                  </a:lnTo>
                  <a:close/>
                  <a:moveTo>
                    <a:pt x="301626" y="1609725"/>
                  </a:moveTo>
                  <a:lnTo>
                    <a:pt x="1068388" y="1609725"/>
                  </a:lnTo>
                  <a:lnTo>
                    <a:pt x="1084264" y="1612900"/>
                  </a:lnTo>
                  <a:lnTo>
                    <a:pt x="1095376" y="1620838"/>
                  </a:lnTo>
                  <a:lnTo>
                    <a:pt x="1104901" y="1633538"/>
                  </a:lnTo>
                  <a:lnTo>
                    <a:pt x="1108076" y="1644650"/>
                  </a:lnTo>
                  <a:lnTo>
                    <a:pt x="1104901" y="1660526"/>
                  </a:lnTo>
                  <a:lnTo>
                    <a:pt x="1095376" y="1671638"/>
                  </a:lnTo>
                  <a:lnTo>
                    <a:pt x="1084264" y="1681163"/>
                  </a:lnTo>
                  <a:lnTo>
                    <a:pt x="1068388" y="1684338"/>
                  </a:lnTo>
                  <a:lnTo>
                    <a:pt x="301626" y="1684338"/>
                  </a:lnTo>
                  <a:lnTo>
                    <a:pt x="287338" y="1681163"/>
                  </a:lnTo>
                  <a:lnTo>
                    <a:pt x="274638" y="1671638"/>
                  </a:lnTo>
                  <a:lnTo>
                    <a:pt x="268288" y="1660526"/>
                  </a:lnTo>
                  <a:lnTo>
                    <a:pt x="265113" y="1644650"/>
                  </a:lnTo>
                  <a:lnTo>
                    <a:pt x="268288" y="1633538"/>
                  </a:lnTo>
                  <a:lnTo>
                    <a:pt x="274638" y="1620838"/>
                  </a:lnTo>
                  <a:lnTo>
                    <a:pt x="287338" y="1612900"/>
                  </a:lnTo>
                  <a:lnTo>
                    <a:pt x="301626" y="1609725"/>
                  </a:lnTo>
                  <a:close/>
                  <a:moveTo>
                    <a:pt x="254001" y="1511300"/>
                  </a:moveTo>
                  <a:lnTo>
                    <a:pt x="1020764" y="1511300"/>
                  </a:lnTo>
                  <a:lnTo>
                    <a:pt x="1036638" y="1514475"/>
                  </a:lnTo>
                  <a:lnTo>
                    <a:pt x="1047751" y="1522413"/>
                  </a:lnTo>
                  <a:lnTo>
                    <a:pt x="1057276" y="1535113"/>
                  </a:lnTo>
                  <a:lnTo>
                    <a:pt x="1060451" y="1549401"/>
                  </a:lnTo>
                  <a:lnTo>
                    <a:pt x="1057276" y="1562101"/>
                  </a:lnTo>
                  <a:lnTo>
                    <a:pt x="1047751" y="1573213"/>
                  </a:lnTo>
                  <a:lnTo>
                    <a:pt x="1036638" y="1582738"/>
                  </a:lnTo>
                  <a:lnTo>
                    <a:pt x="1020764" y="1585913"/>
                  </a:lnTo>
                  <a:lnTo>
                    <a:pt x="254001" y="1585913"/>
                  </a:lnTo>
                  <a:lnTo>
                    <a:pt x="238126" y="1582738"/>
                  </a:lnTo>
                  <a:lnTo>
                    <a:pt x="227013" y="1573213"/>
                  </a:lnTo>
                  <a:lnTo>
                    <a:pt x="220663" y="1562101"/>
                  </a:lnTo>
                  <a:lnTo>
                    <a:pt x="217488" y="1549401"/>
                  </a:lnTo>
                  <a:lnTo>
                    <a:pt x="220663" y="1535113"/>
                  </a:lnTo>
                  <a:lnTo>
                    <a:pt x="227013" y="1522413"/>
                  </a:lnTo>
                  <a:lnTo>
                    <a:pt x="238126" y="1514475"/>
                  </a:lnTo>
                  <a:lnTo>
                    <a:pt x="254001" y="1511300"/>
                  </a:lnTo>
                  <a:close/>
                  <a:moveTo>
                    <a:pt x="274638" y="1412875"/>
                  </a:moveTo>
                  <a:lnTo>
                    <a:pt x="1041400" y="1412875"/>
                  </a:lnTo>
                  <a:lnTo>
                    <a:pt x="1057276" y="1416050"/>
                  </a:lnTo>
                  <a:lnTo>
                    <a:pt x="1068388" y="1423988"/>
                  </a:lnTo>
                  <a:lnTo>
                    <a:pt x="1077913" y="1436688"/>
                  </a:lnTo>
                  <a:lnTo>
                    <a:pt x="1081088" y="1450976"/>
                  </a:lnTo>
                  <a:lnTo>
                    <a:pt x="1077913" y="1466851"/>
                  </a:lnTo>
                  <a:lnTo>
                    <a:pt x="1068388" y="1477963"/>
                  </a:lnTo>
                  <a:lnTo>
                    <a:pt x="1057276" y="1484313"/>
                  </a:lnTo>
                  <a:lnTo>
                    <a:pt x="1041400" y="1487488"/>
                  </a:lnTo>
                  <a:lnTo>
                    <a:pt x="274638" y="1487488"/>
                  </a:lnTo>
                  <a:lnTo>
                    <a:pt x="260350" y="1484313"/>
                  </a:lnTo>
                  <a:lnTo>
                    <a:pt x="247650" y="1477963"/>
                  </a:lnTo>
                  <a:lnTo>
                    <a:pt x="238126" y="1466851"/>
                  </a:lnTo>
                  <a:lnTo>
                    <a:pt x="236538" y="1450976"/>
                  </a:lnTo>
                  <a:lnTo>
                    <a:pt x="238126" y="1436688"/>
                  </a:lnTo>
                  <a:lnTo>
                    <a:pt x="247650" y="1423988"/>
                  </a:lnTo>
                  <a:lnTo>
                    <a:pt x="260350" y="1416050"/>
                  </a:lnTo>
                  <a:lnTo>
                    <a:pt x="274638" y="1412875"/>
                  </a:lnTo>
                  <a:close/>
                  <a:moveTo>
                    <a:pt x="3359150" y="0"/>
                  </a:moveTo>
                  <a:lnTo>
                    <a:pt x="3403600" y="3175"/>
                  </a:lnTo>
                  <a:lnTo>
                    <a:pt x="3449638" y="6350"/>
                  </a:lnTo>
                  <a:lnTo>
                    <a:pt x="3494088" y="17462"/>
                  </a:lnTo>
                  <a:lnTo>
                    <a:pt x="3535362" y="30162"/>
                  </a:lnTo>
                  <a:lnTo>
                    <a:pt x="3579814" y="50800"/>
                  </a:lnTo>
                  <a:lnTo>
                    <a:pt x="3619500" y="71437"/>
                  </a:lnTo>
                  <a:lnTo>
                    <a:pt x="3654426" y="98425"/>
                  </a:lnTo>
                  <a:lnTo>
                    <a:pt x="3687762" y="128587"/>
                  </a:lnTo>
                  <a:lnTo>
                    <a:pt x="3717926" y="158750"/>
                  </a:lnTo>
                  <a:lnTo>
                    <a:pt x="3744914" y="193675"/>
                  </a:lnTo>
                  <a:lnTo>
                    <a:pt x="3768726" y="230187"/>
                  </a:lnTo>
                  <a:lnTo>
                    <a:pt x="3789362" y="268287"/>
                  </a:lnTo>
                  <a:lnTo>
                    <a:pt x="3803650" y="311150"/>
                  </a:lnTo>
                  <a:lnTo>
                    <a:pt x="3816350" y="352425"/>
                  </a:lnTo>
                  <a:lnTo>
                    <a:pt x="3822700" y="393700"/>
                  </a:lnTo>
                  <a:lnTo>
                    <a:pt x="3827462" y="439737"/>
                  </a:lnTo>
                  <a:lnTo>
                    <a:pt x="3825876" y="484187"/>
                  </a:lnTo>
                  <a:lnTo>
                    <a:pt x="3822700" y="528637"/>
                  </a:lnTo>
                  <a:lnTo>
                    <a:pt x="3813176" y="573087"/>
                  </a:lnTo>
                  <a:lnTo>
                    <a:pt x="3798888" y="615950"/>
                  </a:lnTo>
                  <a:lnTo>
                    <a:pt x="3776662" y="660400"/>
                  </a:lnTo>
                  <a:lnTo>
                    <a:pt x="3756026" y="698500"/>
                  </a:lnTo>
                  <a:lnTo>
                    <a:pt x="3729038" y="735012"/>
                  </a:lnTo>
                  <a:lnTo>
                    <a:pt x="3702050" y="768350"/>
                  </a:lnTo>
                  <a:lnTo>
                    <a:pt x="3670300" y="796925"/>
                  </a:lnTo>
                  <a:lnTo>
                    <a:pt x="3633788" y="823912"/>
                  </a:lnTo>
                  <a:lnTo>
                    <a:pt x="3598862" y="847724"/>
                  </a:lnTo>
                  <a:lnTo>
                    <a:pt x="3606800" y="844549"/>
                  </a:lnTo>
                  <a:lnTo>
                    <a:pt x="3633788" y="842962"/>
                  </a:lnTo>
                  <a:lnTo>
                    <a:pt x="3675062" y="839787"/>
                  </a:lnTo>
                  <a:lnTo>
                    <a:pt x="3721100" y="839787"/>
                  </a:lnTo>
                  <a:lnTo>
                    <a:pt x="3765550" y="842962"/>
                  </a:lnTo>
                  <a:lnTo>
                    <a:pt x="3810000" y="850899"/>
                  </a:lnTo>
                  <a:lnTo>
                    <a:pt x="3857626" y="863599"/>
                  </a:lnTo>
                  <a:lnTo>
                    <a:pt x="3902076" y="881062"/>
                  </a:lnTo>
                  <a:lnTo>
                    <a:pt x="3948112" y="904874"/>
                  </a:lnTo>
                  <a:lnTo>
                    <a:pt x="3989388" y="935037"/>
                  </a:lnTo>
                  <a:lnTo>
                    <a:pt x="4019550" y="958849"/>
                  </a:lnTo>
                  <a:lnTo>
                    <a:pt x="4046538" y="982662"/>
                  </a:lnTo>
                  <a:lnTo>
                    <a:pt x="4070350" y="1009649"/>
                  </a:lnTo>
                  <a:lnTo>
                    <a:pt x="4094162" y="1039812"/>
                  </a:lnTo>
                  <a:lnTo>
                    <a:pt x="4117976" y="1068387"/>
                  </a:lnTo>
                  <a:lnTo>
                    <a:pt x="4138612" y="1101724"/>
                  </a:lnTo>
                  <a:lnTo>
                    <a:pt x="4179888" y="1169987"/>
                  </a:lnTo>
                  <a:lnTo>
                    <a:pt x="4216400" y="1243012"/>
                  </a:lnTo>
                  <a:lnTo>
                    <a:pt x="4249738" y="1319212"/>
                  </a:lnTo>
                  <a:lnTo>
                    <a:pt x="4278312" y="1400174"/>
                  </a:lnTo>
                  <a:lnTo>
                    <a:pt x="4305300" y="1484312"/>
                  </a:lnTo>
                  <a:lnTo>
                    <a:pt x="4329112" y="1568450"/>
                  </a:lnTo>
                  <a:lnTo>
                    <a:pt x="4352926" y="1654175"/>
                  </a:lnTo>
                  <a:lnTo>
                    <a:pt x="4395788" y="1824038"/>
                  </a:lnTo>
                  <a:lnTo>
                    <a:pt x="4433888" y="1989138"/>
                  </a:lnTo>
                  <a:lnTo>
                    <a:pt x="4451910" y="2059780"/>
                  </a:lnTo>
                  <a:lnTo>
                    <a:pt x="4606926" y="935037"/>
                  </a:lnTo>
                  <a:lnTo>
                    <a:pt x="4610100" y="919162"/>
                  </a:lnTo>
                  <a:lnTo>
                    <a:pt x="4616450" y="908049"/>
                  </a:lnTo>
                  <a:lnTo>
                    <a:pt x="4625976" y="898524"/>
                  </a:lnTo>
                  <a:lnTo>
                    <a:pt x="4633914" y="890587"/>
                  </a:lnTo>
                  <a:lnTo>
                    <a:pt x="4646614" y="881062"/>
                  </a:lnTo>
                  <a:lnTo>
                    <a:pt x="4657726" y="877887"/>
                  </a:lnTo>
                  <a:lnTo>
                    <a:pt x="4670426" y="874712"/>
                  </a:lnTo>
                  <a:lnTo>
                    <a:pt x="4684714" y="874712"/>
                  </a:lnTo>
                  <a:lnTo>
                    <a:pt x="4697414" y="877887"/>
                  </a:lnTo>
                  <a:lnTo>
                    <a:pt x="4708526" y="884237"/>
                  </a:lnTo>
                  <a:lnTo>
                    <a:pt x="4721226" y="892174"/>
                  </a:lnTo>
                  <a:lnTo>
                    <a:pt x="4729162" y="901699"/>
                  </a:lnTo>
                  <a:lnTo>
                    <a:pt x="4735514" y="914399"/>
                  </a:lnTo>
                  <a:lnTo>
                    <a:pt x="4738688" y="925512"/>
                  </a:lnTo>
                  <a:lnTo>
                    <a:pt x="4741862" y="938212"/>
                  </a:lnTo>
                  <a:lnTo>
                    <a:pt x="4741862" y="952499"/>
                  </a:lnTo>
                  <a:lnTo>
                    <a:pt x="4538662" y="2415850"/>
                  </a:lnTo>
                  <a:lnTo>
                    <a:pt x="4538662" y="3765551"/>
                  </a:lnTo>
                  <a:lnTo>
                    <a:pt x="4535488" y="3779838"/>
                  </a:lnTo>
                  <a:lnTo>
                    <a:pt x="4532314" y="3792538"/>
                  </a:lnTo>
                  <a:lnTo>
                    <a:pt x="4527550" y="3803651"/>
                  </a:lnTo>
                  <a:lnTo>
                    <a:pt x="4518026" y="3813176"/>
                  </a:lnTo>
                  <a:lnTo>
                    <a:pt x="4508500" y="3821113"/>
                  </a:lnTo>
                  <a:lnTo>
                    <a:pt x="4497388" y="3827463"/>
                  </a:lnTo>
                  <a:lnTo>
                    <a:pt x="4484688" y="3833813"/>
                  </a:lnTo>
                  <a:lnTo>
                    <a:pt x="4470400" y="3833813"/>
                  </a:lnTo>
                  <a:lnTo>
                    <a:pt x="4454526" y="3833813"/>
                  </a:lnTo>
                  <a:lnTo>
                    <a:pt x="4443414" y="3827463"/>
                  </a:lnTo>
                  <a:lnTo>
                    <a:pt x="4430714" y="3821113"/>
                  </a:lnTo>
                  <a:lnTo>
                    <a:pt x="4422776" y="3813176"/>
                  </a:lnTo>
                  <a:lnTo>
                    <a:pt x="4413250" y="3803651"/>
                  </a:lnTo>
                  <a:lnTo>
                    <a:pt x="4406900" y="3792538"/>
                  </a:lnTo>
                  <a:lnTo>
                    <a:pt x="4403726" y="3779838"/>
                  </a:lnTo>
                  <a:lnTo>
                    <a:pt x="4402138" y="3765551"/>
                  </a:lnTo>
                  <a:lnTo>
                    <a:pt x="4402138" y="2505075"/>
                  </a:lnTo>
                  <a:lnTo>
                    <a:pt x="4398962" y="2493962"/>
                  </a:lnTo>
                  <a:lnTo>
                    <a:pt x="4395788" y="2478087"/>
                  </a:lnTo>
                  <a:lnTo>
                    <a:pt x="4395788" y="2474913"/>
                  </a:lnTo>
                  <a:lnTo>
                    <a:pt x="4386264" y="2493963"/>
                  </a:lnTo>
                  <a:lnTo>
                    <a:pt x="4378326" y="2511425"/>
                  </a:lnTo>
                  <a:lnTo>
                    <a:pt x="4365626" y="2528888"/>
                  </a:lnTo>
                  <a:lnTo>
                    <a:pt x="4351338" y="2544763"/>
                  </a:lnTo>
                  <a:lnTo>
                    <a:pt x="4335464" y="2559050"/>
                  </a:lnTo>
                  <a:lnTo>
                    <a:pt x="4321176" y="2570163"/>
                  </a:lnTo>
                  <a:lnTo>
                    <a:pt x="4302126" y="2579688"/>
                  </a:lnTo>
                  <a:lnTo>
                    <a:pt x="4284664" y="2589213"/>
                  </a:lnTo>
                  <a:lnTo>
                    <a:pt x="4264026" y="2597150"/>
                  </a:lnTo>
                  <a:lnTo>
                    <a:pt x="4243388" y="2603500"/>
                  </a:lnTo>
                  <a:lnTo>
                    <a:pt x="4222750" y="2606675"/>
                  </a:lnTo>
                  <a:lnTo>
                    <a:pt x="3565526" y="2677005"/>
                  </a:lnTo>
                  <a:lnTo>
                    <a:pt x="3565526" y="3765551"/>
                  </a:lnTo>
                  <a:lnTo>
                    <a:pt x="3565526" y="3779838"/>
                  </a:lnTo>
                  <a:lnTo>
                    <a:pt x="3559176" y="3792538"/>
                  </a:lnTo>
                  <a:lnTo>
                    <a:pt x="3552826" y="3803651"/>
                  </a:lnTo>
                  <a:lnTo>
                    <a:pt x="3548064" y="3813176"/>
                  </a:lnTo>
                  <a:lnTo>
                    <a:pt x="3535364" y="3821113"/>
                  </a:lnTo>
                  <a:lnTo>
                    <a:pt x="3524250" y="3827463"/>
                  </a:lnTo>
                  <a:lnTo>
                    <a:pt x="3511550" y="3833813"/>
                  </a:lnTo>
                  <a:lnTo>
                    <a:pt x="3500438" y="3833813"/>
                  </a:lnTo>
                  <a:lnTo>
                    <a:pt x="3484564" y="3833813"/>
                  </a:lnTo>
                  <a:lnTo>
                    <a:pt x="3473450" y="3827463"/>
                  </a:lnTo>
                  <a:lnTo>
                    <a:pt x="3460750" y="3821113"/>
                  </a:lnTo>
                  <a:lnTo>
                    <a:pt x="3451226" y="3813176"/>
                  </a:lnTo>
                  <a:lnTo>
                    <a:pt x="3443288" y="3803651"/>
                  </a:lnTo>
                  <a:lnTo>
                    <a:pt x="3436938" y="3792538"/>
                  </a:lnTo>
                  <a:lnTo>
                    <a:pt x="3430588" y="3779838"/>
                  </a:lnTo>
                  <a:lnTo>
                    <a:pt x="3430588" y="3765551"/>
                  </a:lnTo>
                  <a:lnTo>
                    <a:pt x="3430588" y="2920423"/>
                  </a:lnTo>
                  <a:lnTo>
                    <a:pt x="3355976" y="3582988"/>
                  </a:lnTo>
                  <a:lnTo>
                    <a:pt x="3349626" y="3603625"/>
                  </a:lnTo>
                  <a:lnTo>
                    <a:pt x="3348038" y="3624263"/>
                  </a:lnTo>
                  <a:lnTo>
                    <a:pt x="3338514" y="3643313"/>
                  </a:lnTo>
                  <a:lnTo>
                    <a:pt x="3328988" y="3663950"/>
                  </a:lnTo>
                  <a:lnTo>
                    <a:pt x="3317876" y="3678238"/>
                  </a:lnTo>
                  <a:lnTo>
                    <a:pt x="3305176" y="3695700"/>
                  </a:lnTo>
                  <a:lnTo>
                    <a:pt x="3290888" y="3711575"/>
                  </a:lnTo>
                  <a:lnTo>
                    <a:pt x="3275014" y="3722688"/>
                  </a:lnTo>
                  <a:lnTo>
                    <a:pt x="3260726" y="3735388"/>
                  </a:lnTo>
                  <a:lnTo>
                    <a:pt x="3243262" y="3746500"/>
                  </a:lnTo>
                  <a:lnTo>
                    <a:pt x="3222626" y="3756025"/>
                  </a:lnTo>
                  <a:lnTo>
                    <a:pt x="3203576" y="3762375"/>
                  </a:lnTo>
                  <a:lnTo>
                    <a:pt x="3182938" y="3768725"/>
                  </a:lnTo>
                  <a:lnTo>
                    <a:pt x="3162300" y="3771900"/>
                  </a:lnTo>
                  <a:lnTo>
                    <a:pt x="3141662" y="3771900"/>
                  </a:lnTo>
                  <a:lnTo>
                    <a:pt x="3121026" y="3771900"/>
                  </a:lnTo>
                  <a:lnTo>
                    <a:pt x="3097214" y="3765550"/>
                  </a:lnTo>
                  <a:lnTo>
                    <a:pt x="3078162" y="3759200"/>
                  </a:lnTo>
                  <a:lnTo>
                    <a:pt x="3057526" y="3752850"/>
                  </a:lnTo>
                  <a:lnTo>
                    <a:pt x="3040062" y="3744913"/>
                  </a:lnTo>
                  <a:lnTo>
                    <a:pt x="3022600" y="3732213"/>
                  </a:lnTo>
                  <a:lnTo>
                    <a:pt x="3003550" y="3721100"/>
                  </a:lnTo>
                  <a:lnTo>
                    <a:pt x="2989263" y="3705225"/>
                  </a:lnTo>
                  <a:lnTo>
                    <a:pt x="2976563" y="3690938"/>
                  </a:lnTo>
                  <a:lnTo>
                    <a:pt x="2965450" y="3671888"/>
                  </a:lnTo>
                  <a:lnTo>
                    <a:pt x="2952750" y="3657600"/>
                  </a:lnTo>
                  <a:lnTo>
                    <a:pt x="2947988" y="3636963"/>
                  </a:lnTo>
                  <a:lnTo>
                    <a:pt x="2938463" y="3619500"/>
                  </a:lnTo>
                  <a:lnTo>
                    <a:pt x="2935288" y="3597275"/>
                  </a:lnTo>
                  <a:lnTo>
                    <a:pt x="2932113" y="3576638"/>
                  </a:lnTo>
                  <a:lnTo>
                    <a:pt x="2928938" y="3556000"/>
                  </a:lnTo>
                  <a:lnTo>
                    <a:pt x="2932113" y="3532188"/>
                  </a:lnTo>
                  <a:lnTo>
                    <a:pt x="3051176" y="2478087"/>
                  </a:lnTo>
                  <a:lnTo>
                    <a:pt x="3054350" y="2457450"/>
                  </a:lnTo>
                  <a:lnTo>
                    <a:pt x="3060700" y="2436812"/>
                  </a:lnTo>
                  <a:lnTo>
                    <a:pt x="3070226" y="2416175"/>
                  </a:lnTo>
                  <a:lnTo>
                    <a:pt x="3078162" y="2397125"/>
                  </a:lnTo>
                  <a:lnTo>
                    <a:pt x="3087688" y="2379662"/>
                  </a:lnTo>
                  <a:lnTo>
                    <a:pt x="3101976" y="2365375"/>
                  </a:lnTo>
                  <a:lnTo>
                    <a:pt x="3114676" y="2349500"/>
                  </a:lnTo>
                  <a:lnTo>
                    <a:pt x="3128962" y="2335212"/>
                  </a:lnTo>
                  <a:lnTo>
                    <a:pt x="3148014" y="2322512"/>
                  </a:lnTo>
                  <a:lnTo>
                    <a:pt x="3165476" y="2314575"/>
                  </a:lnTo>
                  <a:lnTo>
                    <a:pt x="3182938" y="2305050"/>
                  </a:lnTo>
                  <a:lnTo>
                    <a:pt x="3203576" y="2298700"/>
                  </a:lnTo>
                  <a:lnTo>
                    <a:pt x="3222626" y="2293937"/>
                  </a:lnTo>
                  <a:lnTo>
                    <a:pt x="3243262" y="2290762"/>
                  </a:lnTo>
                  <a:lnTo>
                    <a:pt x="3260726" y="2290762"/>
                  </a:lnTo>
                  <a:lnTo>
                    <a:pt x="3273426" y="2284412"/>
                  </a:lnTo>
                  <a:lnTo>
                    <a:pt x="3294064" y="2281237"/>
                  </a:lnTo>
                  <a:lnTo>
                    <a:pt x="3314700" y="2274887"/>
                  </a:lnTo>
                  <a:lnTo>
                    <a:pt x="3690474" y="2234675"/>
                  </a:lnTo>
                  <a:lnTo>
                    <a:pt x="3667126" y="2144713"/>
                  </a:lnTo>
                  <a:lnTo>
                    <a:pt x="3609976" y="1931988"/>
                  </a:lnTo>
                  <a:lnTo>
                    <a:pt x="3582988" y="1827213"/>
                  </a:lnTo>
                  <a:lnTo>
                    <a:pt x="3549650" y="1722437"/>
                  </a:lnTo>
                  <a:lnTo>
                    <a:pt x="3514726" y="1620837"/>
                  </a:lnTo>
                  <a:lnTo>
                    <a:pt x="3475038" y="1525587"/>
                  </a:lnTo>
                  <a:lnTo>
                    <a:pt x="3459802" y="1481266"/>
                  </a:lnTo>
                  <a:lnTo>
                    <a:pt x="3457576" y="1484313"/>
                  </a:lnTo>
                  <a:lnTo>
                    <a:pt x="3406776" y="1570038"/>
                  </a:lnTo>
                  <a:lnTo>
                    <a:pt x="3359150" y="1660525"/>
                  </a:lnTo>
                  <a:lnTo>
                    <a:pt x="3341750" y="1690108"/>
                  </a:lnTo>
                  <a:lnTo>
                    <a:pt x="3341688" y="1690688"/>
                  </a:lnTo>
                  <a:lnTo>
                    <a:pt x="3328988" y="1717675"/>
                  </a:lnTo>
                  <a:lnTo>
                    <a:pt x="3317876" y="1744663"/>
                  </a:lnTo>
                  <a:lnTo>
                    <a:pt x="3297238" y="1765300"/>
                  </a:lnTo>
                  <a:lnTo>
                    <a:pt x="3275014" y="1782763"/>
                  </a:lnTo>
                  <a:lnTo>
                    <a:pt x="3249614" y="1797050"/>
                  </a:lnTo>
                  <a:lnTo>
                    <a:pt x="3219450" y="1806575"/>
                  </a:lnTo>
                  <a:lnTo>
                    <a:pt x="2603954" y="1993900"/>
                  </a:lnTo>
                  <a:lnTo>
                    <a:pt x="2606676" y="1993900"/>
                  </a:lnTo>
                  <a:lnTo>
                    <a:pt x="2619376" y="1993900"/>
                  </a:lnTo>
                  <a:lnTo>
                    <a:pt x="2633663" y="2000250"/>
                  </a:lnTo>
                  <a:lnTo>
                    <a:pt x="2646363" y="2006600"/>
                  </a:lnTo>
                  <a:lnTo>
                    <a:pt x="2654300" y="2016125"/>
                  </a:lnTo>
                  <a:lnTo>
                    <a:pt x="2663826" y="2024063"/>
                  </a:lnTo>
                  <a:lnTo>
                    <a:pt x="2670176" y="2036763"/>
                  </a:lnTo>
                  <a:lnTo>
                    <a:pt x="2671763" y="2047875"/>
                  </a:lnTo>
                  <a:lnTo>
                    <a:pt x="2674938" y="2063751"/>
                  </a:lnTo>
                  <a:lnTo>
                    <a:pt x="2671763" y="2074863"/>
                  </a:lnTo>
                  <a:lnTo>
                    <a:pt x="2670176" y="2087563"/>
                  </a:lnTo>
                  <a:lnTo>
                    <a:pt x="2663826" y="2098676"/>
                  </a:lnTo>
                  <a:lnTo>
                    <a:pt x="2654300" y="2111375"/>
                  </a:lnTo>
                  <a:lnTo>
                    <a:pt x="3027362" y="2111375"/>
                  </a:lnTo>
                  <a:lnTo>
                    <a:pt x="3040062" y="2111375"/>
                  </a:lnTo>
                  <a:lnTo>
                    <a:pt x="3054350" y="2114550"/>
                  </a:lnTo>
                  <a:lnTo>
                    <a:pt x="3063876" y="2119313"/>
                  </a:lnTo>
                  <a:lnTo>
                    <a:pt x="3074988" y="2128838"/>
                  </a:lnTo>
                  <a:lnTo>
                    <a:pt x="3084514" y="2141538"/>
                  </a:lnTo>
                  <a:lnTo>
                    <a:pt x="3090862" y="2149475"/>
                  </a:lnTo>
                  <a:lnTo>
                    <a:pt x="3094038" y="2165350"/>
                  </a:lnTo>
                  <a:lnTo>
                    <a:pt x="3094038" y="2176463"/>
                  </a:lnTo>
                  <a:lnTo>
                    <a:pt x="3094038" y="2192338"/>
                  </a:lnTo>
                  <a:lnTo>
                    <a:pt x="3090862" y="2203450"/>
                  </a:lnTo>
                  <a:lnTo>
                    <a:pt x="3084514" y="2216150"/>
                  </a:lnTo>
                  <a:lnTo>
                    <a:pt x="3074988" y="2224088"/>
                  </a:lnTo>
                  <a:lnTo>
                    <a:pt x="3063876" y="2233613"/>
                  </a:lnTo>
                  <a:lnTo>
                    <a:pt x="3054350" y="2239963"/>
                  </a:lnTo>
                  <a:lnTo>
                    <a:pt x="3040062" y="2243138"/>
                  </a:lnTo>
                  <a:lnTo>
                    <a:pt x="3027362" y="2244725"/>
                  </a:lnTo>
                  <a:lnTo>
                    <a:pt x="2857501" y="2244725"/>
                  </a:lnTo>
                  <a:lnTo>
                    <a:pt x="2857501" y="3765551"/>
                  </a:lnTo>
                  <a:lnTo>
                    <a:pt x="2857501" y="3779838"/>
                  </a:lnTo>
                  <a:lnTo>
                    <a:pt x="2851151" y="3792538"/>
                  </a:lnTo>
                  <a:lnTo>
                    <a:pt x="2846388" y="3803651"/>
                  </a:lnTo>
                  <a:lnTo>
                    <a:pt x="2836863" y="3813176"/>
                  </a:lnTo>
                  <a:lnTo>
                    <a:pt x="2827338" y="3821113"/>
                  </a:lnTo>
                  <a:lnTo>
                    <a:pt x="2816226" y="3827463"/>
                  </a:lnTo>
                  <a:lnTo>
                    <a:pt x="2803526" y="3833813"/>
                  </a:lnTo>
                  <a:lnTo>
                    <a:pt x="2789238" y="3833813"/>
                  </a:lnTo>
                  <a:lnTo>
                    <a:pt x="2776538" y="3833813"/>
                  </a:lnTo>
                  <a:lnTo>
                    <a:pt x="2765426" y="3827463"/>
                  </a:lnTo>
                  <a:lnTo>
                    <a:pt x="2752726" y="3821113"/>
                  </a:lnTo>
                  <a:lnTo>
                    <a:pt x="2741613" y="3813176"/>
                  </a:lnTo>
                  <a:lnTo>
                    <a:pt x="2735263" y="3803651"/>
                  </a:lnTo>
                  <a:lnTo>
                    <a:pt x="2728913" y="3792538"/>
                  </a:lnTo>
                  <a:lnTo>
                    <a:pt x="2722563" y="3779838"/>
                  </a:lnTo>
                  <a:lnTo>
                    <a:pt x="2722563" y="3765551"/>
                  </a:lnTo>
                  <a:lnTo>
                    <a:pt x="2722563" y="2244725"/>
                  </a:lnTo>
                  <a:lnTo>
                    <a:pt x="274638" y="2244725"/>
                  </a:lnTo>
                  <a:lnTo>
                    <a:pt x="274638" y="3765551"/>
                  </a:lnTo>
                  <a:lnTo>
                    <a:pt x="271463" y="3779838"/>
                  </a:lnTo>
                  <a:lnTo>
                    <a:pt x="268288" y="3792538"/>
                  </a:lnTo>
                  <a:lnTo>
                    <a:pt x="263526" y="3803651"/>
                  </a:lnTo>
                  <a:lnTo>
                    <a:pt x="254000" y="3813176"/>
                  </a:lnTo>
                  <a:lnTo>
                    <a:pt x="244476" y="3821113"/>
                  </a:lnTo>
                  <a:lnTo>
                    <a:pt x="233363" y="3827463"/>
                  </a:lnTo>
                  <a:lnTo>
                    <a:pt x="217488" y="3833813"/>
                  </a:lnTo>
                  <a:lnTo>
                    <a:pt x="206376" y="3833813"/>
                  </a:lnTo>
                  <a:lnTo>
                    <a:pt x="190500" y="3833813"/>
                  </a:lnTo>
                  <a:lnTo>
                    <a:pt x="179388" y="3827463"/>
                  </a:lnTo>
                  <a:lnTo>
                    <a:pt x="166688" y="3821113"/>
                  </a:lnTo>
                  <a:lnTo>
                    <a:pt x="158750" y="3813176"/>
                  </a:lnTo>
                  <a:lnTo>
                    <a:pt x="149226" y="3803651"/>
                  </a:lnTo>
                  <a:lnTo>
                    <a:pt x="142876" y="3792538"/>
                  </a:lnTo>
                  <a:lnTo>
                    <a:pt x="139700" y="3779838"/>
                  </a:lnTo>
                  <a:lnTo>
                    <a:pt x="138113" y="3765551"/>
                  </a:lnTo>
                  <a:lnTo>
                    <a:pt x="138113" y="2244725"/>
                  </a:lnTo>
                  <a:lnTo>
                    <a:pt x="68263" y="2244725"/>
                  </a:lnTo>
                  <a:lnTo>
                    <a:pt x="53975" y="2243138"/>
                  </a:lnTo>
                  <a:lnTo>
                    <a:pt x="41275" y="2239963"/>
                  </a:lnTo>
                  <a:lnTo>
                    <a:pt x="30163" y="2233613"/>
                  </a:lnTo>
                  <a:lnTo>
                    <a:pt x="20638" y="2224088"/>
                  </a:lnTo>
                  <a:lnTo>
                    <a:pt x="12700" y="2216150"/>
                  </a:lnTo>
                  <a:lnTo>
                    <a:pt x="6350" y="2203450"/>
                  </a:lnTo>
                  <a:lnTo>
                    <a:pt x="0" y="2192338"/>
                  </a:lnTo>
                  <a:lnTo>
                    <a:pt x="0" y="2176463"/>
                  </a:lnTo>
                  <a:lnTo>
                    <a:pt x="0" y="2165350"/>
                  </a:lnTo>
                  <a:lnTo>
                    <a:pt x="6350" y="2149475"/>
                  </a:lnTo>
                  <a:lnTo>
                    <a:pt x="12700" y="2141538"/>
                  </a:lnTo>
                  <a:lnTo>
                    <a:pt x="20638" y="2128838"/>
                  </a:lnTo>
                  <a:lnTo>
                    <a:pt x="30163" y="2119313"/>
                  </a:lnTo>
                  <a:lnTo>
                    <a:pt x="41275" y="2114550"/>
                  </a:lnTo>
                  <a:lnTo>
                    <a:pt x="53975" y="2111375"/>
                  </a:lnTo>
                  <a:lnTo>
                    <a:pt x="68263" y="2111375"/>
                  </a:lnTo>
                  <a:lnTo>
                    <a:pt x="1738313" y="2111375"/>
                  </a:lnTo>
                  <a:lnTo>
                    <a:pt x="1731963" y="2098676"/>
                  </a:lnTo>
                  <a:lnTo>
                    <a:pt x="1722438" y="2087563"/>
                  </a:lnTo>
                  <a:lnTo>
                    <a:pt x="1719263" y="2074863"/>
                  </a:lnTo>
                  <a:lnTo>
                    <a:pt x="1719263" y="2063751"/>
                  </a:lnTo>
                  <a:lnTo>
                    <a:pt x="1719263" y="2062529"/>
                  </a:lnTo>
                  <a:lnTo>
                    <a:pt x="1690688" y="2057400"/>
                  </a:lnTo>
                  <a:lnTo>
                    <a:pt x="1677988" y="2051050"/>
                  </a:lnTo>
                  <a:lnTo>
                    <a:pt x="1666875" y="2039937"/>
                  </a:lnTo>
                  <a:lnTo>
                    <a:pt x="1639888" y="2009775"/>
                  </a:lnTo>
                  <a:lnTo>
                    <a:pt x="1617662" y="1970087"/>
                  </a:lnTo>
                  <a:lnTo>
                    <a:pt x="1597025" y="1928812"/>
                  </a:lnTo>
                  <a:lnTo>
                    <a:pt x="1565275" y="1854200"/>
                  </a:lnTo>
                  <a:lnTo>
                    <a:pt x="1552575" y="1820862"/>
                  </a:lnTo>
                  <a:lnTo>
                    <a:pt x="1484312" y="1576387"/>
                  </a:lnTo>
                  <a:lnTo>
                    <a:pt x="1444625" y="1443037"/>
                  </a:lnTo>
                  <a:lnTo>
                    <a:pt x="1412875" y="1311274"/>
                  </a:lnTo>
                  <a:lnTo>
                    <a:pt x="1385888" y="1192212"/>
                  </a:lnTo>
                  <a:lnTo>
                    <a:pt x="1373188" y="1138237"/>
                  </a:lnTo>
                  <a:lnTo>
                    <a:pt x="1366838" y="1090612"/>
                  </a:lnTo>
                  <a:lnTo>
                    <a:pt x="1365250" y="1047749"/>
                  </a:lnTo>
                  <a:lnTo>
                    <a:pt x="1365250" y="1015999"/>
                  </a:lnTo>
                  <a:lnTo>
                    <a:pt x="1370012" y="989012"/>
                  </a:lnTo>
                  <a:lnTo>
                    <a:pt x="1376362" y="979487"/>
                  </a:lnTo>
                  <a:lnTo>
                    <a:pt x="1379538" y="973137"/>
                  </a:lnTo>
                  <a:lnTo>
                    <a:pt x="1460500" y="935037"/>
                  </a:lnTo>
                  <a:lnTo>
                    <a:pt x="1738957" y="2015573"/>
                  </a:lnTo>
                  <a:lnTo>
                    <a:pt x="1749426" y="2006600"/>
                  </a:lnTo>
                  <a:lnTo>
                    <a:pt x="1758950" y="2000250"/>
                  </a:lnTo>
                  <a:lnTo>
                    <a:pt x="1773238" y="1993900"/>
                  </a:lnTo>
                  <a:lnTo>
                    <a:pt x="1785938" y="1993900"/>
                  </a:lnTo>
                  <a:lnTo>
                    <a:pt x="2264305" y="1993900"/>
                  </a:lnTo>
                  <a:lnTo>
                    <a:pt x="2257426" y="1985963"/>
                  </a:lnTo>
                  <a:lnTo>
                    <a:pt x="2244726" y="1958975"/>
                  </a:lnTo>
                  <a:lnTo>
                    <a:pt x="2236788" y="1928813"/>
                  </a:lnTo>
                  <a:lnTo>
                    <a:pt x="2233613" y="1898650"/>
                  </a:lnTo>
                  <a:lnTo>
                    <a:pt x="2236788" y="1868488"/>
                  </a:lnTo>
                  <a:lnTo>
                    <a:pt x="2244726" y="1839913"/>
                  </a:lnTo>
                  <a:lnTo>
                    <a:pt x="2260600" y="1812925"/>
                  </a:lnTo>
                  <a:lnTo>
                    <a:pt x="2278063" y="1792288"/>
                  </a:lnTo>
                  <a:lnTo>
                    <a:pt x="2301876" y="1773238"/>
                  </a:lnTo>
                  <a:lnTo>
                    <a:pt x="2328863" y="1758950"/>
                  </a:lnTo>
                  <a:lnTo>
                    <a:pt x="2359026" y="1749425"/>
                  </a:lnTo>
                  <a:lnTo>
                    <a:pt x="3084708" y="1528565"/>
                  </a:lnTo>
                  <a:lnTo>
                    <a:pt x="3311526" y="1152524"/>
                  </a:lnTo>
                  <a:lnTo>
                    <a:pt x="3349626" y="1084262"/>
                  </a:lnTo>
                  <a:lnTo>
                    <a:pt x="3368676" y="1050924"/>
                  </a:lnTo>
                  <a:lnTo>
                    <a:pt x="3389314" y="1017587"/>
                  </a:lnTo>
                  <a:lnTo>
                    <a:pt x="3413126" y="989012"/>
                  </a:lnTo>
                  <a:lnTo>
                    <a:pt x="3436938" y="958849"/>
                  </a:lnTo>
                  <a:lnTo>
                    <a:pt x="3467100" y="935037"/>
                  </a:lnTo>
                  <a:lnTo>
                    <a:pt x="3467392" y="934856"/>
                  </a:lnTo>
                  <a:lnTo>
                    <a:pt x="3475038" y="925512"/>
                  </a:lnTo>
                  <a:lnTo>
                    <a:pt x="3490912" y="911224"/>
                  </a:lnTo>
                  <a:lnTo>
                    <a:pt x="3505200" y="895349"/>
                  </a:lnTo>
                  <a:lnTo>
                    <a:pt x="3522244" y="882567"/>
                  </a:lnTo>
                  <a:lnTo>
                    <a:pt x="3517900" y="884237"/>
                  </a:lnTo>
                  <a:lnTo>
                    <a:pt x="3475038" y="895350"/>
                  </a:lnTo>
                  <a:lnTo>
                    <a:pt x="3433762" y="901700"/>
                  </a:lnTo>
                  <a:lnTo>
                    <a:pt x="3389314" y="908050"/>
                  </a:lnTo>
                  <a:lnTo>
                    <a:pt x="3344862" y="904875"/>
                  </a:lnTo>
                  <a:lnTo>
                    <a:pt x="3302000" y="901700"/>
                  </a:lnTo>
                  <a:lnTo>
                    <a:pt x="3257550" y="890587"/>
                  </a:lnTo>
                  <a:lnTo>
                    <a:pt x="3213100" y="877887"/>
                  </a:lnTo>
                  <a:lnTo>
                    <a:pt x="3171826" y="857250"/>
                  </a:lnTo>
                  <a:lnTo>
                    <a:pt x="3128962" y="836612"/>
                  </a:lnTo>
                  <a:lnTo>
                    <a:pt x="3094038" y="809625"/>
                  </a:lnTo>
                  <a:lnTo>
                    <a:pt x="3060700" y="779462"/>
                  </a:lnTo>
                  <a:lnTo>
                    <a:pt x="3030538" y="749300"/>
                  </a:lnTo>
                  <a:lnTo>
                    <a:pt x="3003550" y="714375"/>
                  </a:lnTo>
                  <a:lnTo>
                    <a:pt x="2979738" y="677862"/>
                  </a:lnTo>
                  <a:lnTo>
                    <a:pt x="2962276" y="639762"/>
                  </a:lnTo>
                  <a:lnTo>
                    <a:pt x="2944813" y="596900"/>
                  </a:lnTo>
                  <a:lnTo>
                    <a:pt x="2932113" y="555625"/>
                  </a:lnTo>
                  <a:lnTo>
                    <a:pt x="2925763" y="514350"/>
                  </a:lnTo>
                  <a:lnTo>
                    <a:pt x="2922588" y="468312"/>
                  </a:lnTo>
                  <a:lnTo>
                    <a:pt x="2922588" y="427037"/>
                  </a:lnTo>
                  <a:lnTo>
                    <a:pt x="2925763" y="382587"/>
                  </a:lnTo>
                  <a:lnTo>
                    <a:pt x="2938463" y="338137"/>
                  </a:lnTo>
                  <a:lnTo>
                    <a:pt x="2952750" y="292100"/>
                  </a:lnTo>
                  <a:lnTo>
                    <a:pt x="2971800" y="250825"/>
                  </a:lnTo>
                  <a:lnTo>
                    <a:pt x="2992438" y="212725"/>
                  </a:lnTo>
                  <a:lnTo>
                    <a:pt x="3019426" y="173037"/>
                  </a:lnTo>
                  <a:lnTo>
                    <a:pt x="3048000" y="141287"/>
                  </a:lnTo>
                  <a:lnTo>
                    <a:pt x="3078162" y="111125"/>
                  </a:lnTo>
                  <a:lnTo>
                    <a:pt x="3114676" y="84137"/>
                  </a:lnTo>
                  <a:lnTo>
                    <a:pt x="3149600" y="60325"/>
                  </a:lnTo>
                  <a:lnTo>
                    <a:pt x="3189288" y="41275"/>
                  </a:lnTo>
                  <a:lnTo>
                    <a:pt x="3230562" y="23812"/>
                  </a:lnTo>
                  <a:lnTo>
                    <a:pt x="3273426" y="12700"/>
                  </a:lnTo>
                  <a:lnTo>
                    <a:pt x="3314700" y="6350"/>
                  </a:lnTo>
                  <a:lnTo>
                    <a:pt x="3359150" y="0"/>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2927520" y="2851200"/>
              <a:ext cx="360" cy="6840"/>
            </p14:xfrm>
          </p:contentPart>
        </mc:Choice>
        <mc:Fallback xmlns="">
          <p:pic>
            <p:nvPicPr>
              <p:cNvPr id="3" name="墨迹 2"/>
            </p:nvPicPr>
            <p:blipFill>
              <a:blip r:embed="rId2"/>
            </p:blipFill>
            <p:spPr>
              <a:xfrm>
                <a:off x="2927520" y="2851200"/>
                <a:ext cx="360" cy="684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500"/>
                                        <p:tgtEl>
                                          <p:spTgt spid="27"/>
                                        </p:tgtEl>
                                      </p:cBhvr>
                                    </p:animEffect>
                                  </p:childTnLst>
                                </p:cTn>
                              </p:par>
                              <p:par>
                                <p:cTn id="11" presetID="53" presetClass="entr" presetSubtype="16"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p:cNvSpPr/>
          <p:nvPr/>
        </p:nvSpPr>
        <p:spPr>
          <a:xfrm>
            <a:off x="1997129" y="1599515"/>
            <a:ext cx="9998943" cy="3785652"/>
          </a:xfrm>
          <a:prstGeom prst="rect">
            <a:avLst/>
          </a:prstGeom>
        </p:spPr>
        <p:txBody>
          <a:bodyPr wrap="square">
            <a:spAutoFit/>
          </a:bodyPr>
          <a:lstStyle/>
          <a:p>
            <a:pPr>
              <a:lnSpc>
                <a:spcPct val="20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15	if __name__=='__main__':</a:t>
            </a:r>
            <a:endParaRPr lang="en-US" altLang="zh-CN" sz="2400" dirty="0">
              <a:solidFill>
                <a:schemeClr val="tx1">
                  <a:lumMod val="85000"/>
                  <a:lumOff val="15000"/>
                </a:schemeClr>
              </a:solidFill>
              <a:latin typeface="+mj-lt"/>
              <a:ea typeface="微软雅黑" panose="020B0503020204020204" pitchFamily="34" charset="-122"/>
            </a:endParaRPr>
          </a:p>
          <a:p>
            <a:pPr>
              <a:lnSpc>
                <a:spcPct val="20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16	    </a:t>
            </a:r>
            <a:r>
              <a:rPr lang="en-US" altLang="zh-CN" sz="2400" dirty="0" err="1">
                <a:solidFill>
                  <a:schemeClr val="tx1">
                    <a:lumMod val="85000"/>
                    <a:lumOff val="15000"/>
                  </a:schemeClr>
                </a:solidFill>
                <a:latin typeface="+mj-lt"/>
                <a:ea typeface="微软雅黑" panose="020B0503020204020204" pitchFamily="34" charset="-122"/>
              </a:rPr>
              <a:t>stu</a:t>
            </a:r>
            <a:r>
              <a:rPr lang="en-US" altLang="zh-CN" sz="2400" dirty="0">
                <a:solidFill>
                  <a:schemeClr val="tx1">
                    <a:lumMod val="85000"/>
                    <a:lumOff val="15000"/>
                  </a:schemeClr>
                </a:solidFill>
                <a:latin typeface="+mj-lt"/>
                <a:ea typeface="微软雅黑" panose="020B0503020204020204" pitchFamily="34" charset="-122"/>
              </a:rPr>
              <a:t>=Student() #</a:t>
            </a:r>
            <a:r>
              <a:rPr lang="zh-CN" altLang="en-US" sz="2400" dirty="0">
                <a:solidFill>
                  <a:schemeClr val="tx1">
                    <a:lumMod val="85000"/>
                    <a:lumOff val="15000"/>
                  </a:schemeClr>
                </a:solidFill>
                <a:latin typeface="+mj-lt"/>
                <a:ea typeface="微软雅黑" panose="020B0503020204020204" pitchFamily="34" charset="-122"/>
              </a:rPr>
              <a:t>创建</a:t>
            </a:r>
            <a:r>
              <a:rPr lang="en-US" altLang="zh-CN" sz="2400" dirty="0">
                <a:solidFill>
                  <a:schemeClr val="tx1">
                    <a:lumMod val="85000"/>
                    <a:lumOff val="15000"/>
                  </a:schemeClr>
                </a:solidFill>
                <a:latin typeface="+mj-lt"/>
                <a:ea typeface="微软雅黑" panose="020B0503020204020204" pitchFamily="34" charset="-122"/>
              </a:rPr>
              <a:t>Student</a:t>
            </a:r>
            <a:r>
              <a:rPr lang="zh-CN" altLang="en-US" sz="2400" dirty="0">
                <a:solidFill>
                  <a:schemeClr val="tx1">
                    <a:lumMod val="85000"/>
                    <a:lumOff val="15000"/>
                  </a:schemeClr>
                </a:solidFill>
                <a:latin typeface="+mj-lt"/>
                <a:ea typeface="微软雅黑" panose="020B0503020204020204" pitchFamily="34" charset="-122"/>
              </a:rPr>
              <a:t>类对象</a:t>
            </a:r>
            <a:r>
              <a:rPr lang="en-US" altLang="zh-CN" sz="2400" dirty="0" err="1">
                <a:solidFill>
                  <a:schemeClr val="tx1">
                    <a:lumMod val="85000"/>
                    <a:lumOff val="15000"/>
                  </a:schemeClr>
                </a:solidFill>
                <a:latin typeface="+mj-lt"/>
                <a:ea typeface="微软雅黑" panose="020B0503020204020204" pitchFamily="34" charset="-122"/>
              </a:rPr>
              <a:t>stu</a:t>
            </a:r>
            <a:endParaRPr lang="en-US" altLang="zh-CN" sz="2400" dirty="0">
              <a:solidFill>
                <a:schemeClr val="tx1">
                  <a:lumMod val="85000"/>
                  <a:lumOff val="15000"/>
                </a:schemeClr>
              </a:solidFill>
              <a:latin typeface="+mj-lt"/>
              <a:ea typeface="微软雅黑" panose="020B0503020204020204" pitchFamily="34" charset="-122"/>
            </a:endParaRPr>
          </a:p>
          <a:p>
            <a:pPr>
              <a:lnSpc>
                <a:spcPct val="20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17	    </a:t>
            </a:r>
            <a:r>
              <a:rPr lang="en-US" altLang="zh-CN" sz="2400" dirty="0" err="1">
                <a:solidFill>
                  <a:schemeClr val="tx1">
                    <a:lumMod val="85000"/>
                    <a:lumOff val="15000"/>
                  </a:schemeClr>
                </a:solidFill>
                <a:latin typeface="+mj-lt"/>
                <a:ea typeface="微软雅黑" panose="020B0503020204020204" pitchFamily="34" charset="-122"/>
              </a:rPr>
              <a:t>stu.score</a:t>
            </a:r>
            <a:r>
              <a:rPr lang="en-US" altLang="zh-CN" sz="2400" dirty="0">
                <a:solidFill>
                  <a:schemeClr val="tx1">
                    <a:lumMod val="85000"/>
                    <a:lumOff val="15000"/>
                  </a:schemeClr>
                </a:solidFill>
                <a:latin typeface="+mj-lt"/>
                <a:ea typeface="微软雅黑" panose="020B0503020204020204" pitchFamily="34" charset="-122"/>
              </a:rPr>
              <a:t>=80 #</a:t>
            </a:r>
            <a:r>
              <a:rPr lang="zh-CN" altLang="en-US" sz="2400" dirty="0">
                <a:solidFill>
                  <a:schemeClr val="tx1">
                    <a:lumMod val="85000"/>
                    <a:lumOff val="15000"/>
                  </a:schemeClr>
                </a:solidFill>
                <a:latin typeface="+mj-lt"/>
                <a:ea typeface="微软雅黑" panose="020B0503020204020204" pitchFamily="34" charset="-122"/>
              </a:rPr>
              <a:t>将</a:t>
            </a:r>
            <a:r>
              <a:rPr lang="en-US" altLang="zh-CN" sz="2400" dirty="0" err="1">
                <a:solidFill>
                  <a:schemeClr val="tx1">
                    <a:lumMod val="85000"/>
                    <a:lumOff val="15000"/>
                  </a:schemeClr>
                </a:solidFill>
                <a:latin typeface="+mj-lt"/>
                <a:ea typeface="微软雅黑" panose="020B0503020204020204" pitchFamily="34" charset="-122"/>
              </a:rPr>
              <a:t>stu</a:t>
            </a:r>
            <a:r>
              <a:rPr lang="zh-CN" altLang="en-US" sz="2400" dirty="0">
                <a:solidFill>
                  <a:schemeClr val="tx1">
                    <a:lumMod val="85000"/>
                    <a:lumOff val="15000"/>
                  </a:schemeClr>
                </a:solidFill>
                <a:latin typeface="+mj-lt"/>
                <a:ea typeface="微软雅黑" panose="020B0503020204020204" pitchFamily="34" charset="-122"/>
              </a:rPr>
              <a:t>对象的</a:t>
            </a:r>
            <a:r>
              <a:rPr lang="en-US" altLang="zh-CN" sz="2400" dirty="0">
                <a:solidFill>
                  <a:schemeClr val="tx1">
                    <a:lumMod val="85000"/>
                    <a:lumOff val="15000"/>
                  </a:schemeClr>
                </a:solidFill>
                <a:latin typeface="+mj-lt"/>
                <a:ea typeface="微软雅黑" panose="020B0503020204020204" pitchFamily="34" charset="-122"/>
              </a:rPr>
              <a:t>score</a:t>
            </a:r>
            <a:r>
              <a:rPr lang="zh-CN" altLang="en-US" sz="2400" dirty="0">
                <a:solidFill>
                  <a:schemeClr val="tx1">
                    <a:lumMod val="85000"/>
                    <a:lumOff val="15000"/>
                  </a:schemeClr>
                </a:solidFill>
                <a:latin typeface="+mj-lt"/>
                <a:ea typeface="微软雅黑" panose="020B0503020204020204" pitchFamily="34" charset="-122"/>
              </a:rPr>
              <a:t>属性赋值为</a:t>
            </a:r>
            <a:r>
              <a:rPr lang="en-US" altLang="zh-CN" sz="2400" dirty="0">
                <a:solidFill>
                  <a:schemeClr val="tx1">
                    <a:lumMod val="85000"/>
                    <a:lumOff val="15000"/>
                  </a:schemeClr>
                </a:solidFill>
                <a:latin typeface="+mj-lt"/>
                <a:ea typeface="微软雅黑" panose="020B0503020204020204" pitchFamily="34" charset="-122"/>
              </a:rPr>
              <a:t>80</a:t>
            </a:r>
            <a:endParaRPr lang="en-US" altLang="zh-CN" sz="2400" dirty="0">
              <a:solidFill>
                <a:schemeClr val="tx1">
                  <a:lumMod val="85000"/>
                  <a:lumOff val="15000"/>
                </a:schemeClr>
              </a:solidFill>
              <a:latin typeface="+mj-lt"/>
              <a:ea typeface="微软雅黑" panose="020B0503020204020204" pitchFamily="34" charset="-122"/>
            </a:endParaRPr>
          </a:p>
          <a:p>
            <a:pPr>
              <a:lnSpc>
                <a:spcPct val="20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18	    </a:t>
            </a:r>
            <a:r>
              <a:rPr lang="en-US" altLang="zh-CN" sz="2400" dirty="0" err="1">
                <a:solidFill>
                  <a:schemeClr val="tx1">
                    <a:lumMod val="85000"/>
                    <a:lumOff val="15000"/>
                  </a:schemeClr>
                </a:solidFill>
                <a:latin typeface="+mj-lt"/>
                <a:ea typeface="微软雅黑" panose="020B0503020204020204" pitchFamily="34" charset="-122"/>
              </a:rPr>
              <a:t>stu.birthyear</a:t>
            </a:r>
            <a:r>
              <a:rPr lang="en-US" altLang="zh-CN" sz="2400" dirty="0">
                <a:solidFill>
                  <a:schemeClr val="tx1">
                    <a:lumMod val="85000"/>
                    <a:lumOff val="15000"/>
                  </a:schemeClr>
                </a:solidFill>
                <a:latin typeface="+mj-lt"/>
                <a:ea typeface="微软雅黑" panose="020B0503020204020204" pitchFamily="34" charset="-122"/>
              </a:rPr>
              <a:t>=2000 #</a:t>
            </a:r>
            <a:r>
              <a:rPr lang="zh-CN" altLang="en-US" sz="2400" dirty="0">
                <a:solidFill>
                  <a:schemeClr val="tx1">
                    <a:lumMod val="85000"/>
                    <a:lumOff val="15000"/>
                  </a:schemeClr>
                </a:solidFill>
                <a:latin typeface="+mj-lt"/>
                <a:ea typeface="微软雅黑" panose="020B0503020204020204" pitchFamily="34" charset="-122"/>
              </a:rPr>
              <a:t>将</a:t>
            </a:r>
            <a:r>
              <a:rPr lang="en-US" altLang="zh-CN" sz="2400" dirty="0" err="1">
                <a:solidFill>
                  <a:schemeClr val="tx1">
                    <a:lumMod val="85000"/>
                    <a:lumOff val="15000"/>
                  </a:schemeClr>
                </a:solidFill>
                <a:latin typeface="+mj-lt"/>
                <a:ea typeface="微软雅黑" panose="020B0503020204020204" pitchFamily="34" charset="-122"/>
              </a:rPr>
              <a:t>stu</a:t>
            </a:r>
            <a:r>
              <a:rPr lang="zh-CN" altLang="en-US" sz="2400" dirty="0">
                <a:solidFill>
                  <a:schemeClr val="tx1">
                    <a:lumMod val="85000"/>
                    <a:lumOff val="15000"/>
                  </a:schemeClr>
                </a:solidFill>
                <a:latin typeface="+mj-lt"/>
                <a:ea typeface="微软雅黑" panose="020B0503020204020204" pitchFamily="34" charset="-122"/>
              </a:rPr>
              <a:t>对象的</a:t>
            </a:r>
            <a:r>
              <a:rPr lang="en-US" altLang="zh-CN" sz="2400" dirty="0">
                <a:solidFill>
                  <a:schemeClr val="tx1">
                    <a:lumMod val="85000"/>
                    <a:lumOff val="15000"/>
                  </a:schemeClr>
                </a:solidFill>
                <a:latin typeface="+mj-lt"/>
                <a:ea typeface="微软雅黑" panose="020B0503020204020204" pitchFamily="34" charset="-122"/>
              </a:rPr>
              <a:t>birthyear</a:t>
            </a:r>
            <a:r>
              <a:rPr lang="zh-CN" altLang="en-US" sz="2400" dirty="0">
                <a:solidFill>
                  <a:schemeClr val="tx1">
                    <a:lumMod val="85000"/>
                    <a:lumOff val="15000"/>
                  </a:schemeClr>
                </a:solidFill>
                <a:latin typeface="+mj-lt"/>
                <a:ea typeface="微软雅黑" panose="020B0503020204020204" pitchFamily="34" charset="-122"/>
              </a:rPr>
              <a:t>属性赋值为</a:t>
            </a:r>
            <a:r>
              <a:rPr lang="en-US" altLang="zh-CN" sz="2400" dirty="0">
                <a:solidFill>
                  <a:schemeClr val="tx1">
                    <a:lumMod val="85000"/>
                    <a:lumOff val="15000"/>
                  </a:schemeClr>
                </a:solidFill>
                <a:latin typeface="+mj-lt"/>
                <a:ea typeface="微软雅黑" panose="020B0503020204020204" pitchFamily="34" charset="-122"/>
              </a:rPr>
              <a:t>2000</a:t>
            </a:r>
            <a:endParaRPr lang="en-US" altLang="zh-CN" sz="2400" dirty="0">
              <a:solidFill>
                <a:schemeClr val="tx1">
                  <a:lumMod val="85000"/>
                  <a:lumOff val="15000"/>
                </a:schemeClr>
              </a:solidFill>
              <a:latin typeface="+mj-lt"/>
              <a:ea typeface="微软雅黑" panose="020B0503020204020204" pitchFamily="34" charset="-122"/>
            </a:endParaRPr>
          </a:p>
          <a:p>
            <a:pPr>
              <a:lnSpc>
                <a:spcPct val="20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19	    print('</a:t>
            </a:r>
            <a:r>
              <a:rPr lang="zh-CN" altLang="en-US" sz="2400" dirty="0">
                <a:solidFill>
                  <a:schemeClr val="tx1">
                    <a:lumMod val="85000"/>
                    <a:lumOff val="15000"/>
                  </a:schemeClr>
                </a:solidFill>
                <a:latin typeface="+mj-lt"/>
                <a:ea typeface="微软雅黑" panose="020B0503020204020204" pitchFamily="34" charset="-122"/>
              </a:rPr>
              <a:t>年龄：</a:t>
            </a:r>
            <a:r>
              <a:rPr lang="en-US" altLang="zh-CN" sz="2400" dirty="0">
                <a:solidFill>
                  <a:schemeClr val="tx1">
                    <a:lumMod val="85000"/>
                    <a:lumOff val="15000"/>
                  </a:schemeClr>
                </a:solidFill>
                <a:latin typeface="+mj-lt"/>
                <a:ea typeface="微软雅黑" panose="020B0503020204020204" pitchFamily="34" charset="-122"/>
              </a:rPr>
              <a:t>%d,</a:t>
            </a:r>
            <a:r>
              <a:rPr lang="zh-CN" altLang="en-US" sz="2400" dirty="0">
                <a:solidFill>
                  <a:schemeClr val="tx1">
                    <a:lumMod val="85000"/>
                    <a:lumOff val="15000"/>
                  </a:schemeClr>
                </a:solidFill>
                <a:latin typeface="+mj-lt"/>
                <a:ea typeface="微软雅黑" panose="020B0503020204020204" pitchFamily="34" charset="-122"/>
              </a:rPr>
              <a:t>成绩：</a:t>
            </a:r>
            <a:r>
              <a:rPr lang="en-US" altLang="zh-CN" sz="2400" dirty="0">
                <a:solidFill>
                  <a:schemeClr val="tx1">
                    <a:lumMod val="85000"/>
                    <a:lumOff val="15000"/>
                  </a:schemeClr>
                </a:solidFill>
                <a:latin typeface="+mj-lt"/>
                <a:ea typeface="微软雅黑" panose="020B0503020204020204" pitchFamily="34" charset="-122"/>
              </a:rPr>
              <a:t>%d'%(</a:t>
            </a:r>
            <a:r>
              <a:rPr lang="en-US" altLang="zh-CN" sz="2400" dirty="0" err="1">
                <a:solidFill>
                  <a:schemeClr val="tx1">
                    <a:lumMod val="85000"/>
                    <a:lumOff val="15000"/>
                  </a:schemeClr>
                </a:solidFill>
                <a:latin typeface="+mj-lt"/>
                <a:ea typeface="微软雅黑" panose="020B0503020204020204" pitchFamily="34" charset="-122"/>
              </a:rPr>
              <a:t>stu.age,stu.score</a:t>
            </a:r>
            <a:r>
              <a:rPr lang="en-US" altLang="zh-CN" sz="2400" dirty="0">
                <a:solidFill>
                  <a:schemeClr val="tx1">
                    <a:lumMod val="85000"/>
                    <a:lumOff val="15000"/>
                  </a:schemeClr>
                </a:solidFill>
                <a:latin typeface="+mj-lt"/>
                <a:ea typeface="微软雅黑" panose="020B0503020204020204" pitchFamily="34" charset="-122"/>
              </a:rPr>
              <a:t>))</a:t>
            </a:r>
            <a:endParaRPr lang="en-US" altLang="zh-CN" sz="2400" dirty="0">
              <a:solidFill>
                <a:schemeClr val="tx1">
                  <a:lumMod val="85000"/>
                  <a:lumOff val="15000"/>
                </a:schemeClr>
              </a:solidFill>
              <a:latin typeface="+mj-lt"/>
              <a:ea typeface="微软雅黑" panose="020B0503020204020204" pitchFamily="34" charset="-122"/>
            </a:endParaRPr>
          </a:p>
        </p:txBody>
      </p:sp>
      <p:cxnSp>
        <p:nvCxnSpPr>
          <p:cNvPr id="52" name="直接连接符 51"/>
          <p:cNvCxnSpPr/>
          <p:nvPr/>
        </p:nvCxnSpPr>
        <p:spPr>
          <a:xfrm>
            <a:off x="1133041" y="1451636"/>
            <a:ext cx="8535729" cy="0"/>
          </a:xfrm>
          <a:prstGeom prst="line">
            <a:avLst/>
          </a:prstGeom>
          <a:ln>
            <a:solidFill>
              <a:schemeClr val="tx1">
                <a:lumMod val="85000"/>
                <a:lumOff val="1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677650" y="1221699"/>
            <a:ext cx="162366" cy="459875"/>
          </a:xfrm>
          <a:prstGeom prst="rect">
            <a:avLst/>
          </a:prstGeom>
          <a:noFill/>
        </p:spPr>
        <p:txBody>
          <a:bodyPr wrap="none" rtlCol="0">
            <a:spAutoFit/>
          </a:bodyPr>
          <a:lstStyle/>
          <a:p>
            <a:endParaRPr lang="zh-CN" altLang="en-US" sz="2800" dirty="0"/>
          </a:p>
        </p:txBody>
      </p:sp>
      <p:sp>
        <p:nvSpPr>
          <p:cNvPr id="33" name="文本框 32"/>
          <p:cNvSpPr txBox="1"/>
          <p:nvPr/>
        </p:nvSpPr>
        <p:spPr>
          <a:xfrm>
            <a:off x="1311534" y="879872"/>
            <a:ext cx="162366" cy="459875"/>
          </a:xfrm>
          <a:prstGeom prst="rect">
            <a:avLst/>
          </a:prstGeom>
          <a:noFill/>
        </p:spPr>
        <p:txBody>
          <a:bodyPr wrap="none" rtlCol="0">
            <a:spAutoFit/>
          </a:bodyPr>
          <a:lstStyle/>
          <a:p>
            <a:endParaRPr lang="zh-CN" altLang="en-US" sz="2800" dirty="0"/>
          </a:p>
        </p:txBody>
      </p:sp>
      <p:grpSp>
        <p:nvGrpSpPr>
          <p:cNvPr id="9" name="组合 8"/>
          <p:cNvGrpSpPr/>
          <p:nvPr/>
        </p:nvGrpSpPr>
        <p:grpSpPr>
          <a:xfrm>
            <a:off x="1311534" y="608281"/>
            <a:ext cx="1082757" cy="1082757"/>
            <a:chOff x="7042941" y="1720029"/>
            <a:chExt cx="1082757" cy="1082757"/>
          </a:xfrm>
        </p:grpSpPr>
        <p:sp>
          <p:nvSpPr>
            <p:cNvPr id="36" name="KSO_Shape"/>
            <p:cNvSpPr/>
            <p:nvPr/>
          </p:nvSpPr>
          <p:spPr>
            <a:xfrm>
              <a:off x="7042941" y="1720029"/>
              <a:ext cx="1082757" cy="1082757"/>
            </a:xfrm>
            <a:prstGeom prst="ellipse">
              <a:avLst/>
            </a:prstGeom>
            <a:solidFill>
              <a:srgbClr val="B1C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30" name="Freeform 94"/>
            <p:cNvSpPr>
              <a:spLocks noEditPoints="1"/>
            </p:cNvSpPr>
            <p:nvPr/>
          </p:nvSpPr>
          <p:spPr bwMode="auto">
            <a:xfrm>
              <a:off x="7251944" y="1972505"/>
              <a:ext cx="664752" cy="577802"/>
            </a:xfrm>
            <a:custGeom>
              <a:avLst/>
              <a:gdLst>
                <a:gd name="T0" fmla="*/ 76 w 235"/>
                <a:gd name="T1" fmla="*/ 204 h 204"/>
                <a:gd name="T2" fmla="*/ 158 w 235"/>
                <a:gd name="T3" fmla="*/ 204 h 204"/>
                <a:gd name="T4" fmla="*/ 158 w 235"/>
                <a:gd name="T5" fmla="*/ 184 h 204"/>
                <a:gd name="T6" fmla="*/ 76 w 235"/>
                <a:gd name="T7" fmla="*/ 184 h 204"/>
                <a:gd name="T8" fmla="*/ 76 w 235"/>
                <a:gd name="T9" fmla="*/ 204 h 204"/>
                <a:gd name="T10" fmla="*/ 0 w 235"/>
                <a:gd name="T11" fmla="*/ 0 h 204"/>
                <a:gd name="T12" fmla="*/ 0 w 235"/>
                <a:gd name="T13" fmla="*/ 176 h 204"/>
                <a:gd name="T14" fmla="*/ 235 w 235"/>
                <a:gd name="T15" fmla="*/ 176 h 204"/>
                <a:gd name="T16" fmla="*/ 235 w 235"/>
                <a:gd name="T17" fmla="*/ 0 h 204"/>
                <a:gd name="T18" fmla="*/ 0 w 235"/>
                <a:gd name="T19" fmla="*/ 0 h 204"/>
                <a:gd name="T20" fmla="*/ 203 w 235"/>
                <a:gd name="T21" fmla="*/ 166 h 204"/>
                <a:gd name="T22" fmla="*/ 195 w 235"/>
                <a:gd name="T23" fmla="*/ 158 h 204"/>
                <a:gd name="T24" fmla="*/ 203 w 235"/>
                <a:gd name="T25" fmla="*/ 151 h 204"/>
                <a:gd name="T26" fmla="*/ 211 w 235"/>
                <a:gd name="T27" fmla="*/ 158 h 204"/>
                <a:gd name="T28" fmla="*/ 203 w 235"/>
                <a:gd name="T29" fmla="*/ 166 h 204"/>
                <a:gd name="T30" fmla="*/ 216 w 235"/>
                <a:gd name="T31" fmla="*/ 139 h 204"/>
                <a:gd name="T32" fmla="*/ 19 w 235"/>
                <a:gd name="T33" fmla="*/ 139 h 204"/>
                <a:gd name="T34" fmla="*/ 19 w 235"/>
                <a:gd name="T35" fmla="*/ 14 h 204"/>
                <a:gd name="T36" fmla="*/ 216 w 235"/>
                <a:gd name="T37" fmla="*/ 14 h 204"/>
                <a:gd name="T38" fmla="*/ 216 w 235"/>
                <a:gd name="T39" fmla="*/ 139 h 204"/>
                <a:gd name="T40" fmla="*/ 127 w 235"/>
                <a:gd name="T41" fmla="*/ 111 h 204"/>
                <a:gd name="T42" fmla="*/ 95 w 235"/>
                <a:gd name="T43" fmla="*/ 79 h 204"/>
                <a:gd name="T44" fmla="*/ 127 w 235"/>
                <a:gd name="T45" fmla="*/ 48 h 204"/>
                <a:gd name="T46" fmla="*/ 64 w 235"/>
                <a:gd name="T47" fmla="*/ 48 h 204"/>
                <a:gd name="T48" fmla="*/ 64 w 235"/>
                <a:gd name="T49" fmla="*/ 111 h 204"/>
                <a:gd name="T50" fmla="*/ 127 w 235"/>
                <a:gd name="T51" fmla="*/ 111 h 204"/>
                <a:gd name="T52" fmla="*/ 90 w 235"/>
                <a:gd name="T53" fmla="*/ 48 h 204"/>
                <a:gd name="T54" fmla="*/ 96 w 235"/>
                <a:gd name="T55" fmla="*/ 54 h 204"/>
                <a:gd name="T56" fmla="*/ 90 w 235"/>
                <a:gd name="T57" fmla="*/ 60 h 204"/>
                <a:gd name="T58" fmla="*/ 84 w 235"/>
                <a:gd name="T59" fmla="*/ 54 h 204"/>
                <a:gd name="T60" fmla="*/ 90 w 235"/>
                <a:gd name="T61" fmla="*/ 48 h 204"/>
                <a:gd name="T62" fmla="*/ 135 w 235"/>
                <a:gd name="T63" fmla="*/ 88 h 204"/>
                <a:gd name="T64" fmla="*/ 143 w 235"/>
                <a:gd name="T65" fmla="*/ 79 h 204"/>
                <a:gd name="T66" fmla="*/ 135 w 235"/>
                <a:gd name="T67" fmla="*/ 71 h 204"/>
                <a:gd name="T68" fmla="*/ 126 w 235"/>
                <a:gd name="T69" fmla="*/ 79 h 204"/>
                <a:gd name="T70" fmla="*/ 135 w 235"/>
                <a:gd name="T71" fmla="*/ 88 h 204"/>
                <a:gd name="T72" fmla="*/ 173 w 235"/>
                <a:gd name="T73" fmla="*/ 88 h 204"/>
                <a:gd name="T74" fmla="*/ 181 w 235"/>
                <a:gd name="T75" fmla="*/ 79 h 204"/>
                <a:gd name="T76" fmla="*/ 173 w 235"/>
                <a:gd name="T77" fmla="*/ 71 h 204"/>
                <a:gd name="T78" fmla="*/ 164 w 235"/>
                <a:gd name="T79" fmla="*/ 79 h 204"/>
                <a:gd name="T80" fmla="*/ 173 w 235"/>
                <a:gd name="T81" fmla="*/ 8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5" h="204">
                  <a:moveTo>
                    <a:pt x="76" y="204"/>
                  </a:moveTo>
                  <a:cubicBezTo>
                    <a:pt x="158" y="204"/>
                    <a:pt x="158" y="204"/>
                    <a:pt x="158" y="204"/>
                  </a:cubicBezTo>
                  <a:cubicBezTo>
                    <a:pt x="158" y="184"/>
                    <a:pt x="158" y="184"/>
                    <a:pt x="158" y="184"/>
                  </a:cubicBezTo>
                  <a:cubicBezTo>
                    <a:pt x="76" y="184"/>
                    <a:pt x="76" y="184"/>
                    <a:pt x="76" y="184"/>
                  </a:cubicBezTo>
                  <a:lnTo>
                    <a:pt x="76" y="204"/>
                  </a:lnTo>
                  <a:close/>
                  <a:moveTo>
                    <a:pt x="0" y="0"/>
                  </a:moveTo>
                  <a:cubicBezTo>
                    <a:pt x="0" y="176"/>
                    <a:pt x="0" y="176"/>
                    <a:pt x="0" y="176"/>
                  </a:cubicBezTo>
                  <a:cubicBezTo>
                    <a:pt x="235" y="176"/>
                    <a:pt x="235" y="176"/>
                    <a:pt x="235" y="176"/>
                  </a:cubicBezTo>
                  <a:cubicBezTo>
                    <a:pt x="235" y="0"/>
                    <a:pt x="235" y="0"/>
                    <a:pt x="235" y="0"/>
                  </a:cubicBezTo>
                  <a:lnTo>
                    <a:pt x="0" y="0"/>
                  </a:lnTo>
                  <a:close/>
                  <a:moveTo>
                    <a:pt x="203" y="166"/>
                  </a:moveTo>
                  <a:cubicBezTo>
                    <a:pt x="199" y="166"/>
                    <a:pt x="195" y="162"/>
                    <a:pt x="195" y="158"/>
                  </a:cubicBezTo>
                  <a:cubicBezTo>
                    <a:pt x="195" y="154"/>
                    <a:pt x="199" y="151"/>
                    <a:pt x="203" y="151"/>
                  </a:cubicBezTo>
                  <a:cubicBezTo>
                    <a:pt x="207" y="151"/>
                    <a:pt x="211" y="154"/>
                    <a:pt x="211" y="158"/>
                  </a:cubicBezTo>
                  <a:cubicBezTo>
                    <a:pt x="211" y="162"/>
                    <a:pt x="207" y="166"/>
                    <a:pt x="203" y="166"/>
                  </a:cubicBezTo>
                  <a:close/>
                  <a:moveTo>
                    <a:pt x="216" y="139"/>
                  </a:moveTo>
                  <a:cubicBezTo>
                    <a:pt x="19" y="139"/>
                    <a:pt x="19" y="139"/>
                    <a:pt x="19" y="139"/>
                  </a:cubicBezTo>
                  <a:cubicBezTo>
                    <a:pt x="19" y="14"/>
                    <a:pt x="19" y="14"/>
                    <a:pt x="19" y="14"/>
                  </a:cubicBezTo>
                  <a:cubicBezTo>
                    <a:pt x="216" y="14"/>
                    <a:pt x="216" y="14"/>
                    <a:pt x="216" y="14"/>
                  </a:cubicBezTo>
                  <a:lnTo>
                    <a:pt x="216" y="139"/>
                  </a:lnTo>
                  <a:close/>
                  <a:moveTo>
                    <a:pt x="127" y="111"/>
                  </a:moveTo>
                  <a:cubicBezTo>
                    <a:pt x="95" y="79"/>
                    <a:pt x="95" y="79"/>
                    <a:pt x="95" y="79"/>
                  </a:cubicBezTo>
                  <a:cubicBezTo>
                    <a:pt x="127" y="48"/>
                    <a:pt x="127" y="48"/>
                    <a:pt x="127" y="48"/>
                  </a:cubicBezTo>
                  <a:cubicBezTo>
                    <a:pt x="109" y="31"/>
                    <a:pt x="81" y="31"/>
                    <a:pt x="64" y="48"/>
                  </a:cubicBezTo>
                  <a:cubicBezTo>
                    <a:pt x="46" y="65"/>
                    <a:pt x="46" y="93"/>
                    <a:pt x="64" y="111"/>
                  </a:cubicBezTo>
                  <a:cubicBezTo>
                    <a:pt x="81" y="128"/>
                    <a:pt x="109" y="128"/>
                    <a:pt x="127" y="111"/>
                  </a:cubicBezTo>
                  <a:close/>
                  <a:moveTo>
                    <a:pt x="90" y="48"/>
                  </a:moveTo>
                  <a:cubicBezTo>
                    <a:pt x="94" y="48"/>
                    <a:pt x="96" y="51"/>
                    <a:pt x="96" y="54"/>
                  </a:cubicBezTo>
                  <a:cubicBezTo>
                    <a:pt x="96" y="57"/>
                    <a:pt x="94" y="60"/>
                    <a:pt x="90" y="60"/>
                  </a:cubicBezTo>
                  <a:cubicBezTo>
                    <a:pt x="87" y="60"/>
                    <a:pt x="84" y="57"/>
                    <a:pt x="84" y="54"/>
                  </a:cubicBezTo>
                  <a:cubicBezTo>
                    <a:pt x="84" y="51"/>
                    <a:pt x="87" y="48"/>
                    <a:pt x="90" y="48"/>
                  </a:cubicBezTo>
                  <a:close/>
                  <a:moveTo>
                    <a:pt x="135" y="88"/>
                  </a:moveTo>
                  <a:cubicBezTo>
                    <a:pt x="140" y="88"/>
                    <a:pt x="143" y="84"/>
                    <a:pt x="143" y="79"/>
                  </a:cubicBezTo>
                  <a:cubicBezTo>
                    <a:pt x="143" y="75"/>
                    <a:pt x="140" y="71"/>
                    <a:pt x="135" y="71"/>
                  </a:cubicBezTo>
                  <a:cubicBezTo>
                    <a:pt x="130" y="71"/>
                    <a:pt x="126" y="75"/>
                    <a:pt x="126" y="79"/>
                  </a:cubicBezTo>
                  <a:cubicBezTo>
                    <a:pt x="126" y="84"/>
                    <a:pt x="130" y="88"/>
                    <a:pt x="135" y="88"/>
                  </a:cubicBezTo>
                  <a:close/>
                  <a:moveTo>
                    <a:pt x="173" y="88"/>
                  </a:moveTo>
                  <a:cubicBezTo>
                    <a:pt x="177" y="88"/>
                    <a:pt x="181" y="84"/>
                    <a:pt x="181" y="79"/>
                  </a:cubicBezTo>
                  <a:cubicBezTo>
                    <a:pt x="181" y="75"/>
                    <a:pt x="177" y="71"/>
                    <a:pt x="173" y="71"/>
                  </a:cubicBezTo>
                  <a:cubicBezTo>
                    <a:pt x="168" y="71"/>
                    <a:pt x="164" y="75"/>
                    <a:pt x="164" y="79"/>
                  </a:cubicBezTo>
                  <a:cubicBezTo>
                    <a:pt x="164" y="84"/>
                    <a:pt x="168" y="88"/>
                    <a:pt x="173" y="88"/>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0" name="矩形 9"/>
          <p:cNvSpPr/>
          <p:nvPr/>
        </p:nvSpPr>
        <p:spPr>
          <a:xfrm>
            <a:off x="2399869" y="5516212"/>
            <a:ext cx="3826546" cy="580865"/>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Times New Roman (标题)"/>
                <a:ea typeface="微软雅黑" panose="020B0503020204020204" pitchFamily="34" charset="-122"/>
              </a:rPr>
              <a:t>年龄：</a:t>
            </a:r>
            <a:r>
              <a:rPr lang="en-US" altLang="zh-CN" sz="2400" dirty="0">
                <a:solidFill>
                  <a:schemeClr val="tx1">
                    <a:lumMod val="85000"/>
                    <a:lumOff val="15000"/>
                  </a:schemeClr>
                </a:solidFill>
                <a:latin typeface="Times New Roman (标题)"/>
                <a:ea typeface="微软雅黑" panose="020B0503020204020204" pitchFamily="34" charset="-122"/>
              </a:rPr>
              <a:t>18,</a:t>
            </a:r>
            <a:r>
              <a:rPr lang="zh-CN" altLang="en-US" sz="2400" dirty="0">
                <a:solidFill>
                  <a:schemeClr val="tx1">
                    <a:lumMod val="85000"/>
                    <a:lumOff val="15000"/>
                  </a:schemeClr>
                </a:solidFill>
                <a:latin typeface="Times New Roman (标题)"/>
                <a:ea typeface="微软雅黑" panose="020B0503020204020204" pitchFamily="34" charset="-122"/>
              </a:rPr>
              <a:t>成绩：</a:t>
            </a:r>
            <a:r>
              <a:rPr lang="en-US" altLang="zh-CN" sz="2400" dirty="0">
                <a:solidFill>
                  <a:schemeClr val="tx1">
                    <a:lumMod val="85000"/>
                    <a:lumOff val="15000"/>
                  </a:schemeClr>
                </a:solidFill>
                <a:latin typeface="Times New Roman (标题)"/>
                <a:ea typeface="微软雅黑" panose="020B0503020204020204" pitchFamily="34" charset="-122"/>
              </a:rPr>
              <a:t>80</a:t>
            </a:r>
            <a:endParaRPr lang="en-US" altLang="zh-CN" sz="2400" dirty="0">
              <a:solidFill>
                <a:schemeClr val="tx1">
                  <a:lumMod val="85000"/>
                  <a:lumOff val="15000"/>
                </a:schemeClr>
              </a:solidFill>
              <a:latin typeface="Times New Roman (标题)"/>
              <a:ea typeface="微软雅黑" panose="020B0503020204020204" pitchFamily="34" charset="-122"/>
            </a:endParaRPr>
          </a:p>
        </p:txBody>
      </p:sp>
      <p:sp>
        <p:nvSpPr>
          <p:cNvPr id="12" name="KSO_Shape"/>
          <p:cNvSpPr/>
          <p:nvPr/>
        </p:nvSpPr>
        <p:spPr>
          <a:xfrm>
            <a:off x="2108287" y="5421604"/>
            <a:ext cx="4409710" cy="759912"/>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16" presetClass="entr" presetSubtype="21" fill="hold" nodeType="after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barn(inVertical)">
                                      <p:cBhvr>
                                        <p:cTn id="13" dur="500"/>
                                        <p:tgtEl>
                                          <p:spTgt spid="52"/>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 calcmode="lin" valueType="num">
                                      <p:cBhvr additive="base">
                                        <p:cTn id="16" dur="500"/>
                                        <p:tgtEl>
                                          <p:spTgt spid="51"/>
                                        </p:tgtEl>
                                        <p:attrNameLst>
                                          <p:attrName>ppt_y</p:attrName>
                                        </p:attrNameLst>
                                      </p:cBhvr>
                                      <p:tavLst>
                                        <p:tav tm="0">
                                          <p:val>
                                            <p:strVal val="#ppt_y-#ppt_h*1.125000"/>
                                          </p:val>
                                        </p:tav>
                                        <p:tav tm="100000">
                                          <p:val>
                                            <p:strVal val="#ppt_y"/>
                                          </p:val>
                                        </p:tav>
                                      </p:tavLst>
                                    </p:anim>
                                    <p:animEffect transition="in" filter="wipe(down)">
                                      <p:cBhvr>
                                        <p:cTn id="17" dur="500"/>
                                        <p:tgtEl>
                                          <p:spTgt spid="5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2" presetClass="entr" presetSubtype="1"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p:tgtEl>
                                          <p:spTgt spid="10"/>
                                        </p:tgtEl>
                                        <p:attrNameLst>
                                          <p:attrName>ppt_y</p:attrName>
                                        </p:attrNameLst>
                                      </p:cBhvr>
                                      <p:tavLst>
                                        <p:tav tm="0">
                                          <p:val>
                                            <p:strVal val="#ppt_y-#ppt_h*1.125000"/>
                                          </p:val>
                                        </p:tav>
                                        <p:tav tm="100000">
                                          <p:val>
                                            <p:strVal val="#ppt_y"/>
                                          </p:val>
                                        </p:tav>
                                      </p:tavLst>
                                    </p:anim>
                                    <p:animEffect transition="in" filter="wipe(down)">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10" grpId="0"/>
      <p:bldP spid="12"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483387" y="798967"/>
            <a:ext cx="7963270" cy="461661"/>
          </a:xfrm>
          <a:prstGeom prst="rect">
            <a:avLst/>
          </a:prstGeom>
          <a:noFill/>
        </p:spPr>
        <p:txBody>
          <a:bodyPr wrap="square" lIns="91436" tIns="45718" rIns="91436" bIns="45718" rtlCol="0" anchor="ctr">
            <a:spAutoFit/>
          </a:bodyPr>
          <a:lstStyle/>
          <a:p>
            <a:pPr lvl="0" defTabSz="963930" fontAlgn="base">
              <a:spcBef>
                <a:spcPct val="0"/>
              </a:spcBef>
              <a:spcAft>
                <a:spcPct val="0"/>
              </a:spcAft>
            </a:pPr>
            <a:r>
              <a:rPr lang="en-US" altLang="zh-CN" sz="2400" dirty="0">
                <a:latin typeface="+mj-lt"/>
                <a:cs typeface="+mn-ea"/>
                <a:sym typeface="+mn-lt"/>
              </a:rPr>
              <a:t>20 #</a:t>
            </a:r>
            <a:r>
              <a:rPr lang="en-US" altLang="zh-CN" sz="2400" dirty="0" err="1">
                <a:latin typeface="+mj-lt"/>
                <a:cs typeface="+mn-ea"/>
                <a:sym typeface="+mn-lt"/>
              </a:rPr>
              <a:t>stu.age</a:t>
            </a:r>
            <a:r>
              <a:rPr lang="en-US" altLang="zh-CN" sz="2400" dirty="0">
                <a:latin typeface="+mj-lt"/>
                <a:cs typeface="+mn-ea"/>
                <a:sym typeface="+mn-lt"/>
              </a:rPr>
              <a:t>=19 #</a:t>
            </a:r>
            <a:r>
              <a:rPr lang="zh-CN" altLang="en-US" sz="2400" dirty="0">
                <a:latin typeface="+mj-lt"/>
                <a:cs typeface="+mn-ea"/>
                <a:sym typeface="+mn-lt"/>
              </a:rPr>
              <a:t>取消前面的注释符则会报错</a:t>
            </a:r>
            <a:endParaRPr lang="zh-CN" altLang="en-US" sz="2400" dirty="0">
              <a:latin typeface="+mj-lt"/>
              <a:cs typeface="+mn-ea"/>
              <a:sym typeface="+mn-lt"/>
            </a:endParaRPr>
          </a:p>
        </p:txBody>
      </p:sp>
      <p:sp>
        <p:nvSpPr>
          <p:cNvPr id="12" name="文本框 11"/>
          <p:cNvSpPr txBox="1"/>
          <p:nvPr/>
        </p:nvSpPr>
        <p:spPr>
          <a:xfrm>
            <a:off x="2483387" y="1971673"/>
            <a:ext cx="8674425" cy="461661"/>
          </a:xfrm>
          <a:prstGeom prst="rect">
            <a:avLst/>
          </a:prstGeom>
          <a:noFill/>
        </p:spPr>
        <p:txBody>
          <a:bodyPr wrap="square" lIns="91436" tIns="45718" rIns="91436" bIns="45718" rtlCol="0" anchor="ctr">
            <a:spAutoFit/>
          </a:bodyPr>
          <a:lstStyle/>
          <a:p>
            <a:pPr lvl="0" defTabSz="963930" fontAlgn="base">
              <a:spcBef>
                <a:spcPct val="0"/>
              </a:spcBef>
              <a:spcAft>
                <a:spcPct val="0"/>
              </a:spcAft>
            </a:pPr>
            <a:r>
              <a:rPr lang="en-US" altLang="zh-CN" sz="2400" dirty="0">
                <a:solidFill>
                  <a:schemeClr val="tx1">
                    <a:lumMod val="85000"/>
                    <a:lumOff val="15000"/>
                  </a:schemeClr>
                </a:solidFill>
                <a:latin typeface="+mj-lt"/>
                <a:cs typeface="+mn-ea"/>
                <a:sym typeface="+mn-lt"/>
              </a:rPr>
              <a:t>21 </a:t>
            </a:r>
            <a:r>
              <a:rPr lang="en-US" altLang="zh-CN" sz="2400" dirty="0" err="1">
                <a:solidFill>
                  <a:schemeClr val="tx1">
                    <a:lumMod val="85000"/>
                    <a:lumOff val="15000"/>
                  </a:schemeClr>
                </a:solidFill>
                <a:latin typeface="+mj-lt"/>
                <a:cs typeface="+mn-ea"/>
                <a:sym typeface="+mn-lt"/>
              </a:rPr>
              <a:t>stu.score</a:t>
            </a:r>
            <a:r>
              <a:rPr lang="en-US" altLang="zh-CN" sz="2400" dirty="0">
                <a:solidFill>
                  <a:schemeClr val="tx1">
                    <a:lumMod val="85000"/>
                    <a:lumOff val="15000"/>
                  </a:schemeClr>
                </a:solidFill>
                <a:latin typeface="+mj-lt"/>
                <a:cs typeface="+mn-ea"/>
                <a:sym typeface="+mn-lt"/>
              </a:rPr>
              <a:t>=105 #</a:t>
            </a:r>
            <a:r>
              <a:rPr lang="zh-CN" altLang="en-US" sz="2400" dirty="0">
                <a:solidFill>
                  <a:schemeClr val="tx1">
                    <a:lumMod val="85000"/>
                    <a:lumOff val="15000"/>
                  </a:schemeClr>
                </a:solidFill>
                <a:latin typeface="+mj-lt"/>
                <a:cs typeface="+mn-ea"/>
                <a:sym typeface="+mn-lt"/>
              </a:rPr>
              <a:t>将</a:t>
            </a:r>
            <a:r>
              <a:rPr lang="en-US" altLang="zh-CN" sz="2400" dirty="0" err="1">
                <a:solidFill>
                  <a:schemeClr val="tx1">
                    <a:lumMod val="85000"/>
                    <a:lumOff val="15000"/>
                  </a:schemeClr>
                </a:solidFill>
                <a:latin typeface="+mj-lt"/>
                <a:cs typeface="+mn-ea"/>
                <a:sym typeface="+mn-lt"/>
              </a:rPr>
              <a:t>stu</a:t>
            </a:r>
            <a:r>
              <a:rPr lang="zh-CN" altLang="en-US" sz="2400" dirty="0">
                <a:solidFill>
                  <a:schemeClr val="tx1">
                    <a:lumMod val="85000"/>
                    <a:lumOff val="15000"/>
                  </a:schemeClr>
                </a:solidFill>
                <a:latin typeface="+mj-lt"/>
                <a:cs typeface="+mn-ea"/>
                <a:sym typeface="+mn-lt"/>
              </a:rPr>
              <a:t>对象的</a:t>
            </a:r>
            <a:r>
              <a:rPr lang="en-US" altLang="zh-CN" sz="2400" dirty="0">
                <a:solidFill>
                  <a:schemeClr val="tx1">
                    <a:lumMod val="85000"/>
                    <a:lumOff val="15000"/>
                  </a:schemeClr>
                </a:solidFill>
                <a:latin typeface="+mj-lt"/>
                <a:cs typeface="+mn-ea"/>
                <a:sym typeface="+mn-lt"/>
              </a:rPr>
              <a:t>score</a:t>
            </a:r>
            <a:r>
              <a:rPr lang="zh-CN" altLang="en-US" sz="2400" dirty="0">
                <a:solidFill>
                  <a:schemeClr val="tx1">
                    <a:lumMod val="85000"/>
                    <a:lumOff val="15000"/>
                  </a:schemeClr>
                </a:solidFill>
                <a:latin typeface="+mj-lt"/>
                <a:cs typeface="+mn-ea"/>
                <a:sym typeface="+mn-lt"/>
              </a:rPr>
              <a:t>属性赋值为</a:t>
            </a:r>
            <a:r>
              <a:rPr lang="en-US" altLang="zh-CN" sz="2400" dirty="0">
                <a:solidFill>
                  <a:schemeClr val="tx1">
                    <a:lumMod val="85000"/>
                    <a:lumOff val="15000"/>
                  </a:schemeClr>
                </a:solidFill>
                <a:latin typeface="+mj-lt"/>
                <a:cs typeface="+mn-ea"/>
                <a:sym typeface="+mn-lt"/>
              </a:rPr>
              <a:t>105</a:t>
            </a:r>
            <a:endParaRPr lang="en-US" altLang="zh-CN" sz="2400" dirty="0">
              <a:solidFill>
                <a:schemeClr val="tx1">
                  <a:lumMod val="85000"/>
                  <a:lumOff val="15000"/>
                </a:schemeClr>
              </a:solidFill>
              <a:latin typeface="+mj-lt"/>
              <a:cs typeface="+mn-ea"/>
              <a:sym typeface="+mn-lt"/>
            </a:endParaRPr>
          </a:p>
        </p:txBody>
      </p:sp>
      <p:sp>
        <p:nvSpPr>
          <p:cNvPr id="18" name="文本框 17"/>
          <p:cNvSpPr txBox="1"/>
          <p:nvPr/>
        </p:nvSpPr>
        <p:spPr>
          <a:xfrm>
            <a:off x="2483386" y="3221269"/>
            <a:ext cx="8196905" cy="461661"/>
          </a:xfrm>
          <a:prstGeom prst="rect">
            <a:avLst/>
          </a:prstGeom>
          <a:noFill/>
        </p:spPr>
        <p:txBody>
          <a:bodyPr wrap="square" lIns="91436" tIns="45718" rIns="91436" bIns="45718" rtlCol="0" anchor="ctr">
            <a:spAutoFit/>
          </a:bodyPr>
          <a:lstStyle/>
          <a:p>
            <a:pPr lvl="0" defTabSz="963930" fontAlgn="base">
              <a:spcBef>
                <a:spcPct val="0"/>
              </a:spcBef>
              <a:spcAft>
                <a:spcPct val="0"/>
              </a:spcAft>
            </a:pPr>
            <a:r>
              <a:rPr lang="en-US" altLang="zh-CN" sz="2400" dirty="0">
                <a:latin typeface="+mj-lt"/>
                <a:cs typeface="+mn-ea"/>
                <a:sym typeface="+mn-lt"/>
              </a:rPr>
              <a:t>22 print('</a:t>
            </a:r>
            <a:r>
              <a:rPr lang="zh-CN" altLang="en-US" sz="2400" dirty="0">
                <a:latin typeface="+mj-lt"/>
                <a:cs typeface="+mn-ea"/>
                <a:sym typeface="+mn-lt"/>
              </a:rPr>
              <a:t>年龄：</a:t>
            </a:r>
            <a:r>
              <a:rPr lang="en-US" altLang="zh-CN" sz="2400" dirty="0">
                <a:latin typeface="+mj-lt"/>
                <a:cs typeface="+mn-ea"/>
                <a:sym typeface="+mn-lt"/>
              </a:rPr>
              <a:t>%d,</a:t>
            </a:r>
            <a:r>
              <a:rPr lang="zh-CN" altLang="en-US" sz="2400" dirty="0">
                <a:latin typeface="+mj-lt"/>
                <a:cs typeface="+mn-ea"/>
                <a:sym typeface="+mn-lt"/>
              </a:rPr>
              <a:t>成绩：</a:t>
            </a:r>
            <a:r>
              <a:rPr lang="en-US" altLang="zh-CN" sz="2400" dirty="0">
                <a:latin typeface="+mj-lt"/>
                <a:cs typeface="+mn-ea"/>
                <a:sym typeface="+mn-lt"/>
              </a:rPr>
              <a:t>%d'%(</a:t>
            </a:r>
            <a:r>
              <a:rPr lang="en-US" altLang="zh-CN" sz="2400" dirty="0" err="1">
                <a:latin typeface="+mj-lt"/>
                <a:cs typeface="+mn-ea"/>
                <a:sym typeface="+mn-lt"/>
              </a:rPr>
              <a:t>stu.age,stu.score</a:t>
            </a:r>
            <a:r>
              <a:rPr lang="en-US" altLang="zh-CN" sz="2400" dirty="0">
                <a:latin typeface="+mj-lt"/>
                <a:cs typeface="+mn-ea"/>
                <a:sym typeface="+mn-lt"/>
              </a:rPr>
              <a:t>))</a:t>
            </a:r>
            <a:endParaRPr lang="en-US" altLang="zh-CN" sz="2400" dirty="0">
              <a:latin typeface="+mj-lt"/>
              <a:cs typeface="+mn-ea"/>
              <a:sym typeface="+mn-lt"/>
            </a:endParaRPr>
          </a:p>
        </p:txBody>
      </p:sp>
      <p:sp>
        <p:nvSpPr>
          <p:cNvPr id="2" name="等腰三角形 1"/>
          <p:cNvSpPr/>
          <p:nvPr/>
        </p:nvSpPr>
        <p:spPr>
          <a:xfrm rot="5400000">
            <a:off x="2018995" y="870849"/>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17" name="等腰三角形 16"/>
          <p:cNvSpPr/>
          <p:nvPr/>
        </p:nvSpPr>
        <p:spPr>
          <a:xfrm rot="5400000">
            <a:off x="2018995" y="2057139"/>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22" name="等腰三角形 21"/>
          <p:cNvSpPr/>
          <p:nvPr/>
        </p:nvSpPr>
        <p:spPr>
          <a:xfrm rot="5400000">
            <a:off x="2018995" y="3313597"/>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8" name="矩形 7"/>
          <p:cNvSpPr/>
          <p:nvPr/>
        </p:nvSpPr>
        <p:spPr>
          <a:xfrm>
            <a:off x="2852355" y="4554671"/>
            <a:ext cx="3826546" cy="1134862"/>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Times New Roman (标题)"/>
                <a:ea typeface="微软雅黑" panose="020B0503020204020204" pitchFamily="34" charset="-122"/>
              </a:rPr>
              <a:t>成绩必须在</a:t>
            </a:r>
            <a:r>
              <a:rPr lang="en-US" altLang="zh-CN" sz="2400" dirty="0">
                <a:solidFill>
                  <a:schemeClr val="tx1">
                    <a:lumMod val="85000"/>
                    <a:lumOff val="15000"/>
                  </a:schemeClr>
                </a:solidFill>
                <a:latin typeface="Times New Roman (标题)"/>
                <a:ea typeface="微软雅黑" panose="020B0503020204020204" pitchFamily="34" charset="-122"/>
              </a:rPr>
              <a:t>0~100</a:t>
            </a:r>
            <a:r>
              <a:rPr lang="zh-CN" altLang="en-US" sz="2400" dirty="0">
                <a:solidFill>
                  <a:schemeClr val="tx1">
                    <a:lumMod val="85000"/>
                    <a:lumOff val="15000"/>
                  </a:schemeClr>
                </a:solidFill>
                <a:latin typeface="Times New Roman (标题)"/>
                <a:ea typeface="微软雅黑" panose="020B0503020204020204" pitchFamily="34" charset="-122"/>
              </a:rPr>
              <a:t>之间！</a:t>
            </a:r>
            <a:endParaRPr lang="zh-CN" altLang="en-US" sz="2400" dirty="0">
              <a:solidFill>
                <a:schemeClr val="tx1">
                  <a:lumMod val="85000"/>
                  <a:lumOff val="15000"/>
                </a:schemeClr>
              </a:solidFill>
              <a:latin typeface="Times New Roman (标题)"/>
              <a:ea typeface="微软雅黑" panose="020B0503020204020204" pitchFamily="34" charset="-122"/>
            </a:endParaRPr>
          </a:p>
          <a:p>
            <a:pPr>
              <a:lnSpc>
                <a:spcPct val="150000"/>
              </a:lnSpc>
              <a:spcBef>
                <a:spcPct val="0"/>
              </a:spcBef>
              <a:defRPr/>
            </a:pPr>
            <a:r>
              <a:rPr lang="zh-CN" altLang="en-US" sz="2400" dirty="0">
                <a:solidFill>
                  <a:schemeClr val="tx1">
                    <a:lumMod val="85000"/>
                    <a:lumOff val="15000"/>
                  </a:schemeClr>
                </a:solidFill>
                <a:latin typeface="Times New Roman (标题)"/>
                <a:ea typeface="微软雅黑" panose="020B0503020204020204" pitchFamily="34" charset="-122"/>
              </a:rPr>
              <a:t>年龄：</a:t>
            </a:r>
            <a:r>
              <a:rPr lang="en-US" altLang="zh-CN" sz="2400" dirty="0">
                <a:solidFill>
                  <a:schemeClr val="tx1">
                    <a:lumMod val="85000"/>
                    <a:lumOff val="15000"/>
                  </a:schemeClr>
                </a:solidFill>
                <a:latin typeface="Times New Roman (标题)"/>
                <a:ea typeface="微软雅黑" panose="020B0503020204020204" pitchFamily="34" charset="-122"/>
              </a:rPr>
              <a:t>18,</a:t>
            </a:r>
            <a:r>
              <a:rPr lang="zh-CN" altLang="en-US" sz="2400" dirty="0">
                <a:solidFill>
                  <a:schemeClr val="tx1">
                    <a:lumMod val="85000"/>
                    <a:lumOff val="15000"/>
                  </a:schemeClr>
                </a:solidFill>
                <a:latin typeface="Times New Roman (标题)"/>
                <a:ea typeface="微软雅黑" panose="020B0503020204020204" pitchFamily="34" charset="-122"/>
              </a:rPr>
              <a:t>成绩：</a:t>
            </a:r>
            <a:r>
              <a:rPr lang="en-US" altLang="zh-CN" sz="2400" dirty="0">
                <a:solidFill>
                  <a:schemeClr val="tx1">
                    <a:lumMod val="85000"/>
                    <a:lumOff val="15000"/>
                  </a:schemeClr>
                </a:solidFill>
                <a:latin typeface="Times New Roman (标题)"/>
                <a:ea typeface="微软雅黑" panose="020B0503020204020204" pitchFamily="34" charset="-122"/>
              </a:rPr>
              <a:t>80</a:t>
            </a:r>
            <a:endParaRPr lang="en-US" altLang="zh-CN" sz="2400" dirty="0">
              <a:solidFill>
                <a:schemeClr val="tx1">
                  <a:lumMod val="85000"/>
                  <a:lumOff val="15000"/>
                </a:schemeClr>
              </a:solidFill>
              <a:latin typeface="Times New Roman (标题)"/>
              <a:ea typeface="微软雅黑" panose="020B0503020204020204" pitchFamily="34" charset="-122"/>
            </a:endParaRPr>
          </a:p>
        </p:txBody>
      </p:sp>
      <p:sp>
        <p:nvSpPr>
          <p:cNvPr id="9" name="KSO_Shape"/>
          <p:cNvSpPr/>
          <p:nvPr/>
        </p:nvSpPr>
        <p:spPr>
          <a:xfrm>
            <a:off x="2560773" y="4117265"/>
            <a:ext cx="4409710" cy="1906460"/>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1000"/>
                            </p:stCondLst>
                            <p:childTnLst>
                              <p:par>
                                <p:cTn id="14" presetID="12" presetClass="entr" presetSubtype="8"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500"/>
                                        <p:tgtEl>
                                          <p:spTgt spid="17"/>
                                        </p:tgtEl>
                                        <p:attrNameLst>
                                          <p:attrName>ppt_x</p:attrName>
                                        </p:attrNameLst>
                                      </p:cBhvr>
                                      <p:tavLst>
                                        <p:tav tm="0">
                                          <p:val>
                                            <p:strVal val="#ppt_x-#ppt_w*1.125000"/>
                                          </p:val>
                                        </p:tav>
                                        <p:tav tm="100000">
                                          <p:val>
                                            <p:strVal val="#ppt_x"/>
                                          </p:val>
                                        </p:tav>
                                      </p:tavLst>
                                    </p:anim>
                                    <p:animEffect transition="in" filter="wipe(right)">
                                      <p:cBhvr>
                                        <p:cTn id="17" dur="500"/>
                                        <p:tgtEl>
                                          <p:spTgt spid="17"/>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childTnLst>
                          </p:cTn>
                        </p:par>
                        <p:par>
                          <p:cTn id="22" fill="hold">
                            <p:stCondLst>
                              <p:cond delay="2000"/>
                            </p:stCondLst>
                            <p:childTnLst>
                              <p:par>
                                <p:cTn id="23" presetID="12" presetClass="entr" presetSubtype="8"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additive="base">
                                        <p:cTn id="25" dur="500"/>
                                        <p:tgtEl>
                                          <p:spTgt spid="22"/>
                                        </p:tgtEl>
                                        <p:attrNameLst>
                                          <p:attrName>ppt_x</p:attrName>
                                        </p:attrNameLst>
                                      </p:cBhvr>
                                      <p:tavLst>
                                        <p:tav tm="0">
                                          <p:val>
                                            <p:strVal val="#ppt_x-#ppt_w*1.125000"/>
                                          </p:val>
                                        </p:tav>
                                        <p:tav tm="100000">
                                          <p:val>
                                            <p:strVal val="#ppt_x"/>
                                          </p:val>
                                        </p:tav>
                                      </p:tavLst>
                                    </p:anim>
                                    <p:animEffect transition="in" filter="wipe(right)">
                                      <p:cBhvr>
                                        <p:cTn id="26" dur="500"/>
                                        <p:tgtEl>
                                          <p:spTgt spid="22"/>
                                        </p:tgtEl>
                                      </p:cBhvr>
                                    </p:animEffect>
                                  </p:childTnLst>
                                </p:cTn>
                              </p:par>
                            </p:childTnLst>
                          </p:cTn>
                        </p:par>
                        <p:par>
                          <p:cTn id="27" fill="hold">
                            <p:stCondLst>
                              <p:cond delay="2500"/>
                            </p:stCondLst>
                            <p:childTnLst>
                              <p:par>
                                <p:cTn id="28" presetID="22" presetClass="entr" presetSubtype="8"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2" presetClass="entr" presetSubtype="1"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p:tgtEl>
                                          <p:spTgt spid="8"/>
                                        </p:tgtEl>
                                        <p:attrNameLst>
                                          <p:attrName>ppt_y</p:attrName>
                                        </p:attrNameLst>
                                      </p:cBhvr>
                                      <p:tavLst>
                                        <p:tav tm="0">
                                          <p:val>
                                            <p:strVal val="#ppt_y-#ppt_h*1.125000"/>
                                          </p:val>
                                        </p:tav>
                                        <p:tav tm="100000">
                                          <p:val>
                                            <p:strVal val="#ppt_y"/>
                                          </p:val>
                                        </p:tav>
                                      </p:tavLst>
                                    </p:anim>
                                    <p:animEffect transition="in" filter="wipe(down)">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18" grpId="0"/>
      <p:bldP spid="2" grpId="0" animBg="1"/>
      <p:bldP spid="17" grpId="0" animBg="1"/>
      <p:bldP spid="22" grpId="0" animBg="1"/>
      <p:bldP spid="8" grpId="0"/>
      <p:bldP spid="9"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219200" y="635000"/>
            <a:ext cx="9753600" cy="5074603"/>
          </a:xfrm>
          <a:prstGeom prst="rect">
            <a:avLst/>
          </a:prstGeom>
          <a:noFill/>
        </p:spPr>
        <p:txBody>
          <a:bodyPr vert="horz" wrap="square"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请指出下面程序中存在的错误并改正。</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class A:</a:t>
            </a:r>
            <a:endPar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@property</a:t>
            </a:r>
            <a:endPar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def t(self):</a:t>
            </a:r>
            <a:endPar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return self.t</a:t>
            </a:r>
            <a:endPar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t.setter</a:t>
            </a:r>
            <a:endPar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def t(</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self,t</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self.t=t</a:t>
            </a:r>
            <a:endPar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if __name__=='__main__':</a:t>
            </a:r>
            <a:endPar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a=A()</a:t>
            </a:r>
            <a:endPar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a.t=10</a:t>
            </a:r>
            <a:endPar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print(a.t)</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圆角 4"/>
          <p:cNvSpPr/>
          <p:nvPr>
            <p:custDataLst>
              <p:tags r:id="rId2"/>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作答</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1" name="矩形 10"/>
          <p:cNvSpPr/>
          <p:nvPr>
            <p:custDataLst>
              <p:tags r:id="rId3"/>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400"/>
            <a:r>
              <a:rPr kumimoji="0" lang="zh-CN" altLang="en-US" sz="16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正常使用主观题需</a:t>
            </a:r>
            <a:r>
              <a:rPr kumimoji="0" lang="en-US" altLang="zh-CN" sz="16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2.0</a:t>
            </a:r>
            <a:r>
              <a:rPr kumimoji="0" lang="zh-CN" altLang="en-US" sz="16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以上版本雨课堂</a:t>
            </a:r>
            <a:endParaRPr kumimoji="0" lang="zh-CN" altLang="en-US" sz="16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 name="矩形 11"/>
          <p:cNvSpPr/>
          <p:nvPr>
            <p:custDataLst>
              <p:tags r:id="rId4"/>
            </p:custDataLst>
          </p:nvPr>
        </p:nvSpPr>
        <p:spPr>
          <a:xfrm>
            <a:off x="12573000" y="0"/>
            <a:ext cx="3840480" cy="6858000"/>
          </a:xfrm>
          <a:prstGeom prst="rect">
            <a:avLst/>
          </a:prstGeom>
          <a:solidFill>
            <a:srgbClr val="FFFFFF"/>
          </a:solidFill>
          <a:ln w="12700" cmpd="sng">
            <a:solidFill>
              <a:srgbClr val="9B9B9B"/>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noAutofit/>
          </a:bodyP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文本框 16"/>
          <p:cNvSpPr txBox="1"/>
          <p:nvPr>
            <p:custDataLst>
              <p:tags r:id="rId5"/>
            </p:custDataLst>
          </p:nvPr>
        </p:nvSpPr>
        <p:spPr>
          <a:xfrm>
            <a:off x="12661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文本框 17"/>
          <p:cNvSpPr txBox="1"/>
          <p:nvPr>
            <p:custDataLst>
              <p:tags r:id="rId6"/>
            </p:custDataLst>
          </p:nvPr>
        </p:nvSpPr>
        <p:spPr>
          <a:xfrm>
            <a:off x="12827000" y="1270000"/>
            <a:ext cx="3332480" cy="2246769"/>
          </a:xfrm>
          <a:prstGeom prst="rect">
            <a:avLst/>
          </a:prstGeom>
          <a:noFill/>
        </p:spPr>
        <p:txBody>
          <a:bodyPr vert="horz" rtlCol="0" anchor="t" anchorCtr="0">
            <a:spAutoFit/>
          </a:bodyPr>
          <a:lstStyle/>
          <a:p>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在类的</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setter</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getter</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方法中使用</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self</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访问属性时，需要在属性名前加上下划线，否则系统会因不断递归调用而报错。因此，应将程序中的两处“</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self.t”</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改为“</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self._t</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6" name="组合 15"/>
          <p:cNvGrpSpPr/>
          <p:nvPr>
            <p:custDataLst>
              <p:tags r:id="rId7"/>
            </p:custDataLst>
          </p:nvPr>
        </p:nvGrpSpPr>
        <p:grpSpPr>
          <a:xfrm>
            <a:off x="12585700" y="0"/>
            <a:ext cx="3815080" cy="647700"/>
            <a:chOff x="12585700" y="0"/>
            <a:chExt cx="3815080" cy="647700"/>
          </a:xfrm>
        </p:grpSpPr>
        <p:sp>
          <p:nvSpPr>
            <p:cNvPr id="13" name="RemarkBack"/>
            <p:cNvSpPr/>
            <p:nvPr>
              <p:custDataLst>
                <p:tags r:id="rId8"/>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RemarkBlock"/>
            <p:cNvSpPr/>
            <p:nvPr>
              <p:custDataLst>
                <p:tags r:id="rId9"/>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RemarkTitleText"/>
            <p:cNvSpPr txBox="1"/>
            <p:nvPr>
              <p:custDataLst>
                <p:tags r:id="rId10"/>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1"/>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RemarkBlock"/>
          <p:cNvSpPr/>
          <p:nvPr>
            <p:custDataLst>
              <p:tags r:id="rId12"/>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RemarkTitleText"/>
          <p:cNvSpPr txBox="1"/>
          <p:nvPr>
            <p:custDataLst>
              <p:tags r:id="rId13"/>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0" name="组合 9"/>
          <p:cNvGrpSpPr/>
          <p:nvPr>
            <p:custDataLst>
              <p:tags r:id="rId14"/>
            </p:custDataLst>
          </p:nvPr>
        </p:nvGrpSpPr>
        <p:grpSpPr>
          <a:xfrm>
            <a:off x="0" y="0"/>
            <a:ext cx="12192000" cy="635000"/>
            <a:chOff x="0" y="0"/>
            <a:chExt cx="12192000" cy="635000"/>
          </a:xfrm>
        </p:grpSpPr>
        <p:sp>
          <p:nvSpPr>
            <p:cNvPr id="6" name="TitleBackground"/>
            <p:cNvSpPr/>
            <p:nvPr>
              <p:custDataLst>
                <p:tags r:id="rId15"/>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p:cNvSpPr/>
            <p:nvPr>
              <p:custDataLst>
                <p:tags r:id="rId16"/>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ipText"/>
            <p:cNvSpPr txBox="1"/>
            <p:nvPr>
              <p:custDataLst>
                <p:tags r:id="rId1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19"/>
            </p:custDataLst>
          </p:nvPr>
        </p:nvPicPr>
        <p:blipFill>
          <a:blip r:embed="rId20">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2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创建实例</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2" name="矩形 81"/>
          <p:cNvSpPr/>
          <p:nvPr/>
        </p:nvSpPr>
        <p:spPr>
          <a:xfrm>
            <a:off x="3129629" y="2366131"/>
            <a:ext cx="5983732" cy="2243050"/>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提示：每次创建对象时，系统都会在内存中选择一块区域分配给对象，每次选择的内存通常是不一样的。因此，实际运行时会看到一个不同的</a:t>
            </a:r>
            <a:r>
              <a:rPr lang="en-US" altLang="zh-CN" sz="2400" dirty="0" err="1">
                <a:solidFill>
                  <a:schemeClr val="tx1">
                    <a:lumMod val="85000"/>
                    <a:lumOff val="15000"/>
                  </a:schemeClr>
                </a:solidFill>
                <a:latin typeface="+mj-lt"/>
                <a:ea typeface="微软雅黑" panose="020B0503020204020204" pitchFamily="34" charset="-122"/>
              </a:rPr>
              <a:t>stu</a:t>
            </a:r>
            <a:r>
              <a:rPr lang="zh-CN" altLang="en-US" sz="2400" dirty="0">
                <a:solidFill>
                  <a:schemeClr val="tx1">
                    <a:lumMod val="85000"/>
                    <a:lumOff val="15000"/>
                  </a:schemeClr>
                </a:solidFill>
                <a:latin typeface="+mj-lt"/>
                <a:ea typeface="微软雅黑" panose="020B0503020204020204" pitchFamily="34" charset="-122"/>
              </a:rPr>
              <a:t>对象地址。</a:t>
            </a:r>
            <a:endParaRPr lang="zh-CN" altLang="en-US" sz="2400" dirty="0">
              <a:solidFill>
                <a:schemeClr val="tx1">
                  <a:lumMod val="85000"/>
                  <a:lumOff val="15000"/>
                </a:schemeClr>
              </a:solidFill>
              <a:latin typeface="+mj-lt"/>
              <a:ea typeface="微软雅黑" panose="020B0503020204020204" pitchFamily="34" charset="-122"/>
            </a:endParaRPr>
          </a:p>
        </p:txBody>
      </p:sp>
      <p:sp>
        <p:nvSpPr>
          <p:cNvPr id="83" name="KSO_Shape"/>
          <p:cNvSpPr/>
          <p:nvPr/>
        </p:nvSpPr>
        <p:spPr>
          <a:xfrm>
            <a:off x="2837338" y="2207430"/>
            <a:ext cx="6491924" cy="2645548"/>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3"/>
                                        </p:tgtEl>
                                        <p:attrNameLst>
                                          <p:attrName>style.visibility</p:attrName>
                                        </p:attrNameLst>
                                      </p:cBhvr>
                                      <p:to>
                                        <p:strVal val="visible"/>
                                      </p:to>
                                    </p:set>
                                    <p:animEffect transition="in" filter="fade">
                                      <p:cBhvr>
                                        <p:cTn id="13" dur="500"/>
                                        <p:tgtEl>
                                          <p:spTgt spid="83"/>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82"/>
                                        </p:tgtEl>
                                        <p:attrNameLst>
                                          <p:attrName>style.visibility</p:attrName>
                                        </p:attrNameLst>
                                      </p:cBhvr>
                                      <p:to>
                                        <p:strVal val="visible"/>
                                      </p:to>
                                    </p:set>
                                    <p:anim calcmode="lin" valueType="num">
                                      <p:cBhvr additive="base">
                                        <p:cTn id="16" dur="500"/>
                                        <p:tgtEl>
                                          <p:spTgt spid="82"/>
                                        </p:tgtEl>
                                        <p:attrNameLst>
                                          <p:attrName>ppt_y</p:attrName>
                                        </p:attrNameLst>
                                      </p:cBhvr>
                                      <p:tavLst>
                                        <p:tav tm="0">
                                          <p:val>
                                            <p:strVal val="#ppt_y-#ppt_h*1.125000"/>
                                          </p:val>
                                        </p:tav>
                                        <p:tav tm="100000">
                                          <p:val>
                                            <p:strVal val="#ppt_y"/>
                                          </p:val>
                                        </p:tav>
                                      </p:tavLst>
                                    </p:anim>
                                    <p:animEffect transition="in" filter="wipe(down)">
                                      <p:cBhvr>
                                        <p:cTn id="1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2" grpId="0"/>
      <p:bldP spid="8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219200" y="635000"/>
            <a:ext cx="9753600" cy="3508983"/>
          </a:xfrm>
          <a:prstGeom prst="rect">
            <a:avLst/>
          </a:prstGeom>
          <a:noFill/>
        </p:spPr>
        <p:txBody>
          <a:bodyPr vert="horz" wrap="square"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请指出下面程序中存在的错误并改正。</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class Student:</a:t>
            </a:r>
            <a:endPar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pass</a:t>
            </a:r>
            <a:endPar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if __name__=='__main__':</a:t>
            </a:r>
            <a:endPar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=Student()</a:t>
            </a:r>
            <a:endPar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print(</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圆角 4"/>
          <p:cNvSpPr/>
          <p:nvPr>
            <p:custDataLst>
              <p:tags r:id="rId2"/>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作答</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1" name="矩形 10"/>
          <p:cNvSpPr/>
          <p:nvPr>
            <p:custDataLst>
              <p:tags r:id="rId3"/>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400"/>
            <a:r>
              <a:rPr kumimoji="0" lang="zh-CN" altLang="en-US" sz="16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正常使用主观题需</a:t>
            </a:r>
            <a:r>
              <a:rPr kumimoji="0" lang="en-US" altLang="zh-CN" sz="16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2.0</a:t>
            </a:r>
            <a:r>
              <a:rPr kumimoji="0" lang="zh-CN" altLang="en-US" sz="16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以上版本雨课堂</a:t>
            </a:r>
            <a:endParaRPr kumimoji="0" lang="zh-CN" altLang="en-US" sz="16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 name="矩形 11"/>
          <p:cNvSpPr/>
          <p:nvPr>
            <p:custDataLst>
              <p:tags r:id="rId4"/>
            </p:custDataLst>
          </p:nvPr>
        </p:nvSpPr>
        <p:spPr>
          <a:xfrm>
            <a:off x="12573000" y="0"/>
            <a:ext cx="3840480" cy="6858000"/>
          </a:xfrm>
          <a:prstGeom prst="rect">
            <a:avLst/>
          </a:prstGeom>
          <a:solidFill>
            <a:srgbClr val="FFFFFF"/>
          </a:solidFill>
          <a:ln w="12700" cmpd="sng">
            <a:solidFill>
              <a:srgbClr val="9B9B9B"/>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noAutofit/>
          </a:bodyP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文本框 16"/>
          <p:cNvSpPr txBox="1"/>
          <p:nvPr>
            <p:custDataLst>
              <p:tags r:id="rId5"/>
            </p:custDataLst>
          </p:nvPr>
        </p:nvSpPr>
        <p:spPr>
          <a:xfrm>
            <a:off x="12661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文本框 17"/>
          <p:cNvSpPr txBox="1"/>
          <p:nvPr>
            <p:custDataLst>
              <p:tags r:id="rId6"/>
            </p:custDataLst>
          </p:nvPr>
        </p:nvSpPr>
        <p:spPr>
          <a:xfrm>
            <a:off x="12827000" y="1270000"/>
            <a:ext cx="3332480" cy="1631216"/>
          </a:xfrm>
          <a:prstGeom prst="rect">
            <a:avLst/>
          </a:prstGeom>
          <a:noFill/>
        </p:spPr>
        <p:txBody>
          <a:bodyPr vert="horz" rtlCol="0" anchor="t" anchorCtr="0">
            <a:spAutoFit/>
          </a:bodyPr>
          <a:lstStyle/>
          <a:p>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类体的各语句需要采用缩进方式以表示它们是类中的语句，因此应将“</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pass”</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改为“    </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pass”</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（前面有</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个空格）</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6" name="组合 15"/>
          <p:cNvGrpSpPr/>
          <p:nvPr>
            <p:custDataLst>
              <p:tags r:id="rId7"/>
            </p:custDataLst>
          </p:nvPr>
        </p:nvGrpSpPr>
        <p:grpSpPr>
          <a:xfrm>
            <a:off x="12585700" y="0"/>
            <a:ext cx="3815080" cy="647700"/>
            <a:chOff x="12585700" y="0"/>
            <a:chExt cx="3815080" cy="647700"/>
          </a:xfrm>
        </p:grpSpPr>
        <p:sp>
          <p:nvSpPr>
            <p:cNvPr id="13" name="RemarkBack"/>
            <p:cNvSpPr/>
            <p:nvPr>
              <p:custDataLst>
                <p:tags r:id="rId8"/>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RemarkBlock"/>
            <p:cNvSpPr/>
            <p:nvPr>
              <p:custDataLst>
                <p:tags r:id="rId9"/>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RemarkTitleText"/>
            <p:cNvSpPr txBox="1"/>
            <p:nvPr>
              <p:custDataLst>
                <p:tags r:id="rId10"/>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1"/>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RemarkBlock"/>
          <p:cNvSpPr/>
          <p:nvPr>
            <p:custDataLst>
              <p:tags r:id="rId12"/>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RemarkTitleText"/>
          <p:cNvSpPr txBox="1"/>
          <p:nvPr>
            <p:custDataLst>
              <p:tags r:id="rId13"/>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0" name="组合 9"/>
          <p:cNvGrpSpPr/>
          <p:nvPr>
            <p:custDataLst>
              <p:tags r:id="rId14"/>
            </p:custDataLst>
          </p:nvPr>
        </p:nvGrpSpPr>
        <p:grpSpPr>
          <a:xfrm>
            <a:off x="0" y="0"/>
            <a:ext cx="12192000" cy="635000"/>
            <a:chOff x="0" y="0"/>
            <a:chExt cx="12192000" cy="635000"/>
          </a:xfrm>
        </p:grpSpPr>
        <p:sp>
          <p:nvSpPr>
            <p:cNvPr id="6" name="TitleBackground"/>
            <p:cNvSpPr/>
            <p:nvPr>
              <p:custDataLst>
                <p:tags r:id="rId15"/>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p:cNvSpPr/>
            <p:nvPr>
              <p:custDataLst>
                <p:tags r:id="rId16"/>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ipText"/>
            <p:cNvSpPr txBox="1"/>
            <p:nvPr>
              <p:custDataLst>
                <p:tags r:id="rId1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19"/>
            </p:custDataLst>
          </p:nvPr>
        </p:nvPicPr>
        <p:blipFill>
          <a:blip r:embed="rId20">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2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1405874" y="2726199"/>
            <a:ext cx="9455675" cy="1354801"/>
            <a:chOff x="1368162" y="2715087"/>
            <a:chExt cx="9455675" cy="1354801"/>
          </a:xfrm>
        </p:grpSpPr>
        <p:sp>
          <p:nvSpPr>
            <p:cNvPr id="15" name="文本框 14"/>
            <p:cNvSpPr txBox="1"/>
            <p:nvPr/>
          </p:nvSpPr>
          <p:spPr>
            <a:xfrm>
              <a:off x="1405874" y="2746449"/>
              <a:ext cx="9417963" cy="1323439"/>
            </a:xfrm>
            <a:prstGeom prst="rect">
              <a:avLst/>
            </a:prstGeom>
            <a:noFill/>
          </p:spPr>
          <p:txBody>
            <a:bodyPr wrap="none" rtlCol="0">
              <a:spAutoFit/>
            </a:bodyPr>
            <a:lstStyle/>
            <a:p>
              <a:pPr lvl="0">
                <a:defRPr/>
              </a:pPr>
              <a:r>
                <a:rPr lang="zh-CN" altLang="en-US" sz="8000" b="1" dirty="0">
                  <a:solidFill>
                    <a:srgbClr val="B1C400"/>
                  </a:solidFill>
                  <a:latin typeface="Bauhaus 93" panose="04030905020B02020C02" pitchFamily="82" charset="0"/>
                  <a:ea typeface="Adobe Gothic Std B" panose="020B0800000000000000" pitchFamily="34" charset="-128"/>
                </a:rPr>
                <a:t>类属性定义及其访问</a:t>
              </a:r>
              <a:endParaRPr lang="zh-CN" altLang="en-US" sz="8000" b="1" kern="1200" dirty="0">
                <a:solidFill>
                  <a:srgbClr val="B1C400"/>
                </a:solidFill>
                <a:latin typeface="+mj-ea"/>
              </a:endParaRPr>
            </a:p>
          </p:txBody>
        </p:sp>
        <p:sp>
          <p:nvSpPr>
            <p:cNvPr id="16" name="文本框 15"/>
            <p:cNvSpPr txBox="1"/>
            <p:nvPr/>
          </p:nvSpPr>
          <p:spPr>
            <a:xfrm>
              <a:off x="1368162" y="2715087"/>
              <a:ext cx="9417963" cy="1323439"/>
            </a:xfrm>
            <a:prstGeom prst="rect">
              <a:avLst/>
            </a:prstGeom>
            <a:noFill/>
          </p:spPr>
          <p:txBody>
            <a:bodyPr wrap="none" rtlCol="0">
              <a:spAutoFit/>
            </a:bodyPr>
            <a:lstStyle/>
            <a:p>
              <a:pPr lvl="0">
                <a:defRPr/>
              </a:pPr>
              <a:r>
                <a:rPr lang="zh-CN" altLang="en-US" sz="8000" b="1" dirty="0">
                  <a:solidFill>
                    <a:srgbClr val="1950B2"/>
                  </a:solidFill>
                  <a:latin typeface="Bauhaus 93" panose="04030905020B02020C02" pitchFamily="82" charset="0"/>
                  <a:ea typeface="Adobe Gothic Std B" panose="020B0800000000000000" pitchFamily="34" charset="-128"/>
                </a:rPr>
                <a:t>类属性定义及其访问</a:t>
              </a:r>
              <a:endParaRPr lang="zh-CN" altLang="en-US" sz="8000" b="1" kern="1200" dirty="0">
                <a:solidFill>
                  <a:srgbClr val="1950B2"/>
                </a:solidFill>
                <a:latin typeface="+mj-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57008" y="511571"/>
            <a:ext cx="3877985"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定义类时指定类属性</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矩形 18"/>
          <p:cNvSpPr/>
          <p:nvPr/>
        </p:nvSpPr>
        <p:spPr>
          <a:xfrm>
            <a:off x="1834001" y="1794327"/>
            <a:ext cx="8494633" cy="461665"/>
          </a:xfrm>
          <a:prstGeom prst="rect">
            <a:avLst/>
          </a:prstGeom>
        </p:spPr>
        <p:txBody>
          <a:bodyPr wrap="none">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我们可以直接在定义类时指定该类的属性，即类属性。例如：</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1816280" y="2403728"/>
            <a:ext cx="9289360" cy="1135054"/>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	class Student: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a:t>
            </a:r>
            <a:endParaRPr lang="zh-CN" altLang="en-US"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2	    name='Unknown'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类中有一个</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属性</a:t>
            </a:r>
            <a:endParaRPr lang="zh-CN" altLang="en-US" sz="2400" dirty="0">
              <a:solidFill>
                <a:schemeClr val="tx1">
                  <a:lumMod val="85000"/>
                  <a:lumOff val="15000"/>
                </a:schemeClr>
              </a:solidFill>
              <a:ea typeface="微软雅黑" panose="020B0503020204020204" pitchFamily="34" charset="-122"/>
            </a:endParaRPr>
          </a:p>
        </p:txBody>
      </p:sp>
      <p:cxnSp>
        <p:nvCxnSpPr>
          <p:cNvPr id="21" name="直接连接符 20"/>
          <p:cNvCxnSpPr/>
          <p:nvPr/>
        </p:nvCxnSpPr>
        <p:spPr>
          <a:xfrm>
            <a:off x="1781207" y="2274393"/>
            <a:ext cx="8322913"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22" name="KSO_Shape"/>
          <p:cNvSpPr/>
          <p:nvPr/>
        </p:nvSpPr>
        <p:spPr>
          <a:xfrm>
            <a:off x="1788526" y="2375954"/>
            <a:ext cx="9625451" cy="1253952"/>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23" name="组合 22"/>
          <p:cNvGrpSpPr/>
          <p:nvPr/>
        </p:nvGrpSpPr>
        <p:grpSpPr>
          <a:xfrm>
            <a:off x="836354" y="1835756"/>
            <a:ext cx="877274" cy="877274"/>
            <a:chOff x="836354" y="1156380"/>
            <a:chExt cx="877274" cy="877274"/>
          </a:xfrm>
        </p:grpSpPr>
        <p:sp>
          <p:nvSpPr>
            <p:cNvPr id="24" name="Oval 4011"/>
            <p:cNvSpPr>
              <a:spLocks noChangeArrowheads="1"/>
            </p:cNvSpPr>
            <p:nvPr/>
          </p:nvSpPr>
          <p:spPr bwMode="auto">
            <a:xfrm>
              <a:off x="836354" y="1156380"/>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grpSp>
          <p:nvGrpSpPr>
            <p:cNvPr id="25" name="组合 24"/>
            <p:cNvGrpSpPr/>
            <p:nvPr/>
          </p:nvGrpSpPr>
          <p:grpSpPr>
            <a:xfrm>
              <a:off x="844376" y="1343177"/>
              <a:ext cx="851540" cy="534049"/>
              <a:chOff x="4869372" y="3263288"/>
              <a:chExt cx="527535" cy="330848"/>
            </a:xfrm>
            <a:solidFill>
              <a:schemeClr val="bg1"/>
            </a:solidFill>
          </p:grpSpPr>
          <p:sp>
            <p:nvSpPr>
              <p:cNvPr id="26" name="Freeform 138"/>
              <p:cNvSpPr/>
              <p:nvPr/>
            </p:nvSpPr>
            <p:spPr bwMode="auto">
              <a:xfrm>
                <a:off x="4869372" y="3560993"/>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27" name="Freeform 137"/>
              <p:cNvSpPr>
                <a:spLocks noEditPoints="1"/>
              </p:cNvSpPr>
              <p:nvPr/>
            </p:nvSpPr>
            <p:spPr bwMode="auto">
              <a:xfrm>
                <a:off x="4910802" y="3263288"/>
                <a:ext cx="444675" cy="27895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4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4" y="4"/>
                      <a:pt x="84" y="5"/>
                    </a:cubicBezTo>
                    <a:cubicBezTo>
                      <a:pt x="84" y="7"/>
                      <a:pt x="82" y="8"/>
                      <a:pt x="81" y="8"/>
                    </a:cubicBezTo>
                    <a:cubicBezTo>
                      <a:pt x="80" y="8"/>
                      <a:pt x="78" y="7"/>
                      <a:pt x="78" y="5"/>
                    </a:cubicBezTo>
                    <a:cubicBezTo>
                      <a:pt x="78" y="4"/>
                      <a:pt x="80"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grpFill/>
              <a:ln>
                <a:noFill/>
              </a:ln>
            </p:spPr>
            <p:txBody>
              <a:bodyPr vert="horz" wrap="square" lIns="91440" tIns="45720" rIns="91440" bIns="45720" numCol="1" anchor="t" anchorCtr="0" compatLnSpc="1"/>
              <a:lstStyle/>
              <a:p>
                <a:endParaRPr lang="en-US"/>
              </a:p>
            </p:txBody>
          </p:sp>
          <p:sp>
            <p:nvSpPr>
              <p:cNvPr id="28" name="Freeform 138"/>
              <p:cNvSpPr/>
              <p:nvPr/>
            </p:nvSpPr>
            <p:spPr bwMode="auto">
              <a:xfrm>
                <a:off x="4869373" y="3556055"/>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grpFill/>
              <a:ln>
                <a:noFill/>
              </a:ln>
            </p:spPr>
            <p:txBody>
              <a:bodyPr vert="horz" wrap="square" lIns="91440" tIns="45720" rIns="91440" bIns="45720" numCol="1" anchor="t" anchorCtr="0" compatLnSpc="1"/>
              <a:lstStyle/>
              <a:p>
                <a:endParaRPr lang="en-US"/>
              </a:p>
            </p:txBody>
          </p:sp>
          <p:sp>
            <p:nvSpPr>
              <p:cNvPr id="31" name="Freeform 139"/>
              <p:cNvSpPr/>
              <p:nvPr/>
            </p:nvSpPr>
            <p:spPr bwMode="auto">
              <a:xfrm>
                <a:off x="5224284" y="3353052"/>
                <a:ext cx="34524" cy="35905"/>
              </a:xfrm>
              <a:custGeom>
                <a:avLst/>
                <a:gdLst>
                  <a:gd name="T0" fmla="*/ 9 w 13"/>
                  <a:gd name="T1" fmla="*/ 2 h 13"/>
                  <a:gd name="T2" fmla="*/ 1 w 13"/>
                  <a:gd name="T3" fmla="*/ 4 h 13"/>
                  <a:gd name="T4" fmla="*/ 4 w 13"/>
                  <a:gd name="T5" fmla="*/ 12 h 13"/>
                  <a:gd name="T6" fmla="*/ 12 w 13"/>
                  <a:gd name="T7" fmla="*/ 9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6" y="0"/>
                      <a:pt x="3" y="2"/>
                      <a:pt x="1" y="4"/>
                    </a:cubicBezTo>
                    <a:cubicBezTo>
                      <a:pt x="0" y="7"/>
                      <a:pt x="1" y="11"/>
                      <a:pt x="4" y="12"/>
                    </a:cubicBezTo>
                    <a:cubicBezTo>
                      <a:pt x="7" y="13"/>
                      <a:pt x="11" y="12"/>
                      <a:pt x="12" y="9"/>
                    </a:cubicBezTo>
                    <a:cubicBezTo>
                      <a:pt x="13" y="6"/>
                      <a:pt x="12" y="3"/>
                      <a:pt x="9" y="2"/>
                    </a:cubicBezTo>
                    <a:close/>
                  </a:path>
                </a:pathLst>
              </a:custGeom>
              <a:grpFill/>
              <a:ln>
                <a:noFill/>
              </a:ln>
            </p:spPr>
            <p:txBody>
              <a:bodyPr vert="horz" wrap="square" lIns="91440" tIns="45720" rIns="91440" bIns="45720" numCol="1" anchor="t" anchorCtr="0" compatLnSpc="1"/>
              <a:lstStyle/>
              <a:p>
                <a:endParaRPr lang="en-US"/>
              </a:p>
            </p:txBody>
          </p:sp>
          <p:sp>
            <p:nvSpPr>
              <p:cNvPr id="32" name="Freeform 140"/>
              <p:cNvSpPr>
                <a:spLocks noEditPoints="1"/>
              </p:cNvSpPr>
              <p:nvPr/>
            </p:nvSpPr>
            <p:spPr bwMode="auto">
              <a:xfrm>
                <a:off x="4954994" y="3307476"/>
                <a:ext cx="356292" cy="191956"/>
              </a:xfrm>
              <a:custGeom>
                <a:avLst/>
                <a:gdLst>
                  <a:gd name="T0" fmla="*/ 0 w 130"/>
                  <a:gd name="T1" fmla="*/ 70 h 70"/>
                  <a:gd name="T2" fmla="*/ 16 w 130"/>
                  <a:gd name="T3" fmla="*/ 66 h 70"/>
                  <a:gd name="T4" fmla="*/ 21 w 130"/>
                  <a:gd name="T5" fmla="*/ 60 h 70"/>
                  <a:gd name="T6" fmla="*/ 13 w 130"/>
                  <a:gd name="T7" fmla="*/ 53 h 70"/>
                  <a:gd name="T8" fmla="*/ 14 w 130"/>
                  <a:gd name="T9" fmla="*/ 45 h 70"/>
                  <a:gd name="T10" fmla="*/ 22 w 130"/>
                  <a:gd name="T11" fmla="*/ 43 h 70"/>
                  <a:gd name="T12" fmla="*/ 19 w 130"/>
                  <a:gd name="T13" fmla="*/ 33 h 70"/>
                  <a:gd name="T14" fmla="*/ 23 w 130"/>
                  <a:gd name="T15" fmla="*/ 27 h 70"/>
                  <a:gd name="T16" fmla="*/ 31 w 130"/>
                  <a:gd name="T17" fmla="*/ 28 h 70"/>
                  <a:gd name="T18" fmla="*/ 33 w 130"/>
                  <a:gd name="T19" fmla="*/ 19 h 70"/>
                  <a:gd name="T20" fmla="*/ 40 w 130"/>
                  <a:gd name="T21" fmla="*/ 15 h 70"/>
                  <a:gd name="T22" fmla="*/ 46 w 130"/>
                  <a:gd name="T23" fmla="*/ 21 h 70"/>
                  <a:gd name="T24" fmla="*/ 53 w 130"/>
                  <a:gd name="T25" fmla="*/ 13 h 70"/>
                  <a:gd name="T26" fmla="*/ 60 w 130"/>
                  <a:gd name="T27" fmla="*/ 14 h 70"/>
                  <a:gd name="T28" fmla="*/ 63 w 130"/>
                  <a:gd name="T29" fmla="*/ 22 h 70"/>
                  <a:gd name="T30" fmla="*/ 73 w 130"/>
                  <a:gd name="T31" fmla="*/ 18 h 70"/>
                  <a:gd name="T32" fmla="*/ 79 w 130"/>
                  <a:gd name="T33" fmla="*/ 23 h 70"/>
                  <a:gd name="T34" fmla="*/ 77 w 130"/>
                  <a:gd name="T35" fmla="*/ 31 h 70"/>
                  <a:gd name="T36" fmla="*/ 87 w 130"/>
                  <a:gd name="T37" fmla="*/ 33 h 70"/>
                  <a:gd name="T38" fmla="*/ 91 w 130"/>
                  <a:gd name="T39" fmla="*/ 40 h 70"/>
                  <a:gd name="T40" fmla="*/ 85 w 130"/>
                  <a:gd name="T41" fmla="*/ 46 h 70"/>
                  <a:gd name="T42" fmla="*/ 93 w 130"/>
                  <a:gd name="T43" fmla="*/ 53 h 70"/>
                  <a:gd name="T44" fmla="*/ 92 w 130"/>
                  <a:gd name="T45" fmla="*/ 60 h 70"/>
                  <a:gd name="T46" fmla="*/ 84 w 130"/>
                  <a:gd name="T47" fmla="*/ 63 h 70"/>
                  <a:gd name="T48" fmla="*/ 85 w 130"/>
                  <a:gd name="T49" fmla="*/ 70 h 70"/>
                  <a:gd name="T50" fmla="*/ 130 w 130"/>
                  <a:gd name="T51" fmla="*/ 0 h 70"/>
                  <a:gd name="T52" fmla="*/ 120 w 130"/>
                  <a:gd name="T53" fmla="*/ 26 h 70"/>
                  <a:gd name="T54" fmla="*/ 116 w 130"/>
                  <a:gd name="T55" fmla="*/ 29 h 70"/>
                  <a:gd name="T56" fmla="*/ 115 w 130"/>
                  <a:gd name="T57" fmla="*/ 31 h 70"/>
                  <a:gd name="T58" fmla="*/ 117 w 130"/>
                  <a:gd name="T59" fmla="*/ 36 h 70"/>
                  <a:gd name="T60" fmla="*/ 111 w 130"/>
                  <a:gd name="T61" fmla="*/ 38 h 70"/>
                  <a:gd name="T62" fmla="*/ 104 w 130"/>
                  <a:gd name="T63" fmla="*/ 36 h 70"/>
                  <a:gd name="T64" fmla="*/ 102 w 130"/>
                  <a:gd name="T65" fmla="*/ 40 h 70"/>
                  <a:gd name="T66" fmla="*/ 96 w 130"/>
                  <a:gd name="T67" fmla="*/ 38 h 70"/>
                  <a:gd name="T68" fmla="*/ 97 w 130"/>
                  <a:gd name="T69" fmla="*/ 33 h 70"/>
                  <a:gd name="T70" fmla="*/ 94 w 130"/>
                  <a:gd name="T71" fmla="*/ 29 h 70"/>
                  <a:gd name="T72" fmla="*/ 88 w 130"/>
                  <a:gd name="T73" fmla="*/ 29 h 70"/>
                  <a:gd name="T74" fmla="*/ 89 w 130"/>
                  <a:gd name="T75" fmla="*/ 22 h 70"/>
                  <a:gd name="T76" fmla="*/ 94 w 130"/>
                  <a:gd name="T77" fmla="*/ 19 h 70"/>
                  <a:gd name="T78" fmla="*/ 94 w 130"/>
                  <a:gd name="T79" fmla="*/ 17 h 70"/>
                  <a:gd name="T80" fmla="*/ 92 w 130"/>
                  <a:gd name="T81" fmla="*/ 12 h 70"/>
                  <a:gd name="T82" fmla="*/ 98 w 130"/>
                  <a:gd name="T83" fmla="*/ 9 h 70"/>
                  <a:gd name="T84" fmla="*/ 105 w 130"/>
                  <a:gd name="T85" fmla="*/ 12 h 70"/>
                  <a:gd name="T86" fmla="*/ 107 w 130"/>
                  <a:gd name="T87" fmla="*/ 8 h 70"/>
                  <a:gd name="T88" fmla="*/ 114 w 130"/>
                  <a:gd name="T89" fmla="*/ 9 h 70"/>
                  <a:gd name="T90" fmla="*/ 113 w 130"/>
                  <a:gd name="T91" fmla="*/ 15 h 70"/>
                  <a:gd name="T92" fmla="*/ 116 w 130"/>
                  <a:gd name="T93" fmla="*/ 18 h 70"/>
                  <a:gd name="T94" fmla="*/ 121 w 130"/>
                  <a:gd name="T95" fmla="*/ 19 h 70"/>
                  <a:gd name="T96" fmla="*/ 120 w 130"/>
                  <a:gd name="T97"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70">
                    <a:moveTo>
                      <a:pt x="0" y="0"/>
                    </a:moveTo>
                    <a:cubicBezTo>
                      <a:pt x="0" y="70"/>
                      <a:pt x="0" y="70"/>
                      <a:pt x="0" y="70"/>
                    </a:cubicBezTo>
                    <a:cubicBezTo>
                      <a:pt x="18" y="70"/>
                      <a:pt x="18" y="70"/>
                      <a:pt x="18" y="70"/>
                    </a:cubicBezTo>
                    <a:cubicBezTo>
                      <a:pt x="16" y="66"/>
                      <a:pt x="16" y="66"/>
                      <a:pt x="16" y="66"/>
                    </a:cubicBezTo>
                    <a:cubicBezTo>
                      <a:pt x="15" y="64"/>
                      <a:pt x="15" y="64"/>
                      <a:pt x="15" y="64"/>
                    </a:cubicBezTo>
                    <a:cubicBezTo>
                      <a:pt x="21" y="60"/>
                      <a:pt x="21" y="60"/>
                      <a:pt x="21" y="60"/>
                    </a:cubicBezTo>
                    <a:cubicBezTo>
                      <a:pt x="21" y="58"/>
                      <a:pt x="20" y="56"/>
                      <a:pt x="20" y="55"/>
                    </a:cubicBezTo>
                    <a:cubicBezTo>
                      <a:pt x="13" y="53"/>
                      <a:pt x="13" y="53"/>
                      <a:pt x="13" y="53"/>
                    </a:cubicBezTo>
                    <a:cubicBezTo>
                      <a:pt x="14" y="51"/>
                      <a:pt x="14" y="51"/>
                      <a:pt x="14" y="51"/>
                    </a:cubicBezTo>
                    <a:cubicBezTo>
                      <a:pt x="14" y="45"/>
                      <a:pt x="14" y="45"/>
                      <a:pt x="14" y="45"/>
                    </a:cubicBezTo>
                    <a:cubicBezTo>
                      <a:pt x="14" y="43"/>
                      <a:pt x="14" y="43"/>
                      <a:pt x="14" y="43"/>
                    </a:cubicBezTo>
                    <a:cubicBezTo>
                      <a:pt x="22" y="43"/>
                      <a:pt x="22" y="43"/>
                      <a:pt x="22" y="43"/>
                    </a:cubicBezTo>
                    <a:cubicBezTo>
                      <a:pt x="22" y="41"/>
                      <a:pt x="23" y="39"/>
                      <a:pt x="24" y="38"/>
                    </a:cubicBezTo>
                    <a:cubicBezTo>
                      <a:pt x="19" y="33"/>
                      <a:pt x="19" y="33"/>
                      <a:pt x="19" y="33"/>
                    </a:cubicBezTo>
                    <a:cubicBezTo>
                      <a:pt x="20" y="31"/>
                      <a:pt x="20" y="31"/>
                      <a:pt x="20" y="31"/>
                    </a:cubicBezTo>
                    <a:cubicBezTo>
                      <a:pt x="23" y="27"/>
                      <a:pt x="23" y="27"/>
                      <a:pt x="23" y="27"/>
                    </a:cubicBezTo>
                    <a:cubicBezTo>
                      <a:pt x="24" y="25"/>
                      <a:pt x="24" y="25"/>
                      <a:pt x="24" y="25"/>
                    </a:cubicBezTo>
                    <a:cubicBezTo>
                      <a:pt x="31" y="28"/>
                      <a:pt x="31" y="28"/>
                      <a:pt x="31" y="28"/>
                    </a:cubicBezTo>
                    <a:cubicBezTo>
                      <a:pt x="32" y="27"/>
                      <a:pt x="34" y="26"/>
                      <a:pt x="35" y="25"/>
                    </a:cubicBezTo>
                    <a:cubicBezTo>
                      <a:pt x="33" y="19"/>
                      <a:pt x="33" y="19"/>
                      <a:pt x="33" y="19"/>
                    </a:cubicBezTo>
                    <a:cubicBezTo>
                      <a:pt x="35" y="18"/>
                      <a:pt x="35" y="18"/>
                      <a:pt x="35" y="18"/>
                    </a:cubicBezTo>
                    <a:cubicBezTo>
                      <a:pt x="40" y="15"/>
                      <a:pt x="40" y="15"/>
                      <a:pt x="40" y="15"/>
                    </a:cubicBezTo>
                    <a:cubicBezTo>
                      <a:pt x="42" y="14"/>
                      <a:pt x="42" y="14"/>
                      <a:pt x="42" y="14"/>
                    </a:cubicBezTo>
                    <a:cubicBezTo>
                      <a:pt x="46" y="21"/>
                      <a:pt x="46" y="21"/>
                      <a:pt x="46" y="21"/>
                    </a:cubicBezTo>
                    <a:cubicBezTo>
                      <a:pt x="48" y="20"/>
                      <a:pt x="50" y="20"/>
                      <a:pt x="51" y="20"/>
                    </a:cubicBezTo>
                    <a:cubicBezTo>
                      <a:pt x="53" y="13"/>
                      <a:pt x="53" y="13"/>
                      <a:pt x="53" y="13"/>
                    </a:cubicBezTo>
                    <a:cubicBezTo>
                      <a:pt x="55" y="13"/>
                      <a:pt x="55" y="13"/>
                      <a:pt x="55" y="13"/>
                    </a:cubicBezTo>
                    <a:cubicBezTo>
                      <a:pt x="60" y="14"/>
                      <a:pt x="60" y="14"/>
                      <a:pt x="60" y="14"/>
                    </a:cubicBezTo>
                    <a:cubicBezTo>
                      <a:pt x="63" y="14"/>
                      <a:pt x="63" y="14"/>
                      <a:pt x="63" y="14"/>
                    </a:cubicBezTo>
                    <a:cubicBezTo>
                      <a:pt x="63" y="22"/>
                      <a:pt x="63" y="22"/>
                      <a:pt x="63" y="22"/>
                    </a:cubicBezTo>
                    <a:cubicBezTo>
                      <a:pt x="65" y="22"/>
                      <a:pt x="66" y="23"/>
                      <a:pt x="68" y="24"/>
                    </a:cubicBezTo>
                    <a:cubicBezTo>
                      <a:pt x="73" y="18"/>
                      <a:pt x="73" y="18"/>
                      <a:pt x="73" y="18"/>
                    </a:cubicBezTo>
                    <a:cubicBezTo>
                      <a:pt x="75" y="20"/>
                      <a:pt x="75" y="20"/>
                      <a:pt x="75" y="20"/>
                    </a:cubicBezTo>
                    <a:cubicBezTo>
                      <a:pt x="79" y="23"/>
                      <a:pt x="79" y="23"/>
                      <a:pt x="79" y="23"/>
                    </a:cubicBezTo>
                    <a:cubicBezTo>
                      <a:pt x="81" y="24"/>
                      <a:pt x="81" y="24"/>
                      <a:pt x="81" y="24"/>
                    </a:cubicBezTo>
                    <a:cubicBezTo>
                      <a:pt x="77" y="31"/>
                      <a:pt x="77" y="31"/>
                      <a:pt x="77" y="31"/>
                    </a:cubicBezTo>
                    <a:cubicBezTo>
                      <a:pt x="79" y="32"/>
                      <a:pt x="80" y="34"/>
                      <a:pt x="80" y="35"/>
                    </a:cubicBezTo>
                    <a:cubicBezTo>
                      <a:pt x="87" y="33"/>
                      <a:pt x="87" y="33"/>
                      <a:pt x="87" y="33"/>
                    </a:cubicBezTo>
                    <a:cubicBezTo>
                      <a:pt x="88" y="35"/>
                      <a:pt x="88" y="35"/>
                      <a:pt x="88" y="35"/>
                    </a:cubicBezTo>
                    <a:cubicBezTo>
                      <a:pt x="91" y="40"/>
                      <a:pt x="91" y="40"/>
                      <a:pt x="91" y="40"/>
                    </a:cubicBezTo>
                    <a:cubicBezTo>
                      <a:pt x="92" y="42"/>
                      <a:pt x="92" y="42"/>
                      <a:pt x="92" y="42"/>
                    </a:cubicBezTo>
                    <a:cubicBezTo>
                      <a:pt x="85" y="46"/>
                      <a:pt x="85" y="46"/>
                      <a:pt x="85" y="46"/>
                    </a:cubicBezTo>
                    <a:cubicBezTo>
                      <a:pt x="86" y="48"/>
                      <a:pt x="86" y="49"/>
                      <a:pt x="86" y="51"/>
                    </a:cubicBezTo>
                    <a:cubicBezTo>
                      <a:pt x="93" y="53"/>
                      <a:pt x="93" y="53"/>
                      <a:pt x="93" y="53"/>
                    </a:cubicBezTo>
                    <a:cubicBezTo>
                      <a:pt x="93" y="55"/>
                      <a:pt x="93" y="55"/>
                      <a:pt x="93" y="55"/>
                    </a:cubicBezTo>
                    <a:cubicBezTo>
                      <a:pt x="92" y="60"/>
                      <a:pt x="92" y="60"/>
                      <a:pt x="92" y="60"/>
                    </a:cubicBezTo>
                    <a:cubicBezTo>
                      <a:pt x="92" y="62"/>
                      <a:pt x="92" y="62"/>
                      <a:pt x="92" y="62"/>
                    </a:cubicBezTo>
                    <a:cubicBezTo>
                      <a:pt x="84" y="63"/>
                      <a:pt x="84" y="63"/>
                      <a:pt x="84" y="63"/>
                    </a:cubicBezTo>
                    <a:cubicBezTo>
                      <a:pt x="84" y="65"/>
                      <a:pt x="83" y="66"/>
                      <a:pt x="82" y="68"/>
                    </a:cubicBezTo>
                    <a:cubicBezTo>
                      <a:pt x="85" y="70"/>
                      <a:pt x="85" y="70"/>
                      <a:pt x="85" y="70"/>
                    </a:cubicBezTo>
                    <a:cubicBezTo>
                      <a:pt x="130" y="70"/>
                      <a:pt x="130" y="70"/>
                      <a:pt x="130" y="70"/>
                    </a:cubicBezTo>
                    <a:cubicBezTo>
                      <a:pt x="130" y="0"/>
                      <a:pt x="130" y="0"/>
                      <a:pt x="130" y="0"/>
                    </a:cubicBezTo>
                    <a:lnTo>
                      <a:pt x="0" y="0"/>
                    </a:lnTo>
                    <a:close/>
                    <a:moveTo>
                      <a:pt x="120" y="26"/>
                    </a:moveTo>
                    <a:cubicBezTo>
                      <a:pt x="117" y="26"/>
                      <a:pt x="117" y="26"/>
                      <a:pt x="117" y="26"/>
                    </a:cubicBezTo>
                    <a:cubicBezTo>
                      <a:pt x="116" y="27"/>
                      <a:pt x="116" y="28"/>
                      <a:pt x="116" y="29"/>
                    </a:cubicBezTo>
                    <a:cubicBezTo>
                      <a:pt x="115" y="29"/>
                      <a:pt x="115" y="30"/>
                      <a:pt x="115" y="31"/>
                    </a:cubicBezTo>
                    <a:cubicBezTo>
                      <a:pt x="115" y="31"/>
                      <a:pt x="115" y="31"/>
                      <a:pt x="115" y="31"/>
                    </a:cubicBezTo>
                    <a:cubicBezTo>
                      <a:pt x="117" y="34"/>
                      <a:pt x="117" y="34"/>
                      <a:pt x="117" y="34"/>
                    </a:cubicBezTo>
                    <a:cubicBezTo>
                      <a:pt x="118" y="34"/>
                      <a:pt x="118" y="35"/>
                      <a:pt x="117" y="36"/>
                    </a:cubicBezTo>
                    <a:cubicBezTo>
                      <a:pt x="113" y="39"/>
                      <a:pt x="113" y="39"/>
                      <a:pt x="113" y="39"/>
                    </a:cubicBezTo>
                    <a:cubicBezTo>
                      <a:pt x="112" y="39"/>
                      <a:pt x="111" y="39"/>
                      <a:pt x="111" y="38"/>
                    </a:cubicBezTo>
                    <a:cubicBezTo>
                      <a:pt x="109" y="35"/>
                      <a:pt x="109" y="35"/>
                      <a:pt x="109" y="35"/>
                    </a:cubicBezTo>
                    <a:cubicBezTo>
                      <a:pt x="107" y="36"/>
                      <a:pt x="106" y="36"/>
                      <a:pt x="104" y="36"/>
                    </a:cubicBezTo>
                    <a:cubicBezTo>
                      <a:pt x="104" y="36"/>
                      <a:pt x="104" y="36"/>
                      <a:pt x="104" y="36"/>
                    </a:cubicBezTo>
                    <a:cubicBezTo>
                      <a:pt x="102" y="40"/>
                      <a:pt x="102" y="40"/>
                      <a:pt x="102" y="40"/>
                    </a:cubicBezTo>
                    <a:cubicBezTo>
                      <a:pt x="102" y="40"/>
                      <a:pt x="101" y="41"/>
                      <a:pt x="101" y="40"/>
                    </a:cubicBezTo>
                    <a:cubicBezTo>
                      <a:pt x="96" y="38"/>
                      <a:pt x="96" y="38"/>
                      <a:pt x="96" y="38"/>
                    </a:cubicBezTo>
                    <a:cubicBezTo>
                      <a:pt x="95" y="38"/>
                      <a:pt x="95" y="37"/>
                      <a:pt x="95" y="37"/>
                    </a:cubicBezTo>
                    <a:cubicBezTo>
                      <a:pt x="97" y="33"/>
                      <a:pt x="97" y="33"/>
                      <a:pt x="97" y="33"/>
                    </a:cubicBezTo>
                    <a:cubicBezTo>
                      <a:pt x="95" y="32"/>
                      <a:pt x="95" y="31"/>
                      <a:pt x="94" y="29"/>
                    </a:cubicBezTo>
                    <a:cubicBezTo>
                      <a:pt x="94" y="29"/>
                      <a:pt x="94" y="29"/>
                      <a:pt x="94" y="29"/>
                    </a:cubicBezTo>
                    <a:cubicBezTo>
                      <a:pt x="90" y="30"/>
                      <a:pt x="90" y="30"/>
                      <a:pt x="90" y="30"/>
                    </a:cubicBezTo>
                    <a:cubicBezTo>
                      <a:pt x="89" y="30"/>
                      <a:pt x="88" y="29"/>
                      <a:pt x="88" y="29"/>
                    </a:cubicBezTo>
                    <a:cubicBezTo>
                      <a:pt x="88" y="23"/>
                      <a:pt x="88" y="23"/>
                      <a:pt x="88" y="23"/>
                    </a:cubicBezTo>
                    <a:cubicBezTo>
                      <a:pt x="88" y="23"/>
                      <a:pt x="88" y="22"/>
                      <a:pt x="89" y="22"/>
                    </a:cubicBezTo>
                    <a:cubicBezTo>
                      <a:pt x="93" y="22"/>
                      <a:pt x="93" y="22"/>
                      <a:pt x="93" y="22"/>
                    </a:cubicBezTo>
                    <a:cubicBezTo>
                      <a:pt x="93" y="21"/>
                      <a:pt x="93" y="20"/>
                      <a:pt x="94" y="19"/>
                    </a:cubicBezTo>
                    <a:cubicBezTo>
                      <a:pt x="94" y="18"/>
                      <a:pt x="94" y="18"/>
                      <a:pt x="94" y="17"/>
                    </a:cubicBezTo>
                    <a:cubicBezTo>
                      <a:pt x="94" y="17"/>
                      <a:pt x="94" y="17"/>
                      <a:pt x="94" y="17"/>
                    </a:cubicBezTo>
                    <a:cubicBezTo>
                      <a:pt x="92" y="14"/>
                      <a:pt x="92" y="14"/>
                      <a:pt x="92" y="14"/>
                    </a:cubicBezTo>
                    <a:cubicBezTo>
                      <a:pt x="92" y="13"/>
                      <a:pt x="92" y="12"/>
                      <a:pt x="92" y="12"/>
                    </a:cubicBezTo>
                    <a:cubicBezTo>
                      <a:pt x="97" y="9"/>
                      <a:pt x="97" y="9"/>
                      <a:pt x="97" y="9"/>
                    </a:cubicBezTo>
                    <a:cubicBezTo>
                      <a:pt x="97" y="8"/>
                      <a:pt x="98" y="9"/>
                      <a:pt x="98" y="9"/>
                    </a:cubicBezTo>
                    <a:cubicBezTo>
                      <a:pt x="101" y="12"/>
                      <a:pt x="101" y="12"/>
                      <a:pt x="101" y="12"/>
                    </a:cubicBezTo>
                    <a:cubicBezTo>
                      <a:pt x="102" y="12"/>
                      <a:pt x="104" y="12"/>
                      <a:pt x="105" y="12"/>
                    </a:cubicBezTo>
                    <a:cubicBezTo>
                      <a:pt x="105" y="12"/>
                      <a:pt x="105" y="12"/>
                      <a:pt x="105" y="12"/>
                    </a:cubicBezTo>
                    <a:cubicBezTo>
                      <a:pt x="107" y="8"/>
                      <a:pt x="107" y="8"/>
                      <a:pt x="107" y="8"/>
                    </a:cubicBezTo>
                    <a:cubicBezTo>
                      <a:pt x="107" y="7"/>
                      <a:pt x="108" y="7"/>
                      <a:pt x="109" y="7"/>
                    </a:cubicBezTo>
                    <a:cubicBezTo>
                      <a:pt x="114" y="9"/>
                      <a:pt x="114" y="9"/>
                      <a:pt x="114" y="9"/>
                    </a:cubicBezTo>
                    <a:cubicBezTo>
                      <a:pt x="114" y="10"/>
                      <a:pt x="114" y="10"/>
                      <a:pt x="114" y="11"/>
                    </a:cubicBezTo>
                    <a:cubicBezTo>
                      <a:pt x="113" y="15"/>
                      <a:pt x="113" y="15"/>
                      <a:pt x="113" y="15"/>
                    </a:cubicBezTo>
                    <a:cubicBezTo>
                      <a:pt x="114" y="16"/>
                      <a:pt x="115" y="17"/>
                      <a:pt x="115" y="18"/>
                    </a:cubicBezTo>
                    <a:cubicBezTo>
                      <a:pt x="116" y="18"/>
                      <a:pt x="116" y="18"/>
                      <a:pt x="116" y="18"/>
                    </a:cubicBezTo>
                    <a:cubicBezTo>
                      <a:pt x="120" y="18"/>
                      <a:pt x="120" y="18"/>
                      <a:pt x="120" y="18"/>
                    </a:cubicBezTo>
                    <a:cubicBezTo>
                      <a:pt x="120" y="18"/>
                      <a:pt x="121" y="18"/>
                      <a:pt x="121" y="19"/>
                    </a:cubicBezTo>
                    <a:cubicBezTo>
                      <a:pt x="122" y="24"/>
                      <a:pt x="122" y="24"/>
                      <a:pt x="122" y="24"/>
                    </a:cubicBezTo>
                    <a:cubicBezTo>
                      <a:pt x="122" y="25"/>
                      <a:pt x="121" y="26"/>
                      <a:pt x="120" y="26"/>
                    </a:cubicBezTo>
                    <a:close/>
                  </a:path>
                </a:pathLst>
              </a:custGeom>
              <a:grpFill/>
              <a:ln>
                <a:noFill/>
              </a:ln>
            </p:spPr>
            <p:txBody>
              <a:bodyPr vert="horz" wrap="square" lIns="91440" tIns="45720" rIns="91440" bIns="45720" numCol="1" anchor="t" anchorCtr="0" compatLnSpc="1"/>
              <a:lstStyle/>
              <a:p>
                <a:endParaRPr lang="en-US"/>
              </a:p>
            </p:txBody>
          </p:sp>
          <p:sp>
            <p:nvSpPr>
              <p:cNvPr id="35" name="Freeform 141"/>
              <p:cNvSpPr>
                <a:spLocks noEditPoints="1"/>
              </p:cNvSpPr>
              <p:nvPr/>
            </p:nvSpPr>
            <p:spPr bwMode="auto">
              <a:xfrm>
                <a:off x="5029566" y="3380665"/>
                <a:ext cx="142241" cy="118764"/>
              </a:xfrm>
              <a:custGeom>
                <a:avLst/>
                <a:gdLst>
                  <a:gd name="T0" fmla="*/ 45 w 52"/>
                  <a:gd name="T1" fmla="*/ 39 h 43"/>
                  <a:gd name="T2" fmla="*/ 39 w 52"/>
                  <a:gd name="T3" fmla="*/ 7 h 43"/>
                  <a:gd name="T4" fmla="*/ 7 w 52"/>
                  <a:gd name="T5" fmla="*/ 13 h 43"/>
                  <a:gd name="T6" fmla="*/ 12 w 52"/>
                  <a:gd name="T7" fmla="*/ 43 h 43"/>
                  <a:gd name="T8" fmla="*/ 41 w 52"/>
                  <a:gd name="T9" fmla="*/ 43 h 43"/>
                  <a:gd name="T10" fmla="*/ 45 w 52"/>
                  <a:gd name="T11" fmla="*/ 39 h 43"/>
                  <a:gd name="T12" fmla="*/ 37 w 52"/>
                  <a:gd name="T13" fmla="*/ 34 h 43"/>
                  <a:gd name="T14" fmla="*/ 18 w 52"/>
                  <a:gd name="T15" fmla="*/ 37 h 43"/>
                  <a:gd name="T16" fmla="*/ 15 w 52"/>
                  <a:gd name="T17" fmla="*/ 18 h 43"/>
                  <a:gd name="T18" fmla="*/ 34 w 52"/>
                  <a:gd name="T19" fmla="*/ 14 h 43"/>
                  <a:gd name="T20" fmla="*/ 37 w 52"/>
                  <a:gd name="T21"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3">
                    <a:moveTo>
                      <a:pt x="45" y="39"/>
                    </a:moveTo>
                    <a:cubicBezTo>
                      <a:pt x="52" y="29"/>
                      <a:pt x="50" y="14"/>
                      <a:pt x="39" y="7"/>
                    </a:cubicBezTo>
                    <a:cubicBezTo>
                      <a:pt x="28" y="0"/>
                      <a:pt x="14" y="2"/>
                      <a:pt x="7" y="13"/>
                    </a:cubicBezTo>
                    <a:cubicBezTo>
                      <a:pt x="0" y="23"/>
                      <a:pt x="2" y="36"/>
                      <a:pt x="12" y="43"/>
                    </a:cubicBezTo>
                    <a:cubicBezTo>
                      <a:pt x="41" y="43"/>
                      <a:pt x="41" y="43"/>
                      <a:pt x="41" y="43"/>
                    </a:cubicBezTo>
                    <a:cubicBezTo>
                      <a:pt x="43" y="42"/>
                      <a:pt x="44" y="41"/>
                      <a:pt x="45" y="39"/>
                    </a:cubicBezTo>
                    <a:close/>
                    <a:moveTo>
                      <a:pt x="37" y="34"/>
                    </a:moveTo>
                    <a:cubicBezTo>
                      <a:pt x="33" y="40"/>
                      <a:pt x="25" y="42"/>
                      <a:pt x="18" y="37"/>
                    </a:cubicBezTo>
                    <a:cubicBezTo>
                      <a:pt x="12" y="33"/>
                      <a:pt x="10" y="24"/>
                      <a:pt x="15" y="18"/>
                    </a:cubicBezTo>
                    <a:cubicBezTo>
                      <a:pt x="19" y="12"/>
                      <a:pt x="28" y="10"/>
                      <a:pt x="34" y="14"/>
                    </a:cubicBezTo>
                    <a:cubicBezTo>
                      <a:pt x="40" y="19"/>
                      <a:pt x="42" y="27"/>
                      <a:pt x="37" y="34"/>
                    </a:cubicBezTo>
                    <a:close/>
                  </a:path>
                </a:pathLst>
              </a:custGeom>
              <a:grpFill/>
              <a:ln>
                <a:noFill/>
              </a:ln>
            </p:spPr>
            <p:txBody>
              <a:bodyPr vert="horz" wrap="square" lIns="91440" tIns="45720" rIns="91440" bIns="45720" numCol="1" anchor="t" anchorCtr="0" compatLnSpc="1"/>
              <a:lstStyle/>
              <a:p>
                <a:endParaRPr lang="en-US"/>
              </a:p>
            </p:txBody>
          </p:sp>
        </p:grpSp>
      </p:grpSp>
      <p:sp>
        <p:nvSpPr>
          <p:cNvPr id="37" name="矩形 36"/>
          <p:cNvSpPr/>
          <p:nvPr/>
        </p:nvSpPr>
        <p:spPr>
          <a:xfrm>
            <a:off x="1834001" y="4125418"/>
            <a:ext cx="9447991" cy="830997"/>
          </a:xfrm>
          <a:prstGeom prst="rect">
            <a:avLst/>
          </a:prstGeom>
        </p:spPr>
        <p:txBody>
          <a:bodyPr wrap="square">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对类属性的访问，既可以直接通过类名访问，也可以通过该类的对象访问，访问方式为：</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0" name="矩形 39"/>
          <p:cNvSpPr/>
          <p:nvPr/>
        </p:nvSpPr>
        <p:spPr>
          <a:xfrm>
            <a:off x="1851352" y="5160106"/>
            <a:ext cx="9464348" cy="581057"/>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类名或对象名</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属性名</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1816280" y="5030771"/>
            <a:ext cx="928936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2" name="KSO_Shape"/>
          <p:cNvSpPr/>
          <p:nvPr/>
        </p:nvSpPr>
        <p:spPr>
          <a:xfrm>
            <a:off x="1823599" y="5132332"/>
            <a:ext cx="9625451" cy="730728"/>
          </a:xfrm>
          <a:prstGeom prst="roundRect">
            <a:avLst>
              <a:gd name="adj" fmla="val 13926"/>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43" name="组合 42"/>
          <p:cNvGrpSpPr/>
          <p:nvPr/>
        </p:nvGrpSpPr>
        <p:grpSpPr>
          <a:xfrm>
            <a:off x="871427" y="4592134"/>
            <a:ext cx="877274" cy="877274"/>
            <a:chOff x="871427" y="3593162"/>
            <a:chExt cx="877274" cy="877274"/>
          </a:xfrm>
        </p:grpSpPr>
        <p:sp>
          <p:nvSpPr>
            <p:cNvPr id="44" name="Oval 4011"/>
            <p:cNvSpPr>
              <a:spLocks noChangeArrowheads="1"/>
            </p:cNvSpPr>
            <p:nvPr/>
          </p:nvSpPr>
          <p:spPr bwMode="auto">
            <a:xfrm>
              <a:off x="871427" y="3593162"/>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45" name="KSO_Shape"/>
            <p:cNvSpPr/>
            <p:nvPr/>
          </p:nvSpPr>
          <p:spPr bwMode="auto">
            <a:xfrm>
              <a:off x="910008" y="3705225"/>
              <a:ext cx="693638" cy="679765"/>
            </a:xfrm>
            <a:custGeom>
              <a:avLst/>
              <a:gdLst>
                <a:gd name="T0" fmla="*/ 2166826 w 3073399"/>
                <a:gd name="T1" fmla="*/ 1987218 h 3009901"/>
                <a:gd name="T2" fmla="*/ 2210027 w 3073399"/>
                <a:gd name="T3" fmla="*/ 2130672 h 3009901"/>
                <a:gd name="T4" fmla="*/ 2105838 w 3073399"/>
                <a:gd name="T5" fmla="*/ 2235088 h 3009901"/>
                <a:gd name="T6" fmla="*/ 2217333 w 3073399"/>
                <a:gd name="T7" fmla="*/ 2248101 h 3009901"/>
                <a:gd name="T8" fmla="*/ 3043858 w 3073399"/>
                <a:gd name="T9" fmla="*/ 2189069 h 3009901"/>
                <a:gd name="T10" fmla="*/ 3067364 w 3073399"/>
                <a:gd name="T11" fmla="*/ 2325540 h 3009901"/>
                <a:gd name="T12" fmla="*/ 2986681 w 3073399"/>
                <a:gd name="T13" fmla="*/ 2419166 h 3009901"/>
                <a:gd name="T14" fmla="*/ 1073158 w 3073399"/>
                <a:gd name="T15" fmla="*/ 2720355 h 3009901"/>
                <a:gd name="T16" fmla="*/ 622407 w 3073399"/>
                <a:gd name="T17" fmla="*/ 1982922 h 3009901"/>
                <a:gd name="T18" fmla="*/ 593524 w 3073399"/>
                <a:gd name="T19" fmla="*/ 2101163 h 3009901"/>
                <a:gd name="T20" fmla="*/ 682077 w 3073399"/>
                <a:gd name="T21" fmla="*/ 2181579 h 3009901"/>
                <a:gd name="T22" fmla="*/ 796338 w 3073399"/>
                <a:gd name="T23" fmla="*/ 2140894 h 3009901"/>
                <a:gd name="T24" fmla="*/ 814112 w 3073399"/>
                <a:gd name="T25" fmla="*/ 2020111 h 3009901"/>
                <a:gd name="T26" fmla="*/ 717625 w 3073399"/>
                <a:gd name="T27" fmla="*/ 1948912 h 3009901"/>
                <a:gd name="T28" fmla="*/ 1746106 w 3073399"/>
                <a:gd name="T29" fmla="*/ 1195455 h 3009901"/>
                <a:gd name="T30" fmla="*/ 1690575 w 3073399"/>
                <a:gd name="T31" fmla="*/ 1270442 h 3009901"/>
                <a:gd name="T32" fmla="*/ 1789578 w 3073399"/>
                <a:gd name="T33" fmla="*/ 1411202 h 3009901"/>
                <a:gd name="T34" fmla="*/ 1748644 w 3073399"/>
                <a:gd name="T35" fmla="*/ 1427725 h 3009901"/>
                <a:gd name="T36" fmla="*/ 1655353 w 3073399"/>
                <a:gd name="T37" fmla="*/ 1411838 h 3009901"/>
                <a:gd name="T38" fmla="*/ 1855264 w 3073399"/>
                <a:gd name="T39" fmla="*/ 1493815 h 3009901"/>
                <a:gd name="T40" fmla="*/ 1893342 w 3073399"/>
                <a:gd name="T41" fmla="*/ 1417875 h 3009901"/>
                <a:gd name="T42" fmla="*/ 1804492 w 3073399"/>
                <a:gd name="T43" fmla="*/ 1289824 h 3009901"/>
                <a:gd name="T44" fmla="*/ 1850821 w 3073399"/>
                <a:gd name="T45" fmla="*/ 1265040 h 3009901"/>
                <a:gd name="T46" fmla="*/ 1937132 w 3073399"/>
                <a:gd name="T47" fmla="*/ 1279021 h 3009901"/>
                <a:gd name="T48" fmla="*/ 1996153 w 3073399"/>
                <a:gd name="T49" fmla="*/ 1165905 h 3009901"/>
                <a:gd name="T50" fmla="*/ 2009481 w 3073399"/>
                <a:gd name="T51" fmla="*/ 1399128 h 3009901"/>
                <a:gd name="T52" fmla="*/ 1870178 w 3073399"/>
                <a:gd name="T53" fmla="*/ 1586279 h 3009901"/>
                <a:gd name="T54" fmla="*/ 2244614 w 3073399"/>
                <a:gd name="T55" fmla="*/ 1785503 h 3009901"/>
                <a:gd name="T56" fmla="*/ 2319819 w 3073399"/>
                <a:gd name="T57" fmla="*/ 1729263 h 3009901"/>
                <a:gd name="T58" fmla="*/ 2426438 w 3073399"/>
                <a:gd name="T59" fmla="*/ 1356550 h 3009901"/>
                <a:gd name="T60" fmla="*/ 2403591 w 3073399"/>
                <a:gd name="T61" fmla="*/ 1267900 h 3009901"/>
                <a:gd name="T62" fmla="*/ 1379920 w 3073399"/>
                <a:gd name="T63" fmla="*/ 892963 h 3009901"/>
                <a:gd name="T64" fmla="*/ 1113054 w 3073399"/>
                <a:gd name="T65" fmla="*/ 1215790 h 3009901"/>
                <a:gd name="T66" fmla="*/ 1167633 w 3073399"/>
                <a:gd name="T67" fmla="*/ 1294273 h 3009901"/>
                <a:gd name="T68" fmla="*/ 1620448 w 3073399"/>
                <a:gd name="T69" fmla="*/ 1557682 h 3009901"/>
                <a:gd name="T70" fmla="*/ 1567138 w 3073399"/>
                <a:gd name="T71" fmla="*/ 1336533 h 3009901"/>
                <a:gd name="T72" fmla="*/ 1690258 w 3073399"/>
                <a:gd name="T73" fmla="*/ 1125551 h 3009901"/>
                <a:gd name="T74" fmla="*/ 1630284 w 3073399"/>
                <a:gd name="T75" fmla="*/ 966044 h 3009901"/>
                <a:gd name="T76" fmla="*/ 1977749 w 3073399"/>
                <a:gd name="T77" fmla="*/ 1016565 h 3009901"/>
                <a:gd name="T78" fmla="*/ 2126889 w 3073399"/>
                <a:gd name="T79" fmla="*/ 1849370 h 3009901"/>
                <a:gd name="T80" fmla="*/ 1114324 w 3073399"/>
                <a:gd name="T81" fmla="*/ 1422959 h 3009901"/>
                <a:gd name="T82" fmla="*/ 2261492 w 3073399"/>
                <a:gd name="T83" fmla="*/ 424657 h 3009901"/>
                <a:gd name="T84" fmla="*/ 2387119 w 3073399"/>
                <a:gd name="T85" fmla="*/ 478017 h 3009901"/>
                <a:gd name="T86" fmla="*/ 2378236 w 3073399"/>
                <a:gd name="T87" fmla="*/ 506603 h 3009901"/>
                <a:gd name="T88" fmla="*/ 2367450 w 3073399"/>
                <a:gd name="T89" fmla="*/ 546940 h 3009901"/>
                <a:gd name="T90" fmla="*/ 2465477 w 3073399"/>
                <a:gd name="T91" fmla="*/ 453243 h 3009901"/>
                <a:gd name="T92" fmla="*/ 2342705 w 3073399"/>
                <a:gd name="T93" fmla="*/ 411635 h 3009901"/>
                <a:gd name="T94" fmla="*/ 2369671 w 3073399"/>
                <a:gd name="T95" fmla="*/ 410999 h 3009901"/>
                <a:gd name="T96" fmla="*/ 2357616 w 3073399"/>
                <a:gd name="T97" fmla="*/ 340488 h 3009901"/>
                <a:gd name="T98" fmla="*/ 1928390 w 3073399"/>
                <a:gd name="T99" fmla="*/ 431009 h 3009901"/>
                <a:gd name="T100" fmla="*/ 2026417 w 3073399"/>
                <a:gd name="T101" fmla="*/ 723854 h 3009901"/>
                <a:gd name="T102" fmla="*/ 2325892 w 3073399"/>
                <a:gd name="T103" fmla="*/ 621581 h 3009901"/>
                <a:gd name="T104" fmla="*/ 2220251 w 3073399"/>
                <a:gd name="T105" fmla="*/ 500886 h 3009901"/>
                <a:gd name="T106" fmla="*/ 2218982 w 3073399"/>
                <a:gd name="T107" fmla="*/ 333500 h 3009901"/>
                <a:gd name="T108" fmla="*/ 2343340 w 3073399"/>
                <a:gd name="T109" fmla="*/ 248696 h 3009901"/>
                <a:gd name="T110" fmla="*/ 2472774 w 3073399"/>
                <a:gd name="T111" fmla="*/ 328101 h 3009901"/>
                <a:gd name="T112" fmla="*/ 2524801 w 3073399"/>
                <a:gd name="T113" fmla="*/ 488181 h 3009901"/>
                <a:gd name="T114" fmla="*/ 2639008 w 3073399"/>
                <a:gd name="T115" fmla="*/ 537094 h 3009901"/>
                <a:gd name="T116" fmla="*/ 2841724 w 3073399"/>
                <a:gd name="T117" fmla="*/ 369391 h 3009901"/>
                <a:gd name="T118" fmla="*/ 2931186 w 3073399"/>
                <a:gd name="T119" fmla="*/ 467218 h 3009901"/>
                <a:gd name="T120" fmla="*/ 2221520 w 3073399"/>
                <a:gd name="T121" fmla="*/ 758157 h 3009901"/>
                <a:gd name="T122" fmla="*/ 2156168 w 3073399"/>
                <a:gd name="T123" fmla="*/ 242661 h 3009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73399" h="3009901">
                  <a:moveTo>
                    <a:pt x="1055687" y="1949450"/>
                  </a:moveTo>
                  <a:lnTo>
                    <a:pt x="1078240" y="1949450"/>
                  </a:lnTo>
                  <a:lnTo>
                    <a:pt x="1078927" y="1949450"/>
                  </a:lnTo>
                  <a:lnTo>
                    <a:pt x="1086499" y="1949450"/>
                  </a:lnTo>
                  <a:lnTo>
                    <a:pt x="1351101" y="1949450"/>
                  </a:lnTo>
                  <a:lnTo>
                    <a:pt x="1804388" y="1949450"/>
                  </a:lnTo>
                  <a:lnTo>
                    <a:pt x="2069625" y="1949450"/>
                  </a:lnTo>
                  <a:lnTo>
                    <a:pt x="2076931" y="1949450"/>
                  </a:lnTo>
                  <a:lnTo>
                    <a:pt x="2084237" y="1950085"/>
                  </a:lnTo>
                  <a:lnTo>
                    <a:pt x="2091543" y="1951355"/>
                  </a:lnTo>
                  <a:lnTo>
                    <a:pt x="2098532" y="1952307"/>
                  </a:lnTo>
                  <a:lnTo>
                    <a:pt x="2105838" y="1953894"/>
                  </a:lnTo>
                  <a:lnTo>
                    <a:pt x="2112508" y="1956115"/>
                  </a:lnTo>
                  <a:lnTo>
                    <a:pt x="2119496" y="1958337"/>
                  </a:lnTo>
                  <a:lnTo>
                    <a:pt x="2126167" y="1960876"/>
                  </a:lnTo>
                  <a:lnTo>
                    <a:pt x="2132202" y="1963732"/>
                  </a:lnTo>
                  <a:lnTo>
                    <a:pt x="2138555" y="1966906"/>
                  </a:lnTo>
                  <a:lnTo>
                    <a:pt x="2144591" y="1970397"/>
                  </a:lnTo>
                  <a:lnTo>
                    <a:pt x="2150626" y="1974206"/>
                  </a:lnTo>
                  <a:lnTo>
                    <a:pt x="2156344" y="1978331"/>
                  </a:lnTo>
                  <a:lnTo>
                    <a:pt x="2161744" y="1982775"/>
                  </a:lnTo>
                  <a:lnTo>
                    <a:pt x="2166826" y="1987218"/>
                  </a:lnTo>
                  <a:lnTo>
                    <a:pt x="2172226" y="1991979"/>
                  </a:lnTo>
                  <a:lnTo>
                    <a:pt x="2176991" y="1997057"/>
                  </a:lnTo>
                  <a:lnTo>
                    <a:pt x="2181438" y="2002135"/>
                  </a:lnTo>
                  <a:lnTo>
                    <a:pt x="2185568" y="2007847"/>
                  </a:lnTo>
                  <a:lnTo>
                    <a:pt x="2190015" y="2013243"/>
                  </a:lnTo>
                  <a:lnTo>
                    <a:pt x="2193826" y="2019273"/>
                  </a:lnTo>
                  <a:lnTo>
                    <a:pt x="2197321" y="2025620"/>
                  </a:lnTo>
                  <a:lnTo>
                    <a:pt x="2200497" y="2031651"/>
                  </a:lnTo>
                  <a:lnTo>
                    <a:pt x="2203038" y="2037998"/>
                  </a:lnTo>
                  <a:lnTo>
                    <a:pt x="2205897" y="2044663"/>
                  </a:lnTo>
                  <a:lnTo>
                    <a:pt x="2208121" y="2051328"/>
                  </a:lnTo>
                  <a:lnTo>
                    <a:pt x="2210027" y="2058310"/>
                  </a:lnTo>
                  <a:lnTo>
                    <a:pt x="2211615" y="2065292"/>
                  </a:lnTo>
                  <a:lnTo>
                    <a:pt x="2212886" y="2072592"/>
                  </a:lnTo>
                  <a:lnTo>
                    <a:pt x="2213838" y="2079892"/>
                  </a:lnTo>
                  <a:lnTo>
                    <a:pt x="2214474" y="2087191"/>
                  </a:lnTo>
                  <a:lnTo>
                    <a:pt x="2214791" y="2094491"/>
                  </a:lnTo>
                  <a:lnTo>
                    <a:pt x="2214474" y="2102108"/>
                  </a:lnTo>
                  <a:lnTo>
                    <a:pt x="2213838" y="2109408"/>
                  </a:lnTo>
                  <a:lnTo>
                    <a:pt x="2212886" y="2116707"/>
                  </a:lnTo>
                  <a:lnTo>
                    <a:pt x="2211615" y="2123689"/>
                  </a:lnTo>
                  <a:lnTo>
                    <a:pt x="2210027" y="2130672"/>
                  </a:lnTo>
                  <a:lnTo>
                    <a:pt x="2208121" y="2137654"/>
                  </a:lnTo>
                  <a:lnTo>
                    <a:pt x="2205897" y="2144319"/>
                  </a:lnTo>
                  <a:lnTo>
                    <a:pt x="2203038" y="2150984"/>
                  </a:lnTo>
                  <a:lnTo>
                    <a:pt x="2200497" y="2157649"/>
                  </a:lnTo>
                  <a:lnTo>
                    <a:pt x="2197321" y="2163996"/>
                  </a:lnTo>
                  <a:lnTo>
                    <a:pt x="2193826" y="2169709"/>
                  </a:lnTo>
                  <a:lnTo>
                    <a:pt x="2190015" y="2175739"/>
                  </a:lnTo>
                  <a:lnTo>
                    <a:pt x="2185568" y="2181452"/>
                  </a:lnTo>
                  <a:lnTo>
                    <a:pt x="2181438" y="2186847"/>
                  </a:lnTo>
                  <a:lnTo>
                    <a:pt x="2176991" y="2192243"/>
                  </a:lnTo>
                  <a:lnTo>
                    <a:pt x="2172226" y="2197003"/>
                  </a:lnTo>
                  <a:lnTo>
                    <a:pt x="2166826" y="2201764"/>
                  </a:lnTo>
                  <a:lnTo>
                    <a:pt x="2161744" y="2206524"/>
                  </a:lnTo>
                  <a:lnTo>
                    <a:pt x="2156344" y="2210968"/>
                  </a:lnTo>
                  <a:lnTo>
                    <a:pt x="2150626" y="2214776"/>
                  </a:lnTo>
                  <a:lnTo>
                    <a:pt x="2144591" y="2218585"/>
                  </a:lnTo>
                  <a:lnTo>
                    <a:pt x="2138555" y="2222076"/>
                  </a:lnTo>
                  <a:lnTo>
                    <a:pt x="2132202" y="2225250"/>
                  </a:lnTo>
                  <a:lnTo>
                    <a:pt x="2126167" y="2228423"/>
                  </a:lnTo>
                  <a:lnTo>
                    <a:pt x="2119496" y="2230645"/>
                  </a:lnTo>
                  <a:lnTo>
                    <a:pt x="2112508" y="2233184"/>
                  </a:lnTo>
                  <a:lnTo>
                    <a:pt x="2105838" y="2235088"/>
                  </a:lnTo>
                  <a:lnTo>
                    <a:pt x="2098532" y="2236675"/>
                  </a:lnTo>
                  <a:lnTo>
                    <a:pt x="2091543" y="2238262"/>
                  </a:lnTo>
                  <a:lnTo>
                    <a:pt x="2084237" y="2238897"/>
                  </a:lnTo>
                  <a:lnTo>
                    <a:pt x="2076931" y="2239531"/>
                  </a:lnTo>
                  <a:lnTo>
                    <a:pt x="2069625" y="2239531"/>
                  </a:lnTo>
                  <a:lnTo>
                    <a:pt x="1804388" y="2239531"/>
                  </a:lnTo>
                  <a:lnTo>
                    <a:pt x="1584256" y="2239531"/>
                  </a:lnTo>
                  <a:lnTo>
                    <a:pt x="1584256" y="2308085"/>
                  </a:lnTo>
                  <a:lnTo>
                    <a:pt x="2069625" y="2308085"/>
                  </a:lnTo>
                  <a:lnTo>
                    <a:pt x="2082331" y="2307767"/>
                  </a:lnTo>
                  <a:lnTo>
                    <a:pt x="2095355" y="2306815"/>
                  </a:lnTo>
                  <a:lnTo>
                    <a:pt x="2108379" y="2304593"/>
                  </a:lnTo>
                  <a:lnTo>
                    <a:pt x="2120767" y="2302054"/>
                  </a:lnTo>
                  <a:lnTo>
                    <a:pt x="2133155" y="2298563"/>
                  </a:lnTo>
                  <a:lnTo>
                    <a:pt x="2144908" y="2294437"/>
                  </a:lnTo>
                  <a:lnTo>
                    <a:pt x="2156344" y="2289677"/>
                  </a:lnTo>
                  <a:lnTo>
                    <a:pt x="2167462" y="2284281"/>
                  </a:lnTo>
                  <a:lnTo>
                    <a:pt x="2178262" y="2278251"/>
                  </a:lnTo>
                  <a:lnTo>
                    <a:pt x="2188744" y="2271586"/>
                  </a:lnTo>
                  <a:lnTo>
                    <a:pt x="2198909" y="2264287"/>
                  </a:lnTo>
                  <a:lnTo>
                    <a:pt x="2208438" y="2256670"/>
                  </a:lnTo>
                  <a:lnTo>
                    <a:pt x="2217333" y="2248101"/>
                  </a:lnTo>
                  <a:lnTo>
                    <a:pt x="2226227" y="2239531"/>
                  </a:lnTo>
                  <a:lnTo>
                    <a:pt x="2234168" y="2230010"/>
                  </a:lnTo>
                  <a:lnTo>
                    <a:pt x="2241792" y="2220489"/>
                  </a:lnTo>
                  <a:lnTo>
                    <a:pt x="2946339" y="2149079"/>
                  </a:lnTo>
                  <a:lnTo>
                    <a:pt x="2952057" y="2148445"/>
                  </a:lnTo>
                  <a:lnTo>
                    <a:pt x="2958410" y="2148445"/>
                  </a:lnTo>
                  <a:lnTo>
                    <a:pt x="2964445" y="2148762"/>
                  </a:lnTo>
                  <a:lnTo>
                    <a:pt x="2970480" y="2149079"/>
                  </a:lnTo>
                  <a:lnTo>
                    <a:pt x="2976198" y="2150349"/>
                  </a:lnTo>
                  <a:lnTo>
                    <a:pt x="2982234" y="2151301"/>
                  </a:lnTo>
                  <a:lnTo>
                    <a:pt x="2988269" y="2152571"/>
                  </a:lnTo>
                  <a:lnTo>
                    <a:pt x="2993669" y="2154792"/>
                  </a:lnTo>
                  <a:lnTo>
                    <a:pt x="2999704" y="2157014"/>
                  </a:lnTo>
                  <a:lnTo>
                    <a:pt x="3004787" y="2159235"/>
                  </a:lnTo>
                  <a:lnTo>
                    <a:pt x="3010504" y="2161774"/>
                  </a:lnTo>
                  <a:lnTo>
                    <a:pt x="3015587" y="2164948"/>
                  </a:lnTo>
                  <a:lnTo>
                    <a:pt x="3020987" y="2168439"/>
                  </a:lnTo>
                  <a:lnTo>
                    <a:pt x="3025752" y="2171930"/>
                  </a:lnTo>
                  <a:lnTo>
                    <a:pt x="3030834" y="2175739"/>
                  </a:lnTo>
                  <a:lnTo>
                    <a:pt x="3035281" y="2179865"/>
                  </a:lnTo>
                  <a:lnTo>
                    <a:pt x="3039728" y="2184308"/>
                  </a:lnTo>
                  <a:lnTo>
                    <a:pt x="3043858" y="2189069"/>
                  </a:lnTo>
                  <a:lnTo>
                    <a:pt x="3047669" y="2193829"/>
                  </a:lnTo>
                  <a:lnTo>
                    <a:pt x="3051164" y="2199225"/>
                  </a:lnTo>
                  <a:lnTo>
                    <a:pt x="3054658" y="2204303"/>
                  </a:lnTo>
                  <a:lnTo>
                    <a:pt x="3057834" y="2209381"/>
                  </a:lnTo>
                  <a:lnTo>
                    <a:pt x="3060693" y="2215094"/>
                  </a:lnTo>
                  <a:lnTo>
                    <a:pt x="3063234" y="2220806"/>
                  </a:lnTo>
                  <a:lnTo>
                    <a:pt x="3065458" y="2226519"/>
                  </a:lnTo>
                  <a:lnTo>
                    <a:pt x="3067681" y="2232549"/>
                  </a:lnTo>
                  <a:lnTo>
                    <a:pt x="3069270" y="2238897"/>
                  </a:lnTo>
                  <a:lnTo>
                    <a:pt x="3070858" y="2244609"/>
                  </a:lnTo>
                  <a:lnTo>
                    <a:pt x="3071811" y="2250957"/>
                  </a:lnTo>
                  <a:lnTo>
                    <a:pt x="3072446" y="2257305"/>
                  </a:lnTo>
                  <a:lnTo>
                    <a:pt x="3072764" y="2263652"/>
                  </a:lnTo>
                  <a:lnTo>
                    <a:pt x="3073399" y="2270317"/>
                  </a:lnTo>
                  <a:lnTo>
                    <a:pt x="3073399" y="2283647"/>
                  </a:lnTo>
                  <a:lnTo>
                    <a:pt x="3073399" y="2289994"/>
                  </a:lnTo>
                  <a:lnTo>
                    <a:pt x="3072764" y="2296342"/>
                  </a:lnTo>
                  <a:lnTo>
                    <a:pt x="3072128" y="2302372"/>
                  </a:lnTo>
                  <a:lnTo>
                    <a:pt x="3071176" y="2308085"/>
                  </a:lnTo>
                  <a:lnTo>
                    <a:pt x="3070222" y="2314115"/>
                  </a:lnTo>
                  <a:lnTo>
                    <a:pt x="3068952" y="2320145"/>
                  </a:lnTo>
                  <a:lnTo>
                    <a:pt x="3067364" y="2325540"/>
                  </a:lnTo>
                  <a:lnTo>
                    <a:pt x="3065458" y="2331570"/>
                  </a:lnTo>
                  <a:lnTo>
                    <a:pt x="3063870" y="2336966"/>
                  </a:lnTo>
                  <a:lnTo>
                    <a:pt x="3061646" y="2342361"/>
                  </a:lnTo>
                  <a:lnTo>
                    <a:pt x="3059422" y="2347757"/>
                  </a:lnTo>
                  <a:lnTo>
                    <a:pt x="3056564" y="2353152"/>
                  </a:lnTo>
                  <a:lnTo>
                    <a:pt x="3054022" y="2357913"/>
                  </a:lnTo>
                  <a:lnTo>
                    <a:pt x="3050846" y="2363308"/>
                  </a:lnTo>
                  <a:lnTo>
                    <a:pt x="3047669" y="2368069"/>
                  </a:lnTo>
                  <a:lnTo>
                    <a:pt x="3044493" y="2372512"/>
                  </a:lnTo>
                  <a:lnTo>
                    <a:pt x="3040999" y="2377272"/>
                  </a:lnTo>
                  <a:lnTo>
                    <a:pt x="3037187" y="2381716"/>
                  </a:lnTo>
                  <a:lnTo>
                    <a:pt x="3033375" y="2385842"/>
                  </a:lnTo>
                  <a:lnTo>
                    <a:pt x="3029563" y="2389967"/>
                  </a:lnTo>
                  <a:lnTo>
                    <a:pt x="3025434" y="2394411"/>
                  </a:lnTo>
                  <a:lnTo>
                    <a:pt x="3020987" y="2397902"/>
                  </a:lnTo>
                  <a:lnTo>
                    <a:pt x="3016857" y="2401710"/>
                  </a:lnTo>
                  <a:lnTo>
                    <a:pt x="3011775" y="2405202"/>
                  </a:lnTo>
                  <a:lnTo>
                    <a:pt x="3007328" y="2408058"/>
                  </a:lnTo>
                  <a:lnTo>
                    <a:pt x="3002563" y="2410914"/>
                  </a:lnTo>
                  <a:lnTo>
                    <a:pt x="2997163" y="2414088"/>
                  </a:lnTo>
                  <a:lnTo>
                    <a:pt x="2992398" y="2416627"/>
                  </a:lnTo>
                  <a:lnTo>
                    <a:pt x="2986681" y="2419166"/>
                  </a:lnTo>
                  <a:lnTo>
                    <a:pt x="2981598" y="2421070"/>
                  </a:lnTo>
                  <a:lnTo>
                    <a:pt x="2975880" y="2423292"/>
                  </a:lnTo>
                  <a:lnTo>
                    <a:pt x="2970480" y="2424879"/>
                  </a:lnTo>
                  <a:lnTo>
                    <a:pt x="1949871" y="2711469"/>
                  </a:lnTo>
                  <a:lnTo>
                    <a:pt x="1922236" y="2718769"/>
                  </a:lnTo>
                  <a:lnTo>
                    <a:pt x="1894600" y="2725433"/>
                  </a:lnTo>
                  <a:lnTo>
                    <a:pt x="1867282" y="2731781"/>
                  </a:lnTo>
                  <a:lnTo>
                    <a:pt x="1839329" y="2737176"/>
                  </a:lnTo>
                  <a:lnTo>
                    <a:pt x="1811376" y="2742254"/>
                  </a:lnTo>
                  <a:lnTo>
                    <a:pt x="1783423" y="2746380"/>
                  </a:lnTo>
                  <a:lnTo>
                    <a:pt x="1755470" y="2750189"/>
                  </a:lnTo>
                  <a:lnTo>
                    <a:pt x="1727199" y="2753362"/>
                  </a:lnTo>
                  <a:lnTo>
                    <a:pt x="1698928" y="2755584"/>
                  </a:lnTo>
                  <a:lnTo>
                    <a:pt x="1670975" y="2757488"/>
                  </a:lnTo>
                  <a:lnTo>
                    <a:pt x="1643022" y="2758440"/>
                  </a:lnTo>
                  <a:lnTo>
                    <a:pt x="1614751" y="2759075"/>
                  </a:lnTo>
                  <a:lnTo>
                    <a:pt x="1586480" y="2758758"/>
                  </a:lnTo>
                  <a:lnTo>
                    <a:pt x="1558209" y="2758123"/>
                  </a:lnTo>
                  <a:lnTo>
                    <a:pt x="1529621" y="2757171"/>
                  </a:lnTo>
                  <a:lnTo>
                    <a:pt x="1501350" y="2754949"/>
                  </a:lnTo>
                  <a:lnTo>
                    <a:pt x="1079193" y="2720990"/>
                  </a:lnTo>
                  <a:lnTo>
                    <a:pt x="1073158" y="2720355"/>
                  </a:lnTo>
                  <a:lnTo>
                    <a:pt x="1067122" y="2719403"/>
                  </a:lnTo>
                  <a:lnTo>
                    <a:pt x="1061405" y="2718451"/>
                  </a:lnTo>
                  <a:lnTo>
                    <a:pt x="1055687" y="2717182"/>
                  </a:lnTo>
                  <a:lnTo>
                    <a:pt x="1055687" y="1952625"/>
                  </a:lnTo>
                  <a:lnTo>
                    <a:pt x="1055687" y="1952624"/>
                  </a:lnTo>
                  <a:lnTo>
                    <a:pt x="1055687" y="1949450"/>
                  </a:lnTo>
                  <a:close/>
                  <a:moveTo>
                    <a:pt x="699851" y="1948276"/>
                  </a:moveTo>
                  <a:lnTo>
                    <a:pt x="693503" y="1948912"/>
                  </a:lnTo>
                  <a:lnTo>
                    <a:pt x="687790" y="1949865"/>
                  </a:lnTo>
                  <a:lnTo>
                    <a:pt x="682077" y="1950819"/>
                  </a:lnTo>
                  <a:lnTo>
                    <a:pt x="676364" y="1951772"/>
                  </a:lnTo>
                  <a:lnTo>
                    <a:pt x="670651" y="1953680"/>
                  </a:lnTo>
                  <a:lnTo>
                    <a:pt x="665255" y="1955269"/>
                  </a:lnTo>
                  <a:lnTo>
                    <a:pt x="659860" y="1957494"/>
                  </a:lnTo>
                  <a:lnTo>
                    <a:pt x="654781" y="1959719"/>
                  </a:lnTo>
                  <a:lnTo>
                    <a:pt x="649386" y="1962579"/>
                  </a:lnTo>
                  <a:lnTo>
                    <a:pt x="644625" y="1965440"/>
                  </a:lnTo>
                  <a:lnTo>
                    <a:pt x="639864" y="1968619"/>
                  </a:lnTo>
                  <a:lnTo>
                    <a:pt x="635103" y="1971797"/>
                  </a:lnTo>
                  <a:lnTo>
                    <a:pt x="630659" y="1975294"/>
                  </a:lnTo>
                  <a:lnTo>
                    <a:pt x="626533" y="1979108"/>
                  </a:lnTo>
                  <a:lnTo>
                    <a:pt x="622407" y="1982922"/>
                  </a:lnTo>
                  <a:lnTo>
                    <a:pt x="618599" y="1986736"/>
                  </a:lnTo>
                  <a:lnTo>
                    <a:pt x="615107" y="1991186"/>
                  </a:lnTo>
                  <a:lnTo>
                    <a:pt x="611616" y="1995318"/>
                  </a:lnTo>
                  <a:lnTo>
                    <a:pt x="608125" y="2000404"/>
                  </a:lnTo>
                  <a:lnTo>
                    <a:pt x="604951" y="2004854"/>
                  </a:lnTo>
                  <a:lnTo>
                    <a:pt x="602094" y="2010257"/>
                  </a:lnTo>
                  <a:lnTo>
                    <a:pt x="599555" y="2015025"/>
                  </a:lnTo>
                  <a:lnTo>
                    <a:pt x="597333" y="2020111"/>
                  </a:lnTo>
                  <a:lnTo>
                    <a:pt x="595112" y="2025514"/>
                  </a:lnTo>
                  <a:lnTo>
                    <a:pt x="593524" y="2030918"/>
                  </a:lnTo>
                  <a:lnTo>
                    <a:pt x="591620" y="2036639"/>
                  </a:lnTo>
                  <a:lnTo>
                    <a:pt x="590351" y="2042360"/>
                  </a:lnTo>
                  <a:lnTo>
                    <a:pt x="589081" y="2048082"/>
                  </a:lnTo>
                  <a:lnTo>
                    <a:pt x="588446" y="2054121"/>
                  </a:lnTo>
                  <a:lnTo>
                    <a:pt x="588129" y="2060160"/>
                  </a:lnTo>
                  <a:lnTo>
                    <a:pt x="587811" y="2065881"/>
                  </a:lnTo>
                  <a:lnTo>
                    <a:pt x="588129" y="2072238"/>
                  </a:lnTo>
                  <a:lnTo>
                    <a:pt x="588446" y="2078277"/>
                  </a:lnTo>
                  <a:lnTo>
                    <a:pt x="589081" y="2083999"/>
                  </a:lnTo>
                  <a:lnTo>
                    <a:pt x="590351" y="2089720"/>
                  </a:lnTo>
                  <a:lnTo>
                    <a:pt x="591620" y="2095759"/>
                  </a:lnTo>
                  <a:lnTo>
                    <a:pt x="593524" y="2101163"/>
                  </a:lnTo>
                  <a:lnTo>
                    <a:pt x="595112" y="2106566"/>
                  </a:lnTo>
                  <a:lnTo>
                    <a:pt x="597333" y="2111970"/>
                  </a:lnTo>
                  <a:lnTo>
                    <a:pt x="599555" y="2117373"/>
                  </a:lnTo>
                  <a:lnTo>
                    <a:pt x="602094" y="2122141"/>
                  </a:lnTo>
                  <a:lnTo>
                    <a:pt x="604951" y="2127227"/>
                  </a:lnTo>
                  <a:lnTo>
                    <a:pt x="608125" y="2131994"/>
                  </a:lnTo>
                  <a:lnTo>
                    <a:pt x="611616" y="2136444"/>
                  </a:lnTo>
                  <a:lnTo>
                    <a:pt x="615107" y="2140894"/>
                  </a:lnTo>
                  <a:lnTo>
                    <a:pt x="618599" y="2145344"/>
                  </a:lnTo>
                  <a:lnTo>
                    <a:pt x="622407" y="2149476"/>
                  </a:lnTo>
                  <a:lnTo>
                    <a:pt x="626533" y="2153291"/>
                  </a:lnTo>
                  <a:lnTo>
                    <a:pt x="630659" y="2157105"/>
                  </a:lnTo>
                  <a:lnTo>
                    <a:pt x="635103" y="2160601"/>
                  </a:lnTo>
                  <a:lnTo>
                    <a:pt x="639864" y="2163780"/>
                  </a:lnTo>
                  <a:lnTo>
                    <a:pt x="644625" y="2166958"/>
                  </a:lnTo>
                  <a:lnTo>
                    <a:pt x="649386" y="2169501"/>
                  </a:lnTo>
                  <a:lnTo>
                    <a:pt x="654781" y="2172362"/>
                  </a:lnTo>
                  <a:lnTo>
                    <a:pt x="659860" y="2174587"/>
                  </a:lnTo>
                  <a:lnTo>
                    <a:pt x="665255" y="2176494"/>
                  </a:lnTo>
                  <a:lnTo>
                    <a:pt x="670651" y="2178719"/>
                  </a:lnTo>
                  <a:lnTo>
                    <a:pt x="676364" y="2179990"/>
                  </a:lnTo>
                  <a:lnTo>
                    <a:pt x="682077" y="2181579"/>
                  </a:lnTo>
                  <a:lnTo>
                    <a:pt x="687790" y="2182533"/>
                  </a:lnTo>
                  <a:lnTo>
                    <a:pt x="693503" y="2183169"/>
                  </a:lnTo>
                  <a:lnTo>
                    <a:pt x="699851" y="2183486"/>
                  </a:lnTo>
                  <a:lnTo>
                    <a:pt x="705564" y="2184122"/>
                  </a:lnTo>
                  <a:lnTo>
                    <a:pt x="711595" y="2183486"/>
                  </a:lnTo>
                  <a:lnTo>
                    <a:pt x="717625" y="2183169"/>
                  </a:lnTo>
                  <a:lnTo>
                    <a:pt x="723338" y="2182533"/>
                  </a:lnTo>
                  <a:lnTo>
                    <a:pt x="729369" y="2181579"/>
                  </a:lnTo>
                  <a:lnTo>
                    <a:pt x="735082" y="2179990"/>
                  </a:lnTo>
                  <a:lnTo>
                    <a:pt x="740477" y="2178719"/>
                  </a:lnTo>
                  <a:lnTo>
                    <a:pt x="746190" y="2176494"/>
                  </a:lnTo>
                  <a:lnTo>
                    <a:pt x="751269" y="2174587"/>
                  </a:lnTo>
                  <a:lnTo>
                    <a:pt x="756664" y="2172362"/>
                  </a:lnTo>
                  <a:lnTo>
                    <a:pt x="761743" y="2169501"/>
                  </a:lnTo>
                  <a:lnTo>
                    <a:pt x="766821" y="2166958"/>
                  </a:lnTo>
                  <a:lnTo>
                    <a:pt x="771582" y="2163780"/>
                  </a:lnTo>
                  <a:lnTo>
                    <a:pt x="776025" y="2160601"/>
                  </a:lnTo>
                  <a:lnTo>
                    <a:pt x="780469" y="2157105"/>
                  </a:lnTo>
                  <a:lnTo>
                    <a:pt x="784912" y="2153291"/>
                  </a:lnTo>
                  <a:lnTo>
                    <a:pt x="789038" y="2149476"/>
                  </a:lnTo>
                  <a:lnTo>
                    <a:pt x="792847" y="2145344"/>
                  </a:lnTo>
                  <a:lnTo>
                    <a:pt x="796338" y="2140894"/>
                  </a:lnTo>
                  <a:lnTo>
                    <a:pt x="799830" y="2136444"/>
                  </a:lnTo>
                  <a:lnTo>
                    <a:pt x="803321" y="2131994"/>
                  </a:lnTo>
                  <a:lnTo>
                    <a:pt x="806495" y="2127227"/>
                  </a:lnTo>
                  <a:lnTo>
                    <a:pt x="809352" y="2122141"/>
                  </a:lnTo>
                  <a:lnTo>
                    <a:pt x="811573" y="2117373"/>
                  </a:lnTo>
                  <a:lnTo>
                    <a:pt x="814112" y="2111970"/>
                  </a:lnTo>
                  <a:lnTo>
                    <a:pt x="816017" y="2106566"/>
                  </a:lnTo>
                  <a:lnTo>
                    <a:pt x="817921" y="2101163"/>
                  </a:lnTo>
                  <a:lnTo>
                    <a:pt x="819508" y="2095759"/>
                  </a:lnTo>
                  <a:lnTo>
                    <a:pt x="821095" y="2089720"/>
                  </a:lnTo>
                  <a:lnTo>
                    <a:pt x="822047" y="2083999"/>
                  </a:lnTo>
                  <a:lnTo>
                    <a:pt x="822682" y="2078277"/>
                  </a:lnTo>
                  <a:lnTo>
                    <a:pt x="823000" y="2072238"/>
                  </a:lnTo>
                  <a:lnTo>
                    <a:pt x="823000" y="2065881"/>
                  </a:lnTo>
                  <a:lnTo>
                    <a:pt x="823000" y="2060160"/>
                  </a:lnTo>
                  <a:lnTo>
                    <a:pt x="822682" y="2054121"/>
                  </a:lnTo>
                  <a:lnTo>
                    <a:pt x="822047" y="2048082"/>
                  </a:lnTo>
                  <a:lnTo>
                    <a:pt x="821095" y="2042360"/>
                  </a:lnTo>
                  <a:lnTo>
                    <a:pt x="819508" y="2036639"/>
                  </a:lnTo>
                  <a:lnTo>
                    <a:pt x="817921" y="2030918"/>
                  </a:lnTo>
                  <a:lnTo>
                    <a:pt x="816017" y="2025514"/>
                  </a:lnTo>
                  <a:lnTo>
                    <a:pt x="814112" y="2020111"/>
                  </a:lnTo>
                  <a:lnTo>
                    <a:pt x="811573" y="2015025"/>
                  </a:lnTo>
                  <a:lnTo>
                    <a:pt x="809352" y="2010257"/>
                  </a:lnTo>
                  <a:lnTo>
                    <a:pt x="806495" y="2004854"/>
                  </a:lnTo>
                  <a:lnTo>
                    <a:pt x="803321" y="2000404"/>
                  </a:lnTo>
                  <a:lnTo>
                    <a:pt x="799830" y="1995318"/>
                  </a:lnTo>
                  <a:lnTo>
                    <a:pt x="796338" y="1991186"/>
                  </a:lnTo>
                  <a:lnTo>
                    <a:pt x="792847" y="1986736"/>
                  </a:lnTo>
                  <a:lnTo>
                    <a:pt x="789038" y="1982922"/>
                  </a:lnTo>
                  <a:lnTo>
                    <a:pt x="784912" y="1979108"/>
                  </a:lnTo>
                  <a:lnTo>
                    <a:pt x="780469" y="1975294"/>
                  </a:lnTo>
                  <a:lnTo>
                    <a:pt x="776025" y="1971797"/>
                  </a:lnTo>
                  <a:lnTo>
                    <a:pt x="771582" y="1968619"/>
                  </a:lnTo>
                  <a:lnTo>
                    <a:pt x="766821" y="1965440"/>
                  </a:lnTo>
                  <a:lnTo>
                    <a:pt x="761743" y="1962579"/>
                  </a:lnTo>
                  <a:lnTo>
                    <a:pt x="756664" y="1959719"/>
                  </a:lnTo>
                  <a:lnTo>
                    <a:pt x="751269" y="1957494"/>
                  </a:lnTo>
                  <a:lnTo>
                    <a:pt x="746190" y="1955269"/>
                  </a:lnTo>
                  <a:lnTo>
                    <a:pt x="740477" y="1953680"/>
                  </a:lnTo>
                  <a:lnTo>
                    <a:pt x="735082" y="1951772"/>
                  </a:lnTo>
                  <a:lnTo>
                    <a:pt x="729369" y="1950819"/>
                  </a:lnTo>
                  <a:lnTo>
                    <a:pt x="723338" y="1949865"/>
                  </a:lnTo>
                  <a:lnTo>
                    <a:pt x="717625" y="1948912"/>
                  </a:lnTo>
                  <a:lnTo>
                    <a:pt x="711595" y="1948276"/>
                  </a:lnTo>
                  <a:lnTo>
                    <a:pt x="705564" y="1948276"/>
                  </a:lnTo>
                  <a:lnTo>
                    <a:pt x="699851" y="1948276"/>
                  </a:lnTo>
                  <a:close/>
                  <a:moveTo>
                    <a:pt x="0" y="1862138"/>
                  </a:moveTo>
                  <a:lnTo>
                    <a:pt x="941387" y="1862138"/>
                  </a:lnTo>
                  <a:lnTo>
                    <a:pt x="941387" y="2093534"/>
                  </a:lnTo>
                  <a:lnTo>
                    <a:pt x="941387" y="2574126"/>
                  </a:lnTo>
                  <a:lnTo>
                    <a:pt x="941387" y="3009901"/>
                  </a:lnTo>
                  <a:lnTo>
                    <a:pt x="0" y="3009901"/>
                  </a:lnTo>
                  <a:lnTo>
                    <a:pt x="0" y="1862138"/>
                  </a:lnTo>
                  <a:close/>
                  <a:moveTo>
                    <a:pt x="1839398" y="1177026"/>
                  </a:moveTo>
                  <a:lnTo>
                    <a:pt x="1829243" y="1201810"/>
                  </a:lnTo>
                  <a:lnTo>
                    <a:pt x="1816551" y="1198314"/>
                  </a:lnTo>
                  <a:lnTo>
                    <a:pt x="1805127" y="1195455"/>
                  </a:lnTo>
                  <a:lnTo>
                    <a:pt x="1793704" y="1193230"/>
                  </a:lnTo>
                  <a:lnTo>
                    <a:pt x="1783232" y="1192277"/>
                  </a:lnTo>
                  <a:lnTo>
                    <a:pt x="1773078" y="1191959"/>
                  </a:lnTo>
                  <a:lnTo>
                    <a:pt x="1763241" y="1192277"/>
                  </a:lnTo>
                  <a:lnTo>
                    <a:pt x="1758799" y="1192595"/>
                  </a:lnTo>
                  <a:lnTo>
                    <a:pt x="1754356" y="1193230"/>
                  </a:lnTo>
                  <a:lnTo>
                    <a:pt x="1750231" y="1194501"/>
                  </a:lnTo>
                  <a:lnTo>
                    <a:pt x="1746106" y="1195455"/>
                  </a:lnTo>
                  <a:lnTo>
                    <a:pt x="1741981" y="1196726"/>
                  </a:lnTo>
                  <a:lnTo>
                    <a:pt x="1737856" y="1198314"/>
                  </a:lnTo>
                  <a:lnTo>
                    <a:pt x="1734365" y="1199903"/>
                  </a:lnTo>
                  <a:lnTo>
                    <a:pt x="1730557" y="1201810"/>
                  </a:lnTo>
                  <a:lnTo>
                    <a:pt x="1727067" y="1203716"/>
                  </a:lnTo>
                  <a:lnTo>
                    <a:pt x="1723576" y="1205940"/>
                  </a:lnTo>
                  <a:lnTo>
                    <a:pt x="1720403" y="1208482"/>
                  </a:lnTo>
                  <a:lnTo>
                    <a:pt x="1717230" y="1211024"/>
                  </a:lnTo>
                  <a:lnTo>
                    <a:pt x="1714691" y="1213884"/>
                  </a:lnTo>
                  <a:lnTo>
                    <a:pt x="1711835" y="1217061"/>
                  </a:lnTo>
                  <a:lnTo>
                    <a:pt x="1708980" y="1220239"/>
                  </a:lnTo>
                  <a:lnTo>
                    <a:pt x="1706441" y="1223734"/>
                  </a:lnTo>
                  <a:lnTo>
                    <a:pt x="1704220" y="1227547"/>
                  </a:lnTo>
                  <a:lnTo>
                    <a:pt x="1701998" y="1231360"/>
                  </a:lnTo>
                  <a:lnTo>
                    <a:pt x="1700095" y="1235173"/>
                  </a:lnTo>
                  <a:lnTo>
                    <a:pt x="1697873" y="1239303"/>
                  </a:lnTo>
                  <a:lnTo>
                    <a:pt x="1695652" y="1245023"/>
                  </a:lnTo>
                  <a:lnTo>
                    <a:pt x="1694066" y="1250106"/>
                  </a:lnTo>
                  <a:lnTo>
                    <a:pt x="1692162" y="1255508"/>
                  </a:lnTo>
                  <a:lnTo>
                    <a:pt x="1691210" y="1260592"/>
                  </a:lnTo>
                  <a:lnTo>
                    <a:pt x="1690575" y="1265676"/>
                  </a:lnTo>
                  <a:lnTo>
                    <a:pt x="1690575" y="1270442"/>
                  </a:lnTo>
                  <a:lnTo>
                    <a:pt x="1690575" y="1275526"/>
                  </a:lnTo>
                  <a:lnTo>
                    <a:pt x="1690892" y="1279974"/>
                  </a:lnTo>
                  <a:lnTo>
                    <a:pt x="1691844" y="1284423"/>
                  </a:lnTo>
                  <a:lnTo>
                    <a:pt x="1693114" y="1288871"/>
                  </a:lnTo>
                  <a:lnTo>
                    <a:pt x="1694066" y="1293320"/>
                  </a:lnTo>
                  <a:lnTo>
                    <a:pt x="1695335" y="1297450"/>
                  </a:lnTo>
                  <a:lnTo>
                    <a:pt x="1697239" y="1301263"/>
                  </a:lnTo>
                  <a:lnTo>
                    <a:pt x="1699143" y="1305076"/>
                  </a:lnTo>
                  <a:lnTo>
                    <a:pt x="1701364" y="1308889"/>
                  </a:lnTo>
                  <a:lnTo>
                    <a:pt x="1703902" y="1312384"/>
                  </a:lnTo>
                  <a:lnTo>
                    <a:pt x="1709931" y="1320328"/>
                  </a:lnTo>
                  <a:lnTo>
                    <a:pt x="1718816" y="1330495"/>
                  </a:lnTo>
                  <a:lnTo>
                    <a:pt x="1729923" y="1342570"/>
                  </a:lnTo>
                  <a:lnTo>
                    <a:pt x="1743885" y="1357186"/>
                  </a:lnTo>
                  <a:lnTo>
                    <a:pt x="1760385" y="1373073"/>
                  </a:lnTo>
                  <a:lnTo>
                    <a:pt x="1772443" y="1386418"/>
                  </a:lnTo>
                  <a:lnTo>
                    <a:pt x="1781646" y="1396268"/>
                  </a:lnTo>
                  <a:lnTo>
                    <a:pt x="1784184" y="1400081"/>
                  </a:lnTo>
                  <a:lnTo>
                    <a:pt x="1786405" y="1402623"/>
                  </a:lnTo>
                  <a:lnTo>
                    <a:pt x="1787675" y="1405165"/>
                  </a:lnTo>
                  <a:lnTo>
                    <a:pt x="1788944" y="1408025"/>
                  </a:lnTo>
                  <a:lnTo>
                    <a:pt x="1789578" y="1411202"/>
                  </a:lnTo>
                  <a:lnTo>
                    <a:pt x="1789896" y="1414062"/>
                  </a:lnTo>
                  <a:lnTo>
                    <a:pt x="1789896" y="1417557"/>
                  </a:lnTo>
                  <a:lnTo>
                    <a:pt x="1789261" y="1420734"/>
                  </a:lnTo>
                  <a:lnTo>
                    <a:pt x="1787992" y="1424230"/>
                  </a:lnTo>
                  <a:lnTo>
                    <a:pt x="1786723" y="1428360"/>
                  </a:lnTo>
                  <a:lnTo>
                    <a:pt x="1784501" y="1432491"/>
                  </a:lnTo>
                  <a:lnTo>
                    <a:pt x="1782598" y="1435986"/>
                  </a:lnTo>
                  <a:lnTo>
                    <a:pt x="1779742" y="1438210"/>
                  </a:lnTo>
                  <a:lnTo>
                    <a:pt x="1778472" y="1439481"/>
                  </a:lnTo>
                  <a:lnTo>
                    <a:pt x="1776568" y="1440435"/>
                  </a:lnTo>
                  <a:lnTo>
                    <a:pt x="1774982" y="1440752"/>
                  </a:lnTo>
                  <a:lnTo>
                    <a:pt x="1773395" y="1441070"/>
                  </a:lnTo>
                  <a:lnTo>
                    <a:pt x="1769587" y="1441388"/>
                  </a:lnTo>
                  <a:lnTo>
                    <a:pt x="1765462" y="1440752"/>
                  </a:lnTo>
                  <a:lnTo>
                    <a:pt x="1761337" y="1439481"/>
                  </a:lnTo>
                  <a:lnTo>
                    <a:pt x="1756260" y="1436939"/>
                  </a:lnTo>
                  <a:lnTo>
                    <a:pt x="1754356" y="1435668"/>
                  </a:lnTo>
                  <a:lnTo>
                    <a:pt x="1752452" y="1434080"/>
                  </a:lnTo>
                  <a:lnTo>
                    <a:pt x="1751183" y="1432809"/>
                  </a:lnTo>
                  <a:lnTo>
                    <a:pt x="1750231" y="1431220"/>
                  </a:lnTo>
                  <a:lnTo>
                    <a:pt x="1749279" y="1429631"/>
                  </a:lnTo>
                  <a:lnTo>
                    <a:pt x="1748644" y="1427725"/>
                  </a:lnTo>
                  <a:lnTo>
                    <a:pt x="1748644" y="1426136"/>
                  </a:lnTo>
                  <a:lnTo>
                    <a:pt x="1748644" y="1423912"/>
                  </a:lnTo>
                  <a:lnTo>
                    <a:pt x="1749914" y="1418510"/>
                  </a:lnTo>
                  <a:lnTo>
                    <a:pt x="1751818" y="1411838"/>
                  </a:lnTo>
                  <a:lnTo>
                    <a:pt x="1754991" y="1403894"/>
                  </a:lnTo>
                  <a:lnTo>
                    <a:pt x="1759433" y="1393091"/>
                  </a:lnTo>
                  <a:lnTo>
                    <a:pt x="1710883" y="1372438"/>
                  </a:lnTo>
                  <a:lnTo>
                    <a:pt x="1662334" y="1351466"/>
                  </a:lnTo>
                  <a:lnTo>
                    <a:pt x="1658526" y="1358457"/>
                  </a:lnTo>
                  <a:lnTo>
                    <a:pt x="1655987" y="1363223"/>
                  </a:lnTo>
                  <a:lnTo>
                    <a:pt x="1653131" y="1370531"/>
                  </a:lnTo>
                  <a:lnTo>
                    <a:pt x="1651545" y="1377521"/>
                  </a:lnTo>
                  <a:lnTo>
                    <a:pt x="1650910" y="1381017"/>
                  </a:lnTo>
                  <a:lnTo>
                    <a:pt x="1650593" y="1384512"/>
                  </a:lnTo>
                  <a:lnTo>
                    <a:pt x="1650593" y="1388007"/>
                  </a:lnTo>
                  <a:lnTo>
                    <a:pt x="1650593" y="1391502"/>
                  </a:lnTo>
                  <a:lnTo>
                    <a:pt x="1650910" y="1394997"/>
                  </a:lnTo>
                  <a:lnTo>
                    <a:pt x="1651227" y="1398492"/>
                  </a:lnTo>
                  <a:lnTo>
                    <a:pt x="1651862" y="1401670"/>
                  </a:lnTo>
                  <a:lnTo>
                    <a:pt x="1652814" y="1405165"/>
                  </a:lnTo>
                  <a:lnTo>
                    <a:pt x="1654083" y="1408660"/>
                  </a:lnTo>
                  <a:lnTo>
                    <a:pt x="1655353" y="1411838"/>
                  </a:lnTo>
                  <a:lnTo>
                    <a:pt x="1658843" y="1418510"/>
                  </a:lnTo>
                  <a:lnTo>
                    <a:pt x="1662968" y="1425183"/>
                  </a:lnTo>
                  <a:lnTo>
                    <a:pt x="1668363" y="1431220"/>
                  </a:lnTo>
                  <a:lnTo>
                    <a:pt x="1674392" y="1437575"/>
                  </a:lnTo>
                  <a:lnTo>
                    <a:pt x="1681373" y="1443930"/>
                  </a:lnTo>
                  <a:lnTo>
                    <a:pt x="1689623" y="1450285"/>
                  </a:lnTo>
                  <a:lnTo>
                    <a:pt x="1698191" y="1456004"/>
                  </a:lnTo>
                  <a:lnTo>
                    <a:pt x="1707710" y="1462041"/>
                  </a:lnTo>
                  <a:lnTo>
                    <a:pt x="1718499" y="1467760"/>
                  </a:lnTo>
                  <a:lnTo>
                    <a:pt x="1709614" y="1489049"/>
                  </a:lnTo>
                  <a:lnTo>
                    <a:pt x="1755308" y="1507796"/>
                  </a:lnTo>
                  <a:lnTo>
                    <a:pt x="1764193" y="1486507"/>
                  </a:lnTo>
                  <a:lnTo>
                    <a:pt x="1776568" y="1490320"/>
                  </a:lnTo>
                  <a:lnTo>
                    <a:pt x="1788944" y="1493498"/>
                  </a:lnTo>
                  <a:lnTo>
                    <a:pt x="1800050" y="1495722"/>
                  </a:lnTo>
                  <a:lnTo>
                    <a:pt x="1810839" y="1497311"/>
                  </a:lnTo>
                  <a:lnTo>
                    <a:pt x="1820993" y="1497946"/>
                  </a:lnTo>
                  <a:lnTo>
                    <a:pt x="1830513" y="1497946"/>
                  </a:lnTo>
                  <a:lnTo>
                    <a:pt x="1839398" y="1497311"/>
                  </a:lnTo>
                  <a:lnTo>
                    <a:pt x="1847648" y="1496040"/>
                  </a:lnTo>
                  <a:lnTo>
                    <a:pt x="1851456" y="1495086"/>
                  </a:lnTo>
                  <a:lnTo>
                    <a:pt x="1855264" y="1493815"/>
                  </a:lnTo>
                  <a:lnTo>
                    <a:pt x="1858754" y="1492862"/>
                  </a:lnTo>
                  <a:lnTo>
                    <a:pt x="1862245" y="1490956"/>
                  </a:lnTo>
                  <a:lnTo>
                    <a:pt x="1865418" y="1489367"/>
                  </a:lnTo>
                  <a:lnTo>
                    <a:pt x="1868591" y="1487460"/>
                  </a:lnTo>
                  <a:lnTo>
                    <a:pt x="1871764" y="1485554"/>
                  </a:lnTo>
                  <a:lnTo>
                    <a:pt x="1874620" y="1483330"/>
                  </a:lnTo>
                  <a:lnTo>
                    <a:pt x="1876841" y="1480788"/>
                  </a:lnTo>
                  <a:lnTo>
                    <a:pt x="1879380" y="1478564"/>
                  </a:lnTo>
                  <a:lnTo>
                    <a:pt x="1881918" y="1475704"/>
                  </a:lnTo>
                  <a:lnTo>
                    <a:pt x="1883822" y="1472527"/>
                  </a:lnTo>
                  <a:lnTo>
                    <a:pt x="1886044" y="1469667"/>
                  </a:lnTo>
                  <a:lnTo>
                    <a:pt x="1887947" y="1466172"/>
                  </a:lnTo>
                  <a:lnTo>
                    <a:pt x="1889534" y="1462677"/>
                  </a:lnTo>
                  <a:lnTo>
                    <a:pt x="1890803" y="1459181"/>
                  </a:lnTo>
                  <a:lnTo>
                    <a:pt x="1892707" y="1454097"/>
                  </a:lnTo>
                  <a:lnTo>
                    <a:pt x="1893976" y="1448696"/>
                  </a:lnTo>
                  <a:lnTo>
                    <a:pt x="1895246" y="1443930"/>
                  </a:lnTo>
                  <a:lnTo>
                    <a:pt x="1895563" y="1438846"/>
                  </a:lnTo>
                  <a:lnTo>
                    <a:pt x="1895880" y="1433444"/>
                  </a:lnTo>
                  <a:lnTo>
                    <a:pt x="1895563" y="1428360"/>
                  </a:lnTo>
                  <a:lnTo>
                    <a:pt x="1894611" y="1422959"/>
                  </a:lnTo>
                  <a:lnTo>
                    <a:pt x="1893342" y="1417875"/>
                  </a:lnTo>
                  <a:lnTo>
                    <a:pt x="1892073" y="1412791"/>
                  </a:lnTo>
                  <a:lnTo>
                    <a:pt x="1890169" y="1407707"/>
                  </a:lnTo>
                  <a:lnTo>
                    <a:pt x="1888582" y="1402941"/>
                  </a:lnTo>
                  <a:lnTo>
                    <a:pt x="1886361" y="1398492"/>
                  </a:lnTo>
                  <a:lnTo>
                    <a:pt x="1883822" y="1394044"/>
                  </a:lnTo>
                  <a:lnTo>
                    <a:pt x="1881601" y="1389913"/>
                  </a:lnTo>
                  <a:lnTo>
                    <a:pt x="1878745" y="1385783"/>
                  </a:lnTo>
                  <a:lnTo>
                    <a:pt x="1875572" y="1381652"/>
                  </a:lnTo>
                  <a:lnTo>
                    <a:pt x="1867956" y="1372755"/>
                  </a:lnTo>
                  <a:lnTo>
                    <a:pt x="1857168" y="1361317"/>
                  </a:lnTo>
                  <a:lnTo>
                    <a:pt x="1843205" y="1346700"/>
                  </a:lnTo>
                  <a:lnTo>
                    <a:pt x="1826388" y="1329542"/>
                  </a:lnTo>
                  <a:lnTo>
                    <a:pt x="1821310" y="1324141"/>
                  </a:lnTo>
                  <a:lnTo>
                    <a:pt x="1816551" y="1319374"/>
                  </a:lnTo>
                  <a:lnTo>
                    <a:pt x="1812743" y="1314608"/>
                  </a:lnTo>
                  <a:lnTo>
                    <a:pt x="1810204" y="1310160"/>
                  </a:lnTo>
                  <a:lnTo>
                    <a:pt x="1807348" y="1306029"/>
                  </a:lnTo>
                  <a:lnTo>
                    <a:pt x="1805444" y="1302534"/>
                  </a:lnTo>
                  <a:lnTo>
                    <a:pt x="1804492" y="1299039"/>
                  </a:lnTo>
                  <a:lnTo>
                    <a:pt x="1804175" y="1295861"/>
                  </a:lnTo>
                  <a:lnTo>
                    <a:pt x="1804175" y="1293320"/>
                  </a:lnTo>
                  <a:lnTo>
                    <a:pt x="1804492" y="1289824"/>
                  </a:lnTo>
                  <a:lnTo>
                    <a:pt x="1804810" y="1286329"/>
                  </a:lnTo>
                  <a:lnTo>
                    <a:pt x="1805762" y="1281881"/>
                  </a:lnTo>
                  <a:lnTo>
                    <a:pt x="1808618" y="1272984"/>
                  </a:lnTo>
                  <a:lnTo>
                    <a:pt x="1812426" y="1262498"/>
                  </a:lnTo>
                  <a:lnTo>
                    <a:pt x="1814647" y="1258686"/>
                  </a:lnTo>
                  <a:lnTo>
                    <a:pt x="1817185" y="1255508"/>
                  </a:lnTo>
                  <a:lnTo>
                    <a:pt x="1819724" y="1252966"/>
                  </a:lnTo>
                  <a:lnTo>
                    <a:pt x="1821310" y="1252013"/>
                  </a:lnTo>
                  <a:lnTo>
                    <a:pt x="1822897" y="1251377"/>
                  </a:lnTo>
                  <a:lnTo>
                    <a:pt x="1824801" y="1251060"/>
                  </a:lnTo>
                  <a:lnTo>
                    <a:pt x="1826388" y="1250742"/>
                  </a:lnTo>
                  <a:lnTo>
                    <a:pt x="1830195" y="1250106"/>
                  </a:lnTo>
                  <a:lnTo>
                    <a:pt x="1834320" y="1251377"/>
                  </a:lnTo>
                  <a:lnTo>
                    <a:pt x="1839080" y="1252648"/>
                  </a:lnTo>
                  <a:lnTo>
                    <a:pt x="1841936" y="1254237"/>
                  </a:lnTo>
                  <a:lnTo>
                    <a:pt x="1843840" y="1255190"/>
                  </a:lnTo>
                  <a:lnTo>
                    <a:pt x="1846061" y="1256461"/>
                  </a:lnTo>
                  <a:lnTo>
                    <a:pt x="1847648" y="1258368"/>
                  </a:lnTo>
                  <a:lnTo>
                    <a:pt x="1848917" y="1259639"/>
                  </a:lnTo>
                  <a:lnTo>
                    <a:pt x="1849869" y="1261545"/>
                  </a:lnTo>
                  <a:lnTo>
                    <a:pt x="1850504" y="1263134"/>
                  </a:lnTo>
                  <a:lnTo>
                    <a:pt x="1850821" y="1265040"/>
                  </a:lnTo>
                  <a:lnTo>
                    <a:pt x="1850504" y="1267265"/>
                  </a:lnTo>
                  <a:lnTo>
                    <a:pt x="1850186" y="1270124"/>
                  </a:lnTo>
                  <a:lnTo>
                    <a:pt x="1847965" y="1277432"/>
                  </a:lnTo>
                  <a:lnTo>
                    <a:pt x="1844792" y="1287282"/>
                  </a:lnTo>
                  <a:lnTo>
                    <a:pt x="1840032" y="1299039"/>
                  </a:lnTo>
                  <a:lnTo>
                    <a:pt x="1833369" y="1315562"/>
                  </a:lnTo>
                  <a:lnTo>
                    <a:pt x="1881918" y="1334944"/>
                  </a:lnTo>
                  <a:lnTo>
                    <a:pt x="1929834" y="1354008"/>
                  </a:lnTo>
                  <a:lnTo>
                    <a:pt x="1935228" y="1340981"/>
                  </a:lnTo>
                  <a:lnTo>
                    <a:pt x="1937132" y="1335262"/>
                  </a:lnTo>
                  <a:lnTo>
                    <a:pt x="1938718" y="1330178"/>
                  </a:lnTo>
                  <a:lnTo>
                    <a:pt x="1939988" y="1324776"/>
                  </a:lnTo>
                  <a:lnTo>
                    <a:pt x="1941257" y="1319692"/>
                  </a:lnTo>
                  <a:lnTo>
                    <a:pt x="1942209" y="1314926"/>
                  </a:lnTo>
                  <a:lnTo>
                    <a:pt x="1942526" y="1309842"/>
                  </a:lnTo>
                  <a:lnTo>
                    <a:pt x="1942844" y="1305076"/>
                  </a:lnTo>
                  <a:lnTo>
                    <a:pt x="1942526" y="1300628"/>
                  </a:lnTo>
                  <a:lnTo>
                    <a:pt x="1942209" y="1295861"/>
                  </a:lnTo>
                  <a:lnTo>
                    <a:pt x="1941574" y="1291413"/>
                  </a:lnTo>
                  <a:lnTo>
                    <a:pt x="1940305" y="1287282"/>
                  </a:lnTo>
                  <a:lnTo>
                    <a:pt x="1939036" y="1283152"/>
                  </a:lnTo>
                  <a:lnTo>
                    <a:pt x="1937132" y="1279021"/>
                  </a:lnTo>
                  <a:lnTo>
                    <a:pt x="1935545" y="1274890"/>
                  </a:lnTo>
                  <a:lnTo>
                    <a:pt x="1933007" y="1271078"/>
                  </a:lnTo>
                  <a:lnTo>
                    <a:pt x="1930786" y="1267265"/>
                  </a:lnTo>
                  <a:lnTo>
                    <a:pt x="1925074" y="1260274"/>
                  </a:lnTo>
                  <a:lnTo>
                    <a:pt x="1918727" y="1253602"/>
                  </a:lnTo>
                  <a:lnTo>
                    <a:pt x="1912064" y="1247565"/>
                  </a:lnTo>
                  <a:lnTo>
                    <a:pt x="1905083" y="1241210"/>
                  </a:lnTo>
                  <a:lnTo>
                    <a:pt x="1897467" y="1235490"/>
                  </a:lnTo>
                  <a:lnTo>
                    <a:pt x="1889534" y="1230089"/>
                  </a:lnTo>
                  <a:lnTo>
                    <a:pt x="1881284" y="1225005"/>
                  </a:lnTo>
                  <a:lnTo>
                    <a:pt x="1872082" y="1220556"/>
                  </a:lnTo>
                  <a:lnTo>
                    <a:pt x="1882553" y="1194819"/>
                  </a:lnTo>
                  <a:lnTo>
                    <a:pt x="1839398" y="1177026"/>
                  </a:lnTo>
                  <a:close/>
                  <a:moveTo>
                    <a:pt x="1952046" y="1106804"/>
                  </a:moveTo>
                  <a:lnTo>
                    <a:pt x="1958075" y="1113159"/>
                  </a:lnTo>
                  <a:lnTo>
                    <a:pt x="1964421" y="1119832"/>
                  </a:lnTo>
                  <a:lnTo>
                    <a:pt x="1970768" y="1126504"/>
                  </a:lnTo>
                  <a:lnTo>
                    <a:pt x="1976162" y="1133813"/>
                  </a:lnTo>
                  <a:lnTo>
                    <a:pt x="1981557" y="1141438"/>
                  </a:lnTo>
                  <a:lnTo>
                    <a:pt x="1986634" y="1149064"/>
                  </a:lnTo>
                  <a:lnTo>
                    <a:pt x="1991711" y="1157326"/>
                  </a:lnTo>
                  <a:lnTo>
                    <a:pt x="1996153" y="1165905"/>
                  </a:lnTo>
                  <a:lnTo>
                    <a:pt x="2000278" y="1174484"/>
                  </a:lnTo>
                  <a:lnTo>
                    <a:pt x="2004086" y="1183698"/>
                  </a:lnTo>
                  <a:lnTo>
                    <a:pt x="2007577" y="1192595"/>
                  </a:lnTo>
                  <a:lnTo>
                    <a:pt x="2010750" y="1202127"/>
                  </a:lnTo>
                  <a:lnTo>
                    <a:pt x="2013606" y="1211977"/>
                  </a:lnTo>
                  <a:lnTo>
                    <a:pt x="2016462" y="1221510"/>
                  </a:lnTo>
                  <a:lnTo>
                    <a:pt x="2018366" y="1231677"/>
                  </a:lnTo>
                  <a:lnTo>
                    <a:pt x="2020587" y="1242163"/>
                  </a:lnTo>
                  <a:lnTo>
                    <a:pt x="2021856" y="1252648"/>
                  </a:lnTo>
                  <a:lnTo>
                    <a:pt x="2023443" y="1263134"/>
                  </a:lnTo>
                  <a:lnTo>
                    <a:pt x="2024077" y="1273937"/>
                  </a:lnTo>
                  <a:lnTo>
                    <a:pt x="2024395" y="1285058"/>
                  </a:lnTo>
                  <a:lnTo>
                    <a:pt x="2024712" y="1295861"/>
                  </a:lnTo>
                  <a:lnTo>
                    <a:pt x="2024395" y="1306982"/>
                  </a:lnTo>
                  <a:lnTo>
                    <a:pt x="2024077" y="1318739"/>
                  </a:lnTo>
                  <a:lnTo>
                    <a:pt x="2023125" y="1329860"/>
                  </a:lnTo>
                  <a:lnTo>
                    <a:pt x="2021539" y="1341299"/>
                  </a:lnTo>
                  <a:lnTo>
                    <a:pt x="2019952" y="1352737"/>
                  </a:lnTo>
                  <a:lnTo>
                    <a:pt x="2018048" y="1364494"/>
                  </a:lnTo>
                  <a:lnTo>
                    <a:pt x="2015827" y="1375933"/>
                  </a:lnTo>
                  <a:lnTo>
                    <a:pt x="2012654" y="1387371"/>
                  </a:lnTo>
                  <a:lnTo>
                    <a:pt x="2009481" y="1399128"/>
                  </a:lnTo>
                  <a:lnTo>
                    <a:pt x="2005990" y="1410884"/>
                  </a:lnTo>
                  <a:lnTo>
                    <a:pt x="2001865" y="1422323"/>
                  </a:lnTo>
                  <a:lnTo>
                    <a:pt x="1998057" y="1432809"/>
                  </a:lnTo>
                  <a:lnTo>
                    <a:pt x="1993615" y="1442976"/>
                  </a:lnTo>
                  <a:lnTo>
                    <a:pt x="1989172" y="1452509"/>
                  </a:lnTo>
                  <a:lnTo>
                    <a:pt x="1984412" y="1462359"/>
                  </a:lnTo>
                  <a:lnTo>
                    <a:pt x="1979018" y="1472209"/>
                  </a:lnTo>
                  <a:lnTo>
                    <a:pt x="1973941" y="1481106"/>
                  </a:lnTo>
                  <a:lnTo>
                    <a:pt x="1967912" y="1490638"/>
                  </a:lnTo>
                  <a:lnTo>
                    <a:pt x="1961883" y="1499852"/>
                  </a:lnTo>
                  <a:lnTo>
                    <a:pt x="1955854" y="1508432"/>
                  </a:lnTo>
                  <a:lnTo>
                    <a:pt x="1949507" y="1517011"/>
                  </a:lnTo>
                  <a:lnTo>
                    <a:pt x="1942526" y="1525272"/>
                  </a:lnTo>
                  <a:lnTo>
                    <a:pt x="1935545" y="1533215"/>
                  </a:lnTo>
                  <a:lnTo>
                    <a:pt x="1928247" y="1540841"/>
                  </a:lnTo>
                  <a:lnTo>
                    <a:pt x="1920631" y="1548149"/>
                  </a:lnTo>
                  <a:lnTo>
                    <a:pt x="1912381" y="1555457"/>
                  </a:lnTo>
                  <a:lnTo>
                    <a:pt x="1904448" y="1562130"/>
                  </a:lnTo>
                  <a:lnTo>
                    <a:pt x="1896198" y="1568803"/>
                  </a:lnTo>
                  <a:lnTo>
                    <a:pt x="1887947" y="1575158"/>
                  </a:lnTo>
                  <a:lnTo>
                    <a:pt x="1878745" y="1581195"/>
                  </a:lnTo>
                  <a:lnTo>
                    <a:pt x="1870178" y="1586279"/>
                  </a:lnTo>
                  <a:lnTo>
                    <a:pt x="1860658" y="1591680"/>
                  </a:lnTo>
                  <a:lnTo>
                    <a:pt x="1851138" y="1596129"/>
                  </a:lnTo>
                  <a:lnTo>
                    <a:pt x="1841302" y="1600577"/>
                  </a:lnTo>
                  <a:lnTo>
                    <a:pt x="1831782" y="1604390"/>
                  </a:lnTo>
                  <a:lnTo>
                    <a:pt x="1821628" y="1607885"/>
                  </a:lnTo>
                  <a:lnTo>
                    <a:pt x="1811474" y="1611063"/>
                  </a:lnTo>
                  <a:lnTo>
                    <a:pt x="1801002" y="1613922"/>
                  </a:lnTo>
                  <a:lnTo>
                    <a:pt x="1790213" y="1615829"/>
                  </a:lnTo>
                  <a:lnTo>
                    <a:pt x="1779742" y="1617735"/>
                  </a:lnTo>
                  <a:lnTo>
                    <a:pt x="1768636" y="1618688"/>
                  </a:lnTo>
                  <a:lnTo>
                    <a:pt x="1757529" y="1619324"/>
                  </a:lnTo>
                  <a:lnTo>
                    <a:pt x="1746423" y="1619642"/>
                  </a:lnTo>
                  <a:lnTo>
                    <a:pt x="1807666" y="1643472"/>
                  </a:lnTo>
                  <a:lnTo>
                    <a:pt x="1869226" y="1666668"/>
                  </a:lnTo>
                  <a:lnTo>
                    <a:pt x="1931103" y="1689227"/>
                  </a:lnTo>
                  <a:lnTo>
                    <a:pt x="1992663" y="1711469"/>
                  </a:lnTo>
                  <a:lnTo>
                    <a:pt x="2054857" y="1733076"/>
                  </a:lnTo>
                  <a:lnTo>
                    <a:pt x="2116734" y="1754047"/>
                  </a:lnTo>
                  <a:lnTo>
                    <a:pt x="2179246" y="1775018"/>
                  </a:lnTo>
                  <a:lnTo>
                    <a:pt x="2241758" y="1795353"/>
                  </a:lnTo>
                  <a:lnTo>
                    <a:pt x="2243345" y="1789952"/>
                  </a:lnTo>
                  <a:lnTo>
                    <a:pt x="2244614" y="1785503"/>
                  </a:lnTo>
                  <a:lnTo>
                    <a:pt x="2246518" y="1781373"/>
                  </a:lnTo>
                  <a:lnTo>
                    <a:pt x="2248422" y="1777242"/>
                  </a:lnTo>
                  <a:lnTo>
                    <a:pt x="2250643" y="1773429"/>
                  </a:lnTo>
                  <a:lnTo>
                    <a:pt x="2252547" y="1769616"/>
                  </a:lnTo>
                  <a:lnTo>
                    <a:pt x="2255086" y="1766121"/>
                  </a:lnTo>
                  <a:lnTo>
                    <a:pt x="2257941" y="1762626"/>
                  </a:lnTo>
                  <a:lnTo>
                    <a:pt x="2260797" y="1759131"/>
                  </a:lnTo>
                  <a:lnTo>
                    <a:pt x="2263970" y="1755953"/>
                  </a:lnTo>
                  <a:lnTo>
                    <a:pt x="2266826" y="1752776"/>
                  </a:lnTo>
                  <a:lnTo>
                    <a:pt x="2270317" y="1749916"/>
                  </a:lnTo>
                  <a:lnTo>
                    <a:pt x="2273807" y="1747057"/>
                  </a:lnTo>
                  <a:lnTo>
                    <a:pt x="2277298" y="1744832"/>
                  </a:lnTo>
                  <a:lnTo>
                    <a:pt x="2281106" y="1742290"/>
                  </a:lnTo>
                  <a:lnTo>
                    <a:pt x="2285231" y="1740066"/>
                  </a:lnTo>
                  <a:lnTo>
                    <a:pt x="2289356" y="1738160"/>
                  </a:lnTo>
                  <a:lnTo>
                    <a:pt x="2293481" y="1736253"/>
                  </a:lnTo>
                  <a:lnTo>
                    <a:pt x="2297606" y="1734665"/>
                  </a:lnTo>
                  <a:lnTo>
                    <a:pt x="2301731" y="1733076"/>
                  </a:lnTo>
                  <a:lnTo>
                    <a:pt x="2306491" y="1731805"/>
                  </a:lnTo>
                  <a:lnTo>
                    <a:pt x="2310934" y="1730852"/>
                  </a:lnTo>
                  <a:lnTo>
                    <a:pt x="2315376" y="1730216"/>
                  </a:lnTo>
                  <a:lnTo>
                    <a:pt x="2319819" y="1729263"/>
                  </a:lnTo>
                  <a:lnTo>
                    <a:pt x="2324578" y="1728627"/>
                  </a:lnTo>
                  <a:lnTo>
                    <a:pt x="2329338" y="1728627"/>
                  </a:lnTo>
                  <a:lnTo>
                    <a:pt x="2334098" y="1728310"/>
                  </a:lnTo>
                  <a:lnTo>
                    <a:pt x="2339175" y="1728627"/>
                  </a:lnTo>
                  <a:lnTo>
                    <a:pt x="2343618" y="1728945"/>
                  </a:lnTo>
                  <a:lnTo>
                    <a:pt x="2348377" y="1729581"/>
                  </a:lnTo>
                  <a:lnTo>
                    <a:pt x="2353454" y="1730534"/>
                  </a:lnTo>
                  <a:lnTo>
                    <a:pt x="2358214" y="1731487"/>
                  </a:lnTo>
                  <a:lnTo>
                    <a:pt x="2363291" y="1732758"/>
                  </a:lnTo>
                  <a:lnTo>
                    <a:pt x="2369003" y="1734982"/>
                  </a:lnTo>
                  <a:lnTo>
                    <a:pt x="2471180" y="1380699"/>
                  </a:lnTo>
                  <a:lnTo>
                    <a:pt x="2465468" y="1379428"/>
                  </a:lnTo>
                  <a:lnTo>
                    <a:pt x="2461026" y="1377839"/>
                  </a:lnTo>
                  <a:lnTo>
                    <a:pt x="2456583" y="1376250"/>
                  </a:lnTo>
                  <a:lnTo>
                    <a:pt x="2452458" y="1374344"/>
                  </a:lnTo>
                  <a:lnTo>
                    <a:pt x="2448333" y="1372438"/>
                  </a:lnTo>
                  <a:lnTo>
                    <a:pt x="2444208" y="1370213"/>
                  </a:lnTo>
                  <a:lnTo>
                    <a:pt x="2440400" y="1367989"/>
                  </a:lnTo>
                  <a:lnTo>
                    <a:pt x="2436592" y="1365447"/>
                  </a:lnTo>
                  <a:lnTo>
                    <a:pt x="2433102" y="1362587"/>
                  </a:lnTo>
                  <a:lnTo>
                    <a:pt x="2429611" y="1359728"/>
                  </a:lnTo>
                  <a:lnTo>
                    <a:pt x="2426438" y="1356550"/>
                  </a:lnTo>
                  <a:lnTo>
                    <a:pt x="2423582" y="1353691"/>
                  </a:lnTo>
                  <a:lnTo>
                    <a:pt x="2420726" y="1350513"/>
                  </a:lnTo>
                  <a:lnTo>
                    <a:pt x="2417870" y="1347018"/>
                  </a:lnTo>
                  <a:lnTo>
                    <a:pt x="2415332" y="1343523"/>
                  </a:lnTo>
                  <a:lnTo>
                    <a:pt x="2413110" y="1339710"/>
                  </a:lnTo>
                  <a:lnTo>
                    <a:pt x="2410889" y="1336215"/>
                  </a:lnTo>
                  <a:lnTo>
                    <a:pt x="2408668" y="1332402"/>
                  </a:lnTo>
                  <a:lnTo>
                    <a:pt x="2407081" y="1327954"/>
                  </a:lnTo>
                  <a:lnTo>
                    <a:pt x="2405177" y="1324141"/>
                  </a:lnTo>
                  <a:lnTo>
                    <a:pt x="2403908" y="1320010"/>
                  </a:lnTo>
                  <a:lnTo>
                    <a:pt x="2402639" y="1315879"/>
                  </a:lnTo>
                  <a:lnTo>
                    <a:pt x="2401370" y="1311749"/>
                  </a:lnTo>
                  <a:lnTo>
                    <a:pt x="2400735" y="1307618"/>
                  </a:lnTo>
                  <a:lnTo>
                    <a:pt x="2400100" y="1303170"/>
                  </a:lnTo>
                  <a:lnTo>
                    <a:pt x="2399783" y="1298721"/>
                  </a:lnTo>
                  <a:lnTo>
                    <a:pt x="2399783" y="1294590"/>
                  </a:lnTo>
                  <a:lnTo>
                    <a:pt x="2399783" y="1290142"/>
                  </a:lnTo>
                  <a:lnTo>
                    <a:pt x="2400100" y="1285376"/>
                  </a:lnTo>
                  <a:lnTo>
                    <a:pt x="2400418" y="1281245"/>
                  </a:lnTo>
                  <a:lnTo>
                    <a:pt x="2401052" y="1276797"/>
                  </a:lnTo>
                  <a:lnTo>
                    <a:pt x="2402322" y="1272348"/>
                  </a:lnTo>
                  <a:lnTo>
                    <a:pt x="2403591" y="1267900"/>
                  </a:lnTo>
                  <a:lnTo>
                    <a:pt x="2403908" y="1266947"/>
                  </a:lnTo>
                  <a:lnTo>
                    <a:pt x="2346473" y="1248835"/>
                  </a:lnTo>
                  <a:lnTo>
                    <a:pt x="2289673" y="1230406"/>
                  </a:lnTo>
                  <a:lnTo>
                    <a:pt x="2232873" y="1211660"/>
                  </a:lnTo>
                  <a:lnTo>
                    <a:pt x="2176073" y="1191642"/>
                  </a:lnTo>
                  <a:lnTo>
                    <a:pt x="2119590" y="1171306"/>
                  </a:lnTo>
                  <a:lnTo>
                    <a:pt x="2063425" y="1150335"/>
                  </a:lnTo>
                  <a:lnTo>
                    <a:pt x="2007577" y="1128729"/>
                  </a:lnTo>
                  <a:lnTo>
                    <a:pt x="1952046" y="1106804"/>
                  </a:lnTo>
                  <a:close/>
                  <a:moveTo>
                    <a:pt x="1413556" y="857694"/>
                  </a:moveTo>
                  <a:lnTo>
                    <a:pt x="1413238" y="858329"/>
                  </a:lnTo>
                  <a:lnTo>
                    <a:pt x="1411017" y="862460"/>
                  </a:lnTo>
                  <a:lnTo>
                    <a:pt x="1408478" y="866273"/>
                  </a:lnTo>
                  <a:lnTo>
                    <a:pt x="1405940" y="869768"/>
                  </a:lnTo>
                  <a:lnTo>
                    <a:pt x="1403401" y="873263"/>
                  </a:lnTo>
                  <a:lnTo>
                    <a:pt x="1400228" y="876758"/>
                  </a:lnTo>
                  <a:lnTo>
                    <a:pt x="1397055" y="879936"/>
                  </a:lnTo>
                  <a:lnTo>
                    <a:pt x="1393882" y="882796"/>
                  </a:lnTo>
                  <a:lnTo>
                    <a:pt x="1390709" y="885655"/>
                  </a:lnTo>
                  <a:lnTo>
                    <a:pt x="1387218" y="888515"/>
                  </a:lnTo>
                  <a:lnTo>
                    <a:pt x="1383410" y="890739"/>
                  </a:lnTo>
                  <a:lnTo>
                    <a:pt x="1379920" y="892963"/>
                  </a:lnTo>
                  <a:lnTo>
                    <a:pt x="1376112" y="894870"/>
                  </a:lnTo>
                  <a:lnTo>
                    <a:pt x="1372304" y="897094"/>
                  </a:lnTo>
                  <a:lnTo>
                    <a:pt x="1368179" y="899000"/>
                  </a:lnTo>
                  <a:lnTo>
                    <a:pt x="1364371" y="900271"/>
                  </a:lnTo>
                  <a:lnTo>
                    <a:pt x="1360246" y="901542"/>
                  </a:lnTo>
                  <a:lnTo>
                    <a:pt x="1351361" y="903449"/>
                  </a:lnTo>
                  <a:lnTo>
                    <a:pt x="1347236" y="904084"/>
                  </a:lnTo>
                  <a:lnTo>
                    <a:pt x="1343111" y="904720"/>
                  </a:lnTo>
                  <a:lnTo>
                    <a:pt x="1338668" y="905038"/>
                  </a:lnTo>
                  <a:lnTo>
                    <a:pt x="1333908" y="905038"/>
                  </a:lnTo>
                  <a:lnTo>
                    <a:pt x="1329783" y="904720"/>
                  </a:lnTo>
                  <a:lnTo>
                    <a:pt x="1325341" y="904402"/>
                  </a:lnTo>
                  <a:lnTo>
                    <a:pt x="1320898" y="904084"/>
                  </a:lnTo>
                  <a:lnTo>
                    <a:pt x="1316456" y="903131"/>
                  </a:lnTo>
                  <a:lnTo>
                    <a:pt x="1312013" y="901860"/>
                  </a:lnTo>
                  <a:lnTo>
                    <a:pt x="1307571" y="900907"/>
                  </a:lnTo>
                  <a:lnTo>
                    <a:pt x="1303446" y="899636"/>
                  </a:lnTo>
                  <a:lnTo>
                    <a:pt x="1299321" y="897729"/>
                  </a:lnTo>
                  <a:lnTo>
                    <a:pt x="1294561" y="895823"/>
                  </a:lnTo>
                  <a:lnTo>
                    <a:pt x="1290436" y="893599"/>
                  </a:lnTo>
                  <a:lnTo>
                    <a:pt x="1289801" y="892963"/>
                  </a:lnTo>
                  <a:lnTo>
                    <a:pt x="1113054" y="1215790"/>
                  </a:lnTo>
                  <a:lnTo>
                    <a:pt x="1114006" y="1216426"/>
                  </a:lnTo>
                  <a:lnTo>
                    <a:pt x="1118131" y="1218968"/>
                  </a:lnTo>
                  <a:lnTo>
                    <a:pt x="1122891" y="1221510"/>
                  </a:lnTo>
                  <a:lnTo>
                    <a:pt x="1126699" y="1224369"/>
                  </a:lnTo>
                  <a:lnTo>
                    <a:pt x="1130507" y="1227547"/>
                  </a:lnTo>
                  <a:lnTo>
                    <a:pt x="1134315" y="1230724"/>
                  </a:lnTo>
                  <a:lnTo>
                    <a:pt x="1137805" y="1233902"/>
                  </a:lnTo>
                  <a:lnTo>
                    <a:pt x="1141296" y="1237397"/>
                  </a:lnTo>
                  <a:lnTo>
                    <a:pt x="1144469" y="1240892"/>
                  </a:lnTo>
                  <a:lnTo>
                    <a:pt x="1147325" y="1244387"/>
                  </a:lnTo>
                  <a:lnTo>
                    <a:pt x="1149863" y="1248200"/>
                  </a:lnTo>
                  <a:lnTo>
                    <a:pt x="1152719" y="1252013"/>
                  </a:lnTo>
                  <a:lnTo>
                    <a:pt x="1155258" y="1255826"/>
                  </a:lnTo>
                  <a:lnTo>
                    <a:pt x="1157479" y="1259957"/>
                  </a:lnTo>
                  <a:lnTo>
                    <a:pt x="1159383" y="1264087"/>
                  </a:lnTo>
                  <a:lnTo>
                    <a:pt x="1161287" y="1268536"/>
                  </a:lnTo>
                  <a:lnTo>
                    <a:pt x="1162873" y="1272666"/>
                  </a:lnTo>
                  <a:lnTo>
                    <a:pt x="1164143" y="1276797"/>
                  </a:lnTo>
                  <a:lnTo>
                    <a:pt x="1165412" y="1280928"/>
                  </a:lnTo>
                  <a:lnTo>
                    <a:pt x="1166364" y="1285376"/>
                  </a:lnTo>
                  <a:lnTo>
                    <a:pt x="1167316" y="1289824"/>
                  </a:lnTo>
                  <a:lnTo>
                    <a:pt x="1167633" y="1294273"/>
                  </a:lnTo>
                  <a:lnTo>
                    <a:pt x="1168268" y="1298403"/>
                  </a:lnTo>
                  <a:lnTo>
                    <a:pt x="1168585" y="1302852"/>
                  </a:lnTo>
                  <a:lnTo>
                    <a:pt x="1168268" y="1307618"/>
                  </a:lnTo>
                  <a:lnTo>
                    <a:pt x="1167633" y="1311749"/>
                  </a:lnTo>
                  <a:lnTo>
                    <a:pt x="1167316" y="1316197"/>
                  </a:lnTo>
                  <a:lnTo>
                    <a:pt x="1166364" y="1320328"/>
                  </a:lnTo>
                  <a:lnTo>
                    <a:pt x="1165412" y="1324776"/>
                  </a:lnTo>
                  <a:lnTo>
                    <a:pt x="1164143" y="1329224"/>
                  </a:lnTo>
                  <a:lnTo>
                    <a:pt x="1162556" y="1333355"/>
                  </a:lnTo>
                  <a:lnTo>
                    <a:pt x="1160652" y="1337486"/>
                  </a:lnTo>
                  <a:lnTo>
                    <a:pt x="1159066" y="1341616"/>
                  </a:lnTo>
                  <a:lnTo>
                    <a:pt x="1155892" y="1346700"/>
                  </a:lnTo>
                  <a:lnTo>
                    <a:pt x="1215231" y="1376568"/>
                  </a:lnTo>
                  <a:lnTo>
                    <a:pt x="1274887" y="1406118"/>
                  </a:lnTo>
                  <a:lnTo>
                    <a:pt x="1334226" y="1435351"/>
                  </a:lnTo>
                  <a:lnTo>
                    <a:pt x="1393882" y="1464265"/>
                  </a:lnTo>
                  <a:lnTo>
                    <a:pt x="1453855" y="1492227"/>
                  </a:lnTo>
                  <a:lnTo>
                    <a:pt x="1514146" y="1519870"/>
                  </a:lnTo>
                  <a:lnTo>
                    <a:pt x="1574754" y="1547196"/>
                  </a:lnTo>
                  <a:lnTo>
                    <a:pt x="1635679" y="1574204"/>
                  </a:lnTo>
                  <a:lnTo>
                    <a:pt x="1627746" y="1565943"/>
                  </a:lnTo>
                  <a:lnTo>
                    <a:pt x="1620448" y="1557682"/>
                  </a:lnTo>
                  <a:lnTo>
                    <a:pt x="1613466" y="1549103"/>
                  </a:lnTo>
                  <a:lnTo>
                    <a:pt x="1607120" y="1540206"/>
                  </a:lnTo>
                  <a:lnTo>
                    <a:pt x="1601091" y="1531309"/>
                  </a:lnTo>
                  <a:lnTo>
                    <a:pt x="1595379" y="1522094"/>
                  </a:lnTo>
                  <a:lnTo>
                    <a:pt x="1590620" y="1512562"/>
                  </a:lnTo>
                  <a:lnTo>
                    <a:pt x="1585542" y="1503030"/>
                  </a:lnTo>
                  <a:lnTo>
                    <a:pt x="1581417" y="1493180"/>
                  </a:lnTo>
                  <a:lnTo>
                    <a:pt x="1577609" y="1483330"/>
                  </a:lnTo>
                  <a:lnTo>
                    <a:pt x="1574436" y="1473162"/>
                  </a:lnTo>
                  <a:lnTo>
                    <a:pt x="1571263" y="1462994"/>
                  </a:lnTo>
                  <a:lnTo>
                    <a:pt x="1569042" y="1453144"/>
                  </a:lnTo>
                  <a:lnTo>
                    <a:pt x="1566821" y="1442659"/>
                  </a:lnTo>
                  <a:lnTo>
                    <a:pt x="1565234" y="1432173"/>
                  </a:lnTo>
                  <a:lnTo>
                    <a:pt x="1563647" y="1421688"/>
                  </a:lnTo>
                  <a:lnTo>
                    <a:pt x="1563013" y="1411202"/>
                  </a:lnTo>
                  <a:lnTo>
                    <a:pt x="1562378" y="1400717"/>
                  </a:lnTo>
                  <a:lnTo>
                    <a:pt x="1562378" y="1389913"/>
                  </a:lnTo>
                  <a:lnTo>
                    <a:pt x="1562378" y="1379110"/>
                  </a:lnTo>
                  <a:lnTo>
                    <a:pt x="1563013" y="1368625"/>
                  </a:lnTo>
                  <a:lnTo>
                    <a:pt x="1563965" y="1357821"/>
                  </a:lnTo>
                  <a:lnTo>
                    <a:pt x="1565551" y="1347336"/>
                  </a:lnTo>
                  <a:lnTo>
                    <a:pt x="1567138" y="1336533"/>
                  </a:lnTo>
                  <a:lnTo>
                    <a:pt x="1569359" y="1326047"/>
                  </a:lnTo>
                  <a:lnTo>
                    <a:pt x="1571580" y="1315562"/>
                  </a:lnTo>
                  <a:lnTo>
                    <a:pt x="1574436" y="1305076"/>
                  </a:lnTo>
                  <a:lnTo>
                    <a:pt x="1577609" y="1294590"/>
                  </a:lnTo>
                  <a:lnTo>
                    <a:pt x="1581100" y="1284105"/>
                  </a:lnTo>
                  <a:lnTo>
                    <a:pt x="1584908" y="1273937"/>
                  </a:lnTo>
                  <a:lnTo>
                    <a:pt x="1588716" y="1263769"/>
                  </a:lnTo>
                  <a:lnTo>
                    <a:pt x="1593158" y="1253602"/>
                  </a:lnTo>
                  <a:lnTo>
                    <a:pt x="1598552" y="1242481"/>
                  </a:lnTo>
                  <a:lnTo>
                    <a:pt x="1604582" y="1231677"/>
                  </a:lnTo>
                  <a:lnTo>
                    <a:pt x="1610293" y="1221192"/>
                  </a:lnTo>
                  <a:lnTo>
                    <a:pt x="1616322" y="1211024"/>
                  </a:lnTo>
                  <a:lnTo>
                    <a:pt x="1622986" y="1201174"/>
                  </a:lnTo>
                  <a:lnTo>
                    <a:pt x="1629650" y="1191642"/>
                  </a:lnTo>
                  <a:lnTo>
                    <a:pt x="1636631" y="1182109"/>
                  </a:lnTo>
                  <a:lnTo>
                    <a:pt x="1643612" y="1173213"/>
                  </a:lnTo>
                  <a:lnTo>
                    <a:pt x="1650910" y="1164316"/>
                  </a:lnTo>
                  <a:lnTo>
                    <a:pt x="1658526" y="1156055"/>
                  </a:lnTo>
                  <a:lnTo>
                    <a:pt x="1666141" y="1148111"/>
                  </a:lnTo>
                  <a:lnTo>
                    <a:pt x="1673757" y="1140485"/>
                  </a:lnTo>
                  <a:lnTo>
                    <a:pt x="1682325" y="1132859"/>
                  </a:lnTo>
                  <a:lnTo>
                    <a:pt x="1690258" y="1125551"/>
                  </a:lnTo>
                  <a:lnTo>
                    <a:pt x="1698508" y="1119196"/>
                  </a:lnTo>
                  <a:lnTo>
                    <a:pt x="1707076" y="1112841"/>
                  </a:lnTo>
                  <a:lnTo>
                    <a:pt x="1715643" y="1106804"/>
                  </a:lnTo>
                  <a:lnTo>
                    <a:pt x="1724211" y="1101403"/>
                  </a:lnTo>
                  <a:lnTo>
                    <a:pt x="1733096" y="1096001"/>
                  </a:lnTo>
                  <a:lnTo>
                    <a:pt x="1741981" y="1091235"/>
                  </a:lnTo>
                  <a:lnTo>
                    <a:pt x="1750866" y="1086469"/>
                  </a:lnTo>
                  <a:lnTo>
                    <a:pt x="1759751" y="1082656"/>
                  </a:lnTo>
                  <a:lnTo>
                    <a:pt x="1768953" y="1078843"/>
                  </a:lnTo>
                  <a:lnTo>
                    <a:pt x="1778155" y="1075666"/>
                  </a:lnTo>
                  <a:lnTo>
                    <a:pt x="1787357" y="1073124"/>
                  </a:lnTo>
                  <a:lnTo>
                    <a:pt x="1796560" y="1070582"/>
                  </a:lnTo>
                  <a:lnTo>
                    <a:pt x="1805444" y="1068357"/>
                  </a:lnTo>
                  <a:lnTo>
                    <a:pt x="1814647" y="1067086"/>
                  </a:lnTo>
                  <a:lnTo>
                    <a:pt x="1824166" y="1066133"/>
                  </a:lnTo>
                  <a:lnTo>
                    <a:pt x="1833051" y="1065180"/>
                  </a:lnTo>
                  <a:lnTo>
                    <a:pt x="1842254" y="1064862"/>
                  </a:lnTo>
                  <a:lnTo>
                    <a:pt x="1850821" y="1065180"/>
                  </a:lnTo>
                  <a:lnTo>
                    <a:pt x="1795290" y="1041349"/>
                  </a:lnTo>
                  <a:lnTo>
                    <a:pt x="1740077" y="1016883"/>
                  </a:lnTo>
                  <a:lnTo>
                    <a:pt x="1684863" y="991781"/>
                  </a:lnTo>
                  <a:lnTo>
                    <a:pt x="1630284" y="966044"/>
                  </a:lnTo>
                  <a:lnTo>
                    <a:pt x="1575388" y="939672"/>
                  </a:lnTo>
                  <a:lnTo>
                    <a:pt x="1521127" y="912663"/>
                  </a:lnTo>
                  <a:lnTo>
                    <a:pt x="1467182" y="885655"/>
                  </a:lnTo>
                  <a:lnTo>
                    <a:pt x="1413556" y="857694"/>
                  </a:lnTo>
                  <a:close/>
                  <a:moveTo>
                    <a:pt x="1297417" y="692150"/>
                  </a:moveTo>
                  <a:lnTo>
                    <a:pt x="1336764" y="713756"/>
                  </a:lnTo>
                  <a:lnTo>
                    <a:pt x="1376112" y="734727"/>
                  </a:lnTo>
                  <a:lnTo>
                    <a:pt x="1415459" y="755698"/>
                  </a:lnTo>
                  <a:lnTo>
                    <a:pt x="1454807" y="776352"/>
                  </a:lnTo>
                  <a:lnTo>
                    <a:pt x="1494789" y="796687"/>
                  </a:lnTo>
                  <a:lnTo>
                    <a:pt x="1534454" y="816387"/>
                  </a:lnTo>
                  <a:lnTo>
                    <a:pt x="1574119" y="836405"/>
                  </a:lnTo>
                  <a:lnTo>
                    <a:pt x="1613784" y="855470"/>
                  </a:lnTo>
                  <a:lnTo>
                    <a:pt x="1654083" y="874852"/>
                  </a:lnTo>
                  <a:lnTo>
                    <a:pt x="1694066" y="893599"/>
                  </a:lnTo>
                  <a:lnTo>
                    <a:pt x="1734048" y="912028"/>
                  </a:lnTo>
                  <a:lnTo>
                    <a:pt x="1774664" y="930139"/>
                  </a:lnTo>
                  <a:lnTo>
                    <a:pt x="1814964" y="947933"/>
                  </a:lnTo>
                  <a:lnTo>
                    <a:pt x="1855264" y="965409"/>
                  </a:lnTo>
                  <a:lnTo>
                    <a:pt x="1896198" y="982885"/>
                  </a:lnTo>
                  <a:lnTo>
                    <a:pt x="1936815" y="999725"/>
                  </a:lnTo>
                  <a:lnTo>
                    <a:pt x="1977749" y="1016565"/>
                  </a:lnTo>
                  <a:lnTo>
                    <a:pt x="2018683" y="1032770"/>
                  </a:lnTo>
                  <a:lnTo>
                    <a:pt x="2059934" y="1049293"/>
                  </a:lnTo>
                  <a:lnTo>
                    <a:pt x="2101186" y="1064862"/>
                  </a:lnTo>
                  <a:lnTo>
                    <a:pt x="2142437" y="1080749"/>
                  </a:lnTo>
                  <a:lnTo>
                    <a:pt x="2184006" y="1095683"/>
                  </a:lnTo>
                  <a:lnTo>
                    <a:pt x="2225575" y="1110617"/>
                  </a:lnTo>
                  <a:lnTo>
                    <a:pt x="2267461" y="1125233"/>
                  </a:lnTo>
                  <a:lnTo>
                    <a:pt x="2309347" y="1139850"/>
                  </a:lnTo>
                  <a:lnTo>
                    <a:pt x="2351233" y="1153830"/>
                  </a:lnTo>
                  <a:lnTo>
                    <a:pt x="2393437" y="1167811"/>
                  </a:lnTo>
                  <a:lnTo>
                    <a:pt x="2435957" y="1181474"/>
                  </a:lnTo>
                  <a:lnTo>
                    <a:pt x="2478478" y="1194819"/>
                  </a:lnTo>
                  <a:lnTo>
                    <a:pt x="2520999" y="1207529"/>
                  </a:lnTo>
                  <a:lnTo>
                    <a:pt x="2563837" y="1220556"/>
                  </a:lnTo>
                  <a:lnTo>
                    <a:pt x="2606675" y="1233266"/>
                  </a:lnTo>
                  <a:lnTo>
                    <a:pt x="2415332" y="1938338"/>
                  </a:lnTo>
                  <a:lnTo>
                    <a:pt x="2366782" y="1924357"/>
                  </a:lnTo>
                  <a:lnTo>
                    <a:pt x="2318549" y="1910059"/>
                  </a:lnTo>
                  <a:lnTo>
                    <a:pt x="2270317" y="1895443"/>
                  </a:lnTo>
                  <a:lnTo>
                    <a:pt x="2222402" y="1880509"/>
                  </a:lnTo>
                  <a:lnTo>
                    <a:pt x="2174486" y="1865257"/>
                  </a:lnTo>
                  <a:lnTo>
                    <a:pt x="2126889" y="1849370"/>
                  </a:lnTo>
                  <a:lnTo>
                    <a:pt x="2079608" y="1833800"/>
                  </a:lnTo>
                  <a:lnTo>
                    <a:pt x="2032010" y="1817278"/>
                  </a:lnTo>
                  <a:lnTo>
                    <a:pt x="1984730" y="1800755"/>
                  </a:lnTo>
                  <a:lnTo>
                    <a:pt x="1937766" y="1783915"/>
                  </a:lnTo>
                  <a:lnTo>
                    <a:pt x="1890803" y="1766757"/>
                  </a:lnTo>
                  <a:lnTo>
                    <a:pt x="1844157" y="1749281"/>
                  </a:lnTo>
                  <a:lnTo>
                    <a:pt x="1797512" y="1731169"/>
                  </a:lnTo>
                  <a:lnTo>
                    <a:pt x="1751183" y="1713058"/>
                  </a:lnTo>
                  <a:lnTo>
                    <a:pt x="1704854" y="1694629"/>
                  </a:lnTo>
                  <a:lnTo>
                    <a:pt x="1658526" y="1675564"/>
                  </a:lnTo>
                  <a:lnTo>
                    <a:pt x="1612514" y="1656500"/>
                  </a:lnTo>
                  <a:lnTo>
                    <a:pt x="1566503" y="1636800"/>
                  </a:lnTo>
                  <a:lnTo>
                    <a:pt x="1520809" y="1617100"/>
                  </a:lnTo>
                  <a:lnTo>
                    <a:pt x="1475115" y="1596764"/>
                  </a:lnTo>
                  <a:lnTo>
                    <a:pt x="1429739" y="1576111"/>
                  </a:lnTo>
                  <a:lnTo>
                    <a:pt x="1384045" y="1555140"/>
                  </a:lnTo>
                  <a:lnTo>
                    <a:pt x="1338986" y="1534169"/>
                  </a:lnTo>
                  <a:lnTo>
                    <a:pt x="1293926" y="1512562"/>
                  </a:lnTo>
                  <a:lnTo>
                    <a:pt x="1248867" y="1490638"/>
                  </a:lnTo>
                  <a:lnTo>
                    <a:pt x="1204125" y="1468396"/>
                  </a:lnTo>
                  <a:lnTo>
                    <a:pt x="1159066" y="1446154"/>
                  </a:lnTo>
                  <a:lnTo>
                    <a:pt x="1114324" y="1422959"/>
                  </a:lnTo>
                  <a:lnTo>
                    <a:pt x="1069899" y="1399446"/>
                  </a:lnTo>
                  <a:lnTo>
                    <a:pt x="1025474" y="1376250"/>
                  </a:lnTo>
                  <a:lnTo>
                    <a:pt x="981050" y="1352102"/>
                  </a:lnTo>
                  <a:lnTo>
                    <a:pt x="936625" y="1327636"/>
                  </a:lnTo>
                  <a:lnTo>
                    <a:pt x="1297417" y="692150"/>
                  </a:lnTo>
                  <a:close/>
                  <a:moveTo>
                    <a:pt x="2337312" y="325877"/>
                  </a:moveTo>
                  <a:lnTo>
                    <a:pt x="2306540" y="337312"/>
                  </a:lnTo>
                  <a:lnTo>
                    <a:pt x="2313202" y="355098"/>
                  </a:lnTo>
                  <a:lnTo>
                    <a:pt x="2305271" y="358910"/>
                  </a:lnTo>
                  <a:lnTo>
                    <a:pt x="2297974" y="363356"/>
                  </a:lnTo>
                  <a:lnTo>
                    <a:pt x="2291312" y="367803"/>
                  </a:lnTo>
                  <a:lnTo>
                    <a:pt x="2285285" y="372250"/>
                  </a:lnTo>
                  <a:lnTo>
                    <a:pt x="2280209" y="376696"/>
                  </a:lnTo>
                  <a:lnTo>
                    <a:pt x="2275450" y="381778"/>
                  </a:lnTo>
                  <a:lnTo>
                    <a:pt x="2271644" y="386543"/>
                  </a:lnTo>
                  <a:lnTo>
                    <a:pt x="2268154" y="391625"/>
                  </a:lnTo>
                  <a:lnTo>
                    <a:pt x="2265299" y="396706"/>
                  </a:lnTo>
                  <a:lnTo>
                    <a:pt x="2263078" y="402106"/>
                  </a:lnTo>
                  <a:lnTo>
                    <a:pt x="2261809" y="407506"/>
                  </a:lnTo>
                  <a:lnTo>
                    <a:pt x="2261175" y="413223"/>
                  </a:lnTo>
                  <a:lnTo>
                    <a:pt x="2260540" y="418622"/>
                  </a:lnTo>
                  <a:lnTo>
                    <a:pt x="2261492" y="424657"/>
                  </a:lnTo>
                  <a:lnTo>
                    <a:pt x="2262444" y="431009"/>
                  </a:lnTo>
                  <a:lnTo>
                    <a:pt x="2264664" y="436727"/>
                  </a:lnTo>
                  <a:lnTo>
                    <a:pt x="2265933" y="440538"/>
                  </a:lnTo>
                  <a:lnTo>
                    <a:pt x="2267202" y="444032"/>
                  </a:lnTo>
                  <a:lnTo>
                    <a:pt x="2269106" y="447526"/>
                  </a:lnTo>
                  <a:lnTo>
                    <a:pt x="2271009" y="450702"/>
                  </a:lnTo>
                  <a:lnTo>
                    <a:pt x="2273230" y="453560"/>
                  </a:lnTo>
                  <a:lnTo>
                    <a:pt x="2275450" y="456419"/>
                  </a:lnTo>
                  <a:lnTo>
                    <a:pt x="2277671" y="458325"/>
                  </a:lnTo>
                  <a:lnTo>
                    <a:pt x="2280209" y="460866"/>
                  </a:lnTo>
                  <a:lnTo>
                    <a:pt x="2285285" y="464359"/>
                  </a:lnTo>
                  <a:lnTo>
                    <a:pt x="2290678" y="467536"/>
                  </a:lnTo>
                  <a:lnTo>
                    <a:pt x="2296388" y="469759"/>
                  </a:lnTo>
                  <a:lnTo>
                    <a:pt x="2301781" y="471347"/>
                  </a:lnTo>
                  <a:lnTo>
                    <a:pt x="2308761" y="472300"/>
                  </a:lnTo>
                  <a:lnTo>
                    <a:pt x="2318278" y="473253"/>
                  </a:lnTo>
                  <a:lnTo>
                    <a:pt x="2329698" y="474206"/>
                  </a:lnTo>
                  <a:lnTo>
                    <a:pt x="2343657" y="474841"/>
                  </a:lnTo>
                  <a:lnTo>
                    <a:pt x="2359519" y="475158"/>
                  </a:lnTo>
                  <a:lnTo>
                    <a:pt x="2372209" y="476111"/>
                  </a:lnTo>
                  <a:lnTo>
                    <a:pt x="2381726" y="477064"/>
                  </a:lnTo>
                  <a:lnTo>
                    <a:pt x="2387119" y="478017"/>
                  </a:lnTo>
                  <a:lnTo>
                    <a:pt x="2389340" y="478335"/>
                  </a:lnTo>
                  <a:lnTo>
                    <a:pt x="2390926" y="479288"/>
                  </a:lnTo>
                  <a:lnTo>
                    <a:pt x="2392829" y="480558"/>
                  </a:lnTo>
                  <a:lnTo>
                    <a:pt x="2394098" y="481828"/>
                  </a:lnTo>
                  <a:lnTo>
                    <a:pt x="2396002" y="483734"/>
                  </a:lnTo>
                  <a:lnTo>
                    <a:pt x="2396953" y="485640"/>
                  </a:lnTo>
                  <a:lnTo>
                    <a:pt x="2398222" y="488181"/>
                  </a:lnTo>
                  <a:lnTo>
                    <a:pt x="2399491" y="490722"/>
                  </a:lnTo>
                  <a:lnTo>
                    <a:pt x="2400443" y="493580"/>
                  </a:lnTo>
                  <a:lnTo>
                    <a:pt x="2400760" y="496439"/>
                  </a:lnTo>
                  <a:lnTo>
                    <a:pt x="2400760" y="499298"/>
                  </a:lnTo>
                  <a:lnTo>
                    <a:pt x="2400126" y="501839"/>
                  </a:lnTo>
                  <a:lnTo>
                    <a:pt x="2398540" y="503744"/>
                  </a:lnTo>
                  <a:lnTo>
                    <a:pt x="2396953" y="505650"/>
                  </a:lnTo>
                  <a:lnTo>
                    <a:pt x="2394415" y="507238"/>
                  </a:lnTo>
                  <a:lnTo>
                    <a:pt x="2391560" y="508826"/>
                  </a:lnTo>
                  <a:lnTo>
                    <a:pt x="2387753" y="509779"/>
                  </a:lnTo>
                  <a:lnTo>
                    <a:pt x="2384581" y="510097"/>
                  </a:lnTo>
                  <a:lnTo>
                    <a:pt x="2382360" y="509779"/>
                  </a:lnTo>
                  <a:lnTo>
                    <a:pt x="2380774" y="509461"/>
                  </a:lnTo>
                  <a:lnTo>
                    <a:pt x="2379822" y="508826"/>
                  </a:lnTo>
                  <a:lnTo>
                    <a:pt x="2378236" y="506603"/>
                  </a:lnTo>
                  <a:lnTo>
                    <a:pt x="2376016" y="503427"/>
                  </a:lnTo>
                  <a:lnTo>
                    <a:pt x="2373795" y="498980"/>
                  </a:lnTo>
                  <a:lnTo>
                    <a:pt x="2371574" y="493263"/>
                  </a:lnTo>
                  <a:lnTo>
                    <a:pt x="2368719" y="485640"/>
                  </a:lnTo>
                  <a:lnTo>
                    <a:pt x="2334140" y="498662"/>
                  </a:lnTo>
                  <a:lnTo>
                    <a:pt x="2299243" y="510732"/>
                  </a:lnTo>
                  <a:lnTo>
                    <a:pt x="2300830" y="516449"/>
                  </a:lnTo>
                  <a:lnTo>
                    <a:pt x="2301781" y="519943"/>
                  </a:lnTo>
                  <a:lnTo>
                    <a:pt x="2304002" y="525025"/>
                  </a:lnTo>
                  <a:lnTo>
                    <a:pt x="2306223" y="529154"/>
                  </a:lnTo>
                  <a:lnTo>
                    <a:pt x="2309078" y="533600"/>
                  </a:lnTo>
                  <a:lnTo>
                    <a:pt x="2312568" y="537094"/>
                  </a:lnTo>
                  <a:lnTo>
                    <a:pt x="2316057" y="539953"/>
                  </a:lnTo>
                  <a:lnTo>
                    <a:pt x="2320181" y="542811"/>
                  </a:lnTo>
                  <a:lnTo>
                    <a:pt x="2324940" y="545035"/>
                  </a:lnTo>
                  <a:lnTo>
                    <a:pt x="2329698" y="546623"/>
                  </a:lnTo>
                  <a:lnTo>
                    <a:pt x="2334774" y="548211"/>
                  </a:lnTo>
                  <a:lnTo>
                    <a:pt x="2340485" y="548846"/>
                  </a:lnTo>
                  <a:lnTo>
                    <a:pt x="2346829" y="549164"/>
                  </a:lnTo>
                  <a:lnTo>
                    <a:pt x="2353174" y="548846"/>
                  </a:lnTo>
                  <a:lnTo>
                    <a:pt x="2360154" y="548211"/>
                  </a:lnTo>
                  <a:lnTo>
                    <a:pt x="2367450" y="546940"/>
                  </a:lnTo>
                  <a:lnTo>
                    <a:pt x="2375381" y="545670"/>
                  </a:lnTo>
                  <a:lnTo>
                    <a:pt x="2383312" y="543447"/>
                  </a:lnTo>
                  <a:lnTo>
                    <a:pt x="2389022" y="558375"/>
                  </a:lnTo>
                  <a:lnTo>
                    <a:pt x="2421381" y="545988"/>
                  </a:lnTo>
                  <a:lnTo>
                    <a:pt x="2415353" y="531377"/>
                  </a:lnTo>
                  <a:lnTo>
                    <a:pt x="2423602" y="527248"/>
                  </a:lnTo>
                  <a:lnTo>
                    <a:pt x="2431533" y="523119"/>
                  </a:lnTo>
                  <a:lnTo>
                    <a:pt x="2438512" y="518672"/>
                  </a:lnTo>
                  <a:lnTo>
                    <a:pt x="2444222" y="514226"/>
                  </a:lnTo>
                  <a:lnTo>
                    <a:pt x="2449932" y="509779"/>
                  </a:lnTo>
                  <a:lnTo>
                    <a:pt x="2455008" y="505650"/>
                  </a:lnTo>
                  <a:lnTo>
                    <a:pt x="2459450" y="500568"/>
                  </a:lnTo>
                  <a:lnTo>
                    <a:pt x="2462939" y="496121"/>
                  </a:lnTo>
                  <a:lnTo>
                    <a:pt x="2465477" y="491675"/>
                  </a:lnTo>
                  <a:lnTo>
                    <a:pt x="2467698" y="486593"/>
                  </a:lnTo>
                  <a:lnTo>
                    <a:pt x="2469284" y="481828"/>
                  </a:lnTo>
                  <a:lnTo>
                    <a:pt x="2470553" y="477064"/>
                  </a:lnTo>
                  <a:lnTo>
                    <a:pt x="2470553" y="471982"/>
                  </a:lnTo>
                  <a:lnTo>
                    <a:pt x="2470236" y="466900"/>
                  </a:lnTo>
                  <a:lnTo>
                    <a:pt x="2468967" y="461818"/>
                  </a:lnTo>
                  <a:lnTo>
                    <a:pt x="2467381" y="456737"/>
                  </a:lnTo>
                  <a:lnTo>
                    <a:pt x="2465477" y="453243"/>
                  </a:lnTo>
                  <a:lnTo>
                    <a:pt x="2463891" y="450067"/>
                  </a:lnTo>
                  <a:lnTo>
                    <a:pt x="2461988" y="446890"/>
                  </a:lnTo>
                  <a:lnTo>
                    <a:pt x="2459767" y="444032"/>
                  </a:lnTo>
                  <a:lnTo>
                    <a:pt x="2457546" y="441491"/>
                  </a:lnTo>
                  <a:lnTo>
                    <a:pt x="2454691" y="438950"/>
                  </a:lnTo>
                  <a:lnTo>
                    <a:pt x="2451836" y="436409"/>
                  </a:lnTo>
                  <a:lnTo>
                    <a:pt x="2448981" y="434503"/>
                  </a:lnTo>
                  <a:lnTo>
                    <a:pt x="2442636" y="431009"/>
                  </a:lnTo>
                  <a:lnTo>
                    <a:pt x="2435974" y="428151"/>
                  </a:lnTo>
                  <a:lnTo>
                    <a:pt x="2429312" y="425927"/>
                  </a:lnTo>
                  <a:lnTo>
                    <a:pt x="2422650" y="424657"/>
                  </a:lnTo>
                  <a:lnTo>
                    <a:pt x="2414402" y="424022"/>
                  </a:lnTo>
                  <a:lnTo>
                    <a:pt x="2403298" y="422751"/>
                  </a:lnTo>
                  <a:lnTo>
                    <a:pt x="2372843" y="421481"/>
                  </a:lnTo>
                  <a:lnTo>
                    <a:pt x="2362691" y="420846"/>
                  </a:lnTo>
                  <a:lnTo>
                    <a:pt x="2358567" y="420210"/>
                  </a:lnTo>
                  <a:lnTo>
                    <a:pt x="2355078" y="419257"/>
                  </a:lnTo>
                  <a:lnTo>
                    <a:pt x="2351905" y="418622"/>
                  </a:lnTo>
                  <a:lnTo>
                    <a:pt x="2349050" y="417669"/>
                  </a:lnTo>
                  <a:lnTo>
                    <a:pt x="2347147" y="416717"/>
                  </a:lnTo>
                  <a:lnTo>
                    <a:pt x="2345243" y="415128"/>
                  </a:lnTo>
                  <a:lnTo>
                    <a:pt x="2342705" y="411635"/>
                  </a:lnTo>
                  <a:lnTo>
                    <a:pt x="2339850" y="407188"/>
                  </a:lnTo>
                  <a:lnTo>
                    <a:pt x="2336678" y="401153"/>
                  </a:lnTo>
                  <a:lnTo>
                    <a:pt x="2333823" y="393848"/>
                  </a:lnTo>
                  <a:lnTo>
                    <a:pt x="2332871" y="390672"/>
                  </a:lnTo>
                  <a:lnTo>
                    <a:pt x="2332554" y="388448"/>
                  </a:lnTo>
                  <a:lnTo>
                    <a:pt x="2332871" y="385590"/>
                  </a:lnTo>
                  <a:lnTo>
                    <a:pt x="2333505" y="383366"/>
                  </a:lnTo>
                  <a:lnTo>
                    <a:pt x="2334774" y="381461"/>
                  </a:lnTo>
                  <a:lnTo>
                    <a:pt x="2336995" y="379237"/>
                  </a:lnTo>
                  <a:lnTo>
                    <a:pt x="2339533" y="377967"/>
                  </a:lnTo>
                  <a:lnTo>
                    <a:pt x="2342705" y="376379"/>
                  </a:lnTo>
                  <a:lnTo>
                    <a:pt x="2346512" y="375108"/>
                  </a:lnTo>
                  <a:lnTo>
                    <a:pt x="2349685" y="375108"/>
                  </a:lnTo>
                  <a:lnTo>
                    <a:pt x="2350954" y="375108"/>
                  </a:lnTo>
                  <a:lnTo>
                    <a:pt x="2352223" y="375426"/>
                  </a:lnTo>
                  <a:lnTo>
                    <a:pt x="2353492" y="376061"/>
                  </a:lnTo>
                  <a:lnTo>
                    <a:pt x="2354443" y="377332"/>
                  </a:lnTo>
                  <a:lnTo>
                    <a:pt x="2356664" y="379873"/>
                  </a:lnTo>
                  <a:lnTo>
                    <a:pt x="2358885" y="384637"/>
                  </a:lnTo>
                  <a:lnTo>
                    <a:pt x="2362057" y="391307"/>
                  </a:lnTo>
                  <a:lnTo>
                    <a:pt x="2365229" y="399565"/>
                  </a:lnTo>
                  <a:lnTo>
                    <a:pt x="2369671" y="410999"/>
                  </a:lnTo>
                  <a:lnTo>
                    <a:pt x="2403615" y="397659"/>
                  </a:lnTo>
                  <a:lnTo>
                    <a:pt x="2436926" y="384637"/>
                  </a:lnTo>
                  <a:lnTo>
                    <a:pt x="2433436" y="375426"/>
                  </a:lnTo>
                  <a:lnTo>
                    <a:pt x="2429946" y="368121"/>
                  </a:lnTo>
                  <a:lnTo>
                    <a:pt x="2426457" y="361768"/>
                  </a:lnTo>
                  <a:lnTo>
                    <a:pt x="2422333" y="356051"/>
                  </a:lnTo>
                  <a:lnTo>
                    <a:pt x="2420429" y="353510"/>
                  </a:lnTo>
                  <a:lnTo>
                    <a:pt x="2417891" y="351287"/>
                  </a:lnTo>
                  <a:lnTo>
                    <a:pt x="2415671" y="349381"/>
                  </a:lnTo>
                  <a:lnTo>
                    <a:pt x="2412815" y="347158"/>
                  </a:lnTo>
                  <a:lnTo>
                    <a:pt x="2410595" y="345570"/>
                  </a:lnTo>
                  <a:lnTo>
                    <a:pt x="2407740" y="343982"/>
                  </a:lnTo>
                  <a:lnTo>
                    <a:pt x="2405202" y="343029"/>
                  </a:lnTo>
                  <a:lnTo>
                    <a:pt x="2402029" y="341758"/>
                  </a:lnTo>
                  <a:lnTo>
                    <a:pt x="2399491" y="340805"/>
                  </a:lnTo>
                  <a:lnTo>
                    <a:pt x="2396319" y="340170"/>
                  </a:lnTo>
                  <a:lnTo>
                    <a:pt x="2389974" y="339217"/>
                  </a:lnTo>
                  <a:lnTo>
                    <a:pt x="2383629" y="338900"/>
                  </a:lnTo>
                  <a:lnTo>
                    <a:pt x="2377284" y="338582"/>
                  </a:lnTo>
                  <a:lnTo>
                    <a:pt x="2370940" y="338900"/>
                  </a:lnTo>
                  <a:lnTo>
                    <a:pt x="2364278" y="339535"/>
                  </a:lnTo>
                  <a:lnTo>
                    <a:pt x="2357616" y="340488"/>
                  </a:lnTo>
                  <a:lnTo>
                    <a:pt x="2350954" y="342394"/>
                  </a:lnTo>
                  <a:lnTo>
                    <a:pt x="2344292" y="343982"/>
                  </a:lnTo>
                  <a:lnTo>
                    <a:pt x="2337312" y="325877"/>
                  </a:lnTo>
                  <a:close/>
                  <a:moveTo>
                    <a:pt x="2259588" y="275058"/>
                  </a:moveTo>
                  <a:lnTo>
                    <a:pt x="2219933" y="289351"/>
                  </a:lnTo>
                  <a:lnTo>
                    <a:pt x="2179961" y="303326"/>
                  </a:lnTo>
                  <a:lnTo>
                    <a:pt x="2139672" y="316984"/>
                  </a:lnTo>
                  <a:lnTo>
                    <a:pt x="2099700" y="329689"/>
                  </a:lnTo>
                  <a:lnTo>
                    <a:pt x="2059727" y="342394"/>
                  </a:lnTo>
                  <a:lnTo>
                    <a:pt x="2019121" y="354463"/>
                  </a:lnTo>
                  <a:lnTo>
                    <a:pt x="1978514" y="366533"/>
                  </a:lnTo>
                  <a:lnTo>
                    <a:pt x="1937590" y="377967"/>
                  </a:lnTo>
                  <a:lnTo>
                    <a:pt x="1937907" y="378285"/>
                  </a:lnTo>
                  <a:lnTo>
                    <a:pt x="1939493" y="384637"/>
                  </a:lnTo>
                  <a:lnTo>
                    <a:pt x="1940128" y="390672"/>
                  </a:lnTo>
                  <a:lnTo>
                    <a:pt x="1940128" y="397024"/>
                  </a:lnTo>
                  <a:lnTo>
                    <a:pt x="1939493" y="403059"/>
                  </a:lnTo>
                  <a:lnTo>
                    <a:pt x="1938542" y="409094"/>
                  </a:lnTo>
                  <a:lnTo>
                    <a:pt x="1936638" y="414811"/>
                  </a:lnTo>
                  <a:lnTo>
                    <a:pt x="1934100" y="420528"/>
                  </a:lnTo>
                  <a:lnTo>
                    <a:pt x="1931562" y="425610"/>
                  </a:lnTo>
                  <a:lnTo>
                    <a:pt x="1928390" y="431009"/>
                  </a:lnTo>
                  <a:lnTo>
                    <a:pt x="1924583" y="435456"/>
                  </a:lnTo>
                  <a:lnTo>
                    <a:pt x="1919824" y="439903"/>
                  </a:lnTo>
                  <a:lnTo>
                    <a:pt x="1915383" y="443714"/>
                  </a:lnTo>
                  <a:lnTo>
                    <a:pt x="1910307" y="447208"/>
                  </a:lnTo>
                  <a:lnTo>
                    <a:pt x="1904597" y="450384"/>
                  </a:lnTo>
                  <a:lnTo>
                    <a:pt x="1898569" y="452925"/>
                  </a:lnTo>
                  <a:lnTo>
                    <a:pt x="1892542" y="454513"/>
                  </a:lnTo>
                  <a:lnTo>
                    <a:pt x="1891590" y="454831"/>
                  </a:lnTo>
                  <a:lnTo>
                    <a:pt x="1955038" y="703844"/>
                  </a:lnTo>
                  <a:lnTo>
                    <a:pt x="1955673" y="703209"/>
                  </a:lnTo>
                  <a:lnTo>
                    <a:pt x="1962652" y="701939"/>
                  </a:lnTo>
                  <a:lnTo>
                    <a:pt x="1969314" y="701303"/>
                  </a:lnTo>
                  <a:lnTo>
                    <a:pt x="1976293" y="700986"/>
                  </a:lnTo>
                  <a:lnTo>
                    <a:pt x="1982955" y="701303"/>
                  </a:lnTo>
                  <a:lnTo>
                    <a:pt x="1989300" y="702256"/>
                  </a:lnTo>
                  <a:lnTo>
                    <a:pt x="1995645" y="704162"/>
                  </a:lnTo>
                  <a:lnTo>
                    <a:pt x="2001355" y="706068"/>
                  </a:lnTo>
                  <a:lnTo>
                    <a:pt x="2007383" y="708609"/>
                  </a:lnTo>
                  <a:lnTo>
                    <a:pt x="2012776" y="711785"/>
                  </a:lnTo>
                  <a:lnTo>
                    <a:pt x="2017852" y="715279"/>
                  </a:lnTo>
                  <a:lnTo>
                    <a:pt x="2022293" y="719408"/>
                  </a:lnTo>
                  <a:lnTo>
                    <a:pt x="2026417" y="723854"/>
                  </a:lnTo>
                  <a:lnTo>
                    <a:pt x="2030541" y="728936"/>
                  </a:lnTo>
                  <a:lnTo>
                    <a:pt x="2033396" y="734018"/>
                  </a:lnTo>
                  <a:lnTo>
                    <a:pt x="2036252" y="740053"/>
                  </a:lnTo>
                  <a:lnTo>
                    <a:pt x="2038472" y="745770"/>
                  </a:lnTo>
                  <a:lnTo>
                    <a:pt x="2039107" y="749582"/>
                  </a:lnTo>
                  <a:lnTo>
                    <a:pt x="2083838" y="736877"/>
                  </a:lnTo>
                  <a:lnTo>
                    <a:pt x="2127934" y="723537"/>
                  </a:lnTo>
                  <a:lnTo>
                    <a:pt x="2172347" y="709879"/>
                  </a:lnTo>
                  <a:lnTo>
                    <a:pt x="2216444" y="695904"/>
                  </a:lnTo>
                  <a:lnTo>
                    <a:pt x="2260223" y="681611"/>
                  </a:lnTo>
                  <a:lnTo>
                    <a:pt x="2304319" y="667318"/>
                  </a:lnTo>
                  <a:lnTo>
                    <a:pt x="2348098" y="652390"/>
                  </a:lnTo>
                  <a:lnTo>
                    <a:pt x="2391560" y="637144"/>
                  </a:lnTo>
                  <a:lnTo>
                    <a:pt x="2383947" y="636827"/>
                  </a:lnTo>
                  <a:lnTo>
                    <a:pt x="2376016" y="635874"/>
                  </a:lnTo>
                  <a:lnTo>
                    <a:pt x="2368719" y="634921"/>
                  </a:lnTo>
                  <a:lnTo>
                    <a:pt x="2361105" y="633333"/>
                  </a:lnTo>
                  <a:lnTo>
                    <a:pt x="2353809" y="631427"/>
                  </a:lnTo>
                  <a:lnTo>
                    <a:pt x="2346512" y="629839"/>
                  </a:lnTo>
                  <a:lnTo>
                    <a:pt x="2339533" y="627298"/>
                  </a:lnTo>
                  <a:lnTo>
                    <a:pt x="2332554" y="624440"/>
                  </a:lnTo>
                  <a:lnTo>
                    <a:pt x="2325892" y="621581"/>
                  </a:lnTo>
                  <a:lnTo>
                    <a:pt x="2319230" y="618087"/>
                  </a:lnTo>
                  <a:lnTo>
                    <a:pt x="2312568" y="614593"/>
                  </a:lnTo>
                  <a:lnTo>
                    <a:pt x="2306223" y="611100"/>
                  </a:lnTo>
                  <a:lnTo>
                    <a:pt x="2300195" y="606970"/>
                  </a:lnTo>
                  <a:lnTo>
                    <a:pt x="2294168" y="602841"/>
                  </a:lnTo>
                  <a:lnTo>
                    <a:pt x="2288140" y="598395"/>
                  </a:lnTo>
                  <a:lnTo>
                    <a:pt x="2282747" y="593313"/>
                  </a:lnTo>
                  <a:lnTo>
                    <a:pt x="2277037" y="588549"/>
                  </a:lnTo>
                  <a:lnTo>
                    <a:pt x="2271961" y="583467"/>
                  </a:lnTo>
                  <a:lnTo>
                    <a:pt x="2266568" y="578067"/>
                  </a:lnTo>
                  <a:lnTo>
                    <a:pt x="2261809" y="572668"/>
                  </a:lnTo>
                  <a:lnTo>
                    <a:pt x="2256733" y="566950"/>
                  </a:lnTo>
                  <a:lnTo>
                    <a:pt x="2252292" y="560916"/>
                  </a:lnTo>
                  <a:lnTo>
                    <a:pt x="2248168" y="554881"/>
                  </a:lnTo>
                  <a:lnTo>
                    <a:pt x="2244044" y="548528"/>
                  </a:lnTo>
                  <a:lnTo>
                    <a:pt x="2239920" y="542176"/>
                  </a:lnTo>
                  <a:lnTo>
                    <a:pt x="2236113" y="535506"/>
                  </a:lnTo>
                  <a:lnTo>
                    <a:pt x="2232623" y="528836"/>
                  </a:lnTo>
                  <a:lnTo>
                    <a:pt x="2229133" y="522166"/>
                  </a:lnTo>
                  <a:lnTo>
                    <a:pt x="2225961" y="515178"/>
                  </a:lnTo>
                  <a:lnTo>
                    <a:pt x="2223106" y="508509"/>
                  </a:lnTo>
                  <a:lnTo>
                    <a:pt x="2220251" y="500886"/>
                  </a:lnTo>
                  <a:lnTo>
                    <a:pt x="2217713" y="493898"/>
                  </a:lnTo>
                  <a:lnTo>
                    <a:pt x="2215492" y="485640"/>
                  </a:lnTo>
                  <a:lnTo>
                    <a:pt x="2212954" y="477699"/>
                  </a:lnTo>
                  <a:lnTo>
                    <a:pt x="2210734" y="469441"/>
                  </a:lnTo>
                  <a:lnTo>
                    <a:pt x="2209465" y="461183"/>
                  </a:lnTo>
                  <a:lnTo>
                    <a:pt x="2207878" y="453243"/>
                  </a:lnTo>
                  <a:lnTo>
                    <a:pt x="2206609" y="444985"/>
                  </a:lnTo>
                  <a:lnTo>
                    <a:pt x="2205658" y="436727"/>
                  </a:lnTo>
                  <a:lnTo>
                    <a:pt x="2205023" y="429104"/>
                  </a:lnTo>
                  <a:lnTo>
                    <a:pt x="2204706" y="421163"/>
                  </a:lnTo>
                  <a:lnTo>
                    <a:pt x="2204706" y="413223"/>
                  </a:lnTo>
                  <a:lnTo>
                    <a:pt x="2204706" y="405600"/>
                  </a:lnTo>
                  <a:lnTo>
                    <a:pt x="2205023" y="397659"/>
                  </a:lnTo>
                  <a:lnTo>
                    <a:pt x="2205658" y="390036"/>
                  </a:lnTo>
                  <a:lnTo>
                    <a:pt x="2206292" y="382414"/>
                  </a:lnTo>
                  <a:lnTo>
                    <a:pt x="2207244" y="375108"/>
                  </a:lnTo>
                  <a:lnTo>
                    <a:pt x="2208830" y="367803"/>
                  </a:lnTo>
                  <a:lnTo>
                    <a:pt x="2210099" y="360816"/>
                  </a:lnTo>
                  <a:lnTo>
                    <a:pt x="2212320" y="353828"/>
                  </a:lnTo>
                  <a:lnTo>
                    <a:pt x="2213906" y="346840"/>
                  </a:lnTo>
                  <a:lnTo>
                    <a:pt x="2216444" y="340170"/>
                  </a:lnTo>
                  <a:lnTo>
                    <a:pt x="2218982" y="333500"/>
                  </a:lnTo>
                  <a:lnTo>
                    <a:pt x="2221202" y="327465"/>
                  </a:lnTo>
                  <a:lnTo>
                    <a:pt x="2224375" y="321113"/>
                  </a:lnTo>
                  <a:lnTo>
                    <a:pt x="2227547" y="315078"/>
                  </a:lnTo>
                  <a:lnTo>
                    <a:pt x="2230720" y="309679"/>
                  </a:lnTo>
                  <a:lnTo>
                    <a:pt x="2234209" y="303962"/>
                  </a:lnTo>
                  <a:lnTo>
                    <a:pt x="2238016" y="298244"/>
                  </a:lnTo>
                  <a:lnTo>
                    <a:pt x="2241823" y="293163"/>
                  </a:lnTo>
                  <a:lnTo>
                    <a:pt x="2245947" y="288398"/>
                  </a:lnTo>
                  <a:lnTo>
                    <a:pt x="2250388" y="283634"/>
                  </a:lnTo>
                  <a:lnTo>
                    <a:pt x="2254830" y="279187"/>
                  </a:lnTo>
                  <a:lnTo>
                    <a:pt x="2259588" y="275058"/>
                  </a:lnTo>
                  <a:close/>
                  <a:moveTo>
                    <a:pt x="2637421" y="114660"/>
                  </a:moveTo>
                  <a:lnTo>
                    <a:pt x="2599352" y="132765"/>
                  </a:lnTo>
                  <a:lnTo>
                    <a:pt x="2561601" y="150551"/>
                  </a:lnTo>
                  <a:lnTo>
                    <a:pt x="2523849" y="167703"/>
                  </a:lnTo>
                  <a:lnTo>
                    <a:pt x="2485463" y="184537"/>
                  </a:lnTo>
                  <a:lnTo>
                    <a:pt x="2447077" y="201053"/>
                  </a:lnTo>
                  <a:lnTo>
                    <a:pt x="2408374" y="216934"/>
                  </a:lnTo>
                  <a:lnTo>
                    <a:pt x="2369671" y="233133"/>
                  </a:lnTo>
                  <a:lnTo>
                    <a:pt x="2330650" y="248061"/>
                  </a:lnTo>
                  <a:lnTo>
                    <a:pt x="2336995" y="248378"/>
                  </a:lnTo>
                  <a:lnTo>
                    <a:pt x="2343340" y="248696"/>
                  </a:lnTo>
                  <a:lnTo>
                    <a:pt x="2349685" y="249331"/>
                  </a:lnTo>
                  <a:lnTo>
                    <a:pt x="2355712" y="250284"/>
                  </a:lnTo>
                  <a:lnTo>
                    <a:pt x="2362374" y="251554"/>
                  </a:lnTo>
                  <a:lnTo>
                    <a:pt x="2368719" y="253143"/>
                  </a:lnTo>
                  <a:lnTo>
                    <a:pt x="2375064" y="255048"/>
                  </a:lnTo>
                  <a:lnTo>
                    <a:pt x="2381409" y="257272"/>
                  </a:lnTo>
                  <a:lnTo>
                    <a:pt x="2387436" y="259495"/>
                  </a:lnTo>
                  <a:lnTo>
                    <a:pt x="2393781" y="262353"/>
                  </a:lnTo>
                  <a:lnTo>
                    <a:pt x="2400126" y="265212"/>
                  </a:lnTo>
                  <a:lnTo>
                    <a:pt x="2405836" y="268706"/>
                  </a:lnTo>
                  <a:lnTo>
                    <a:pt x="2412181" y="272200"/>
                  </a:lnTo>
                  <a:lnTo>
                    <a:pt x="2418208" y="276011"/>
                  </a:lnTo>
                  <a:lnTo>
                    <a:pt x="2424236" y="280140"/>
                  </a:lnTo>
                  <a:lnTo>
                    <a:pt x="2429946" y="284269"/>
                  </a:lnTo>
                  <a:lnTo>
                    <a:pt x="2435974" y="289034"/>
                  </a:lnTo>
                  <a:lnTo>
                    <a:pt x="2441684" y="293798"/>
                  </a:lnTo>
                  <a:lnTo>
                    <a:pt x="2447077" y="299197"/>
                  </a:lnTo>
                  <a:lnTo>
                    <a:pt x="2452788" y="304279"/>
                  </a:lnTo>
                  <a:lnTo>
                    <a:pt x="2457863" y="309996"/>
                  </a:lnTo>
                  <a:lnTo>
                    <a:pt x="2463257" y="315714"/>
                  </a:lnTo>
                  <a:lnTo>
                    <a:pt x="2468015" y="321748"/>
                  </a:lnTo>
                  <a:lnTo>
                    <a:pt x="2472774" y="328101"/>
                  </a:lnTo>
                  <a:lnTo>
                    <a:pt x="2477850" y="334453"/>
                  </a:lnTo>
                  <a:lnTo>
                    <a:pt x="2482291" y="340805"/>
                  </a:lnTo>
                  <a:lnTo>
                    <a:pt x="2486732" y="347793"/>
                  </a:lnTo>
                  <a:lnTo>
                    <a:pt x="2490856" y="354781"/>
                  </a:lnTo>
                  <a:lnTo>
                    <a:pt x="2495298" y="362086"/>
                  </a:lnTo>
                  <a:lnTo>
                    <a:pt x="2499105" y="370026"/>
                  </a:lnTo>
                  <a:lnTo>
                    <a:pt x="2502912" y="377332"/>
                  </a:lnTo>
                  <a:lnTo>
                    <a:pt x="2506401" y="385272"/>
                  </a:lnTo>
                  <a:lnTo>
                    <a:pt x="2509256" y="392260"/>
                  </a:lnTo>
                  <a:lnTo>
                    <a:pt x="2511794" y="399565"/>
                  </a:lnTo>
                  <a:lnTo>
                    <a:pt x="2514015" y="406553"/>
                  </a:lnTo>
                  <a:lnTo>
                    <a:pt x="2516553" y="413858"/>
                  </a:lnTo>
                  <a:lnTo>
                    <a:pt x="2518139" y="421163"/>
                  </a:lnTo>
                  <a:lnTo>
                    <a:pt x="2520042" y="428468"/>
                  </a:lnTo>
                  <a:lnTo>
                    <a:pt x="2521311" y="436091"/>
                  </a:lnTo>
                  <a:lnTo>
                    <a:pt x="2522580" y="443397"/>
                  </a:lnTo>
                  <a:lnTo>
                    <a:pt x="2523849" y="450702"/>
                  </a:lnTo>
                  <a:lnTo>
                    <a:pt x="2524484" y="458325"/>
                  </a:lnTo>
                  <a:lnTo>
                    <a:pt x="2524801" y="465948"/>
                  </a:lnTo>
                  <a:lnTo>
                    <a:pt x="2525118" y="473570"/>
                  </a:lnTo>
                  <a:lnTo>
                    <a:pt x="2525118" y="480876"/>
                  </a:lnTo>
                  <a:lnTo>
                    <a:pt x="2524801" y="488181"/>
                  </a:lnTo>
                  <a:lnTo>
                    <a:pt x="2524167" y="495486"/>
                  </a:lnTo>
                  <a:lnTo>
                    <a:pt x="2523215" y="502791"/>
                  </a:lnTo>
                  <a:lnTo>
                    <a:pt x="2521946" y="510097"/>
                  </a:lnTo>
                  <a:lnTo>
                    <a:pt x="2520677" y="517402"/>
                  </a:lnTo>
                  <a:lnTo>
                    <a:pt x="2518774" y="524389"/>
                  </a:lnTo>
                  <a:lnTo>
                    <a:pt x="2516870" y="531695"/>
                  </a:lnTo>
                  <a:lnTo>
                    <a:pt x="2514649" y="538682"/>
                  </a:lnTo>
                  <a:lnTo>
                    <a:pt x="2512112" y="545670"/>
                  </a:lnTo>
                  <a:lnTo>
                    <a:pt x="2509256" y="552340"/>
                  </a:lnTo>
                  <a:lnTo>
                    <a:pt x="2506084" y="559010"/>
                  </a:lnTo>
                  <a:lnTo>
                    <a:pt x="2502594" y="565680"/>
                  </a:lnTo>
                  <a:lnTo>
                    <a:pt x="2499105" y="572032"/>
                  </a:lnTo>
                  <a:lnTo>
                    <a:pt x="2494980" y="578385"/>
                  </a:lnTo>
                  <a:lnTo>
                    <a:pt x="2490222" y="584737"/>
                  </a:lnTo>
                  <a:lnTo>
                    <a:pt x="2485781" y="590772"/>
                  </a:lnTo>
                  <a:lnTo>
                    <a:pt x="2481022" y="596489"/>
                  </a:lnTo>
                  <a:lnTo>
                    <a:pt x="2475312" y="602206"/>
                  </a:lnTo>
                  <a:lnTo>
                    <a:pt x="2469601" y="607923"/>
                  </a:lnTo>
                  <a:lnTo>
                    <a:pt x="2512112" y="590454"/>
                  </a:lnTo>
                  <a:lnTo>
                    <a:pt x="2554622" y="572985"/>
                  </a:lnTo>
                  <a:lnTo>
                    <a:pt x="2596815" y="555199"/>
                  </a:lnTo>
                  <a:lnTo>
                    <a:pt x="2639008" y="537094"/>
                  </a:lnTo>
                  <a:lnTo>
                    <a:pt x="2680883" y="518355"/>
                  </a:lnTo>
                  <a:lnTo>
                    <a:pt x="2722759" y="499615"/>
                  </a:lnTo>
                  <a:lnTo>
                    <a:pt x="2764634" y="480558"/>
                  </a:lnTo>
                  <a:lnTo>
                    <a:pt x="2805876" y="460866"/>
                  </a:lnTo>
                  <a:lnTo>
                    <a:pt x="2803972" y="457372"/>
                  </a:lnTo>
                  <a:lnTo>
                    <a:pt x="2801434" y="451655"/>
                  </a:lnTo>
                  <a:lnTo>
                    <a:pt x="2799848" y="445620"/>
                  </a:lnTo>
                  <a:lnTo>
                    <a:pt x="2798579" y="439585"/>
                  </a:lnTo>
                  <a:lnTo>
                    <a:pt x="2798262" y="433233"/>
                  </a:lnTo>
                  <a:lnTo>
                    <a:pt x="2798579" y="427198"/>
                  </a:lnTo>
                  <a:lnTo>
                    <a:pt x="2799214" y="421163"/>
                  </a:lnTo>
                  <a:lnTo>
                    <a:pt x="2800800" y="414811"/>
                  </a:lnTo>
                  <a:lnTo>
                    <a:pt x="2802703" y="409411"/>
                  </a:lnTo>
                  <a:lnTo>
                    <a:pt x="2805241" y="403377"/>
                  </a:lnTo>
                  <a:lnTo>
                    <a:pt x="2808414" y="397659"/>
                  </a:lnTo>
                  <a:lnTo>
                    <a:pt x="2812220" y="392577"/>
                  </a:lnTo>
                  <a:lnTo>
                    <a:pt x="2816345" y="387813"/>
                  </a:lnTo>
                  <a:lnTo>
                    <a:pt x="2821103" y="382731"/>
                  </a:lnTo>
                  <a:lnTo>
                    <a:pt x="2826179" y="378602"/>
                  </a:lnTo>
                  <a:lnTo>
                    <a:pt x="2831889" y="374473"/>
                  </a:lnTo>
                  <a:lnTo>
                    <a:pt x="2837917" y="371297"/>
                  </a:lnTo>
                  <a:lnTo>
                    <a:pt x="2841724" y="369391"/>
                  </a:lnTo>
                  <a:lnTo>
                    <a:pt x="2725614" y="140388"/>
                  </a:lnTo>
                  <a:lnTo>
                    <a:pt x="2722124" y="141976"/>
                  </a:lnTo>
                  <a:lnTo>
                    <a:pt x="2716097" y="144834"/>
                  </a:lnTo>
                  <a:lnTo>
                    <a:pt x="2710069" y="147058"/>
                  </a:lnTo>
                  <a:lnTo>
                    <a:pt x="2704042" y="148328"/>
                  </a:lnTo>
                  <a:lnTo>
                    <a:pt x="2697697" y="148963"/>
                  </a:lnTo>
                  <a:lnTo>
                    <a:pt x="2691669" y="149281"/>
                  </a:lnTo>
                  <a:lnTo>
                    <a:pt x="2685324" y="148646"/>
                  </a:lnTo>
                  <a:lnTo>
                    <a:pt x="2679614" y="147693"/>
                  </a:lnTo>
                  <a:lnTo>
                    <a:pt x="2673587" y="146422"/>
                  </a:lnTo>
                  <a:lnTo>
                    <a:pt x="2667876" y="144199"/>
                  </a:lnTo>
                  <a:lnTo>
                    <a:pt x="2662483" y="141341"/>
                  </a:lnTo>
                  <a:lnTo>
                    <a:pt x="2657407" y="138164"/>
                  </a:lnTo>
                  <a:lnTo>
                    <a:pt x="2652649" y="134353"/>
                  </a:lnTo>
                  <a:lnTo>
                    <a:pt x="2648207" y="130224"/>
                  </a:lnTo>
                  <a:lnTo>
                    <a:pt x="2644083" y="125777"/>
                  </a:lnTo>
                  <a:lnTo>
                    <a:pt x="2640594" y="120378"/>
                  </a:lnTo>
                  <a:lnTo>
                    <a:pt x="2637421" y="114978"/>
                  </a:lnTo>
                  <a:lnTo>
                    <a:pt x="2637421" y="114660"/>
                  </a:lnTo>
                  <a:close/>
                  <a:moveTo>
                    <a:pt x="2724345" y="0"/>
                  </a:moveTo>
                  <a:lnTo>
                    <a:pt x="2962275" y="451019"/>
                  </a:lnTo>
                  <a:lnTo>
                    <a:pt x="2931186" y="467218"/>
                  </a:lnTo>
                  <a:lnTo>
                    <a:pt x="2899779" y="482781"/>
                  </a:lnTo>
                  <a:lnTo>
                    <a:pt x="2868055" y="498345"/>
                  </a:lnTo>
                  <a:lnTo>
                    <a:pt x="2836331" y="513590"/>
                  </a:lnTo>
                  <a:lnTo>
                    <a:pt x="2804924" y="528518"/>
                  </a:lnTo>
                  <a:lnTo>
                    <a:pt x="2773200" y="543129"/>
                  </a:lnTo>
                  <a:lnTo>
                    <a:pt x="2741159" y="557739"/>
                  </a:lnTo>
                  <a:lnTo>
                    <a:pt x="2709435" y="572032"/>
                  </a:lnTo>
                  <a:lnTo>
                    <a:pt x="2677394" y="586008"/>
                  </a:lnTo>
                  <a:lnTo>
                    <a:pt x="2645352" y="599983"/>
                  </a:lnTo>
                  <a:lnTo>
                    <a:pt x="2613311" y="613640"/>
                  </a:lnTo>
                  <a:lnTo>
                    <a:pt x="2581270" y="626980"/>
                  </a:lnTo>
                  <a:lnTo>
                    <a:pt x="2548911" y="640003"/>
                  </a:lnTo>
                  <a:lnTo>
                    <a:pt x="2516870" y="652708"/>
                  </a:lnTo>
                  <a:lnTo>
                    <a:pt x="2483877" y="665412"/>
                  </a:lnTo>
                  <a:lnTo>
                    <a:pt x="2451519" y="677800"/>
                  </a:lnTo>
                  <a:lnTo>
                    <a:pt x="2419160" y="690187"/>
                  </a:lnTo>
                  <a:lnTo>
                    <a:pt x="2386484" y="701939"/>
                  </a:lnTo>
                  <a:lnTo>
                    <a:pt x="2353809" y="713373"/>
                  </a:lnTo>
                  <a:lnTo>
                    <a:pt x="2320499" y="725125"/>
                  </a:lnTo>
                  <a:lnTo>
                    <a:pt x="2287823" y="736242"/>
                  </a:lnTo>
                  <a:lnTo>
                    <a:pt x="2254830" y="747358"/>
                  </a:lnTo>
                  <a:lnTo>
                    <a:pt x="2221520" y="758157"/>
                  </a:lnTo>
                  <a:lnTo>
                    <a:pt x="2188209" y="768639"/>
                  </a:lnTo>
                  <a:lnTo>
                    <a:pt x="2155217" y="779120"/>
                  </a:lnTo>
                  <a:lnTo>
                    <a:pt x="2121589" y="789284"/>
                  </a:lnTo>
                  <a:lnTo>
                    <a:pt x="2087962" y="798813"/>
                  </a:lnTo>
                  <a:lnTo>
                    <a:pt x="2054334" y="808341"/>
                  </a:lnTo>
                  <a:lnTo>
                    <a:pt x="2020707" y="817870"/>
                  </a:lnTo>
                  <a:lnTo>
                    <a:pt x="1986445" y="827081"/>
                  </a:lnTo>
                  <a:lnTo>
                    <a:pt x="1952817" y="835974"/>
                  </a:lnTo>
                  <a:lnTo>
                    <a:pt x="1918556" y="844550"/>
                  </a:lnTo>
                  <a:lnTo>
                    <a:pt x="1800225" y="349064"/>
                  </a:lnTo>
                  <a:lnTo>
                    <a:pt x="1830363" y="341123"/>
                  </a:lnTo>
                  <a:lnTo>
                    <a:pt x="1860501" y="333183"/>
                  </a:lnTo>
                  <a:lnTo>
                    <a:pt x="1890321" y="324925"/>
                  </a:lnTo>
                  <a:lnTo>
                    <a:pt x="1920142" y="316349"/>
                  </a:lnTo>
                  <a:lnTo>
                    <a:pt x="1950280" y="308091"/>
                  </a:lnTo>
                  <a:lnTo>
                    <a:pt x="1979783" y="299515"/>
                  </a:lnTo>
                  <a:lnTo>
                    <a:pt x="2009603" y="290304"/>
                  </a:lnTo>
                  <a:lnTo>
                    <a:pt x="2039107" y="281411"/>
                  </a:lnTo>
                  <a:lnTo>
                    <a:pt x="2068293" y="271882"/>
                  </a:lnTo>
                  <a:lnTo>
                    <a:pt x="2098113" y="262353"/>
                  </a:lnTo>
                  <a:lnTo>
                    <a:pt x="2127299" y="252825"/>
                  </a:lnTo>
                  <a:lnTo>
                    <a:pt x="2156168" y="242661"/>
                  </a:lnTo>
                  <a:lnTo>
                    <a:pt x="2185354" y="232497"/>
                  </a:lnTo>
                  <a:lnTo>
                    <a:pt x="2214223" y="222333"/>
                  </a:lnTo>
                  <a:lnTo>
                    <a:pt x="2243409" y="211534"/>
                  </a:lnTo>
                  <a:lnTo>
                    <a:pt x="2272278" y="200735"/>
                  </a:lnTo>
                  <a:lnTo>
                    <a:pt x="2301147" y="189936"/>
                  </a:lnTo>
                  <a:lnTo>
                    <a:pt x="2329698" y="178820"/>
                  </a:lnTo>
                  <a:lnTo>
                    <a:pt x="2358250" y="167068"/>
                  </a:lnTo>
                  <a:lnTo>
                    <a:pt x="2386802" y="155633"/>
                  </a:lnTo>
                  <a:lnTo>
                    <a:pt x="2415353" y="143881"/>
                  </a:lnTo>
                  <a:lnTo>
                    <a:pt x="2443588" y="132130"/>
                  </a:lnTo>
                  <a:lnTo>
                    <a:pt x="2472139" y="119742"/>
                  </a:lnTo>
                  <a:lnTo>
                    <a:pt x="2500374" y="107355"/>
                  </a:lnTo>
                  <a:lnTo>
                    <a:pt x="2528608" y="94650"/>
                  </a:lnTo>
                  <a:lnTo>
                    <a:pt x="2556842" y="81628"/>
                  </a:lnTo>
                  <a:lnTo>
                    <a:pt x="2584759" y="68923"/>
                  </a:lnTo>
                  <a:lnTo>
                    <a:pt x="2612994" y="55583"/>
                  </a:lnTo>
                  <a:lnTo>
                    <a:pt x="2640911" y="41926"/>
                  </a:lnTo>
                  <a:lnTo>
                    <a:pt x="2668828" y="28268"/>
                  </a:lnTo>
                  <a:lnTo>
                    <a:pt x="2696428" y="14293"/>
                  </a:lnTo>
                  <a:lnTo>
                    <a:pt x="2724345" y="0"/>
                  </a:lnTo>
                  <a:close/>
                </a:path>
              </a:pathLst>
            </a:custGeom>
            <a:solidFill>
              <a:schemeClr val="tx2">
                <a:lumMod val="50000"/>
              </a:schemeClr>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fontAlgn="auto">
                <a:spcBef>
                  <a:spcPts val="0"/>
                </a:spcBef>
                <a:spcAft>
                  <a:spcPts val="0"/>
                </a:spcAft>
              </a:pPr>
              <a:endParaRPr lang="zh-CN" altLang="en-US" sz="1900" dirty="0">
                <a:solidFill>
                  <a:srgbClr val="602222"/>
                </a:solidFill>
                <a:latin typeface="Arial" panose="020B0604020202020204" pitchFamily="34" charset="0"/>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ppt_w</p:attrName>
                                        </p:attrNameLst>
                                      </p:cBhvr>
                                      <p:tavLst>
                                        <p:tav tm="0">
                                          <p:val>
                                            <p:fltVal val="0"/>
                                          </p:val>
                                        </p:tav>
                                        <p:tav tm="100000">
                                          <p:val>
                                            <p:strVal val="#ppt_w"/>
                                          </p:val>
                                        </p:tav>
                                      </p:tavLst>
                                    </p:anim>
                                    <p:anim calcmode="lin" valueType="num">
                                      <p:cBhvr>
                                        <p:cTn id="14" dur="500" fill="hold"/>
                                        <p:tgtEl>
                                          <p:spTgt spid="23"/>
                                        </p:tgtEl>
                                        <p:attrNameLst>
                                          <p:attrName>ppt_h</p:attrName>
                                        </p:attrNameLst>
                                      </p:cBhvr>
                                      <p:tavLst>
                                        <p:tav tm="0">
                                          <p:val>
                                            <p:fltVal val="0"/>
                                          </p:val>
                                        </p:tav>
                                        <p:tav tm="100000">
                                          <p:val>
                                            <p:strVal val="#ppt_h"/>
                                          </p:val>
                                        </p:tav>
                                      </p:tavLst>
                                    </p:anim>
                                    <p:animEffect transition="in" filter="fade">
                                      <p:cBhvr>
                                        <p:cTn id="15" dur="500"/>
                                        <p:tgtEl>
                                          <p:spTgt spid="23"/>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arn(inVertical)">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p:tgtEl>
                                          <p:spTgt spid="19"/>
                                        </p:tgtEl>
                                        <p:attrNameLst>
                                          <p:attrName>ppt_y</p:attrName>
                                        </p:attrNameLst>
                                      </p:cBhvr>
                                      <p:tavLst>
                                        <p:tav tm="0">
                                          <p:val>
                                            <p:strVal val="#ppt_y+#ppt_h*1.125000"/>
                                          </p:val>
                                        </p:tav>
                                        <p:tav tm="100000">
                                          <p:val>
                                            <p:strVal val="#ppt_y"/>
                                          </p:val>
                                        </p:tav>
                                      </p:tavLst>
                                    </p:anim>
                                    <p:animEffect transition="in" filter="wipe(up)">
                                      <p:cBhvr>
                                        <p:cTn id="26" dur="500"/>
                                        <p:tgtEl>
                                          <p:spTgt spid="19"/>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p:tgtEl>
                                          <p:spTgt spid="20"/>
                                        </p:tgtEl>
                                        <p:attrNameLst>
                                          <p:attrName>ppt_y</p:attrName>
                                        </p:attrNameLst>
                                      </p:cBhvr>
                                      <p:tavLst>
                                        <p:tav tm="0">
                                          <p:val>
                                            <p:strVal val="#ppt_y-#ppt_h*1.125000"/>
                                          </p:val>
                                        </p:tav>
                                        <p:tav tm="100000">
                                          <p:val>
                                            <p:strVal val="#ppt_y"/>
                                          </p:val>
                                        </p:tav>
                                      </p:tavLst>
                                    </p:anim>
                                    <p:animEffect transition="in" filter="wipe(down)">
                                      <p:cBhvr>
                                        <p:cTn id="30" dur="500"/>
                                        <p:tgtEl>
                                          <p:spTgt spid="20"/>
                                        </p:tgtEl>
                                      </p:cBhvr>
                                    </p:animEffect>
                                  </p:childTnLst>
                                </p:cTn>
                              </p:par>
                            </p:childTnLst>
                          </p:cTn>
                        </p:par>
                        <p:par>
                          <p:cTn id="31" fill="hold">
                            <p:stCondLst>
                              <p:cond delay="1500"/>
                            </p:stCondLst>
                            <p:childTnLst>
                              <p:par>
                                <p:cTn id="32" presetID="53" presetClass="entr" presetSubtype="16" fill="hold" nodeType="afterEffect">
                                  <p:stCondLst>
                                    <p:cond delay="0"/>
                                  </p:stCondLst>
                                  <p:childTnLst>
                                    <p:set>
                                      <p:cBhvr>
                                        <p:cTn id="33" dur="1" fill="hold">
                                          <p:stCondLst>
                                            <p:cond delay="0"/>
                                          </p:stCondLst>
                                        </p:cTn>
                                        <p:tgtEl>
                                          <p:spTgt spid="43"/>
                                        </p:tgtEl>
                                        <p:attrNameLst>
                                          <p:attrName>style.visibility</p:attrName>
                                        </p:attrNameLst>
                                      </p:cBhvr>
                                      <p:to>
                                        <p:strVal val="visible"/>
                                      </p:to>
                                    </p:set>
                                    <p:anim calcmode="lin" valueType="num">
                                      <p:cBhvr>
                                        <p:cTn id="34" dur="500" fill="hold"/>
                                        <p:tgtEl>
                                          <p:spTgt spid="43"/>
                                        </p:tgtEl>
                                        <p:attrNameLst>
                                          <p:attrName>ppt_w</p:attrName>
                                        </p:attrNameLst>
                                      </p:cBhvr>
                                      <p:tavLst>
                                        <p:tav tm="0">
                                          <p:val>
                                            <p:fltVal val="0"/>
                                          </p:val>
                                        </p:tav>
                                        <p:tav tm="100000">
                                          <p:val>
                                            <p:strVal val="#ppt_w"/>
                                          </p:val>
                                        </p:tav>
                                      </p:tavLst>
                                    </p:anim>
                                    <p:anim calcmode="lin" valueType="num">
                                      <p:cBhvr>
                                        <p:cTn id="35" dur="500" fill="hold"/>
                                        <p:tgtEl>
                                          <p:spTgt spid="43"/>
                                        </p:tgtEl>
                                        <p:attrNameLst>
                                          <p:attrName>ppt_h</p:attrName>
                                        </p:attrNameLst>
                                      </p:cBhvr>
                                      <p:tavLst>
                                        <p:tav tm="0">
                                          <p:val>
                                            <p:fltVal val="0"/>
                                          </p:val>
                                        </p:tav>
                                        <p:tav tm="100000">
                                          <p:val>
                                            <p:strVal val="#ppt_h"/>
                                          </p:val>
                                        </p:tav>
                                      </p:tavLst>
                                    </p:anim>
                                    <p:animEffect transition="in" filter="fade">
                                      <p:cBhvr>
                                        <p:cTn id="36" dur="500"/>
                                        <p:tgtEl>
                                          <p:spTgt spid="43"/>
                                        </p:tgtEl>
                                      </p:cBhvr>
                                    </p:animEffect>
                                  </p:childTnLst>
                                </p:cTn>
                              </p:par>
                            </p:childTnLst>
                          </p:cTn>
                        </p:par>
                        <p:par>
                          <p:cTn id="37" fill="hold">
                            <p:stCondLst>
                              <p:cond delay="2000"/>
                            </p:stCondLst>
                            <p:childTnLst>
                              <p:par>
                                <p:cTn id="38" presetID="16" presetClass="entr" presetSubtype="21" fill="hold" nodeType="after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barn(inVertical)">
                                      <p:cBhvr>
                                        <p:cTn id="40" dur="500"/>
                                        <p:tgtEl>
                                          <p:spTgt spid="4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37"/>
                                        </p:tgtEl>
                                        <p:attrNameLst>
                                          <p:attrName>style.visibility</p:attrName>
                                        </p:attrNameLst>
                                      </p:cBhvr>
                                      <p:to>
                                        <p:strVal val="visible"/>
                                      </p:to>
                                    </p:set>
                                    <p:anim calcmode="lin" valueType="num">
                                      <p:cBhvr additive="base">
                                        <p:cTn id="46" dur="500"/>
                                        <p:tgtEl>
                                          <p:spTgt spid="37"/>
                                        </p:tgtEl>
                                        <p:attrNameLst>
                                          <p:attrName>ppt_y</p:attrName>
                                        </p:attrNameLst>
                                      </p:cBhvr>
                                      <p:tavLst>
                                        <p:tav tm="0">
                                          <p:val>
                                            <p:strVal val="#ppt_y+#ppt_h*1.125000"/>
                                          </p:val>
                                        </p:tav>
                                        <p:tav tm="100000">
                                          <p:val>
                                            <p:strVal val="#ppt_y"/>
                                          </p:val>
                                        </p:tav>
                                      </p:tavLst>
                                    </p:anim>
                                    <p:animEffect transition="in" filter="wipe(up)">
                                      <p:cBhvr>
                                        <p:cTn id="47" dur="500"/>
                                        <p:tgtEl>
                                          <p:spTgt spid="37"/>
                                        </p:tgtEl>
                                      </p:cBhvr>
                                    </p:animEffect>
                                  </p:childTnLst>
                                </p:cTn>
                              </p:par>
                              <p:par>
                                <p:cTn id="48" presetID="12" presetClass="entr" presetSubtype="1"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anim calcmode="lin" valueType="num">
                                      <p:cBhvr additive="base">
                                        <p:cTn id="50" dur="500"/>
                                        <p:tgtEl>
                                          <p:spTgt spid="40"/>
                                        </p:tgtEl>
                                        <p:attrNameLst>
                                          <p:attrName>ppt_y</p:attrName>
                                        </p:attrNameLst>
                                      </p:cBhvr>
                                      <p:tavLst>
                                        <p:tav tm="0">
                                          <p:val>
                                            <p:strVal val="#ppt_y-#ppt_h*1.125000"/>
                                          </p:val>
                                        </p:tav>
                                        <p:tav tm="100000">
                                          <p:val>
                                            <p:strVal val="#ppt_y"/>
                                          </p:val>
                                        </p:tav>
                                      </p:tavLst>
                                    </p:anim>
                                    <p:animEffect transition="in" filter="wipe(down)">
                                      <p:cBhvr>
                                        <p:cTn id="5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p:bldP spid="20" grpId="0"/>
      <p:bldP spid="22" grpId="0" animBg="1"/>
      <p:bldP spid="37" grpId="0"/>
      <p:bldP spid="40" grpId="0"/>
      <p:bldP spid="4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57008" y="511571"/>
            <a:ext cx="3877985"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定义类时指定类属性</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9" name="组合 8"/>
          <p:cNvGrpSpPr/>
          <p:nvPr/>
        </p:nvGrpSpPr>
        <p:grpSpPr>
          <a:xfrm>
            <a:off x="869324" y="1477087"/>
            <a:ext cx="877274" cy="877274"/>
            <a:chOff x="1184655" y="3843886"/>
            <a:chExt cx="877274" cy="877274"/>
          </a:xfrm>
        </p:grpSpPr>
        <p:sp>
          <p:nvSpPr>
            <p:cNvPr id="10" name="KSO_Shape"/>
            <p:cNvSpPr/>
            <p:nvPr/>
          </p:nvSpPr>
          <p:spPr>
            <a:xfrm>
              <a:off x="1184655" y="3843886"/>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1" name="KSO_Shape"/>
            <p:cNvSpPr/>
            <p:nvPr/>
          </p:nvSpPr>
          <p:spPr bwMode="auto">
            <a:xfrm>
              <a:off x="1364011" y="3954003"/>
              <a:ext cx="646190" cy="648477"/>
            </a:xfrm>
            <a:custGeom>
              <a:avLst/>
              <a:gdLst>
                <a:gd name="T0" fmla="*/ 1471281 w 3950"/>
                <a:gd name="T1" fmla="*/ 1585004 h 3962"/>
                <a:gd name="T2" fmla="*/ 1291856 w 3950"/>
                <a:gd name="T3" fmla="*/ 1800397 h 3962"/>
                <a:gd name="T4" fmla="*/ 0 w 3950"/>
                <a:gd name="T5" fmla="*/ 1620903 h 3962"/>
                <a:gd name="T6" fmla="*/ 179425 w 3950"/>
                <a:gd name="T7" fmla="*/ 5453 h 3962"/>
                <a:gd name="T8" fmla="*/ 963441 w 3950"/>
                <a:gd name="T9" fmla="*/ 5453 h 3962"/>
                <a:gd name="T10" fmla="*/ 968438 w 3950"/>
                <a:gd name="T11" fmla="*/ 5453 h 3962"/>
                <a:gd name="T12" fmla="*/ 968892 w 3950"/>
                <a:gd name="T13" fmla="*/ 5907 h 3962"/>
                <a:gd name="T14" fmla="*/ 1471281 w 3950"/>
                <a:gd name="T15" fmla="*/ 543936 h 3962"/>
                <a:gd name="T16" fmla="*/ 1474006 w 3950"/>
                <a:gd name="T17" fmla="*/ 552570 h 3962"/>
                <a:gd name="T18" fmla="*/ 1471281 w 3950"/>
                <a:gd name="T19" fmla="*/ 974723 h 3962"/>
                <a:gd name="T20" fmla="*/ 1794245 w 3950"/>
                <a:gd name="T21" fmla="*/ 1154217 h 3962"/>
                <a:gd name="T22" fmla="*/ 1614821 w 3950"/>
                <a:gd name="T23" fmla="*/ 1585004 h 3962"/>
                <a:gd name="T24" fmla="*/ 968892 w 3950"/>
                <a:gd name="T25" fmla="*/ 364442 h 3962"/>
                <a:gd name="T26" fmla="*/ 1355450 w 3950"/>
                <a:gd name="T27" fmla="*/ 543936 h 3962"/>
                <a:gd name="T28" fmla="*/ 1399965 w 3950"/>
                <a:gd name="T29" fmla="*/ 615734 h 3962"/>
                <a:gd name="T30" fmla="*/ 897123 w 3950"/>
                <a:gd name="T31" fmla="*/ 436240 h 3962"/>
                <a:gd name="T32" fmla="*/ 251194 w 3950"/>
                <a:gd name="T33" fmla="*/ 77251 h 3962"/>
                <a:gd name="T34" fmla="*/ 71770 w 3950"/>
                <a:gd name="T35" fmla="*/ 1549105 h 3962"/>
                <a:gd name="T36" fmla="*/ 1220087 w 3950"/>
                <a:gd name="T37" fmla="*/ 1728599 h 3962"/>
                <a:gd name="T38" fmla="*/ 574158 w 3950"/>
                <a:gd name="T39" fmla="*/ 1585004 h 3962"/>
                <a:gd name="T40" fmla="*/ 394734 w 3950"/>
                <a:gd name="T41" fmla="*/ 1154217 h 3962"/>
                <a:gd name="T42" fmla="*/ 1399965 w 3950"/>
                <a:gd name="T43" fmla="*/ 974723 h 3962"/>
                <a:gd name="T44" fmla="*/ 1254609 w 3950"/>
                <a:gd name="T45" fmla="*/ 1147401 h 3962"/>
                <a:gd name="T46" fmla="*/ 1121517 w 3950"/>
                <a:gd name="T47" fmla="*/ 1246464 h 3962"/>
                <a:gd name="T48" fmla="*/ 987062 w 3950"/>
                <a:gd name="T49" fmla="*/ 1147401 h 3962"/>
                <a:gd name="T50" fmla="*/ 977523 w 3950"/>
                <a:gd name="T51" fmla="*/ 1455950 h 3962"/>
                <a:gd name="T52" fmla="*/ 1120608 w 3950"/>
                <a:gd name="T53" fmla="*/ 1349162 h 3962"/>
                <a:gd name="T54" fmla="*/ 1264148 w 3950"/>
                <a:gd name="T55" fmla="*/ 1455950 h 3962"/>
                <a:gd name="T56" fmla="*/ 1254609 w 3950"/>
                <a:gd name="T57" fmla="*/ 1147401 h 3962"/>
                <a:gd name="T58" fmla="*/ 957536 w 3950"/>
                <a:gd name="T59" fmla="*/ 1147401 h 3962"/>
                <a:gd name="T60" fmla="*/ 712701 w 3950"/>
                <a:gd name="T61" fmla="*/ 1199659 h 3962"/>
                <a:gd name="T62" fmla="*/ 804003 w 3950"/>
                <a:gd name="T63" fmla="*/ 1455950 h 3962"/>
                <a:gd name="T64" fmla="*/ 866688 w 3950"/>
                <a:gd name="T65" fmla="*/ 1199659 h 3962"/>
                <a:gd name="T66" fmla="*/ 1529424 w 3950"/>
                <a:gd name="T67" fmla="*/ 1147401 h 3962"/>
                <a:gd name="T68" fmla="*/ 1284589 w 3950"/>
                <a:gd name="T69" fmla="*/ 1199659 h 3962"/>
                <a:gd name="T70" fmla="*/ 1375891 w 3950"/>
                <a:gd name="T71" fmla="*/ 1455950 h 3962"/>
                <a:gd name="T72" fmla="*/ 1438121 w 3950"/>
                <a:gd name="T73" fmla="*/ 1199659 h 3962"/>
                <a:gd name="T74" fmla="*/ 1529424 w 3950"/>
                <a:gd name="T75" fmla="*/ 1147401 h 3962"/>
                <a:gd name="T76" fmla="*/ 753583 w 3950"/>
                <a:gd name="T77" fmla="*/ 651633 h 3962"/>
                <a:gd name="T78" fmla="*/ 179425 w 3950"/>
                <a:gd name="T79" fmla="*/ 723431 h 3962"/>
                <a:gd name="T80" fmla="*/ 179425 w 3950"/>
                <a:gd name="T81" fmla="*/ 364442 h 3962"/>
                <a:gd name="T82" fmla="*/ 753583 w 3950"/>
                <a:gd name="T83" fmla="*/ 436240 h 3962"/>
                <a:gd name="T84" fmla="*/ 179425 w 3950"/>
                <a:gd name="T85" fmla="*/ 364442 h 3962"/>
                <a:gd name="T86" fmla="*/ 753583 w 3950"/>
                <a:gd name="T87" fmla="*/ 220846 h 3962"/>
                <a:gd name="T88" fmla="*/ 179425 w 3950"/>
                <a:gd name="T89" fmla="*/ 292644 h 3962"/>
                <a:gd name="T90" fmla="*/ 538274 w 3950"/>
                <a:gd name="T91" fmla="*/ 579835 h 3962"/>
                <a:gd name="T92" fmla="*/ 179425 w 3950"/>
                <a:gd name="T93" fmla="*/ 508037 h 3962"/>
                <a:gd name="T94" fmla="*/ 538274 w 3950"/>
                <a:gd name="T95" fmla="*/ 579835 h 3962"/>
                <a:gd name="T96" fmla="*/ 179425 w 3950"/>
                <a:gd name="T97" fmla="*/ 867026 h 3962"/>
                <a:gd name="T98" fmla="*/ 394734 w 3950"/>
                <a:gd name="T99" fmla="*/ 795228 h 39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950" h="3962">
                  <a:moveTo>
                    <a:pt x="3555" y="3488"/>
                  </a:moveTo>
                  <a:cubicBezTo>
                    <a:pt x="3239" y="3488"/>
                    <a:pt x="3239" y="3488"/>
                    <a:pt x="3239" y="3488"/>
                  </a:cubicBezTo>
                  <a:cubicBezTo>
                    <a:pt x="3239" y="3567"/>
                    <a:pt x="3239" y="3567"/>
                    <a:pt x="3239" y="3567"/>
                  </a:cubicBezTo>
                  <a:cubicBezTo>
                    <a:pt x="3239" y="3785"/>
                    <a:pt x="3063" y="3962"/>
                    <a:pt x="2844" y="3962"/>
                  </a:cubicBezTo>
                  <a:cubicBezTo>
                    <a:pt x="395" y="3962"/>
                    <a:pt x="395" y="3962"/>
                    <a:pt x="395" y="3962"/>
                  </a:cubicBezTo>
                  <a:cubicBezTo>
                    <a:pt x="177" y="3962"/>
                    <a:pt x="0" y="3785"/>
                    <a:pt x="0" y="3567"/>
                  </a:cubicBezTo>
                  <a:cubicBezTo>
                    <a:pt x="0" y="407"/>
                    <a:pt x="0" y="407"/>
                    <a:pt x="0" y="407"/>
                  </a:cubicBezTo>
                  <a:cubicBezTo>
                    <a:pt x="0" y="189"/>
                    <a:pt x="177" y="12"/>
                    <a:pt x="395" y="12"/>
                  </a:cubicBezTo>
                  <a:cubicBezTo>
                    <a:pt x="1975" y="12"/>
                    <a:pt x="1975" y="12"/>
                    <a:pt x="1975" y="12"/>
                  </a:cubicBezTo>
                  <a:cubicBezTo>
                    <a:pt x="2121" y="12"/>
                    <a:pt x="2121" y="12"/>
                    <a:pt x="2121" y="12"/>
                  </a:cubicBezTo>
                  <a:cubicBezTo>
                    <a:pt x="2121" y="0"/>
                    <a:pt x="2121" y="0"/>
                    <a:pt x="2121" y="0"/>
                  </a:cubicBezTo>
                  <a:cubicBezTo>
                    <a:pt x="2132" y="12"/>
                    <a:pt x="2132" y="12"/>
                    <a:pt x="2132" y="12"/>
                  </a:cubicBezTo>
                  <a:cubicBezTo>
                    <a:pt x="2133" y="12"/>
                    <a:pt x="2133" y="12"/>
                    <a:pt x="2133" y="12"/>
                  </a:cubicBezTo>
                  <a:cubicBezTo>
                    <a:pt x="2133" y="13"/>
                    <a:pt x="2133" y="13"/>
                    <a:pt x="2133" y="13"/>
                  </a:cubicBezTo>
                  <a:cubicBezTo>
                    <a:pt x="3227" y="1197"/>
                    <a:pt x="3227" y="1197"/>
                    <a:pt x="3227" y="1197"/>
                  </a:cubicBezTo>
                  <a:cubicBezTo>
                    <a:pt x="3239" y="1197"/>
                    <a:pt x="3239" y="1197"/>
                    <a:pt x="3239" y="1197"/>
                  </a:cubicBezTo>
                  <a:cubicBezTo>
                    <a:pt x="3239" y="1210"/>
                    <a:pt x="3239" y="1210"/>
                    <a:pt x="3239" y="1210"/>
                  </a:cubicBezTo>
                  <a:cubicBezTo>
                    <a:pt x="3245" y="1216"/>
                    <a:pt x="3245" y="1216"/>
                    <a:pt x="3245" y="1216"/>
                  </a:cubicBezTo>
                  <a:cubicBezTo>
                    <a:pt x="3239" y="1216"/>
                    <a:pt x="3239" y="1216"/>
                    <a:pt x="3239" y="1216"/>
                  </a:cubicBezTo>
                  <a:cubicBezTo>
                    <a:pt x="3239" y="2145"/>
                    <a:pt x="3239" y="2145"/>
                    <a:pt x="3239" y="2145"/>
                  </a:cubicBezTo>
                  <a:cubicBezTo>
                    <a:pt x="3555" y="2145"/>
                    <a:pt x="3555" y="2145"/>
                    <a:pt x="3555" y="2145"/>
                  </a:cubicBezTo>
                  <a:cubicBezTo>
                    <a:pt x="3774" y="2145"/>
                    <a:pt x="3950" y="2322"/>
                    <a:pt x="3950" y="2540"/>
                  </a:cubicBezTo>
                  <a:cubicBezTo>
                    <a:pt x="3950" y="3093"/>
                    <a:pt x="3950" y="3093"/>
                    <a:pt x="3950" y="3093"/>
                  </a:cubicBezTo>
                  <a:cubicBezTo>
                    <a:pt x="3950" y="3311"/>
                    <a:pt x="3774" y="3488"/>
                    <a:pt x="3555" y="3488"/>
                  </a:cubicBezTo>
                  <a:close/>
                  <a:moveTo>
                    <a:pt x="2133" y="296"/>
                  </a:moveTo>
                  <a:cubicBezTo>
                    <a:pt x="2133" y="802"/>
                    <a:pt x="2133" y="802"/>
                    <a:pt x="2133" y="802"/>
                  </a:cubicBezTo>
                  <a:cubicBezTo>
                    <a:pt x="2133" y="1020"/>
                    <a:pt x="2310" y="1197"/>
                    <a:pt x="2528" y="1197"/>
                  </a:cubicBezTo>
                  <a:cubicBezTo>
                    <a:pt x="2984" y="1197"/>
                    <a:pt x="2984" y="1197"/>
                    <a:pt x="2984" y="1197"/>
                  </a:cubicBezTo>
                  <a:lnTo>
                    <a:pt x="2133" y="296"/>
                  </a:lnTo>
                  <a:close/>
                  <a:moveTo>
                    <a:pt x="3082" y="1355"/>
                  </a:moveTo>
                  <a:cubicBezTo>
                    <a:pt x="2371" y="1355"/>
                    <a:pt x="2371" y="1355"/>
                    <a:pt x="2371" y="1355"/>
                  </a:cubicBezTo>
                  <a:cubicBezTo>
                    <a:pt x="2152" y="1355"/>
                    <a:pt x="1975" y="1178"/>
                    <a:pt x="1975" y="960"/>
                  </a:cubicBezTo>
                  <a:cubicBezTo>
                    <a:pt x="1975" y="170"/>
                    <a:pt x="1975" y="170"/>
                    <a:pt x="1975" y="170"/>
                  </a:cubicBezTo>
                  <a:cubicBezTo>
                    <a:pt x="553" y="170"/>
                    <a:pt x="553" y="170"/>
                    <a:pt x="553" y="170"/>
                  </a:cubicBezTo>
                  <a:cubicBezTo>
                    <a:pt x="335" y="170"/>
                    <a:pt x="158" y="347"/>
                    <a:pt x="158" y="565"/>
                  </a:cubicBezTo>
                  <a:cubicBezTo>
                    <a:pt x="158" y="3409"/>
                    <a:pt x="158" y="3409"/>
                    <a:pt x="158" y="3409"/>
                  </a:cubicBezTo>
                  <a:cubicBezTo>
                    <a:pt x="158" y="3627"/>
                    <a:pt x="335" y="3804"/>
                    <a:pt x="553" y="3804"/>
                  </a:cubicBezTo>
                  <a:cubicBezTo>
                    <a:pt x="2686" y="3804"/>
                    <a:pt x="2686" y="3804"/>
                    <a:pt x="2686" y="3804"/>
                  </a:cubicBezTo>
                  <a:cubicBezTo>
                    <a:pt x="2877" y="3804"/>
                    <a:pt x="3037" y="3668"/>
                    <a:pt x="3073" y="3488"/>
                  </a:cubicBezTo>
                  <a:cubicBezTo>
                    <a:pt x="1264" y="3488"/>
                    <a:pt x="1264" y="3488"/>
                    <a:pt x="1264" y="3488"/>
                  </a:cubicBezTo>
                  <a:cubicBezTo>
                    <a:pt x="1046" y="3488"/>
                    <a:pt x="869" y="3311"/>
                    <a:pt x="869" y="3093"/>
                  </a:cubicBezTo>
                  <a:cubicBezTo>
                    <a:pt x="869" y="2540"/>
                    <a:pt x="869" y="2540"/>
                    <a:pt x="869" y="2540"/>
                  </a:cubicBezTo>
                  <a:cubicBezTo>
                    <a:pt x="869" y="2322"/>
                    <a:pt x="1046" y="2145"/>
                    <a:pt x="1264" y="2145"/>
                  </a:cubicBezTo>
                  <a:cubicBezTo>
                    <a:pt x="3082" y="2145"/>
                    <a:pt x="3082" y="2145"/>
                    <a:pt x="3082" y="2145"/>
                  </a:cubicBezTo>
                  <a:lnTo>
                    <a:pt x="3082" y="1355"/>
                  </a:lnTo>
                  <a:close/>
                  <a:moveTo>
                    <a:pt x="2762" y="2525"/>
                  </a:moveTo>
                  <a:cubicBezTo>
                    <a:pt x="2603" y="2525"/>
                    <a:pt x="2603" y="2525"/>
                    <a:pt x="2603" y="2525"/>
                  </a:cubicBezTo>
                  <a:cubicBezTo>
                    <a:pt x="2469" y="2743"/>
                    <a:pt x="2469" y="2743"/>
                    <a:pt x="2469" y="2743"/>
                  </a:cubicBezTo>
                  <a:cubicBezTo>
                    <a:pt x="2333" y="2525"/>
                    <a:pt x="2333" y="2525"/>
                    <a:pt x="2333" y="2525"/>
                  </a:cubicBezTo>
                  <a:cubicBezTo>
                    <a:pt x="2173" y="2525"/>
                    <a:pt x="2173" y="2525"/>
                    <a:pt x="2173" y="2525"/>
                  </a:cubicBezTo>
                  <a:cubicBezTo>
                    <a:pt x="2383" y="2850"/>
                    <a:pt x="2383" y="2850"/>
                    <a:pt x="2383" y="2850"/>
                  </a:cubicBezTo>
                  <a:cubicBezTo>
                    <a:pt x="2152" y="3204"/>
                    <a:pt x="2152" y="3204"/>
                    <a:pt x="2152" y="3204"/>
                  </a:cubicBezTo>
                  <a:cubicBezTo>
                    <a:pt x="2316" y="3204"/>
                    <a:pt x="2316" y="3204"/>
                    <a:pt x="2316" y="3204"/>
                  </a:cubicBezTo>
                  <a:cubicBezTo>
                    <a:pt x="2467" y="2969"/>
                    <a:pt x="2467" y="2969"/>
                    <a:pt x="2467" y="2969"/>
                  </a:cubicBezTo>
                  <a:cubicBezTo>
                    <a:pt x="2617" y="3204"/>
                    <a:pt x="2617" y="3204"/>
                    <a:pt x="2617" y="3204"/>
                  </a:cubicBezTo>
                  <a:cubicBezTo>
                    <a:pt x="2783" y="3204"/>
                    <a:pt x="2783" y="3204"/>
                    <a:pt x="2783" y="3204"/>
                  </a:cubicBezTo>
                  <a:cubicBezTo>
                    <a:pt x="2551" y="2855"/>
                    <a:pt x="2551" y="2855"/>
                    <a:pt x="2551" y="2855"/>
                  </a:cubicBezTo>
                  <a:lnTo>
                    <a:pt x="2762" y="2525"/>
                  </a:lnTo>
                  <a:close/>
                  <a:moveTo>
                    <a:pt x="2108" y="2640"/>
                  </a:moveTo>
                  <a:cubicBezTo>
                    <a:pt x="2108" y="2525"/>
                    <a:pt x="2108" y="2525"/>
                    <a:pt x="2108" y="2525"/>
                  </a:cubicBezTo>
                  <a:cubicBezTo>
                    <a:pt x="1569" y="2525"/>
                    <a:pt x="1569" y="2525"/>
                    <a:pt x="1569" y="2525"/>
                  </a:cubicBezTo>
                  <a:cubicBezTo>
                    <a:pt x="1569" y="2640"/>
                    <a:pt x="1569" y="2640"/>
                    <a:pt x="1569" y="2640"/>
                  </a:cubicBezTo>
                  <a:cubicBezTo>
                    <a:pt x="1770" y="2640"/>
                    <a:pt x="1770" y="2640"/>
                    <a:pt x="1770" y="2640"/>
                  </a:cubicBezTo>
                  <a:cubicBezTo>
                    <a:pt x="1770" y="3204"/>
                    <a:pt x="1770" y="3204"/>
                    <a:pt x="1770" y="3204"/>
                  </a:cubicBezTo>
                  <a:cubicBezTo>
                    <a:pt x="1908" y="3204"/>
                    <a:pt x="1908" y="3204"/>
                    <a:pt x="1908" y="3204"/>
                  </a:cubicBezTo>
                  <a:cubicBezTo>
                    <a:pt x="1908" y="2640"/>
                    <a:pt x="1908" y="2640"/>
                    <a:pt x="1908" y="2640"/>
                  </a:cubicBezTo>
                  <a:lnTo>
                    <a:pt x="2108" y="2640"/>
                  </a:lnTo>
                  <a:close/>
                  <a:moveTo>
                    <a:pt x="3367" y="2525"/>
                  </a:moveTo>
                  <a:cubicBezTo>
                    <a:pt x="2828" y="2525"/>
                    <a:pt x="2828" y="2525"/>
                    <a:pt x="2828" y="2525"/>
                  </a:cubicBezTo>
                  <a:cubicBezTo>
                    <a:pt x="2828" y="2640"/>
                    <a:pt x="2828" y="2640"/>
                    <a:pt x="2828" y="2640"/>
                  </a:cubicBezTo>
                  <a:cubicBezTo>
                    <a:pt x="3029" y="2640"/>
                    <a:pt x="3029" y="2640"/>
                    <a:pt x="3029" y="2640"/>
                  </a:cubicBezTo>
                  <a:cubicBezTo>
                    <a:pt x="3029" y="3204"/>
                    <a:pt x="3029" y="3204"/>
                    <a:pt x="3029" y="3204"/>
                  </a:cubicBezTo>
                  <a:cubicBezTo>
                    <a:pt x="3166" y="3204"/>
                    <a:pt x="3166" y="3204"/>
                    <a:pt x="3166" y="3204"/>
                  </a:cubicBezTo>
                  <a:cubicBezTo>
                    <a:pt x="3166" y="2640"/>
                    <a:pt x="3166" y="2640"/>
                    <a:pt x="3166" y="2640"/>
                  </a:cubicBezTo>
                  <a:cubicBezTo>
                    <a:pt x="3367" y="2640"/>
                    <a:pt x="3367" y="2640"/>
                    <a:pt x="3367" y="2640"/>
                  </a:cubicBezTo>
                  <a:lnTo>
                    <a:pt x="3367" y="2525"/>
                  </a:lnTo>
                  <a:close/>
                  <a:moveTo>
                    <a:pt x="395" y="1434"/>
                  </a:moveTo>
                  <a:cubicBezTo>
                    <a:pt x="1659" y="1434"/>
                    <a:pt x="1659" y="1434"/>
                    <a:pt x="1659" y="1434"/>
                  </a:cubicBezTo>
                  <a:cubicBezTo>
                    <a:pt x="1659" y="1592"/>
                    <a:pt x="1659" y="1592"/>
                    <a:pt x="1659" y="1592"/>
                  </a:cubicBezTo>
                  <a:cubicBezTo>
                    <a:pt x="395" y="1592"/>
                    <a:pt x="395" y="1592"/>
                    <a:pt x="395" y="1592"/>
                  </a:cubicBezTo>
                  <a:lnTo>
                    <a:pt x="395" y="1434"/>
                  </a:lnTo>
                  <a:close/>
                  <a:moveTo>
                    <a:pt x="395" y="802"/>
                  </a:moveTo>
                  <a:cubicBezTo>
                    <a:pt x="1659" y="802"/>
                    <a:pt x="1659" y="802"/>
                    <a:pt x="1659" y="802"/>
                  </a:cubicBezTo>
                  <a:cubicBezTo>
                    <a:pt x="1659" y="960"/>
                    <a:pt x="1659" y="960"/>
                    <a:pt x="1659" y="960"/>
                  </a:cubicBezTo>
                  <a:cubicBezTo>
                    <a:pt x="395" y="960"/>
                    <a:pt x="395" y="960"/>
                    <a:pt x="395" y="960"/>
                  </a:cubicBezTo>
                  <a:lnTo>
                    <a:pt x="395" y="802"/>
                  </a:lnTo>
                  <a:close/>
                  <a:moveTo>
                    <a:pt x="395" y="486"/>
                  </a:moveTo>
                  <a:cubicBezTo>
                    <a:pt x="1659" y="486"/>
                    <a:pt x="1659" y="486"/>
                    <a:pt x="1659" y="486"/>
                  </a:cubicBezTo>
                  <a:cubicBezTo>
                    <a:pt x="1659" y="644"/>
                    <a:pt x="1659" y="644"/>
                    <a:pt x="1659" y="644"/>
                  </a:cubicBezTo>
                  <a:cubicBezTo>
                    <a:pt x="395" y="644"/>
                    <a:pt x="395" y="644"/>
                    <a:pt x="395" y="644"/>
                  </a:cubicBezTo>
                  <a:lnTo>
                    <a:pt x="395" y="486"/>
                  </a:lnTo>
                  <a:close/>
                  <a:moveTo>
                    <a:pt x="1185" y="1276"/>
                  </a:moveTo>
                  <a:cubicBezTo>
                    <a:pt x="395" y="1276"/>
                    <a:pt x="395" y="1276"/>
                    <a:pt x="395" y="1276"/>
                  </a:cubicBezTo>
                  <a:cubicBezTo>
                    <a:pt x="395" y="1118"/>
                    <a:pt x="395" y="1118"/>
                    <a:pt x="395" y="1118"/>
                  </a:cubicBezTo>
                  <a:cubicBezTo>
                    <a:pt x="1185" y="1118"/>
                    <a:pt x="1185" y="1118"/>
                    <a:pt x="1185" y="1118"/>
                  </a:cubicBezTo>
                  <a:lnTo>
                    <a:pt x="1185" y="1276"/>
                  </a:lnTo>
                  <a:close/>
                  <a:moveTo>
                    <a:pt x="869" y="1908"/>
                  </a:moveTo>
                  <a:cubicBezTo>
                    <a:pt x="395" y="1908"/>
                    <a:pt x="395" y="1908"/>
                    <a:pt x="395" y="1908"/>
                  </a:cubicBezTo>
                  <a:cubicBezTo>
                    <a:pt x="395" y="1750"/>
                    <a:pt x="395" y="1750"/>
                    <a:pt x="395" y="1750"/>
                  </a:cubicBezTo>
                  <a:cubicBezTo>
                    <a:pt x="869" y="1750"/>
                    <a:pt x="869" y="1750"/>
                    <a:pt x="869" y="1750"/>
                  </a:cubicBezTo>
                  <a:lnTo>
                    <a:pt x="869" y="1908"/>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sp>
        <p:nvSpPr>
          <p:cNvPr id="12" name="矩形 11"/>
          <p:cNvSpPr/>
          <p:nvPr/>
        </p:nvSpPr>
        <p:spPr>
          <a:xfrm>
            <a:off x="1834001" y="1680609"/>
            <a:ext cx="3262432" cy="461665"/>
          </a:xfrm>
          <a:prstGeom prst="rect">
            <a:avLst/>
          </a:prstGeom>
        </p:spPr>
        <p:txBody>
          <a:bodyPr wrap="none">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例：类属性的访问示例</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838979" y="2182410"/>
            <a:ext cx="3315226"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105810" y="2394498"/>
            <a:ext cx="9113494" cy="3904852"/>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	class Student: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a:t>
            </a:r>
            <a:endParaRPr lang="zh-CN" altLang="en-US"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2	    name='Unknown'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类中有一个</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属性</a:t>
            </a:r>
            <a:endParaRPr lang="zh-CN" altLang="en-US"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3	if __name__=='__main__':</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4	    print('</a:t>
            </a: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4</a:t>
            </a:r>
            <a:r>
              <a:rPr lang="zh-CN" altLang="en-US" sz="2400" dirty="0">
                <a:solidFill>
                  <a:schemeClr val="tx1">
                    <a:lumMod val="85000"/>
                    <a:lumOff val="15000"/>
                  </a:schemeClr>
                </a:solidFill>
                <a:ea typeface="微软雅黑" panose="020B0503020204020204" pitchFamily="34" charset="-122"/>
              </a:rPr>
              <a:t>行输出：</a:t>
            </a:r>
            <a:r>
              <a:rPr lang="en-US" altLang="zh-CN" sz="2400" dirty="0">
                <a:solidFill>
                  <a:schemeClr val="tx1">
                    <a:lumMod val="85000"/>
                    <a:lumOff val="15000"/>
                  </a:schemeClr>
                </a:solidFill>
                <a:ea typeface="微软雅黑" panose="020B0503020204020204" pitchFamily="34" charset="-122"/>
              </a:rPr>
              <a:t>',Student.name)</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5	    stu1=Student() #</a:t>
            </a:r>
            <a:r>
              <a:rPr lang="zh-CN" altLang="en-US" sz="2400" dirty="0">
                <a:solidFill>
                  <a:schemeClr val="tx1">
                    <a:lumMod val="85000"/>
                    <a:lumOff val="15000"/>
                  </a:schemeClr>
                </a:solidFill>
                <a:ea typeface="微软雅黑" panose="020B0503020204020204" pitchFamily="34" charset="-122"/>
              </a:rPr>
              <a:t>创建</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类对象</a:t>
            </a:r>
            <a:r>
              <a:rPr lang="en-US" altLang="zh-CN" sz="2400" dirty="0">
                <a:solidFill>
                  <a:schemeClr val="tx1">
                    <a:lumMod val="85000"/>
                    <a:lumOff val="15000"/>
                  </a:schemeClr>
                </a:solidFill>
                <a:ea typeface="微软雅黑" panose="020B0503020204020204" pitchFamily="34" charset="-122"/>
              </a:rPr>
              <a:t>stu1</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6	    stu2=Student() #</a:t>
            </a:r>
            <a:r>
              <a:rPr lang="zh-CN" altLang="en-US" sz="2400" dirty="0">
                <a:solidFill>
                  <a:schemeClr val="tx1">
                    <a:lumMod val="85000"/>
                    <a:lumOff val="15000"/>
                  </a:schemeClr>
                </a:solidFill>
                <a:ea typeface="微软雅黑" panose="020B0503020204020204" pitchFamily="34" charset="-122"/>
              </a:rPr>
              <a:t>创建</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类对象</a:t>
            </a:r>
            <a:r>
              <a:rPr lang="en-US" altLang="zh-CN" sz="2400" dirty="0">
                <a:solidFill>
                  <a:schemeClr val="tx1">
                    <a:lumMod val="85000"/>
                    <a:lumOff val="15000"/>
                  </a:schemeClr>
                </a:solidFill>
                <a:ea typeface="微软雅黑" panose="020B0503020204020204" pitchFamily="34" charset="-122"/>
              </a:rPr>
              <a:t>stu2</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7	    print('</a:t>
            </a: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7</a:t>
            </a:r>
            <a:r>
              <a:rPr lang="zh-CN" altLang="en-US" sz="2400" dirty="0">
                <a:solidFill>
                  <a:schemeClr val="tx1">
                    <a:lumMod val="85000"/>
                    <a:lumOff val="15000"/>
                  </a:schemeClr>
                </a:solidFill>
                <a:ea typeface="微软雅黑" panose="020B0503020204020204" pitchFamily="34" charset="-122"/>
              </a:rPr>
              <a:t>行输出：</a:t>
            </a:r>
            <a:r>
              <a:rPr lang="en-US" altLang="zh-CN" sz="2400" dirty="0">
                <a:solidFill>
                  <a:schemeClr val="tx1">
                    <a:lumMod val="85000"/>
                    <a:lumOff val="15000"/>
                  </a:schemeClr>
                </a:solidFill>
                <a:ea typeface="微软雅黑" panose="020B0503020204020204" pitchFamily="34" charset="-122"/>
              </a:rPr>
              <a:t>stu1 %s,stu2 %s'%(stu1.name,stu2.name))</a:t>
            </a:r>
            <a:endParaRPr lang="en-US" altLang="zh-CN" sz="2400" dirty="0">
              <a:solidFill>
                <a:schemeClr val="tx1">
                  <a:lumMod val="85000"/>
                  <a:lumOff val="15000"/>
                </a:schemeClr>
              </a:solidFill>
              <a:ea typeface="微软雅黑" panose="020B0503020204020204" pitchFamily="34" charset="-122"/>
            </a:endParaRPr>
          </a:p>
        </p:txBody>
      </p:sp>
      <p:sp>
        <p:nvSpPr>
          <p:cNvPr id="15" name="KSO_Shape"/>
          <p:cNvSpPr/>
          <p:nvPr/>
        </p:nvSpPr>
        <p:spPr>
          <a:xfrm>
            <a:off x="1834002" y="2354361"/>
            <a:ext cx="9385302" cy="4135216"/>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p:tgtEl>
                                          <p:spTgt spid="12"/>
                                        </p:tgtEl>
                                        <p:attrNameLst>
                                          <p:attrName>ppt_y</p:attrName>
                                        </p:attrNameLst>
                                      </p:cBhvr>
                                      <p:tavLst>
                                        <p:tav tm="0">
                                          <p:val>
                                            <p:strVal val="#ppt_y+#ppt_h*1.125000"/>
                                          </p:val>
                                        </p:tav>
                                        <p:tav tm="100000">
                                          <p:val>
                                            <p:strVal val="#ppt_y"/>
                                          </p:val>
                                        </p:tav>
                                      </p:tavLst>
                                    </p:anim>
                                    <p:animEffect transition="in" filter="wipe(up)">
                                      <p:cBhvr>
                                        <p:cTn id="23" dur="500"/>
                                        <p:tgtEl>
                                          <p:spTgt spid="12"/>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p:tgtEl>
                                          <p:spTgt spid="14"/>
                                        </p:tgtEl>
                                        <p:attrNameLst>
                                          <p:attrName>ppt_y</p:attrName>
                                        </p:attrNameLst>
                                      </p:cBhvr>
                                      <p:tavLst>
                                        <p:tav tm="0">
                                          <p:val>
                                            <p:strVal val="#ppt_y-#ppt_h*1.125000"/>
                                          </p:val>
                                        </p:tav>
                                        <p:tav tm="100000">
                                          <p:val>
                                            <p:strVal val="#ppt_y"/>
                                          </p:val>
                                        </p:tav>
                                      </p:tavLst>
                                    </p:anim>
                                    <p:animEffect transition="in" filter="wipe(down)">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4" grpId="0"/>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57008" y="511571"/>
            <a:ext cx="3877985"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定义类时指定类属性</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9" name="组合 8"/>
          <p:cNvGrpSpPr/>
          <p:nvPr/>
        </p:nvGrpSpPr>
        <p:grpSpPr>
          <a:xfrm>
            <a:off x="869324" y="1368932"/>
            <a:ext cx="877274" cy="877274"/>
            <a:chOff x="1184655" y="3843886"/>
            <a:chExt cx="877274" cy="877274"/>
          </a:xfrm>
        </p:grpSpPr>
        <p:sp>
          <p:nvSpPr>
            <p:cNvPr id="10" name="KSO_Shape"/>
            <p:cNvSpPr/>
            <p:nvPr/>
          </p:nvSpPr>
          <p:spPr>
            <a:xfrm>
              <a:off x="1184655" y="3843886"/>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1" name="KSO_Shape"/>
            <p:cNvSpPr/>
            <p:nvPr/>
          </p:nvSpPr>
          <p:spPr bwMode="auto">
            <a:xfrm>
              <a:off x="1364011" y="3954003"/>
              <a:ext cx="646190" cy="648477"/>
            </a:xfrm>
            <a:custGeom>
              <a:avLst/>
              <a:gdLst>
                <a:gd name="T0" fmla="*/ 1471281 w 3950"/>
                <a:gd name="T1" fmla="*/ 1585004 h 3962"/>
                <a:gd name="T2" fmla="*/ 1291856 w 3950"/>
                <a:gd name="T3" fmla="*/ 1800397 h 3962"/>
                <a:gd name="T4" fmla="*/ 0 w 3950"/>
                <a:gd name="T5" fmla="*/ 1620903 h 3962"/>
                <a:gd name="T6" fmla="*/ 179425 w 3950"/>
                <a:gd name="T7" fmla="*/ 5453 h 3962"/>
                <a:gd name="T8" fmla="*/ 963441 w 3950"/>
                <a:gd name="T9" fmla="*/ 5453 h 3962"/>
                <a:gd name="T10" fmla="*/ 968438 w 3950"/>
                <a:gd name="T11" fmla="*/ 5453 h 3962"/>
                <a:gd name="T12" fmla="*/ 968892 w 3950"/>
                <a:gd name="T13" fmla="*/ 5907 h 3962"/>
                <a:gd name="T14" fmla="*/ 1471281 w 3950"/>
                <a:gd name="T15" fmla="*/ 543936 h 3962"/>
                <a:gd name="T16" fmla="*/ 1474006 w 3950"/>
                <a:gd name="T17" fmla="*/ 552570 h 3962"/>
                <a:gd name="T18" fmla="*/ 1471281 w 3950"/>
                <a:gd name="T19" fmla="*/ 974723 h 3962"/>
                <a:gd name="T20" fmla="*/ 1794245 w 3950"/>
                <a:gd name="T21" fmla="*/ 1154217 h 3962"/>
                <a:gd name="T22" fmla="*/ 1614821 w 3950"/>
                <a:gd name="T23" fmla="*/ 1585004 h 3962"/>
                <a:gd name="T24" fmla="*/ 968892 w 3950"/>
                <a:gd name="T25" fmla="*/ 364442 h 3962"/>
                <a:gd name="T26" fmla="*/ 1355450 w 3950"/>
                <a:gd name="T27" fmla="*/ 543936 h 3962"/>
                <a:gd name="T28" fmla="*/ 1399965 w 3950"/>
                <a:gd name="T29" fmla="*/ 615734 h 3962"/>
                <a:gd name="T30" fmla="*/ 897123 w 3950"/>
                <a:gd name="T31" fmla="*/ 436240 h 3962"/>
                <a:gd name="T32" fmla="*/ 251194 w 3950"/>
                <a:gd name="T33" fmla="*/ 77251 h 3962"/>
                <a:gd name="T34" fmla="*/ 71770 w 3950"/>
                <a:gd name="T35" fmla="*/ 1549105 h 3962"/>
                <a:gd name="T36" fmla="*/ 1220087 w 3950"/>
                <a:gd name="T37" fmla="*/ 1728599 h 3962"/>
                <a:gd name="T38" fmla="*/ 574158 w 3950"/>
                <a:gd name="T39" fmla="*/ 1585004 h 3962"/>
                <a:gd name="T40" fmla="*/ 394734 w 3950"/>
                <a:gd name="T41" fmla="*/ 1154217 h 3962"/>
                <a:gd name="T42" fmla="*/ 1399965 w 3950"/>
                <a:gd name="T43" fmla="*/ 974723 h 3962"/>
                <a:gd name="T44" fmla="*/ 1254609 w 3950"/>
                <a:gd name="T45" fmla="*/ 1147401 h 3962"/>
                <a:gd name="T46" fmla="*/ 1121517 w 3950"/>
                <a:gd name="T47" fmla="*/ 1246464 h 3962"/>
                <a:gd name="T48" fmla="*/ 987062 w 3950"/>
                <a:gd name="T49" fmla="*/ 1147401 h 3962"/>
                <a:gd name="T50" fmla="*/ 977523 w 3950"/>
                <a:gd name="T51" fmla="*/ 1455950 h 3962"/>
                <a:gd name="T52" fmla="*/ 1120608 w 3950"/>
                <a:gd name="T53" fmla="*/ 1349162 h 3962"/>
                <a:gd name="T54" fmla="*/ 1264148 w 3950"/>
                <a:gd name="T55" fmla="*/ 1455950 h 3962"/>
                <a:gd name="T56" fmla="*/ 1254609 w 3950"/>
                <a:gd name="T57" fmla="*/ 1147401 h 3962"/>
                <a:gd name="T58" fmla="*/ 957536 w 3950"/>
                <a:gd name="T59" fmla="*/ 1147401 h 3962"/>
                <a:gd name="T60" fmla="*/ 712701 w 3950"/>
                <a:gd name="T61" fmla="*/ 1199659 h 3962"/>
                <a:gd name="T62" fmla="*/ 804003 w 3950"/>
                <a:gd name="T63" fmla="*/ 1455950 h 3962"/>
                <a:gd name="T64" fmla="*/ 866688 w 3950"/>
                <a:gd name="T65" fmla="*/ 1199659 h 3962"/>
                <a:gd name="T66" fmla="*/ 1529424 w 3950"/>
                <a:gd name="T67" fmla="*/ 1147401 h 3962"/>
                <a:gd name="T68" fmla="*/ 1284589 w 3950"/>
                <a:gd name="T69" fmla="*/ 1199659 h 3962"/>
                <a:gd name="T70" fmla="*/ 1375891 w 3950"/>
                <a:gd name="T71" fmla="*/ 1455950 h 3962"/>
                <a:gd name="T72" fmla="*/ 1438121 w 3950"/>
                <a:gd name="T73" fmla="*/ 1199659 h 3962"/>
                <a:gd name="T74" fmla="*/ 1529424 w 3950"/>
                <a:gd name="T75" fmla="*/ 1147401 h 3962"/>
                <a:gd name="T76" fmla="*/ 753583 w 3950"/>
                <a:gd name="T77" fmla="*/ 651633 h 3962"/>
                <a:gd name="T78" fmla="*/ 179425 w 3950"/>
                <a:gd name="T79" fmla="*/ 723431 h 3962"/>
                <a:gd name="T80" fmla="*/ 179425 w 3950"/>
                <a:gd name="T81" fmla="*/ 364442 h 3962"/>
                <a:gd name="T82" fmla="*/ 753583 w 3950"/>
                <a:gd name="T83" fmla="*/ 436240 h 3962"/>
                <a:gd name="T84" fmla="*/ 179425 w 3950"/>
                <a:gd name="T85" fmla="*/ 364442 h 3962"/>
                <a:gd name="T86" fmla="*/ 753583 w 3950"/>
                <a:gd name="T87" fmla="*/ 220846 h 3962"/>
                <a:gd name="T88" fmla="*/ 179425 w 3950"/>
                <a:gd name="T89" fmla="*/ 292644 h 3962"/>
                <a:gd name="T90" fmla="*/ 538274 w 3950"/>
                <a:gd name="T91" fmla="*/ 579835 h 3962"/>
                <a:gd name="T92" fmla="*/ 179425 w 3950"/>
                <a:gd name="T93" fmla="*/ 508037 h 3962"/>
                <a:gd name="T94" fmla="*/ 538274 w 3950"/>
                <a:gd name="T95" fmla="*/ 579835 h 3962"/>
                <a:gd name="T96" fmla="*/ 179425 w 3950"/>
                <a:gd name="T97" fmla="*/ 867026 h 3962"/>
                <a:gd name="T98" fmla="*/ 394734 w 3950"/>
                <a:gd name="T99" fmla="*/ 795228 h 39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950" h="3962">
                  <a:moveTo>
                    <a:pt x="3555" y="3488"/>
                  </a:moveTo>
                  <a:cubicBezTo>
                    <a:pt x="3239" y="3488"/>
                    <a:pt x="3239" y="3488"/>
                    <a:pt x="3239" y="3488"/>
                  </a:cubicBezTo>
                  <a:cubicBezTo>
                    <a:pt x="3239" y="3567"/>
                    <a:pt x="3239" y="3567"/>
                    <a:pt x="3239" y="3567"/>
                  </a:cubicBezTo>
                  <a:cubicBezTo>
                    <a:pt x="3239" y="3785"/>
                    <a:pt x="3063" y="3962"/>
                    <a:pt x="2844" y="3962"/>
                  </a:cubicBezTo>
                  <a:cubicBezTo>
                    <a:pt x="395" y="3962"/>
                    <a:pt x="395" y="3962"/>
                    <a:pt x="395" y="3962"/>
                  </a:cubicBezTo>
                  <a:cubicBezTo>
                    <a:pt x="177" y="3962"/>
                    <a:pt x="0" y="3785"/>
                    <a:pt x="0" y="3567"/>
                  </a:cubicBezTo>
                  <a:cubicBezTo>
                    <a:pt x="0" y="407"/>
                    <a:pt x="0" y="407"/>
                    <a:pt x="0" y="407"/>
                  </a:cubicBezTo>
                  <a:cubicBezTo>
                    <a:pt x="0" y="189"/>
                    <a:pt x="177" y="12"/>
                    <a:pt x="395" y="12"/>
                  </a:cubicBezTo>
                  <a:cubicBezTo>
                    <a:pt x="1975" y="12"/>
                    <a:pt x="1975" y="12"/>
                    <a:pt x="1975" y="12"/>
                  </a:cubicBezTo>
                  <a:cubicBezTo>
                    <a:pt x="2121" y="12"/>
                    <a:pt x="2121" y="12"/>
                    <a:pt x="2121" y="12"/>
                  </a:cubicBezTo>
                  <a:cubicBezTo>
                    <a:pt x="2121" y="0"/>
                    <a:pt x="2121" y="0"/>
                    <a:pt x="2121" y="0"/>
                  </a:cubicBezTo>
                  <a:cubicBezTo>
                    <a:pt x="2132" y="12"/>
                    <a:pt x="2132" y="12"/>
                    <a:pt x="2132" y="12"/>
                  </a:cubicBezTo>
                  <a:cubicBezTo>
                    <a:pt x="2133" y="12"/>
                    <a:pt x="2133" y="12"/>
                    <a:pt x="2133" y="12"/>
                  </a:cubicBezTo>
                  <a:cubicBezTo>
                    <a:pt x="2133" y="13"/>
                    <a:pt x="2133" y="13"/>
                    <a:pt x="2133" y="13"/>
                  </a:cubicBezTo>
                  <a:cubicBezTo>
                    <a:pt x="3227" y="1197"/>
                    <a:pt x="3227" y="1197"/>
                    <a:pt x="3227" y="1197"/>
                  </a:cubicBezTo>
                  <a:cubicBezTo>
                    <a:pt x="3239" y="1197"/>
                    <a:pt x="3239" y="1197"/>
                    <a:pt x="3239" y="1197"/>
                  </a:cubicBezTo>
                  <a:cubicBezTo>
                    <a:pt x="3239" y="1210"/>
                    <a:pt x="3239" y="1210"/>
                    <a:pt x="3239" y="1210"/>
                  </a:cubicBezTo>
                  <a:cubicBezTo>
                    <a:pt x="3245" y="1216"/>
                    <a:pt x="3245" y="1216"/>
                    <a:pt x="3245" y="1216"/>
                  </a:cubicBezTo>
                  <a:cubicBezTo>
                    <a:pt x="3239" y="1216"/>
                    <a:pt x="3239" y="1216"/>
                    <a:pt x="3239" y="1216"/>
                  </a:cubicBezTo>
                  <a:cubicBezTo>
                    <a:pt x="3239" y="2145"/>
                    <a:pt x="3239" y="2145"/>
                    <a:pt x="3239" y="2145"/>
                  </a:cubicBezTo>
                  <a:cubicBezTo>
                    <a:pt x="3555" y="2145"/>
                    <a:pt x="3555" y="2145"/>
                    <a:pt x="3555" y="2145"/>
                  </a:cubicBezTo>
                  <a:cubicBezTo>
                    <a:pt x="3774" y="2145"/>
                    <a:pt x="3950" y="2322"/>
                    <a:pt x="3950" y="2540"/>
                  </a:cubicBezTo>
                  <a:cubicBezTo>
                    <a:pt x="3950" y="3093"/>
                    <a:pt x="3950" y="3093"/>
                    <a:pt x="3950" y="3093"/>
                  </a:cubicBezTo>
                  <a:cubicBezTo>
                    <a:pt x="3950" y="3311"/>
                    <a:pt x="3774" y="3488"/>
                    <a:pt x="3555" y="3488"/>
                  </a:cubicBezTo>
                  <a:close/>
                  <a:moveTo>
                    <a:pt x="2133" y="296"/>
                  </a:moveTo>
                  <a:cubicBezTo>
                    <a:pt x="2133" y="802"/>
                    <a:pt x="2133" y="802"/>
                    <a:pt x="2133" y="802"/>
                  </a:cubicBezTo>
                  <a:cubicBezTo>
                    <a:pt x="2133" y="1020"/>
                    <a:pt x="2310" y="1197"/>
                    <a:pt x="2528" y="1197"/>
                  </a:cubicBezTo>
                  <a:cubicBezTo>
                    <a:pt x="2984" y="1197"/>
                    <a:pt x="2984" y="1197"/>
                    <a:pt x="2984" y="1197"/>
                  </a:cubicBezTo>
                  <a:lnTo>
                    <a:pt x="2133" y="296"/>
                  </a:lnTo>
                  <a:close/>
                  <a:moveTo>
                    <a:pt x="3082" y="1355"/>
                  </a:moveTo>
                  <a:cubicBezTo>
                    <a:pt x="2371" y="1355"/>
                    <a:pt x="2371" y="1355"/>
                    <a:pt x="2371" y="1355"/>
                  </a:cubicBezTo>
                  <a:cubicBezTo>
                    <a:pt x="2152" y="1355"/>
                    <a:pt x="1975" y="1178"/>
                    <a:pt x="1975" y="960"/>
                  </a:cubicBezTo>
                  <a:cubicBezTo>
                    <a:pt x="1975" y="170"/>
                    <a:pt x="1975" y="170"/>
                    <a:pt x="1975" y="170"/>
                  </a:cubicBezTo>
                  <a:cubicBezTo>
                    <a:pt x="553" y="170"/>
                    <a:pt x="553" y="170"/>
                    <a:pt x="553" y="170"/>
                  </a:cubicBezTo>
                  <a:cubicBezTo>
                    <a:pt x="335" y="170"/>
                    <a:pt x="158" y="347"/>
                    <a:pt x="158" y="565"/>
                  </a:cubicBezTo>
                  <a:cubicBezTo>
                    <a:pt x="158" y="3409"/>
                    <a:pt x="158" y="3409"/>
                    <a:pt x="158" y="3409"/>
                  </a:cubicBezTo>
                  <a:cubicBezTo>
                    <a:pt x="158" y="3627"/>
                    <a:pt x="335" y="3804"/>
                    <a:pt x="553" y="3804"/>
                  </a:cubicBezTo>
                  <a:cubicBezTo>
                    <a:pt x="2686" y="3804"/>
                    <a:pt x="2686" y="3804"/>
                    <a:pt x="2686" y="3804"/>
                  </a:cubicBezTo>
                  <a:cubicBezTo>
                    <a:pt x="2877" y="3804"/>
                    <a:pt x="3037" y="3668"/>
                    <a:pt x="3073" y="3488"/>
                  </a:cubicBezTo>
                  <a:cubicBezTo>
                    <a:pt x="1264" y="3488"/>
                    <a:pt x="1264" y="3488"/>
                    <a:pt x="1264" y="3488"/>
                  </a:cubicBezTo>
                  <a:cubicBezTo>
                    <a:pt x="1046" y="3488"/>
                    <a:pt x="869" y="3311"/>
                    <a:pt x="869" y="3093"/>
                  </a:cubicBezTo>
                  <a:cubicBezTo>
                    <a:pt x="869" y="2540"/>
                    <a:pt x="869" y="2540"/>
                    <a:pt x="869" y="2540"/>
                  </a:cubicBezTo>
                  <a:cubicBezTo>
                    <a:pt x="869" y="2322"/>
                    <a:pt x="1046" y="2145"/>
                    <a:pt x="1264" y="2145"/>
                  </a:cubicBezTo>
                  <a:cubicBezTo>
                    <a:pt x="3082" y="2145"/>
                    <a:pt x="3082" y="2145"/>
                    <a:pt x="3082" y="2145"/>
                  </a:cubicBezTo>
                  <a:lnTo>
                    <a:pt x="3082" y="1355"/>
                  </a:lnTo>
                  <a:close/>
                  <a:moveTo>
                    <a:pt x="2762" y="2525"/>
                  </a:moveTo>
                  <a:cubicBezTo>
                    <a:pt x="2603" y="2525"/>
                    <a:pt x="2603" y="2525"/>
                    <a:pt x="2603" y="2525"/>
                  </a:cubicBezTo>
                  <a:cubicBezTo>
                    <a:pt x="2469" y="2743"/>
                    <a:pt x="2469" y="2743"/>
                    <a:pt x="2469" y="2743"/>
                  </a:cubicBezTo>
                  <a:cubicBezTo>
                    <a:pt x="2333" y="2525"/>
                    <a:pt x="2333" y="2525"/>
                    <a:pt x="2333" y="2525"/>
                  </a:cubicBezTo>
                  <a:cubicBezTo>
                    <a:pt x="2173" y="2525"/>
                    <a:pt x="2173" y="2525"/>
                    <a:pt x="2173" y="2525"/>
                  </a:cubicBezTo>
                  <a:cubicBezTo>
                    <a:pt x="2383" y="2850"/>
                    <a:pt x="2383" y="2850"/>
                    <a:pt x="2383" y="2850"/>
                  </a:cubicBezTo>
                  <a:cubicBezTo>
                    <a:pt x="2152" y="3204"/>
                    <a:pt x="2152" y="3204"/>
                    <a:pt x="2152" y="3204"/>
                  </a:cubicBezTo>
                  <a:cubicBezTo>
                    <a:pt x="2316" y="3204"/>
                    <a:pt x="2316" y="3204"/>
                    <a:pt x="2316" y="3204"/>
                  </a:cubicBezTo>
                  <a:cubicBezTo>
                    <a:pt x="2467" y="2969"/>
                    <a:pt x="2467" y="2969"/>
                    <a:pt x="2467" y="2969"/>
                  </a:cubicBezTo>
                  <a:cubicBezTo>
                    <a:pt x="2617" y="3204"/>
                    <a:pt x="2617" y="3204"/>
                    <a:pt x="2617" y="3204"/>
                  </a:cubicBezTo>
                  <a:cubicBezTo>
                    <a:pt x="2783" y="3204"/>
                    <a:pt x="2783" y="3204"/>
                    <a:pt x="2783" y="3204"/>
                  </a:cubicBezTo>
                  <a:cubicBezTo>
                    <a:pt x="2551" y="2855"/>
                    <a:pt x="2551" y="2855"/>
                    <a:pt x="2551" y="2855"/>
                  </a:cubicBezTo>
                  <a:lnTo>
                    <a:pt x="2762" y="2525"/>
                  </a:lnTo>
                  <a:close/>
                  <a:moveTo>
                    <a:pt x="2108" y="2640"/>
                  </a:moveTo>
                  <a:cubicBezTo>
                    <a:pt x="2108" y="2525"/>
                    <a:pt x="2108" y="2525"/>
                    <a:pt x="2108" y="2525"/>
                  </a:cubicBezTo>
                  <a:cubicBezTo>
                    <a:pt x="1569" y="2525"/>
                    <a:pt x="1569" y="2525"/>
                    <a:pt x="1569" y="2525"/>
                  </a:cubicBezTo>
                  <a:cubicBezTo>
                    <a:pt x="1569" y="2640"/>
                    <a:pt x="1569" y="2640"/>
                    <a:pt x="1569" y="2640"/>
                  </a:cubicBezTo>
                  <a:cubicBezTo>
                    <a:pt x="1770" y="2640"/>
                    <a:pt x="1770" y="2640"/>
                    <a:pt x="1770" y="2640"/>
                  </a:cubicBezTo>
                  <a:cubicBezTo>
                    <a:pt x="1770" y="3204"/>
                    <a:pt x="1770" y="3204"/>
                    <a:pt x="1770" y="3204"/>
                  </a:cubicBezTo>
                  <a:cubicBezTo>
                    <a:pt x="1908" y="3204"/>
                    <a:pt x="1908" y="3204"/>
                    <a:pt x="1908" y="3204"/>
                  </a:cubicBezTo>
                  <a:cubicBezTo>
                    <a:pt x="1908" y="2640"/>
                    <a:pt x="1908" y="2640"/>
                    <a:pt x="1908" y="2640"/>
                  </a:cubicBezTo>
                  <a:lnTo>
                    <a:pt x="2108" y="2640"/>
                  </a:lnTo>
                  <a:close/>
                  <a:moveTo>
                    <a:pt x="3367" y="2525"/>
                  </a:moveTo>
                  <a:cubicBezTo>
                    <a:pt x="2828" y="2525"/>
                    <a:pt x="2828" y="2525"/>
                    <a:pt x="2828" y="2525"/>
                  </a:cubicBezTo>
                  <a:cubicBezTo>
                    <a:pt x="2828" y="2640"/>
                    <a:pt x="2828" y="2640"/>
                    <a:pt x="2828" y="2640"/>
                  </a:cubicBezTo>
                  <a:cubicBezTo>
                    <a:pt x="3029" y="2640"/>
                    <a:pt x="3029" y="2640"/>
                    <a:pt x="3029" y="2640"/>
                  </a:cubicBezTo>
                  <a:cubicBezTo>
                    <a:pt x="3029" y="3204"/>
                    <a:pt x="3029" y="3204"/>
                    <a:pt x="3029" y="3204"/>
                  </a:cubicBezTo>
                  <a:cubicBezTo>
                    <a:pt x="3166" y="3204"/>
                    <a:pt x="3166" y="3204"/>
                    <a:pt x="3166" y="3204"/>
                  </a:cubicBezTo>
                  <a:cubicBezTo>
                    <a:pt x="3166" y="2640"/>
                    <a:pt x="3166" y="2640"/>
                    <a:pt x="3166" y="2640"/>
                  </a:cubicBezTo>
                  <a:cubicBezTo>
                    <a:pt x="3367" y="2640"/>
                    <a:pt x="3367" y="2640"/>
                    <a:pt x="3367" y="2640"/>
                  </a:cubicBezTo>
                  <a:lnTo>
                    <a:pt x="3367" y="2525"/>
                  </a:lnTo>
                  <a:close/>
                  <a:moveTo>
                    <a:pt x="395" y="1434"/>
                  </a:moveTo>
                  <a:cubicBezTo>
                    <a:pt x="1659" y="1434"/>
                    <a:pt x="1659" y="1434"/>
                    <a:pt x="1659" y="1434"/>
                  </a:cubicBezTo>
                  <a:cubicBezTo>
                    <a:pt x="1659" y="1592"/>
                    <a:pt x="1659" y="1592"/>
                    <a:pt x="1659" y="1592"/>
                  </a:cubicBezTo>
                  <a:cubicBezTo>
                    <a:pt x="395" y="1592"/>
                    <a:pt x="395" y="1592"/>
                    <a:pt x="395" y="1592"/>
                  </a:cubicBezTo>
                  <a:lnTo>
                    <a:pt x="395" y="1434"/>
                  </a:lnTo>
                  <a:close/>
                  <a:moveTo>
                    <a:pt x="395" y="802"/>
                  </a:moveTo>
                  <a:cubicBezTo>
                    <a:pt x="1659" y="802"/>
                    <a:pt x="1659" y="802"/>
                    <a:pt x="1659" y="802"/>
                  </a:cubicBezTo>
                  <a:cubicBezTo>
                    <a:pt x="1659" y="960"/>
                    <a:pt x="1659" y="960"/>
                    <a:pt x="1659" y="960"/>
                  </a:cubicBezTo>
                  <a:cubicBezTo>
                    <a:pt x="395" y="960"/>
                    <a:pt x="395" y="960"/>
                    <a:pt x="395" y="960"/>
                  </a:cubicBezTo>
                  <a:lnTo>
                    <a:pt x="395" y="802"/>
                  </a:lnTo>
                  <a:close/>
                  <a:moveTo>
                    <a:pt x="395" y="486"/>
                  </a:moveTo>
                  <a:cubicBezTo>
                    <a:pt x="1659" y="486"/>
                    <a:pt x="1659" y="486"/>
                    <a:pt x="1659" y="486"/>
                  </a:cubicBezTo>
                  <a:cubicBezTo>
                    <a:pt x="1659" y="644"/>
                    <a:pt x="1659" y="644"/>
                    <a:pt x="1659" y="644"/>
                  </a:cubicBezTo>
                  <a:cubicBezTo>
                    <a:pt x="395" y="644"/>
                    <a:pt x="395" y="644"/>
                    <a:pt x="395" y="644"/>
                  </a:cubicBezTo>
                  <a:lnTo>
                    <a:pt x="395" y="486"/>
                  </a:lnTo>
                  <a:close/>
                  <a:moveTo>
                    <a:pt x="1185" y="1276"/>
                  </a:moveTo>
                  <a:cubicBezTo>
                    <a:pt x="395" y="1276"/>
                    <a:pt x="395" y="1276"/>
                    <a:pt x="395" y="1276"/>
                  </a:cubicBezTo>
                  <a:cubicBezTo>
                    <a:pt x="395" y="1118"/>
                    <a:pt x="395" y="1118"/>
                    <a:pt x="395" y="1118"/>
                  </a:cubicBezTo>
                  <a:cubicBezTo>
                    <a:pt x="1185" y="1118"/>
                    <a:pt x="1185" y="1118"/>
                    <a:pt x="1185" y="1118"/>
                  </a:cubicBezTo>
                  <a:lnTo>
                    <a:pt x="1185" y="1276"/>
                  </a:lnTo>
                  <a:close/>
                  <a:moveTo>
                    <a:pt x="869" y="1908"/>
                  </a:moveTo>
                  <a:cubicBezTo>
                    <a:pt x="395" y="1908"/>
                    <a:pt x="395" y="1908"/>
                    <a:pt x="395" y="1908"/>
                  </a:cubicBezTo>
                  <a:cubicBezTo>
                    <a:pt x="395" y="1750"/>
                    <a:pt x="395" y="1750"/>
                    <a:pt x="395" y="1750"/>
                  </a:cubicBezTo>
                  <a:cubicBezTo>
                    <a:pt x="869" y="1750"/>
                    <a:pt x="869" y="1750"/>
                    <a:pt x="869" y="1750"/>
                  </a:cubicBezTo>
                  <a:lnTo>
                    <a:pt x="869" y="1908"/>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sp>
        <p:nvSpPr>
          <p:cNvPr id="12" name="矩形 11"/>
          <p:cNvSpPr/>
          <p:nvPr/>
        </p:nvSpPr>
        <p:spPr>
          <a:xfrm>
            <a:off x="1834001" y="1572454"/>
            <a:ext cx="3262432" cy="461665"/>
          </a:xfrm>
          <a:prstGeom prst="rect">
            <a:avLst/>
          </a:prstGeom>
        </p:spPr>
        <p:txBody>
          <a:bodyPr wrap="none">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例：类属性的访问示例</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1838979" y="2074255"/>
            <a:ext cx="3315226"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2105809" y="2353978"/>
            <a:ext cx="9113494" cy="1485728"/>
          </a:xfrm>
          <a:prstGeom prst="rect">
            <a:avLst/>
          </a:prstGeom>
        </p:spPr>
        <p:txBody>
          <a:bodyPr wrap="square">
            <a:spAutoFit/>
          </a:bodyPr>
          <a:lstStyle/>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8	    Student.name='</a:t>
            </a:r>
            <a:r>
              <a:rPr lang="zh-CN" altLang="en-US" sz="2400" dirty="0">
                <a:solidFill>
                  <a:schemeClr val="tx1">
                    <a:lumMod val="85000"/>
                    <a:lumOff val="15000"/>
                  </a:schemeClr>
                </a:solidFill>
                <a:ea typeface="微软雅黑" panose="020B0503020204020204" pitchFamily="34" charset="-122"/>
              </a:rPr>
              <a:t>未知</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的类属性</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赋为“未知”</a:t>
            </a:r>
            <a:endParaRPr lang="zh-CN" altLang="en-US" sz="2400" dirty="0">
              <a:solidFill>
                <a:schemeClr val="tx1">
                  <a:lumMod val="85000"/>
                  <a:lumOff val="15000"/>
                </a:schemeClr>
              </a:solidFill>
              <a:ea typeface="微软雅黑" panose="020B0503020204020204" pitchFamily="34" charset="-122"/>
            </a:endParaRP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9	    print('</a:t>
            </a: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9</a:t>
            </a:r>
            <a:r>
              <a:rPr lang="zh-CN" altLang="en-US" sz="2400" dirty="0">
                <a:solidFill>
                  <a:schemeClr val="tx1">
                    <a:lumMod val="85000"/>
                    <a:lumOff val="15000"/>
                  </a:schemeClr>
                </a:solidFill>
                <a:ea typeface="微软雅黑" panose="020B0503020204020204" pitchFamily="34" charset="-122"/>
              </a:rPr>
              <a:t>行输出：</a:t>
            </a:r>
            <a:r>
              <a:rPr lang="en-US" altLang="zh-CN" sz="2400" dirty="0">
                <a:solidFill>
                  <a:schemeClr val="tx1">
                    <a:lumMod val="85000"/>
                    <a:lumOff val="15000"/>
                  </a:schemeClr>
                </a:solidFill>
                <a:ea typeface="微软雅黑" panose="020B0503020204020204" pitchFamily="34" charset="-122"/>
              </a:rPr>
              <a:t>',Student.name)</a:t>
            </a:r>
            <a:endParaRPr lang="en-US" altLang="zh-CN" sz="2400" dirty="0">
              <a:solidFill>
                <a:schemeClr val="tx1">
                  <a:lumMod val="85000"/>
                  <a:lumOff val="15000"/>
                </a:schemeClr>
              </a:solidFill>
              <a:ea typeface="微软雅黑" panose="020B0503020204020204" pitchFamily="34" charset="-122"/>
            </a:endParaRP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10	    print('</a:t>
            </a: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10</a:t>
            </a:r>
            <a:r>
              <a:rPr lang="zh-CN" altLang="en-US" sz="2400" dirty="0">
                <a:solidFill>
                  <a:schemeClr val="tx1">
                    <a:lumMod val="85000"/>
                    <a:lumOff val="15000"/>
                  </a:schemeClr>
                </a:solidFill>
                <a:ea typeface="微软雅黑" panose="020B0503020204020204" pitchFamily="34" charset="-122"/>
              </a:rPr>
              <a:t>行输出：</a:t>
            </a:r>
            <a:r>
              <a:rPr lang="en-US" altLang="zh-CN" sz="2400" dirty="0">
                <a:solidFill>
                  <a:schemeClr val="tx1">
                    <a:lumMod val="85000"/>
                    <a:lumOff val="15000"/>
                  </a:schemeClr>
                </a:solidFill>
                <a:ea typeface="微软雅黑" panose="020B0503020204020204" pitchFamily="34" charset="-122"/>
              </a:rPr>
              <a:t>stu1 %s,stu2 %s'%(stu1.name,stu2.name))</a:t>
            </a:r>
            <a:endParaRPr lang="en-US" altLang="zh-CN" sz="2400" dirty="0">
              <a:solidFill>
                <a:schemeClr val="tx1">
                  <a:lumMod val="85000"/>
                  <a:lumOff val="15000"/>
                </a:schemeClr>
              </a:solidFill>
              <a:ea typeface="微软雅黑" panose="020B0503020204020204" pitchFamily="34" charset="-122"/>
            </a:endParaRPr>
          </a:p>
        </p:txBody>
      </p:sp>
      <p:sp>
        <p:nvSpPr>
          <p:cNvPr id="17" name="KSO_Shape"/>
          <p:cNvSpPr/>
          <p:nvPr/>
        </p:nvSpPr>
        <p:spPr>
          <a:xfrm>
            <a:off x="1834002" y="2246206"/>
            <a:ext cx="9385302" cy="1701272"/>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8" name="矩形 17"/>
          <p:cNvSpPr/>
          <p:nvPr/>
        </p:nvSpPr>
        <p:spPr>
          <a:xfrm>
            <a:off x="2105809" y="4222563"/>
            <a:ext cx="5811494" cy="1965859"/>
          </a:xfrm>
          <a:prstGeom prst="rect">
            <a:avLst/>
          </a:prstGeom>
        </p:spPr>
        <p:txBody>
          <a:bodyPr wrap="square">
            <a:spAutoFit/>
          </a:bodyPr>
          <a:lstStyle/>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4</a:t>
            </a:r>
            <a:r>
              <a:rPr lang="zh-CN" altLang="en-US" sz="2400" dirty="0">
                <a:solidFill>
                  <a:schemeClr val="tx1">
                    <a:lumMod val="85000"/>
                    <a:lumOff val="15000"/>
                  </a:schemeClr>
                </a:solidFill>
                <a:ea typeface="微软雅黑" panose="020B0503020204020204" pitchFamily="34" charset="-122"/>
              </a:rPr>
              <a:t>行输出： </a:t>
            </a:r>
            <a:r>
              <a:rPr lang="en-US" altLang="zh-CN" sz="2400" dirty="0">
                <a:solidFill>
                  <a:schemeClr val="tx1">
                    <a:lumMod val="85000"/>
                    <a:lumOff val="15000"/>
                  </a:schemeClr>
                </a:solidFill>
                <a:ea typeface="微软雅黑" panose="020B0503020204020204" pitchFamily="34" charset="-122"/>
              </a:rPr>
              <a:t>Unknown</a:t>
            </a:r>
            <a:endParaRPr lang="en-US" altLang="zh-CN" sz="2400" dirty="0">
              <a:solidFill>
                <a:schemeClr val="tx1">
                  <a:lumMod val="85000"/>
                  <a:lumOff val="15000"/>
                </a:schemeClr>
              </a:solidFill>
              <a:ea typeface="微软雅黑" panose="020B0503020204020204" pitchFamily="34" charset="-122"/>
            </a:endParaRPr>
          </a:p>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7</a:t>
            </a:r>
            <a:r>
              <a:rPr lang="zh-CN" altLang="en-US" sz="2400" dirty="0">
                <a:solidFill>
                  <a:schemeClr val="tx1">
                    <a:lumMod val="85000"/>
                    <a:lumOff val="15000"/>
                  </a:schemeClr>
                </a:solidFill>
                <a:ea typeface="微软雅黑" panose="020B0503020204020204" pitchFamily="34" charset="-122"/>
              </a:rPr>
              <a:t>行输出：</a:t>
            </a:r>
            <a:r>
              <a:rPr lang="en-US" altLang="zh-CN" sz="2400" dirty="0">
                <a:solidFill>
                  <a:schemeClr val="tx1">
                    <a:lumMod val="85000"/>
                    <a:lumOff val="15000"/>
                  </a:schemeClr>
                </a:solidFill>
                <a:ea typeface="微软雅黑" panose="020B0503020204020204" pitchFamily="34" charset="-122"/>
              </a:rPr>
              <a:t>stu1 Unknown,stu2 Unknown</a:t>
            </a:r>
            <a:endParaRPr lang="en-US" altLang="zh-CN" sz="2400" dirty="0">
              <a:solidFill>
                <a:schemeClr val="tx1">
                  <a:lumMod val="85000"/>
                  <a:lumOff val="15000"/>
                </a:schemeClr>
              </a:solidFill>
              <a:ea typeface="微软雅黑" panose="020B0503020204020204" pitchFamily="34" charset="-122"/>
            </a:endParaRPr>
          </a:p>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9</a:t>
            </a:r>
            <a:r>
              <a:rPr lang="zh-CN" altLang="en-US" sz="2400" dirty="0">
                <a:solidFill>
                  <a:schemeClr val="tx1">
                    <a:lumMod val="85000"/>
                    <a:lumOff val="15000"/>
                  </a:schemeClr>
                </a:solidFill>
                <a:ea typeface="微软雅黑" panose="020B0503020204020204" pitchFamily="34" charset="-122"/>
              </a:rPr>
              <a:t>行输出： 未知</a:t>
            </a:r>
            <a:endParaRPr lang="zh-CN" altLang="en-US" sz="2400" dirty="0">
              <a:solidFill>
                <a:schemeClr val="tx1">
                  <a:lumMod val="85000"/>
                  <a:lumOff val="15000"/>
                </a:schemeClr>
              </a:solidFill>
              <a:ea typeface="微软雅黑" panose="020B0503020204020204" pitchFamily="34" charset="-122"/>
            </a:endParaRPr>
          </a:p>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10</a:t>
            </a:r>
            <a:r>
              <a:rPr lang="zh-CN" altLang="en-US" sz="2400" dirty="0">
                <a:solidFill>
                  <a:schemeClr val="tx1">
                    <a:lumMod val="85000"/>
                    <a:lumOff val="15000"/>
                  </a:schemeClr>
                </a:solidFill>
                <a:ea typeface="微软雅黑" panose="020B0503020204020204" pitchFamily="34" charset="-122"/>
              </a:rPr>
              <a:t>行输出：</a:t>
            </a:r>
            <a:r>
              <a:rPr lang="en-US" altLang="zh-CN" sz="2400" dirty="0">
                <a:solidFill>
                  <a:schemeClr val="tx1">
                    <a:lumMod val="85000"/>
                    <a:lumOff val="15000"/>
                  </a:schemeClr>
                </a:solidFill>
                <a:ea typeface="微软雅黑" panose="020B0503020204020204" pitchFamily="34" charset="-122"/>
              </a:rPr>
              <a:t>stu1 </a:t>
            </a:r>
            <a:r>
              <a:rPr lang="zh-CN" altLang="en-US" sz="2400" dirty="0">
                <a:solidFill>
                  <a:schemeClr val="tx1">
                    <a:lumMod val="85000"/>
                    <a:lumOff val="15000"/>
                  </a:schemeClr>
                </a:solidFill>
                <a:ea typeface="微软雅黑" panose="020B0503020204020204" pitchFamily="34" charset="-122"/>
              </a:rPr>
              <a:t>未知</a:t>
            </a:r>
            <a:r>
              <a:rPr lang="en-US" altLang="zh-CN" sz="2400" dirty="0">
                <a:solidFill>
                  <a:schemeClr val="tx1">
                    <a:lumMod val="85000"/>
                    <a:lumOff val="15000"/>
                  </a:schemeClr>
                </a:solidFill>
                <a:ea typeface="微软雅黑" panose="020B0503020204020204" pitchFamily="34" charset="-122"/>
              </a:rPr>
              <a:t>,stu2 </a:t>
            </a:r>
            <a:r>
              <a:rPr lang="zh-CN" altLang="en-US" sz="2400" dirty="0">
                <a:solidFill>
                  <a:schemeClr val="tx1">
                    <a:lumMod val="85000"/>
                    <a:lumOff val="15000"/>
                  </a:schemeClr>
                </a:solidFill>
                <a:ea typeface="微软雅黑" panose="020B0503020204020204" pitchFamily="34" charset="-122"/>
              </a:rPr>
              <a:t>未知</a:t>
            </a:r>
            <a:endParaRPr lang="zh-CN" altLang="en-US" sz="2400" dirty="0">
              <a:solidFill>
                <a:schemeClr val="tx1">
                  <a:lumMod val="85000"/>
                  <a:lumOff val="15000"/>
                </a:schemeClr>
              </a:solidFill>
              <a:ea typeface="微软雅黑" panose="020B0503020204020204" pitchFamily="34" charset="-122"/>
            </a:endParaRPr>
          </a:p>
        </p:txBody>
      </p:sp>
      <p:sp>
        <p:nvSpPr>
          <p:cNvPr id="19" name="KSO_Shape"/>
          <p:cNvSpPr/>
          <p:nvPr/>
        </p:nvSpPr>
        <p:spPr>
          <a:xfrm>
            <a:off x="1834001" y="4087153"/>
            <a:ext cx="9385302" cy="2259276"/>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p:tgtEl>
                                          <p:spTgt spid="12"/>
                                        </p:tgtEl>
                                        <p:attrNameLst>
                                          <p:attrName>ppt_y</p:attrName>
                                        </p:attrNameLst>
                                      </p:cBhvr>
                                      <p:tavLst>
                                        <p:tav tm="0">
                                          <p:val>
                                            <p:strVal val="#ppt_y+#ppt_h*1.125000"/>
                                          </p:val>
                                        </p:tav>
                                        <p:tav tm="100000">
                                          <p:val>
                                            <p:strVal val="#ppt_y"/>
                                          </p:val>
                                        </p:tav>
                                      </p:tavLst>
                                    </p:anim>
                                    <p:animEffect transition="in" filter="wipe(up)">
                                      <p:cBhvr>
                                        <p:cTn id="23" dur="500"/>
                                        <p:tgtEl>
                                          <p:spTgt spid="12"/>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additive="base">
                                        <p:cTn id="30" dur="500"/>
                                        <p:tgtEl>
                                          <p:spTgt spid="16"/>
                                        </p:tgtEl>
                                        <p:attrNameLst>
                                          <p:attrName>ppt_y</p:attrName>
                                        </p:attrNameLst>
                                      </p:cBhvr>
                                      <p:tavLst>
                                        <p:tav tm="0">
                                          <p:val>
                                            <p:strVal val="#ppt_y-#ppt_h*1.125000"/>
                                          </p:val>
                                        </p:tav>
                                        <p:tav tm="100000">
                                          <p:val>
                                            <p:strVal val="#ppt_y"/>
                                          </p:val>
                                        </p:tav>
                                      </p:tavLst>
                                    </p:anim>
                                    <p:animEffect transition="in" filter="wipe(down)">
                                      <p:cBhvr>
                                        <p:cTn id="31" dur="500"/>
                                        <p:tgtEl>
                                          <p:spTgt spid="16"/>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2" presetClass="entr" presetSubtype="1"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p:tgtEl>
                                          <p:spTgt spid="18"/>
                                        </p:tgtEl>
                                        <p:attrNameLst>
                                          <p:attrName>ppt_y</p:attrName>
                                        </p:attrNameLst>
                                      </p:cBhvr>
                                      <p:tavLst>
                                        <p:tav tm="0">
                                          <p:val>
                                            <p:strVal val="#ppt_y-#ppt_h*1.125000"/>
                                          </p:val>
                                        </p:tav>
                                        <p:tav tm="100000">
                                          <p:val>
                                            <p:strVal val="#ppt_y"/>
                                          </p:val>
                                        </p:tav>
                                      </p:tavLst>
                                    </p:anim>
                                    <p:animEffect transition="in" filter="wipe(down)">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6" grpId="0"/>
      <p:bldP spid="17" grpId="0" animBg="1"/>
      <p:bldP spid="18" grpId="0"/>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57008" y="511571"/>
            <a:ext cx="3877985"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定义类时指定类属性</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矩形 28"/>
          <p:cNvSpPr/>
          <p:nvPr/>
        </p:nvSpPr>
        <p:spPr>
          <a:xfrm>
            <a:off x="2105809" y="2286343"/>
            <a:ext cx="9113494" cy="2012859"/>
          </a:xfrm>
          <a:prstGeom prst="rect">
            <a:avLst/>
          </a:prstGeom>
        </p:spPr>
        <p:txBody>
          <a:bodyPr wrap="square">
            <a:spAutoFit/>
          </a:bodyPr>
          <a:lstStyle/>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11	    stu1.name='</a:t>
            </a:r>
            <a:r>
              <a:rPr lang="zh-CN" altLang="en-US" sz="2400" dirty="0">
                <a:solidFill>
                  <a:schemeClr val="tx1">
                    <a:lumMod val="85000"/>
                    <a:lumOff val="15000"/>
                  </a:schemeClr>
                </a:solidFill>
                <a:ea typeface="微软雅黑" panose="020B0503020204020204" pitchFamily="34" charset="-122"/>
              </a:rPr>
              <a:t>李晓明</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stu1</a:t>
            </a:r>
            <a:r>
              <a:rPr lang="zh-CN" altLang="en-US" sz="2400" dirty="0">
                <a:solidFill>
                  <a:schemeClr val="tx1">
                    <a:lumMod val="85000"/>
                    <a:lumOff val="15000"/>
                  </a:schemeClr>
                </a:solidFill>
                <a:ea typeface="微软雅黑" panose="020B0503020204020204" pitchFamily="34" charset="-122"/>
              </a:rPr>
              <a:t>的</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属性赋值为“李晓明”</a:t>
            </a:r>
            <a:endParaRPr lang="zh-CN" altLang="en-US" sz="2400" dirty="0">
              <a:solidFill>
                <a:schemeClr val="tx1">
                  <a:lumMod val="85000"/>
                  <a:lumOff val="15000"/>
                </a:schemeClr>
              </a:solidFill>
              <a:ea typeface="微软雅黑" panose="020B0503020204020204" pitchFamily="34" charset="-122"/>
            </a:endParaRP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12	    stu2.name='</a:t>
            </a:r>
            <a:r>
              <a:rPr lang="zh-CN" altLang="en-US" sz="2400" dirty="0">
                <a:solidFill>
                  <a:schemeClr val="tx1">
                    <a:lumMod val="85000"/>
                    <a:lumOff val="15000"/>
                  </a:schemeClr>
                </a:solidFill>
                <a:ea typeface="微软雅黑" panose="020B0503020204020204" pitchFamily="34" charset="-122"/>
              </a:rPr>
              <a:t>马红</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stu2</a:t>
            </a:r>
            <a:r>
              <a:rPr lang="zh-CN" altLang="en-US" sz="2400" dirty="0">
                <a:solidFill>
                  <a:schemeClr val="tx1">
                    <a:lumMod val="85000"/>
                    <a:lumOff val="15000"/>
                  </a:schemeClr>
                </a:solidFill>
                <a:ea typeface="微软雅黑" panose="020B0503020204020204" pitchFamily="34" charset="-122"/>
              </a:rPr>
              <a:t>的</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属性赋值为“马红”</a:t>
            </a:r>
            <a:endParaRPr lang="zh-CN" altLang="en-US" sz="2400" dirty="0">
              <a:solidFill>
                <a:schemeClr val="tx1">
                  <a:lumMod val="85000"/>
                  <a:lumOff val="15000"/>
                </a:schemeClr>
              </a:solidFill>
              <a:ea typeface="微软雅黑" panose="020B0503020204020204" pitchFamily="34" charset="-122"/>
            </a:endParaRP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13	    print('</a:t>
            </a: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13</a:t>
            </a:r>
            <a:r>
              <a:rPr lang="zh-CN" altLang="en-US" sz="2400" dirty="0">
                <a:solidFill>
                  <a:schemeClr val="tx1">
                    <a:lumMod val="85000"/>
                    <a:lumOff val="15000"/>
                  </a:schemeClr>
                </a:solidFill>
                <a:ea typeface="微软雅黑" panose="020B0503020204020204" pitchFamily="34" charset="-122"/>
              </a:rPr>
              <a:t>行输出：</a:t>
            </a:r>
            <a:r>
              <a:rPr lang="en-US" altLang="zh-CN" sz="2400" dirty="0">
                <a:solidFill>
                  <a:schemeClr val="tx1">
                    <a:lumMod val="85000"/>
                    <a:lumOff val="15000"/>
                  </a:schemeClr>
                </a:solidFill>
                <a:ea typeface="微软雅黑" panose="020B0503020204020204" pitchFamily="34" charset="-122"/>
              </a:rPr>
              <a:t>',Student.name)</a:t>
            </a:r>
            <a:endParaRPr lang="en-US" altLang="zh-CN" sz="2400" dirty="0">
              <a:solidFill>
                <a:schemeClr val="tx1">
                  <a:lumMod val="85000"/>
                  <a:lumOff val="15000"/>
                </a:schemeClr>
              </a:solidFill>
              <a:ea typeface="微软雅黑" panose="020B0503020204020204" pitchFamily="34" charset="-122"/>
            </a:endParaRP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14	    print('</a:t>
            </a: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14</a:t>
            </a:r>
            <a:r>
              <a:rPr lang="zh-CN" altLang="en-US" sz="2400" dirty="0">
                <a:solidFill>
                  <a:schemeClr val="tx1">
                    <a:lumMod val="85000"/>
                    <a:lumOff val="15000"/>
                  </a:schemeClr>
                </a:solidFill>
                <a:ea typeface="微软雅黑" panose="020B0503020204020204" pitchFamily="34" charset="-122"/>
              </a:rPr>
              <a:t>行输出：</a:t>
            </a:r>
            <a:r>
              <a:rPr lang="en-US" altLang="zh-CN" sz="2400" dirty="0">
                <a:solidFill>
                  <a:schemeClr val="tx1">
                    <a:lumMod val="85000"/>
                    <a:lumOff val="15000"/>
                  </a:schemeClr>
                </a:solidFill>
                <a:ea typeface="微软雅黑" panose="020B0503020204020204" pitchFamily="34" charset="-122"/>
              </a:rPr>
              <a:t>stu1 %s,stu2 %s'%(stu1.name,stu2.name))</a:t>
            </a:r>
            <a:endParaRPr lang="en-US" altLang="zh-CN" sz="2400" dirty="0">
              <a:solidFill>
                <a:schemeClr val="tx1">
                  <a:lumMod val="85000"/>
                  <a:lumOff val="15000"/>
                </a:schemeClr>
              </a:solidFill>
              <a:ea typeface="微软雅黑" panose="020B0503020204020204" pitchFamily="34" charset="-122"/>
            </a:endParaRPr>
          </a:p>
        </p:txBody>
      </p:sp>
      <p:sp>
        <p:nvSpPr>
          <p:cNvPr id="30" name="KSO_Shape"/>
          <p:cNvSpPr/>
          <p:nvPr/>
        </p:nvSpPr>
        <p:spPr>
          <a:xfrm>
            <a:off x="1834002" y="2246206"/>
            <a:ext cx="9590620" cy="2222533"/>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7" name="组合 6"/>
          <p:cNvGrpSpPr/>
          <p:nvPr/>
        </p:nvGrpSpPr>
        <p:grpSpPr>
          <a:xfrm>
            <a:off x="869324" y="1368932"/>
            <a:ext cx="877274" cy="877274"/>
            <a:chOff x="1184655" y="3843886"/>
            <a:chExt cx="877274" cy="877274"/>
          </a:xfrm>
        </p:grpSpPr>
        <p:sp>
          <p:nvSpPr>
            <p:cNvPr id="8" name="KSO_Shape"/>
            <p:cNvSpPr/>
            <p:nvPr/>
          </p:nvSpPr>
          <p:spPr>
            <a:xfrm>
              <a:off x="1184655" y="3843886"/>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9" name="KSO_Shape"/>
            <p:cNvSpPr/>
            <p:nvPr/>
          </p:nvSpPr>
          <p:spPr bwMode="auto">
            <a:xfrm>
              <a:off x="1364011" y="3954003"/>
              <a:ext cx="646190" cy="648477"/>
            </a:xfrm>
            <a:custGeom>
              <a:avLst/>
              <a:gdLst>
                <a:gd name="T0" fmla="*/ 1471281 w 3950"/>
                <a:gd name="T1" fmla="*/ 1585004 h 3962"/>
                <a:gd name="T2" fmla="*/ 1291856 w 3950"/>
                <a:gd name="T3" fmla="*/ 1800397 h 3962"/>
                <a:gd name="T4" fmla="*/ 0 w 3950"/>
                <a:gd name="T5" fmla="*/ 1620903 h 3962"/>
                <a:gd name="T6" fmla="*/ 179425 w 3950"/>
                <a:gd name="T7" fmla="*/ 5453 h 3962"/>
                <a:gd name="T8" fmla="*/ 963441 w 3950"/>
                <a:gd name="T9" fmla="*/ 5453 h 3962"/>
                <a:gd name="T10" fmla="*/ 968438 w 3950"/>
                <a:gd name="T11" fmla="*/ 5453 h 3962"/>
                <a:gd name="T12" fmla="*/ 968892 w 3950"/>
                <a:gd name="T13" fmla="*/ 5907 h 3962"/>
                <a:gd name="T14" fmla="*/ 1471281 w 3950"/>
                <a:gd name="T15" fmla="*/ 543936 h 3962"/>
                <a:gd name="T16" fmla="*/ 1474006 w 3950"/>
                <a:gd name="T17" fmla="*/ 552570 h 3962"/>
                <a:gd name="T18" fmla="*/ 1471281 w 3950"/>
                <a:gd name="T19" fmla="*/ 974723 h 3962"/>
                <a:gd name="T20" fmla="*/ 1794245 w 3950"/>
                <a:gd name="T21" fmla="*/ 1154217 h 3962"/>
                <a:gd name="T22" fmla="*/ 1614821 w 3950"/>
                <a:gd name="T23" fmla="*/ 1585004 h 3962"/>
                <a:gd name="T24" fmla="*/ 968892 w 3950"/>
                <a:gd name="T25" fmla="*/ 364442 h 3962"/>
                <a:gd name="T26" fmla="*/ 1355450 w 3950"/>
                <a:gd name="T27" fmla="*/ 543936 h 3962"/>
                <a:gd name="T28" fmla="*/ 1399965 w 3950"/>
                <a:gd name="T29" fmla="*/ 615734 h 3962"/>
                <a:gd name="T30" fmla="*/ 897123 w 3950"/>
                <a:gd name="T31" fmla="*/ 436240 h 3962"/>
                <a:gd name="T32" fmla="*/ 251194 w 3950"/>
                <a:gd name="T33" fmla="*/ 77251 h 3962"/>
                <a:gd name="T34" fmla="*/ 71770 w 3950"/>
                <a:gd name="T35" fmla="*/ 1549105 h 3962"/>
                <a:gd name="T36" fmla="*/ 1220087 w 3950"/>
                <a:gd name="T37" fmla="*/ 1728599 h 3962"/>
                <a:gd name="T38" fmla="*/ 574158 w 3950"/>
                <a:gd name="T39" fmla="*/ 1585004 h 3962"/>
                <a:gd name="T40" fmla="*/ 394734 w 3950"/>
                <a:gd name="T41" fmla="*/ 1154217 h 3962"/>
                <a:gd name="T42" fmla="*/ 1399965 w 3950"/>
                <a:gd name="T43" fmla="*/ 974723 h 3962"/>
                <a:gd name="T44" fmla="*/ 1254609 w 3950"/>
                <a:gd name="T45" fmla="*/ 1147401 h 3962"/>
                <a:gd name="T46" fmla="*/ 1121517 w 3950"/>
                <a:gd name="T47" fmla="*/ 1246464 h 3962"/>
                <a:gd name="T48" fmla="*/ 987062 w 3950"/>
                <a:gd name="T49" fmla="*/ 1147401 h 3962"/>
                <a:gd name="T50" fmla="*/ 977523 w 3950"/>
                <a:gd name="T51" fmla="*/ 1455950 h 3962"/>
                <a:gd name="T52" fmla="*/ 1120608 w 3950"/>
                <a:gd name="T53" fmla="*/ 1349162 h 3962"/>
                <a:gd name="T54" fmla="*/ 1264148 w 3950"/>
                <a:gd name="T55" fmla="*/ 1455950 h 3962"/>
                <a:gd name="T56" fmla="*/ 1254609 w 3950"/>
                <a:gd name="T57" fmla="*/ 1147401 h 3962"/>
                <a:gd name="T58" fmla="*/ 957536 w 3950"/>
                <a:gd name="T59" fmla="*/ 1147401 h 3962"/>
                <a:gd name="T60" fmla="*/ 712701 w 3950"/>
                <a:gd name="T61" fmla="*/ 1199659 h 3962"/>
                <a:gd name="T62" fmla="*/ 804003 w 3950"/>
                <a:gd name="T63" fmla="*/ 1455950 h 3962"/>
                <a:gd name="T64" fmla="*/ 866688 w 3950"/>
                <a:gd name="T65" fmla="*/ 1199659 h 3962"/>
                <a:gd name="T66" fmla="*/ 1529424 w 3950"/>
                <a:gd name="T67" fmla="*/ 1147401 h 3962"/>
                <a:gd name="T68" fmla="*/ 1284589 w 3950"/>
                <a:gd name="T69" fmla="*/ 1199659 h 3962"/>
                <a:gd name="T70" fmla="*/ 1375891 w 3950"/>
                <a:gd name="T71" fmla="*/ 1455950 h 3962"/>
                <a:gd name="T72" fmla="*/ 1438121 w 3950"/>
                <a:gd name="T73" fmla="*/ 1199659 h 3962"/>
                <a:gd name="T74" fmla="*/ 1529424 w 3950"/>
                <a:gd name="T75" fmla="*/ 1147401 h 3962"/>
                <a:gd name="T76" fmla="*/ 753583 w 3950"/>
                <a:gd name="T77" fmla="*/ 651633 h 3962"/>
                <a:gd name="T78" fmla="*/ 179425 w 3950"/>
                <a:gd name="T79" fmla="*/ 723431 h 3962"/>
                <a:gd name="T80" fmla="*/ 179425 w 3950"/>
                <a:gd name="T81" fmla="*/ 364442 h 3962"/>
                <a:gd name="T82" fmla="*/ 753583 w 3950"/>
                <a:gd name="T83" fmla="*/ 436240 h 3962"/>
                <a:gd name="T84" fmla="*/ 179425 w 3950"/>
                <a:gd name="T85" fmla="*/ 364442 h 3962"/>
                <a:gd name="T86" fmla="*/ 753583 w 3950"/>
                <a:gd name="T87" fmla="*/ 220846 h 3962"/>
                <a:gd name="T88" fmla="*/ 179425 w 3950"/>
                <a:gd name="T89" fmla="*/ 292644 h 3962"/>
                <a:gd name="T90" fmla="*/ 538274 w 3950"/>
                <a:gd name="T91" fmla="*/ 579835 h 3962"/>
                <a:gd name="T92" fmla="*/ 179425 w 3950"/>
                <a:gd name="T93" fmla="*/ 508037 h 3962"/>
                <a:gd name="T94" fmla="*/ 538274 w 3950"/>
                <a:gd name="T95" fmla="*/ 579835 h 3962"/>
                <a:gd name="T96" fmla="*/ 179425 w 3950"/>
                <a:gd name="T97" fmla="*/ 867026 h 3962"/>
                <a:gd name="T98" fmla="*/ 394734 w 3950"/>
                <a:gd name="T99" fmla="*/ 795228 h 39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950" h="3962">
                  <a:moveTo>
                    <a:pt x="3555" y="3488"/>
                  </a:moveTo>
                  <a:cubicBezTo>
                    <a:pt x="3239" y="3488"/>
                    <a:pt x="3239" y="3488"/>
                    <a:pt x="3239" y="3488"/>
                  </a:cubicBezTo>
                  <a:cubicBezTo>
                    <a:pt x="3239" y="3567"/>
                    <a:pt x="3239" y="3567"/>
                    <a:pt x="3239" y="3567"/>
                  </a:cubicBezTo>
                  <a:cubicBezTo>
                    <a:pt x="3239" y="3785"/>
                    <a:pt x="3063" y="3962"/>
                    <a:pt x="2844" y="3962"/>
                  </a:cubicBezTo>
                  <a:cubicBezTo>
                    <a:pt x="395" y="3962"/>
                    <a:pt x="395" y="3962"/>
                    <a:pt x="395" y="3962"/>
                  </a:cubicBezTo>
                  <a:cubicBezTo>
                    <a:pt x="177" y="3962"/>
                    <a:pt x="0" y="3785"/>
                    <a:pt x="0" y="3567"/>
                  </a:cubicBezTo>
                  <a:cubicBezTo>
                    <a:pt x="0" y="407"/>
                    <a:pt x="0" y="407"/>
                    <a:pt x="0" y="407"/>
                  </a:cubicBezTo>
                  <a:cubicBezTo>
                    <a:pt x="0" y="189"/>
                    <a:pt x="177" y="12"/>
                    <a:pt x="395" y="12"/>
                  </a:cubicBezTo>
                  <a:cubicBezTo>
                    <a:pt x="1975" y="12"/>
                    <a:pt x="1975" y="12"/>
                    <a:pt x="1975" y="12"/>
                  </a:cubicBezTo>
                  <a:cubicBezTo>
                    <a:pt x="2121" y="12"/>
                    <a:pt x="2121" y="12"/>
                    <a:pt x="2121" y="12"/>
                  </a:cubicBezTo>
                  <a:cubicBezTo>
                    <a:pt x="2121" y="0"/>
                    <a:pt x="2121" y="0"/>
                    <a:pt x="2121" y="0"/>
                  </a:cubicBezTo>
                  <a:cubicBezTo>
                    <a:pt x="2132" y="12"/>
                    <a:pt x="2132" y="12"/>
                    <a:pt x="2132" y="12"/>
                  </a:cubicBezTo>
                  <a:cubicBezTo>
                    <a:pt x="2133" y="12"/>
                    <a:pt x="2133" y="12"/>
                    <a:pt x="2133" y="12"/>
                  </a:cubicBezTo>
                  <a:cubicBezTo>
                    <a:pt x="2133" y="13"/>
                    <a:pt x="2133" y="13"/>
                    <a:pt x="2133" y="13"/>
                  </a:cubicBezTo>
                  <a:cubicBezTo>
                    <a:pt x="3227" y="1197"/>
                    <a:pt x="3227" y="1197"/>
                    <a:pt x="3227" y="1197"/>
                  </a:cubicBezTo>
                  <a:cubicBezTo>
                    <a:pt x="3239" y="1197"/>
                    <a:pt x="3239" y="1197"/>
                    <a:pt x="3239" y="1197"/>
                  </a:cubicBezTo>
                  <a:cubicBezTo>
                    <a:pt x="3239" y="1210"/>
                    <a:pt x="3239" y="1210"/>
                    <a:pt x="3239" y="1210"/>
                  </a:cubicBezTo>
                  <a:cubicBezTo>
                    <a:pt x="3245" y="1216"/>
                    <a:pt x="3245" y="1216"/>
                    <a:pt x="3245" y="1216"/>
                  </a:cubicBezTo>
                  <a:cubicBezTo>
                    <a:pt x="3239" y="1216"/>
                    <a:pt x="3239" y="1216"/>
                    <a:pt x="3239" y="1216"/>
                  </a:cubicBezTo>
                  <a:cubicBezTo>
                    <a:pt x="3239" y="2145"/>
                    <a:pt x="3239" y="2145"/>
                    <a:pt x="3239" y="2145"/>
                  </a:cubicBezTo>
                  <a:cubicBezTo>
                    <a:pt x="3555" y="2145"/>
                    <a:pt x="3555" y="2145"/>
                    <a:pt x="3555" y="2145"/>
                  </a:cubicBezTo>
                  <a:cubicBezTo>
                    <a:pt x="3774" y="2145"/>
                    <a:pt x="3950" y="2322"/>
                    <a:pt x="3950" y="2540"/>
                  </a:cubicBezTo>
                  <a:cubicBezTo>
                    <a:pt x="3950" y="3093"/>
                    <a:pt x="3950" y="3093"/>
                    <a:pt x="3950" y="3093"/>
                  </a:cubicBezTo>
                  <a:cubicBezTo>
                    <a:pt x="3950" y="3311"/>
                    <a:pt x="3774" y="3488"/>
                    <a:pt x="3555" y="3488"/>
                  </a:cubicBezTo>
                  <a:close/>
                  <a:moveTo>
                    <a:pt x="2133" y="296"/>
                  </a:moveTo>
                  <a:cubicBezTo>
                    <a:pt x="2133" y="802"/>
                    <a:pt x="2133" y="802"/>
                    <a:pt x="2133" y="802"/>
                  </a:cubicBezTo>
                  <a:cubicBezTo>
                    <a:pt x="2133" y="1020"/>
                    <a:pt x="2310" y="1197"/>
                    <a:pt x="2528" y="1197"/>
                  </a:cubicBezTo>
                  <a:cubicBezTo>
                    <a:pt x="2984" y="1197"/>
                    <a:pt x="2984" y="1197"/>
                    <a:pt x="2984" y="1197"/>
                  </a:cubicBezTo>
                  <a:lnTo>
                    <a:pt x="2133" y="296"/>
                  </a:lnTo>
                  <a:close/>
                  <a:moveTo>
                    <a:pt x="3082" y="1355"/>
                  </a:moveTo>
                  <a:cubicBezTo>
                    <a:pt x="2371" y="1355"/>
                    <a:pt x="2371" y="1355"/>
                    <a:pt x="2371" y="1355"/>
                  </a:cubicBezTo>
                  <a:cubicBezTo>
                    <a:pt x="2152" y="1355"/>
                    <a:pt x="1975" y="1178"/>
                    <a:pt x="1975" y="960"/>
                  </a:cubicBezTo>
                  <a:cubicBezTo>
                    <a:pt x="1975" y="170"/>
                    <a:pt x="1975" y="170"/>
                    <a:pt x="1975" y="170"/>
                  </a:cubicBezTo>
                  <a:cubicBezTo>
                    <a:pt x="553" y="170"/>
                    <a:pt x="553" y="170"/>
                    <a:pt x="553" y="170"/>
                  </a:cubicBezTo>
                  <a:cubicBezTo>
                    <a:pt x="335" y="170"/>
                    <a:pt x="158" y="347"/>
                    <a:pt x="158" y="565"/>
                  </a:cubicBezTo>
                  <a:cubicBezTo>
                    <a:pt x="158" y="3409"/>
                    <a:pt x="158" y="3409"/>
                    <a:pt x="158" y="3409"/>
                  </a:cubicBezTo>
                  <a:cubicBezTo>
                    <a:pt x="158" y="3627"/>
                    <a:pt x="335" y="3804"/>
                    <a:pt x="553" y="3804"/>
                  </a:cubicBezTo>
                  <a:cubicBezTo>
                    <a:pt x="2686" y="3804"/>
                    <a:pt x="2686" y="3804"/>
                    <a:pt x="2686" y="3804"/>
                  </a:cubicBezTo>
                  <a:cubicBezTo>
                    <a:pt x="2877" y="3804"/>
                    <a:pt x="3037" y="3668"/>
                    <a:pt x="3073" y="3488"/>
                  </a:cubicBezTo>
                  <a:cubicBezTo>
                    <a:pt x="1264" y="3488"/>
                    <a:pt x="1264" y="3488"/>
                    <a:pt x="1264" y="3488"/>
                  </a:cubicBezTo>
                  <a:cubicBezTo>
                    <a:pt x="1046" y="3488"/>
                    <a:pt x="869" y="3311"/>
                    <a:pt x="869" y="3093"/>
                  </a:cubicBezTo>
                  <a:cubicBezTo>
                    <a:pt x="869" y="2540"/>
                    <a:pt x="869" y="2540"/>
                    <a:pt x="869" y="2540"/>
                  </a:cubicBezTo>
                  <a:cubicBezTo>
                    <a:pt x="869" y="2322"/>
                    <a:pt x="1046" y="2145"/>
                    <a:pt x="1264" y="2145"/>
                  </a:cubicBezTo>
                  <a:cubicBezTo>
                    <a:pt x="3082" y="2145"/>
                    <a:pt x="3082" y="2145"/>
                    <a:pt x="3082" y="2145"/>
                  </a:cubicBezTo>
                  <a:lnTo>
                    <a:pt x="3082" y="1355"/>
                  </a:lnTo>
                  <a:close/>
                  <a:moveTo>
                    <a:pt x="2762" y="2525"/>
                  </a:moveTo>
                  <a:cubicBezTo>
                    <a:pt x="2603" y="2525"/>
                    <a:pt x="2603" y="2525"/>
                    <a:pt x="2603" y="2525"/>
                  </a:cubicBezTo>
                  <a:cubicBezTo>
                    <a:pt x="2469" y="2743"/>
                    <a:pt x="2469" y="2743"/>
                    <a:pt x="2469" y="2743"/>
                  </a:cubicBezTo>
                  <a:cubicBezTo>
                    <a:pt x="2333" y="2525"/>
                    <a:pt x="2333" y="2525"/>
                    <a:pt x="2333" y="2525"/>
                  </a:cubicBezTo>
                  <a:cubicBezTo>
                    <a:pt x="2173" y="2525"/>
                    <a:pt x="2173" y="2525"/>
                    <a:pt x="2173" y="2525"/>
                  </a:cubicBezTo>
                  <a:cubicBezTo>
                    <a:pt x="2383" y="2850"/>
                    <a:pt x="2383" y="2850"/>
                    <a:pt x="2383" y="2850"/>
                  </a:cubicBezTo>
                  <a:cubicBezTo>
                    <a:pt x="2152" y="3204"/>
                    <a:pt x="2152" y="3204"/>
                    <a:pt x="2152" y="3204"/>
                  </a:cubicBezTo>
                  <a:cubicBezTo>
                    <a:pt x="2316" y="3204"/>
                    <a:pt x="2316" y="3204"/>
                    <a:pt x="2316" y="3204"/>
                  </a:cubicBezTo>
                  <a:cubicBezTo>
                    <a:pt x="2467" y="2969"/>
                    <a:pt x="2467" y="2969"/>
                    <a:pt x="2467" y="2969"/>
                  </a:cubicBezTo>
                  <a:cubicBezTo>
                    <a:pt x="2617" y="3204"/>
                    <a:pt x="2617" y="3204"/>
                    <a:pt x="2617" y="3204"/>
                  </a:cubicBezTo>
                  <a:cubicBezTo>
                    <a:pt x="2783" y="3204"/>
                    <a:pt x="2783" y="3204"/>
                    <a:pt x="2783" y="3204"/>
                  </a:cubicBezTo>
                  <a:cubicBezTo>
                    <a:pt x="2551" y="2855"/>
                    <a:pt x="2551" y="2855"/>
                    <a:pt x="2551" y="2855"/>
                  </a:cubicBezTo>
                  <a:lnTo>
                    <a:pt x="2762" y="2525"/>
                  </a:lnTo>
                  <a:close/>
                  <a:moveTo>
                    <a:pt x="2108" y="2640"/>
                  </a:moveTo>
                  <a:cubicBezTo>
                    <a:pt x="2108" y="2525"/>
                    <a:pt x="2108" y="2525"/>
                    <a:pt x="2108" y="2525"/>
                  </a:cubicBezTo>
                  <a:cubicBezTo>
                    <a:pt x="1569" y="2525"/>
                    <a:pt x="1569" y="2525"/>
                    <a:pt x="1569" y="2525"/>
                  </a:cubicBezTo>
                  <a:cubicBezTo>
                    <a:pt x="1569" y="2640"/>
                    <a:pt x="1569" y="2640"/>
                    <a:pt x="1569" y="2640"/>
                  </a:cubicBezTo>
                  <a:cubicBezTo>
                    <a:pt x="1770" y="2640"/>
                    <a:pt x="1770" y="2640"/>
                    <a:pt x="1770" y="2640"/>
                  </a:cubicBezTo>
                  <a:cubicBezTo>
                    <a:pt x="1770" y="3204"/>
                    <a:pt x="1770" y="3204"/>
                    <a:pt x="1770" y="3204"/>
                  </a:cubicBezTo>
                  <a:cubicBezTo>
                    <a:pt x="1908" y="3204"/>
                    <a:pt x="1908" y="3204"/>
                    <a:pt x="1908" y="3204"/>
                  </a:cubicBezTo>
                  <a:cubicBezTo>
                    <a:pt x="1908" y="2640"/>
                    <a:pt x="1908" y="2640"/>
                    <a:pt x="1908" y="2640"/>
                  </a:cubicBezTo>
                  <a:lnTo>
                    <a:pt x="2108" y="2640"/>
                  </a:lnTo>
                  <a:close/>
                  <a:moveTo>
                    <a:pt x="3367" y="2525"/>
                  </a:moveTo>
                  <a:cubicBezTo>
                    <a:pt x="2828" y="2525"/>
                    <a:pt x="2828" y="2525"/>
                    <a:pt x="2828" y="2525"/>
                  </a:cubicBezTo>
                  <a:cubicBezTo>
                    <a:pt x="2828" y="2640"/>
                    <a:pt x="2828" y="2640"/>
                    <a:pt x="2828" y="2640"/>
                  </a:cubicBezTo>
                  <a:cubicBezTo>
                    <a:pt x="3029" y="2640"/>
                    <a:pt x="3029" y="2640"/>
                    <a:pt x="3029" y="2640"/>
                  </a:cubicBezTo>
                  <a:cubicBezTo>
                    <a:pt x="3029" y="3204"/>
                    <a:pt x="3029" y="3204"/>
                    <a:pt x="3029" y="3204"/>
                  </a:cubicBezTo>
                  <a:cubicBezTo>
                    <a:pt x="3166" y="3204"/>
                    <a:pt x="3166" y="3204"/>
                    <a:pt x="3166" y="3204"/>
                  </a:cubicBezTo>
                  <a:cubicBezTo>
                    <a:pt x="3166" y="2640"/>
                    <a:pt x="3166" y="2640"/>
                    <a:pt x="3166" y="2640"/>
                  </a:cubicBezTo>
                  <a:cubicBezTo>
                    <a:pt x="3367" y="2640"/>
                    <a:pt x="3367" y="2640"/>
                    <a:pt x="3367" y="2640"/>
                  </a:cubicBezTo>
                  <a:lnTo>
                    <a:pt x="3367" y="2525"/>
                  </a:lnTo>
                  <a:close/>
                  <a:moveTo>
                    <a:pt x="395" y="1434"/>
                  </a:moveTo>
                  <a:cubicBezTo>
                    <a:pt x="1659" y="1434"/>
                    <a:pt x="1659" y="1434"/>
                    <a:pt x="1659" y="1434"/>
                  </a:cubicBezTo>
                  <a:cubicBezTo>
                    <a:pt x="1659" y="1592"/>
                    <a:pt x="1659" y="1592"/>
                    <a:pt x="1659" y="1592"/>
                  </a:cubicBezTo>
                  <a:cubicBezTo>
                    <a:pt x="395" y="1592"/>
                    <a:pt x="395" y="1592"/>
                    <a:pt x="395" y="1592"/>
                  </a:cubicBezTo>
                  <a:lnTo>
                    <a:pt x="395" y="1434"/>
                  </a:lnTo>
                  <a:close/>
                  <a:moveTo>
                    <a:pt x="395" y="802"/>
                  </a:moveTo>
                  <a:cubicBezTo>
                    <a:pt x="1659" y="802"/>
                    <a:pt x="1659" y="802"/>
                    <a:pt x="1659" y="802"/>
                  </a:cubicBezTo>
                  <a:cubicBezTo>
                    <a:pt x="1659" y="960"/>
                    <a:pt x="1659" y="960"/>
                    <a:pt x="1659" y="960"/>
                  </a:cubicBezTo>
                  <a:cubicBezTo>
                    <a:pt x="395" y="960"/>
                    <a:pt x="395" y="960"/>
                    <a:pt x="395" y="960"/>
                  </a:cubicBezTo>
                  <a:lnTo>
                    <a:pt x="395" y="802"/>
                  </a:lnTo>
                  <a:close/>
                  <a:moveTo>
                    <a:pt x="395" y="486"/>
                  </a:moveTo>
                  <a:cubicBezTo>
                    <a:pt x="1659" y="486"/>
                    <a:pt x="1659" y="486"/>
                    <a:pt x="1659" y="486"/>
                  </a:cubicBezTo>
                  <a:cubicBezTo>
                    <a:pt x="1659" y="644"/>
                    <a:pt x="1659" y="644"/>
                    <a:pt x="1659" y="644"/>
                  </a:cubicBezTo>
                  <a:cubicBezTo>
                    <a:pt x="395" y="644"/>
                    <a:pt x="395" y="644"/>
                    <a:pt x="395" y="644"/>
                  </a:cubicBezTo>
                  <a:lnTo>
                    <a:pt x="395" y="486"/>
                  </a:lnTo>
                  <a:close/>
                  <a:moveTo>
                    <a:pt x="1185" y="1276"/>
                  </a:moveTo>
                  <a:cubicBezTo>
                    <a:pt x="395" y="1276"/>
                    <a:pt x="395" y="1276"/>
                    <a:pt x="395" y="1276"/>
                  </a:cubicBezTo>
                  <a:cubicBezTo>
                    <a:pt x="395" y="1118"/>
                    <a:pt x="395" y="1118"/>
                    <a:pt x="395" y="1118"/>
                  </a:cubicBezTo>
                  <a:cubicBezTo>
                    <a:pt x="1185" y="1118"/>
                    <a:pt x="1185" y="1118"/>
                    <a:pt x="1185" y="1118"/>
                  </a:cubicBezTo>
                  <a:lnTo>
                    <a:pt x="1185" y="1276"/>
                  </a:lnTo>
                  <a:close/>
                  <a:moveTo>
                    <a:pt x="869" y="1908"/>
                  </a:moveTo>
                  <a:cubicBezTo>
                    <a:pt x="395" y="1908"/>
                    <a:pt x="395" y="1908"/>
                    <a:pt x="395" y="1908"/>
                  </a:cubicBezTo>
                  <a:cubicBezTo>
                    <a:pt x="395" y="1750"/>
                    <a:pt x="395" y="1750"/>
                    <a:pt x="395" y="1750"/>
                  </a:cubicBezTo>
                  <a:cubicBezTo>
                    <a:pt x="869" y="1750"/>
                    <a:pt x="869" y="1750"/>
                    <a:pt x="869" y="1750"/>
                  </a:cubicBezTo>
                  <a:lnTo>
                    <a:pt x="869" y="1908"/>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sp>
        <p:nvSpPr>
          <p:cNvPr id="10" name="矩形 9"/>
          <p:cNvSpPr/>
          <p:nvPr/>
        </p:nvSpPr>
        <p:spPr>
          <a:xfrm>
            <a:off x="1834001" y="1572454"/>
            <a:ext cx="3262432" cy="461665"/>
          </a:xfrm>
          <a:prstGeom prst="rect">
            <a:avLst/>
          </a:prstGeom>
        </p:spPr>
        <p:txBody>
          <a:bodyPr wrap="none">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例：类属性的访问示例</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1838979" y="2074255"/>
            <a:ext cx="3315226"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12" name="KSO_Shape"/>
          <p:cNvSpPr/>
          <p:nvPr/>
        </p:nvSpPr>
        <p:spPr>
          <a:xfrm>
            <a:off x="1834000" y="4809345"/>
            <a:ext cx="9590621" cy="1403741"/>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3" name="矩形 12"/>
          <p:cNvSpPr/>
          <p:nvPr/>
        </p:nvSpPr>
        <p:spPr>
          <a:xfrm>
            <a:off x="2400821" y="4984918"/>
            <a:ext cx="5353249" cy="1052596"/>
          </a:xfrm>
          <a:prstGeom prst="rect">
            <a:avLst/>
          </a:prstGeom>
        </p:spPr>
        <p:txBody>
          <a:bodyPr wrap="square">
            <a:spAutoFit/>
          </a:bodyPr>
          <a:lstStyle/>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13</a:t>
            </a:r>
            <a:r>
              <a:rPr lang="zh-CN" altLang="en-US" sz="2400" dirty="0">
                <a:solidFill>
                  <a:schemeClr val="tx1">
                    <a:lumMod val="85000"/>
                    <a:lumOff val="15000"/>
                  </a:schemeClr>
                </a:solidFill>
                <a:ea typeface="微软雅黑" panose="020B0503020204020204" pitchFamily="34" charset="-122"/>
              </a:rPr>
              <a:t>行输出：未知</a:t>
            </a:r>
            <a:endParaRPr lang="zh-CN" altLang="en-US" sz="2400" dirty="0">
              <a:solidFill>
                <a:schemeClr val="tx1">
                  <a:lumMod val="85000"/>
                  <a:lumOff val="15000"/>
                </a:schemeClr>
              </a:solidFill>
              <a:ea typeface="微软雅黑" panose="020B0503020204020204" pitchFamily="34" charset="-122"/>
            </a:endParaRPr>
          </a:p>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14</a:t>
            </a:r>
            <a:r>
              <a:rPr lang="zh-CN" altLang="en-US" sz="2400" dirty="0">
                <a:solidFill>
                  <a:schemeClr val="tx1">
                    <a:lumMod val="85000"/>
                    <a:lumOff val="15000"/>
                  </a:schemeClr>
                </a:solidFill>
                <a:ea typeface="微软雅黑" panose="020B0503020204020204" pitchFamily="34" charset="-122"/>
              </a:rPr>
              <a:t>行输出：</a:t>
            </a:r>
            <a:r>
              <a:rPr lang="en-US" altLang="zh-CN" sz="2400" dirty="0">
                <a:solidFill>
                  <a:schemeClr val="tx1">
                    <a:lumMod val="85000"/>
                    <a:lumOff val="15000"/>
                  </a:schemeClr>
                </a:solidFill>
                <a:ea typeface="微软雅黑" panose="020B0503020204020204" pitchFamily="34" charset="-122"/>
              </a:rPr>
              <a:t>stu1 </a:t>
            </a:r>
            <a:r>
              <a:rPr lang="zh-CN" altLang="en-US" sz="2400" dirty="0">
                <a:solidFill>
                  <a:schemeClr val="tx1">
                    <a:lumMod val="85000"/>
                    <a:lumOff val="15000"/>
                  </a:schemeClr>
                </a:solidFill>
                <a:ea typeface="微软雅黑" panose="020B0503020204020204" pitchFamily="34" charset="-122"/>
              </a:rPr>
              <a:t>李晓明</a:t>
            </a:r>
            <a:r>
              <a:rPr lang="en-US" altLang="zh-CN" sz="2400" dirty="0">
                <a:solidFill>
                  <a:schemeClr val="tx1">
                    <a:lumMod val="85000"/>
                    <a:lumOff val="15000"/>
                  </a:schemeClr>
                </a:solidFill>
                <a:ea typeface="微软雅黑" panose="020B0503020204020204" pitchFamily="34" charset="-122"/>
              </a:rPr>
              <a:t>,stu2 </a:t>
            </a:r>
            <a:r>
              <a:rPr lang="zh-CN" altLang="en-US" sz="2400" dirty="0">
                <a:solidFill>
                  <a:schemeClr val="tx1">
                    <a:lumMod val="85000"/>
                    <a:lumOff val="15000"/>
                  </a:schemeClr>
                </a:solidFill>
                <a:ea typeface="微软雅黑" panose="020B0503020204020204" pitchFamily="34" charset="-122"/>
              </a:rPr>
              <a:t>马红</a:t>
            </a:r>
            <a:endParaRPr lang="zh-CN" altLang="en-US" sz="2400" dirty="0">
              <a:solidFill>
                <a:schemeClr val="tx1">
                  <a:lumMod val="85000"/>
                  <a:lumOff val="15000"/>
                </a:schemeClr>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p:tgtEl>
                                          <p:spTgt spid="10"/>
                                        </p:tgtEl>
                                        <p:attrNameLst>
                                          <p:attrName>ppt_y</p:attrName>
                                        </p:attrNameLst>
                                      </p:cBhvr>
                                      <p:tavLst>
                                        <p:tav tm="0">
                                          <p:val>
                                            <p:strVal val="#ppt_y+#ppt_h*1.125000"/>
                                          </p:val>
                                        </p:tav>
                                        <p:tav tm="100000">
                                          <p:val>
                                            <p:strVal val="#ppt_y"/>
                                          </p:val>
                                        </p:tav>
                                      </p:tavLst>
                                    </p:anim>
                                    <p:animEffect transition="in" filter="wipe(up)">
                                      <p:cBhvr>
                                        <p:cTn id="23" dur="500"/>
                                        <p:tgtEl>
                                          <p:spTgt spid="10"/>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 calcmode="lin" valueType="num">
                                      <p:cBhvr additive="base">
                                        <p:cTn id="30" dur="500"/>
                                        <p:tgtEl>
                                          <p:spTgt spid="29"/>
                                        </p:tgtEl>
                                        <p:attrNameLst>
                                          <p:attrName>ppt_y</p:attrName>
                                        </p:attrNameLst>
                                      </p:cBhvr>
                                      <p:tavLst>
                                        <p:tav tm="0">
                                          <p:val>
                                            <p:strVal val="#ppt_y-#ppt_h*1.125000"/>
                                          </p:val>
                                        </p:tav>
                                        <p:tav tm="100000">
                                          <p:val>
                                            <p:strVal val="#ppt_y"/>
                                          </p:val>
                                        </p:tav>
                                      </p:tavLst>
                                    </p:anim>
                                    <p:animEffect transition="in" filter="wipe(down)">
                                      <p:cBhvr>
                                        <p:cTn id="31" dur="500"/>
                                        <p:tgtEl>
                                          <p:spTgt spid="29"/>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2" presetClass="entr" presetSubtype="1"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p:tgtEl>
                                          <p:spTgt spid="13"/>
                                        </p:tgtEl>
                                        <p:attrNameLst>
                                          <p:attrName>ppt_y</p:attrName>
                                        </p:attrNameLst>
                                      </p:cBhvr>
                                      <p:tavLst>
                                        <p:tav tm="0">
                                          <p:val>
                                            <p:strVal val="#ppt_y-#ppt_h*1.125000"/>
                                          </p:val>
                                        </p:tav>
                                        <p:tav tm="100000">
                                          <p:val>
                                            <p:strVal val="#ppt_y"/>
                                          </p:val>
                                        </p:tav>
                                      </p:tavLst>
                                    </p:anim>
                                    <p:animEffect transition="in" filter="wipe(down)">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9" grpId="0"/>
      <p:bldP spid="30" grpId="0" animBg="1"/>
      <p:bldP spid="10" grpId="0"/>
      <p:bldP spid="12"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57008" y="511571"/>
            <a:ext cx="3877985"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定义类时指定类属性</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矩形 28"/>
          <p:cNvSpPr/>
          <p:nvPr/>
        </p:nvSpPr>
        <p:spPr>
          <a:xfrm>
            <a:off x="2105809" y="2675691"/>
            <a:ext cx="9113494" cy="1532727"/>
          </a:xfrm>
          <a:prstGeom prst="rect">
            <a:avLst/>
          </a:prstGeom>
        </p:spPr>
        <p:txBody>
          <a:bodyPr wrap="square">
            <a:spAutoFit/>
          </a:bodyPr>
          <a:lstStyle/>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15	    Student.name='</a:t>
            </a:r>
            <a:r>
              <a:rPr lang="zh-CN" altLang="en-US" sz="2400" dirty="0">
                <a:solidFill>
                  <a:schemeClr val="tx1">
                    <a:lumMod val="85000"/>
                    <a:lumOff val="15000"/>
                  </a:schemeClr>
                </a:solidFill>
                <a:ea typeface="微软雅黑" panose="020B0503020204020204" pitchFamily="34" charset="-122"/>
              </a:rPr>
              <a:t>学生</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的类属性</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赋为“学生”</a:t>
            </a:r>
            <a:endParaRPr lang="zh-CN" altLang="en-US" sz="2400" dirty="0">
              <a:solidFill>
                <a:schemeClr val="tx1">
                  <a:lumMod val="85000"/>
                  <a:lumOff val="15000"/>
                </a:schemeClr>
              </a:solidFill>
              <a:ea typeface="微软雅黑" panose="020B0503020204020204" pitchFamily="34" charset="-122"/>
            </a:endParaRP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16	    print('</a:t>
            </a: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16</a:t>
            </a:r>
            <a:r>
              <a:rPr lang="zh-CN" altLang="en-US" sz="2400" dirty="0">
                <a:solidFill>
                  <a:schemeClr val="tx1">
                    <a:lumMod val="85000"/>
                    <a:lumOff val="15000"/>
                  </a:schemeClr>
                </a:solidFill>
                <a:ea typeface="微软雅黑" panose="020B0503020204020204" pitchFamily="34" charset="-122"/>
              </a:rPr>
              <a:t>行输出：</a:t>
            </a:r>
            <a:r>
              <a:rPr lang="en-US" altLang="zh-CN" sz="2400" dirty="0">
                <a:solidFill>
                  <a:schemeClr val="tx1">
                    <a:lumMod val="85000"/>
                    <a:lumOff val="15000"/>
                  </a:schemeClr>
                </a:solidFill>
                <a:ea typeface="微软雅黑" panose="020B0503020204020204" pitchFamily="34" charset="-122"/>
              </a:rPr>
              <a:t>',Student.name)</a:t>
            </a:r>
            <a:endParaRPr lang="en-US" altLang="zh-CN" sz="2400" dirty="0">
              <a:solidFill>
                <a:schemeClr val="tx1">
                  <a:lumMod val="85000"/>
                  <a:lumOff val="15000"/>
                </a:schemeClr>
              </a:solidFill>
              <a:ea typeface="微软雅黑" panose="020B0503020204020204" pitchFamily="34" charset="-122"/>
            </a:endParaRP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17	    print('</a:t>
            </a: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17</a:t>
            </a:r>
            <a:r>
              <a:rPr lang="zh-CN" altLang="en-US" sz="2400" dirty="0">
                <a:solidFill>
                  <a:schemeClr val="tx1">
                    <a:lumMod val="85000"/>
                    <a:lumOff val="15000"/>
                  </a:schemeClr>
                </a:solidFill>
                <a:ea typeface="微软雅黑" panose="020B0503020204020204" pitchFamily="34" charset="-122"/>
              </a:rPr>
              <a:t>行输出：</a:t>
            </a:r>
            <a:r>
              <a:rPr lang="en-US" altLang="zh-CN" sz="2400" dirty="0">
                <a:solidFill>
                  <a:schemeClr val="tx1">
                    <a:lumMod val="85000"/>
                    <a:lumOff val="15000"/>
                  </a:schemeClr>
                </a:solidFill>
                <a:ea typeface="微软雅黑" panose="020B0503020204020204" pitchFamily="34" charset="-122"/>
              </a:rPr>
              <a:t>stu1 %s,stu2 %s'%(stu1.name,stu2.name))</a:t>
            </a:r>
            <a:endParaRPr lang="en-US" altLang="zh-CN" sz="2400" dirty="0">
              <a:solidFill>
                <a:schemeClr val="tx1">
                  <a:lumMod val="85000"/>
                  <a:lumOff val="15000"/>
                </a:schemeClr>
              </a:solidFill>
              <a:ea typeface="微软雅黑" panose="020B0503020204020204" pitchFamily="34" charset="-122"/>
            </a:endParaRPr>
          </a:p>
        </p:txBody>
      </p:sp>
      <p:sp>
        <p:nvSpPr>
          <p:cNvPr id="30" name="KSO_Shape"/>
          <p:cNvSpPr/>
          <p:nvPr/>
        </p:nvSpPr>
        <p:spPr>
          <a:xfrm>
            <a:off x="1834002" y="2466016"/>
            <a:ext cx="9590620" cy="1894971"/>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7" name="组合 6"/>
          <p:cNvGrpSpPr/>
          <p:nvPr/>
        </p:nvGrpSpPr>
        <p:grpSpPr>
          <a:xfrm>
            <a:off x="869324" y="1368932"/>
            <a:ext cx="877274" cy="877274"/>
            <a:chOff x="1184655" y="3843886"/>
            <a:chExt cx="877274" cy="877274"/>
          </a:xfrm>
        </p:grpSpPr>
        <p:sp>
          <p:nvSpPr>
            <p:cNvPr id="8" name="KSO_Shape"/>
            <p:cNvSpPr/>
            <p:nvPr/>
          </p:nvSpPr>
          <p:spPr>
            <a:xfrm>
              <a:off x="1184655" y="3843886"/>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9" name="KSO_Shape"/>
            <p:cNvSpPr/>
            <p:nvPr/>
          </p:nvSpPr>
          <p:spPr bwMode="auto">
            <a:xfrm>
              <a:off x="1364011" y="3954003"/>
              <a:ext cx="646190" cy="648477"/>
            </a:xfrm>
            <a:custGeom>
              <a:avLst/>
              <a:gdLst>
                <a:gd name="T0" fmla="*/ 1471281 w 3950"/>
                <a:gd name="T1" fmla="*/ 1585004 h 3962"/>
                <a:gd name="T2" fmla="*/ 1291856 w 3950"/>
                <a:gd name="T3" fmla="*/ 1800397 h 3962"/>
                <a:gd name="T4" fmla="*/ 0 w 3950"/>
                <a:gd name="T5" fmla="*/ 1620903 h 3962"/>
                <a:gd name="T6" fmla="*/ 179425 w 3950"/>
                <a:gd name="T7" fmla="*/ 5453 h 3962"/>
                <a:gd name="T8" fmla="*/ 963441 w 3950"/>
                <a:gd name="T9" fmla="*/ 5453 h 3962"/>
                <a:gd name="T10" fmla="*/ 968438 w 3950"/>
                <a:gd name="T11" fmla="*/ 5453 h 3962"/>
                <a:gd name="T12" fmla="*/ 968892 w 3950"/>
                <a:gd name="T13" fmla="*/ 5907 h 3962"/>
                <a:gd name="T14" fmla="*/ 1471281 w 3950"/>
                <a:gd name="T15" fmla="*/ 543936 h 3962"/>
                <a:gd name="T16" fmla="*/ 1474006 w 3950"/>
                <a:gd name="T17" fmla="*/ 552570 h 3962"/>
                <a:gd name="T18" fmla="*/ 1471281 w 3950"/>
                <a:gd name="T19" fmla="*/ 974723 h 3962"/>
                <a:gd name="T20" fmla="*/ 1794245 w 3950"/>
                <a:gd name="T21" fmla="*/ 1154217 h 3962"/>
                <a:gd name="T22" fmla="*/ 1614821 w 3950"/>
                <a:gd name="T23" fmla="*/ 1585004 h 3962"/>
                <a:gd name="T24" fmla="*/ 968892 w 3950"/>
                <a:gd name="T25" fmla="*/ 364442 h 3962"/>
                <a:gd name="T26" fmla="*/ 1355450 w 3950"/>
                <a:gd name="T27" fmla="*/ 543936 h 3962"/>
                <a:gd name="T28" fmla="*/ 1399965 w 3950"/>
                <a:gd name="T29" fmla="*/ 615734 h 3962"/>
                <a:gd name="T30" fmla="*/ 897123 w 3950"/>
                <a:gd name="T31" fmla="*/ 436240 h 3962"/>
                <a:gd name="T32" fmla="*/ 251194 w 3950"/>
                <a:gd name="T33" fmla="*/ 77251 h 3962"/>
                <a:gd name="T34" fmla="*/ 71770 w 3950"/>
                <a:gd name="T35" fmla="*/ 1549105 h 3962"/>
                <a:gd name="T36" fmla="*/ 1220087 w 3950"/>
                <a:gd name="T37" fmla="*/ 1728599 h 3962"/>
                <a:gd name="T38" fmla="*/ 574158 w 3950"/>
                <a:gd name="T39" fmla="*/ 1585004 h 3962"/>
                <a:gd name="T40" fmla="*/ 394734 w 3950"/>
                <a:gd name="T41" fmla="*/ 1154217 h 3962"/>
                <a:gd name="T42" fmla="*/ 1399965 w 3950"/>
                <a:gd name="T43" fmla="*/ 974723 h 3962"/>
                <a:gd name="T44" fmla="*/ 1254609 w 3950"/>
                <a:gd name="T45" fmla="*/ 1147401 h 3962"/>
                <a:gd name="T46" fmla="*/ 1121517 w 3950"/>
                <a:gd name="T47" fmla="*/ 1246464 h 3962"/>
                <a:gd name="T48" fmla="*/ 987062 w 3950"/>
                <a:gd name="T49" fmla="*/ 1147401 h 3962"/>
                <a:gd name="T50" fmla="*/ 977523 w 3950"/>
                <a:gd name="T51" fmla="*/ 1455950 h 3962"/>
                <a:gd name="T52" fmla="*/ 1120608 w 3950"/>
                <a:gd name="T53" fmla="*/ 1349162 h 3962"/>
                <a:gd name="T54" fmla="*/ 1264148 w 3950"/>
                <a:gd name="T55" fmla="*/ 1455950 h 3962"/>
                <a:gd name="T56" fmla="*/ 1254609 w 3950"/>
                <a:gd name="T57" fmla="*/ 1147401 h 3962"/>
                <a:gd name="T58" fmla="*/ 957536 w 3950"/>
                <a:gd name="T59" fmla="*/ 1147401 h 3962"/>
                <a:gd name="T60" fmla="*/ 712701 w 3950"/>
                <a:gd name="T61" fmla="*/ 1199659 h 3962"/>
                <a:gd name="T62" fmla="*/ 804003 w 3950"/>
                <a:gd name="T63" fmla="*/ 1455950 h 3962"/>
                <a:gd name="T64" fmla="*/ 866688 w 3950"/>
                <a:gd name="T65" fmla="*/ 1199659 h 3962"/>
                <a:gd name="T66" fmla="*/ 1529424 w 3950"/>
                <a:gd name="T67" fmla="*/ 1147401 h 3962"/>
                <a:gd name="T68" fmla="*/ 1284589 w 3950"/>
                <a:gd name="T69" fmla="*/ 1199659 h 3962"/>
                <a:gd name="T70" fmla="*/ 1375891 w 3950"/>
                <a:gd name="T71" fmla="*/ 1455950 h 3962"/>
                <a:gd name="T72" fmla="*/ 1438121 w 3950"/>
                <a:gd name="T73" fmla="*/ 1199659 h 3962"/>
                <a:gd name="T74" fmla="*/ 1529424 w 3950"/>
                <a:gd name="T75" fmla="*/ 1147401 h 3962"/>
                <a:gd name="T76" fmla="*/ 753583 w 3950"/>
                <a:gd name="T77" fmla="*/ 651633 h 3962"/>
                <a:gd name="T78" fmla="*/ 179425 w 3950"/>
                <a:gd name="T79" fmla="*/ 723431 h 3962"/>
                <a:gd name="T80" fmla="*/ 179425 w 3950"/>
                <a:gd name="T81" fmla="*/ 364442 h 3962"/>
                <a:gd name="T82" fmla="*/ 753583 w 3950"/>
                <a:gd name="T83" fmla="*/ 436240 h 3962"/>
                <a:gd name="T84" fmla="*/ 179425 w 3950"/>
                <a:gd name="T85" fmla="*/ 364442 h 3962"/>
                <a:gd name="T86" fmla="*/ 753583 w 3950"/>
                <a:gd name="T87" fmla="*/ 220846 h 3962"/>
                <a:gd name="T88" fmla="*/ 179425 w 3950"/>
                <a:gd name="T89" fmla="*/ 292644 h 3962"/>
                <a:gd name="T90" fmla="*/ 538274 w 3950"/>
                <a:gd name="T91" fmla="*/ 579835 h 3962"/>
                <a:gd name="T92" fmla="*/ 179425 w 3950"/>
                <a:gd name="T93" fmla="*/ 508037 h 3962"/>
                <a:gd name="T94" fmla="*/ 538274 w 3950"/>
                <a:gd name="T95" fmla="*/ 579835 h 3962"/>
                <a:gd name="T96" fmla="*/ 179425 w 3950"/>
                <a:gd name="T97" fmla="*/ 867026 h 3962"/>
                <a:gd name="T98" fmla="*/ 394734 w 3950"/>
                <a:gd name="T99" fmla="*/ 795228 h 39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950" h="3962">
                  <a:moveTo>
                    <a:pt x="3555" y="3488"/>
                  </a:moveTo>
                  <a:cubicBezTo>
                    <a:pt x="3239" y="3488"/>
                    <a:pt x="3239" y="3488"/>
                    <a:pt x="3239" y="3488"/>
                  </a:cubicBezTo>
                  <a:cubicBezTo>
                    <a:pt x="3239" y="3567"/>
                    <a:pt x="3239" y="3567"/>
                    <a:pt x="3239" y="3567"/>
                  </a:cubicBezTo>
                  <a:cubicBezTo>
                    <a:pt x="3239" y="3785"/>
                    <a:pt x="3063" y="3962"/>
                    <a:pt x="2844" y="3962"/>
                  </a:cubicBezTo>
                  <a:cubicBezTo>
                    <a:pt x="395" y="3962"/>
                    <a:pt x="395" y="3962"/>
                    <a:pt x="395" y="3962"/>
                  </a:cubicBezTo>
                  <a:cubicBezTo>
                    <a:pt x="177" y="3962"/>
                    <a:pt x="0" y="3785"/>
                    <a:pt x="0" y="3567"/>
                  </a:cubicBezTo>
                  <a:cubicBezTo>
                    <a:pt x="0" y="407"/>
                    <a:pt x="0" y="407"/>
                    <a:pt x="0" y="407"/>
                  </a:cubicBezTo>
                  <a:cubicBezTo>
                    <a:pt x="0" y="189"/>
                    <a:pt x="177" y="12"/>
                    <a:pt x="395" y="12"/>
                  </a:cubicBezTo>
                  <a:cubicBezTo>
                    <a:pt x="1975" y="12"/>
                    <a:pt x="1975" y="12"/>
                    <a:pt x="1975" y="12"/>
                  </a:cubicBezTo>
                  <a:cubicBezTo>
                    <a:pt x="2121" y="12"/>
                    <a:pt x="2121" y="12"/>
                    <a:pt x="2121" y="12"/>
                  </a:cubicBezTo>
                  <a:cubicBezTo>
                    <a:pt x="2121" y="0"/>
                    <a:pt x="2121" y="0"/>
                    <a:pt x="2121" y="0"/>
                  </a:cubicBezTo>
                  <a:cubicBezTo>
                    <a:pt x="2132" y="12"/>
                    <a:pt x="2132" y="12"/>
                    <a:pt x="2132" y="12"/>
                  </a:cubicBezTo>
                  <a:cubicBezTo>
                    <a:pt x="2133" y="12"/>
                    <a:pt x="2133" y="12"/>
                    <a:pt x="2133" y="12"/>
                  </a:cubicBezTo>
                  <a:cubicBezTo>
                    <a:pt x="2133" y="13"/>
                    <a:pt x="2133" y="13"/>
                    <a:pt x="2133" y="13"/>
                  </a:cubicBezTo>
                  <a:cubicBezTo>
                    <a:pt x="3227" y="1197"/>
                    <a:pt x="3227" y="1197"/>
                    <a:pt x="3227" y="1197"/>
                  </a:cubicBezTo>
                  <a:cubicBezTo>
                    <a:pt x="3239" y="1197"/>
                    <a:pt x="3239" y="1197"/>
                    <a:pt x="3239" y="1197"/>
                  </a:cubicBezTo>
                  <a:cubicBezTo>
                    <a:pt x="3239" y="1210"/>
                    <a:pt x="3239" y="1210"/>
                    <a:pt x="3239" y="1210"/>
                  </a:cubicBezTo>
                  <a:cubicBezTo>
                    <a:pt x="3245" y="1216"/>
                    <a:pt x="3245" y="1216"/>
                    <a:pt x="3245" y="1216"/>
                  </a:cubicBezTo>
                  <a:cubicBezTo>
                    <a:pt x="3239" y="1216"/>
                    <a:pt x="3239" y="1216"/>
                    <a:pt x="3239" y="1216"/>
                  </a:cubicBezTo>
                  <a:cubicBezTo>
                    <a:pt x="3239" y="2145"/>
                    <a:pt x="3239" y="2145"/>
                    <a:pt x="3239" y="2145"/>
                  </a:cubicBezTo>
                  <a:cubicBezTo>
                    <a:pt x="3555" y="2145"/>
                    <a:pt x="3555" y="2145"/>
                    <a:pt x="3555" y="2145"/>
                  </a:cubicBezTo>
                  <a:cubicBezTo>
                    <a:pt x="3774" y="2145"/>
                    <a:pt x="3950" y="2322"/>
                    <a:pt x="3950" y="2540"/>
                  </a:cubicBezTo>
                  <a:cubicBezTo>
                    <a:pt x="3950" y="3093"/>
                    <a:pt x="3950" y="3093"/>
                    <a:pt x="3950" y="3093"/>
                  </a:cubicBezTo>
                  <a:cubicBezTo>
                    <a:pt x="3950" y="3311"/>
                    <a:pt x="3774" y="3488"/>
                    <a:pt x="3555" y="3488"/>
                  </a:cubicBezTo>
                  <a:close/>
                  <a:moveTo>
                    <a:pt x="2133" y="296"/>
                  </a:moveTo>
                  <a:cubicBezTo>
                    <a:pt x="2133" y="802"/>
                    <a:pt x="2133" y="802"/>
                    <a:pt x="2133" y="802"/>
                  </a:cubicBezTo>
                  <a:cubicBezTo>
                    <a:pt x="2133" y="1020"/>
                    <a:pt x="2310" y="1197"/>
                    <a:pt x="2528" y="1197"/>
                  </a:cubicBezTo>
                  <a:cubicBezTo>
                    <a:pt x="2984" y="1197"/>
                    <a:pt x="2984" y="1197"/>
                    <a:pt x="2984" y="1197"/>
                  </a:cubicBezTo>
                  <a:lnTo>
                    <a:pt x="2133" y="296"/>
                  </a:lnTo>
                  <a:close/>
                  <a:moveTo>
                    <a:pt x="3082" y="1355"/>
                  </a:moveTo>
                  <a:cubicBezTo>
                    <a:pt x="2371" y="1355"/>
                    <a:pt x="2371" y="1355"/>
                    <a:pt x="2371" y="1355"/>
                  </a:cubicBezTo>
                  <a:cubicBezTo>
                    <a:pt x="2152" y="1355"/>
                    <a:pt x="1975" y="1178"/>
                    <a:pt x="1975" y="960"/>
                  </a:cubicBezTo>
                  <a:cubicBezTo>
                    <a:pt x="1975" y="170"/>
                    <a:pt x="1975" y="170"/>
                    <a:pt x="1975" y="170"/>
                  </a:cubicBezTo>
                  <a:cubicBezTo>
                    <a:pt x="553" y="170"/>
                    <a:pt x="553" y="170"/>
                    <a:pt x="553" y="170"/>
                  </a:cubicBezTo>
                  <a:cubicBezTo>
                    <a:pt x="335" y="170"/>
                    <a:pt x="158" y="347"/>
                    <a:pt x="158" y="565"/>
                  </a:cubicBezTo>
                  <a:cubicBezTo>
                    <a:pt x="158" y="3409"/>
                    <a:pt x="158" y="3409"/>
                    <a:pt x="158" y="3409"/>
                  </a:cubicBezTo>
                  <a:cubicBezTo>
                    <a:pt x="158" y="3627"/>
                    <a:pt x="335" y="3804"/>
                    <a:pt x="553" y="3804"/>
                  </a:cubicBezTo>
                  <a:cubicBezTo>
                    <a:pt x="2686" y="3804"/>
                    <a:pt x="2686" y="3804"/>
                    <a:pt x="2686" y="3804"/>
                  </a:cubicBezTo>
                  <a:cubicBezTo>
                    <a:pt x="2877" y="3804"/>
                    <a:pt x="3037" y="3668"/>
                    <a:pt x="3073" y="3488"/>
                  </a:cubicBezTo>
                  <a:cubicBezTo>
                    <a:pt x="1264" y="3488"/>
                    <a:pt x="1264" y="3488"/>
                    <a:pt x="1264" y="3488"/>
                  </a:cubicBezTo>
                  <a:cubicBezTo>
                    <a:pt x="1046" y="3488"/>
                    <a:pt x="869" y="3311"/>
                    <a:pt x="869" y="3093"/>
                  </a:cubicBezTo>
                  <a:cubicBezTo>
                    <a:pt x="869" y="2540"/>
                    <a:pt x="869" y="2540"/>
                    <a:pt x="869" y="2540"/>
                  </a:cubicBezTo>
                  <a:cubicBezTo>
                    <a:pt x="869" y="2322"/>
                    <a:pt x="1046" y="2145"/>
                    <a:pt x="1264" y="2145"/>
                  </a:cubicBezTo>
                  <a:cubicBezTo>
                    <a:pt x="3082" y="2145"/>
                    <a:pt x="3082" y="2145"/>
                    <a:pt x="3082" y="2145"/>
                  </a:cubicBezTo>
                  <a:lnTo>
                    <a:pt x="3082" y="1355"/>
                  </a:lnTo>
                  <a:close/>
                  <a:moveTo>
                    <a:pt x="2762" y="2525"/>
                  </a:moveTo>
                  <a:cubicBezTo>
                    <a:pt x="2603" y="2525"/>
                    <a:pt x="2603" y="2525"/>
                    <a:pt x="2603" y="2525"/>
                  </a:cubicBezTo>
                  <a:cubicBezTo>
                    <a:pt x="2469" y="2743"/>
                    <a:pt x="2469" y="2743"/>
                    <a:pt x="2469" y="2743"/>
                  </a:cubicBezTo>
                  <a:cubicBezTo>
                    <a:pt x="2333" y="2525"/>
                    <a:pt x="2333" y="2525"/>
                    <a:pt x="2333" y="2525"/>
                  </a:cubicBezTo>
                  <a:cubicBezTo>
                    <a:pt x="2173" y="2525"/>
                    <a:pt x="2173" y="2525"/>
                    <a:pt x="2173" y="2525"/>
                  </a:cubicBezTo>
                  <a:cubicBezTo>
                    <a:pt x="2383" y="2850"/>
                    <a:pt x="2383" y="2850"/>
                    <a:pt x="2383" y="2850"/>
                  </a:cubicBezTo>
                  <a:cubicBezTo>
                    <a:pt x="2152" y="3204"/>
                    <a:pt x="2152" y="3204"/>
                    <a:pt x="2152" y="3204"/>
                  </a:cubicBezTo>
                  <a:cubicBezTo>
                    <a:pt x="2316" y="3204"/>
                    <a:pt x="2316" y="3204"/>
                    <a:pt x="2316" y="3204"/>
                  </a:cubicBezTo>
                  <a:cubicBezTo>
                    <a:pt x="2467" y="2969"/>
                    <a:pt x="2467" y="2969"/>
                    <a:pt x="2467" y="2969"/>
                  </a:cubicBezTo>
                  <a:cubicBezTo>
                    <a:pt x="2617" y="3204"/>
                    <a:pt x="2617" y="3204"/>
                    <a:pt x="2617" y="3204"/>
                  </a:cubicBezTo>
                  <a:cubicBezTo>
                    <a:pt x="2783" y="3204"/>
                    <a:pt x="2783" y="3204"/>
                    <a:pt x="2783" y="3204"/>
                  </a:cubicBezTo>
                  <a:cubicBezTo>
                    <a:pt x="2551" y="2855"/>
                    <a:pt x="2551" y="2855"/>
                    <a:pt x="2551" y="2855"/>
                  </a:cubicBezTo>
                  <a:lnTo>
                    <a:pt x="2762" y="2525"/>
                  </a:lnTo>
                  <a:close/>
                  <a:moveTo>
                    <a:pt x="2108" y="2640"/>
                  </a:moveTo>
                  <a:cubicBezTo>
                    <a:pt x="2108" y="2525"/>
                    <a:pt x="2108" y="2525"/>
                    <a:pt x="2108" y="2525"/>
                  </a:cubicBezTo>
                  <a:cubicBezTo>
                    <a:pt x="1569" y="2525"/>
                    <a:pt x="1569" y="2525"/>
                    <a:pt x="1569" y="2525"/>
                  </a:cubicBezTo>
                  <a:cubicBezTo>
                    <a:pt x="1569" y="2640"/>
                    <a:pt x="1569" y="2640"/>
                    <a:pt x="1569" y="2640"/>
                  </a:cubicBezTo>
                  <a:cubicBezTo>
                    <a:pt x="1770" y="2640"/>
                    <a:pt x="1770" y="2640"/>
                    <a:pt x="1770" y="2640"/>
                  </a:cubicBezTo>
                  <a:cubicBezTo>
                    <a:pt x="1770" y="3204"/>
                    <a:pt x="1770" y="3204"/>
                    <a:pt x="1770" y="3204"/>
                  </a:cubicBezTo>
                  <a:cubicBezTo>
                    <a:pt x="1908" y="3204"/>
                    <a:pt x="1908" y="3204"/>
                    <a:pt x="1908" y="3204"/>
                  </a:cubicBezTo>
                  <a:cubicBezTo>
                    <a:pt x="1908" y="2640"/>
                    <a:pt x="1908" y="2640"/>
                    <a:pt x="1908" y="2640"/>
                  </a:cubicBezTo>
                  <a:lnTo>
                    <a:pt x="2108" y="2640"/>
                  </a:lnTo>
                  <a:close/>
                  <a:moveTo>
                    <a:pt x="3367" y="2525"/>
                  </a:moveTo>
                  <a:cubicBezTo>
                    <a:pt x="2828" y="2525"/>
                    <a:pt x="2828" y="2525"/>
                    <a:pt x="2828" y="2525"/>
                  </a:cubicBezTo>
                  <a:cubicBezTo>
                    <a:pt x="2828" y="2640"/>
                    <a:pt x="2828" y="2640"/>
                    <a:pt x="2828" y="2640"/>
                  </a:cubicBezTo>
                  <a:cubicBezTo>
                    <a:pt x="3029" y="2640"/>
                    <a:pt x="3029" y="2640"/>
                    <a:pt x="3029" y="2640"/>
                  </a:cubicBezTo>
                  <a:cubicBezTo>
                    <a:pt x="3029" y="3204"/>
                    <a:pt x="3029" y="3204"/>
                    <a:pt x="3029" y="3204"/>
                  </a:cubicBezTo>
                  <a:cubicBezTo>
                    <a:pt x="3166" y="3204"/>
                    <a:pt x="3166" y="3204"/>
                    <a:pt x="3166" y="3204"/>
                  </a:cubicBezTo>
                  <a:cubicBezTo>
                    <a:pt x="3166" y="2640"/>
                    <a:pt x="3166" y="2640"/>
                    <a:pt x="3166" y="2640"/>
                  </a:cubicBezTo>
                  <a:cubicBezTo>
                    <a:pt x="3367" y="2640"/>
                    <a:pt x="3367" y="2640"/>
                    <a:pt x="3367" y="2640"/>
                  </a:cubicBezTo>
                  <a:lnTo>
                    <a:pt x="3367" y="2525"/>
                  </a:lnTo>
                  <a:close/>
                  <a:moveTo>
                    <a:pt x="395" y="1434"/>
                  </a:moveTo>
                  <a:cubicBezTo>
                    <a:pt x="1659" y="1434"/>
                    <a:pt x="1659" y="1434"/>
                    <a:pt x="1659" y="1434"/>
                  </a:cubicBezTo>
                  <a:cubicBezTo>
                    <a:pt x="1659" y="1592"/>
                    <a:pt x="1659" y="1592"/>
                    <a:pt x="1659" y="1592"/>
                  </a:cubicBezTo>
                  <a:cubicBezTo>
                    <a:pt x="395" y="1592"/>
                    <a:pt x="395" y="1592"/>
                    <a:pt x="395" y="1592"/>
                  </a:cubicBezTo>
                  <a:lnTo>
                    <a:pt x="395" y="1434"/>
                  </a:lnTo>
                  <a:close/>
                  <a:moveTo>
                    <a:pt x="395" y="802"/>
                  </a:moveTo>
                  <a:cubicBezTo>
                    <a:pt x="1659" y="802"/>
                    <a:pt x="1659" y="802"/>
                    <a:pt x="1659" y="802"/>
                  </a:cubicBezTo>
                  <a:cubicBezTo>
                    <a:pt x="1659" y="960"/>
                    <a:pt x="1659" y="960"/>
                    <a:pt x="1659" y="960"/>
                  </a:cubicBezTo>
                  <a:cubicBezTo>
                    <a:pt x="395" y="960"/>
                    <a:pt x="395" y="960"/>
                    <a:pt x="395" y="960"/>
                  </a:cubicBezTo>
                  <a:lnTo>
                    <a:pt x="395" y="802"/>
                  </a:lnTo>
                  <a:close/>
                  <a:moveTo>
                    <a:pt x="395" y="486"/>
                  </a:moveTo>
                  <a:cubicBezTo>
                    <a:pt x="1659" y="486"/>
                    <a:pt x="1659" y="486"/>
                    <a:pt x="1659" y="486"/>
                  </a:cubicBezTo>
                  <a:cubicBezTo>
                    <a:pt x="1659" y="644"/>
                    <a:pt x="1659" y="644"/>
                    <a:pt x="1659" y="644"/>
                  </a:cubicBezTo>
                  <a:cubicBezTo>
                    <a:pt x="395" y="644"/>
                    <a:pt x="395" y="644"/>
                    <a:pt x="395" y="644"/>
                  </a:cubicBezTo>
                  <a:lnTo>
                    <a:pt x="395" y="486"/>
                  </a:lnTo>
                  <a:close/>
                  <a:moveTo>
                    <a:pt x="1185" y="1276"/>
                  </a:moveTo>
                  <a:cubicBezTo>
                    <a:pt x="395" y="1276"/>
                    <a:pt x="395" y="1276"/>
                    <a:pt x="395" y="1276"/>
                  </a:cubicBezTo>
                  <a:cubicBezTo>
                    <a:pt x="395" y="1118"/>
                    <a:pt x="395" y="1118"/>
                    <a:pt x="395" y="1118"/>
                  </a:cubicBezTo>
                  <a:cubicBezTo>
                    <a:pt x="1185" y="1118"/>
                    <a:pt x="1185" y="1118"/>
                    <a:pt x="1185" y="1118"/>
                  </a:cubicBezTo>
                  <a:lnTo>
                    <a:pt x="1185" y="1276"/>
                  </a:lnTo>
                  <a:close/>
                  <a:moveTo>
                    <a:pt x="869" y="1908"/>
                  </a:moveTo>
                  <a:cubicBezTo>
                    <a:pt x="395" y="1908"/>
                    <a:pt x="395" y="1908"/>
                    <a:pt x="395" y="1908"/>
                  </a:cubicBezTo>
                  <a:cubicBezTo>
                    <a:pt x="395" y="1750"/>
                    <a:pt x="395" y="1750"/>
                    <a:pt x="395" y="1750"/>
                  </a:cubicBezTo>
                  <a:cubicBezTo>
                    <a:pt x="869" y="1750"/>
                    <a:pt x="869" y="1750"/>
                    <a:pt x="869" y="1750"/>
                  </a:cubicBezTo>
                  <a:lnTo>
                    <a:pt x="869" y="1908"/>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sp>
        <p:nvSpPr>
          <p:cNvPr id="10" name="矩形 9"/>
          <p:cNvSpPr/>
          <p:nvPr/>
        </p:nvSpPr>
        <p:spPr>
          <a:xfrm>
            <a:off x="1834001" y="1572454"/>
            <a:ext cx="3262432" cy="461665"/>
          </a:xfrm>
          <a:prstGeom prst="rect">
            <a:avLst/>
          </a:prstGeom>
        </p:spPr>
        <p:txBody>
          <a:bodyPr wrap="none">
            <a:spAutoFit/>
          </a:bodyPr>
          <a:lstStyle/>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例：类属性的访问示例</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a:off x="1838979" y="2074255"/>
            <a:ext cx="3315226"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12" name="KSO_Shape"/>
          <p:cNvSpPr/>
          <p:nvPr/>
        </p:nvSpPr>
        <p:spPr>
          <a:xfrm>
            <a:off x="1834000" y="4712630"/>
            <a:ext cx="9590621" cy="1403741"/>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3" name="矩形 12"/>
          <p:cNvSpPr/>
          <p:nvPr/>
        </p:nvSpPr>
        <p:spPr>
          <a:xfrm>
            <a:off x="2400821" y="4888203"/>
            <a:ext cx="5353249" cy="1005596"/>
          </a:xfrm>
          <a:prstGeom prst="rect">
            <a:avLst/>
          </a:prstGeom>
        </p:spPr>
        <p:txBody>
          <a:bodyPr wrap="square">
            <a:spAutoFit/>
          </a:bodyPr>
          <a:lstStyle/>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16</a:t>
            </a:r>
            <a:r>
              <a:rPr lang="zh-CN" altLang="en-US" sz="2400" dirty="0">
                <a:solidFill>
                  <a:schemeClr val="tx1">
                    <a:lumMod val="85000"/>
                    <a:lumOff val="15000"/>
                  </a:schemeClr>
                </a:solidFill>
                <a:ea typeface="微软雅黑" panose="020B0503020204020204" pitchFamily="34" charset="-122"/>
              </a:rPr>
              <a:t>行输出：学生</a:t>
            </a:r>
            <a:endParaRPr lang="zh-CN" altLang="en-US" sz="2400" dirty="0">
              <a:solidFill>
                <a:schemeClr val="tx1">
                  <a:lumMod val="85000"/>
                  <a:lumOff val="15000"/>
                </a:schemeClr>
              </a:solidFill>
              <a:ea typeface="微软雅黑" panose="020B0503020204020204" pitchFamily="34" charset="-122"/>
            </a:endParaRPr>
          </a:p>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第</a:t>
            </a:r>
            <a:r>
              <a:rPr lang="en-US" altLang="zh-CN" sz="2400" dirty="0">
                <a:solidFill>
                  <a:schemeClr val="tx1">
                    <a:lumMod val="85000"/>
                    <a:lumOff val="15000"/>
                  </a:schemeClr>
                </a:solidFill>
                <a:ea typeface="微软雅黑" panose="020B0503020204020204" pitchFamily="34" charset="-122"/>
              </a:rPr>
              <a:t>17</a:t>
            </a:r>
            <a:r>
              <a:rPr lang="zh-CN" altLang="en-US" sz="2400" dirty="0">
                <a:solidFill>
                  <a:schemeClr val="tx1">
                    <a:lumMod val="85000"/>
                    <a:lumOff val="15000"/>
                  </a:schemeClr>
                </a:solidFill>
                <a:ea typeface="微软雅黑" panose="020B0503020204020204" pitchFamily="34" charset="-122"/>
              </a:rPr>
              <a:t>行输出：</a:t>
            </a:r>
            <a:r>
              <a:rPr lang="en-US" altLang="zh-CN" sz="2400" dirty="0">
                <a:solidFill>
                  <a:schemeClr val="tx1">
                    <a:lumMod val="85000"/>
                    <a:lumOff val="15000"/>
                  </a:schemeClr>
                </a:solidFill>
                <a:ea typeface="微软雅黑" panose="020B0503020204020204" pitchFamily="34" charset="-122"/>
              </a:rPr>
              <a:t>stu1 </a:t>
            </a:r>
            <a:r>
              <a:rPr lang="zh-CN" altLang="en-US" sz="2400" dirty="0">
                <a:solidFill>
                  <a:schemeClr val="tx1">
                    <a:lumMod val="85000"/>
                    <a:lumOff val="15000"/>
                  </a:schemeClr>
                </a:solidFill>
                <a:ea typeface="微软雅黑" panose="020B0503020204020204" pitchFamily="34" charset="-122"/>
              </a:rPr>
              <a:t>李晓明</a:t>
            </a:r>
            <a:r>
              <a:rPr lang="en-US" altLang="zh-CN" sz="2400" dirty="0">
                <a:solidFill>
                  <a:schemeClr val="tx1">
                    <a:lumMod val="85000"/>
                    <a:lumOff val="15000"/>
                  </a:schemeClr>
                </a:solidFill>
                <a:ea typeface="微软雅黑" panose="020B0503020204020204" pitchFamily="34" charset="-122"/>
              </a:rPr>
              <a:t>,stu2 </a:t>
            </a:r>
            <a:r>
              <a:rPr lang="zh-CN" altLang="en-US" sz="2400" dirty="0">
                <a:solidFill>
                  <a:schemeClr val="tx1">
                    <a:lumMod val="85000"/>
                    <a:lumOff val="15000"/>
                  </a:schemeClr>
                </a:solidFill>
                <a:ea typeface="微软雅黑" panose="020B0503020204020204" pitchFamily="34" charset="-122"/>
              </a:rPr>
              <a:t>马红</a:t>
            </a:r>
            <a:endParaRPr lang="zh-CN" altLang="en-US" sz="2400" dirty="0">
              <a:solidFill>
                <a:schemeClr val="tx1">
                  <a:lumMod val="85000"/>
                  <a:lumOff val="15000"/>
                </a:schemeClr>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p:tgtEl>
                                          <p:spTgt spid="10"/>
                                        </p:tgtEl>
                                        <p:attrNameLst>
                                          <p:attrName>ppt_y</p:attrName>
                                        </p:attrNameLst>
                                      </p:cBhvr>
                                      <p:tavLst>
                                        <p:tav tm="0">
                                          <p:val>
                                            <p:strVal val="#ppt_y+#ppt_h*1.125000"/>
                                          </p:val>
                                        </p:tav>
                                        <p:tav tm="100000">
                                          <p:val>
                                            <p:strVal val="#ppt_y"/>
                                          </p:val>
                                        </p:tav>
                                      </p:tavLst>
                                    </p:anim>
                                    <p:animEffect transition="in" filter="wipe(up)">
                                      <p:cBhvr>
                                        <p:cTn id="23" dur="500"/>
                                        <p:tgtEl>
                                          <p:spTgt spid="10"/>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 calcmode="lin" valueType="num">
                                      <p:cBhvr additive="base">
                                        <p:cTn id="30" dur="500"/>
                                        <p:tgtEl>
                                          <p:spTgt spid="29"/>
                                        </p:tgtEl>
                                        <p:attrNameLst>
                                          <p:attrName>ppt_y</p:attrName>
                                        </p:attrNameLst>
                                      </p:cBhvr>
                                      <p:tavLst>
                                        <p:tav tm="0">
                                          <p:val>
                                            <p:strVal val="#ppt_y-#ppt_h*1.125000"/>
                                          </p:val>
                                        </p:tav>
                                        <p:tav tm="100000">
                                          <p:val>
                                            <p:strVal val="#ppt_y"/>
                                          </p:val>
                                        </p:tav>
                                      </p:tavLst>
                                    </p:anim>
                                    <p:animEffect transition="in" filter="wipe(down)">
                                      <p:cBhvr>
                                        <p:cTn id="31" dur="500"/>
                                        <p:tgtEl>
                                          <p:spTgt spid="29"/>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2" presetClass="entr" presetSubtype="1"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p:tgtEl>
                                          <p:spTgt spid="13"/>
                                        </p:tgtEl>
                                        <p:attrNameLst>
                                          <p:attrName>ppt_y</p:attrName>
                                        </p:attrNameLst>
                                      </p:cBhvr>
                                      <p:tavLst>
                                        <p:tav tm="0">
                                          <p:val>
                                            <p:strVal val="#ppt_y-#ppt_h*1.125000"/>
                                          </p:val>
                                        </p:tav>
                                        <p:tav tm="100000">
                                          <p:val>
                                            <p:strVal val="#ppt_y"/>
                                          </p:val>
                                        </p:tav>
                                      </p:tavLst>
                                    </p:anim>
                                    <p:animEffect transition="in" filter="wipe(down)">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9" grpId="0"/>
      <p:bldP spid="30" grpId="0" animBg="1"/>
      <p:bldP spid="10" grpId="0"/>
      <p:bldP spid="12" grpId="0" animBg="1"/>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951824" y="511571"/>
            <a:ext cx="428835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为对象动态绑定新属性</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矩形 6"/>
          <p:cNvSpPr/>
          <p:nvPr/>
        </p:nvSpPr>
        <p:spPr>
          <a:xfrm>
            <a:off x="1750204" y="1385954"/>
            <a:ext cx="8727742" cy="1532727"/>
          </a:xfrm>
          <a:prstGeom prst="rect">
            <a:avLst/>
          </a:prstGeom>
        </p:spPr>
        <p:txBody>
          <a:bodyPr wrap="square">
            <a:spAutoFit/>
          </a:bodyPr>
          <a:lstStyle/>
          <a:p>
            <a:pPr marL="342900" indent="-342900">
              <a:lnSpc>
                <a:spcPct val="130000"/>
              </a:lnSpc>
              <a:spcBef>
                <a:spcPct val="0"/>
              </a:spcBef>
              <a:buClr>
                <a:srgbClr val="B1C400"/>
              </a:buClr>
              <a:buFont typeface="Wingdings" panose="05000000000000000000" pitchFamily="2" charset="2"/>
              <a:buChar char="Ø"/>
              <a:defRPr/>
            </a:pPr>
            <a:r>
              <a:rPr lang="en-US" altLang="zh-CN" sz="2400" dirty="0">
                <a:solidFill>
                  <a:schemeClr val="tx1">
                    <a:lumMod val="85000"/>
                    <a:lumOff val="15000"/>
                  </a:schemeClr>
                </a:solidFill>
                <a:ea typeface="微软雅黑" panose="020B0503020204020204" pitchFamily="34" charset="-122"/>
              </a:rPr>
              <a:t>Python</a:t>
            </a:r>
            <a:r>
              <a:rPr lang="zh-CN" altLang="en-US" sz="2400" dirty="0">
                <a:solidFill>
                  <a:schemeClr val="tx1">
                    <a:lumMod val="85000"/>
                    <a:lumOff val="15000"/>
                  </a:schemeClr>
                </a:solidFill>
                <a:ea typeface="微软雅黑" panose="020B0503020204020204" pitchFamily="34" charset="-122"/>
              </a:rPr>
              <a:t>作为一种动态语言，除了可以在定义类时指定类属性外，还可以动态地为已经创建的对象绑定新的属性。</a:t>
            </a:r>
            <a:endParaRPr lang="zh-CN" altLang="en-US" sz="2400" dirty="0">
              <a:solidFill>
                <a:schemeClr val="tx1">
                  <a:lumMod val="85000"/>
                  <a:lumOff val="15000"/>
                </a:schemeClr>
              </a:solidFill>
              <a:ea typeface="微软雅黑" panose="020B0503020204020204" pitchFamily="34" charset="-122"/>
            </a:endParaRPr>
          </a:p>
          <a:p>
            <a:pPr marL="342900" indent="-342900">
              <a:lnSpc>
                <a:spcPct val="13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ea typeface="微软雅黑" panose="020B0503020204020204" pitchFamily="34" charset="-122"/>
              </a:rPr>
              <a:t>例：为对象动态绑定新属性示例。</a:t>
            </a:r>
            <a:endParaRPr lang="zh-CN" altLang="en-US" sz="2400" dirty="0">
              <a:solidFill>
                <a:schemeClr val="tx1">
                  <a:lumMod val="85000"/>
                  <a:lumOff val="15000"/>
                </a:schemeClr>
              </a:solidFill>
              <a:ea typeface="微软雅黑" panose="020B0503020204020204" pitchFamily="34" charset="-122"/>
            </a:endParaRPr>
          </a:p>
        </p:txBody>
      </p:sp>
      <p:sp>
        <p:nvSpPr>
          <p:cNvPr id="8" name="KSO_Shape"/>
          <p:cNvSpPr/>
          <p:nvPr/>
        </p:nvSpPr>
        <p:spPr>
          <a:xfrm>
            <a:off x="1441523" y="1245496"/>
            <a:ext cx="9359154" cy="1766644"/>
          </a:xfrm>
          <a:prstGeom prst="roundRect">
            <a:avLst>
              <a:gd name="adj" fmla="val 11503"/>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2" name="矩形 1"/>
          <p:cNvSpPr/>
          <p:nvPr/>
        </p:nvSpPr>
        <p:spPr>
          <a:xfrm>
            <a:off x="1606474" y="3152598"/>
            <a:ext cx="8871472" cy="3297954"/>
          </a:xfrm>
          <a:prstGeom prst="rect">
            <a:avLst/>
          </a:prstGeom>
        </p:spPr>
        <p:txBody>
          <a:bodyPr wrap="square">
            <a:spAutoFit/>
          </a:bodyPr>
          <a:lstStyle/>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chemeClr val="tx1">
                    <a:lumMod val="85000"/>
                    <a:lumOff val="15000"/>
                  </a:schemeClr>
                </a:solidFill>
              </a:rPr>
              <a:t>1	class Student: #</a:t>
            </a:r>
            <a:r>
              <a:rPr lang="zh-CN" altLang="en-US" dirty="0">
                <a:solidFill>
                  <a:schemeClr val="tx1">
                    <a:lumMod val="85000"/>
                    <a:lumOff val="15000"/>
                  </a:schemeClr>
                </a:solidFill>
              </a:rPr>
              <a:t>定义</a:t>
            </a:r>
            <a:r>
              <a:rPr lang="en-US" altLang="zh-CN" dirty="0">
                <a:solidFill>
                  <a:schemeClr val="tx1">
                    <a:lumMod val="85000"/>
                    <a:lumOff val="15000"/>
                  </a:schemeClr>
                </a:solidFill>
              </a:rPr>
              <a:t>Student</a:t>
            </a:r>
            <a:r>
              <a:rPr lang="zh-CN" altLang="en-US" dirty="0">
                <a:solidFill>
                  <a:schemeClr val="tx1">
                    <a:lumMod val="85000"/>
                    <a:lumOff val="15000"/>
                  </a:schemeClr>
                </a:solidFill>
              </a:rPr>
              <a:t>类</a:t>
            </a:r>
            <a:endParaRPr lang="zh-CN" altLang="en-US" dirty="0">
              <a:solidFill>
                <a:schemeClr val="tx1">
                  <a:lumMod val="85000"/>
                  <a:lumOff val="15000"/>
                </a:schemeClr>
              </a:solidFill>
            </a:endParaRP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chemeClr val="tx1">
                    <a:lumMod val="85000"/>
                    <a:lumOff val="15000"/>
                  </a:schemeClr>
                </a:solidFill>
              </a:rPr>
              <a:t>2	    name='Unknown' #</a:t>
            </a:r>
            <a:r>
              <a:rPr lang="zh-CN" altLang="en-US" dirty="0">
                <a:solidFill>
                  <a:schemeClr val="tx1">
                    <a:lumMod val="85000"/>
                    <a:lumOff val="15000"/>
                  </a:schemeClr>
                </a:solidFill>
              </a:rPr>
              <a:t>定义</a:t>
            </a:r>
            <a:r>
              <a:rPr lang="en-US" altLang="zh-CN" dirty="0">
                <a:solidFill>
                  <a:schemeClr val="tx1">
                    <a:lumMod val="85000"/>
                    <a:lumOff val="15000"/>
                  </a:schemeClr>
                </a:solidFill>
              </a:rPr>
              <a:t>Student</a:t>
            </a:r>
            <a:r>
              <a:rPr lang="zh-CN" altLang="en-US" dirty="0">
                <a:solidFill>
                  <a:schemeClr val="tx1">
                    <a:lumMod val="85000"/>
                    <a:lumOff val="15000"/>
                  </a:schemeClr>
                </a:solidFill>
              </a:rPr>
              <a:t>类中有一个</a:t>
            </a:r>
            <a:r>
              <a:rPr lang="en-US" altLang="zh-CN" dirty="0">
                <a:solidFill>
                  <a:schemeClr val="tx1">
                    <a:lumMod val="85000"/>
                    <a:lumOff val="15000"/>
                  </a:schemeClr>
                </a:solidFill>
              </a:rPr>
              <a:t>name</a:t>
            </a:r>
            <a:r>
              <a:rPr lang="zh-CN" altLang="en-US" dirty="0">
                <a:solidFill>
                  <a:schemeClr val="tx1">
                    <a:lumMod val="85000"/>
                    <a:lumOff val="15000"/>
                  </a:schemeClr>
                </a:solidFill>
              </a:rPr>
              <a:t>属性</a:t>
            </a:r>
            <a:endParaRPr lang="zh-CN" altLang="en-US" dirty="0">
              <a:solidFill>
                <a:schemeClr val="tx1">
                  <a:lumMod val="85000"/>
                  <a:lumOff val="15000"/>
                </a:schemeClr>
              </a:solidFill>
            </a:endParaRP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chemeClr val="tx1">
                    <a:lumMod val="85000"/>
                    <a:lumOff val="15000"/>
                  </a:schemeClr>
                </a:solidFill>
              </a:rPr>
              <a:t>3	if __name__=='__main__':</a:t>
            </a:r>
            <a:endParaRPr lang="en-US" altLang="zh-CN" dirty="0">
              <a:solidFill>
                <a:schemeClr val="tx1">
                  <a:lumMod val="85000"/>
                  <a:lumOff val="15000"/>
                </a:schemeClr>
              </a:solidFill>
            </a:endParaRP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chemeClr val="tx1">
                    <a:lumMod val="85000"/>
                    <a:lumOff val="15000"/>
                  </a:schemeClr>
                </a:solidFill>
              </a:rPr>
              <a:t>4	    stu1=Student() #</a:t>
            </a:r>
            <a:r>
              <a:rPr lang="zh-CN" altLang="en-US" dirty="0">
                <a:solidFill>
                  <a:schemeClr val="tx1">
                    <a:lumMod val="85000"/>
                    <a:lumOff val="15000"/>
                  </a:schemeClr>
                </a:solidFill>
              </a:rPr>
              <a:t>定义</a:t>
            </a:r>
            <a:r>
              <a:rPr lang="en-US" altLang="zh-CN" dirty="0">
                <a:solidFill>
                  <a:schemeClr val="tx1">
                    <a:lumMod val="85000"/>
                    <a:lumOff val="15000"/>
                  </a:schemeClr>
                </a:solidFill>
              </a:rPr>
              <a:t>Student</a:t>
            </a:r>
            <a:r>
              <a:rPr lang="zh-CN" altLang="en-US" dirty="0">
                <a:solidFill>
                  <a:schemeClr val="tx1">
                    <a:lumMod val="85000"/>
                    <a:lumOff val="15000"/>
                  </a:schemeClr>
                </a:solidFill>
              </a:rPr>
              <a:t>类对象</a:t>
            </a:r>
            <a:r>
              <a:rPr lang="en-US" altLang="zh-CN" dirty="0">
                <a:solidFill>
                  <a:schemeClr val="tx1">
                    <a:lumMod val="85000"/>
                    <a:lumOff val="15000"/>
                  </a:schemeClr>
                </a:solidFill>
              </a:rPr>
              <a:t>stu1</a:t>
            </a:r>
            <a:endParaRPr lang="en-US" altLang="zh-CN" dirty="0">
              <a:solidFill>
                <a:schemeClr val="tx1">
                  <a:lumMod val="85000"/>
                  <a:lumOff val="15000"/>
                </a:schemeClr>
              </a:solidFill>
            </a:endParaRP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chemeClr val="tx1">
                    <a:lumMod val="85000"/>
                    <a:lumOff val="15000"/>
                  </a:schemeClr>
                </a:solidFill>
              </a:rPr>
              <a:t>5	    stu2=Student() #</a:t>
            </a:r>
            <a:r>
              <a:rPr lang="zh-CN" altLang="en-US" dirty="0">
                <a:solidFill>
                  <a:schemeClr val="tx1">
                    <a:lumMod val="85000"/>
                    <a:lumOff val="15000"/>
                  </a:schemeClr>
                </a:solidFill>
              </a:rPr>
              <a:t>定义</a:t>
            </a:r>
            <a:r>
              <a:rPr lang="en-US" altLang="zh-CN" dirty="0">
                <a:solidFill>
                  <a:schemeClr val="tx1">
                    <a:lumMod val="85000"/>
                    <a:lumOff val="15000"/>
                  </a:schemeClr>
                </a:solidFill>
              </a:rPr>
              <a:t>Student</a:t>
            </a:r>
            <a:r>
              <a:rPr lang="zh-CN" altLang="en-US" dirty="0">
                <a:solidFill>
                  <a:schemeClr val="tx1">
                    <a:lumMod val="85000"/>
                    <a:lumOff val="15000"/>
                  </a:schemeClr>
                </a:solidFill>
              </a:rPr>
              <a:t>类对象</a:t>
            </a:r>
            <a:r>
              <a:rPr lang="en-US" altLang="zh-CN" dirty="0">
                <a:solidFill>
                  <a:schemeClr val="tx1">
                    <a:lumMod val="85000"/>
                    <a:lumOff val="15000"/>
                  </a:schemeClr>
                </a:solidFill>
              </a:rPr>
              <a:t>stu2</a:t>
            </a:r>
            <a:endParaRPr lang="en-US" altLang="zh-CN" dirty="0">
              <a:solidFill>
                <a:schemeClr val="tx1">
                  <a:lumMod val="85000"/>
                  <a:lumOff val="15000"/>
                </a:schemeClr>
              </a:solidFill>
            </a:endParaRP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chemeClr val="tx1">
                    <a:lumMod val="85000"/>
                    <a:lumOff val="15000"/>
                  </a:schemeClr>
                </a:solidFill>
              </a:rPr>
              <a:t>6	    stu1.age=19 #</a:t>
            </a:r>
            <a:r>
              <a:rPr lang="zh-CN" altLang="en-US" dirty="0">
                <a:solidFill>
                  <a:schemeClr val="tx1">
                    <a:lumMod val="85000"/>
                    <a:lumOff val="15000"/>
                  </a:schemeClr>
                </a:solidFill>
              </a:rPr>
              <a:t>为对象</a:t>
            </a:r>
            <a:r>
              <a:rPr lang="en-US" altLang="zh-CN" dirty="0">
                <a:solidFill>
                  <a:schemeClr val="tx1">
                    <a:lumMod val="85000"/>
                    <a:lumOff val="15000"/>
                  </a:schemeClr>
                </a:solidFill>
              </a:rPr>
              <a:t>stu1</a:t>
            </a:r>
            <a:r>
              <a:rPr lang="zh-CN" altLang="en-US" dirty="0">
                <a:solidFill>
                  <a:schemeClr val="tx1">
                    <a:lumMod val="85000"/>
                    <a:lumOff val="15000"/>
                  </a:schemeClr>
                </a:solidFill>
              </a:rPr>
              <a:t>动态绑定新的属性</a:t>
            </a:r>
            <a:r>
              <a:rPr lang="en-US" altLang="zh-CN" dirty="0">
                <a:solidFill>
                  <a:schemeClr val="tx1">
                    <a:lumMod val="85000"/>
                    <a:lumOff val="15000"/>
                  </a:schemeClr>
                </a:solidFill>
              </a:rPr>
              <a:t>age</a:t>
            </a:r>
            <a:endParaRPr lang="en-US" altLang="zh-CN" dirty="0">
              <a:solidFill>
                <a:schemeClr val="tx1">
                  <a:lumMod val="85000"/>
                  <a:lumOff val="15000"/>
                </a:schemeClr>
              </a:solidFill>
            </a:endParaRP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chemeClr val="tx1">
                    <a:lumMod val="85000"/>
                    <a:lumOff val="15000"/>
                  </a:schemeClr>
                </a:solidFill>
              </a:rPr>
              <a:t>7	    print('stu1</a:t>
            </a:r>
            <a:r>
              <a:rPr lang="zh-CN" altLang="en-US" dirty="0">
                <a:solidFill>
                  <a:schemeClr val="tx1">
                    <a:lumMod val="85000"/>
                    <a:lumOff val="15000"/>
                  </a:schemeClr>
                </a:solidFill>
              </a:rPr>
              <a:t>姓名：</a:t>
            </a:r>
            <a:r>
              <a:rPr lang="en-US" altLang="zh-CN" dirty="0">
                <a:solidFill>
                  <a:schemeClr val="tx1">
                    <a:lumMod val="85000"/>
                    <a:lumOff val="15000"/>
                  </a:schemeClr>
                </a:solidFill>
              </a:rPr>
              <a:t>%s</a:t>
            </a:r>
            <a:r>
              <a:rPr lang="zh-CN" altLang="en-US" dirty="0">
                <a:solidFill>
                  <a:schemeClr val="tx1">
                    <a:lumMod val="85000"/>
                    <a:lumOff val="15000"/>
                  </a:schemeClr>
                </a:solidFill>
              </a:rPr>
              <a:t>，年龄：</a:t>
            </a:r>
            <a:r>
              <a:rPr lang="en-US" altLang="zh-CN" dirty="0">
                <a:solidFill>
                  <a:schemeClr val="tx1">
                    <a:lumMod val="85000"/>
                    <a:lumOff val="15000"/>
                  </a:schemeClr>
                </a:solidFill>
              </a:rPr>
              <a:t>%d'%(stu1.name,stu1.age)) #</a:t>
            </a:r>
            <a:r>
              <a:rPr lang="zh-CN" altLang="en-US" dirty="0">
                <a:solidFill>
                  <a:schemeClr val="tx1">
                    <a:lumMod val="85000"/>
                    <a:lumOff val="15000"/>
                  </a:schemeClr>
                </a:solidFill>
              </a:rPr>
              <a:t>输出姓名和年龄</a:t>
            </a:r>
            <a:endParaRPr lang="zh-CN" altLang="en-US" dirty="0">
              <a:solidFill>
                <a:schemeClr val="tx1">
                  <a:lumMod val="85000"/>
                  <a:lumOff val="15000"/>
                </a:schemeClr>
              </a:solidFill>
            </a:endParaRP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chemeClr val="tx1">
                    <a:lumMod val="85000"/>
                    <a:lumOff val="15000"/>
                  </a:schemeClr>
                </a:solidFill>
              </a:rPr>
              <a:t>8	    #print('stu2</a:t>
            </a:r>
            <a:r>
              <a:rPr lang="zh-CN" altLang="en-US" dirty="0">
                <a:solidFill>
                  <a:schemeClr val="tx1">
                    <a:lumMod val="85000"/>
                    <a:lumOff val="15000"/>
                  </a:schemeClr>
                </a:solidFill>
              </a:rPr>
              <a:t>年龄：</a:t>
            </a:r>
            <a:r>
              <a:rPr lang="en-US" altLang="zh-CN" dirty="0">
                <a:solidFill>
                  <a:schemeClr val="tx1">
                    <a:lumMod val="85000"/>
                    <a:lumOff val="15000"/>
                  </a:schemeClr>
                </a:solidFill>
              </a:rPr>
              <a:t>'%stu2.age) #</a:t>
            </a:r>
            <a:r>
              <a:rPr lang="zh-CN" altLang="en-US" dirty="0">
                <a:solidFill>
                  <a:schemeClr val="tx1">
                    <a:lumMod val="85000"/>
                    <a:lumOff val="15000"/>
                  </a:schemeClr>
                </a:solidFill>
              </a:rPr>
              <a:t>取消注释则该语句会报错</a:t>
            </a:r>
            <a:endParaRPr lang="zh-CN" altLang="en-US" dirty="0">
              <a:solidFill>
                <a:schemeClr val="tx1">
                  <a:lumMod val="85000"/>
                  <a:lumOff val="15000"/>
                </a:schemeClr>
              </a:solidFill>
            </a:endParaRP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dirty="0">
                <a:solidFill>
                  <a:schemeClr val="tx1">
                    <a:lumMod val="85000"/>
                    <a:lumOff val="15000"/>
                  </a:schemeClr>
                </a:solidFill>
              </a:rPr>
              <a:t>9	    #print('</a:t>
            </a:r>
            <a:r>
              <a:rPr lang="zh-CN" altLang="en-US" dirty="0">
                <a:solidFill>
                  <a:schemeClr val="tx1">
                    <a:lumMod val="85000"/>
                    <a:lumOff val="15000"/>
                  </a:schemeClr>
                </a:solidFill>
              </a:rPr>
              <a:t>使用类名访问年龄属性：</a:t>
            </a:r>
            <a:r>
              <a:rPr lang="en-US" altLang="zh-CN" dirty="0">
                <a:solidFill>
                  <a:schemeClr val="tx1">
                    <a:lumMod val="85000"/>
                    <a:lumOff val="15000"/>
                  </a:schemeClr>
                </a:solidFill>
              </a:rPr>
              <a:t>'%</a:t>
            </a:r>
            <a:r>
              <a:rPr lang="en-US" altLang="zh-CN" dirty="0" err="1">
                <a:solidFill>
                  <a:schemeClr val="tx1">
                    <a:lumMod val="85000"/>
                    <a:lumOff val="15000"/>
                  </a:schemeClr>
                </a:solidFill>
              </a:rPr>
              <a:t>Student.age</a:t>
            </a:r>
            <a:r>
              <a:rPr lang="en-US" altLang="zh-CN" dirty="0">
                <a:solidFill>
                  <a:schemeClr val="tx1">
                    <a:lumMod val="85000"/>
                    <a:lumOff val="15000"/>
                  </a:schemeClr>
                </a:solidFill>
              </a:rPr>
              <a:t>) #</a:t>
            </a:r>
            <a:r>
              <a:rPr lang="zh-CN" altLang="en-US" dirty="0">
                <a:solidFill>
                  <a:schemeClr val="tx1">
                    <a:lumMod val="85000"/>
                    <a:lumOff val="15000"/>
                  </a:schemeClr>
                </a:solidFill>
              </a:rPr>
              <a:t>取消注释则该语句会报错</a:t>
            </a:r>
            <a:endParaRPr lang="zh-CN" altLang="en-US" dirty="0">
              <a:solidFill>
                <a:schemeClr val="tx1">
                  <a:lumMod val="85000"/>
                  <a:lumOff val="1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p:tgtEl>
                                          <p:spTgt spid="7"/>
                                        </p:tgtEl>
                                        <p:attrNameLst>
                                          <p:attrName>ppt_y</p:attrName>
                                        </p:attrNameLst>
                                      </p:cBhvr>
                                      <p:tavLst>
                                        <p:tav tm="0">
                                          <p:val>
                                            <p:strVal val="#ppt_y-#ppt_h*1.125000"/>
                                          </p:val>
                                        </p:tav>
                                        <p:tav tm="100000">
                                          <p:val>
                                            <p:strVal val="#ppt_y"/>
                                          </p:val>
                                        </p:tav>
                                      </p:tavLst>
                                    </p:anim>
                                    <p:animEffect transition="in" filter="wipe(down)">
                                      <p:cBhvr>
                                        <p:cTn id="17" dur="500"/>
                                        <p:tgtEl>
                                          <p:spTgt spid="7"/>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animBg="1"/>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已知定义的</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Student</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类中有一个类属性</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sno</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是</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Student</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类的对象，则下列选项中能够正确访问</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sno</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属性的方法包括（    ）。</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Student::</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sno</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sno</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Student.sno</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stu.sno</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矩形 8"/>
          <p:cNvSpPr>
            <a:spLocks noChangeAspect="1"/>
          </p:cNvSpPr>
          <p:nvPr>
            <p:custDataLst>
              <p:tags r:id="rId6"/>
            </p:custDataLst>
          </p:nvPr>
        </p:nvSpPr>
        <p:spPr>
          <a:xfrm>
            <a:off x="1571625" y="2850356"/>
            <a:ext cx="514350" cy="514350"/>
          </a:xfrm>
          <a:prstGeom prst="rect">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0" name="矩形 9"/>
          <p:cNvSpPr>
            <a:spLocks noChangeAspect="1"/>
          </p:cNvSpPr>
          <p:nvPr>
            <p:custDataLst>
              <p:tags r:id="rId7"/>
            </p:custDataLst>
          </p:nvPr>
        </p:nvSpPr>
        <p:spPr>
          <a:xfrm>
            <a:off x="1571625" y="3707606"/>
            <a:ext cx="514350" cy="514350"/>
          </a:xfrm>
          <a:prstGeom prst="rect">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B</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1" name="矩形 10"/>
          <p:cNvSpPr>
            <a:spLocks noChangeAspect="1"/>
          </p:cNvSpPr>
          <p:nvPr>
            <p:custDataLst>
              <p:tags r:id="rId8"/>
            </p:custDataLst>
          </p:nvPr>
        </p:nvSpPr>
        <p:spPr>
          <a:xfrm>
            <a:off x="1571625" y="456485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 name="矩形 11"/>
          <p:cNvSpPr>
            <a:spLocks noChangeAspect="1"/>
          </p:cNvSpPr>
          <p:nvPr>
            <p:custDataLst>
              <p:tags r:id="rId9"/>
            </p:custDataLst>
          </p:nvPr>
        </p:nvSpPr>
        <p:spPr>
          <a:xfrm>
            <a:off x="1571625" y="542210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3" name="矩形: 圆角 12"/>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提交</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18" name="组合 17"/>
          <p:cNvGrpSpPr/>
          <p:nvPr>
            <p:custDataLst>
              <p:tags r:id="rId11"/>
            </p:custDataLst>
          </p:nvPr>
        </p:nvGrpSpPr>
        <p:grpSpPr>
          <a:xfrm>
            <a:off x="0" y="0"/>
            <a:ext cx="12192000" cy="635000"/>
            <a:chOff x="0" y="0"/>
            <a:chExt cx="12192000" cy="635000"/>
          </a:xfrm>
        </p:grpSpPr>
        <p:sp>
          <p:nvSpPr>
            <p:cNvPr id="14" name="TitleBackground"/>
            <p:cNvSpPr/>
            <p:nvPr>
              <p:custDataLst>
                <p:tags r:id="rId12"/>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ColorBlock"/>
            <p:cNvSpPr/>
            <p:nvPr>
              <p:custDataLst>
                <p:tags r:id="rId13"/>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多选题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8"/>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219200" y="634999"/>
            <a:ext cx="9753600" cy="5425333"/>
          </a:xfrm>
          <a:prstGeom prst="rect">
            <a:avLst/>
          </a:prstGeom>
          <a:noFill/>
        </p:spPr>
        <p:txBody>
          <a:bodyPr vert="horz" wrap="square" rtlCol="0" anchor="ctr" anchorCtr="0">
            <a:noAutofit/>
          </a:bodyPr>
          <a:lstStyle/>
          <a:p>
            <a:r>
              <a:rPr lang="zh-CN" altLang="en-US" sz="24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4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填空</a:t>
            </a:r>
            <a:r>
              <a:rPr lang="en-US" altLang="zh-CN" sz="24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请将下面程序补充完整。</a:t>
            </a:r>
            <a:endPar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class Student:</a:t>
            </a:r>
            <a:endPar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pass</a:t>
            </a:r>
            <a:endPar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if __name__=='__main__':</a:t>
            </a:r>
            <a:endPar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stu1=Student()</a:t>
            </a:r>
            <a:endPar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stu2=Student()</a:t>
            </a:r>
            <a:endPar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____</a:t>
            </a:r>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____='unknown'</a:t>
            </a:r>
            <a:endPar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____</a:t>
            </a:r>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____=19</a:t>
            </a:r>
            <a:endPar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print(stu1.name) #</a:t>
            </a:r>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输出</a:t>
            </a:r>
            <a:r>
              <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unknown</a:t>
            </a:r>
            <a:endPar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print(stu2.name) #</a:t>
            </a:r>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输出</a:t>
            </a:r>
            <a:r>
              <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unknown</a:t>
            </a:r>
            <a:endPar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print(stu1.age) #</a:t>
            </a:r>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输出</a:t>
            </a:r>
            <a:r>
              <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19</a:t>
            </a:r>
            <a:endPar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#print(stu2.age) #</a:t>
            </a:r>
            <a:r>
              <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取消前面的注释符则会报错</a:t>
            </a:r>
            <a:endParaRPr lang="zh-CN" altLang="en-US" sz="24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圆角 4"/>
          <p:cNvSpPr/>
          <p:nvPr>
            <p:custDataLst>
              <p:tags r:id="rId2"/>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作答</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1" name="矩形 10"/>
          <p:cNvSpPr/>
          <p:nvPr>
            <p:custDataLst>
              <p:tags r:id="rId3"/>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400"/>
            <a:r>
              <a:rPr kumimoji="0" lang="zh-CN" altLang="en-US" sz="16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正常使用填空题需</a:t>
            </a:r>
            <a:r>
              <a:rPr kumimoji="0" lang="en-US" altLang="zh-CN" sz="16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3.0</a:t>
            </a:r>
            <a:r>
              <a:rPr kumimoji="0" lang="zh-CN" altLang="en-US" sz="16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以上版本雨课堂</a:t>
            </a:r>
            <a:endParaRPr kumimoji="0" lang="zh-CN" altLang="en-US" sz="16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10" name="组合 9"/>
          <p:cNvGrpSpPr/>
          <p:nvPr>
            <p:custDataLst>
              <p:tags r:id="rId4"/>
            </p:custDataLst>
          </p:nvPr>
        </p:nvGrpSpPr>
        <p:grpSpPr>
          <a:xfrm>
            <a:off x="0" y="0"/>
            <a:ext cx="12192000" cy="635000"/>
            <a:chOff x="0" y="0"/>
            <a:chExt cx="12192000" cy="635000"/>
          </a:xfrm>
        </p:grpSpPr>
        <p:sp>
          <p:nvSpPr>
            <p:cNvPr id="6" name="TitleBackground"/>
            <p:cNvSpPr/>
            <p:nvPr>
              <p:custDataLst>
                <p:tags r:id="rId5"/>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p:cNvSpPr/>
            <p:nvPr>
              <p:custDataLst>
                <p:tags r:id="rId6"/>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填空题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ipText"/>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907045" y="2231596"/>
            <a:ext cx="6360325" cy="2577115"/>
            <a:chOff x="3970679" y="2726199"/>
            <a:chExt cx="6360325" cy="2577115"/>
          </a:xfrm>
        </p:grpSpPr>
        <p:sp>
          <p:nvSpPr>
            <p:cNvPr id="18" name="文本框 17"/>
            <p:cNvSpPr txBox="1"/>
            <p:nvPr/>
          </p:nvSpPr>
          <p:spPr>
            <a:xfrm>
              <a:off x="3990807" y="2748769"/>
              <a:ext cx="6340197" cy="2554545"/>
            </a:xfrm>
            <a:prstGeom prst="rect">
              <a:avLst/>
            </a:prstGeom>
            <a:noFill/>
          </p:spPr>
          <p:txBody>
            <a:bodyPr wrap="none" rtlCol="0">
              <a:spAutoFit/>
            </a:bodyPr>
            <a:lstStyle/>
            <a:p>
              <a:pPr lvl="0" algn="ctr">
                <a:defRPr/>
              </a:pPr>
              <a:r>
                <a:rPr lang="zh-CN" altLang="en-US" sz="8000" b="1" dirty="0">
                  <a:solidFill>
                    <a:srgbClr val="B1C400"/>
                  </a:solidFill>
                  <a:latin typeface="Bauhaus 93" panose="04030905020B02020C02" pitchFamily="82" charset="0"/>
                  <a:ea typeface="Adobe Gothic Std B" panose="020B0800000000000000" pitchFamily="34" charset="-128"/>
                </a:rPr>
                <a:t>类中普通方法</a:t>
              </a:r>
              <a:endParaRPr lang="en-US" altLang="zh-CN" sz="8000" b="1" dirty="0">
                <a:solidFill>
                  <a:srgbClr val="B1C400"/>
                </a:solidFill>
                <a:latin typeface="Bauhaus 93" panose="04030905020B02020C02" pitchFamily="82" charset="0"/>
                <a:ea typeface="Adobe Gothic Std B" panose="020B0800000000000000" pitchFamily="34" charset="-128"/>
              </a:endParaRPr>
            </a:p>
            <a:p>
              <a:pPr lvl="0" algn="ctr">
                <a:defRPr/>
              </a:pPr>
              <a:r>
                <a:rPr lang="zh-CN" altLang="en-US" sz="8000" b="1" dirty="0">
                  <a:solidFill>
                    <a:srgbClr val="B1C400"/>
                  </a:solidFill>
                  <a:latin typeface="Bauhaus 93" panose="04030905020B02020C02" pitchFamily="82" charset="0"/>
                  <a:ea typeface="Adobe Gothic Std B" panose="020B0800000000000000" pitchFamily="34" charset="-128"/>
                </a:rPr>
                <a:t>定义及调用</a:t>
              </a:r>
              <a:endParaRPr lang="zh-CN" altLang="en-US" sz="8000" b="1" kern="1200" dirty="0">
                <a:solidFill>
                  <a:srgbClr val="B1C400"/>
                </a:solidFill>
                <a:latin typeface="+mj-ea"/>
              </a:endParaRPr>
            </a:p>
          </p:txBody>
        </p:sp>
        <p:sp>
          <p:nvSpPr>
            <p:cNvPr id="19" name="文本框 18"/>
            <p:cNvSpPr txBox="1"/>
            <p:nvPr/>
          </p:nvSpPr>
          <p:spPr>
            <a:xfrm>
              <a:off x="3970679" y="2726199"/>
              <a:ext cx="6340197" cy="2554545"/>
            </a:xfrm>
            <a:prstGeom prst="rect">
              <a:avLst/>
            </a:prstGeom>
            <a:noFill/>
          </p:spPr>
          <p:txBody>
            <a:bodyPr wrap="none" rtlCol="0">
              <a:spAutoFit/>
            </a:bodyPr>
            <a:lstStyle/>
            <a:p>
              <a:pPr lvl="0" algn="ctr">
                <a:defRPr/>
              </a:pPr>
              <a:r>
                <a:rPr lang="zh-CN" altLang="en-US" sz="8000" b="1" dirty="0">
                  <a:solidFill>
                    <a:srgbClr val="1950B2"/>
                  </a:solidFill>
                  <a:latin typeface="Bauhaus 93" panose="04030905020B02020C02" pitchFamily="82" charset="0"/>
                  <a:ea typeface="Adobe Gothic Std B" panose="020B0800000000000000" pitchFamily="34" charset="-128"/>
                </a:rPr>
                <a:t>类中普通方法</a:t>
              </a:r>
              <a:endParaRPr lang="en-US" altLang="zh-CN" sz="8000" b="1" dirty="0">
                <a:solidFill>
                  <a:srgbClr val="1950B2"/>
                </a:solidFill>
                <a:latin typeface="Bauhaus 93" panose="04030905020B02020C02" pitchFamily="82" charset="0"/>
                <a:ea typeface="Adobe Gothic Std B" panose="020B0800000000000000" pitchFamily="34" charset="-128"/>
              </a:endParaRPr>
            </a:p>
            <a:p>
              <a:pPr lvl="0" algn="ctr">
                <a:defRPr/>
              </a:pPr>
              <a:r>
                <a:rPr lang="zh-CN" altLang="en-US" sz="8000" b="1" dirty="0">
                  <a:solidFill>
                    <a:srgbClr val="1950B2"/>
                  </a:solidFill>
                  <a:latin typeface="Bauhaus 93" panose="04030905020B02020C02" pitchFamily="82" charset="0"/>
                  <a:ea typeface="Adobe Gothic Std B" panose="020B0800000000000000" pitchFamily="34" charset="-128"/>
                </a:rPr>
                <a:t>定义及调用</a:t>
              </a:r>
              <a:endParaRPr lang="zh-CN" altLang="en-US" sz="8000" b="1" kern="1200" dirty="0">
                <a:solidFill>
                  <a:srgbClr val="1950B2"/>
                </a:solidFill>
                <a:latin typeface="+mj-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93298" y="495168"/>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概述</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1349264" y="1957452"/>
            <a:ext cx="9493470" cy="2797048"/>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mj-lt"/>
                <a:ea typeface="微软雅黑" panose="020B0503020204020204" pitchFamily="34" charset="-122"/>
              </a:rPr>
              <a:t>类中的方法实际上就是执行某种数据处理功能的函数。</a:t>
            </a:r>
            <a:endParaRPr lang="zh-CN" altLang="en-US" sz="24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mj-lt"/>
                <a:ea typeface="微软雅黑" panose="020B0503020204020204" pitchFamily="34" charset="-122"/>
              </a:rPr>
              <a:t>与普通函数定义一样，类中的方法在定义时也需要使用</a:t>
            </a:r>
            <a:r>
              <a:rPr lang="en-US" altLang="zh-CN" sz="2400" dirty="0">
                <a:solidFill>
                  <a:schemeClr val="tx1">
                    <a:lumMod val="85000"/>
                    <a:lumOff val="15000"/>
                  </a:schemeClr>
                </a:solidFill>
                <a:latin typeface="+mj-lt"/>
                <a:ea typeface="微软雅黑" panose="020B0503020204020204" pitchFamily="34" charset="-122"/>
              </a:rPr>
              <a:t>def </a:t>
            </a:r>
            <a:r>
              <a:rPr lang="zh-CN" altLang="en-US" sz="2400" dirty="0">
                <a:solidFill>
                  <a:schemeClr val="tx1">
                    <a:lumMod val="85000"/>
                    <a:lumOff val="15000"/>
                  </a:schemeClr>
                </a:solidFill>
                <a:latin typeface="+mj-lt"/>
                <a:ea typeface="微软雅黑" panose="020B0503020204020204" pitchFamily="34" charset="-122"/>
              </a:rPr>
              <a:t>关键字。</a:t>
            </a:r>
            <a:endParaRPr lang="zh-CN" altLang="en-US" sz="2400" dirty="0">
              <a:solidFill>
                <a:schemeClr val="tx1">
                  <a:lumMod val="85000"/>
                  <a:lumOff val="15000"/>
                </a:schemeClr>
              </a:solidFill>
              <a:latin typeface="+mj-lt"/>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mj-lt"/>
                <a:ea typeface="微软雅黑" panose="020B0503020204020204" pitchFamily="34" charset="-122"/>
              </a:rPr>
              <a:t>类中的方法分为两类：普通方法和内置方法。</a:t>
            </a:r>
            <a:endParaRPr lang="zh-CN" altLang="en-US" sz="2400" dirty="0">
              <a:solidFill>
                <a:schemeClr val="tx1">
                  <a:lumMod val="85000"/>
                  <a:lumOff val="15000"/>
                </a:schemeClr>
              </a:solidFill>
              <a:latin typeface="+mj-lt"/>
              <a:ea typeface="微软雅黑" panose="020B0503020204020204" pitchFamily="34" charset="-122"/>
            </a:endParaRPr>
          </a:p>
          <a:p>
            <a:pPr marL="800100" lvl="1" indent="-342900">
              <a:lnSpc>
                <a:spcPct val="150000"/>
              </a:lnSpc>
              <a:spcBef>
                <a:spcPct val="0"/>
              </a:spcBef>
              <a:buClr>
                <a:srgbClr val="B1C400"/>
              </a:buClr>
              <a:buFont typeface="Arial" panose="020B0604020202020204" pitchFamily="34" charset="0"/>
              <a:buChar char="•"/>
              <a:defRPr/>
            </a:pPr>
            <a:r>
              <a:rPr lang="zh-CN" altLang="en-US" sz="2400" dirty="0">
                <a:solidFill>
                  <a:schemeClr val="tx1">
                    <a:lumMod val="85000"/>
                    <a:lumOff val="15000"/>
                  </a:schemeClr>
                </a:solidFill>
                <a:latin typeface="+mj-lt"/>
                <a:ea typeface="微软雅黑" panose="020B0503020204020204" pitchFamily="34" charset="-122"/>
              </a:rPr>
              <a:t>普通方法需要通过类的实例对象根据方法名调用；</a:t>
            </a:r>
            <a:endParaRPr lang="zh-CN" altLang="en-US" sz="2400" dirty="0">
              <a:solidFill>
                <a:schemeClr val="tx1">
                  <a:lumMod val="85000"/>
                  <a:lumOff val="15000"/>
                </a:schemeClr>
              </a:solidFill>
              <a:latin typeface="+mj-lt"/>
              <a:ea typeface="微软雅黑" panose="020B0503020204020204" pitchFamily="34" charset="-122"/>
            </a:endParaRPr>
          </a:p>
          <a:p>
            <a:pPr marL="800100" lvl="1" indent="-342900">
              <a:lnSpc>
                <a:spcPct val="150000"/>
              </a:lnSpc>
              <a:spcBef>
                <a:spcPct val="0"/>
              </a:spcBef>
              <a:buClr>
                <a:srgbClr val="B1C400"/>
              </a:buClr>
              <a:buFont typeface="Arial" panose="020B0604020202020204" pitchFamily="34" charset="0"/>
              <a:buChar char="•"/>
              <a:defRPr/>
            </a:pPr>
            <a:r>
              <a:rPr lang="zh-CN" altLang="en-US" sz="2400" dirty="0">
                <a:solidFill>
                  <a:schemeClr val="tx1">
                    <a:lumMod val="85000"/>
                    <a:lumOff val="15000"/>
                  </a:schemeClr>
                </a:solidFill>
                <a:latin typeface="+mj-lt"/>
                <a:ea typeface="微软雅黑" panose="020B0503020204020204" pitchFamily="34" charset="-122"/>
              </a:rPr>
              <a:t>内置方法是在特定情况下由系统自动执行。</a:t>
            </a:r>
            <a:endParaRPr lang="zh-CN" altLang="en-US" sz="2400" dirty="0">
              <a:solidFill>
                <a:schemeClr val="tx1">
                  <a:lumMod val="85000"/>
                  <a:lumOff val="15000"/>
                </a:schemeClr>
              </a:solidFill>
              <a:latin typeface="+mj-lt"/>
              <a:ea typeface="微软雅黑" panose="020B0503020204020204" pitchFamily="34" charset="-122"/>
            </a:endParaRPr>
          </a:p>
        </p:txBody>
      </p:sp>
      <p:sp>
        <p:nvSpPr>
          <p:cNvPr id="6" name="KSO_Shape"/>
          <p:cNvSpPr/>
          <p:nvPr/>
        </p:nvSpPr>
        <p:spPr>
          <a:xfrm>
            <a:off x="1122379" y="1792289"/>
            <a:ext cx="9947240" cy="320039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p:tgtEl>
                                          <p:spTgt spid="5"/>
                                        </p:tgtEl>
                                        <p:attrNameLst>
                                          <p:attrName>ppt_y</p:attrName>
                                        </p:attrNameLst>
                                      </p:cBhvr>
                                      <p:tavLst>
                                        <p:tav tm="0">
                                          <p:val>
                                            <p:strVal val="#ppt_y-#ppt_h*1.125000"/>
                                          </p:val>
                                        </p:tav>
                                        <p:tav tm="100000">
                                          <p:val>
                                            <p:strVal val="#ppt_y"/>
                                          </p:val>
                                        </p:tav>
                                      </p:tavLst>
                                    </p:anim>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84872" y="495168"/>
            <a:ext cx="4022255"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普通方法定义和调用</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1349264" y="1623989"/>
            <a:ext cx="9493470" cy="1135054"/>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在定义类的普通方法时，要求第一个参数需要对应调用方法时所使用的实例对象（一般命名为</a:t>
            </a:r>
            <a:r>
              <a:rPr lang="en-US" altLang="zh-CN" sz="2400" dirty="0">
                <a:solidFill>
                  <a:schemeClr val="tx1">
                    <a:lumMod val="85000"/>
                    <a:lumOff val="15000"/>
                  </a:schemeClr>
                </a:solidFill>
                <a:latin typeface="+mj-lt"/>
                <a:ea typeface="微软雅黑" panose="020B0503020204020204" pitchFamily="34" charset="-122"/>
              </a:rPr>
              <a:t>self</a:t>
            </a:r>
            <a:r>
              <a:rPr lang="zh-CN" altLang="en-US" sz="2400" dirty="0">
                <a:solidFill>
                  <a:schemeClr val="tx1">
                    <a:lumMod val="85000"/>
                    <a:lumOff val="15000"/>
                  </a:schemeClr>
                </a:solidFill>
                <a:latin typeface="+mj-lt"/>
                <a:ea typeface="微软雅黑" panose="020B0503020204020204" pitchFamily="34" charset="-122"/>
              </a:rPr>
              <a:t>，但也可以改为其他名字）。</a:t>
            </a:r>
            <a:endParaRPr lang="zh-CN" altLang="en-US" sz="2400" dirty="0">
              <a:solidFill>
                <a:schemeClr val="tx1">
                  <a:lumMod val="85000"/>
                  <a:lumOff val="15000"/>
                </a:schemeClr>
              </a:solidFill>
              <a:latin typeface="+mj-lt"/>
              <a:ea typeface="微软雅黑" panose="020B0503020204020204" pitchFamily="34" charset="-122"/>
            </a:endParaRPr>
          </a:p>
        </p:txBody>
      </p:sp>
      <p:sp>
        <p:nvSpPr>
          <p:cNvPr id="6" name="KSO_Shape"/>
          <p:cNvSpPr/>
          <p:nvPr/>
        </p:nvSpPr>
        <p:spPr>
          <a:xfrm>
            <a:off x="1122379" y="1465525"/>
            <a:ext cx="9947240" cy="1521066"/>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7" name="矩形 6"/>
          <p:cNvSpPr/>
          <p:nvPr/>
        </p:nvSpPr>
        <p:spPr>
          <a:xfrm>
            <a:off x="1349264" y="3276100"/>
            <a:ext cx="9493470" cy="581057"/>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当使用一个实例对象调用类的普通方法时，其语法格式为：</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KSO_Shape"/>
          <p:cNvSpPr/>
          <p:nvPr/>
        </p:nvSpPr>
        <p:spPr>
          <a:xfrm>
            <a:off x="1122379" y="3179597"/>
            <a:ext cx="9947240" cy="774063"/>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2" name="矩形 1"/>
          <p:cNvSpPr/>
          <p:nvPr/>
        </p:nvSpPr>
        <p:spPr>
          <a:xfrm>
            <a:off x="1122379" y="4146666"/>
            <a:ext cx="4726294" cy="581057"/>
          </a:xfrm>
          <a:prstGeom prst="rect">
            <a:avLst/>
          </a:prstGeom>
        </p:spPr>
        <p:txBody>
          <a:bodyPr wrap="non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rPr>
              <a:t>实例对象名</a:t>
            </a:r>
            <a:r>
              <a:rPr lang="en-US" altLang="zh-CN" sz="2400" dirty="0">
                <a:solidFill>
                  <a:schemeClr val="tx1">
                    <a:lumMod val="85000"/>
                    <a:lumOff val="15000"/>
                  </a:schemeClr>
                </a:solidFill>
              </a:rPr>
              <a:t>.</a:t>
            </a:r>
            <a:r>
              <a:rPr lang="zh-CN" altLang="en-US" sz="2400" dirty="0">
                <a:solidFill>
                  <a:schemeClr val="tx1">
                    <a:lumMod val="85000"/>
                    <a:lumOff val="15000"/>
                  </a:schemeClr>
                </a:solidFill>
              </a:rPr>
              <a:t>方法名</a:t>
            </a:r>
            <a:r>
              <a:rPr lang="en-US" altLang="zh-CN" sz="2400" dirty="0">
                <a:solidFill>
                  <a:schemeClr val="tx1">
                    <a:lumMod val="85000"/>
                    <a:lumOff val="15000"/>
                  </a:schemeClr>
                </a:solidFill>
              </a:rPr>
              <a:t>(</a:t>
            </a:r>
            <a:r>
              <a:rPr lang="zh-CN" altLang="en-US" sz="2400" dirty="0">
                <a:solidFill>
                  <a:schemeClr val="tx1">
                    <a:lumMod val="85000"/>
                    <a:lumOff val="15000"/>
                  </a:schemeClr>
                </a:solidFill>
              </a:rPr>
              <a:t>实参列表</a:t>
            </a:r>
            <a:r>
              <a:rPr lang="en-US" altLang="zh-CN" sz="2400" dirty="0">
                <a:solidFill>
                  <a:schemeClr val="tx1">
                    <a:lumMod val="85000"/>
                    <a:lumOff val="15000"/>
                  </a:schemeClr>
                </a:solidFill>
              </a:rPr>
              <a:t>)</a:t>
            </a:r>
            <a:endParaRPr lang="zh-CN" altLang="en-US" sz="2400" dirty="0">
              <a:solidFill>
                <a:schemeClr val="tx1">
                  <a:lumMod val="85000"/>
                  <a:lumOff val="15000"/>
                </a:schemeClr>
              </a:solidFill>
            </a:endParaRPr>
          </a:p>
        </p:txBody>
      </p:sp>
      <p:sp>
        <p:nvSpPr>
          <p:cNvPr id="9" name="矩形 8"/>
          <p:cNvSpPr/>
          <p:nvPr/>
        </p:nvSpPr>
        <p:spPr>
          <a:xfrm>
            <a:off x="1349264" y="5117015"/>
            <a:ext cx="9720355" cy="1134862"/>
          </a:xfrm>
          <a:prstGeom prst="rect">
            <a:avLst/>
          </a:prstGeom>
        </p:spPr>
        <p:txBody>
          <a:bodyPr wrap="square">
            <a:spAutoFit/>
          </a:bodyPr>
          <a:lstStyle/>
          <a:p>
            <a:pPr marR="36385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rPr>
              <a:t>提示：在通过类的实例对象调用类中的普通方法时，并不需要传入</a:t>
            </a:r>
            <a:r>
              <a:rPr lang="en-US" altLang="zh-CN" sz="2400" dirty="0">
                <a:solidFill>
                  <a:schemeClr val="tx1">
                    <a:lumMod val="85000"/>
                    <a:lumOff val="15000"/>
                  </a:schemeClr>
                </a:solidFill>
              </a:rPr>
              <a:t>self</a:t>
            </a:r>
            <a:r>
              <a:rPr lang="zh-CN" altLang="en-US" sz="2400" dirty="0">
                <a:solidFill>
                  <a:schemeClr val="tx1">
                    <a:lumMod val="85000"/>
                    <a:lumOff val="15000"/>
                  </a:schemeClr>
                </a:solidFill>
              </a:rPr>
              <a:t>参数的值，</a:t>
            </a:r>
            <a:r>
              <a:rPr lang="en-US" altLang="zh-CN" sz="2400" dirty="0">
                <a:solidFill>
                  <a:schemeClr val="tx1">
                    <a:lumMod val="85000"/>
                    <a:lumOff val="15000"/>
                  </a:schemeClr>
                </a:solidFill>
              </a:rPr>
              <a:t>self</a:t>
            </a:r>
            <a:r>
              <a:rPr lang="zh-CN" altLang="en-US" sz="2400" dirty="0">
                <a:solidFill>
                  <a:schemeClr val="tx1">
                    <a:lumMod val="85000"/>
                    <a:lumOff val="15000"/>
                  </a:schemeClr>
                </a:solidFill>
              </a:rPr>
              <a:t>会自动对应调用该方法时所使用的对象。</a:t>
            </a:r>
            <a:endParaRPr lang="zh-CN" altLang="en-US" sz="2400" dirty="0">
              <a:solidFill>
                <a:schemeClr val="tx1">
                  <a:lumMod val="85000"/>
                  <a:lumOff val="1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p:tgtEl>
                                          <p:spTgt spid="5"/>
                                        </p:tgtEl>
                                        <p:attrNameLst>
                                          <p:attrName>ppt_y</p:attrName>
                                        </p:attrNameLst>
                                      </p:cBhvr>
                                      <p:tavLst>
                                        <p:tav tm="0">
                                          <p:val>
                                            <p:strVal val="#ppt_y-#ppt_h*1.125000"/>
                                          </p:val>
                                        </p:tav>
                                        <p:tav tm="100000">
                                          <p:val>
                                            <p:strVal val="#ppt_y"/>
                                          </p:val>
                                        </p:tav>
                                      </p:tavLst>
                                    </p:anim>
                                    <p:animEffect transition="in" filter="wipe(down)">
                                      <p:cBhvr>
                                        <p:cTn id="17" dur="500"/>
                                        <p:tgtEl>
                                          <p:spTgt spid="5"/>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p:tgtEl>
                                          <p:spTgt spid="7"/>
                                        </p:tgtEl>
                                        <p:attrNameLst>
                                          <p:attrName>ppt_y</p:attrName>
                                        </p:attrNameLst>
                                      </p:cBhvr>
                                      <p:tavLst>
                                        <p:tav tm="0">
                                          <p:val>
                                            <p:strVal val="#ppt_y-#ppt_h*1.125000"/>
                                          </p:val>
                                        </p:tav>
                                        <p:tav tm="100000">
                                          <p:val>
                                            <p:strVal val="#ppt_y"/>
                                          </p:val>
                                        </p:tav>
                                      </p:tavLst>
                                    </p:anim>
                                    <p:animEffect transition="in" filter="wipe(down)">
                                      <p:cBhvr>
                                        <p:cTn id="25" dur="500"/>
                                        <p:tgtEl>
                                          <p:spTgt spid="7"/>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left)">
                                      <p:cBhvr>
                                        <p:cTn id="29" dur="500"/>
                                        <p:tgtEl>
                                          <p:spTgt spid="2"/>
                                        </p:tgtEl>
                                      </p:cBhvr>
                                    </p:animEffect>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P spid="8" grpId="0" animBg="1"/>
      <p:bldP spid="2"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84872" y="495168"/>
            <a:ext cx="4022255"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普通方法定义和调用</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TextBox 107"/>
          <p:cNvSpPr txBox="1"/>
          <p:nvPr/>
        </p:nvSpPr>
        <p:spPr>
          <a:xfrm>
            <a:off x="1898580" y="1945954"/>
            <a:ext cx="9481867" cy="4434578"/>
          </a:xfrm>
          <a:prstGeom prst="rect">
            <a:avLst/>
          </a:prstGeom>
          <a:noFill/>
        </p:spPr>
        <p:txBody>
          <a:bodyPr wrap="square" lIns="56610" tIns="28304" rIns="56610" bIns="28304" rtlCol="0">
            <a:spAutoFit/>
          </a:bodyPr>
          <a:lstStyle/>
          <a:p>
            <a:pPr defTabSz="914400">
              <a:lnSpc>
                <a:spcPct val="110000"/>
              </a:lnSpc>
              <a:spcBef>
                <a:spcPct val="0"/>
              </a:spcBef>
              <a:defRPr/>
            </a:pPr>
            <a:r>
              <a:rPr lang="en-US" altLang="zh-CN" sz="2000" kern="0" dirty="0">
                <a:solidFill>
                  <a:schemeClr val="tx1">
                    <a:lumMod val="85000"/>
                    <a:lumOff val="15000"/>
                  </a:schemeClr>
                </a:solidFill>
              </a:rPr>
              <a:t>1	class Student: #</a:t>
            </a:r>
            <a:r>
              <a:rPr lang="zh-CN" altLang="en-US" sz="2000" kern="0" dirty="0">
                <a:solidFill>
                  <a:schemeClr val="tx1">
                    <a:lumMod val="85000"/>
                    <a:lumOff val="15000"/>
                  </a:schemeClr>
                </a:solidFill>
              </a:rPr>
              <a:t>定义</a:t>
            </a:r>
            <a:r>
              <a:rPr lang="en-US" altLang="zh-CN" sz="2000" kern="0" dirty="0">
                <a:solidFill>
                  <a:schemeClr val="tx1">
                    <a:lumMod val="85000"/>
                    <a:lumOff val="15000"/>
                  </a:schemeClr>
                </a:solidFill>
              </a:rPr>
              <a:t>Student</a:t>
            </a:r>
            <a:r>
              <a:rPr lang="zh-CN" altLang="en-US" sz="2000" kern="0" dirty="0">
                <a:solidFill>
                  <a:schemeClr val="tx1">
                    <a:lumMod val="85000"/>
                    <a:lumOff val="15000"/>
                  </a:schemeClr>
                </a:solidFill>
              </a:rPr>
              <a:t>类</a:t>
            </a:r>
            <a:endParaRPr lang="zh-CN" altLang="en-US" sz="2000" kern="0" dirty="0">
              <a:solidFill>
                <a:schemeClr val="tx1">
                  <a:lumMod val="85000"/>
                  <a:lumOff val="15000"/>
                </a:schemeClr>
              </a:solidFill>
            </a:endParaRPr>
          </a:p>
          <a:p>
            <a:pPr defTabSz="914400">
              <a:lnSpc>
                <a:spcPct val="110000"/>
              </a:lnSpc>
              <a:spcBef>
                <a:spcPct val="0"/>
              </a:spcBef>
              <a:defRPr/>
            </a:pPr>
            <a:r>
              <a:rPr lang="en-US" altLang="zh-CN" sz="2000" kern="0" dirty="0">
                <a:solidFill>
                  <a:schemeClr val="tx1">
                    <a:lumMod val="85000"/>
                    <a:lumOff val="15000"/>
                  </a:schemeClr>
                </a:solidFill>
              </a:rPr>
              <a:t>2	    name='Unknown' #</a:t>
            </a:r>
            <a:r>
              <a:rPr lang="zh-CN" altLang="en-US" sz="2000" kern="0" dirty="0">
                <a:solidFill>
                  <a:schemeClr val="tx1">
                    <a:lumMod val="85000"/>
                    <a:lumOff val="15000"/>
                  </a:schemeClr>
                </a:solidFill>
              </a:rPr>
              <a:t>定义</a:t>
            </a:r>
            <a:r>
              <a:rPr lang="en-US" altLang="zh-CN" sz="2000" kern="0" dirty="0">
                <a:solidFill>
                  <a:schemeClr val="tx1">
                    <a:lumMod val="85000"/>
                    <a:lumOff val="15000"/>
                  </a:schemeClr>
                </a:solidFill>
              </a:rPr>
              <a:t>Student</a:t>
            </a:r>
            <a:r>
              <a:rPr lang="zh-CN" altLang="en-US" sz="2000" kern="0" dirty="0">
                <a:solidFill>
                  <a:schemeClr val="tx1">
                    <a:lumMod val="85000"/>
                    <a:lumOff val="15000"/>
                  </a:schemeClr>
                </a:solidFill>
              </a:rPr>
              <a:t>类中有一个</a:t>
            </a:r>
            <a:r>
              <a:rPr lang="en-US" altLang="zh-CN" sz="2000" kern="0" dirty="0">
                <a:solidFill>
                  <a:schemeClr val="tx1">
                    <a:lumMod val="85000"/>
                    <a:lumOff val="15000"/>
                  </a:schemeClr>
                </a:solidFill>
              </a:rPr>
              <a:t>name</a:t>
            </a:r>
            <a:r>
              <a:rPr lang="zh-CN" altLang="en-US" sz="2000" kern="0" dirty="0">
                <a:solidFill>
                  <a:schemeClr val="tx1">
                    <a:lumMod val="85000"/>
                    <a:lumOff val="15000"/>
                  </a:schemeClr>
                </a:solidFill>
              </a:rPr>
              <a:t>属性</a:t>
            </a:r>
            <a:endParaRPr lang="zh-CN" altLang="en-US" sz="2000" kern="0" dirty="0">
              <a:solidFill>
                <a:schemeClr val="tx1">
                  <a:lumMod val="85000"/>
                  <a:lumOff val="15000"/>
                </a:schemeClr>
              </a:solidFill>
            </a:endParaRPr>
          </a:p>
          <a:p>
            <a:pPr defTabSz="914400">
              <a:lnSpc>
                <a:spcPct val="110000"/>
              </a:lnSpc>
              <a:spcBef>
                <a:spcPct val="0"/>
              </a:spcBef>
              <a:defRPr/>
            </a:pPr>
            <a:r>
              <a:rPr lang="en-US" altLang="zh-CN" sz="2000" kern="0" dirty="0">
                <a:solidFill>
                  <a:schemeClr val="tx1">
                    <a:lumMod val="85000"/>
                    <a:lumOff val="15000"/>
                  </a:schemeClr>
                </a:solidFill>
              </a:rPr>
              <a:t>3	    def </a:t>
            </a:r>
            <a:r>
              <a:rPr lang="en-US" altLang="zh-CN" sz="2000" kern="0" dirty="0" err="1">
                <a:solidFill>
                  <a:schemeClr val="tx1">
                    <a:lumMod val="85000"/>
                    <a:lumOff val="15000"/>
                  </a:schemeClr>
                </a:solidFill>
              </a:rPr>
              <a:t>SetName</a:t>
            </a:r>
            <a:r>
              <a:rPr lang="en-US" altLang="zh-CN" sz="2000" kern="0" dirty="0">
                <a:solidFill>
                  <a:schemeClr val="tx1">
                    <a:lumMod val="85000"/>
                    <a:lumOff val="15000"/>
                  </a:schemeClr>
                </a:solidFill>
              </a:rPr>
              <a:t>(self, newname): #</a:t>
            </a:r>
            <a:r>
              <a:rPr lang="zh-CN" altLang="en-US" sz="2000" kern="0" dirty="0">
                <a:solidFill>
                  <a:schemeClr val="tx1">
                    <a:lumMod val="85000"/>
                    <a:lumOff val="15000"/>
                  </a:schemeClr>
                </a:solidFill>
              </a:rPr>
              <a:t>定义类的普通方法</a:t>
            </a:r>
            <a:r>
              <a:rPr lang="en-US" altLang="zh-CN" sz="2000" kern="0" dirty="0" err="1">
                <a:solidFill>
                  <a:schemeClr val="tx1">
                    <a:lumMod val="85000"/>
                    <a:lumOff val="15000"/>
                  </a:schemeClr>
                </a:solidFill>
              </a:rPr>
              <a:t>SetName</a:t>
            </a:r>
            <a:endParaRPr lang="en-US" altLang="zh-CN" sz="2000" kern="0" dirty="0">
              <a:solidFill>
                <a:schemeClr val="tx1">
                  <a:lumMod val="85000"/>
                  <a:lumOff val="15000"/>
                </a:schemeClr>
              </a:solidFill>
            </a:endParaRPr>
          </a:p>
          <a:p>
            <a:pPr defTabSz="914400">
              <a:lnSpc>
                <a:spcPct val="110000"/>
              </a:lnSpc>
              <a:spcBef>
                <a:spcPct val="0"/>
              </a:spcBef>
              <a:defRPr/>
            </a:pPr>
            <a:r>
              <a:rPr lang="en-US" altLang="zh-CN" sz="2000" kern="0" dirty="0">
                <a:solidFill>
                  <a:schemeClr val="tx1">
                    <a:lumMod val="85000"/>
                    <a:lumOff val="15000"/>
                  </a:schemeClr>
                </a:solidFill>
              </a:rPr>
              <a:t>4	        self.name=newname #</a:t>
            </a:r>
            <a:r>
              <a:rPr lang="zh-CN" altLang="en-US" sz="2000" kern="0" dirty="0">
                <a:solidFill>
                  <a:schemeClr val="tx1">
                    <a:lumMod val="85000"/>
                    <a:lumOff val="15000"/>
                  </a:schemeClr>
                </a:solidFill>
              </a:rPr>
              <a:t>将</a:t>
            </a:r>
            <a:r>
              <a:rPr lang="en-US" altLang="zh-CN" sz="2000" kern="0" dirty="0">
                <a:solidFill>
                  <a:schemeClr val="tx1">
                    <a:lumMod val="85000"/>
                    <a:lumOff val="15000"/>
                  </a:schemeClr>
                </a:solidFill>
              </a:rPr>
              <a:t>self</a:t>
            </a:r>
            <a:r>
              <a:rPr lang="zh-CN" altLang="en-US" sz="2000" kern="0" dirty="0">
                <a:solidFill>
                  <a:schemeClr val="tx1">
                    <a:lumMod val="85000"/>
                    <a:lumOff val="15000"/>
                  </a:schemeClr>
                </a:solidFill>
              </a:rPr>
              <a:t>对应实例对象中的</a:t>
            </a:r>
            <a:r>
              <a:rPr lang="en-US" altLang="zh-CN" sz="2000" kern="0" dirty="0">
                <a:solidFill>
                  <a:schemeClr val="tx1">
                    <a:lumMod val="85000"/>
                    <a:lumOff val="15000"/>
                  </a:schemeClr>
                </a:solidFill>
              </a:rPr>
              <a:t>name</a:t>
            </a:r>
            <a:r>
              <a:rPr lang="zh-CN" altLang="en-US" sz="2000" kern="0" dirty="0">
                <a:solidFill>
                  <a:schemeClr val="tx1">
                    <a:lumMod val="85000"/>
                    <a:lumOff val="15000"/>
                  </a:schemeClr>
                </a:solidFill>
              </a:rPr>
              <a:t>属性值赋为</a:t>
            </a:r>
            <a:r>
              <a:rPr lang="en-US" altLang="zh-CN" sz="2000" kern="0" dirty="0">
                <a:solidFill>
                  <a:schemeClr val="tx1">
                    <a:lumMod val="85000"/>
                    <a:lumOff val="15000"/>
                  </a:schemeClr>
                </a:solidFill>
              </a:rPr>
              <a:t>newname</a:t>
            </a:r>
            <a:endParaRPr lang="en-US" altLang="zh-CN" sz="2000" kern="0" dirty="0">
              <a:solidFill>
                <a:schemeClr val="tx1">
                  <a:lumMod val="85000"/>
                  <a:lumOff val="15000"/>
                </a:schemeClr>
              </a:solidFill>
            </a:endParaRPr>
          </a:p>
          <a:p>
            <a:pPr defTabSz="914400">
              <a:lnSpc>
                <a:spcPct val="110000"/>
              </a:lnSpc>
              <a:spcBef>
                <a:spcPct val="0"/>
              </a:spcBef>
              <a:defRPr/>
            </a:pPr>
            <a:r>
              <a:rPr lang="en-US" altLang="zh-CN" sz="2000" kern="0" dirty="0">
                <a:solidFill>
                  <a:schemeClr val="tx1">
                    <a:lumMod val="85000"/>
                    <a:lumOff val="15000"/>
                  </a:schemeClr>
                </a:solidFill>
              </a:rPr>
              <a:t>5	    def </a:t>
            </a:r>
            <a:r>
              <a:rPr lang="en-US" altLang="zh-CN" sz="2000" kern="0" dirty="0" err="1">
                <a:solidFill>
                  <a:schemeClr val="tx1">
                    <a:lumMod val="85000"/>
                    <a:lumOff val="15000"/>
                  </a:schemeClr>
                </a:solidFill>
              </a:rPr>
              <a:t>PrintName</a:t>
            </a:r>
            <a:r>
              <a:rPr lang="en-US" altLang="zh-CN" sz="2000" kern="0" dirty="0">
                <a:solidFill>
                  <a:schemeClr val="tx1">
                    <a:lumMod val="85000"/>
                    <a:lumOff val="15000"/>
                  </a:schemeClr>
                </a:solidFill>
              </a:rPr>
              <a:t>(self): #</a:t>
            </a:r>
            <a:r>
              <a:rPr lang="zh-CN" altLang="en-US" sz="2000" kern="0" dirty="0">
                <a:solidFill>
                  <a:schemeClr val="tx1">
                    <a:lumMod val="85000"/>
                    <a:lumOff val="15000"/>
                  </a:schemeClr>
                </a:solidFill>
              </a:rPr>
              <a:t>定义类的普通方法</a:t>
            </a:r>
            <a:r>
              <a:rPr lang="en-US" altLang="zh-CN" sz="2000" kern="0" dirty="0" err="1">
                <a:solidFill>
                  <a:schemeClr val="tx1">
                    <a:lumMod val="85000"/>
                    <a:lumOff val="15000"/>
                  </a:schemeClr>
                </a:solidFill>
              </a:rPr>
              <a:t>PrintName</a:t>
            </a:r>
            <a:endParaRPr lang="en-US" altLang="zh-CN" sz="2000" kern="0" dirty="0">
              <a:solidFill>
                <a:schemeClr val="tx1">
                  <a:lumMod val="85000"/>
                  <a:lumOff val="15000"/>
                </a:schemeClr>
              </a:solidFill>
            </a:endParaRPr>
          </a:p>
          <a:p>
            <a:pPr defTabSz="914400">
              <a:lnSpc>
                <a:spcPct val="110000"/>
              </a:lnSpc>
              <a:spcBef>
                <a:spcPct val="0"/>
              </a:spcBef>
              <a:defRPr/>
            </a:pPr>
            <a:r>
              <a:rPr lang="en-US" altLang="zh-CN" sz="2000" kern="0" dirty="0">
                <a:solidFill>
                  <a:schemeClr val="tx1">
                    <a:lumMod val="85000"/>
                    <a:lumOff val="15000"/>
                  </a:schemeClr>
                </a:solidFill>
              </a:rPr>
              <a:t>6	        print('</a:t>
            </a:r>
            <a:r>
              <a:rPr lang="zh-CN" altLang="en-US" sz="2000" kern="0" dirty="0">
                <a:solidFill>
                  <a:schemeClr val="tx1">
                    <a:lumMod val="85000"/>
                    <a:lumOff val="15000"/>
                  </a:schemeClr>
                </a:solidFill>
              </a:rPr>
              <a:t>姓名：</a:t>
            </a:r>
            <a:r>
              <a:rPr lang="en-US" altLang="zh-CN" sz="2000" kern="0" dirty="0">
                <a:solidFill>
                  <a:schemeClr val="tx1">
                    <a:lumMod val="85000"/>
                    <a:lumOff val="15000"/>
                  </a:schemeClr>
                </a:solidFill>
              </a:rPr>
              <a:t>%</a:t>
            </a:r>
            <a:r>
              <a:rPr lang="en-US" altLang="zh-CN" sz="2000" kern="0" dirty="0" err="1">
                <a:solidFill>
                  <a:schemeClr val="tx1">
                    <a:lumMod val="85000"/>
                    <a:lumOff val="15000"/>
                  </a:schemeClr>
                </a:solidFill>
              </a:rPr>
              <a:t>s'%self.name</a:t>
            </a:r>
            <a:r>
              <a:rPr lang="en-US" altLang="zh-CN" sz="2000" kern="0" dirty="0">
                <a:solidFill>
                  <a:schemeClr val="tx1">
                    <a:lumMod val="85000"/>
                    <a:lumOff val="15000"/>
                  </a:schemeClr>
                </a:solidFill>
              </a:rPr>
              <a:t>) #</a:t>
            </a:r>
            <a:r>
              <a:rPr lang="zh-CN" altLang="en-US" sz="2000" kern="0" dirty="0">
                <a:solidFill>
                  <a:schemeClr val="tx1">
                    <a:lumMod val="85000"/>
                    <a:lumOff val="15000"/>
                  </a:schemeClr>
                </a:solidFill>
              </a:rPr>
              <a:t>输出</a:t>
            </a:r>
            <a:r>
              <a:rPr lang="en-US" altLang="zh-CN" sz="2000" kern="0" dirty="0">
                <a:solidFill>
                  <a:schemeClr val="tx1">
                    <a:lumMod val="85000"/>
                    <a:lumOff val="15000"/>
                  </a:schemeClr>
                </a:solidFill>
              </a:rPr>
              <a:t>self</a:t>
            </a:r>
            <a:r>
              <a:rPr lang="zh-CN" altLang="en-US" sz="2000" kern="0" dirty="0">
                <a:solidFill>
                  <a:schemeClr val="tx1">
                    <a:lumMod val="85000"/>
                    <a:lumOff val="15000"/>
                  </a:schemeClr>
                </a:solidFill>
              </a:rPr>
              <a:t>对应实例对象中的</a:t>
            </a:r>
            <a:r>
              <a:rPr lang="en-US" altLang="zh-CN" sz="2000" kern="0" dirty="0">
                <a:solidFill>
                  <a:schemeClr val="tx1">
                    <a:lumMod val="85000"/>
                    <a:lumOff val="15000"/>
                  </a:schemeClr>
                </a:solidFill>
              </a:rPr>
              <a:t>name</a:t>
            </a:r>
            <a:r>
              <a:rPr lang="zh-CN" altLang="en-US" sz="2000" kern="0" dirty="0">
                <a:solidFill>
                  <a:schemeClr val="tx1">
                    <a:lumMod val="85000"/>
                    <a:lumOff val="15000"/>
                  </a:schemeClr>
                </a:solidFill>
              </a:rPr>
              <a:t>属性值</a:t>
            </a:r>
            <a:endParaRPr lang="zh-CN" altLang="en-US" sz="2000" kern="0" dirty="0">
              <a:solidFill>
                <a:schemeClr val="tx1">
                  <a:lumMod val="85000"/>
                  <a:lumOff val="15000"/>
                </a:schemeClr>
              </a:solidFill>
            </a:endParaRPr>
          </a:p>
          <a:p>
            <a:pPr defTabSz="914400">
              <a:lnSpc>
                <a:spcPct val="110000"/>
              </a:lnSpc>
              <a:spcBef>
                <a:spcPct val="0"/>
              </a:spcBef>
              <a:defRPr/>
            </a:pPr>
            <a:r>
              <a:rPr lang="en-US" altLang="zh-CN" sz="2000" kern="0" dirty="0">
                <a:solidFill>
                  <a:schemeClr val="tx1">
                    <a:lumMod val="85000"/>
                    <a:lumOff val="15000"/>
                  </a:schemeClr>
                </a:solidFill>
              </a:rPr>
              <a:t>7	if __name__=='__main__':</a:t>
            </a:r>
            <a:endParaRPr lang="en-US" altLang="zh-CN" sz="2000" kern="0" dirty="0">
              <a:solidFill>
                <a:schemeClr val="tx1">
                  <a:lumMod val="85000"/>
                  <a:lumOff val="15000"/>
                </a:schemeClr>
              </a:solidFill>
            </a:endParaRPr>
          </a:p>
          <a:p>
            <a:pPr defTabSz="914400">
              <a:lnSpc>
                <a:spcPct val="110000"/>
              </a:lnSpc>
              <a:spcBef>
                <a:spcPct val="0"/>
              </a:spcBef>
              <a:defRPr/>
            </a:pPr>
            <a:r>
              <a:rPr lang="en-US" altLang="zh-CN" sz="2000" kern="0" dirty="0">
                <a:solidFill>
                  <a:schemeClr val="tx1">
                    <a:lumMod val="85000"/>
                    <a:lumOff val="15000"/>
                  </a:schemeClr>
                </a:solidFill>
              </a:rPr>
              <a:t>8	    stu1=Student() #</a:t>
            </a:r>
            <a:r>
              <a:rPr lang="zh-CN" altLang="en-US" sz="2000" kern="0" dirty="0">
                <a:solidFill>
                  <a:schemeClr val="tx1">
                    <a:lumMod val="85000"/>
                    <a:lumOff val="15000"/>
                  </a:schemeClr>
                </a:solidFill>
              </a:rPr>
              <a:t>定义</a:t>
            </a:r>
            <a:r>
              <a:rPr lang="en-US" altLang="zh-CN" sz="2000" kern="0" dirty="0">
                <a:solidFill>
                  <a:schemeClr val="tx1">
                    <a:lumMod val="85000"/>
                    <a:lumOff val="15000"/>
                  </a:schemeClr>
                </a:solidFill>
              </a:rPr>
              <a:t>Student</a:t>
            </a:r>
            <a:r>
              <a:rPr lang="zh-CN" altLang="en-US" sz="2000" kern="0" dirty="0">
                <a:solidFill>
                  <a:schemeClr val="tx1">
                    <a:lumMod val="85000"/>
                    <a:lumOff val="15000"/>
                  </a:schemeClr>
                </a:solidFill>
              </a:rPr>
              <a:t>类对象</a:t>
            </a:r>
            <a:r>
              <a:rPr lang="en-US" altLang="zh-CN" sz="2000" kern="0" dirty="0">
                <a:solidFill>
                  <a:schemeClr val="tx1">
                    <a:lumMod val="85000"/>
                    <a:lumOff val="15000"/>
                  </a:schemeClr>
                </a:solidFill>
              </a:rPr>
              <a:t>stu1</a:t>
            </a:r>
            <a:endParaRPr lang="en-US" altLang="zh-CN" sz="2000" kern="0" dirty="0">
              <a:solidFill>
                <a:schemeClr val="tx1">
                  <a:lumMod val="85000"/>
                  <a:lumOff val="15000"/>
                </a:schemeClr>
              </a:solidFill>
            </a:endParaRPr>
          </a:p>
          <a:p>
            <a:pPr defTabSz="914400">
              <a:lnSpc>
                <a:spcPct val="110000"/>
              </a:lnSpc>
              <a:spcBef>
                <a:spcPct val="0"/>
              </a:spcBef>
              <a:defRPr/>
            </a:pPr>
            <a:r>
              <a:rPr lang="en-US" altLang="zh-CN" sz="2000" kern="0" dirty="0">
                <a:solidFill>
                  <a:schemeClr val="tx1">
                    <a:lumMod val="85000"/>
                    <a:lumOff val="15000"/>
                  </a:schemeClr>
                </a:solidFill>
              </a:rPr>
              <a:t>9	    stu2=Student() #</a:t>
            </a:r>
            <a:r>
              <a:rPr lang="zh-CN" altLang="en-US" sz="2000" kern="0" dirty="0">
                <a:solidFill>
                  <a:schemeClr val="tx1">
                    <a:lumMod val="85000"/>
                    <a:lumOff val="15000"/>
                  </a:schemeClr>
                </a:solidFill>
              </a:rPr>
              <a:t>定义</a:t>
            </a:r>
            <a:r>
              <a:rPr lang="en-US" altLang="zh-CN" sz="2000" kern="0" dirty="0">
                <a:solidFill>
                  <a:schemeClr val="tx1">
                    <a:lumMod val="85000"/>
                    <a:lumOff val="15000"/>
                  </a:schemeClr>
                </a:solidFill>
              </a:rPr>
              <a:t>Student</a:t>
            </a:r>
            <a:r>
              <a:rPr lang="zh-CN" altLang="en-US" sz="2000" kern="0" dirty="0">
                <a:solidFill>
                  <a:schemeClr val="tx1">
                    <a:lumMod val="85000"/>
                    <a:lumOff val="15000"/>
                  </a:schemeClr>
                </a:solidFill>
              </a:rPr>
              <a:t>类对象</a:t>
            </a:r>
            <a:r>
              <a:rPr lang="en-US" altLang="zh-CN" sz="2000" kern="0" dirty="0">
                <a:solidFill>
                  <a:schemeClr val="tx1">
                    <a:lumMod val="85000"/>
                    <a:lumOff val="15000"/>
                  </a:schemeClr>
                </a:solidFill>
              </a:rPr>
              <a:t>stu2</a:t>
            </a:r>
            <a:endParaRPr lang="en-US" altLang="zh-CN" sz="2000" kern="0" dirty="0">
              <a:solidFill>
                <a:schemeClr val="tx1">
                  <a:lumMod val="85000"/>
                  <a:lumOff val="15000"/>
                </a:schemeClr>
              </a:solidFill>
            </a:endParaRPr>
          </a:p>
          <a:p>
            <a:pPr defTabSz="914400">
              <a:lnSpc>
                <a:spcPct val="110000"/>
              </a:lnSpc>
              <a:spcBef>
                <a:spcPct val="0"/>
              </a:spcBef>
              <a:defRPr/>
            </a:pPr>
            <a:r>
              <a:rPr lang="en-US" altLang="zh-CN" sz="2000" kern="0" dirty="0">
                <a:solidFill>
                  <a:schemeClr val="tx1">
                    <a:lumMod val="85000"/>
                    <a:lumOff val="15000"/>
                  </a:schemeClr>
                </a:solidFill>
              </a:rPr>
              <a:t>10	    stu1.SetName('</a:t>
            </a:r>
            <a:r>
              <a:rPr lang="zh-CN" altLang="en-US" sz="2000" kern="0" dirty="0">
                <a:solidFill>
                  <a:schemeClr val="tx1">
                    <a:lumMod val="85000"/>
                    <a:lumOff val="15000"/>
                  </a:schemeClr>
                </a:solidFill>
              </a:rPr>
              <a:t>李晓明</a:t>
            </a:r>
            <a:r>
              <a:rPr lang="en-US" altLang="zh-CN" sz="2000" kern="0" dirty="0">
                <a:solidFill>
                  <a:schemeClr val="tx1">
                    <a:lumMod val="85000"/>
                    <a:lumOff val="15000"/>
                  </a:schemeClr>
                </a:solidFill>
              </a:rPr>
              <a:t>') #</a:t>
            </a:r>
            <a:r>
              <a:rPr lang="zh-CN" altLang="en-US" sz="2000" kern="0" dirty="0">
                <a:solidFill>
                  <a:schemeClr val="tx1">
                    <a:lumMod val="85000"/>
                    <a:lumOff val="15000"/>
                  </a:schemeClr>
                </a:solidFill>
              </a:rPr>
              <a:t>通过</a:t>
            </a:r>
            <a:r>
              <a:rPr lang="en-US" altLang="zh-CN" sz="2000" kern="0" dirty="0">
                <a:solidFill>
                  <a:schemeClr val="tx1">
                    <a:lumMod val="85000"/>
                    <a:lumOff val="15000"/>
                  </a:schemeClr>
                </a:solidFill>
              </a:rPr>
              <a:t>stu1</a:t>
            </a:r>
            <a:r>
              <a:rPr lang="zh-CN" altLang="en-US" sz="2000" kern="0" dirty="0">
                <a:solidFill>
                  <a:schemeClr val="tx1">
                    <a:lumMod val="85000"/>
                    <a:lumOff val="15000"/>
                  </a:schemeClr>
                </a:solidFill>
              </a:rPr>
              <a:t>对象调用</a:t>
            </a:r>
            <a:r>
              <a:rPr lang="en-US" altLang="zh-CN" sz="2000" kern="0" dirty="0" err="1">
                <a:solidFill>
                  <a:schemeClr val="tx1">
                    <a:lumMod val="85000"/>
                    <a:lumOff val="15000"/>
                  </a:schemeClr>
                </a:solidFill>
              </a:rPr>
              <a:t>SetName</a:t>
            </a:r>
            <a:r>
              <a:rPr lang="zh-CN" altLang="en-US" sz="2000" kern="0" dirty="0">
                <a:solidFill>
                  <a:schemeClr val="tx1">
                    <a:lumMod val="85000"/>
                    <a:lumOff val="15000"/>
                  </a:schemeClr>
                </a:solidFill>
              </a:rPr>
              <a:t>方法</a:t>
            </a:r>
            <a:endParaRPr lang="zh-CN" altLang="en-US" sz="2000" kern="0" dirty="0">
              <a:solidFill>
                <a:schemeClr val="tx1">
                  <a:lumMod val="85000"/>
                  <a:lumOff val="15000"/>
                </a:schemeClr>
              </a:solidFill>
            </a:endParaRPr>
          </a:p>
          <a:p>
            <a:pPr defTabSz="914400">
              <a:lnSpc>
                <a:spcPct val="110000"/>
              </a:lnSpc>
              <a:spcBef>
                <a:spcPct val="0"/>
              </a:spcBef>
              <a:defRPr/>
            </a:pPr>
            <a:r>
              <a:rPr lang="en-US" altLang="zh-CN" sz="2000" kern="0" dirty="0">
                <a:solidFill>
                  <a:schemeClr val="tx1">
                    <a:lumMod val="85000"/>
                    <a:lumOff val="15000"/>
                  </a:schemeClr>
                </a:solidFill>
              </a:rPr>
              <a:t>11	    stu2.SetName('</a:t>
            </a:r>
            <a:r>
              <a:rPr lang="zh-CN" altLang="en-US" sz="2000" kern="0" dirty="0">
                <a:solidFill>
                  <a:schemeClr val="tx1">
                    <a:lumMod val="85000"/>
                    <a:lumOff val="15000"/>
                  </a:schemeClr>
                </a:solidFill>
              </a:rPr>
              <a:t>马红</a:t>
            </a:r>
            <a:r>
              <a:rPr lang="en-US" altLang="zh-CN" sz="2000" kern="0" dirty="0">
                <a:solidFill>
                  <a:schemeClr val="tx1">
                    <a:lumMod val="85000"/>
                    <a:lumOff val="15000"/>
                  </a:schemeClr>
                </a:solidFill>
              </a:rPr>
              <a:t>') #</a:t>
            </a:r>
            <a:r>
              <a:rPr lang="zh-CN" altLang="en-US" sz="2000" kern="0" dirty="0">
                <a:solidFill>
                  <a:schemeClr val="tx1">
                    <a:lumMod val="85000"/>
                    <a:lumOff val="15000"/>
                  </a:schemeClr>
                </a:solidFill>
              </a:rPr>
              <a:t>通过</a:t>
            </a:r>
            <a:r>
              <a:rPr lang="en-US" altLang="zh-CN" sz="2000" kern="0" dirty="0">
                <a:solidFill>
                  <a:schemeClr val="tx1">
                    <a:lumMod val="85000"/>
                    <a:lumOff val="15000"/>
                  </a:schemeClr>
                </a:solidFill>
              </a:rPr>
              <a:t>stu1</a:t>
            </a:r>
            <a:r>
              <a:rPr lang="zh-CN" altLang="en-US" sz="2000" kern="0" dirty="0">
                <a:solidFill>
                  <a:schemeClr val="tx1">
                    <a:lumMod val="85000"/>
                    <a:lumOff val="15000"/>
                  </a:schemeClr>
                </a:solidFill>
              </a:rPr>
              <a:t>对象调用</a:t>
            </a:r>
            <a:r>
              <a:rPr lang="en-US" altLang="zh-CN" sz="2000" kern="0" dirty="0" err="1">
                <a:solidFill>
                  <a:schemeClr val="tx1">
                    <a:lumMod val="85000"/>
                    <a:lumOff val="15000"/>
                  </a:schemeClr>
                </a:solidFill>
              </a:rPr>
              <a:t>SetName</a:t>
            </a:r>
            <a:r>
              <a:rPr lang="zh-CN" altLang="en-US" sz="2000" kern="0" dirty="0">
                <a:solidFill>
                  <a:schemeClr val="tx1">
                    <a:lumMod val="85000"/>
                    <a:lumOff val="15000"/>
                  </a:schemeClr>
                </a:solidFill>
              </a:rPr>
              <a:t>方法</a:t>
            </a:r>
            <a:endParaRPr lang="zh-CN" altLang="en-US" sz="2000" kern="0" dirty="0">
              <a:solidFill>
                <a:schemeClr val="tx1">
                  <a:lumMod val="85000"/>
                  <a:lumOff val="15000"/>
                </a:schemeClr>
              </a:solidFill>
            </a:endParaRPr>
          </a:p>
          <a:p>
            <a:pPr defTabSz="914400">
              <a:lnSpc>
                <a:spcPct val="110000"/>
              </a:lnSpc>
              <a:spcBef>
                <a:spcPct val="0"/>
              </a:spcBef>
              <a:defRPr/>
            </a:pPr>
            <a:r>
              <a:rPr lang="en-US" altLang="zh-CN" sz="2000" kern="0" dirty="0">
                <a:solidFill>
                  <a:schemeClr val="tx1">
                    <a:lumMod val="85000"/>
                    <a:lumOff val="15000"/>
                  </a:schemeClr>
                </a:solidFill>
              </a:rPr>
              <a:t>12	    stu1.PrintName() #</a:t>
            </a:r>
            <a:r>
              <a:rPr lang="zh-CN" altLang="en-US" sz="2000" kern="0" dirty="0">
                <a:solidFill>
                  <a:schemeClr val="tx1">
                    <a:lumMod val="85000"/>
                    <a:lumOff val="15000"/>
                  </a:schemeClr>
                </a:solidFill>
              </a:rPr>
              <a:t>通过</a:t>
            </a:r>
            <a:r>
              <a:rPr lang="en-US" altLang="zh-CN" sz="2000" kern="0" dirty="0">
                <a:solidFill>
                  <a:schemeClr val="tx1">
                    <a:lumMod val="85000"/>
                    <a:lumOff val="15000"/>
                  </a:schemeClr>
                </a:solidFill>
              </a:rPr>
              <a:t>stu1</a:t>
            </a:r>
            <a:r>
              <a:rPr lang="zh-CN" altLang="en-US" sz="2000" kern="0" dirty="0">
                <a:solidFill>
                  <a:schemeClr val="tx1">
                    <a:lumMod val="85000"/>
                    <a:lumOff val="15000"/>
                  </a:schemeClr>
                </a:solidFill>
              </a:rPr>
              <a:t>对象调用</a:t>
            </a:r>
            <a:r>
              <a:rPr lang="en-US" altLang="zh-CN" sz="2000" kern="0" dirty="0" err="1">
                <a:solidFill>
                  <a:schemeClr val="tx1">
                    <a:lumMod val="85000"/>
                    <a:lumOff val="15000"/>
                  </a:schemeClr>
                </a:solidFill>
              </a:rPr>
              <a:t>PrintName</a:t>
            </a:r>
            <a:r>
              <a:rPr lang="zh-CN" altLang="en-US" sz="2000" kern="0" dirty="0">
                <a:solidFill>
                  <a:schemeClr val="tx1">
                    <a:lumMod val="85000"/>
                    <a:lumOff val="15000"/>
                  </a:schemeClr>
                </a:solidFill>
              </a:rPr>
              <a:t>方法</a:t>
            </a:r>
            <a:endParaRPr lang="zh-CN" altLang="en-US" sz="2000" kern="0" dirty="0">
              <a:solidFill>
                <a:schemeClr val="tx1">
                  <a:lumMod val="85000"/>
                  <a:lumOff val="15000"/>
                </a:schemeClr>
              </a:solidFill>
            </a:endParaRPr>
          </a:p>
          <a:p>
            <a:pPr defTabSz="914400">
              <a:lnSpc>
                <a:spcPct val="110000"/>
              </a:lnSpc>
              <a:spcBef>
                <a:spcPct val="0"/>
              </a:spcBef>
              <a:defRPr/>
            </a:pPr>
            <a:r>
              <a:rPr lang="en-US" altLang="zh-CN" sz="2000" kern="0" dirty="0">
                <a:solidFill>
                  <a:schemeClr val="tx1">
                    <a:lumMod val="85000"/>
                    <a:lumOff val="15000"/>
                  </a:schemeClr>
                </a:solidFill>
              </a:rPr>
              <a:t>13	    stu2.PrintName() #</a:t>
            </a:r>
            <a:r>
              <a:rPr lang="zh-CN" altLang="en-US" sz="2000" kern="0" dirty="0">
                <a:solidFill>
                  <a:schemeClr val="tx1">
                    <a:lumMod val="85000"/>
                    <a:lumOff val="15000"/>
                  </a:schemeClr>
                </a:solidFill>
              </a:rPr>
              <a:t>通过</a:t>
            </a:r>
            <a:r>
              <a:rPr lang="en-US" altLang="zh-CN" sz="2000" kern="0" dirty="0">
                <a:solidFill>
                  <a:schemeClr val="tx1">
                    <a:lumMod val="85000"/>
                    <a:lumOff val="15000"/>
                  </a:schemeClr>
                </a:solidFill>
              </a:rPr>
              <a:t>stu2</a:t>
            </a:r>
            <a:r>
              <a:rPr lang="zh-CN" altLang="en-US" sz="2000" kern="0" dirty="0">
                <a:solidFill>
                  <a:schemeClr val="tx1">
                    <a:lumMod val="85000"/>
                    <a:lumOff val="15000"/>
                  </a:schemeClr>
                </a:solidFill>
              </a:rPr>
              <a:t>对象调用</a:t>
            </a:r>
            <a:r>
              <a:rPr lang="en-US" altLang="zh-CN" sz="2000" kern="0" dirty="0" err="1">
                <a:solidFill>
                  <a:schemeClr val="tx1">
                    <a:lumMod val="85000"/>
                    <a:lumOff val="15000"/>
                  </a:schemeClr>
                </a:solidFill>
              </a:rPr>
              <a:t>PrintName</a:t>
            </a:r>
            <a:r>
              <a:rPr lang="zh-CN" altLang="en-US" sz="2000" kern="0" dirty="0">
                <a:solidFill>
                  <a:schemeClr val="tx1">
                    <a:lumMod val="85000"/>
                    <a:lumOff val="15000"/>
                  </a:schemeClr>
                </a:solidFill>
              </a:rPr>
              <a:t>方法</a:t>
            </a:r>
            <a:endParaRPr lang="zh-CN" altLang="en-US" sz="2000" kern="0" dirty="0">
              <a:solidFill>
                <a:schemeClr val="tx1">
                  <a:lumMod val="85000"/>
                  <a:lumOff val="15000"/>
                </a:schemeClr>
              </a:solidFill>
            </a:endParaRPr>
          </a:p>
        </p:txBody>
      </p:sp>
      <p:grpSp>
        <p:nvGrpSpPr>
          <p:cNvPr id="11" name="组合 10"/>
          <p:cNvGrpSpPr/>
          <p:nvPr/>
        </p:nvGrpSpPr>
        <p:grpSpPr>
          <a:xfrm>
            <a:off x="811552" y="1238239"/>
            <a:ext cx="877274" cy="877274"/>
            <a:chOff x="1184655" y="3843886"/>
            <a:chExt cx="877274" cy="877274"/>
          </a:xfrm>
        </p:grpSpPr>
        <p:sp>
          <p:nvSpPr>
            <p:cNvPr id="12" name="KSO_Shape"/>
            <p:cNvSpPr/>
            <p:nvPr/>
          </p:nvSpPr>
          <p:spPr>
            <a:xfrm>
              <a:off x="1184655" y="3843886"/>
              <a:ext cx="877274" cy="877274"/>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3" name="KSO_Shape"/>
            <p:cNvSpPr/>
            <p:nvPr/>
          </p:nvSpPr>
          <p:spPr bwMode="auto">
            <a:xfrm>
              <a:off x="1364011" y="3954003"/>
              <a:ext cx="646190" cy="648477"/>
            </a:xfrm>
            <a:custGeom>
              <a:avLst/>
              <a:gdLst>
                <a:gd name="T0" fmla="*/ 1471281 w 3950"/>
                <a:gd name="T1" fmla="*/ 1585004 h 3962"/>
                <a:gd name="T2" fmla="*/ 1291856 w 3950"/>
                <a:gd name="T3" fmla="*/ 1800397 h 3962"/>
                <a:gd name="T4" fmla="*/ 0 w 3950"/>
                <a:gd name="T5" fmla="*/ 1620903 h 3962"/>
                <a:gd name="T6" fmla="*/ 179425 w 3950"/>
                <a:gd name="T7" fmla="*/ 5453 h 3962"/>
                <a:gd name="T8" fmla="*/ 963441 w 3950"/>
                <a:gd name="T9" fmla="*/ 5453 h 3962"/>
                <a:gd name="T10" fmla="*/ 968438 w 3950"/>
                <a:gd name="T11" fmla="*/ 5453 h 3962"/>
                <a:gd name="T12" fmla="*/ 968892 w 3950"/>
                <a:gd name="T13" fmla="*/ 5907 h 3962"/>
                <a:gd name="T14" fmla="*/ 1471281 w 3950"/>
                <a:gd name="T15" fmla="*/ 543936 h 3962"/>
                <a:gd name="T16" fmla="*/ 1474006 w 3950"/>
                <a:gd name="T17" fmla="*/ 552570 h 3962"/>
                <a:gd name="T18" fmla="*/ 1471281 w 3950"/>
                <a:gd name="T19" fmla="*/ 974723 h 3962"/>
                <a:gd name="T20" fmla="*/ 1794245 w 3950"/>
                <a:gd name="T21" fmla="*/ 1154217 h 3962"/>
                <a:gd name="T22" fmla="*/ 1614821 w 3950"/>
                <a:gd name="T23" fmla="*/ 1585004 h 3962"/>
                <a:gd name="T24" fmla="*/ 968892 w 3950"/>
                <a:gd name="T25" fmla="*/ 364442 h 3962"/>
                <a:gd name="T26" fmla="*/ 1355450 w 3950"/>
                <a:gd name="T27" fmla="*/ 543936 h 3962"/>
                <a:gd name="T28" fmla="*/ 1399965 w 3950"/>
                <a:gd name="T29" fmla="*/ 615734 h 3962"/>
                <a:gd name="T30" fmla="*/ 897123 w 3950"/>
                <a:gd name="T31" fmla="*/ 436240 h 3962"/>
                <a:gd name="T32" fmla="*/ 251194 w 3950"/>
                <a:gd name="T33" fmla="*/ 77251 h 3962"/>
                <a:gd name="T34" fmla="*/ 71770 w 3950"/>
                <a:gd name="T35" fmla="*/ 1549105 h 3962"/>
                <a:gd name="T36" fmla="*/ 1220087 w 3950"/>
                <a:gd name="T37" fmla="*/ 1728599 h 3962"/>
                <a:gd name="T38" fmla="*/ 574158 w 3950"/>
                <a:gd name="T39" fmla="*/ 1585004 h 3962"/>
                <a:gd name="T40" fmla="*/ 394734 w 3950"/>
                <a:gd name="T41" fmla="*/ 1154217 h 3962"/>
                <a:gd name="T42" fmla="*/ 1399965 w 3950"/>
                <a:gd name="T43" fmla="*/ 974723 h 3962"/>
                <a:gd name="T44" fmla="*/ 1254609 w 3950"/>
                <a:gd name="T45" fmla="*/ 1147401 h 3962"/>
                <a:gd name="T46" fmla="*/ 1121517 w 3950"/>
                <a:gd name="T47" fmla="*/ 1246464 h 3962"/>
                <a:gd name="T48" fmla="*/ 987062 w 3950"/>
                <a:gd name="T49" fmla="*/ 1147401 h 3962"/>
                <a:gd name="T50" fmla="*/ 977523 w 3950"/>
                <a:gd name="T51" fmla="*/ 1455950 h 3962"/>
                <a:gd name="T52" fmla="*/ 1120608 w 3950"/>
                <a:gd name="T53" fmla="*/ 1349162 h 3962"/>
                <a:gd name="T54" fmla="*/ 1264148 w 3950"/>
                <a:gd name="T55" fmla="*/ 1455950 h 3962"/>
                <a:gd name="T56" fmla="*/ 1254609 w 3950"/>
                <a:gd name="T57" fmla="*/ 1147401 h 3962"/>
                <a:gd name="T58" fmla="*/ 957536 w 3950"/>
                <a:gd name="T59" fmla="*/ 1147401 h 3962"/>
                <a:gd name="T60" fmla="*/ 712701 w 3950"/>
                <a:gd name="T61" fmla="*/ 1199659 h 3962"/>
                <a:gd name="T62" fmla="*/ 804003 w 3950"/>
                <a:gd name="T63" fmla="*/ 1455950 h 3962"/>
                <a:gd name="T64" fmla="*/ 866688 w 3950"/>
                <a:gd name="T65" fmla="*/ 1199659 h 3962"/>
                <a:gd name="T66" fmla="*/ 1529424 w 3950"/>
                <a:gd name="T67" fmla="*/ 1147401 h 3962"/>
                <a:gd name="T68" fmla="*/ 1284589 w 3950"/>
                <a:gd name="T69" fmla="*/ 1199659 h 3962"/>
                <a:gd name="T70" fmla="*/ 1375891 w 3950"/>
                <a:gd name="T71" fmla="*/ 1455950 h 3962"/>
                <a:gd name="T72" fmla="*/ 1438121 w 3950"/>
                <a:gd name="T73" fmla="*/ 1199659 h 3962"/>
                <a:gd name="T74" fmla="*/ 1529424 w 3950"/>
                <a:gd name="T75" fmla="*/ 1147401 h 3962"/>
                <a:gd name="T76" fmla="*/ 753583 w 3950"/>
                <a:gd name="T77" fmla="*/ 651633 h 3962"/>
                <a:gd name="T78" fmla="*/ 179425 w 3950"/>
                <a:gd name="T79" fmla="*/ 723431 h 3962"/>
                <a:gd name="T80" fmla="*/ 179425 w 3950"/>
                <a:gd name="T81" fmla="*/ 364442 h 3962"/>
                <a:gd name="T82" fmla="*/ 753583 w 3950"/>
                <a:gd name="T83" fmla="*/ 436240 h 3962"/>
                <a:gd name="T84" fmla="*/ 179425 w 3950"/>
                <a:gd name="T85" fmla="*/ 364442 h 3962"/>
                <a:gd name="T86" fmla="*/ 753583 w 3950"/>
                <a:gd name="T87" fmla="*/ 220846 h 3962"/>
                <a:gd name="T88" fmla="*/ 179425 w 3950"/>
                <a:gd name="T89" fmla="*/ 292644 h 3962"/>
                <a:gd name="T90" fmla="*/ 538274 w 3950"/>
                <a:gd name="T91" fmla="*/ 579835 h 3962"/>
                <a:gd name="T92" fmla="*/ 179425 w 3950"/>
                <a:gd name="T93" fmla="*/ 508037 h 3962"/>
                <a:gd name="T94" fmla="*/ 538274 w 3950"/>
                <a:gd name="T95" fmla="*/ 579835 h 3962"/>
                <a:gd name="T96" fmla="*/ 179425 w 3950"/>
                <a:gd name="T97" fmla="*/ 867026 h 3962"/>
                <a:gd name="T98" fmla="*/ 394734 w 3950"/>
                <a:gd name="T99" fmla="*/ 795228 h 396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950" h="3962">
                  <a:moveTo>
                    <a:pt x="3555" y="3488"/>
                  </a:moveTo>
                  <a:cubicBezTo>
                    <a:pt x="3239" y="3488"/>
                    <a:pt x="3239" y="3488"/>
                    <a:pt x="3239" y="3488"/>
                  </a:cubicBezTo>
                  <a:cubicBezTo>
                    <a:pt x="3239" y="3567"/>
                    <a:pt x="3239" y="3567"/>
                    <a:pt x="3239" y="3567"/>
                  </a:cubicBezTo>
                  <a:cubicBezTo>
                    <a:pt x="3239" y="3785"/>
                    <a:pt x="3063" y="3962"/>
                    <a:pt x="2844" y="3962"/>
                  </a:cubicBezTo>
                  <a:cubicBezTo>
                    <a:pt x="395" y="3962"/>
                    <a:pt x="395" y="3962"/>
                    <a:pt x="395" y="3962"/>
                  </a:cubicBezTo>
                  <a:cubicBezTo>
                    <a:pt x="177" y="3962"/>
                    <a:pt x="0" y="3785"/>
                    <a:pt x="0" y="3567"/>
                  </a:cubicBezTo>
                  <a:cubicBezTo>
                    <a:pt x="0" y="407"/>
                    <a:pt x="0" y="407"/>
                    <a:pt x="0" y="407"/>
                  </a:cubicBezTo>
                  <a:cubicBezTo>
                    <a:pt x="0" y="189"/>
                    <a:pt x="177" y="12"/>
                    <a:pt x="395" y="12"/>
                  </a:cubicBezTo>
                  <a:cubicBezTo>
                    <a:pt x="1975" y="12"/>
                    <a:pt x="1975" y="12"/>
                    <a:pt x="1975" y="12"/>
                  </a:cubicBezTo>
                  <a:cubicBezTo>
                    <a:pt x="2121" y="12"/>
                    <a:pt x="2121" y="12"/>
                    <a:pt x="2121" y="12"/>
                  </a:cubicBezTo>
                  <a:cubicBezTo>
                    <a:pt x="2121" y="0"/>
                    <a:pt x="2121" y="0"/>
                    <a:pt x="2121" y="0"/>
                  </a:cubicBezTo>
                  <a:cubicBezTo>
                    <a:pt x="2132" y="12"/>
                    <a:pt x="2132" y="12"/>
                    <a:pt x="2132" y="12"/>
                  </a:cubicBezTo>
                  <a:cubicBezTo>
                    <a:pt x="2133" y="12"/>
                    <a:pt x="2133" y="12"/>
                    <a:pt x="2133" y="12"/>
                  </a:cubicBezTo>
                  <a:cubicBezTo>
                    <a:pt x="2133" y="13"/>
                    <a:pt x="2133" y="13"/>
                    <a:pt x="2133" y="13"/>
                  </a:cubicBezTo>
                  <a:cubicBezTo>
                    <a:pt x="3227" y="1197"/>
                    <a:pt x="3227" y="1197"/>
                    <a:pt x="3227" y="1197"/>
                  </a:cubicBezTo>
                  <a:cubicBezTo>
                    <a:pt x="3239" y="1197"/>
                    <a:pt x="3239" y="1197"/>
                    <a:pt x="3239" y="1197"/>
                  </a:cubicBezTo>
                  <a:cubicBezTo>
                    <a:pt x="3239" y="1210"/>
                    <a:pt x="3239" y="1210"/>
                    <a:pt x="3239" y="1210"/>
                  </a:cubicBezTo>
                  <a:cubicBezTo>
                    <a:pt x="3245" y="1216"/>
                    <a:pt x="3245" y="1216"/>
                    <a:pt x="3245" y="1216"/>
                  </a:cubicBezTo>
                  <a:cubicBezTo>
                    <a:pt x="3239" y="1216"/>
                    <a:pt x="3239" y="1216"/>
                    <a:pt x="3239" y="1216"/>
                  </a:cubicBezTo>
                  <a:cubicBezTo>
                    <a:pt x="3239" y="2145"/>
                    <a:pt x="3239" y="2145"/>
                    <a:pt x="3239" y="2145"/>
                  </a:cubicBezTo>
                  <a:cubicBezTo>
                    <a:pt x="3555" y="2145"/>
                    <a:pt x="3555" y="2145"/>
                    <a:pt x="3555" y="2145"/>
                  </a:cubicBezTo>
                  <a:cubicBezTo>
                    <a:pt x="3774" y="2145"/>
                    <a:pt x="3950" y="2322"/>
                    <a:pt x="3950" y="2540"/>
                  </a:cubicBezTo>
                  <a:cubicBezTo>
                    <a:pt x="3950" y="3093"/>
                    <a:pt x="3950" y="3093"/>
                    <a:pt x="3950" y="3093"/>
                  </a:cubicBezTo>
                  <a:cubicBezTo>
                    <a:pt x="3950" y="3311"/>
                    <a:pt x="3774" y="3488"/>
                    <a:pt x="3555" y="3488"/>
                  </a:cubicBezTo>
                  <a:close/>
                  <a:moveTo>
                    <a:pt x="2133" y="296"/>
                  </a:moveTo>
                  <a:cubicBezTo>
                    <a:pt x="2133" y="802"/>
                    <a:pt x="2133" y="802"/>
                    <a:pt x="2133" y="802"/>
                  </a:cubicBezTo>
                  <a:cubicBezTo>
                    <a:pt x="2133" y="1020"/>
                    <a:pt x="2310" y="1197"/>
                    <a:pt x="2528" y="1197"/>
                  </a:cubicBezTo>
                  <a:cubicBezTo>
                    <a:pt x="2984" y="1197"/>
                    <a:pt x="2984" y="1197"/>
                    <a:pt x="2984" y="1197"/>
                  </a:cubicBezTo>
                  <a:lnTo>
                    <a:pt x="2133" y="296"/>
                  </a:lnTo>
                  <a:close/>
                  <a:moveTo>
                    <a:pt x="3082" y="1355"/>
                  </a:moveTo>
                  <a:cubicBezTo>
                    <a:pt x="2371" y="1355"/>
                    <a:pt x="2371" y="1355"/>
                    <a:pt x="2371" y="1355"/>
                  </a:cubicBezTo>
                  <a:cubicBezTo>
                    <a:pt x="2152" y="1355"/>
                    <a:pt x="1975" y="1178"/>
                    <a:pt x="1975" y="960"/>
                  </a:cubicBezTo>
                  <a:cubicBezTo>
                    <a:pt x="1975" y="170"/>
                    <a:pt x="1975" y="170"/>
                    <a:pt x="1975" y="170"/>
                  </a:cubicBezTo>
                  <a:cubicBezTo>
                    <a:pt x="553" y="170"/>
                    <a:pt x="553" y="170"/>
                    <a:pt x="553" y="170"/>
                  </a:cubicBezTo>
                  <a:cubicBezTo>
                    <a:pt x="335" y="170"/>
                    <a:pt x="158" y="347"/>
                    <a:pt x="158" y="565"/>
                  </a:cubicBezTo>
                  <a:cubicBezTo>
                    <a:pt x="158" y="3409"/>
                    <a:pt x="158" y="3409"/>
                    <a:pt x="158" y="3409"/>
                  </a:cubicBezTo>
                  <a:cubicBezTo>
                    <a:pt x="158" y="3627"/>
                    <a:pt x="335" y="3804"/>
                    <a:pt x="553" y="3804"/>
                  </a:cubicBezTo>
                  <a:cubicBezTo>
                    <a:pt x="2686" y="3804"/>
                    <a:pt x="2686" y="3804"/>
                    <a:pt x="2686" y="3804"/>
                  </a:cubicBezTo>
                  <a:cubicBezTo>
                    <a:pt x="2877" y="3804"/>
                    <a:pt x="3037" y="3668"/>
                    <a:pt x="3073" y="3488"/>
                  </a:cubicBezTo>
                  <a:cubicBezTo>
                    <a:pt x="1264" y="3488"/>
                    <a:pt x="1264" y="3488"/>
                    <a:pt x="1264" y="3488"/>
                  </a:cubicBezTo>
                  <a:cubicBezTo>
                    <a:pt x="1046" y="3488"/>
                    <a:pt x="869" y="3311"/>
                    <a:pt x="869" y="3093"/>
                  </a:cubicBezTo>
                  <a:cubicBezTo>
                    <a:pt x="869" y="2540"/>
                    <a:pt x="869" y="2540"/>
                    <a:pt x="869" y="2540"/>
                  </a:cubicBezTo>
                  <a:cubicBezTo>
                    <a:pt x="869" y="2322"/>
                    <a:pt x="1046" y="2145"/>
                    <a:pt x="1264" y="2145"/>
                  </a:cubicBezTo>
                  <a:cubicBezTo>
                    <a:pt x="3082" y="2145"/>
                    <a:pt x="3082" y="2145"/>
                    <a:pt x="3082" y="2145"/>
                  </a:cubicBezTo>
                  <a:lnTo>
                    <a:pt x="3082" y="1355"/>
                  </a:lnTo>
                  <a:close/>
                  <a:moveTo>
                    <a:pt x="2762" y="2525"/>
                  </a:moveTo>
                  <a:cubicBezTo>
                    <a:pt x="2603" y="2525"/>
                    <a:pt x="2603" y="2525"/>
                    <a:pt x="2603" y="2525"/>
                  </a:cubicBezTo>
                  <a:cubicBezTo>
                    <a:pt x="2469" y="2743"/>
                    <a:pt x="2469" y="2743"/>
                    <a:pt x="2469" y="2743"/>
                  </a:cubicBezTo>
                  <a:cubicBezTo>
                    <a:pt x="2333" y="2525"/>
                    <a:pt x="2333" y="2525"/>
                    <a:pt x="2333" y="2525"/>
                  </a:cubicBezTo>
                  <a:cubicBezTo>
                    <a:pt x="2173" y="2525"/>
                    <a:pt x="2173" y="2525"/>
                    <a:pt x="2173" y="2525"/>
                  </a:cubicBezTo>
                  <a:cubicBezTo>
                    <a:pt x="2383" y="2850"/>
                    <a:pt x="2383" y="2850"/>
                    <a:pt x="2383" y="2850"/>
                  </a:cubicBezTo>
                  <a:cubicBezTo>
                    <a:pt x="2152" y="3204"/>
                    <a:pt x="2152" y="3204"/>
                    <a:pt x="2152" y="3204"/>
                  </a:cubicBezTo>
                  <a:cubicBezTo>
                    <a:pt x="2316" y="3204"/>
                    <a:pt x="2316" y="3204"/>
                    <a:pt x="2316" y="3204"/>
                  </a:cubicBezTo>
                  <a:cubicBezTo>
                    <a:pt x="2467" y="2969"/>
                    <a:pt x="2467" y="2969"/>
                    <a:pt x="2467" y="2969"/>
                  </a:cubicBezTo>
                  <a:cubicBezTo>
                    <a:pt x="2617" y="3204"/>
                    <a:pt x="2617" y="3204"/>
                    <a:pt x="2617" y="3204"/>
                  </a:cubicBezTo>
                  <a:cubicBezTo>
                    <a:pt x="2783" y="3204"/>
                    <a:pt x="2783" y="3204"/>
                    <a:pt x="2783" y="3204"/>
                  </a:cubicBezTo>
                  <a:cubicBezTo>
                    <a:pt x="2551" y="2855"/>
                    <a:pt x="2551" y="2855"/>
                    <a:pt x="2551" y="2855"/>
                  </a:cubicBezTo>
                  <a:lnTo>
                    <a:pt x="2762" y="2525"/>
                  </a:lnTo>
                  <a:close/>
                  <a:moveTo>
                    <a:pt x="2108" y="2640"/>
                  </a:moveTo>
                  <a:cubicBezTo>
                    <a:pt x="2108" y="2525"/>
                    <a:pt x="2108" y="2525"/>
                    <a:pt x="2108" y="2525"/>
                  </a:cubicBezTo>
                  <a:cubicBezTo>
                    <a:pt x="1569" y="2525"/>
                    <a:pt x="1569" y="2525"/>
                    <a:pt x="1569" y="2525"/>
                  </a:cubicBezTo>
                  <a:cubicBezTo>
                    <a:pt x="1569" y="2640"/>
                    <a:pt x="1569" y="2640"/>
                    <a:pt x="1569" y="2640"/>
                  </a:cubicBezTo>
                  <a:cubicBezTo>
                    <a:pt x="1770" y="2640"/>
                    <a:pt x="1770" y="2640"/>
                    <a:pt x="1770" y="2640"/>
                  </a:cubicBezTo>
                  <a:cubicBezTo>
                    <a:pt x="1770" y="3204"/>
                    <a:pt x="1770" y="3204"/>
                    <a:pt x="1770" y="3204"/>
                  </a:cubicBezTo>
                  <a:cubicBezTo>
                    <a:pt x="1908" y="3204"/>
                    <a:pt x="1908" y="3204"/>
                    <a:pt x="1908" y="3204"/>
                  </a:cubicBezTo>
                  <a:cubicBezTo>
                    <a:pt x="1908" y="2640"/>
                    <a:pt x="1908" y="2640"/>
                    <a:pt x="1908" y="2640"/>
                  </a:cubicBezTo>
                  <a:lnTo>
                    <a:pt x="2108" y="2640"/>
                  </a:lnTo>
                  <a:close/>
                  <a:moveTo>
                    <a:pt x="3367" y="2525"/>
                  </a:moveTo>
                  <a:cubicBezTo>
                    <a:pt x="2828" y="2525"/>
                    <a:pt x="2828" y="2525"/>
                    <a:pt x="2828" y="2525"/>
                  </a:cubicBezTo>
                  <a:cubicBezTo>
                    <a:pt x="2828" y="2640"/>
                    <a:pt x="2828" y="2640"/>
                    <a:pt x="2828" y="2640"/>
                  </a:cubicBezTo>
                  <a:cubicBezTo>
                    <a:pt x="3029" y="2640"/>
                    <a:pt x="3029" y="2640"/>
                    <a:pt x="3029" y="2640"/>
                  </a:cubicBezTo>
                  <a:cubicBezTo>
                    <a:pt x="3029" y="3204"/>
                    <a:pt x="3029" y="3204"/>
                    <a:pt x="3029" y="3204"/>
                  </a:cubicBezTo>
                  <a:cubicBezTo>
                    <a:pt x="3166" y="3204"/>
                    <a:pt x="3166" y="3204"/>
                    <a:pt x="3166" y="3204"/>
                  </a:cubicBezTo>
                  <a:cubicBezTo>
                    <a:pt x="3166" y="2640"/>
                    <a:pt x="3166" y="2640"/>
                    <a:pt x="3166" y="2640"/>
                  </a:cubicBezTo>
                  <a:cubicBezTo>
                    <a:pt x="3367" y="2640"/>
                    <a:pt x="3367" y="2640"/>
                    <a:pt x="3367" y="2640"/>
                  </a:cubicBezTo>
                  <a:lnTo>
                    <a:pt x="3367" y="2525"/>
                  </a:lnTo>
                  <a:close/>
                  <a:moveTo>
                    <a:pt x="395" y="1434"/>
                  </a:moveTo>
                  <a:cubicBezTo>
                    <a:pt x="1659" y="1434"/>
                    <a:pt x="1659" y="1434"/>
                    <a:pt x="1659" y="1434"/>
                  </a:cubicBezTo>
                  <a:cubicBezTo>
                    <a:pt x="1659" y="1592"/>
                    <a:pt x="1659" y="1592"/>
                    <a:pt x="1659" y="1592"/>
                  </a:cubicBezTo>
                  <a:cubicBezTo>
                    <a:pt x="395" y="1592"/>
                    <a:pt x="395" y="1592"/>
                    <a:pt x="395" y="1592"/>
                  </a:cubicBezTo>
                  <a:lnTo>
                    <a:pt x="395" y="1434"/>
                  </a:lnTo>
                  <a:close/>
                  <a:moveTo>
                    <a:pt x="395" y="802"/>
                  </a:moveTo>
                  <a:cubicBezTo>
                    <a:pt x="1659" y="802"/>
                    <a:pt x="1659" y="802"/>
                    <a:pt x="1659" y="802"/>
                  </a:cubicBezTo>
                  <a:cubicBezTo>
                    <a:pt x="1659" y="960"/>
                    <a:pt x="1659" y="960"/>
                    <a:pt x="1659" y="960"/>
                  </a:cubicBezTo>
                  <a:cubicBezTo>
                    <a:pt x="395" y="960"/>
                    <a:pt x="395" y="960"/>
                    <a:pt x="395" y="960"/>
                  </a:cubicBezTo>
                  <a:lnTo>
                    <a:pt x="395" y="802"/>
                  </a:lnTo>
                  <a:close/>
                  <a:moveTo>
                    <a:pt x="395" y="486"/>
                  </a:moveTo>
                  <a:cubicBezTo>
                    <a:pt x="1659" y="486"/>
                    <a:pt x="1659" y="486"/>
                    <a:pt x="1659" y="486"/>
                  </a:cubicBezTo>
                  <a:cubicBezTo>
                    <a:pt x="1659" y="644"/>
                    <a:pt x="1659" y="644"/>
                    <a:pt x="1659" y="644"/>
                  </a:cubicBezTo>
                  <a:cubicBezTo>
                    <a:pt x="395" y="644"/>
                    <a:pt x="395" y="644"/>
                    <a:pt x="395" y="644"/>
                  </a:cubicBezTo>
                  <a:lnTo>
                    <a:pt x="395" y="486"/>
                  </a:lnTo>
                  <a:close/>
                  <a:moveTo>
                    <a:pt x="1185" y="1276"/>
                  </a:moveTo>
                  <a:cubicBezTo>
                    <a:pt x="395" y="1276"/>
                    <a:pt x="395" y="1276"/>
                    <a:pt x="395" y="1276"/>
                  </a:cubicBezTo>
                  <a:cubicBezTo>
                    <a:pt x="395" y="1118"/>
                    <a:pt x="395" y="1118"/>
                    <a:pt x="395" y="1118"/>
                  </a:cubicBezTo>
                  <a:cubicBezTo>
                    <a:pt x="1185" y="1118"/>
                    <a:pt x="1185" y="1118"/>
                    <a:pt x="1185" y="1118"/>
                  </a:cubicBezTo>
                  <a:lnTo>
                    <a:pt x="1185" y="1276"/>
                  </a:lnTo>
                  <a:close/>
                  <a:moveTo>
                    <a:pt x="869" y="1908"/>
                  </a:moveTo>
                  <a:cubicBezTo>
                    <a:pt x="395" y="1908"/>
                    <a:pt x="395" y="1908"/>
                    <a:pt x="395" y="1908"/>
                  </a:cubicBezTo>
                  <a:cubicBezTo>
                    <a:pt x="395" y="1750"/>
                    <a:pt x="395" y="1750"/>
                    <a:pt x="395" y="1750"/>
                  </a:cubicBezTo>
                  <a:cubicBezTo>
                    <a:pt x="869" y="1750"/>
                    <a:pt x="869" y="1750"/>
                    <a:pt x="869" y="1750"/>
                  </a:cubicBezTo>
                  <a:lnTo>
                    <a:pt x="869" y="1908"/>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sp>
        <p:nvSpPr>
          <p:cNvPr id="14" name="KSO_Shape"/>
          <p:cNvSpPr/>
          <p:nvPr/>
        </p:nvSpPr>
        <p:spPr>
          <a:xfrm>
            <a:off x="1688825" y="1819160"/>
            <a:ext cx="9691622" cy="4688167"/>
          </a:xfrm>
          <a:prstGeom prst="roundRect">
            <a:avLst>
              <a:gd name="adj" fmla="val 6700"/>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5" name="矩形 14"/>
          <p:cNvSpPr/>
          <p:nvPr/>
        </p:nvSpPr>
        <p:spPr>
          <a:xfrm>
            <a:off x="1898581" y="1203529"/>
            <a:ext cx="4801314"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例：类中普通方法定义及调用示例</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1781207" y="1705330"/>
            <a:ext cx="5089493"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p:tgtEl>
                                          <p:spTgt spid="15"/>
                                        </p:tgtEl>
                                        <p:attrNameLst>
                                          <p:attrName>ppt_y</p:attrName>
                                        </p:attrNameLst>
                                      </p:cBhvr>
                                      <p:tavLst>
                                        <p:tav tm="0">
                                          <p:val>
                                            <p:strVal val="#ppt_y+#ppt_h*1.125000"/>
                                          </p:val>
                                        </p:tav>
                                        <p:tav tm="100000">
                                          <p:val>
                                            <p:strVal val="#ppt_y"/>
                                          </p:val>
                                        </p:tav>
                                      </p:tavLst>
                                    </p:anim>
                                    <p:animEffect transition="in" filter="wipe(up)">
                                      <p:cBhvr>
                                        <p:cTn id="26" dur="500"/>
                                        <p:tgtEl>
                                          <p:spTgt spid="15"/>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p:tgtEl>
                                          <p:spTgt spid="10"/>
                                        </p:tgtEl>
                                        <p:attrNameLst>
                                          <p:attrName>ppt_y</p:attrName>
                                        </p:attrNameLst>
                                      </p:cBhvr>
                                      <p:tavLst>
                                        <p:tav tm="0">
                                          <p:val>
                                            <p:strVal val="#ppt_y-#ppt_h*1.125000"/>
                                          </p:val>
                                        </p:tav>
                                        <p:tav tm="100000">
                                          <p:val>
                                            <p:strVal val="#ppt_y"/>
                                          </p:val>
                                        </p:tav>
                                      </p:tavLst>
                                    </p:anim>
                                    <p:animEffect transition="in" filter="wipe(down)">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4" grpId="0" animBg="1"/>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84872" y="495168"/>
            <a:ext cx="4022255"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普通方法定义和调用</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7" name="组合 16"/>
          <p:cNvGrpSpPr/>
          <p:nvPr/>
        </p:nvGrpSpPr>
        <p:grpSpPr>
          <a:xfrm>
            <a:off x="1749198" y="2654905"/>
            <a:ext cx="2498952" cy="656252"/>
            <a:chOff x="159825" y="2593913"/>
            <a:chExt cx="3398086" cy="1096904"/>
          </a:xfrm>
        </p:grpSpPr>
        <p:sp>
          <p:nvSpPr>
            <p:cNvPr id="18" name="圆角矩形 32"/>
            <p:cNvSpPr/>
            <p:nvPr/>
          </p:nvSpPr>
          <p:spPr>
            <a:xfrm rot="10800000" flipV="1">
              <a:off x="159825" y="2593913"/>
              <a:ext cx="3398086" cy="1096904"/>
            </a:xfrm>
            <a:prstGeom prst="roundRect">
              <a:avLst>
                <a:gd name="adj" fmla="val 14715"/>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文本框 18"/>
            <p:cNvSpPr txBox="1"/>
            <p:nvPr/>
          </p:nvSpPr>
          <p:spPr>
            <a:xfrm>
              <a:off x="218727" y="2751743"/>
              <a:ext cx="3195495" cy="771651"/>
            </a:xfrm>
            <a:prstGeom prst="rect">
              <a:avLst/>
            </a:prstGeom>
            <a:noFill/>
          </p:spPr>
          <p:txBody>
            <a:bodyPr wrap="square" lIns="91436" tIns="45718" rIns="91436" bIns="45718" rtlCol="0" anchor="ctr">
              <a:spAutoFit/>
            </a:bodyPr>
            <a:lstStyle/>
            <a:p>
              <a:pPr lvl="0" algn="ctr" defTabSz="963930" fontAlgn="base">
                <a:spcBef>
                  <a:spcPct val="0"/>
                </a:spcBef>
                <a:spcAft>
                  <a:spcPct val="0"/>
                </a:spcAft>
                <a:defRPr/>
              </a:pPr>
              <a:r>
                <a:rPr lang="zh-CN" altLang="en-US" sz="2400" b="1" dirty="0">
                  <a:solidFill>
                    <a:prstClr val="white"/>
                  </a:solidFill>
                  <a:effectLst>
                    <a:outerShdw blurRad="38100" dist="38100" dir="2700000" algn="tl">
                      <a:srgbClr val="000000">
                        <a:alpha val="43137"/>
                      </a:srgbClr>
                    </a:outerShdw>
                  </a:effectLst>
                  <a:latin typeface="Impact" panose="020B0806030902050204" pitchFamily="34" charset="0"/>
                  <a:ea typeface="微软雅黑" panose="020B0503020204020204" pitchFamily="34" charset="-122"/>
                  <a:cs typeface="+mn-ea"/>
                  <a:sym typeface="+mn-lt"/>
                </a:rPr>
                <a:t>例如，如果运行</a:t>
              </a:r>
              <a:endParaRPr kumimoji="0" lang="zh-CN" alt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Impact" panose="020B0806030902050204" pitchFamily="34" charset="0"/>
                <a:ea typeface="微软雅黑" panose="020B0503020204020204" pitchFamily="34" charset="-122"/>
                <a:cs typeface="+mn-ea"/>
                <a:sym typeface="+mn-lt"/>
              </a:endParaRPr>
            </a:p>
          </p:txBody>
        </p:sp>
      </p:grpSp>
      <p:sp>
        <p:nvSpPr>
          <p:cNvPr id="20" name="等腰三角形 19"/>
          <p:cNvSpPr/>
          <p:nvPr/>
        </p:nvSpPr>
        <p:spPr>
          <a:xfrm rot="5400000">
            <a:off x="4331220" y="2841660"/>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1" name="矩形 20"/>
          <p:cNvSpPr/>
          <p:nvPr/>
        </p:nvSpPr>
        <p:spPr>
          <a:xfrm>
            <a:off x="1954253" y="1092643"/>
            <a:ext cx="800219"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784256" y="1573331"/>
            <a:ext cx="1134115"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831382" y="1092643"/>
            <a:ext cx="877273" cy="877274"/>
            <a:chOff x="831382" y="1079943"/>
            <a:chExt cx="877273" cy="877274"/>
          </a:xfrm>
        </p:grpSpPr>
        <p:sp>
          <p:nvSpPr>
            <p:cNvPr id="24" name="Oval 4061"/>
            <p:cNvSpPr>
              <a:spLocks noChangeArrowheads="1"/>
            </p:cNvSpPr>
            <p:nvPr/>
          </p:nvSpPr>
          <p:spPr bwMode="auto">
            <a:xfrm>
              <a:off x="831382" y="1079943"/>
              <a:ext cx="877273"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6" name="图片 5"/>
            <p:cNvPicPr>
              <a:picLocks noChangeAspect="1"/>
            </p:cNvPicPr>
            <p:nvPr/>
          </p:nvPicPr>
          <p:blipFill>
            <a:blip r:embed="rId1" cstate="hqprint">
              <a:extLst>
                <a:ext uri="{28A0092B-C50C-407E-A947-70E740481C1C}">
                  <a14:useLocalDpi xmlns:a14="http://schemas.microsoft.com/office/drawing/2010/main" val="0"/>
                </a:ext>
              </a:extLst>
            </a:blip>
            <a:stretch>
              <a:fillRect/>
            </a:stretch>
          </p:blipFill>
          <p:spPr>
            <a:xfrm>
              <a:off x="949331" y="1197893"/>
              <a:ext cx="641374" cy="641374"/>
            </a:xfrm>
            <a:prstGeom prst="rect">
              <a:avLst/>
            </a:prstGeom>
          </p:spPr>
        </p:pic>
      </p:grpSp>
      <p:sp>
        <p:nvSpPr>
          <p:cNvPr id="29" name="矩形 28"/>
          <p:cNvSpPr/>
          <p:nvPr/>
        </p:nvSpPr>
        <p:spPr>
          <a:xfrm>
            <a:off x="1916340" y="1807004"/>
            <a:ext cx="9289360" cy="461665"/>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类的普通方法必须通过实例对象调用，而不能通过类名直接调用。</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1" name="KSO_Shape"/>
          <p:cNvSpPr/>
          <p:nvPr/>
        </p:nvSpPr>
        <p:spPr>
          <a:xfrm>
            <a:off x="1749198" y="1709711"/>
            <a:ext cx="9493471" cy="656252"/>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8" name="矩形 7"/>
          <p:cNvSpPr/>
          <p:nvPr/>
        </p:nvSpPr>
        <p:spPr>
          <a:xfrm>
            <a:off x="4735612" y="2564662"/>
            <a:ext cx="3208239" cy="830997"/>
          </a:xfrm>
          <a:prstGeom prst="rect">
            <a:avLst/>
          </a:prstGeom>
        </p:spPr>
        <p:txBody>
          <a:bodyPr wrap="square">
            <a:spAutoFit/>
          </a:bodyPr>
          <a:lstStyle/>
          <a:p>
            <a:r>
              <a:rPr lang="en-US" altLang="zh-CN" sz="2400" kern="100" dirty="0" err="1">
                <a:solidFill>
                  <a:schemeClr val="tx1">
                    <a:lumMod val="85000"/>
                    <a:lumOff val="15000"/>
                  </a:schemeClr>
                </a:solidFill>
                <a:cs typeface="Times New Roman" panose="02020603050405020304" pitchFamily="18" charset="0"/>
              </a:rPr>
              <a:t>Student.SetName</a:t>
            </a:r>
            <a:r>
              <a:rPr lang="en-US" altLang="zh-CN" sz="2400" kern="100" dirty="0">
                <a:solidFill>
                  <a:schemeClr val="tx1">
                    <a:lumMod val="85000"/>
                    <a:lumOff val="15000"/>
                  </a:schemeClr>
                </a:solidFill>
                <a:cs typeface="Times New Roman" panose="02020603050405020304" pitchFamily="18" charset="0"/>
              </a:rPr>
              <a:t>('</a:t>
            </a:r>
            <a:r>
              <a:rPr lang="zh-CN" altLang="en-US" sz="2400" kern="100" dirty="0">
                <a:solidFill>
                  <a:schemeClr val="tx1">
                    <a:lumMod val="85000"/>
                    <a:lumOff val="15000"/>
                  </a:schemeClr>
                </a:solidFill>
                <a:cs typeface="Times New Roman" panose="02020603050405020304" pitchFamily="18" charset="0"/>
              </a:rPr>
              <a:t>未知</a:t>
            </a:r>
            <a:r>
              <a:rPr lang="en-US" altLang="zh-CN" sz="2400" kern="100" dirty="0">
                <a:solidFill>
                  <a:schemeClr val="tx1">
                    <a:lumMod val="85000"/>
                    <a:lumOff val="15000"/>
                  </a:schemeClr>
                </a:solidFill>
                <a:cs typeface="Times New Roman" panose="02020603050405020304" pitchFamily="18" charset="0"/>
              </a:rPr>
              <a:t>') </a:t>
            </a:r>
            <a:endParaRPr lang="en-US" altLang="zh-CN" sz="2400" kern="100" dirty="0">
              <a:solidFill>
                <a:schemeClr val="tx1">
                  <a:lumMod val="85000"/>
                  <a:lumOff val="15000"/>
                </a:schemeClr>
              </a:solidFill>
              <a:cs typeface="Times New Roman" panose="02020603050405020304" pitchFamily="18" charset="0"/>
            </a:endParaRPr>
          </a:p>
          <a:p>
            <a:r>
              <a:rPr lang="en-US" altLang="zh-CN" sz="2400" kern="100" dirty="0" err="1">
                <a:solidFill>
                  <a:schemeClr val="tx1">
                    <a:lumMod val="85000"/>
                    <a:lumOff val="15000"/>
                  </a:schemeClr>
                </a:solidFill>
                <a:cs typeface="Times New Roman" panose="02020603050405020304" pitchFamily="18" charset="0"/>
              </a:rPr>
              <a:t>Student.PrintName</a:t>
            </a:r>
            <a:r>
              <a:rPr lang="en-US" altLang="zh-CN" sz="2400" kern="100" dirty="0">
                <a:solidFill>
                  <a:schemeClr val="tx1">
                    <a:lumMod val="85000"/>
                    <a:lumOff val="15000"/>
                  </a:schemeClr>
                </a:solidFill>
                <a:cs typeface="Times New Roman" panose="02020603050405020304" pitchFamily="18" charset="0"/>
              </a:rPr>
              <a:t>()</a:t>
            </a:r>
            <a:endParaRPr lang="en-US" altLang="zh-CN" sz="2400" kern="100" dirty="0">
              <a:solidFill>
                <a:schemeClr val="tx1">
                  <a:lumMod val="85000"/>
                  <a:lumOff val="15000"/>
                </a:schemeClr>
              </a:solidFill>
              <a:cs typeface="Times New Roman" panose="02020603050405020304" pitchFamily="18" charset="0"/>
            </a:endParaRPr>
          </a:p>
        </p:txBody>
      </p:sp>
      <p:grpSp>
        <p:nvGrpSpPr>
          <p:cNvPr id="32" name="组合 31"/>
          <p:cNvGrpSpPr/>
          <p:nvPr/>
        </p:nvGrpSpPr>
        <p:grpSpPr>
          <a:xfrm>
            <a:off x="1749198" y="3521069"/>
            <a:ext cx="2498952" cy="857961"/>
            <a:chOff x="159825" y="2593913"/>
            <a:chExt cx="3398086" cy="1434054"/>
          </a:xfrm>
        </p:grpSpPr>
        <p:sp>
          <p:nvSpPr>
            <p:cNvPr id="33" name="圆角矩形 32"/>
            <p:cNvSpPr/>
            <p:nvPr/>
          </p:nvSpPr>
          <p:spPr>
            <a:xfrm rot="10800000" flipV="1">
              <a:off x="159825" y="2593913"/>
              <a:ext cx="3398086" cy="1434054"/>
            </a:xfrm>
            <a:prstGeom prst="roundRect">
              <a:avLst>
                <a:gd name="adj" fmla="val 14715"/>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4" name="文本框 33"/>
            <p:cNvSpPr txBox="1"/>
            <p:nvPr/>
          </p:nvSpPr>
          <p:spPr>
            <a:xfrm>
              <a:off x="261120" y="2616451"/>
              <a:ext cx="3195496" cy="1388978"/>
            </a:xfrm>
            <a:prstGeom prst="rect">
              <a:avLst/>
            </a:prstGeom>
            <a:noFill/>
          </p:spPr>
          <p:txBody>
            <a:bodyPr wrap="square" lIns="91436" tIns="45718" rIns="91436" bIns="45718" rtlCol="0" anchor="ctr">
              <a:spAutoFit/>
            </a:bodyPr>
            <a:lstStyle/>
            <a:p>
              <a:pPr lvl="0" algn="ctr" defTabSz="963930" fontAlgn="base">
                <a:spcBef>
                  <a:spcPct val="0"/>
                </a:spcBef>
                <a:spcAft>
                  <a:spcPct val="0"/>
                </a:spcAft>
                <a:defRPr/>
              </a:pPr>
              <a:r>
                <a:rPr lang="zh-CN" altLang="en-US" sz="2400" b="1" dirty="0">
                  <a:solidFill>
                    <a:prstClr val="white"/>
                  </a:solidFill>
                  <a:effectLst>
                    <a:outerShdw blurRad="38100" dist="38100" dir="2700000" algn="tl">
                      <a:srgbClr val="000000">
                        <a:alpha val="43137"/>
                      </a:srgbClr>
                    </a:outerShdw>
                  </a:effectLst>
                  <a:latin typeface="Impact" panose="020B0806030902050204" pitchFamily="34" charset="0"/>
                  <a:ea typeface="微软雅黑" panose="020B0503020204020204" pitchFamily="34" charset="-122"/>
                  <a:cs typeface="+mn-ea"/>
                  <a:sym typeface="+mn-lt"/>
                </a:rPr>
                <a:t>系统会分别给出如下报错信息</a:t>
              </a:r>
              <a:endParaRPr kumimoji="0" lang="zh-CN" alt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Impact" panose="020B0806030902050204" pitchFamily="34" charset="0"/>
                <a:ea typeface="微软雅黑" panose="020B0503020204020204" pitchFamily="34" charset="-122"/>
                <a:cs typeface="+mn-ea"/>
                <a:sym typeface="+mn-lt"/>
              </a:endParaRPr>
            </a:p>
          </p:txBody>
        </p:sp>
      </p:grpSp>
      <p:sp>
        <p:nvSpPr>
          <p:cNvPr id="35" name="等腰三角形 34"/>
          <p:cNvSpPr/>
          <p:nvPr/>
        </p:nvSpPr>
        <p:spPr>
          <a:xfrm rot="5400000">
            <a:off x="4331220" y="3811547"/>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6" name="矩形 35"/>
          <p:cNvSpPr/>
          <p:nvPr/>
        </p:nvSpPr>
        <p:spPr>
          <a:xfrm>
            <a:off x="4735611" y="3534553"/>
            <a:ext cx="5513289" cy="1569660"/>
          </a:xfrm>
          <a:prstGeom prst="rect">
            <a:avLst/>
          </a:prstGeom>
        </p:spPr>
        <p:txBody>
          <a:bodyPr wrap="square">
            <a:spAutoFit/>
          </a:bodyPr>
          <a:lstStyle/>
          <a:p>
            <a:r>
              <a:rPr lang="en-US" altLang="zh-CN" sz="2400" kern="100" dirty="0" err="1">
                <a:solidFill>
                  <a:schemeClr val="tx1">
                    <a:lumMod val="85000"/>
                    <a:lumOff val="15000"/>
                  </a:schemeClr>
                </a:solidFill>
                <a:cs typeface="Times New Roman" panose="02020603050405020304" pitchFamily="18" charset="0"/>
              </a:rPr>
              <a:t>TypeError</a:t>
            </a:r>
            <a:r>
              <a:rPr lang="en-US" altLang="zh-CN" sz="2400" kern="100" dirty="0">
                <a:solidFill>
                  <a:schemeClr val="tx1">
                    <a:lumMod val="85000"/>
                    <a:lumOff val="15000"/>
                  </a:schemeClr>
                </a:solidFill>
                <a:cs typeface="Times New Roman" panose="02020603050405020304" pitchFamily="18" charset="0"/>
              </a:rPr>
              <a:t>: </a:t>
            </a:r>
            <a:r>
              <a:rPr lang="en-US" altLang="zh-CN" sz="2400" kern="100" dirty="0" err="1">
                <a:solidFill>
                  <a:schemeClr val="tx1">
                    <a:lumMod val="85000"/>
                    <a:lumOff val="15000"/>
                  </a:schemeClr>
                </a:solidFill>
                <a:cs typeface="Times New Roman" panose="02020603050405020304" pitchFamily="18" charset="0"/>
              </a:rPr>
              <a:t>SetName</a:t>
            </a:r>
            <a:r>
              <a:rPr lang="en-US" altLang="zh-CN" sz="2400" kern="100" dirty="0">
                <a:solidFill>
                  <a:schemeClr val="tx1">
                    <a:lumMod val="85000"/>
                    <a:lumOff val="15000"/>
                  </a:schemeClr>
                </a:solidFill>
                <a:cs typeface="Times New Roman" panose="02020603050405020304" pitchFamily="18" charset="0"/>
              </a:rPr>
              <a:t>() missing 1 required positional argument: 'newname'</a:t>
            </a:r>
            <a:endParaRPr lang="en-US" altLang="zh-CN" sz="2400" kern="100" dirty="0">
              <a:solidFill>
                <a:schemeClr val="tx1">
                  <a:lumMod val="85000"/>
                  <a:lumOff val="15000"/>
                </a:schemeClr>
              </a:solidFill>
              <a:cs typeface="Times New Roman" panose="02020603050405020304" pitchFamily="18" charset="0"/>
            </a:endParaRPr>
          </a:p>
          <a:p>
            <a:r>
              <a:rPr lang="en-US" altLang="zh-CN" sz="2400" kern="100" dirty="0" err="1">
                <a:solidFill>
                  <a:schemeClr val="tx1">
                    <a:lumMod val="85000"/>
                    <a:lumOff val="15000"/>
                  </a:schemeClr>
                </a:solidFill>
                <a:cs typeface="Times New Roman" panose="02020603050405020304" pitchFamily="18" charset="0"/>
              </a:rPr>
              <a:t>TypeError</a:t>
            </a:r>
            <a:r>
              <a:rPr lang="en-US" altLang="zh-CN" sz="2400" kern="100" dirty="0">
                <a:solidFill>
                  <a:schemeClr val="tx1">
                    <a:lumMod val="85000"/>
                    <a:lumOff val="15000"/>
                  </a:schemeClr>
                </a:solidFill>
                <a:cs typeface="Times New Roman" panose="02020603050405020304" pitchFamily="18" charset="0"/>
              </a:rPr>
              <a:t>: </a:t>
            </a:r>
            <a:r>
              <a:rPr lang="en-US" altLang="zh-CN" sz="2400" kern="100" dirty="0" err="1">
                <a:solidFill>
                  <a:schemeClr val="tx1">
                    <a:lumMod val="85000"/>
                    <a:lumOff val="15000"/>
                  </a:schemeClr>
                </a:solidFill>
                <a:cs typeface="Times New Roman" panose="02020603050405020304" pitchFamily="18" charset="0"/>
              </a:rPr>
              <a:t>PrintName</a:t>
            </a:r>
            <a:r>
              <a:rPr lang="en-US" altLang="zh-CN" sz="2400" kern="100" dirty="0">
                <a:solidFill>
                  <a:schemeClr val="tx1">
                    <a:lumMod val="85000"/>
                    <a:lumOff val="15000"/>
                  </a:schemeClr>
                </a:solidFill>
                <a:cs typeface="Times New Roman" panose="02020603050405020304" pitchFamily="18" charset="0"/>
              </a:rPr>
              <a:t>() missing 1 required positional argument: 'self '</a:t>
            </a:r>
            <a:endParaRPr lang="en-US" altLang="zh-CN" sz="2400" kern="100" dirty="0">
              <a:solidFill>
                <a:schemeClr val="tx1">
                  <a:lumMod val="85000"/>
                  <a:lumOff val="15000"/>
                </a:schemeClr>
              </a:solidFill>
              <a:cs typeface="Times New Roman" panose="02020603050405020304" pitchFamily="18" charset="0"/>
            </a:endParaRPr>
          </a:p>
        </p:txBody>
      </p:sp>
      <p:grpSp>
        <p:nvGrpSpPr>
          <p:cNvPr id="40" name="组合 39"/>
          <p:cNvGrpSpPr/>
          <p:nvPr/>
        </p:nvGrpSpPr>
        <p:grpSpPr>
          <a:xfrm>
            <a:off x="1749198" y="5126148"/>
            <a:ext cx="2498952" cy="857960"/>
            <a:chOff x="159825" y="2593913"/>
            <a:chExt cx="3398086" cy="1434052"/>
          </a:xfrm>
        </p:grpSpPr>
        <p:sp>
          <p:nvSpPr>
            <p:cNvPr id="41" name="圆角矩形 32"/>
            <p:cNvSpPr/>
            <p:nvPr/>
          </p:nvSpPr>
          <p:spPr>
            <a:xfrm rot="10800000" flipV="1">
              <a:off x="159825" y="2593913"/>
              <a:ext cx="3398086" cy="1434052"/>
            </a:xfrm>
            <a:prstGeom prst="roundRect">
              <a:avLst>
                <a:gd name="adj" fmla="val 14715"/>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2" name="文本框 41"/>
            <p:cNvSpPr txBox="1"/>
            <p:nvPr/>
          </p:nvSpPr>
          <p:spPr>
            <a:xfrm>
              <a:off x="261120" y="2616451"/>
              <a:ext cx="3195496" cy="1388978"/>
            </a:xfrm>
            <a:prstGeom prst="rect">
              <a:avLst/>
            </a:prstGeom>
            <a:noFill/>
          </p:spPr>
          <p:txBody>
            <a:bodyPr wrap="square" lIns="91436" tIns="45718" rIns="91436" bIns="45718" rtlCol="0" anchor="ctr">
              <a:spAutoFit/>
            </a:bodyPr>
            <a:lstStyle/>
            <a:p>
              <a:pPr lvl="0" algn="ctr" defTabSz="963930" fontAlgn="base">
                <a:spcBef>
                  <a:spcPct val="0"/>
                </a:spcBef>
                <a:spcAft>
                  <a:spcPct val="0"/>
                </a:spcAft>
                <a:defRPr/>
              </a:pPr>
              <a:r>
                <a:rPr lang="zh-CN" altLang="en-US" sz="2400" b="1" dirty="0">
                  <a:solidFill>
                    <a:prstClr val="white"/>
                  </a:solidFill>
                  <a:effectLst>
                    <a:outerShdw blurRad="38100" dist="38100" dir="2700000" algn="tl">
                      <a:srgbClr val="000000">
                        <a:alpha val="43137"/>
                      </a:srgbClr>
                    </a:outerShdw>
                  </a:effectLst>
                  <a:latin typeface="Impact" panose="020B0806030902050204" pitchFamily="34" charset="0"/>
                  <a:ea typeface="微软雅黑" panose="020B0503020204020204" pitchFamily="34" charset="-122"/>
                  <a:cs typeface="+mn-ea"/>
                  <a:sym typeface="+mn-lt"/>
                </a:rPr>
                <a:t>即都缺少了一个位置参数</a:t>
              </a:r>
              <a:endParaRPr kumimoji="0" lang="zh-CN" alt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Impact" panose="020B0806030902050204" pitchFamily="34" charset="0"/>
                <a:ea typeface="微软雅黑" panose="020B0503020204020204" pitchFamily="34" charset="-122"/>
                <a:cs typeface="+mn-ea"/>
                <a:sym typeface="+mn-lt"/>
              </a:endParaRPr>
            </a:p>
          </p:txBody>
        </p:sp>
      </p:grpSp>
      <p:sp>
        <p:nvSpPr>
          <p:cNvPr id="43" name="矩形 42"/>
          <p:cNvSpPr/>
          <p:nvPr/>
        </p:nvSpPr>
        <p:spPr>
          <a:xfrm>
            <a:off x="4727971" y="5224027"/>
            <a:ext cx="6282929" cy="1200329"/>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ea typeface="微软雅黑" panose="020B0503020204020204" pitchFamily="34" charset="-122"/>
              </a:rPr>
              <a:t>这是因为通过实例对象调用时会自动将该实例对象传给</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，而通过类调用时则不会有这个隐含的参数传递。</a:t>
            </a:r>
            <a:endParaRPr lang="zh-CN" altLang="en-US" sz="2400" dirty="0">
              <a:solidFill>
                <a:schemeClr val="tx1">
                  <a:lumMod val="85000"/>
                  <a:lumOff val="15000"/>
                </a:schemeClr>
              </a:solidFill>
              <a:ea typeface="微软雅黑" panose="020B0503020204020204" pitchFamily="34" charset="-122"/>
            </a:endParaRPr>
          </a:p>
        </p:txBody>
      </p:sp>
      <p:sp>
        <p:nvSpPr>
          <p:cNvPr id="44" name="KSO_Shape"/>
          <p:cNvSpPr/>
          <p:nvPr/>
        </p:nvSpPr>
        <p:spPr>
          <a:xfrm>
            <a:off x="4630383" y="5139632"/>
            <a:ext cx="6517334" cy="1369118"/>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p:cTn id="13" dur="500" fill="hold"/>
                                        <p:tgtEl>
                                          <p:spTgt spid="45"/>
                                        </p:tgtEl>
                                        <p:attrNameLst>
                                          <p:attrName>ppt_w</p:attrName>
                                        </p:attrNameLst>
                                      </p:cBhvr>
                                      <p:tavLst>
                                        <p:tav tm="0">
                                          <p:val>
                                            <p:fltVal val="0"/>
                                          </p:val>
                                        </p:tav>
                                        <p:tav tm="100000">
                                          <p:val>
                                            <p:strVal val="#ppt_w"/>
                                          </p:val>
                                        </p:tav>
                                      </p:tavLst>
                                    </p:anim>
                                    <p:anim calcmode="lin" valueType="num">
                                      <p:cBhvr>
                                        <p:cTn id="14" dur="500" fill="hold"/>
                                        <p:tgtEl>
                                          <p:spTgt spid="45"/>
                                        </p:tgtEl>
                                        <p:attrNameLst>
                                          <p:attrName>ppt_h</p:attrName>
                                        </p:attrNameLst>
                                      </p:cBhvr>
                                      <p:tavLst>
                                        <p:tav tm="0">
                                          <p:val>
                                            <p:fltVal val="0"/>
                                          </p:val>
                                        </p:tav>
                                        <p:tav tm="100000">
                                          <p:val>
                                            <p:strVal val="#ppt_h"/>
                                          </p:val>
                                        </p:tav>
                                      </p:tavLst>
                                    </p:anim>
                                    <p:animEffect transition="in" filter="fade">
                                      <p:cBhvr>
                                        <p:cTn id="15" dur="500"/>
                                        <p:tgtEl>
                                          <p:spTgt spid="45"/>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arn(inVertical)">
                                      <p:cBhvr>
                                        <p:cTn id="19" dur="500"/>
                                        <p:tgtEl>
                                          <p:spTgt spid="22"/>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500"/>
                                        <p:tgtEl>
                                          <p:spTgt spid="21"/>
                                        </p:tgtEl>
                                        <p:attrNameLst>
                                          <p:attrName>ppt_y</p:attrName>
                                        </p:attrNameLst>
                                      </p:cBhvr>
                                      <p:tavLst>
                                        <p:tav tm="0">
                                          <p:val>
                                            <p:strVal val="#ppt_y+#ppt_h*1.125000"/>
                                          </p:val>
                                        </p:tav>
                                        <p:tav tm="100000">
                                          <p:val>
                                            <p:strVal val="#ppt_y"/>
                                          </p:val>
                                        </p:tav>
                                      </p:tavLst>
                                    </p:anim>
                                    <p:animEffect transition="in" filter="wipe(up)">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p:tgtEl>
                                          <p:spTgt spid="29"/>
                                        </p:tgtEl>
                                        <p:attrNameLst>
                                          <p:attrName>ppt_y</p:attrName>
                                        </p:attrNameLst>
                                      </p:cBhvr>
                                      <p:tavLst>
                                        <p:tav tm="0">
                                          <p:val>
                                            <p:strVal val="#ppt_y-#ppt_h*1.125000"/>
                                          </p:val>
                                        </p:tav>
                                        <p:tav tm="100000">
                                          <p:val>
                                            <p:strVal val="#ppt_y"/>
                                          </p:val>
                                        </p:tav>
                                      </p:tavLst>
                                    </p:anim>
                                    <p:animEffect transition="in" filter="wipe(down)">
                                      <p:cBhvr>
                                        <p:cTn id="30" dur="500"/>
                                        <p:tgtEl>
                                          <p:spTgt spid="29"/>
                                        </p:tgtEl>
                                      </p:cBhvr>
                                    </p:animEffect>
                                  </p:childTnLst>
                                </p:cTn>
                              </p:par>
                            </p:childTnLst>
                          </p:cTn>
                        </p:par>
                        <p:par>
                          <p:cTn id="31" fill="hold">
                            <p:stCondLst>
                              <p:cond delay="1500"/>
                            </p:stCondLst>
                            <p:childTnLst>
                              <p:par>
                                <p:cTn id="32" presetID="53" presetClass="entr" presetSubtype="16"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p:cTn id="34" dur="500" fill="hold"/>
                                        <p:tgtEl>
                                          <p:spTgt spid="17"/>
                                        </p:tgtEl>
                                        <p:attrNameLst>
                                          <p:attrName>ppt_w</p:attrName>
                                        </p:attrNameLst>
                                      </p:cBhvr>
                                      <p:tavLst>
                                        <p:tav tm="0">
                                          <p:val>
                                            <p:fltVal val="0"/>
                                          </p:val>
                                        </p:tav>
                                        <p:tav tm="100000">
                                          <p:val>
                                            <p:strVal val="#ppt_w"/>
                                          </p:val>
                                        </p:tav>
                                      </p:tavLst>
                                    </p:anim>
                                    <p:anim calcmode="lin" valueType="num">
                                      <p:cBhvr>
                                        <p:cTn id="35" dur="500" fill="hold"/>
                                        <p:tgtEl>
                                          <p:spTgt spid="17"/>
                                        </p:tgtEl>
                                        <p:attrNameLst>
                                          <p:attrName>ppt_h</p:attrName>
                                        </p:attrNameLst>
                                      </p:cBhvr>
                                      <p:tavLst>
                                        <p:tav tm="0">
                                          <p:val>
                                            <p:fltVal val="0"/>
                                          </p:val>
                                        </p:tav>
                                        <p:tav tm="100000">
                                          <p:val>
                                            <p:strVal val="#ppt_h"/>
                                          </p:val>
                                        </p:tav>
                                      </p:tavLst>
                                    </p:anim>
                                    <p:animEffect transition="in" filter="fade">
                                      <p:cBhvr>
                                        <p:cTn id="36" dur="500"/>
                                        <p:tgtEl>
                                          <p:spTgt spid="17"/>
                                        </p:tgtEl>
                                      </p:cBhvr>
                                    </p:animEffect>
                                  </p:childTnLst>
                                </p:cTn>
                              </p:par>
                            </p:childTnLst>
                          </p:cTn>
                        </p:par>
                        <p:par>
                          <p:cTn id="37" fill="hold">
                            <p:stCondLst>
                              <p:cond delay="2000"/>
                            </p:stCondLst>
                            <p:childTnLst>
                              <p:par>
                                <p:cTn id="38" presetID="12" presetClass="entr" presetSubtype="8"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p:tgtEl>
                                          <p:spTgt spid="20"/>
                                        </p:tgtEl>
                                        <p:attrNameLst>
                                          <p:attrName>ppt_x</p:attrName>
                                        </p:attrNameLst>
                                      </p:cBhvr>
                                      <p:tavLst>
                                        <p:tav tm="0">
                                          <p:val>
                                            <p:strVal val="#ppt_x-#ppt_w*1.125000"/>
                                          </p:val>
                                        </p:tav>
                                        <p:tav tm="100000">
                                          <p:val>
                                            <p:strVal val="#ppt_x"/>
                                          </p:val>
                                        </p:tav>
                                      </p:tavLst>
                                    </p:anim>
                                    <p:animEffect transition="in" filter="wipe(right)">
                                      <p:cBhvr>
                                        <p:cTn id="41" dur="500"/>
                                        <p:tgtEl>
                                          <p:spTgt spid="20"/>
                                        </p:tgtEl>
                                      </p:cBhvr>
                                    </p:animEffect>
                                  </p:childTnLst>
                                </p:cTn>
                              </p:par>
                            </p:childTnLst>
                          </p:cTn>
                        </p:par>
                        <p:par>
                          <p:cTn id="42" fill="hold">
                            <p:stCondLst>
                              <p:cond delay="2500"/>
                            </p:stCondLst>
                            <p:childTnLst>
                              <p:par>
                                <p:cTn id="43" presetID="22" presetClass="entr" presetSubtype="8"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500"/>
                                        <p:tgtEl>
                                          <p:spTgt spid="8"/>
                                        </p:tgtEl>
                                      </p:cBhvr>
                                    </p:animEffect>
                                  </p:childTnLst>
                                </p:cTn>
                              </p:par>
                            </p:childTnLst>
                          </p:cTn>
                        </p:par>
                        <p:par>
                          <p:cTn id="46" fill="hold">
                            <p:stCondLst>
                              <p:cond delay="3000"/>
                            </p:stCondLst>
                            <p:childTnLst>
                              <p:par>
                                <p:cTn id="47" presetID="53" presetClass="entr" presetSubtype="16" fill="hold" nodeType="afterEffect">
                                  <p:stCondLst>
                                    <p:cond delay="0"/>
                                  </p:stCondLst>
                                  <p:childTnLst>
                                    <p:set>
                                      <p:cBhvr>
                                        <p:cTn id="48" dur="1" fill="hold">
                                          <p:stCondLst>
                                            <p:cond delay="0"/>
                                          </p:stCondLst>
                                        </p:cTn>
                                        <p:tgtEl>
                                          <p:spTgt spid="32"/>
                                        </p:tgtEl>
                                        <p:attrNameLst>
                                          <p:attrName>style.visibility</p:attrName>
                                        </p:attrNameLst>
                                      </p:cBhvr>
                                      <p:to>
                                        <p:strVal val="visible"/>
                                      </p:to>
                                    </p:set>
                                    <p:anim calcmode="lin" valueType="num">
                                      <p:cBhvr>
                                        <p:cTn id="49" dur="500" fill="hold"/>
                                        <p:tgtEl>
                                          <p:spTgt spid="32"/>
                                        </p:tgtEl>
                                        <p:attrNameLst>
                                          <p:attrName>ppt_w</p:attrName>
                                        </p:attrNameLst>
                                      </p:cBhvr>
                                      <p:tavLst>
                                        <p:tav tm="0">
                                          <p:val>
                                            <p:fltVal val="0"/>
                                          </p:val>
                                        </p:tav>
                                        <p:tav tm="100000">
                                          <p:val>
                                            <p:strVal val="#ppt_w"/>
                                          </p:val>
                                        </p:tav>
                                      </p:tavLst>
                                    </p:anim>
                                    <p:anim calcmode="lin" valueType="num">
                                      <p:cBhvr>
                                        <p:cTn id="50" dur="500" fill="hold"/>
                                        <p:tgtEl>
                                          <p:spTgt spid="32"/>
                                        </p:tgtEl>
                                        <p:attrNameLst>
                                          <p:attrName>ppt_h</p:attrName>
                                        </p:attrNameLst>
                                      </p:cBhvr>
                                      <p:tavLst>
                                        <p:tav tm="0">
                                          <p:val>
                                            <p:fltVal val="0"/>
                                          </p:val>
                                        </p:tav>
                                        <p:tav tm="100000">
                                          <p:val>
                                            <p:strVal val="#ppt_h"/>
                                          </p:val>
                                        </p:tav>
                                      </p:tavLst>
                                    </p:anim>
                                    <p:animEffect transition="in" filter="fade">
                                      <p:cBhvr>
                                        <p:cTn id="51" dur="500"/>
                                        <p:tgtEl>
                                          <p:spTgt spid="32"/>
                                        </p:tgtEl>
                                      </p:cBhvr>
                                    </p:animEffect>
                                  </p:childTnLst>
                                </p:cTn>
                              </p:par>
                            </p:childTnLst>
                          </p:cTn>
                        </p:par>
                        <p:par>
                          <p:cTn id="52" fill="hold">
                            <p:stCondLst>
                              <p:cond delay="3500"/>
                            </p:stCondLst>
                            <p:childTnLst>
                              <p:par>
                                <p:cTn id="53" presetID="12" presetClass="entr" presetSubtype="8" fill="hold" grpId="0" nodeType="after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additive="base">
                                        <p:cTn id="55" dur="500"/>
                                        <p:tgtEl>
                                          <p:spTgt spid="35"/>
                                        </p:tgtEl>
                                        <p:attrNameLst>
                                          <p:attrName>ppt_x</p:attrName>
                                        </p:attrNameLst>
                                      </p:cBhvr>
                                      <p:tavLst>
                                        <p:tav tm="0">
                                          <p:val>
                                            <p:strVal val="#ppt_x-#ppt_w*1.125000"/>
                                          </p:val>
                                        </p:tav>
                                        <p:tav tm="100000">
                                          <p:val>
                                            <p:strVal val="#ppt_x"/>
                                          </p:val>
                                        </p:tav>
                                      </p:tavLst>
                                    </p:anim>
                                    <p:animEffect transition="in" filter="wipe(right)">
                                      <p:cBhvr>
                                        <p:cTn id="56" dur="500"/>
                                        <p:tgtEl>
                                          <p:spTgt spid="35"/>
                                        </p:tgtEl>
                                      </p:cBhvr>
                                    </p:animEffect>
                                  </p:childTnLst>
                                </p:cTn>
                              </p:par>
                            </p:childTnLst>
                          </p:cTn>
                        </p:par>
                        <p:par>
                          <p:cTn id="57" fill="hold">
                            <p:stCondLst>
                              <p:cond delay="4000"/>
                            </p:stCondLst>
                            <p:childTnLst>
                              <p:par>
                                <p:cTn id="58" presetID="22" presetClass="entr" presetSubtype="8"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ipe(left)">
                                      <p:cBhvr>
                                        <p:cTn id="60" dur="500"/>
                                        <p:tgtEl>
                                          <p:spTgt spid="36"/>
                                        </p:tgtEl>
                                      </p:cBhvr>
                                    </p:animEffect>
                                  </p:childTnLst>
                                </p:cTn>
                              </p:par>
                            </p:childTnLst>
                          </p:cTn>
                        </p:par>
                        <p:par>
                          <p:cTn id="61" fill="hold">
                            <p:stCondLst>
                              <p:cond delay="4500"/>
                            </p:stCondLst>
                            <p:childTnLst>
                              <p:par>
                                <p:cTn id="62" presetID="53" presetClass="entr" presetSubtype="16" fill="hold" nodeType="afterEffect">
                                  <p:stCondLst>
                                    <p:cond delay="0"/>
                                  </p:stCondLst>
                                  <p:childTnLst>
                                    <p:set>
                                      <p:cBhvr>
                                        <p:cTn id="63" dur="1" fill="hold">
                                          <p:stCondLst>
                                            <p:cond delay="0"/>
                                          </p:stCondLst>
                                        </p:cTn>
                                        <p:tgtEl>
                                          <p:spTgt spid="40"/>
                                        </p:tgtEl>
                                        <p:attrNameLst>
                                          <p:attrName>style.visibility</p:attrName>
                                        </p:attrNameLst>
                                      </p:cBhvr>
                                      <p:to>
                                        <p:strVal val="visible"/>
                                      </p:to>
                                    </p:set>
                                    <p:anim calcmode="lin" valueType="num">
                                      <p:cBhvr>
                                        <p:cTn id="64" dur="500" fill="hold"/>
                                        <p:tgtEl>
                                          <p:spTgt spid="40"/>
                                        </p:tgtEl>
                                        <p:attrNameLst>
                                          <p:attrName>ppt_w</p:attrName>
                                        </p:attrNameLst>
                                      </p:cBhvr>
                                      <p:tavLst>
                                        <p:tav tm="0">
                                          <p:val>
                                            <p:fltVal val="0"/>
                                          </p:val>
                                        </p:tav>
                                        <p:tav tm="100000">
                                          <p:val>
                                            <p:strVal val="#ppt_w"/>
                                          </p:val>
                                        </p:tav>
                                      </p:tavLst>
                                    </p:anim>
                                    <p:anim calcmode="lin" valueType="num">
                                      <p:cBhvr>
                                        <p:cTn id="65" dur="500" fill="hold"/>
                                        <p:tgtEl>
                                          <p:spTgt spid="40"/>
                                        </p:tgtEl>
                                        <p:attrNameLst>
                                          <p:attrName>ppt_h</p:attrName>
                                        </p:attrNameLst>
                                      </p:cBhvr>
                                      <p:tavLst>
                                        <p:tav tm="0">
                                          <p:val>
                                            <p:fltVal val="0"/>
                                          </p:val>
                                        </p:tav>
                                        <p:tav tm="100000">
                                          <p:val>
                                            <p:strVal val="#ppt_h"/>
                                          </p:val>
                                        </p:tav>
                                      </p:tavLst>
                                    </p:anim>
                                    <p:animEffect transition="in" filter="fade">
                                      <p:cBhvr>
                                        <p:cTn id="66" dur="500"/>
                                        <p:tgtEl>
                                          <p:spTgt spid="4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par>
                                <p:cTn id="70" presetID="12" presetClass="entr" presetSubtype="1" fill="hold" grpId="0" nodeType="withEffect">
                                  <p:stCondLst>
                                    <p:cond delay="0"/>
                                  </p:stCondLst>
                                  <p:childTnLst>
                                    <p:set>
                                      <p:cBhvr>
                                        <p:cTn id="71" dur="1" fill="hold">
                                          <p:stCondLst>
                                            <p:cond delay="0"/>
                                          </p:stCondLst>
                                        </p:cTn>
                                        <p:tgtEl>
                                          <p:spTgt spid="43"/>
                                        </p:tgtEl>
                                        <p:attrNameLst>
                                          <p:attrName>style.visibility</p:attrName>
                                        </p:attrNameLst>
                                      </p:cBhvr>
                                      <p:to>
                                        <p:strVal val="visible"/>
                                      </p:to>
                                    </p:set>
                                    <p:anim calcmode="lin" valueType="num">
                                      <p:cBhvr additive="base">
                                        <p:cTn id="72" dur="500"/>
                                        <p:tgtEl>
                                          <p:spTgt spid="43"/>
                                        </p:tgtEl>
                                        <p:attrNameLst>
                                          <p:attrName>ppt_y</p:attrName>
                                        </p:attrNameLst>
                                      </p:cBhvr>
                                      <p:tavLst>
                                        <p:tav tm="0">
                                          <p:val>
                                            <p:strVal val="#ppt_y-#ppt_h*1.125000"/>
                                          </p:val>
                                        </p:tav>
                                        <p:tav tm="100000">
                                          <p:val>
                                            <p:strVal val="#ppt_y"/>
                                          </p:val>
                                        </p:tav>
                                      </p:tavLst>
                                    </p:anim>
                                    <p:animEffect transition="in" filter="wipe(down)">
                                      <p:cBhvr>
                                        <p:cTn id="7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animBg="1"/>
      <p:bldP spid="21" grpId="0"/>
      <p:bldP spid="29" grpId="0"/>
      <p:bldP spid="31" grpId="0" animBg="1"/>
      <p:bldP spid="8" grpId="0"/>
      <p:bldP spid="35" grpId="0" animBg="1"/>
      <p:bldP spid="36" grpId="0"/>
      <p:bldP spid="43" grpId="0"/>
      <p:bldP spid="4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219200" y="635000"/>
            <a:ext cx="9753600" cy="4680903"/>
          </a:xfrm>
          <a:prstGeom prst="rect">
            <a:avLst/>
          </a:prstGeom>
          <a:noFill/>
        </p:spPr>
        <p:txBody>
          <a:bodyPr vert="horz" wrap="square"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请指出下面程序中存在的错误并改正。</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class Student:</a:t>
            </a:r>
            <a:endPar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def </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SetName</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self,newname</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self.name=newname</a:t>
            </a:r>
            <a:endPar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if __name__=='__main__':</a:t>
            </a:r>
            <a:endPar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=Student()</a:t>
            </a:r>
            <a:endPar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stu.SetName</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李晓明</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print(stu.name)</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圆角 4"/>
          <p:cNvSpPr/>
          <p:nvPr>
            <p:custDataLst>
              <p:tags r:id="rId2"/>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作答</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1" name="矩形 10"/>
          <p:cNvSpPr/>
          <p:nvPr>
            <p:custDataLst>
              <p:tags r:id="rId3"/>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400"/>
            <a:r>
              <a:rPr kumimoji="0" lang="zh-CN" altLang="en-US" sz="16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正常使用主观题需</a:t>
            </a:r>
            <a:r>
              <a:rPr kumimoji="0" lang="en-US" altLang="zh-CN" sz="16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2.0</a:t>
            </a:r>
            <a:r>
              <a:rPr kumimoji="0" lang="zh-CN" altLang="en-US" sz="16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以上版本雨课堂</a:t>
            </a:r>
            <a:endParaRPr kumimoji="0" lang="zh-CN" altLang="en-US" sz="16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 name="矩形 11"/>
          <p:cNvSpPr/>
          <p:nvPr>
            <p:custDataLst>
              <p:tags r:id="rId4"/>
            </p:custDataLst>
          </p:nvPr>
        </p:nvSpPr>
        <p:spPr>
          <a:xfrm>
            <a:off x="12573000" y="0"/>
            <a:ext cx="3840480" cy="6858000"/>
          </a:xfrm>
          <a:prstGeom prst="rect">
            <a:avLst/>
          </a:prstGeom>
          <a:solidFill>
            <a:srgbClr val="FFFFFF"/>
          </a:solidFill>
          <a:ln w="12700" cmpd="sng">
            <a:solidFill>
              <a:srgbClr val="9B9B9B"/>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noAutofit/>
          </a:bodyP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文本框 16"/>
          <p:cNvSpPr txBox="1"/>
          <p:nvPr>
            <p:custDataLst>
              <p:tags r:id="rId5"/>
            </p:custDataLst>
          </p:nvPr>
        </p:nvSpPr>
        <p:spPr>
          <a:xfrm>
            <a:off x="12661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文本框 17"/>
          <p:cNvSpPr txBox="1"/>
          <p:nvPr>
            <p:custDataLst>
              <p:tags r:id="rId6"/>
            </p:custDataLst>
          </p:nvPr>
        </p:nvSpPr>
        <p:spPr>
          <a:xfrm>
            <a:off x="12827000" y="1270000"/>
            <a:ext cx="3332480" cy="3785652"/>
          </a:xfrm>
          <a:prstGeom prst="rect">
            <a:avLst/>
          </a:prstGeom>
          <a:noFill/>
        </p:spPr>
        <p:txBody>
          <a:bodyPr vert="horz" rtlCol="0" anchor="t" anchorCtr="0">
            <a:spAutoFit/>
          </a:bodyPr>
          <a:lstStyle/>
          <a:p>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类中普通方法的第一个形参自动对应调用该普通方法时所使用的对象，不需要显式传递实参，因此应将“</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stu.SetName</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李晓明</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改为“</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stu.SetName</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李晓明</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。或者也可以在调用</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SetName</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方法时使用类，即将“</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stu.SetName</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李晓明</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改为“</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Student.SetName</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李晓明</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6" name="组合 15"/>
          <p:cNvGrpSpPr/>
          <p:nvPr>
            <p:custDataLst>
              <p:tags r:id="rId7"/>
            </p:custDataLst>
          </p:nvPr>
        </p:nvGrpSpPr>
        <p:grpSpPr>
          <a:xfrm>
            <a:off x="12585700" y="0"/>
            <a:ext cx="3815080" cy="647700"/>
            <a:chOff x="12585700" y="0"/>
            <a:chExt cx="3815080" cy="647700"/>
          </a:xfrm>
        </p:grpSpPr>
        <p:sp>
          <p:nvSpPr>
            <p:cNvPr id="13" name="RemarkBack"/>
            <p:cNvSpPr/>
            <p:nvPr>
              <p:custDataLst>
                <p:tags r:id="rId8"/>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RemarkBlock"/>
            <p:cNvSpPr/>
            <p:nvPr>
              <p:custDataLst>
                <p:tags r:id="rId9"/>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RemarkTitleText"/>
            <p:cNvSpPr txBox="1"/>
            <p:nvPr>
              <p:custDataLst>
                <p:tags r:id="rId10"/>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1"/>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RemarkBlock"/>
          <p:cNvSpPr/>
          <p:nvPr>
            <p:custDataLst>
              <p:tags r:id="rId12"/>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RemarkTitleText"/>
          <p:cNvSpPr txBox="1"/>
          <p:nvPr>
            <p:custDataLst>
              <p:tags r:id="rId13"/>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0" name="组合 9"/>
          <p:cNvGrpSpPr/>
          <p:nvPr>
            <p:custDataLst>
              <p:tags r:id="rId14"/>
            </p:custDataLst>
          </p:nvPr>
        </p:nvGrpSpPr>
        <p:grpSpPr>
          <a:xfrm>
            <a:off x="0" y="0"/>
            <a:ext cx="12192000" cy="635000"/>
            <a:chOff x="0" y="0"/>
            <a:chExt cx="12192000" cy="635000"/>
          </a:xfrm>
        </p:grpSpPr>
        <p:sp>
          <p:nvSpPr>
            <p:cNvPr id="6" name="TitleBackground"/>
            <p:cNvSpPr/>
            <p:nvPr>
              <p:custDataLst>
                <p:tags r:id="rId15"/>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p:cNvSpPr/>
            <p:nvPr>
              <p:custDataLst>
                <p:tags r:id="rId16"/>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ipText"/>
            <p:cNvSpPr txBox="1"/>
            <p:nvPr>
              <p:custDataLst>
                <p:tags r:id="rId1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19"/>
            </p:custDataLst>
          </p:nvPr>
        </p:nvPicPr>
        <p:blipFill>
          <a:blip r:embed="rId20">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2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10704" y="254523"/>
            <a:ext cx="2017337" cy="584775"/>
          </a:xfrm>
          <a:prstGeom prst="rect">
            <a:avLst/>
          </a:prstGeom>
          <a:noFill/>
        </p:spPr>
        <p:txBody>
          <a:bodyPr wrap="square" rtlCol="0">
            <a:spAutoFit/>
          </a:bodyPr>
          <a:lstStyle/>
          <a:p>
            <a:r>
              <a:rPr lang="zh-CN" altLang="en-US" sz="3200" dirty="0">
                <a:solidFill>
                  <a:srgbClr val="002060"/>
                </a:solidFill>
              </a:rPr>
              <a:t>本章内容</a:t>
            </a:r>
            <a:endParaRPr lang="zh-CN" altLang="en-US" sz="3200" dirty="0">
              <a:solidFill>
                <a:srgbClr val="002060"/>
              </a:solidFill>
            </a:endParaRPr>
          </a:p>
        </p:txBody>
      </p:sp>
      <p:sp>
        <p:nvSpPr>
          <p:cNvPr id="6" name="文本框 5"/>
          <p:cNvSpPr txBox="1"/>
          <p:nvPr/>
        </p:nvSpPr>
        <p:spPr>
          <a:xfrm>
            <a:off x="895546" y="999241"/>
            <a:ext cx="4788817" cy="4616648"/>
          </a:xfrm>
          <a:prstGeom prst="rect">
            <a:avLst/>
          </a:prstGeom>
          <a:noFill/>
        </p:spPr>
        <p:txBody>
          <a:bodyPr wrap="square" rtlCol="0">
            <a:spAutoFit/>
          </a:bodyPr>
          <a:lstStyle/>
          <a:p>
            <a:pPr>
              <a:spcAft>
                <a:spcPts val="1200"/>
              </a:spcAft>
            </a:pPr>
            <a:r>
              <a:rPr lang="en-US" altLang="zh-CN" sz="2800" dirty="0">
                <a:solidFill>
                  <a:srgbClr val="002060"/>
                </a:solidFill>
              </a:rPr>
              <a:t>01 </a:t>
            </a:r>
            <a:r>
              <a:rPr lang="zh-CN" altLang="en-US" sz="2800" dirty="0">
                <a:solidFill>
                  <a:srgbClr val="002060"/>
                </a:solidFill>
              </a:rPr>
              <a:t>面向对象概述</a:t>
            </a:r>
            <a:endParaRPr lang="en-US" altLang="zh-CN" sz="2800" dirty="0">
              <a:solidFill>
                <a:srgbClr val="002060"/>
              </a:solidFill>
            </a:endParaRPr>
          </a:p>
          <a:p>
            <a:pPr>
              <a:spcAft>
                <a:spcPts val="1200"/>
              </a:spcAft>
            </a:pPr>
            <a:r>
              <a:rPr lang="en-US" altLang="zh-CN" sz="2800" dirty="0">
                <a:solidFill>
                  <a:srgbClr val="002060"/>
                </a:solidFill>
              </a:rPr>
              <a:t>02 </a:t>
            </a:r>
            <a:r>
              <a:rPr lang="zh-CN" altLang="en-US" sz="2800" dirty="0">
                <a:solidFill>
                  <a:srgbClr val="002060"/>
                </a:solidFill>
              </a:rPr>
              <a:t>类的定义和创建实例</a:t>
            </a:r>
            <a:endParaRPr lang="en-US" altLang="zh-CN" sz="2800" dirty="0">
              <a:solidFill>
                <a:srgbClr val="002060"/>
              </a:solidFill>
            </a:endParaRPr>
          </a:p>
          <a:p>
            <a:pPr>
              <a:spcAft>
                <a:spcPts val="1200"/>
              </a:spcAft>
            </a:pPr>
            <a:r>
              <a:rPr lang="en-US" altLang="zh-CN" sz="2800" dirty="0">
                <a:solidFill>
                  <a:srgbClr val="002060"/>
                </a:solidFill>
              </a:rPr>
              <a:t>03 </a:t>
            </a:r>
            <a:r>
              <a:rPr lang="zh-CN" altLang="en-US" sz="2800" dirty="0">
                <a:solidFill>
                  <a:srgbClr val="002060"/>
                </a:solidFill>
              </a:rPr>
              <a:t>类属性定义及其访问</a:t>
            </a:r>
            <a:endParaRPr lang="en-US" altLang="zh-CN" sz="2800" dirty="0">
              <a:solidFill>
                <a:srgbClr val="002060"/>
              </a:solidFill>
            </a:endParaRPr>
          </a:p>
          <a:p>
            <a:pPr>
              <a:spcAft>
                <a:spcPts val="1200"/>
              </a:spcAft>
            </a:pPr>
            <a:r>
              <a:rPr lang="en-US" altLang="zh-CN" sz="2800" dirty="0">
                <a:solidFill>
                  <a:srgbClr val="002060"/>
                </a:solidFill>
              </a:rPr>
              <a:t>04 </a:t>
            </a:r>
            <a:r>
              <a:rPr lang="zh-CN" altLang="en-US" sz="2800" dirty="0">
                <a:solidFill>
                  <a:srgbClr val="002060"/>
                </a:solidFill>
              </a:rPr>
              <a:t>类中普通方法定义及调用</a:t>
            </a:r>
            <a:endParaRPr lang="en-US" altLang="zh-CN" sz="2800" dirty="0">
              <a:solidFill>
                <a:srgbClr val="002060"/>
              </a:solidFill>
            </a:endParaRPr>
          </a:p>
          <a:p>
            <a:pPr>
              <a:spcAft>
                <a:spcPts val="1200"/>
              </a:spcAft>
            </a:pPr>
            <a:r>
              <a:rPr lang="en-US" altLang="zh-CN" sz="2800" dirty="0">
                <a:solidFill>
                  <a:srgbClr val="002060"/>
                </a:solidFill>
              </a:rPr>
              <a:t>05 </a:t>
            </a:r>
            <a:r>
              <a:rPr lang="zh-CN" altLang="en-US" sz="2800" dirty="0">
                <a:solidFill>
                  <a:srgbClr val="002060"/>
                </a:solidFill>
              </a:rPr>
              <a:t>私有属性</a:t>
            </a:r>
            <a:endParaRPr lang="en-US" altLang="zh-CN" sz="2800" dirty="0">
              <a:solidFill>
                <a:srgbClr val="002060"/>
              </a:solidFill>
            </a:endParaRPr>
          </a:p>
          <a:p>
            <a:pPr>
              <a:spcAft>
                <a:spcPts val="1200"/>
              </a:spcAft>
            </a:pPr>
            <a:r>
              <a:rPr lang="en-US" altLang="zh-CN" sz="2800" dirty="0">
                <a:solidFill>
                  <a:srgbClr val="002060"/>
                </a:solidFill>
              </a:rPr>
              <a:t>06 </a:t>
            </a:r>
            <a:r>
              <a:rPr lang="zh-CN" altLang="en-US" sz="2800" dirty="0">
                <a:solidFill>
                  <a:srgbClr val="002060"/>
                </a:solidFill>
              </a:rPr>
              <a:t>构造方法</a:t>
            </a:r>
            <a:endParaRPr lang="en-US" altLang="zh-CN" sz="2800" dirty="0">
              <a:solidFill>
                <a:srgbClr val="002060"/>
              </a:solidFill>
            </a:endParaRPr>
          </a:p>
          <a:p>
            <a:pPr>
              <a:spcAft>
                <a:spcPts val="1200"/>
              </a:spcAft>
            </a:pPr>
            <a:r>
              <a:rPr lang="en-US" altLang="zh-CN" sz="2800" dirty="0">
                <a:solidFill>
                  <a:srgbClr val="002060"/>
                </a:solidFill>
              </a:rPr>
              <a:t>07 </a:t>
            </a:r>
            <a:r>
              <a:rPr lang="zh-CN" altLang="en-US" sz="2800" dirty="0">
                <a:solidFill>
                  <a:srgbClr val="002060"/>
                </a:solidFill>
              </a:rPr>
              <a:t>析构方法</a:t>
            </a:r>
            <a:endParaRPr lang="en-US" altLang="zh-CN" sz="2800" dirty="0">
              <a:solidFill>
                <a:srgbClr val="002060"/>
              </a:solidFill>
            </a:endParaRPr>
          </a:p>
          <a:p>
            <a:pPr>
              <a:spcAft>
                <a:spcPts val="1200"/>
              </a:spcAft>
            </a:pPr>
            <a:r>
              <a:rPr lang="en-US" altLang="zh-CN" sz="2800" dirty="0">
                <a:solidFill>
                  <a:srgbClr val="002060"/>
                </a:solidFill>
              </a:rPr>
              <a:t>08 </a:t>
            </a:r>
            <a:r>
              <a:rPr lang="zh-CN" altLang="en-US" sz="2800" dirty="0">
                <a:solidFill>
                  <a:srgbClr val="002060"/>
                </a:solidFill>
              </a:rPr>
              <a:t>常用内置方法</a:t>
            </a:r>
            <a:endParaRPr lang="en-US" altLang="zh-CN" sz="2800" dirty="0">
              <a:solidFill>
                <a:srgbClr val="002060"/>
              </a:solidFill>
            </a:endParaRPr>
          </a:p>
        </p:txBody>
      </p:sp>
      <p:sp>
        <p:nvSpPr>
          <p:cNvPr id="4" name="文本框 3"/>
          <p:cNvSpPr txBox="1"/>
          <p:nvPr/>
        </p:nvSpPr>
        <p:spPr>
          <a:xfrm>
            <a:off x="5693794" y="970959"/>
            <a:ext cx="6259398" cy="4616648"/>
          </a:xfrm>
          <a:prstGeom prst="rect">
            <a:avLst/>
          </a:prstGeom>
          <a:noFill/>
        </p:spPr>
        <p:txBody>
          <a:bodyPr wrap="square" rtlCol="0">
            <a:spAutoFit/>
          </a:bodyPr>
          <a:lstStyle/>
          <a:p>
            <a:pPr>
              <a:spcAft>
                <a:spcPts val="1200"/>
              </a:spcAft>
            </a:pPr>
            <a:r>
              <a:rPr lang="en-US" altLang="zh-CN" sz="2800" dirty="0">
                <a:solidFill>
                  <a:srgbClr val="002060"/>
                </a:solidFill>
              </a:rPr>
              <a:t>09 </a:t>
            </a:r>
            <a:r>
              <a:rPr lang="zh-CN" altLang="en-US" sz="2800" dirty="0">
                <a:solidFill>
                  <a:srgbClr val="002060"/>
                </a:solidFill>
              </a:rPr>
              <a:t>继承的概念</a:t>
            </a:r>
            <a:endParaRPr lang="en-US" altLang="zh-CN" sz="2800" dirty="0">
              <a:solidFill>
                <a:srgbClr val="002060"/>
              </a:solidFill>
            </a:endParaRPr>
          </a:p>
          <a:p>
            <a:pPr>
              <a:spcAft>
                <a:spcPts val="1200"/>
              </a:spcAft>
            </a:pPr>
            <a:r>
              <a:rPr lang="en-US" altLang="zh-CN" sz="2800" dirty="0">
                <a:solidFill>
                  <a:srgbClr val="002060"/>
                </a:solidFill>
              </a:rPr>
              <a:t>10 </a:t>
            </a:r>
            <a:r>
              <a:rPr lang="zh-CN" altLang="en-US" sz="2800" dirty="0">
                <a:solidFill>
                  <a:srgbClr val="002060"/>
                </a:solidFill>
              </a:rPr>
              <a:t>子类的定义</a:t>
            </a:r>
            <a:endParaRPr lang="en-US" altLang="zh-CN" sz="2800" dirty="0">
              <a:solidFill>
                <a:srgbClr val="002060"/>
              </a:solidFill>
            </a:endParaRPr>
          </a:p>
          <a:p>
            <a:pPr>
              <a:spcAft>
                <a:spcPts val="1200"/>
              </a:spcAft>
            </a:pPr>
            <a:r>
              <a:rPr lang="en-US" altLang="zh-CN" sz="2800" dirty="0">
                <a:solidFill>
                  <a:srgbClr val="002060"/>
                </a:solidFill>
              </a:rPr>
              <a:t>11 </a:t>
            </a:r>
            <a:r>
              <a:rPr lang="zh-CN" altLang="en-US" sz="2800" dirty="0">
                <a:solidFill>
                  <a:srgbClr val="002060"/>
                </a:solidFill>
              </a:rPr>
              <a:t>方法重写和鸭子类型</a:t>
            </a:r>
            <a:endParaRPr lang="en-US" altLang="zh-CN" sz="2800" dirty="0">
              <a:solidFill>
                <a:srgbClr val="002060"/>
              </a:solidFill>
            </a:endParaRPr>
          </a:p>
          <a:p>
            <a:pPr>
              <a:spcAft>
                <a:spcPts val="1200"/>
              </a:spcAft>
            </a:pPr>
            <a:r>
              <a:rPr lang="en-US" altLang="zh-CN" sz="2800" dirty="0">
                <a:solidFill>
                  <a:srgbClr val="002060"/>
                </a:solidFill>
              </a:rPr>
              <a:t>12 super</a:t>
            </a:r>
            <a:r>
              <a:rPr lang="zh-CN" altLang="en-US" sz="2800" dirty="0">
                <a:solidFill>
                  <a:srgbClr val="002060"/>
                </a:solidFill>
              </a:rPr>
              <a:t>方法</a:t>
            </a:r>
            <a:endParaRPr lang="en-US" altLang="zh-CN" sz="2800" dirty="0">
              <a:solidFill>
                <a:srgbClr val="002060"/>
              </a:solidFill>
            </a:endParaRPr>
          </a:p>
          <a:p>
            <a:pPr>
              <a:spcAft>
                <a:spcPts val="1200"/>
              </a:spcAft>
            </a:pPr>
            <a:r>
              <a:rPr lang="en-US" altLang="zh-CN" sz="2800" dirty="0">
                <a:solidFill>
                  <a:srgbClr val="002060"/>
                </a:solidFill>
              </a:rPr>
              <a:t>13 </a:t>
            </a:r>
            <a:r>
              <a:rPr lang="zh-CN" altLang="en-US" sz="2800" dirty="0">
                <a:solidFill>
                  <a:srgbClr val="002060"/>
                </a:solidFill>
              </a:rPr>
              <a:t>内置函数</a:t>
            </a:r>
            <a:r>
              <a:rPr lang="en-US" altLang="zh-CN" sz="2800" dirty="0" err="1">
                <a:solidFill>
                  <a:srgbClr val="002060"/>
                </a:solidFill>
              </a:rPr>
              <a:t>isinstance</a:t>
            </a:r>
            <a:r>
              <a:rPr lang="zh-CN" altLang="en-US" sz="2800" dirty="0">
                <a:solidFill>
                  <a:srgbClr val="002060"/>
                </a:solidFill>
              </a:rPr>
              <a:t>、</a:t>
            </a:r>
            <a:r>
              <a:rPr lang="en-US" altLang="zh-CN" sz="2800" dirty="0" err="1">
                <a:solidFill>
                  <a:srgbClr val="002060"/>
                </a:solidFill>
              </a:rPr>
              <a:t>issubclass</a:t>
            </a:r>
            <a:r>
              <a:rPr lang="zh-CN" altLang="en-US" sz="2800" dirty="0">
                <a:solidFill>
                  <a:srgbClr val="002060"/>
                </a:solidFill>
              </a:rPr>
              <a:t>和</a:t>
            </a:r>
            <a:r>
              <a:rPr lang="en-US" altLang="zh-CN" sz="2800" dirty="0">
                <a:solidFill>
                  <a:srgbClr val="002060"/>
                </a:solidFill>
              </a:rPr>
              <a:t>type</a:t>
            </a:r>
            <a:endParaRPr lang="en-US" altLang="zh-CN" sz="2800" dirty="0">
              <a:solidFill>
                <a:srgbClr val="002060"/>
              </a:solidFill>
            </a:endParaRPr>
          </a:p>
          <a:p>
            <a:pPr>
              <a:spcAft>
                <a:spcPts val="1200"/>
              </a:spcAft>
            </a:pPr>
            <a:r>
              <a:rPr lang="en-US" altLang="zh-CN" sz="2800" dirty="0">
                <a:solidFill>
                  <a:srgbClr val="002060"/>
                </a:solidFill>
              </a:rPr>
              <a:t>14 </a:t>
            </a:r>
            <a:r>
              <a:rPr lang="zh-CN" altLang="en-US" sz="2800" dirty="0">
                <a:solidFill>
                  <a:srgbClr val="002060"/>
                </a:solidFill>
              </a:rPr>
              <a:t>类方法和静态方法</a:t>
            </a:r>
            <a:endParaRPr lang="en-US" altLang="zh-CN" sz="2800" dirty="0">
              <a:solidFill>
                <a:srgbClr val="002060"/>
              </a:solidFill>
            </a:endParaRPr>
          </a:p>
          <a:p>
            <a:pPr>
              <a:spcAft>
                <a:spcPts val="1200"/>
              </a:spcAft>
            </a:pPr>
            <a:r>
              <a:rPr lang="en-US" altLang="zh-CN" sz="2800" dirty="0">
                <a:solidFill>
                  <a:srgbClr val="002060"/>
                </a:solidFill>
              </a:rPr>
              <a:t>15 </a:t>
            </a:r>
            <a:r>
              <a:rPr lang="zh-CN" altLang="en-US" sz="2800" dirty="0">
                <a:solidFill>
                  <a:srgbClr val="002060"/>
                </a:solidFill>
              </a:rPr>
              <a:t>动态扩展类与实例和</a:t>
            </a:r>
            <a:r>
              <a:rPr lang="en-US" altLang="zh-CN" sz="2800" dirty="0">
                <a:solidFill>
                  <a:srgbClr val="002060"/>
                </a:solidFill>
              </a:rPr>
              <a:t>__slots__</a:t>
            </a:r>
            <a:r>
              <a:rPr lang="zh-CN" altLang="en-US" sz="2800" dirty="0">
                <a:solidFill>
                  <a:srgbClr val="002060"/>
                </a:solidFill>
              </a:rPr>
              <a:t>变量</a:t>
            </a:r>
            <a:endParaRPr lang="en-US" altLang="zh-CN" sz="2800" dirty="0">
              <a:solidFill>
                <a:srgbClr val="002060"/>
              </a:solidFill>
            </a:endParaRPr>
          </a:p>
          <a:p>
            <a:pPr>
              <a:spcAft>
                <a:spcPts val="1200"/>
              </a:spcAft>
            </a:pPr>
            <a:r>
              <a:rPr lang="en-US" altLang="zh-CN" sz="2800" dirty="0">
                <a:solidFill>
                  <a:srgbClr val="002060"/>
                </a:solidFill>
              </a:rPr>
              <a:t>16 @property</a:t>
            </a:r>
            <a:r>
              <a:rPr lang="zh-CN" altLang="en-US" sz="2800" dirty="0">
                <a:solidFill>
                  <a:srgbClr val="002060"/>
                </a:solidFill>
              </a:rPr>
              <a:t>装饰器</a:t>
            </a:r>
            <a:endParaRPr lang="zh-CN" altLang="en-US" sz="2800" dirty="0">
              <a:solidFill>
                <a:srgbClr val="00206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请定义一个</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Circle</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类，具体要求为：（</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）每个</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Circle</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类对象可以存储圆心和半径信息；（</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）具有设置圆心和半径的方法</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SetCenter</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和</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SetRadius</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）具有输出圆信息的方法</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PrintInfo</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）具有计算圆面积的方法</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GetArea</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圆角 4"/>
          <p:cNvSpPr/>
          <p:nvPr>
            <p:custDataLst>
              <p:tags r:id="rId2"/>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作答</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1" name="矩形 10"/>
          <p:cNvSpPr/>
          <p:nvPr>
            <p:custDataLst>
              <p:tags r:id="rId3"/>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400"/>
            <a:r>
              <a:rPr kumimoji="0" lang="zh-CN" altLang="en-US" sz="16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正常使用主观题需</a:t>
            </a:r>
            <a:r>
              <a:rPr kumimoji="0" lang="en-US" altLang="zh-CN" sz="16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2.0</a:t>
            </a:r>
            <a:r>
              <a:rPr kumimoji="0" lang="zh-CN" altLang="en-US" sz="16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以上版本雨课堂</a:t>
            </a:r>
            <a:endParaRPr kumimoji="0" lang="zh-CN" altLang="en-US" sz="16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 name="矩形 11"/>
          <p:cNvSpPr/>
          <p:nvPr>
            <p:custDataLst>
              <p:tags r:id="rId4"/>
            </p:custDataLst>
          </p:nvPr>
        </p:nvSpPr>
        <p:spPr>
          <a:xfrm>
            <a:off x="12573000" y="0"/>
            <a:ext cx="3840480" cy="6858000"/>
          </a:xfrm>
          <a:prstGeom prst="rect">
            <a:avLst/>
          </a:prstGeom>
          <a:solidFill>
            <a:srgbClr val="FFFFFF"/>
          </a:solidFill>
          <a:ln w="12700" cmpd="sng">
            <a:solidFill>
              <a:srgbClr val="9B9B9B"/>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noAutofit/>
          </a:bodyP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文本框 16"/>
          <p:cNvSpPr txBox="1"/>
          <p:nvPr>
            <p:custDataLst>
              <p:tags r:id="rId5"/>
            </p:custDataLst>
          </p:nvPr>
        </p:nvSpPr>
        <p:spPr>
          <a:xfrm>
            <a:off x="12661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文本框 17"/>
          <p:cNvSpPr txBox="1"/>
          <p:nvPr>
            <p:custDataLst>
              <p:tags r:id="rId6"/>
            </p:custDataLst>
          </p:nvPr>
        </p:nvSpPr>
        <p:spPr>
          <a:xfrm>
            <a:off x="12827000" y="1270000"/>
            <a:ext cx="3332480" cy="4770537"/>
          </a:xfrm>
          <a:prstGeom prst="rect">
            <a:avLst/>
          </a:prstGeom>
          <a:noFill/>
        </p:spPr>
        <p:txBody>
          <a:bodyPr vert="horz" rtlCol="0" anchor="t" anchorCtr="0">
            <a:spAutoFit/>
          </a:bodyPr>
          <a:lstStyle/>
          <a:p>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class Circle:</a:t>
            </a:r>
            <a:endPar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x,y,r</a:t>
            </a:r>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=0,0,1</a:t>
            </a:r>
            <a:endPar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def </a:t>
            </a:r>
            <a:r>
              <a:rPr lang="en-US" altLang="zh-CN" sz="1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SetCenter</a:t>
            </a:r>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self,x,y</a:t>
            </a:r>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self.x</a:t>
            </a:r>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=x</a:t>
            </a:r>
            <a:endPar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self.y</a:t>
            </a:r>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=y</a:t>
            </a:r>
            <a:endPar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def </a:t>
            </a:r>
            <a:r>
              <a:rPr lang="en-US" altLang="zh-CN" sz="1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SetRadius</a:t>
            </a:r>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self,r</a:t>
            </a:r>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self.r</a:t>
            </a:r>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=r</a:t>
            </a:r>
            <a:endPar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def </a:t>
            </a:r>
            <a:r>
              <a:rPr lang="en-US" altLang="zh-CN" sz="1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PrintInfo</a:t>
            </a:r>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(self):</a:t>
            </a:r>
            <a:endPar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print('</a:t>
            </a:r>
            <a:r>
              <a:rPr lang="zh-CN" altLang="en-US"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圆心：</a:t>
            </a:r>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f,%f</a:t>
            </a:r>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，半径：</a:t>
            </a:r>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%f'%(</a:t>
            </a:r>
            <a:r>
              <a:rPr lang="en-US" altLang="zh-CN" sz="1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self.x,self.y,self.r</a:t>
            </a:r>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def </a:t>
            </a:r>
            <a:r>
              <a:rPr lang="en-US" altLang="zh-CN" sz="1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GetArea</a:t>
            </a:r>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(self):</a:t>
            </a:r>
            <a:endPar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return 3.14*</a:t>
            </a:r>
            <a:r>
              <a:rPr lang="en-US" altLang="zh-CN" sz="1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self.r</a:t>
            </a:r>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self.r</a:t>
            </a:r>
            <a:endPar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if __name__=='__main__':</a:t>
            </a:r>
            <a:endPar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c=Circle()</a:t>
            </a:r>
            <a:endPar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c.SetCenter</a:t>
            </a:r>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(3.2,5.5)</a:t>
            </a:r>
            <a:endPar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c.SetRadius</a:t>
            </a:r>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(1.5)</a:t>
            </a:r>
            <a:endPar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1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c.PrintInfo</a:t>
            </a:r>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print('</a:t>
            </a:r>
            <a:r>
              <a:rPr lang="zh-CN" altLang="en-US"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面积为：</a:t>
            </a:r>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%f'%</a:t>
            </a:r>
            <a:r>
              <a:rPr lang="en-US" altLang="zh-CN" sz="1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c.GetArea</a:t>
            </a:r>
            <a:r>
              <a:rPr lang="en-US" altLang="zh-CN"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6" name="组合 15"/>
          <p:cNvGrpSpPr/>
          <p:nvPr>
            <p:custDataLst>
              <p:tags r:id="rId7"/>
            </p:custDataLst>
          </p:nvPr>
        </p:nvGrpSpPr>
        <p:grpSpPr>
          <a:xfrm>
            <a:off x="12585700" y="0"/>
            <a:ext cx="3815080" cy="647700"/>
            <a:chOff x="12585700" y="0"/>
            <a:chExt cx="3815080" cy="647700"/>
          </a:xfrm>
        </p:grpSpPr>
        <p:sp>
          <p:nvSpPr>
            <p:cNvPr id="13" name="RemarkBack"/>
            <p:cNvSpPr/>
            <p:nvPr>
              <p:custDataLst>
                <p:tags r:id="rId8"/>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RemarkBlock"/>
            <p:cNvSpPr/>
            <p:nvPr>
              <p:custDataLst>
                <p:tags r:id="rId9"/>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RemarkTitleText"/>
            <p:cNvSpPr txBox="1"/>
            <p:nvPr>
              <p:custDataLst>
                <p:tags r:id="rId10"/>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1"/>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RemarkBlock"/>
          <p:cNvSpPr/>
          <p:nvPr>
            <p:custDataLst>
              <p:tags r:id="rId12"/>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RemarkTitleText"/>
          <p:cNvSpPr txBox="1"/>
          <p:nvPr>
            <p:custDataLst>
              <p:tags r:id="rId13"/>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0" name="组合 9"/>
          <p:cNvGrpSpPr/>
          <p:nvPr>
            <p:custDataLst>
              <p:tags r:id="rId14"/>
            </p:custDataLst>
          </p:nvPr>
        </p:nvGrpSpPr>
        <p:grpSpPr>
          <a:xfrm>
            <a:off x="0" y="0"/>
            <a:ext cx="12192000" cy="635000"/>
            <a:chOff x="0" y="0"/>
            <a:chExt cx="12192000" cy="635000"/>
          </a:xfrm>
        </p:grpSpPr>
        <p:sp>
          <p:nvSpPr>
            <p:cNvPr id="6" name="TitleBackground"/>
            <p:cNvSpPr/>
            <p:nvPr>
              <p:custDataLst>
                <p:tags r:id="rId15"/>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p:cNvSpPr/>
            <p:nvPr>
              <p:custDataLst>
                <p:tags r:id="rId16"/>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ipText"/>
            <p:cNvSpPr txBox="1"/>
            <p:nvPr>
              <p:custDataLst>
                <p:tags r:id="rId1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19"/>
            </p:custDataLst>
          </p:nvPr>
        </p:nvPicPr>
        <p:blipFill>
          <a:blip r:embed="rId20">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2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3932967" y="2702387"/>
            <a:ext cx="4326065" cy="1354801"/>
            <a:chOff x="3932967" y="2231596"/>
            <a:chExt cx="4326065" cy="1354801"/>
          </a:xfrm>
        </p:grpSpPr>
        <p:sp>
          <p:nvSpPr>
            <p:cNvPr id="21" name="文本框 20"/>
            <p:cNvSpPr txBox="1"/>
            <p:nvPr/>
          </p:nvSpPr>
          <p:spPr>
            <a:xfrm>
              <a:off x="3970679" y="2262958"/>
              <a:ext cx="4288353" cy="1323439"/>
            </a:xfrm>
            <a:prstGeom prst="rect">
              <a:avLst/>
            </a:prstGeom>
            <a:noFill/>
          </p:spPr>
          <p:txBody>
            <a:bodyPr wrap="none" rtlCol="0">
              <a:spAutoFit/>
            </a:bodyPr>
            <a:lstStyle/>
            <a:p>
              <a:pPr lvl="0" algn="ctr">
                <a:defRPr/>
              </a:pPr>
              <a:r>
                <a:rPr lang="zh-CN" altLang="en-US" sz="8000" b="1" dirty="0">
                  <a:solidFill>
                    <a:srgbClr val="B1C400"/>
                  </a:solidFill>
                  <a:latin typeface="Bauhaus 93" panose="04030905020B02020C02" pitchFamily="82" charset="0"/>
                  <a:ea typeface="Adobe Gothic Std B" panose="020B0800000000000000" pitchFamily="34" charset="-128"/>
                </a:rPr>
                <a:t>私有属性</a:t>
              </a:r>
              <a:endParaRPr lang="zh-CN" altLang="en-US" sz="8000" b="1" kern="1200" dirty="0">
                <a:solidFill>
                  <a:srgbClr val="B1C400"/>
                </a:solidFill>
                <a:latin typeface="+mj-ea"/>
              </a:endParaRPr>
            </a:p>
          </p:txBody>
        </p:sp>
        <p:sp>
          <p:nvSpPr>
            <p:cNvPr id="22" name="文本框 21"/>
            <p:cNvSpPr txBox="1"/>
            <p:nvPr/>
          </p:nvSpPr>
          <p:spPr>
            <a:xfrm>
              <a:off x="3932967" y="2231596"/>
              <a:ext cx="4288353" cy="1323439"/>
            </a:xfrm>
            <a:prstGeom prst="rect">
              <a:avLst/>
            </a:prstGeom>
            <a:noFill/>
          </p:spPr>
          <p:txBody>
            <a:bodyPr wrap="none" rtlCol="0">
              <a:spAutoFit/>
            </a:bodyPr>
            <a:lstStyle/>
            <a:p>
              <a:pPr lvl="0" algn="ctr">
                <a:defRPr/>
              </a:pPr>
              <a:r>
                <a:rPr lang="zh-CN" altLang="en-US" sz="8000" b="1" dirty="0">
                  <a:solidFill>
                    <a:srgbClr val="1950B2"/>
                  </a:solidFill>
                  <a:latin typeface="Bauhaus 93" panose="04030905020B02020C02" pitchFamily="82" charset="0"/>
                  <a:ea typeface="Adobe Gothic Std B" panose="020B0800000000000000" pitchFamily="34" charset="-128"/>
                </a:rPr>
                <a:t>私有属性</a:t>
              </a:r>
              <a:endParaRPr lang="zh-CN" altLang="en-US" sz="8000" b="1" kern="1200" dirty="0">
                <a:solidFill>
                  <a:srgbClr val="1950B2"/>
                </a:solidFill>
                <a:latin typeface="+mj-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30" y="508015"/>
            <a:ext cx="1826141"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私有属性</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rot="18900000">
            <a:off x="3951869" y="2587438"/>
            <a:ext cx="1524000" cy="1524000"/>
            <a:chOff x="4538249" y="1807005"/>
            <a:chExt cx="1524000" cy="1524000"/>
          </a:xfrm>
        </p:grpSpPr>
        <p:sp>
          <p:nvSpPr>
            <p:cNvPr id="24" name="泪滴形 23"/>
            <p:cNvSpPr/>
            <p:nvPr/>
          </p:nvSpPr>
          <p:spPr>
            <a:xfrm>
              <a:off x="4538249" y="1807005"/>
              <a:ext cx="1524000" cy="1524000"/>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5" name="矩形 24"/>
            <p:cNvSpPr/>
            <p:nvPr/>
          </p:nvSpPr>
          <p:spPr>
            <a:xfrm rot="2700000">
              <a:off x="4884799" y="2262344"/>
              <a:ext cx="562975" cy="830997"/>
            </a:xfrm>
            <a:prstGeom prst="rect">
              <a:avLst/>
            </a:prstGeom>
          </p:spPr>
          <p:txBody>
            <a:bodyPr wrap="none">
              <a:spAutoFit/>
            </a:bodyPr>
            <a:lstStyle/>
            <a:p>
              <a:pPr algn="ctr">
                <a:spcBef>
                  <a:spcPct val="0"/>
                </a:spcBef>
                <a:defRPr/>
              </a:pP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01</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ctr">
                <a:spcBef>
                  <a:spcPct val="0"/>
                </a:spcBef>
                <a:defRPr/>
              </a:pP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6" name="组合 25"/>
          <p:cNvGrpSpPr/>
          <p:nvPr/>
        </p:nvGrpSpPr>
        <p:grpSpPr>
          <a:xfrm rot="18900000">
            <a:off x="5392733" y="1589368"/>
            <a:ext cx="1524000" cy="1524000"/>
            <a:chOff x="6157773" y="1285506"/>
            <a:chExt cx="1524000" cy="1524000"/>
          </a:xfrm>
        </p:grpSpPr>
        <p:sp>
          <p:nvSpPr>
            <p:cNvPr id="27" name="泪滴形 26"/>
            <p:cNvSpPr/>
            <p:nvPr/>
          </p:nvSpPr>
          <p:spPr>
            <a:xfrm flipH="1" flipV="1">
              <a:off x="6157773" y="1285506"/>
              <a:ext cx="1524000" cy="1524000"/>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8" name="矩形 27"/>
            <p:cNvSpPr/>
            <p:nvPr/>
          </p:nvSpPr>
          <p:spPr>
            <a:xfrm rot="2700000">
              <a:off x="6585144" y="1907713"/>
              <a:ext cx="562975" cy="461665"/>
            </a:xfrm>
            <a:prstGeom prst="rect">
              <a:avLst/>
            </a:prstGeom>
          </p:spPr>
          <p:txBody>
            <a:bodyPr wrap="none">
              <a:spAutoFit/>
            </a:bodyPr>
            <a:lstStyle/>
            <a:p>
              <a:pPr algn="ctr">
                <a:spcBef>
                  <a:spcPct val="0"/>
                </a:spcBef>
                <a:defRPr/>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02</a:t>
              </a:r>
              <a:endPar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29" name="直接连接符 28"/>
          <p:cNvCxnSpPr/>
          <p:nvPr/>
        </p:nvCxnSpPr>
        <p:spPr>
          <a:xfrm flipH="1" flipV="1">
            <a:off x="1269003" y="3304740"/>
            <a:ext cx="2557049"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110284" y="3576459"/>
            <a:ext cx="0" cy="731983"/>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rot="18900000">
            <a:off x="6833596" y="2587438"/>
            <a:ext cx="1524000" cy="1524000"/>
            <a:chOff x="4538249" y="1807005"/>
            <a:chExt cx="1524000" cy="1524000"/>
          </a:xfrm>
        </p:grpSpPr>
        <p:sp>
          <p:nvSpPr>
            <p:cNvPr id="34" name="泪滴形 33"/>
            <p:cNvSpPr/>
            <p:nvPr/>
          </p:nvSpPr>
          <p:spPr>
            <a:xfrm>
              <a:off x="4538249" y="1807005"/>
              <a:ext cx="1524000" cy="1524000"/>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5" name="矩形 34"/>
            <p:cNvSpPr/>
            <p:nvPr/>
          </p:nvSpPr>
          <p:spPr>
            <a:xfrm rot="2700000">
              <a:off x="5066087" y="2322285"/>
              <a:ext cx="562975" cy="461665"/>
            </a:xfrm>
            <a:prstGeom prst="rect">
              <a:avLst/>
            </a:prstGeom>
          </p:spPr>
          <p:txBody>
            <a:bodyPr wrap="none">
              <a:spAutoFit/>
            </a:bodyPr>
            <a:lstStyle/>
            <a:p>
              <a:pPr algn="ctr">
                <a:spcBef>
                  <a:spcPct val="0"/>
                </a:spcBef>
                <a:defRPr/>
              </a:pP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03</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37" name="直接连接符 36"/>
          <p:cNvCxnSpPr/>
          <p:nvPr/>
        </p:nvCxnSpPr>
        <p:spPr>
          <a:xfrm flipV="1">
            <a:off x="8474054" y="3304740"/>
            <a:ext cx="2557049"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974909" y="3436987"/>
            <a:ext cx="2996683" cy="1569660"/>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私有属性，是指在类内可以直接访问、而在类外无法直接访问的属性。</a:t>
            </a:r>
            <a:endPar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endParaRPr>
          </a:p>
        </p:txBody>
      </p:sp>
      <p:sp>
        <p:nvSpPr>
          <p:cNvPr id="40" name="矩形 39"/>
          <p:cNvSpPr/>
          <p:nvPr/>
        </p:nvSpPr>
        <p:spPr>
          <a:xfrm>
            <a:off x="4664840" y="4337672"/>
            <a:ext cx="3107823" cy="1938992"/>
          </a:xfrm>
          <a:prstGeom prst="rect">
            <a:avLst/>
          </a:prstGeom>
        </p:spPr>
        <p:txBody>
          <a:bodyPr wrap="square">
            <a:spAutoFit/>
          </a:bodyPr>
          <a:lstStyle/>
          <a:p>
            <a:pPr algn="just">
              <a:spcBef>
                <a:spcPct val="0"/>
              </a:spcBef>
              <a:defRPr/>
            </a:pPr>
            <a:r>
              <a:rPr lang="en-US" altLang="zh-CN"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Python</a:t>
            </a: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中规定，在定义类时，如果一个类属性名是以</a:t>
            </a:r>
            <a:r>
              <a:rPr lang="en-US" altLang="zh-CN"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__</a:t>
            </a: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（两个下划线）开头，则该类属性为私有属性。</a:t>
            </a:r>
            <a:endPar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endParaRPr>
          </a:p>
        </p:txBody>
      </p:sp>
      <p:sp>
        <p:nvSpPr>
          <p:cNvPr id="41" name="矩形 40"/>
          <p:cNvSpPr/>
          <p:nvPr/>
        </p:nvSpPr>
        <p:spPr>
          <a:xfrm>
            <a:off x="8499130" y="3436987"/>
            <a:ext cx="2996684" cy="461665"/>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例：私有属性示例。</a:t>
            </a:r>
            <a:endPar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p:tgtEl>
                                          <p:spTgt spid="23"/>
                                        </p:tgtEl>
                                        <p:attrNameLst>
                                          <p:attrName>ppt_y</p:attrName>
                                        </p:attrNameLst>
                                      </p:cBhvr>
                                      <p:tavLst>
                                        <p:tav tm="0">
                                          <p:val>
                                            <p:strVal val="#ppt_y+#ppt_h*1.125000"/>
                                          </p:val>
                                        </p:tav>
                                        <p:tav tm="100000">
                                          <p:val>
                                            <p:strVal val="#ppt_y"/>
                                          </p:val>
                                        </p:tav>
                                      </p:tavLst>
                                    </p:anim>
                                    <p:animEffect transition="in" filter="wipe(up)">
                                      <p:cBhvr>
                                        <p:cTn id="14" dur="500"/>
                                        <p:tgtEl>
                                          <p:spTgt spid="23"/>
                                        </p:tgtEl>
                                      </p:cBhvr>
                                    </p:animEffect>
                                  </p:childTnLst>
                                </p:cTn>
                              </p:par>
                              <p:par>
                                <p:cTn id="15" presetID="12" presetClass="entr" presetSubtype="1"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p:tgtEl>
                                          <p:spTgt spid="26"/>
                                        </p:tgtEl>
                                        <p:attrNameLst>
                                          <p:attrName>ppt_y</p:attrName>
                                        </p:attrNameLst>
                                      </p:cBhvr>
                                      <p:tavLst>
                                        <p:tav tm="0">
                                          <p:val>
                                            <p:strVal val="#ppt_y-#ppt_h*1.125000"/>
                                          </p:val>
                                        </p:tav>
                                        <p:tav tm="100000">
                                          <p:val>
                                            <p:strVal val="#ppt_y"/>
                                          </p:val>
                                        </p:tav>
                                      </p:tavLst>
                                    </p:anim>
                                    <p:animEffect transition="in" filter="wipe(down)">
                                      <p:cBhvr>
                                        <p:cTn id="18" dur="500"/>
                                        <p:tgtEl>
                                          <p:spTgt spid="26"/>
                                        </p:tgtEl>
                                      </p:cBhvr>
                                    </p:animEffect>
                                  </p:childTnLst>
                                </p:cTn>
                              </p:par>
                              <p:par>
                                <p:cTn id="19" presetID="12" presetClass="entr" presetSubtype="4"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childTnLst>
                          </p:cTn>
                        </p:par>
                        <p:par>
                          <p:cTn id="23" fill="hold">
                            <p:stCondLst>
                              <p:cond delay="1000"/>
                            </p:stCondLst>
                            <p:childTnLst>
                              <p:par>
                                <p:cTn id="24" presetID="22" presetClass="entr" presetSubtype="2" fill="hold"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right)">
                                      <p:cBhvr>
                                        <p:cTn id="26" dur="500"/>
                                        <p:tgtEl>
                                          <p:spTgt spid="29"/>
                                        </p:tgtEl>
                                      </p:cBhvr>
                                    </p:animEffect>
                                  </p:childTnLst>
                                </p:cTn>
                              </p:par>
                              <p:par>
                                <p:cTn id="27" presetID="22" presetClass="entr" presetSubtype="1"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up)">
                                      <p:cBhvr>
                                        <p:cTn id="29" dur="500"/>
                                        <p:tgtEl>
                                          <p:spTgt spid="30"/>
                                        </p:tgtEl>
                                      </p:cBhvr>
                                    </p:animEffect>
                                  </p:childTnLst>
                                </p:cTn>
                              </p:par>
                              <p:par>
                                <p:cTn id="30" presetID="22" presetClass="entr" presetSubtype="8"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childTnLst>
                          </p:cTn>
                        </p:par>
                        <p:par>
                          <p:cTn id="33" fill="hold">
                            <p:stCondLst>
                              <p:cond delay="1500"/>
                            </p:stCondLst>
                            <p:childTnLst>
                              <p:par>
                                <p:cTn id="34" presetID="22" presetClass="entr" presetSubtype="1"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up)">
                                      <p:cBhvr>
                                        <p:cTn id="36" dur="500"/>
                                        <p:tgtEl>
                                          <p:spTgt spid="40"/>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right)">
                                      <p:cBhvr>
                                        <p:cTn id="39" dur="500"/>
                                        <p:tgtEl>
                                          <p:spTgt spid="3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left)">
                                      <p:cBhvr>
                                        <p:cTn id="4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8" grpId="0"/>
      <p:bldP spid="40" grpId="0"/>
      <p:bldP spid="4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29" y="49516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私有属性</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1081132" y="1552395"/>
            <a:ext cx="10420352" cy="4458849"/>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	class Student: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a:t>
            </a:r>
            <a:endParaRPr lang="zh-CN" altLang="en-US"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2	    name='</a:t>
            </a:r>
            <a:r>
              <a:rPr lang="zh-CN" altLang="en-US" sz="2400" dirty="0">
                <a:solidFill>
                  <a:schemeClr val="tx1">
                    <a:lumMod val="85000"/>
                    <a:lumOff val="15000"/>
                  </a:schemeClr>
                </a:solidFill>
                <a:ea typeface="微软雅黑" panose="020B0503020204020204" pitchFamily="34" charset="-122"/>
              </a:rPr>
              <a:t>未知</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类中有一个</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属性</a:t>
            </a:r>
            <a:endParaRPr lang="zh-CN" altLang="en-US"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3	    __id='</a:t>
            </a:r>
            <a:r>
              <a:rPr lang="zh-CN" altLang="en-US" sz="2400" dirty="0">
                <a:solidFill>
                  <a:schemeClr val="tx1">
                    <a:lumMod val="85000"/>
                    <a:lumOff val="15000"/>
                  </a:schemeClr>
                </a:solidFill>
                <a:ea typeface="微软雅黑" panose="020B0503020204020204" pitchFamily="34" charset="-122"/>
              </a:rPr>
              <a:t>未知</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类中有一个</a:t>
            </a:r>
            <a:r>
              <a:rPr lang="en-US" altLang="zh-CN" sz="2400" dirty="0">
                <a:solidFill>
                  <a:schemeClr val="tx1">
                    <a:lumMod val="85000"/>
                    <a:lumOff val="15000"/>
                  </a:schemeClr>
                </a:solidFill>
                <a:ea typeface="微软雅黑" panose="020B0503020204020204" pitchFamily="34" charset="-122"/>
              </a:rPr>
              <a:t>__id</a:t>
            </a:r>
            <a:r>
              <a:rPr lang="zh-CN" altLang="en-US" sz="2400" dirty="0">
                <a:solidFill>
                  <a:schemeClr val="tx1">
                    <a:lumMod val="85000"/>
                    <a:lumOff val="15000"/>
                  </a:schemeClr>
                </a:solidFill>
                <a:ea typeface="微软雅黑" panose="020B0503020204020204" pitchFamily="34" charset="-122"/>
              </a:rPr>
              <a:t>私有属性</a:t>
            </a:r>
            <a:endParaRPr lang="zh-CN" altLang="en-US"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4	    def </a:t>
            </a:r>
            <a:r>
              <a:rPr lang="en-US" altLang="zh-CN" sz="2400" dirty="0" err="1">
                <a:solidFill>
                  <a:schemeClr val="tx1">
                    <a:lumMod val="85000"/>
                    <a:lumOff val="15000"/>
                  </a:schemeClr>
                </a:solidFill>
                <a:ea typeface="微软雅黑" panose="020B0503020204020204" pitchFamily="34" charset="-122"/>
              </a:rPr>
              <a:t>SetInfo</a:t>
            </a:r>
            <a:r>
              <a:rPr lang="en-US" altLang="zh-CN" sz="2400" dirty="0">
                <a:solidFill>
                  <a:schemeClr val="tx1">
                    <a:lumMod val="85000"/>
                    <a:lumOff val="15000"/>
                  </a:schemeClr>
                </a:solidFill>
                <a:ea typeface="微软雅黑" panose="020B0503020204020204" pitchFamily="34" charset="-122"/>
              </a:rPr>
              <a:t>(</a:t>
            </a:r>
            <a:r>
              <a:rPr lang="en-US" altLang="zh-CN" sz="2400" dirty="0" err="1">
                <a:solidFill>
                  <a:schemeClr val="tx1">
                    <a:lumMod val="85000"/>
                    <a:lumOff val="15000"/>
                  </a:schemeClr>
                </a:solidFill>
                <a:ea typeface="微软雅黑" panose="020B0503020204020204" pitchFamily="34" charset="-122"/>
              </a:rPr>
              <a:t>self,newname,newid</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定义</a:t>
            </a:r>
            <a:r>
              <a:rPr lang="en-US" altLang="zh-CN" sz="2400" dirty="0" err="1">
                <a:solidFill>
                  <a:schemeClr val="tx1">
                    <a:lumMod val="85000"/>
                    <a:lumOff val="15000"/>
                  </a:schemeClr>
                </a:solidFill>
                <a:ea typeface="微软雅黑" panose="020B0503020204020204" pitchFamily="34" charset="-122"/>
              </a:rPr>
              <a:t>SetInfo</a:t>
            </a:r>
            <a:r>
              <a:rPr lang="zh-CN" altLang="en-US" sz="2400">
                <a:solidFill>
                  <a:schemeClr val="tx1">
                    <a:lumMod val="85000"/>
                    <a:lumOff val="15000"/>
                  </a:schemeClr>
                </a:solidFill>
                <a:ea typeface="微软雅黑" panose="020B0503020204020204" pitchFamily="34" charset="-122"/>
              </a:rPr>
              <a:t>方法</a:t>
            </a:r>
            <a:endParaRPr lang="zh-CN" altLang="en-US"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5	        self.name=newname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对应实例对象的</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属性赋为</a:t>
            </a:r>
            <a:r>
              <a:rPr lang="en-US" altLang="zh-CN" sz="2400" dirty="0">
                <a:solidFill>
                  <a:schemeClr val="tx1">
                    <a:lumMod val="85000"/>
                    <a:lumOff val="15000"/>
                  </a:schemeClr>
                </a:solidFill>
                <a:ea typeface="微软雅黑" panose="020B0503020204020204" pitchFamily="34" charset="-122"/>
              </a:rPr>
              <a:t>newname</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6	        </a:t>
            </a:r>
            <a:r>
              <a:rPr lang="en-US" altLang="zh-CN" sz="2400" dirty="0" err="1">
                <a:solidFill>
                  <a:schemeClr val="tx1">
                    <a:lumMod val="85000"/>
                    <a:lumOff val="15000"/>
                  </a:schemeClr>
                </a:solidFill>
                <a:ea typeface="微软雅黑" panose="020B0503020204020204" pitchFamily="34" charset="-122"/>
              </a:rPr>
              <a:t>self.__id</a:t>
            </a:r>
            <a:r>
              <a:rPr lang="en-US" altLang="zh-CN" sz="2400" dirty="0">
                <a:solidFill>
                  <a:schemeClr val="tx1">
                    <a:lumMod val="85000"/>
                    <a:lumOff val="15000"/>
                  </a:schemeClr>
                </a:solidFill>
                <a:ea typeface="微软雅黑" panose="020B0503020204020204" pitchFamily="34" charset="-122"/>
              </a:rPr>
              <a:t>=</a:t>
            </a:r>
            <a:r>
              <a:rPr lang="en-US" altLang="zh-CN" sz="2400" dirty="0" err="1">
                <a:solidFill>
                  <a:schemeClr val="tx1">
                    <a:lumMod val="85000"/>
                    <a:lumOff val="15000"/>
                  </a:schemeClr>
                </a:solidFill>
                <a:ea typeface="微软雅黑" panose="020B0503020204020204" pitchFamily="34" charset="-122"/>
              </a:rPr>
              <a:t>newid</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对应实例对象的</a:t>
            </a:r>
            <a:r>
              <a:rPr lang="en-US" altLang="zh-CN" sz="2400" dirty="0">
                <a:solidFill>
                  <a:schemeClr val="tx1">
                    <a:lumMod val="85000"/>
                    <a:lumOff val="15000"/>
                  </a:schemeClr>
                </a:solidFill>
                <a:ea typeface="微软雅黑" panose="020B0503020204020204" pitchFamily="34" charset="-122"/>
              </a:rPr>
              <a:t>__id</a:t>
            </a:r>
            <a:r>
              <a:rPr lang="zh-CN" altLang="en-US" sz="2400" dirty="0">
                <a:solidFill>
                  <a:schemeClr val="tx1">
                    <a:lumMod val="85000"/>
                    <a:lumOff val="15000"/>
                  </a:schemeClr>
                </a:solidFill>
                <a:ea typeface="微软雅黑" panose="020B0503020204020204" pitchFamily="34" charset="-122"/>
              </a:rPr>
              <a:t>属性赋为</a:t>
            </a:r>
            <a:r>
              <a:rPr lang="en-US" altLang="zh-CN" sz="2400" dirty="0" err="1">
                <a:solidFill>
                  <a:schemeClr val="tx1">
                    <a:lumMod val="85000"/>
                    <a:lumOff val="15000"/>
                  </a:schemeClr>
                </a:solidFill>
                <a:ea typeface="微软雅黑" panose="020B0503020204020204" pitchFamily="34" charset="-122"/>
              </a:rPr>
              <a:t>newid</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7	    def </a:t>
            </a:r>
            <a:r>
              <a:rPr lang="en-US" altLang="zh-CN" sz="2400" dirty="0" err="1">
                <a:solidFill>
                  <a:schemeClr val="tx1">
                    <a:lumMod val="85000"/>
                    <a:lumOff val="15000"/>
                  </a:schemeClr>
                </a:solidFill>
                <a:ea typeface="微软雅黑" panose="020B0503020204020204" pitchFamily="34" charset="-122"/>
              </a:rPr>
              <a:t>PrintInfo</a:t>
            </a:r>
            <a:r>
              <a:rPr lang="en-US" altLang="zh-CN" sz="2400" dirty="0">
                <a:solidFill>
                  <a:schemeClr val="tx1">
                    <a:lumMod val="85000"/>
                    <a:lumOff val="15000"/>
                  </a:schemeClr>
                </a:solidFill>
                <a:ea typeface="微软雅黑" panose="020B0503020204020204" pitchFamily="34" charset="-122"/>
              </a:rPr>
              <a:t>(self): #</a:t>
            </a:r>
            <a:r>
              <a:rPr lang="zh-CN" altLang="en-US" sz="2400" dirty="0">
                <a:solidFill>
                  <a:schemeClr val="tx1">
                    <a:lumMod val="85000"/>
                    <a:lumOff val="15000"/>
                  </a:schemeClr>
                </a:solidFill>
                <a:ea typeface="微软雅黑" panose="020B0503020204020204" pitchFamily="34" charset="-122"/>
              </a:rPr>
              <a:t>定义</a:t>
            </a:r>
            <a:r>
              <a:rPr lang="en-US" altLang="zh-CN" sz="2400" dirty="0" err="1">
                <a:solidFill>
                  <a:schemeClr val="tx1">
                    <a:lumMod val="85000"/>
                    <a:lumOff val="15000"/>
                  </a:schemeClr>
                </a:solidFill>
                <a:ea typeface="微软雅黑" panose="020B0503020204020204" pitchFamily="34" charset="-122"/>
              </a:rPr>
              <a:t>PrintInfo</a:t>
            </a:r>
            <a:r>
              <a:rPr lang="zh-CN" altLang="en-US" sz="2400" dirty="0">
                <a:solidFill>
                  <a:schemeClr val="tx1">
                    <a:lumMod val="85000"/>
                    <a:lumOff val="15000"/>
                  </a:schemeClr>
                </a:solidFill>
                <a:ea typeface="微软雅黑" panose="020B0503020204020204" pitchFamily="34" charset="-122"/>
              </a:rPr>
              <a:t>函数</a:t>
            </a:r>
            <a:endParaRPr lang="zh-CN" altLang="en-US"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8	        print('</a:t>
            </a:r>
            <a:r>
              <a:rPr lang="zh-CN" altLang="en-US" sz="2400" dirty="0">
                <a:solidFill>
                  <a:schemeClr val="tx1">
                    <a:lumMod val="85000"/>
                    <a:lumOff val="15000"/>
                  </a:schemeClr>
                </a:solidFill>
                <a:ea typeface="微软雅黑" panose="020B0503020204020204" pitchFamily="34" charset="-122"/>
              </a:rPr>
              <a:t>姓名：</a:t>
            </a:r>
            <a:r>
              <a:rPr lang="en-US" altLang="zh-CN" sz="2400" dirty="0">
                <a:solidFill>
                  <a:schemeClr val="tx1">
                    <a:lumMod val="85000"/>
                    <a:lumOff val="15000"/>
                  </a:schemeClr>
                </a:solidFill>
                <a:ea typeface="微软雅黑" panose="020B0503020204020204" pitchFamily="34" charset="-122"/>
              </a:rPr>
              <a:t>%s</a:t>
            </a:r>
            <a:r>
              <a:rPr lang="zh-CN" altLang="en-US" sz="2400" dirty="0">
                <a:solidFill>
                  <a:schemeClr val="tx1">
                    <a:lumMod val="85000"/>
                    <a:lumOff val="15000"/>
                  </a:schemeClr>
                </a:solidFill>
                <a:ea typeface="微软雅黑" panose="020B0503020204020204" pitchFamily="34" charset="-122"/>
              </a:rPr>
              <a:t>，身份证号：</a:t>
            </a:r>
            <a:r>
              <a:rPr lang="en-US" altLang="zh-CN" sz="2400" dirty="0">
                <a:solidFill>
                  <a:schemeClr val="tx1">
                    <a:lumMod val="85000"/>
                    <a:lumOff val="15000"/>
                  </a:schemeClr>
                </a:solidFill>
                <a:ea typeface="微软雅黑" panose="020B0503020204020204" pitchFamily="34" charset="-122"/>
              </a:rPr>
              <a:t>%s'%(</a:t>
            </a:r>
            <a:r>
              <a:rPr lang="en-US" altLang="zh-CN" sz="2400" dirty="0" err="1">
                <a:solidFill>
                  <a:schemeClr val="tx1">
                    <a:lumMod val="85000"/>
                    <a:lumOff val="15000"/>
                  </a:schemeClr>
                </a:solidFill>
                <a:ea typeface="微软雅黑" panose="020B0503020204020204" pitchFamily="34" charset="-122"/>
              </a:rPr>
              <a:t>self.name,self.__id</a:t>
            </a:r>
            <a:r>
              <a:rPr lang="en-US" altLang="zh-CN" sz="2400" dirty="0">
                <a:solidFill>
                  <a:schemeClr val="tx1">
                    <a:lumMod val="85000"/>
                    <a:lumOff val="15000"/>
                  </a:schemeClr>
                </a:solidFill>
                <a:ea typeface="微软雅黑" panose="020B0503020204020204" pitchFamily="34" charset="-122"/>
              </a:rPr>
              <a:t>))</a:t>
            </a:r>
            <a:endParaRPr lang="en-US" altLang="zh-CN" sz="2400" dirty="0">
              <a:solidFill>
                <a:schemeClr val="tx1">
                  <a:lumMod val="85000"/>
                  <a:lumOff val="15000"/>
                </a:schemeClr>
              </a:solidFill>
              <a:ea typeface="微软雅黑" panose="020B0503020204020204" pitchFamily="34" charset="-122"/>
            </a:endParaRPr>
          </a:p>
        </p:txBody>
      </p:sp>
      <p:sp>
        <p:nvSpPr>
          <p:cNvPr id="6" name="KSO_Shape"/>
          <p:cNvSpPr/>
          <p:nvPr/>
        </p:nvSpPr>
        <p:spPr>
          <a:xfrm>
            <a:off x="754107" y="1516883"/>
            <a:ext cx="11074402" cy="4688607"/>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p:tgtEl>
                                          <p:spTgt spid="5"/>
                                        </p:tgtEl>
                                        <p:attrNameLst>
                                          <p:attrName>ppt_y</p:attrName>
                                        </p:attrNameLst>
                                      </p:cBhvr>
                                      <p:tavLst>
                                        <p:tav tm="0">
                                          <p:val>
                                            <p:strVal val="#ppt_y-#ppt_h*1.125000"/>
                                          </p:val>
                                        </p:tav>
                                        <p:tav tm="100000">
                                          <p:val>
                                            <p:strVal val="#ppt_y"/>
                                          </p:val>
                                        </p:tav>
                                      </p:tavLst>
                                    </p:anim>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29" y="49516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私有属性</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KSO_Shape"/>
          <p:cNvSpPr/>
          <p:nvPr/>
        </p:nvSpPr>
        <p:spPr>
          <a:xfrm>
            <a:off x="558798" y="1721071"/>
            <a:ext cx="11074402" cy="4040537"/>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1" name="矩形 10"/>
          <p:cNvSpPr/>
          <p:nvPr/>
        </p:nvSpPr>
        <p:spPr>
          <a:xfrm>
            <a:off x="885823" y="2131572"/>
            <a:ext cx="10420352" cy="3350854"/>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7	if __name__=='__main__':</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8	    </a:t>
            </a:r>
            <a:r>
              <a:rPr lang="en-US" altLang="zh-CN" sz="2400" dirty="0" err="1">
                <a:solidFill>
                  <a:schemeClr val="tx1">
                    <a:lumMod val="85000"/>
                    <a:lumOff val="15000"/>
                  </a:schemeClr>
                </a:solidFill>
                <a:ea typeface="微软雅黑" panose="020B0503020204020204" pitchFamily="34" charset="-122"/>
              </a:rPr>
              <a:t>stu</a:t>
            </a:r>
            <a:r>
              <a:rPr lang="en-US" altLang="zh-CN" sz="2400" dirty="0">
                <a:solidFill>
                  <a:schemeClr val="tx1">
                    <a:lumMod val="85000"/>
                    <a:lumOff val="15000"/>
                  </a:schemeClr>
                </a:solidFill>
                <a:ea typeface="微软雅黑" panose="020B0503020204020204" pitchFamily="34" charset="-122"/>
              </a:rPr>
              <a:t>=Student()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类对象</a:t>
            </a:r>
            <a:r>
              <a:rPr lang="en-US" altLang="zh-CN" sz="2400" dirty="0" err="1">
                <a:solidFill>
                  <a:schemeClr val="tx1">
                    <a:lumMod val="85000"/>
                    <a:lumOff val="15000"/>
                  </a:schemeClr>
                </a:solidFill>
                <a:ea typeface="微软雅黑" panose="020B0503020204020204" pitchFamily="34" charset="-122"/>
              </a:rPr>
              <a:t>stu</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9	    </a:t>
            </a:r>
            <a:r>
              <a:rPr lang="en-US" altLang="zh-CN" sz="2400" dirty="0" err="1">
                <a:solidFill>
                  <a:schemeClr val="tx1">
                    <a:lumMod val="85000"/>
                    <a:lumOff val="15000"/>
                  </a:schemeClr>
                </a:solidFill>
                <a:ea typeface="微软雅黑" panose="020B0503020204020204" pitchFamily="34" charset="-122"/>
              </a:rPr>
              <a:t>stu.SetInfo</a:t>
            </a:r>
            <a:r>
              <a:rPr lang="en-US" altLang="zh-CN" sz="2400" dirty="0">
                <a:solidFill>
                  <a:schemeClr val="tx1">
                    <a:lumMod val="85000"/>
                    <a:lumOff val="15000"/>
                  </a:schemeClr>
                </a:solidFill>
                <a:ea typeface="微软雅黑" panose="020B0503020204020204" pitchFamily="34" charset="-122"/>
              </a:rPr>
              <a:t>('</a:t>
            </a:r>
            <a:r>
              <a:rPr lang="zh-CN" altLang="en-US" sz="2400" dirty="0">
                <a:solidFill>
                  <a:schemeClr val="tx1">
                    <a:lumMod val="85000"/>
                    <a:lumOff val="15000"/>
                  </a:schemeClr>
                </a:solidFill>
                <a:ea typeface="微软雅黑" panose="020B0503020204020204" pitchFamily="34" charset="-122"/>
              </a:rPr>
              <a:t>李晓明</a:t>
            </a:r>
            <a:r>
              <a:rPr lang="en-US" altLang="zh-CN" sz="2400" dirty="0">
                <a:solidFill>
                  <a:schemeClr val="tx1">
                    <a:lumMod val="85000"/>
                    <a:lumOff val="15000"/>
                  </a:schemeClr>
                </a:solidFill>
                <a:ea typeface="微软雅黑" panose="020B0503020204020204" pitchFamily="34" charset="-122"/>
              </a:rPr>
              <a:t>','120XXXXXXXXXXXXXXX') #</a:t>
            </a:r>
            <a:r>
              <a:rPr lang="zh-CN" altLang="en-US" sz="2400" dirty="0">
                <a:solidFill>
                  <a:schemeClr val="tx1">
                    <a:lumMod val="85000"/>
                    <a:lumOff val="15000"/>
                  </a:schemeClr>
                </a:solidFill>
                <a:ea typeface="微软雅黑" panose="020B0503020204020204" pitchFamily="34" charset="-122"/>
              </a:rPr>
              <a:t>通过</a:t>
            </a:r>
            <a:r>
              <a:rPr lang="en-US" altLang="zh-CN" sz="2400" dirty="0" err="1">
                <a:solidFill>
                  <a:schemeClr val="tx1">
                    <a:lumMod val="85000"/>
                    <a:lumOff val="15000"/>
                  </a:schemeClr>
                </a:solidFill>
                <a:ea typeface="微软雅黑" panose="020B0503020204020204" pitchFamily="34" charset="-122"/>
              </a:rPr>
              <a:t>stu</a:t>
            </a:r>
            <a:r>
              <a:rPr lang="zh-CN" altLang="en-US" sz="2400" dirty="0">
                <a:solidFill>
                  <a:schemeClr val="tx1">
                    <a:lumMod val="85000"/>
                    <a:lumOff val="15000"/>
                  </a:schemeClr>
                </a:solidFill>
                <a:ea typeface="微软雅黑" panose="020B0503020204020204" pitchFamily="34" charset="-122"/>
              </a:rPr>
              <a:t>调用</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                							      #</a:t>
            </a:r>
            <a:r>
              <a:rPr lang="en-US" altLang="zh-CN" sz="2400" dirty="0" err="1">
                <a:solidFill>
                  <a:schemeClr val="tx1">
                    <a:lumMod val="85000"/>
                    <a:lumOff val="15000"/>
                  </a:schemeClr>
                </a:solidFill>
                <a:ea typeface="微软雅黑" panose="020B0503020204020204" pitchFamily="34" charset="-122"/>
              </a:rPr>
              <a:t>SetInfo</a:t>
            </a:r>
            <a:r>
              <a:rPr lang="zh-CN" altLang="en-US" sz="2400" dirty="0">
                <a:solidFill>
                  <a:schemeClr val="tx1">
                    <a:lumMod val="85000"/>
                    <a:lumOff val="15000"/>
                  </a:schemeClr>
                </a:solidFill>
                <a:ea typeface="微软雅黑" panose="020B0503020204020204" pitchFamily="34" charset="-122"/>
              </a:rPr>
              <a:t>方法</a:t>
            </a:r>
            <a:endParaRPr lang="zh-CN" altLang="en-US"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10	    </a:t>
            </a:r>
            <a:r>
              <a:rPr lang="en-US" altLang="zh-CN" sz="2400" dirty="0" err="1">
                <a:solidFill>
                  <a:schemeClr val="tx1">
                    <a:lumMod val="85000"/>
                    <a:lumOff val="15000"/>
                  </a:schemeClr>
                </a:solidFill>
                <a:ea typeface="微软雅黑" panose="020B0503020204020204" pitchFamily="34" charset="-122"/>
              </a:rPr>
              <a:t>stu.PrintInfo</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通过</a:t>
            </a:r>
            <a:r>
              <a:rPr lang="en-US" altLang="zh-CN" sz="2400" dirty="0" err="1">
                <a:solidFill>
                  <a:schemeClr val="tx1">
                    <a:lumMod val="85000"/>
                    <a:lumOff val="15000"/>
                  </a:schemeClr>
                </a:solidFill>
                <a:ea typeface="微软雅黑" panose="020B0503020204020204" pitchFamily="34" charset="-122"/>
              </a:rPr>
              <a:t>stu</a:t>
            </a:r>
            <a:r>
              <a:rPr lang="zh-CN" altLang="en-US" sz="2400" dirty="0">
                <a:solidFill>
                  <a:schemeClr val="tx1">
                    <a:lumMod val="85000"/>
                    <a:lumOff val="15000"/>
                  </a:schemeClr>
                </a:solidFill>
                <a:ea typeface="微软雅黑" panose="020B0503020204020204" pitchFamily="34" charset="-122"/>
              </a:rPr>
              <a:t>对象调用</a:t>
            </a:r>
            <a:r>
              <a:rPr lang="en-US" altLang="zh-CN" sz="2400" dirty="0" err="1">
                <a:solidFill>
                  <a:schemeClr val="tx1">
                    <a:lumMod val="85000"/>
                    <a:lumOff val="15000"/>
                  </a:schemeClr>
                </a:solidFill>
                <a:ea typeface="微软雅黑" panose="020B0503020204020204" pitchFamily="34" charset="-122"/>
              </a:rPr>
              <a:t>PrintInfo</a:t>
            </a:r>
            <a:r>
              <a:rPr lang="zh-CN" altLang="en-US" sz="2400" dirty="0">
                <a:solidFill>
                  <a:schemeClr val="tx1">
                    <a:lumMod val="85000"/>
                    <a:lumOff val="15000"/>
                  </a:schemeClr>
                </a:solidFill>
                <a:ea typeface="微软雅黑" panose="020B0503020204020204" pitchFamily="34" charset="-122"/>
              </a:rPr>
              <a:t>方法</a:t>
            </a:r>
            <a:endParaRPr lang="zh-CN" altLang="en-US"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11	    #print('</a:t>
            </a:r>
            <a:r>
              <a:rPr lang="zh-CN" altLang="en-US" sz="2400" dirty="0">
                <a:solidFill>
                  <a:schemeClr val="tx1">
                    <a:lumMod val="85000"/>
                    <a:lumOff val="15000"/>
                  </a:schemeClr>
                </a:solidFill>
                <a:ea typeface="微软雅黑" panose="020B0503020204020204" pitchFamily="34" charset="-122"/>
              </a:rPr>
              <a:t>身份证号：</a:t>
            </a:r>
            <a:r>
              <a:rPr lang="en-US" altLang="zh-CN" sz="2400" dirty="0">
                <a:solidFill>
                  <a:schemeClr val="tx1">
                    <a:lumMod val="85000"/>
                    <a:lumOff val="15000"/>
                  </a:schemeClr>
                </a:solidFill>
                <a:ea typeface="微软雅黑" panose="020B0503020204020204" pitchFamily="34" charset="-122"/>
              </a:rPr>
              <a:t>%s'%</a:t>
            </a:r>
            <a:r>
              <a:rPr lang="en-US" altLang="zh-CN" sz="2400" dirty="0" err="1">
                <a:solidFill>
                  <a:schemeClr val="tx1">
                    <a:lumMod val="85000"/>
                    <a:lumOff val="15000"/>
                  </a:schemeClr>
                </a:solidFill>
                <a:ea typeface="微软雅黑" panose="020B0503020204020204" pitchFamily="34" charset="-122"/>
              </a:rPr>
              <a:t>stu</a:t>
            </a:r>
            <a:r>
              <a:rPr lang="en-US" altLang="zh-CN" sz="2400" dirty="0">
                <a:solidFill>
                  <a:schemeClr val="tx1">
                    <a:lumMod val="85000"/>
                    <a:lumOff val="15000"/>
                  </a:schemeClr>
                </a:solidFill>
                <a:ea typeface="微软雅黑" panose="020B0503020204020204" pitchFamily="34" charset="-122"/>
              </a:rPr>
              <a:t>.__id) #</a:t>
            </a:r>
            <a:r>
              <a:rPr lang="zh-CN" altLang="en-US" sz="2400" dirty="0">
                <a:solidFill>
                  <a:schemeClr val="tx1">
                    <a:lumMod val="85000"/>
                    <a:lumOff val="15000"/>
                  </a:schemeClr>
                </a:solidFill>
                <a:ea typeface="微软雅黑" panose="020B0503020204020204" pitchFamily="34" charset="-122"/>
              </a:rPr>
              <a:t>取消前面的注释，则程序会报错</a:t>
            </a:r>
            <a:endParaRPr lang="zh-CN" altLang="en-US" sz="2400" dirty="0">
              <a:solidFill>
                <a:schemeClr val="tx1">
                  <a:lumMod val="85000"/>
                  <a:lumOff val="15000"/>
                </a:schemeClr>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p:tgtEl>
                                          <p:spTgt spid="11"/>
                                        </p:tgtEl>
                                        <p:attrNameLst>
                                          <p:attrName>ppt_y</p:attrName>
                                        </p:attrNameLst>
                                      </p:cBhvr>
                                      <p:tavLst>
                                        <p:tav tm="0">
                                          <p:val>
                                            <p:strVal val="#ppt_y-#ppt_h*1.125000"/>
                                          </p:val>
                                        </p:tav>
                                        <p:tav tm="100000">
                                          <p:val>
                                            <p:strVal val="#ppt_y"/>
                                          </p:val>
                                        </p:tav>
                                      </p:tavLst>
                                    </p:anim>
                                    <p:animEffect transition="in" filter="wipe(down)">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29" y="49516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私有属性</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矩形 6"/>
          <p:cNvSpPr/>
          <p:nvPr/>
        </p:nvSpPr>
        <p:spPr>
          <a:xfrm>
            <a:off x="1954253" y="1333962"/>
            <a:ext cx="800219"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1784256" y="1814650"/>
            <a:ext cx="1134115"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831382" y="1333962"/>
            <a:ext cx="877273" cy="877274"/>
            <a:chOff x="831382" y="1079943"/>
            <a:chExt cx="877273" cy="877274"/>
          </a:xfrm>
        </p:grpSpPr>
        <p:sp>
          <p:nvSpPr>
            <p:cNvPr id="10" name="Oval 4061"/>
            <p:cNvSpPr>
              <a:spLocks noChangeArrowheads="1"/>
            </p:cNvSpPr>
            <p:nvPr/>
          </p:nvSpPr>
          <p:spPr bwMode="auto">
            <a:xfrm>
              <a:off x="831382" y="1079943"/>
              <a:ext cx="877273"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3" name="图片 12"/>
            <p:cNvPicPr>
              <a:picLocks noChangeAspect="1"/>
            </p:cNvPicPr>
            <p:nvPr/>
          </p:nvPicPr>
          <p:blipFill>
            <a:blip r:embed="rId1" cstate="hqprint">
              <a:extLst>
                <a:ext uri="{28A0092B-C50C-407E-A947-70E740481C1C}">
                  <a14:useLocalDpi xmlns:a14="http://schemas.microsoft.com/office/drawing/2010/main" val="0"/>
                </a:ext>
              </a:extLst>
            </a:blip>
            <a:stretch>
              <a:fillRect/>
            </a:stretch>
          </p:blipFill>
          <p:spPr>
            <a:xfrm>
              <a:off x="949331" y="1197893"/>
              <a:ext cx="641374" cy="641374"/>
            </a:xfrm>
            <a:prstGeom prst="rect">
              <a:avLst/>
            </a:prstGeom>
          </p:spPr>
        </p:pic>
      </p:grpSp>
      <p:sp>
        <p:nvSpPr>
          <p:cNvPr id="14" name="矩形 13"/>
          <p:cNvSpPr/>
          <p:nvPr/>
        </p:nvSpPr>
        <p:spPr>
          <a:xfrm>
            <a:off x="1916340" y="2103184"/>
            <a:ext cx="9289360" cy="1200329"/>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latin typeface="+mj-lt"/>
                <a:ea typeface="微软雅黑" panose="020B0503020204020204" pitchFamily="34" charset="-122"/>
              </a:rPr>
              <a:t>实际上，</a:t>
            </a:r>
            <a:r>
              <a:rPr lang="en-US" altLang="zh-CN" sz="2400" dirty="0">
                <a:solidFill>
                  <a:schemeClr val="tx1">
                    <a:lumMod val="85000"/>
                    <a:lumOff val="15000"/>
                  </a:schemeClr>
                </a:solidFill>
                <a:latin typeface="+mj-lt"/>
                <a:ea typeface="微软雅黑" panose="020B0503020204020204" pitchFamily="34" charset="-122"/>
              </a:rPr>
              <a:t>Python</a:t>
            </a:r>
            <a:r>
              <a:rPr lang="zh-CN" altLang="en-US" sz="2400" dirty="0">
                <a:solidFill>
                  <a:schemeClr val="tx1">
                    <a:lumMod val="85000"/>
                    <a:lumOff val="15000"/>
                  </a:schemeClr>
                </a:solidFill>
                <a:latin typeface="+mj-lt"/>
                <a:ea typeface="微软雅黑" panose="020B0503020204020204" pitchFamily="34" charset="-122"/>
              </a:rPr>
              <a:t>中并不存在无法访问的私有属性。如果我们在类中定义了一个私有属性，则在类外访问该私有属性时需要在私有属性名前加上“</a:t>
            </a:r>
            <a:r>
              <a:rPr lang="en-US" altLang="zh-CN" sz="2400" dirty="0">
                <a:solidFill>
                  <a:schemeClr val="tx1">
                    <a:lumMod val="85000"/>
                    <a:lumOff val="15000"/>
                  </a:schemeClr>
                </a:solidFill>
                <a:latin typeface="+mj-lt"/>
                <a:ea typeface="微软雅黑" panose="020B0503020204020204" pitchFamily="34" charset="-122"/>
              </a:rPr>
              <a:t>_</a:t>
            </a:r>
            <a:r>
              <a:rPr lang="zh-CN" altLang="en-US" sz="2400" dirty="0">
                <a:solidFill>
                  <a:schemeClr val="tx1">
                    <a:lumMod val="85000"/>
                    <a:lumOff val="15000"/>
                  </a:schemeClr>
                </a:solidFill>
                <a:latin typeface="+mj-lt"/>
                <a:ea typeface="微软雅黑" panose="020B0503020204020204" pitchFamily="34" charset="-122"/>
              </a:rPr>
              <a:t>类名”。</a:t>
            </a:r>
            <a:endParaRPr lang="zh-CN" altLang="en-US" sz="2400" dirty="0">
              <a:solidFill>
                <a:schemeClr val="tx1">
                  <a:lumMod val="85000"/>
                  <a:lumOff val="15000"/>
                </a:schemeClr>
              </a:solidFill>
              <a:latin typeface="+mj-lt"/>
              <a:ea typeface="微软雅黑" panose="020B0503020204020204" pitchFamily="34" charset="-122"/>
            </a:endParaRPr>
          </a:p>
        </p:txBody>
      </p:sp>
      <p:sp>
        <p:nvSpPr>
          <p:cNvPr id="15" name="KSO_Shape"/>
          <p:cNvSpPr/>
          <p:nvPr/>
        </p:nvSpPr>
        <p:spPr>
          <a:xfrm>
            <a:off x="1749198" y="1951029"/>
            <a:ext cx="9493471" cy="1477971"/>
          </a:xfrm>
          <a:prstGeom prst="roundRect">
            <a:avLst>
              <a:gd name="adj" fmla="val 9813"/>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16" name="组合 15"/>
          <p:cNvGrpSpPr/>
          <p:nvPr/>
        </p:nvGrpSpPr>
        <p:grpSpPr>
          <a:xfrm>
            <a:off x="1749198" y="3876771"/>
            <a:ext cx="1470252" cy="656252"/>
            <a:chOff x="859240" y="2593913"/>
            <a:chExt cx="1999255" cy="1096904"/>
          </a:xfrm>
        </p:grpSpPr>
        <p:sp>
          <p:nvSpPr>
            <p:cNvPr id="17" name="圆角矩形 32"/>
            <p:cNvSpPr/>
            <p:nvPr/>
          </p:nvSpPr>
          <p:spPr>
            <a:xfrm rot="10800000" flipV="1">
              <a:off x="859240" y="2593913"/>
              <a:ext cx="1999255" cy="1096904"/>
            </a:xfrm>
            <a:prstGeom prst="roundRect">
              <a:avLst>
                <a:gd name="adj" fmla="val 14715"/>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8" name="文本框 17"/>
            <p:cNvSpPr txBox="1"/>
            <p:nvPr/>
          </p:nvSpPr>
          <p:spPr>
            <a:xfrm>
              <a:off x="1240732" y="2751743"/>
              <a:ext cx="1151488" cy="771651"/>
            </a:xfrm>
            <a:prstGeom prst="rect">
              <a:avLst/>
            </a:prstGeom>
            <a:noFill/>
          </p:spPr>
          <p:txBody>
            <a:bodyPr wrap="square" lIns="91436" tIns="45718" rIns="91436" bIns="45718" rtlCol="0" anchor="ctr">
              <a:spAutoFit/>
            </a:bodyPr>
            <a:lstStyle/>
            <a:p>
              <a:pPr lvl="0" algn="ctr" defTabSz="963930" fontAlgn="base">
                <a:spcBef>
                  <a:spcPct val="0"/>
                </a:spcBef>
                <a:spcAft>
                  <a:spcPct val="0"/>
                </a:spcAft>
                <a:defRPr/>
              </a:pPr>
              <a:r>
                <a:rPr lang="zh-CN" altLang="en-US" sz="2400" b="1" dirty="0">
                  <a:solidFill>
                    <a:prstClr val="white"/>
                  </a:solidFill>
                  <a:effectLst>
                    <a:outerShdw blurRad="38100" dist="38100" dir="2700000" algn="tl">
                      <a:srgbClr val="000000">
                        <a:alpha val="43137"/>
                      </a:srgbClr>
                    </a:outerShdw>
                  </a:effectLst>
                  <a:latin typeface="Impact" panose="020B0806030902050204" pitchFamily="34" charset="0"/>
                  <a:ea typeface="微软雅黑" panose="020B0503020204020204" pitchFamily="34" charset="-122"/>
                  <a:cs typeface="+mn-ea"/>
                  <a:sym typeface="+mn-lt"/>
                </a:rPr>
                <a:t>例如</a:t>
              </a:r>
              <a:endParaRPr kumimoji="0" lang="zh-CN" alt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Impact" panose="020B0806030902050204" pitchFamily="34" charset="0"/>
                <a:ea typeface="微软雅黑" panose="020B0503020204020204" pitchFamily="34" charset="-122"/>
                <a:cs typeface="+mn-ea"/>
                <a:sym typeface="+mn-lt"/>
              </a:endParaRPr>
            </a:p>
          </p:txBody>
        </p:sp>
      </p:grpSp>
      <p:sp>
        <p:nvSpPr>
          <p:cNvPr id="19" name="等腰三角形 18"/>
          <p:cNvSpPr/>
          <p:nvPr/>
        </p:nvSpPr>
        <p:spPr>
          <a:xfrm rot="5400000">
            <a:off x="3339338" y="4063526"/>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矩形 19"/>
          <p:cNvSpPr/>
          <p:nvPr/>
        </p:nvSpPr>
        <p:spPr>
          <a:xfrm>
            <a:off x="3780549" y="3783289"/>
            <a:ext cx="6275288" cy="830997"/>
          </a:xfrm>
          <a:prstGeom prst="rect">
            <a:avLst/>
          </a:prstGeom>
        </p:spPr>
        <p:txBody>
          <a:bodyPr wrap="square">
            <a:spAutoFit/>
          </a:bodyPr>
          <a:lstStyle/>
          <a:p>
            <a:r>
              <a:rPr lang="zh-CN" altLang="en-US" sz="2400" kern="100" dirty="0">
                <a:solidFill>
                  <a:schemeClr val="tx1">
                    <a:lumMod val="85000"/>
                    <a:lumOff val="15000"/>
                  </a:schemeClr>
                </a:solidFill>
                <a:cs typeface="Times New Roman" panose="02020603050405020304" pitchFamily="18" charset="0"/>
              </a:rPr>
              <a:t>我们只需要将第</a:t>
            </a:r>
            <a:r>
              <a:rPr lang="en-US" altLang="zh-CN" sz="2400" kern="100" dirty="0">
                <a:solidFill>
                  <a:schemeClr val="tx1">
                    <a:lumMod val="85000"/>
                    <a:lumOff val="15000"/>
                  </a:schemeClr>
                </a:solidFill>
                <a:cs typeface="Times New Roman" panose="02020603050405020304" pitchFamily="18" charset="0"/>
              </a:rPr>
              <a:t>11</a:t>
            </a:r>
            <a:r>
              <a:rPr lang="zh-CN" altLang="en-US" sz="2400" kern="100" dirty="0">
                <a:solidFill>
                  <a:schemeClr val="tx1">
                    <a:lumMod val="85000"/>
                    <a:lumOff val="15000"/>
                  </a:schemeClr>
                </a:solidFill>
                <a:cs typeface="Times New Roman" panose="02020603050405020304" pitchFamily="18" charset="0"/>
              </a:rPr>
              <a:t>行代码改为：</a:t>
            </a:r>
            <a:endParaRPr lang="zh-CN" altLang="en-US" sz="2400" kern="100" dirty="0">
              <a:solidFill>
                <a:schemeClr val="tx1">
                  <a:lumMod val="85000"/>
                  <a:lumOff val="15000"/>
                </a:schemeClr>
              </a:solidFill>
              <a:cs typeface="Times New Roman" panose="02020603050405020304" pitchFamily="18" charset="0"/>
            </a:endParaRPr>
          </a:p>
          <a:p>
            <a:r>
              <a:rPr lang="zh-CN" altLang="en-US" sz="2400" kern="100" dirty="0">
                <a:solidFill>
                  <a:schemeClr val="tx1">
                    <a:lumMod val="85000"/>
                    <a:lumOff val="15000"/>
                  </a:schemeClr>
                </a:solidFill>
                <a:cs typeface="Times New Roman" panose="02020603050405020304" pitchFamily="18" charset="0"/>
              </a:rPr>
              <a:t>	</a:t>
            </a:r>
            <a:r>
              <a:rPr lang="en-US" altLang="zh-CN" sz="2400" kern="100" dirty="0">
                <a:solidFill>
                  <a:schemeClr val="tx1">
                    <a:lumMod val="85000"/>
                    <a:lumOff val="15000"/>
                  </a:schemeClr>
                </a:solidFill>
                <a:cs typeface="Times New Roman" panose="02020603050405020304" pitchFamily="18" charset="0"/>
              </a:rPr>
              <a:t>print('</a:t>
            </a:r>
            <a:r>
              <a:rPr lang="zh-CN" altLang="en-US" sz="2400" kern="100" dirty="0">
                <a:solidFill>
                  <a:schemeClr val="tx1">
                    <a:lumMod val="85000"/>
                    <a:lumOff val="15000"/>
                  </a:schemeClr>
                </a:solidFill>
                <a:cs typeface="Times New Roman" panose="02020603050405020304" pitchFamily="18" charset="0"/>
              </a:rPr>
              <a:t>身份证号：</a:t>
            </a:r>
            <a:r>
              <a:rPr lang="en-US" altLang="zh-CN" sz="2400" kern="100" dirty="0">
                <a:solidFill>
                  <a:schemeClr val="tx1">
                    <a:lumMod val="85000"/>
                    <a:lumOff val="15000"/>
                  </a:schemeClr>
                </a:solidFill>
                <a:cs typeface="Times New Roman" panose="02020603050405020304" pitchFamily="18" charset="0"/>
              </a:rPr>
              <a:t>%s'%</a:t>
            </a:r>
            <a:r>
              <a:rPr lang="en-US" altLang="zh-CN" sz="2400" kern="100" dirty="0" err="1">
                <a:solidFill>
                  <a:schemeClr val="tx1">
                    <a:lumMod val="85000"/>
                    <a:lumOff val="15000"/>
                  </a:schemeClr>
                </a:solidFill>
                <a:cs typeface="Times New Roman" panose="02020603050405020304" pitchFamily="18" charset="0"/>
              </a:rPr>
              <a:t>stu</a:t>
            </a:r>
            <a:r>
              <a:rPr lang="en-US" altLang="zh-CN" sz="2400" kern="100" dirty="0">
                <a:solidFill>
                  <a:schemeClr val="tx1">
                    <a:lumMod val="85000"/>
                    <a:lumOff val="15000"/>
                  </a:schemeClr>
                </a:solidFill>
                <a:cs typeface="Times New Roman" panose="02020603050405020304" pitchFamily="18" charset="0"/>
              </a:rPr>
              <a:t>._</a:t>
            </a:r>
            <a:r>
              <a:rPr lang="en-US" altLang="zh-CN" sz="2400" kern="100" dirty="0" err="1">
                <a:solidFill>
                  <a:schemeClr val="tx1">
                    <a:lumMod val="85000"/>
                    <a:lumOff val="15000"/>
                  </a:schemeClr>
                </a:solidFill>
                <a:cs typeface="Times New Roman" panose="02020603050405020304" pitchFamily="18" charset="0"/>
              </a:rPr>
              <a:t>Student__id</a:t>
            </a:r>
            <a:r>
              <a:rPr lang="en-US" altLang="zh-CN" sz="2400" kern="100" dirty="0">
                <a:solidFill>
                  <a:schemeClr val="tx1">
                    <a:lumMod val="85000"/>
                    <a:lumOff val="15000"/>
                  </a:schemeClr>
                </a:solidFill>
                <a:cs typeface="Times New Roman" panose="02020603050405020304" pitchFamily="18" charset="0"/>
              </a:rPr>
              <a:t>)</a:t>
            </a:r>
            <a:endParaRPr lang="en-US" altLang="zh-CN" sz="2400" kern="100" dirty="0">
              <a:solidFill>
                <a:schemeClr val="tx1">
                  <a:lumMod val="85000"/>
                  <a:lumOff val="15000"/>
                </a:schemeClr>
              </a:solidFill>
              <a:cs typeface="Times New Roman" panose="02020603050405020304" pitchFamily="18" charset="0"/>
            </a:endParaRPr>
          </a:p>
        </p:txBody>
      </p:sp>
      <p:sp>
        <p:nvSpPr>
          <p:cNvPr id="21" name="矩形 20"/>
          <p:cNvSpPr/>
          <p:nvPr/>
        </p:nvSpPr>
        <p:spPr>
          <a:xfrm>
            <a:off x="1916340" y="5134578"/>
            <a:ext cx="9289360" cy="461665"/>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程序即可正常运行，并在屏幕上输出正确结果。</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KSO_Shape"/>
          <p:cNvSpPr/>
          <p:nvPr/>
        </p:nvSpPr>
        <p:spPr>
          <a:xfrm>
            <a:off x="1749198" y="4949912"/>
            <a:ext cx="9493471" cy="830998"/>
          </a:xfrm>
          <a:prstGeom prst="roundRect">
            <a:avLst>
              <a:gd name="adj" fmla="val 1308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p:tgtEl>
                                          <p:spTgt spid="7"/>
                                        </p:tgtEl>
                                        <p:attrNameLst>
                                          <p:attrName>ppt_y</p:attrName>
                                        </p:attrNameLst>
                                      </p:cBhvr>
                                      <p:tavLst>
                                        <p:tav tm="0">
                                          <p:val>
                                            <p:strVal val="#ppt_y+#ppt_h*1.125000"/>
                                          </p:val>
                                        </p:tav>
                                        <p:tav tm="100000">
                                          <p:val>
                                            <p:strVal val="#ppt_y"/>
                                          </p:val>
                                        </p:tav>
                                      </p:tavLst>
                                    </p:anim>
                                    <p:animEffect transition="in" filter="wipe(up)">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p:tgtEl>
                                          <p:spTgt spid="14"/>
                                        </p:tgtEl>
                                        <p:attrNameLst>
                                          <p:attrName>ppt_y</p:attrName>
                                        </p:attrNameLst>
                                      </p:cBhvr>
                                      <p:tavLst>
                                        <p:tav tm="0">
                                          <p:val>
                                            <p:strVal val="#ppt_y-#ppt_h*1.125000"/>
                                          </p:val>
                                        </p:tav>
                                        <p:tav tm="100000">
                                          <p:val>
                                            <p:strVal val="#ppt_y"/>
                                          </p:val>
                                        </p:tav>
                                      </p:tavLst>
                                    </p:anim>
                                    <p:animEffect transition="in" filter="wipe(down)">
                                      <p:cBhvr>
                                        <p:cTn id="30" dur="500"/>
                                        <p:tgtEl>
                                          <p:spTgt spid="14"/>
                                        </p:tgtEl>
                                      </p:cBhvr>
                                    </p:animEffect>
                                  </p:childTnLst>
                                </p:cTn>
                              </p:par>
                            </p:childTnLst>
                          </p:cTn>
                        </p:par>
                        <p:par>
                          <p:cTn id="31" fill="hold">
                            <p:stCondLst>
                              <p:cond delay="1500"/>
                            </p:stCondLst>
                            <p:childTnLst>
                              <p:par>
                                <p:cTn id="32" presetID="53" presetClass="entr" presetSubtype="16"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p:cTn id="34" dur="500" fill="hold"/>
                                        <p:tgtEl>
                                          <p:spTgt spid="16"/>
                                        </p:tgtEl>
                                        <p:attrNameLst>
                                          <p:attrName>ppt_w</p:attrName>
                                        </p:attrNameLst>
                                      </p:cBhvr>
                                      <p:tavLst>
                                        <p:tav tm="0">
                                          <p:val>
                                            <p:fltVal val="0"/>
                                          </p:val>
                                        </p:tav>
                                        <p:tav tm="100000">
                                          <p:val>
                                            <p:strVal val="#ppt_w"/>
                                          </p:val>
                                        </p:tav>
                                      </p:tavLst>
                                    </p:anim>
                                    <p:anim calcmode="lin" valueType="num">
                                      <p:cBhvr>
                                        <p:cTn id="35" dur="500" fill="hold"/>
                                        <p:tgtEl>
                                          <p:spTgt spid="16"/>
                                        </p:tgtEl>
                                        <p:attrNameLst>
                                          <p:attrName>ppt_h</p:attrName>
                                        </p:attrNameLst>
                                      </p:cBhvr>
                                      <p:tavLst>
                                        <p:tav tm="0">
                                          <p:val>
                                            <p:fltVal val="0"/>
                                          </p:val>
                                        </p:tav>
                                        <p:tav tm="100000">
                                          <p:val>
                                            <p:strVal val="#ppt_h"/>
                                          </p:val>
                                        </p:tav>
                                      </p:tavLst>
                                    </p:anim>
                                    <p:animEffect transition="in" filter="fade">
                                      <p:cBhvr>
                                        <p:cTn id="36" dur="500"/>
                                        <p:tgtEl>
                                          <p:spTgt spid="16"/>
                                        </p:tgtEl>
                                      </p:cBhvr>
                                    </p:animEffect>
                                  </p:childTnLst>
                                </p:cTn>
                              </p:par>
                            </p:childTnLst>
                          </p:cTn>
                        </p:par>
                        <p:par>
                          <p:cTn id="37" fill="hold">
                            <p:stCondLst>
                              <p:cond delay="2000"/>
                            </p:stCondLst>
                            <p:childTnLst>
                              <p:par>
                                <p:cTn id="38" presetID="12" presetClass="entr" presetSubtype="8"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additive="base">
                                        <p:cTn id="40" dur="500"/>
                                        <p:tgtEl>
                                          <p:spTgt spid="19"/>
                                        </p:tgtEl>
                                        <p:attrNameLst>
                                          <p:attrName>ppt_x</p:attrName>
                                        </p:attrNameLst>
                                      </p:cBhvr>
                                      <p:tavLst>
                                        <p:tav tm="0">
                                          <p:val>
                                            <p:strVal val="#ppt_x-#ppt_w*1.125000"/>
                                          </p:val>
                                        </p:tav>
                                        <p:tav tm="100000">
                                          <p:val>
                                            <p:strVal val="#ppt_x"/>
                                          </p:val>
                                        </p:tav>
                                      </p:tavLst>
                                    </p:anim>
                                    <p:animEffect transition="in" filter="wipe(right)">
                                      <p:cBhvr>
                                        <p:cTn id="41" dur="500"/>
                                        <p:tgtEl>
                                          <p:spTgt spid="19"/>
                                        </p:tgtEl>
                                      </p:cBhvr>
                                    </p:animEffect>
                                  </p:childTnLst>
                                </p:cTn>
                              </p:par>
                            </p:childTnLst>
                          </p:cTn>
                        </p:par>
                        <p:par>
                          <p:cTn id="42" fill="hold">
                            <p:stCondLst>
                              <p:cond delay="2500"/>
                            </p:stCondLst>
                            <p:childTnLst>
                              <p:par>
                                <p:cTn id="43" presetID="22" presetClass="entr" presetSubtype="8" fill="hold" grpId="0" nodeType="after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left)">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par>
                                <p:cTn id="49" presetID="12" presetClass="entr" presetSubtype="1"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p:tgtEl>
                                          <p:spTgt spid="21"/>
                                        </p:tgtEl>
                                        <p:attrNameLst>
                                          <p:attrName>ppt_y</p:attrName>
                                        </p:attrNameLst>
                                      </p:cBhvr>
                                      <p:tavLst>
                                        <p:tav tm="0">
                                          <p:val>
                                            <p:strVal val="#ppt_y-#ppt_h*1.125000"/>
                                          </p:val>
                                        </p:tav>
                                        <p:tav tm="100000">
                                          <p:val>
                                            <p:strVal val="#ppt_y"/>
                                          </p:val>
                                        </p:tav>
                                      </p:tavLst>
                                    </p:anim>
                                    <p:animEffect transition="in" filter="wipe(down)">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4" grpId="0"/>
      <p:bldP spid="15" grpId="0" animBg="1"/>
      <p:bldP spid="19" grpId="0" animBg="1"/>
      <p:bldP spid="20" grpId="0"/>
      <p:bldP spid="21" grpId="0"/>
      <p:bldP spid="2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29" y="49516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私有属性</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矩形 6"/>
          <p:cNvSpPr/>
          <p:nvPr/>
        </p:nvSpPr>
        <p:spPr>
          <a:xfrm>
            <a:off x="1954253" y="1333962"/>
            <a:ext cx="800219"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1784256" y="1814650"/>
            <a:ext cx="1134115"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831382" y="1333962"/>
            <a:ext cx="877273" cy="877274"/>
            <a:chOff x="831382" y="1079943"/>
            <a:chExt cx="877273" cy="877274"/>
          </a:xfrm>
        </p:grpSpPr>
        <p:sp>
          <p:nvSpPr>
            <p:cNvPr id="10" name="Oval 4061"/>
            <p:cNvSpPr>
              <a:spLocks noChangeArrowheads="1"/>
            </p:cNvSpPr>
            <p:nvPr/>
          </p:nvSpPr>
          <p:spPr bwMode="auto">
            <a:xfrm>
              <a:off x="831382" y="1079943"/>
              <a:ext cx="877273"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pic>
          <p:nvPicPr>
            <p:cNvPr id="13" name="图片 12"/>
            <p:cNvPicPr>
              <a:picLocks noChangeAspect="1"/>
            </p:cNvPicPr>
            <p:nvPr/>
          </p:nvPicPr>
          <p:blipFill>
            <a:blip r:embed="rId1" cstate="hqprint">
              <a:extLst>
                <a:ext uri="{28A0092B-C50C-407E-A947-70E740481C1C}">
                  <a14:useLocalDpi xmlns:a14="http://schemas.microsoft.com/office/drawing/2010/main" val="0"/>
                </a:ext>
              </a:extLst>
            </a:blip>
            <a:stretch>
              <a:fillRect/>
            </a:stretch>
          </p:blipFill>
          <p:spPr>
            <a:xfrm>
              <a:off x="949331" y="1197893"/>
              <a:ext cx="641374" cy="641374"/>
            </a:xfrm>
            <a:prstGeom prst="rect">
              <a:avLst/>
            </a:prstGeom>
          </p:spPr>
        </p:pic>
      </p:grpSp>
      <p:sp>
        <p:nvSpPr>
          <p:cNvPr id="15" name="KSO_Shape"/>
          <p:cNvSpPr/>
          <p:nvPr/>
        </p:nvSpPr>
        <p:spPr>
          <a:xfrm>
            <a:off x="1749198" y="1951029"/>
            <a:ext cx="9493471" cy="1477971"/>
          </a:xfrm>
          <a:prstGeom prst="roundRect">
            <a:avLst>
              <a:gd name="adj" fmla="val 9813"/>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16" name="组合 15"/>
          <p:cNvGrpSpPr/>
          <p:nvPr/>
        </p:nvGrpSpPr>
        <p:grpSpPr>
          <a:xfrm>
            <a:off x="1749198" y="3738401"/>
            <a:ext cx="1470252" cy="656252"/>
            <a:chOff x="859240" y="2593913"/>
            <a:chExt cx="1999255" cy="1096904"/>
          </a:xfrm>
        </p:grpSpPr>
        <p:sp>
          <p:nvSpPr>
            <p:cNvPr id="17" name="圆角矩形 32"/>
            <p:cNvSpPr/>
            <p:nvPr/>
          </p:nvSpPr>
          <p:spPr>
            <a:xfrm rot="10800000" flipV="1">
              <a:off x="859240" y="2593913"/>
              <a:ext cx="1999255" cy="1096904"/>
            </a:xfrm>
            <a:prstGeom prst="roundRect">
              <a:avLst>
                <a:gd name="adj" fmla="val 14715"/>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8" name="文本框 17"/>
            <p:cNvSpPr txBox="1"/>
            <p:nvPr/>
          </p:nvSpPr>
          <p:spPr>
            <a:xfrm>
              <a:off x="1240732" y="2751743"/>
              <a:ext cx="1151488" cy="771651"/>
            </a:xfrm>
            <a:prstGeom prst="rect">
              <a:avLst/>
            </a:prstGeom>
            <a:noFill/>
          </p:spPr>
          <p:txBody>
            <a:bodyPr wrap="square" lIns="91436" tIns="45718" rIns="91436" bIns="45718" rtlCol="0" anchor="ctr">
              <a:spAutoFit/>
            </a:bodyPr>
            <a:lstStyle/>
            <a:p>
              <a:pPr lvl="0" algn="ctr" defTabSz="963930" fontAlgn="base">
                <a:spcBef>
                  <a:spcPct val="0"/>
                </a:spcBef>
                <a:spcAft>
                  <a:spcPct val="0"/>
                </a:spcAft>
                <a:defRPr/>
              </a:pPr>
              <a:r>
                <a:rPr lang="zh-CN" altLang="en-US" sz="2400" b="1" dirty="0">
                  <a:solidFill>
                    <a:prstClr val="white"/>
                  </a:solidFill>
                  <a:effectLst>
                    <a:outerShdw blurRad="38100" dist="38100" dir="2700000" algn="tl">
                      <a:srgbClr val="000000">
                        <a:alpha val="43137"/>
                      </a:srgbClr>
                    </a:outerShdw>
                  </a:effectLst>
                  <a:latin typeface="Impact" panose="020B0806030902050204" pitchFamily="34" charset="0"/>
                  <a:ea typeface="微软雅黑" panose="020B0503020204020204" pitchFamily="34" charset="-122"/>
                  <a:cs typeface="+mn-ea"/>
                  <a:sym typeface="+mn-lt"/>
                </a:rPr>
                <a:t>例如</a:t>
              </a:r>
              <a:endParaRPr kumimoji="0" lang="zh-CN" alt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Impact" panose="020B0806030902050204" pitchFamily="34" charset="0"/>
                <a:ea typeface="微软雅黑" panose="020B0503020204020204" pitchFamily="34" charset="-122"/>
                <a:cs typeface="+mn-ea"/>
                <a:sym typeface="+mn-lt"/>
              </a:endParaRPr>
            </a:p>
          </p:txBody>
        </p:sp>
      </p:grpSp>
      <p:sp>
        <p:nvSpPr>
          <p:cNvPr id="19" name="等腰三角形 18"/>
          <p:cNvSpPr/>
          <p:nvPr/>
        </p:nvSpPr>
        <p:spPr>
          <a:xfrm rot="5400000">
            <a:off x="3339338" y="3925156"/>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3" name="矩形 22"/>
          <p:cNvSpPr/>
          <p:nvPr/>
        </p:nvSpPr>
        <p:spPr>
          <a:xfrm>
            <a:off x="1916340" y="2124052"/>
            <a:ext cx="9289360" cy="1135054"/>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类中的方法本质上就是前面所学习的函数，因此，类中的方法也可以有默认参数值。</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3780549" y="3832827"/>
            <a:ext cx="7425151" cy="2270558"/>
          </a:xfrm>
          <a:prstGeom prst="rect">
            <a:avLst/>
          </a:prstGeom>
        </p:spPr>
        <p:txBody>
          <a:bodyPr wrap="square">
            <a:spAutoFit/>
          </a:bodyPr>
          <a:lstStyle/>
          <a:p>
            <a:pPr>
              <a:lnSpc>
                <a:spcPct val="120000"/>
              </a:lnSpc>
            </a:pPr>
            <a:r>
              <a:rPr lang="zh-CN" altLang="en-US" sz="2400" kern="100" dirty="0">
                <a:solidFill>
                  <a:schemeClr val="tx1">
                    <a:lumMod val="85000"/>
                    <a:lumOff val="15000"/>
                  </a:schemeClr>
                </a:solidFill>
                <a:cs typeface="Times New Roman" panose="02020603050405020304" pitchFamily="18" charset="0"/>
              </a:rPr>
              <a:t>可以将第</a:t>
            </a:r>
            <a:r>
              <a:rPr lang="en-US" altLang="zh-CN" sz="2400" kern="100" dirty="0">
                <a:solidFill>
                  <a:schemeClr val="tx1">
                    <a:lumMod val="85000"/>
                    <a:lumOff val="15000"/>
                  </a:schemeClr>
                </a:solidFill>
                <a:cs typeface="Times New Roman" panose="02020603050405020304" pitchFamily="18" charset="0"/>
              </a:rPr>
              <a:t>4</a:t>
            </a:r>
            <a:r>
              <a:rPr lang="zh-CN" altLang="en-US" sz="2400" kern="100" dirty="0">
                <a:solidFill>
                  <a:schemeClr val="tx1">
                    <a:lumMod val="85000"/>
                    <a:lumOff val="15000"/>
                  </a:schemeClr>
                </a:solidFill>
                <a:cs typeface="Times New Roman" panose="02020603050405020304" pitchFamily="18" charset="0"/>
              </a:rPr>
              <a:t>行代码修改为：</a:t>
            </a:r>
            <a:endParaRPr lang="zh-CN" altLang="en-US" sz="2400" kern="100" dirty="0">
              <a:solidFill>
                <a:schemeClr val="tx1">
                  <a:lumMod val="85000"/>
                  <a:lumOff val="15000"/>
                </a:schemeClr>
              </a:solidFill>
              <a:cs typeface="Times New Roman" panose="02020603050405020304" pitchFamily="18" charset="0"/>
            </a:endParaRPr>
          </a:p>
          <a:p>
            <a:pPr>
              <a:lnSpc>
                <a:spcPct val="120000"/>
              </a:lnSpc>
            </a:pPr>
            <a:r>
              <a:rPr lang="zh-CN" altLang="en-US" sz="2400" kern="100" dirty="0">
                <a:solidFill>
                  <a:schemeClr val="tx1">
                    <a:lumMod val="85000"/>
                    <a:lumOff val="15000"/>
                  </a:schemeClr>
                </a:solidFill>
                <a:cs typeface="Times New Roman" panose="02020603050405020304" pitchFamily="18" charset="0"/>
              </a:rPr>
              <a:t>	</a:t>
            </a:r>
            <a:r>
              <a:rPr lang="en-US" altLang="zh-CN" sz="2400" kern="100" dirty="0">
                <a:solidFill>
                  <a:schemeClr val="tx1">
                    <a:lumMod val="85000"/>
                    <a:lumOff val="15000"/>
                  </a:schemeClr>
                </a:solidFill>
                <a:cs typeface="Times New Roman" panose="02020603050405020304" pitchFamily="18" charset="0"/>
              </a:rPr>
              <a:t>def </a:t>
            </a:r>
            <a:r>
              <a:rPr lang="en-US" altLang="zh-CN" sz="2400" kern="100" dirty="0" err="1">
                <a:solidFill>
                  <a:schemeClr val="tx1">
                    <a:lumMod val="85000"/>
                    <a:lumOff val="15000"/>
                  </a:schemeClr>
                </a:solidFill>
                <a:cs typeface="Times New Roman" panose="02020603050405020304" pitchFamily="18" charset="0"/>
              </a:rPr>
              <a:t>SetInfo</a:t>
            </a:r>
            <a:r>
              <a:rPr lang="en-US" altLang="zh-CN" sz="2400" kern="100" dirty="0">
                <a:solidFill>
                  <a:schemeClr val="tx1">
                    <a:lumMod val="85000"/>
                    <a:lumOff val="15000"/>
                  </a:schemeClr>
                </a:solidFill>
                <a:cs typeface="Times New Roman" panose="02020603050405020304" pitchFamily="18" charset="0"/>
              </a:rPr>
              <a:t>(</a:t>
            </a:r>
            <a:r>
              <a:rPr lang="en-US" altLang="zh-CN" sz="2400" kern="100" dirty="0" err="1">
                <a:solidFill>
                  <a:schemeClr val="tx1">
                    <a:lumMod val="85000"/>
                    <a:lumOff val="15000"/>
                  </a:schemeClr>
                </a:solidFill>
                <a:cs typeface="Times New Roman" panose="02020603050405020304" pitchFamily="18" charset="0"/>
              </a:rPr>
              <a:t>self,newname,newid</a:t>
            </a:r>
            <a:r>
              <a:rPr lang="en-US" altLang="zh-CN" sz="2400" kern="100" dirty="0">
                <a:solidFill>
                  <a:schemeClr val="tx1">
                    <a:lumMod val="85000"/>
                    <a:lumOff val="15000"/>
                  </a:schemeClr>
                </a:solidFill>
                <a:cs typeface="Times New Roman" panose="02020603050405020304" pitchFamily="18" charset="0"/>
              </a:rPr>
              <a:t>='Unknown'): </a:t>
            </a:r>
            <a:endParaRPr lang="en-US" altLang="zh-CN" sz="2400" kern="100" dirty="0">
              <a:solidFill>
                <a:schemeClr val="tx1">
                  <a:lumMod val="85000"/>
                  <a:lumOff val="15000"/>
                </a:schemeClr>
              </a:solidFill>
              <a:cs typeface="Times New Roman" panose="02020603050405020304" pitchFamily="18" charset="0"/>
            </a:endParaRPr>
          </a:p>
          <a:p>
            <a:pPr>
              <a:lnSpc>
                <a:spcPct val="120000"/>
              </a:lnSpc>
            </a:pPr>
            <a:r>
              <a:rPr lang="en-US" altLang="zh-CN" sz="2400" kern="100" dirty="0">
                <a:solidFill>
                  <a:schemeClr val="tx1">
                    <a:lumMod val="85000"/>
                    <a:lumOff val="15000"/>
                  </a:schemeClr>
                </a:solidFill>
                <a:cs typeface="Times New Roman" panose="02020603050405020304" pitchFamily="18" charset="0"/>
              </a:rPr>
              <a:t>					#</a:t>
            </a:r>
            <a:r>
              <a:rPr lang="zh-CN" altLang="en-US" sz="2400" kern="100" dirty="0">
                <a:solidFill>
                  <a:schemeClr val="tx1">
                    <a:lumMod val="85000"/>
                    <a:lumOff val="15000"/>
                  </a:schemeClr>
                </a:solidFill>
                <a:cs typeface="Times New Roman" panose="02020603050405020304" pitchFamily="18" charset="0"/>
              </a:rPr>
              <a:t>定义</a:t>
            </a:r>
            <a:r>
              <a:rPr lang="en-US" altLang="zh-CN" sz="2400" kern="100" dirty="0" err="1">
                <a:solidFill>
                  <a:schemeClr val="tx1">
                    <a:lumMod val="85000"/>
                    <a:lumOff val="15000"/>
                  </a:schemeClr>
                </a:solidFill>
                <a:cs typeface="Times New Roman" panose="02020603050405020304" pitchFamily="18" charset="0"/>
              </a:rPr>
              <a:t>SetInfo</a:t>
            </a:r>
            <a:r>
              <a:rPr lang="zh-CN" altLang="en-US" sz="2400" kern="100" dirty="0">
                <a:solidFill>
                  <a:schemeClr val="tx1">
                    <a:lumMod val="85000"/>
                    <a:lumOff val="15000"/>
                  </a:schemeClr>
                </a:solidFill>
                <a:cs typeface="Times New Roman" panose="02020603050405020304" pitchFamily="18" charset="0"/>
              </a:rPr>
              <a:t>方法</a:t>
            </a:r>
            <a:endParaRPr lang="zh-CN" altLang="en-US" sz="2400" kern="100" dirty="0">
              <a:solidFill>
                <a:schemeClr val="tx1">
                  <a:lumMod val="85000"/>
                  <a:lumOff val="15000"/>
                </a:schemeClr>
              </a:solidFill>
              <a:cs typeface="Times New Roman" panose="02020603050405020304" pitchFamily="18" charset="0"/>
            </a:endParaRPr>
          </a:p>
          <a:p>
            <a:pPr>
              <a:lnSpc>
                <a:spcPct val="120000"/>
              </a:lnSpc>
            </a:pPr>
            <a:r>
              <a:rPr lang="zh-CN" altLang="en-US" sz="2400" kern="100" dirty="0">
                <a:solidFill>
                  <a:schemeClr val="tx1">
                    <a:lumMod val="85000"/>
                    <a:lumOff val="15000"/>
                  </a:schemeClr>
                </a:solidFill>
                <a:cs typeface="Times New Roman" panose="02020603050405020304" pitchFamily="18" charset="0"/>
              </a:rPr>
              <a:t>将第</a:t>
            </a:r>
            <a:r>
              <a:rPr lang="en-US" altLang="zh-CN" sz="2400" kern="100" dirty="0">
                <a:solidFill>
                  <a:schemeClr val="tx1">
                    <a:lumMod val="85000"/>
                    <a:lumOff val="15000"/>
                  </a:schemeClr>
                </a:solidFill>
                <a:cs typeface="Times New Roman" panose="02020603050405020304" pitchFamily="18" charset="0"/>
              </a:rPr>
              <a:t>9</a:t>
            </a:r>
            <a:r>
              <a:rPr lang="zh-CN" altLang="en-US" sz="2400" kern="100" dirty="0">
                <a:solidFill>
                  <a:schemeClr val="tx1">
                    <a:lumMod val="85000"/>
                    <a:lumOff val="15000"/>
                  </a:schemeClr>
                </a:solidFill>
                <a:cs typeface="Times New Roman" panose="02020603050405020304" pitchFamily="18" charset="0"/>
              </a:rPr>
              <a:t>行代码修改为：</a:t>
            </a:r>
            <a:endParaRPr lang="zh-CN" altLang="en-US" sz="2400" kern="100" dirty="0">
              <a:solidFill>
                <a:schemeClr val="tx1">
                  <a:lumMod val="85000"/>
                  <a:lumOff val="15000"/>
                </a:schemeClr>
              </a:solidFill>
              <a:cs typeface="Times New Roman" panose="02020603050405020304" pitchFamily="18" charset="0"/>
            </a:endParaRPr>
          </a:p>
          <a:p>
            <a:pPr>
              <a:lnSpc>
                <a:spcPct val="120000"/>
              </a:lnSpc>
            </a:pPr>
            <a:r>
              <a:rPr lang="zh-CN" altLang="en-US" sz="2400" kern="100" dirty="0">
                <a:solidFill>
                  <a:schemeClr val="tx1">
                    <a:lumMod val="85000"/>
                    <a:lumOff val="15000"/>
                  </a:schemeClr>
                </a:solidFill>
                <a:cs typeface="Times New Roman" panose="02020603050405020304" pitchFamily="18" charset="0"/>
              </a:rPr>
              <a:t>	</a:t>
            </a:r>
            <a:r>
              <a:rPr lang="en-US" altLang="zh-CN" sz="2400" kern="100" dirty="0" err="1">
                <a:solidFill>
                  <a:schemeClr val="tx1">
                    <a:lumMod val="85000"/>
                    <a:lumOff val="15000"/>
                  </a:schemeClr>
                </a:solidFill>
                <a:cs typeface="Times New Roman" panose="02020603050405020304" pitchFamily="18" charset="0"/>
              </a:rPr>
              <a:t>stu.SetInfo</a:t>
            </a:r>
            <a:r>
              <a:rPr lang="en-US" altLang="zh-CN" sz="2400" kern="100" dirty="0">
                <a:solidFill>
                  <a:schemeClr val="tx1">
                    <a:lumMod val="85000"/>
                    <a:lumOff val="15000"/>
                  </a:schemeClr>
                </a:solidFill>
                <a:cs typeface="Times New Roman" panose="02020603050405020304" pitchFamily="18" charset="0"/>
              </a:rPr>
              <a:t>('</a:t>
            </a:r>
            <a:r>
              <a:rPr lang="zh-CN" altLang="en-US" sz="2400" kern="100" dirty="0">
                <a:solidFill>
                  <a:schemeClr val="tx1">
                    <a:lumMod val="85000"/>
                    <a:lumOff val="15000"/>
                  </a:schemeClr>
                </a:solidFill>
                <a:cs typeface="Times New Roman" panose="02020603050405020304" pitchFamily="18" charset="0"/>
              </a:rPr>
              <a:t>李晓明</a:t>
            </a:r>
            <a:r>
              <a:rPr lang="en-US" altLang="zh-CN" sz="2400" kern="100" dirty="0">
                <a:solidFill>
                  <a:schemeClr val="tx1">
                    <a:lumMod val="85000"/>
                    <a:lumOff val="15000"/>
                  </a:schemeClr>
                </a:solidFill>
                <a:cs typeface="Times New Roman" panose="02020603050405020304" pitchFamily="18" charset="0"/>
              </a:rPr>
              <a:t>') #</a:t>
            </a:r>
            <a:r>
              <a:rPr lang="zh-CN" altLang="en-US" sz="2400" kern="100" dirty="0">
                <a:solidFill>
                  <a:schemeClr val="tx1">
                    <a:lumMod val="85000"/>
                    <a:lumOff val="15000"/>
                  </a:schemeClr>
                </a:solidFill>
                <a:cs typeface="Times New Roman" panose="02020603050405020304" pitchFamily="18" charset="0"/>
              </a:rPr>
              <a:t>通过</a:t>
            </a:r>
            <a:r>
              <a:rPr lang="en-US" altLang="zh-CN" sz="2400" kern="100" dirty="0" err="1">
                <a:solidFill>
                  <a:schemeClr val="tx1">
                    <a:lumMod val="85000"/>
                    <a:lumOff val="15000"/>
                  </a:schemeClr>
                </a:solidFill>
                <a:cs typeface="Times New Roman" panose="02020603050405020304" pitchFamily="18" charset="0"/>
              </a:rPr>
              <a:t>stu</a:t>
            </a:r>
            <a:r>
              <a:rPr lang="zh-CN" altLang="en-US" sz="2400" kern="100" dirty="0">
                <a:solidFill>
                  <a:schemeClr val="tx1">
                    <a:lumMod val="85000"/>
                    <a:lumOff val="15000"/>
                  </a:schemeClr>
                </a:solidFill>
                <a:cs typeface="Times New Roman" panose="02020603050405020304" pitchFamily="18" charset="0"/>
              </a:rPr>
              <a:t>调用</a:t>
            </a:r>
            <a:r>
              <a:rPr lang="en-US" altLang="zh-CN" sz="2400" kern="100" dirty="0" err="1">
                <a:solidFill>
                  <a:schemeClr val="tx1">
                    <a:lumMod val="85000"/>
                    <a:lumOff val="15000"/>
                  </a:schemeClr>
                </a:solidFill>
                <a:cs typeface="Times New Roman" panose="02020603050405020304" pitchFamily="18" charset="0"/>
              </a:rPr>
              <a:t>SetInfo</a:t>
            </a:r>
            <a:r>
              <a:rPr lang="zh-CN" altLang="en-US" sz="2400" kern="100" dirty="0">
                <a:solidFill>
                  <a:schemeClr val="tx1">
                    <a:lumMod val="85000"/>
                    <a:lumOff val="15000"/>
                  </a:schemeClr>
                </a:solidFill>
                <a:cs typeface="Times New Roman" panose="02020603050405020304" pitchFamily="18" charset="0"/>
              </a:rPr>
              <a:t>方法</a:t>
            </a:r>
            <a:endParaRPr lang="zh-CN" altLang="en-US" sz="2400" kern="100" dirty="0">
              <a:solidFill>
                <a:schemeClr val="tx1">
                  <a:lumMod val="85000"/>
                  <a:lumOff val="15000"/>
                </a:schemeClr>
              </a:solidFill>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p:tgtEl>
                                          <p:spTgt spid="7"/>
                                        </p:tgtEl>
                                        <p:attrNameLst>
                                          <p:attrName>ppt_y</p:attrName>
                                        </p:attrNameLst>
                                      </p:cBhvr>
                                      <p:tavLst>
                                        <p:tav tm="0">
                                          <p:val>
                                            <p:strVal val="#ppt_y+#ppt_h*1.125000"/>
                                          </p:val>
                                        </p:tav>
                                        <p:tav tm="100000">
                                          <p:val>
                                            <p:strVal val="#ppt_y"/>
                                          </p:val>
                                        </p:tav>
                                      </p:tavLst>
                                    </p:anim>
                                    <p:animEffect transition="in" filter="wipe(up)">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par>
                          <p:cTn id="27" fill="hold">
                            <p:stCondLst>
                              <p:cond delay="1500"/>
                            </p:stCondLst>
                            <p:childTnLst>
                              <p:par>
                                <p:cTn id="28" presetID="53" presetClass="entr" presetSubtype="16" fill="hold" nodeType="after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500" fill="hold"/>
                                        <p:tgtEl>
                                          <p:spTgt spid="16"/>
                                        </p:tgtEl>
                                        <p:attrNameLst>
                                          <p:attrName>ppt_w</p:attrName>
                                        </p:attrNameLst>
                                      </p:cBhvr>
                                      <p:tavLst>
                                        <p:tav tm="0">
                                          <p:val>
                                            <p:fltVal val="0"/>
                                          </p:val>
                                        </p:tav>
                                        <p:tav tm="100000">
                                          <p:val>
                                            <p:strVal val="#ppt_w"/>
                                          </p:val>
                                        </p:tav>
                                      </p:tavLst>
                                    </p:anim>
                                    <p:anim calcmode="lin" valueType="num">
                                      <p:cBhvr>
                                        <p:cTn id="31" dur="500" fill="hold"/>
                                        <p:tgtEl>
                                          <p:spTgt spid="16"/>
                                        </p:tgtEl>
                                        <p:attrNameLst>
                                          <p:attrName>ppt_h</p:attrName>
                                        </p:attrNameLst>
                                      </p:cBhvr>
                                      <p:tavLst>
                                        <p:tav tm="0">
                                          <p:val>
                                            <p:fltVal val="0"/>
                                          </p:val>
                                        </p:tav>
                                        <p:tav tm="100000">
                                          <p:val>
                                            <p:strVal val="#ppt_h"/>
                                          </p:val>
                                        </p:tav>
                                      </p:tavLst>
                                    </p:anim>
                                    <p:animEffect transition="in" filter="fade">
                                      <p:cBhvr>
                                        <p:cTn id="32" dur="500"/>
                                        <p:tgtEl>
                                          <p:spTgt spid="16"/>
                                        </p:tgtEl>
                                      </p:cBhvr>
                                    </p:animEffect>
                                  </p:childTnLst>
                                </p:cTn>
                              </p:par>
                            </p:childTnLst>
                          </p:cTn>
                        </p:par>
                        <p:par>
                          <p:cTn id="33" fill="hold">
                            <p:stCondLst>
                              <p:cond delay="2000"/>
                            </p:stCondLst>
                            <p:childTnLst>
                              <p:par>
                                <p:cTn id="34" presetID="12" presetClass="entr" presetSubtype="8"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additive="base">
                                        <p:cTn id="36" dur="500"/>
                                        <p:tgtEl>
                                          <p:spTgt spid="19"/>
                                        </p:tgtEl>
                                        <p:attrNameLst>
                                          <p:attrName>ppt_x</p:attrName>
                                        </p:attrNameLst>
                                      </p:cBhvr>
                                      <p:tavLst>
                                        <p:tav tm="0">
                                          <p:val>
                                            <p:strVal val="#ppt_x-#ppt_w*1.125000"/>
                                          </p:val>
                                        </p:tav>
                                        <p:tav tm="100000">
                                          <p:val>
                                            <p:strVal val="#ppt_x"/>
                                          </p:val>
                                        </p:tav>
                                      </p:tavLst>
                                    </p:anim>
                                    <p:animEffect transition="in" filter="wipe(right)">
                                      <p:cBhvr>
                                        <p:cTn id="37" dur="500"/>
                                        <p:tgtEl>
                                          <p:spTgt spid="19"/>
                                        </p:tgtEl>
                                      </p:cBhvr>
                                    </p:animEffect>
                                  </p:childTnLst>
                                </p:cTn>
                              </p:par>
                              <p:par>
                                <p:cTn id="38" presetID="12" presetClass="entr" presetSubtype="1"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 calcmode="lin" valueType="num">
                                      <p:cBhvr additive="base">
                                        <p:cTn id="40" dur="500"/>
                                        <p:tgtEl>
                                          <p:spTgt spid="23"/>
                                        </p:tgtEl>
                                        <p:attrNameLst>
                                          <p:attrName>ppt_y</p:attrName>
                                        </p:attrNameLst>
                                      </p:cBhvr>
                                      <p:tavLst>
                                        <p:tav tm="0">
                                          <p:val>
                                            <p:strVal val="#ppt_y-#ppt_h*1.125000"/>
                                          </p:val>
                                        </p:tav>
                                        <p:tav tm="100000">
                                          <p:val>
                                            <p:strVal val="#ppt_y"/>
                                          </p:val>
                                        </p:tav>
                                      </p:tavLst>
                                    </p:anim>
                                    <p:animEffect transition="in" filter="wipe(down)">
                                      <p:cBhvr>
                                        <p:cTn id="41" dur="500"/>
                                        <p:tgtEl>
                                          <p:spTgt spid="23"/>
                                        </p:tgtEl>
                                      </p:cBhvr>
                                    </p:animEffect>
                                  </p:childTnLst>
                                </p:cTn>
                              </p:par>
                            </p:childTnLst>
                          </p:cTn>
                        </p:par>
                        <p:par>
                          <p:cTn id="42" fill="hold">
                            <p:stCondLst>
                              <p:cond delay="2500"/>
                            </p:stCondLst>
                            <p:childTnLst>
                              <p:par>
                                <p:cTn id="43" presetID="22" presetClass="entr" presetSubtype="8"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wipe(left)">
                                      <p:cBhvr>
                                        <p:cTn id="4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5" grpId="0" animBg="1"/>
      <p:bldP spid="19" grpId="0" animBg="1"/>
      <p:bldP spid="23" grpId="0"/>
      <p:bldP spid="2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已知</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Student</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类有一个类属性</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__id</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是</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Student</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类的对象，则利用</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访问</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__id</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属性的正确方法是（    ）。</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.__id</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._</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__id</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._</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Student__id</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._</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Student.__id</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0" name="椭圆 9"/>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B</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1" name="椭圆 10"/>
          <p:cNvSpPr>
            <a:spLocks noChangeAspect="1"/>
          </p:cNvSpPr>
          <p:nvPr>
            <p:custDataLst>
              <p:tags r:id="rId8"/>
            </p:custDataLst>
          </p:nvPr>
        </p:nvSpPr>
        <p:spPr>
          <a:xfrm>
            <a:off x="1571625" y="4564856"/>
            <a:ext cx="514350" cy="514350"/>
          </a:xfrm>
          <a:prstGeom prst="ellipse">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 name="椭圆 11"/>
          <p:cNvSpPr>
            <a:spLocks noChangeAspect="1"/>
          </p:cNvSpPr>
          <p:nvPr>
            <p:custDataLst>
              <p:tags r:id="rId9"/>
            </p:custDataLst>
          </p:nvPr>
        </p:nvSpPr>
        <p:spPr>
          <a:xfrm>
            <a:off x="1571625" y="542210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3" name="矩形: 圆角 12"/>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提交</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18" name="组合 17"/>
          <p:cNvGrpSpPr/>
          <p:nvPr>
            <p:custDataLst>
              <p:tags r:id="rId11"/>
            </p:custDataLst>
          </p:nvPr>
        </p:nvGrpSpPr>
        <p:grpSpPr>
          <a:xfrm>
            <a:off x="0" y="0"/>
            <a:ext cx="12192000" cy="635000"/>
            <a:chOff x="0" y="0"/>
            <a:chExt cx="12192000" cy="635000"/>
          </a:xfrm>
        </p:grpSpPr>
        <p:sp>
          <p:nvSpPr>
            <p:cNvPr id="14" name="TitleBackground"/>
            <p:cNvSpPr/>
            <p:nvPr>
              <p:custDataLst>
                <p:tags r:id="rId12"/>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ColorBlock"/>
            <p:cNvSpPr/>
            <p:nvPr>
              <p:custDataLst>
                <p:tags r:id="rId13"/>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8"/>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941759" y="2702387"/>
            <a:ext cx="4317273" cy="1354801"/>
            <a:chOff x="3941759" y="2702387"/>
            <a:chExt cx="4317273" cy="1354801"/>
          </a:xfrm>
        </p:grpSpPr>
        <p:sp>
          <p:nvSpPr>
            <p:cNvPr id="24" name="文本框 23"/>
            <p:cNvSpPr txBox="1"/>
            <p:nvPr/>
          </p:nvSpPr>
          <p:spPr>
            <a:xfrm>
              <a:off x="3970679" y="2733749"/>
              <a:ext cx="4288353" cy="1323439"/>
            </a:xfrm>
            <a:prstGeom prst="rect">
              <a:avLst/>
            </a:prstGeom>
            <a:noFill/>
          </p:spPr>
          <p:txBody>
            <a:bodyPr wrap="none" rtlCol="0">
              <a:spAutoFit/>
            </a:bodyPr>
            <a:lstStyle/>
            <a:p>
              <a:pPr lvl="0" algn="ctr">
                <a:defRPr/>
              </a:pPr>
              <a:r>
                <a:rPr lang="zh-CN" altLang="en-US" sz="8000" b="1" dirty="0">
                  <a:solidFill>
                    <a:srgbClr val="B1C400"/>
                  </a:solidFill>
                  <a:latin typeface="Bauhaus 93" panose="04030905020B02020C02" pitchFamily="82" charset="0"/>
                  <a:ea typeface="Adobe Gothic Std B" panose="020B0800000000000000" pitchFamily="34" charset="-128"/>
                </a:rPr>
                <a:t>构造方法</a:t>
              </a:r>
              <a:endParaRPr lang="zh-CN" altLang="en-US" sz="8000" b="1" kern="1200" dirty="0">
                <a:solidFill>
                  <a:srgbClr val="B1C400"/>
                </a:solidFill>
                <a:latin typeface="+mj-ea"/>
              </a:endParaRPr>
            </a:p>
          </p:txBody>
        </p:sp>
        <p:sp>
          <p:nvSpPr>
            <p:cNvPr id="25" name="文本框 24"/>
            <p:cNvSpPr txBox="1"/>
            <p:nvPr/>
          </p:nvSpPr>
          <p:spPr>
            <a:xfrm>
              <a:off x="3941759" y="2702387"/>
              <a:ext cx="4288353" cy="1323439"/>
            </a:xfrm>
            <a:prstGeom prst="rect">
              <a:avLst/>
            </a:prstGeom>
            <a:noFill/>
          </p:spPr>
          <p:txBody>
            <a:bodyPr wrap="none" rtlCol="0">
              <a:spAutoFit/>
            </a:bodyPr>
            <a:lstStyle/>
            <a:p>
              <a:pPr lvl="0" algn="ctr">
                <a:defRPr/>
              </a:pPr>
              <a:r>
                <a:rPr lang="zh-CN" altLang="en-US" sz="8000" b="1" dirty="0">
                  <a:solidFill>
                    <a:srgbClr val="1950B2"/>
                  </a:solidFill>
                  <a:latin typeface="Bauhaus 93" panose="04030905020B02020C02" pitchFamily="82" charset="0"/>
                  <a:ea typeface="Adobe Gothic Std B" panose="020B0800000000000000" pitchFamily="34" charset="-128"/>
                </a:rPr>
                <a:t>构造方法</a:t>
              </a:r>
              <a:endParaRPr lang="zh-CN" altLang="en-US" sz="8000" b="1" kern="1200" dirty="0">
                <a:solidFill>
                  <a:srgbClr val="1950B2"/>
                </a:solidFill>
                <a:latin typeface="+mj-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29" y="49516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构造方法</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矩形 7"/>
          <p:cNvSpPr/>
          <p:nvPr/>
        </p:nvSpPr>
        <p:spPr>
          <a:xfrm>
            <a:off x="2279011" y="2547465"/>
            <a:ext cx="7633978" cy="1689052"/>
          </a:xfrm>
          <a:prstGeom prst="rect">
            <a:avLst/>
          </a:prstGeom>
        </p:spPr>
        <p:txBody>
          <a:bodyPr wrap="square">
            <a:spAutoFit/>
          </a:bodyPr>
          <a:lstStyle/>
          <a:p>
            <a:pPr algn="just">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构造方法是</a:t>
            </a:r>
            <a:r>
              <a:rPr lang="en-US" altLang="zh-CN" sz="2400" dirty="0">
                <a:solidFill>
                  <a:schemeClr val="tx1">
                    <a:lumMod val="85000"/>
                    <a:lumOff val="15000"/>
                  </a:schemeClr>
                </a:solidFill>
                <a:latin typeface="+mj-lt"/>
                <a:ea typeface="微软雅黑" panose="020B0503020204020204" pitchFamily="34" charset="-122"/>
              </a:rPr>
              <a:t>Python</a:t>
            </a:r>
            <a:r>
              <a:rPr lang="zh-CN" altLang="en-US" sz="2400" dirty="0">
                <a:solidFill>
                  <a:schemeClr val="tx1">
                    <a:lumMod val="85000"/>
                    <a:lumOff val="15000"/>
                  </a:schemeClr>
                </a:solidFill>
                <a:latin typeface="+mj-lt"/>
                <a:ea typeface="微软雅黑" panose="020B0503020204020204" pitchFamily="34" charset="-122"/>
              </a:rPr>
              <a:t>类中的内置方法之一，它的方法名为</a:t>
            </a:r>
            <a:r>
              <a:rPr lang="en-US" altLang="zh-CN" sz="2400" dirty="0">
                <a:solidFill>
                  <a:schemeClr val="tx1">
                    <a:lumMod val="85000"/>
                    <a:lumOff val="15000"/>
                  </a:schemeClr>
                </a:solidFill>
                <a:latin typeface="+mj-lt"/>
                <a:ea typeface="微软雅黑" panose="020B0503020204020204" pitchFamily="34" charset="-122"/>
              </a:rPr>
              <a:t>__</a:t>
            </a:r>
            <a:r>
              <a:rPr lang="en-US" altLang="zh-CN" sz="2400" dirty="0" err="1">
                <a:solidFill>
                  <a:schemeClr val="tx1">
                    <a:lumMod val="85000"/>
                    <a:lumOff val="15000"/>
                  </a:schemeClr>
                </a:solidFill>
                <a:latin typeface="+mj-lt"/>
                <a:ea typeface="微软雅黑" panose="020B0503020204020204" pitchFamily="34" charset="-122"/>
              </a:rPr>
              <a:t>init</a:t>
            </a:r>
            <a:r>
              <a:rPr lang="en-US" altLang="zh-CN" sz="2400" dirty="0">
                <a:solidFill>
                  <a:schemeClr val="tx1">
                    <a:lumMod val="85000"/>
                    <a:lumOff val="15000"/>
                  </a:schemeClr>
                </a:solidFill>
                <a:latin typeface="+mj-lt"/>
                <a:ea typeface="微软雅黑" panose="020B0503020204020204" pitchFamily="34" charset="-122"/>
              </a:rPr>
              <a:t>__</a:t>
            </a:r>
            <a:r>
              <a:rPr lang="zh-CN" altLang="en-US" sz="2400" dirty="0">
                <a:solidFill>
                  <a:schemeClr val="tx1">
                    <a:lumMod val="85000"/>
                    <a:lumOff val="15000"/>
                  </a:schemeClr>
                </a:solidFill>
                <a:latin typeface="+mj-lt"/>
                <a:ea typeface="微软雅黑" panose="020B0503020204020204" pitchFamily="34" charset="-122"/>
              </a:rPr>
              <a:t>，在创建一个类对象时会自动执行，负责完成新创建对象的初始化工作。</a:t>
            </a:r>
            <a:endParaRPr lang="zh-CN" altLang="en-US" sz="2400" dirty="0">
              <a:solidFill>
                <a:schemeClr val="tx1">
                  <a:lumMod val="85000"/>
                  <a:lumOff val="15000"/>
                </a:schemeClr>
              </a:solidFill>
              <a:latin typeface="+mj-lt"/>
              <a:ea typeface="微软雅黑" panose="020B0503020204020204" pitchFamily="34" charset="-122"/>
            </a:endParaRPr>
          </a:p>
        </p:txBody>
      </p:sp>
      <p:sp>
        <p:nvSpPr>
          <p:cNvPr id="10" name="KSO_Shape"/>
          <p:cNvSpPr/>
          <p:nvPr/>
        </p:nvSpPr>
        <p:spPr>
          <a:xfrm>
            <a:off x="2006888" y="2097174"/>
            <a:ext cx="8178512" cy="2663652"/>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11" name="组合 10"/>
          <p:cNvGrpSpPr/>
          <p:nvPr/>
        </p:nvGrpSpPr>
        <p:grpSpPr>
          <a:xfrm>
            <a:off x="1735424" y="1775044"/>
            <a:ext cx="877274" cy="877274"/>
            <a:chOff x="836354" y="1156380"/>
            <a:chExt cx="877274" cy="877274"/>
          </a:xfrm>
        </p:grpSpPr>
        <p:sp>
          <p:nvSpPr>
            <p:cNvPr id="12" name="Oval 4011"/>
            <p:cNvSpPr>
              <a:spLocks noChangeArrowheads="1"/>
            </p:cNvSpPr>
            <p:nvPr/>
          </p:nvSpPr>
          <p:spPr bwMode="auto">
            <a:xfrm>
              <a:off x="836354" y="1156380"/>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grpSp>
          <p:nvGrpSpPr>
            <p:cNvPr id="13" name="组合 12"/>
            <p:cNvGrpSpPr/>
            <p:nvPr/>
          </p:nvGrpSpPr>
          <p:grpSpPr>
            <a:xfrm>
              <a:off x="844376" y="1343177"/>
              <a:ext cx="851540" cy="534049"/>
              <a:chOff x="4869372" y="3263288"/>
              <a:chExt cx="527535" cy="330848"/>
            </a:xfrm>
            <a:solidFill>
              <a:schemeClr val="bg1"/>
            </a:solidFill>
          </p:grpSpPr>
          <p:sp>
            <p:nvSpPr>
              <p:cNvPr id="14" name="Freeform 138"/>
              <p:cNvSpPr/>
              <p:nvPr/>
            </p:nvSpPr>
            <p:spPr bwMode="auto">
              <a:xfrm>
                <a:off x="4869372" y="3560993"/>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5" name="Freeform 137"/>
              <p:cNvSpPr>
                <a:spLocks noEditPoints="1"/>
              </p:cNvSpPr>
              <p:nvPr/>
            </p:nvSpPr>
            <p:spPr bwMode="auto">
              <a:xfrm>
                <a:off x="4910802" y="3263288"/>
                <a:ext cx="444675" cy="27895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4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4" y="4"/>
                      <a:pt x="84" y="5"/>
                    </a:cubicBezTo>
                    <a:cubicBezTo>
                      <a:pt x="84" y="7"/>
                      <a:pt x="82" y="8"/>
                      <a:pt x="81" y="8"/>
                    </a:cubicBezTo>
                    <a:cubicBezTo>
                      <a:pt x="80" y="8"/>
                      <a:pt x="78" y="7"/>
                      <a:pt x="78" y="5"/>
                    </a:cubicBezTo>
                    <a:cubicBezTo>
                      <a:pt x="78" y="4"/>
                      <a:pt x="80"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grpFill/>
              <a:ln>
                <a:noFill/>
              </a:ln>
            </p:spPr>
            <p:txBody>
              <a:bodyPr vert="horz" wrap="square" lIns="91440" tIns="45720" rIns="91440" bIns="45720" numCol="1" anchor="t" anchorCtr="0" compatLnSpc="1"/>
              <a:lstStyle/>
              <a:p>
                <a:endParaRPr lang="en-US"/>
              </a:p>
            </p:txBody>
          </p:sp>
          <p:sp>
            <p:nvSpPr>
              <p:cNvPr id="16" name="Freeform 138"/>
              <p:cNvSpPr/>
              <p:nvPr/>
            </p:nvSpPr>
            <p:spPr bwMode="auto">
              <a:xfrm>
                <a:off x="4869373" y="3556055"/>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grpFill/>
              <a:ln>
                <a:noFill/>
              </a:ln>
            </p:spPr>
            <p:txBody>
              <a:bodyPr vert="horz" wrap="square" lIns="91440" tIns="45720" rIns="91440" bIns="45720" numCol="1" anchor="t" anchorCtr="0" compatLnSpc="1"/>
              <a:lstStyle/>
              <a:p>
                <a:endParaRPr lang="en-US"/>
              </a:p>
            </p:txBody>
          </p:sp>
          <p:sp>
            <p:nvSpPr>
              <p:cNvPr id="17" name="Freeform 139"/>
              <p:cNvSpPr/>
              <p:nvPr/>
            </p:nvSpPr>
            <p:spPr bwMode="auto">
              <a:xfrm>
                <a:off x="5224284" y="3353052"/>
                <a:ext cx="34524" cy="35905"/>
              </a:xfrm>
              <a:custGeom>
                <a:avLst/>
                <a:gdLst>
                  <a:gd name="T0" fmla="*/ 9 w 13"/>
                  <a:gd name="T1" fmla="*/ 2 h 13"/>
                  <a:gd name="T2" fmla="*/ 1 w 13"/>
                  <a:gd name="T3" fmla="*/ 4 h 13"/>
                  <a:gd name="T4" fmla="*/ 4 w 13"/>
                  <a:gd name="T5" fmla="*/ 12 h 13"/>
                  <a:gd name="T6" fmla="*/ 12 w 13"/>
                  <a:gd name="T7" fmla="*/ 9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6" y="0"/>
                      <a:pt x="3" y="2"/>
                      <a:pt x="1" y="4"/>
                    </a:cubicBezTo>
                    <a:cubicBezTo>
                      <a:pt x="0" y="7"/>
                      <a:pt x="1" y="11"/>
                      <a:pt x="4" y="12"/>
                    </a:cubicBezTo>
                    <a:cubicBezTo>
                      <a:pt x="7" y="13"/>
                      <a:pt x="11" y="12"/>
                      <a:pt x="12" y="9"/>
                    </a:cubicBezTo>
                    <a:cubicBezTo>
                      <a:pt x="13" y="6"/>
                      <a:pt x="12" y="3"/>
                      <a:pt x="9" y="2"/>
                    </a:cubicBezTo>
                    <a:close/>
                  </a:path>
                </a:pathLst>
              </a:custGeom>
              <a:grpFill/>
              <a:ln>
                <a:noFill/>
              </a:ln>
            </p:spPr>
            <p:txBody>
              <a:bodyPr vert="horz" wrap="square" lIns="91440" tIns="45720" rIns="91440" bIns="45720" numCol="1" anchor="t" anchorCtr="0" compatLnSpc="1"/>
              <a:lstStyle/>
              <a:p>
                <a:endParaRPr lang="en-US"/>
              </a:p>
            </p:txBody>
          </p:sp>
          <p:sp>
            <p:nvSpPr>
              <p:cNvPr id="18" name="Freeform 140"/>
              <p:cNvSpPr>
                <a:spLocks noEditPoints="1"/>
              </p:cNvSpPr>
              <p:nvPr/>
            </p:nvSpPr>
            <p:spPr bwMode="auto">
              <a:xfrm>
                <a:off x="4954994" y="3307476"/>
                <a:ext cx="356292" cy="191956"/>
              </a:xfrm>
              <a:custGeom>
                <a:avLst/>
                <a:gdLst>
                  <a:gd name="T0" fmla="*/ 0 w 130"/>
                  <a:gd name="T1" fmla="*/ 70 h 70"/>
                  <a:gd name="T2" fmla="*/ 16 w 130"/>
                  <a:gd name="T3" fmla="*/ 66 h 70"/>
                  <a:gd name="T4" fmla="*/ 21 w 130"/>
                  <a:gd name="T5" fmla="*/ 60 h 70"/>
                  <a:gd name="T6" fmla="*/ 13 w 130"/>
                  <a:gd name="T7" fmla="*/ 53 h 70"/>
                  <a:gd name="T8" fmla="*/ 14 w 130"/>
                  <a:gd name="T9" fmla="*/ 45 h 70"/>
                  <a:gd name="T10" fmla="*/ 22 w 130"/>
                  <a:gd name="T11" fmla="*/ 43 h 70"/>
                  <a:gd name="T12" fmla="*/ 19 w 130"/>
                  <a:gd name="T13" fmla="*/ 33 h 70"/>
                  <a:gd name="T14" fmla="*/ 23 w 130"/>
                  <a:gd name="T15" fmla="*/ 27 h 70"/>
                  <a:gd name="T16" fmla="*/ 31 w 130"/>
                  <a:gd name="T17" fmla="*/ 28 h 70"/>
                  <a:gd name="T18" fmla="*/ 33 w 130"/>
                  <a:gd name="T19" fmla="*/ 19 h 70"/>
                  <a:gd name="T20" fmla="*/ 40 w 130"/>
                  <a:gd name="T21" fmla="*/ 15 h 70"/>
                  <a:gd name="T22" fmla="*/ 46 w 130"/>
                  <a:gd name="T23" fmla="*/ 21 h 70"/>
                  <a:gd name="T24" fmla="*/ 53 w 130"/>
                  <a:gd name="T25" fmla="*/ 13 h 70"/>
                  <a:gd name="T26" fmla="*/ 60 w 130"/>
                  <a:gd name="T27" fmla="*/ 14 h 70"/>
                  <a:gd name="T28" fmla="*/ 63 w 130"/>
                  <a:gd name="T29" fmla="*/ 22 h 70"/>
                  <a:gd name="T30" fmla="*/ 73 w 130"/>
                  <a:gd name="T31" fmla="*/ 18 h 70"/>
                  <a:gd name="T32" fmla="*/ 79 w 130"/>
                  <a:gd name="T33" fmla="*/ 23 h 70"/>
                  <a:gd name="T34" fmla="*/ 77 w 130"/>
                  <a:gd name="T35" fmla="*/ 31 h 70"/>
                  <a:gd name="T36" fmla="*/ 87 w 130"/>
                  <a:gd name="T37" fmla="*/ 33 h 70"/>
                  <a:gd name="T38" fmla="*/ 91 w 130"/>
                  <a:gd name="T39" fmla="*/ 40 h 70"/>
                  <a:gd name="T40" fmla="*/ 85 w 130"/>
                  <a:gd name="T41" fmla="*/ 46 h 70"/>
                  <a:gd name="T42" fmla="*/ 93 w 130"/>
                  <a:gd name="T43" fmla="*/ 53 h 70"/>
                  <a:gd name="T44" fmla="*/ 92 w 130"/>
                  <a:gd name="T45" fmla="*/ 60 h 70"/>
                  <a:gd name="T46" fmla="*/ 84 w 130"/>
                  <a:gd name="T47" fmla="*/ 63 h 70"/>
                  <a:gd name="T48" fmla="*/ 85 w 130"/>
                  <a:gd name="T49" fmla="*/ 70 h 70"/>
                  <a:gd name="T50" fmla="*/ 130 w 130"/>
                  <a:gd name="T51" fmla="*/ 0 h 70"/>
                  <a:gd name="T52" fmla="*/ 120 w 130"/>
                  <a:gd name="T53" fmla="*/ 26 h 70"/>
                  <a:gd name="T54" fmla="*/ 116 w 130"/>
                  <a:gd name="T55" fmla="*/ 29 h 70"/>
                  <a:gd name="T56" fmla="*/ 115 w 130"/>
                  <a:gd name="T57" fmla="*/ 31 h 70"/>
                  <a:gd name="T58" fmla="*/ 117 w 130"/>
                  <a:gd name="T59" fmla="*/ 36 h 70"/>
                  <a:gd name="T60" fmla="*/ 111 w 130"/>
                  <a:gd name="T61" fmla="*/ 38 h 70"/>
                  <a:gd name="T62" fmla="*/ 104 w 130"/>
                  <a:gd name="T63" fmla="*/ 36 h 70"/>
                  <a:gd name="T64" fmla="*/ 102 w 130"/>
                  <a:gd name="T65" fmla="*/ 40 h 70"/>
                  <a:gd name="T66" fmla="*/ 96 w 130"/>
                  <a:gd name="T67" fmla="*/ 38 h 70"/>
                  <a:gd name="T68" fmla="*/ 97 w 130"/>
                  <a:gd name="T69" fmla="*/ 33 h 70"/>
                  <a:gd name="T70" fmla="*/ 94 w 130"/>
                  <a:gd name="T71" fmla="*/ 29 h 70"/>
                  <a:gd name="T72" fmla="*/ 88 w 130"/>
                  <a:gd name="T73" fmla="*/ 29 h 70"/>
                  <a:gd name="T74" fmla="*/ 89 w 130"/>
                  <a:gd name="T75" fmla="*/ 22 h 70"/>
                  <a:gd name="T76" fmla="*/ 94 w 130"/>
                  <a:gd name="T77" fmla="*/ 19 h 70"/>
                  <a:gd name="T78" fmla="*/ 94 w 130"/>
                  <a:gd name="T79" fmla="*/ 17 h 70"/>
                  <a:gd name="T80" fmla="*/ 92 w 130"/>
                  <a:gd name="T81" fmla="*/ 12 h 70"/>
                  <a:gd name="T82" fmla="*/ 98 w 130"/>
                  <a:gd name="T83" fmla="*/ 9 h 70"/>
                  <a:gd name="T84" fmla="*/ 105 w 130"/>
                  <a:gd name="T85" fmla="*/ 12 h 70"/>
                  <a:gd name="T86" fmla="*/ 107 w 130"/>
                  <a:gd name="T87" fmla="*/ 8 h 70"/>
                  <a:gd name="T88" fmla="*/ 114 w 130"/>
                  <a:gd name="T89" fmla="*/ 9 h 70"/>
                  <a:gd name="T90" fmla="*/ 113 w 130"/>
                  <a:gd name="T91" fmla="*/ 15 h 70"/>
                  <a:gd name="T92" fmla="*/ 116 w 130"/>
                  <a:gd name="T93" fmla="*/ 18 h 70"/>
                  <a:gd name="T94" fmla="*/ 121 w 130"/>
                  <a:gd name="T95" fmla="*/ 19 h 70"/>
                  <a:gd name="T96" fmla="*/ 120 w 130"/>
                  <a:gd name="T97"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70">
                    <a:moveTo>
                      <a:pt x="0" y="0"/>
                    </a:moveTo>
                    <a:cubicBezTo>
                      <a:pt x="0" y="70"/>
                      <a:pt x="0" y="70"/>
                      <a:pt x="0" y="70"/>
                    </a:cubicBezTo>
                    <a:cubicBezTo>
                      <a:pt x="18" y="70"/>
                      <a:pt x="18" y="70"/>
                      <a:pt x="18" y="70"/>
                    </a:cubicBezTo>
                    <a:cubicBezTo>
                      <a:pt x="16" y="66"/>
                      <a:pt x="16" y="66"/>
                      <a:pt x="16" y="66"/>
                    </a:cubicBezTo>
                    <a:cubicBezTo>
                      <a:pt x="15" y="64"/>
                      <a:pt x="15" y="64"/>
                      <a:pt x="15" y="64"/>
                    </a:cubicBezTo>
                    <a:cubicBezTo>
                      <a:pt x="21" y="60"/>
                      <a:pt x="21" y="60"/>
                      <a:pt x="21" y="60"/>
                    </a:cubicBezTo>
                    <a:cubicBezTo>
                      <a:pt x="21" y="58"/>
                      <a:pt x="20" y="56"/>
                      <a:pt x="20" y="55"/>
                    </a:cubicBezTo>
                    <a:cubicBezTo>
                      <a:pt x="13" y="53"/>
                      <a:pt x="13" y="53"/>
                      <a:pt x="13" y="53"/>
                    </a:cubicBezTo>
                    <a:cubicBezTo>
                      <a:pt x="14" y="51"/>
                      <a:pt x="14" y="51"/>
                      <a:pt x="14" y="51"/>
                    </a:cubicBezTo>
                    <a:cubicBezTo>
                      <a:pt x="14" y="45"/>
                      <a:pt x="14" y="45"/>
                      <a:pt x="14" y="45"/>
                    </a:cubicBezTo>
                    <a:cubicBezTo>
                      <a:pt x="14" y="43"/>
                      <a:pt x="14" y="43"/>
                      <a:pt x="14" y="43"/>
                    </a:cubicBezTo>
                    <a:cubicBezTo>
                      <a:pt x="22" y="43"/>
                      <a:pt x="22" y="43"/>
                      <a:pt x="22" y="43"/>
                    </a:cubicBezTo>
                    <a:cubicBezTo>
                      <a:pt x="22" y="41"/>
                      <a:pt x="23" y="39"/>
                      <a:pt x="24" y="38"/>
                    </a:cubicBezTo>
                    <a:cubicBezTo>
                      <a:pt x="19" y="33"/>
                      <a:pt x="19" y="33"/>
                      <a:pt x="19" y="33"/>
                    </a:cubicBezTo>
                    <a:cubicBezTo>
                      <a:pt x="20" y="31"/>
                      <a:pt x="20" y="31"/>
                      <a:pt x="20" y="31"/>
                    </a:cubicBezTo>
                    <a:cubicBezTo>
                      <a:pt x="23" y="27"/>
                      <a:pt x="23" y="27"/>
                      <a:pt x="23" y="27"/>
                    </a:cubicBezTo>
                    <a:cubicBezTo>
                      <a:pt x="24" y="25"/>
                      <a:pt x="24" y="25"/>
                      <a:pt x="24" y="25"/>
                    </a:cubicBezTo>
                    <a:cubicBezTo>
                      <a:pt x="31" y="28"/>
                      <a:pt x="31" y="28"/>
                      <a:pt x="31" y="28"/>
                    </a:cubicBezTo>
                    <a:cubicBezTo>
                      <a:pt x="32" y="27"/>
                      <a:pt x="34" y="26"/>
                      <a:pt x="35" y="25"/>
                    </a:cubicBezTo>
                    <a:cubicBezTo>
                      <a:pt x="33" y="19"/>
                      <a:pt x="33" y="19"/>
                      <a:pt x="33" y="19"/>
                    </a:cubicBezTo>
                    <a:cubicBezTo>
                      <a:pt x="35" y="18"/>
                      <a:pt x="35" y="18"/>
                      <a:pt x="35" y="18"/>
                    </a:cubicBezTo>
                    <a:cubicBezTo>
                      <a:pt x="40" y="15"/>
                      <a:pt x="40" y="15"/>
                      <a:pt x="40" y="15"/>
                    </a:cubicBezTo>
                    <a:cubicBezTo>
                      <a:pt x="42" y="14"/>
                      <a:pt x="42" y="14"/>
                      <a:pt x="42" y="14"/>
                    </a:cubicBezTo>
                    <a:cubicBezTo>
                      <a:pt x="46" y="21"/>
                      <a:pt x="46" y="21"/>
                      <a:pt x="46" y="21"/>
                    </a:cubicBezTo>
                    <a:cubicBezTo>
                      <a:pt x="48" y="20"/>
                      <a:pt x="50" y="20"/>
                      <a:pt x="51" y="20"/>
                    </a:cubicBezTo>
                    <a:cubicBezTo>
                      <a:pt x="53" y="13"/>
                      <a:pt x="53" y="13"/>
                      <a:pt x="53" y="13"/>
                    </a:cubicBezTo>
                    <a:cubicBezTo>
                      <a:pt x="55" y="13"/>
                      <a:pt x="55" y="13"/>
                      <a:pt x="55" y="13"/>
                    </a:cubicBezTo>
                    <a:cubicBezTo>
                      <a:pt x="60" y="14"/>
                      <a:pt x="60" y="14"/>
                      <a:pt x="60" y="14"/>
                    </a:cubicBezTo>
                    <a:cubicBezTo>
                      <a:pt x="63" y="14"/>
                      <a:pt x="63" y="14"/>
                      <a:pt x="63" y="14"/>
                    </a:cubicBezTo>
                    <a:cubicBezTo>
                      <a:pt x="63" y="22"/>
                      <a:pt x="63" y="22"/>
                      <a:pt x="63" y="22"/>
                    </a:cubicBezTo>
                    <a:cubicBezTo>
                      <a:pt x="65" y="22"/>
                      <a:pt x="66" y="23"/>
                      <a:pt x="68" y="24"/>
                    </a:cubicBezTo>
                    <a:cubicBezTo>
                      <a:pt x="73" y="18"/>
                      <a:pt x="73" y="18"/>
                      <a:pt x="73" y="18"/>
                    </a:cubicBezTo>
                    <a:cubicBezTo>
                      <a:pt x="75" y="20"/>
                      <a:pt x="75" y="20"/>
                      <a:pt x="75" y="20"/>
                    </a:cubicBezTo>
                    <a:cubicBezTo>
                      <a:pt x="79" y="23"/>
                      <a:pt x="79" y="23"/>
                      <a:pt x="79" y="23"/>
                    </a:cubicBezTo>
                    <a:cubicBezTo>
                      <a:pt x="81" y="24"/>
                      <a:pt x="81" y="24"/>
                      <a:pt x="81" y="24"/>
                    </a:cubicBezTo>
                    <a:cubicBezTo>
                      <a:pt x="77" y="31"/>
                      <a:pt x="77" y="31"/>
                      <a:pt x="77" y="31"/>
                    </a:cubicBezTo>
                    <a:cubicBezTo>
                      <a:pt x="79" y="32"/>
                      <a:pt x="80" y="34"/>
                      <a:pt x="80" y="35"/>
                    </a:cubicBezTo>
                    <a:cubicBezTo>
                      <a:pt x="87" y="33"/>
                      <a:pt x="87" y="33"/>
                      <a:pt x="87" y="33"/>
                    </a:cubicBezTo>
                    <a:cubicBezTo>
                      <a:pt x="88" y="35"/>
                      <a:pt x="88" y="35"/>
                      <a:pt x="88" y="35"/>
                    </a:cubicBezTo>
                    <a:cubicBezTo>
                      <a:pt x="91" y="40"/>
                      <a:pt x="91" y="40"/>
                      <a:pt x="91" y="40"/>
                    </a:cubicBezTo>
                    <a:cubicBezTo>
                      <a:pt x="92" y="42"/>
                      <a:pt x="92" y="42"/>
                      <a:pt x="92" y="42"/>
                    </a:cubicBezTo>
                    <a:cubicBezTo>
                      <a:pt x="85" y="46"/>
                      <a:pt x="85" y="46"/>
                      <a:pt x="85" y="46"/>
                    </a:cubicBezTo>
                    <a:cubicBezTo>
                      <a:pt x="86" y="48"/>
                      <a:pt x="86" y="49"/>
                      <a:pt x="86" y="51"/>
                    </a:cubicBezTo>
                    <a:cubicBezTo>
                      <a:pt x="93" y="53"/>
                      <a:pt x="93" y="53"/>
                      <a:pt x="93" y="53"/>
                    </a:cubicBezTo>
                    <a:cubicBezTo>
                      <a:pt x="93" y="55"/>
                      <a:pt x="93" y="55"/>
                      <a:pt x="93" y="55"/>
                    </a:cubicBezTo>
                    <a:cubicBezTo>
                      <a:pt x="92" y="60"/>
                      <a:pt x="92" y="60"/>
                      <a:pt x="92" y="60"/>
                    </a:cubicBezTo>
                    <a:cubicBezTo>
                      <a:pt x="92" y="62"/>
                      <a:pt x="92" y="62"/>
                      <a:pt x="92" y="62"/>
                    </a:cubicBezTo>
                    <a:cubicBezTo>
                      <a:pt x="84" y="63"/>
                      <a:pt x="84" y="63"/>
                      <a:pt x="84" y="63"/>
                    </a:cubicBezTo>
                    <a:cubicBezTo>
                      <a:pt x="84" y="65"/>
                      <a:pt x="83" y="66"/>
                      <a:pt x="82" y="68"/>
                    </a:cubicBezTo>
                    <a:cubicBezTo>
                      <a:pt x="85" y="70"/>
                      <a:pt x="85" y="70"/>
                      <a:pt x="85" y="70"/>
                    </a:cubicBezTo>
                    <a:cubicBezTo>
                      <a:pt x="130" y="70"/>
                      <a:pt x="130" y="70"/>
                      <a:pt x="130" y="70"/>
                    </a:cubicBezTo>
                    <a:cubicBezTo>
                      <a:pt x="130" y="0"/>
                      <a:pt x="130" y="0"/>
                      <a:pt x="130" y="0"/>
                    </a:cubicBezTo>
                    <a:lnTo>
                      <a:pt x="0" y="0"/>
                    </a:lnTo>
                    <a:close/>
                    <a:moveTo>
                      <a:pt x="120" y="26"/>
                    </a:moveTo>
                    <a:cubicBezTo>
                      <a:pt x="117" y="26"/>
                      <a:pt x="117" y="26"/>
                      <a:pt x="117" y="26"/>
                    </a:cubicBezTo>
                    <a:cubicBezTo>
                      <a:pt x="116" y="27"/>
                      <a:pt x="116" y="28"/>
                      <a:pt x="116" y="29"/>
                    </a:cubicBezTo>
                    <a:cubicBezTo>
                      <a:pt x="115" y="29"/>
                      <a:pt x="115" y="30"/>
                      <a:pt x="115" y="31"/>
                    </a:cubicBezTo>
                    <a:cubicBezTo>
                      <a:pt x="115" y="31"/>
                      <a:pt x="115" y="31"/>
                      <a:pt x="115" y="31"/>
                    </a:cubicBezTo>
                    <a:cubicBezTo>
                      <a:pt x="117" y="34"/>
                      <a:pt x="117" y="34"/>
                      <a:pt x="117" y="34"/>
                    </a:cubicBezTo>
                    <a:cubicBezTo>
                      <a:pt x="118" y="34"/>
                      <a:pt x="118" y="35"/>
                      <a:pt x="117" y="36"/>
                    </a:cubicBezTo>
                    <a:cubicBezTo>
                      <a:pt x="113" y="39"/>
                      <a:pt x="113" y="39"/>
                      <a:pt x="113" y="39"/>
                    </a:cubicBezTo>
                    <a:cubicBezTo>
                      <a:pt x="112" y="39"/>
                      <a:pt x="111" y="39"/>
                      <a:pt x="111" y="38"/>
                    </a:cubicBezTo>
                    <a:cubicBezTo>
                      <a:pt x="109" y="35"/>
                      <a:pt x="109" y="35"/>
                      <a:pt x="109" y="35"/>
                    </a:cubicBezTo>
                    <a:cubicBezTo>
                      <a:pt x="107" y="36"/>
                      <a:pt x="106" y="36"/>
                      <a:pt x="104" y="36"/>
                    </a:cubicBezTo>
                    <a:cubicBezTo>
                      <a:pt x="104" y="36"/>
                      <a:pt x="104" y="36"/>
                      <a:pt x="104" y="36"/>
                    </a:cubicBezTo>
                    <a:cubicBezTo>
                      <a:pt x="102" y="40"/>
                      <a:pt x="102" y="40"/>
                      <a:pt x="102" y="40"/>
                    </a:cubicBezTo>
                    <a:cubicBezTo>
                      <a:pt x="102" y="40"/>
                      <a:pt x="101" y="41"/>
                      <a:pt x="101" y="40"/>
                    </a:cubicBezTo>
                    <a:cubicBezTo>
                      <a:pt x="96" y="38"/>
                      <a:pt x="96" y="38"/>
                      <a:pt x="96" y="38"/>
                    </a:cubicBezTo>
                    <a:cubicBezTo>
                      <a:pt x="95" y="38"/>
                      <a:pt x="95" y="37"/>
                      <a:pt x="95" y="37"/>
                    </a:cubicBezTo>
                    <a:cubicBezTo>
                      <a:pt x="97" y="33"/>
                      <a:pt x="97" y="33"/>
                      <a:pt x="97" y="33"/>
                    </a:cubicBezTo>
                    <a:cubicBezTo>
                      <a:pt x="95" y="32"/>
                      <a:pt x="95" y="31"/>
                      <a:pt x="94" y="29"/>
                    </a:cubicBezTo>
                    <a:cubicBezTo>
                      <a:pt x="94" y="29"/>
                      <a:pt x="94" y="29"/>
                      <a:pt x="94" y="29"/>
                    </a:cubicBezTo>
                    <a:cubicBezTo>
                      <a:pt x="90" y="30"/>
                      <a:pt x="90" y="30"/>
                      <a:pt x="90" y="30"/>
                    </a:cubicBezTo>
                    <a:cubicBezTo>
                      <a:pt x="89" y="30"/>
                      <a:pt x="88" y="29"/>
                      <a:pt x="88" y="29"/>
                    </a:cubicBezTo>
                    <a:cubicBezTo>
                      <a:pt x="88" y="23"/>
                      <a:pt x="88" y="23"/>
                      <a:pt x="88" y="23"/>
                    </a:cubicBezTo>
                    <a:cubicBezTo>
                      <a:pt x="88" y="23"/>
                      <a:pt x="88" y="22"/>
                      <a:pt x="89" y="22"/>
                    </a:cubicBezTo>
                    <a:cubicBezTo>
                      <a:pt x="93" y="22"/>
                      <a:pt x="93" y="22"/>
                      <a:pt x="93" y="22"/>
                    </a:cubicBezTo>
                    <a:cubicBezTo>
                      <a:pt x="93" y="21"/>
                      <a:pt x="93" y="20"/>
                      <a:pt x="94" y="19"/>
                    </a:cubicBezTo>
                    <a:cubicBezTo>
                      <a:pt x="94" y="18"/>
                      <a:pt x="94" y="18"/>
                      <a:pt x="94" y="17"/>
                    </a:cubicBezTo>
                    <a:cubicBezTo>
                      <a:pt x="94" y="17"/>
                      <a:pt x="94" y="17"/>
                      <a:pt x="94" y="17"/>
                    </a:cubicBezTo>
                    <a:cubicBezTo>
                      <a:pt x="92" y="14"/>
                      <a:pt x="92" y="14"/>
                      <a:pt x="92" y="14"/>
                    </a:cubicBezTo>
                    <a:cubicBezTo>
                      <a:pt x="92" y="13"/>
                      <a:pt x="92" y="12"/>
                      <a:pt x="92" y="12"/>
                    </a:cubicBezTo>
                    <a:cubicBezTo>
                      <a:pt x="97" y="9"/>
                      <a:pt x="97" y="9"/>
                      <a:pt x="97" y="9"/>
                    </a:cubicBezTo>
                    <a:cubicBezTo>
                      <a:pt x="97" y="8"/>
                      <a:pt x="98" y="9"/>
                      <a:pt x="98" y="9"/>
                    </a:cubicBezTo>
                    <a:cubicBezTo>
                      <a:pt x="101" y="12"/>
                      <a:pt x="101" y="12"/>
                      <a:pt x="101" y="12"/>
                    </a:cubicBezTo>
                    <a:cubicBezTo>
                      <a:pt x="102" y="12"/>
                      <a:pt x="104" y="12"/>
                      <a:pt x="105" y="12"/>
                    </a:cubicBezTo>
                    <a:cubicBezTo>
                      <a:pt x="105" y="12"/>
                      <a:pt x="105" y="12"/>
                      <a:pt x="105" y="12"/>
                    </a:cubicBezTo>
                    <a:cubicBezTo>
                      <a:pt x="107" y="8"/>
                      <a:pt x="107" y="8"/>
                      <a:pt x="107" y="8"/>
                    </a:cubicBezTo>
                    <a:cubicBezTo>
                      <a:pt x="107" y="7"/>
                      <a:pt x="108" y="7"/>
                      <a:pt x="109" y="7"/>
                    </a:cubicBezTo>
                    <a:cubicBezTo>
                      <a:pt x="114" y="9"/>
                      <a:pt x="114" y="9"/>
                      <a:pt x="114" y="9"/>
                    </a:cubicBezTo>
                    <a:cubicBezTo>
                      <a:pt x="114" y="10"/>
                      <a:pt x="114" y="10"/>
                      <a:pt x="114" y="11"/>
                    </a:cubicBezTo>
                    <a:cubicBezTo>
                      <a:pt x="113" y="15"/>
                      <a:pt x="113" y="15"/>
                      <a:pt x="113" y="15"/>
                    </a:cubicBezTo>
                    <a:cubicBezTo>
                      <a:pt x="114" y="16"/>
                      <a:pt x="115" y="17"/>
                      <a:pt x="115" y="18"/>
                    </a:cubicBezTo>
                    <a:cubicBezTo>
                      <a:pt x="116" y="18"/>
                      <a:pt x="116" y="18"/>
                      <a:pt x="116" y="18"/>
                    </a:cubicBezTo>
                    <a:cubicBezTo>
                      <a:pt x="120" y="18"/>
                      <a:pt x="120" y="18"/>
                      <a:pt x="120" y="18"/>
                    </a:cubicBezTo>
                    <a:cubicBezTo>
                      <a:pt x="120" y="18"/>
                      <a:pt x="121" y="18"/>
                      <a:pt x="121" y="19"/>
                    </a:cubicBezTo>
                    <a:cubicBezTo>
                      <a:pt x="122" y="24"/>
                      <a:pt x="122" y="24"/>
                      <a:pt x="122" y="24"/>
                    </a:cubicBezTo>
                    <a:cubicBezTo>
                      <a:pt x="122" y="25"/>
                      <a:pt x="121" y="26"/>
                      <a:pt x="120" y="26"/>
                    </a:cubicBezTo>
                    <a:close/>
                  </a:path>
                </a:pathLst>
              </a:custGeom>
              <a:grpFill/>
              <a:ln>
                <a:noFill/>
              </a:ln>
            </p:spPr>
            <p:txBody>
              <a:bodyPr vert="horz" wrap="square" lIns="91440" tIns="45720" rIns="91440" bIns="45720" numCol="1" anchor="t" anchorCtr="0" compatLnSpc="1"/>
              <a:lstStyle/>
              <a:p>
                <a:endParaRPr lang="en-US"/>
              </a:p>
            </p:txBody>
          </p:sp>
          <p:sp>
            <p:nvSpPr>
              <p:cNvPr id="19" name="Freeform 141"/>
              <p:cNvSpPr>
                <a:spLocks noEditPoints="1"/>
              </p:cNvSpPr>
              <p:nvPr/>
            </p:nvSpPr>
            <p:spPr bwMode="auto">
              <a:xfrm>
                <a:off x="5029566" y="3380665"/>
                <a:ext cx="142241" cy="118764"/>
              </a:xfrm>
              <a:custGeom>
                <a:avLst/>
                <a:gdLst>
                  <a:gd name="T0" fmla="*/ 45 w 52"/>
                  <a:gd name="T1" fmla="*/ 39 h 43"/>
                  <a:gd name="T2" fmla="*/ 39 w 52"/>
                  <a:gd name="T3" fmla="*/ 7 h 43"/>
                  <a:gd name="T4" fmla="*/ 7 w 52"/>
                  <a:gd name="T5" fmla="*/ 13 h 43"/>
                  <a:gd name="T6" fmla="*/ 12 w 52"/>
                  <a:gd name="T7" fmla="*/ 43 h 43"/>
                  <a:gd name="T8" fmla="*/ 41 w 52"/>
                  <a:gd name="T9" fmla="*/ 43 h 43"/>
                  <a:gd name="T10" fmla="*/ 45 w 52"/>
                  <a:gd name="T11" fmla="*/ 39 h 43"/>
                  <a:gd name="T12" fmla="*/ 37 w 52"/>
                  <a:gd name="T13" fmla="*/ 34 h 43"/>
                  <a:gd name="T14" fmla="*/ 18 w 52"/>
                  <a:gd name="T15" fmla="*/ 37 h 43"/>
                  <a:gd name="T16" fmla="*/ 15 w 52"/>
                  <a:gd name="T17" fmla="*/ 18 h 43"/>
                  <a:gd name="T18" fmla="*/ 34 w 52"/>
                  <a:gd name="T19" fmla="*/ 14 h 43"/>
                  <a:gd name="T20" fmla="*/ 37 w 52"/>
                  <a:gd name="T21"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3">
                    <a:moveTo>
                      <a:pt x="45" y="39"/>
                    </a:moveTo>
                    <a:cubicBezTo>
                      <a:pt x="52" y="29"/>
                      <a:pt x="50" y="14"/>
                      <a:pt x="39" y="7"/>
                    </a:cubicBezTo>
                    <a:cubicBezTo>
                      <a:pt x="28" y="0"/>
                      <a:pt x="14" y="2"/>
                      <a:pt x="7" y="13"/>
                    </a:cubicBezTo>
                    <a:cubicBezTo>
                      <a:pt x="0" y="23"/>
                      <a:pt x="2" y="36"/>
                      <a:pt x="12" y="43"/>
                    </a:cubicBezTo>
                    <a:cubicBezTo>
                      <a:pt x="41" y="43"/>
                      <a:pt x="41" y="43"/>
                      <a:pt x="41" y="43"/>
                    </a:cubicBezTo>
                    <a:cubicBezTo>
                      <a:pt x="43" y="42"/>
                      <a:pt x="44" y="41"/>
                      <a:pt x="45" y="39"/>
                    </a:cubicBezTo>
                    <a:close/>
                    <a:moveTo>
                      <a:pt x="37" y="34"/>
                    </a:moveTo>
                    <a:cubicBezTo>
                      <a:pt x="33" y="40"/>
                      <a:pt x="25" y="42"/>
                      <a:pt x="18" y="37"/>
                    </a:cubicBezTo>
                    <a:cubicBezTo>
                      <a:pt x="12" y="33"/>
                      <a:pt x="10" y="24"/>
                      <a:pt x="15" y="18"/>
                    </a:cubicBezTo>
                    <a:cubicBezTo>
                      <a:pt x="19" y="12"/>
                      <a:pt x="28" y="10"/>
                      <a:pt x="34" y="14"/>
                    </a:cubicBezTo>
                    <a:cubicBezTo>
                      <a:pt x="40" y="19"/>
                      <a:pt x="42" y="27"/>
                      <a:pt x="37" y="34"/>
                    </a:cubicBezTo>
                    <a:close/>
                  </a:path>
                </a:pathLst>
              </a:custGeom>
              <a:grpFill/>
              <a:ln>
                <a:noFill/>
              </a:ln>
            </p:spPr>
            <p:txBody>
              <a:bodyPr vert="horz" wrap="square" lIns="91440" tIns="45720" rIns="91440" bIns="45720" numCol="1" anchor="t" anchorCtr="0" compatLnSpc="1"/>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p:tgtEl>
                                          <p:spTgt spid="8"/>
                                        </p:tgtEl>
                                        <p:attrNameLst>
                                          <p:attrName>ppt_y</p:attrName>
                                        </p:attrNameLst>
                                      </p:cBhvr>
                                      <p:tavLst>
                                        <p:tav tm="0">
                                          <p:val>
                                            <p:strVal val="#ppt_y-#ppt_h*1.125000"/>
                                          </p:val>
                                        </p:tav>
                                        <p:tav tm="100000">
                                          <p:val>
                                            <p:strVal val="#ppt_y"/>
                                          </p:val>
                                        </p:tav>
                                      </p:tavLst>
                                    </p:anim>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935620" y="2705562"/>
            <a:ext cx="6377909" cy="1354801"/>
            <a:chOff x="3323077" y="2751599"/>
            <a:chExt cx="6377909" cy="1354801"/>
          </a:xfrm>
        </p:grpSpPr>
        <p:sp>
          <p:nvSpPr>
            <p:cNvPr id="6" name="文本框 5"/>
            <p:cNvSpPr txBox="1"/>
            <p:nvPr/>
          </p:nvSpPr>
          <p:spPr>
            <a:xfrm>
              <a:off x="3360789" y="2782961"/>
              <a:ext cx="6340197" cy="1323439"/>
            </a:xfrm>
            <a:prstGeom prst="rect">
              <a:avLst/>
            </a:prstGeom>
            <a:noFill/>
          </p:spPr>
          <p:txBody>
            <a:bodyPr wrap="none" rtlCol="0">
              <a:spAutoFit/>
            </a:bodyPr>
            <a:lstStyle/>
            <a:p>
              <a:pPr lvl="0">
                <a:defRPr/>
              </a:pPr>
              <a:r>
                <a:rPr lang="zh-CN" altLang="en-US" sz="8000" b="1" dirty="0">
                  <a:solidFill>
                    <a:srgbClr val="B1C400"/>
                  </a:solidFill>
                  <a:latin typeface="Bauhaus 93" panose="04030905020B02020C02" pitchFamily="82" charset="0"/>
                  <a:ea typeface="Adobe Gothic Std B" panose="020B0800000000000000" pitchFamily="34" charset="-128"/>
                </a:rPr>
                <a:t>面向对象概述</a:t>
              </a:r>
              <a:endParaRPr lang="zh-CN" altLang="en-US" sz="8000" b="1" kern="1200" dirty="0">
                <a:solidFill>
                  <a:srgbClr val="B1C400"/>
                </a:solidFill>
                <a:latin typeface="+mj-ea"/>
              </a:endParaRPr>
            </a:p>
          </p:txBody>
        </p:sp>
        <p:sp>
          <p:nvSpPr>
            <p:cNvPr id="7" name="文本框 6"/>
            <p:cNvSpPr txBox="1"/>
            <p:nvPr/>
          </p:nvSpPr>
          <p:spPr>
            <a:xfrm>
              <a:off x="3323077" y="2751599"/>
              <a:ext cx="6340197" cy="1323439"/>
            </a:xfrm>
            <a:prstGeom prst="rect">
              <a:avLst/>
            </a:prstGeom>
            <a:noFill/>
          </p:spPr>
          <p:txBody>
            <a:bodyPr wrap="none" rtlCol="0">
              <a:spAutoFit/>
            </a:bodyPr>
            <a:lstStyle/>
            <a:p>
              <a:pPr lvl="0">
                <a:defRPr/>
              </a:pPr>
              <a:r>
                <a:rPr lang="zh-CN" altLang="en-US" sz="8000" b="1" dirty="0">
                  <a:solidFill>
                    <a:srgbClr val="1950B2"/>
                  </a:solidFill>
                  <a:latin typeface="Bauhaus 93" panose="04030905020B02020C02" pitchFamily="82" charset="0"/>
                  <a:ea typeface="Adobe Gothic Std B" panose="020B0800000000000000" pitchFamily="34" charset="-128"/>
                </a:rPr>
                <a:t>面向对象概述</a:t>
              </a:r>
              <a:endParaRPr lang="zh-CN" altLang="en-US" sz="8000" b="1" kern="1200" dirty="0">
                <a:solidFill>
                  <a:srgbClr val="1950B2"/>
                </a:solidFill>
                <a:latin typeface="+mj-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29" y="49516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构造方法</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8" name="组合 7"/>
          <p:cNvGrpSpPr/>
          <p:nvPr/>
        </p:nvGrpSpPr>
        <p:grpSpPr>
          <a:xfrm rot="2700000">
            <a:off x="974470" y="1282428"/>
            <a:ext cx="977684" cy="977684"/>
            <a:chOff x="4811407" y="2080163"/>
            <a:chExt cx="977684" cy="977684"/>
          </a:xfrm>
        </p:grpSpPr>
        <p:sp>
          <p:nvSpPr>
            <p:cNvPr id="9" name="泪滴形 8"/>
            <p:cNvSpPr/>
            <p:nvPr/>
          </p:nvSpPr>
          <p:spPr>
            <a:xfrm>
              <a:off x="4811407" y="2080163"/>
              <a:ext cx="977684" cy="977684"/>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 name="矩形 9"/>
            <p:cNvSpPr/>
            <p:nvPr/>
          </p:nvSpPr>
          <p:spPr>
            <a:xfrm rot="18900000">
              <a:off x="5085634" y="2306565"/>
              <a:ext cx="492443" cy="461665"/>
            </a:xfrm>
            <a:prstGeom prst="rect">
              <a:avLst/>
            </a:prstGeom>
          </p:spPr>
          <p:txBody>
            <a:bodyPr wrap="none">
              <a:spAutoFit/>
            </a:bodyPr>
            <a:lstStyle/>
            <a:p>
              <a:pPr algn="ctr">
                <a:spcBef>
                  <a:spcPct val="0"/>
                </a:spcBef>
                <a:defRPr/>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11" name="直接连接符 10"/>
          <p:cNvCxnSpPr/>
          <p:nvPr/>
        </p:nvCxnSpPr>
        <p:spPr>
          <a:xfrm flipV="1">
            <a:off x="2401319" y="1771271"/>
            <a:ext cx="4447156"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501789" y="1192663"/>
            <a:ext cx="4203811" cy="581057"/>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只有一个参数的构造方法示例</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2268786" y="2094823"/>
            <a:ext cx="9723419" cy="4366516"/>
          </a:xfrm>
          <a:prstGeom prst="rect">
            <a:avLst/>
          </a:prstGeom>
        </p:spPr>
        <p:txBody>
          <a:bodyPr wrap="square">
            <a:spAutoFit/>
          </a:bodyPr>
          <a:lstStyle/>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1	class Student: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a:t>
            </a:r>
            <a:endParaRPr lang="zh-CN" altLang="en-US" sz="2400" dirty="0">
              <a:solidFill>
                <a:schemeClr val="tx1">
                  <a:lumMod val="85000"/>
                  <a:lumOff val="15000"/>
                </a:schemeClr>
              </a:solidFill>
              <a:ea typeface="微软雅黑" panose="020B0503020204020204" pitchFamily="34" charset="-122"/>
            </a:endParaRP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2	    def __</a:t>
            </a:r>
            <a:r>
              <a:rPr lang="en-US" altLang="zh-CN" sz="2400" dirty="0" err="1">
                <a:solidFill>
                  <a:schemeClr val="tx1">
                    <a:lumMod val="85000"/>
                    <a:lumOff val="15000"/>
                  </a:schemeClr>
                </a:solidFill>
                <a:ea typeface="微软雅黑" panose="020B0503020204020204" pitchFamily="34" charset="-122"/>
              </a:rPr>
              <a:t>init</a:t>
            </a:r>
            <a:r>
              <a:rPr lang="en-US" altLang="zh-CN" sz="2400" dirty="0">
                <a:solidFill>
                  <a:schemeClr val="tx1">
                    <a:lumMod val="85000"/>
                    <a:lumOff val="15000"/>
                  </a:schemeClr>
                </a:solidFill>
                <a:ea typeface="微软雅黑" panose="020B0503020204020204" pitchFamily="34" charset="-122"/>
              </a:rPr>
              <a:t>__(self): #</a:t>
            </a:r>
            <a:r>
              <a:rPr lang="zh-CN" altLang="en-US" sz="2400" dirty="0">
                <a:solidFill>
                  <a:schemeClr val="tx1">
                    <a:lumMod val="85000"/>
                    <a:lumOff val="15000"/>
                  </a:schemeClr>
                </a:solidFill>
                <a:ea typeface="微软雅黑" panose="020B0503020204020204" pitchFamily="34" charset="-122"/>
              </a:rPr>
              <a:t>定义构造方法</a:t>
            </a:r>
            <a:endParaRPr lang="zh-CN" altLang="en-US" sz="2400" dirty="0">
              <a:solidFill>
                <a:schemeClr val="tx1">
                  <a:lumMod val="85000"/>
                  <a:lumOff val="15000"/>
                </a:schemeClr>
              </a:solidFill>
              <a:ea typeface="微软雅黑" panose="020B0503020204020204" pitchFamily="34" charset="-122"/>
            </a:endParaRP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3	        print('</a:t>
            </a:r>
            <a:r>
              <a:rPr lang="zh-CN" altLang="en-US" sz="2400" dirty="0">
                <a:solidFill>
                  <a:schemeClr val="tx1">
                    <a:lumMod val="85000"/>
                    <a:lumOff val="15000"/>
                  </a:schemeClr>
                </a:solidFill>
                <a:ea typeface="微软雅黑" panose="020B0503020204020204" pitchFamily="34" charset="-122"/>
              </a:rPr>
              <a:t>构造方法被调用！</a:t>
            </a:r>
            <a:r>
              <a:rPr lang="en-US" altLang="zh-CN" sz="2400" dirty="0">
                <a:solidFill>
                  <a:schemeClr val="tx1">
                    <a:lumMod val="85000"/>
                    <a:lumOff val="15000"/>
                  </a:schemeClr>
                </a:solidFill>
                <a:ea typeface="微软雅黑" panose="020B0503020204020204" pitchFamily="34" charset="-122"/>
              </a:rPr>
              <a:t>')</a:t>
            </a:r>
            <a:endParaRPr lang="en-US" altLang="zh-CN" sz="2400" dirty="0">
              <a:solidFill>
                <a:schemeClr val="tx1">
                  <a:lumMod val="85000"/>
                  <a:lumOff val="15000"/>
                </a:schemeClr>
              </a:solidFill>
              <a:ea typeface="微软雅黑" panose="020B0503020204020204" pitchFamily="34" charset="-122"/>
            </a:endParaRP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4	        self.name='</a:t>
            </a:r>
            <a:r>
              <a:rPr lang="zh-CN" altLang="en-US" sz="2400" dirty="0">
                <a:solidFill>
                  <a:schemeClr val="tx1">
                    <a:lumMod val="85000"/>
                    <a:lumOff val="15000"/>
                  </a:schemeClr>
                </a:solidFill>
                <a:ea typeface="微软雅黑" panose="020B0503020204020204" pitchFamily="34" charset="-122"/>
              </a:rPr>
              <a:t>未知</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对应对象的</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属性赋值为“未知”</a:t>
            </a:r>
            <a:endParaRPr lang="zh-CN" altLang="en-US" sz="2400" dirty="0">
              <a:solidFill>
                <a:schemeClr val="tx1">
                  <a:lumMod val="85000"/>
                  <a:lumOff val="15000"/>
                </a:schemeClr>
              </a:solidFill>
              <a:ea typeface="微软雅黑" panose="020B0503020204020204" pitchFamily="34" charset="-122"/>
            </a:endParaRP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5	    def </a:t>
            </a:r>
            <a:r>
              <a:rPr lang="en-US" altLang="zh-CN" sz="2400" dirty="0" err="1">
                <a:solidFill>
                  <a:schemeClr val="tx1">
                    <a:lumMod val="85000"/>
                    <a:lumOff val="15000"/>
                  </a:schemeClr>
                </a:solidFill>
                <a:ea typeface="微软雅黑" panose="020B0503020204020204" pitchFamily="34" charset="-122"/>
              </a:rPr>
              <a:t>PrintInfo</a:t>
            </a:r>
            <a:r>
              <a:rPr lang="en-US" altLang="zh-CN" sz="2400" dirty="0">
                <a:solidFill>
                  <a:schemeClr val="tx1">
                    <a:lumMod val="85000"/>
                    <a:lumOff val="15000"/>
                  </a:schemeClr>
                </a:solidFill>
                <a:ea typeface="微软雅黑" panose="020B0503020204020204" pitchFamily="34" charset="-122"/>
              </a:rPr>
              <a:t>(self): #</a:t>
            </a:r>
            <a:r>
              <a:rPr lang="zh-CN" altLang="en-US" sz="2400" dirty="0">
                <a:solidFill>
                  <a:schemeClr val="tx1">
                    <a:lumMod val="85000"/>
                    <a:lumOff val="15000"/>
                  </a:schemeClr>
                </a:solidFill>
                <a:ea typeface="微软雅黑" panose="020B0503020204020204" pitchFamily="34" charset="-122"/>
              </a:rPr>
              <a:t>定义普通方法</a:t>
            </a:r>
            <a:r>
              <a:rPr lang="en-US" altLang="zh-CN" sz="2400" dirty="0" err="1">
                <a:solidFill>
                  <a:schemeClr val="tx1">
                    <a:lumMod val="85000"/>
                    <a:lumOff val="15000"/>
                  </a:schemeClr>
                </a:solidFill>
                <a:ea typeface="微软雅黑" panose="020B0503020204020204" pitchFamily="34" charset="-122"/>
              </a:rPr>
              <a:t>PrintInfo</a:t>
            </a:r>
            <a:endParaRPr lang="en-US" altLang="zh-CN" sz="2400" dirty="0">
              <a:solidFill>
                <a:schemeClr val="tx1">
                  <a:lumMod val="85000"/>
                  <a:lumOff val="15000"/>
                </a:schemeClr>
              </a:solidFill>
              <a:ea typeface="微软雅黑" panose="020B0503020204020204" pitchFamily="34" charset="-122"/>
            </a:endParaRP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6	        print('</a:t>
            </a:r>
            <a:r>
              <a:rPr lang="zh-CN" altLang="en-US" sz="2400" dirty="0">
                <a:solidFill>
                  <a:schemeClr val="tx1">
                    <a:lumMod val="85000"/>
                    <a:lumOff val="15000"/>
                  </a:schemeClr>
                </a:solidFill>
                <a:ea typeface="微软雅黑" panose="020B0503020204020204" pitchFamily="34" charset="-122"/>
              </a:rPr>
              <a:t>姓名：</a:t>
            </a:r>
            <a:r>
              <a:rPr lang="en-US" altLang="zh-CN" sz="2400" dirty="0">
                <a:solidFill>
                  <a:schemeClr val="tx1">
                    <a:lumMod val="85000"/>
                    <a:lumOff val="15000"/>
                  </a:schemeClr>
                </a:solidFill>
                <a:ea typeface="微软雅黑" panose="020B0503020204020204" pitchFamily="34" charset="-122"/>
              </a:rPr>
              <a:t>%</a:t>
            </a:r>
            <a:r>
              <a:rPr lang="en-US" altLang="zh-CN" sz="2400" dirty="0" err="1">
                <a:solidFill>
                  <a:schemeClr val="tx1">
                    <a:lumMod val="85000"/>
                    <a:lumOff val="15000"/>
                  </a:schemeClr>
                </a:solidFill>
                <a:ea typeface="微软雅黑" panose="020B0503020204020204" pitchFamily="34" charset="-122"/>
              </a:rPr>
              <a:t>s'%self.name</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输出姓名信息</a:t>
            </a:r>
            <a:endParaRPr lang="zh-CN" altLang="en-US" sz="2400" dirty="0">
              <a:solidFill>
                <a:schemeClr val="tx1">
                  <a:lumMod val="85000"/>
                  <a:lumOff val="15000"/>
                </a:schemeClr>
              </a:solidFill>
              <a:ea typeface="微软雅黑" panose="020B0503020204020204" pitchFamily="34" charset="-122"/>
            </a:endParaRP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7	if __name__=='__main__':</a:t>
            </a:r>
            <a:endParaRPr lang="en-US" altLang="zh-CN" sz="2400" dirty="0">
              <a:solidFill>
                <a:schemeClr val="tx1">
                  <a:lumMod val="85000"/>
                  <a:lumOff val="15000"/>
                </a:schemeClr>
              </a:solidFill>
              <a:ea typeface="微软雅黑" panose="020B0503020204020204" pitchFamily="34" charset="-122"/>
            </a:endParaRP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8	    </a:t>
            </a:r>
            <a:r>
              <a:rPr lang="en-US" altLang="zh-CN" sz="2400" dirty="0" err="1">
                <a:solidFill>
                  <a:schemeClr val="tx1">
                    <a:lumMod val="85000"/>
                    <a:lumOff val="15000"/>
                  </a:schemeClr>
                </a:solidFill>
                <a:ea typeface="微软雅黑" panose="020B0503020204020204" pitchFamily="34" charset="-122"/>
              </a:rPr>
              <a:t>stu</a:t>
            </a:r>
            <a:r>
              <a:rPr lang="en-US" altLang="zh-CN" sz="2400" dirty="0">
                <a:solidFill>
                  <a:schemeClr val="tx1">
                    <a:lumMod val="85000"/>
                    <a:lumOff val="15000"/>
                  </a:schemeClr>
                </a:solidFill>
                <a:ea typeface="微软雅黑" panose="020B0503020204020204" pitchFamily="34" charset="-122"/>
              </a:rPr>
              <a:t>=Student() #</a:t>
            </a:r>
            <a:r>
              <a:rPr lang="zh-CN" altLang="en-US" sz="2400" dirty="0">
                <a:solidFill>
                  <a:schemeClr val="tx1">
                    <a:lumMod val="85000"/>
                    <a:lumOff val="15000"/>
                  </a:schemeClr>
                </a:solidFill>
                <a:ea typeface="微软雅黑" panose="020B0503020204020204" pitchFamily="34" charset="-122"/>
              </a:rPr>
              <a:t>创建</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类对象</a:t>
            </a:r>
            <a:r>
              <a:rPr lang="en-US" altLang="zh-CN" sz="2400" dirty="0" err="1">
                <a:solidFill>
                  <a:schemeClr val="tx1">
                    <a:lumMod val="85000"/>
                    <a:lumOff val="15000"/>
                  </a:schemeClr>
                </a:solidFill>
                <a:ea typeface="微软雅黑" panose="020B0503020204020204" pitchFamily="34" charset="-122"/>
              </a:rPr>
              <a:t>stu</a:t>
            </a:r>
            <a:r>
              <a:rPr lang="zh-CN" altLang="en-US" sz="2400" dirty="0">
                <a:solidFill>
                  <a:schemeClr val="tx1">
                    <a:lumMod val="85000"/>
                    <a:lumOff val="15000"/>
                  </a:schemeClr>
                </a:solidFill>
                <a:ea typeface="微软雅黑" panose="020B0503020204020204" pitchFamily="34" charset="-122"/>
              </a:rPr>
              <a:t>，自动执行构造方法</a:t>
            </a:r>
            <a:endParaRPr lang="zh-CN" altLang="en-US" sz="2400" dirty="0">
              <a:solidFill>
                <a:schemeClr val="tx1">
                  <a:lumMod val="85000"/>
                  <a:lumOff val="15000"/>
                </a:schemeClr>
              </a:solidFill>
              <a:ea typeface="微软雅黑" panose="020B0503020204020204" pitchFamily="34" charset="-122"/>
            </a:endParaRP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9	    </a:t>
            </a:r>
            <a:r>
              <a:rPr lang="en-US" altLang="zh-CN" sz="2400" dirty="0" err="1">
                <a:solidFill>
                  <a:schemeClr val="tx1">
                    <a:lumMod val="85000"/>
                    <a:lumOff val="15000"/>
                  </a:schemeClr>
                </a:solidFill>
                <a:ea typeface="微软雅黑" panose="020B0503020204020204" pitchFamily="34" charset="-122"/>
              </a:rPr>
              <a:t>stu.PrintInfo</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通过</a:t>
            </a:r>
            <a:r>
              <a:rPr lang="en-US" altLang="zh-CN" sz="2400" dirty="0" err="1">
                <a:solidFill>
                  <a:schemeClr val="tx1">
                    <a:lumMod val="85000"/>
                    <a:lumOff val="15000"/>
                  </a:schemeClr>
                </a:solidFill>
                <a:ea typeface="微软雅黑" panose="020B0503020204020204" pitchFamily="34" charset="-122"/>
              </a:rPr>
              <a:t>stu</a:t>
            </a:r>
            <a:r>
              <a:rPr lang="zh-CN" altLang="en-US" sz="2400" dirty="0">
                <a:solidFill>
                  <a:schemeClr val="tx1">
                    <a:lumMod val="85000"/>
                    <a:lumOff val="15000"/>
                  </a:schemeClr>
                </a:solidFill>
                <a:ea typeface="微软雅黑" panose="020B0503020204020204" pitchFamily="34" charset="-122"/>
              </a:rPr>
              <a:t>对象调用</a:t>
            </a:r>
            <a:r>
              <a:rPr lang="en-US" altLang="zh-CN" sz="2400" dirty="0" err="1">
                <a:solidFill>
                  <a:schemeClr val="tx1">
                    <a:lumMod val="85000"/>
                    <a:lumOff val="15000"/>
                  </a:schemeClr>
                </a:solidFill>
                <a:ea typeface="微软雅黑" panose="020B0503020204020204" pitchFamily="34" charset="-122"/>
              </a:rPr>
              <a:t>PrintInfo</a:t>
            </a:r>
            <a:r>
              <a:rPr lang="zh-CN" altLang="en-US" sz="2400" dirty="0">
                <a:solidFill>
                  <a:schemeClr val="tx1">
                    <a:lumMod val="85000"/>
                    <a:lumOff val="15000"/>
                  </a:schemeClr>
                </a:solidFill>
                <a:ea typeface="微软雅黑" panose="020B0503020204020204" pitchFamily="34" charset="-122"/>
              </a:rPr>
              <a:t>方法</a:t>
            </a:r>
            <a:endParaRPr lang="zh-CN" altLang="en-US" sz="2400" dirty="0">
              <a:solidFill>
                <a:schemeClr val="tx1">
                  <a:lumMod val="85000"/>
                  <a:lumOff val="15000"/>
                </a:schemeClr>
              </a:solidFill>
              <a:ea typeface="微软雅黑" panose="020B0503020204020204" pitchFamily="34" charset="-122"/>
            </a:endParaRPr>
          </a:p>
        </p:txBody>
      </p:sp>
      <p:sp>
        <p:nvSpPr>
          <p:cNvPr id="16" name="KSO_Shape"/>
          <p:cNvSpPr/>
          <p:nvPr/>
        </p:nvSpPr>
        <p:spPr>
          <a:xfrm>
            <a:off x="2268786" y="2002101"/>
            <a:ext cx="9341959" cy="4459237"/>
          </a:xfrm>
          <a:prstGeom prst="roundRect">
            <a:avLst>
              <a:gd name="adj" fmla="val 5782"/>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up)">
                                      <p:cBhvr>
                                        <p:cTn id="14" dur="500"/>
                                        <p:tgtEl>
                                          <p:spTgt spid="8"/>
                                        </p:tgtEl>
                                      </p:cBhvr>
                                    </p:animEffect>
                                  </p:childTnLst>
                                </p:cTn>
                              </p:par>
                              <p:par>
                                <p:cTn id="15" presetID="2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p:tgtEl>
                                          <p:spTgt spid="12"/>
                                        </p:tgtEl>
                                        <p:attrNameLst>
                                          <p:attrName>ppt_y</p:attrName>
                                        </p:attrNameLst>
                                      </p:cBhvr>
                                      <p:tavLst>
                                        <p:tav tm="0">
                                          <p:val>
                                            <p:strVal val="#ppt_y-#ppt_h*1.125000"/>
                                          </p:val>
                                        </p:tav>
                                        <p:tav tm="100000">
                                          <p:val>
                                            <p:strVal val="#ppt_y"/>
                                          </p:val>
                                        </p:tav>
                                      </p:tavLst>
                                    </p:anim>
                                    <p:animEffect transition="in" filter="wipe(down)">
                                      <p:cBhvr>
                                        <p:cTn id="21" dur="500"/>
                                        <p:tgtEl>
                                          <p:spTgt spid="12"/>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5" grpId="0"/>
      <p:bldP spid="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29" y="49516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构造方法</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矩形 16"/>
          <p:cNvSpPr/>
          <p:nvPr/>
        </p:nvSpPr>
        <p:spPr>
          <a:xfrm>
            <a:off x="4830780" y="2926202"/>
            <a:ext cx="2560620" cy="1005596"/>
          </a:xfrm>
          <a:prstGeom prst="rect">
            <a:avLst/>
          </a:prstGeom>
        </p:spPr>
        <p:txBody>
          <a:bodyPr wrap="square">
            <a:spAutoFit/>
          </a:bodyPr>
          <a:lstStyle/>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构造方法被调用！</a:t>
            </a:r>
            <a:endParaRPr lang="zh-CN" altLang="en-US" sz="2400" dirty="0">
              <a:solidFill>
                <a:schemeClr val="tx1">
                  <a:lumMod val="85000"/>
                  <a:lumOff val="15000"/>
                </a:schemeClr>
              </a:solidFill>
              <a:ea typeface="微软雅黑" panose="020B0503020204020204" pitchFamily="34" charset="-122"/>
            </a:endParaRPr>
          </a:p>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姓名：未知</a:t>
            </a:r>
            <a:endParaRPr lang="zh-CN" altLang="en-US" sz="2400" dirty="0">
              <a:solidFill>
                <a:schemeClr val="tx1">
                  <a:lumMod val="85000"/>
                  <a:lumOff val="15000"/>
                </a:schemeClr>
              </a:solidFill>
              <a:ea typeface="微软雅黑" panose="020B0503020204020204" pitchFamily="34" charset="-122"/>
            </a:endParaRPr>
          </a:p>
        </p:txBody>
      </p:sp>
      <p:sp>
        <p:nvSpPr>
          <p:cNvPr id="18" name="KSO_Shape"/>
          <p:cNvSpPr/>
          <p:nvPr/>
        </p:nvSpPr>
        <p:spPr>
          <a:xfrm>
            <a:off x="4356098" y="2565401"/>
            <a:ext cx="3479802" cy="1727198"/>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1"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p:tgtEl>
                                          <p:spTgt spid="17"/>
                                        </p:tgtEl>
                                        <p:attrNameLst>
                                          <p:attrName>ppt_y</p:attrName>
                                        </p:attrNameLst>
                                      </p:cBhvr>
                                      <p:tavLst>
                                        <p:tav tm="0">
                                          <p:val>
                                            <p:strVal val="#ppt_y-#ppt_h*1.125000"/>
                                          </p:val>
                                        </p:tav>
                                        <p:tav tm="100000">
                                          <p:val>
                                            <p:strVal val="#ppt_y"/>
                                          </p:val>
                                        </p:tav>
                                      </p:tavLst>
                                    </p:anim>
                                    <p:animEffect transition="in" filter="wipe(down)">
                                      <p:cBhvr>
                                        <p:cTn id="14" dur="500"/>
                                        <p:tgtEl>
                                          <p:spTgt spid="1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29" y="49516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构造方法</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8" name="组合 7"/>
          <p:cNvGrpSpPr/>
          <p:nvPr/>
        </p:nvGrpSpPr>
        <p:grpSpPr>
          <a:xfrm rot="2700000">
            <a:off x="1042273" y="1586504"/>
            <a:ext cx="977684" cy="977684"/>
            <a:chOff x="4811407" y="2080163"/>
            <a:chExt cx="977684" cy="977684"/>
          </a:xfrm>
        </p:grpSpPr>
        <p:sp>
          <p:nvSpPr>
            <p:cNvPr id="9" name="泪滴形 8"/>
            <p:cNvSpPr/>
            <p:nvPr/>
          </p:nvSpPr>
          <p:spPr>
            <a:xfrm>
              <a:off x="4811407" y="2080163"/>
              <a:ext cx="977684" cy="977684"/>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dirty="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 name="矩形 9"/>
            <p:cNvSpPr/>
            <p:nvPr/>
          </p:nvSpPr>
          <p:spPr>
            <a:xfrm rot="18900000">
              <a:off x="5085634" y="2306565"/>
              <a:ext cx="492443" cy="461665"/>
            </a:xfrm>
            <a:prstGeom prst="rect">
              <a:avLst/>
            </a:prstGeom>
          </p:spPr>
          <p:txBody>
            <a:bodyPr wrap="none">
              <a:spAutoFit/>
            </a:bodyPr>
            <a:lstStyle/>
            <a:p>
              <a:pPr algn="ctr">
                <a:spcBef>
                  <a:spcPct val="0"/>
                </a:spcBef>
                <a:defRPr/>
              </a:pP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例</a:t>
              </a:r>
              <a:endPar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11" name="直接连接符 10"/>
          <p:cNvCxnSpPr/>
          <p:nvPr/>
        </p:nvCxnSpPr>
        <p:spPr>
          <a:xfrm flipV="1">
            <a:off x="2469122" y="2075348"/>
            <a:ext cx="4116439" cy="1"/>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569593" y="1496739"/>
            <a:ext cx="3845848" cy="581057"/>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带默认参数的构造方法示例</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2325956" y="2399519"/>
            <a:ext cx="8491363" cy="3904852"/>
          </a:xfrm>
          <a:prstGeom prst="rect">
            <a:avLst/>
          </a:prstGeom>
        </p:spPr>
        <p:txBody>
          <a:bodyPr wrap="squar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1	class Student: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a:t>
            </a:r>
            <a:endParaRPr lang="zh-CN" altLang="en-US" sz="2400" dirty="0">
              <a:solidFill>
                <a:schemeClr val="tx1">
                  <a:lumMod val="85000"/>
                  <a:lumOff val="15000"/>
                </a:schemeClr>
              </a:solidFill>
              <a:ea typeface="微软雅黑" panose="020B0503020204020204" pitchFamily="34" charset="-122"/>
            </a:endParaRP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2	    def __</a:t>
            </a:r>
            <a:r>
              <a:rPr lang="en-US" altLang="zh-CN" sz="2400" dirty="0" err="1">
                <a:solidFill>
                  <a:schemeClr val="tx1">
                    <a:lumMod val="85000"/>
                    <a:lumOff val="15000"/>
                  </a:schemeClr>
                </a:solidFill>
                <a:ea typeface="微软雅黑" panose="020B0503020204020204" pitchFamily="34" charset="-122"/>
              </a:rPr>
              <a:t>init</a:t>
            </a:r>
            <a:r>
              <a:rPr lang="en-US" altLang="zh-CN" sz="2400" dirty="0">
                <a:solidFill>
                  <a:schemeClr val="tx1">
                    <a:lumMod val="85000"/>
                    <a:lumOff val="15000"/>
                  </a:schemeClr>
                </a:solidFill>
                <a:ea typeface="微软雅黑" panose="020B0503020204020204" pitchFamily="34" charset="-122"/>
              </a:rPr>
              <a:t>__(</a:t>
            </a:r>
            <a:r>
              <a:rPr lang="en-US" altLang="zh-CN" sz="2400" dirty="0" err="1">
                <a:solidFill>
                  <a:schemeClr val="tx1">
                    <a:lumMod val="85000"/>
                    <a:lumOff val="15000"/>
                  </a:schemeClr>
                </a:solidFill>
                <a:ea typeface="微软雅黑" panose="020B0503020204020204" pitchFamily="34" charset="-122"/>
              </a:rPr>
              <a:t>self,name</a:t>
            </a:r>
            <a:r>
              <a:rPr lang="en-US" altLang="zh-CN" sz="2400" dirty="0">
                <a:solidFill>
                  <a:schemeClr val="tx1">
                    <a:lumMod val="85000"/>
                    <a:lumOff val="15000"/>
                  </a:schemeClr>
                </a:solidFill>
                <a:ea typeface="微软雅黑" panose="020B0503020204020204" pitchFamily="34" charset="-122"/>
              </a:rPr>
              <a:t>='</a:t>
            </a:r>
            <a:r>
              <a:rPr lang="zh-CN" altLang="en-US" sz="2400" dirty="0">
                <a:solidFill>
                  <a:schemeClr val="tx1">
                    <a:lumMod val="85000"/>
                    <a:lumOff val="15000"/>
                  </a:schemeClr>
                </a:solidFill>
                <a:ea typeface="微软雅黑" panose="020B0503020204020204" pitchFamily="34" charset="-122"/>
              </a:rPr>
              <a:t>未知</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定义构造方法</a:t>
            </a:r>
            <a:endParaRPr lang="zh-CN" altLang="en-US" sz="2400" dirty="0">
              <a:solidFill>
                <a:schemeClr val="tx1">
                  <a:lumMod val="85000"/>
                  <a:lumOff val="15000"/>
                </a:schemeClr>
              </a:solidFill>
              <a:ea typeface="微软雅黑" panose="020B0503020204020204" pitchFamily="34" charset="-122"/>
            </a:endParaRP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3	        print('</a:t>
            </a:r>
            <a:r>
              <a:rPr lang="zh-CN" altLang="en-US" sz="2400" dirty="0">
                <a:solidFill>
                  <a:schemeClr val="tx1">
                    <a:lumMod val="85000"/>
                    <a:lumOff val="15000"/>
                  </a:schemeClr>
                </a:solidFill>
                <a:ea typeface="微软雅黑" panose="020B0503020204020204" pitchFamily="34" charset="-122"/>
              </a:rPr>
              <a:t>构造方法被调用！</a:t>
            </a:r>
            <a:r>
              <a:rPr lang="en-US" altLang="zh-CN" sz="2400" dirty="0">
                <a:solidFill>
                  <a:schemeClr val="tx1">
                    <a:lumMod val="85000"/>
                    <a:lumOff val="15000"/>
                  </a:schemeClr>
                </a:solidFill>
                <a:ea typeface="微软雅黑" panose="020B0503020204020204" pitchFamily="34" charset="-122"/>
              </a:rPr>
              <a:t>')</a:t>
            </a:r>
            <a:endParaRPr lang="en-US" altLang="zh-CN" sz="2400" dirty="0">
              <a:solidFill>
                <a:schemeClr val="tx1">
                  <a:lumMod val="85000"/>
                  <a:lumOff val="15000"/>
                </a:schemeClr>
              </a:solidFill>
              <a:ea typeface="微软雅黑" panose="020B0503020204020204" pitchFamily="34" charset="-122"/>
            </a:endParaRP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4	        self.name=name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对应对象的</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属性赋为形</a:t>
            </a:r>
            <a:endParaRPr lang="en-US" altLang="zh-CN" sz="2400" dirty="0">
              <a:solidFill>
                <a:schemeClr val="tx1">
                  <a:lumMod val="85000"/>
                  <a:lumOff val="15000"/>
                </a:schemeClr>
              </a:solidFill>
              <a:ea typeface="微软雅黑" panose="020B0503020204020204" pitchFamily="34" charset="-122"/>
            </a:endParaRP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ea typeface="微软雅黑" panose="020B0503020204020204" pitchFamily="34" charset="-122"/>
              </a:rPr>
              <a:t>             </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参</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的值</a:t>
            </a:r>
            <a:endParaRPr lang="zh-CN" altLang="en-US" sz="2400" dirty="0">
              <a:solidFill>
                <a:schemeClr val="tx1">
                  <a:lumMod val="85000"/>
                  <a:lumOff val="15000"/>
                </a:schemeClr>
              </a:solidFill>
              <a:ea typeface="微软雅黑" panose="020B0503020204020204" pitchFamily="34" charset="-122"/>
            </a:endParaRP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5	    def </a:t>
            </a:r>
            <a:r>
              <a:rPr lang="en-US" altLang="zh-CN" sz="2400" dirty="0" err="1">
                <a:solidFill>
                  <a:schemeClr val="tx1">
                    <a:lumMod val="85000"/>
                    <a:lumOff val="15000"/>
                  </a:schemeClr>
                </a:solidFill>
                <a:ea typeface="微软雅黑" panose="020B0503020204020204" pitchFamily="34" charset="-122"/>
              </a:rPr>
              <a:t>PrintInfo</a:t>
            </a:r>
            <a:r>
              <a:rPr lang="en-US" altLang="zh-CN" sz="2400" dirty="0">
                <a:solidFill>
                  <a:schemeClr val="tx1">
                    <a:lumMod val="85000"/>
                    <a:lumOff val="15000"/>
                  </a:schemeClr>
                </a:solidFill>
                <a:ea typeface="微软雅黑" panose="020B0503020204020204" pitchFamily="34" charset="-122"/>
              </a:rPr>
              <a:t>(self): #</a:t>
            </a:r>
            <a:r>
              <a:rPr lang="zh-CN" altLang="en-US" sz="2400" dirty="0">
                <a:solidFill>
                  <a:schemeClr val="tx1">
                    <a:lumMod val="85000"/>
                    <a:lumOff val="15000"/>
                  </a:schemeClr>
                </a:solidFill>
                <a:ea typeface="微软雅黑" panose="020B0503020204020204" pitchFamily="34" charset="-122"/>
              </a:rPr>
              <a:t>定义普通方法</a:t>
            </a:r>
            <a:r>
              <a:rPr lang="en-US" altLang="zh-CN" sz="2400" dirty="0" err="1">
                <a:solidFill>
                  <a:schemeClr val="tx1">
                    <a:lumMod val="85000"/>
                    <a:lumOff val="15000"/>
                  </a:schemeClr>
                </a:solidFill>
                <a:ea typeface="微软雅黑" panose="020B0503020204020204" pitchFamily="34" charset="-122"/>
              </a:rPr>
              <a:t>PrintInfo</a:t>
            </a:r>
            <a:endParaRPr lang="en-US" altLang="zh-CN" sz="2400" dirty="0">
              <a:solidFill>
                <a:schemeClr val="tx1">
                  <a:lumMod val="85000"/>
                  <a:lumOff val="15000"/>
                </a:schemeClr>
              </a:solidFill>
              <a:ea typeface="微软雅黑" panose="020B0503020204020204" pitchFamily="34" charset="-122"/>
            </a:endParaRP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6	        print('</a:t>
            </a:r>
            <a:r>
              <a:rPr lang="zh-CN" altLang="en-US" sz="2400" dirty="0">
                <a:solidFill>
                  <a:schemeClr val="tx1">
                    <a:lumMod val="85000"/>
                    <a:lumOff val="15000"/>
                  </a:schemeClr>
                </a:solidFill>
                <a:ea typeface="微软雅黑" panose="020B0503020204020204" pitchFamily="34" charset="-122"/>
              </a:rPr>
              <a:t>姓名：</a:t>
            </a:r>
            <a:r>
              <a:rPr lang="en-US" altLang="zh-CN" sz="2400" dirty="0">
                <a:solidFill>
                  <a:schemeClr val="tx1">
                    <a:lumMod val="85000"/>
                    <a:lumOff val="15000"/>
                  </a:schemeClr>
                </a:solidFill>
                <a:ea typeface="微软雅黑" panose="020B0503020204020204" pitchFamily="34" charset="-122"/>
              </a:rPr>
              <a:t>%</a:t>
            </a:r>
            <a:r>
              <a:rPr lang="en-US" altLang="zh-CN" sz="2400" dirty="0" err="1">
                <a:solidFill>
                  <a:schemeClr val="tx1">
                    <a:lumMod val="85000"/>
                    <a:lumOff val="15000"/>
                  </a:schemeClr>
                </a:solidFill>
                <a:ea typeface="微软雅黑" panose="020B0503020204020204" pitchFamily="34" charset="-122"/>
              </a:rPr>
              <a:t>s'%self.name</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输出姓名信息</a:t>
            </a:r>
            <a:endParaRPr lang="zh-CN" altLang="en-US" sz="2400" dirty="0">
              <a:solidFill>
                <a:schemeClr val="tx1">
                  <a:lumMod val="85000"/>
                  <a:lumOff val="15000"/>
                </a:schemeClr>
              </a:solidFill>
              <a:ea typeface="微软雅黑" panose="020B0503020204020204" pitchFamily="34" charset="-122"/>
            </a:endParaRPr>
          </a:p>
        </p:txBody>
      </p:sp>
      <p:sp>
        <p:nvSpPr>
          <p:cNvPr id="16" name="KSO_Shape"/>
          <p:cNvSpPr/>
          <p:nvPr/>
        </p:nvSpPr>
        <p:spPr>
          <a:xfrm>
            <a:off x="2336589" y="2306177"/>
            <a:ext cx="8236181" cy="4130133"/>
          </a:xfrm>
          <a:prstGeom prst="roundRect">
            <a:avLst>
              <a:gd name="adj" fmla="val 5782"/>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up)">
                                      <p:cBhvr>
                                        <p:cTn id="14" dur="500"/>
                                        <p:tgtEl>
                                          <p:spTgt spid="8"/>
                                        </p:tgtEl>
                                      </p:cBhvr>
                                    </p:animEffect>
                                  </p:childTnLst>
                                </p:cTn>
                              </p:par>
                              <p:par>
                                <p:cTn id="15" presetID="2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p:tgtEl>
                                          <p:spTgt spid="12"/>
                                        </p:tgtEl>
                                        <p:attrNameLst>
                                          <p:attrName>ppt_y</p:attrName>
                                        </p:attrNameLst>
                                      </p:cBhvr>
                                      <p:tavLst>
                                        <p:tav tm="0">
                                          <p:val>
                                            <p:strVal val="#ppt_y-#ppt_h*1.125000"/>
                                          </p:val>
                                        </p:tav>
                                        <p:tav tm="100000">
                                          <p:val>
                                            <p:strVal val="#ppt_y"/>
                                          </p:val>
                                        </p:tav>
                                      </p:tavLst>
                                    </p:anim>
                                    <p:animEffect transition="in" filter="wipe(down)">
                                      <p:cBhvr>
                                        <p:cTn id="21" dur="500"/>
                                        <p:tgtEl>
                                          <p:spTgt spid="12"/>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5" grpId="0"/>
      <p:bldP spid="1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29" y="49516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构造方法</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8" name="组合 7"/>
          <p:cNvGrpSpPr/>
          <p:nvPr/>
        </p:nvGrpSpPr>
        <p:grpSpPr>
          <a:xfrm rot="2700000">
            <a:off x="1042273" y="1586504"/>
            <a:ext cx="977684" cy="977684"/>
            <a:chOff x="4811407" y="2080163"/>
            <a:chExt cx="977684" cy="977684"/>
          </a:xfrm>
        </p:grpSpPr>
        <p:sp>
          <p:nvSpPr>
            <p:cNvPr id="9" name="泪滴形 8"/>
            <p:cNvSpPr/>
            <p:nvPr/>
          </p:nvSpPr>
          <p:spPr>
            <a:xfrm>
              <a:off x="4811407" y="2080163"/>
              <a:ext cx="977684" cy="977684"/>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dirty="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 name="矩形 9"/>
            <p:cNvSpPr/>
            <p:nvPr/>
          </p:nvSpPr>
          <p:spPr>
            <a:xfrm rot="18900000">
              <a:off x="5085634" y="2306565"/>
              <a:ext cx="492443" cy="461665"/>
            </a:xfrm>
            <a:prstGeom prst="rect">
              <a:avLst/>
            </a:prstGeom>
          </p:spPr>
          <p:txBody>
            <a:bodyPr wrap="none">
              <a:spAutoFit/>
            </a:bodyPr>
            <a:lstStyle/>
            <a:p>
              <a:pPr algn="ctr">
                <a:spcBef>
                  <a:spcPct val="0"/>
                </a:spcBef>
                <a:defRPr/>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11" name="直接连接符 10"/>
          <p:cNvCxnSpPr/>
          <p:nvPr/>
        </p:nvCxnSpPr>
        <p:spPr>
          <a:xfrm flipV="1">
            <a:off x="2469122" y="2075348"/>
            <a:ext cx="4116439"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569593" y="1496739"/>
            <a:ext cx="3845848" cy="581057"/>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带默认参数的构造方法示例</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2325956" y="2417275"/>
            <a:ext cx="8491363" cy="3350854"/>
          </a:xfrm>
          <a:prstGeom prst="rect">
            <a:avLst/>
          </a:prstGeom>
        </p:spPr>
        <p:txBody>
          <a:bodyPr wrap="squar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7	if __name__=='__main__':</a:t>
            </a:r>
            <a:endParaRPr lang="en-US" altLang="zh-CN" sz="2400" dirty="0">
              <a:solidFill>
                <a:schemeClr val="tx1">
                  <a:lumMod val="85000"/>
                  <a:lumOff val="15000"/>
                </a:schemeClr>
              </a:solidFill>
              <a:ea typeface="微软雅黑" panose="020B0503020204020204" pitchFamily="34" charset="-122"/>
            </a:endParaRP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8	    stu1=Student() #</a:t>
            </a:r>
            <a:r>
              <a:rPr lang="zh-CN" altLang="en-US" sz="2400" dirty="0">
                <a:solidFill>
                  <a:schemeClr val="tx1">
                    <a:lumMod val="85000"/>
                    <a:lumOff val="15000"/>
                  </a:schemeClr>
                </a:solidFill>
                <a:ea typeface="微软雅黑" panose="020B0503020204020204" pitchFamily="34" charset="-122"/>
              </a:rPr>
              <a:t>创建</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类对象</a:t>
            </a:r>
            <a:r>
              <a:rPr lang="en-US" altLang="zh-CN" sz="2400" dirty="0">
                <a:solidFill>
                  <a:schemeClr val="tx1">
                    <a:lumMod val="85000"/>
                    <a:lumOff val="15000"/>
                  </a:schemeClr>
                </a:solidFill>
                <a:ea typeface="微软雅黑" panose="020B0503020204020204" pitchFamily="34" charset="-122"/>
              </a:rPr>
              <a:t>stu1</a:t>
            </a:r>
            <a:r>
              <a:rPr lang="zh-CN" altLang="en-US" sz="2400" dirty="0">
                <a:solidFill>
                  <a:schemeClr val="tx1">
                    <a:lumMod val="85000"/>
                    <a:lumOff val="15000"/>
                  </a:schemeClr>
                </a:solidFill>
                <a:ea typeface="微软雅黑" panose="020B0503020204020204" pitchFamily="34" charset="-122"/>
              </a:rPr>
              <a:t>，自动执行构</a:t>
            </a:r>
            <a:endParaRPr lang="en-US" altLang="zh-CN" sz="2400" dirty="0">
              <a:solidFill>
                <a:schemeClr val="tx1">
                  <a:lumMod val="85000"/>
                  <a:lumOff val="15000"/>
                </a:schemeClr>
              </a:solidFill>
              <a:ea typeface="微软雅黑" panose="020B0503020204020204" pitchFamily="34" charset="-122"/>
            </a:endParaRP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ea typeface="微软雅黑" panose="020B0503020204020204" pitchFamily="34" charset="-122"/>
              </a:rPr>
              <a:t>         </a:t>
            </a:r>
            <a:r>
              <a:rPr lang="en-US" altLang="zh-CN" sz="240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造方法</a:t>
            </a:r>
            <a:endParaRPr lang="zh-CN" altLang="en-US" sz="2400" dirty="0">
              <a:solidFill>
                <a:schemeClr val="tx1">
                  <a:lumMod val="85000"/>
                  <a:lumOff val="15000"/>
                </a:schemeClr>
              </a:solidFill>
              <a:ea typeface="微软雅黑" panose="020B0503020204020204" pitchFamily="34" charset="-122"/>
            </a:endParaRP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9	    stu2=Student('</a:t>
            </a:r>
            <a:r>
              <a:rPr lang="zh-CN" altLang="en-US" sz="2400" dirty="0">
                <a:solidFill>
                  <a:schemeClr val="tx1">
                    <a:lumMod val="85000"/>
                    <a:lumOff val="15000"/>
                  </a:schemeClr>
                </a:solidFill>
                <a:ea typeface="微软雅黑" panose="020B0503020204020204" pitchFamily="34" charset="-122"/>
              </a:rPr>
              <a:t>李晓明</a:t>
            </a:r>
            <a:r>
              <a:rPr lang="en-US" altLang="zh-CN" sz="2400" dirty="0">
                <a:solidFill>
                  <a:schemeClr val="tx1">
                    <a:lumMod val="85000"/>
                    <a:lumOff val="15000"/>
                  </a:schemeClr>
                </a:solidFill>
                <a:ea typeface="微软雅黑" panose="020B0503020204020204" pitchFamily="34" charset="-122"/>
              </a:rPr>
              <a:t>')</a:t>
            </a:r>
            <a:endParaRPr lang="en-US" altLang="zh-CN" sz="2400" dirty="0">
              <a:solidFill>
                <a:schemeClr val="tx1">
                  <a:lumMod val="85000"/>
                  <a:lumOff val="15000"/>
                </a:schemeClr>
              </a:solidFill>
              <a:ea typeface="微软雅黑" panose="020B0503020204020204" pitchFamily="34" charset="-122"/>
            </a:endParaRP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10	    stu1.PrintInfo() #</a:t>
            </a:r>
            <a:r>
              <a:rPr lang="zh-CN" altLang="en-US" sz="2400" dirty="0">
                <a:solidFill>
                  <a:schemeClr val="tx1">
                    <a:lumMod val="85000"/>
                    <a:lumOff val="15000"/>
                  </a:schemeClr>
                </a:solidFill>
                <a:ea typeface="微软雅黑" panose="020B0503020204020204" pitchFamily="34" charset="-122"/>
              </a:rPr>
              <a:t>通过</a:t>
            </a:r>
            <a:r>
              <a:rPr lang="en-US" altLang="zh-CN" sz="2400" dirty="0">
                <a:solidFill>
                  <a:schemeClr val="tx1">
                    <a:lumMod val="85000"/>
                    <a:lumOff val="15000"/>
                  </a:schemeClr>
                </a:solidFill>
                <a:ea typeface="微软雅黑" panose="020B0503020204020204" pitchFamily="34" charset="-122"/>
              </a:rPr>
              <a:t>stu1</a:t>
            </a:r>
            <a:r>
              <a:rPr lang="zh-CN" altLang="en-US" sz="2400" dirty="0">
                <a:solidFill>
                  <a:schemeClr val="tx1">
                    <a:lumMod val="85000"/>
                    <a:lumOff val="15000"/>
                  </a:schemeClr>
                </a:solidFill>
                <a:ea typeface="微软雅黑" panose="020B0503020204020204" pitchFamily="34" charset="-122"/>
              </a:rPr>
              <a:t>对象调用</a:t>
            </a:r>
            <a:r>
              <a:rPr lang="en-US" altLang="zh-CN" sz="2400" dirty="0" err="1">
                <a:solidFill>
                  <a:schemeClr val="tx1">
                    <a:lumMod val="85000"/>
                    <a:lumOff val="15000"/>
                  </a:schemeClr>
                </a:solidFill>
                <a:ea typeface="微软雅黑" panose="020B0503020204020204" pitchFamily="34" charset="-122"/>
              </a:rPr>
              <a:t>PrintInfo</a:t>
            </a:r>
            <a:r>
              <a:rPr lang="zh-CN" altLang="en-US" sz="2400" dirty="0">
                <a:solidFill>
                  <a:schemeClr val="tx1">
                    <a:lumMod val="85000"/>
                    <a:lumOff val="15000"/>
                  </a:schemeClr>
                </a:solidFill>
                <a:ea typeface="微软雅黑" panose="020B0503020204020204" pitchFamily="34" charset="-122"/>
              </a:rPr>
              <a:t>方法</a:t>
            </a:r>
            <a:endParaRPr lang="zh-CN" altLang="en-US" sz="2400" dirty="0">
              <a:solidFill>
                <a:schemeClr val="tx1">
                  <a:lumMod val="85000"/>
                  <a:lumOff val="15000"/>
                </a:schemeClr>
              </a:solidFill>
              <a:ea typeface="微软雅黑" panose="020B0503020204020204" pitchFamily="34" charset="-122"/>
            </a:endParaRP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11	    stu2.PrintInfo() #</a:t>
            </a:r>
            <a:r>
              <a:rPr lang="zh-CN" altLang="en-US" sz="2400" dirty="0">
                <a:solidFill>
                  <a:schemeClr val="tx1">
                    <a:lumMod val="85000"/>
                    <a:lumOff val="15000"/>
                  </a:schemeClr>
                </a:solidFill>
                <a:ea typeface="微软雅黑" panose="020B0503020204020204" pitchFamily="34" charset="-122"/>
              </a:rPr>
              <a:t>通过</a:t>
            </a:r>
            <a:r>
              <a:rPr lang="en-US" altLang="zh-CN" sz="2400" dirty="0">
                <a:solidFill>
                  <a:schemeClr val="tx1">
                    <a:lumMod val="85000"/>
                    <a:lumOff val="15000"/>
                  </a:schemeClr>
                </a:solidFill>
                <a:ea typeface="微软雅黑" panose="020B0503020204020204" pitchFamily="34" charset="-122"/>
              </a:rPr>
              <a:t>stu1</a:t>
            </a:r>
            <a:r>
              <a:rPr lang="zh-CN" altLang="en-US" sz="2400" dirty="0">
                <a:solidFill>
                  <a:schemeClr val="tx1">
                    <a:lumMod val="85000"/>
                    <a:lumOff val="15000"/>
                  </a:schemeClr>
                </a:solidFill>
                <a:ea typeface="微软雅黑" panose="020B0503020204020204" pitchFamily="34" charset="-122"/>
              </a:rPr>
              <a:t>对象调用</a:t>
            </a:r>
            <a:r>
              <a:rPr lang="en-US" altLang="zh-CN" sz="2400" dirty="0" err="1">
                <a:solidFill>
                  <a:schemeClr val="tx1">
                    <a:lumMod val="85000"/>
                    <a:lumOff val="15000"/>
                  </a:schemeClr>
                </a:solidFill>
                <a:ea typeface="微软雅黑" panose="020B0503020204020204" pitchFamily="34" charset="-122"/>
              </a:rPr>
              <a:t>PrintInfo</a:t>
            </a:r>
            <a:r>
              <a:rPr lang="zh-CN" altLang="en-US" sz="2400" dirty="0">
                <a:solidFill>
                  <a:schemeClr val="tx1">
                    <a:lumMod val="85000"/>
                    <a:lumOff val="15000"/>
                  </a:schemeClr>
                </a:solidFill>
                <a:ea typeface="微软雅黑" panose="020B0503020204020204" pitchFamily="34" charset="-122"/>
              </a:rPr>
              <a:t>方法</a:t>
            </a:r>
            <a:endParaRPr lang="zh-CN" altLang="en-US" sz="2400" dirty="0">
              <a:solidFill>
                <a:schemeClr val="tx1">
                  <a:lumMod val="85000"/>
                  <a:lumOff val="15000"/>
                </a:schemeClr>
              </a:solidFill>
              <a:ea typeface="微软雅黑" panose="020B0503020204020204" pitchFamily="34" charset="-122"/>
            </a:endParaRPr>
          </a:p>
        </p:txBody>
      </p:sp>
      <p:sp>
        <p:nvSpPr>
          <p:cNvPr id="16" name="KSO_Shape"/>
          <p:cNvSpPr/>
          <p:nvPr/>
        </p:nvSpPr>
        <p:spPr>
          <a:xfrm>
            <a:off x="2336589" y="2306178"/>
            <a:ext cx="8236181" cy="3632983"/>
          </a:xfrm>
          <a:prstGeom prst="roundRect">
            <a:avLst>
              <a:gd name="adj" fmla="val 5782"/>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up)">
                                      <p:cBhvr>
                                        <p:cTn id="14" dur="500"/>
                                        <p:tgtEl>
                                          <p:spTgt spid="8"/>
                                        </p:tgtEl>
                                      </p:cBhvr>
                                    </p:animEffect>
                                  </p:childTnLst>
                                </p:cTn>
                              </p:par>
                              <p:par>
                                <p:cTn id="15" presetID="2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p:tgtEl>
                                          <p:spTgt spid="12"/>
                                        </p:tgtEl>
                                        <p:attrNameLst>
                                          <p:attrName>ppt_y</p:attrName>
                                        </p:attrNameLst>
                                      </p:cBhvr>
                                      <p:tavLst>
                                        <p:tav tm="0">
                                          <p:val>
                                            <p:strVal val="#ppt_y-#ppt_h*1.125000"/>
                                          </p:val>
                                        </p:tav>
                                        <p:tav tm="100000">
                                          <p:val>
                                            <p:strVal val="#ppt_y"/>
                                          </p:val>
                                        </p:tav>
                                      </p:tavLst>
                                    </p:anim>
                                    <p:animEffect transition="in" filter="wipe(down)">
                                      <p:cBhvr>
                                        <p:cTn id="21" dur="500"/>
                                        <p:tgtEl>
                                          <p:spTgt spid="12"/>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5" grpId="0"/>
      <p:bldP spid="1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29" y="49516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构造方法</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矩形 12"/>
          <p:cNvSpPr/>
          <p:nvPr/>
        </p:nvSpPr>
        <p:spPr>
          <a:xfrm>
            <a:off x="4830780" y="2443438"/>
            <a:ext cx="2560620" cy="1965859"/>
          </a:xfrm>
          <a:prstGeom prst="rect">
            <a:avLst/>
          </a:prstGeom>
        </p:spPr>
        <p:txBody>
          <a:bodyPr wrap="square">
            <a:spAutoFit/>
          </a:bodyPr>
          <a:lstStyle/>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构造方法被调用！</a:t>
            </a:r>
            <a:endParaRPr lang="zh-CN" altLang="en-US" sz="2400" dirty="0">
              <a:solidFill>
                <a:schemeClr val="tx1">
                  <a:lumMod val="85000"/>
                  <a:lumOff val="15000"/>
                </a:schemeClr>
              </a:solidFill>
              <a:ea typeface="微软雅黑" panose="020B0503020204020204" pitchFamily="34" charset="-122"/>
            </a:endParaRPr>
          </a:p>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构造方法被调用！</a:t>
            </a:r>
            <a:endParaRPr lang="zh-CN" altLang="en-US" sz="2400" dirty="0">
              <a:solidFill>
                <a:schemeClr val="tx1">
                  <a:lumMod val="85000"/>
                  <a:lumOff val="15000"/>
                </a:schemeClr>
              </a:solidFill>
              <a:ea typeface="微软雅黑" panose="020B0503020204020204" pitchFamily="34" charset="-122"/>
            </a:endParaRPr>
          </a:p>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姓名：未知</a:t>
            </a:r>
            <a:endParaRPr lang="zh-CN" altLang="en-US" sz="2400" dirty="0">
              <a:solidFill>
                <a:schemeClr val="tx1">
                  <a:lumMod val="85000"/>
                  <a:lumOff val="15000"/>
                </a:schemeClr>
              </a:solidFill>
              <a:ea typeface="微软雅黑" panose="020B0503020204020204" pitchFamily="34" charset="-122"/>
            </a:endParaRPr>
          </a:p>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rPr>
              <a:t>姓名：李晓明</a:t>
            </a:r>
            <a:endParaRPr lang="zh-CN" altLang="en-US" sz="2400" dirty="0">
              <a:solidFill>
                <a:schemeClr val="tx1">
                  <a:lumMod val="85000"/>
                  <a:lumOff val="15000"/>
                </a:schemeClr>
              </a:solidFill>
              <a:ea typeface="微软雅黑" panose="020B0503020204020204" pitchFamily="34" charset="-122"/>
            </a:endParaRPr>
          </a:p>
        </p:txBody>
      </p:sp>
      <p:sp>
        <p:nvSpPr>
          <p:cNvPr id="14" name="KSO_Shape"/>
          <p:cNvSpPr/>
          <p:nvPr/>
        </p:nvSpPr>
        <p:spPr>
          <a:xfrm>
            <a:off x="4356098" y="2082636"/>
            <a:ext cx="3479802" cy="2628900"/>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1"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p:tgtEl>
                                          <p:spTgt spid="13"/>
                                        </p:tgtEl>
                                        <p:attrNameLst>
                                          <p:attrName>ppt_y</p:attrName>
                                        </p:attrNameLst>
                                      </p:cBhvr>
                                      <p:tavLst>
                                        <p:tav tm="0">
                                          <p:val>
                                            <p:strVal val="#ppt_y-#ppt_h*1.125000"/>
                                          </p:val>
                                        </p:tav>
                                        <p:tav tm="100000">
                                          <p:val>
                                            <p:strVal val="#ppt_y"/>
                                          </p:val>
                                        </p:tav>
                                      </p:tavLst>
                                    </p:anim>
                                    <p:animEffect transition="in" filter="wipe(down)">
                                      <p:cBhvr>
                                        <p:cTn id="14" dur="500"/>
                                        <p:tgtEl>
                                          <p:spTgt spid="1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已知通过“</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=Student('1810101','</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李晓明</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可以创建一个</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Student</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类对象并赋给</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，则创建该对象时所执行的构造方法的形参个数（不考虑不定长参数的情况）为（    ）。</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4</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0" name="椭圆 9"/>
          <p:cNvSpPr>
            <a:spLocks noChangeAspect="1"/>
          </p:cNvSpPr>
          <p:nvPr>
            <p:custDataLst>
              <p:tags r:id="rId7"/>
            </p:custDataLst>
          </p:nvPr>
        </p:nvSpPr>
        <p:spPr>
          <a:xfrm>
            <a:off x="1571625" y="370760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B</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1" name="椭圆 10"/>
          <p:cNvSpPr>
            <a:spLocks noChangeAspect="1"/>
          </p:cNvSpPr>
          <p:nvPr>
            <p:custDataLst>
              <p:tags r:id="rId8"/>
            </p:custDataLst>
          </p:nvPr>
        </p:nvSpPr>
        <p:spPr>
          <a:xfrm>
            <a:off x="1571625" y="4564856"/>
            <a:ext cx="514350" cy="514350"/>
          </a:xfrm>
          <a:prstGeom prst="ellipse">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 name="椭圆 11"/>
          <p:cNvSpPr>
            <a:spLocks noChangeAspect="1"/>
          </p:cNvSpPr>
          <p:nvPr>
            <p:custDataLst>
              <p:tags r:id="rId9"/>
            </p:custDataLst>
          </p:nvPr>
        </p:nvSpPr>
        <p:spPr>
          <a:xfrm>
            <a:off x="1571625" y="542210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3" name="矩形: 圆角 12"/>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提交</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18" name="组合 17"/>
          <p:cNvGrpSpPr/>
          <p:nvPr>
            <p:custDataLst>
              <p:tags r:id="rId11"/>
            </p:custDataLst>
          </p:nvPr>
        </p:nvGrpSpPr>
        <p:grpSpPr>
          <a:xfrm>
            <a:off x="0" y="0"/>
            <a:ext cx="12192000" cy="635000"/>
            <a:chOff x="0" y="0"/>
            <a:chExt cx="12192000" cy="635000"/>
          </a:xfrm>
        </p:grpSpPr>
        <p:sp>
          <p:nvSpPr>
            <p:cNvPr id="14" name="TitleBackground"/>
            <p:cNvSpPr/>
            <p:nvPr>
              <p:custDataLst>
                <p:tags r:id="rId12"/>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ColorBlock"/>
            <p:cNvSpPr/>
            <p:nvPr>
              <p:custDataLst>
                <p:tags r:id="rId13"/>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8"/>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请定义一个</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Cylinder</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类，具体要求为：（</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）每个</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Cylinder</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类对象可以存储一个圆柱体（包括半径和高）；（</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）具有用于初始化半径和高的构造方法；（</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）具有输出圆柱体信息的方法</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PrintInfo</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）具有计算圆柱体体积的方法</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GetVolume</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圆角 4"/>
          <p:cNvSpPr/>
          <p:nvPr>
            <p:custDataLst>
              <p:tags r:id="rId2"/>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作答</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1" name="矩形 10"/>
          <p:cNvSpPr/>
          <p:nvPr>
            <p:custDataLst>
              <p:tags r:id="rId3"/>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400"/>
            <a:r>
              <a:rPr kumimoji="0" lang="zh-CN" altLang="en-US" sz="16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正常使用主观题需</a:t>
            </a:r>
            <a:r>
              <a:rPr kumimoji="0" lang="en-US" altLang="zh-CN" sz="16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2.0</a:t>
            </a:r>
            <a:r>
              <a:rPr kumimoji="0" lang="zh-CN" altLang="en-US" sz="16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以上版本雨课堂</a:t>
            </a:r>
            <a:endParaRPr kumimoji="0" lang="zh-CN" altLang="en-US" sz="16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 name="矩形 11"/>
          <p:cNvSpPr/>
          <p:nvPr>
            <p:custDataLst>
              <p:tags r:id="rId4"/>
            </p:custDataLst>
          </p:nvPr>
        </p:nvSpPr>
        <p:spPr>
          <a:xfrm>
            <a:off x="12573000" y="0"/>
            <a:ext cx="3840480" cy="6858000"/>
          </a:xfrm>
          <a:prstGeom prst="rect">
            <a:avLst/>
          </a:prstGeom>
          <a:solidFill>
            <a:srgbClr val="FFFFFF"/>
          </a:solidFill>
          <a:ln w="12700" cmpd="sng">
            <a:solidFill>
              <a:srgbClr val="9B9B9B"/>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noAutofit/>
          </a:bodyP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文本框 16"/>
          <p:cNvSpPr txBox="1"/>
          <p:nvPr>
            <p:custDataLst>
              <p:tags r:id="rId5"/>
            </p:custDataLst>
          </p:nvPr>
        </p:nvSpPr>
        <p:spPr>
          <a:xfrm>
            <a:off x="12661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文本框 17"/>
          <p:cNvSpPr txBox="1"/>
          <p:nvPr>
            <p:custDataLst>
              <p:tags r:id="rId6"/>
            </p:custDataLst>
          </p:nvPr>
        </p:nvSpPr>
        <p:spPr>
          <a:xfrm>
            <a:off x="12827000" y="1270000"/>
            <a:ext cx="3332480" cy="5016758"/>
          </a:xfrm>
          <a:prstGeom prst="rect">
            <a:avLst/>
          </a:prstGeom>
          <a:noFill/>
        </p:spPr>
        <p:txBody>
          <a:bodyPr vert="horz" rtlCol="0" anchor="t" anchorCtr="0">
            <a:spAutoFit/>
          </a:bodyPr>
          <a:lstStyle/>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class Cylinder:</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r,h</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=1,1</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def __</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init</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__(</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self,r,h</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self.r</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=r</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self.h</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=h</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def </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GetVolume</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(self):</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return 3.14*</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self.r</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self.r</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self.h</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def </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PrintInfo</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(self):</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print('</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半径：</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%f</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，高：</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%f'%(</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self.r,self.h</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if __name__=='__main__':</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c=Cylinder(3.1,2.5)</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c.PrintInfo</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print('</a:t>
            </a:r>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圆柱体体积为：</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%f'%</a:t>
            </a:r>
            <a:r>
              <a:rPr lang="en-US" altLang="zh-CN" sz="20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c.GetVolume</a:t>
            </a:r>
            <a:r>
              <a:rPr lang="en-US" altLang="zh-CN"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6" name="组合 15"/>
          <p:cNvGrpSpPr/>
          <p:nvPr>
            <p:custDataLst>
              <p:tags r:id="rId7"/>
            </p:custDataLst>
          </p:nvPr>
        </p:nvGrpSpPr>
        <p:grpSpPr>
          <a:xfrm>
            <a:off x="12585700" y="0"/>
            <a:ext cx="3815080" cy="647700"/>
            <a:chOff x="12585700" y="0"/>
            <a:chExt cx="3815080" cy="647700"/>
          </a:xfrm>
        </p:grpSpPr>
        <p:sp>
          <p:nvSpPr>
            <p:cNvPr id="13" name="RemarkBack"/>
            <p:cNvSpPr/>
            <p:nvPr>
              <p:custDataLst>
                <p:tags r:id="rId8"/>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4" name="RemarkBlock"/>
            <p:cNvSpPr/>
            <p:nvPr>
              <p:custDataLst>
                <p:tags r:id="rId9"/>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RemarkTitleText"/>
            <p:cNvSpPr txBox="1"/>
            <p:nvPr>
              <p:custDataLst>
                <p:tags r:id="rId10"/>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2" name="RemarkBack"/>
          <p:cNvSpPr/>
          <p:nvPr>
            <p:custDataLst>
              <p:tags r:id="rId11"/>
            </p:custDataLst>
          </p:nvPr>
        </p:nvSpPr>
        <p:spPr>
          <a:xfrm>
            <a:off x="12585700" y="12700"/>
            <a:ext cx="381508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RemarkBlock"/>
          <p:cNvSpPr/>
          <p:nvPr>
            <p:custDataLst>
              <p:tags r:id="rId12"/>
            </p:custDataLst>
          </p:nvPr>
        </p:nvSpPr>
        <p:spPr>
          <a:xfrm>
            <a:off x="12585700" y="1270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0" name="RemarkTitleText"/>
          <p:cNvSpPr txBox="1"/>
          <p:nvPr>
            <p:custDataLst>
              <p:tags r:id="rId13"/>
            </p:custDataLst>
          </p:nvPr>
        </p:nvSpPr>
        <p:spPr>
          <a:xfrm>
            <a:off x="12827000" y="0"/>
            <a:ext cx="1905000" cy="635000"/>
          </a:xfrm>
          <a:prstGeom prst="rect">
            <a:avLst/>
          </a:prstGeom>
          <a:noFill/>
        </p:spPr>
        <p:txBody>
          <a:bodyPr vert="horz" wrap="none" rtlCol="0" anchor="ctr" anchorCtr="0">
            <a:noAutofit/>
          </a:bodyPr>
          <a:lstStyle/>
          <a:p>
            <a:r>
              <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0" name="组合 9"/>
          <p:cNvGrpSpPr/>
          <p:nvPr>
            <p:custDataLst>
              <p:tags r:id="rId14"/>
            </p:custDataLst>
          </p:nvPr>
        </p:nvGrpSpPr>
        <p:grpSpPr>
          <a:xfrm>
            <a:off x="0" y="0"/>
            <a:ext cx="12192000" cy="635000"/>
            <a:chOff x="0" y="0"/>
            <a:chExt cx="12192000" cy="635000"/>
          </a:xfrm>
        </p:grpSpPr>
        <p:sp>
          <p:nvSpPr>
            <p:cNvPr id="6" name="TitleBackground"/>
            <p:cNvSpPr/>
            <p:nvPr>
              <p:custDataLst>
                <p:tags r:id="rId15"/>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p:cNvSpPr/>
            <p:nvPr>
              <p:custDataLst>
                <p:tags r:id="rId16"/>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ipText"/>
            <p:cNvSpPr txBox="1"/>
            <p:nvPr>
              <p:custDataLst>
                <p:tags r:id="rId1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19"/>
            </p:custDataLst>
          </p:nvPr>
        </p:nvPicPr>
        <p:blipFill>
          <a:blip r:embed="rId20">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2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3932967" y="2702387"/>
            <a:ext cx="4326065" cy="1354801"/>
            <a:chOff x="3932967" y="2702387"/>
            <a:chExt cx="4326065" cy="1354801"/>
          </a:xfrm>
        </p:grpSpPr>
        <p:sp>
          <p:nvSpPr>
            <p:cNvPr id="27" name="文本框 26"/>
            <p:cNvSpPr txBox="1"/>
            <p:nvPr/>
          </p:nvSpPr>
          <p:spPr>
            <a:xfrm>
              <a:off x="3970679" y="2733749"/>
              <a:ext cx="4288353" cy="1323439"/>
            </a:xfrm>
            <a:prstGeom prst="rect">
              <a:avLst/>
            </a:prstGeom>
            <a:noFill/>
          </p:spPr>
          <p:txBody>
            <a:bodyPr wrap="none" rtlCol="0">
              <a:spAutoFit/>
            </a:bodyPr>
            <a:lstStyle/>
            <a:p>
              <a:pPr lvl="0" algn="ctr">
                <a:defRPr/>
              </a:pPr>
              <a:r>
                <a:rPr lang="zh-CN" altLang="en-US" sz="8000" b="1" dirty="0">
                  <a:solidFill>
                    <a:srgbClr val="B1C400"/>
                  </a:solidFill>
                  <a:latin typeface="Bauhaus 93" panose="04030905020B02020C02" pitchFamily="82" charset="0"/>
                  <a:ea typeface="Adobe Gothic Std B" panose="020B0800000000000000" pitchFamily="34" charset="-128"/>
                </a:rPr>
                <a:t>析构方法</a:t>
              </a:r>
              <a:endParaRPr lang="zh-CN" altLang="en-US" sz="8000" b="1" kern="1200" dirty="0">
                <a:solidFill>
                  <a:srgbClr val="B1C400"/>
                </a:solidFill>
                <a:latin typeface="+mj-ea"/>
              </a:endParaRPr>
            </a:p>
          </p:txBody>
        </p:sp>
        <p:sp>
          <p:nvSpPr>
            <p:cNvPr id="28" name="文本框 27"/>
            <p:cNvSpPr txBox="1"/>
            <p:nvPr/>
          </p:nvSpPr>
          <p:spPr>
            <a:xfrm>
              <a:off x="3932967" y="2702387"/>
              <a:ext cx="4288353" cy="1323439"/>
            </a:xfrm>
            <a:prstGeom prst="rect">
              <a:avLst/>
            </a:prstGeom>
            <a:noFill/>
          </p:spPr>
          <p:txBody>
            <a:bodyPr wrap="none" rtlCol="0">
              <a:spAutoFit/>
            </a:bodyPr>
            <a:lstStyle/>
            <a:p>
              <a:pPr lvl="0" algn="ctr">
                <a:defRPr/>
              </a:pPr>
              <a:r>
                <a:rPr lang="zh-CN" altLang="en-US" sz="8000" b="1" dirty="0">
                  <a:solidFill>
                    <a:srgbClr val="1950B2"/>
                  </a:solidFill>
                  <a:latin typeface="Bauhaus 93" panose="04030905020B02020C02" pitchFamily="82" charset="0"/>
                  <a:ea typeface="Adobe Gothic Std B" panose="020B0800000000000000" pitchFamily="34" charset="-128"/>
                </a:rPr>
                <a:t>析构方法</a:t>
              </a:r>
              <a:endParaRPr lang="zh-CN" altLang="en-US" sz="8000" b="1" kern="1200" dirty="0">
                <a:solidFill>
                  <a:srgbClr val="1950B2"/>
                </a:solidFill>
                <a:latin typeface="+mj-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29" y="49516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析构方法</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矩形 7"/>
          <p:cNvSpPr/>
          <p:nvPr/>
        </p:nvSpPr>
        <p:spPr>
          <a:xfrm>
            <a:off x="2895600" y="1824219"/>
            <a:ext cx="6400800" cy="2243050"/>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析构方法是类的另一个内置方法，它的方法名为</a:t>
            </a:r>
            <a:r>
              <a:rPr lang="en-US" altLang="zh-CN" sz="2400" dirty="0">
                <a:solidFill>
                  <a:schemeClr val="tx1">
                    <a:lumMod val="85000"/>
                    <a:lumOff val="15000"/>
                  </a:schemeClr>
                </a:solidFill>
                <a:latin typeface="+mj-lt"/>
                <a:ea typeface="微软雅黑" panose="020B0503020204020204" pitchFamily="34" charset="-122"/>
              </a:rPr>
              <a:t>__del__</a:t>
            </a:r>
            <a:r>
              <a:rPr lang="zh-CN" altLang="en-US" sz="2400" dirty="0">
                <a:solidFill>
                  <a:schemeClr val="tx1">
                    <a:lumMod val="85000"/>
                    <a:lumOff val="15000"/>
                  </a:schemeClr>
                </a:solidFill>
                <a:latin typeface="+mj-lt"/>
                <a:ea typeface="微软雅黑" panose="020B0503020204020204" pitchFamily="34" charset="-122"/>
              </a:rPr>
              <a:t>，在销毁一个类对象时会自动执行，负责完成待销毁对象的资源清理工作，如关闭文件等。</a:t>
            </a:r>
            <a:endParaRPr lang="zh-CN" altLang="en-US" sz="2400" dirty="0">
              <a:solidFill>
                <a:schemeClr val="tx1">
                  <a:lumMod val="85000"/>
                  <a:lumOff val="15000"/>
                </a:schemeClr>
              </a:solidFill>
              <a:latin typeface="+mj-lt"/>
              <a:ea typeface="微软雅黑" panose="020B0503020204020204" pitchFamily="34" charset="-122"/>
            </a:endParaRPr>
          </a:p>
        </p:txBody>
      </p:sp>
      <p:sp>
        <p:nvSpPr>
          <p:cNvPr id="10" name="KSO_Shape"/>
          <p:cNvSpPr/>
          <p:nvPr/>
        </p:nvSpPr>
        <p:spPr>
          <a:xfrm>
            <a:off x="2387888" y="1429965"/>
            <a:ext cx="7416512" cy="2727256"/>
          </a:xfrm>
          <a:prstGeom prst="roundRect">
            <a:avLst>
              <a:gd name="adj" fmla="val 7940"/>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grpSp>
        <p:nvGrpSpPr>
          <p:cNvPr id="11" name="组合 10"/>
          <p:cNvGrpSpPr/>
          <p:nvPr/>
        </p:nvGrpSpPr>
        <p:grpSpPr>
          <a:xfrm>
            <a:off x="2120557" y="1130123"/>
            <a:ext cx="877274" cy="877274"/>
            <a:chOff x="836354" y="1156380"/>
            <a:chExt cx="877274" cy="877274"/>
          </a:xfrm>
        </p:grpSpPr>
        <p:sp>
          <p:nvSpPr>
            <p:cNvPr id="12" name="Oval 4011"/>
            <p:cNvSpPr>
              <a:spLocks noChangeArrowheads="1"/>
            </p:cNvSpPr>
            <p:nvPr/>
          </p:nvSpPr>
          <p:spPr bwMode="auto">
            <a:xfrm>
              <a:off x="836354" y="1156380"/>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grpSp>
          <p:nvGrpSpPr>
            <p:cNvPr id="13" name="组合 12"/>
            <p:cNvGrpSpPr/>
            <p:nvPr/>
          </p:nvGrpSpPr>
          <p:grpSpPr>
            <a:xfrm>
              <a:off x="844376" y="1343177"/>
              <a:ext cx="851540" cy="534049"/>
              <a:chOff x="4869372" y="3263288"/>
              <a:chExt cx="527535" cy="330848"/>
            </a:xfrm>
            <a:solidFill>
              <a:schemeClr val="bg1"/>
            </a:solidFill>
          </p:grpSpPr>
          <p:sp>
            <p:nvSpPr>
              <p:cNvPr id="14" name="Freeform 138"/>
              <p:cNvSpPr/>
              <p:nvPr/>
            </p:nvSpPr>
            <p:spPr bwMode="auto">
              <a:xfrm>
                <a:off x="4869372" y="3560993"/>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5" name="Freeform 137"/>
              <p:cNvSpPr>
                <a:spLocks noEditPoints="1"/>
              </p:cNvSpPr>
              <p:nvPr/>
            </p:nvSpPr>
            <p:spPr bwMode="auto">
              <a:xfrm>
                <a:off x="4910802" y="3263288"/>
                <a:ext cx="444675" cy="27895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4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4" y="4"/>
                      <a:pt x="84" y="5"/>
                    </a:cubicBezTo>
                    <a:cubicBezTo>
                      <a:pt x="84" y="7"/>
                      <a:pt x="82" y="8"/>
                      <a:pt x="81" y="8"/>
                    </a:cubicBezTo>
                    <a:cubicBezTo>
                      <a:pt x="80" y="8"/>
                      <a:pt x="78" y="7"/>
                      <a:pt x="78" y="5"/>
                    </a:cubicBezTo>
                    <a:cubicBezTo>
                      <a:pt x="78" y="4"/>
                      <a:pt x="80"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grpFill/>
              <a:ln>
                <a:noFill/>
              </a:ln>
            </p:spPr>
            <p:txBody>
              <a:bodyPr vert="horz" wrap="square" lIns="91440" tIns="45720" rIns="91440" bIns="45720" numCol="1" anchor="t" anchorCtr="0" compatLnSpc="1"/>
              <a:lstStyle/>
              <a:p>
                <a:endParaRPr lang="en-US"/>
              </a:p>
            </p:txBody>
          </p:sp>
          <p:sp>
            <p:nvSpPr>
              <p:cNvPr id="16" name="Freeform 138"/>
              <p:cNvSpPr/>
              <p:nvPr/>
            </p:nvSpPr>
            <p:spPr bwMode="auto">
              <a:xfrm>
                <a:off x="4869373" y="3556055"/>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grpFill/>
              <a:ln>
                <a:noFill/>
              </a:ln>
            </p:spPr>
            <p:txBody>
              <a:bodyPr vert="horz" wrap="square" lIns="91440" tIns="45720" rIns="91440" bIns="45720" numCol="1" anchor="t" anchorCtr="0" compatLnSpc="1"/>
              <a:lstStyle/>
              <a:p>
                <a:endParaRPr lang="en-US"/>
              </a:p>
            </p:txBody>
          </p:sp>
          <p:sp>
            <p:nvSpPr>
              <p:cNvPr id="17" name="Freeform 139"/>
              <p:cNvSpPr/>
              <p:nvPr/>
            </p:nvSpPr>
            <p:spPr bwMode="auto">
              <a:xfrm>
                <a:off x="5224284" y="3353052"/>
                <a:ext cx="34524" cy="35905"/>
              </a:xfrm>
              <a:custGeom>
                <a:avLst/>
                <a:gdLst>
                  <a:gd name="T0" fmla="*/ 9 w 13"/>
                  <a:gd name="T1" fmla="*/ 2 h 13"/>
                  <a:gd name="T2" fmla="*/ 1 w 13"/>
                  <a:gd name="T3" fmla="*/ 4 h 13"/>
                  <a:gd name="T4" fmla="*/ 4 w 13"/>
                  <a:gd name="T5" fmla="*/ 12 h 13"/>
                  <a:gd name="T6" fmla="*/ 12 w 13"/>
                  <a:gd name="T7" fmla="*/ 9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6" y="0"/>
                      <a:pt x="3" y="2"/>
                      <a:pt x="1" y="4"/>
                    </a:cubicBezTo>
                    <a:cubicBezTo>
                      <a:pt x="0" y="7"/>
                      <a:pt x="1" y="11"/>
                      <a:pt x="4" y="12"/>
                    </a:cubicBezTo>
                    <a:cubicBezTo>
                      <a:pt x="7" y="13"/>
                      <a:pt x="11" y="12"/>
                      <a:pt x="12" y="9"/>
                    </a:cubicBezTo>
                    <a:cubicBezTo>
                      <a:pt x="13" y="6"/>
                      <a:pt x="12" y="3"/>
                      <a:pt x="9" y="2"/>
                    </a:cubicBezTo>
                    <a:close/>
                  </a:path>
                </a:pathLst>
              </a:custGeom>
              <a:grpFill/>
              <a:ln>
                <a:noFill/>
              </a:ln>
            </p:spPr>
            <p:txBody>
              <a:bodyPr vert="horz" wrap="square" lIns="91440" tIns="45720" rIns="91440" bIns="45720" numCol="1" anchor="t" anchorCtr="0" compatLnSpc="1"/>
              <a:lstStyle/>
              <a:p>
                <a:endParaRPr lang="en-US"/>
              </a:p>
            </p:txBody>
          </p:sp>
          <p:sp>
            <p:nvSpPr>
              <p:cNvPr id="18" name="Freeform 140"/>
              <p:cNvSpPr>
                <a:spLocks noEditPoints="1"/>
              </p:cNvSpPr>
              <p:nvPr/>
            </p:nvSpPr>
            <p:spPr bwMode="auto">
              <a:xfrm>
                <a:off x="4954994" y="3307476"/>
                <a:ext cx="356292" cy="191956"/>
              </a:xfrm>
              <a:custGeom>
                <a:avLst/>
                <a:gdLst>
                  <a:gd name="T0" fmla="*/ 0 w 130"/>
                  <a:gd name="T1" fmla="*/ 70 h 70"/>
                  <a:gd name="T2" fmla="*/ 16 w 130"/>
                  <a:gd name="T3" fmla="*/ 66 h 70"/>
                  <a:gd name="T4" fmla="*/ 21 w 130"/>
                  <a:gd name="T5" fmla="*/ 60 h 70"/>
                  <a:gd name="T6" fmla="*/ 13 w 130"/>
                  <a:gd name="T7" fmla="*/ 53 h 70"/>
                  <a:gd name="T8" fmla="*/ 14 w 130"/>
                  <a:gd name="T9" fmla="*/ 45 h 70"/>
                  <a:gd name="T10" fmla="*/ 22 w 130"/>
                  <a:gd name="T11" fmla="*/ 43 h 70"/>
                  <a:gd name="T12" fmla="*/ 19 w 130"/>
                  <a:gd name="T13" fmla="*/ 33 h 70"/>
                  <a:gd name="T14" fmla="*/ 23 w 130"/>
                  <a:gd name="T15" fmla="*/ 27 h 70"/>
                  <a:gd name="T16" fmla="*/ 31 w 130"/>
                  <a:gd name="T17" fmla="*/ 28 h 70"/>
                  <a:gd name="T18" fmla="*/ 33 w 130"/>
                  <a:gd name="T19" fmla="*/ 19 h 70"/>
                  <a:gd name="T20" fmla="*/ 40 w 130"/>
                  <a:gd name="T21" fmla="*/ 15 h 70"/>
                  <a:gd name="T22" fmla="*/ 46 w 130"/>
                  <a:gd name="T23" fmla="*/ 21 h 70"/>
                  <a:gd name="T24" fmla="*/ 53 w 130"/>
                  <a:gd name="T25" fmla="*/ 13 h 70"/>
                  <a:gd name="T26" fmla="*/ 60 w 130"/>
                  <a:gd name="T27" fmla="*/ 14 h 70"/>
                  <a:gd name="T28" fmla="*/ 63 w 130"/>
                  <a:gd name="T29" fmla="*/ 22 h 70"/>
                  <a:gd name="T30" fmla="*/ 73 w 130"/>
                  <a:gd name="T31" fmla="*/ 18 h 70"/>
                  <a:gd name="T32" fmla="*/ 79 w 130"/>
                  <a:gd name="T33" fmla="*/ 23 h 70"/>
                  <a:gd name="T34" fmla="*/ 77 w 130"/>
                  <a:gd name="T35" fmla="*/ 31 h 70"/>
                  <a:gd name="T36" fmla="*/ 87 w 130"/>
                  <a:gd name="T37" fmla="*/ 33 h 70"/>
                  <a:gd name="T38" fmla="*/ 91 w 130"/>
                  <a:gd name="T39" fmla="*/ 40 h 70"/>
                  <a:gd name="T40" fmla="*/ 85 w 130"/>
                  <a:gd name="T41" fmla="*/ 46 h 70"/>
                  <a:gd name="T42" fmla="*/ 93 w 130"/>
                  <a:gd name="T43" fmla="*/ 53 h 70"/>
                  <a:gd name="T44" fmla="*/ 92 w 130"/>
                  <a:gd name="T45" fmla="*/ 60 h 70"/>
                  <a:gd name="T46" fmla="*/ 84 w 130"/>
                  <a:gd name="T47" fmla="*/ 63 h 70"/>
                  <a:gd name="T48" fmla="*/ 85 w 130"/>
                  <a:gd name="T49" fmla="*/ 70 h 70"/>
                  <a:gd name="T50" fmla="*/ 130 w 130"/>
                  <a:gd name="T51" fmla="*/ 0 h 70"/>
                  <a:gd name="T52" fmla="*/ 120 w 130"/>
                  <a:gd name="T53" fmla="*/ 26 h 70"/>
                  <a:gd name="T54" fmla="*/ 116 w 130"/>
                  <a:gd name="T55" fmla="*/ 29 h 70"/>
                  <a:gd name="T56" fmla="*/ 115 w 130"/>
                  <a:gd name="T57" fmla="*/ 31 h 70"/>
                  <a:gd name="T58" fmla="*/ 117 w 130"/>
                  <a:gd name="T59" fmla="*/ 36 h 70"/>
                  <a:gd name="T60" fmla="*/ 111 w 130"/>
                  <a:gd name="T61" fmla="*/ 38 h 70"/>
                  <a:gd name="T62" fmla="*/ 104 w 130"/>
                  <a:gd name="T63" fmla="*/ 36 h 70"/>
                  <a:gd name="T64" fmla="*/ 102 w 130"/>
                  <a:gd name="T65" fmla="*/ 40 h 70"/>
                  <a:gd name="T66" fmla="*/ 96 w 130"/>
                  <a:gd name="T67" fmla="*/ 38 h 70"/>
                  <a:gd name="T68" fmla="*/ 97 w 130"/>
                  <a:gd name="T69" fmla="*/ 33 h 70"/>
                  <a:gd name="T70" fmla="*/ 94 w 130"/>
                  <a:gd name="T71" fmla="*/ 29 h 70"/>
                  <a:gd name="T72" fmla="*/ 88 w 130"/>
                  <a:gd name="T73" fmla="*/ 29 h 70"/>
                  <a:gd name="T74" fmla="*/ 89 w 130"/>
                  <a:gd name="T75" fmla="*/ 22 h 70"/>
                  <a:gd name="T76" fmla="*/ 94 w 130"/>
                  <a:gd name="T77" fmla="*/ 19 h 70"/>
                  <a:gd name="T78" fmla="*/ 94 w 130"/>
                  <a:gd name="T79" fmla="*/ 17 h 70"/>
                  <a:gd name="T80" fmla="*/ 92 w 130"/>
                  <a:gd name="T81" fmla="*/ 12 h 70"/>
                  <a:gd name="T82" fmla="*/ 98 w 130"/>
                  <a:gd name="T83" fmla="*/ 9 h 70"/>
                  <a:gd name="T84" fmla="*/ 105 w 130"/>
                  <a:gd name="T85" fmla="*/ 12 h 70"/>
                  <a:gd name="T86" fmla="*/ 107 w 130"/>
                  <a:gd name="T87" fmla="*/ 8 h 70"/>
                  <a:gd name="T88" fmla="*/ 114 w 130"/>
                  <a:gd name="T89" fmla="*/ 9 h 70"/>
                  <a:gd name="T90" fmla="*/ 113 w 130"/>
                  <a:gd name="T91" fmla="*/ 15 h 70"/>
                  <a:gd name="T92" fmla="*/ 116 w 130"/>
                  <a:gd name="T93" fmla="*/ 18 h 70"/>
                  <a:gd name="T94" fmla="*/ 121 w 130"/>
                  <a:gd name="T95" fmla="*/ 19 h 70"/>
                  <a:gd name="T96" fmla="*/ 120 w 130"/>
                  <a:gd name="T97"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70">
                    <a:moveTo>
                      <a:pt x="0" y="0"/>
                    </a:moveTo>
                    <a:cubicBezTo>
                      <a:pt x="0" y="70"/>
                      <a:pt x="0" y="70"/>
                      <a:pt x="0" y="70"/>
                    </a:cubicBezTo>
                    <a:cubicBezTo>
                      <a:pt x="18" y="70"/>
                      <a:pt x="18" y="70"/>
                      <a:pt x="18" y="70"/>
                    </a:cubicBezTo>
                    <a:cubicBezTo>
                      <a:pt x="16" y="66"/>
                      <a:pt x="16" y="66"/>
                      <a:pt x="16" y="66"/>
                    </a:cubicBezTo>
                    <a:cubicBezTo>
                      <a:pt x="15" y="64"/>
                      <a:pt x="15" y="64"/>
                      <a:pt x="15" y="64"/>
                    </a:cubicBezTo>
                    <a:cubicBezTo>
                      <a:pt x="21" y="60"/>
                      <a:pt x="21" y="60"/>
                      <a:pt x="21" y="60"/>
                    </a:cubicBezTo>
                    <a:cubicBezTo>
                      <a:pt x="21" y="58"/>
                      <a:pt x="20" y="56"/>
                      <a:pt x="20" y="55"/>
                    </a:cubicBezTo>
                    <a:cubicBezTo>
                      <a:pt x="13" y="53"/>
                      <a:pt x="13" y="53"/>
                      <a:pt x="13" y="53"/>
                    </a:cubicBezTo>
                    <a:cubicBezTo>
                      <a:pt x="14" y="51"/>
                      <a:pt x="14" y="51"/>
                      <a:pt x="14" y="51"/>
                    </a:cubicBezTo>
                    <a:cubicBezTo>
                      <a:pt x="14" y="45"/>
                      <a:pt x="14" y="45"/>
                      <a:pt x="14" y="45"/>
                    </a:cubicBezTo>
                    <a:cubicBezTo>
                      <a:pt x="14" y="43"/>
                      <a:pt x="14" y="43"/>
                      <a:pt x="14" y="43"/>
                    </a:cubicBezTo>
                    <a:cubicBezTo>
                      <a:pt x="22" y="43"/>
                      <a:pt x="22" y="43"/>
                      <a:pt x="22" y="43"/>
                    </a:cubicBezTo>
                    <a:cubicBezTo>
                      <a:pt x="22" y="41"/>
                      <a:pt x="23" y="39"/>
                      <a:pt x="24" y="38"/>
                    </a:cubicBezTo>
                    <a:cubicBezTo>
                      <a:pt x="19" y="33"/>
                      <a:pt x="19" y="33"/>
                      <a:pt x="19" y="33"/>
                    </a:cubicBezTo>
                    <a:cubicBezTo>
                      <a:pt x="20" y="31"/>
                      <a:pt x="20" y="31"/>
                      <a:pt x="20" y="31"/>
                    </a:cubicBezTo>
                    <a:cubicBezTo>
                      <a:pt x="23" y="27"/>
                      <a:pt x="23" y="27"/>
                      <a:pt x="23" y="27"/>
                    </a:cubicBezTo>
                    <a:cubicBezTo>
                      <a:pt x="24" y="25"/>
                      <a:pt x="24" y="25"/>
                      <a:pt x="24" y="25"/>
                    </a:cubicBezTo>
                    <a:cubicBezTo>
                      <a:pt x="31" y="28"/>
                      <a:pt x="31" y="28"/>
                      <a:pt x="31" y="28"/>
                    </a:cubicBezTo>
                    <a:cubicBezTo>
                      <a:pt x="32" y="27"/>
                      <a:pt x="34" y="26"/>
                      <a:pt x="35" y="25"/>
                    </a:cubicBezTo>
                    <a:cubicBezTo>
                      <a:pt x="33" y="19"/>
                      <a:pt x="33" y="19"/>
                      <a:pt x="33" y="19"/>
                    </a:cubicBezTo>
                    <a:cubicBezTo>
                      <a:pt x="35" y="18"/>
                      <a:pt x="35" y="18"/>
                      <a:pt x="35" y="18"/>
                    </a:cubicBezTo>
                    <a:cubicBezTo>
                      <a:pt x="40" y="15"/>
                      <a:pt x="40" y="15"/>
                      <a:pt x="40" y="15"/>
                    </a:cubicBezTo>
                    <a:cubicBezTo>
                      <a:pt x="42" y="14"/>
                      <a:pt x="42" y="14"/>
                      <a:pt x="42" y="14"/>
                    </a:cubicBezTo>
                    <a:cubicBezTo>
                      <a:pt x="46" y="21"/>
                      <a:pt x="46" y="21"/>
                      <a:pt x="46" y="21"/>
                    </a:cubicBezTo>
                    <a:cubicBezTo>
                      <a:pt x="48" y="20"/>
                      <a:pt x="50" y="20"/>
                      <a:pt x="51" y="20"/>
                    </a:cubicBezTo>
                    <a:cubicBezTo>
                      <a:pt x="53" y="13"/>
                      <a:pt x="53" y="13"/>
                      <a:pt x="53" y="13"/>
                    </a:cubicBezTo>
                    <a:cubicBezTo>
                      <a:pt x="55" y="13"/>
                      <a:pt x="55" y="13"/>
                      <a:pt x="55" y="13"/>
                    </a:cubicBezTo>
                    <a:cubicBezTo>
                      <a:pt x="60" y="14"/>
                      <a:pt x="60" y="14"/>
                      <a:pt x="60" y="14"/>
                    </a:cubicBezTo>
                    <a:cubicBezTo>
                      <a:pt x="63" y="14"/>
                      <a:pt x="63" y="14"/>
                      <a:pt x="63" y="14"/>
                    </a:cubicBezTo>
                    <a:cubicBezTo>
                      <a:pt x="63" y="22"/>
                      <a:pt x="63" y="22"/>
                      <a:pt x="63" y="22"/>
                    </a:cubicBezTo>
                    <a:cubicBezTo>
                      <a:pt x="65" y="22"/>
                      <a:pt x="66" y="23"/>
                      <a:pt x="68" y="24"/>
                    </a:cubicBezTo>
                    <a:cubicBezTo>
                      <a:pt x="73" y="18"/>
                      <a:pt x="73" y="18"/>
                      <a:pt x="73" y="18"/>
                    </a:cubicBezTo>
                    <a:cubicBezTo>
                      <a:pt x="75" y="20"/>
                      <a:pt x="75" y="20"/>
                      <a:pt x="75" y="20"/>
                    </a:cubicBezTo>
                    <a:cubicBezTo>
                      <a:pt x="79" y="23"/>
                      <a:pt x="79" y="23"/>
                      <a:pt x="79" y="23"/>
                    </a:cubicBezTo>
                    <a:cubicBezTo>
                      <a:pt x="81" y="24"/>
                      <a:pt x="81" y="24"/>
                      <a:pt x="81" y="24"/>
                    </a:cubicBezTo>
                    <a:cubicBezTo>
                      <a:pt x="77" y="31"/>
                      <a:pt x="77" y="31"/>
                      <a:pt x="77" y="31"/>
                    </a:cubicBezTo>
                    <a:cubicBezTo>
                      <a:pt x="79" y="32"/>
                      <a:pt x="80" y="34"/>
                      <a:pt x="80" y="35"/>
                    </a:cubicBezTo>
                    <a:cubicBezTo>
                      <a:pt x="87" y="33"/>
                      <a:pt x="87" y="33"/>
                      <a:pt x="87" y="33"/>
                    </a:cubicBezTo>
                    <a:cubicBezTo>
                      <a:pt x="88" y="35"/>
                      <a:pt x="88" y="35"/>
                      <a:pt x="88" y="35"/>
                    </a:cubicBezTo>
                    <a:cubicBezTo>
                      <a:pt x="91" y="40"/>
                      <a:pt x="91" y="40"/>
                      <a:pt x="91" y="40"/>
                    </a:cubicBezTo>
                    <a:cubicBezTo>
                      <a:pt x="92" y="42"/>
                      <a:pt x="92" y="42"/>
                      <a:pt x="92" y="42"/>
                    </a:cubicBezTo>
                    <a:cubicBezTo>
                      <a:pt x="85" y="46"/>
                      <a:pt x="85" y="46"/>
                      <a:pt x="85" y="46"/>
                    </a:cubicBezTo>
                    <a:cubicBezTo>
                      <a:pt x="86" y="48"/>
                      <a:pt x="86" y="49"/>
                      <a:pt x="86" y="51"/>
                    </a:cubicBezTo>
                    <a:cubicBezTo>
                      <a:pt x="93" y="53"/>
                      <a:pt x="93" y="53"/>
                      <a:pt x="93" y="53"/>
                    </a:cubicBezTo>
                    <a:cubicBezTo>
                      <a:pt x="93" y="55"/>
                      <a:pt x="93" y="55"/>
                      <a:pt x="93" y="55"/>
                    </a:cubicBezTo>
                    <a:cubicBezTo>
                      <a:pt x="92" y="60"/>
                      <a:pt x="92" y="60"/>
                      <a:pt x="92" y="60"/>
                    </a:cubicBezTo>
                    <a:cubicBezTo>
                      <a:pt x="92" y="62"/>
                      <a:pt x="92" y="62"/>
                      <a:pt x="92" y="62"/>
                    </a:cubicBezTo>
                    <a:cubicBezTo>
                      <a:pt x="84" y="63"/>
                      <a:pt x="84" y="63"/>
                      <a:pt x="84" y="63"/>
                    </a:cubicBezTo>
                    <a:cubicBezTo>
                      <a:pt x="84" y="65"/>
                      <a:pt x="83" y="66"/>
                      <a:pt x="82" y="68"/>
                    </a:cubicBezTo>
                    <a:cubicBezTo>
                      <a:pt x="85" y="70"/>
                      <a:pt x="85" y="70"/>
                      <a:pt x="85" y="70"/>
                    </a:cubicBezTo>
                    <a:cubicBezTo>
                      <a:pt x="130" y="70"/>
                      <a:pt x="130" y="70"/>
                      <a:pt x="130" y="70"/>
                    </a:cubicBezTo>
                    <a:cubicBezTo>
                      <a:pt x="130" y="0"/>
                      <a:pt x="130" y="0"/>
                      <a:pt x="130" y="0"/>
                    </a:cubicBezTo>
                    <a:lnTo>
                      <a:pt x="0" y="0"/>
                    </a:lnTo>
                    <a:close/>
                    <a:moveTo>
                      <a:pt x="120" y="26"/>
                    </a:moveTo>
                    <a:cubicBezTo>
                      <a:pt x="117" y="26"/>
                      <a:pt x="117" y="26"/>
                      <a:pt x="117" y="26"/>
                    </a:cubicBezTo>
                    <a:cubicBezTo>
                      <a:pt x="116" y="27"/>
                      <a:pt x="116" y="28"/>
                      <a:pt x="116" y="29"/>
                    </a:cubicBezTo>
                    <a:cubicBezTo>
                      <a:pt x="115" y="29"/>
                      <a:pt x="115" y="30"/>
                      <a:pt x="115" y="31"/>
                    </a:cubicBezTo>
                    <a:cubicBezTo>
                      <a:pt x="115" y="31"/>
                      <a:pt x="115" y="31"/>
                      <a:pt x="115" y="31"/>
                    </a:cubicBezTo>
                    <a:cubicBezTo>
                      <a:pt x="117" y="34"/>
                      <a:pt x="117" y="34"/>
                      <a:pt x="117" y="34"/>
                    </a:cubicBezTo>
                    <a:cubicBezTo>
                      <a:pt x="118" y="34"/>
                      <a:pt x="118" y="35"/>
                      <a:pt x="117" y="36"/>
                    </a:cubicBezTo>
                    <a:cubicBezTo>
                      <a:pt x="113" y="39"/>
                      <a:pt x="113" y="39"/>
                      <a:pt x="113" y="39"/>
                    </a:cubicBezTo>
                    <a:cubicBezTo>
                      <a:pt x="112" y="39"/>
                      <a:pt x="111" y="39"/>
                      <a:pt x="111" y="38"/>
                    </a:cubicBezTo>
                    <a:cubicBezTo>
                      <a:pt x="109" y="35"/>
                      <a:pt x="109" y="35"/>
                      <a:pt x="109" y="35"/>
                    </a:cubicBezTo>
                    <a:cubicBezTo>
                      <a:pt x="107" y="36"/>
                      <a:pt x="106" y="36"/>
                      <a:pt x="104" y="36"/>
                    </a:cubicBezTo>
                    <a:cubicBezTo>
                      <a:pt x="104" y="36"/>
                      <a:pt x="104" y="36"/>
                      <a:pt x="104" y="36"/>
                    </a:cubicBezTo>
                    <a:cubicBezTo>
                      <a:pt x="102" y="40"/>
                      <a:pt x="102" y="40"/>
                      <a:pt x="102" y="40"/>
                    </a:cubicBezTo>
                    <a:cubicBezTo>
                      <a:pt x="102" y="40"/>
                      <a:pt x="101" y="41"/>
                      <a:pt x="101" y="40"/>
                    </a:cubicBezTo>
                    <a:cubicBezTo>
                      <a:pt x="96" y="38"/>
                      <a:pt x="96" y="38"/>
                      <a:pt x="96" y="38"/>
                    </a:cubicBezTo>
                    <a:cubicBezTo>
                      <a:pt x="95" y="38"/>
                      <a:pt x="95" y="37"/>
                      <a:pt x="95" y="37"/>
                    </a:cubicBezTo>
                    <a:cubicBezTo>
                      <a:pt x="97" y="33"/>
                      <a:pt x="97" y="33"/>
                      <a:pt x="97" y="33"/>
                    </a:cubicBezTo>
                    <a:cubicBezTo>
                      <a:pt x="95" y="32"/>
                      <a:pt x="95" y="31"/>
                      <a:pt x="94" y="29"/>
                    </a:cubicBezTo>
                    <a:cubicBezTo>
                      <a:pt x="94" y="29"/>
                      <a:pt x="94" y="29"/>
                      <a:pt x="94" y="29"/>
                    </a:cubicBezTo>
                    <a:cubicBezTo>
                      <a:pt x="90" y="30"/>
                      <a:pt x="90" y="30"/>
                      <a:pt x="90" y="30"/>
                    </a:cubicBezTo>
                    <a:cubicBezTo>
                      <a:pt x="89" y="30"/>
                      <a:pt x="88" y="29"/>
                      <a:pt x="88" y="29"/>
                    </a:cubicBezTo>
                    <a:cubicBezTo>
                      <a:pt x="88" y="23"/>
                      <a:pt x="88" y="23"/>
                      <a:pt x="88" y="23"/>
                    </a:cubicBezTo>
                    <a:cubicBezTo>
                      <a:pt x="88" y="23"/>
                      <a:pt x="88" y="22"/>
                      <a:pt x="89" y="22"/>
                    </a:cubicBezTo>
                    <a:cubicBezTo>
                      <a:pt x="93" y="22"/>
                      <a:pt x="93" y="22"/>
                      <a:pt x="93" y="22"/>
                    </a:cubicBezTo>
                    <a:cubicBezTo>
                      <a:pt x="93" y="21"/>
                      <a:pt x="93" y="20"/>
                      <a:pt x="94" y="19"/>
                    </a:cubicBezTo>
                    <a:cubicBezTo>
                      <a:pt x="94" y="18"/>
                      <a:pt x="94" y="18"/>
                      <a:pt x="94" y="17"/>
                    </a:cubicBezTo>
                    <a:cubicBezTo>
                      <a:pt x="94" y="17"/>
                      <a:pt x="94" y="17"/>
                      <a:pt x="94" y="17"/>
                    </a:cubicBezTo>
                    <a:cubicBezTo>
                      <a:pt x="92" y="14"/>
                      <a:pt x="92" y="14"/>
                      <a:pt x="92" y="14"/>
                    </a:cubicBezTo>
                    <a:cubicBezTo>
                      <a:pt x="92" y="13"/>
                      <a:pt x="92" y="12"/>
                      <a:pt x="92" y="12"/>
                    </a:cubicBezTo>
                    <a:cubicBezTo>
                      <a:pt x="97" y="9"/>
                      <a:pt x="97" y="9"/>
                      <a:pt x="97" y="9"/>
                    </a:cubicBezTo>
                    <a:cubicBezTo>
                      <a:pt x="97" y="8"/>
                      <a:pt x="98" y="9"/>
                      <a:pt x="98" y="9"/>
                    </a:cubicBezTo>
                    <a:cubicBezTo>
                      <a:pt x="101" y="12"/>
                      <a:pt x="101" y="12"/>
                      <a:pt x="101" y="12"/>
                    </a:cubicBezTo>
                    <a:cubicBezTo>
                      <a:pt x="102" y="12"/>
                      <a:pt x="104" y="12"/>
                      <a:pt x="105" y="12"/>
                    </a:cubicBezTo>
                    <a:cubicBezTo>
                      <a:pt x="105" y="12"/>
                      <a:pt x="105" y="12"/>
                      <a:pt x="105" y="12"/>
                    </a:cubicBezTo>
                    <a:cubicBezTo>
                      <a:pt x="107" y="8"/>
                      <a:pt x="107" y="8"/>
                      <a:pt x="107" y="8"/>
                    </a:cubicBezTo>
                    <a:cubicBezTo>
                      <a:pt x="107" y="7"/>
                      <a:pt x="108" y="7"/>
                      <a:pt x="109" y="7"/>
                    </a:cubicBezTo>
                    <a:cubicBezTo>
                      <a:pt x="114" y="9"/>
                      <a:pt x="114" y="9"/>
                      <a:pt x="114" y="9"/>
                    </a:cubicBezTo>
                    <a:cubicBezTo>
                      <a:pt x="114" y="10"/>
                      <a:pt x="114" y="10"/>
                      <a:pt x="114" y="11"/>
                    </a:cubicBezTo>
                    <a:cubicBezTo>
                      <a:pt x="113" y="15"/>
                      <a:pt x="113" y="15"/>
                      <a:pt x="113" y="15"/>
                    </a:cubicBezTo>
                    <a:cubicBezTo>
                      <a:pt x="114" y="16"/>
                      <a:pt x="115" y="17"/>
                      <a:pt x="115" y="18"/>
                    </a:cubicBezTo>
                    <a:cubicBezTo>
                      <a:pt x="116" y="18"/>
                      <a:pt x="116" y="18"/>
                      <a:pt x="116" y="18"/>
                    </a:cubicBezTo>
                    <a:cubicBezTo>
                      <a:pt x="120" y="18"/>
                      <a:pt x="120" y="18"/>
                      <a:pt x="120" y="18"/>
                    </a:cubicBezTo>
                    <a:cubicBezTo>
                      <a:pt x="120" y="18"/>
                      <a:pt x="121" y="18"/>
                      <a:pt x="121" y="19"/>
                    </a:cubicBezTo>
                    <a:cubicBezTo>
                      <a:pt x="122" y="24"/>
                      <a:pt x="122" y="24"/>
                      <a:pt x="122" y="24"/>
                    </a:cubicBezTo>
                    <a:cubicBezTo>
                      <a:pt x="122" y="25"/>
                      <a:pt x="121" y="26"/>
                      <a:pt x="120" y="26"/>
                    </a:cubicBezTo>
                    <a:close/>
                  </a:path>
                </a:pathLst>
              </a:custGeom>
              <a:grpFill/>
              <a:ln>
                <a:noFill/>
              </a:ln>
            </p:spPr>
            <p:txBody>
              <a:bodyPr vert="horz" wrap="square" lIns="91440" tIns="45720" rIns="91440" bIns="45720" numCol="1" anchor="t" anchorCtr="0" compatLnSpc="1"/>
              <a:lstStyle/>
              <a:p>
                <a:endParaRPr lang="en-US"/>
              </a:p>
            </p:txBody>
          </p:sp>
          <p:sp>
            <p:nvSpPr>
              <p:cNvPr id="19" name="Freeform 141"/>
              <p:cNvSpPr>
                <a:spLocks noEditPoints="1"/>
              </p:cNvSpPr>
              <p:nvPr/>
            </p:nvSpPr>
            <p:spPr bwMode="auto">
              <a:xfrm>
                <a:off x="5029566" y="3380665"/>
                <a:ext cx="142241" cy="118764"/>
              </a:xfrm>
              <a:custGeom>
                <a:avLst/>
                <a:gdLst>
                  <a:gd name="T0" fmla="*/ 45 w 52"/>
                  <a:gd name="T1" fmla="*/ 39 h 43"/>
                  <a:gd name="T2" fmla="*/ 39 w 52"/>
                  <a:gd name="T3" fmla="*/ 7 h 43"/>
                  <a:gd name="T4" fmla="*/ 7 w 52"/>
                  <a:gd name="T5" fmla="*/ 13 h 43"/>
                  <a:gd name="T6" fmla="*/ 12 w 52"/>
                  <a:gd name="T7" fmla="*/ 43 h 43"/>
                  <a:gd name="T8" fmla="*/ 41 w 52"/>
                  <a:gd name="T9" fmla="*/ 43 h 43"/>
                  <a:gd name="T10" fmla="*/ 45 w 52"/>
                  <a:gd name="T11" fmla="*/ 39 h 43"/>
                  <a:gd name="T12" fmla="*/ 37 w 52"/>
                  <a:gd name="T13" fmla="*/ 34 h 43"/>
                  <a:gd name="T14" fmla="*/ 18 w 52"/>
                  <a:gd name="T15" fmla="*/ 37 h 43"/>
                  <a:gd name="T16" fmla="*/ 15 w 52"/>
                  <a:gd name="T17" fmla="*/ 18 h 43"/>
                  <a:gd name="T18" fmla="*/ 34 w 52"/>
                  <a:gd name="T19" fmla="*/ 14 h 43"/>
                  <a:gd name="T20" fmla="*/ 37 w 52"/>
                  <a:gd name="T21"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3">
                    <a:moveTo>
                      <a:pt x="45" y="39"/>
                    </a:moveTo>
                    <a:cubicBezTo>
                      <a:pt x="52" y="29"/>
                      <a:pt x="50" y="14"/>
                      <a:pt x="39" y="7"/>
                    </a:cubicBezTo>
                    <a:cubicBezTo>
                      <a:pt x="28" y="0"/>
                      <a:pt x="14" y="2"/>
                      <a:pt x="7" y="13"/>
                    </a:cubicBezTo>
                    <a:cubicBezTo>
                      <a:pt x="0" y="23"/>
                      <a:pt x="2" y="36"/>
                      <a:pt x="12" y="43"/>
                    </a:cubicBezTo>
                    <a:cubicBezTo>
                      <a:pt x="41" y="43"/>
                      <a:pt x="41" y="43"/>
                      <a:pt x="41" y="43"/>
                    </a:cubicBezTo>
                    <a:cubicBezTo>
                      <a:pt x="43" y="42"/>
                      <a:pt x="44" y="41"/>
                      <a:pt x="45" y="39"/>
                    </a:cubicBezTo>
                    <a:close/>
                    <a:moveTo>
                      <a:pt x="37" y="34"/>
                    </a:moveTo>
                    <a:cubicBezTo>
                      <a:pt x="33" y="40"/>
                      <a:pt x="25" y="42"/>
                      <a:pt x="18" y="37"/>
                    </a:cubicBezTo>
                    <a:cubicBezTo>
                      <a:pt x="12" y="33"/>
                      <a:pt x="10" y="24"/>
                      <a:pt x="15" y="18"/>
                    </a:cubicBezTo>
                    <a:cubicBezTo>
                      <a:pt x="19" y="12"/>
                      <a:pt x="28" y="10"/>
                      <a:pt x="34" y="14"/>
                    </a:cubicBezTo>
                    <a:cubicBezTo>
                      <a:pt x="40" y="19"/>
                      <a:pt x="42" y="27"/>
                      <a:pt x="37" y="34"/>
                    </a:cubicBezTo>
                    <a:close/>
                  </a:path>
                </a:pathLst>
              </a:custGeom>
              <a:grpFill/>
              <a:ln>
                <a:noFill/>
              </a:ln>
            </p:spPr>
            <p:txBody>
              <a:bodyPr vert="horz" wrap="square" lIns="91440" tIns="45720" rIns="91440" bIns="45720" numCol="1" anchor="t" anchorCtr="0" compatLnSpc="1"/>
              <a:lstStyle/>
              <a:p>
                <a:endParaRPr lang="en-US"/>
              </a:p>
            </p:txBody>
          </p:sp>
        </p:grpSp>
      </p:grpSp>
      <p:sp>
        <p:nvSpPr>
          <p:cNvPr id="20" name="矩形 19"/>
          <p:cNvSpPr/>
          <p:nvPr/>
        </p:nvSpPr>
        <p:spPr>
          <a:xfrm>
            <a:off x="2501314" y="4326340"/>
            <a:ext cx="7057466" cy="2242858"/>
          </a:xfrm>
          <a:prstGeom prst="rect">
            <a:avLst/>
          </a:prstGeom>
        </p:spPr>
        <p:txBody>
          <a:bodyPr wrap="square">
            <a:spAutoFit/>
          </a:bodyPr>
          <a:lstStyle/>
          <a:p>
            <a:pPr>
              <a:lnSpc>
                <a:spcPct val="150000"/>
              </a:lnSpc>
            </a:pPr>
            <a:r>
              <a:rPr lang="zh-CN" altLang="zh-CN" sz="2400" kern="100" dirty="0">
                <a:solidFill>
                  <a:schemeClr val="tx1">
                    <a:lumMod val="85000"/>
                    <a:lumOff val="15000"/>
                  </a:schemeClr>
                </a:solidFill>
                <a:cs typeface="Times New Roman" panose="02020603050405020304" pitchFamily="18" charset="0"/>
              </a:rPr>
              <a:t>提示</a:t>
            </a:r>
            <a:r>
              <a:rPr lang="zh-CN" altLang="en-US" sz="2400" kern="100" dirty="0">
                <a:solidFill>
                  <a:schemeClr val="tx1">
                    <a:lumMod val="85000"/>
                    <a:lumOff val="15000"/>
                  </a:schemeClr>
                </a:solidFill>
                <a:cs typeface="Times New Roman" panose="02020603050405020304" pitchFamily="18" charset="0"/>
              </a:rPr>
              <a:t>：</a:t>
            </a:r>
            <a:r>
              <a:rPr lang="zh-CN" altLang="zh-CN" sz="2400" kern="100" dirty="0">
                <a:solidFill>
                  <a:schemeClr val="tx1">
                    <a:lumMod val="85000"/>
                    <a:lumOff val="15000"/>
                  </a:schemeClr>
                </a:solidFill>
                <a:cs typeface="Times New Roman" panose="02020603050405020304" pitchFamily="18" charset="0"/>
              </a:rPr>
              <a:t>类对象销毁有如下三种情况：</a:t>
            </a:r>
            <a:endParaRPr lang="en-US" altLang="zh-CN" sz="2400" kern="100" dirty="0">
              <a:solidFill>
                <a:schemeClr val="tx1">
                  <a:lumMod val="85000"/>
                  <a:lumOff val="15000"/>
                </a:schemeClr>
              </a:solidFill>
              <a:cs typeface="Times New Roman" panose="02020603050405020304" pitchFamily="18" charset="0"/>
            </a:endParaRPr>
          </a:p>
          <a:p>
            <a:pPr>
              <a:lnSpc>
                <a:spcPct val="150000"/>
              </a:lnSpc>
            </a:pPr>
            <a:r>
              <a:rPr lang="zh-CN" altLang="en-US" sz="2400" dirty="0">
                <a:solidFill>
                  <a:schemeClr val="tx1">
                    <a:lumMod val="85000"/>
                    <a:lumOff val="15000"/>
                  </a:schemeClr>
                </a:solidFill>
              </a:rPr>
              <a:t>（</a:t>
            </a:r>
            <a:r>
              <a:rPr lang="en-US" altLang="zh-CN" sz="2400" dirty="0">
                <a:solidFill>
                  <a:schemeClr val="tx1">
                    <a:lumMod val="85000"/>
                    <a:lumOff val="15000"/>
                  </a:schemeClr>
                </a:solidFill>
              </a:rPr>
              <a:t>1</a:t>
            </a:r>
            <a:r>
              <a:rPr lang="zh-CN" altLang="en-US" sz="2400" dirty="0">
                <a:solidFill>
                  <a:schemeClr val="tx1">
                    <a:lumMod val="85000"/>
                    <a:lumOff val="15000"/>
                  </a:schemeClr>
                </a:solidFill>
              </a:rPr>
              <a:t>）局部变量的作用域结束。</a:t>
            </a:r>
            <a:endParaRPr lang="zh-CN" altLang="en-US" sz="2400" dirty="0">
              <a:solidFill>
                <a:schemeClr val="tx1">
                  <a:lumMod val="85000"/>
                  <a:lumOff val="15000"/>
                </a:schemeClr>
              </a:solidFill>
            </a:endParaRPr>
          </a:p>
          <a:p>
            <a:pPr>
              <a:lnSpc>
                <a:spcPct val="150000"/>
              </a:lnSpc>
            </a:pPr>
            <a:r>
              <a:rPr lang="zh-CN" altLang="en-US" sz="2400" dirty="0">
                <a:solidFill>
                  <a:schemeClr val="tx1">
                    <a:lumMod val="85000"/>
                    <a:lumOff val="15000"/>
                  </a:schemeClr>
                </a:solidFill>
              </a:rPr>
              <a:t>（</a:t>
            </a:r>
            <a:r>
              <a:rPr lang="en-US" altLang="zh-CN" sz="2400" dirty="0">
                <a:solidFill>
                  <a:schemeClr val="tx1">
                    <a:lumMod val="85000"/>
                    <a:lumOff val="15000"/>
                  </a:schemeClr>
                </a:solidFill>
              </a:rPr>
              <a:t>2</a:t>
            </a:r>
            <a:r>
              <a:rPr lang="zh-CN" altLang="en-US" sz="2400" dirty="0">
                <a:solidFill>
                  <a:schemeClr val="tx1">
                    <a:lumMod val="85000"/>
                    <a:lumOff val="15000"/>
                  </a:schemeClr>
                </a:solidFill>
              </a:rPr>
              <a:t>）使用</a:t>
            </a:r>
            <a:r>
              <a:rPr lang="en-US" altLang="zh-CN" sz="2400" dirty="0">
                <a:solidFill>
                  <a:schemeClr val="tx1">
                    <a:lumMod val="85000"/>
                    <a:lumOff val="15000"/>
                  </a:schemeClr>
                </a:solidFill>
              </a:rPr>
              <a:t>del</a:t>
            </a:r>
            <a:r>
              <a:rPr lang="zh-CN" altLang="en-US" sz="2400" dirty="0">
                <a:solidFill>
                  <a:schemeClr val="tx1">
                    <a:lumMod val="85000"/>
                    <a:lumOff val="15000"/>
                  </a:schemeClr>
                </a:solidFill>
              </a:rPr>
              <a:t>删除对象。</a:t>
            </a:r>
            <a:endParaRPr lang="zh-CN" altLang="en-US" sz="2400" dirty="0">
              <a:solidFill>
                <a:schemeClr val="tx1">
                  <a:lumMod val="85000"/>
                  <a:lumOff val="15000"/>
                </a:schemeClr>
              </a:solidFill>
            </a:endParaRPr>
          </a:p>
          <a:p>
            <a:pPr>
              <a:lnSpc>
                <a:spcPct val="150000"/>
              </a:lnSpc>
            </a:pPr>
            <a:r>
              <a:rPr lang="zh-CN" altLang="en-US" sz="2400" dirty="0">
                <a:solidFill>
                  <a:schemeClr val="tx1">
                    <a:lumMod val="85000"/>
                    <a:lumOff val="15000"/>
                  </a:schemeClr>
                </a:solidFill>
              </a:rPr>
              <a:t>（</a:t>
            </a:r>
            <a:r>
              <a:rPr lang="en-US" altLang="zh-CN" sz="2400" dirty="0">
                <a:solidFill>
                  <a:schemeClr val="tx1">
                    <a:lumMod val="85000"/>
                    <a:lumOff val="15000"/>
                  </a:schemeClr>
                </a:solidFill>
              </a:rPr>
              <a:t>3</a:t>
            </a:r>
            <a:r>
              <a:rPr lang="zh-CN" altLang="en-US" sz="2400" dirty="0">
                <a:solidFill>
                  <a:schemeClr val="tx1">
                    <a:lumMod val="85000"/>
                    <a:lumOff val="15000"/>
                  </a:schemeClr>
                </a:solidFill>
              </a:rPr>
              <a:t>）程序结束时，程序中的所有对象都将被销毁。</a:t>
            </a:r>
            <a:endParaRPr lang="zh-CN" altLang="en-US" sz="2400" dirty="0">
              <a:solidFill>
                <a:schemeClr val="tx1">
                  <a:lumMod val="85000"/>
                  <a:lumOff val="15000"/>
                </a:schemeClr>
              </a:solidFill>
            </a:endParaRPr>
          </a:p>
        </p:txBody>
      </p:sp>
      <p:sp>
        <p:nvSpPr>
          <p:cNvPr id="21" name="KSO_Shape"/>
          <p:cNvSpPr/>
          <p:nvPr/>
        </p:nvSpPr>
        <p:spPr>
          <a:xfrm>
            <a:off x="2387162" y="4326340"/>
            <a:ext cx="7417235" cy="2242858"/>
          </a:xfrm>
          <a:prstGeom prst="roundRect">
            <a:avLst>
              <a:gd name="adj" fmla="val 5782"/>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ppt_w</p:attrName>
                                        </p:attrNameLst>
                                      </p:cBhvr>
                                      <p:tavLst>
                                        <p:tav tm="0">
                                          <p:val>
                                            <p:fltVal val="0"/>
                                          </p:val>
                                        </p:tav>
                                        <p:tav tm="100000">
                                          <p:val>
                                            <p:strVal val="#ppt_w"/>
                                          </p:val>
                                        </p:tav>
                                      </p:tavLst>
                                    </p:anim>
                                    <p:anim calcmode="lin" valueType="num">
                                      <p:cBhvr>
                                        <p:cTn id="14" dur="500" fill="hold"/>
                                        <p:tgtEl>
                                          <p:spTgt spid="11"/>
                                        </p:tgtEl>
                                        <p:attrNameLst>
                                          <p:attrName>ppt_h</p:attrName>
                                        </p:attrNameLst>
                                      </p:cBhvr>
                                      <p:tavLst>
                                        <p:tav tm="0">
                                          <p:val>
                                            <p:fltVal val="0"/>
                                          </p:val>
                                        </p:tav>
                                        <p:tav tm="100000">
                                          <p:val>
                                            <p:strVal val="#ppt_h"/>
                                          </p:val>
                                        </p:tav>
                                      </p:tavLst>
                                    </p:anim>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p:tgtEl>
                                          <p:spTgt spid="8"/>
                                        </p:tgtEl>
                                        <p:attrNameLst>
                                          <p:attrName>ppt_y</p:attrName>
                                        </p:attrNameLst>
                                      </p:cBhvr>
                                      <p:tavLst>
                                        <p:tav tm="0">
                                          <p:val>
                                            <p:strVal val="#ppt_y-#ppt_h*1.125000"/>
                                          </p:val>
                                        </p:tav>
                                        <p:tav tm="100000">
                                          <p:val>
                                            <p:strVal val="#ppt_y"/>
                                          </p:val>
                                        </p:tav>
                                      </p:tavLst>
                                    </p:anim>
                                    <p:animEffect transition="in" filter="wipe(down)">
                                      <p:cBhvr>
                                        <p:cTn id="22" dur="500"/>
                                        <p:tgtEl>
                                          <p:spTgt spid="8"/>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up)">
                                      <p:cBhvr>
                                        <p:cTn id="26" dur="5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animBg="1"/>
      <p:bldP spid="20" grpId="0"/>
      <p:bldP spid="2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30" y="495168"/>
            <a:ext cx="1826141"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析构方法</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8" name="组合 7"/>
          <p:cNvGrpSpPr/>
          <p:nvPr/>
        </p:nvGrpSpPr>
        <p:grpSpPr>
          <a:xfrm rot="2700000">
            <a:off x="1174265" y="1490811"/>
            <a:ext cx="977684" cy="977684"/>
            <a:chOff x="4811407" y="2080163"/>
            <a:chExt cx="977684" cy="977684"/>
          </a:xfrm>
        </p:grpSpPr>
        <p:sp>
          <p:nvSpPr>
            <p:cNvPr id="9" name="泪滴形 8"/>
            <p:cNvSpPr/>
            <p:nvPr/>
          </p:nvSpPr>
          <p:spPr>
            <a:xfrm>
              <a:off x="4811407" y="2080163"/>
              <a:ext cx="977684" cy="977684"/>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 name="矩形 9"/>
            <p:cNvSpPr/>
            <p:nvPr/>
          </p:nvSpPr>
          <p:spPr>
            <a:xfrm rot="18900000">
              <a:off x="5085634" y="2306565"/>
              <a:ext cx="492443" cy="461665"/>
            </a:xfrm>
            <a:prstGeom prst="rect">
              <a:avLst/>
            </a:prstGeom>
          </p:spPr>
          <p:txBody>
            <a:bodyPr wrap="none">
              <a:spAutoFit/>
            </a:bodyPr>
            <a:lstStyle/>
            <a:p>
              <a:pPr algn="ctr">
                <a:spcBef>
                  <a:spcPct val="0"/>
                </a:spcBef>
                <a:defRPr/>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11" name="直接连接符 10"/>
          <p:cNvCxnSpPr/>
          <p:nvPr/>
        </p:nvCxnSpPr>
        <p:spPr>
          <a:xfrm flipV="1">
            <a:off x="2601114" y="1979655"/>
            <a:ext cx="2429461"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785310" y="1401046"/>
            <a:ext cx="2061067" cy="581057"/>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析构方法示例</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2468581" y="2401077"/>
            <a:ext cx="7583723" cy="3904852"/>
          </a:xfrm>
          <a:prstGeom prst="rect">
            <a:avLst/>
          </a:prstGeom>
        </p:spPr>
        <p:txBody>
          <a:bodyPr wrap="squar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1	class Student: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a:t>
            </a:r>
            <a:endParaRPr lang="zh-CN" altLang="en-US" sz="2400" dirty="0">
              <a:solidFill>
                <a:schemeClr val="tx1">
                  <a:lumMod val="85000"/>
                  <a:lumOff val="15000"/>
                </a:schemeClr>
              </a:solidFill>
              <a:ea typeface="微软雅黑" panose="020B0503020204020204" pitchFamily="34" charset="-122"/>
            </a:endParaRP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2	    def __</a:t>
            </a:r>
            <a:r>
              <a:rPr lang="en-US" altLang="zh-CN" sz="2400" dirty="0" err="1">
                <a:solidFill>
                  <a:schemeClr val="tx1">
                    <a:lumMod val="85000"/>
                    <a:lumOff val="15000"/>
                  </a:schemeClr>
                </a:solidFill>
                <a:ea typeface="微软雅黑" panose="020B0503020204020204" pitchFamily="34" charset="-122"/>
              </a:rPr>
              <a:t>init</a:t>
            </a:r>
            <a:r>
              <a:rPr lang="en-US" altLang="zh-CN" sz="2400" dirty="0">
                <a:solidFill>
                  <a:schemeClr val="tx1">
                    <a:lumMod val="85000"/>
                    <a:lumOff val="15000"/>
                  </a:schemeClr>
                </a:solidFill>
                <a:ea typeface="微软雅黑" panose="020B0503020204020204" pitchFamily="34" charset="-122"/>
              </a:rPr>
              <a:t>__(</a:t>
            </a:r>
            <a:r>
              <a:rPr lang="en-US" altLang="zh-CN" sz="2400" dirty="0" err="1">
                <a:solidFill>
                  <a:schemeClr val="tx1">
                    <a:lumMod val="85000"/>
                    <a:lumOff val="15000"/>
                  </a:schemeClr>
                </a:solidFill>
                <a:ea typeface="微软雅黑" panose="020B0503020204020204" pitchFamily="34" charset="-122"/>
              </a:rPr>
              <a:t>self,name</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定义构造方法</a:t>
            </a:r>
            <a:endParaRPr lang="zh-CN" altLang="en-US" sz="2400" dirty="0">
              <a:solidFill>
                <a:schemeClr val="tx1">
                  <a:lumMod val="85000"/>
                  <a:lumOff val="15000"/>
                </a:schemeClr>
              </a:solidFill>
              <a:ea typeface="微软雅黑" panose="020B0503020204020204" pitchFamily="34" charset="-122"/>
            </a:endParaRP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3	        self.name=name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对应对象的</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属性</a:t>
            </a:r>
            <a:endParaRPr lang="zh-CN" altLang="en-US" sz="2400" dirty="0">
              <a:solidFill>
                <a:schemeClr val="tx1">
                  <a:lumMod val="85000"/>
                  <a:lumOff val="15000"/>
                </a:schemeClr>
              </a:solidFill>
              <a:ea typeface="微软雅黑" panose="020B0503020204020204" pitchFamily="34" charset="-122"/>
            </a:endParaRP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ea typeface="微软雅黑" panose="020B0503020204020204" pitchFamily="34" charset="-122"/>
              </a:rPr>
              <a:t>             </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赋值为形参</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的值</a:t>
            </a:r>
            <a:endParaRPr lang="zh-CN" altLang="en-US" sz="2400" dirty="0">
              <a:solidFill>
                <a:schemeClr val="tx1">
                  <a:lumMod val="85000"/>
                  <a:lumOff val="15000"/>
                </a:schemeClr>
              </a:solidFill>
              <a:ea typeface="微软雅黑" panose="020B0503020204020204" pitchFamily="34" charset="-122"/>
            </a:endParaRP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4	        print('</a:t>
            </a:r>
            <a:r>
              <a:rPr lang="zh-CN" altLang="en-US" sz="2400" dirty="0">
                <a:solidFill>
                  <a:schemeClr val="tx1">
                    <a:lumMod val="85000"/>
                    <a:lumOff val="15000"/>
                  </a:schemeClr>
                </a:solidFill>
                <a:ea typeface="微软雅黑" panose="020B0503020204020204" pitchFamily="34" charset="-122"/>
              </a:rPr>
              <a:t>姓名为</a:t>
            </a:r>
            <a:r>
              <a:rPr lang="en-US" altLang="zh-CN" sz="2400" dirty="0">
                <a:solidFill>
                  <a:schemeClr val="tx1">
                    <a:lumMod val="85000"/>
                    <a:lumOff val="15000"/>
                  </a:schemeClr>
                </a:solidFill>
                <a:ea typeface="微软雅黑" panose="020B0503020204020204" pitchFamily="34" charset="-122"/>
              </a:rPr>
              <a:t>%s</a:t>
            </a:r>
            <a:r>
              <a:rPr lang="zh-CN" altLang="en-US" sz="2400" dirty="0">
                <a:solidFill>
                  <a:schemeClr val="tx1">
                    <a:lumMod val="85000"/>
                    <a:lumOff val="15000"/>
                  </a:schemeClr>
                </a:solidFill>
                <a:ea typeface="微软雅黑" panose="020B0503020204020204" pitchFamily="34" charset="-122"/>
              </a:rPr>
              <a:t>的对象被创建！</a:t>
            </a:r>
            <a:r>
              <a:rPr lang="en-US" altLang="zh-CN" sz="2400" dirty="0">
                <a:solidFill>
                  <a:schemeClr val="tx1">
                    <a:lumMod val="85000"/>
                    <a:lumOff val="15000"/>
                  </a:schemeClr>
                </a:solidFill>
                <a:ea typeface="微软雅黑" panose="020B0503020204020204" pitchFamily="34" charset="-122"/>
              </a:rPr>
              <a:t>'%self.name)</a:t>
            </a:r>
            <a:endParaRPr lang="en-US" altLang="zh-CN" sz="2400" dirty="0">
              <a:solidFill>
                <a:schemeClr val="tx1">
                  <a:lumMod val="85000"/>
                  <a:lumOff val="15000"/>
                </a:schemeClr>
              </a:solidFill>
              <a:ea typeface="微软雅黑" panose="020B0503020204020204" pitchFamily="34" charset="-122"/>
            </a:endParaRP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5	    def __del__(self): #</a:t>
            </a:r>
            <a:r>
              <a:rPr lang="zh-CN" altLang="en-US" sz="2400" dirty="0">
                <a:solidFill>
                  <a:schemeClr val="tx1">
                    <a:lumMod val="85000"/>
                    <a:lumOff val="15000"/>
                  </a:schemeClr>
                </a:solidFill>
                <a:ea typeface="微软雅黑" panose="020B0503020204020204" pitchFamily="34" charset="-122"/>
              </a:rPr>
              <a:t>定义析构方法</a:t>
            </a:r>
            <a:endParaRPr lang="zh-CN" altLang="en-US" sz="2400" dirty="0">
              <a:solidFill>
                <a:schemeClr val="tx1">
                  <a:lumMod val="85000"/>
                  <a:lumOff val="15000"/>
                </a:schemeClr>
              </a:solidFill>
              <a:ea typeface="微软雅黑" panose="020B0503020204020204" pitchFamily="34" charset="-122"/>
            </a:endParaRP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6	        print('</a:t>
            </a:r>
            <a:r>
              <a:rPr lang="zh-CN" altLang="en-US" sz="2400" dirty="0">
                <a:solidFill>
                  <a:schemeClr val="tx1">
                    <a:lumMod val="85000"/>
                    <a:lumOff val="15000"/>
                  </a:schemeClr>
                </a:solidFill>
                <a:ea typeface="微软雅黑" panose="020B0503020204020204" pitchFamily="34" charset="-122"/>
              </a:rPr>
              <a:t>姓名为</a:t>
            </a:r>
            <a:r>
              <a:rPr lang="en-US" altLang="zh-CN" sz="2400" dirty="0">
                <a:solidFill>
                  <a:schemeClr val="tx1">
                    <a:lumMod val="85000"/>
                    <a:lumOff val="15000"/>
                  </a:schemeClr>
                </a:solidFill>
                <a:ea typeface="微软雅黑" panose="020B0503020204020204" pitchFamily="34" charset="-122"/>
              </a:rPr>
              <a:t>%s</a:t>
            </a:r>
            <a:r>
              <a:rPr lang="zh-CN" altLang="en-US" sz="2400" dirty="0">
                <a:solidFill>
                  <a:schemeClr val="tx1">
                    <a:lumMod val="85000"/>
                    <a:lumOff val="15000"/>
                  </a:schemeClr>
                </a:solidFill>
                <a:ea typeface="微软雅黑" panose="020B0503020204020204" pitchFamily="34" charset="-122"/>
              </a:rPr>
              <a:t>的对象被销毁！</a:t>
            </a:r>
            <a:r>
              <a:rPr lang="en-US" altLang="zh-CN" sz="2400" dirty="0">
                <a:solidFill>
                  <a:schemeClr val="tx1">
                    <a:lumMod val="85000"/>
                    <a:lumOff val="15000"/>
                  </a:schemeClr>
                </a:solidFill>
                <a:ea typeface="微软雅黑" panose="020B0503020204020204" pitchFamily="34" charset="-122"/>
              </a:rPr>
              <a:t>'%self.name)</a:t>
            </a:r>
            <a:endParaRPr lang="en-US" altLang="zh-CN" sz="2400" dirty="0">
              <a:solidFill>
                <a:schemeClr val="tx1">
                  <a:lumMod val="85000"/>
                  <a:lumOff val="15000"/>
                </a:schemeClr>
              </a:solidFill>
              <a:ea typeface="微软雅黑" panose="020B0503020204020204" pitchFamily="34" charset="-122"/>
            </a:endParaRPr>
          </a:p>
        </p:txBody>
      </p:sp>
      <p:sp>
        <p:nvSpPr>
          <p:cNvPr id="16" name="KSO_Shape"/>
          <p:cNvSpPr/>
          <p:nvPr/>
        </p:nvSpPr>
        <p:spPr>
          <a:xfrm>
            <a:off x="2468582" y="2210485"/>
            <a:ext cx="7469574" cy="4225826"/>
          </a:xfrm>
          <a:prstGeom prst="roundRect">
            <a:avLst>
              <a:gd name="adj" fmla="val 5782"/>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up)">
                                      <p:cBhvr>
                                        <p:cTn id="14" dur="500"/>
                                        <p:tgtEl>
                                          <p:spTgt spid="8"/>
                                        </p:tgtEl>
                                      </p:cBhvr>
                                    </p:animEffect>
                                  </p:childTnLst>
                                </p:cTn>
                              </p:par>
                              <p:par>
                                <p:cTn id="15" presetID="2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p:tgtEl>
                                          <p:spTgt spid="12"/>
                                        </p:tgtEl>
                                        <p:attrNameLst>
                                          <p:attrName>ppt_y</p:attrName>
                                        </p:attrNameLst>
                                      </p:cBhvr>
                                      <p:tavLst>
                                        <p:tav tm="0">
                                          <p:val>
                                            <p:strVal val="#ppt_y-#ppt_h*1.125000"/>
                                          </p:val>
                                        </p:tav>
                                        <p:tav tm="100000">
                                          <p:val>
                                            <p:strVal val="#ppt_y"/>
                                          </p:val>
                                        </p:tav>
                                      </p:tavLst>
                                    </p:anim>
                                    <p:animEffect transition="in" filter="wipe(down)">
                                      <p:cBhvr>
                                        <p:cTn id="21" dur="500"/>
                                        <p:tgtEl>
                                          <p:spTgt spid="12"/>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5" grpId="0"/>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93298" y="511571"/>
            <a:ext cx="1005403"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概述</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1"/>
          <p:cNvSpPr/>
          <p:nvPr/>
        </p:nvSpPr>
        <p:spPr>
          <a:xfrm>
            <a:off x="3206847" y="2152052"/>
            <a:ext cx="627095" cy="523220"/>
          </a:xfrm>
          <a:prstGeom prst="rect">
            <a:avLst/>
          </a:prstGeom>
        </p:spPr>
        <p:txBody>
          <a:bodyPr wrap="none">
            <a:spAutoFit/>
          </a:bodyPr>
          <a:lstStyle/>
          <a:p>
            <a:r>
              <a:rPr lang="en-US" altLang="zh-CN" sz="2800" b="1" dirty="0">
                <a:solidFill>
                  <a:schemeClr val="tx1">
                    <a:lumMod val="85000"/>
                    <a:lumOff val="15000"/>
                  </a:schemeClr>
                </a:solidFill>
                <a:effectLst/>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effectLst/>
              <a:latin typeface="微软雅黑" panose="020B0503020204020204" pitchFamily="34" charset="-122"/>
              <a:ea typeface="微软雅黑" panose="020B0503020204020204" pitchFamily="34" charset="-122"/>
            </a:endParaRPr>
          </a:p>
        </p:txBody>
      </p:sp>
      <p:sp>
        <p:nvSpPr>
          <p:cNvPr id="3" name="矩形 2"/>
          <p:cNvSpPr/>
          <p:nvPr/>
        </p:nvSpPr>
        <p:spPr>
          <a:xfrm>
            <a:off x="1661949" y="2816827"/>
            <a:ext cx="4010613" cy="3157146"/>
          </a:xfrm>
          <a:prstGeom prst="rect">
            <a:avLst/>
          </a:prstGeom>
        </p:spPr>
        <p:txBody>
          <a:bodyPr wrap="square">
            <a:spAutoFit/>
          </a:bodyPr>
          <a:lstStyle/>
          <a:p>
            <a:pPr>
              <a:lnSpc>
                <a:spcPct val="12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面向对象是当前流行的程序设计方法，其以人类习惯的思维方式，用对象来理解和分析问题空间，使开发软件的方法与过程尽可能接近人类认识世界、解决问题的思维方法与过程。</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765300" y="2675272"/>
            <a:ext cx="3314700" cy="0"/>
          </a:xfrm>
          <a:prstGeom prst="line">
            <a:avLst/>
          </a:prstGeom>
          <a:ln>
            <a:solidFill>
              <a:schemeClr val="tx1">
                <a:lumMod val="85000"/>
                <a:lumOff val="1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8125698" y="2152052"/>
            <a:ext cx="627095" cy="523220"/>
          </a:xfrm>
          <a:prstGeom prst="rect">
            <a:avLst/>
          </a:prstGeom>
        </p:spPr>
        <p:txBody>
          <a:bodyPr wrap="none">
            <a:spAutoFit/>
          </a:bodyPr>
          <a:lstStyle/>
          <a:p>
            <a:r>
              <a:rPr lang="en-US" altLang="zh-CN" sz="2800" b="1" dirty="0">
                <a:solidFill>
                  <a:schemeClr val="tx1">
                    <a:lumMod val="85000"/>
                    <a:lumOff val="15000"/>
                  </a:schemeClr>
                </a:solidFill>
                <a:effectLst/>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effectLst/>
              <a:latin typeface="微软雅黑" panose="020B0503020204020204" pitchFamily="34" charset="-122"/>
              <a:ea typeface="微软雅黑" panose="020B0503020204020204" pitchFamily="34" charset="-122"/>
            </a:endParaRPr>
          </a:p>
        </p:txBody>
      </p:sp>
      <p:sp>
        <p:nvSpPr>
          <p:cNvPr id="51" name="矩形 50"/>
          <p:cNvSpPr/>
          <p:nvPr/>
        </p:nvSpPr>
        <p:spPr>
          <a:xfrm>
            <a:off x="6688605" y="2923368"/>
            <a:ext cx="4236822" cy="2713948"/>
          </a:xfrm>
          <a:prstGeom prst="rect">
            <a:avLst/>
          </a:prstGeom>
        </p:spPr>
        <p:txBody>
          <a:bodyPr wrap="square">
            <a:spAutoFit/>
          </a:bodyPr>
          <a:lstStyle/>
          <a:p>
            <a:pPr>
              <a:lnSpc>
                <a:spcPct val="12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面向对象方法的基本观点是一切系统都是由对象构成的，每个对象都可以接收并处理其他对象发送的消息，它们的相互作用、相互影响，实现了整个系统的运转。</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52" name="直接连接符 51"/>
          <p:cNvCxnSpPr/>
          <p:nvPr/>
        </p:nvCxnSpPr>
        <p:spPr>
          <a:xfrm>
            <a:off x="7009071" y="2675272"/>
            <a:ext cx="3455729" cy="0"/>
          </a:xfrm>
          <a:prstGeom prst="line">
            <a:avLst/>
          </a:prstGeom>
          <a:ln>
            <a:solidFill>
              <a:schemeClr val="tx1">
                <a:lumMod val="85000"/>
                <a:lumOff val="1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200284" y="2074038"/>
            <a:ext cx="162366" cy="459875"/>
          </a:xfrm>
          <a:prstGeom prst="rect">
            <a:avLst/>
          </a:prstGeom>
          <a:noFill/>
        </p:spPr>
        <p:txBody>
          <a:bodyPr wrap="none" rtlCol="0">
            <a:spAutoFit/>
          </a:bodyPr>
          <a:lstStyle/>
          <a:p>
            <a:endParaRPr lang="zh-CN" altLang="en-US" sz="2800" dirty="0"/>
          </a:p>
        </p:txBody>
      </p:sp>
      <p:sp>
        <p:nvSpPr>
          <p:cNvPr id="33" name="文本框 32"/>
          <p:cNvSpPr txBox="1"/>
          <p:nvPr/>
        </p:nvSpPr>
        <p:spPr>
          <a:xfrm>
            <a:off x="7187564" y="2031469"/>
            <a:ext cx="162366" cy="459875"/>
          </a:xfrm>
          <a:prstGeom prst="rect">
            <a:avLst/>
          </a:prstGeom>
          <a:noFill/>
        </p:spPr>
        <p:txBody>
          <a:bodyPr wrap="none" rtlCol="0">
            <a:spAutoFit/>
          </a:bodyPr>
          <a:lstStyle/>
          <a:p>
            <a:endParaRPr lang="zh-CN" altLang="en-US" sz="2800" dirty="0"/>
          </a:p>
        </p:txBody>
      </p:sp>
      <p:sp>
        <p:nvSpPr>
          <p:cNvPr id="38" name="KSO_Shape"/>
          <p:cNvSpPr/>
          <p:nvPr/>
        </p:nvSpPr>
        <p:spPr>
          <a:xfrm>
            <a:off x="1435739" y="2031469"/>
            <a:ext cx="4236823" cy="4034381"/>
          </a:xfrm>
          <a:prstGeom prst="roundRect">
            <a:avLst>
              <a:gd name="adj" fmla="val 110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39" name="KSO_Shape"/>
          <p:cNvSpPr/>
          <p:nvPr/>
        </p:nvSpPr>
        <p:spPr>
          <a:xfrm>
            <a:off x="6688605" y="2031470"/>
            <a:ext cx="4236821" cy="4034380"/>
          </a:xfrm>
          <a:prstGeom prst="roundRect">
            <a:avLst>
              <a:gd name="adj" fmla="val 12748"/>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8" name="组合 7"/>
          <p:cNvGrpSpPr/>
          <p:nvPr/>
        </p:nvGrpSpPr>
        <p:grpSpPr>
          <a:xfrm>
            <a:off x="2055662" y="1762598"/>
            <a:ext cx="1082757" cy="1082757"/>
            <a:chOff x="2055662" y="1762598"/>
            <a:chExt cx="1082757" cy="1082757"/>
          </a:xfrm>
        </p:grpSpPr>
        <p:sp>
          <p:nvSpPr>
            <p:cNvPr id="34" name="KSO_Shape"/>
            <p:cNvSpPr/>
            <p:nvPr/>
          </p:nvSpPr>
          <p:spPr>
            <a:xfrm>
              <a:off x="2055662" y="1762598"/>
              <a:ext cx="1082757" cy="1082757"/>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29" name="KSO_Shape"/>
            <p:cNvSpPr/>
            <p:nvPr/>
          </p:nvSpPr>
          <p:spPr bwMode="auto">
            <a:xfrm>
              <a:off x="2200284" y="1980847"/>
              <a:ext cx="758352" cy="613001"/>
            </a:xfrm>
            <a:custGeom>
              <a:avLst/>
              <a:gdLst/>
              <a:ahLst/>
              <a:cxnLst/>
              <a:rect l="0" t="0" r="r" b="b"/>
              <a:pathLst>
                <a:path w="4741862" h="3833813">
                  <a:moveTo>
                    <a:pt x="247650" y="2000250"/>
                  </a:moveTo>
                  <a:lnTo>
                    <a:pt x="1016000" y="2000250"/>
                  </a:lnTo>
                  <a:lnTo>
                    <a:pt x="1030288" y="2003425"/>
                  </a:lnTo>
                  <a:lnTo>
                    <a:pt x="1041400" y="2012950"/>
                  </a:lnTo>
                  <a:lnTo>
                    <a:pt x="1050925" y="2020888"/>
                  </a:lnTo>
                  <a:lnTo>
                    <a:pt x="1054100" y="2036763"/>
                  </a:lnTo>
                  <a:lnTo>
                    <a:pt x="1050925" y="2051051"/>
                  </a:lnTo>
                  <a:lnTo>
                    <a:pt x="1041400" y="2063751"/>
                  </a:lnTo>
                  <a:lnTo>
                    <a:pt x="1030288" y="2071688"/>
                  </a:lnTo>
                  <a:lnTo>
                    <a:pt x="1016000" y="2074863"/>
                  </a:lnTo>
                  <a:lnTo>
                    <a:pt x="247650" y="2074863"/>
                  </a:lnTo>
                  <a:lnTo>
                    <a:pt x="233362" y="2071688"/>
                  </a:lnTo>
                  <a:lnTo>
                    <a:pt x="220662" y="2063751"/>
                  </a:lnTo>
                  <a:lnTo>
                    <a:pt x="212725" y="2051051"/>
                  </a:lnTo>
                  <a:lnTo>
                    <a:pt x="209550" y="2036763"/>
                  </a:lnTo>
                  <a:lnTo>
                    <a:pt x="212725" y="2020888"/>
                  </a:lnTo>
                  <a:lnTo>
                    <a:pt x="220662" y="2012950"/>
                  </a:lnTo>
                  <a:lnTo>
                    <a:pt x="233362" y="2003425"/>
                  </a:lnTo>
                  <a:lnTo>
                    <a:pt x="247650" y="2000250"/>
                  </a:lnTo>
                  <a:close/>
                  <a:moveTo>
                    <a:pt x="244475" y="1901825"/>
                  </a:moveTo>
                  <a:lnTo>
                    <a:pt x="1012825" y="1901825"/>
                  </a:lnTo>
                  <a:lnTo>
                    <a:pt x="1027112" y="1905000"/>
                  </a:lnTo>
                  <a:lnTo>
                    <a:pt x="1039812" y="1914525"/>
                  </a:lnTo>
                  <a:lnTo>
                    <a:pt x="1044575" y="1925638"/>
                  </a:lnTo>
                  <a:lnTo>
                    <a:pt x="1047750" y="1941513"/>
                  </a:lnTo>
                  <a:lnTo>
                    <a:pt x="1044575" y="1952626"/>
                  </a:lnTo>
                  <a:lnTo>
                    <a:pt x="1039812" y="1965326"/>
                  </a:lnTo>
                  <a:lnTo>
                    <a:pt x="1027112" y="1973263"/>
                  </a:lnTo>
                  <a:lnTo>
                    <a:pt x="1012825" y="1976438"/>
                  </a:lnTo>
                  <a:lnTo>
                    <a:pt x="244475" y="1976438"/>
                  </a:lnTo>
                  <a:lnTo>
                    <a:pt x="230188" y="1973263"/>
                  </a:lnTo>
                  <a:lnTo>
                    <a:pt x="217488" y="1965326"/>
                  </a:lnTo>
                  <a:lnTo>
                    <a:pt x="209550" y="1952626"/>
                  </a:lnTo>
                  <a:lnTo>
                    <a:pt x="206375" y="1941513"/>
                  </a:lnTo>
                  <a:lnTo>
                    <a:pt x="209550" y="1925638"/>
                  </a:lnTo>
                  <a:lnTo>
                    <a:pt x="217488" y="1914525"/>
                  </a:lnTo>
                  <a:lnTo>
                    <a:pt x="230188" y="1905000"/>
                  </a:lnTo>
                  <a:lnTo>
                    <a:pt x="244475" y="1901825"/>
                  </a:lnTo>
                  <a:close/>
                  <a:moveTo>
                    <a:pt x="277813" y="1803400"/>
                  </a:moveTo>
                  <a:lnTo>
                    <a:pt x="1047750" y="1803400"/>
                  </a:lnTo>
                  <a:lnTo>
                    <a:pt x="1060450" y="1806575"/>
                  </a:lnTo>
                  <a:lnTo>
                    <a:pt x="1071563" y="1816100"/>
                  </a:lnTo>
                  <a:lnTo>
                    <a:pt x="1081088" y="1827213"/>
                  </a:lnTo>
                  <a:lnTo>
                    <a:pt x="1084263" y="1843088"/>
                  </a:lnTo>
                  <a:lnTo>
                    <a:pt x="1081088" y="1857376"/>
                  </a:lnTo>
                  <a:lnTo>
                    <a:pt x="1071563" y="1868488"/>
                  </a:lnTo>
                  <a:lnTo>
                    <a:pt x="1060450" y="1874838"/>
                  </a:lnTo>
                  <a:lnTo>
                    <a:pt x="1047750" y="1878013"/>
                  </a:lnTo>
                  <a:lnTo>
                    <a:pt x="277813" y="1878013"/>
                  </a:lnTo>
                  <a:lnTo>
                    <a:pt x="263525" y="1874838"/>
                  </a:lnTo>
                  <a:lnTo>
                    <a:pt x="250825" y="1868488"/>
                  </a:lnTo>
                  <a:lnTo>
                    <a:pt x="244475" y="1857376"/>
                  </a:lnTo>
                  <a:lnTo>
                    <a:pt x="241300" y="1843088"/>
                  </a:lnTo>
                  <a:lnTo>
                    <a:pt x="244475" y="1827213"/>
                  </a:lnTo>
                  <a:lnTo>
                    <a:pt x="250825" y="1816100"/>
                  </a:lnTo>
                  <a:lnTo>
                    <a:pt x="263525" y="1806575"/>
                  </a:lnTo>
                  <a:lnTo>
                    <a:pt x="277813" y="1803400"/>
                  </a:lnTo>
                  <a:close/>
                  <a:moveTo>
                    <a:pt x="238125" y="1708150"/>
                  </a:moveTo>
                  <a:lnTo>
                    <a:pt x="1009650" y="1708150"/>
                  </a:lnTo>
                  <a:lnTo>
                    <a:pt x="1020762" y="1711325"/>
                  </a:lnTo>
                  <a:lnTo>
                    <a:pt x="1033462" y="1717675"/>
                  </a:lnTo>
                  <a:lnTo>
                    <a:pt x="1041400" y="1728788"/>
                  </a:lnTo>
                  <a:lnTo>
                    <a:pt x="1044575" y="1744663"/>
                  </a:lnTo>
                  <a:lnTo>
                    <a:pt x="1041400" y="1758951"/>
                  </a:lnTo>
                  <a:lnTo>
                    <a:pt x="1033462" y="1770063"/>
                  </a:lnTo>
                  <a:lnTo>
                    <a:pt x="1020762" y="1779588"/>
                  </a:lnTo>
                  <a:lnTo>
                    <a:pt x="1009650" y="1782763"/>
                  </a:lnTo>
                  <a:lnTo>
                    <a:pt x="238125" y="1782763"/>
                  </a:lnTo>
                  <a:lnTo>
                    <a:pt x="223838" y="1779588"/>
                  </a:lnTo>
                  <a:lnTo>
                    <a:pt x="212725" y="1770063"/>
                  </a:lnTo>
                  <a:lnTo>
                    <a:pt x="206375" y="1758951"/>
                  </a:lnTo>
                  <a:lnTo>
                    <a:pt x="203200" y="1744663"/>
                  </a:lnTo>
                  <a:lnTo>
                    <a:pt x="206375" y="1728788"/>
                  </a:lnTo>
                  <a:lnTo>
                    <a:pt x="212725" y="1717675"/>
                  </a:lnTo>
                  <a:lnTo>
                    <a:pt x="223838" y="1711325"/>
                  </a:lnTo>
                  <a:lnTo>
                    <a:pt x="238125" y="1708150"/>
                  </a:lnTo>
                  <a:close/>
                  <a:moveTo>
                    <a:pt x="301626" y="1609725"/>
                  </a:moveTo>
                  <a:lnTo>
                    <a:pt x="1068388" y="1609725"/>
                  </a:lnTo>
                  <a:lnTo>
                    <a:pt x="1084264" y="1612900"/>
                  </a:lnTo>
                  <a:lnTo>
                    <a:pt x="1095376" y="1620838"/>
                  </a:lnTo>
                  <a:lnTo>
                    <a:pt x="1104901" y="1633538"/>
                  </a:lnTo>
                  <a:lnTo>
                    <a:pt x="1108076" y="1644650"/>
                  </a:lnTo>
                  <a:lnTo>
                    <a:pt x="1104901" y="1660526"/>
                  </a:lnTo>
                  <a:lnTo>
                    <a:pt x="1095376" y="1671638"/>
                  </a:lnTo>
                  <a:lnTo>
                    <a:pt x="1084264" y="1681163"/>
                  </a:lnTo>
                  <a:lnTo>
                    <a:pt x="1068388" y="1684338"/>
                  </a:lnTo>
                  <a:lnTo>
                    <a:pt x="301626" y="1684338"/>
                  </a:lnTo>
                  <a:lnTo>
                    <a:pt x="287338" y="1681163"/>
                  </a:lnTo>
                  <a:lnTo>
                    <a:pt x="274638" y="1671638"/>
                  </a:lnTo>
                  <a:lnTo>
                    <a:pt x="268288" y="1660526"/>
                  </a:lnTo>
                  <a:lnTo>
                    <a:pt x="265113" y="1644650"/>
                  </a:lnTo>
                  <a:lnTo>
                    <a:pt x="268288" y="1633538"/>
                  </a:lnTo>
                  <a:lnTo>
                    <a:pt x="274638" y="1620838"/>
                  </a:lnTo>
                  <a:lnTo>
                    <a:pt x="287338" y="1612900"/>
                  </a:lnTo>
                  <a:lnTo>
                    <a:pt x="301626" y="1609725"/>
                  </a:lnTo>
                  <a:close/>
                  <a:moveTo>
                    <a:pt x="254001" y="1511300"/>
                  </a:moveTo>
                  <a:lnTo>
                    <a:pt x="1020764" y="1511300"/>
                  </a:lnTo>
                  <a:lnTo>
                    <a:pt x="1036638" y="1514475"/>
                  </a:lnTo>
                  <a:lnTo>
                    <a:pt x="1047751" y="1522413"/>
                  </a:lnTo>
                  <a:lnTo>
                    <a:pt x="1057276" y="1535113"/>
                  </a:lnTo>
                  <a:lnTo>
                    <a:pt x="1060451" y="1549401"/>
                  </a:lnTo>
                  <a:lnTo>
                    <a:pt x="1057276" y="1562101"/>
                  </a:lnTo>
                  <a:lnTo>
                    <a:pt x="1047751" y="1573213"/>
                  </a:lnTo>
                  <a:lnTo>
                    <a:pt x="1036638" y="1582738"/>
                  </a:lnTo>
                  <a:lnTo>
                    <a:pt x="1020764" y="1585913"/>
                  </a:lnTo>
                  <a:lnTo>
                    <a:pt x="254001" y="1585913"/>
                  </a:lnTo>
                  <a:lnTo>
                    <a:pt x="238126" y="1582738"/>
                  </a:lnTo>
                  <a:lnTo>
                    <a:pt x="227013" y="1573213"/>
                  </a:lnTo>
                  <a:lnTo>
                    <a:pt x="220663" y="1562101"/>
                  </a:lnTo>
                  <a:lnTo>
                    <a:pt x="217488" y="1549401"/>
                  </a:lnTo>
                  <a:lnTo>
                    <a:pt x="220663" y="1535113"/>
                  </a:lnTo>
                  <a:lnTo>
                    <a:pt x="227013" y="1522413"/>
                  </a:lnTo>
                  <a:lnTo>
                    <a:pt x="238126" y="1514475"/>
                  </a:lnTo>
                  <a:lnTo>
                    <a:pt x="254001" y="1511300"/>
                  </a:lnTo>
                  <a:close/>
                  <a:moveTo>
                    <a:pt x="274638" y="1412875"/>
                  </a:moveTo>
                  <a:lnTo>
                    <a:pt x="1041400" y="1412875"/>
                  </a:lnTo>
                  <a:lnTo>
                    <a:pt x="1057276" y="1416050"/>
                  </a:lnTo>
                  <a:lnTo>
                    <a:pt x="1068388" y="1423988"/>
                  </a:lnTo>
                  <a:lnTo>
                    <a:pt x="1077913" y="1436688"/>
                  </a:lnTo>
                  <a:lnTo>
                    <a:pt x="1081088" y="1450976"/>
                  </a:lnTo>
                  <a:lnTo>
                    <a:pt x="1077913" y="1466851"/>
                  </a:lnTo>
                  <a:lnTo>
                    <a:pt x="1068388" y="1477963"/>
                  </a:lnTo>
                  <a:lnTo>
                    <a:pt x="1057276" y="1484313"/>
                  </a:lnTo>
                  <a:lnTo>
                    <a:pt x="1041400" y="1487488"/>
                  </a:lnTo>
                  <a:lnTo>
                    <a:pt x="274638" y="1487488"/>
                  </a:lnTo>
                  <a:lnTo>
                    <a:pt x="260350" y="1484313"/>
                  </a:lnTo>
                  <a:lnTo>
                    <a:pt x="247650" y="1477963"/>
                  </a:lnTo>
                  <a:lnTo>
                    <a:pt x="238126" y="1466851"/>
                  </a:lnTo>
                  <a:lnTo>
                    <a:pt x="236538" y="1450976"/>
                  </a:lnTo>
                  <a:lnTo>
                    <a:pt x="238126" y="1436688"/>
                  </a:lnTo>
                  <a:lnTo>
                    <a:pt x="247650" y="1423988"/>
                  </a:lnTo>
                  <a:lnTo>
                    <a:pt x="260350" y="1416050"/>
                  </a:lnTo>
                  <a:lnTo>
                    <a:pt x="274638" y="1412875"/>
                  </a:lnTo>
                  <a:close/>
                  <a:moveTo>
                    <a:pt x="3359150" y="0"/>
                  </a:moveTo>
                  <a:lnTo>
                    <a:pt x="3403600" y="3175"/>
                  </a:lnTo>
                  <a:lnTo>
                    <a:pt x="3449638" y="6350"/>
                  </a:lnTo>
                  <a:lnTo>
                    <a:pt x="3494088" y="17462"/>
                  </a:lnTo>
                  <a:lnTo>
                    <a:pt x="3535362" y="30162"/>
                  </a:lnTo>
                  <a:lnTo>
                    <a:pt x="3579814" y="50800"/>
                  </a:lnTo>
                  <a:lnTo>
                    <a:pt x="3619500" y="71437"/>
                  </a:lnTo>
                  <a:lnTo>
                    <a:pt x="3654426" y="98425"/>
                  </a:lnTo>
                  <a:lnTo>
                    <a:pt x="3687762" y="128587"/>
                  </a:lnTo>
                  <a:lnTo>
                    <a:pt x="3717926" y="158750"/>
                  </a:lnTo>
                  <a:lnTo>
                    <a:pt x="3744914" y="193675"/>
                  </a:lnTo>
                  <a:lnTo>
                    <a:pt x="3768726" y="230187"/>
                  </a:lnTo>
                  <a:lnTo>
                    <a:pt x="3789362" y="268287"/>
                  </a:lnTo>
                  <a:lnTo>
                    <a:pt x="3803650" y="311150"/>
                  </a:lnTo>
                  <a:lnTo>
                    <a:pt x="3816350" y="352425"/>
                  </a:lnTo>
                  <a:lnTo>
                    <a:pt x="3822700" y="393700"/>
                  </a:lnTo>
                  <a:lnTo>
                    <a:pt x="3827462" y="439737"/>
                  </a:lnTo>
                  <a:lnTo>
                    <a:pt x="3825876" y="484187"/>
                  </a:lnTo>
                  <a:lnTo>
                    <a:pt x="3822700" y="528637"/>
                  </a:lnTo>
                  <a:lnTo>
                    <a:pt x="3813176" y="573087"/>
                  </a:lnTo>
                  <a:lnTo>
                    <a:pt x="3798888" y="615950"/>
                  </a:lnTo>
                  <a:lnTo>
                    <a:pt x="3776662" y="660400"/>
                  </a:lnTo>
                  <a:lnTo>
                    <a:pt x="3756026" y="698500"/>
                  </a:lnTo>
                  <a:lnTo>
                    <a:pt x="3729038" y="735012"/>
                  </a:lnTo>
                  <a:lnTo>
                    <a:pt x="3702050" y="768350"/>
                  </a:lnTo>
                  <a:lnTo>
                    <a:pt x="3670300" y="796925"/>
                  </a:lnTo>
                  <a:lnTo>
                    <a:pt x="3633788" y="823912"/>
                  </a:lnTo>
                  <a:lnTo>
                    <a:pt x="3598862" y="847724"/>
                  </a:lnTo>
                  <a:lnTo>
                    <a:pt x="3606800" y="844549"/>
                  </a:lnTo>
                  <a:lnTo>
                    <a:pt x="3633788" y="842962"/>
                  </a:lnTo>
                  <a:lnTo>
                    <a:pt x="3675062" y="839787"/>
                  </a:lnTo>
                  <a:lnTo>
                    <a:pt x="3721100" y="839787"/>
                  </a:lnTo>
                  <a:lnTo>
                    <a:pt x="3765550" y="842962"/>
                  </a:lnTo>
                  <a:lnTo>
                    <a:pt x="3810000" y="850899"/>
                  </a:lnTo>
                  <a:lnTo>
                    <a:pt x="3857626" y="863599"/>
                  </a:lnTo>
                  <a:lnTo>
                    <a:pt x="3902076" y="881062"/>
                  </a:lnTo>
                  <a:lnTo>
                    <a:pt x="3948112" y="904874"/>
                  </a:lnTo>
                  <a:lnTo>
                    <a:pt x="3989388" y="935037"/>
                  </a:lnTo>
                  <a:lnTo>
                    <a:pt x="4019550" y="958849"/>
                  </a:lnTo>
                  <a:lnTo>
                    <a:pt x="4046538" y="982662"/>
                  </a:lnTo>
                  <a:lnTo>
                    <a:pt x="4070350" y="1009649"/>
                  </a:lnTo>
                  <a:lnTo>
                    <a:pt x="4094162" y="1039812"/>
                  </a:lnTo>
                  <a:lnTo>
                    <a:pt x="4117976" y="1068387"/>
                  </a:lnTo>
                  <a:lnTo>
                    <a:pt x="4138612" y="1101724"/>
                  </a:lnTo>
                  <a:lnTo>
                    <a:pt x="4179888" y="1169987"/>
                  </a:lnTo>
                  <a:lnTo>
                    <a:pt x="4216400" y="1243012"/>
                  </a:lnTo>
                  <a:lnTo>
                    <a:pt x="4249738" y="1319212"/>
                  </a:lnTo>
                  <a:lnTo>
                    <a:pt x="4278312" y="1400174"/>
                  </a:lnTo>
                  <a:lnTo>
                    <a:pt x="4305300" y="1484312"/>
                  </a:lnTo>
                  <a:lnTo>
                    <a:pt x="4329112" y="1568450"/>
                  </a:lnTo>
                  <a:lnTo>
                    <a:pt x="4352926" y="1654175"/>
                  </a:lnTo>
                  <a:lnTo>
                    <a:pt x="4395788" y="1824038"/>
                  </a:lnTo>
                  <a:lnTo>
                    <a:pt x="4433888" y="1989138"/>
                  </a:lnTo>
                  <a:lnTo>
                    <a:pt x="4451910" y="2059780"/>
                  </a:lnTo>
                  <a:lnTo>
                    <a:pt x="4606926" y="935037"/>
                  </a:lnTo>
                  <a:lnTo>
                    <a:pt x="4610100" y="919162"/>
                  </a:lnTo>
                  <a:lnTo>
                    <a:pt x="4616450" y="908049"/>
                  </a:lnTo>
                  <a:lnTo>
                    <a:pt x="4625976" y="898524"/>
                  </a:lnTo>
                  <a:lnTo>
                    <a:pt x="4633914" y="890587"/>
                  </a:lnTo>
                  <a:lnTo>
                    <a:pt x="4646614" y="881062"/>
                  </a:lnTo>
                  <a:lnTo>
                    <a:pt x="4657726" y="877887"/>
                  </a:lnTo>
                  <a:lnTo>
                    <a:pt x="4670426" y="874712"/>
                  </a:lnTo>
                  <a:lnTo>
                    <a:pt x="4684714" y="874712"/>
                  </a:lnTo>
                  <a:lnTo>
                    <a:pt x="4697414" y="877887"/>
                  </a:lnTo>
                  <a:lnTo>
                    <a:pt x="4708526" y="884237"/>
                  </a:lnTo>
                  <a:lnTo>
                    <a:pt x="4721226" y="892174"/>
                  </a:lnTo>
                  <a:lnTo>
                    <a:pt x="4729162" y="901699"/>
                  </a:lnTo>
                  <a:lnTo>
                    <a:pt x="4735514" y="914399"/>
                  </a:lnTo>
                  <a:lnTo>
                    <a:pt x="4738688" y="925512"/>
                  </a:lnTo>
                  <a:lnTo>
                    <a:pt x="4741862" y="938212"/>
                  </a:lnTo>
                  <a:lnTo>
                    <a:pt x="4741862" y="952499"/>
                  </a:lnTo>
                  <a:lnTo>
                    <a:pt x="4538662" y="2415850"/>
                  </a:lnTo>
                  <a:lnTo>
                    <a:pt x="4538662" y="3765551"/>
                  </a:lnTo>
                  <a:lnTo>
                    <a:pt x="4535488" y="3779838"/>
                  </a:lnTo>
                  <a:lnTo>
                    <a:pt x="4532314" y="3792538"/>
                  </a:lnTo>
                  <a:lnTo>
                    <a:pt x="4527550" y="3803651"/>
                  </a:lnTo>
                  <a:lnTo>
                    <a:pt x="4518026" y="3813176"/>
                  </a:lnTo>
                  <a:lnTo>
                    <a:pt x="4508500" y="3821113"/>
                  </a:lnTo>
                  <a:lnTo>
                    <a:pt x="4497388" y="3827463"/>
                  </a:lnTo>
                  <a:lnTo>
                    <a:pt x="4484688" y="3833813"/>
                  </a:lnTo>
                  <a:lnTo>
                    <a:pt x="4470400" y="3833813"/>
                  </a:lnTo>
                  <a:lnTo>
                    <a:pt x="4454526" y="3833813"/>
                  </a:lnTo>
                  <a:lnTo>
                    <a:pt x="4443414" y="3827463"/>
                  </a:lnTo>
                  <a:lnTo>
                    <a:pt x="4430714" y="3821113"/>
                  </a:lnTo>
                  <a:lnTo>
                    <a:pt x="4422776" y="3813176"/>
                  </a:lnTo>
                  <a:lnTo>
                    <a:pt x="4413250" y="3803651"/>
                  </a:lnTo>
                  <a:lnTo>
                    <a:pt x="4406900" y="3792538"/>
                  </a:lnTo>
                  <a:lnTo>
                    <a:pt x="4403726" y="3779838"/>
                  </a:lnTo>
                  <a:lnTo>
                    <a:pt x="4402138" y="3765551"/>
                  </a:lnTo>
                  <a:lnTo>
                    <a:pt x="4402138" y="2505075"/>
                  </a:lnTo>
                  <a:lnTo>
                    <a:pt x="4398962" y="2493962"/>
                  </a:lnTo>
                  <a:lnTo>
                    <a:pt x="4395788" y="2478087"/>
                  </a:lnTo>
                  <a:lnTo>
                    <a:pt x="4395788" y="2474913"/>
                  </a:lnTo>
                  <a:lnTo>
                    <a:pt x="4386264" y="2493963"/>
                  </a:lnTo>
                  <a:lnTo>
                    <a:pt x="4378326" y="2511425"/>
                  </a:lnTo>
                  <a:lnTo>
                    <a:pt x="4365626" y="2528888"/>
                  </a:lnTo>
                  <a:lnTo>
                    <a:pt x="4351338" y="2544763"/>
                  </a:lnTo>
                  <a:lnTo>
                    <a:pt x="4335464" y="2559050"/>
                  </a:lnTo>
                  <a:lnTo>
                    <a:pt x="4321176" y="2570163"/>
                  </a:lnTo>
                  <a:lnTo>
                    <a:pt x="4302126" y="2579688"/>
                  </a:lnTo>
                  <a:lnTo>
                    <a:pt x="4284664" y="2589213"/>
                  </a:lnTo>
                  <a:lnTo>
                    <a:pt x="4264026" y="2597150"/>
                  </a:lnTo>
                  <a:lnTo>
                    <a:pt x="4243388" y="2603500"/>
                  </a:lnTo>
                  <a:lnTo>
                    <a:pt x="4222750" y="2606675"/>
                  </a:lnTo>
                  <a:lnTo>
                    <a:pt x="3565526" y="2677005"/>
                  </a:lnTo>
                  <a:lnTo>
                    <a:pt x="3565526" y="3765551"/>
                  </a:lnTo>
                  <a:lnTo>
                    <a:pt x="3565526" y="3779838"/>
                  </a:lnTo>
                  <a:lnTo>
                    <a:pt x="3559176" y="3792538"/>
                  </a:lnTo>
                  <a:lnTo>
                    <a:pt x="3552826" y="3803651"/>
                  </a:lnTo>
                  <a:lnTo>
                    <a:pt x="3548064" y="3813176"/>
                  </a:lnTo>
                  <a:lnTo>
                    <a:pt x="3535364" y="3821113"/>
                  </a:lnTo>
                  <a:lnTo>
                    <a:pt x="3524250" y="3827463"/>
                  </a:lnTo>
                  <a:lnTo>
                    <a:pt x="3511550" y="3833813"/>
                  </a:lnTo>
                  <a:lnTo>
                    <a:pt x="3500438" y="3833813"/>
                  </a:lnTo>
                  <a:lnTo>
                    <a:pt x="3484564" y="3833813"/>
                  </a:lnTo>
                  <a:lnTo>
                    <a:pt x="3473450" y="3827463"/>
                  </a:lnTo>
                  <a:lnTo>
                    <a:pt x="3460750" y="3821113"/>
                  </a:lnTo>
                  <a:lnTo>
                    <a:pt x="3451226" y="3813176"/>
                  </a:lnTo>
                  <a:lnTo>
                    <a:pt x="3443288" y="3803651"/>
                  </a:lnTo>
                  <a:lnTo>
                    <a:pt x="3436938" y="3792538"/>
                  </a:lnTo>
                  <a:lnTo>
                    <a:pt x="3430588" y="3779838"/>
                  </a:lnTo>
                  <a:lnTo>
                    <a:pt x="3430588" y="3765551"/>
                  </a:lnTo>
                  <a:lnTo>
                    <a:pt x="3430588" y="2920423"/>
                  </a:lnTo>
                  <a:lnTo>
                    <a:pt x="3355976" y="3582988"/>
                  </a:lnTo>
                  <a:lnTo>
                    <a:pt x="3349626" y="3603625"/>
                  </a:lnTo>
                  <a:lnTo>
                    <a:pt x="3348038" y="3624263"/>
                  </a:lnTo>
                  <a:lnTo>
                    <a:pt x="3338514" y="3643313"/>
                  </a:lnTo>
                  <a:lnTo>
                    <a:pt x="3328988" y="3663950"/>
                  </a:lnTo>
                  <a:lnTo>
                    <a:pt x="3317876" y="3678238"/>
                  </a:lnTo>
                  <a:lnTo>
                    <a:pt x="3305176" y="3695700"/>
                  </a:lnTo>
                  <a:lnTo>
                    <a:pt x="3290888" y="3711575"/>
                  </a:lnTo>
                  <a:lnTo>
                    <a:pt x="3275014" y="3722688"/>
                  </a:lnTo>
                  <a:lnTo>
                    <a:pt x="3260726" y="3735388"/>
                  </a:lnTo>
                  <a:lnTo>
                    <a:pt x="3243262" y="3746500"/>
                  </a:lnTo>
                  <a:lnTo>
                    <a:pt x="3222626" y="3756025"/>
                  </a:lnTo>
                  <a:lnTo>
                    <a:pt x="3203576" y="3762375"/>
                  </a:lnTo>
                  <a:lnTo>
                    <a:pt x="3182938" y="3768725"/>
                  </a:lnTo>
                  <a:lnTo>
                    <a:pt x="3162300" y="3771900"/>
                  </a:lnTo>
                  <a:lnTo>
                    <a:pt x="3141662" y="3771900"/>
                  </a:lnTo>
                  <a:lnTo>
                    <a:pt x="3121026" y="3771900"/>
                  </a:lnTo>
                  <a:lnTo>
                    <a:pt x="3097214" y="3765550"/>
                  </a:lnTo>
                  <a:lnTo>
                    <a:pt x="3078162" y="3759200"/>
                  </a:lnTo>
                  <a:lnTo>
                    <a:pt x="3057526" y="3752850"/>
                  </a:lnTo>
                  <a:lnTo>
                    <a:pt x="3040062" y="3744913"/>
                  </a:lnTo>
                  <a:lnTo>
                    <a:pt x="3022600" y="3732213"/>
                  </a:lnTo>
                  <a:lnTo>
                    <a:pt x="3003550" y="3721100"/>
                  </a:lnTo>
                  <a:lnTo>
                    <a:pt x="2989263" y="3705225"/>
                  </a:lnTo>
                  <a:lnTo>
                    <a:pt x="2976563" y="3690938"/>
                  </a:lnTo>
                  <a:lnTo>
                    <a:pt x="2965450" y="3671888"/>
                  </a:lnTo>
                  <a:lnTo>
                    <a:pt x="2952750" y="3657600"/>
                  </a:lnTo>
                  <a:lnTo>
                    <a:pt x="2947988" y="3636963"/>
                  </a:lnTo>
                  <a:lnTo>
                    <a:pt x="2938463" y="3619500"/>
                  </a:lnTo>
                  <a:lnTo>
                    <a:pt x="2935288" y="3597275"/>
                  </a:lnTo>
                  <a:lnTo>
                    <a:pt x="2932113" y="3576638"/>
                  </a:lnTo>
                  <a:lnTo>
                    <a:pt x="2928938" y="3556000"/>
                  </a:lnTo>
                  <a:lnTo>
                    <a:pt x="2932113" y="3532188"/>
                  </a:lnTo>
                  <a:lnTo>
                    <a:pt x="3051176" y="2478087"/>
                  </a:lnTo>
                  <a:lnTo>
                    <a:pt x="3054350" y="2457450"/>
                  </a:lnTo>
                  <a:lnTo>
                    <a:pt x="3060700" y="2436812"/>
                  </a:lnTo>
                  <a:lnTo>
                    <a:pt x="3070226" y="2416175"/>
                  </a:lnTo>
                  <a:lnTo>
                    <a:pt x="3078162" y="2397125"/>
                  </a:lnTo>
                  <a:lnTo>
                    <a:pt x="3087688" y="2379662"/>
                  </a:lnTo>
                  <a:lnTo>
                    <a:pt x="3101976" y="2365375"/>
                  </a:lnTo>
                  <a:lnTo>
                    <a:pt x="3114676" y="2349500"/>
                  </a:lnTo>
                  <a:lnTo>
                    <a:pt x="3128962" y="2335212"/>
                  </a:lnTo>
                  <a:lnTo>
                    <a:pt x="3148014" y="2322512"/>
                  </a:lnTo>
                  <a:lnTo>
                    <a:pt x="3165476" y="2314575"/>
                  </a:lnTo>
                  <a:lnTo>
                    <a:pt x="3182938" y="2305050"/>
                  </a:lnTo>
                  <a:lnTo>
                    <a:pt x="3203576" y="2298700"/>
                  </a:lnTo>
                  <a:lnTo>
                    <a:pt x="3222626" y="2293937"/>
                  </a:lnTo>
                  <a:lnTo>
                    <a:pt x="3243262" y="2290762"/>
                  </a:lnTo>
                  <a:lnTo>
                    <a:pt x="3260726" y="2290762"/>
                  </a:lnTo>
                  <a:lnTo>
                    <a:pt x="3273426" y="2284412"/>
                  </a:lnTo>
                  <a:lnTo>
                    <a:pt x="3294064" y="2281237"/>
                  </a:lnTo>
                  <a:lnTo>
                    <a:pt x="3314700" y="2274887"/>
                  </a:lnTo>
                  <a:lnTo>
                    <a:pt x="3690474" y="2234675"/>
                  </a:lnTo>
                  <a:lnTo>
                    <a:pt x="3667126" y="2144713"/>
                  </a:lnTo>
                  <a:lnTo>
                    <a:pt x="3609976" y="1931988"/>
                  </a:lnTo>
                  <a:lnTo>
                    <a:pt x="3582988" y="1827213"/>
                  </a:lnTo>
                  <a:lnTo>
                    <a:pt x="3549650" y="1722437"/>
                  </a:lnTo>
                  <a:lnTo>
                    <a:pt x="3514726" y="1620837"/>
                  </a:lnTo>
                  <a:lnTo>
                    <a:pt x="3475038" y="1525587"/>
                  </a:lnTo>
                  <a:lnTo>
                    <a:pt x="3459802" y="1481266"/>
                  </a:lnTo>
                  <a:lnTo>
                    <a:pt x="3457576" y="1484313"/>
                  </a:lnTo>
                  <a:lnTo>
                    <a:pt x="3406776" y="1570038"/>
                  </a:lnTo>
                  <a:lnTo>
                    <a:pt x="3359150" y="1660525"/>
                  </a:lnTo>
                  <a:lnTo>
                    <a:pt x="3341750" y="1690108"/>
                  </a:lnTo>
                  <a:lnTo>
                    <a:pt x="3341688" y="1690688"/>
                  </a:lnTo>
                  <a:lnTo>
                    <a:pt x="3328988" y="1717675"/>
                  </a:lnTo>
                  <a:lnTo>
                    <a:pt x="3317876" y="1744663"/>
                  </a:lnTo>
                  <a:lnTo>
                    <a:pt x="3297238" y="1765300"/>
                  </a:lnTo>
                  <a:lnTo>
                    <a:pt x="3275014" y="1782763"/>
                  </a:lnTo>
                  <a:lnTo>
                    <a:pt x="3249614" y="1797050"/>
                  </a:lnTo>
                  <a:lnTo>
                    <a:pt x="3219450" y="1806575"/>
                  </a:lnTo>
                  <a:lnTo>
                    <a:pt x="2603954" y="1993900"/>
                  </a:lnTo>
                  <a:lnTo>
                    <a:pt x="2606676" y="1993900"/>
                  </a:lnTo>
                  <a:lnTo>
                    <a:pt x="2619376" y="1993900"/>
                  </a:lnTo>
                  <a:lnTo>
                    <a:pt x="2633663" y="2000250"/>
                  </a:lnTo>
                  <a:lnTo>
                    <a:pt x="2646363" y="2006600"/>
                  </a:lnTo>
                  <a:lnTo>
                    <a:pt x="2654300" y="2016125"/>
                  </a:lnTo>
                  <a:lnTo>
                    <a:pt x="2663826" y="2024063"/>
                  </a:lnTo>
                  <a:lnTo>
                    <a:pt x="2670176" y="2036763"/>
                  </a:lnTo>
                  <a:lnTo>
                    <a:pt x="2671763" y="2047875"/>
                  </a:lnTo>
                  <a:lnTo>
                    <a:pt x="2674938" y="2063751"/>
                  </a:lnTo>
                  <a:lnTo>
                    <a:pt x="2671763" y="2074863"/>
                  </a:lnTo>
                  <a:lnTo>
                    <a:pt x="2670176" y="2087563"/>
                  </a:lnTo>
                  <a:lnTo>
                    <a:pt x="2663826" y="2098676"/>
                  </a:lnTo>
                  <a:lnTo>
                    <a:pt x="2654300" y="2111375"/>
                  </a:lnTo>
                  <a:lnTo>
                    <a:pt x="3027362" y="2111375"/>
                  </a:lnTo>
                  <a:lnTo>
                    <a:pt x="3040062" y="2111375"/>
                  </a:lnTo>
                  <a:lnTo>
                    <a:pt x="3054350" y="2114550"/>
                  </a:lnTo>
                  <a:lnTo>
                    <a:pt x="3063876" y="2119313"/>
                  </a:lnTo>
                  <a:lnTo>
                    <a:pt x="3074988" y="2128838"/>
                  </a:lnTo>
                  <a:lnTo>
                    <a:pt x="3084514" y="2141538"/>
                  </a:lnTo>
                  <a:lnTo>
                    <a:pt x="3090862" y="2149475"/>
                  </a:lnTo>
                  <a:lnTo>
                    <a:pt x="3094038" y="2165350"/>
                  </a:lnTo>
                  <a:lnTo>
                    <a:pt x="3094038" y="2176463"/>
                  </a:lnTo>
                  <a:lnTo>
                    <a:pt x="3094038" y="2192338"/>
                  </a:lnTo>
                  <a:lnTo>
                    <a:pt x="3090862" y="2203450"/>
                  </a:lnTo>
                  <a:lnTo>
                    <a:pt x="3084514" y="2216150"/>
                  </a:lnTo>
                  <a:lnTo>
                    <a:pt x="3074988" y="2224088"/>
                  </a:lnTo>
                  <a:lnTo>
                    <a:pt x="3063876" y="2233613"/>
                  </a:lnTo>
                  <a:lnTo>
                    <a:pt x="3054350" y="2239963"/>
                  </a:lnTo>
                  <a:lnTo>
                    <a:pt x="3040062" y="2243138"/>
                  </a:lnTo>
                  <a:lnTo>
                    <a:pt x="3027362" y="2244725"/>
                  </a:lnTo>
                  <a:lnTo>
                    <a:pt x="2857501" y="2244725"/>
                  </a:lnTo>
                  <a:lnTo>
                    <a:pt x="2857501" y="3765551"/>
                  </a:lnTo>
                  <a:lnTo>
                    <a:pt x="2857501" y="3779838"/>
                  </a:lnTo>
                  <a:lnTo>
                    <a:pt x="2851151" y="3792538"/>
                  </a:lnTo>
                  <a:lnTo>
                    <a:pt x="2846388" y="3803651"/>
                  </a:lnTo>
                  <a:lnTo>
                    <a:pt x="2836863" y="3813176"/>
                  </a:lnTo>
                  <a:lnTo>
                    <a:pt x="2827338" y="3821113"/>
                  </a:lnTo>
                  <a:lnTo>
                    <a:pt x="2816226" y="3827463"/>
                  </a:lnTo>
                  <a:lnTo>
                    <a:pt x="2803526" y="3833813"/>
                  </a:lnTo>
                  <a:lnTo>
                    <a:pt x="2789238" y="3833813"/>
                  </a:lnTo>
                  <a:lnTo>
                    <a:pt x="2776538" y="3833813"/>
                  </a:lnTo>
                  <a:lnTo>
                    <a:pt x="2765426" y="3827463"/>
                  </a:lnTo>
                  <a:lnTo>
                    <a:pt x="2752726" y="3821113"/>
                  </a:lnTo>
                  <a:lnTo>
                    <a:pt x="2741613" y="3813176"/>
                  </a:lnTo>
                  <a:lnTo>
                    <a:pt x="2735263" y="3803651"/>
                  </a:lnTo>
                  <a:lnTo>
                    <a:pt x="2728913" y="3792538"/>
                  </a:lnTo>
                  <a:lnTo>
                    <a:pt x="2722563" y="3779838"/>
                  </a:lnTo>
                  <a:lnTo>
                    <a:pt x="2722563" y="3765551"/>
                  </a:lnTo>
                  <a:lnTo>
                    <a:pt x="2722563" y="2244725"/>
                  </a:lnTo>
                  <a:lnTo>
                    <a:pt x="274638" y="2244725"/>
                  </a:lnTo>
                  <a:lnTo>
                    <a:pt x="274638" y="3765551"/>
                  </a:lnTo>
                  <a:lnTo>
                    <a:pt x="271463" y="3779838"/>
                  </a:lnTo>
                  <a:lnTo>
                    <a:pt x="268288" y="3792538"/>
                  </a:lnTo>
                  <a:lnTo>
                    <a:pt x="263526" y="3803651"/>
                  </a:lnTo>
                  <a:lnTo>
                    <a:pt x="254000" y="3813176"/>
                  </a:lnTo>
                  <a:lnTo>
                    <a:pt x="244476" y="3821113"/>
                  </a:lnTo>
                  <a:lnTo>
                    <a:pt x="233363" y="3827463"/>
                  </a:lnTo>
                  <a:lnTo>
                    <a:pt x="217488" y="3833813"/>
                  </a:lnTo>
                  <a:lnTo>
                    <a:pt x="206376" y="3833813"/>
                  </a:lnTo>
                  <a:lnTo>
                    <a:pt x="190500" y="3833813"/>
                  </a:lnTo>
                  <a:lnTo>
                    <a:pt x="179388" y="3827463"/>
                  </a:lnTo>
                  <a:lnTo>
                    <a:pt x="166688" y="3821113"/>
                  </a:lnTo>
                  <a:lnTo>
                    <a:pt x="158750" y="3813176"/>
                  </a:lnTo>
                  <a:lnTo>
                    <a:pt x="149226" y="3803651"/>
                  </a:lnTo>
                  <a:lnTo>
                    <a:pt x="142876" y="3792538"/>
                  </a:lnTo>
                  <a:lnTo>
                    <a:pt x="139700" y="3779838"/>
                  </a:lnTo>
                  <a:lnTo>
                    <a:pt x="138113" y="3765551"/>
                  </a:lnTo>
                  <a:lnTo>
                    <a:pt x="138113" y="2244725"/>
                  </a:lnTo>
                  <a:lnTo>
                    <a:pt x="68263" y="2244725"/>
                  </a:lnTo>
                  <a:lnTo>
                    <a:pt x="53975" y="2243138"/>
                  </a:lnTo>
                  <a:lnTo>
                    <a:pt x="41275" y="2239963"/>
                  </a:lnTo>
                  <a:lnTo>
                    <a:pt x="30163" y="2233613"/>
                  </a:lnTo>
                  <a:lnTo>
                    <a:pt x="20638" y="2224088"/>
                  </a:lnTo>
                  <a:lnTo>
                    <a:pt x="12700" y="2216150"/>
                  </a:lnTo>
                  <a:lnTo>
                    <a:pt x="6350" y="2203450"/>
                  </a:lnTo>
                  <a:lnTo>
                    <a:pt x="0" y="2192338"/>
                  </a:lnTo>
                  <a:lnTo>
                    <a:pt x="0" y="2176463"/>
                  </a:lnTo>
                  <a:lnTo>
                    <a:pt x="0" y="2165350"/>
                  </a:lnTo>
                  <a:lnTo>
                    <a:pt x="6350" y="2149475"/>
                  </a:lnTo>
                  <a:lnTo>
                    <a:pt x="12700" y="2141538"/>
                  </a:lnTo>
                  <a:lnTo>
                    <a:pt x="20638" y="2128838"/>
                  </a:lnTo>
                  <a:lnTo>
                    <a:pt x="30163" y="2119313"/>
                  </a:lnTo>
                  <a:lnTo>
                    <a:pt x="41275" y="2114550"/>
                  </a:lnTo>
                  <a:lnTo>
                    <a:pt x="53975" y="2111375"/>
                  </a:lnTo>
                  <a:lnTo>
                    <a:pt x="68263" y="2111375"/>
                  </a:lnTo>
                  <a:lnTo>
                    <a:pt x="1738313" y="2111375"/>
                  </a:lnTo>
                  <a:lnTo>
                    <a:pt x="1731963" y="2098676"/>
                  </a:lnTo>
                  <a:lnTo>
                    <a:pt x="1722438" y="2087563"/>
                  </a:lnTo>
                  <a:lnTo>
                    <a:pt x="1719263" y="2074863"/>
                  </a:lnTo>
                  <a:lnTo>
                    <a:pt x="1719263" y="2063751"/>
                  </a:lnTo>
                  <a:lnTo>
                    <a:pt x="1719263" y="2062529"/>
                  </a:lnTo>
                  <a:lnTo>
                    <a:pt x="1690688" y="2057400"/>
                  </a:lnTo>
                  <a:lnTo>
                    <a:pt x="1677988" y="2051050"/>
                  </a:lnTo>
                  <a:lnTo>
                    <a:pt x="1666875" y="2039937"/>
                  </a:lnTo>
                  <a:lnTo>
                    <a:pt x="1639888" y="2009775"/>
                  </a:lnTo>
                  <a:lnTo>
                    <a:pt x="1617662" y="1970087"/>
                  </a:lnTo>
                  <a:lnTo>
                    <a:pt x="1597025" y="1928812"/>
                  </a:lnTo>
                  <a:lnTo>
                    <a:pt x="1565275" y="1854200"/>
                  </a:lnTo>
                  <a:lnTo>
                    <a:pt x="1552575" y="1820862"/>
                  </a:lnTo>
                  <a:lnTo>
                    <a:pt x="1484312" y="1576387"/>
                  </a:lnTo>
                  <a:lnTo>
                    <a:pt x="1444625" y="1443037"/>
                  </a:lnTo>
                  <a:lnTo>
                    <a:pt x="1412875" y="1311274"/>
                  </a:lnTo>
                  <a:lnTo>
                    <a:pt x="1385888" y="1192212"/>
                  </a:lnTo>
                  <a:lnTo>
                    <a:pt x="1373188" y="1138237"/>
                  </a:lnTo>
                  <a:lnTo>
                    <a:pt x="1366838" y="1090612"/>
                  </a:lnTo>
                  <a:lnTo>
                    <a:pt x="1365250" y="1047749"/>
                  </a:lnTo>
                  <a:lnTo>
                    <a:pt x="1365250" y="1015999"/>
                  </a:lnTo>
                  <a:lnTo>
                    <a:pt x="1370012" y="989012"/>
                  </a:lnTo>
                  <a:lnTo>
                    <a:pt x="1376362" y="979487"/>
                  </a:lnTo>
                  <a:lnTo>
                    <a:pt x="1379538" y="973137"/>
                  </a:lnTo>
                  <a:lnTo>
                    <a:pt x="1460500" y="935037"/>
                  </a:lnTo>
                  <a:lnTo>
                    <a:pt x="1738957" y="2015573"/>
                  </a:lnTo>
                  <a:lnTo>
                    <a:pt x="1749426" y="2006600"/>
                  </a:lnTo>
                  <a:lnTo>
                    <a:pt x="1758950" y="2000250"/>
                  </a:lnTo>
                  <a:lnTo>
                    <a:pt x="1773238" y="1993900"/>
                  </a:lnTo>
                  <a:lnTo>
                    <a:pt x="1785938" y="1993900"/>
                  </a:lnTo>
                  <a:lnTo>
                    <a:pt x="2264305" y="1993900"/>
                  </a:lnTo>
                  <a:lnTo>
                    <a:pt x="2257426" y="1985963"/>
                  </a:lnTo>
                  <a:lnTo>
                    <a:pt x="2244726" y="1958975"/>
                  </a:lnTo>
                  <a:lnTo>
                    <a:pt x="2236788" y="1928813"/>
                  </a:lnTo>
                  <a:lnTo>
                    <a:pt x="2233613" y="1898650"/>
                  </a:lnTo>
                  <a:lnTo>
                    <a:pt x="2236788" y="1868488"/>
                  </a:lnTo>
                  <a:lnTo>
                    <a:pt x="2244726" y="1839913"/>
                  </a:lnTo>
                  <a:lnTo>
                    <a:pt x="2260600" y="1812925"/>
                  </a:lnTo>
                  <a:lnTo>
                    <a:pt x="2278063" y="1792288"/>
                  </a:lnTo>
                  <a:lnTo>
                    <a:pt x="2301876" y="1773238"/>
                  </a:lnTo>
                  <a:lnTo>
                    <a:pt x="2328863" y="1758950"/>
                  </a:lnTo>
                  <a:lnTo>
                    <a:pt x="2359026" y="1749425"/>
                  </a:lnTo>
                  <a:lnTo>
                    <a:pt x="3084708" y="1528565"/>
                  </a:lnTo>
                  <a:lnTo>
                    <a:pt x="3311526" y="1152524"/>
                  </a:lnTo>
                  <a:lnTo>
                    <a:pt x="3349626" y="1084262"/>
                  </a:lnTo>
                  <a:lnTo>
                    <a:pt x="3368676" y="1050924"/>
                  </a:lnTo>
                  <a:lnTo>
                    <a:pt x="3389314" y="1017587"/>
                  </a:lnTo>
                  <a:lnTo>
                    <a:pt x="3413126" y="989012"/>
                  </a:lnTo>
                  <a:lnTo>
                    <a:pt x="3436938" y="958849"/>
                  </a:lnTo>
                  <a:lnTo>
                    <a:pt x="3467100" y="935037"/>
                  </a:lnTo>
                  <a:lnTo>
                    <a:pt x="3467392" y="934856"/>
                  </a:lnTo>
                  <a:lnTo>
                    <a:pt x="3475038" y="925512"/>
                  </a:lnTo>
                  <a:lnTo>
                    <a:pt x="3490912" y="911224"/>
                  </a:lnTo>
                  <a:lnTo>
                    <a:pt x="3505200" y="895349"/>
                  </a:lnTo>
                  <a:lnTo>
                    <a:pt x="3522244" y="882567"/>
                  </a:lnTo>
                  <a:lnTo>
                    <a:pt x="3517900" y="884237"/>
                  </a:lnTo>
                  <a:lnTo>
                    <a:pt x="3475038" y="895350"/>
                  </a:lnTo>
                  <a:lnTo>
                    <a:pt x="3433762" y="901700"/>
                  </a:lnTo>
                  <a:lnTo>
                    <a:pt x="3389314" y="908050"/>
                  </a:lnTo>
                  <a:lnTo>
                    <a:pt x="3344862" y="904875"/>
                  </a:lnTo>
                  <a:lnTo>
                    <a:pt x="3302000" y="901700"/>
                  </a:lnTo>
                  <a:lnTo>
                    <a:pt x="3257550" y="890587"/>
                  </a:lnTo>
                  <a:lnTo>
                    <a:pt x="3213100" y="877887"/>
                  </a:lnTo>
                  <a:lnTo>
                    <a:pt x="3171826" y="857250"/>
                  </a:lnTo>
                  <a:lnTo>
                    <a:pt x="3128962" y="836612"/>
                  </a:lnTo>
                  <a:lnTo>
                    <a:pt x="3094038" y="809625"/>
                  </a:lnTo>
                  <a:lnTo>
                    <a:pt x="3060700" y="779462"/>
                  </a:lnTo>
                  <a:lnTo>
                    <a:pt x="3030538" y="749300"/>
                  </a:lnTo>
                  <a:lnTo>
                    <a:pt x="3003550" y="714375"/>
                  </a:lnTo>
                  <a:lnTo>
                    <a:pt x="2979738" y="677862"/>
                  </a:lnTo>
                  <a:lnTo>
                    <a:pt x="2962276" y="639762"/>
                  </a:lnTo>
                  <a:lnTo>
                    <a:pt x="2944813" y="596900"/>
                  </a:lnTo>
                  <a:lnTo>
                    <a:pt x="2932113" y="555625"/>
                  </a:lnTo>
                  <a:lnTo>
                    <a:pt x="2925763" y="514350"/>
                  </a:lnTo>
                  <a:lnTo>
                    <a:pt x="2922588" y="468312"/>
                  </a:lnTo>
                  <a:lnTo>
                    <a:pt x="2922588" y="427037"/>
                  </a:lnTo>
                  <a:lnTo>
                    <a:pt x="2925763" y="382587"/>
                  </a:lnTo>
                  <a:lnTo>
                    <a:pt x="2938463" y="338137"/>
                  </a:lnTo>
                  <a:lnTo>
                    <a:pt x="2952750" y="292100"/>
                  </a:lnTo>
                  <a:lnTo>
                    <a:pt x="2971800" y="250825"/>
                  </a:lnTo>
                  <a:lnTo>
                    <a:pt x="2992438" y="212725"/>
                  </a:lnTo>
                  <a:lnTo>
                    <a:pt x="3019426" y="173037"/>
                  </a:lnTo>
                  <a:lnTo>
                    <a:pt x="3048000" y="141287"/>
                  </a:lnTo>
                  <a:lnTo>
                    <a:pt x="3078162" y="111125"/>
                  </a:lnTo>
                  <a:lnTo>
                    <a:pt x="3114676" y="84137"/>
                  </a:lnTo>
                  <a:lnTo>
                    <a:pt x="3149600" y="60325"/>
                  </a:lnTo>
                  <a:lnTo>
                    <a:pt x="3189288" y="41275"/>
                  </a:lnTo>
                  <a:lnTo>
                    <a:pt x="3230562" y="23812"/>
                  </a:lnTo>
                  <a:lnTo>
                    <a:pt x="3273426" y="12700"/>
                  </a:lnTo>
                  <a:lnTo>
                    <a:pt x="3314700" y="6350"/>
                  </a:lnTo>
                  <a:lnTo>
                    <a:pt x="3359150" y="0"/>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grpSp>
        <p:nvGrpSpPr>
          <p:cNvPr id="9" name="组合 8"/>
          <p:cNvGrpSpPr/>
          <p:nvPr/>
        </p:nvGrpSpPr>
        <p:grpSpPr>
          <a:xfrm>
            <a:off x="7042941" y="1720029"/>
            <a:ext cx="1082757" cy="1082757"/>
            <a:chOff x="7042941" y="1720029"/>
            <a:chExt cx="1082757" cy="1082757"/>
          </a:xfrm>
        </p:grpSpPr>
        <p:sp>
          <p:nvSpPr>
            <p:cNvPr id="36" name="KSO_Shape"/>
            <p:cNvSpPr/>
            <p:nvPr/>
          </p:nvSpPr>
          <p:spPr>
            <a:xfrm>
              <a:off x="7042941" y="1720029"/>
              <a:ext cx="1082757" cy="1082757"/>
            </a:xfrm>
            <a:prstGeom prst="ellipse">
              <a:avLst/>
            </a:prstGeom>
            <a:solidFill>
              <a:srgbClr val="B1C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30" name="Freeform 94"/>
            <p:cNvSpPr>
              <a:spLocks noEditPoints="1"/>
            </p:cNvSpPr>
            <p:nvPr/>
          </p:nvSpPr>
          <p:spPr bwMode="auto">
            <a:xfrm>
              <a:off x="7251944" y="1972505"/>
              <a:ext cx="664752" cy="577802"/>
            </a:xfrm>
            <a:custGeom>
              <a:avLst/>
              <a:gdLst>
                <a:gd name="T0" fmla="*/ 76 w 235"/>
                <a:gd name="T1" fmla="*/ 204 h 204"/>
                <a:gd name="T2" fmla="*/ 158 w 235"/>
                <a:gd name="T3" fmla="*/ 204 h 204"/>
                <a:gd name="T4" fmla="*/ 158 w 235"/>
                <a:gd name="T5" fmla="*/ 184 h 204"/>
                <a:gd name="T6" fmla="*/ 76 w 235"/>
                <a:gd name="T7" fmla="*/ 184 h 204"/>
                <a:gd name="T8" fmla="*/ 76 w 235"/>
                <a:gd name="T9" fmla="*/ 204 h 204"/>
                <a:gd name="T10" fmla="*/ 0 w 235"/>
                <a:gd name="T11" fmla="*/ 0 h 204"/>
                <a:gd name="T12" fmla="*/ 0 w 235"/>
                <a:gd name="T13" fmla="*/ 176 h 204"/>
                <a:gd name="T14" fmla="*/ 235 w 235"/>
                <a:gd name="T15" fmla="*/ 176 h 204"/>
                <a:gd name="T16" fmla="*/ 235 w 235"/>
                <a:gd name="T17" fmla="*/ 0 h 204"/>
                <a:gd name="T18" fmla="*/ 0 w 235"/>
                <a:gd name="T19" fmla="*/ 0 h 204"/>
                <a:gd name="T20" fmla="*/ 203 w 235"/>
                <a:gd name="T21" fmla="*/ 166 h 204"/>
                <a:gd name="T22" fmla="*/ 195 w 235"/>
                <a:gd name="T23" fmla="*/ 158 h 204"/>
                <a:gd name="T24" fmla="*/ 203 w 235"/>
                <a:gd name="T25" fmla="*/ 151 h 204"/>
                <a:gd name="T26" fmla="*/ 211 w 235"/>
                <a:gd name="T27" fmla="*/ 158 h 204"/>
                <a:gd name="T28" fmla="*/ 203 w 235"/>
                <a:gd name="T29" fmla="*/ 166 h 204"/>
                <a:gd name="T30" fmla="*/ 216 w 235"/>
                <a:gd name="T31" fmla="*/ 139 h 204"/>
                <a:gd name="T32" fmla="*/ 19 w 235"/>
                <a:gd name="T33" fmla="*/ 139 h 204"/>
                <a:gd name="T34" fmla="*/ 19 w 235"/>
                <a:gd name="T35" fmla="*/ 14 h 204"/>
                <a:gd name="T36" fmla="*/ 216 w 235"/>
                <a:gd name="T37" fmla="*/ 14 h 204"/>
                <a:gd name="T38" fmla="*/ 216 w 235"/>
                <a:gd name="T39" fmla="*/ 139 h 204"/>
                <a:gd name="T40" fmla="*/ 127 w 235"/>
                <a:gd name="T41" fmla="*/ 111 h 204"/>
                <a:gd name="T42" fmla="*/ 95 w 235"/>
                <a:gd name="T43" fmla="*/ 79 h 204"/>
                <a:gd name="T44" fmla="*/ 127 w 235"/>
                <a:gd name="T45" fmla="*/ 48 h 204"/>
                <a:gd name="T46" fmla="*/ 64 w 235"/>
                <a:gd name="T47" fmla="*/ 48 h 204"/>
                <a:gd name="T48" fmla="*/ 64 w 235"/>
                <a:gd name="T49" fmla="*/ 111 h 204"/>
                <a:gd name="T50" fmla="*/ 127 w 235"/>
                <a:gd name="T51" fmla="*/ 111 h 204"/>
                <a:gd name="T52" fmla="*/ 90 w 235"/>
                <a:gd name="T53" fmla="*/ 48 h 204"/>
                <a:gd name="T54" fmla="*/ 96 w 235"/>
                <a:gd name="T55" fmla="*/ 54 h 204"/>
                <a:gd name="T56" fmla="*/ 90 w 235"/>
                <a:gd name="T57" fmla="*/ 60 h 204"/>
                <a:gd name="T58" fmla="*/ 84 w 235"/>
                <a:gd name="T59" fmla="*/ 54 h 204"/>
                <a:gd name="T60" fmla="*/ 90 w 235"/>
                <a:gd name="T61" fmla="*/ 48 h 204"/>
                <a:gd name="T62" fmla="*/ 135 w 235"/>
                <a:gd name="T63" fmla="*/ 88 h 204"/>
                <a:gd name="T64" fmla="*/ 143 w 235"/>
                <a:gd name="T65" fmla="*/ 79 h 204"/>
                <a:gd name="T66" fmla="*/ 135 w 235"/>
                <a:gd name="T67" fmla="*/ 71 h 204"/>
                <a:gd name="T68" fmla="*/ 126 w 235"/>
                <a:gd name="T69" fmla="*/ 79 h 204"/>
                <a:gd name="T70" fmla="*/ 135 w 235"/>
                <a:gd name="T71" fmla="*/ 88 h 204"/>
                <a:gd name="T72" fmla="*/ 173 w 235"/>
                <a:gd name="T73" fmla="*/ 88 h 204"/>
                <a:gd name="T74" fmla="*/ 181 w 235"/>
                <a:gd name="T75" fmla="*/ 79 h 204"/>
                <a:gd name="T76" fmla="*/ 173 w 235"/>
                <a:gd name="T77" fmla="*/ 71 h 204"/>
                <a:gd name="T78" fmla="*/ 164 w 235"/>
                <a:gd name="T79" fmla="*/ 79 h 204"/>
                <a:gd name="T80" fmla="*/ 173 w 235"/>
                <a:gd name="T81" fmla="*/ 88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5" h="204">
                  <a:moveTo>
                    <a:pt x="76" y="204"/>
                  </a:moveTo>
                  <a:cubicBezTo>
                    <a:pt x="158" y="204"/>
                    <a:pt x="158" y="204"/>
                    <a:pt x="158" y="204"/>
                  </a:cubicBezTo>
                  <a:cubicBezTo>
                    <a:pt x="158" y="184"/>
                    <a:pt x="158" y="184"/>
                    <a:pt x="158" y="184"/>
                  </a:cubicBezTo>
                  <a:cubicBezTo>
                    <a:pt x="76" y="184"/>
                    <a:pt x="76" y="184"/>
                    <a:pt x="76" y="184"/>
                  </a:cubicBezTo>
                  <a:lnTo>
                    <a:pt x="76" y="204"/>
                  </a:lnTo>
                  <a:close/>
                  <a:moveTo>
                    <a:pt x="0" y="0"/>
                  </a:moveTo>
                  <a:cubicBezTo>
                    <a:pt x="0" y="176"/>
                    <a:pt x="0" y="176"/>
                    <a:pt x="0" y="176"/>
                  </a:cubicBezTo>
                  <a:cubicBezTo>
                    <a:pt x="235" y="176"/>
                    <a:pt x="235" y="176"/>
                    <a:pt x="235" y="176"/>
                  </a:cubicBezTo>
                  <a:cubicBezTo>
                    <a:pt x="235" y="0"/>
                    <a:pt x="235" y="0"/>
                    <a:pt x="235" y="0"/>
                  </a:cubicBezTo>
                  <a:lnTo>
                    <a:pt x="0" y="0"/>
                  </a:lnTo>
                  <a:close/>
                  <a:moveTo>
                    <a:pt x="203" y="166"/>
                  </a:moveTo>
                  <a:cubicBezTo>
                    <a:pt x="199" y="166"/>
                    <a:pt x="195" y="162"/>
                    <a:pt x="195" y="158"/>
                  </a:cubicBezTo>
                  <a:cubicBezTo>
                    <a:pt x="195" y="154"/>
                    <a:pt x="199" y="151"/>
                    <a:pt x="203" y="151"/>
                  </a:cubicBezTo>
                  <a:cubicBezTo>
                    <a:pt x="207" y="151"/>
                    <a:pt x="211" y="154"/>
                    <a:pt x="211" y="158"/>
                  </a:cubicBezTo>
                  <a:cubicBezTo>
                    <a:pt x="211" y="162"/>
                    <a:pt x="207" y="166"/>
                    <a:pt x="203" y="166"/>
                  </a:cubicBezTo>
                  <a:close/>
                  <a:moveTo>
                    <a:pt x="216" y="139"/>
                  </a:moveTo>
                  <a:cubicBezTo>
                    <a:pt x="19" y="139"/>
                    <a:pt x="19" y="139"/>
                    <a:pt x="19" y="139"/>
                  </a:cubicBezTo>
                  <a:cubicBezTo>
                    <a:pt x="19" y="14"/>
                    <a:pt x="19" y="14"/>
                    <a:pt x="19" y="14"/>
                  </a:cubicBezTo>
                  <a:cubicBezTo>
                    <a:pt x="216" y="14"/>
                    <a:pt x="216" y="14"/>
                    <a:pt x="216" y="14"/>
                  </a:cubicBezTo>
                  <a:lnTo>
                    <a:pt x="216" y="139"/>
                  </a:lnTo>
                  <a:close/>
                  <a:moveTo>
                    <a:pt x="127" y="111"/>
                  </a:moveTo>
                  <a:cubicBezTo>
                    <a:pt x="95" y="79"/>
                    <a:pt x="95" y="79"/>
                    <a:pt x="95" y="79"/>
                  </a:cubicBezTo>
                  <a:cubicBezTo>
                    <a:pt x="127" y="48"/>
                    <a:pt x="127" y="48"/>
                    <a:pt x="127" y="48"/>
                  </a:cubicBezTo>
                  <a:cubicBezTo>
                    <a:pt x="109" y="31"/>
                    <a:pt x="81" y="31"/>
                    <a:pt x="64" y="48"/>
                  </a:cubicBezTo>
                  <a:cubicBezTo>
                    <a:pt x="46" y="65"/>
                    <a:pt x="46" y="93"/>
                    <a:pt x="64" y="111"/>
                  </a:cubicBezTo>
                  <a:cubicBezTo>
                    <a:pt x="81" y="128"/>
                    <a:pt x="109" y="128"/>
                    <a:pt x="127" y="111"/>
                  </a:cubicBezTo>
                  <a:close/>
                  <a:moveTo>
                    <a:pt x="90" y="48"/>
                  </a:moveTo>
                  <a:cubicBezTo>
                    <a:pt x="94" y="48"/>
                    <a:pt x="96" y="51"/>
                    <a:pt x="96" y="54"/>
                  </a:cubicBezTo>
                  <a:cubicBezTo>
                    <a:pt x="96" y="57"/>
                    <a:pt x="94" y="60"/>
                    <a:pt x="90" y="60"/>
                  </a:cubicBezTo>
                  <a:cubicBezTo>
                    <a:pt x="87" y="60"/>
                    <a:pt x="84" y="57"/>
                    <a:pt x="84" y="54"/>
                  </a:cubicBezTo>
                  <a:cubicBezTo>
                    <a:pt x="84" y="51"/>
                    <a:pt x="87" y="48"/>
                    <a:pt x="90" y="48"/>
                  </a:cubicBezTo>
                  <a:close/>
                  <a:moveTo>
                    <a:pt x="135" y="88"/>
                  </a:moveTo>
                  <a:cubicBezTo>
                    <a:pt x="140" y="88"/>
                    <a:pt x="143" y="84"/>
                    <a:pt x="143" y="79"/>
                  </a:cubicBezTo>
                  <a:cubicBezTo>
                    <a:pt x="143" y="75"/>
                    <a:pt x="140" y="71"/>
                    <a:pt x="135" y="71"/>
                  </a:cubicBezTo>
                  <a:cubicBezTo>
                    <a:pt x="130" y="71"/>
                    <a:pt x="126" y="75"/>
                    <a:pt x="126" y="79"/>
                  </a:cubicBezTo>
                  <a:cubicBezTo>
                    <a:pt x="126" y="84"/>
                    <a:pt x="130" y="88"/>
                    <a:pt x="135" y="88"/>
                  </a:cubicBezTo>
                  <a:close/>
                  <a:moveTo>
                    <a:pt x="173" y="88"/>
                  </a:moveTo>
                  <a:cubicBezTo>
                    <a:pt x="177" y="88"/>
                    <a:pt x="181" y="84"/>
                    <a:pt x="181" y="79"/>
                  </a:cubicBezTo>
                  <a:cubicBezTo>
                    <a:pt x="181" y="75"/>
                    <a:pt x="177" y="71"/>
                    <a:pt x="173" y="71"/>
                  </a:cubicBezTo>
                  <a:cubicBezTo>
                    <a:pt x="168" y="71"/>
                    <a:pt x="164" y="75"/>
                    <a:pt x="164" y="79"/>
                  </a:cubicBezTo>
                  <a:cubicBezTo>
                    <a:pt x="164" y="84"/>
                    <a:pt x="168" y="88"/>
                    <a:pt x="173" y="88"/>
                  </a:cubicBez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000"/>
                            </p:stCondLst>
                            <p:childTnLst>
                              <p:par>
                                <p:cTn id="17" presetID="21" presetClass="entr" presetSubtype="1"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heel(1)">
                                      <p:cBhvr>
                                        <p:cTn id="19" dur="1000"/>
                                        <p:tgtEl>
                                          <p:spTgt spid="38"/>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additive="base">
                                        <p:cTn id="26" dur="500"/>
                                        <p:tgtEl>
                                          <p:spTgt spid="2"/>
                                        </p:tgtEl>
                                        <p:attrNameLst>
                                          <p:attrName>ppt_x</p:attrName>
                                        </p:attrNameLst>
                                      </p:cBhvr>
                                      <p:tavLst>
                                        <p:tav tm="0">
                                          <p:val>
                                            <p:strVal val="#ppt_x-#ppt_w*1.125000"/>
                                          </p:val>
                                        </p:tav>
                                        <p:tav tm="100000">
                                          <p:val>
                                            <p:strVal val="#ppt_x"/>
                                          </p:val>
                                        </p:tav>
                                      </p:tavLst>
                                    </p:anim>
                                    <p:animEffect transition="in" filter="wipe(right)">
                                      <p:cBhvr>
                                        <p:cTn id="27" dur="500"/>
                                        <p:tgtEl>
                                          <p:spTgt spid="2"/>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p:tgtEl>
                                          <p:spTgt spid="3"/>
                                        </p:tgtEl>
                                        <p:attrNameLst>
                                          <p:attrName>ppt_y</p:attrName>
                                        </p:attrNameLst>
                                      </p:cBhvr>
                                      <p:tavLst>
                                        <p:tav tm="0">
                                          <p:val>
                                            <p:strVal val="#ppt_y-#ppt_h*1.125000"/>
                                          </p:val>
                                        </p:tav>
                                        <p:tav tm="100000">
                                          <p:val>
                                            <p:strVal val="#ppt_y"/>
                                          </p:val>
                                        </p:tav>
                                      </p:tavLst>
                                    </p:anim>
                                    <p:animEffect transition="in" filter="wipe(down)">
                                      <p:cBhvr>
                                        <p:cTn id="31" dur="500"/>
                                        <p:tgtEl>
                                          <p:spTgt spid="3"/>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par>
                          <p:cTn id="38" fill="hold">
                            <p:stCondLst>
                              <p:cond delay="3000"/>
                            </p:stCondLst>
                            <p:childTnLst>
                              <p:par>
                                <p:cTn id="39" presetID="21" presetClass="entr" presetSubtype="1" fill="hold" grpId="0" nodeType="after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wheel(1)">
                                      <p:cBhvr>
                                        <p:cTn id="41" dur="1000"/>
                                        <p:tgtEl>
                                          <p:spTgt spid="39"/>
                                        </p:tgtEl>
                                      </p:cBhvr>
                                    </p:animEffect>
                                  </p:childTnLst>
                                </p:cTn>
                              </p:par>
                            </p:childTnLst>
                          </p:cTn>
                        </p:par>
                        <p:par>
                          <p:cTn id="42" fill="hold">
                            <p:stCondLst>
                              <p:cond delay="4000"/>
                            </p:stCondLst>
                            <p:childTnLst>
                              <p:par>
                                <p:cTn id="43" presetID="16" presetClass="entr" presetSubtype="21" fill="hold" nodeType="after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barn(inVertical)">
                                      <p:cBhvr>
                                        <p:cTn id="45" dur="500"/>
                                        <p:tgtEl>
                                          <p:spTgt spid="52"/>
                                        </p:tgtEl>
                                      </p:cBhvr>
                                    </p:animEffect>
                                  </p:childTnLst>
                                </p:cTn>
                              </p:par>
                              <p:par>
                                <p:cTn id="46" presetID="12" presetClass="entr" presetSubtype="8"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anim calcmode="lin" valueType="num">
                                      <p:cBhvr additive="base">
                                        <p:cTn id="48" dur="500"/>
                                        <p:tgtEl>
                                          <p:spTgt spid="50"/>
                                        </p:tgtEl>
                                        <p:attrNameLst>
                                          <p:attrName>ppt_x</p:attrName>
                                        </p:attrNameLst>
                                      </p:cBhvr>
                                      <p:tavLst>
                                        <p:tav tm="0">
                                          <p:val>
                                            <p:strVal val="#ppt_x-#ppt_w*1.125000"/>
                                          </p:val>
                                        </p:tav>
                                        <p:tav tm="100000">
                                          <p:val>
                                            <p:strVal val="#ppt_x"/>
                                          </p:val>
                                        </p:tav>
                                      </p:tavLst>
                                    </p:anim>
                                    <p:animEffect transition="in" filter="wipe(right)">
                                      <p:cBhvr>
                                        <p:cTn id="49" dur="500"/>
                                        <p:tgtEl>
                                          <p:spTgt spid="50"/>
                                        </p:tgtEl>
                                      </p:cBhvr>
                                    </p:animEffect>
                                  </p:childTnLst>
                                </p:cTn>
                              </p:par>
                              <p:par>
                                <p:cTn id="50" presetID="12" presetClass="entr" presetSubtype="1" fill="hold" grpId="0" nodeType="withEffect">
                                  <p:stCondLst>
                                    <p:cond delay="0"/>
                                  </p:stCondLst>
                                  <p:childTnLst>
                                    <p:set>
                                      <p:cBhvr>
                                        <p:cTn id="51" dur="1" fill="hold">
                                          <p:stCondLst>
                                            <p:cond delay="0"/>
                                          </p:stCondLst>
                                        </p:cTn>
                                        <p:tgtEl>
                                          <p:spTgt spid="51"/>
                                        </p:tgtEl>
                                        <p:attrNameLst>
                                          <p:attrName>style.visibility</p:attrName>
                                        </p:attrNameLst>
                                      </p:cBhvr>
                                      <p:to>
                                        <p:strVal val="visible"/>
                                      </p:to>
                                    </p:set>
                                    <p:anim calcmode="lin" valueType="num">
                                      <p:cBhvr additive="base">
                                        <p:cTn id="52" dur="500"/>
                                        <p:tgtEl>
                                          <p:spTgt spid="51"/>
                                        </p:tgtEl>
                                        <p:attrNameLst>
                                          <p:attrName>ppt_y</p:attrName>
                                        </p:attrNameLst>
                                      </p:cBhvr>
                                      <p:tavLst>
                                        <p:tav tm="0">
                                          <p:val>
                                            <p:strVal val="#ppt_y-#ppt_h*1.125000"/>
                                          </p:val>
                                        </p:tav>
                                        <p:tav tm="100000">
                                          <p:val>
                                            <p:strVal val="#ppt_y"/>
                                          </p:val>
                                        </p:tav>
                                      </p:tavLst>
                                    </p:anim>
                                    <p:animEffect transition="in" filter="wipe(down)">
                                      <p:cBhvr>
                                        <p:cTn id="5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50" grpId="0"/>
      <p:bldP spid="51" grpId="0"/>
      <p:bldP spid="38" grpId="0" animBg="1"/>
      <p:bldP spid="3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30" y="495168"/>
            <a:ext cx="1826141"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析构方法</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8" name="组合 7"/>
          <p:cNvGrpSpPr/>
          <p:nvPr/>
        </p:nvGrpSpPr>
        <p:grpSpPr>
          <a:xfrm rot="2700000">
            <a:off x="61902" y="1122171"/>
            <a:ext cx="977684" cy="977684"/>
            <a:chOff x="4811407" y="2080163"/>
            <a:chExt cx="977684" cy="977684"/>
          </a:xfrm>
        </p:grpSpPr>
        <p:sp>
          <p:nvSpPr>
            <p:cNvPr id="9" name="泪滴形 8"/>
            <p:cNvSpPr/>
            <p:nvPr/>
          </p:nvSpPr>
          <p:spPr>
            <a:xfrm>
              <a:off x="4811407" y="2080163"/>
              <a:ext cx="977684" cy="977684"/>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 name="矩形 9"/>
            <p:cNvSpPr/>
            <p:nvPr/>
          </p:nvSpPr>
          <p:spPr>
            <a:xfrm rot="18900000">
              <a:off x="5085634" y="2306565"/>
              <a:ext cx="492443" cy="461665"/>
            </a:xfrm>
            <a:prstGeom prst="rect">
              <a:avLst/>
            </a:prstGeom>
          </p:spPr>
          <p:txBody>
            <a:bodyPr wrap="none">
              <a:spAutoFit/>
            </a:bodyPr>
            <a:lstStyle/>
            <a:p>
              <a:pPr algn="ctr">
                <a:spcBef>
                  <a:spcPct val="0"/>
                </a:spcBef>
                <a:defRPr/>
              </a:pP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例</a:t>
              </a:r>
              <a:endPar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11" name="直接连接符 10"/>
          <p:cNvCxnSpPr/>
          <p:nvPr/>
        </p:nvCxnSpPr>
        <p:spPr>
          <a:xfrm flipV="1">
            <a:off x="1281359" y="1611015"/>
            <a:ext cx="2429461" cy="1"/>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1465555" y="1032406"/>
            <a:ext cx="2061067" cy="581057"/>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析构方法示例</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715190" y="2066325"/>
            <a:ext cx="7583723" cy="4486549"/>
          </a:xfrm>
          <a:prstGeom prst="rect">
            <a:avLst/>
          </a:prstGeom>
        </p:spPr>
        <p:txBody>
          <a:bodyPr wrap="square">
            <a:spAutoFit/>
          </a:bodyPr>
          <a:lstStyle/>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7	def </a:t>
            </a:r>
            <a:r>
              <a:rPr lang="en-US" altLang="zh-CN" sz="2400" dirty="0" err="1">
                <a:solidFill>
                  <a:schemeClr val="tx1">
                    <a:lumMod val="85000"/>
                    <a:lumOff val="15000"/>
                  </a:schemeClr>
                </a:solidFill>
                <a:ea typeface="微软雅黑" panose="020B0503020204020204" pitchFamily="34" charset="-122"/>
              </a:rPr>
              <a:t>func</a:t>
            </a:r>
            <a:r>
              <a:rPr lang="en-US" altLang="zh-CN" sz="2400" dirty="0">
                <a:solidFill>
                  <a:schemeClr val="tx1">
                    <a:lumMod val="85000"/>
                    <a:lumOff val="15000"/>
                  </a:schemeClr>
                </a:solidFill>
                <a:ea typeface="微软雅黑" panose="020B0503020204020204" pitchFamily="34" charset="-122"/>
              </a:rPr>
              <a:t>(name):</a:t>
            </a:r>
            <a:endParaRPr lang="en-US" altLang="zh-CN" sz="2400" dirty="0">
              <a:solidFill>
                <a:schemeClr val="tx1">
                  <a:lumMod val="85000"/>
                  <a:lumOff val="15000"/>
                </a:schemeClr>
              </a:solidFill>
              <a:ea typeface="微软雅黑" panose="020B0503020204020204" pitchFamily="34" charset="-122"/>
            </a:endParaRP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8	    </a:t>
            </a:r>
            <a:r>
              <a:rPr lang="en-US" altLang="zh-CN" sz="2400" dirty="0" err="1">
                <a:solidFill>
                  <a:schemeClr val="tx1">
                    <a:lumMod val="85000"/>
                    <a:lumOff val="15000"/>
                  </a:schemeClr>
                </a:solidFill>
                <a:ea typeface="微软雅黑" panose="020B0503020204020204" pitchFamily="34" charset="-122"/>
              </a:rPr>
              <a:t>stu</a:t>
            </a:r>
            <a:r>
              <a:rPr lang="en-US" altLang="zh-CN" sz="2400" dirty="0">
                <a:solidFill>
                  <a:schemeClr val="tx1">
                    <a:lumMod val="85000"/>
                    <a:lumOff val="15000"/>
                  </a:schemeClr>
                </a:solidFill>
                <a:ea typeface="微软雅黑" panose="020B0503020204020204" pitchFamily="34" charset="-122"/>
              </a:rPr>
              <a:t>=Student(name) #</a:t>
            </a:r>
            <a:r>
              <a:rPr lang="zh-CN" altLang="en-US" sz="2400" dirty="0">
                <a:solidFill>
                  <a:schemeClr val="tx1">
                    <a:lumMod val="85000"/>
                    <a:lumOff val="15000"/>
                  </a:schemeClr>
                </a:solidFill>
                <a:ea typeface="微软雅黑" panose="020B0503020204020204" pitchFamily="34" charset="-122"/>
              </a:rPr>
              <a:t>创建</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类对象</a:t>
            </a:r>
            <a:r>
              <a:rPr lang="en-US" altLang="zh-CN" sz="2400" dirty="0" err="1">
                <a:solidFill>
                  <a:schemeClr val="tx1">
                    <a:lumMod val="85000"/>
                    <a:lumOff val="15000"/>
                  </a:schemeClr>
                </a:solidFill>
                <a:ea typeface="微软雅黑" panose="020B0503020204020204" pitchFamily="34" charset="-122"/>
              </a:rPr>
              <a:t>stu</a:t>
            </a:r>
            <a:endParaRPr lang="en-US" altLang="zh-CN" sz="2400" dirty="0">
              <a:solidFill>
                <a:schemeClr val="tx1">
                  <a:lumMod val="85000"/>
                  <a:lumOff val="15000"/>
                </a:schemeClr>
              </a:solidFill>
              <a:ea typeface="微软雅黑" panose="020B0503020204020204" pitchFamily="34" charset="-122"/>
            </a:endParaRP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9	if __name__=='__main__':</a:t>
            </a:r>
            <a:endParaRPr lang="en-US" altLang="zh-CN" sz="2400" dirty="0">
              <a:solidFill>
                <a:schemeClr val="tx1">
                  <a:lumMod val="85000"/>
                  <a:lumOff val="15000"/>
                </a:schemeClr>
              </a:solidFill>
              <a:ea typeface="微软雅黑" panose="020B0503020204020204" pitchFamily="34" charset="-122"/>
            </a:endParaRP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10	    stu1=Student('</a:t>
            </a:r>
            <a:r>
              <a:rPr lang="zh-CN" altLang="en-US" sz="2400" dirty="0">
                <a:solidFill>
                  <a:schemeClr val="tx1">
                    <a:lumMod val="85000"/>
                    <a:lumOff val="15000"/>
                  </a:schemeClr>
                </a:solidFill>
                <a:ea typeface="微软雅黑" panose="020B0503020204020204" pitchFamily="34" charset="-122"/>
              </a:rPr>
              <a:t>李晓明</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创建</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类对象</a:t>
            </a:r>
            <a:r>
              <a:rPr lang="en-US" altLang="zh-CN" sz="2400" dirty="0">
                <a:solidFill>
                  <a:schemeClr val="tx1">
                    <a:lumMod val="85000"/>
                    <a:lumOff val="15000"/>
                  </a:schemeClr>
                </a:solidFill>
                <a:ea typeface="微软雅黑" panose="020B0503020204020204" pitchFamily="34" charset="-122"/>
              </a:rPr>
              <a:t>stu1</a:t>
            </a:r>
            <a:endParaRPr lang="en-US" altLang="zh-CN" sz="2400" dirty="0">
              <a:solidFill>
                <a:schemeClr val="tx1">
                  <a:lumMod val="85000"/>
                  <a:lumOff val="15000"/>
                </a:schemeClr>
              </a:solidFill>
              <a:ea typeface="微软雅黑" panose="020B0503020204020204" pitchFamily="34" charset="-122"/>
            </a:endParaRP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11	    stu2=Student('</a:t>
            </a:r>
            <a:r>
              <a:rPr lang="zh-CN" altLang="en-US" sz="2400" dirty="0">
                <a:solidFill>
                  <a:schemeClr val="tx1">
                    <a:lumMod val="85000"/>
                    <a:lumOff val="15000"/>
                  </a:schemeClr>
                </a:solidFill>
                <a:ea typeface="微软雅黑" panose="020B0503020204020204" pitchFamily="34" charset="-122"/>
              </a:rPr>
              <a:t>马红</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创建</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类对象</a:t>
            </a:r>
            <a:r>
              <a:rPr lang="en-US" altLang="zh-CN" sz="2400" dirty="0">
                <a:solidFill>
                  <a:schemeClr val="tx1">
                    <a:lumMod val="85000"/>
                    <a:lumOff val="15000"/>
                  </a:schemeClr>
                </a:solidFill>
                <a:ea typeface="微软雅黑" panose="020B0503020204020204" pitchFamily="34" charset="-122"/>
              </a:rPr>
              <a:t>stu2</a:t>
            </a:r>
            <a:endParaRPr lang="en-US" altLang="zh-CN" sz="2400" dirty="0">
              <a:solidFill>
                <a:schemeClr val="tx1">
                  <a:lumMod val="85000"/>
                  <a:lumOff val="15000"/>
                </a:schemeClr>
              </a:solidFill>
              <a:ea typeface="微软雅黑" panose="020B0503020204020204" pitchFamily="34" charset="-122"/>
            </a:endParaRP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12	    stu3=stu2</a:t>
            </a:r>
            <a:endParaRPr lang="en-US" altLang="zh-CN" sz="2400" dirty="0">
              <a:solidFill>
                <a:schemeClr val="tx1">
                  <a:lumMod val="85000"/>
                  <a:lumOff val="15000"/>
                </a:schemeClr>
              </a:solidFill>
              <a:ea typeface="微软雅黑" panose="020B0503020204020204" pitchFamily="34" charset="-122"/>
            </a:endParaRP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13	    del stu2 #</a:t>
            </a:r>
            <a:r>
              <a:rPr lang="zh-CN" altLang="en-US" sz="2400" dirty="0">
                <a:solidFill>
                  <a:schemeClr val="tx1">
                    <a:lumMod val="85000"/>
                    <a:lumOff val="15000"/>
                  </a:schemeClr>
                </a:solidFill>
                <a:ea typeface="微软雅黑" panose="020B0503020204020204" pitchFamily="34" charset="-122"/>
              </a:rPr>
              <a:t>使用</a:t>
            </a:r>
            <a:r>
              <a:rPr lang="en-US" altLang="zh-CN" sz="2400" dirty="0">
                <a:solidFill>
                  <a:schemeClr val="tx1">
                    <a:lumMod val="85000"/>
                    <a:lumOff val="15000"/>
                  </a:schemeClr>
                </a:solidFill>
                <a:ea typeface="微软雅黑" panose="020B0503020204020204" pitchFamily="34" charset="-122"/>
              </a:rPr>
              <a:t>del</a:t>
            </a:r>
            <a:r>
              <a:rPr lang="zh-CN" altLang="en-US" sz="2400" dirty="0">
                <a:solidFill>
                  <a:schemeClr val="tx1">
                    <a:lumMod val="85000"/>
                    <a:lumOff val="15000"/>
                  </a:schemeClr>
                </a:solidFill>
                <a:ea typeface="微软雅黑" panose="020B0503020204020204" pitchFamily="34" charset="-122"/>
              </a:rPr>
              <a:t>删除</a:t>
            </a:r>
            <a:r>
              <a:rPr lang="en-US" altLang="zh-CN" sz="2400" dirty="0">
                <a:solidFill>
                  <a:schemeClr val="tx1">
                    <a:lumMod val="85000"/>
                    <a:lumOff val="15000"/>
                  </a:schemeClr>
                </a:solidFill>
                <a:ea typeface="微软雅黑" panose="020B0503020204020204" pitchFamily="34" charset="-122"/>
              </a:rPr>
              <a:t>stu2</a:t>
            </a:r>
            <a:r>
              <a:rPr lang="zh-CN" altLang="en-US" sz="2400" dirty="0">
                <a:solidFill>
                  <a:schemeClr val="tx1">
                    <a:lumMod val="85000"/>
                    <a:lumOff val="15000"/>
                  </a:schemeClr>
                </a:solidFill>
                <a:ea typeface="微软雅黑" panose="020B0503020204020204" pitchFamily="34" charset="-122"/>
              </a:rPr>
              <a:t>对象</a:t>
            </a:r>
            <a:endParaRPr lang="zh-CN" altLang="en-US" sz="2400" dirty="0">
              <a:solidFill>
                <a:schemeClr val="tx1">
                  <a:lumMod val="85000"/>
                  <a:lumOff val="15000"/>
                </a:schemeClr>
              </a:solidFill>
              <a:ea typeface="微软雅黑" panose="020B0503020204020204" pitchFamily="34" charset="-122"/>
            </a:endParaRP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14	    </a:t>
            </a:r>
            <a:r>
              <a:rPr lang="en-US" altLang="zh-CN" sz="2400" dirty="0" err="1">
                <a:solidFill>
                  <a:schemeClr val="tx1">
                    <a:lumMod val="85000"/>
                    <a:lumOff val="15000"/>
                  </a:schemeClr>
                </a:solidFill>
                <a:ea typeface="微软雅黑" panose="020B0503020204020204" pitchFamily="34" charset="-122"/>
              </a:rPr>
              <a:t>func</a:t>
            </a:r>
            <a:r>
              <a:rPr lang="en-US" altLang="zh-CN" sz="2400" dirty="0">
                <a:solidFill>
                  <a:schemeClr val="tx1">
                    <a:lumMod val="85000"/>
                    <a:lumOff val="15000"/>
                  </a:schemeClr>
                </a:solidFill>
                <a:ea typeface="微软雅黑" panose="020B0503020204020204" pitchFamily="34" charset="-122"/>
              </a:rPr>
              <a:t>('</a:t>
            </a:r>
            <a:r>
              <a:rPr lang="zh-CN" altLang="en-US" sz="2400" dirty="0">
                <a:solidFill>
                  <a:schemeClr val="tx1">
                    <a:lumMod val="85000"/>
                    <a:lumOff val="15000"/>
                  </a:schemeClr>
                </a:solidFill>
                <a:ea typeface="微软雅黑" panose="020B0503020204020204" pitchFamily="34" charset="-122"/>
              </a:rPr>
              <a:t>张刚</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调用</a:t>
            </a:r>
            <a:r>
              <a:rPr lang="en-US" altLang="zh-CN" sz="2400" dirty="0" err="1">
                <a:solidFill>
                  <a:schemeClr val="tx1">
                    <a:lumMod val="85000"/>
                    <a:lumOff val="15000"/>
                  </a:schemeClr>
                </a:solidFill>
                <a:ea typeface="微软雅黑" panose="020B0503020204020204" pitchFamily="34" charset="-122"/>
              </a:rPr>
              <a:t>func</a:t>
            </a:r>
            <a:r>
              <a:rPr lang="zh-CN" altLang="en-US" sz="2400" dirty="0">
                <a:solidFill>
                  <a:schemeClr val="tx1">
                    <a:lumMod val="85000"/>
                    <a:lumOff val="15000"/>
                  </a:schemeClr>
                </a:solidFill>
                <a:ea typeface="微软雅黑" panose="020B0503020204020204" pitchFamily="34" charset="-122"/>
              </a:rPr>
              <a:t>函数</a:t>
            </a:r>
            <a:endParaRPr lang="zh-CN" altLang="en-US" sz="2400" dirty="0">
              <a:solidFill>
                <a:schemeClr val="tx1">
                  <a:lumMod val="85000"/>
                  <a:lumOff val="15000"/>
                </a:schemeClr>
              </a:solidFill>
              <a:ea typeface="微软雅黑" panose="020B0503020204020204" pitchFamily="34" charset="-122"/>
            </a:endParaRP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15	    del stu3 #</a:t>
            </a:r>
            <a:r>
              <a:rPr lang="zh-CN" altLang="en-US" sz="2400" dirty="0">
                <a:solidFill>
                  <a:schemeClr val="tx1">
                    <a:lumMod val="85000"/>
                    <a:lumOff val="15000"/>
                  </a:schemeClr>
                </a:solidFill>
                <a:ea typeface="微软雅黑" panose="020B0503020204020204" pitchFamily="34" charset="-122"/>
              </a:rPr>
              <a:t>使用</a:t>
            </a:r>
            <a:r>
              <a:rPr lang="en-US" altLang="zh-CN" sz="2400" dirty="0">
                <a:solidFill>
                  <a:schemeClr val="tx1">
                    <a:lumMod val="85000"/>
                    <a:lumOff val="15000"/>
                  </a:schemeClr>
                </a:solidFill>
                <a:ea typeface="微软雅黑" panose="020B0503020204020204" pitchFamily="34" charset="-122"/>
              </a:rPr>
              <a:t>del</a:t>
            </a:r>
            <a:r>
              <a:rPr lang="zh-CN" altLang="en-US" sz="2400" dirty="0">
                <a:solidFill>
                  <a:schemeClr val="tx1">
                    <a:lumMod val="85000"/>
                    <a:lumOff val="15000"/>
                  </a:schemeClr>
                </a:solidFill>
                <a:ea typeface="微软雅黑" panose="020B0503020204020204" pitchFamily="34" charset="-122"/>
              </a:rPr>
              <a:t>删除</a:t>
            </a:r>
            <a:r>
              <a:rPr lang="en-US" altLang="zh-CN" sz="2400" dirty="0">
                <a:solidFill>
                  <a:schemeClr val="tx1">
                    <a:lumMod val="85000"/>
                    <a:lumOff val="15000"/>
                  </a:schemeClr>
                </a:solidFill>
                <a:ea typeface="微软雅黑" panose="020B0503020204020204" pitchFamily="34" charset="-122"/>
              </a:rPr>
              <a:t>stu3</a:t>
            </a:r>
            <a:r>
              <a:rPr lang="zh-CN" altLang="en-US" sz="2400" dirty="0">
                <a:solidFill>
                  <a:schemeClr val="tx1">
                    <a:lumMod val="85000"/>
                    <a:lumOff val="15000"/>
                  </a:schemeClr>
                </a:solidFill>
                <a:ea typeface="微软雅黑" panose="020B0503020204020204" pitchFamily="34" charset="-122"/>
              </a:rPr>
              <a:t>对象</a:t>
            </a:r>
            <a:endParaRPr lang="zh-CN" altLang="en-US" sz="2400" dirty="0">
              <a:solidFill>
                <a:schemeClr val="tx1">
                  <a:lumMod val="85000"/>
                  <a:lumOff val="15000"/>
                </a:schemeClr>
              </a:solidFill>
              <a:ea typeface="微软雅黑" panose="020B0503020204020204" pitchFamily="34" charset="-122"/>
            </a:endParaRP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ea typeface="微软雅黑" panose="020B0503020204020204" pitchFamily="34" charset="-122"/>
              </a:rPr>
              <a:t>16	    stu4=Student('</a:t>
            </a:r>
            <a:r>
              <a:rPr lang="zh-CN" altLang="en-US" sz="2400" dirty="0">
                <a:solidFill>
                  <a:schemeClr val="tx1">
                    <a:lumMod val="85000"/>
                    <a:lumOff val="15000"/>
                  </a:schemeClr>
                </a:solidFill>
                <a:ea typeface="微软雅黑" panose="020B0503020204020204" pitchFamily="34" charset="-122"/>
              </a:rPr>
              <a:t>刘建</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创建</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类对象</a:t>
            </a:r>
            <a:r>
              <a:rPr lang="en-US" altLang="zh-CN" sz="2400" dirty="0">
                <a:solidFill>
                  <a:schemeClr val="tx1">
                    <a:lumMod val="85000"/>
                    <a:lumOff val="15000"/>
                  </a:schemeClr>
                </a:solidFill>
                <a:ea typeface="微软雅黑" panose="020B0503020204020204" pitchFamily="34" charset="-122"/>
              </a:rPr>
              <a:t>stu4</a:t>
            </a:r>
            <a:endParaRPr lang="en-US" altLang="zh-CN" sz="2400" dirty="0">
              <a:solidFill>
                <a:schemeClr val="tx1">
                  <a:lumMod val="85000"/>
                  <a:lumOff val="15000"/>
                </a:schemeClr>
              </a:solidFill>
              <a:ea typeface="微软雅黑" panose="020B0503020204020204" pitchFamily="34" charset="-122"/>
            </a:endParaRPr>
          </a:p>
        </p:txBody>
      </p:sp>
      <p:sp>
        <p:nvSpPr>
          <p:cNvPr id="16" name="KSO_Shape"/>
          <p:cNvSpPr/>
          <p:nvPr/>
        </p:nvSpPr>
        <p:spPr>
          <a:xfrm>
            <a:off x="715190" y="2002102"/>
            <a:ext cx="7469574" cy="4614997"/>
          </a:xfrm>
          <a:prstGeom prst="roundRect">
            <a:avLst>
              <a:gd name="adj" fmla="val 5782"/>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7" name="矩形 16"/>
          <p:cNvSpPr/>
          <p:nvPr/>
        </p:nvSpPr>
        <p:spPr>
          <a:xfrm>
            <a:off x="8658069" y="2666130"/>
            <a:ext cx="3087969" cy="2677656"/>
          </a:xfrm>
          <a:prstGeom prst="rect">
            <a:avLst/>
          </a:prstGeom>
        </p:spPr>
        <p:txBody>
          <a:bodyPr wrap="square">
            <a:spAutoFit/>
          </a:bodyPr>
          <a:lstStyle/>
          <a:p>
            <a:r>
              <a:rPr lang="zh-CN" altLang="en-US" sz="2400" kern="100" dirty="0">
                <a:solidFill>
                  <a:schemeClr val="tx1">
                    <a:lumMod val="85000"/>
                    <a:lumOff val="15000"/>
                  </a:schemeClr>
                </a:solidFill>
                <a:cs typeface="Times New Roman" panose="02020603050405020304" pitchFamily="18" charset="0"/>
              </a:rPr>
              <a:t>注意：如果多个变量对应同一片内存空间，则只有这些变量都删除后才会销毁这片内存空间中所保存的对象，也才会自动执行析构方法。</a:t>
            </a:r>
            <a:endParaRPr lang="zh-CN" altLang="en-US" sz="2400" kern="100" dirty="0">
              <a:solidFill>
                <a:schemeClr val="tx1">
                  <a:lumMod val="85000"/>
                  <a:lumOff val="15000"/>
                </a:schemeClr>
              </a:solidFill>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up)">
                                      <p:cBhvr>
                                        <p:cTn id="14" dur="500"/>
                                        <p:tgtEl>
                                          <p:spTgt spid="8"/>
                                        </p:tgtEl>
                                      </p:cBhvr>
                                    </p:animEffect>
                                  </p:childTnLst>
                                </p:cTn>
                              </p:par>
                              <p:par>
                                <p:cTn id="15" presetID="2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p:tgtEl>
                                          <p:spTgt spid="12"/>
                                        </p:tgtEl>
                                        <p:attrNameLst>
                                          <p:attrName>ppt_y</p:attrName>
                                        </p:attrNameLst>
                                      </p:cBhvr>
                                      <p:tavLst>
                                        <p:tav tm="0">
                                          <p:val>
                                            <p:strVal val="#ppt_y-#ppt_h*1.125000"/>
                                          </p:val>
                                        </p:tav>
                                        <p:tav tm="100000">
                                          <p:val>
                                            <p:strVal val="#ppt_y"/>
                                          </p:val>
                                        </p:tav>
                                      </p:tavLst>
                                    </p:anim>
                                    <p:animEffect transition="in" filter="wipe(down)">
                                      <p:cBhvr>
                                        <p:cTn id="21" dur="500"/>
                                        <p:tgtEl>
                                          <p:spTgt spid="12"/>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5" grpId="0"/>
      <p:bldP spid="16" grpId="0" animBg="1"/>
      <p:bldP spid="1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30" y="495168"/>
            <a:ext cx="1826141"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析构方法</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8" name="组合 7"/>
          <p:cNvGrpSpPr/>
          <p:nvPr/>
        </p:nvGrpSpPr>
        <p:grpSpPr>
          <a:xfrm rot="2700000">
            <a:off x="844065" y="1282428"/>
            <a:ext cx="977684" cy="977684"/>
            <a:chOff x="4811407" y="2080163"/>
            <a:chExt cx="977684" cy="977684"/>
          </a:xfrm>
        </p:grpSpPr>
        <p:sp>
          <p:nvSpPr>
            <p:cNvPr id="9" name="泪滴形 8"/>
            <p:cNvSpPr/>
            <p:nvPr/>
          </p:nvSpPr>
          <p:spPr>
            <a:xfrm>
              <a:off x="4811407" y="2080163"/>
              <a:ext cx="977684" cy="977684"/>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 name="矩形 9"/>
            <p:cNvSpPr/>
            <p:nvPr/>
          </p:nvSpPr>
          <p:spPr>
            <a:xfrm rot="18900000">
              <a:off x="5085634" y="2306565"/>
              <a:ext cx="492443" cy="461665"/>
            </a:xfrm>
            <a:prstGeom prst="rect">
              <a:avLst/>
            </a:prstGeom>
          </p:spPr>
          <p:txBody>
            <a:bodyPr wrap="none">
              <a:spAutoFit/>
            </a:bodyPr>
            <a:lstStyle/>
            <a:p>
              <a:pPr algn="ctr">
                <a:spcBef>
                  <a:spcPct val="0"/>
                </a:spcBef>
                <a:defRPr/>
              </a:pP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例</a:t>
              </a:r>
              <a:endPar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11" name="直接连接符 10"/>
          <p:cNvCxnSpPr/>
          <p:nvPr/>
        </p:nvCxnSpPr>
        <p:spPr>
          <a:xfrm flipV="1">
            <a:off x="2270914" y="1771272"/>
            <a:ext cx="2429461" cy="1"/>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455110" y="1192663"/>
            <a:ext cx="2061067" cy="581057"/>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析构方法示例</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2138381" y="2135081"/>
            <a:ext cx="4627163" cy="3886385"/>
          </a:xfrm>
          <a:prstGeom prst="rect">
            <a:avLst/>
          </a:prstGeom>
        </p:spPr>
        <p:txBody>
          <a:bodyPr wrap="square">
            <a:spAutoFit/>
          </a:bodyPr>
          <a:lstStyle/>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ea typeface="微软雅黑" panose="020B0503020204020204" pitchFamily="34" charset="-122"/>
              </a:rPr>
              <a:t>姓名为李晓明的对象被创建！</a:t>
            </a:r>
            <a:endParaRPr lang="zh-CN" altLang="en-US" sz="2400" dirty="0">
              <a:solidFill>
                <a:schemeClr val="tx1">
                  <a:lumMod val="85000"/>
                  <a:lumOff val="15000"/>
                </a:schemeClr>
              </a:solidFill>
              <a:ea typeface="微软雅黑" panose="020B0503020204020204" pitchFamily="34" charset="-122"/>
            </a:endParaRP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ea typeface="微软雅黑" panose="020B0503020204020204" pitchFamily="34" charset="-122"/>
              </a:rPr>
              <a:t>姓名为马红的对象被创建！</a:t>
            </a:r>
            <a:endParaRPr lang="zh-CN" altLang="en-US" sz="2400" dirty="0">
              <a:solidFill>
                <a:schemeClr val="tx1">
                  <a:lumMod val="85000"/>
                  <a:lumOff val="15000"/>
                </a:schemeClr>
              </a:solidFill>
              <a:ea typeface="微软雅黑" panose="020B0503020204020204" pitchFamily="34" charset="-122"/>
            </a:endParaRP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ea typeface="微软雅黑" panose="020B0503020204020204" pitchFamily="34" charset="-122"/>
              </a:rPr>
              <a:t>姓名为张刚的对象被创建！</a:t>
            </a:r>
            <a:endParaRPr lang="zh-CN" altLang="en-US" sz="2400" dirty="0">
              <a:solidFill>
                <a:schemeClr val="tx1">
                  <a:lumMod val="85000"/>
                  <a:lumOff val="15000"/>
                </a:schemeClr>
              </a:solidFill>
              <a:ea typeface="微软雅黑" panose="020B0503020204020204" pitchFamily="34" charset="-122"/>
            </a:endParaRP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ea typeface="微软雅黑" panose="020B0503020204020204" pitchFamily="34" charset="-122"/>
              </a:rPr>
              <a:t>姓名为张刚的对象被销毁！</a:t>
            </a:r>
            <a:endParaRPr lang="zh-CN" altLang="en-US" sz="2400" dirty="0">
              <a:solidFill>
                <a:schemeClr val="tx1">
                  <a:lumMod val="85000"/>
                  <a:lumOff val="15000"/>
                </a:schemeClr>
              </a:solidFill>
              <a:ea typeface="微软雅黑" panose="020B0503020204020204" pitchFamily="34" charset="-122"/>
            </a:endParaRP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ea typeface="微软雅黑" panose="020B0503020204020204" pitchFamily="34" charset="-122"/>
              </a:rPr>
              <a:t>姓名为马红的对象被销毁！</a:t>
            </a:r>
            <a:endParaRPr lang="zh-CN" altLang="en-US" sz="2400" dirty="0">
              <a:solidFill>
                <a:schemeClr val="tx1">
                  <a:lumMod val="85000"/>
                  <a:lumOff val="15000"/>
                </a:schemeClr>
              </a:solidFill>
              <a:ea typeface="微软雅黑" panose="020B0503020204020204" pitchFamily="34" charset="-122"/>
            </a:endParaRP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ea typeface="微软雅黑" panose="020B0503020204020204" pitchFamily="34" charset="-122"/>
              </a:rPr>
              <a:t>姓名为刘建的对象被创建！</a:t>
            </a:r>
            <a:endParaRPr lang="zh-CN" altLang="en-US" sz="2400" dirty="0">
              <a:solidFill>
                <a:schemeClr val="tx1">
                  <a:lumMod val="85000"/>
                  <a:lumOff val="15000"/>
                </a:schemeClr>
              </a:solidFill>
              <a:ea typeface="微软雅黑" panose="020B0503020204020204" pitchFamily="34" charset="-122"/>
            </a:endParaRP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ea typeface="微软雅黑" panose="020B0503020204020204" pitchFamily="34" charset="-122"/>
              </a:rPr>
              <a:t>姓名为李晓明的对象被销毁！</a:t>
            </a:r>
            <a:endParaRPr lang="zh-CN" altLang="en-US" sz="2400" dirty="0">
              <a:solidFill>
                <a:schemeClr val="tx1">
                  <a:lumMod val="85000"/>
                  <a:lumOff val="15000"/>
                </a:schemeClr>
              </a:solidFill>
              <a:ea typeface="微软雅黑" panose="020B0503020204020204" pitchFamily="34" charset="-122"/>
            </a:endParaRPr>
          </a:p>
          <a:p>
            <a:pPr marR="363855" indent="200025">
              <a:lnSpc>
                <a:spcPct val="13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ea typeface="微软雅黑" panose="020B0503020204020204" pitchFamily="34" charset="-122"/>
              </a:rPr>
              <a:t>姓名为刘建的对象被销毁！</a:t>
            </a:r>
            <a:endParaRPr lang="zh-CN" altLang="en-US" sz="2400" dirty="0">
              <a:solidFill>
                <a:schemeClr val="tx1">
                  <a:lumMod val="85000"/>
                  <a:lumOff val="15000"/>
                </a:schemeClr>
              </a:solidFill>
              <a:ea typeface="微软雅黑" panose="020B0503020204020204" pitchFamily="34" charset="-122"/>
            </a:endParaRPr>
          </a:p>
        </p:txBody>
      </p:sp>
      <p:sp>
        <p:nvSpPr>
          <p:cNvPr id="16" name="KSO_Shape"/>
          <p:cNvSpPr/>
          <p:nvPr/>
        </p:nvSpPr>
        <p:spPr>
          <a:xfrm>
            <a:off x="2138381" y="2002102"/>
            <a:ext cx="7835177" cy="4152345"/>
          </a:xfrm>
          <a:prstGeom prst="roundRect">
            <a:avLst>
              <a:gd name="adj" fmla="val 5782"/>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up)">
                                      <p:cBhvr>
                                        <p:cTn id="14" dur="500"/>
                                        <p:tgtEl>
                                          <p:spTgt spid="8"/>
                                        </p:tgtEl>
                                      </p:cBhvr>
                                    </p:animEffect>
                                  </p:childTnLst>
                                </p:cTn>
                              </p:par>
                              <p:par>
                                <p:cTn id="15" presetID="2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p:tgtEl>
                                          <p:spTgt spid="12"/>
                                        </p:tgtEl>
                                        <p:attrNameLst>
                                          <p:attrName>ppt_y</p:attrName>
                                        </p:attrNameLst>
                                      </p:cBhvr>
                                      <p:tavLst>
                                        <p:tav tm="0">
                                          <p:val>
                                            <p:strVal val="#ppt_y-#ppt_h*1.125000"/>
                                          </p:val>
                                        </p:tav>
                                        <p:tav tm="100000">
                                          <p:val>
                                            <p:strVal val="#ppt_y"/>
                                          </p:val>
                                        </p:tav>
                                      </p:tavLst>
                                    </p:anim>
                                    <p:animEffect transition="in" filter="wipe(down)">
                                      <p:cBhvr>
                                        <p:cTn id="21" dur="500"/>
                                        <p:tgtEl>
                                          <p:spTgt spid="12"/>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5" grpId="0"/>
      <p:bldP spid="1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析构方法的形参个数为（    ）。</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0</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至少</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个</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不限</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0" name="椭圆 9"/>
          <p:cNvSpPr>
            <a:spLocks noChangeAspect="1"/>
          </p:cNvSpPr>
          <p:nvPr>
            <p:custDataLst>
              <p:tags r:id="rId7"/>
            </p:custDataLst>
          </p:nvPr>
        </p:nvSpPr>
        <p:spPr>
          <a:xfrm>
            <a:off x="1571625" y="3707606"/>
            <a:ext cx="514350" cy="514350"/>
          </a:xfrm>
          <a:prstGeom prst="ellipse">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B</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1" name="椭圆 10"/>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 name="椭圆 11"/>
          <p:cNvSpPr>
            <a:spLocks noChangeAspect="1"/>
          </p:cNvSpPr>
          <p:nvPr>
            <p:custDataLst>
              <p:tags r:id="rId9"/>
            </p:custDataLst>
          </p:nvPr>
        </p:nvSpPr>
        <p:spPr>
          <a:xfrm>
            <a:off x="1571625" y="542210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3" name="矩形: 圆角 12"/>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提交</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18" name="组合 17"/>
          <p:cNvGrpSpPr/>
          <p:nvPr>
            <p:custDataLst>
              <p:tags r:id="rId11"/>
            </p:custDataLst>
          </p:nvPr>
        </p:nvGrpSpPr>
        <p:grpSpPr>
          <a:xfrm>
            <a:off x="0" y="0"/>
            <a:ext cx="12192000" cy="635000"/>
            <a:chOff x="0" y="0"/>
            <a:chExt cx="12192000" cy="635000"/>
          </a:xfrm>
        </p:grpSpPr>
        <p:sp>
          <p:nvSpPr>
            <p:cNvPr id="14" name="TitleBackground"/>
            <p:cNvSpPr/>
            <p:nvPr>
              <p:custDataLst>
                <p:tags r:id="rId12"/>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ColorBlock"/>
            <p:cNvSpPr/>
            <p:nvPr>
              <p:custDataLst>
                <p:tags r:id="rId13"/>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8"/>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2907045" y="2702387"/>
            <a:ext cx="6377910" cy="1354801"/>
            <a:chOff x="2907045" y="2702387"/>
            <a:chExt cx="6377910" cy="1354801"/>
          </a:xfrm>
        </p:grpSpPr>
        <p:sp>
          <p:nvSpPr>
            <p:cNvPr id="30" name="文本框 29"/>
            <p:cNvSpPr txBox="1"/>
            <p:nvPr/>
          </p:nvSpPr>
          <p:spPr>
            <a:xfrm>
              <a:off x="2944757" y="2733749"/>
              <a:ext cx="6340198" cy="1323439"/>
            </a:xfrm>
            <a:prstGeom prst="rect">
              <a:avLst/>
            </a:prstGeom>
            <a:noFill/>
          </p:spPr>
          <p:txBody>
            <a:bodyPr wrap="none" rtlCol="0">
              <a:spAutoFit/>
            </a:bodyPr>
            <a:lstStyle/>
            <a:p>
              <a:pPr lvl="0" algn="ctr">
                <a:defRPr/>
              </a:pPr>
              <a:r>
                <a:rPr lang="zh-CN" altLang="en-US" sz="8000" b="1" dirty="0">
                  <a:solidFill>
                    <a:srgbClr val="B1C400"/>
                  </a:solidFill>
                  <a:latin typeface="Bauhaus 93" panose="04030905020B02020C02" pitchFamily="82" charset="0"/>
                  <a:ea typeface="Adobe Gothic Std B" panose="020B0800000000000000" pitchFamily="34" charset="-128"/>
                </a:rPr>
                <a:t>常用内置方法</a:t>
              </a:r>
              <a:endParaRPr lang="zh-CN" altLang="en-US" sz="8000" b="1" kern="1200" dirty="0">
                <a:solidFill>
                  <a:srgbClr val="B1C400"/>
                </a:solidFill>
                <a:latin typeface="+mj-ea"/>
              </a:endParaRPr>
            </a:p>
          </p:txBody>
        </p:sp>
        <p:sp>
          <p:nvSpPr>
            <p:cNvPr id="31" name="文本框 30"/>
            <p:cNvSpPr txBox="1"/>
            <p:nvPr/>
          </p:nvSpPr>
          <p:spPr>
            <a:xfrm>
              <a:off x="2907045" y="2702387"/>
              <a:ext cx="6340198" cy="1323439"/>
            </a:xfrm>
            <a:prstGeom prst="rect">
              <a:avLst/>
            </a:prstGeom>
            <a:noFill/>
          </p:spPr>
          <p:txBody>
            <a:bodyPr wrap="none" rtlCol="0">
              <a:spAutoFit/>
            </a:bodyPr>
            <a:lstStyle/>
            <a:p>
              <a:pPr lvl="0" algn="ctr">
                <a:defRPr/>
              </a:pPr>
              <a:r>
                <a:rPr lang="zh-CN" altLang="en-US" sz="8000" b="1" dirty="0">
                  <a:solidFill>
                    <a:srgbClr val="1950B2"/>
                  </a:solidFill>
                  <a:latin typeface="Bauhaus 93" panose="04030905020B02020C02" pitchFamily="82" charset="0"/>
                  <a:ea typeface="Adobe Gothic Std B" panose="020B0800000000000000" pitchFamily="34" charset="-128"/>
                </a:rPr>
                <a:t>常用内置方法</a:t>
              </a:r>
              <a:endParaRPr lang="zh-CN" altLang="en-US" sz="8000" b="1" kern="1200" dirty="0">
                <a:solidFill>
                  <a:srgbClr val="1950B2"/>
                </a:solidFill>
                <a:latin typeface="+mj-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53649" y="495168"/>
            <a:ext cx="1484702" cy="584775"/>
          </a:xfrm>
          <a:prstGeom prst="rect">
            <a:avLst/>
          </a:prstGeom>
        </p:spPr>
        <p:txBody>
          <a:bodyPr wrap="none">
            <a:spAutoFit/>
          </a:bodyPr>
          <a:lstStyle/>
          <a:p>
            <a:pPr algn="ctr"/>
            <a:r>
              <a:rPr lang="en-US" altLang="zh-CN" sz="3200" b="1" dirty="0">
                <a:solidFill>
                  <a:schemeClr val="tx1">
                    <a:lumMod val="85000"/>
                    <a:lumOff val="15000"/>
                  </a:schemeClr>
                </a:solidFill>
                <a:ea typeface="微软雅黑" panose="020B0503020204020204" pitchFamily="34" charset="-122"/>
                <a:cs typeface="微软雅黑" panose="020B0503020204020204" pitchFamily="34" charset="-122"/>
              </a:rPr>
              <a:t>__str__</a:t>
            </a:r>
            <a:endParaRPr lang="en-US" altLang="zh-CN" sz="3200" b="1" dirty="0">
              <a:solidFill>
                <a:schemeClr val="tx1">
                  <a:lumMod val="85000"/>
                  <a:lumOff val="15000"/>
                </a:schemeClr>
              </a:solidFill>
              <a:ea typeface="微软雅黑" panose="020B0503020204020204" pitchFamily="34" charset="-122"/>
              <a:cs typeface="微软雅黑" panose="020B0503020204020204" pitchFamily="34" charset="-122"/>
            </a:endParaRPr>
          </a:p>
        </p:txBody>
      </p:sp>
      <p:sp>
        <p:nvSpPr>
          <p:cNvPr id="17" name="矩形 16"/>
          <p:cNvSpPr/>
          <p:nvPr/>
        </p:nvSpPr>
        <p:spPr>
          <a:xfrm>
            <a:off x="1412985" y="2197379"/>
            <a:ext cx="8820976" cy="876330"/>
          </a:xfrm>
          <a:prstGeom prst="rect">
            <a:avLst/>
          </a:prstGeom>
        </p:spPr>
        <p:txBody>
          <a:bodyPr wrap="square">
            <a:spAutoFit/>
          </a:bodyPr>
          <a:lstStyle/>
          <a:p>
            <a:pPr>
              <a:lnSpc>
                <a:spcPct val="110000"/>
              </a:lnSpc>
              <a:spcBef>
                <a:spcPct val="0"/>
              </a:spcBef>
              <a:defRPr/>
            </a:pPr>
            <a:r>
              <a:rPr lang="zh-CN" altLang="en-US" sz="2400" dirty="0">
                <a:solidFill>
                  <a:schemeClr val="tx1">
                    <a:lumMod val="85000"/>
                    <a:lumOff val="15000"/>
                  </a:schemeClr>
                </a:solidFill>
                <a:ea typeface="微软雅黑" panose="020B0503020204020204" pitchFamily="34" charset="-122"/>
              </a:rPr>
              <a:t>调用</a:t>
            </a:r>
            <a:r>
              <a:rPr lang="en-US" altLang="zh-CN" sz="2400" dirty="0">
                <a:solidFill>
                  <a:schemeClr val="tx1">
                    <a:lumMod val="85000"/>
                    <a:lumOff val="15000"/>
                  </a:schemeClr>
                </a:solidFill>
                <a:ea typeface="微软雅黑" panose="020B0503020204020204" pitchFamily="34" charset="-122"/>
              </a:rPr>
              <a:t>str</a:t>
            </a:r>
            <a:r>
              <a:rPr lang="zh-CN" altLang="en-US" sz="2400" dirty="0">
                <a:solidFill>
                  <a:schemeClr val="tx1">
                    <a:lumMod val="85000"/>
                    <a:lumOff val="15000"/>
                  </a:schemeClr>
                </a:solidFill>
                <a:ea typeface="微软雅黑" panose="020B0503020204020204" pitchFamily="34" charset="-122"/>
              </a:rPr>
              <a:t>函数对类对象进行处理时或者调用</a:t>
            </a:r>
            <a:r>
              <a:rPr lang="en-US" altLang="zh-CN" sz="2400" dirty="0">
                <a:solidFill>
                  <a:schemeClr val="tx1">
                    <a:lumMod val="85000"/>
                    <a:lumOff val="15000"/>
                  </a:schemeClr>
                </a:solidFill>
                <a:ea typeface="微软雅黑" panose="020B0503020204020204" pitchFamily="34" charset="-122"/>
              </a:rPr>
              <a:t>Python</a:t>
            </a:r>
            <a:r>
              <a:rPr lang="zh-CN" altLang="en-US" sz="2400" dirty="0">
                <a:solidFill>
                  <a:schemeClr val="tx1">
                    <a:lumMod val="85000"/>
                    <a:lumOff val="15000"/>
                  </a:schemeClr>
                </a:solidFill>
                <a:ea typeface="微软雅黑" panose="020B0503020204020204" pitchFamily="34" charset="-122"/>
              </a:rPr>
              <a:t>内置函数</a:t>
            </a:r>
            <a:r>
              <a:rPr lang="en-US" altLang="zh-CN" sz="2400" dirty="0">
                <a:solidFill>
                  <a:schemeClr val="tx1">
                    <a:lumMod val="85000"/>
                    <a:lumOff val="15000"/>
                  </a:schemeClr>
                </a:solidFill>
                <a:ea typeface="微软雅黑" panose="020B0503020204020204" pitchFamily="34" charset="-122"/>
              </a:rPr>
              <a:t>format()</a:t>
            </a:r>
            <a:r>
              <a:rPr lang="zh-CN" altLang="en-US" sz="2400" dirty="0">
                <a:solidFill>
                  <a:schemeClr val="tx1">
                    <a:lumMod val="85000"/>
                    <a:lumOff val="15000"/>
                  </a:schemeClr>
                </a:solidFill>
                <a:ea typeface="微软雅黑" panose="020B0503020204020204" pitchFamily="34" charset="-122"/>
              </a:rPr>
              <a:t>和</a:t>
            </a:r>
            <a:r>
              <a:rPr lang="en-US" altLang="zh-CN" sz="2400" dirty="0">
                <a:solidFill>
                  <a:schemeClr val="tx1">
                    <a:lumMod val="85000"/>
                    <a:lumOff val="15000"/>
                  </a:schemeClr>
                </a:solidFill>
                <a:ea typeface="微软雅黑" panose="020B0503020204020204" pitchFamily="34" charset="-122"/>
              </a:rPr>
              <a:t>print()</a:t>
            </a:r>
            <a:r>
              <a:rPr lang="zh-CN" altLang="en-US" sz="2400" dirty="0">
                <a:solidFill>
                  <a:schemeClr val="tx1">
                    <a:lumMod val="85000"/>
                    <a:lumOff val="15000"/>
                  </a:schemeClr>
                </a:solidFill>
                <a:ea typeface="微软雅黑" panose="020B0503020204020204" pitchFamily="34" charset="-122"/>
              </a:rPr>
              <a:t>时自动执行，</a:t>
            </a:r>
            <a:r>
              <a:rPr lang="en-US" altLang="zh-CN" sz="2400" dirty="0">
                <a:solidFill>
                  <a:schemeClr val="tx1">
                    <a:lumMod val="85000"/>
                    <a:lumOff val="15000"/>
                  </a:schemeClr>
                </a:solidFill>
                <a:ea typeface="微软雅黑" panose="020B0503020204020204" pitchFamily="34" charset="-122"/>
              </a:rPr>
              <a:t>__str__</a:t>
            </a:r>
            <a:r>
              <a:rPr lang="zh-CN" altLang="en-US" sz="2400" dirty="0">
                <a:solidFill>
                  <a:schemeClr val="tx1">
                    <a:lumMod val="85000"/>
                    <a:lumOff val="15000"/>
                  </a:schemeClr>
                </a:solidFill>
                <a:ea typeface="微软雅黑" panose="020B0503020204020204" pitchFamily="34" charset="-122"/>
              </a:rPr>
              <a:t>方法的返回值必须是字符串。</a:t>
            </a:r>
            <a:endParaRPr lang="zh-CN" altLang="en-US" sz="2400" dirty="0">
              <a:solidFill>
                <a:schemeClr val="tx1">
                  <a:lumMod val="85000"/>
                  <a:lumOff val="15000"/>
                </a:schemeClr>
              </a:solidFill>
              <a:ea typeface="微软雅黑" panose="020B0503020204020204" pitchFamily="34" charset="-122"/>
            </a:endParaRPr>
          </a:p>
        </p:txBody>
      </p:sp>
      <p:sp>
        <p:nvSpPr>
          <p:cNvPr id="18" name="KSO_Shape"/>
          <p:cNvSpPr/>
          <p:nvPr/>
        </p:nvSpPr>
        <p:spPr>
          <a:xfrm>
            <a:off x="696809" y="1949052"/>
            <a:ext cx="10511662" cy="1397463"/>
          </a:xfrm>
          <a:prstGeom prst="roundRect">
            <a:avLst>
              <a:gd name="adj" fmla="val 948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1"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p:tgtEl>
                                          <p:spTgt spid="17"/>
                                        </p:tgtEl>
                                        <p:attrNameLst>
                                          <p:attrName>ppt_y</p:attrName>
                                        </p:attrNameLst>
                                      </p:cBhvr>
                                      <p:tavLst>
                                        <p:tav tm="0">
                                          <p:val>
                                            <p:strVal val="#ppt_y-#ppt_h*1.125000"/>
                                          </p:val>
                                        </p:tav>
                                        <p:tav tm="100000">
                                          <p:val>
                                            <p:strVal val="#ppt_y"/>
                                          </p:val>
                                        </p:tav>
                                      </p:tavLst>
                                    </p:anim>
                                    <p:animEffect transition="in" filter="wipe(down)">
                                      <p:cBhvr>
                                        <p:cTn id="14" dur="500"/>
                                        <p:tgtEl>
                                          <p:spTgt spid="1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P spid="1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53649" y="495168"/>
            <a:ext cx="1484702" cy="584775"/>
          </a:xfrm>
          <a:prstGeom prst="rect">
            <a:avLst/>
          </a:prstGeom>
        </p:spPr>
        <p:txBody>
          <a:bodyPr wrap="none">
            <a:spAutoFit/>
          </a:bodyPr>
          <a:lstStyle/>
          <a:p>
            <a:pPr algn="ctr"/>
            <a:r>
              <a:rPr lang="en-US" altLang="zh-CN" sz="3200" b="1" dirty="0">
                <a:solidFill>
                  <a:schemeClr val="tx1">
                    <a:lumMod val="85000"/>
                    <a:lumOff val="15000"/>
                  </a:schemeClr>
                </a:solidFill>
                <a:ea typeface="微软雅黑" panose="020B0503020204020204" pitchFamily="34" charset="-122"/>
                <a:cs typeface="微软雅黑" panose="020B0503020204020204" pitchFamily="34" charset="-122"/>
              </a:rPr>
              <a:t>__str__</a:t>
            </a:r>
            <a:endParaRPr lang="en-US" altLang="zh-CN" sz="3200" b="1" dirty="0">
              <a:solidFill>
                <a:schemeClr val="tx1">
                  <a:lumMod val="85000"/>
                  <a:lumOff val="15000"/>
                </a:schemeClr>
              </a:solidFill>
              <a:ea typeface="微软雅黑" panose="020B0503020204020204" pitchFamily="34" charset="-122"/>
              <a:cs typeface="微软雅黑" panose="020B0503020204020204" pitchFamily="34" charset="-122"/>
            </a:endParaRPr>
          </a:p>
        </p:txBody>
      </p:sp>
      <p:grpSp>
        <p:nvGrpSpPr>
          <p:cNvPr id="8" name="组合 7"/>
          <p:cNvGrpSpPr/>
          <p:nvPr/>
        </p:nvGrpSpPr>
        <p:grpSpPr>
          <a:xfrm rot="2700000">
            <a:off x="974470" y="1095997"/>
            <a:ext cx="977684" cy="977684"/>
            <a:chOff x="4811407" y="2080163"/>
            <a:chExt cx="977684" cy="977684"/>
          </a:xfrm>
        </p:grpSpPr>
        <p:sp>
          <p:nvSpPr>
            <p:cNvPr id="9" name="泪滴形 8"/>
            <p:cNvSpPr/>
            <p:nvPr/>
          </p:nvSpPr>
          <p:spPr>
            <a:xfrm>
              <a:off x="4811407" y="2080163"/>
              <a:ext cx="977684" cy="977684"/>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 name="矩形 9"/>
            <p:cNvSpPr/>
            <p:nvPr/>
          </p:nvSpPr>
          <p:spPr>
            <a:xfrm rot="18900000">
              <a:off x="5085634" y="2306565"/>
              <a:ext cx="492443" cy="461665"/>
            </a:xfrm>
            <a:prstGeom prst="rect">
              <a:avLst/>
            </a:prstGeom>
          </p:spPr>
          <p:txBody>
            <a:bodyPr wrap="none">
              <a:spAutoFit/>
            </a:bodyPr>
            <a:lstStyle/>
            <a:p>
              <a:pPr algn="ctr">
                <a:spcBef>
                  <a:spcPct val="0"/>
                </a:spcBef>
                <a:defRPr/>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例</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11" name="直接连接符 10"/>
          <p:cNvCxnSpPr/>
          <p:nvPr/>
        </p:nvCxnSpPr>
        <p:spPr>
          <a:xfrm flipV="1">
            <a:off x="2401319" y="1584841"/>
            <a:ext cx="3258817"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533849" y="1006232"/>
            <a:ext cx="2993755" cy="581057"/>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__str__</a:t>
            </a:r>
            <a:r>
              <a:rPr lang="zh-CN" altLang="en-US" sz="2400" dirty="0">
                <a:solidFill>
                  <a:schemeClr val="tx1">
                    <a:lumMod val="85000"/>
                    <a:lumOff val="15000"/>
                  </a:schemeClr>
                </a:solidFill>
                <a:latin typeface="+mj-lt"/>
                <a:ea typeface="微软雅黑" panose="020B0503020204020204" pitchFamily="34" charset="-122"/>
              </a:rPr>
              <a:t>方法使用示例</a:t>
            </a:r>
            <a:endParaRPr lang="zh-CN" altLang="en-US" sz="2400" dirty="0">
              <a:solidFill>
                <a:schemeClr val="tx1">
                  <a:lumMod val="85000"/>
                  <a:lumOff val="15000"/>
                </a:schemeClr>
              </a:solidFill>
              <a:latin typeface="+mj-lt"/>
              <a:ea typeface="微软雅黑" panose="020B0503020204020204" pitchFamily="34" charset="-122"/>
            </a:endParaRPr>
          </a:p>
        </p:txBody>
      </p:sp>
      <p:sp>
        <p:nvSpPr>
          <p:cNvPr id="15" name="矩形 14"/>
          <p:cNvSpPr/>
          <p:nvPr/>
        </p:nvSpPr>
        <p:spPr>
          <a:xfrm>
            <a:off x="2244038" y="1741822"/>
            <a:ext cx="8432228" cy="4929747"/>
          </a:xfrm>
          <a:prstGeom prst="rect">
            <a:avLst/>
          </a:prstGeom>
        </p:spPr>
        <p:txBody>
          <a:bodyPr wrap="square">
            <a:spAutoFit/>
          </a:bodyPr>
          <a:lstStyle/>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1	class Complex: #</a:t>
            </a:r>
            <a:r>
              <a:rPr lang="zh-CN" altLang="en-US" sz="2400" dirty="0">
                <a:solidFill>
                  <a:schemeClr val="tx1">
                    <a:lumMod val="85000"/>
                    <a:lumOff val="15000"/>
                  </a:schemeClr>
                </a:solidFill>
              </a:rPr>
              <a:t>定义复数类</a:t>
            </a:r>
            <a:r>
              <a:rPr lang="en-US" altLang="zh-CN" sz="2400" dirty="0">
                <a:solidFill>
                  <a:schemeClr val="tx1">
                    <a:lumMod val="85000"/>
                    <a:lumOff val="15000"/>
                  </a:schemeClr>
                </a:solidFill>
              </a:rPr>
              <a:t>Complex</a:t>
            </a:r>
            <a:endParaRPr lang="en-US" altLang="zh-CN" sz="2400" dirty="0">
              <a:solidFill>
                <a:schemeClr val="tx1">
                  <a:lumMod val="85000"/>
                  <a:lumOff val="15000"/>
                </a:schemeClr>
              </a:solidFill>
            </a:endParaRP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2	    def __</a:t>
            </a:r>
            <a:r>
              <a:rPr lang="en-US" altLang="zh-CN" sz="2400" dirty="0" err="1">
                <a:solidFill>
                  <a:schemeClr val="tx1">
                    <a:lumMod val="85000"/>
                    <a:lumOff val="15000"/>
                  </a:schemeClr>
                </a:solidFill>
              </a:rPr>
              <a:t>init</a:t>
            </a:r>
            <a:r>
              <a:rPr lang="en-US" altLang="zh-CN" sz="2400" dirty="0">
                <a:solidFill>
                  <a:schemeClr val="tx1">
                    <a:lumMod val="85000"/>
                    <a:lumOff val="15000"/>
                  </a:schemeClr>
                </a:solidFill>
              </a:rPr>
              <a:t>__(</a:t>
            </a:r>
            <a:r>
              <a:rPr lang="en-US" altLang="zh-CN" sz="2400" dirty="0" err="1">
                <a:solidFill>
                  <a:schemeClr val="tx1">
                    <a:lumMod val="85000"/>
                    <a:lumOff val="15000"/>
                  </a:schemeClr>
                </a:solidFill>
              </a:rPr>
              <a:t>self,real,image</a:t>
            </a:r>
            <a:r>
              <a:rPr lang="en-US" altLang="zh-CN" sz="2400" dirty="0">
                <a:solidFill>
                  <a:schemeClr val="tx1">
                    <a:lumMod val="85000"/>
                    <a:lumOff val="15000"/>
                  </a:schemeClr>
                </a:solidFill>
              </a:rPr>
              <a:t>): #</a:t>
            </a:r>
            <a:r>
              <a:rPr lang="zh-CN" altLang="en-US" sz="2400" dirty="0">
                <a:solidFill>
                  <a:schemeClr val="tx1">
                    <a:lumMod val="85000"/>
                    <a:lumOff val="15000"/>
                  </a:schemeClr>
                </a:solidFill>
              </a:rPr>
              <a:t>定义构造方法</a:t>
            </a:r>
            <a:endParaRPr lang="zh-CN" altLang="en-US" sz="2400" dirty="0">
              <a:solidFill>
                <a:schemeClr val="tx1">
                  <a:lumMod val="85000"/>
                  <a:lumOff val="15000"/>
                </a:schemeClr>
              </a:solidFill>
            </a:endParaRP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3	        </a:t>
            </a:r>
            <a:r>
              <a:rPr lang="en-US" altLang="zh-CN" sz="2400" dirty="0" err="1">
                <a:solidFill>
                  <a:schemeClr val="tx1">
                    <a:lumMod val="85000"/>
                    <a:lumOff val="15000"/>
                  </a:schemeClr>
                </a:solidFill>
              </a:rPr>
              <a:t>self.real</a:t>
            </a:r>
            <a:r>
              <a:rPr lang="en-US" altLang="zh-CN" sz="2400" dirty="0">
                <a:solidFill>
                  <a:schemeClr val="tx1">
                    <a:lumMod val="85000"/>
                    <a:lumOff val="15000"/>
                  </a:schemeClr>
                </a:solidFill>
              </a:rPr>
              <a:t>=real #</a:t>
            </a:r>
            <a:r>
              <a:rPr lang="zh-CN" altLang="en-US" sz="2400" dirty="0">
                <a:solidFill>
                  <a:schemeClr val="tx1">
                    <a:lumMod val="85000"/>
                    <a:lumOff val="15000"/>
                  </a:schemeClr>
                </a:solidFill>
              </a:rPr>
              <a:t>将</a:t>
            </a:r>
            <a:r>
              <a:rPr lang="en-US" altLang="zh-CN" sz="2400" dirty="0">
                <a:solidFill>
                  <a:schemeClr val="tx1">
                    <a:lumMod val="85000"/>
                    <a:lumOff val="15000"/>
                  </a:schemeClr>
                </a:solidFill>
              </a:rPr>
              <a:t>self</a:t>
            </a:r>
            <a:r>
              <a:rPr lang="zh-CN" altLang="en-US" sz="2400" dirty="0">
                <a:solidFill>
                  <a:schemeClr val="tx1">
                    <a:lumMod val="85000"/>
                    <a:lumOff val="15000"/>
                  </a:schemeClr>
                </a:solidFill>
              </a:rPr>
              <a:t>对应对象的</a:t>
            </a:r>
            <a:r>
              <a:rPr lang="en-US" altLang="zh-CN" sz="2400" dirty="0">
                <a:solidFill>
                  <a:schemeClr val="tx1">
                    <a:lumMod val="85000"/>
                    <a:lumOff val="15000"/>
                  </a:schemeClr>
                </a:solidFill>
              </a:rPr>
              <a:t>real</a:t>
            </a:r>
            <a:r>
              <a:rPr lang="zh-CN" altLang="en-US" sz="2400" dirty="0">
                <a:solidFill>
                  <a:schemeClr val="tx1">
                    <a:lumMod val="85000"/>
                    <a:lumOff val="15000"/>
                  </a:schemeClr>
                </a:solidFill>
              </a:rPr>
              <a:t>属性赋值为形参</a:t>
            </a:r>
            <a:endParaRPr lang="en-US" altLang="zh-CN" sz="2400" dirty="0">
              <a:solidFill>
                <a:schemeClr val="tx1">
                  <a:lumMod val="85000"/>
                  <a:lumOff val="15000"/>
                </a:schemeClr>
              </a:solidFill>
            </a:endParaRP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             			#real</a:t>
            </a:r>
            <a:r>
              <a:rPr lang="zh-CN" altLang="en-US" sz="2400" dirty="0">
                <a:solidFill>
                  <a:schemeClr val="tx1">
                    <a:lumMod val="85000"/>
                    <a:lumOff val="15000"/>
                  </a:schemeClr>
                </a:solidFill>
              </a:rPr>
              <a:t>的值</a:t>
            </a:r>
            <a:endParaRPr lang="zh-CN" altLang="en-US" sz="2400" dirty="0">
              <a:solidFill>
                <a:schemeClr val="tx1">
                  <a:lumMod val="85000"/>
                  <a:lumOff val="15000"/>
                </a:schemeClr>
              </a:solidFill>
            </a:endParaRP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4	        </a:t>
            </a:r>
            <a:r>
              <a:rPr lang="en-US" altLang="zh-CN" sz="2400" dirty="0" err="1">
                <a:solidFill>
                  <a:schemeClr val="tx1">
                    <a:lumMod val="85000"/>
                    <a:lumOff val="15000"/>
                  </a:schemeClr>
                </a:solidFill>
              </a:rPr>
              <a:t>self.image</a:t>
            </a:r>
            <a:r>
              <a:rPr lang="en-US" altLang="zh-CN" sz="2400" dirty="0">
                <a:solidFill>
                  <a:schemeClr val="tx1">
                    <a:lumMod val="85000"/>
                    <a:lumOff val="15000"/>
                  </a:schemeClr>
                </a:solidFill>
              </a:rPr>
              <a:t>=image #</a:t>
            </a:r>
            <a:r>
              <a:rPr lang="zh-CN" altLang="en-US" sz="2400" dirty="0">
                <a:solidFill>
                  <a:schemeClr val="tx1">
                    <a:lumMod val="85000"/>
                    <a:lumOff val="15000"/>
                  </a:schemeClr>
                </a:solidFill>
              </a:rPr>
              <a:t>将</a:t>
            </a:r>
            <a:r>
              <a:rPr lang="en-US" altLang="zh-CN" sz="2400" dirty="0">
                <a:solidFill>
                  <a:schemeClr val="tx1">
                    <a:lumMod val="85000"/>
                    <a:lumOff val="15000"/>
                  </a:schemeClr>
                </a:solidFill>
              </a:rPr>
              <a:t>self</a:t>
            </a:r>
            <a:r>
              <a:rPr lang="zh-CN" altLang="en-US" sz="2400" dirty="0">
                <a:solidFill>
                  <a:schemeClr val="tx1">
                    <a:lumMod val="85000"/>
                    <a:lumOff val="15000"/>
                  </a:schemeClr>
                </a:solidFill>
              </a:rPr>
              <a:t>对应对象的</a:t>
            </a:r>
            <a:r>
              <a:rPr lang="en-US" altLang="zh-CN" sz="2400" dirty="0">
                <a:solidFill>
                  <a:schemeClr val="tx1">
                    <a:lumMod val="85000"/>
                    <a:lumOff val="15000"/>
                  </a:schemeClr>
                </a:solidFill>
              </a:rPr>
              <a:t>image</a:t>
            </a:r>
            <a:r>
              <a:rPr lang="zh-CN" altLang="en-US" sz="2400" dirty="0">
                <a:solidFill>
                  <a:schemeClr val="tx1">
                    <a:lumMod val="85000"/>
                    <a:lumOff val="15000"/>
                  </a:schemeClr>
                </a:solidFill>
              </a:rPr>
              <a:t>属性赋值</a:t>
            </a:r>
            <a:endParaRPr lang="en-US" altLang="zh-CN" sz="2400" dirty="0">
              <a:solidFill>
                <a:schemeClr val="tx1">
                  <a:lumMod val="85000"/>
                  <a:lumOff val="15000"/>
                </a:schemeClr>
              </a:solidFill>
            </a:endParaRP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rPr>
              <a:t>             </a:t>
            </a:r>
            <a:r>
              <a:rPr lang="en-US" altLang="zh-CN" sz="2400" dirty="0">
                <a:solidFill>
                  <a:schemeClr val="tx1">
                    <a:lumMod val="85000"/>
                    <a:lumOff val="15000"/>
                  </a:schemeClr>
                </a:solidFill>
              </a:rPr>
              <a:t>			       #</a:t>
            </a:r>
            <a:r>
              <a:rPr lang="zh-CN" altLang="en-US" sz="2400" dirty="0">
                <a:solidFill>
                  <a:schemeClr val="tx1">
                    <a:lumMod val="85000"/>
                    <a:lumOff val="15000"/>
                  </a:schemeClr>
                </a:solidFill>
              </a:rPr>
              <a:t>为形参</a:t>
            </a:r>
            <a:r>
              <a:rPr lang="en-US" altLang="zh-CN" sz="2400" dirty="0">
                <a:solidFill>
                  <a:schemeClr val="tx1">
                    <a:lumMod val="85000"/>
                    <a:lumOff val="15000"/>
                  </a:schemeClr>
                </a:solidFill>
              </a:rPr>
              <a:t>image</a:t>
            </a:r>
            <a:r>
              <a:rPr lang="zh-CN" altLang="en-US" sz="2400" dirty="0">
                <a:solidFill>
                  <a:schemeClr val="tx1">
                    <a:lumMod val="85000"/>
                    <a:lumOff val="15000"/>
                  </a:schemeClr>
                </a:solidFill>
              </a:rPr>
              <a:t>的值</a:t>
            </a:r>
            <a:endParaRPr lang="zh-CN" altLang="en-US" sz="2400" dirty="0">
              <a:solidFill>
                <a:schemeClr val="tx1">
                  <a:lumMod val="85000"/>
                  <a:lumOff val="15000"/>
                </a:schemeClr>
              </a:solidFill>
            </a:endParaRP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5	    def __str__(self): #</a:t>
            </a:r>
            <a:r>
              <a:rPr lang="zh-CN" altLang="en-US" sz="2400" dirty="0">
                <a:solidFill>
                  <a:schemeClr val="tx1">
                    <a:lumMod val="85000"/>
                    <a:lumOff val="15000"/>
                  </a:schemeClr>
                </a:solidFill>
              </a:rPr>
              <a:t>定义内置方法</a:t>
            </a:r>
            <a:r>
              <a:rPr lang="en-US" altLang="zh-CN" sz="2400" dirty="0">
                <a:solidFill>
                  <a:schemeClr val="tx1">
                    <a:lumMod val="85000"/>
                    <a:lumOff val="15000"/>
                  </a:schemeClr>
                </a:solidFill>
              </a:rPr>
              <a:t>__str__</a:t>
            </a:r>
            <a:endParaRPr lang="en-US" altLang="zh-CN" sz="2400" dirty="0">
              <a:solidFill>
                <a:schemeClr val="tx1">
                  <a:lumMod val="85000"/>
                  <a:lumOff val="15000"/>
                </a:schemeClr>
              </a:solidFill>
            </a:endParaRP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6	        return str(</a:t>
            </a:r>
            <a:r>
              <a:rPr lang="en-US" altLang="zh-CN" sz="2400" dirty="0" err="1">
                <a:solidFill>
                  <a:schemeClr val="tx1">
                    <a:lumMod val="85000"/>
                    <a:lumOff val="15000"/>
                  </a:schemeClr>
                </a:solidFill>
              </a:rPr>
              <a:t>self.real</a:t>
            </a:r>
            <a:r>
              <a:rPr lang="en-US" altLang="zh-CN" sz="2400" dirty="0">
                <a:solidFill>
                  <a:schemeClr val="tx1">
                    <a:lumMod val="85000"/>
                    <a:lumOff val="15000"/>
                  </a:schemeClr>
                </a:solidFill>
              </a:rPr>
              <a:t>)+'+'+str(</a:t>
            </a:r>
            <a:r>
              <a:rPr lang="en-US" altLang="zh-CN" sz="2400" dirty="0" err="1">
                <a:solidFill>
                  <a:schemeClr val="tx1">
                    <a:lumMod val="85000"/>
                    <a:lumOff val="15000"/>
                  </a:schemeClr>
                </a:solidFill>
              </a:rPr>
              <a:t>self.image</a:t>
            </a:r>
            <a:r>
              <a:rPr lang="en-US" altLang="zh-CN" sz="2400" dirty="0">
                <a:solidFill>
                  <a:schemeClr val="tx1">
                    <a:lumMod val="85000"/>
                    <a:lumOff val="15000"/>
                  </a:schemeClr>
                </a:solidFill>
              </a:rPr>
              <a:t>)+'</a:t>
            </a:r>
            <a:r>
              <a:rPr lang="en-US" altLang="zh-CN" sz="2400" dirty="0" err="1">
                <a:solidFill>
                  <a:schemeClr val="tx1">
                    <a:lumMod val="85000"/>
                    <a:lumOff val="15000"/>
                  </a:schemeClr>
                </a:solidFill>
              </a:rPr>
              <a:t>i</a:t>
            </a:r>
            <a:r>
              <a:rPr lang="en-US" altLang="zh-CN" sz="2400" dirty="0">
                <a:solidFill>
                  <a:schemeClr val="tx1">
                    <a:lumMod val="85000"/>
                    <a:lumOff val="15000"/>
                  </a:schemeClr>
                </a:solidFill>
              </a:rPr>
              <a:t>'</a:t>
            </a:r>
            <a:endParaRPr lang="en-US" altLang="zh-CN" sz="2400" dirty="0">
              <a:solidFill>
                <a:schemeClr val="tx1">
                  <a:lumMod val="85000"/>
                  <a:lumOff val="15000"/>
                </a:schemeClr>
              </a:solidFill>
            </a:endParaRP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7	if __name__=='__main__':</a:t>
            </a:r>
            <a:endParaRPr lang="en-US" altLang="zh-CN" sz="2400" dirty="0">
              <a:solidFill>
                <a:schemeClr val="tx1">
                  <a:lumMod val="85000"/>
                  <a:lumOff val="15000"/>
                </a:schemeClr>
              </a:solidFill>
            </a:endParaRP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8	    c=Complex(3.2,5.3) #</a:t>
            </a:r>
            <a:r>
              <a:rPr lang="zh-CN" altLang="en-US" sz="2400" dirty="0">
                <a:solidFill>
                  <a:schemeClr val="tx1">
                    <a:lumMod val="85000"/>
                    <a:lumOff val="15000"/>
                  </a:schemeClr>
                </a:solidFill>
              </a:rPr>
              <a:t>定义</a:t>
            </a:r>
            <a:r>
              <a:rPr lang="en-US" altLang="zh-CN" sz="2400" dirty="0">
                <a:solidFill>
                  <a:schemeClr val="tx1">
                    <a:lumMod val="85000"/>
                    <a:lumOff val="15000"/>
                  </a:schemeClr>
                </a:solidFill>
              </a:rPr>
              <a:t>Complex</a:t>
            </a:r>
            <a:r>
              <a:rPr lang="zh-CN" altLang="en-US" sz="2400" dirty="0">
                <a:solidFill>
                  <a:schemeClr val="tx1">
                    <a:lumMod val="85000"/>
                    <a:lumOff val="15000"/>
                  </a:schemeClr>
                </a:solidFill>
              </a:rPr>
              <a:t>类对象</a:t>
            </a:r>
            <a:r>
              <a:rPr lang="en-US" altLang="zh-CN" sz="2400" dirty="0">
                <a:solidFill>
                  <a:schemeClr val="tx1">
                    <a:lumMod val="85000"/>
                    <a:lumOff val="15000"/>
                  </a:schemeClr>
                </a:solidFill>
              </a:rPr>
              <a:t>c</a:t>
            </a:r>
            <a:endParaRPr lang="en-US" altLang="zh-CN" sz="2400" dirty="0">
              <a:solidFill>
                <a:schemeClr val="tx1">
                  <a:lumMod val="85000"/>
                  <a:lumOff val="15000"/>
                </a:schemeClr>
              </a:solidFill>
            </a:endParaRPr>
          </a:p>
          <a:p>
            <a:pPr marR="363855" indent="200025">
              <a:lnSpc>
                <a:spcPct val="12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9	    print(c) #</a:t>
            </a:r>
            <a:r>
              <a:rPr lang="zh-CN" altLang="en-US" sz="2400" dirty="0">
                <a:solidFill>
                  <a:schemeClr val="tx1">
                    <a:lumMod val="85000"/>
                    <a:lumOff val="15000"/>
                  </a:schemeClr>
                </a:solidFill>
              </a:rPr>
              <a:t>输出“</a:t>
            </a:r>
            <a:r>
              <a:rPr lang="en-US" altLang="zh-CN" sz="2400" dirty="0">
                <a:solidFill>
                  <a:schemeClr val="tx1">
                    <a:lumMod val="85000"/>
                    <a:lumOff val="15000"/>
                  </a:schemeClr>
                </a:solidFill>
              </a:rPr>
              <a:t>3.2+5.3i</a:t>
            </a:r>
            <a:r>
              <a:rPr lang="zh-CN" altLang="en-US" sz="2400" dirty="0">
                <a:solidFill>
                  <a:schemeClr val="tx1">
                    <a:lumMod val="85000"/>
                    <a:lumOff val="15000"/>
                  </a:schemeClr>
                </a:solidFill>
              </a:rPr>
              <a:t>”</a:t>
            </a:r>
            <a:endParaRPr lang="en-US" altLang="zh-CN" sz="2400" dirty="0">
              <a:solidFill>
                <a:schemeClr val="tx1">
                  <a:lumMod val="85000"/>
                  <a:lumOff val="15000"/>
                </a:schemeClr>
              </a:solidFill>
            </a:endParaRPr>
          </a:p>
        </p:txBody>
      </p:sp>
      <p:sp>
        <p:nvSpPr>
          <p:cNvPr id="16" name="KSO_Shape"/>
          <p:cNvSpPr/>
          <p:nvPr/>
        </p:nvSpPr>
        <p:spPr>
          <a:xfrm>
            <a:off x="2244039" y="1724230"/>
            <a:ext cx="8161834" cy="4947339"/>
          </a:xfrm>
          <a:prstGeom prst="roundRect">
            <a:avLst>
              <a:gd name="adj" fmla="val 5782"/>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up)">
                                      <p:cBhvr>
                                        <p:cTn id="14" dur="500"/>
                                        <p:tgtEl>
                                          <p:spTgt spid="8"/>
                                        </p:tgtEl>
                                      </p:cBhvr>
                                    </p:animEffect>
                                  </p:childTnLst>
                                </p:cTn>
                              </p:par>
                              <p:par>
                                <p:cTn id="15" presetID="2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p:tgtEl>
                                          <p:spTgt spid="12"/>
                                        </p:tgtEl>
                                        <p:attrNameLst>
                                          <p:attrName>ppt_y</p:attrName>
                                        </p:attrNameLst>
                                      </p:cBhvr>
                                      <p:tavLst>
                                        <p:tav tm="0">
                                          <p:val>
                                            <p:strVal val="#ppt_y-#ppt_h*1.125000"/>
                                          </p:val>
                                        </p:tav>
                                        <p:tav tm="100000">
                                          <p:val>
                                            <p:strVal val="#ppt_y"/>
                                          </p:val>
                                        </p:tav>
                                      </p:tavLst>
                                    </p:anim>
                                    <p:animEffect transition="in" filter="wipe(down)">
                                      <p:cBhvr>
                                        <p:cTn id="21" dur="500"/>
                                        <p:tgtEl>
                                          <p:spTgt spid="12"/>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5" grpId="0"/>
      <p:bldP spid="1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57008" y="495168"/>
            <a:ext cx="3877985" cy="584775"/>
          </a:xfrm>
          <a:prstGeom prst="rect">
            <a:avLst/>
          </a:prstGeom>
        </p:spPr>
        <p:txBody>
          <a:bodyPr wrap="none">
            <a:spAutoFit/>
          </a:bodyPr>
          <a:lstStyle/>
          <a:p>
            <a:pPr algn="ctr"/>
            <a:r>
              <a:rPr lang="zh-CN" altLang="en-US" sz="3200" b="1" dirty="0">
                <a:solidFill>
                  <a:schemeClr val="tx1">
                    <a:lumMod val="85000"/>
                    <a:lumOff val="15000"/>
                  </a:schemeClr>
                </a:solidFill>
                <a:ea typeface="微软雅黑" panose="020B0503020204020204" pitchFamily="34" charset="-122"/>
                <a:cs typeface="微软雅黑" panose="020B0503020204020204" pitchFamily="34" charset="-122"/>
              </a:rPr>
              <a:t>比较运算的内置方法</a:t>
            </a:r>
            <a:endParaRPr lang="zh-CN" altLang="en-US" sz="3200" b="1" dirty="0">
              <a:solidFill>
                <a:schemeClr val="tx1">
                  <a:lumMod val="85000"/>
                  <a:lumOff val="15000"/>
                </a:schemeClr>
              </a:solidFill>
              <a:ea typeface="微软雅黑" panose="020B0503020204020204" pitchFamily="34" charset="-122"/>
              <a:cs typeface="微软雅黑" panose="020B0503020204020204" pitchFamily="34" charset="-122"/>
            </a:endParaRPr>
          </a:p>
        </p:txBody>
      </p:sp>
      <p:sp>
        <p:nvSpPr>
          <p:cNvPr id="32" name="矩形 31"/>
          <p:cNvSpPr/>
          <p:nvPr/>
        </p:nvSpPr>
        <p:spPr>
          <a:xfrm>
            <a:off x="2627086" y="1454634"/>
            <a:ext cx="5424715" cy="470065"/>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ea typeface="微软雅黑" panose="020B0503020204020204" pitchFamily="34" charset="-122"/>
              </a:rPr>
              <a:t>类中一组用于比较对象大小的内置方法</a:t>
            </a:r>
            <a:endParaRPr lang="zh-CN" altLang="en-US" sz="2400" dirty="0">
              <a:solidFill>
                <a:schemeClr val="tx1">
                  <a:lumMod val="85000"/>
                  <a:lumOff val="15000"/>
                </a:schemeClr>
              </a:solidFill>
              <a:ea typeface="微软雅黑" panose="020B0503020204020204" pitchFamily="34" charset="-122"/>
            </a:endParaRPr>
          </a:p>
        </p:txBody>
      </p:sp>
      <p:sp>
        <p:nvSpPr>
          <p:cNvPr id="33" name="KSO_Shape"/>
          <p:cNvSpPr/>
          <p:nvPr/>
        </p:nvSpPr>
        <p:spPr>
          <a:xfrm>
            <a:off x="2481942" y="1318989"/>
            <a:ext cx="7228115" cy="741355"/>
          </a:xfrm>
          <a:prstGeom prst="roundRect">
            <a:avLst>
              <a:gd name="adj" fmla="val 18768"/>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aphicFrame>
        <p:nvGraphicFramePr>
          <p:cNvPr id="8" name="表格 7"/>
          <p:cNvGraphicFramePr>
            <a:graphicFrameLocks noGrp="1"/>
          </p:cNvGraphicFramePr>
          <p:nvPr/>
        </p:nvGraphicFramePr>
        <p:xfrm>
          <a:off x="2481942" y="2197791"/>
          <a:ext cx="7228115" cy="3822011"/>
        </p:xfrm>
        <a:graphic>
          <a:graphicData uri="http://schemas.openxmlformats.org/drawingml/2006/table">
            <a:tbl>
              <a:tblPr>
                <a:tableStyleId>{5C22544A-7EE6-4342-B048-85BDC9FD1C3A}</a:tableStyleId>
              </a:tblPr>
              <a:tblGrid>
                <a:gridCol w="2681516"/>
                <a:gridCol w="4546599"/>
              </a:tblGrid>
              <a:tr h="527624">
                <a:tc>
                  <a:txBody>
                    <a:bodyPr/>
                    <a:lstStyle/>
                    <a:p>
                      <a:pPr indent="127000">
                        <a:lnSpc>
                          <a:spcPct val="150000"/>
                        </a:lnSpc>
                        <a:spcAft>
                          <a:spcPts val="0"/>
                        </a:spcAft>
                      </a:pPr>
                      <a:r>
                        <a:rPr lang="zh-CN" sz="1900" kern="100" dirty="0">
                          <a:effectLst/>
                        </a:rPr>
                        <a:t>内置方法</a:t>
                      </a:r>
                      <a:endParaRPr lang="zh-CN" sz="1900" kern="100" dirty="0">
                        <a:effectLst/>
                        <a:latin typeface="Times New Roman" panose="02020603050405020304" pitchFamily="18" charset="0"/>
                        <a:ea typeface="宋体" panose="02010600030101010101" pitchFamily="2" charset="-122"/>
                      </a:endParaRPr>
                    </a:p>
                  </a:txBody>
                  <a:tcPr marL="105996" marR="105996" marT="0" marB="0"/>
                </a:tc>
                <a:tc>
                  <a:txBody>
                    <a:bodyPr/>
                    <a:lstStyle/>
                    <a:p>
                      <a:pPr indent="127000">
                        <a:lnSpc>
                          <a:spcPct val="150000"/>
                        </a:lnSpc>
                        <a:spcAft>
                          <a:spcPts val="0"/>
                        </a:spcAft>
                      </a:pPr>
                      <a:r>
                        <a:rPr lang="zh-CN" sz="1900" kern="100">
                          <a:effectLst/>
                        </a:rPr>
                        <a:t>功能描述</a:t>
                      </a:r>
                      <a:endParaRPr lang="zh-CN" sz="1900" kern="100">
                        <a:effectLst/>
                        <a:latin typeface="Times New Roman" panose="02020603050405020304" pitchFamily="18" charset="0"/>
                        <a:ea typeface="宋体" panose="02010600030101010101" pitchFamily="2" charset="-122"/>
                      </a:endParaRPr>
                    </a:p>
                  </a:txBody>
                  <a:tcPr marL="105996" marR="105996" marT="0" marB="0"/>
                </a:tc>
              </a:tr>
              <a:tr h="656267">
                <a:tc>
                  <a:txBody>
                    <a:bodyPr/>
                    <a:lstStyle/>
                    <a:p>
                      <a:pPr indent="127000" algn="just">
                        <a:lnSpc>
                          <a:spcPct val="150000"/>
                        </a:lnSpc>
                        <a:spcAft>
                          <a:spcPts val="0"/>
                        </a:spcAft>
                      </a:pPr>
                      <a:r>
                        <a:rPr lang="en-US" sz="1900" kern="100" dirty="0">
                          <a:effectLst/>
                        </a:rPr>
                        <a:t>__</a:t>
                      </a:r>
                      <a:r>
                        <a:rPr lang="en-US" sz="1900" kern="100" dirty="0" err="1">
                          <a:effectLst/>
                        </a:rPr>
                        <a:t>gt</a:t>
                      </a:r>
                      <a:r>
                        <a:rPr lang="en-US" sz="1900" kern="100" dirty="0">
                          <a:effectLst/>
                        </a:rPr>
                        <a:t>__(self, other)</a:t>
                      </a:r>
                      <a:endParaRPr lang="zh-CN" sz="1900" kern="100" dirty="0">
                        <a:effectLst/>
                        <a:latin typeface="Times New Roman" panose="02020603050405020304" pitchFamily="18" charset="0"/>
                        <a:ea typeface="宋体" panose="02010600030101010101" pitchFamily="2" charset="-122"/>
                      </a:endParaRPr>
                    </a:p>
                  </a:txBody>
                  <a:tcPr marL="105996" marR="105996" marT="0" marB="0" anchor="ctr"/>
                </a:tc>
                <a:tc>
                  <a:txBody>
                    <a:bodyPr/>
                    <a:lstStyle/>
                    <a:p>
                      <a:pPr indent="127000" algn="just">
                        <a:lnSpc>
                          <a:spcPct val="150000"/>
                        </a:lnSpc>
                        <a:spcAft>
                          <a:spcPts val="0"/>
                        </a:spcAft>
                      </a:pPr>
                      <a:r>
                        <a:rPr lang="zh-CN" sz="1900" kern="100" dirty="0">
                          <a:effectLst/>
                        </a:rPr>
                        <a:t>进行</a:t>
                      </a:r>
                      <a:r>
                        <a:rPr lang="en-US" sz="1900" kern="100" dirty="0">
                          <a:effectLst/>
                        </a:rPr>
                        <a:t>self&gt;other</a:t>
                      </a:r>
                      <a:r>
                        <a:rPr lang="zh-CN" sz="1900" kern="100" dirty="0">
                          <a:effectLst/>
                        </a:rPr>
                        <a:t>运算时自动执行</a:t>
                      </a:r>
                      <a:endParaRPr lang="zh-CN" sz="1900" kern="100" dirty="0">
                        <a:effectLst/>
                        <a:latin typeface="Times New Roman" panose="02020603050405020304" pitchFamily="18" charset="0"/>
                        <a:ea typeface="宋体" panose="02010600030101010101" pitchFamily="2" charset="-122"/>
                      </a:endParaRPr>
                    </a:p>
                  </a:txBody>
                  <a:tcPr marL="105996" marR="105996" marT="0" marB="0" anchor="ctr"/>
                </a:tc>
              </a:tr>
              <a:tr h="527624">
                <a:tc>
                  <a:txBody>
                    <a:bodyPr/>
                    <a:lstStyle/>
                    <a:p>
                      <a:pPr indent="127000" algn="just">
                        <a:lnSpc>
                          <a:spcPct val="150000"/>
                        </a:lnSpc>
                        <a:spcAft>
                          <a:spcPts val="0"/>
                        </a:spcAft>
                      </a:pPr>
                      <a:r>
                        <a:rPr lang="en-US" sz="1900" kern="100" dirty="0">
                          <a:effectLst/>
                        </a:rPr>
                        <a:t>__</a:t>
                      </a:r>
                      <a:r>
                        <a:rPr lang="en-US" sz="1900" kern="100" dirty="0" err="1">
                          <a:effectLst/>
                        </a:rPr>
                        <a:t>lt</a:t>
                      </a:r>
                      <a:r>
                        <a:rPr lang="en-US" sz="1900" kern="100" dirty="0">
                          <a:effectLst/>
                        </a:rPr>
                        <a:t>__(self, other)</a:t>
                      </a:r>
                      <a:endParaRPr lang="zh-CN" sz="1900" kern="100" dirty="0">
                        <a:effectLst/>
                        <a:latin typeface="Times New Roman" panose="02020603050405020304" pitchFamily="18" charset="0"/>
                        <a:ea typeface="宋体" panose="02010600030101010101" pitchFamily="2" charset="-122"/>
                      </a:endParaRPr>
                    </a:p>
                  </a:txBody>
                  <a:tcPr marL="105996" marR="105996" marT="0" marB="0" anchor="ctr"/>
                </a:tc>
                <a:tc>
                  <a:txBody>
                    <a:bodyPr/>
                    <a:lstStyle/>
                    <a:p>
                      <a:pPr indent="127000" algn="just">
                        <a:lnSpc>
                          <a:spcPct val="150000"/>
                        </a:lnSpc>
                        <a:spcAft>
                          <a:spcPts val="0"/>
                        </a:spcAft>
                      </a:pPr>
                      <a:r>
                        <a:rPr lang="zh-CN" sz="1900" kern="100">
                          <a:effectLst/>
                        </a:rPr>
                        <a:t>进行</a:t>
                      </a:r>
                      <a:r>
                        <a:rPr lang="en-US" sz="1900" kern="100">
                          <a:effectLst/>
                        </a:rPr>
                        <a:t>self&lt;other</a:t>
                      </a:r>
                      <a:r>
                        <a:rPr lang="zh-CN" sz="1900" kern="100">
                          <a:effectLst/>
                        </a:rPr>
                        <a:t>运算时自动执行</a:t>
                      </a:r>
                      <a:endParaRPr lang="zh-CN" sz="1900" kern="100">
                        <a:effectLst/>
                        <a:latin typeface="Times New Roman" panose="02020603050405020304" pitchFamily="18" charset="0"/>
                        <a:ea typeface="宋体" panose="02010600030101010101" pitchFamily="2" charset="-122"/>
                      </a:endParaRPr>
                    </a:p>
                  </a:txBody>
                  <a:tcPr marL="105996" marR="105996" marT="0" marB="0" anchor="ctr"/>
                </a:tc>
              </a:tr>
              <a:tr h="527624">
                <a:tc>
                  <a:txBody>
                    <a:bodyPr/>
                    <a:lstStyle/>
                    <a:p>
                      <a:pPr indent="127000" algn="just">
                        <a:lnSpc>
                          <a:spcPct val="150000"/>
                        </a:lnSpc>
                        <a:spcAft>
                          <a:spcPts val="0"/>
                        </a:spcAft>
                      </a:pPr>
                      <a:r>
                        <a:rPr lang="en-US" sz="1900" kern="100">
                          <a:effectLst/>
                        </a:rPr>
                        <a:t>__ge__(self, other)</a:t>
                      </a:r>
                      <a:endParaRPr lang="zh-CN" sz="1900" kern="100">
                        <a:effectLst/>
                        <a:latin typeface="Times New Roman" panose="02020603050405020304" pitchFamily="18" charset="0"/>
                        <a:ea typeface="宋体" panose="02010600030101010101" pitchFamily="2" charset="-122"/>
                      </a:endParaRPr>
                    </a:p>
                  </a:txBody>
                  <a:tcPr marL="105996" marR="105996" marT="0" marB="0" anchor="ctr"/>
                </a:tc>
                <a:tc>
                  <a:txBody>
                    <a:bodyPr/>
                    <a:lstStyle/>
                    <a:p>
                      <a:pPr indent="127000" algn="just">
                        <a:lnSpc>
                          <a:spcPct val="150000"/>
                        </a:lnSpc>
                        <a:spcAft>
                          <a:spcPts val="0"/>
                        </a:spcAft>
                      </a:pPr>
                      <a:r>
                        <a:rPr lang="zh-CN" sz="1900" kern="100">
                          <a:effectLst/>
                        </a:rPr>
                        <a:t>进行</a:t>
                      </a:r>
                      <a:r>
                        <a:rPr lang="en-US" sz="1900" kern="100">
                          <a:effectLst/>
                        </a:rPr>
                        <a:t>self&gt;=other</a:t>
                      </a:r>
                      <a:r>
                        <a:rPr lang="zh-CN" sz="1900" kern="100">
                          <a:effectLst/>
                        </a:rPr>
                        <a:t>运算时自动执行</a:t>
                      </a:r>
                      <a:endParaRPr lang="zh-CN" sz="1900" kern="100">
                        <a:effectLst/>
                        <a:latin typeface="Times New Roman" panose="02020603050405020304" pitchFamily="18" charset="0"/>
                        <a:ea typeface="宋体" panose="02010600030101010101" pitchFamily="2" charset="-122"/>
                      </a:endParaRPr>
                    </a:p>
                  </a:txBody>
                  <a:tcPr marL="105996" marR="105996" marT="0" marB="0" anchor="ctr"/>
                </a:tc>
              </a:tr>
              <a:tr h="527624">
                <a:tc>
                  <a:txBody>
                    <a:bodyPr/>
                    <a:lstStyle/>
                    <a:p>
                      <a:pPr indent="127000" algn="just">
                        <a:lnSpc>
                          <a:spcPct val="150000"/>
                        </a:lnSpc>
                        <a:spcAft>
                          <a:spcPts val="0"/>
                        </a:spcAft>
                      </a:pPr>
                      <a:r>
                        <a:rPr lang="en-US" sz="1900" kern="100">
                          <a:effectLst/>
                        </a:rPr>
                        <a:t>__le__(self, other)</a:t>
                      </a:r>
                      <a:endParaRPr lang="zh-CN" sz="1900" kern="100">
                        <a:effectLst/>
                        <a:latin typeface="Times New Roman" panose="02020603050405020304" pitchFamily="18" charset="0"/>
                        <a:ea typeface="宋体" panose="02010600030101010101" pitchFamily="2" charset="-122"/>
                      </a:endParaRPr>
                    </a:p>
                  </a:txBody>
                  <a:tcPr marL="105996" marR="105996" marT="0" marB="0" anchor="ctr"/>
                </a:tc>
                <a:tc>
                  <a:txBody>
                    <a:bodyPr/>
                    <a:lstStyle/>
                    <a:p>
                      <a:pPr indent="127000" algn="just">
                        <a:lnSpc>
                          <a:spcPct val="150000"/>
                        </a:lnSpc>
                        <a:spcAft>
                          <a:spcPts val="0"/>
                        </a:spcAft>
                      </a:pPr>
                      <a:r>
                        <a:rPr lang="zh-CN" sz="1900" kern="100" dirty="0">
                          <a:effectLst/>
                        </a:rPr>
                        <a:t>进行</a:t>
                      </a:r>
                      <a:r>
                        <a:rPr lang="en-US" sz="1900" kern="100" dirty="0">
                          <a:effectLst/>
                        </a:rPr>
                        <a:t>self&lt;=other</a:t>
                      </a:r>
                      <a:r>
                        <a:rPr lang="zh-CN" sz="1900" kern="100" dirty="0">
                          <a:effectLst/>
                        </a:rPr>
                        <a:t>运算时自动执行</a:t>
                      </a:r>
                      <a:endParaRPr lang="zh-CN" sz="1900" kern="100" dirty="0">
                        <a:effectLst/>
                        <a:latin typeface="Times New Roman" panose="02020603050405020304" pitchFamily="18" charset="0"/>
                        <a:ea typeface="宋体" panose="02010600030101010101" pitchFamily="2" charset="-122"/>
                      </a:endParaRPr>
                    </a:p>
                  </a:txBody>
                  <a:tcPr marL="105996" marR="105996" marT="0" marB="0" anchor="ctr"/>
                </a:tc>
              </a:tr>
              <a:tr h="527624">
                <a:tc>
                  <a:txBody>
                    <a:bodyPr/>
                    <a:lstStyle/>
                    <a:p>
                      <a:pPr indent="127000" algn="just">
                        <a:lnSpc>
                          <a:spcPct val="150000"/>
                        </a:lnSpc>
                        <a:spcAft>
                          <a:spcPts val="0"/>
                        </a:spcAft>
                      </a:pPr>
                      <a:r>
                        <a:rPr lang="en-US" sz="1900" kern="100">
                          <a:effectLst/>
                        </a:rPr>
                        <a:t>__eq__(self, other)</a:t>
                      </a:r>
                      <a:endParaRPr lang="zh-CN" sz="1900" kern="100">
                        <a:effectLst/>
                        <a:latin typeface="Times New Roman" panose="02020603050405020304" pitchFamily="18" charset="0"/>
                        <a:ea typeface="宋体" panose="02010600030101010101" pitchFamily="2" charset="-122"/>
                      </a:endParaRPr>
                    </a:p>
                  </a:txBody>
                  <a:tcPr marL="105996" marR="105996" marT="0" marB="0" anchor="ctr"/>
                </a:tc>
                <a:tc>
                  <a:txBody>
                    <a:bodyPr/>
                    <a:lstStyle/>
                    <a:p>
                      <a:pPr indent="127000" algn="just">
                        <a:lnSpc>
                          <a:spcPct val="150000"/>
                        </a:lnSpc>
                        <a:spcAft>
                          <a:spcPts val="0"/>
                        </a:spcAft>
                      </a:pPr>
                      <a:r>
                        <a:rPr lang="zh-CN" sz="1900" kern="100">
                          <a:effectLst/>
                        </a:rPr>
                        <a:t>进行</a:t>
                      </a:r>
                      <a:r>
                        <a:rPr lang="en-US" sz="1900" kern="100">
                          <a:effectLst/>
                        </a:rPr>
                        <a:t>self==other</a:t>
                      </a:r>
                      <a:r>
                        <a:rPr lang="zh-CN" sz="1900" kern="100">
                          <a:effectLst/>
                        </a:rPr>
                        <a:t>运算时自动执行</a:t>
                      </a:r>
                      <a:endParaRPr lang="zh-CN" sz="1900" kern="100">
                        <a:effectLst/>
                        <a:latin typeface="Times New Roman" panose="02020603050405020304" pitchFamily="18" charset="0"/>
                        <a:ea typeface="宋体" panose="02010600030101010101" pitchFamily="2" charset="-122"/>
                      </a:endParaRPr>
                    </a:p>
                  </a:txBody>
                  <a:tcPr marL="105996" marR="105996" marT="0" marB="0" anchor="ctr"/>
                </a:tc>
              </a:tr>
              <a:tr h="527624">
                <a:tc>
                  <a:txBody>
                    <a:bodyPr/>
                    <a:lstStyle/>
                    <a:p>
                      <a:pPr indent="127000" algn="just">
                        <a:lnSpc>
                          <a:spcPct val="150000"/>
                        </a:lnSpc>
                        <a:spcAft>
                          <a:spcPts val="0"/>
                        </a:spcAft>
                      </a:pPr>
                      <a:r>
                        <a:rPr lang="en-US" sz="1900" kern="100" dirty="0">
                          <a:effectLst/>
                        </a:rPr>
                        <a:t>__ne__(self, other)</a:t>
                      </a:r>
                      <a:endParaRPr lang="zh-CN" sz="1900" kern="100" dirty="0">
                        <a:effectLst/>
                        <a:latin typeface="Times New Roman" panose="02020603050405020304" pitchFamily="18" charset="0"/>
                        <a:ea typeface="宋体" panose="02010600030101010101" pitchFamily="2" charset="-122"/>
                      </a:endParaRPr>
                    </a:p>
                  </a:txBody>
                  <a:tcPr marL="105996" marR="105996" marT="0" marB="0" anchor="ctr"/>
                </a:tc>
                <a:tc>
                  <a:txBody>
                    <a:bodyPr/>
                    <a:lstStyle/>
                    <a:p>
                      <a:pPr indent="127000" algn="just">
                        <a:lnSpc>
                          <a:spcPct val="150000"/>
                        </a:lnSpc>
                        <a:spcAft>
                          <a:spcPts val="0"/>
                        </a:spcAft>
                      </a:pPr>
                      <a:r>
                        <a:rPr lang="zh-CN" sz="1900" kern="100" dirty="0">
                          <a:effectLst/>
                        </a:rPr>
                        <a:t>进行</a:t>
                      </a:r>
                      <a:r>
                        <a:rPr lang="en-US" sz="1900" kern="100" dirty="0">
                          <a:effectLst/>
                        </a:rPr>
                        <a:t>self!=other</a:t>
                      </a:r>
                      <a:r>
                        <a:rPr lang="zh-CN" sz="1900" kern="100" dirty="0">
                          <a:effectLst/>
                        </a:rPr>
                        <a:t>运算时自动执行</a:t>
                      </a:r>
                      <a:endParaRPr lang="zh-CN" sz="1900" kern="100" dirty="0">
                        <a:effectLst/>
                        <a:latin typeface="Times New Roman" panose="02020603050405020304" pitchFamily="18" charset="0"/>
                        <a:ea typeface="宋体" panose="02010600030101010101" pitchFamily="2" charset="-122"/>
                      </a:endParaRPr>
                    </a:p>
                  </a:txBody>
                  <a:tcPr marL="105996" marR="105996" marT="0" marB="0" anchor="ct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1"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p:tgtEl>
                                          <p:spTgt spid="32"/>
                                        </p:tgtEl>
                                        <p:attrNameLst>
                                          <p:attrName>ppt_y</p:attrName>
                                        </p:attrNameLst>
                                      </p:cBhvr>
                                      <p:tavLst>
                                        <p:tav tm="0">
                                          <p:val>
                                            <p:strVal val="#ppt_y-#ppt_h*1.125000"/>
                                          </p:val>
                                        </p:tav>
                                        <p:tav tm="100000">
                                          <p:val>
                                            <p:strVal val="#ppt_y"/>
                                          </p:val>
                                        </p:tav>
                                      </p:tavLst>
                                    </p:anim>
                                    <p:animEffect transition="in" filter="wipe(down)">
                                      <p:cBhvr>
                                        <p:cTn id="14" dur="500"/>
                                        <p:tgtEl>
                                          <p:spTgt spid="32"/>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2" grpId="0"/>
      <p:bldP spid="3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57008" y="495168"/>
            <a:ext cx="3877985" cy="584775"/>
          </a:xfrm>
          <a:prstGeom prst="rect">
            <a:avLst/>
          </a:prstGeom>
        </p:spPr>
        <p:txBody>
          <a:bodyPr wrap="none">
            <a:spAutoFit/>
          </a:bodyPr>
          <a:lstStyle/>
          <a:p>
            <a:pPr algn="ctr"/>
            <a:r>
              <a:rPr lang="zh-CN" altLang="en-US" sz="3200" b="1" dirty="0">
                <a:solidFill>
                  <a:schemeClr val="tx1">
                    <a:lumMod val="85000"/>
                    <a:lumOff val="15000"/>
                  </a:schemeClr>
                </a:solidFill>
                <a:ea typeface="微软雅黑" panose="020B0503020204020204" pitchFamily="34" charset="-122"/>
                <a:cs typeface="微软雅黑" panose="020B0503020204020204" pitchFamily="34" charset="-122"/>
              </a:rPr>
              <a:t>比较运算的内置方法</a:t>
            </a:r>
            <a:endParaRPr lang="zh-CN" altLang="en-US" sz="3200" b="1" dirty="0">
              <a:solidFill>
                <a:schemeClr val="tx1">
                  <a:lumMod val="85000"/>
                  <a:lumOff val="15000"/>
                </a:schemeClr>
              </a:solidFill>
              <a:ea typeface="微软雅黑" panose="020B0503020204020204" pitchFamily="34" charset="-122"/>
              <a:cs typeface="微软雅黑" panose="020B0503020204020204" pitchFamily="34" charset="-122"/>
            </a:endParaRPr>
          </a:p>
        </p:txBody>
      </p:sp>
      <p:grpSp>
        <p:nvGrpSpPr>
          <p:cNvPr id="8" name="组合 7"/>
          <p:cNvGrpSpPr/>
          <p:nvPr/>
        </p:nvGrpSpPr>
        <p:grpSpPr>
          <a:xfrm rot="2700000">
            <a:off x="974470" y="1169708"/>
            <a:ext cx="977684" cy="977684"/>
            <a:chOff x="4811407" y="2080163"/>
            <a:chExt cx="977684" cy="977684"/>
          </a:xfrm>
        </p:grpSpPr>
        <p:sp>
          <p:nvSpPr>
            <p:cNvPr id="9" name="泪滴形 8"/>
            <p:cNvSpPr/>
            <p:nvPr/>
          </p:nvSpPr>
          <p:spPr>
            <a:xfrm>
              <a:off x="4811407" y="2080163"/>
              <a:ext cx="977684" cy="977684"/>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 name="矩形 9"/>
            <p:cNvSpPr/>
            <p:nvPr/>
          </p:nvSpPr>
          <p:spPr>
            <a:xfrm rot="18900000">
              <a:off x="5085634" y="2306565"/>
              <a:ext cx="492443" cy="461665"/>
            </a:xfrm>
            <a:prstGeom prst="rect">
              <a:avLst/>
            </a:prstGeom>
          </p:spPr>
          <p:txBody>
            <a:bodyPr wrap="none">
              <a:spAutoFit/>
            </a:bodyPr>
            <a:lstStyle/>
            <a:p>
              <a:pPr algn="ctr">
                <a:spcBef>
                  <a:spcPct val="0"/>
                </a:spcBef>
                <a:defRPr/>
              </a:pP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例</a:t>
              </a:r>
              <a:endPar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cxnSp>
        <p:nvCxnSpPr>
          <p:cNvPr id="11" name="直接连接符 10"/>
          <p:cNvCxnSpPr/>
          <p:nvPr/>
        </p:nvCxnSpPr>
        <p:spPr>
          <a:xfrm flipV="1">
            <a:off x="2401319" y="1658553"/>
            <a:ext cx="4755131" cy="1"/>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533849" y="1079943"/>
            <a:ext cx="4561895" cy="581057"/>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类的比较运算内置方法使用示例</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2244037" y="1839120"/>
            <a:ext cx="9175977" cy="4154984"/>
          </a:xfrm>
          <a:prstGeom prst="rect">
            <a:avLst/>
          </a:prstGeom>
        </p:spPr>
        <p:txBody>
          <a:bodyPr wrap="square">
            <a:spAutoFit/>
          </a:bodyPr>
          <a:lstStyle/>
          <a:p>
            <a:pPr marR="363855" indent="200025">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1	class Student: #</a:t>
            </a:r>
            <a:r>
              <a:rPr lang="zh-CN" altLang="en-US" sz="2400" dirty="0">
                <a:solidFill>
                  <a:schemeClr val="tx1">
                    <a:lumMod val="85000"/>
                    <a:lumOff val="15000"/>
                  </a:schemeClr>
                </a:solidFill>
              </a:rPr>
              <a:t>定义</a:t>
            </a:r>
            <a:r>
              <a:rPr lang="en-US" altLang="zh-CN" sz="2400" dirty="0">
                <a:solidFill>
                  <a:schemeClr val="tx1">
                    <a:lumMod val="85000"/>
                    <a:lumOff val="15000"/>
                  </a:schemeClr>
                </a:solidFill>
              </a:rPr>
              <a:t>Student</a:t>
            </a:r>
            <a:r>
              <a:rPr lang="zh-CN" altLang="en-US" sz="2400" dirty="0">
                <a:solidFill>
                  <a:schemeClr val="tx1">
                    <a:lumMod val="85000"/>
                    <a:lumOff val="15000"/>
                  </a:schemeClr>
                </a:solidFill>
              </a:rPr>
              <a:t>类</a:t>
            </a:r>
            <a:endParaRPr lang="zh-CN" altLang="en-US" sz="2400" dirty="0">
              <a:solidFill>
                <a:schemeClr val="tx1">
                  <a:lumMod val="85000"/>
                  <a:lumOff val="15000"/>
                </a:schemeClr>
              </a:solidFill>
            </a:endParaRPr>
          </a:p>
          <a:p>
            <a:pPr marR="363855" indent="200025">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2	    def __</a:t>
            </a:r>
            <a:r>
              <a:rPr lang="en-US" altLang="zh-CN" sz="2400" dirty="0" err="1">
                <a:solidFill>
                  <a:schemeClr val="tx1">
                    <a:lumMod val="85000"/>
                    <a:lumOff val="15000"/>
                  </a:schemeClr>
                </a:solidFill>
              </a:rPr>
              <a:t>init</a:t>
            </a:r>
            <a:r>
              <a:rPr lang="en-US" altLang="zh-CN" sz="2400" dirty="0">
                <a:solidFill>
                  <a:schemeClr val="tx1">
                    <a:lumMod val="85000"/>
                    <a:lumOff val="15000"/>
                  </a:schemeClr>
                </a:solidFill>
              </a:rPr>
              <a:t>__(self, name, age): #</a:t>
            </a:r>
            <a:r>
              <a:rPr lang="zh-CN" altLang="en-US" sz="2400" dirty="0">
                <a:solidFill>
                  <a:schemeClr val="tx1">
                    <a:lumMod val="85000"/>
                    <a:lumOff val="15000"/>
                  </a:schemeClr>
                </a:solidFill>
              </a:rPr>
              <a:t>定义构造方法</a:t>
            </a:r>
            <a:endParaRPr lang="zh-CN" altLang="en-US" sz="2400" dirty="0">
              <a:solidFill>
                <a:schemeClr val="tx1">
                  <a:lumMod val="85000"/>
                  <a:lumOff val="15000"/>
                </a:schemeClr>
              </a:solidFill>
            </a:endParaRPr>
          </a:p>
          <a:p>
            <a:pPr marR="363855" indent="200025">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3	        self.name=name #</a:t>
            </a:r>
            <a:r>
              <a:rPr lang="zh-CN" altLang="en-US" sz="2400" dirty="0">
                <a:solidFill>
                  <a:schemeClr val="tx1">
                    <a:lumMod val="85000"/>
                    <a:lumOff val="15000"/>
                  </a:schemeClr>
                </a:solidFill>
              </a:rPr>
              <a:t>将</a:t>
            </a:r>
            <a:r>
              <a:rPr lang="en-US" altLang="zh-CN" sz="2400" dirty="0">
                <a:solidFill>
                  <a:schemeClr val="tx1">
                    <a:lumMod val="85000"/>
                    <a:lumOff val="15000"/>
                  </a:schemeClr>
                </a:solidFill>
              </a:rPr>
              <a:t>self</a:t>
            </a:r>
            <a:r>
              <a:rPr lang="zh-CN" altLang="en-US" sz="2400" dirty="0">
                <a:solidFill>
                  <a:schemeClr val="tx1">
                    <a:lumMod val="85000"/>
                    <a:lumOff val="15000"/>
                  </a:schemeClr>
                </a:solidFill>
              </a:rPr>
              <a:t>对应对象的</a:t>
            </a:r>
            <a:r>
              <a:rPr lang="en-US" altLang="zh-CN" sz="2400" dirty="0">
                <a:solidFill>
                  <a:schemeClr val="tx1">
                    <a:lumMod val="85000"/>
                    <a:lumOff val="15000"/>
                  </a:schemeClr>
                </a:solidFill>
              </a:rPr>
              <a:t>name</a:t>
            </a:r>
            <a:r>
              <a:rPr lang="zh-CN" altLang="en-US" sz="2400" dirty="0">
                <a:solidFill>
                  <a:schemeClr val="tx1">
                    <a:lumMod val="85000"/>
                    <a:lumOff val="15000"/>
                  </a:schemeClr>
                </a:solidFill>
              </a:rPr>
              <a:t>属性赋为形参</a:t>
            </a:r>
            <a:endParaRPr lang="en-US" altLang="zh-CN" sz="2400" dirty="0">
              <a:solidFill>
                <a:schemeClr val="tx1">
                  <a:lumMod val="85000"/>
                  <a:lumOff val="15000"/>
                </a:schemeClr>
              </a:solidFill>
            </a:endParaRPr>
          </a:p>
          <a:p>
            <a:pPr marR="363855" indent="200025">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a:solidFill>
                  <a:schemeClr val="tx1">
                    <a:lumMod val="85000"/>
                    <a:lumOff val="15000"/>
                  </a:schemeClr>
                </a:solidFill>
              </a:rPr>
              <a:t>             			     #name</a:t>
            </a:r>
            <a:r>
              <a:rPr lang="zh-CN" altLang="en-US" sz="2400" dirty="0">
                <a:solidFill>
                  <a:schemeClr val="tx1">
                    <a:lumMod val="85000"/>
                    <a:lumOff val="15000"/>
                  </a:schemeClr>
                </a:solidFill>
              </a:rPr>
              <a:t>的值</a:t>
            </a:r>
            <a:endParaRPr lang="zh-CN" altLang="en-US" sz="2400" dirty="0">
              <a:solidFill>
                <a:schemeClr val="tx1">
                  <a:lumMod val="85000"/>
                  <a:lumOff val="15000"/>
                </a:schemeClr>
              </a:solidFill>
            </a:endParaRPr>
          </a:p>
          <a:p>
            <a:pPr marR="363855" indent="200025">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4	        </a:t>
            </a:r>
            <a:r>
              <a:rPr lang="en-US" altLang="zh-CN" sz="2400" dirty="0" err="1">
                <a:solidFill>
                  <a:schemeClr val="tx1">
                    <a:lumMod val="85000"/>
                    <a:lumOff val="15000"/>
                  </a:schemeClr>
                </a:solidFill>
              </a:rPr>
              <a:t>self.age</a:t>
            </a:r>
            <a:r>
              <a:rPr lang="en-US" altLang="zh-CN" sz="2400" dirty="0">
                <a:solidFill>
                  <a:schemeClr val="tx1">
                    <a:lumMod val="85000"/>
                    <a:lumOff val="15000"/>
                  </a:schemeClr>
                </a:solidFill>
              </a:rPr>
              <a:t>=age #</a:t>
            </a:r>
            <a:r>
              <a:rPr lang="zh-CN" altLang="en-US" sz="2400" dirty="0">
                <a:solidFill>
                  <a:schemeClr val="tx1">
                    <a:lumMod val="85000"/>
                    <a:lumOff val="15000"/>
                  </a:schemeClr>
                </a:solidFill>
              </a:rPr>
              <a:t>将</a:t>
            </a:r>
            <a:r>
              <a:rPr lang="en-US" altLang="zh-CN" sz="2400" dirty="0">
                <a:solidFill>
                  <a:schemeClr val="tx1">
                    <a:lumMod val="85000"/>
                    <a:lumOff val="15000"/>
                  </a:schemeClr>
                </a:solidFill>
              </a:rPr>
              <a:t>self</a:t>
            </a:r>
            <a:r>
              <a:rPr lang="zh-CN" altLang="en-US" sz="2400" dirty="0">
                <a:solidFill>
                  <a:schemeClr val="tx1">
                    <a:lumMod val="85000"/>
                    <a:lumOff val="15000"/>
                  </a:schemeClr>
                </a:solidFill>
              </a:rPr>
              <a:t>对应对象的</a:t>
            </a:r>
            <a:r>
              <a:rPr lang="en-US" altLang="zh-CN" sz="2400" dirty="0">
                <a:solidFill>
                  <a:schemeClr val="tx1">
                    <a:lumMod val="85000"/>
                    <a:lumOff val="15000"/>
                  </a:schemeClr>
                </a:solidFill>
              </a:rPr>
              <a:t>age</a:t>
            </a:r>
            <a:r>
              <a:rPr lang="zh-CN" altLang="en-US" sz="2400" dirty="0">
                <a:solidFill>
                  <a:schemeClr val="tx1">
                    <a:lumMod val="85000"/>
                    <a:lumOff val="15000"/>
                  </a:schemeClr>
                </a:solidFill>
              </a:rPr>
              <a:t>属性赋为形参</a:t>
            </a:r>
            <a:r>
              <a:rPr lang="en-US" altLang="zh-CN" sz="2400" dirty="0">
                <a:solidFill>
                  <a:schemeClr val="tx1">
                    <a:lumMod val="85000"/>
                    <a:lumOff val="15000"/>
                  </a:schemeClr>
                </a:solidFill>
              </a:rPr>
              <a:t>age</a:t>
            </a:r>
            <a:r>
              <a:rPr lang="zh-CN" altLang="en-US" sz="2400" dirty="0">
                <a:solidFill>
                  <a:schemeClr val="tx1">
                    <a:lumMod val="85000"/>
                    <a:lumOff val="15000"/>
                  </a:schemeClr>
                </a:solidFill>
              </a:rPr>
              <a:t>的值</a:t>
            </a:r>
            <a:endParaRPr lang="zh-CN" altLang="en-US" sz="2400" dirty="0">
              <a:solidFill>
                <a:schemeClr val="tx1">
                  <a:lumMod val="85000"/>
                  <a:lumOff val="15000"/>
                </a:schemeClr>
              </a:solidFill>
            </a:endParaRPr>
          </a:p>
          <a:p>
            <a:pPr marR="363855" indent="200025">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5	    def __le__(self, other): #</a:t>
            </a:r>
            <a:r>
              <a:rPr lang="zh-CN" altLang="en-US" sz="2400" dirty="0">
                <a:solidFill>
                  <a:schemeClr val="tx1">
                    <a:lumMod val="85000"/>
                    <a:lumOff val="15000"/>
                  </a:schemeClr>
                </a:solidFill>
              </a:rPr>
              <a:t>定义内置方法</a:t>
            </a:r>
            <a:r>
              <a:rPr lang="en-US" altLang="zh-CN" sz="2400" dirty="0">
                <a:solidFill>
                  <a:schemeClr val="tx1">
                    <a:lumMod val="85000"/>
                    <a:lumOff val="15000"/>
                  </a:schemeClr>
                </a:solidFill>
              </a:rPr>
              <a:t>__le__</a:t>
            </a:r>
            <a:endParaRPr lang="en-US" altLang="zh-CN" sz="2400" dirty="0">
              <a:solidFill>
                <a:schemeClr val="tx1">
                  <a:lumMod val="85000"/>
                  <a:lumOff val="15000"/>
                </a:schemeClr>
              </a:solidFill>
            </a:endParaRPr>
          </a:p>
          <a:p>
            <a:pPr marR="363855" indent="200025">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6	        return </a:t>
            </a:r>
            <a:r>
              <a:rPr lang="en-US" altLang="zh-CN" sz="2400" dirty="0" err="1">
                <a:solidFill>
                  <a:schemeClr val="tx1">
                    <a:lumMod val="85000"/>
                    <a:lumOff val="15000"/>
                  </a:schemeClr>
                </a:solidFill>
              </a:rPr>
              <a:t>self.age</a:t>
            </a:r>
            <a:r>
              <a:rPr lang="en-US" altLang="zh-CN" sz="2400" dirty="0">
                <a:solidFill>
                  <a:schemeClr val="tx1">
                    <a:lumMod val="85000"/>
                    <a:lumOff val="15000"/>
                  </a:schemeClr>
                </a:solidFill>
              </a:rPr>
              <a:t>&lt;=</a:t>
            </a:r>
            <a:r>
              <a:rPr lang="en-US" altLang="zh-CN" sz="2400" dirty="0" err="1">
                <a:solidFill>
                  <a:schemeClr val="tx1">
                    <a:lumMod val="85000"/>
                    <a:lumOff val="15000"/>
                  </a:schemeClr>
                </a:solidFill>
              </a:rPr>
              <a:t>other.age</a:t>
            </a:r>
            <a:endParaRPr lang="en-US" altLang="zh-CN" sz="2400" dirty="0">
              <a:solidFill>
                <a:schemeClr val="tx1">
                  <a:lumMod val="85000"/>
                  <a:lumOff val="15000"/>
                </a:schemeClr>
              </a:solidFill>
            </a:endParaRPr>
          </a:p>
          <a:p>
            <a:pPr marR="363855" indent="200025">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7	if __name__=='__main__’:</a:t>
            </a:r>
            <a:endParaRPr lang="en-US" altLang="zh-CN" sz="2400" dirty="0">
              <a:solidFill>
                <a:schemeClr val="tx1">
                  <a:lumMod val="85000"/>
                  <a:lumOff val="15000"/>
                </a:schemeClr>
              </a:solidFill>
            </a:endParaRPr>
          </a:p>
          <a:p>
            <a:pPr marR="363855" indent="200025">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8	    stu1=Student('</a:t>
            </a:r>
            <a:r>
              <a:rPr lang="zh-CN" altLang="en-US" sz="2400" dirty="0">
                <a:solidFill>
                  <a:schemeClr val="tx1">
                    <a:lumMod val="85000"/>
                    <a:lumOff val="15000"/>
                  </a:schemeClr>
                </a:solidFill>
              </a:rPr>
              <a:t>李晓明</a:t>
            </a:r>
            <a:r>
              <a:rPr lang="en-US" altLang="zh-CN" sz="2400" dirty="0">
                <a:solidFill>
                  <a:schemeClr val="tx1">
                    <a:lumMod val="85000"/>
                    <a:lumOff val="15000"/>
                  </a:schemeClr>
                </a:solidFill>
              </a:rPr>
              <a:t>',19) #</a:t>
            </a:r>
            <a:r>
              <a:rPr lang="zh-CN" altLang="en-US" sz="2400" dirty="0">
                <a:solidFill>
                  <a:schemeClr val="tx1">
                    <a:lumMod val="85000"/>
                    <a:lumOff val="15000"/>
                  </a:schemeClr>
                </a:solidFill>
              </a:rPr>
              <a:t>定义</a:t>
            </a:r>
            <a:r>
              <a:rPr lang="en-US" altLang="zh-CN" sz="2400" dirty="0">
                <a:solidFill>
                  <a:schemeClr val="tx1">
                    <a:lumMod val="85000"/>
                    <a:lumOff val="15000"/>
                  </a:schemeClr>
                </a:solidFill>
              </a:rPr>
              <a:t>Student</a:t>
            </a:r>
            <a:r>
              <a:rPr lang="zh-CN" altLang="en-US" sz="2400" dirty="0">
                <a:solidFill>
                  <a:schemeClr val="tx1">
                    <a:lumMod val="85000"/>
                    <a:lumOff val="15000"/>
                  </a:schemeClr>
                </a:solidFill>
              </a:rPr>
              <a:t>类对象</a:t>
            </a:r>
            <a:r>
              <a:rPr lang="en-US" altLang="zh-CN" sz="2400" dirty="0">
                <a:solidFill>
                  <a:schemeClr val="tx1">
                    <a:lumMod val="85000"/>
                    <a:lumOff val="15000"/>
                  </a:schemeClr>
                </a:solidFill>
              </a:rPr>
              <a:t>stu1</a:t>
            </a:r>
            <a:endParaRPr lang="en-US" altLang="zh-CN" sz="2400" dirty="0">
              <a:solidFill>
                <a:schemeClr val="tx1">
                  <a:lumMod val="85000"/>
                  <a:lumOff val="15000"/>
                </a:schemeClr>
              </a:solidFill>
            </a:endParaRPr>
          </a:p>
          <a:p>
            <a:pPr marR="363855" indent="200025">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9	    stu2=Student('</a:t>
            </a:r>
            <a:r>
              <a:rPr lang="zh-CN" altLang="en-US" sz="2400" dirty="0">
                <a:solidFill>
                  <a:schemeClr val="tx1">
                    <a:lumMod val="85000"/>
                    <a:lumOff val="15000"/>
                  </a:schemeClr>
                </a:solidFill>
              </a:rPr>
              <a:t>马红</a:t>
            </a:r>
            <a:r>
              <a:rPr lang="en-US" altLang="zh-CN" sz="2400" dirty="0">
                <a:solidFill>
                  <a:schemeClr val="tx1">
                    <a:lumMod val="85000"/>
                    <a:lumOff val="15000"/>
                  </a:schemeClr>
                </a:solidFill>
              </a:rPr>
              <a:t>',20) #</a:t>
            </a:r>
            <a:r>
              <a:rPr lang="zh-CN" altLang="en-US" sz="2400" dirty="0">
                <a:solidFill>
                  <a:schemeClr val="tx1">
                    <a:lumMod val="85000"/>
                    <a:lumOff val="15000"/>
                  </a:schemeClr>
                </a:solidFill>
              </a:rPr>
              <a:t>定义</a:t>
            </a:r>
            <a:r>
              <a:rPr lang="en-US" altLang="zh-CN" sz="2400" dirty="0">
                <a:solidFill>
                  <a:schemeClr val="tx1">
                    <a:lumMod val="85000"/>
                    <a:lumOff val="15000"/>
                  </a:schemeClr>
                </a:solidFill>
              </a:rPr>
              <a:t>Student</a:t>
            </a:r>
            <a:r>
              <a:rPr lang="zh-CN" altLang="en-US" sz="2400" dirty="0">
                <a:solidFill>
                  <a:schemeClr val="tx1">
                    <a:lumMod val="85000"/>
                    <a:lumOff val="15000"/>
                  </a:schemeClr>
                </a:solidFill>
              </a:rPr>
              <a:t>类对象</a:t>
            </a:r>
            <a:r>
              <a:rPr lang="en-US" altLang="zh-CN" sz="2400" dirty="0">
                <a:solidFill>
                  <a:schemeClr val="tx1">
                    <a:lumMod val="85000"/>
                    <a:lumOff val="15000"/>
                  </a:schemeClr>
                </a:solidFill>
              </a:rPr>
              <a:t>stu2</a:t>
            </a:r>
            <a:endParaRPr lang="en-US" altLang="zh-CN" sz="2400" dirty="0">
              <a:solidFill>
                <a:schemeClr val="tx1">
                  <a:lumMod val="85000"/>
                  <a:lumOff val="15000"/>
                </a:schemeClr>
              </a:solidFill>
            </a:endParaRPr>
          </a:p>
          <a:p>
            <a:pPr marR="363855" indent="200025">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10	    print('</a:t>
            </a:r>
            <a:r>
              <a:rPr lang="zh-CN" altLang="en-US" sz="2400" dirty="0">
                <a:solidFill>
                  <a:schemeClr val="tx1">
                    <a:lumMod val="85000"/>
                    <a:lumOff val="15000"/>
                  </a:schemeClr>
                </a:solidFill>
              </a:rPr>
              <a:t>马红的年龄小于等于李晓明的年龄：</a:t>
            </a:r>
            <a:r>
              <a:rPr lang="en-US" altLang="zh-CN" sz="2400" dirty="0">
                <a:solidFill>
                  <a:schemeClr val="tx1">
                    <a:lumMod val="85000"/>
                    <a:lumOff val="15000"/>
                  </a:schemeClr>
                </a:solidFill>
              </a:rPr>
              <a:t>', stu2&lt;=stu1)</a:t>
            </a:r>
            <a:endParaRPr lang="en-US" altLang="zh-CN" sz="2400" dirty="0">
              <a:solidFill>
                <a:schemeClr val="tx1">
                  <a:lumMod val="85000"/>
                  <a:lumOff val="15000"/>
                </a:schemeClr>
              </a:solidFill>
            </a:endParaRPr>
          </a:p>
        </p:txBody>
      </p:sp>
      <p:sp>
        <p:nvSpPr>
          <p:cNvPr id="16" name="KSO_Shape"/>
          <p:cNvSpPr/>
          <p:nvPr/>
        </p:nvSpPr>
        <p:spPr>
          <a:xfrm>
            <a:off x="2244039" y="1797941"/>
            <a:ext cx="8833536" cy="4243783"/>
          </a:xfrm>
          <a:prstGeom prst="roundRect">
            <a:avLst>
              <a:gd name="adj" fmla="val 5782"/>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3" name="矩形 12"/>
          <p:cNvSpPr/>
          <p:nvPr/>
        </p:nvSpPr>
        <p:spPr>
          <a:xfrm>
            <a:off x="2154639" y="6081660"/>
            <a:ext cx="6475011" cy="470065"/>
          </a:xfrm>
          <a:prstGeom prst="rect">
            <a:avLst/>
          </a:prstGeom>
        </p:spPr>
        <p:txBody>
          <a:bodyPr wrap="square">
            <a:spAutoFit/>
          </a:bodyPr>
          <a:lstStyle/>
          <a:p>
            <a:pPr marR="363855" indent="200025">
              <a:lnSpc>
                <a:spcPct val="11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ea typeface="微软雅黑" panose="020B0503020204020204" pitchFamily="34" charset="-122"/>
              </a:rPr>
              <a:t>马红的年龄小于等于李晓明的年龄： </a:t>
            </a:r>
            <a:r>
              <a:rPr lang="en-US" altLang="zh-CN" sz="2400" dirty="0">
                <a:solidFill>
                  <a:schemeClr val="tx1">
                    <a:lumMod val="85000"/>
                    <a:lumOff val="15000"/>
                  </a:schemeClr>
                </a:solidFill>
                <a:ea typeface="微软雅黑" panose="020B0503020204020204" pitchFamily="34" charset="-122"/>
              </a:rPr>
              <a:t>False</a:t>
            </a:r>
            <a:endParaRPr lang="en-US" altLang="zh-CN" sz="2400" dirty="0">
              <a:solidFill>
                <a:schemeClr val="tx1">
                  <a:lumMod val="85000"/>
                  <a:lumOff val="15000"/>
                </a:schemeClr>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p:tgtEl>
                                          <p:spTgt spid="8"/>
                                        </p:tgtEl>
                                        <p:attrNameLst>
                                          <p:attrName>ppt_y</p:attrName>
                                        </p:attrNameLst>
                                      </p:cBhvr>
                                      <p:tavLst>
                                        <p:tav tm="0">
                                          <p:val>
                                            <p:strVal val="#ppt_y+#ppt_h*1.125000"/>
                                          </p:val>
                                        </p:tav>
                                        <p:tav tm="100000">
                                          <p:val>
                                            <p:strVal val="#ppt_y"/>
                                          </p:val>
                                        </p:tav>
                                      </p:tavLst>
                                    </p:anim>
                                    <p:animEffect transition="in" filter="wipe(up)">
                                      <p:cBhvr>
                                        <p:cTn id="14" dur="500"/>
                                        <p:tgtEl>
                                          <p:spTgt spid="8"/>
                                        </p:tgtEl>
                                      </p:cBhvr>
                                    </p:animEffect>
                                  </p:childTnLst>
                                </p:cTn>
                              </p:par>
                              <p:par>
                                <p:cTn id="15" presetID="2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p:tgtEl>
                                          <p:spTgt spid="12"/>
                                        </p:tgtEl>
                                        <p:attrNameLst>
                                          <p:attrName>ppt_y</p:attrName>
                                        </p:attrNameLst>
                                      </p:cBhvr>
                                      <p:tavLst>
                                        <p:tav tm="0">
                                          <p:val>
                                            <p:strVal val="#ppt_y-#ppt_h*1.125000"/>
                                          </p:val>
                                        </p:tav>
                                        <p:tav tm="100000">
                                          <p:val>
                                            <p:strVal val="#ppt_y"/>
                                          </p:val>
                                        </p:tav>
                                      </p:tavLst>
                                    </p:anim>
                                    <p:animEffect transition="in" filter="wipe(down)">
                                      <p:cBhvr>
                                        <p:cTn id="21" dur="500"/>
                                        <p:tgtEl>
                                          <p:spTgt spid="12"/>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5" grpId="0"/>
      <p:bldP spid="16" grpId="0" animBg="1"/>
      <p:bldP spid="1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已知</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是</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Student</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类对象，则执行“</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print(</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时会自动执行</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Student</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类的（    ）方法。</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__</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init</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__</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__str__</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__format__</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__print__</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0" name="椭圆 9"/>
          <p:cNvSpPr>
            <a:spLocks noChangeAspect="1"/>
          </p:cNvSpPr>
          <p:nvPr>
            <p:custDataLst>
              <p:tags r:id="rId7"/>
            </p:custDataLst>
          </p:nvPr>
        </p:nvSpPr>
        <p:spPr>
          <a:xfrm>
            <a:off x="1571625" y="3707606"/>
            <a:ext cx="514350" cy="514350"/>
          </a:xfrm>
          <a:prstGeom prst="ellipse">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B</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1" name="椭圆 10"/>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 name="椭圆 11"/>
          <p:cNvSpPr>
            <a:spLocks noChangeAspect="1"/>
          </p:cNvSpPr>
          <p:nvPr>
            <p:custDataLst>
              <p:tags r:id="rId9"/>
            </p:custDataLst>
          </p:nvPr>
        </p:nvSpPr>
        <p:spPr>
          <a:xfrm>
            <a:off x="1571625" y="542210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3" name="矩形: 圆角 12"/>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提交</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18" name="组合 17"/>
          <p:cNvGrpSpPr/>
          <p:nvPr>
            <p:custDataLst>
              <p:tags r:id="rId11"/>
            </p:custDataLst>
          </p:nvPr>
        </p:nvGrpSpPr>
        <p:grpSpPr>
          <a:xfrm>
            <a:off x="0" y="0"/>
            <a:ext cx="12192000" cy="635000"/>
            <a:chOff x="0" y="0"/>
            <a:chExt cx="12192000" cy="635000"/>
          </a:xfrm>
        </p:grpSpPr>
        <p:sp>
          <p:nvSpPr>
            <p:cNvPr id="14" name="TitleBackground"/>
            <p:cNvSpPr/>
            <p:nvPr>
              <p:custDataLst>
                <p:tags r:id="rId12"/>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ColorBlock"/>
            <p:cNvSpPr/>
            <p:nvPr>
              <p:custDataLst>
                <p:tags r:id="rId13"/>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8"/>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420006" y="2702387"/>
            <a:ext cx="5351987" cy="1354801"/>
            <a:chOff x="3420006" y="2702387"/>
            <a:chExt cx="5351987" cy="1354801"/>
          </a:xfrm>
        </p:grpSpPr>
        <p:sp>
          <p:nvSpPr>
            <p:cNvPr id="33" name="文本框 32"/>
            <p:cNvSpPr txBox="1"/>
            <p:nvPr/>
          </p:nvSpPr>
          <p:spPr>
            <a:xfrm>
              <a:off x="3457718" y="2733749"/>
              <a:ext cx="5314275" cy="1323439"/>
            </a:xfrm>
            <a:prstGeom prst="rect">
              <a:avLst/>
            </a:prstGeom>
            <a:noFill/>
          </p:spPr>
          <p:txBody>
            <a:bodyPr wrap="none" rtlCol="0">
              <a:spAutoFit/>
            </a:bodyPr>
            <a:lstStyle/>
            <a:p>
              <a:pPr lvl="0" algn="ctr">
                <a:defRPr/>
              </a:pPr>
              <a:r>
                <a:rPr lang="zh-CN" altLang="en-US" sz="8000" b="1" dirty="0">
                  <a:solidFill>
                    <a:srgbClr val="B1C400"/>
                  </a:solidFill>
                  <a:latin typeface="Bauhaus 93" panose="04030905020B02020C02" pitchFamily="82" charset="0"/>
                  <a:ea typeface="Adobe Gothic Std B" panose="020B0800000000000000" pitchFamily="34" charset="-128"/>
                </a:rPr>
                <a:t>继承的概念</a:t>
              </a:r>
              <a:endParaRPr lang="zh-CN" altLang="en-US" sz="8000" b="1" kern="1200" dirty="0">
                <a:solidFill>
                  <a:srgbClr val="B1C400"/>
                </a:solidFill>
                <a:latin typeface="+mj-ea"/>
              </a:endParaRPr>
            </a:p>
          </p:txBody>
        </p:sp>
        <p:sp>
          <p:nvSpPr>
            <p:cNvPr id="34" name="文本框 33"/>
            <p:cNvSpPr txBox="1"/>
            <p:nvPr/>
          </p:nvSpPr>
          <p:spPr>
            <a:xfrm>
              <a:off x="3420006" y="2702387"/>
              <a:ext cx="5314275" cy="1323439"/>
            </a:xfrm>
            <a:prstGeom prst="rect">
              <a:avLst/>
            </a:prstGeom>
            <a:noFill/>
          </p:spPr>
          <p:txBody>
            <a:bodyPr wrap="none" rtlCol="0">
              <a:spAutoFit/>
            </a:bodyPr>
            <a:lstStyle/>
            <a:p>
              <a:pPr lvl="0" algn="ctr">
                <a:defRPr/>
              </a:pPr>
              <a:r>
                <a:rPr lang="zh-CN" altLang="en-US" sz="8000" b="1" dirty="0">
                  <a:solidFill>
                    <a:srgbClr val="1950B2"/>
                  </a:solidFill>
                  <a:latin typeface="Bauhaus 93" panose="04030905020B02020C02" pitchFamily="82" charset="0"/>
                  <a:ea typeface="Adobe Gothic Std B" panose="020B0800000000000000" pitchFamily="34" charset="-128"/>
                </a:rPr>
                <a:t>继承的概念</a:t>
              </a:r>
              <a:endParaRPr lang="zh-CN" altLang="en-US" sz="8000" b="1" kern="1200" dirty="0">
                <a:solidFill>
                  <a:srgbClr val="1950B2"/>
                </a:solidFill>
                <a:latin typeface="+mj-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567376" y="477138"/>
            <a:ext cx="3057248" cy="584775"/>
          </a:xfrm>
          <a:prstGeom prst="rect">
            <a:avLst/>
          </a:prstGeom>
        </p:spPr>
        <p:txBody>
          <a:bodyPr wrap="none">
            <a:spAutoFit/>
          </a:bodyPr>
          <a:lstStyle/>
          <a:p>
            <a:pPr algn="ctr"/>
            <a:r>
              <a:rPr lang="zh-CN" altLang="en-US" sz="3200" b="1" dirty="0">
                <a:solidFill>
                  <a:schemeClr val="tx1">
                    <a:lumMod val="85000"/>
                    <a:lumOff val="15000"/>
                  </a:schemeClr>
                </a:solidFill>
                <a:ea typeface="微软雅黑" panose="020B0503020204020204" pitchFamily="34" charset="-122"/>
              </a:rPr>
              <a:t>类和对象的概念</a:t>
            </a:r>
            <a:endParaRPr lang="zh-CN" altLang="en-US" sz="3200" b="1" dirty="0">
              <a:solidFill>
                <a:schemeClr val="tx1">
                  <a:lumMod val="85000"/>
                  <a:lumOff val="15000"/>
                </a:schemeClr>
              </a:solidFill>
              <a:ea typeface="微软雅黑" panose="020B0503020204020204" pitchFamily="34" charset="-122"/>
            </a:endParaRPr>
          </a:p>
        </p:txBody>
      </p:sp>
      <p:grpSp>
        <p:nvGrpSpPr>
          <p:cNvPr id="40" name="组合 39"/>
          <p:cNvGrpSpPr/>
          <p:nvPr/>
        </p:nvGrpSpPr>
        <p:grpSpPr>
          <a:xfrm>
            <a:off x="535897" y="1316148"/>
            <a:ext cx="6527117" cy="4851536"/>
            <a:chOff x="1331008" y="1696577"/>
            <a:chExt cx="6527117" cy="4851536"/>
          </a:xfrm>
        </p:grpSpPr>
        <p:sp>
          <p:nvSpPr>
            <p:cNvPr id="3" name="矩形 2"/>
            <p:cNvSpPr/>
            <p:nvPr/>
          </p:nvSpPr>
          <p:spPr>
            <a:xfrm>
              <a:off x="1564372" y="1892825"/>
              <a:ext cx="6060389" cy="4524315"/>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ea typeface="微软雅黑" panose="020B0503020204020204" pitchFamily="34" charset="-122"/>
                </a:rPr>
                <a:t>类和对象是面向对象程序设计的两个重要概念。</a:t>
              </a:r>
              <a:endParaRPr lang="zh-CN" altLang="en-US" sz="2400" dirty="0">
                <a:solidFill>
                  <a:schemeClr val="tx1">
                    <a:lumMod val="85000"/>
                    <a:lumOff val="15000"/>
                  </a:schemeClr>
                </a:solidFill>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ea typeface="微软雅黑" panose="020B0503020204020204" pitchFamily="34" charset="-122"/>
                </a:rPr>
                <a:t>类和对象的关系即数据类型与变量的关系，根据一个类可以创建多个对象，而每个对象只能是某一个类的对象。</a:t>
              </a:r>
              <a:endParaRPr lang="zh-CN" altLang="en-US" sz="2400" dirty="0">
                <a:solidFill>
                  <a:schemeClr val="tx1">
                    <a:lumMod val="85000"/>
                    <a:lumOff val="15000"/>
                  </a:schemeClr>
                </a:solidFill>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ea typeface="微软雅黑" panose="020B0503020204020204" pitchFamily="34" charset="-122"/>
                </a:rPr>
                <a:t>类规定了可以用于存储什么数据，而对象用于实际存储数据，每个对象可存储不同的数据。</a:t>
              </a:r>
              <a:endParaRPr lang="zh-CN" altLang="en-US" sz="2400" dirty="0">
                <a:solidFill>
                  <a:schemeClr val="tx1">
                    <a:lumMod val="85000"/>
                    <a:lumOff val="15000"/>
                  </a:schemeClr>
                </a:solidFill>
                <a:ea typeface="微软雅黑" panose="020B0503020204020204" pitchFamily="34" charset="-122"/>
              </a:endParaRPr>
            </a:p>
          </p:txBody>
        </p:sp>
        <p:sp>
          <p:nvSpPr>
            <p:cNvPr id="48" name="KSO_Shape"/>
            <p:cNvSpPr/>
            <p:nvPr/>
          </p:nvSpPr>
          <p:spPr>
            <a:xfrm>
              <a:off x="1331008" y="1696577"/>
              <a:ext cx="6527117" cy="4851536"/>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grpSp>
        <p:nvGrpSpPr>
          <p:cNvPr id="18" name="组合 17"/>
          <p:cNvGrpSpPr/>
          <p:nvPr/>
        </p:nvGrpSpPr>
        <p:grpSpPr>
          <a:xfrm>
            <a:off x="7349204" y="1401176"/>
            <a:ext cx="4451358" cy="3470925"/>
            <a:chOff x="7525190" y="1061913"/>
            <a:chExt cx="4451358" cy="3470925"/>
          </a:xfrm>
        </p:grpSpPr>
        <p:grpSp>
          <p:nvGrpSpPr>
            <p:cNvPr id="7" name="组合 6"/>
            <p:cNvGrpSpPr/>
            <p:nvPr/>
          </p:nvGrpSpPr>
          <p:grpSpPr>
            <a:xfrm>
              <a:off x="7525190" y="2257786"/>
              <a:ext cx="1574360" cy="1355880"/>
              <a:chOff x="7525190" y="2257786"/>
              <a:chExt cx="1574360" cy="1355880"/>
            </a:xfrm>
          </p:grpSpPr>
          <p:sp>
            <p:nvSpPr>
              <p:cNvPr id="2" name="矩形 1"/>
              <p:cNvSpPr/>
              <p:nvPr/>
            </p:nvSpPr>
            <p:spPr>
              <a:xfrm>
                <a:off x="7537450" y="2615184"/>
                <a:ext cx="1562100" cy="998482"/>
              </a:xfrm>
              <a:prstGeom prst="rect">
                <a:avLst/>
              </a:prstGeom>
              <a:noFill/>
              <a:ln w="1905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ea typeface="微软雅黑" panose="020B0503020204020204" pitchFamily="34" charset="-122"/>
                  <a:cs typeface="+mn-cs"/>
                  <a:sym typeface="Arial" panose="020B0604020202020204" pitchFamily="34" charset="0"/>
                </a:endParaRPr>
              </a:p>
            </p:txBody>
          </p:sp>
          <p:sp>
            <p:nvSpPr>
              <p:cNvPr id="5" name="文本框 4"/>
              <p:cNvSpPr txBox="1"/>
              <p:nvPr/>
            </p:nvSpPr>
            <p:spPr>
              <a:xfrm>
                <a:off x="7525190" y="2257786"/>
                <a:ext cx="877163" cy="369332"/>
              </a:xfrm>
              <a:prstGeom prst="rect">
                <a:avLst/>
              </a:prstGeom>
              <a:noFill/>
            </p:spPr>
            <p:txBody>
              <a:bodyPr wrap="none" rtlCol="0">
                <a:spAutoFit/>
              </a:bodyPr>
              <a:lstStyle/>
              <a:p>
                <a:r>
                  <a:rPr lang="zh-CN" altLang="en-US" dirty="0"/>
                  <a:t>学生类</a:t>
                </a:r>
                <a:endParaRPr lang="zh-CN" altLang="en-US" dirty="0"/>
              </a:p>
            </p:txBody>
          </p:sp>
          <p:sp>
            <p:nvSpPr>
              <p:cNvPr id="9" name="文本框 8"/>
              <p:cNvSpPr txBox="1"/>
              <p:nvPr/>
            </p:nvSpPr>
            <p:spPr>
              <a:xfrm>
                <a:off x="7525190" y="2614083"/>
                <a:ext cx="877163" cy="369332"/>
              </a:xfrm>
              <a:prstGeom prst="rect">
                <a:avLst/>
              </a:prstGeom>
              <a:noFill/>
            </p:spPr>
            <p:txBody>
              <a:bodyPr wrap="none" rtlCol="0">
                <a:spAutoFit/>
              </a:bodyPr>
              <a:lstStyle/>
              <a:p>
                <a:r>
                  <a:rPr lang="zh-CN" altLang="en-US" dirty="0"/>
                  <a:t>属性：</a:t>
                </a:r>
                <a:endParaRPr lang="zh-CN" altLang="en-US" dirty="0"/>
              </a:p>
            </p:txBody>
          </p:sp>
          <p:sp>
            <p:nvSpPr>
              <p:cNvPr id="10" name="文本框 9"/>
              <p:cNvSpPr txBox="1"/>
              <p:nvPr/>
            </p:nvSpPr>
            <p:spPr>
              <a:xfrm>
                <a:off x="7624624" y="2951115"/>
                <a:ext cx="646331" cy="369332"/>
              </a:xfrm>
              <a:prstGeom prst="rect">
                <a:avLst/>
              </a:prstGeom>
              <a:noFill/>
            </p:spPr>
            <p:txBody>
              <a:bodyPr wrap="none" rtlCol="0">
                <a:spAutoFit/>
              </a:bodyPr>
              <a:lstStyle/>
              <a:p>
                <a:r>
                  <a:rPr lang="zh-CN" altLang="en-US" dirty="0"/>
                  <a:t>学号</a:t>
                </a:r>
                <a:endParaRPr lang="zh-CN" altLang="en-US" dirty="0"/>
              </a:p>
            </p:txBody>
          </p:sp>
          <p:sp>
            <p:nvSpPr>
              <p:cNvPr id="11" name="文本框 10"/>
              <p:cNvSpPr txBox="1"/>
              <p:nvPr/>
            </p:nvSpPr>
            <p:spPr>
              <a:xfrm>
                <a:off x="7624624" y="3244334"/>
                <a:ext cx="646331" cy="369332"/>
              </a:xfrm>
              <a:prstGeom prst="rect">
                <a:avLst/>
              </a:prstGeom>
              <a:noFill/>
            </p:spPr>
            <p:txBody>
              <a:bodyPr wrap="none" rtlCol="0">
                <a:spAutoFit/>
              </a:bodyPr>
              <a:lstStyle/>
              <a:p>
                <a:r>
                  <a:rPr lang="zh-CN" altLang="en-US" dirty="0"/>
                  <a:t>姓名</a:t>
                </a:r>
                <a:endParaRPr lang="zh-CN" altLang="en-US" dirty="0"/>
              </a:p>
            </p:txBody>
          </p:sp>
        </p:grpSp>
        <p:grpSp>
          <p:nvGrpSpPr>
            <p:cNvPr id="8" name="组合 7"/>
            <p:cNvGrpSpPr/>
            <p:nvPr/>
          </p:nvGrpSpPr>
          <p:grpSpPr>
            <a:xfrm>
              <a:off x="10060639" y="1061913"/>
              <a:ext cx="1775919" cy="1355880"/>
              <a:chOff x="7525190" y="4214605"/>
              <a:chExt cx="1775919" cy="1355880"/>
            </a:xfrm>
          </p:grpSpPr>
          <p:sp>
            <p:nvSpPr>
              <p:cNvPr id="12" name="矩形 11"/>
              <p:cNvSpPr/>
              <p:nvPr/>
            </p:nvSpPr>
            <p:spPr>
              <a:xfrm>
                <a:off x="7537449" y="4572003"/>
                <a:ext cx="1763659" cy="998482"/>
              </a:xfrm>
              <a:prstGeom prst="rect">
                <a:avLst/>
              </a:prstGeom>
              <a:noFill/>
              <a:ln w="1905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ea typeface="微软雅黑" panose="020B0503020204020204" pitchFamily="34" charset="-122"/>
                  <a:cs typeface="+mn-cs"/>
                  <a:sym typeface="Arial" panose="020B0604020202020204" pitchFamily="34" charset="0"/>
                </a:endParaRPr>
              </a:p>
            </p:txBody>
          </p:sp>
          <p:sp>
            <p:nvSpPr>
              <p:cNvPr id="13" name="文本框 12"/>
              <p:cNvSpPr txBox="1"/>
              <p:nvPr/>
            </p:nvSpPr>
            <p:spPr>
              <a:xfrm>
                <a:off x="7525190" y="4214605"/>
                <a:ext cx="1223412" cy="369332"/>
              </a:xfrm>
              <a:prstGeom prst="rect">
                <a:avLst/>
              </a:prstGeom>
              <a:noFill/>
            </p:spPr>
            <p:txBody>
              <a:bodyPr wrap="none" rtlCol="0">
                <a:spAutoFit/>
              </a:bodyPr>
              <a:lstStyle/>
              <a:p>
                <a:r>
                  <a:rPr lang="zh-CN" altLang="en-US" dirty="0"/>
                  <a:t>学生对象</a:t>
                </a:r>
                <a:r>
                  <a:rPr lang="en-US" altLang="zh-CN" dirty="0"/>
                  <a:t>1</a:t>
                </a:r>
                <a:endParaRPr lang="zh-CN" altLang="en-US" dirty="0"/>
              </a:p>
            </p:txBody>
          </p:sp>
          <p:sp>
            <p:nvSpPr>
              <p:cNvPr id="14" name="文本框 13"/>
              <p:cNvSpPr txBox="1"/>
              <p:nvPr/>
            </p:nvSpPr>
            <p:spPr>
              <a:xfrm>
                <a:off x="7525190" y="4570902"/>
                <a:ext cx="1107996" cy="369332"/>
              </a:xfrm>
              <a:prstGeom prst="rect">
                <a:avLst/>
              </a:prstGeom>
              <a:noFill/>
            </p:spPr>
            <p:txBody>
              <a:bodyPr wrap="none" rtlCol="0">
                <a:spAutoFit/>
              </a:bodyPr>
              <a:lstStyle/>
              <a:p>
                <a:r>
                  <a:rPr lang="zh-CN" altLang="en-US" dirty="0"/>
                  <a:t>属性值：</a:t>
                </a:r>
                <a:endParaRPr lang="zh-CN" altLang="en-US" dirty="0"/>
              </a:p>
            </p:txBody>
          </p:sp>
          <p:sp>
            <p:nvSpPr>
              <p:cNvPr id="15" name="文本框 14"/>
              <p:cNvSpPr txBox="1"/>
              <p:nvPr/>
            </p:nvSpPr>
            <p:spPr>
              <a:xfrm>
                <a:off x="7624624" y="4907934"/>
                <a:ext cx="1676485" cy="369332"/>
              </a:xfrm>
              <a:prstGeom prst="rect">
                <a:avLst/>
              </a:prstGeom>
              <a:noFill/>
            </p:spPr>
            <p:txBody>
              <a:bodyPr wrap="none" rtlCol="0">
                <a:spAutoFit/>
              </a:bodyPr>
              <a:lstStyle/>
              <a:p>
                <a:r>
                  <a:rPr lang="zh-CN" altLang="en-US" dirty="0"/>
                  <a:t>学号：</a:t>
                </a:r>
                <a:r>
                  <a:rPr lang="en-US" altLang="zh-CN" dirty="0"/>
                  <a:t>1810011</a:t>
                </a:r>
                <a:endParaRPr lang="zh-CN" altLang="en-US" dirty="0"/>
              </a:p>
            </p:txBody>
          </p:sp>
          <p:sp>
            <p:nvSpPr>
              <p:cNvPr id="16" name="文本框 15"/>
              <p:cNvSpPr txBox="1"/>
              <p:nvPr/>
            </p:nvSpPr>
            <p:spPr>
              <a:xfrm>
                <a:off x="7624624" y="5201153"/>
                <a:ext cx="1569660" cy="369332"/>
              </a:xfrm>
              <a:prstGeom prst="rect">
                <a:avLst/>
              </a:prstGeom>
              <a:noFill/>
            </p:spPr>
            <p:txBody>
              <a:bodyPr wrap="none" rtlCol="0">
                <a:spAutoFit/>
              </a:bodyPr>
              <a:lstStyle/>
              <a:p>
                <a:r>
                  <a:rPr lang="zh-CN" altLang="en-US" dirty="0"/>
                  <a:t>姓名：李晓明</a:t>
                </a:r>
                <a:endParaRPr lang="zh-CN" altLang="en-US" dirty="0"/>
              </a:p>
            </p:txBody>
          </p:sp>
        </p:grpSp>
        <p:grpSp>
          <p:nvGrpSpPr>
            <p:cNvPr id="19" name="组合 18"/>
            <p:cNvGrpSpPr/>
            <p:nvPr/>
          </p:nvGrpSpPr>
          <p:grpSpPr>
            <a:xfrm>
              <a:off x="10060639" y="2612710"/>
              <a:ext cx="1775919" cy="1355880"/>
              <a:chOff x="7525190" y="4214605"/>
              <a:chExt cx="1775919" cy="1355880"/>
            </a:xfrm>
          </p:grpSpPr>
          <p:sp>
            <p:nvSpPr>
              <p:cNvPr id="20" name="矩形 19"/>
              <p:cNvSpPr/>
              <p:nvPr/>
            </p:nvSpPr>
            <p:spPr>
              <a:xfrm>
                <a:off x="7537449" y="4572003"/>
                <a:ext cx="1763659" cy="998482"/>
              </a:xfrm>
              <a:prstGeom prst="rect">
                <a:avLst/>
              </a:prstGeom>
              <a:noFill/>
              <a:ln w="19050">
                <a:solidFill>
                  <a:schemeClr val="tx1">
                    <a:lumMod val="85000"/>
                    <a:lumOff val="1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ea typeface="微软雅黑" panose="020B0503020204020204" pitchFamily="34" charset="-122"/>
                  <a:cs typeface="+mn-cs"/>
                  <a:sym typeface="Arial" panose="020B0604020202020204" pitchFamily="34" charset="0"/>
                </a:endParaRPr>
              </a:p>
            </p:txBody>
          </p:sp>
          <p:sp>
            <p:nvSpPr>
              <p:cNvPr id="21" name="文本框 20"/>
              <p:cNvSpPr txBox="1"/>
              <p:nvPr/>
            </p:nvSpPr>
            <p:spPr>
              <a:xfrm>
                <a:off x="7525190" y="4214605"/>
                <a:ext cx="1223412" cy="369332"/>
              </a:xfrm>
              <a:prstGeom prst="rect">
                <a:avLst/>
              </a:prstGeom>
              <a:noFill/>
            </p:spPr>
            <p:txBody>
              <a:bodyPr wrap="none" rtlCol="0">
                <a:spAutoFit/>
              </a:bodyPr>
              <a:lstStyle/>
              <a:p>
                <a:r>
                  <a:rPr lang="zh-CN" altLang="en-US" dirty="0"/>
                  <a:t>学生对象</a:t>
                </a:r>
                <a:r>
                  <a:rPr lang="en-US" altLang="zh-CN" dirty="0"/>
                  <a:t>2</a:t>
                </a:r>
                <a:endParaRPr lang="zh-CN" altLang="en-US" dirty="0"/>
              </a:p>
            </p:txBody>
          </p:sp>
          <p:sp>
            <p:nvSpPr>
              <p:cNvPr id="22" name="文本框 21"/>
              <p:cNvSpPr txBox="1"/>
              <p:nvPr/>
            </p:nvSpPr>
            <p:spPr>
              <a:xfrm>
                <a:off x="7525190" y="4570902"/>
                <a:ext cx="1107996" cy="369332"/>
              </a:xfrm>
              <a:prstGeom prst="rect">
                <a:avLst/>
              </a:prstGeom>
              <a:noFill/>
            </p:spPr>
            <p:txBody>
              <a:bodyPr wrap="none" rtlCol="0">
                <a:spAutoFit/>
              </a:bodyPr>
              <a:lstStyle/>
              <a:p>
                <a:r>
                  <a:rPr lang="zh-CN" altLang="en-US" dirty="0"/>
                  <a:t>属性值：</a:t>
                </a:r>
                <a:endParaRPr lang="zh-CN" altLang="en-US" dirty="0"/>
              </a:p>
            </p:txBody>
          </p:sp>
          <p:sp>
            <p:nvSpPr>
              <p:cNvPr id="23" name="文本框 22"/>
              <p:cNvSpPr txBox="1"/>
              <p:nvPr/>
            </p:nvSpPr>
            <p:spPr>
              <a:xfrm>
                <a:off x="7624624" y="4907934"/>
                <a:ext cx="1676485" cy="369332"/>
              </a:xfrm>
              <a:prstGeom prst="rect">
                <a:avLst/>
              </a:prstGeom>
              <a:noFill/>
            </p:spPr>
            <p:txBody>
              <a:bodyPr wrap="none" rtlCol="0">
                <a:spAutoFit/>
              </a:bodyPr>
              <a:lstStyle/>
              <a:p>
                <a:r>
                  <a:rPr lang="zh-CN" altLang="en-US" dirty="0"/>
                  <a:t>学号：</a:t>
                </a:r>
                <a:r>
                  <a:rPr lang="en-US" altLang="zh-CN" dirty="0"/>
                  <a:t>1810012</a:t>
                </a:r>
                <a:endParaRPr lang="zh-CN" altLang="en-US" dirty="0"/>
              </a:p>
            </p:txBody>
          </p:sp>
          <p:sp>
            <p:nvSpPr>
              <p:cNvPr id="24" name="文本框 23"/>
              <p:cNvSpPr txBox="1"/>
              <p:nvPr/>
            </p:nvSpPr>
            <p:spPr>
              <a:xfrm>
                <a:off x="7624624" y="5201153"/>
                <a:ext cx="1338828" cy="369332"/>
              </a:xfrm>
              <a:prstGeom prst="rect">
                <a:avLst/>
              </a:prstGeom>
              <a:noFill/>
            </p:spPr>
            <p:txBody>
              <a:bodyPr wrap="none" rtlCol="0">
                <a:spAutoFit/>
              </a:bodyPr>
              <a:lstStyle/>
              <a:p>
                <a:r>
                  <a:rPr lang="zh-CN" altLang="en-US" dirty="0"/>
                  <a:t>姓名：张红</a:t>
                </a:r>
                <a:endParaRPr lang="zh-CN" altLang="en-US" dirty="0"/>
              </a:p>
            </p:txBody>
          </p:sp>
        </p:grpSp>
        <p:sp>
          <p:nvSpPr>
            <p:cNvPr id="26" name="文本框 25"/>
            <p:cNvSpPr txBox="1"/>
            <p:nvPr/>
          </p:nvSpPr>
          <p:spPr>
            <a:xfrm>
              <a:off x="10060639" y="4163506"/>
              <a:ext cx="1915909" cy="369332"/>
            </a:xfrm>
            <a:prstGeom prst="rect">
              <a:avLst/>
            </a:prstGeom>
            <a:noFill/>
          </p:spPr>
          <p:txBody>
            <a:bodyPr wrap="none" rtlCol="0">
              <a:spAutoFit/>
            </a:bodyPr>
            <a:lstStyle/>
            <a:p>
              <a:r>
                <a:rPr lang="zh-CN" altLang="en-US" dirty="0"/>
                <a:t>学生对象</a:t>
              </a:r>
              <a:r>
                <a:rPr lang="en-US" altLang="zh-CN" dirty="0"/>
                <a:t>3</a:t>
              </a:r>
              <a:r>
                <a:rPr lang="zh-CN" altLang="en-US" dirty="0"/>
                <a:t>，</a:t>
              </a:r>
              <a:r>
                <a:rPr lang="en-US" altLang="zh-CN" dirty="0"/>
                <a:t>……</a:t>
              </a:r>
              <a:endParaRPr lang="zh-CN" altLang="en-US" dirty="0"/>
            </a:p>
          </p:txBody>
        </p:sp>
        <p:sp>
          <p:nvSpPr>
            <p:cNvPr id="17" name="任意多边形: 形状 16"/>
            <p:cNvSpPr/>
            <p:nvPr/>
          </p:nvSpPr>
          <p:spPr>
            <a:xfrm>
              <a:off x="9090212" y="1968649"/>
              <a:ext cx="968188" cy="1097280"/>
            </a:xfrm>
            <a:custGeom>
              <a:avLst/>
              <a:gdLst>
                <a:gd name="connsiteX0" fmla="*/ 0 w 968188"/>
                <a:gd name="connsiteY0" fmla="*/ 1097280 h 1097280"/>
                <a:gd name="connsiteX1" fmla="*/ 968188 w 968188"/>
                <a:gd name="connsiteY1" fmla="*/ 0 h 1097280"/>
              </a:gdLst>
              <a:ahLst/>
              <a:cxnLst>
                <a:cxn ang="0">
                  <a:pos x="connsiteX0" y="connsiteY0"/>
                </a:cxn>
                <a:cxn ang="0">
                  <a:pos x="connsiteX1" y="connsiteY1"/>
                </a:cxn>
              </a:cxnLst>
              <a:rect l="l" t="t" r="r" b="b"/>
              <a:pathLst>
                <a:path w="968188" h="1097280">
                  <a:moveTo>
                    <a:pt x="0" y="1097280"/>
                  </a:moveTo>
                  <a:lnTo>
                    <a:pt x="968188" y="0"/>
                  </a:lnTo>
                </a:path>
              </a:pathLst>
            </a:custGeom>
            <a:noFill/>
            <a:ln w="19050">
              <a:solidFill>
                <a:schemeClr val="tx1">
                  <a:lumMod val="85000"/>
                  <a:lumOff val="15000"/>
                </a:schemeClr>
              </a:solidFill>
              <a:tailEnd type="triangle" w="lg" len="lg"/>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任意多边形: 形状 27"/>
            <p:cNvSpPr/>
            <p:nvPr/>
          </p:nvSpPr>
          <p:spPr>
            <a:xfrm flipV="1">
              <a:off x="9090212" y="3055281"/>
              <a:ext cx="968188" cy="414896"/>
            </a:xfrm>
            <a:custGeom>
              <a:avLst/>
              <a:gdLst>
                <a:gd name="connsiteX0" fmla="*/ 0 w 968188"/>
                <a:gd name="connsiteY0" fmla="*/ 1097280 h 1097280"/>
                <a:gd name="connsiteX1" fmla="*/ 968188 w 968188"/>
                <a:gd name="connsiteY1" fmla="*/ 0 h 1097280"/>
              </a:gdLst>
              <a:ahLst/>
              <a:cxnLst>
                <a:cxn ang="0">
                  <a:pos x="connsiteX0" y="connsiteY0"/>
                </a:cxn>
                <a:cxn ang="0">
                  <a:pos x="connsiteX1" y="connsiteY1"/>
                </a:cxn>
              </a:cxnLst>
              <a:rect l="l" t="t" r="r" b="b"/>
              <a:pathLst>
                <a:path w="968188" h="1097280">
                  <a:moveTo>
                    <a:pt x="0" y="1097280"/>
                  </a:moveTo>
                  <a:lnTo>
                    <a:pt x="968188" y="0"/>
                  </a:lnTo>
                </a:path>
              </a:pathLst>
            </a:custGeom>
            <a:noFill/>
            <a:ln w="19050">
              <a:solidFill>
                <a:schemeClr val="tx1">
                  <a:lumMod val="85000"/>
                  <a:lumOff val="15000"/>
                </a:schemeClr>
              </a:solidFill>
              <a:tailEnd type="triangle" w="lg" len="lg"/>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形状 28"/>
            <p:cNvSpPr/>
            <p:nvPr/>
          </p:nvSpPr>
          <p:spPr>
            <a:xfrm flipV="1">
              <a:off x="9090212" y="3053397"/>
              <a:ext cx="968188" cy="1313776"/>
            </a:xfrm>
            <a:custGeom>
              <a:avLst/>
              <a:gdLst>
                <a:gd name="connsiteX0" fmla="*/ 0 w 968188"/>
                <a:gd name="connsiteY0" fmla="*/ 1097280 h 1097280"/>
                <a:gd name="connsiteX1" fmla="*/ 968188 w 968188"/>
                <a:gd name="connsiteY1" fmla="*/ 0 h 1097280"/>
              </a:gdLst>
              <a:ahLst/>
              <a:cxnLst>
                <a:cxn ang="0">
                  <a:pos x="connsiteX0" y="connsiteY0"/>
                </a:cxn>
                <a:cxn ang="0">
                  <a:pos x="connsiteX1" y="connsiteY1"/>
                </a:cxn>
              </a:cxnLst>
              <a:rect l="l" t="t" r="r" b="b"/>
              <a:pathLst>
                <a:path w="968188" h="1097280">
                  <a:moveTo>
                    <a:pt x="0" y="1097280"/>
                  </a:moveTo>
                  <a:lnTo>
                    <a:pt x="968188" y="0"/>
                  </a:lnTo>
                </a:path>
              </a:pathLst>
            </a:custGeom>
            <a:noFill/>
            <a:ln w="19050">
              <a:solidFill>
                <a:schemeClr val="tx1">
                  <a:lumMod val="85000"/>
                  <a:lumOff val="15000"/>
                </a:schemeClr>
              </a:solidFill>
              <a:tailEnd type="triangle" w="lg" len="lg"/>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7361464" y="4967355"/>
            <a:ext cx="4349166" cy="1200329"/>
          </a:xfrm>
          <a:prstGeom prst="rect">
            <a:avLst/>
          </a:prstGeom>
        </p:spPr>
        <p:txBody>
          <a:bodyPr wrap="square">
            <a:spAutoFit/>
          </a:bodyPr>
          <a:lstStyle/>
          <a:p>
            <a:r>
              <a:rPr lang="zh-CN" altLang="zh-CN" sz="2400" kern="100" dirty="0">
                <a:solidFill>
                  <a:schemeClr val="tx1">
                    <a:lumMod val="85000"/>
                    <a:lumOff val="15000"/>
                  </a:schemeClr>
                </a:solidFill>
                <a:cs typeface="Times New Roman" panose="02020603050405020304" pitchFamily="18" charset="0"/>
              </a:rPr>
              <a:t>提示</a:t>
            </a:r>
            <a:r>
              <a:rPr lang="zh-CN" altLang="en-US" sz="2400" kern="100" dirty="0">
                <a:solidFill>
                  <a:schemeClr val="tx1">
                    <a:lumMod val="85000"/>
                    <a:lumOff val="15000"/>
                  </a:schemeClr>
                </a:solidFill>
                <a:cs typeface="Times New Roman" panose="02020603050405020304" pitchFamily="18" charset="0"/>
              </a:rPr>
              <a:t>：</a:t>
            </a:r>
            <a:r>
              <a:rPr lang="zh-CN" altLang="zh-CN" sz="2400" kern="100" dirty="0">
                <a:solidFill>
                  <a:schemeClr val="tx1">
                    <a:lumMod val="85000"/>
                    <a:lumOff val="15000"/>
                  </a:schemeClr>
                </a:solidFill>
                <a:cs typeface="Times New Roman" panose="02020603050405020304" pitchFamily="18" charset="0"/>
              </a:rPr>
              <a:t>与</a:t>
            </a:r>
            <a:r>
              <a:rPr lang="en-US" altLang="zh-CN" sz="2400" kern="100" dirty="0">
                <a:solidFill>
                  <a:schemeClr val="tx1">
                    <a:lumMod val="85000"/>
                    <a:lumOff val="15000"/>
                  </a:schemeClr>
                </a:solidFill>
              </a:rPr>
              <a:t>C/C++</a:t>
            </a:r>
            <a:r>
              <a:rPr lang="zh-CN" altLang="zh-CN" sz="2400" kern="100" dirty="0">
                <a:solidFill>
                  <a:schemeClr val="tx1">
                    <a:lumMod val="85000"/>
                    <a:lumOff val="15000"/>
                  </a:schemeClr>
                </a:solidFill>
                <a:cs typeface="Times New Roman" panose="02020603050405020304" pitchFamily="18" charset="0"/>
              </a:rPr>
              <a:t>等语言不同，</a:t>
            </a:r>
            <a:r>
              <a:rPr lang="en-US" altLang="zh-CN" sz="2400" kern="100" dirty="0">
                <a:solidFill>
                  <a:schemeClr val="tx1">
                    <a:lumMod val="85000"/>
                    <a:lumOff val="15000"/>
                  </a:schemeClr>
                </a:solidFill>
              </a:rPr>
              <a:t>Python</a:t>
            </a:r>
            <a:r>
              <a:rPr lang="zh-CN" altLang="zh-CN" sz="2400" kern="100" dirty="0">
                <a:solidFill>
                  <a:schemeClr val="tx1">
                    <a:lumMod val="85000"/>
                    <a:lumOff val="15000"/>
                  </a:schemeClr>
                </a:solidFill>
                <a:cs typeface="Times New Roman" panose="02020603050405020304" pitchFamily="18" charset="0"/>
              </a:rPr>
              <a:t>中提供的基本数据类型也是类，如</a:t>
            </a:r>
            <a:r>
              <a:rPr lang="en-US" altLang="zh-CN" sz="2400" kern="100" dirty="0">
                <a:solidFill>
                  <a:schemeClr val="tx1">
                    <a:lumMod val="85000"/>
                    <a:lumOff val="15000"/>
                  </a:schemeClr>
                </a:solidFill>
              </a:rPr>
              <a:t>int</a:t>
            </a:r>
            <a:r>
              <a:rPr lang="zh-CN" altLang="zh-CN" sz="2400" kern="100" dirty="0">
                <a:solidFill>
                  <a:schemeClr val="tx1">
                    <a:lumMod val="85000"/>
                    <a:lumOff val="15000"/>
                  </a:schemeClr>
                </a:solidFill>
                <a:cs typeface="Times New Roman" panose="02020603050405020304" pitchFamily="18" charset="0"/>
              </a:rPr>
              <a:t>、</a:t>
            </a:r>
            <a:r>
              <a:rPr lang="en-US" altLang="zh-CN" sz="2400" kern="100" dirty="0">
                <a:solidFill>
                  <a:schemeClr val="tx1">
                    <a:lumMod val="85000"/>
                    <a:lumOff val="15000"/>
                  </a:schemeClr>
                </a:solidFill>
              </a:rPr>
              <a:t>float</a:t>
            </a:r>
            <a:r>
              <a:rPr lang="zh-CN" altLang="zh-CN" sz="2400" kern="100" dirty="0">
                <a:solidFill>
                  <a:schemeClr val="tx1">
                    <a:lumMod val="85000"/>
                    <a:lumOff val="15000"/>
                  </a:schemeClr>
                </a:solidFill>
                <a:cs typeface="Times New Roman" panose="02020603050405020304" pitchFamily="18" charset="0"/>
              </a:rPr>
              <a:t>等。</a:t>
            </a:r>
            <a:endParaRPr lang="zh-CN" altLang="en-US" sz="2400" dirty="0">
              <a:solidFill>
                <a:schemeClr val="tx1">
                  <a:lumMod val="85000"/>
                  <a:lumOff val="1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ipe(left)">
                                      <p:cBhvr>
                                        <p:cTn id="13" dur="500"/>
                                        <p:tgtEl>
                                          <p:spTgt spid="40"/>
                                        </p:tgtEl>
                                      </p:cBhvr>
                                    </p:animEffect>
                                  </p:childTnLst>
                                </p:cTn>
                              </p:par>
                              <p:par>
                                <p:cTn id="14" presetID="22" presetClass="entr" presetSubtype="1"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up)">
                                      <p:cBhvr>
                                        <p:cTn id="16" dur="500"/>
                                        <p:tgtEl>
                                          <p:spTgt spid="1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77745" y="495168"/>
            <a:ext cx="2236510"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继承的概念</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矩形 19"/>
          <p:cNvSpPr/>
          <p:nvPr/>
        </p:nvSpPr>
        <p:spPr>
          <a:xfrm>
            <a:off x="1349264" y="1669727"/>
            <a:ext cx="9493470" cy="3970318"/>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ea typeface="微软雅黑" panose="020B0503020204020204" pitchFamily="34" charset="-122"/>
              </a:rPr>
              <a:t>继承允许开发者基于已有的类创建新的类。</a:t>
            </a:r>
            <a:endParaRPr lang="zh-CN" altLang="en-US" sz="2400" dirty="0">
              <a:solidFill>
                <a:schemeClr val="tx1">
                  <a:lumMod val="85000"/>
                  <a:lumOff val="15000"/>
                </a:schemeClr>
              </a:solidFill>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ea typeface="微软雅黑" panose="020B0503020204020204" pitchFamily="34" charset="-122"/>
              </a:rPr>
              <a:t>如果一个类</a:t>
            </a:r>
            <a:r>
              <a:rPr lang="en-US" altLang="zh-CN" sz="2400" dirty="0">
                <a:solidFill>
                  <a:schemeClr val="tx1">
                    <a:lumMod val="85000"/>
                    <a:lumOff val="15000"/>
                  </a:schemeClr>
                </a:solidFill>
                <a:ea typeface="微软雅黑" panose="020B0503020204020204" pitchFamily="34" charset="-122"/>
              </a:rPr>
              <a:t>C1</a:t>
            </a:r>
            <a:r>
              <a:rPr lang="zh-CN" altLang="en-US" sz="2400" dirty="0">
                <a:solidFill>
                  <a:schemeClr val="tx1">
                    <a:lumMod val="85000"/>
                    <a:lumOff val="15000"/>
                  </a:schemeClr>
                </a:solidFill>
                <a:ea typeface="微软雅黑" panose="020B0503020204020204" pitchFamily="34" charset="-122"/>
              </a:rPr>
              <a:t>通过继承已有类</a:t>
            </a:r>
            <a:r>
              <a:rPr lang="en-US" altLang="zh-CN" sz="2400" dirty="0">
                <a:solidFill>
                  <a:schemeClr val="tx1">
                    <a:lumMod val="85000"/>
                    <a:lumOff val="15000"/>
                  </a:schemeClr>
                </a:solidFill>
                <a:ea typeface="微软雅黑" panose="020B0503020204020204" pitchFamily="34" charset="-122"/>
              </a:rPr>
              <a:t>C</a:t>
            </a:r>
            <a:r>
              <a:rPr lang="zh-CN" altLang="en-US" sz="2400" dirty="0">
                <a:solidFill>
                  <a:schemeClr val="tx1">
                    <a:lumMod val="85000"/>
                    <a:lumOff val="15000"/>
                  </a:schemeClr>
                </a:solidFill>
                <a:ea typeface="微软雅黑" panose="020B0503020204020204" pitchFamily="34" charset="-122"/>
              </a:rPr>
              <a:t>而创建，则将</a:t>
            </a:r>
            <a:r>
              <a:rPr lang="en-US" altLang="zh-CN" sz="2400" dirty="0">
                <a:solidFill>
                  <a:schemeClr val="tx1">
                    <a:lumMod val="85000"/>
                    <a:lumOff val="15000"/>
                  </a:schemeClr>
                </a:solidFill>
                <a:ea typeface="微软雅黑" panose="020B0503020204020204" pitchFamily="34" charset="-122"/>
              </a:rPr>
              <a:t>C1</a:t>
            </a:r>
            <a:r>
              <a:rPr lang="zh-CN" altLang="en-US" sz="2400" dirty="0">
                <a:solidFill>
                  <a:schemeClr val="tx1">
                    <a:lumMod val="85000"/>
                    <a:lumOff val="15000"/>
                  </a:schemeClr>
                </a:solidFill>
                <a:ea typeface="微软雅黑" panose="020B0503020204020204" pitchFamily="34" charset="-122"/>
              </a:rPr>
              <a:t>称作子类（</a:t>
            </a:r>
            <a:r>
              <a:rPr lang="en-US" altLang="zh-CN" sz="2400" dirty="0">
                <a:solidFill>
                  <a:schemeClr val="tx1">
                    <a:lumMod val="85000"/>
                    <a:lumOff val="15000"/>
                  </a:schemeClr>
                </a:solidFill>
                <a:ea typeface="微软雅黑" panose="020B0503020204020204" pitchFamily="34" charset="-122"/>
              </a:rPr>
              <a:t>sub class</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C</a:t>
            </a:r>
            <a:r>
              <a:rPr lang="zh-CN" altLang="en-US" sz="2400" dirty="0">
                <a:solidFill>
                  <a:schemeClr val="tx1">
                    <a:lumMod val="85000"/>
                    <a:lumOff val="15000"/>
                  </a:schemeClr>
                </a:solidFill>
                <a:ea typeface="微软雅黑" panose="020B0503020204020204" pitchFamily="34" charset="-122"/>
              </a:rPr>
              <a:t>称做基类、父类或超类（</a:t>
            </a:r>
            <a:r>
              <a:rPr lang="en-US" altLang="zh-CN" sz="2400" dirty="0">
                <a:solidFill>
                  <a:schemeClr val="tx1">
                    <a:lumMod val="85000"/>
                    <a:lumOff val="15000"/>
                  </a:schemeClr>
                </a:solidFill>
                <a:ea typeface="微软雅黑" panose="020B0503020204020204" pitchFamily="34" charset="-122"/>
              </a:rPr>
              <a:t>base class</a:t>
            </a:r>
            <a:r>
              <a:rPr lang="zh-CN" altLang="en-US" sz="2400" dirty="0">
                <a:solidFill>
                  <a:schemeClr val="tx1">
                    <a:lumMod val="85000"/>
                    <a:lumOff val="15000"/>
                  </a:schemeClr>
                </a:solidFill>
                <a:ea typeface="微软雅黑" panose="020B0503020204020204" pitchFamily="34" charset="-122"/>
              </a:rPr>
              <a:t>、</a:t>
            </a:r>
            <a:r>
              <a:rPr lang="en-US" altLang="zh-CN" sz="2400" dirty="0">
                <a:solidFill>
                  <a:schemeClr val="tx1">
                    <a:lumMod val="85000"/>
                    <a:lumOff val="15000"/>
                  </a:schemeClr>
                </a:solidFill>
                <a:ea typeface="微软雅黑" panose="020B0503020204020204" pitchFamily="34" charset="-122"/>
              </a:rPr>
              <a:t>super class</a:t>
            </a:r>
            <a:r>
              <a:rPr lang="zh-CN" altLang="en-US" sz="2400" dirty="0">
                <a:solidFill>
                  <a:schemeClr val="tx1">
                    <a:lumMod val="85000"/>
                    <a:lumOff val="15000"/>
                  </a:schemeClr>
                </a:solidFill>
                <a:ea typeface="微软雅黑" panose="020B0503020204020204" pitchFamily="34" charset="-122"/>
              </a:rPr>
              <a:t>）。</a:t>
            </a:r>
            <a:endParaRPr lang="zh-CN" altLang="en-US" sz="2400" dirty="0">
              <a:solidFill>
                <a:schemeClr val="tx1">
                  <a:lumMod val="85000"/>
                  <a:lumOff val="15000"/>
                </a:schemeClr>
              </a:solidFill>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ea typeface="微软雅黑" panose="020B0503020204020204" pitchFamily="34" charset="-122"/>
              </a:rPr>
              <a:t>子类会继承父类中定义的所有属性和方法，另外也能够在子类中增加新的属性和方法。</a:t>
            </a:r>
            <a:endParaRPr lang="zh-CN" altLang="en-US" sz="2400" dirty="0">
              <a:solidFill>
                <a:schemeClr val="tx1">
                  <a:lumMod val="85000"/>
                  <a:lumOff val="15000"/>
                </a:schemeClr>
              </a:solidFill>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ea typeface="微软雅黑" panose="020B0503020204020204" pitchFamily="34" charset="-122"/>
              </a:rPr>
              <a:t>如果一个子类只有一个父类，则将这种继承关系称为单继承；如果一个子类有两个或更多父类，则将这种继承关系称为多重继承。</a:t>
            </a:r>
            <a:endParaRPr lang="zh-CN" altLang="en-US" sz="2400" dirty="0">
              <a:solidFill>
                <a:schemeClr val="tx1">
                  <a:lumMod val="85000"/>
                  <a:lumOff val="15000"/>
                </a:schemeClr>
              </a:solidFill>
              <a:ea typeface="微软雅黑" panose="020B0503020204020204" pitchFamily="34" charset="-122"/>
            </a:endParaRPr>
          </a:p>
        </p:txBody>
      </p:sp>
      <p:sp>
        <p:nvSpPr>
          <p:cNvPr id="21" name="KSO_Shape"/>
          <p:cNvSpPr/>
          <p:nvPr/>
        </p:nvSpPr>
        <p:spPr>
          <a:xfrm>
            <a:off x="1122379" y="1453296"/>
            <a:ext cx="9947240" cy="4337904"/>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p:tgtEl>
                                          <p:spTgt spid="20"/>
                                        </p:tgtEl>
                                        <p:attrNameLst>
                                          <p:attrName>ppt_y</p:attrName>
                                        </p:attrNameLst>
                                      </p:cBhvr>
                                      <p:tavLst>
                                        <p:tav tm="0">
                                          <p:val>
                                            <p:strVal val="#ppt_y-#ppt_h*1.125000"/>
                                          </p:val>
                                        </p:tav>
                                        <p:tav tm="100000">
                                          <p:val>
                                            <p:strVal val="#ppt_y"/>
                                          </p:val>
                                        </p:tav>
                                      </p:tavLst>
                                    </p:anim>
                                    <p:animEffect transition="in" filter="wipe(down)">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P spid="2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77745" y="495168"/>
            <a:ext cx="2236510"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继承的概念</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2" name="组合 11"/>
          <p:cNvGrpSpPr/>
          <p:nvPr/>
        </p:nvGrpSpPr>
        <p:grpSpPr>
          <a:xfrm>
            <a:off x="1362108" y="1294437"/>
            <a:ext cx="9467784" cy="3661204"/>
            <a:chOff x="-2806273" y="1572822"/>
            <a:chExt cx="13461851" cy="5205714"/>
          </a:xfrm>
        </p:grpSpPr>
        <p:grpSp>
          <p:nvGrpSpPr>
            <p:cNvPr id="6" name="组合 5"/>
            <p:cNvGrpSpPr/>
            <p:nvPr/>
          </p:nvGrpSpPr>
          <p:grpSpPr>
            <a:xfrm>
              <a:off x="-2806273" y="3013235"/>
              <a:ext cx="3646061" cy="2440892"/>
              <a:chOff x="-2806273" y="3013235"/>
              <a:chExt cx="3646061" cy="2440892"/>
            </a:xfrm>
          </p:grpSpPr>
          <p:sp>
            <p:nvSpPr>
              <p:cNvPr id="2" name="文本框 1"/>
              <p:cNvSpPr txBox="1"/>
              <p:nvPr/>
            </p:nvSpPr>
            <p:spPr>
              <a:xfrm>
                <a:off x="-2116344" y="3056268"/>
                <a:ext cx="2224998" cy="481376"/>
              </a:xfrm>
              <a:prstGeom prst="rect">
                <a:avLst/>
              </a:prstGeom>
              <a:noFill/>
            </p:spPr>
            <p:txBody>
              <a:bodyPr wrap="none" rtlCol="0">
                <a:spAutoFit/>
              </a:bodyPr>
              <a:lstStyle/>
              <a:p>
                <a:pPr algn="ctr"/>
                <a:r>
                  <a:rPr lang="en-US" altLang="zh-CN" sz="1600" dirty="0"/>
                  <a:t>Person</a:t>
                </a:r>
                <a:r>
                  <a:rPr lang="zh-CN" altLang="en-US" sz="1600" dirty="0"/>
                  <a:t>（人）类</a:t>
                </a:r>
                <a:endParaRPr lang="zh-CN" altLang="en-US" sz="1600" dirty="0"/>
              </a:p>
            </p:txBody>
          </p:sp>
          <p:sp>
            <p:nvSpPr>
              <p:cNvPr id="7" name="文本框 6"/>
              <p:cNvSpPr txBox="1"/>
              <p:nvPr/>
            </p:nvSpPr>
            <p:spPr>
              <a:xfrm>
                <a:off x="-2643772" y="3623359"/>
                <a:ext cx="1187942" cy="1225321"/>
              </a:xfrm>
              <a:prstGeom prst="rect">
                <a:avLst/>
              </a:prstGeom>
              <a:noFill/>
            </p:spPr>
            <p:txBody>
              <a:bodyPr wrap="none" rtlCol="0">
                <a:spAutoFit/>
              </a:bodyPr>
              <a:lstStyle/>
              <a:p>
                <a:r>
                  <a:rPr lang="zh-CN" altLang="en-US" sz="1600" dirty="0"/>
                  <a:t>属性：</a:t>
                </a:r>
                <a:endParaRPr lang="en-US" altLang="zh-CN" sz="1600" dirty="0"/>
              </a:p>
              <a:p>
                <a:r>
                  <a:rPr lang="en-US" altLang="zh-CN" sz="1600" dirty="0"/>
                  <a:t>    name</a:t>
                </a:r>
                <a:endParaRPr lang="en-US" altLang="zh-CN" sz="1600" dirty="0"/>
              </a:p>
              <a:p>
                <a:r>
                  <a:rPr lang="en-US" altLang="zh-CN" sz="1600" dirty="0"/>
                  <a:t>    sex</a:t>
                </a:r>
                <a:endParaRPr lang="zh-CN" altLang="en-US" sz="1600" dirty="0"/>
              </a:p>
            </p:txBody>
          </p:sp>
          <p:sp>
            <p:nvSpPr>
              <p:cNvPr id="8" name="文本框 7"/>
              <p:cNvSpPr txBox="1"/>
              <p:nvPr/>
            </p:nvSpPr>
            <p:spPr>
              <a:xfrm>
                <a:off x="-1032125" y="3623359"/>
                <a:ext cx="1641512" cy="1575414"/>
              </a:xfrm>
              <a:prstGeom prst="rect">
                <a:avLst/>
              </a:prstGeom>
              <a:noFill/>
            </p:spPr>
            <p:txBody>
              <a:bodyPr wrap="none" rtlCol="0">
                <a:spAutoFit/>
              </a:bodyPr>
              <a:lstStyle/>
              <a:p>
                <a:r>
                  <a:rPr lang="zh-CN" altLang="en-US" sz="1600" dirty="0"/>
                  <a:t>方法：</a:t>
                </a:r>
                <a:endParaRPr lang="en-US" altLang="zh-CN" sz="1600" dirty="0"/>
              </a:p>
              <a:p>
                <a:r>
                  <a:rPr lang="en-US" altLang="zh-CN" sz="1600" dirty="0"/>
                  <a:t>    </a:t>
                </a:r>
                <a:r>
                  <a:rPr lang="en-US" altLang="zh-CN" sz="1600" dirty="0" err="1"/>
                  <a:t>SetName</a:t>
                </a:r>
                <a:endParaRPr lang="en-US" altLang="zh-CN" sz="1600" dirty="0"/>
              </a:p>
              <a:p>
                <a:r>
                  <a:rPr lang="en-US" altLang="zh-CN" sz="1600" dirty="0"/>
                  <a:t>    </a:t>
                </a:r>
                <a:r>
                  <a:rPr lang="en-US" altLang="zh-CN" sz="1600" dirty="0" err="1"/>
                  <a:t>PrintInfo</a:t>
                </a:r>
                <a:endParaRPr lang="en-US" altLang="zh-CN" sz="1600" dirty="0"/>
              </a:p>
              <a:p>
                <a:r>
                  <a:rPr lang="en-US" altLang="zh-CN" sz="1600" dirty="0"/>
                  <a:t>    …</a:t>
                </a:r>
                <a:endParaRPr lang="zh-CN" altLang="en-US" sz="1600" dirty="0"/>
              </a:p>
            </p:txBody>
          </p:sp>
          <p:sp>
            <p:nvSpPr>
              <p:cNvPr id="3" name="矩形 2"/>
              <p:cNvSpPr/>
              <p:nvPr/>
            </p:nvSpPr>
            <p:spPr>
              <a:xfrm>
                <a:off x="-2630078" y="3601039"/>
                <a:ext cx="1366886" cy="1684139"/>
              </a:xfrm>
              <a:prstGeom prst="rect">
                <a:avLst/>
              </a:prstGeom>
              <a:noFill/>
              <a:ln w="19050">
                <a:solidFill>
                  <a:schemeClr val="tx1">
                    <a:lumMod val="85000"/>
                    <a:lumOff val="1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4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0" name="矩形 9"/>
              <p:cNvSpPr/>
              <p:nvPr/>
            </p:nvSpPr>
            <p:spPr>
              <a:xfrm>
                <a:off x="-1032125" y="3601039"/>
                <a:ext cx="1720614" cy="1684139"/>
              </a:xfrm>
              <a:prstGeom prst="rect">
                <a:avLst/>
              </a:prstGeom>
              <a:noFill/>
              <a:ln w="19050">
                <a:solidFill>
                  <a:schemeClr val="tx1">
                    <a:lumMod val="85000"/>
                    <a:lumOff val="1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4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1" name="矩形 10"/>
              <p:cNvSpPr/>
              <p:nvPr/>
            </p:nvSpPr>
            <p:spPr>
              <a:xfrm>
                <a:off x="-2806273" y="3013235"/>
                <a:ext cx="3646061" cy="2440892"/>
              </a:xfrm>
              <a:prstGeom prst="rect">
                <a:avLst/>
              </a:prstGeom>
              <a:noFill/>
              <a:ln w="19050">
                <a:solidFill>
                  <a:schemeClr val="tx1">
                    <a:lumMod val="85000"/>
                    <a:lumOff val="1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4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13" name="组合 12"/>
            <p:cNvGrpSpPr/>
            <p:nvPr/>
          </p:nvGrpSpPr>
          <p:grpSpPr>
            <a:xfrm>
              <a:off x="2071547" y="1572822"/>
              <a:ext cx="3646061" cy="2440892"/>
              <a:chOff x="-2806273" y="3013235"/>
              <a:chExt cx="3646061" cy="2440892"/>
            </a:xfrm>
          </p:grpSpPr>
          <p:sp>
            <p:nvSpPr>
              <p:cNvPr id="14" name="文本框 13"/>
              <p:cNvSpPr txBox="1"/>
              <p:nvPr/>
            </p:nvSpPr>
            <p:spPr>
              <a:xfrm>
                <a:off x="-2311217" y="3056268"/>
                <a:ext cx="2614748" cy="481376"/>
              </a:xfrm>
              <a:prstGeom prst="rect">
                <a:avLst/>
              </a:prstGeom>
              <a:noFill/>
            </p:spPr>
            <p:txBody>
              <a:bodyPr wrap="none" rtlCol="0">
                <a:spAutoFit/>
              </a:bodyPr>
              <a:lstStyle/>
              <a:p>
                <a:pPr algn="ctr"/>
                <a:r>
                  <a:rPr lang="en-US" altLang="zh-CN" sz="1600" dirty="0"/>
                  <a:t>Student</a:t>
                </a:r>
                <a:r>
                  <a:rPr lang="zh-CN" altLang="en-US" sz="1600" dirty="0"/>
                  <a:t>（学生）类</a:t>
                </a:r>
                <a:endParaRPr lang="zh-CN" altLang="en-US" sz="1600" dirty="0"/>
              </a:p>
            </p:txBody>
          </p:sp>
          <p:sp>
            <p:nvSpPr>
              <p:cNvPr id="15" name="文本框 14"/>
              <p:cNvSpPr txBox="1"/>
              <p:nvPr/>
            </p:nvSpPr>
            <p:spPr>
              <a:xfrm>
                <a:off x="-2643772" y="3623359"/>
                <a:ext cx="1238085" cy="1181560"/>
              </a:xfrm>
              <a:prstGeom prst="rect">
                <a:avLst/>
              </a:prstGeom>
              <a:noFill/>
            </p:spPr>
            <p:txBody>
              <a:bodyPr wrap="none" rtlCol="0">
                <a:spAutoFit/>
              </a:bodyPr>
              <a:lstStyle/>
              <a:p>
                <a:r>
                  <a:rPr lang="zh-CN" altLang="en-US" sz="1600" dirty="0"/>
                  <a:t>属性：</a:t>
                </a:r>
                <a:endParaRPr lang="en-US" altLang="zh-CN" sz="1600" dirty="0"/>
              </a:p>
              <a:p>
                <a:r>
                  <a:rPr lang="en-US" altLang="zh-CN" sz="1600" dirty="0"/>
                  <a:t>    </a:t>
                </a:r>
                <a:r>
                  <a:rPr lang="en-US" altLang="zh-CN" sz="1600" dirty="0" err="1"/>
                  <a:t>sno</a:t>
                </a:r>
                <a:endParaRPr lang="en-US" altLang="zh-CN" sz="1600" dirty="0"/>
              </a:p>
              <a:p>
                <a:r>
                  <a:rPr lang="en-US" altLang="zh-CN" sz="1600" dirty="0"/>
                  <a:t>    major</a:t>
                </a:r>
                <a:endParaRPr lang="zh-CN" altLang="en-US" sz="1600" dirty="0"/>
              </a:p>
            </p:txBody>
          </p:sp>
          <p:sp>
            <p:nvSpPr>
              <p:cNvPr id="16" name="文本框 15"/>
              <p:cNvSpPr txBox="1"/>
              <p:nvPr/>
            </p:nvSpPr>
            <p:spPr>
              <a:xfrm>
                <a:off x="-1032125" y="3623359"/>
                <a:ext cx="1611882" cy="1531652"/>
              </a:xfrm>
              <a:prstGeom prst="rect">
                <a:avLst/>
              </a:prstGeom>
              <a:noFill/>
            </p:spPr>
            <p:txBody>
              <a:bodyPr wrap="none" rtlCol="0">
                <a:spAutoFit/>
              </a:bodyPr>
              <a:lstStyle/>
              <a:p>
                <a:r>
                  <a:rPr lang="zh-CN" altLang="en-US" sz="1600" dirty="0"/>
                  <a:t>方法：</a:t>
                </a:r>
                <a:endParaRPr lang="en-US" altLang="zh-CN" sz="1600" dirty="0"/>
              </a:p>
              <a:p>
                <a:r>
                  <a:rPr lang="en-US" altLang="zh-CN" sz="1600" dirty="0"/>
                  <a:t>    </a:t>
                </a:r>
                <a:r>
                  <a:rPr lang="en-US" altLang="zh-CN" sz="1600" dirty="0" err="1"/>
                  <a:t>SetSno</a:t>
                </a:r>
                <a:endParaRPr lang="en-US" altLang="zh-CN" sz="1600" dirty="0"/>
              </a:p>
              <a:p>
                <a:r>
                  <a:rPr lang="en-US" altLang="zh-CN" sz="1600" dirty="0"/>
                  <a:t>    </a:t>
                </a:r>
                <a:r>
                  <a:rPr lang="en-US" altLang="zh-CN" sz="1600" dirty="0" err="1"/>
                  <a:t>PrintInfo</a:t>
                </a:r>
                <a:endParaRPr lang="en-US" altLang="zh-CN" sz="1600" dirty="0"/>
              </a:p>
              <a:p>
                <a:r>
                  <a:rPr lang="en-US" altLang="zh-CN" sz="1600" dirty="0"/>
                  <a:t>    …</a:t>
                </a:r>
                <a:endParaRPr lang="zh-CN" altLang="en-US" sz="1600" dirty="0"/>
              </a:p>
            </p:txBody>
          </p:sp>
          <p:sp>
            <p:nvSpPr>
              <p:cNvPr id="17" name="矩形 16"/>
              <p:cNvSpPr/>
              <p:nvPr/>
            </p:nvSpPr>
            <p:spPr>
              <a:xfrm>
                <a:off x="-2630078" y="3601039"/>
                <a:ext cx="1366886" cy="1684139"/>
              </a:xfrm>
              <a:prstGeom prst="rect">
                <a:avLst/>
              </a:prstGeom>
              <a:noFill/>
              <a:ln w="19050">
                <a:solidFill>
                  <a:schemeClr val="tx1">
                    <a:lumMod val="85000"/>
                    <a:lumOff val="1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4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8" name="矩形 17"/>
              <p:cNvSpPr/>
              <p:nvPr/>
            </p:nvSpPr>
            <p:spPr>
              <a:xfrm>
                <a:off x="-1032125" y="3601039"/>
                <a:ext cx="1720614" cy="1684139"/>
              </a:xfrm>
              <a:prstGeom prst="rect">
                <a:avLst/>
              </a:prstGeom>
              <a:noFill/>
              <a:ln w="19050">
                <a:solidFill>
                  <a:schemeClr val="tx1">
                    <a:lumMod val="85000"/>
                    <a:lumOff val="1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4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9" name="矩形 18"/>
              <p:cNvSpPr/>
              <p:nvPr/>
            </p:nvSpPr>
            <p:spPr>
              <a:xfrm>
                <a:off x="-2806273" y="3013235"/>
                <a:ext cx="3646061" cy="2440892"/>
              </a:xfrm>
              <a:prstGeom prst="rect">
                <a:avLst/>
              </a:prstGeom>
              <a:noFill/>
              <a:ln w="19050">
                <a:solidFill>
                  <a:schemeClr val="tx1">
                    <a:lumMod val="85000"/>
                    <a:lumOff val="1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4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22" name="组合 21"/>
            <p:cNvGrpSpPr/>
            <p:nvPr/>
          </p:nvGrpSpPr>
          <p:grpSpPr>
            <a:xfrm>
              <a:off x="2071547" y="4337644"/>
              <a:ext cx="3646061" cy="2440892"/>
              <a:chOff x="-2806273" y="3013235"/>
              <a:chExt cx="3646061" cy="2440892"/>
            </a:xfrm>
          </p:grpSpPr>
          <p:sp>
            <p:nvSpPr>
              <p:cNvPr id="23" name="文本框 22"/>
              <p:cNvSpPr txBox="1"/>
              <p:nvPr/>
            </p:nvSpPr>
            <p:spPr>
              <a:xfrm>
                <a:off x="-2324981" y="3056268"/>
                <a:ext cx="2642281" cy="481376"/>
              </a:xfrm>
              <a:prstGeom prst="rect">
                <a:avLst/>
              </a:prstGeom>
              <a:noFill/>
            </p:spPr>
            <p:txBody>
              <a:bodyPr wrap="none" rtlCol="0">
                <a:spAutoFit/>
              </a:bodyPr>
              <a:lstStyle/>
              <a:p>
                <a:pPr algn="ctr"/>
                <a:r>
                  <a:rPr lang="en-US" altLang="zh-CN" sz="1600" dirty="0"/>
                  <a:t>Teacher</a:t>
                </a:r>
                <a:r>
                  <a:rPr lang="zh-CN" altLang="en-US" sz="1600" dirty="0"/>
                  <a:t>（教师）类</a:t>
                </a:r>
                <a:endParaRPr lang="zh-CN" altLang="en-US" sz="1600" dirty="0"/>
              </a:p>
            </p:txBody>
          </p:sp>
          <p:sp>
            <p:nvSpPr>
              <p:cNvPr id="24" name="文本框 23"/>
              <p:cNvSpPr txBox="1"/>
              <p:nvPr/>
            </p:nvSpPr>
            <p:spPr>
              <a:xfrm>
                <a:off x="-2643772" y="3623359"/>
                <a:ext cx="1285950" cy="1181560"/>
              </a:xfrm>
              <a:prstGeom prst="rect">
                <a:avLst/>
              </a:prstGeom>
              <a:noFill/>
            </p:spPr>
            <p:txBody>
              <a:bodyPr wrap="none" rtlCol="0">
                <a:spAutoFit/>
              </a:bodyPr>
              <a:lstStyle/>
              <a:p>
                <a:r>
                  <a:rPr lang="zh-CN" altLang="en-US" sz="1600" dirty="0"/>
                  <a:t>属性：</a:t>
                </a:r>
                <a:endParaRPr lang="en-US" altLang="zh-CN" sz="1600" dirty="0"/>
              </a:p>
              <a:p>
                <a:r>
                  <a:rPr lang="en-US" altLang="zh-CN" sz="1600" dirty="0"/>
                  <a:t>    </a:t>
                </a:r>
                <a:r>
                  <a:rPr lang="en-US" altLang="zh-CN" sz="1600" dirty="0" err="1"/>
                  <a:t>tno</a:t>
                </a:r>
                <a:endParaRPr lang="en-US" altLang="zh-CN" sz="1600" dirty="0"/>
              </a:p>
              <a:p>
                <a:r>
                  <a:rPr lang="en-US" altLang="zh-CN" sz="1600" dirty="0"/>
                  <a:t>    depart</a:t>
                </a:r>
                <a:endParaRPr lang="zh-CN" altLang="en-US" sz="1600" dirty="0"/>
              </a:p>
            </p:txBody>
          </p:sp>
          <p:sp>
            <p:nvSpPr>
              <p:cNvPr id="25" name="文本框 24"/>
              <p:cNvSpPr txBox="1"/>
              <p:nvPr/>
            </p:nvSpPr>
            <p:spPr>
              <a:xfrm>
                <a:off x="-1032125" y="3623359"/>
                <a:ext cx="1611882" cy="1531652"/>
              </a:xfrm>
              <a:prstGeom prst="rect">
                <a:avLst/>
              </a:prstGeom>
              <a:noFill/>
            </p:spPr>
            <p:txBody>
              <a:bodyPr wrap="none" rtlCol="0">
                <a:spAutoFit/>
              </a:bodyPr>
              <a:lstStyle/>
              <a:p>
                <a:r>
                  <a:rPr lang="zh-CN" altLang="en-US" sz="1600" dirty="0"/>
                  <a:t>方法：</a:t>
                </a:r>
                <a:endParaRPr lang="en-US" altLang="zh-CN" sz="1600" dirty="0"/>
              </a:p>
              <a:p>
                <a:r>
                  <a:rPr lang="en-US" altLang="zh-CN" sz="1600" dirty="0"/>
                  <a:t>    </a:t>
                </a:r>
                <a:r>
                  <a:rPr lang="en-US" altLang="zh-CN" sz="1600" dirty="0" err="1"/>
                  <a:t>SetTno</a:t>
                </a:r>
                <a:endParaRPr lang="en-US" altLang="zh-CN" sz="1600" dirty="0"/>
              </a:p>
              <a:p>
                <a:r>
                  <a:rPr lang="en-US" altLang="zh-CN" sz="1600" dirty="0"/>
                  <a:t>    </a:t>
                </a:r>
                <a:r>
                  <a:rPr lang="en-US" altLang="zh-CN" sz="1600" dirty="0" err="1"/>
                  <a:t>PrintInfo</a:t>
                </a:r>
                <a:endParaRPr lang="en-US" altLang="zh-CN" sz="1600" dirty="0"/>
              </a:p>
              <a:p>
                <a:r>
                  <a:rPr lang="en-US" altLang="zh-CN" sz="1600" dirty="0"/>
                  <a:t>    …</a:t>
                </a:r>
                <a:endParaRPr lang="zh-CN" altLang="en-US" sz="1600" dirty="0"/>
              </a:p>
            </p:txBody>
          </p:sp>
          <p:sp>
            <p:nvSpPr>
              <p:cNvPr id="26" name="矩形 25"/>
              <p:cNvSpPr/>
              <p:nvPr/>
            </p:nvSpPr>
            <p:spPr>
              <a:xfrm>
                <a:off x="-2630078" y="3601039"/>
                <a:ext cx="1366886" cy="1684139"/>
              </a:xfrm>
              <a:prstGeom prst="rect">
                <a:avLst/>
              </a:prstGeom>
              <a:noFill/>
              <a:ln w="19050">
                <a:solidFill>
                  <a:schemeClr val="tx1">
                    <a:lumMod val="85000"/>
                    <a:lumOff val="1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4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7" name="矩形 26"/>
              <p:cNvSpPr/>
              <p:nvPr/>
            </p:nvSpPr>
            <p:spPr>
              <a:xfrm>
                <a:off x="-1032125" y="3601039"/>
                <a:ext cx="1720614" cy="1684139"/>
              </a:xfrm>
              <a:prstGeom prst="rect">
                <a:avLst/>
              </a:prstGeom>
              <a:noFill/>
              <a:ln w="19050">
                <a:solidFill>
                  <a:schemeClr val="tx1">
                    <a:lumMod val="85000"/>
                    <a:lumOff val="1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4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28" name="矩形 27"/>
              <p:cNvSpPr/>
              <p:nvPr/>
            </p:nvSpPr>
            <p:spPr>
              <a:xfrm>
                <a:off x="-2806273" y="3013235"/>
                <a:ext cx="3646061" cy="2440892"/>
              </a:xfrm>
              <a:prstGeom prst="rect">
                <a:avLst/>
              </a:prstGeom>
              <a:noFill/>
              <a:ln w="19050">
                <a:solidFill>
                  <a:schemeClr val="tx1">
                    <a:lumMod val="85000"/>
                    <a:lumOff val="1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4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grpSp>
          <p:nvGrpSpPr>
            <p:cNvPr id="29" name="组合 28"/>
            <p:cNvGrpSpPr/>
            <p:nvPr/>
          </p:nvGrpSpPr>
          <p:grpSpPr>
            <a:xfrm>
              <a:off x="6818317" y="3013235"/>
              <a:ext cx="3837261" cy="2440892"/>
              <a:chOff x="-2806273" y="3013235"/>
              <a:chExt cx="3837261" cy="2440892"/>
            </a:xfrm>
          </p:grpSpPr>
          <p:sp>
            <p:nvSpPr>
              <p:cNvPr id="30" name="文本框 29"/>
              <p:cNvSpPr txBox="1"/>
              <p:nvPr/>
            </p:nvSpPr>
            <p:spPr>
              <a:xfrm>
                <a:off x="-2046553" y="3056268"/>
                <a:ext cx="2085417" cy="481376"/>
              </a:xfrm>
              <a:prstGeom prst="rect">
                <a:avLst/>
              </a:prstGeom>
              <a:noFill/>
            </p:spPr>
            <p:txBody>
              <a:bodyPr wrap="none" rtlCol="0">
                <a:spAutoFit/>
              </a:bodyPr>
              <a:lstStyle/>
              <a:p>
                <a:pPr algn="ctr"/>
                <a:r>
                  <a:rPr lang="en-US" altLang="zh-CN" sz="1600" dirty="0"/>
                  <a:t>TA</a:t>
                </a:r>
                <a:r>
                  <a:rPr lang="zh-CN" altLang="en-US" sz="1600" dirty="0"/>
                  <a:t>（助教）类</a:t>
                </a:r>
                <a:endParaRPr lang="zh-CN" altLang="en-US" sz="1600" dirty="0"/>
              </a:p>
            </p:txBody>
          </p:sp>
          <p:sp>
            <p:nvSpPr>
              <p:cNvPr id="31" name="文本框 30"/>
              <p:cNvSpPr txBox="1"/>
              <p:nvPr/>
            </p:nvSpPr>
            <p:spPr>
              <a:xfrm>
                <a:off x="-2643772" y="3623359"/>
                <a:ext cx="1399912" cy="831467"/>
              </a:xfrm>
              <a:prstGeom prst="rect">
                <a:avLst/>
              </a:prstGeom>
              <a:noFill/>
            </p:spPr>
            <p:txBody>
              <a:bodyPr wrap="none" rtlCol="0">
                <a:spAutoFit/>
              </a:bodyPr>
              <a:lstStyle/>
              <a:p>
                <a:r>
                  <a:rPr lang="zh-CN" altLang="en-US" sz="1600" dirty="0"/>
                  <a:t>属性：</a:t>
                </a:r>
                <a:endParaRPr lang="en-US" altLang="zh-CN" sz="1600" dirty="0"/>
              </a:p>
              <a:p>
                <a:r>
                  <a:rPr lang="en-US" altLang="zh-CN" sz="1600" dirty="0"/>
                  <a:t>    teacher</a:t>
                </a:r>
                <a:endParaRPr lang="zh-CN" altLang="en-US" sz="1600" dirty="0"/>
              </a:p>
            </p:txBody>
          </p:sp>
          <p:sp>
            <p:nvSpPr>
              <p:cNvPr id="32" name="文本框 31"/>
              <p:cNvSpPr txBox="1"/>
              <p:nvPr/>
            </p:nvSpPr>
            <p:spPr>
              <a:xfrm>
                <a:off x="-1032125" y="3623359"/>
                <a:ext cx="1865061" cy="1531652"/>
              </a:xfrm>
              <a:prstGeom prst="rect">
                <a:avLst/>
              </a:prstGeom>
              <a:noFill/>
            </p:spPr>
            <p:txBody>
              <a:bodyPr wrap="none" rtlCol="0">
                <a:spAutoFit/>
              </a:bodyPr>
              <a:lstStyle/>
              <a:p>
                <a:r>
                  <a:rPr lang="zh-CN" altLang="en-US" sz="1600" dirty="0"/>
                  <a:t>方法：</a:t>
                </a:r>
                <a:endParaRPr lang="en-US" altLang="zh-CN" sz="1600" dirty="0"/>
              </a:p>
              <a:p>
                <a:r>
                  <a:rPr lang="en-US" altLang="zh-CN" sz="1600" dirty="0"/>
                  <a:t>    </a:t>
                </a:r>
                <a:r>
                  <a:rPr lang="en-US" altLang="zh-CN" sz="1600" dirty="0" err="1"/>
                  <a:t>SetTeacher</a:t>
                </a:r>
                <a:endParaRPr lang="en-US" altLang="zh-CN" sz="1600" dirty="0"/>
              </a:p>
              <a:p>
                <a:r>
                  <a:rPr lang="en-US" altLang="zh-CN" sz="1600" dirty="0"/>
                  <a:t>    </a:t>
                </a:r>
                <a:r>
                  <a:rPr lang="en-US" altLang="zh-CN" sz="1600" dirty="0" err="1"/>
                  <a:t>PrintInfo</a:t>
                </a:r>
                <a:endParaRPr lang="en-US" altLang="zh-CN" sz="1600" dirty="0"/>
              </a:p>
              <a:p>
                <a:r>
                  <a:rPr lang="en-US" altLang="zh-CN" sz="1600" dirty="0"/>
                  <a:t>    …</a:t>
                </a:r>
                <a:endParaRPr lang="zh-CN" altLang="en-US" sz="1600" dirty="0"/>
              </a:p>
            </p:txBody>
          </p:sp>
          <p:sp>
            <p:nvSpPr>
              <p:cNvPr id="33" name="矩形 32"/>
              <p:cNvSpPr/>
              <p:nvPr/>
            </p:nvSpPr>
            <p:spPr>
              <a:xfrm>
                <a:off x="-2630078" y="3601039"/>
                <a:ext cx="1366886" cy="1684139"/>
              </a:xfrm>
              <a:prstGeom prst="rect">
                <a:avLst/>
              </a:prstGeom>
              <a:noFill/>
              <a:ln w="19050">
                <a:solidFill>
                  <a:schemeClr val="tx1">
                    <a:lumMod val="85000"/>
                    <a:lumOff val="1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4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4" name="矩形 33"/>
              <p:cNvSpPr/>
              <p:nvPr/>
            </p:nvSpPr>
            <p:spPr>
              <a:xfrm>
                <a:off x="-1032125" y="3601039"/>
                <a:ext cx="1870384" cy="1684139"/>
              </a:xfrm>
              <a:prstGeom prst="rect">
                <a:avLst/>
              </a:prstGeom>
              <a:noFill/>
              <a:ln w="19050">
                <a:solidFill>
                  <a:schemeClr val="tx1">
                    <a:lumMod val="85000"/>
                    <a:lumOff val="15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4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5" name="矩形 34"/>
              <p:cNvSpPr/>
              <p:nvPr/>
            </p:nvSpPr>
            <p:spPr>
              <a:xfrm>
                <a:off x="-2806273" y="3013235"/>
                <a:ext cx="3837261" cy="2440892"/>
              </a:xfrm>
              <a:prstGeom prst="rect">
                <a:avLst/>
              </a:prstGeom>
              <a:noFill/>
              <a:ln w="19050">
                <a:solidFill>
                  <a:schemeClr val="tx1">
                    <a:lumMod val="85000"/>
                    <a:lumOff val="15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4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sp>
          <p:nvSpPr>
            <p:cNvPr id="9" name="任意多边形: 形状 8"/>
            <p:cNvSpPr/>
            <p:nvPr/>
          </p:nvSpPr>
          <p:spPr>
            <a:xfrm>
              <a:off x="847725" y="2752725"/>
              <a:ext cx="1209675" cy="1524000"/>
            </a:xfrm>
            <a:custGeom>
              <a:avLst/>
              <a:gdLst>
                <a:gd name="connsiteX0" fmla="*/ 0 w 1209675"/>
                <a:gd name="connsiteY0" fmla="*/ 1524000 h 1524000"/>
                <a:gd name="connsiteX1" fmla="*/ 1209675 w 1209675"/>
                <a:gd name="connsiteY1" fmla="*/ 0 h 1524000"/>
              </a:gdLst>
              <a:ahLst/>
              <a:cxnLst>
                <a:cxn ang="0">
                  <a:pos x="connsiteX0" y="connsiteY0"/>
                </a:cxn>
                <a:cxn ang="0">
                  <a:pos x="connsiteX1" y="connsiteY1"/>
                </a:cxn>
              </a:cxnLst>
              <a:rect l="l" t="t" r="r" b="b"/>
              <a:pathLst>
                <a:path w="1209675" h="1524000">
                  <a:moveTo>
                    <a:pt x="0" y="1524000"/>
                  </a:moveTo>
                  <a:lnTo>
                    <a:pt x="1209675" y="0"/>
                  </a:lnTo>
                </a:path>
              </a:pathLst>
            </a:custGeom>
            <a:noFill/>
            <a:ln w="19050">
              <a:solidFill>
                <a:schemeClr val="tx1">
                  <a:lumMod val="85000"/>
                  <a:lumOff val="15000"/>
                </a:schemeClr>
              </a:solidFill>
              <a:tailEnd type="triangle" w="lg" len="lg"/>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6" name="任意多边形: 形状 35"/>
            <p:cNvSpPr/>
            <p:nvPr/>
          </p:nvSpPr>
          <p:spPr>
            <a:xfrm flipV="1">
              <a:off x="847726" y="4276724"/>
              <a:ext cx="1207288" cy="1419225"/>
            </a:xfrm>
            <a:custGeom>
              <a:avLst/>
              <a:gdLst>
                <a:gd name="connsiteX0" fmla="*/ 0 w 1209675"/>
                <a:gd name="connsiteY0" fmla="*/ 1524000 h 1524000"/>
                <a:gd name="connsiteX1" fmla="*/ 1209675 w 1209675"/>
                <a:gd name="connsiteY1" fmla="*/ 0 h 1524000"/>
              </a:gdLst>
              <a:ahLst/>
              <a:cxnLst>
                <a:cxn ang="0">
                  <a:pos x="connsiteX0" y="connsiteY0"/>
                </a:cxn>
                <a:cxn ang="0">
                  <a:pos x="connsiteX1" y="connsiteY1"/>
                </a:cxn>
              </a:cxnLst>
              <a:rect l="l" t="t" r="r" b="b"/>
              <a:pathLst>
                <a:path w="1209675" h="1524000">
                  <a:moveTo>
                    <a:pt x="0" y="1524000"/>
                  </a:moveTo>
                  <a:lnTo>
                    <a:pt x="1209675" y="0"/>
                  </a:lnTo>
                </a:path>
              </a:pathLst>
            </a:custGeom>
            <a:noFill/>
            <a:ln w="19050">
              <a:solidFill>
                <a:schemeClr val="tx1">
                  <a:lumMod val="85000"/>
                  <a:lumOff val="15000"/>
                </a:schemeClr>
              </a:solidFill>
              <a:tailEnd type="triangle" w="lg" len="lg"/>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7" name="任意多边形: 形状 36"/>
            <p:cNvSpPr/>
            <p:nvPr/>
          </p:nvSpPr>
          <p:spPr>
            <a:xfrm flipV="1">
              <a:off x="5699127" y="2751199"/>
              <a:ext cx="1102656" cy="1422767"/>
            </a:xfrm>
            <a:custGeom>
              <a:avLst/>
              <a:gdLst>
                <a:gd name="connsiteX0" fmla="*/ 0 w 1209675"/>
                <a:gd name="connsiteY0" fmla="*/ 1524000 h 1524000"/>
                <a:gd name="connsiteX1" fmla="*/ 1209675 w 1209675"/>
                <a:gd name="connsiteY1" fmla="*/ 0 h 1524000"/>
              </a:gdLst>
              <a:ahLst/>
              <a:cxnLst>
                <a:cxn ang="0">
                  <a:pos x="connsiteX0" y="connsiteY0"/>
                </a:cxn>
                <a:cxn ang="0">
                  <a:pos x="connsiteX1" y="connsiteY1"/>
                </a:cxn>
              </a:cxnLst>
              <a:rect l="l" t="t" r="r" b="b"/>
              <a:pathLst>
                <a:path w="1209675" h="1524000">
                  <a:moveTo>
                    <a:pt x="0" y="1524000"/>
                  </a:moveTo>
                  <a:lnTo>
                    <a:pt x="1209675" y="0"/>
                  </a:lnTo>
                </a:path>
              </a:pathLst>
            </a:custGeom>
            <a:noFill/>
            <a:ln w="19050">
              <a:solidFill>
                <a:schemeClr val="tx1">
                  <a:lumMod val="85000"/>
                  <a:lumOff val="15000"/>
                </a:schemeClr>
              </a:solidFill>
              <a:tailEnd type="triangle" w="lg" len="lg"/>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8" name="任意多边形: 形状 37"/>
            <p:cNvSpPr/>
            <p:nvPr/>
          </p:nvSpPr>
          <p:spPr>
            <a:xfrm>
              <a:off x="5699127" y="4173966"/>
              <a:ext cx="1102656" cy="1422767"/>
            </a:xfrm>
            <a:custGeom>
              <a:avLst/>
              <a:gdLst>
                <a:gd name="connsiteX0" fmla="*/ 0 w 1209675"/>
                <a:gd name="connsiteY0" fmla="*/ 1524000 h 1524000"/>
                <a:gd name="connsiteX1" fmla="*/ 1209675 w 1209675"/>
                <a:gd name="connsiteY1" fmla="*/ 0 h 1524000"/>
              </a:gdLst>
              <a:ahLst/>
              <a:cxnLst>
                <a:cxn ang="0">
                  <a:pos x="connsiteX0" y="connsiteY0"/>
                </a:cxn>
                <a:cxn ang="0">
                  <a:pos x="connsiteX1" y="connsiteY1"/>
                </a:cxn>
              </a:cxnLst>
              <a:rect l="l" t="t" r="r" b="b"/>
              <a:pathLst>
                <a:path w="1209675" h="1524000">
                  <a:moveTo>
                    <a:pt x="0" y="1524000"/>
                  </a:moveTo>
                  <a:lnTo>
                    <a:pt x="1209675" y="0"/>
                  </a:lnTo>
                </a:path>
              </a:pathLst>
            </a:custGeom>
            <a:noFill/>
            <a:ln w="19050">
              <a:solidFill>
                <a:schemeClr val="tx1">
                  <a:lumMod val="85000"/>
                  <a:lumOff val="15000"/>
                </a:schemeClr>
              </a:solidFill>
              <a:tailEnd type="triangle" w="lg" len="lg"/>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grpSp>
      <p:grpSp>
        <p:nvGrpSpPr>
          <p:cNvPr id="40" name="组合 39"/>
          <p:cNvGrpSpPr/>
          <p:nvPr/>
        </p:nvGrpSpPr>
        <p:grpSpPr>
          <a:xfrm>
            <a:off x="871914" y="1129354"/>
            <a:ext cx="1311582" cy="656252"/>
            <a:chOff x="967120" y="2593913"/>
            <a:chExt cx="1783495" cy="1096904"/>
          </a:xfrm>
        </p:grpSpPr>
        <p:sp>
          <p:nvSpPr>
            <p:cNvPr id="41" name="圆角矩形 32"/>
            <p:cNvSpPr/>
            <p:nvPr/>
          </p:nvSpPr>
          <p:spPr>
            <a:xfrm rot="10800000" flipV="1">
              <a:off x="967120" y="2593913"/>
              <a:ext cx="1783495" cy="1096904"/>
            </a:xfrm>
            <a:prstGeom prst="roundRect">
              <a:avLst>
                <a:gd name="adj" fmla="val 14715"/>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2" name="文本框 41"/>
            <p:cNvSpPr txBox="1"/>
            <p:nvPr/>
          </p:nvSpPr>
          <p:spPr>
            <a:xfrm>
              <a:off x="1058484" y="2751743"/>
              <a:ext cx="1515983" cy="771651"/>
            </a:xfrm>
            <a:prstGeom prst="rect">
              <a:avLst/>
            </a:prstGeom>
            <a:noFill/>
          </p:spPr>
          <p:txBody>
            <a:bodyPr wrap="square" lIns="91436" tIns="45718" rIns="91436" bIns="45718" rtlCol="0" anchor="ctr">
              <a:spAutoFit/>
            </a:bodyPr>
            <a:lstStyle/>
            <a:p>
              <a:pPr lvl="0" algn="ctr" defTabSz="963930" fontAlgn="base">
                <a:spcBef>
                  <a:spcPct val="0"/>
                </a:spcBef>
                <a:spcAft>
                  <a:spcPct val="0"/>
                </a:spcAft>
                <a:defRPr/>
              </a:pPr>
              <a:r>
                <a:rPr lang="zh-CN" altLang="en-US" sz="2400" b="1" dirty="0">
                  <a:solidFill>
                    <a:prstClr val="white"/>
                  </a:solidFill>
                  <a:effectLst>
                    <a:outerShdw blurRad="38100" dist="38100" dir="2700000" algn="tl">
                      <a:srgbClr val="000000">
                        <a:alpha val="43137"/>
                      </a:srgbClr>
                    </a:outerShdw>
                  </a:effectLst>
                  <a:latin typeface="Impact" panose="020B0806030902050204" pitchFamily="34" charset="0"/>
                  <a:ea typeface="微软雅黑" panose="020B0503020204020204" pitchFamily="34" charset="-122"/>
                  <a:cs typeface="+mn-ea"/>
                  <a:sym typeface="+mn-lt"/>
                </a:rPr>
                <a:t>例</a:t>
              </a:r>
              <a:endParaRPr kumimoji="0" lang="zh-CN" alt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Impact" panose="020B0806030902050204" pitchFamily="34" charset="0"/>
                <a:ea typeface="微软雅黑" panose="020B0503020204020204" pitchFamily="34" charset="-122"/>
                <a:cs typeface="+mn-ea"/>
                <a:sym typeface="+mn-lt"/>
              </a:endParaRPr>
            </a:p>
          </p:txBody>
        </p:sp>
      </p:grpSp>
      <p:sp>
        <p:nvSpPr>
          <p:cNvPr id="43" name="等腰三角形 42"/>
          <p:cNvSpPr/>
          <p:nvPr/>
        </p:nvSpPr>
        <p:spPr>
          <a:xfrm rot="5400000">
            <a:off x="2274548" y="1316109"/>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4" name="KSO_Shape"/>
          <p:cNvSpPr/>
          <p:nvPr/>
        </p:nvSpPr>
        <p:spPr>
          <a:xfrm>
            <a:off x="1111381" y="5124117"/>
            <a:ext cx="9946259" cy="1493841"/>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45" name="矩形 44"/>
          <p:cNvSpPr/>
          <p:nvPr/>
        </p:nvSpPr>
        <p:spPr>
          <a:xfrm>
            <a:off x="1549759" y="5342039"/>
            <a:ext cx="9630430" cy="1134862"/>
          </a:xfrm>
          <a:prstGeom prst="rect">
            <a:avLst/>
          </a:prstGeom>
        </p:spPr>
        <p:txBody>
          <a:bodyPr wrap="square">
            <a:spAutoFit/>
          </a:bodyPr>
          <a:lstStyle/>
          <a:p>
            <a:pPr>
              <a:lnSpc>
                <a:spcPct val="150000"/>
              </a:lnSpc>
            </a:pPr>
            <a:r>
              <a:rPr lang="zh-CN" altLang="zh-CN" sz="2400" kern="100" dirty="0">
                <a:solidFill>
                  <a:schemeClr val="tx1">
                    <a:lumMod val="85000"/>
                    <a:lumOff val="15000"/>
                  </a:schemeClr>
                </a:solidFill>
                <a:cs typeface="Times New Roman" panose="02020603050405020304" pitchFamily="18" charset="0"/>
              </a:rPr>
              <a:t>提示</a:t>
            </a:r>
            <a:r>
              <a:rPr lang="zh-CN" altLang="en-US" sz="2400" kern="100" dirty="0">
                <a:solidFill>
                  <a:schemeClr val="tx1">
                    <a:lumMod val="85000"/>
                    <a:lumOff val="15000"/>
                  </a:schemeClr>
                </a:solidFill>
              </a:rPr>
              <a:t>：</a:t>
            </a:r>
            <a:r>
              <a:rPr lang="zh-CN" altLang="zh-CN" sz="2400" kern="100" dirty="0">
                <a:solidFill>
                  <a:schemeClr val="tx1">
                    <a:lumMod val="85000"/>
                    <a:lumOff val="15000"/>
                  </a:schemeClr>
                </a:solidFill>
                <a:cs typeface="Times New Roman" panose="02020603050405020304" pitchFamily="18" charset="0"/>
              </a:rPr>
              <a:t>需要结合具体的继承关系判断一个类是父类还是子类，一个类可能在一种继承关系中是子类、而在另一种继承关系中是父类。</a:t>
            </a:r>
            <a:endParaRPr lang="zh-CN" altLang="en-US" sz="2400" dirty="0">
              <a:solidFill>
                <a:schemeClr val="tx1">
                  <a:lumMod val="85000"/>
                  <a:lumOff val="15000"/>
                </a:schemeClr>
              </a:solidFill>
            </a:endParaRPr>
          </a:p>
        </p:txBody>
      </p:sp>
      <p:grpSp>
        <p:nvGrpSpPr>
          <p:cNvPr id="46" name="组合 45"/>
          <p:cNvGrpSpPr/>
          <p:nvPr/>
        </p:nvGrpSpPr>
        <p:grpSpPr>
          <a:xfrm>
            <a:off x="765216" y="4703320"/>
            <a:ext cx="877274" cy="877274"/>
            <a:chOff x="-1076895" y="4647346"/>
            <a:chExt cx="877274" cy="877274"/>
          </a:xfrm>
        </p:grpSpPr>
        <p:sp>
          <p:nvSpPr>
            <p:cNvPr id="47" name="Oval 4011"/>
            <p:cNvSpPr>
              <a:spLocks noChangeArrowheads="1"/>
            </p:cNvSpPr>
            <p:nvPr/>
          </p:nvSpPr>
          <p:spPr bwMode="auto">
            <a:xfrm>
              <a:off x="-1076895" y="4647346"/>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pic>
          <p:nvPicPr>
            <p:cNvPr id="48" name="图片 47"/>
            <p:cNvPicPr>
              <a:picLocks noChangeAspect="1"/>
            </p:cNvPicPr>
            <p:nvPr/>
          </p:nvPicPr>
          <p:blipFill>
            <a:blip r:embed="rId1" cstate="hqprint">
              <a:extLst>
                <a:ext uri="{28A0092B-C50C-407E-A947-70E740481C1C}">
                  <a14:useLocalDpi xmlns:a14="http://schemas.microsoft.com/office/drawing/2010/main" val="0"/>
                </a:ext>
              </a:extLst>
            </a:blip>
            <a:stretch>
              <a:fillRect/>
            </a:stretch>
          </p:blipFill>
          <p:spPr>
            <a:xfrm>
              <a:off x="-943141" y="4781100"/>
              <a:ext cx="609766" cy="609766"/>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p:cTn id="13" dur="500" fill="hold"/>
                                        <p:tgtEl>
                                          <p:spTgt spid="40"/>
                                        </p:tgtEl>
                                        <p:attrNameLst>
                                          <p:attrName>ppt_w</p:attrName>
                                        </p:attrNameLst>
                                      </p:cBhvr>
                                      <p:tavLst>
                                        <p:tav tm="0">
                                          <p:val>
                                            <p:fltVal val="0"/>
                                          </p:val>
                                        </p:tav>
                                        <p:tav tm="100000">
                                          <p:val>
                                            <p:strVal val="#ppt_w"/>
                                          </p:val>
                                        </p:tav>
                                      </p:tavLst>
                                    </p:anim>
                                    <p:anim calcmode="lin" valueType="num">
                                      <p:cBhvr>
                                        <p:cTn id="14" dur="500" fill="hold"/>
                                        <p:tgtEl>
                                          <p:spTgt spid="40"/>
                                        </p:tgtEl>
                                        <p:attrNameLst>
                                          <p:attrName>ppt_h</p:attrName>
                                        </p:attrNameLst>
                                      </p:cBhvr>
                                      <p:tavLst>
                                        <p:tav tm="0">
                                          <p:val>
                                            <p:fltVal val="0"/>
                                          </p:val>
                                        </p:tav>
                                        <p:tav tm="100000">
                                          <p:val>
                                            <p:strVal val="#ppt_h"/>
                                          </p:val>
                                        </p:tav>
                                      </p:tavLst>
                                    </p:anim>
                                    <p:animEffect transition="in" filter="fade">
                                      <p:cBhvr>
                                        <p:cTn id="15" dur="500"/>
                                        <p:tgtEl>
                                          <p:spTgt spid="40"/>
                                        </p:tgtEl>
                                      </p:cBhvr>
                                    </p:animEffect>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p:tgtEl>
                                          <p:spTgt spid="43"/>
                                        </p:tgtEl>
                                        <p:attrNameLst>
                                          <p:attrName>ppt_x</p:attrName>
                                        </p:attrNameLst>
                                      </p:cBhvr>
                                      <p:tavLst>
                                        <p:tav tm="0">
                                          <p:val>
                                            <p:strVal val="#ppt_x-#ppt_w*1.125000"/>
                                          </p:val>
                                        </p:tav>
                                        <p:tav tm="100000">
                                          <p:val>
                                            <p:strVal val="#ppt_x"/>
                                          </p:val>
                                        </p:tav>
                                      </p:tavLst>
                                    </p:anim>
                                    <p:animEffect transition="in" filter="wipe(right)">
                                      <p:cBhvr>
                                        <p:cTn id="20" dur="500"/>
                                        <p:tgtEl>
                                          <p:spTgt spid="43"/>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500" fill="hold"/>
                                        <p:tgtEl>
                                          <p:spTgt spid="12"/>
                                        </p:tgtEl>
                                        <p:attrNameLst>
                                          <p:attrName>ppt_w</p:attrName>
                                        </p:attrNameLst>
                                      </p:cBhvr>
                                      <p:tavLst>
                                        <p:tav tm="0">
                                          <p:val>
                                            <p:fltVal val="0"/>
                                          </p:val>
                                        </p:tav>
                                        <p:tav tm="100000">
                                          <p:val>
                                            <p:strVal val="#ppt_w"/>
                                          </p:val>
                                        </p:tav>
                                      </p:tavLst>
                                    </p:anim>
                                    <p:anim calcmode="lin" valueType="num">
                                      <p:cBhvr>
                                        <p:cTn id="25" dur="500" fill="hold"/>
                                        <p:tgtEl>
                                          <p:spTgt spid="12"/>
                                        </p:tgtEl>
                                        <p:attrNameLst>
                                          <p:attrName>ppt_h</p:attrName>
                                        </p:attrNameLst>
                                      </p:cBhvr>
                                      <p:tavLst>
                                        <p:tav tm="0">
                                          <p:val>
                                            <p:fltVal val="0"/>
                                          </p:val>
                                        </p:tav>
                                        <p:tav tm="100000">
                                          <p:val>
                                            <p:strVal val="#ppt_h"/>
                                          </p:val>
                                        </p:tav>
                                      </p:tavLst>
                                    </p:anim>
                                    <p:animEffect transition="in" filter="fade">
                                      <p:cBhvr>
                                        <p:cTn id="26" dur="500"/>
                                        <p:tgtEl>
                                          <p:spTgt spid="12"/>
                                        </p:tgtEl>
                                      </p:cBhvr>
                                    </p:animEffect>
                                  </p:childTnLst>
                                </p:cTn>
                              </p:par>
                            </p:childTnLst>
                          </p:cTn>
                        </p:par>
                        <p:par>
                          <p:cTn id="27" fill="hold">
                            <p:stCondLst>
                              <p:cond delay="2000"/>
                            </p:stCondLst>
                            <p:childTnLst>
                              <p:par>
                                <p:cTn id="28" presetID="53" presetClass="entr" presetSubtype="16" fill="hold" nodeType="afterEffect">
                                  <p:stCondLst>
                                    <p:cond delay="0"/>
                                  </p:stCondLst>
                                  <p:childTnLst>
                                    <p:set>
                                      <p:cBhvr>
                                        <p:cTn id="29" dur="1" fill="hold">
                                          <p:stCondLst>
                                            <p:cond delay="0"/>
                                          </p:stCondLst>
                                        </p:cTn>
                                        <p:tgtEl>
                                          <p:spTgt spid="46"/>
                                        </p:tgtEl>
                                        <p:attrNameLst>
                                          <p:attrName>style.visibility</p:attrName>
                                        </p:attrNameLst>
                                      </p:cBhvr>
                                      <p:to>
                                        <p:strVal val="visible"/>
                                      </p:to>
                                    </p:set>
                                    <p:anim calcmode="lin" valueType="num">
                                      <p:cBhvr>
                                        <p:cTn id="30" dur="500" fill="hold"/>
                                        <p:tgtEl>
                                          <p:spTgt spid="46"/>
                                        </p:tgtEl>
                                        <p:attrNameLst>
                                          <p:attrName>ppt_w</p:attrName>
                                        </p:attrNameLst>
                                      </p:cBhvr>
                                      <p:tavLst>
                                        <p:tav tm="0">
                                          <p:val>
                                            <p:fltVal val="0"/>
                                          </p:val>
                                        </p:tav>
                                        <p:tav tm="100000">
                                          <p:val>
                                            <p:strVal val="#ppt_w"/>
                                          </p:val>
                                        </p:tav>
                                      </p:tavLst>
                                    </p:anim>
                                    <p:anim calcmode="lin" valueType="num">
                                      <p:cBhvr>
                                        <p:cTn id="31" dur="500" fill="hold"/>
                                        <p:tgtEl>
                                          <p:spTgt spid="46"/>
                                        </p:tgtEl>
                                        <p:attrNameLst>
                                          <p:attrName>ppt_h</p:attrName>
                                        </p:attrNameLst>
                                      </p:cBhvr>
                                      <p:tavLst>
                                        <p:tav tm="0">
                                          <p:val>
                                            <p:fltVal val="0"/>
                                          </p:val>
                                        </p:tav>
                                        <p:tav tm="100000">
                                          <p:val>
                                            <p:strVal val="#ppt_h"/>
                                          </p:val>
                                        </p:tav>
                                      </p:tavLst>
                                    </p:anim>
                                    <p:animEffect transition="in" filter="fade">
                                      <p:cBhvr>
                                        <p:cTn id="32" dur="500"/>
                                        <p:tgtEl>
                                          <p:spTgt spid="46"/>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500"/>
                                        <p:tgtEl>
                                          <p:spTgt spid="4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wipe(left)">
                                      <p:cBhvr>
                                        <p:cTn id="39"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3" grpId="0" animBg="1"/>
      <p:bldP spid="44" grpId="0" animBg="1"/>
      <p:bldP spid="4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下列选项中，描述正确的是（    ）。</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在一个继承关系中只能有一个子类</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在一个继承关系中只能有一个父类</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一个类可能在一个继承关系中是子类、而在另一个继承关系中是父类</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一个类可能在多个继承关系中是子类</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矩形 8"/>
          <p:cNvSpPr>
            <a:spLocks noChangeAspect="1"/>
          </p:cNvSpPr>
          <p:nvPr>
            <p:custDataLst>
              <p:tags r:id="rId6"/>
            </p:custDataLst>
          </p:nvPr>
        </p:nvSpPr>
        <p:spPr>
          <a:xfrm>
            <a:off x="1571625" y="285035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0" name="矩形 9"/>
          <p:cNvSpPr>
            <a:spLocks noChangeAspect="1"/>
          </p:cNvSpPr>
          <p:nvPr>
            <p:custDataLst>
              <p:tags r:id="rId7"/>
            </p:custDataLst>
          </p:nvPr>
        </p:nvSpPr>
        <p:spPr>
          <a:xfrm>
            <a:off x="1571625" y="3707606"/>
            <a:ext cx="514350" cy="514350"/>
          </a:xfrm>
          <a:prstGeom prst="rect">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B</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1" name="矩形 10"/>
          <p:cNvSpPr>
            <a:spLocks noChangeAspect="1"/>
          </p:cNvSpPr>
          <p:nvPr>
            <p:custDataLst>
              <p:tags r:id="rId8"/>
            </p:custDataLst>
          </p:nvPr>
        </p:nvSpPr>
        <p:spPr>
          <a:xfrm>
            <a:off x="1571625" y="456485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 name="矩形 11"/>
          <p:cNvSpPr>
            <a:spLocks noChangeAspect="1"/>
          </p:cNvSpPr>
          <p:nvPr>
            <p:custDataLst>
              <p:tags r:id="rId9"/>
            </p:custDataLst>
          </p:nvPr>
        </p:nvSpPr>
        <p:spPr>
          <a:xfrm>
            <a:off x="1571625" y="5422106"/>
            <a:ext cx="514350" cy="514350"/>
          </a:xfrm>
          <a:prstGeom prst="rect">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3" name="矩形: 圆角 12"/>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提交</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18" name="组合 17"/>
          <p:cNvGrpSpPr/>
          <p:nvPr>
            <p:custDataLst>
              <p:tags r:id="rId11"/>
            </p:custDataLst>
          </p:nvPr>
        </p:nvGrpSpPr>
        <p:grpSpPr>
          <a:xfrm>
            <a:off x="0" y="0"/>
            <a:ext cx="12192000" cy="635000"/>
            <a:chOff x="0" y="0"/>
            <a:chExt cx="12192000" cy="635000"/>
          </a:xfrm>
        </p:grpSpPr>
        <p:sp>
          <p:nvSpPr>
            <p:cNvPr id="14" name="TitleBackground"/>
            <p:cNvSpPr/>
            <p:nvPr>
              <p:custDataLst>
                <p:tags r:id="rId12"/>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ColorBlock"/>
            <p:cNvSpPr/>
            <p:nvPr>
              <p:custDataLst>
                <p:tags r:id="rId13"/>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多选题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8"/>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3420006" y="2702387"/>
            <a:ext cx="5351987" cy="1354801"/>
            <a:chOff x="3420006" y="2702387"/>
            <a:chExt cx="5351987" cy="1354801"/>
          </a:xfrm>
        </p:grpSpPr>
        <p:sp>
          <p:nvSpPr>
            <p:cNvPr id="36" name="文本框 35"/>
            <p:cNvSpPr txBox="1"/>
            <p:nvPr/>
          </p:nvSpPr>
          <p:spPr>
            <a:xfrm>
              <a:off x="3457718" y="2733749"/>
              <a:ext cx="5314275" cy="1323439"/>
            </a:xfrm>
            <a:prstGeom prst="rect">
              <a:avLst/>
            </a:prstGeom>
            <a:noFill/>
          </p:spPr>
          <p:txBody>
            <a:bodyPr wrap="none" rtlCol="0">
              <a:spAutoFit/>
            </a:bodyPr>
            <a:lstStyle/>
            <a:p>
              <a:pPr lvl="0" algn="ctr">
                <a:defRPr/>
              </a:pPr>
              <a:r>
                <a:rPr lang="zh-CN" altLang="en-US" sz="8000" b="1" dirty="0">
                  <a:solidFill>
                    <a:srgbClr val="B1C400"/>
                  </a:solidFill>
                  <a:latin typeface="Bauhaus 93" panose="04030905020B02020C02" pitchFamily="82" charset="0"/>
                  <a:ea typeface="Adobe Gothic Std B" panose="020B0800000000000000" pitchFamily="34" charset="-128"/>
                </a:rPr>
                <a:t>子类的定义</a:t>
              </a:r>
              <a:endParaRPr lang="zh-CN" altLang="en-US" sz="8000" b="1" kern="1200" dirty="0">
                <a:solidFill>
                  <a:srgbClr val="B1C400"/>
                </a:solidFill>
                <a:latin typeface="+mj-ea"/>
              </a:endParaRPr>
            </a:p>
          </p:txBody>
        </p:sp>
        <p:sp>
          <p:nvSpPr>
            <p:cNvPr id="37" name="文本框 36"/>
            <p:cNvSpPr txBox="1"/>
            <p:nvPr/>
          </p:nvSpPr>
          <p:spPr>
            <a:xfrm>
              <a:off x="3420006" y="2702387"/>
              <a:ext cx="5314275" cy="1323439"/>
            </a:xfrm>
            <a:prstGeom prst="rect">
              <a:avLst/>
            </a:prstGeom>
            <a:noFill/>
          </p:spPr>
          <p:txBody>
            <a:bodyPr wrap="none" rtlCol="0">
              <a:spAutoFit/>
            </a:bodyPr>
            <a:lstStyle/>
            <a:p>
              <a:pPr lvl="0" algn="ctr">
                <a:defRPr/>
              </a:pPr>
              <a:r>
                <a:rPr lang="zh-CN" altLang="en-US" sz="8000" b="1" dirty="0">
                  <a:solidFill>
                    <a:srgbClr val="1950B2"/>
                  </a:solidFill>
                  <a:latin typeface="Bauhaus 93" panose="04030905020B02020C02" pitchFamily="82" charset="0"/>
                  <a:ea typeface="Adobe Gothic Std B" panose="020B0800000000000000" pitchFamily="34" charset="-128"/>
                </a:rPr>
                <a:t>子类的定义</a:t>
              </a:r>
              <a:endParaRPr lang="zh-CN" altLang="en-US" sz="8000" b="1" kern="1200" dirty="0">
                <a:solidFill>
                  <a:srgbClr val="1950B2"/>
                </a:solidFill>
                <a:latin typeface="+mj-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ppt_w</p:attrName>
                                        </p:attrNameLst>
                                      </p:cBhvr>
                                      <p:tavLst>
                                        <p:tav tm="0">
                                          <p:val>
                                            <p:fltVal val="0"/>
                                          </p:val>
                                        </p:tav>
                                        <p:tav tm="100000">
                                          <p:val>
                                            <p:strVal val="#ppt_w"/>
                                          </p:val>
                                        </p:tav>
                                      </p:tavLst>
                                    </p:anim>
                                    <p:anim calcmode="lin" valueType="num">
                                      <p:cBhvr>
                                        <p:cTn id="8" dur="500" fill="hold"/>
                                        <p:tgtEl>
                                          <p:spTgt spid="35"/>
                                        </p:tgtEl>
                                        <p:attrNameLst>
                                          <p:attrName>ppt_h</p:attrName>
                                        </p:attrNameLst>
                                      </p:cBhvr>
                                      <p:tavLst>
                                        <p:tav tm="0">
                                          <p:val>
                                            <p:fltVal val="0"/>
                                          </p:val>
                                        </p:tav>
                                        <p:tav tm="100000">
                                          <p:val>
                                            <p:strVal val="#ppt_h"/>
                                          </p:val>
                                        </p:tav>
                                      </p:tavLst>
                                    </p:anim>
                                    <p:animEffect transition="in" filter="fade">
                                      <p:cBhvr>
                                        <p:cTn id="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77745" y="495168"/>
            <a:ext cx="2236510"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子类的定义</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矩形 19"/>
          <p:cNvSpPr/>
          <p:nvPr/>
        </p:nvSpPr>
        <p:spPr>
          <a:xfrm>
            <a:off x="1890130" y="1443340"/>
            <a:ext cx="8411738" cy="461665"/>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ea typeface="微软雅黑" panose="020B0503020204020204" pitchFamily="34" charset="-122"/>
              </a:rPr>
              <a:t>定义子类时需要指定父类，其语法格式为：</a:t>
            </a:r>
            <a:endParaRPr lang="zh-CN" altLang="en-US" sz="2400" dirty="0">
              <a:solidFill>
                <a:schemeClr val="tx1">
                  <a:lumMod val="85000"/>
                  <a:lumOff val="15000"/>
                </a:schemeClr>
              </a:solidFill>
              <a:ea typeface="微软雅黑" panose="020B0503020204020204" pitchFamily="34" charset="-122"/>
            </a:endParaRPr>
          </a:p>
        </p:txBody>
      </p:sp>
      <p:sp>
        <p:nvSpPr>
          <p:cNvPr id="21" name="KSO_Shape"/>
          <p:cNvSpPr/>
          <p:nvPr/>
        </p:nvSpPr>
        <p:spPr>
          <a:xfrm>
            <a:off x="1689098" y="1275524"/>
            <a:ext cx="8813802" cy="797296"/>
          </a:xfrm>
          <a:prstGeom prst="roundRect">
            <a:avLst>
              <a:gd name="adj" fmla="val 2013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3" name="矩形 2"/>
          <p:cNvSpPr/>
          <p:nvPr/>
        </p:nvSpPr>
        <p:spPr>
          <a:xfrm>
            <a:off x="1689098" y="2072820"/>
            <a:ext cx="6659374" cy="2796856"/>
          </a:xfrm>
          <a:prstGeom prst="rect">
            <a:avLst/>
          </a:prstGeom>
        </p:spPr>
        <p:txBody>
          <a:bodyPr wrap="squar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class </a:t>
            </a:r>
            <a:r>
              <a:rPr lang="zh-CN" altLang="en-US" sz="2400" dirty="0">
                <a:solidFill>
                  <a:schemeClr val="tx1">
                    <a:lumMod val="85000"/>
                    <a:lumOff val="15000"/>
                  </a:schemeClr>
                </a:solidFill>
              </a:rPr>
              <a:t>子类名</a:t>
            </a:r>
            <a:r>
              <a:rPr lang="en-US" altLang="zh-CN" sz="2400" dirty="0">
                <a:solidFill>
                  <a:schemeClr val="tx1">
                    <a:lumMod val="85000"/>
                    <a:lumOff val="15000"/>
                  </a:schemeClr>
                </a:solidFill>
              </a:rPr>
              <a:t>(</a:t>
            </a:r>
            <a:r>
              <a:rPr lang="zh-CN" altLang="en-US" sz="2400" dirty="0">
                <a:solidFill>
                  <a:schemeClr val="tx1">
                    <a:lumMod val="85000"/>
                    <a:lumOff val="15000"/>
                  </a:schemeClr>
                </a:solidFill>
              </a:rPr>
              <a:t>父类名</a:t>
            </a:r>
            <a:r>
              <a:rPr lang="en-US" altLang="zh-CN" sz="2400" dirty="0">
                <a:solidFill>
                  <a:schemeClr val="tx1">
                    <a:lumMod val="85000"/>
                    <a:lumOff val="15000"/>
                  </a:schemeClr>
                </a:solidFill>
              </a:rPr>
              <a:t>1, </a:t>
            </a:r>
            <a:r>
              <a:rPr lang="zh-CN" altLang="en-US" sz="2400" dirty="0">
                <a:solidFill>
                  <a:schemeClr val="tx1">
                    <a:lumMod val="85000"/>
                    <a:lumOff val="15000"/>
                  </a:schemeClr>
                </a:solidFill>
              </a:rPr>
              <a:t>父类名</a:t>
            </a:r>
            <a:r>
              <a:rPr lang="en-US" altLang="zh-CN" sz="2400" dirty="0">
                <a:solidFill>
                  <a:schemeClr val="tx1">
                    <a:lumMod val="85000"/>
                    <a:lumOff val="15000"/>
                  </a:schemeClr>
                </a:solidFill>
              </a:rPr>
              <a:t>2, …, </a:t>
            </a:r>
            <a:r>
              <a:rPr lang="zh-CN" altLang="en-US" sz="2400" dirty="0">
                <a:solidFill>
                  <a:schemeClr val="tx1">
                    <a:lumMod val="85000"/>
                    <a:lumOff val="15000"/>
                  </a:schemeClr>
                </a:solidFill>
              </a:rPr>
              <a:t>父类名</a:t>
            </a:r>
            <a:r>
              <a:rPr lang="en-US" altLang="zh-CN" sz="2400" dirty="0">
                <a:solidFill>
                  <a:schemeClr val="tx1">
                    <a:lumMod val="85000"/>
                    <a:lumOff val="15000"/>
                  </a:schemeClr>
                </a:solidFill>
              </a:rPr>
              <a:t>M):</a:t>
            </a:r>
            <a:endParaRPr lang="en-US" altLang="zh-CN" sz="2400" dirty="0">
              <a:solidFill>
                <a:schemeClr val="tx1">
                  <a:lumMod val="85000"/>
                  <a:lumOff val="15000"/>
                </a:schemeClr>
              </a:solidFill>
            </a:endParaRP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    </a:t>
            </a:r>
            <a:r>
              <a:rPr lang="zh-CN" altLang="en-US" sz="2400" dirty="0">
                <a:solidFill>
                  <a:schemeClr val="tx1">
                    <a:lumMod val="85000"/>
                    <a:lumOff val="15000"/>
                  </a:schemeClr>
                </a:solidFill>
              </a:rPr>
              <a:t>语句</a:t>
            </a:r>
            <a:r>
              <a:rPr lang="en-US" altLang="zh-CN" sz="2400" dirty="0">
                <a:solidFill>
                  <a:schemeClr val="tx1">
                    <a:lumMod val="85000"/>
                    <a:lumOff val="15000"/>
                  </a:schemeClr>
                </a:solidFill>
              </a:rPr>
              <a:t>1</a:t>
            </a:r>
            <a:endParaRPr lang="en-US" altLang="zh-CN" sz="2400" dirty="0">
              <a:solidFill>
                <a:schemeClr val="tx1">
                  <a:lumMod val="85000"/>
                  <a:lumOff val="15000"/>
                </a:schemeClr>
              </a:solidFill>
            </a:endParaRP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rPr>
              <a:t>    语句</a:t>
            </a:r>
            <a:r>
              <a:rPr lang="en-US" altLang="zh-CN" sz="2400" dirty="0">
                <a:solidFill>
                  <a:schemeClr val="tx1">
                    <a:lumMod val="85000"/>
                    <a:lumOff val="15000"/>
                  </a:schemeClr>
                </a:solidFill>
              </a:rPr>
              <a:t>2</a:t>
            </a:r>
            <a:endParaRPr lang="en-US" altLang="zh-CN" sz="2400" dirty="0">
              <a:solidFill>
                <a:schemeClr val="tx1">
                  <a:lumMod val="85000"/>
                  <a:lumOff val="15000"/>
                </a:schemeClr>
              </a:solidFill>
            </a:endParaRP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    …</a:t>
            </a:r>
            <a:endParaRPr lang="en-US" altLang="zh-CN" sz="2400" dirty="0">
              <a:solidFill>
                <a:schemeClr val="tx1">
                  <a:lumMod val="85000"/>
                  <a:lumOff val="15000"/>
                </a:schemeClr>
              </a:solidFill>
            </a:endParaRP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2400" dirty="0">
                <a:solidFill>
                  <a:schemeClr val="tx1">
                    <a:lumMod val="85000"/>
                    <a:lumOff val="15000"/>
                  </a:schemeClr>
                </a:solidFill>
              </a:rPr>
              <a:t>    </a:t>
            </a:r>
            <a:r>
              <a:rPr lang="zh-CN" altLang="en-US" sz="2400" dirty="0">
                <a:solidFill>
                  <a:schemeClr val="tx1">
                    <a:lumMod val="85000"/>
                    <a:lumOff val="15000"/>
                  </a:schemeClr>
                </a:solidFill>
              </a:rPr>
              <a:t>语句</a:t>
            </a:r>
            <a:r>
              <a:rPr lang="en-US" altLang="zh-CN" sz="2400" dirty="0">
                <a:solidFill>
                  <a:schemeClr val="tx1">
                    <a:lumMod val="85000"/>
                    <a:lumOff val="15000"/>
                  </a:schemeClr>
                </a:solidFill>
              </a:rPr>
              <a:t>N</a:t>
            </a:r>
            <a:endParaRPr lang="en-US" altLang="zh-CN" sz="2400" dirty="0">
              <a:solidFill>
                <a:schemeClr val="tx1">
                  <a:lumMod val="85000"/>
                  <a:lumOff val="15000"/>
                </a:schemeClr>
              </a:solidFill>
            </a:endParaRPr>
          </a:p>
        </p:txBody>
      </p:sp>
      <p:sp>
        <p:nvSpPr>
          <p:cNvPr id="12" name="矩形 11"/>
          <p:cNvSpPr/>
          <p:nvPr/>
        </p:nvSpPr>
        <p:spPr>
          <a:xfrm>
            <a:off x="1890130" y="5110782"/>
            <a:ext cx="8411738" cy="1200329"/>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ea typeface="微软雅黑" panose="020B0503020204020204" pitchFamily="34" charset="-122"/>
              </a:rPr>
              <a:t>当</a:t>
            </a:r>
            <a:r>
              <a:rPr lang="en-US" altLang="zh-CN" sz="2400" dirty="0">
                <a:solidFill>
                  <a:schemeClr val="tx1">
                    <a:lumMod val="85000"/>
                    <a:lumOff val="15000"/>
                  </a:schemeClr>
                </a:solidFill>
                <a:ea typeface="微软雅黑" panose="020B0503020204020204" pitchFamily="34" charset="-122"/>
              </a:rPr>
              <a:t>M</a:t>
            </a:r>
            <a:r>
              <a:rPr lang="zh-CN" altLang="en-US" sz="2400" dirty="0">
                <a:solidFill>
                  <a:schemeClr val="tx1">
                    <a:lumMod val="85000"/>
                    <a:lumOff val="15000"/>
                  </a:schemeClr>
                </a:solidFill>
                <a:ea typeface="微软雅黑" panose="020B0503020204020204" pitchFamily="34" charset="-122"/>
              </a:rPr>
              <a:t>等于</a:t>
            </a:r>
            <a:r>
              <a:rPr lang="en-US" altLang="zh-CN" sz="2400" dirty="0">
                <a:solidFill>
                  <a:schemeClr val="tx1">
                    <a:lumMod val="85000"/>
                    <a:lumOff val="15000"/>
                  </a:schemeClr>
                </a:solidFill>
                <a:ea typeface="微软雅黑" panose="020B0503020204020204" pitchFamily="34" charset="-122"/>
              </a:rPr>
              <a:t>1</a:t>
            </a:r>
            <a:r>
              <a:rPr lang="zh-CN" altLang="en-US" sz="2400" dirty="0">
                <a:solidFill>
                  <a:schemeClr val="tx1">
                    <a:lumMod val="85000"/>
                    <a:lumOff val="15000"/>
                  </a:schemeClr>
                </a:solidFill>
                <a:ea typeface="微软雅黑" panose="020B0503020204020204" pitchFamily="34" charset="-122"/>
              </a:rPr>
              <a:t>时，则为单继承；当</a:t>
            </a:r>
            <a:r>
              <a:rPr lang="en-US" altLang="zh-CN" sz="2400" dirty="0">
                <a:solidFill>
                  <a:schemeClr val="tx1">
                    <a:lumMod val="85000"/>
                    <a:lumOff val="15000"/>
                  </a:schemeClr>
                </a:solidFill>
                <a:ea typeface="微软雅黑" panose="020B0503020204020204" pitchFamily="34" charset="-122"/>
              </a:rPr>
              <a:t>M</a:t>
            </a:r>
            <a:r>
              <a:rPr lang="zh-CN" altLang="en-US" sz="2400" dirty="0">
                <a:solidFill>
                  <a:schemeClr val="tx1">
                    <a:lumMod val="85000"/>
                    <a:lumOff val="15000"/>
                  </a:schemeClr>
                </a:solidFill>
                <a:ea typeface="微软雅黑" panose="020B0503020204020204" pitchFamily="34" charset="-122"/>
              </a:rPr>
              <a:t>大于</a:t>
            </a:r>
            <a:r>
              <a:rPr lang="en-US" altLang="zh-CN" sz="2400" dirty="0">
                <a:solidFill>
                  <a:schemeClr val="tx1">
                    <a:lumMod val="85000"/>
                    <a:lumOff val="15000"/>
                  </a:schemeClr>
                </a:solidFill>
                <a:ea typeface="微软雅黑" panose="020B0503020204020204" pitchFamily="34" charset="-122"/>
              </a:rPr>
              <a:t>1</a:t>
            </a:r>
            <a:r>
              <a:rPr lang="zh-CN" altLang="en-US" sz="2400" dirty="0">
                <a:solidFill>
                  <a:schemeClr val="tx1">
                    <a:lumMod val="85000"/>
                    <a:lumOff val="15000"/>
                  </a:schemeClr>
                </a:solidFill>
                <a:ea typeface="微软雅黑" panose="020B0503020204020204" pitchFamily="34" charset="-122"/>
              </a:rPr>
              <a:t>时，则为多重继承。</a:t>
            </a:r>
            <a:endParaRPr lang="zh-CN" altLang="en-US" sz="2400" dirty="0">
              <a:solidFill>
                <a:schemeClr val="tx1">
                  <a:lumMod val="85000"/>
                  <a:lumOff val="15000"/>
                </a:schemeClr>
              </a:solidFill>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ea typeface="微软雅黑" panose="020B0503020204020204" pitchFamily="34" charset="-122"/>
              </a:rPr>
              <a:t>例：继承示例。</a:t>
            </a:r>
            <a:endParaRPr lang="zh-CN" altLang="en-US" sz="2400" dirty="0">
              <a:solidFill>
                <a:schemeClr val="tx1">
                  <a:lumMod val="85000"/>
                  <a:lumOff val="15000"/>
                </a:schemeClr>
              </a:solidFill>
              <a:ea typeface="微软雅黑" panose="020B0503020204020204" pitchFamily="34" charset="-122"/>
            </a:endParaRPr>
          </a:p>
        </p:txBody>
      </p:sp>
      <p:sp>
        <p:nvSpPr>
          <p:cNvPr id="13" name="KSO_Shape"/>
          <p:cNvSpPr/>
          <p:nvPr/>
        </p:nvSpPr>
        <p:spPr>
          <a:xfrm>
            <a:off x="1689098" y="5037491"/>
            <a:ext cx="8813802" cy="1267285"/>
          </a:xfrm>
          <a:prstGeom prst="roundRect">
            <a:avLst>
              <a:gd name="adj" fmla="val 13470"/>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additive="base">
                                        <p:cTn id="16" dur="500"/>
                                        <p:tgtEl>
                                          <p:spTgt spid="20"/>
                                        </p:tgtEl>
                                        <p:attrNameLst>
                                          <p:attrName>ppt_y</p:attrName>
                                        </p:attrNameLst>
                                      </p:cBhvr>
                                      <p:tavLst>
                                        <p:tav tm="0">
                                          <p:val>
                                            <p:strVal val="#ppt_y-#ppt_h*1.125000"/>
                                          </p:val>
                                        </p:tav>
                                        <p:tav tm="100000">
                                          <p:val>
                                            <p:strVal val="#ppt_y"/>
                                          </p:val>
                                        </p:tav>
                                      </p:tavLst>
                                    </p:anim>
                                    <p:animEffect transition="in" filter="wipe(down)">
                                      <p:cBhvr>
                                        <p:cTn id="17" dur="500"/>
                                        <p:tgtEl>
                                          <p:spTgt spid="20"/>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up)">
                                      <p:cBhvr>
                                        <p:cTn id="21" dur="500"/>
                                        <p:tgtEl>
                                          <p:spTgt spid="3"/>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2" presetClass="entr" presetSubtype="1"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p:tgtEl>
                                          <p:spTgt spid="12"/>
                                        </p:tgtEl>
                                        <p:attrNameLst>
                                          <p:attrName>ppt_y</p:attrName>
                                        </p:attrNameLst>
                                      </p:cBhvr>
                                      <p:tavLst>
                                        <p:tav tm="0">
                                          <p:val>
                                            <p:strVal val="#ppt_y-#ppt_h*1.125000"/>
                                          </p:val>
                                        </p:tav>
                                        <p:tav tm="100000">
                                          <p:val>
                                            <p:strVal val="#ppt_y"/>
                                          </p:val>
                                        </p:tav>
                                      </p:tavLst>
                                    </p:anim>
                                    <p:animEffect transition="in" filter="wipe(down)">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P spid="21" grpId="0" animBg="1"/>
      <p:bldP spid="3" grpId="0"/>
      <p:bldP spid="12" grpId="0"/>
      <p:bldP spid="1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77745" y="495168"/>
            <a:ext cx="2236510"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子类的定义</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矩形 7"/>
          <p:cNvSpPr/>
          <p:nvPr/>
        </p:nvSpPr>
        <p:spPr>
          <a:xfrm>
            <a:off x="1109662" y="2143784"/>
            <a:ext cx="9972676" cy="3350854"/>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	class Person: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Person</a:t>
            </a:r>
            <a:r>
              <a:rPr lang="zh-CN" altLang="en-US" sz="2400" dirty="0">
                <a:solidFill>
                  <a:schemeClr val="tx1">
                    <a:lumMod val="85000"/>
                    <a:lumOff val="15000"/>
                  </a:schemeClr>
                </a:solidFill>
                <a:ea typeface="微软雅黑" panose="020B0503020204020204" pitchFamily="34" charset="-122"/>
              </a:rPr>
              <a:t>类</a:t>
            </a:r>
            <a:endParaRPr lang="zh-CN" altLang="en-US"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2	    def </a:t>
            </a:r>
            <a:r>
              <a:rPr lang="en-US" altLang="zh-CN" sz="2400" dirty="0" err="1">
                <a:solidFill>
                  <a:schemeClr val="tx1">
                    <a:lumMod val="85000"/>
                    <a:lumOff val="15000"/>
                  </a:schemeClr>
                </a:solidFill>
                <a:ea typeface="微软雅黑" panose="020B0503020204020204" pitchFamily="34" charset="-122"/>
              </a:rPr>
              <a:t>SetName</a:t>
            </a:r>
            <a:r>
              <a:rPr lang="en-US" altLang="zh-CN" sz="2400" dirty="0">
                <a:solidFill>
                  <a:schemeClr val="tx1">
                    <a:lumMod val="85000"/>
                    <a:lumOff val="15000"/>
                  </a:schemeClr>
                </a:solidFill>
                <a:ea typeface="微软雅黑" panose="020B0503020204020204" pitchFamily="34" charset="-122"/>
              </a:rPr>
              <a:t>(self, name): #</a:t>
            </a:r>
            <a:r>
              <a:rPr lang="zh-CN" altLang="en-US" sz="2400" dirty="0">
                <a:solidFill>
                  <a:schemeClr val="tx1">
                    <a:lumMod val="85000"/>
                    <a:lumOff val="15000"/>
                  </a:schemeClr>
                </a:solidFill>
                <a:ea typeface="微软雅黑" panose="020B0503020204020204" pitchFamily="34" charset="-122"/>
              </a:rPr>
              <a:t>定义</a:t>
            </a:r>
            <a:r>
              <a:rPr lang="en-US" altLang="zh-CN" sz="2400" dirty="0" err="1">
                <a:solidFill>
                  <a:schemeClr val="tx1">
                    <a:lumMod val="85000"/>
                    <a:lumOff val="15000"/>
                  </a:schemeClr>
                </a:solidFill>
                <a:ea typeface="微软雅黑" panose="020B0503020204020204" pitchFamily="34" charset="-122"/>
              </a:rPr>
              <a:t>SetName</a:t>
            </a:r>
            <a:r>
              <a:rPr lang="zh-CN" altLang="en-US" sz="2400" dirty="0">
                <a:solidFill>
                  <a:schemeClr val="tx1">
                    <a:lumMod val="85000"/>
                    <a:lumOff val="15000"/>
                  </a:schemeClr>
                </a:solidFill>
                <a:ea typeface="微软雅黑" panose="020B0503020204020204" pitchFamily="34" charset="-122"/>
              </a:rPr>
              <a:t>方法</a:t>
            </a:r>
            <a:endParaRPr lang="zh-CN" altLang="en-US"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3	        self.name=name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对应对象的</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属性赋为形参</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的值</a:t>
            </a:r>
            <a:endParaRPr lang="zh-CN" altLang="en-US"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4	class Student(Person): #</a:t>
            </a:r>
            <a:r>
              <a:rPr lang="zh-CN" altLang="en-US" sz="2400" dirty="0">
                <a:solidFill>
                  <a:schemeClr val="tx1">
                    <a:lumMod val="85000"/>
                    <a:lumOff val="15000"/>
                  </a:schemeClr>
                </a:solidFill>
                <a:ea typeface="微软雅黑" panose="020B0503020204020204" pitchFamily="34" charset="-122"/>
              </a:rPr>
              <a:t>以</a:t>
            </a:r>
            <a:r>
              <a:rPr lang="en-US" altLang="zh-CN" sz="2400" dirty="0">
                <a:solidFill>
                  <a:schemeClr val="tx1">
                    <a:lumMod val="85000"/>
                    <a:lumOff val="15000"/>
                  </a:schemeClr>
                </a:solidFill>
                <a:ea typeface="微软雅黑" panose="020B0503020204020204" pitchFamily="34" charset="-122"/>
              </a:rPr>
              <a:t>Person</a:t>
            </a:r>
            <a:r>
              <a:rPr lang="zh-CN" altLang="en-US" sz="2400" dirty="0">
                <a:solidFill>
                  <a:schemeClr val="tx1">
                    <a:lumMod val="85000"/>
                    <a:lumOff val="15000"/>
                  </a:schemeClr>
                </a:solidFill>
                <a:ea typeface="微软雅黑" panose="020B0503020204020204" pitchFamily="34" charset="-122"/>
              </a:rPr>
              <a:t>类作为父类定义子类</a:t>
            </a:r>
            <a:r>
              <a:rPr lang="en-US" altLang="zh-CN" sz="2400" dirty="0">
                <a:solidFill>
                  <a:schemeClr val="tx1">
                    <a:lumMod val="85000"/>
                    <a:lumOff val="15000"/>
                  </a:schemeClr>
                </a:solidFill>
                <a:ea typeface="微软雅黑" panose="020B0503020204020204" pitchFamily="34" charset="-122"/>
              </a:rPr>
              <a:t>Student</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5	    def </a:t>
            </a:r>
            <a:r>
              <a:rPr lang="en-US" altLang="zh-CN" sz="2400" dirty="0" err="1">
                <a:solidFill>
                  <a:schemeClr val="tx1">
                    <a:lumMod val="85000"/>
                    <a:lumOff val="15000"/>
                  </a:schemeClr>
                </a:solidFill>
                <a:ea typeface="微软雅黑" panose="020B0503020204020204" pitchFamily="34" charset="-122"/>
              </a:rPr>
              <a:t>SetSno</a:t>
            </a:r>
            <a:r>
              <a:rPr lang="en-US" altLang="zh-CN" sz="2400" dirty="0">
                <a:solidFill>
                  <a:schemeClr val="tx1">
                    <a:lumMod val="85000"/>
                    <a:lumOff val="15000"/>
                  </a:schemeClr>
                </a:solidFill>
                <a:ea typeface="微软雅黑" panose="020B0503020204020204" pitchFamily="34" charset="-122"/>
              </a:rPr>
              <a:t>(self, </a:t>
            </a:r>
            <a:r>
              <a:rPr lang="en-US" altLang="zh-CN" sz="2400" dirty="0" err="1">
                <a:solidFill>
                  <a:schemeClr val="tx1">
                    <a:lumMod val="85000"/>
                    <a:lumOff val="15000"/>
                  </a:schemeClr>
                </a:solidFill>
                <a:ea typeface="微软雅黑" panose="020B0503020204020204" pitchFamily="34" charset="-122"/>
              </a:rPr>
              <a:t>sno</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定义</a:t>
            </a:r>
            <a:r>
              <a:rPr lang="en-US" altLang="zh-CN" sz="2400" dirty="0" err="1">
                <a:solidFill>
                  <a:schemeClr val="tx1">
                    <a:lumMod val="85000"/>
                    <a:lumOff val="15000"/>
                  </a:schemeClr>
                </a:solidFill>
                <a:ea typeface="微软雅黑" panose="020B0503020204020204" pitchFamily="34" charset="-122"/>
              </a:rPr>
              <a:t>SetSno</a:t>
            </a:r>
            <a:r>
              <a:rPr lang="zh-CN" altLang="en-US" sz="2400" dirty="0">
                <a:solidFill>
                  <a:schemeClr val="tx1">
                    <a:lumMod val="85000"/>
                    <a:lumOff val="15000"/>
                  </a:schemeClr>
                </a:solidFill>
                <a:ea typeface="微软雅黑" panose="020B0503020204020204" pitchFamily="34" charset="-122"/>
              </a:rPr>
              <a:t>方法</a:t>
            </a:r>
            <a:endParaRPr lang="zh-CN" altLang="en-US"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6	        </a:t>
            </a:r>
            <a:r>
              <a:rPr lang="en-US" altLang="zh-CN" sz="2400" dirty="0" err="1">
                <a:solidFill>
                  <a:schemeClr val="tx1">
                    <a:lumMod val="85000"/>
                    <a:lumOff val="15000"/>
                  </a:schemeClr>
                </a:solidFill>
                <a:ea typeface="微软雅黑" panose="020B0503020204020204" pitchFamily="34" charset="-122"/>
              </a:rPr>
              <a:t>self.sno</a:t>
            </a:r>
            <a:r>
              <a:rPr lang="en-US" altLang="zh-CN" sz="2400" dirty="0">
                <a:solidFill>
                  <a:schemeClr val="tx1">
                    <a:lumMod val="85000"/>
                    <a:lumOff val="15000"/>
                  </a:schemeClr>
                </a:solidFill>
                <a:ea typeface="微软雅黑" panose="020B0503020204020204" pitchFamily="34" charset="-122"/>
              </a:rPr>
              <a:t>=</a:t>
            </a:r>
            <a:r>
              <a:rPr lang="en-US" altLang="zh-CN" sz="2400" dirty="0" err="1">
                <a:solidFill>
                  <a:schemeClr val="tx1">
                    <a:lumMod val="85000"/>
                    <a:lumOff val="15000"/>
                  </a:schemeClr>
                </a:solidFill>
                <a:ea typeface="微软雅黑" panose="020B0503020204020204" pitchFamily="34" charset="-122"/>
              </a:rPr>
              <a:t>sno</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对应对象的</a:t>
            </a:r>
            <a:r>
              <a:rPr lang="en-US" altLang="zh-CN" sz="2400" dirty="0" err="1">
                <a:solidFill>
                  <a:schemeClr val="tx1">
                    <a:lumMod val="85000"/>
                    <a:lumOff val="15000"/>
                  </a:schemeClr>
                </a:solidFill>
                <a:ea typeface="微软雅黑" panose="020B0503020204020204" pitchFamily="34" charset="-122"/>
              </a:rPr>
              <a:t>sno</a:t>
            </a:r>
            <a:r>
              <a:rPr lang="zh-CN" altLang="en-US" sz="2400" dirty="0">
                <a:solidFill>
                  <a:schemeClr val="tx1">
                    <a:lumMod val="85000"/>
                    <a:lumOff val="15000"/>
                  </a:schemeClr>
                </a:solidFill>
                <a:ea typeface="微软雅黑" panose="020B0503020204020204" pitchFamily="34" charset="-122"/>
              </a:rPr>
              <a:t>属性赋为形参</a:t>
            </a:r>
            <a:r>
              <a:rPr lang="en-US" altLang="zh-CN" sz="2400" dirty="0" err="1">
                <a:solidFill>
                  <a:schemeClr val="tx1">
                    <a:lumMod val="85000"/>
                    <a:lumOff val="15000"/>
                  </a:schemeClr>
                </a:solidFill>
                <a:ea typeface="微软雅黑" panose="020B0503020204020204" pitchFamily="34" charset="-122"/>
              </a:rPr>
              <a:t>sno</a:t>
            </a:r>
            <a:r>
              <a:rPr lang="zh-CN" altLang="en-US" sz="2400" dirty="0">
                <a:solidFill>
                  <a:schemeClr val="tx1">
                    <a:lumMod val="85000"/>
                    <a:lumOff val="15000"/>
                  </a:schemeClr>
                </a:solidFill>
                <a:ea typeface="微软雅黑" panose="020B0503020204020204" pitchFamily="34" charset="-122"/>
              </a:rPr>
              <a:t>的值</a:t>
            </a:r>
            <a:endParaRPr lang="zh-CN" altLang="en-US" sz="2400" dirty="0">
              <a:solidFill>
                <a:schemeClr val="tx1">
                  <a:lumMod val="85000"/>
                  <a:lumOff val="15000"/>
                </a:schemeClr>
              </a:solidFill>
              <a:ea typeface="微软雅黑" panose="020B0503020204020204" pitchFamily="34" charset="-122"/>
            </a:endParaRPr>
          </a:p>
        </p:txBody>
      </p:sp>
      <p:sp>
        <p:nvSpPr>
          <p:cNvPr id="9" name="KSO_Shape"/>
          <p:cNvSpPr/>
          <p:nvPr/>
        </p:nvSpPr>
        <p:spPr>
          <a:xfrm>
            <a:off x="876299" y="1790700"/>
            <a:ext cx="10439401" cy="4003517"/>
          </a:xfrm>
          <a:prstGeom prst="roundRect">
            <a:avLst>
              <a:gd name="adj" fmla="val 5861"/>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5" name="组合 4"/>
          <p:cNvGrpSpPr/>
          <p:nvPr/>
        </p:nvGrpSpPr>
        <p:grpSpPr>
          <a:xfrm>
            <a:off x="554344" y="1438275"/>
            <a:ext cx="877274" cy="877274"/>
            <a:chOff x="836354" y="1156380"/>
            <a:chExt cx="877274" cy="877274"/>
          </a:xfrm>
        </p:grpSpPr>
        <p:sp>
          <p:nvSpPr>
            <p:cNvPr id="6" name="Oval 4011"/>
            <p:cNvSpPr>
              <a:spLocks noChangeArrowheads="1"/>
            </p:cNvSpPr>
            <p:nvPr/>
          </p:nvSpPr>
          <p:spPr bwMode="auto">
            <a:xfrm>
              <a:off x="836354" y="1156380"/>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grpSp>
          <p:nvGrpSpPr>
            <p:cNvPr id="7" name="组合 6"/>
            <p:cNvGrpSpPr/>
            <p:nvPr/>
          </p:nvGrpSpPr>
          <p:grpSpPr>
            <a:xfrm>
              <a:off x="852546" y="1337788"/>
              <a:ext cx="830546" cy="514457"/>
              <a:chOff x="10655670" y="657377"/>
              <a:chExt cx="526153" cy="325910"/>
            </a:xfrm>
            <a:solidFill>
              <a:schemeClr val="tx2">
                <a:lumMod val="50000"/>
              </a:schemeClr>
            </a:solidFill>
          </p:grpSpPr>
          <p:sp>
            <p:nvSpPr>
              <p:cNvPr id="10" name="Freeform 89"/>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tx1"/>
              </a:solidFill>
              <a:ln>
                <a:noFill/>
              </a:ln>
            </p:spPr>
            <p:txBody>
              <a:bodyPr vert="horz" wrap="square" lIns="91440" tIns="45720" rIns="91440" bIns="45720" numCol="1" anchor="t" anchorCtr="0" compatLnSpc="1"/>
              <a:lstStyle/>
              <a:p>
                <a:endParaRPr lang="en-US"/>
              </a:p>
            </p:txBody>
          </p:sp>
          <p:sp>
            <p:nvSpPr>
              <p:cNvPr id="11" name="Freeform 90"/>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grpFill/>
              <a:ln>
                <a:noFill/>
              </a:ln>
            </p:spPr>
            <p:txBody>
              <a:bodyPr vert="horz" wrap="square" lIns="91440" tIns="45720" rIns="91440" bIns="45720" numCol="1" anchor="t" anchorCtr="0" compatLnSpc="1"/>
              <a:lstStyle/>
              <a:p>
                <a:endParaRPr lang="en-US"/>
              </a:p>
            </p:txBody>
          </p:sp>
          <p:sp>
            <p:nvSpPr>
              <p:cNvPr id="12" name="Freeform 91"/>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grpFill/>
              <a:ln>
                <a:noFill/>
              </a:ln>
            </p:spPr>
            <p:txBody>
              <a:bodyPr vert="horz" wrap="square" lIns="91440" tIns="45720" rIns="91440" bIns="45720" numCol="1" anchor="t" anchorCtr="0" compatLnSpc="1"/>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p:tgtEl>
                                          <p:spTgt spid="8"/>
                                        </p:tgtEl>
                                        <p:attrNameLst>
                                          <p:attrName>ppt_y</p:attrName>
                                        </p:attrNameLst>
                                      </p:cBhvr>
                                      <p:tavLst>
                                        <p:tav tm="0">
                                          <p:val>
                                            <p:strVal val="#ppt_y-#ppt_h*1.125000"/>
                                          </p:val>
                                        </p:tav>
                                        <p:tav tm="100000">
                                          <p:val>
                                            <p:strVal val="#ppt_y"/>
                                          </p:val>
                                        </p:tav>
                                      </p:tavLst>
                                    </p:anim>
                                    <p:animEffect transition="in" filter="wipe(down)">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77745" y="495168"/>
            <a:ext cx="2236510"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子类的定义</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矩形 7"/>
          <p:cNvSpPr/>
          <p:nvPr/>
        </p:nvSpPr>
        <p:spPr>
          <a:xfrm>
            <a:off x="1542910" y="1792868"/>
            <a:ext cx="9106180" cy="4458849"/>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7	class Teacher(Person): #</a:t>
            </a:r>
            <a:r>
              <a:rPr lang="zh-CN" altLang="en-US" sz="2400" dirty="0">
                <a:solidFill>
                  <a:schemeClr val="tx1">
                    <a:lumMod val="85000"/>
                    <a:lumOff val="15000"/>
                  </a:schemeClr>
                </a:solidFill>
                <a:ea typeface="微软雅黑" panose="020B0503020204020204" pitchFamily="34" charset="-122"/>
              </a:rPr>
              <a:t>以</a:t>
            </a:r>
            <a:r>
              <a:rPr lang="en-US" altLang="zh-CN" sz="2400" dirty="0">
                <a:solidFill>
                  <a:schemeClr val="tx1">
                    <a:lumMod val="85000"/>
                    <a:lumOff val="15000"/>
                  </a:schemeClr>
                </a:solidFill>
                <a:ea typeface="微软雅黑" panose="020B0503020204020204" pitchFamily="34" charset="-122"/>
              </a:rPr>
              <a:t>Person</a:t>
            </a:r>
            <a:r>
              <a:rPr lang="zh-CN" altLang="en-US" sz="2400" dirty="0">
                <a:solidFill>
                  <a:schemeClr val="tx1">
                    <a:lumMod val="85000"/>
                    <a:lumOff val="15000"/>
                  </a:schemeClr>
                </a:solidFill>
                <a:ea typeface="微软雅黑" panose="020B0503020204020204" pitchFamily="34" charset="-122"/>
              </a:rPr>
              <a:t>类作为父类定义子类</a:t>
            </a:r>
            <a:r>
              <a:rPr lang="en-US" altLang="zh-CN" sz="2400" dirty="0">
                <a:solidFill>
                  <a:schemeClr val="tx1">
                    <a:lumMod val="85000"/>
                    <a:lumOff val="15000"/>
                  </a:schemeClr>
                </a:solidFill>
                <a:ea typeface="微软雅黑" panose="020B0503020204020204" pitchFamily="34" charset="-122"/>
              </a:rPr>
              <a:t>Teacher</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8	    def </a:t>
            </a:r>
            <a:r>
              <a:rPr lang="en-US" altLang="zh-CN" sz="2400" dirty="0" err="1">
                <a:solidFill>
                  <a:schemeClr val="tx1">
                    <a:lumMod val="85000"/>
                    <a:lumOff val="15000"/>
                  </a:schemeClr>
                </a:solidFill>
                <a:ea typeface="微软雅黑" panose="020B0503020204020204" pitchFamily="34" charset="-122"/>
              </a:rPr>
              <a:t>SetTno</a:t>
            </a:r>
            <a:r>
              <a:rPr lang="en-US" altLang="zh-CN" sz="2400" dirty="0">
                <a:solidFill>
                  <a:schemeClr val="tx1">
                    <a:lumMod val="85000"/>
                    <a:lumOff val="15000"/>
                  </a:schemeClr>
                </a:solidFill>
                <a:ea typeface="微软雅黑" panose="020B0503020204020204" pitchFamily="34" charset="-122"/>
              </a:rPr>
              <a:t>(self, </a:t>
            </a:r>
            <a:r>
              <a:rPr lang="en-US" altLang="zh-CN" sz="2400" dirty="0" err="1">
                <a:solidFill>
                  <a:schemeClr val="tx1">
                    <a:lumMod val="85000"/>
                    <a:lumOff val="15000"/>
                  </a:schemeClr>
                </a:solidFill>
                <a:ea typeface="微软雅黑" panose="020B0503020204020204" pitchFamily="34" charset="-122"/>
              </a:rPr>
              <a:t>tno</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定义</a:t>
            </a:r>
            <a:r>
              <a:rPr lang="en-US" altLang="zh-CN" sz="2400" dirty="0" err="1">
                <a:solidFill>
                  <a:schemeClr val="tx1">
                    <a:lumMod val="85000"/>
                    <a:lumOff val="15000"/>
                  </a:schemeClr>
                </a:solidFill>
                <a:ea typeface="微软雅黑" panose="020B0503020204020204" pitchFamily="34" charset="-122"/>
              </a:rPr>
              <a:t>SetTno</a:t>
            </a:r>
            <a:r>
              <a:rPr lang="zh-CN" altLang="en-US" sz="2400" dirty="0">
                <a:solidFill>
                  <a:schemeClr val="tx1">
                    <a:lumMod val="85000"/>
                    <a:lumOff val="15000"/>
                  </a:schemeClr>
                </a:solidFill>
                <a:ea typeface="微软雅黑" panose="020B0503020204020204" pitchFamily="34" charset="-122"/>
              </a:rPr>
              <a:t>方法</a:t>
            </a:r>
            <a:endParaRPr lang="zh-CN" altLang="en-US"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9	        </a:t>
            </a:r>
            <a:r>
              <a:rPr lang="en-US" altLang="zh-CN" sz="2400" dirty="0" err="1">
                <a:solidFill>
                  <a:schemeClr val="tx1">
                    <a:lumMod val="85000"/>
                    <a:lumOff val="15000"/>
                  </a:schemeClr>
                </a:solidFill>
                <a:ea typeface="微软雅黑" panose="020B0503020204020204" pitchFamily="34" charset="-122"/>
              </a:rPr>
              <a:t>self.tno</a:t>
            </a:r>
            <a:r>
              <a:rPr lang="en-US" altLang="zh-CN" sz="2400" dirty="0">
                <a:solidFill>
                  <a:schemeClr val="tx1">
                    <a:lumMod val="85000"/>
                    <a:lumOff val="15000"/>
                  </a:schemeClr>
                </a:solidFill>
                <a:ea typeface="微软雅黑" panose="020B0503020204020204" pitchFamily="34" charset="-122"/>
              </a:rPr>
              <a:t>=</a:t>
            </a:r>
            <a:r>
              <a:rPr lang="en-US" altLang="zh-CN" sz="2400" dirty="0" err="1">
                <a:solidFill>
                  <a:schemeClr val="tx1">
                    <a:lumMod val="85000"/>
                    <a:lumOff val="15000"/>
                  </a:schemeClr>
                </a:solidFill>
                <a:ea typeface="微软雅黑" panose="020B0503020204020204" pitchFamily="34" charset="-122"/>
              </a:rPr>
              <a:t>tno</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对应对象的</a:t>
            </a:r>
            <a:r>
              <a:rPr lang="en-US" altLang="zh-CN" sz="2400" dirty="0" err="1">
                <a:solidFill>
                  <a:schemeClr val="tx1">
                    <a:lumMod val="85000"/>
                    <a:lumOff val="15000"/>
                  </a:schemeClr>
                </a:solidFill>
                <a:ea typeface="微软雅黑" panose="020B0503020204020204" pitchFamily="34" charset="-122"/>
              </a:rPr>
              <a:t>tno</a:t>
            </a:r>
            <a:r>
              <a:rPr lang="zh-CN" altLang="en-US" sz="2400" dirty="0">
                <a:solidFill>
                  <a:schemeClr val="tx1">
                    <a:lumMod val="85000"/>
                    <a:lumOff val="15000"/>
                  </a:schemeClr>
                </a:solidFill>
                <a:ea typeface="微软雅黑" panose="020B0503020204020204" pitchFamily="34" charset="-122"/>
              </a:rPr>
              <a:t>属性赋为形参</a:t>
            </a:r>
            <a:r>
              <a:rPr lang="en-US" altLang="zh-CN" sz="2400" dirty="0" err="1">
                <a:solidFill>
                  <a:schemeClr val="tx1">
                    <a:lumMod val="85000"/>
                    <a:lumOff val="15000"/>
                  </a:schemeClr>
                </a:solidFill>
                <a:ea typeface="微软雅黑" panose="020B0503020204020204" pitchFamily="34" charset="-122"/>
              </a:rPr>
              <a:t>tno</a:t>
            </a:r>
            <a:r>
              <a:rPr lang="zh-CN" altLang="en-US" sz="2400" dirty="0">
                <a:solidFill>
                  <a:schemeClr val="tx1">
                    <a:lumMod val="85000"/>
                    <a:lumOff val="15000"/>
                  </a:schemeClr>
                </a:solidFill>
                <a:ea typeface="微软雅黑" panose="020B0503020204020204" pitchFamily="34" charset="-122"/>
              </a:rPr>
              <a:t>的值</a:t>
            </a:r>
            <a:endParaRPr lang="zh-CN" altLang="en-US"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10	class TA(</a:t>
            </a:r>
            <a:r>
              <a:rPr lang="en-US" altLang="zh-CN" sz="2400" dirty="0" err="1">
                <a:solidFill>
                  <a:schemeClr val="tx1">
                    <a:lumMod val="85000"/>
                    <a:lumOff val="15000"/>
                  </a:schemeClr>
                </a:solidFill>
                <a:ea typeface="微软雅黑" panose="020B0503020204020204" pitchFamily="34" charset="-122"/>
              </a:rPr>
              <a:t>Student,Teacher</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以</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类和</a:t>
            </a:r>
            <a:r>
              <a:rPr lang="en-US" altLang="zh-CN" sz="2400" dirty="0">
                <a:solidFill>
                  <a:schemeClr val="tx1">
                    <a:lumMod val="85000"/>
                    <a:lumOff val="15000"/>
                  </a:schemeClr>
                </a:solidFill>
                <a:ea typeface="微软雅黑" panose="020B0503020204020204" pitchFamily="34" charset="-122"/>
              </a:rPr>
              <a:t>Teacher</a:t>
            </a:r>
            <a:r>
              <a:rPr lang="zh-CN" altLang="en-US" sz="2400" dirty="0">
                <a:solidFill>
                  <a:schemeClr val="tx1">
                    <a:lumMod val="85000"/>
                    <a:lumOff val="15000"/>
                  </a:schemeClr>
                </a:solidFill>
                <a:ea typeface="微软雅黑" panose="020B0503020204020204" pitchFamily="34" charset="-122"/>
              </a:rPr>
              <a:t>类作为父类               </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定义子类</a:t>
            </a:r>
            <a:r>
              <a:rPr lang="en-US" altLang="zh-CN" sz="2400" dirty="0">
                <a:solidFill>
                  <a:schemeClr val="tx1">
                    <a:lumMod val="85000"/>
                    <a:lumOff val="15000"/>
                  </a:schemeClr>
                </a:solidFill>
                <a:ea typeface="微软雅黑" panose="020B0503020204020204" pitchFamily="34" charset="-122"/>
              </a:rPr>
              <a:t>TA</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11	    def </a:t>
            </a:r>
            <a:r>
              <a:rPr lang="en-US" altLang="zh-CN" sz="2400" dirty="0" err="1">
                <a:solidFill>
                  <a:schemeClr val="tx1">
                    <a:lumMod val="85000"/>
                    <a:lumOff val="15000"/>
                  </a:schemeClr>
                </a:solidFill>
                <a:ea typeface="微软雅黑" panose="020B0503020204020204" pitchFamily="34" charset="-122"/>
              </a:rPr>
              <a:t>SetTeacher</a:t>
            </a:r>
            <a:r>
              <a:rPr lang="en-US" altLang="zh-CN" sz="2400" dirty="0">
                <a:solidFill>
                  <a:schemeClr val="tx1">
                    <a:lumMod val="85000"/>
                    <a:lumOff val="15000"/>
                  </a:schemeClr>
                </a:solidFill>
                <a:ea typeface="微软雅黑" panose="020B0503020204020204" pitchFamily="34" charset="-122"/>
              </a:rPr>
              <a:t>(self, teacher): #</a:t>
            </a:r>
            <a:r>
              <a:rPr lang="zh-CN" altLang="en-US" sz="2400" dirty="0">
                <a:solidFill>
                  <a:schemeClr val="tx1">
                    <a:lumMod val="85000"/>
                    <a:lumOff val="15000"/>
                  </a:schemeClr>
                </a:solidFill>
                <a:ea typeface="微软雅黑" panose="020B0503020204020204" pitchFamily="34" charset="-122"/>
              </a:rPr>
              <a:t>定义</a:t>
            </a:r>
            <a:r>
              <a:rPr lang="en-US" altLang="zh-CN" sz="2400" dirty="0" err="1">
                <a:solidFill>
                  <a:schemeClr val="tx1">
                    <a:lumMod val="85000"/>
                    <a:lumOff val="15000"/>
                  </a:schemeClr>
                </a:solidFill>
                <a:ea typeface="微软雅黑" panose="020B0503020204020204" pitchFamily="34" charset="-122"/>
              </a:rPr>
              <a:t>SetTeacher</a:t>
            </a:r>
            <a:r>
              <a:rPr lang="zh-CN" altLang="en-US" sz="2400" dirty="0">
                <a:solidFill>
                  <a:schemeClr val="tx1">
                    <a:lumMod val="85000"/>
                    <a:lumOff val="15000"/>
                  </a:schemeClr>
                </a:solidFill>
                <a:ea typeface="微软雅黑" panose="020B0503020204020204" pitchFamily="34" charset="-122"/>
              </a:rPr>
              <a:t>方法</a:t>
            </a:r>
            <a:endParaRPr lang="zh-CN" altLang="en-US"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12	        </a:t>
            </a:r>
            <a:r>
              <a:rPr lang="en-US" altLang="zh-CN" sz="2400" dirty="0" err="1">
                <a:solidFill>
                  <a:schemeClr val="tx1">
                    <a:lumMod val="85000"/>
                    <a:lumOff val="15000"/>
                  </a:schemeClr>
                </a:solidFill>
                <a:ea typeface="微软雅黑" panose="020B0503020204020204" pitchFamily="34" charset="-122"/>
              </a:rPr>
              <a:t>self.teacher</a:t>
            </a:r>
            <a:r>
              <a:rPr lang="en-US" altLang="zh-CN" sz="2400" dirty="0">
                <a:solidFill>
                  <a:schemeClr val="tx1">
                    <a:lumMod val="85000"/>
                    <a:lumOff val="15000"/>
                  </a:schemeClr>
                </a:solidFill>
                <a:ea typeface="微软雅黑" panose="020B0503020204020204" pitchFamily="34" charset="-122"/>
              </a:rPr>
              <a:t>=teacher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对象的</a:t>
            </a:r>
            <a:r>
              <a:rPr lang="en-US" altLang="zh-CN" sz="2400" dirty="0">
                <a:solidFill>
                  <a:schemeClr val="tx1">
                    <a:lumMod val="85000"/>
                    <a:lumOff val="15000"/>
                  </a:schemeClr>
                </a:solidFill>
                <a:ea typeface="微软雅黑" panose="020B0503020204020204" pitchFamily="34" charset="-122"/>
              </a:rPr>
              <a:t>teacher</a:t>
            </a:r>
            <a:r>
              <a:rPr lang="zh-CN" altLang="en-US" sz="2400" dirty="0">
                <a:solidFill>
                  <a:schemeClr val="tx1">
                    <a:lumMod val="85000"/>
                    <a:lumOff val="15000"/>
                  </a:schemeClr>
                </a:solidFill>
                <a:ea typeface="微软雅黑" panose="020B0503020204020204" pitchFamily="34" charset="-122"/>
              </a:rPr>
              <a:t>属性赋为形参 </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                    			     #teacher</a:t>
            </a:r>
            <a:r>
              <a:rPr lang="zh-CN" altLang="en-US" sz="2400" dirty="0">
                <a:solidFill>
                  <a:schemeClr val="tx1">
                    <a:lumMod val="85000"/>
                    <a:lumOff val="15000"/>
                  </a:schemeClr>
                </a:solidFill>
                <a:ea typeface="微软雅黑" panose="020B0503020204020204" pitchFamily="34" charset="-122"/>
              </a:rPr>
              <a:t>的值</a:t>
            </a:r>
            <a:endParaRPr lang="zh-CN" altLang="en-US" sz="2400" dirty="0">
              <a:solidFill>
                <a:schemeClr val="tx1">
                  <a:lumMod val="85000"/>
                  <a:lumOff val="15000"/>
                </a:schemeClr>
              </a:solidFill>
              <a:ea typeface="微软雅黑" panose="020B0503020204020204" pitchFamily="34" charset="-122"/>
            </a:endParaRPr>
          </a:p>
        </p:txBody>
      </p:sp>
      <p:sp>
        <p:nvSpPr>
          <p:cNvPr id="9" name="KSO_Shape"/>
          <p:cNvSpPr/>
          <p:nvPr/>
        </p:nvSpPr>
        <p:spPr>
          <a:xfrm>
            <a:off x="1114914" y="1609631"/>
            <a:ext cx="9962172" cy="4764009"/>
          </a:xfrm>
          <a:prstGeom prst="roundRect">
            <a:avLst>
              <a:gd name="adj" fmla="val 5861"/>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5" name="组合 4"/>
          <p:cNvGrpSpPr/>
          <p:nvPr/>
        </p:nvGrpSpPr>
        <p:grpSpPr>
          <a:xfrm>
            <a:off x="744051" y="1257206"/>
            <a:ext cx="877274" cy="877274"/>
            <a:chOff x="836354" y="1156380"/>
            <a:chExt cx="877274" cy="877274"/>
          </a:xfrm>
        </p:grpSpPr>
        <p:sp>
          <p:nvSpPr>
            <p:cNvPr id="6" name="Oval 4011"/>
            <p:cNvSpPr>
              <a:spLocks noChangeArrowheads="1"/>
            </p:cNvSpPr>
            <p:nvPr/>
          </p:nvSpPr>
          <p:spPr bwMode="auto">
            <a:xfrm>
              <a:off x="836354" y="1156380"/>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grpSp>
          <p:nvGrpSpPr>
            <p:cNvPr id="7" name="组合 6"/>
            <p:cNvGrpSpPr/>
            <p:nvPr/>
          </p:nvGrpSpPr>
          <p:grpSpPr>
            <a:xfrm>
              <a:off x="852546" y="1337788"/>
              <a:ext cx="830546" cy="514457"/>
              <a:chOff x="10655670" y="657377"/>
              <a:chExt cx="526153" cy="325910"/>
            </a:xfrm>
            <a:solidFill>
              <a:schemeClr val="tx2">
                <a:lumMod val="50000"/>
              </a:schemeClr>
            </a:solidFill>
          </p:grpSpPr>
          <p:sp>
            <p:nvSpPr>
              <p:cNvPr id="10" name="Freeform 89"/>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tx1"/>
              </a:solidFill>
              <a:ln>
                <a:noFill/>
              </a:ln>
            </p:spPr>
            <p:txBody>
              <a:bodyPr vert="horz" wrap="square" lIns="91440" tIns="45720" rIns="91440" bIns="45720" numCol="1" anchor="t" anchorCtr="0" compatLnSpc="1"/>
              <a:lstStyle/>
              <a:p>
                <a:endParaRPr lang="en-US"/>
              </a:p>
            </p:txBody>
          </p:sp>
          <p:sp>
            <p:nvSpPr>
              <p:cNvPr id="11" name="Freeform 90"/>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grpFill/>
              <a:ln>
                <a:noFill/>
              </a:ln>
            </p:spPr>
            <p:txBody>
              <a:bodyPr vert="horz" wrap="square" lIns="91440" tIns="45720" rIns="91440" bIns="45720" numCol="1" anchor="t" anchorCtr="0" compatLnSpc="1"/>
              <a:lstStyle/>
              <a:p>
                <a:endParaRPr lang="en-US"/>
              </a:p>
            </p:txBody>
          </p:sp>
          <p:sp>
            <p:nvSpPr>
              <p:cNvPr id="12" name="Freeform 91"/>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grpFill/>
              <a:ln>
                <a:noFill/>
              </a:ln>
            </p:spPr>
            <p:txBody>
              <a:bodyPr vert="horz" wrap="square" lIns="91440" tIns="45720" rIns="91440" bIns="45720" numCol="1" anchor="t" anchorCtr="0" compatLnSpc="1"/>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p:tgtEl>
                                          <p:spTgt spid="8"/>
                                        </p:tgtEl>
                                        <p:attrNameLst>
                                          <p:attrName>ppt_y</p:attrName>
                                        </p:attrNameLst>
                                      </p:cBhvr>
                                      <p:tavLst>
                                        <p:tav tm="0">
                                          <p:val>
                                            <p:strVal val="#ppt_y-#ppt_h*1.125000"/>
                                          </p:val>
                                        </p:tav>
                                        <p:tav tm="100000">
                                          <p:val>
                                            <p:strVal val="#ppt_y"/>
                                          </p:val>
                                        </p:tav>
                                      </p:tavLst>
                                    </p:anim>
                                    <p:animEffect transition="in" filter="wipe(down)">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77745" y="495168"/>
            <a:ext cx="2236510"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子类的定义</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矩形 7"/>
          <p:cNvSpPr/>
          <p:nvPr/>
        </p:nvSpPr>
        <p:spPr>
          <a:xfrm>
            <a:off x="812797" y="1390197"/>
            <a:ext cx="10566403" cy="4846648"/>
          </a:xfrm>
          <a:prstGeom prst="rect">
            <a:avLst/>
          </a:prstGeom>
        </p:spPr>
        <p:txBody>
          <a:bodyPr wrap="square">
            <a:spAutoFit/>
          </a:bodyPr>
          <a:lstStyle/>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13	if __name__=='__main__':</a:t>
            </a:r>
            <a:endParaRPr lang="en-US" altLang="zh-CN" sz="2400" dirty="0">
              <a:solidFill>
                <a:schemeClr val="tx1">
                  <a:lumMod val="85000"/>
                  <a:lumOff val="15000"/>
                </a:schemeClr>
              </a:solidFill>
              <a:ea typeface="微软雅黑" panose="020B0503020204020204" pitchFamily="34" charset="-122"/>
            </a:endParaRP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14	    </a:t>
            </a:r>
            <a:r>
              <a:rPr lang="en-US" altLang="zh-CN" sz="2400" dirty="0" err="1">
                <a:solidFill>
                  <a:schemeClr val="tx1">
                    <a:lumMod val="85000"/>
                    <a:lumOff val="15000"/>
                  </a:schemeClr>
                </a:solidFill>
                <a:ea typeface="微软雅黑" panose="020B0503020204020204" pitchFamily="34" charset="-122"/>
              </a:rPr>
              <a:t>stu</a:t>
            </a:r>
            <a:r>
              <a:rPr lang="en-US" altLang="zh-CN" sz="2400" dirty="0">
                <a:solidFill>
                  <a:schemeClr val="tx1">
                    <a:lumMod val="85000"/>
                    <a:lumOff val="15000"/>
                  </a:schemeClr>
                </a:solidFill>
                <a:ea typeface="微软雅黑" panose="020B0503020204020204" pitchFamily="34" charset="-122"/>
              </a:rPr>
              <a:t>=Student()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类对象</a:t>
            </a:r>
            <a:r>
              <a:rPr lang="en-US" altLang="zh-CN" sz="2400" dirty="0" err="1">
                <a:solidFill>
                  <a:schemeClr val="tx1">
                    <a:lumMod val="85000"/>
                    <a:lumOff val="15000"/>
                  </a:schemeClr>
                </a:solidFill>
                <a:ea typeface="微软雅黑" panose="020B0503020204020204" pitchFamily="34" charset="-122"/>
              </a:rPr>
              <a:t>stu</a:t>
            </a:r>
            <a:endParaRPr lang="en-US" altLang="zh-CN" sz="2400" dirty="0">
              <a:solidFill>
                <a:schemeClr val="tx1">
                  <a:lumMod val="85000"/>
                  <a:lumOff val="15000"/>
                </a:schemeClr>
              </a:solidFill>
              <a:ea typeface="微软雅黑" panose="020B0503020204020204" pitchFamily="34" charset="-122"/>
            </a:endParaRP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15	    </a:t>
            </a:r>
            <a:r>
              <a:rPr lang="en-US" altLang="zh-CN" sz="2400" dirty="0" err="1">
                <a:solidFill>
                  <a:schemeClr val="tx1">
                    <a:lumMod val="85000"/>
                    <a:lumOff val="15000"/>
                  </a:schemeClr>
                </a:solidFill>
                <a:ea typeface="微软雅黑" panose="020B0503020204020204" pitchFamily="34" charset="-122"/>
              </a:rPr>
              <a:t>stu.SetSno</a:t>
            </a:r>
            <a:r>
              <a:rPr lang="en-US" altLang="zh-CN" sz="2400" dirty="0">
                <a:solidFill>
                  <a:schemeClr val="tx1">
                    <a:lumMod val="85000"/>
                    <a:lumOff val="15000"/>
                  </a:schemeClr>
                </a:solidFill>
                <a:ea typeface="微软雅黑" panose="020B0503020204020204" pitchFamily="34" charset="-122"/>
              </a:rPr>
              <a:t>('1810100') #</a:t>
            </a:r>
            <a:r>
              <a:rPr lang="zh-CN" altLang="en-US" sz="2400" dirty="0">
                <a:solidFill>
                  <a:schemeClr val="tx1">
                    <a:lumMod val="85000"/>
                    <a:lumOff val="15000"/>
                  </a:schemeClr>
                </a:solidFill>
                <a:ea typeface="微软雅黑" panose="020B0503020204020204" pitchFamily="34" charset="-122"/>
              </a:rPr>
              <a:t>调用</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类中定义的</a:t>
            </a:r>
            <a:r>
              <a:rPr lang="en-US" altLang="zh-CN" sz="2400" dirty="0" err="1">
                <a:solidFill>
                  <a:schemeClr val="tx1">
                    <a:lumMod val="85000"/>
                    <a:lumOff val="15000"/>
                  </a:schemeClr>
                </a:solidFill>
                <a:ea typeface="微软雅黑" panose="020B0503020204020204" pitchFamily="34" charset="-122"/>
              </a:rPr>
              <a:t>SetSno</a:t>
            </a:r>
            <a:r>
              <a:rPr lang="zh-CN" altLang="en-US" sz="2400" dirty="0">
                <a:solidFill>
                  <a:schemeClr val="tx1">
                    <a:lumMod val="85000"/>
                    <a:lumOff val="15000"/>
                  </a:schemeClr>
                </a:solidFill>
                <a:ea typeface="微软雅黑" panose="020B0503020204020204" pitchFamily="34" charset="-122"/>
              </a:rPr>
              <a:t>方法</a:t>
            </a:r>
            <a:endParaRPr lang="zh-CN" altLang="en-US" sz="2400" dirty="0">
              <a:solidFill>
                <a:schemeClr val="tx1">
                  <a:lumMod val="85000"/>
                  <a:lumOff val="15000"/>
                </a:schemeClr>
              </a:solidFill>
              <a:ea typeface="微软雅黑" panose="020B0503020204020204" pitchFamily="34" charset="-122"/>
            </a:endParaRP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16	    </a:t>
            </a:r>
            <a:r>
              <a:rPr lang="en-US" altLang="zh-CN" sz="2400" dirty="0" err="1">
                <a:solidFill>
                  <a:schemeClr val="tx1">
                    <a:lumMod val="85000"/>
                    <a:lumOff val="15000"/>
                  </a:schemeClr>
                </a:solidFill>
                <a:ea typeface="微软雅黑" panose="020B0503020204020204" pitchFamily="34" charset="-122"/>
              </a:rPr>
              <a:t>stu.SetName</a:t>
            </a:r>
            <a:r>
              <a:rPr lang="en-US" altLang="zh-CN" sz="2400" dirty="0">
                <a:solidFill>
                  <a:schemeClr val="tx1">
                    <a:lumMod val="85000"/>
                    <a:lumOff val="15000"/>
                  </a:schemeClr>
                </a:solidFill>
                <a:ea typeface="微软雅黑" panose="020B0503020204020204" pitchFamily="34" charset="-122"/>
              </a:rPr>
              <a:t>('</a:t>
            </a:r>
            <a:r>
              <a:rPr lang="zh-CN" altLang="en-US" sz="2400" dirty="0">
                <a:solidFill>
                  <a:schemeClr val="tx1">
                    <a:lumMod val="85000"/>
                    <a:lumOff val="15000"/>
                  </a:schemeClr>
                </a:solidFill>
                <a:ea typeface="微软雅黑" panose="020B0503020204020204" pitchFamily="34" charset="-122"/>
              </a:rPr>
              <a:t>李晓明</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调用</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类从</a:t>
            </a:r>
            <a:r>
              <a:rPr lang="en-US" altLang="zh-CN" sz="2400" dirty="0">
                <a:solidFill>
                  <a:schemeClr val="tx1">
                    <a:lumMod val="85000"/>
                    <a:lumOff val="15000"/>
                  </a:schemeClr>
                </a:solidFill>
                <a:ea typeface="微软雅黑" panose="020B0503020204020204" pitchFamily="34" charset="-122"/>
              </a:rPr>
              <a:t>Person</a:t>
            </a:r>
            <a:r>
              <a:rPr lang="zh-CN" altLang="en-US" sz="2400" dirty="0">
                <a:solidFill>
                  <a:schemeClr val="tx1">
                    <a:lumMod val="85000"/>
                    <a:lumOff val="15000"/>
                  </a:schemeClr>
                </a:solidFill>
                <a:ea typeface="微软雅黑" panose="020B0503020204020204" pitchFamily="34" charset="-122"/>
              </a:rPr>
              <a:t>类继承过来的</a:t>
            </a:r>
            <a:r>
              <a:rPr lang="en-US" altLang="zh-CN" sz="2400" dirty="0" err="1">
                <a:solidFill>
                  <a:schemeClr val="tx1">
                    <a:lumMod val="85000"/>
                    <a:lumOff val="15000"/>
                  </a:schemeClr>
                </a:solidFill>
                <a:ea typeface="微软雅黑" panose="020B0503020204020204" pitchFamily="34" charset="-122"/>
              </a:rPr>
              <a:t>SetName</a:t>
            </a:r>
            <a:r>
              <a:rPr lang="en-US" altLang="zh-CN" sz="2400" dirty="0">
                <a:solidFill>
                  <a:schemeClr val="tx1">
                    <a:lumMod val="85000"/>
                    <a:lumOff val="15000"/>
                  </a:schemeClr>
                </a:solidFill>
                <a:ea typeface="微软雅黑" panose="020B0503020204020204" pitchFamily="34" charset="-122"/>
              </a:rPr>
              <a:t>    </a:t>
            </a:r>
            <a:endParaRPr lang="en-US" altLang="zh-CN" sz="2400" dirty="0">
              <a:solidFill>
                <a:schemeClr val="tx1">
                  <a:lumMod val="85000"/>
                  <a:lumOff val="15000"/>
                </a:schemeClr>
              </a:solidFill>
              <a:ea typeface="微软雅黑" panose="020B0503020204020204" pitchFamily="34" charset="-122"/>
            </a:endParaRP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方法</a:t>
            </a:r>
            <a:endParaRPr lang="zh-CN" altLang="en-US" sz="2400" dirty="0">
              <a:solidFill>
                <a:schemeClr val="tx1">
                  <a:lumMod val="85000"/>
                  <a:lumOff val="15000"/>
                </a:schemeClr>
              </a:solidFill>
              <a:ea typeface="微软雅黑" panose="020B0503020204020204" pitchFamily="34" charset="-122"/>
            </a:endParaRP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17	    print('</a:t>
            </a:r>
            <a:r>
              <a:rPr lang="zh-CN" altLang="en-US" sz="2400" dirty="0">
                <a:solidFill>
                  <a:schemeClr val="tx1">
                    <a:lumMod val="85000"/>
                    <a:lumOff val="15000"/>
                  </a:schemeClr>
                </a:solidFill>
                <a:ea typeface="微软雅黑" panose="020B0503020204020204" pitchFamily="34" charset="-122"/>
              </a:rPr>
              <a:t>学号：</a:t>
            </a:r>
            <a:r>
              <a:rPr lang="en-US" altLang="zh-CN" sz="2400" dirty="0">
                <a:solidFill>
                  <a:schemeClr val="tx1">
                    <a:lumMod val="85000"/>
                    <a:lumOff val="15000"/>
                  </a:schemeClr>
                </a:solidFill>
                <a:ea typeface="微软雅黑" panose="020B0503020204020204" pitchFamily="34" charset="-122"/>
              </a:rPr>
              <a:t>%s</a:t>
            </a:r>
            <a:r>
              <a:rPr lang="zh-CN" altLang="en-US" sz="2400" dirty="0">
                <a:solidFill>
                  <a:schemeClr val="tx1">
                    <a:lumMod val="85000"/>
                    <a:lumOff val="15000"/>
                  </a:schemeClr>
                </a:solidFill>
                <a:ea typeface="微软雅黑" panose="020B0503020204020204" pitchFamily="34" charset="-122"/>
              </a:rPr>
              <a:t>，姓名：</a:t>
            </a:r>
            <a:r>
              <a:rPr lang="en-US" altLang="zh-CN" sz="2400" dirty="0">
                <a:solidFill>
                  <a:schemeClr val="tx1">
                    <a:lumMod val="85000"/>
                    <a:lumOff val="15000"/>
                  </a:schemeClr>
                </a:solidFill>
                <a:ea typeface="微软雅黑" panose="020B0503020204020204" pitchFamily="34" charset="-122"/>
              </a:rPr>
              <a:t>%s'%(</a:t>
            </a:r>
            <a:r>
              <a:rPr lang="en-US" altLang="zh-CN" sz="2400" dirty="0" err="1">
                <a:solidFill>
                  <a:schemeClr val="tx1">
                    <a:lumMod val="85000"/>
                    <a:lumOff val="15000"/>
                  </a:schemeClr>
                </a:solidFill>
                <a:ea typeface="微软雅黑" panose="020B0503020204020204" pitchFamily="34" charset="-122"/>
              </a:rPr>
              <a:t>stu.sno,stu.name</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输出学号和姓名</a:t>
            </a:r>
            <a:endParaRPr lang="zh-CN" altLang="en-US" sz="2400" dirty="0">
              <a:solidFill>
                <a:schemeClr val="tx1">
                  <a:lumMod val="85000"/>
                  <a:lumOff val="15000"/>
                </a:schemeClr>
              </a:solidFill>
              <a:ea typeface="微软雅黑" panose="020B0503020204020204" pitchFamily="34" charset="-122"/>
            </a:endParaRP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18	    t=Teacher()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Teacher</a:t>
            </a:r>
            <a:r>
              <a:rPr lang="zh-CN" altLang="en-US" sz="2400" dirty="0">
                <a:solidFill>
                  <a:schemeClr val="tx1">
                    <a:lumMod val="85000"/>
                    <a:lumOff val="15000"/>
                  </a:schemeClr>
                </a:solidFill>
                <a:ea typeface="微软雅黑" panose="020B0503020204020204" pitchFamily="34" charset="-122"/>
              </a:rPr>
              <a:t>类对象</a:t>
            </a:r>
            <a:r>
              <a:rPr lang="en-US" altLang="zh-CN" sz="2400" dirty="0">
                <a:solidFill>
                  <a:schemeClr val="tx1">
                    <a:lumMod val="85000"/>
                    <a:lumOff val="15000"/>
                  </a:schemeClr>
                </a:solidFill>
                <a:ea typeface="微软雅黑" panose="020B0503020204020204" pitchFamily="34" charset="-122"/>
              </a:rPr>
              <a:t>t</a:t>
            </a:r>
            <a:endParaRPr lang="en-US" altLang="zh-CN" sz="2400" dirty="0">
              <a:solidFill>
                <a:schemeClr val="tx1">
                  <a:lumMod val="85000"/>
                  <a:lumOff val="15000"/>
                </a:schemeClr>
              </a:solidFill>
              <a:ea typeface="微软雅黑" panose="020B0503020204020204" pitchFamily="34" charset="-122"/>
            </a:endParaRP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19	    </a:t>
            </a:r>
            <a:r>
              <a:rPr lang="en-US" altLang="zh-CN" sz="2400" dirty="0" err="1">
                <a:solidFill>
                  <a:schemeClr val="tx1">
                    <a:lumMod val="85000"/>
                    <a:lumOff val="15000"/>
                  </a:schemeClr>
                </a:solidFill>
                <a:ea typeface="微软雅黑" panose="020B0503020204020204" pitchFamily="34" charset="-122"/>
              </a:rPr>
              <a:t>t.SetTno</a:t>
            </a:r>
            <a:r>
              <a:rPr lang="en-US" altLang="zh-CN" sz="2400" dirty="0">
                <a:solidFill>
                  <a:schemeClr val="tx1">
                    <a:lumMod val="85000"/>
                    <a:lumOff val="15000"/>
                  </a:schemeClr>
                </a:solidFill>
                <a:ea typeface="微软雅黑" panose="020B0503020204020204" pitchFamily="34" charset="-122"/>
              </a:rPr>
              <a:t>('998012') #</a:t>
            </a:r>
            <a:r>
              <a:rPr lang="zh-CN" altLang="en-US" sz="2400" dirty="0">
                <a:solidFill>
                  <a:schemeClr val="tx1">
                    <a:lumMod val="85000"/>
                    <a:lumOff val="15000"/>
                  </a:schemeClr>
                </a:solidFill>
                <a:ea typeface="微软雅黑" panose="020B0503020204020204" pitchFamily="34" charset="-122"/>
              </a:rPr>
              <a:t>调用</a:t>
            </a:r>
            <a:r>
              <a:rPr lang="en-US" altLang="zh-CN" sz="2400" dirty="0">
                <a:solidFill>
                  <a:schemeClr val="tx1">
                    <a:lumMod val="85000"/>
                    <a:lumOff val="15000"/>
                  </a:schemeClr>
                </a:solidFill>
                <a:ea typeface="微软雅黑" panose="020B0503020204020204" pitchFamily="34" charset="-122"/>
              </a:rPr>
              <a:t>Teacher</a:t>
            </a:r>
            <a:r>
              <a:rPr lang="zh-CN" altLang="en-US" sz="2400" dirty="0">
                <a:solidFill>
                  <a:schemeClr val="tx1">
                    <a:lumMod val="85000"/>
                    <a:lumOff val="15000"/>
                  </a:schemeClr>
                </a:solidFill>
                <a:ea typeface="微软雅黑" panose="020B0503020204020204" pitchFamily="34" charset="-122"/>
              </a:rPr>
              <a:t>类中定义的</a:t>
            </a:r>
            <a:r>
              <a:rPr lang="en-US" altLang="zh-CN" sz="2400" dirty="0" err="1">
                <a:solidFill>
                  <a:schemeClr val="tx1">
                    <a:lumMod val="85000"/>
                    <a:lumOff val="15000"/>
                  </a:schemeClr>
                </a:solidFill>
                <a:ea typeface="微软雅黑" panose="020B0503020204020204" pitchFamily="34" charset="-122"/>
              </a:rPr>
              <a:t>SetTno</a:t>
            </a:r>
            <a:r>
              <a:rPr lang="zh-CN" altLang="en-US" sz="2400" dirty="0">
                <a:solidFill>
                  <a:schemeClr val="tx1">
                    <a:lumMod val="85000"/>
                    <a:lumOff val="15000"/>
                  </a:schemeClr>
                </a:solidFill>
                <a:ea typeface="微软雅黑" panose="020B0503020204020204" pitchFamily="34" charset="-122"/>
              </a:rPr>
              <a:t>方法</a:t>
            </a:r>
            <a:endParaRPr lang="zh-CN" altLang="en-US" sz="2400" dirty="0">
              <a:solidFill>
                <a:schemeClr val="tx1">
                  <a:lumMod val="85000"/>
                  <a:lumOff val="15000"/>
                </a:schemeClr>
              </a:solidFill>
              <a:ea typeface="微软雅黑" panose="020B0503020204020204" pitchFamily="34" charset="-122"/>
            </a:endParaRP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20	    </a:t>
            </a:r>
            <a:r>
              <a:rPr lang="en-US" altLang="zh-CN" sz="2400" dirty="0" err="1">
                <a:solidFill>
                  <a:schemeClr val="tx1">
                    <a:lumMod val="85000"/>
                    <a:lumOff val="15000"/>
                  </a:schemeClr>
                </a:solidFill>
                <a:ea typeface="微软雅黑" panose="020B0503020204020204" pitchFamily="34" charset="-122"/>
              </a:rPr>
              <a:t>t.SetName</a:t>
            </a:r>
            <a:r>
              <a:rPr lang="en-US" altLang="zh-CN" sz="2400" dirty="0">
                <a:solidFill>
                  <a:schemeClr val="tx1">
                    <a:lumMod val="85000"/>
                    <a:lumOff val="15000"/>
                  </a:schemeClr>
                </a:solidFill>
                <a:ea typeface="微软雅黑" panose="020B0503020204020204" pitchFamily="34" charset="-122"/>
              </a:rPr>
              <a:t>('</a:t>
            </a:r>
            <a:r>
              <a:rPr lang="zh-CN" altLang="en-US" sz="2400" dirty="0">
                <a:solidFill>
                  <a:schemeClr val="tx1">
                    <a:lumMod val="85000"/>
                    <a:lumOff val="15000"/>
                  </a:schemeClr>
                </a:solidFill>
                <a:ea typeface="微软雅黑" panose="020B0503020204020204" pitchFamily="34" charset="-122"/>
              </a:rPr>
              <a:t>马红</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调用</a:t>
            </a:r>
            <a:r>
              <a:rPr lang="en-US" altLang="zh-CN" sz="2400" dirty="0">
                <a:solidFill>
                  <a:schemeClr val="tx1">
                    <a:lumMod val="85000"/>
                    <a:lumOff val="15000"/>
                  </a:schemeClr>
                </a:solidFill>
                <a:ea typeface="微软雅黑" panose="020B0503020204020204" pitchFamily="34" charset="-122"/>
              </a:rPr>
              <a:t>Teacher</a:t>
            </a:r>
            <a:r>
              <a:rPr lang="zh-CN" altLang="en-US" sz="2400" dirty="0">
                <a:solidFill>
                  <a:schemeClr val="tx1">
                    <a:lumMod val="85000"/>
                    <a:lumOff val="15000"/>
                  </a:schemeClr>
                </a:solidFill>
                <a:ea typeface="微软雅黑" panose="020B0503020204020204" pitchFamily="34" charset="-122"/>
              </a:rPr>
              <a:t>类从</a:t>
            </a:r>
            <a:r>
              <a:rPr lang="en-US" altLang="zh-CN" sz="2400" dirty="0">
                <a:solidFill>
                  <a:schemeClr val="tx1">
                    <a:lumMod val="85000"/>
                    <a:lumOff val="15000"/>
                  </a:schemeClr>
                </a:solidFill>
                <a:ea typeface="微软雅黑" panose="020B0503020204020204" pitchFamily="34" charset="-122"/>
              </a:rPr>
              <a:t>Person</a:t>
            </a:r>
            <a:r>
              <a:rPr lang="zh-CN" altLang="en-US" sz="2400" dirty="0">
                <a:solidFill>
                  <a:schemeClr val="tx1">
                    <a:lumMod val="85000"/>
                    <a:lumOff val="15000"/>
                  </a:schemeClr>
                </a:solidFill>
                <a:ea typeface="微软雅黑" panose="020B0503020204020204" pitchFamily="34" charset="-122"/>
              </a:rPr>
              <a:t>类继承过来的</a:t>
            </a:r>
            <a:r>
              <a:rPr lang="en-US" altLang="zh-CN" sz="2400" dirty="0" err="1">
                <a:solidFill>
                  <a:schemeClr val="tx1">
                    <a:lumMod val="85000"/>
                    <a:lumOff val="15000"/>
                  </a:schemeClr>
                </a:solidFill>
                <a:ea typeface="微软雅黑" panose="020B0503020204020204" pitchFamily="34" charset="-122"/>
              </a:rPr>
              <a:t>SetName</a:t>
            </a:r>
            <a:r>
              <a:rPr lang="zh-CN" altLang="en-US" sz="2400" dirty="0">
                <a:solidFill>
                  <a:schemeClr val="tx1">
                    <a:lumMod val="85000"/>
                    <a:lumOff val="15000"/>
                  </a:schemeClr>
                </a:solidFill>
                <a:ea typeface="微软雅黑" panose="020B0503020204020204" pitchFamily="34" charset="-122"/>
              </a:rPr>
              <a:t>方法</a:t>
            </a:r>
            <a:endParaRPr lang="zh-CN" altLang="en-US" sz="2400" dirty="0">
              <a:solidFill>
                <a:schemeClr val="tx1">
                  <a:lumMod val="85000"/>
                  <a:lumOff val="15000"/>
                </a:schemeClr>
              </a:solidFill>
              <a:ea typeface="微软雅黑" panose="020B0503020204020204" pitchFamily="34" charset="-122"/>
            </a:endParaRPr>
          </a:p>
          <a:p>
            <a:pPr>
              <a:lnSpc>
                <a:spcPct val="130000"/>
              </a:lnSpc>
              <a:spcBef>
                <a:spcPct val="0"/>
              </a:spcBef>
              <a:defRPr/>
            </a:pPr>
            <a:r>
              <a:rPr lang="en-US" altLang="zh-CN" sz="2400" dirty="0">
                <a:solidFill>
                  <a:schemeClr val="tx1">
                    <a:lumMod val="85000"/>
                    <a:lumOff val="15000"/>
                  </a:schemeClr>
                </a:solidFill>
                <a:ea typeface="微软雅黑" panose="020B0503020204020204" pitchFamily="34" charset="-122"/>
              </a:rPr>
              <a:t>21	    print('</a:t>
            </a:r>
            <a:r>
              <a:rPr lang="zh-CN" altLang="en-US" sz="2400" dirty="0">
                <a:solidFill>
                  <a:schemeClr val="tx1">
                    <a:lumMod val="85000"/>
                    <a:lumOff val="15000"/>
                  </a:schemeClr>
                </a:solidFill>
                <a:ea typeface="微软雅黑" panose="020B0503020204020204" pitchFamily="34" charset="-122"/>
              </a:rPr>
              <a:t>教工号：</a:t>
            </a:r>
            <a:r>
              <a:rPr lang="en-US" altLang="zh-CN" sz="2400" dirty="0">
                <a:solidFill>
                  <a:schemeClr val="tx1">
                    <a:lumMod val="85000"/>
                    <a:lumOff val="15000"/>
                  </a:schemeClr>
                </a:solidFill>
                <a:ea typeface="微软雅黑" panose="020B0503020204020204" pitchFamily="34" charset="-122"/>
              </a:rPr>
              <a:t>%s</a:t>
            </a:r>
            <a:r>
              <a:rPr lang="zh-CN" altLang="en-US" sz="2400" dirty="0">
                <a:solidFill>
                  <a:schemeClr val="tx1">
                    <a:lumMod val="85000"/>
                    <a:lumOff val="15000"/>
                  </a:schemeClr>
                </a:solidFill>
                <a:ea typeface="微软雅黑" panose="020B0503020204020204" pitchFamily="34" charset="-122"/>
              </a:rPr>
              <a:t>，姓名：</a:t>
            </a:r>
            <a:r>
              <a:rPr lang="en-US" altLang="zh-CN" sz="2400" dirty="0">
                <a:solidFill>
                  <a:schemeClr val="tx1">
                    <a:lumMod val="85000"/>
                    <a:lumOff val="15000"/>
                  </a:schemeClr>
                </a:solidFill>
                <a:ea typeface="微软雅黑" panose="020B0503020204020204" pitchFamily="34" charset="-122"/>
              </a:rPr>
              <a:t>%s'%(</a:t>
            </a:r>
            <a:r>
              <a:rPr lang="en-US" altLang="zh-CN" sz="2400" dirty="0" err="1">
                <a:solidFill>
                  <a:schemeClr val="tx1">
                    <a:lumMod val="85000"/>
                    <a:lumOff val="15000"/>
                  </a:schemeClr>
                </a:solidFill>
                <a:ea typeface="微软雅黑" panose="020B0503020204020204" pitchFamily="34" charset="-122"/>
              </a:rPr>
              <a:t>t.tno,t.name</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输出教工号和姓名</a:t>
            </a:r>
            <a:endParaRPr lang="zh-CN" altLang="en-US" sz="2400" dirty="0">
              <a:solidFill>
                <a:schemeClr val="tx1">
                  <a:lumMod val="85000"/>
                  <a:lumOff val="15000"/>
                </a:schemeClr>
              </a:solidFill>
              <a:ea typeface="微软雅黑" panose="020B0503020204020204" pitchFamily="34" charset="-122"/>
            </a:endParaRPr>
          </a:p>
        </p:txBody>
      </p:sp>
      <p:sp>
        <p:nvSpPr>
          <p:cNvPr id="9" name="KSO_Shape"/>
          <p:cNvSpPr/>
          <p:nvPr/>
        </p:nvSpPr>
        <p:spPr>
          <a:xfrm>
            <a:off x="638627" y="1285592"/>
            <a:ext cx="10914745" cy="5051833"/>
          </a:xfrm>
          <a:prstGeom prst="roundRect">
            <a:avLst>
              <a:gd name="adj" fmla="val 5861"/>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p:tgtEl>
                                          <p:spTgt spid="8"/>
                                        </p:tgtEl>
                                        <p:attrNameLst>
                                          <p:attrName>ppt_y</p:attrName>
                                        </p:attrNameLst>
                                      </p:cBhvr>
                                      <p:tavLst>
                                        <p:tav tm="0">
                                          <p:val>
                                            <p:strVal val="#ppt_y-#ppt_h*1.125000"/>
                                          </p:val>
                                        </p:tav>
                                        <p:tav tm="100000">
                                          <p:val>
                                            <p:strVal val="#ppt_y"/>
                                          </p:val>
                                        </p:tav>
                                      </p:tavLst>
                                    </p:anim>
                                    <p:animEffect transition="in" filter="wipe(down)">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77745" y="495168"/>
            <a:ext cx="2236510"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rPr>
              <a:t>子类的定义</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矩形 6"/>
          <p:cNvSpPr/>
          <p:nvPr/>
        </p:nvSpPr>
        <p:spPr>
          <a:xfrm>
            <a:off x="3640362" y="2825057"/>
            <a:ext cx="4911273" cy="1134862"/>
          </a:xfrm>
          <a:prstGeom prst="rect">
            <a:avLst/>
          </a:prstGeom>
        </p:spPr>
        <p:txBody>
          <a:bodyPr wrap="square">
            <a:spAutoFit/>
          </a:bodyPr>
          <a:lstStyle/>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rPr>
              <a:t>学号：</a:t>
            </a:r>
            <a:r>
              <a:rPr lang="en-US" altLang="zh-CN" sz="2400" dirty="0">
                <a:solidFill>
                  <a:schemeClr val="tx1">
                    <a:lumMod val="85000"/>
                    <a:lumOff val="15000"/>
                  </a:schemeClr>
                </a:solidFill>
              </a:rPr>
              <a:t>1810100</a:t>
            </a:r>
            <a:r>
              <a:rPr lang="zh-CN" altLang="en-US" sz="2400" dirty="0">
                <a:solidFill>
                  <a:schemeClr val="tx1">
                    <a:lumMod val="85000"/>
                    <a:lumOff val="15000"/>
                  </a:schemeClr>
                </a:solidFill>
              </a:rPr>
              <a:t>，姓名：李晓明</a:t>
            </a:r>
            <a:endParaRPr lang="zh-CN" altLang="en-US" sz="2400" dirty="0">
              <a:solidFill>
                <a:schemeClr val="tx1">
                  <a:lumMod val="85000"/>
                  <a:lumOff val="15000"/>
                </a:schemeClr>
              </a:solidFill>
            </a:endParaRPr>
          </a:p>
          <a:p>
            <a:pPr marR="363855" indent="200025">
              <a:lnSpc>
                <a:spcPct val="15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400" dirty="0">
                <a:solidFill>
                  <a:schemeClr val="tx1">
                    <a:lumMod val="85000"/>
                    <a:lumOff val="15000"/>
                  </a:schemeClr>
                </a:solidFill>
              </a:rPr>
              <a:t>教工号：</a:t>
            </a:r>
            <a:r>
              <a:rPr lang="en-US" altLang="zh-CN" sz="2400" dirty="0">
                <a:solidFill>
                  <a:schemeClr val="tx1">
                    <a:lumMod val="85000"/>
                    <a:lumOff val="15000"/>
                  </a:schemeClr>
                </a:solidFill>
              </a:rPr>
              <a:t>998012</a:t>
            </a:r>
            <a:r>
              <a:rPr lang="zh-CN" altLang="en-US" sz="2400" dirty="0">
                <a:solidFill>
                  <a:schemeClr val="tx1">
                    <a:lumMod val="85000"/>
                    <a:lumOff val="15000"/>
                  </a:schemeClr>
                </a:solidFill>
              </a:rPr>
              <a:t>，姓名：马红</a:t>
            </a:r>
            <a:endParaRPr lang="zh-CN" altLang="en-US" sz="2400" dirty="0">
              <a:solidFill>
                <a:schemeClr val="tx1">
                  <a:lumMod val="85000"/>
                  <a:lumOff val="15000"/>
                </a:schemeClr>
              </a:solidFill>
            </a:endParaRPr>
          </a:p>
        </p:txBody>
      </p:sp>
      <p:sp>
        <p:nvSpPr>
          <p:cNvPr id="10" name="KSO_Shape"/>
          <p:cNvSpPr/>
          <p:nvPr/>
        </p:nvSpPr>
        <p:spPr>
          <a:xfrm>
            <a:off x="3174999" y="2382838"/>
            <a:ext cx="5842002" cy="2019300"/>
          </a:xfrm>
          <a:prstGeom prst="roundRect">
            <a:avLst>
              <a:gd name="adj" fmla="val 5861"/>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已知在</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类中定义了方法</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fa</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，在</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类中定义了属性</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，在</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类中定义了方法</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fc</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和属性</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是</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的父类，</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是</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的父类，则</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类中的成员包括（    ）。</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fa</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fc</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矩形 8"/>
          <p:cNvSpPr>
            <a:spLocks noChangeAspect="1"/>
          </p:cNvSpPr>
          <p:nvPr>
            <p:custDataLst>
              <p:tags r:id="rId6"/>
            </p:custDataLst>
          </p:nvPr>
        </p:nvSpPr>
        <p:spPr>
          <a:xfrm>
            <a:off x="1571625" y="285035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0" name="矩形 9"/>
          <p:cNvSpPr>
            <a:spLocks noChangeAspect="1"/>
          </p:cNvSpPr>
          <p:nvPr>
            <p:custDataLst>
              <p:tags r:id="rId7"/>
            </p:custDataLst>
          </p:nvPr>
        </p:nvSpPr>
        <p:spPr>
          <a:xfrm>
            <a:off x="1571625" y="370760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B</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1" name="矩形 10"/>
          <p:cNvSpPr>
            <a:spLocks noChangeAspect="1"/>
          </p:cNvSpPr>
          <p:nvPr>
            <p:custDataLst>
              <p:tags r:id="rId8"/>
            </p:custDataLst>
          </p:nvPr>
        </p:nvSpPr>
        <p:spPr>
          <a:xfrm>
            <a:off x="1571625" y="4564856"/>
            <a:ext cx="514350" cy="514350"/>
          </a:xfrm>
          <a:prstGeom prst="rect">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 name="矩形 11"/>
          <p:cNvSpPr>
            <a:spLocks noChangeAspect="1"/>
          </p:cNvSpPr>
          <p:nvPr>
            <p:custDataLst>
              <p:tags r:id="rId9"/>
            </p:custDataLst>
          </p:nvPr>
        </p:nvSpPr>
        <p:spPr>
          <a:xfrm>
            <a:off x="1571625" y="5422106"/>
            <a:ext cx="514350" cy="514350"/>
          </a:xfrm>
          <a:prstGeom prst="rect">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3" name="矩形: 圆角 12"/>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提交</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18" name="组合 17"/>
          <p:cNvGrpSpPr/>
          <p:nvPr>
            <p:custDataLst>
              <p:tags r:id="rId11"/>
            </p:custDataLst>
          </p:nvPr>
        </p:nvGrpSpPr>
        <p:grpSpPr>
          <a:xfrm>
            <a:off x="0" y="0"/>
            <a:ext cx="12192000" cy="635000"/>
            <a:chOff x="0" y="0"/>
            <a:chExt cx="12192000" cy="635000"/>
          </a:xfrm>
        </p:grpSpPr>
        <p:sp>
          <p:nvSpPr>
            <p:cNvPr id="14" name="TitleBackground"/>
            <p:cNvSpPr/>
            <p:nvPr>
              <p:custDataLst>
                <p:tags r:id="rId12"/>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ColorBlock"/>
            <p:cNvSpPr/>
            <p:nvPr>
              <p:custDataLst>
                <p:tags r:id="rId13"/>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多选题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8"/>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下面选项中，描述正确的是（    ）。</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根据一个类可以创建多个对象</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一个对象只能是某个类的对象</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一个对象可以是多个类的对象</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Python</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中的</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int</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float</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等基本数据类型都是类</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矩形 8"/>
          <p:cNvSpPr>
            <a:spLocks noChangeAspect="1"/>
          </p:cNvSpPr>
          <p:nvPr>
            <p:custDataLst>
              <p:tags r:id="rId6"/>
            </p:custDataLst>
          </p:nvPr>
        </p:nvSpPr>
        <p:spPr>
          <a:xfrm>
            <a:off x="1571625" y="285035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0" name="矩形 9"/>
          <p:cNvSpPr>
            <a:spLocks noChangeAspect="1"/>
          </p:cNvSpPr>
          <p:nvPr>
            <p:custDataLst>
              <p:tags r:id="rId7"/>
            </p:custDataLst>
          </p:nvPr>
        </p:nvSpPr>
        <p:spPr>
          <a:xfrm>
            <a:off x="1571625" y="370760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B</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1" name="矩形 10"/>
          <p:cNvSpPr>
            <a:spLocks noChangeAspect="1"/>
          </p:cNvSpPr>
          <p:nvPr>
            <p:custDataLst>
              <p:tags r:id="rId8"/>
            </p:custDataLst>
          </p:nvPr>
        </p:nvSpPr>
        <p:spPr>
          <a:xfrm>
            <a:off x="1571625" y="4564856"/>
            <a:ext cx="514350" cy="514350"/>
          </a:xfrm>
          <a:prstGeom prst="rect">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 name="矩形 11"/>
          <p:cNvSpPr>
            <a:spLocks noChangeAspect="1"/>
          </p:cNvSpPr>
          <p:nvPr>
            <p:custDataLst>
              <p:tags r:id="rId9"/>
            </p:custDataLst>
          </p:nvPr>
        </p:nvSpPr>
        <p:spPr>
          <a:xfrm>
            <a:off x="1571625" y="542210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3" name="矩形: 圆角 12"/>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提交</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18" name="组合 17"/>
          <p:cNvGrpSpPr/>
          <p:nvPr>
            <p:custDataLst>
              <p:tags r:id="rId11"/>
            </p:custDataLst>
          </p:nvPr>
        </p:nvGrpSpPr>
        <p:grpSpPr>
          <a:xfrm>
            <a:off x="0" y="0"/>
            <a:ext cx="12192000" cy="635000"/>
            <a:chOff x="0" y="0"/>
            <a:chExt cx="12192000" cy="635000"/>
          </a:xfrm>
        </p:grpSpPr>
        <p:sp>
          <p:nvSpPr>
            <p:cNvPr id="14" name="TitleBackground"/>
            <p:cNvSpPr/>
            <p:nvPr>
              <p:custDataLst>
                <p:tags r:id="rId12"/>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ColorBlock"/>
            <p:cNvSpPr/>
            <p:nvPr>
              <p:custDataLst>
                <p:tags r:id="rId13"/>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多选题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8"/>
    </p:custData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376954" y="2755539"/>
            <a:ext cx="9446883" cy="1350861"/>
            <a:chOff x="3051951" y="2678303"/>
            <a:chExt cx="9446883" cy="1350861"/>
          </a:xfrm>
        </p:grpSpPr>
        <p:sp>
          <p:nvSpPr>
            <p:cNvPr id="2" name="文本框 1"/>
            <p:cNvSpPr txBox="1"/>
            <p:nvPr/>
          </p:nvSpPr>
          <p:spPr>
            <a:xfrm>
              <a:off x="3080871" y="2705725"/>
              <a:ext cx="9417963" cy="1323439"/>
            </a:xfrm>
            <a:prstGeom prst="rect">
              <a:avLst/>
            </a:prstGeom>
            <a:noFill/>
          </p:spPr>
          <p:txBody>
            <a:bodyPr wrap="none" rtlCol="0">
              <a:spAutoFit/>
            </a:bodyPr>
            <a:lstStyle/>
            <a:p>
              <a:pPr lvl="0">
                <a:defRPr/>
              </a:pPr>
              <a:r>
                <a:rPr lang="zh-CN" altLang="en-US" sz="8000" b="1" dirty="0">
                  <a:solidFill>
                    <a:srgbClr val="B1C400"/>
                  </a:solidFill>
                  <a:latin typeface="Bauhaus 93" panose="04030905020B02020C02" pitchFamily="82" charset="0"/>
                  <a:ea typeface="Adobe Gothic Std B" panose="020B0800000000000000" pitchFamily="34" charset="-128"/>
                </a:rPr>
                <a:t>方法重写和鸭子类型</a:t>
              </a:r>
              <a:endParaRPr lang="zh-CN" altLang="en-US" sz="8000" b="1" kern="1200" dirty="0">
                <a:solidFill>
                  <a:srgbClr val="B1C400"/>
                </a:solidFill>
                <a:latin typeface="+mj-ea"/>
              </a:endParaRPr>
            </a:p>
          </p:txBody>
        </p:sp>
        <p:sp>
          <p:nvSpPr>
            <p:cNvPr id="3" name="文本框 2"/>
            <p:cNvSpPr txBox="1"/>
            <p:nvPr/>
          </p:nvSpPr>
          <p:spPr>
            <a:xfrm>
              <a:off x="3051951" y="2678303"/>
              <a:ext cx="9417963" cy="1323439"/>
            </a:xfrm>
            <a:prstGeom prst="rect">
              <a:avLst/>
            </a:prstGeom>
            <a:noFill/>
          </p:spPr>
          <p:txBody>
            <a:bodyPr wrap="none" rtlCol="0">
              <a:spAutoFit/>
            </a:bodyPr>
            <a:lstStyle/>
            <a:p>
              <a:pPr lvl="0">
                <a:defRPr/>
              </a:pPr>
              <a:r>
                <a:rPr lang="zh-CN" altLang="en-US" sz="8000" b="1" dirty="0">
                  <a:solidFill>
                    <a:srgbClr val="1950B2"/>
                  </a:solidFill>
                  <a:latin typeface="Bauhaus 93" panose="04030905020B02020C02" pitchFamily="82" charset="0"/>
                  <a:ea typeface="Adobe Gothic Std B" panose="020B0800000000000000" pitchFamily="34" charset="-128"/>
                </a:rPr>
                <a:t>方法重写和鸭子类型</a:t>
              </a:r>
              <a:endParaRPr lang="zh-CN" altLang="en-US" sz="8000" b="1" kern="1200" dirty="0">
                <a:solidFill>
                  <a:srgbClr val="1950B2"/>
                </a:solidFill>
                <a:latin typeface="+mj-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方法重写</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935096" y="1114951"/>
            <a:ext cx="1415772"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方法重写</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1816280" y="1843530"/>
            <a:ext cx="9289360" cy="1135054"/>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是指子类可以对从父类中继承过来的方法进行重新定义，从而使得子类对象可以表现出与父类对象不同的行为。</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1781207" y="1595017"/>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8" name="KSO_Shape"/>
          <p:cNvSpPr/>
          <p:nvPr/>
        </p:nvSpPr>
        <p:spPr>
          <a:xfrm>
            <a:off x="1788526" y="1815756"/>
            <a:ext cx="9625451" cy="1253952"/>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5" name="组合 4"/>
          <p:cNvGrpSpPr/>
          <p:nvPr/>
        </p:nvGrpSpPr>
        <p:grpSpPr>
          <a:xfrm>
            <a:off x="836354" y="1156380"/>
            <a:ext cx="877274" cy="877274"/>
            <a:chOff x="836354" y="1156380"/>
            <a:chExt cx="877274" cy="877274"/>
          </a:xfrm>
        </p:grpSpPr>
        <p:sp>
          <p:nvSpPr>
            <p:cNvPr id="8" name="Oval 4011"/>
            <p:cNvSpPr>
              <a:spLocks noChangeArrowheads="1"/>
            </p:cNvSpPr>
            <p:nvPr/>
          </p:nvSpPr>
          <p:spPr bwMode="auto">
            <a:xfrm>
              <a:off x="836354" y="1156380"/>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grpSp>
          <p:nvGrpSpPr>
            <p:cNvPr id="13" name="组合 12"/>
            <p:cNvGrpSpPr/>
            <p:nvPr/>
          </p:nvGrpSpPr>
          <p:grpSpPr>
            <a:xfrm>
              <a:off x="844376" y="1343177"/>
              <a:ext cx="851540" cy="534049"/>
              <a:chOff x="4869372" y="3263288"/>
              <a:chExt cx="527535" cy="330848"/>
            </a:xfrm>
            <a:solidFill>
              <a:schemeClr val="bg1"/>
            </a:solidFill>
          </p:grpSpPr>
          <p:sp>
            <p:nvSpPr>
              <p:cNvPr id="19" name="Freeform 138"/>
              <p:cNvSpPr/>
              <p:nvPr/>
            </p:nvSpPr>
            <p:spPr bwMode="auto">
              <a:xfrm>
                <a:off x="4869372" y="3560993"/>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4" name="Freeform 137"/>
              <p:cNvSpPr>
                <a:spLocks noEditPoints="1"/>
              </p:cNvSpPr>
              <p:nvPr/>
            </p:nvSpPr>
            <p:spPr bwMode="auto">
              <a:xfrm>
                <a:off x="4910802" y="3263288"/>
                <a:ext cx="444675" cy="27895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4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4" y="4"/>
                      <a:pt x="84" y="5"/>
                    </a:cubicBezTo>
                    <a:cubicBezTo>
                      <a:pt x="84" y="7"/>
                      <a:pt x="82" y="8"/>
                      <a:pt x="81" y="8"/>
                    </a:cubicBezTo>
                    <a:cubicBezTo>
                      <a:pt x="80" y="8"/>
                      <a:pt x="78" y="7"/>
                      <a:pt x="78" y="5"/>
                    </a:cubicBezTo>
                    <a:cubicBezTo>
                      <a:pt x="78" y="4"/>
                      <a:pt x="80"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grpFill/>
              <a:ln>
                <a:noFill/>
              </a:ln>
            </p:spPr>
            <p:txBody>
              <a:bodyPr vert="horz" wrap="square" lIns="91440" tIns="45720" rIns="91440" bIns="45720" numCol="1" anchor="t" anchorCtr="0" compatLnSpc="1"/>
              <a:lstStyle/>
              <a:p>
                <a:endParaRPr lang="en-US"/>
              </a:p>
            </p:txBody>
          </p:sp>
          <p:sp>
            <p:nvSpPr>
              <p:cNvPr id="15" name="Freeform 138"/>
              <p:cNvSpPr/>
              <p:nvPr/>
            </p:nvSpPr>
            <p:spPr bwMode="auto">
              <a:xfrm>
                <a:off x="4869373" y="3556055"/>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grpFill/>
              <a:ln>
                <a:noFill/>
              </a:ln>
            </p:spPr>
            <p:txBody>
              <a:bodyPr vert="horz" wrap="square" lIns="91440" tIns="45720" rIns="91440" bIns="45720" numCol="1" anchor="t" anchorCtr="0" compatLnSpc="1"/>
              <a:lstStyle/>
              <a:p>
                <a:endParaRPr lang="en-US"/>
              </a:p>
            </p:txBody>
          </p:sp>
          <p:sp>
            <p:nvSpPr>
              <p:cNvPr id="16" name="Freeform 139"/>
              <p:cNvSpPr/>
              <p:nvPr/>
            </p:nvSpPr>
            <p:spPr bwMode="auto">
              <a:xfrm>
                <a:off x="5224284" y="3353052"/>
                <a:ext cx="34524" cy="35905"/>
              </a:xfrm>
              <a:custGeom>
                <a:avLst/>
                <a:gdLst>
                  <a:gd name="T0" fmla="*/ 9 w 13"/>
                  <a:gd name="T1" fmla="*/ 2 h 13"/>
                  <a:gd name="T2" fmla="*/ 1 w 13"/>
                  <a:gd name="T3" fmla="*/ 4 h 13"/>
                  <a:gd name="T4" fmla="*/ 4 w 13"/>
                  <a:gd name="T5" fmla="*/ 12 h 13"/>
                  <a:gd name="T6" fmla="*/ 12 w 13"/>
                  <a:gd name="T7" fmla="*/ 9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6" y="0"/>
                      <a:pt x="3" y="2"/>
                      <a:pt x="1" y="4"/>
                    </a:cubicBezTo>
                    <a:cubicBezTo>
                      <a:pt x="0" y="7"/>
                      <a:pt x="1" y="11"/>
                      <a:pt x="4" y="12"/>
                    </a:cubicBezTo>
                    <a:cubicBezTo>
                      <a:pt x="7" y="13"/>
                      <a:pt x="11" y="12"/>
                      <a:pt x="12" y="9"/>
                    </a:cubicBezTo>
                    <a:cubicBezTo>
                      <a:pt x="13" y="6"/>
                      <a:pt x="12" y="3"/>
                      <a:pt x="9" y="2"/>
                    </a:cubicBezTo>
                    <a:close/>
                  </a:path>
                </a:pathLst>
              </a:custGeom>
              <a:grpFill/>
              <a:ln>
                <a:noFill/>
              </a:ln>
            </p:spPr>
            <p:txBody>
              <a:bodyPr vert="horz" wrap="square" lIns="91440" tIns="45720" rIns="91440" bIns="45720" numCol="1" anchor="t" anchorCtr="0" compatLnSpc="1"/>
              <a:lstStyle/>
              <a:p>
                <a:endParaRPr lang="en-US"/>
              </a:p>
            </p:txBody>
          </p:sp>
          <p:sp>
            <p:nvSpPr>
              <p:cNvPr id="17" name="Freeform 140"/>
              <p:cNvSpPr>
                <a:spLocks noEditPoints="1"/>
              </p:cNvSpPr>
              <p:nvPr/>
            </p:nvSpPr>
            <p:spPr bwMode="auto">
              <a:xfrm>
                <a:off x="4954994" y="3307476"/>
                <a:ext cx="356292" cy="191956"/>
              </a:xfrm>
              <a:custGeom>
                <a:avLst/>
                <a:gdLst>
                  <a:gd name="T0" fmla="*/ 0 w 130"/>
                  <a:gd name="T1" fmla="*/ 70 h 70"/>
                  <a:gd name="T2" fmla="*/ 16 w 130"/>
                  <a:gd name="T3" fmla="*/ 66 h 70"/>
                  <a:gd name="T4" fmla="*/ 21 w 130"/>
                  <a:gd name="T5" fmla="*/ 60 h 70"/>
                  <a:gd name="T6" fmla="*/ 13 w 130"/>
                  <a:gd name="T7" fmla="*/ 53 h 70"/>
                  <a:gd name="T8" fmla="*/ 14 w 130"/>
                  <a:gd name="T9" fmla="*/ 45 h 70"/>
                  <a:gd name="T10" fmla="*/ 22 w 130"/>
                  <a:gd name="T11" fmla="*/ 43 h 70"/>
                  <a:gd name="T12" fmla="*/ 19 w 130"/>
                  <a:gd name="T13" fmla="*/ 33 h 70"/>
                  <a:gd name="T14" fmla="*/ 23 w 130"/>
                  <a:gd name="T15" fmla="*/ 27 h 70"/>
                  <a:gd name="T16" fmla="*/ 31 w 130"/>
                  <a:gd name="T17" fmla="*/ 28 h 70"/>
                  <a:gd name="T18" fmla="*/ 33 w 130"/>
                  <a:gd name="T19" fmla="*/ 19 h 70"/>
                  <a:gd name="T20" fmla="*/ 40 w 130"/>
                  <a:gd name="T21" fmla="*/ 15 h 70"/>
                  <a:gd name="T22" fmla="*/ 46 w 130"/>
                  <a:gd name="T23" fmla="*/ 21 h 70"/>
                  <a:gd name="T24" fmla="*/ 53 w 130"/>
                  <a:gd name="T25" fmla="*/ 13 h 70"/>
                  <a:gd name="T26" fmla="*/ 60 w 130"/>
                  <a:gd name="T27" fmla="*/ 14 h 70"/>
                  <a:gd name="T28" fmla="*/ 63 w 130"/>
                  <a:gd name="T29" fmla="*/ 22 h 70"/>
                  <a:gd name="T30" fmla="*/ 73 w 130"/>
                  <a:gd name="T31" fmla="*/ 18 h 70"/>
                  <a:gd name="T32" fmla="*/ 79 w 130"/>
                  <a:gd name="T33" fmla="*/ 23 h 70"/>
                  <a:gd name="T34" fmla="*/ 77 w 130"/>
                  <a:gd name="T35" fmla="*/ 31 h 70"/>
                  <a:gd name="T36" fmla="*/ 87 w 130"/>
                  <a:gd name="T37" fmla="*/ 33 h 70"/>
                  <a:gd name="T38" fmla="*/ 91 w 130"/>
                  <a:gd name="T39" fmla="*/ 40 h 70"/>
                  <a:gd name="T40" fmla="*/ 85 w 130"/>
                  <a:gd name="T41" fmla="*/ 46 h 70"/>
                  <a:gd name="T42" fmla="*/ 93 w 130"/>
                  <a:gd name="T43" fmla="*/ 53 h 70"/>
                  <a:gd name="T44" fmla="*/ 92 w 130"/>
                  <a:gd name="T45" fmla="*/ 60 h 70"/>
                  <a:gd name="T46" fmla="*/ 84 w 130"/>
                  <a:gd name="T47" fmla="*/ 63 h 70"/>
                  <a:gd name="T48" fmla="*/ 85 w 130"/>
                  <a:gd name="T49" fmla="*/ 70 h 70"/>
                  <a:gd name="T50" fmla="*/ 130 w 130"/>
                  <a:gd name="T51" fmla="*/ 0 h 70"/>
                  <a:gd name="T52" fmla="*/ 120 w 130"/>
                  <a:gd name="T53" fmla="*/ 26 h 70"/>
                  <a:gd name="T54" fmla="*/ 116 w 130"/>
                  <a:gd name="T55" fmla="*/ 29 h 70"/>
                  <a:gd name="T56" fmla="*/ 115 w 130"/>
                  <a:gd name="T57" fmla="*/ 31 h 70"/>
                  <a:gd name="T58" fmla="*/ 117 w 130"/>
                  <a:gd name="T59" fmla="*/ 36 h 70"/>
                  <a:gd name="T60" fmla="*/ 111 w 130"/>
                  <a:gd name="T61" fmla="*/ 38 h 70"/>
                  <a:gd name="T62" fmla="*/ 104 w 130"/>
                  <a:gd name="T63" fmla="*/ 36 h 70"/>
                  <a:gd name="T64" fmla="*/ 102 w 130"/>
                  <a:gd name="T65" fmla="*/ 40 h 70"/>
                  <a:gd name="T66" fmla="*/ 96 w 130"/>
                  <a:gd name="T67" fmla="*/ 38 h 70"/>
                  <a:gd name="T68" fmla="*/ 97 w 130"/>
                  <a:gd name="T69" fmla="*/ 33 h 70"/>
                  <a:gd name="T70" fmla="*/ 94 w 130"/>
                  <a:gd name="T71" fmla="*/ 29 h 70"/>
                  <a:gd name="T72" fmla="*/ 88 w 130"/>
                  <a:gd name="T73" fmla="*/ 29 h 70"/>
                  <a:gd name="T74" fmla="*/ 89 w 130"/>
                  <a:gd name="T75" fmla="*/ 22 h 70"/>
                  <a:gd name="T76" fmla="*/ 94 w 130"/>
                  <a:gd name="T77" fmla="*/ 19 h 70"/>
                  <a:gd name="T78" fmla="*/ 94 w 130"/>
                  <a:gd name="T79" fmla="*/ 17 h 70"/>
                  <a:gd name="T80" fmla="*/ 92 w 130"/>
                  <a:gd name="T81" fmla="*/ 12 h 70"/>
                  <a:gd name="T82" fmla="*/ 98 w 130"/>
                  <a:gd name="T83" fmla="*/ 9 h 70"/>
                  <a:gd name="T84" fmla="*/ 105 w 130"/>
                  <a:gd name="T85" fmla="*/ 12 h 70"/>
                  <a:gd name="T86" fmla="*/ 107 w 130"/>
                  <a:gd name="T87" fmla="*/ 8 h 70"/>
                  <a:gd name="T88" fmla="*/ 114 w 130"/>
                  <a:gd name="T89" fmla="*/ 9 h 70"/>
                  <a:gd name="T90" fmla="*/ 113 w 130"/>
                  <a:gd name="T91" fmla="*/ 15 h 70"/>
                  <a:gd name="T92" fmla="*/ 116 w 130"/>
                  <a:gd name="T93" fmla="*/ 18 h 70"/>
                  <a:gd name="T94" fmla="*/ 121 w 130"/>
                  <a:gd name="T95" fmla="*/ 19 h 70"/>
                  <a:gd name="T96" fmla="*/ 120 w 130"/>
                  <a:gd name="T97"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70">
                    <a:moveTo>
                      <a:pt x="0" y="0"/>
                    </a:moveTo>
                    <a:cubicBezTo>
                      <a:pt x="0" y="70"/>
                      <a:pt x="0" y="70"/>
                      <a:pt x="0" y="70"/>
                    </a:cubicBezTo>
                    <a:cubicBezTo>
                      <a:pt x="18" y="70"/>
                      <a:pt x="18" y="70"/>
                      <a:pt x="18" y="70"/>
                    </a:cubicBezTo>
                    <a:cubicBezTo>
                      <a:pt x="16" y="66"/>
                      <a:pt x="16" y="66"/>
                      <a:pt x="16" y="66"/>
                    </a:cubicBezTo>
                    <a:cubicBezTo>
                      <a:pt x="15" y="64"/>
                      <a:pt x="15" y="64"/>
                      <a:pt x="15" y="64"/>
                    </a:cubicBezTo>
                    <a:cubicBezTo>
                      <a:pt x="21" y="60"/>
                      <a:pt x="21" y="60"/>
                      <a:pt x="21" y="60"/>
                    </a:cubicBezTo>
                    <a:cubicBezTo>
                      <a:pt x="21" y="58"/>
                      <a:pt x="20" y="56"/>
                      <a:pt x="20" y="55"/>
                    </a:cubicBezTo>
                    <a:cubicBezTo>
                      <a:pt x="13" y="53"/>
                      <a:pt x="13" y="53"/>
                      <a:pt x="13" y="53"/>
                    </a:cubicBezTo>
                    <a:cubicBezTo>
                      <a:pt x="14" y="51"/>
                      <a:pt x="14" y="51"/>
                      <a:pt x="14" y="51"/>
                    </a:cubicBezTo>
                    <a:cubicBezTo>
                      <a:pt x="14" y="45"/>
                      <a:pt x="14" y="45"/>
                      <a:pt x="14" y="45"/>
                    </a:cubicBezTo>
                    <a:cubicBezTo>
                      <a:pt x="14" y="43"/>
                      <a:pt x="14" y="43"/>
                      <a:pt x="14" y="43"/>
                    </a:cubicBezTo>
                    <a:cubicBezTo>
                      <a:pt x="22" y="43"/>
                      <a:pt x="22" y="43"/>
                      <a:pt x="22" y="43"/>
                    </a:cubicBezTo>
                    <a:cubicBezTo>
                      <a:pt x="22" y="41"/>
                      <a:pt x="23" y="39"/>
                      <a:pt x="24" y="38"/>
                    </a:cubicBezTo>
                    <a:cubicBezTo>
                      <a:pt x="19" y="33"/>
                      <a:pt x="19" y="33"/>
                      <a:pt x="19" y="33"/>
                    </a:cubicBezTo>
                    <a:cubicBezTo>
                      <a:pt x="20" y="31"/>
                      <a:pt x="20" y="31"/>
                      <a:pt x="20" y="31"/>
                    </a:cubicBezTo>
                    <a:cubicBezTo>
                      <a:pt x="23" y="27"/>
                      <a:pt x="23" y="27"/>
                      <a:pt x="23" y="27"/>
                    </a:cubicBezTo>
                    <a:cubicBezTo>
                      <a:pt x="24" y="25"/>
                      <a:pt x="24" y="25"/>
                      <a:pt x="24" y="25"/>
                    </a:cubicBezTo>
                    <a:cubicBezTo>
                      <a:pt x="31" y="28"/>
                      <a:pt x="31" y="28"/>
                      <a:pt x="31" y="28"/>
                    </a:cubicBezTo>
                    <a:cubicBezTo>
                      <a:pt x="32" y="27"/>
                      <a:pt x="34" y="26"/>
                      <a:pt x="35" y="25"/>
                    </a:cubicBezTo>
                    <a:cubicBezTo>
                      <a:pt x="33" y="19"/>
                      <a:pt x="33" y="19"/>
                      <a:pt x="33" y="19"/>
                    </a:cubicBezTo>
                    <a:cubicBezTo>
                      <a:pt x="35" y="18"/>
                      <a:pt x="35" y="18"/>
                      <a:pt x="35" y="18"/>
                    </a:cubicBezTo>
                    <a:cubicBezTo>
                      <a:pt x="40" y="15"/>
                      <a:pt x="40" y="15"/>
                      <a:pt x="40" y="15"/>
                    </a:cubicBezTo>
                    <a:cubicBezTo>
                      <a:pt x="42" y="14"/>
                      <a:pt x="42" y="14"/>
                      <a:pt x="42" y="14"/>
                    </a:cubicBezTo>
                    <a:cubicBezTo>
                      <a:pt x="46" y="21"/>
                      <a:pt x="46" y="21"/>
                      <a:pt x="46" y="21"/>
                    </a:cubicBezTo>
                    <a:cubicBezTo>
                      <a:pt x="48" y="20"/>
                      <a:pt x="50" y="20"/>
                      <a:pt x="51" y="20"/>
                    </a:cubicBezTo>
                    <a:cubicBezTo>
                      <a:pt x="53" y="13"/>
                      <a:pt x="53" y="13"/>
                      <a:pt x="53" y="13"/>
                    </a:cubicBezTo>
                    <a:cubicBezTo>
                      <a:pt x="55" y="13"/>
                      <a:pt x="55" y="13"/>
                      <a:pt x="55" y="13"/>
                    </a:cubicBezTo>
                    <a:cubicBezTo>
                      <a:pt x="60" y="14"/>
                      <a:pt x="60" y="14"/>
                      <a:pt x="60" y="14"/>
                    </a:cubicBezTo>
                    <a:cubicBezTo>
                      <a:pt x="63" y="14"/>
                      <a:pt x="63" y="14"/>
                      <a:pt x="63" y="14"/>
                    </a:cubicBezTo>
                    <a:cubicBezTo>
                      <a:pt x="63" y="22"/>
                      <a:pt x="63" y="22"/>
                      <a:pt x="63" y="22"/>
                    </a:cubicBezTo>
                    <a:cubicBezTo>
                      <a:pt x="65" y="22"/>
                      <a:pt x="66" y="23"/>
                      <a:pt x="68" y="24"/>
                    </a:cubicBezTo>
                    <a:cubicBezTo>
                      <a:pt x="73" y="18"/>
                      <a:pt x="73" y="18"/>
                      <a:pt x="73" y="18"/>
                    </a:cubicBezTo>
                    <a:cubicBezTo>
                      <a:pt x="75" y="20"/>
                      <a:pt x="75" y="20"/>
                      <a:pt x="75" y="20"/>
                    </a:cubicBezTo>
                    <a:cubicBezTo>
                      <a:pt x="79" y="23"/>
                      <a:pt x="79" y="23"/>
                      <a:pt x="79" y="23"/>
                    </a:cubicBezTo>
                    <a:cubicBezTo>
                      <a:pt x="81" y="24"/>
                      <a:pt x="81" y="24"/>
                      <a:pt x="81" y="24"/>
                    </a:cubicBezTo>
                    <a:cubicBezTo>
                      <a:pt x="77" y="31"/>
                      <a:pt x="77" y="31"/>
                      <a:pt x="77" y="31"/>
                    </a:cubicBezTo>
                    <a:cubicBezTo>
                      <a:pt x="79" y="32"/>
                      <a:pt x="80" y="34"/>
                      <a:pt x="80" y="35"/>
                    </a:cubicBezTo>
                    <a:cubicBezTo>
                      <a:pt x="87" y="33"/>
                      <a:pt x="87" y="33"/>
                      <a:pt x="87" y="33"/>
                    </a:cubicBezTo>
                    <a:cubicBezTo>
                      <a:pt x="88" y="35"/>
                      <a:pt x="88" y="35"/>
                      <a:pt x="88" y="35"/>
                    </a:cubicBezTo>
                    <a:cubicBezTo>
                      <a:pt x="91" y="40"/>
                      <a:pt x="91" y="40"/>
                      <a:pt x="91" y="40"/>
                    </a:cubicBezTo>
                    <a:cubicBezTo>
                      <a:pt x="92" y="42"/>
                      <a:pt x="92" y="42"/>
                      <a:pt x="92" y="42"/>
                    </a:cubicBezTo>
                    <a:cubicBezTo>
                      <a:pt x="85" y="46"/>
                      <a:pt x="85" y="46"/>
                      <a:pt x="85" y="46"/>
                    </a:cubicBezTo>
                    <a:cubicBezTo>
                      <a:pt x="86" y="48"/>
                      <a:pt x="86" y="49"/>
                      <a:pt x="86" y="51"/>
                    </a:cubicBezTo>
                    <a:cubicBezTo>
                      <a:pt x="93" y="53"/>
                      <a:pt x="93" y="53"/>
                      <a:pt x="93" y="53"/>
                    </a:cubicBezTo>
                    <a:cubicBezTo>
                      <a:pt x="93" y="55"/>
                      <a:pt x="93" y="55"/>
                      <a:pt x="93" y="55"/>
                    </a:cubicBezTo>
                    <a:cubicBezTo>
                      <a:pt x="92" y="60"/>
                      <a:pt x="92" y="60"/>
                      <a:pt x="92" y="60"/>
                    </a:cubicBezTo>
                    <a:cubicBezTo>
                      <a:pt x="92" y="62"/>
                      <a:pt x="92" y="62"/>
                      <a:pt x="92" y="62"/>
                    </a:cubicBezTo>
                    <a:cubicBezTo>
                      <a:pt x="84" y="63"/>
                      <a:pt x="84" y="63"/>
                      <a:pt x="84" y="63"/>
                    </a:cubicBezTo>
                    <a:cubicBezTo>
                      <a:pt x="84" y="65"/>
                      <a:pt x="83" y="66"/>
                      <a:pt x="82" y="68"/>
                    </a:cubicBezTo>
                    <a:cubicBezTo>
                      <a:pt x="85" y="70"/>
                      <a:pt x="85" y="70"/>
                      <a:pt x="85" y="70"/>
                    </a:cubicBezTo>
                    <a:cubicBezTo>
                      <a:pt x="130" y="70"/>
                      <a:pt x="130" y="70"/>
                      <a:pt x="130" y="70"/>
                    </a:cubicBezTo>
                    <a:cubicBezTo>
                      <a:pt x="130" y="0"/>
                      <a:pt x="130" y="0"/>
                      <a:pt x="130" y="0"/>
                    </a:cubicBezTo>
                    <a:lnTo>
                      <a:pt x="0" y="0"/>
                    </a:lnTo>
                    <a:close/>
                    <a:moveTo>
                      <a:pt x="120" y="26"/>
                    </a:moveTo>
                    <a:cubicBezTo>
                      <a:pt x="117" y="26"/>
                      <a:pt x="117" y="26"/>
                      <a:pt x="117" y="26"/>
                    </a:cubicBezTo>
                    <a:cubicBezTo>
                      <a:pt x="116" y="27"/>
                      <a:pt x="116" y="28"/>
                      <a:pt x="116" y="29"/>
                    </a:cubicBezTo>
                    <a:cubicBezTo>
                      <a:pt x="115" y="29"/>
                      <a:pt x="115" y="30"/>
                      <a:pt x="115" y="31"/>
                    </a:cubicBezTo>
                    <a:cubicBezTo>
                      <a:pt x="115" y="31"/>
                      <a:pt x="115" y="31"/>
                      <a:pt x="115" y="31"/>
                    </a:cubicBezTo>
                    <a:cubicBezTo>
                      <a:pt x="117" y="34"/>
                      <a:pt x="117" y="34"/>
                      <a:pt x="117" y="34"/>
                    </a:cubicBezTo>
                    <a:cubicBezTo>
                      <a:pt x="118" y="34"/>
                      <a:pt x="118" y="35"/>
                      <a:pt x="117" y="36"/>
                    </a:cubicBezTo>
                    <a:cubicBezTo>
                      <a:pt x="113" y="39"/>
                      <a:pt x="113" y="39"/>
                      <a:pt x="113" y="39"/>
                    </a:cubicBezTo>
                    <a:cubicBezTo>
                      <a:pt x="112" y="39"/>
                      <a:pt x="111" y="39"/>
                      <a:pt x="111" y="38"/>
                    </a:cubicBezTo>
                    <a:cubicBezTo>
                      <a:pt x="109" y="35"/>
                      <a:pt x="109" y="35"/>
                      <a:pt x="109" y="35"/>
                    </a:cubicBezTo>
                    <a:cubicBezTo>
                      <a:pt x="107" y="36"/>
                      <a:pt x="106" y="36"/>
                      <a:pt x="104" y="36"/>
                    </a:cubicBezTo>
                    <a:cubicBezTo>
                      <a:pt x="104" y="36"/>
                      <a:pt x="104" y="36"/>
                      <a:pt x="104" y="36"/>
                    </a:cubicBezTo>
                    <a:cubicBezTo>
                      <a:pt x="102" y="40"/>
                      <a:pt x="102" y="40"/>
                      <a:pt x="102" y="40"/>
                    </a:cubicBezTo>
                    <a:cubicBezTo>
                      <a:pt x="102" y="40"/>
                      <a:pt x="101" y="41"/>
                      <a:pt x="101" y="40"/>
                    </a:cubicBezTo>
                    <a:cubicBezTo>
                      <a:pt x="96" y="38"/>
                      <a:pt x="96" y="38"/>
                      <a:pt x="96" y="38"/>
                    </a:cubicBezTo>
                    <a:cubicBezTo>
                      <a:pt x="95" y="38"/>
                      <a:pt x="95" y="37"/>
                      <a:pt x="95" y="37"/>
                    </a:cubicBezTo>
                    <a:cubicBezTo>
                      <a:pt x="97" y="33"/>
                      <a:pt x="97" y="33"/>
                      <a:pt x="97" y="33"/>
                    </a:cubicBezTo>
                    <a:cubicBezTo>
                      <a:pt x="95" y="32"/>
                      <a:pt x="95" y="31"/>
                      <a:pt x="94" y="29"/>
                    </a:cubicBezTo>
                    <a:cubicBezTo>
                      <a:pt x="94" y="29"/>
                      <a:pt x="94" y="29"/>
                      <a:pt x="94" y="29"/>
                    </a:cubicBezTo>
                    <a:cubicBezTo>
                      <a:pt x="90" y="30"/>
                      <a:pt x="90" y="30"/>
                      <a:pt x="90" y="30"/>
                    </a:cubicBezTo>
                    <a:cubicBezTo>
                      <a:pt x="89" y="30"/>
                      <a:pt x="88" y="29"/>
                      <a:pt x="88" y="29"/>
                    </a:cubicBezTo>
                    <a:cubicBezTo>
                      <a:pt x="88" y="23"/>
                      <a:pt x="88" y="23"/>
                      <a:pt x="88" y="23"/>
                    </a:cubicBezTo>
                    <a:cubicBezTo>
                      <a:pt x="88" y="23"/>
                      <a:pt x="88" y="22"/>
                      <a:pt x="89" y="22"/>
                    </a:cubicBezTo>
                    <a:cubicBezTo>
                      <a:pt x="93" y="22"/>
                      <a:pt x="93" y="22"/>
                      <a:pt x="93" y="22"/>
                    </a:cubicBezTo>
                    <a:cubicBezTo>
                      <a:pt x="93" y="21"/>
                      <a:pt x="93" y="20"/>
                      <a:pt x="94" y="19"/>
                    </a:cubicBezTo>
                    <a:cubicBezTo>
                      <a:pt x="94" y="18"/>
                      <a:pt x="94" y="18"/>
                      <a:pt x="94" y="17"/>
                    </a:cubicBezTo>
                    <a:cubicBezTo>
                      <a:pt x="94" y="17"/>
                      <a:pt x="94" y="17"/>
                      <a:pt x="94" y="17"/>
                    </a:cubicBezTo>
                    <a:cubicBezTo>
                      <a:pt x="92" y="14"/>
                      <a:pt x="92" y="14"/>
                      <a:pt x="92" y="14"/>
                    </a:cubicBezTo>
                    <a:cubicBezTo>
                      <a:pt x="92" y="13"/>
                      <a:pt x="92" y="12"/>
                      <a:pt x="92" y="12"/>
                    </a:cubicBezTo>
                    <a:cubicBezTo>
                      <a:pt x="97" y="9"/>
                      <a:pt x="97" y="9"/>
                      <a:pt x="97" y="9"/>
                    </a:cubicBezTo>
                    <a:cubicBezTo>
                      <a:pt x="97" y="8"/>
                      <a:pt x="98" y="9"/>
                      <a:pt x="98" y="9"/>
                    </a:cubicBezTo>
                    <a:cubicBezTo>
                      <a:pt x="101" y="12"/>
                      <a:pt x="101" y="12"/>
                      <a:pt x="101" y="12"/>
                    </a:cubicBezTo>
                    <a:cubicBezTo>
                      <a:pt x="102" y="12"/>
                      <a:pt x="104" y="12"/>
                      <a:pt x="105" y="12"/>
                    </a:cubicBezTo>
                    <a:cubicBezTo>
                      <a:pt x="105" y="12"/>
                      <a:pt x="105" y="12"/>
                      <a:pt x="105" y="12"/>
                    </a:cubicBezTo>
                    <a:cubicBezTo>
                      <a:pt x="107" y="8"/>
                      <a:pt x="107" y="8"/>
                      <a:pt x="107" y="8"/>
                    </a:cubicBezTo>
                    <a:cubicBezTo>
                      <a:pt x="107" y="7"/>
                      <a:pt x="108" y="7"/>
                      <a:pt x="109" y="7"/>
                    </a:cubicBezTo>
                    <a:cubicBezTo>
                      <a:pt x="114" y="9"/>
                      <a:pt x="114" y="9"/>
                      <a:pt x="114" y="9"/>
                    </a:cubicBezTo>
                    <a:cubicBezTo>
                      <a:pt x="114" y="10"/>
                      <a:pt x="114" y="10"/>
                      <a:pt x="114" y="11"/>
                    </a:cubicBezTo>
                    <a:cubicBezTo>
                      <a:pt x="113" y="15"/>
                      <a:pt x="113" y="15"/>
                      <a:pt x="113" y="15"/>
                    </a:cubicBezTo>
                    <a:cubicBezTo>
                      <a:pt x="114" y="16"/>
                      <a:pt x="115" y="17"/>
                      <a:pt x="115" y="18"/>
                    </a:cubicBezTo>
                    <a:cubicBezTo>
                      <a:pt x="116" y="18"/>
                      <a:pt x="116" y="18"/>
                      <a:pt x="116" y="18"/>
                    </a:cubicBezTo>
                    <a:cubicBezTo>
                      <a:pt x="120" y="18"/>
                      <a:pt x="120" y="18"/>
                      <a:pt x="120" y="18"/>
                    </a:cubicBezTo>
                    <a:cubicBezTo>
                      <a:pt x="120" y="18"/>
                      <a:pt x="121" y="18"/>
                      <a:pt x="121" y="19"/>
                    </a:cubicBezTo>
                    <a:cubicBezTo>
                      <a:pt x="122" y="24"/>
                      <a:pt x="122" y="24"/>
                      <a:pt x="122" y="24"/>
                    </a:cubicBezTo>
                    <a:cubicBezTo>
                      <a:pt x="122" y="25"/>
                      <a:pt x="121" y="26"/>
                      <a:pt x="120" y="26"/>
                    </a:cubicBezTo>
                    <a:close/>
                  </a:path>
                </a:pathLst>
              </a:custGeom>
              <a:grpFill/>
              <a:ln>
                <a:noFill/>
              </a:ln>
            </p:spPr>
            <p:txBody>
              <a:bodyPr vert="horz" wrap="square" lIns="91440" tIns="45720" rIns="91440" bIns="45720" numCol="1" anchor="t" anchorCtr="0" compatLnSpc="1"/>
              <a:lstStyle/>
              <a:p>
                <a:endParaRPr lang="en-US"/>
              </a:p>
            </p:txBody>
          </p:sp>
          <p:sp>
            <p:nvSpPr>
              <p:cNvPr id="18" name="Freeform 141"/>
              <p:cNvSpPr>
                <a:spLocks noEditPoints="1"/>
              </p:cNvSpPr>
              <p:nvPr/>
            </p:nvSpPr>
            <p:spPr bwMode="auto">
              <a:xfrm>
                <a:off x="5029566" y="3380665"/>
                <a:ext cx="142241" cy="118764"/>
              </a:xfrm>
              <a:custGeom>
                <a:avLst/>
                <a:gdLst>
                  <a:gd name="T0" fmla="*/ 45 w 52"/>
                  <a:gd name="T1" fmla="*/ 39 h 43"/>
                  <a:gd name="T2" fmla="*/ 39 w 52"/>
                  <a:gd name="T3" fmla="*/ 7 h 43"/>
                  <a:gd name="T4" fmla="*/ 7 w 52"/>
                  <a:gd name="T5" fmla="*/ 13 h 43"/>
                  <a:gd name="T6" fmla="*/ 12 w 52"/>
                  <a:gd name="T7" fmla="*/ 43 h 43"/>
                  <a:gd name="T8" fmla="*/ 41 w 52"/>
                  <a:gd name="T9" fmla="*/ 43 h 43"/>
                  <a:gd name="T10" fmla="*/ 45 w 52"/>
                  <a:gd name="T11" fmla="*/ 39 h 43"/>
                  <a:gd name="T12" fmla="*/ 37 w 52"/>
                  <a:gd name="T13" fmla="*/ 34 h 43"/>
                  <a:gd name="T14" fmla="*/ 18 w 52"/>
                  <a:gd name="T15" fmla="*/ 37 h 43"/>
                  <a:gd name="T16" fmla="*/ 15 w 52"/>
                  <a:gd name="T17" fmla="*/ 18 h 43"/>
                  <a:gd name="T18" fmla="*/ 34 w 52"/>
                  <a:gd name="T19" fmla="*/ 14 h 43"/>
                  <a:gd name="T20" fmla="*/ 37 w 52"/>
                  <a:gd name="T21"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3">
                    <a:moveTo>
                      <a:pt x="45" y="39"/>
                    </a:moveTo>
                    <a:cubicBezTo>
                      <a:pt x="52" y="29"/>
                      <a:pt x="50" y="14"/>
                      <a:pt x="39" y="7"/>
                    </a:cubicBezTo>
                    <a:cubicBezTo>
                      <a:pt x="28" y="0"/>
                      <a:pt x="14" y="2"/>
                      <a:pt x="7" y="13"/>
                    </a:cubicBezTo>
                    <a:cubicBezTo>
                      <a:pt x="0" y="23"/>
                      <a:pt x="2" y="36"/>
                      <a:pt x="12" y="43"/>
                    </a:cubicBezTo>
                    <a:cubicBezTo>
                      <a:pt x="41" y="43"/>
                      <a:pt x="41" y="43"/>
                      <a:pt x="41" y="43"/>
                    </a:cubicBezTo>
                    <a:cubicBezTo>
                      <a:pt x="43" y="42"/>
                      <a:pt x="44" y="41"/>
                      <a:pt x="45" y="39"/>
                    </a:cubicBezTo>
                    <a:close/>
                    <a:moveTo>
                      <a:pt x="37" y="34"/>
                    </a:moveTo>
                    <a:cubicBezTo>
                      <a:pt x="33" y="40"/>
                      <a:pt x="25" y="42"/>
                      <a:pt x="18" y="37"/>
                    </a:cubicBezTo>
                    <a:cubicBezTo>
                      <a:pt x="12" y="33"/>
                      <a:pt x="10" y="24"/>
                      <a:pt x="15" y="18"/>
                    </a:cubicBezTo>
                    <a:cubicBezTo>
                      <a:pt x="19" y="12"/>
                      <a:pt x="28" y="10"/>
                      <a:pt x="34" y="14"/>
                    </a:cubicBezTo>
                    <a:cubicBezTo>
                      <a:pt x="40" y="19"/>
                      <a:pt x="42" y="27"/>
                      <a:pt x="37" y="34"/>
                    </a:cubicBezTo>
                    <a:close/>
                  </a:path>
                </a:pathLst>
              </a:custGeom>
              <a:grpFill/>
              <a:ln>
                <a:noFill/>
              </a:ln>
            </p:spPr>
            <p:txBody>
              <a:bodyPr vert="horz" wrap="square" lIns="91440" tIns="45720" rIns="91440" bIns="45720" numCol="1" anchor="t" anchorCtr="0" compatLnSpc="1"/>
              <a:lstStyle/>
              <a:p>
                <a:endParaRPr lang="en-US"/>
              </a:p>
            </p:txBody>
          </p:sp>
        </p:grpSp>
      </p:grpSp>
      <p:sp>
        <p:nvSpPr>
          <p:cNvPr id="21" name="矩形 20"/>
          <p:cNvSpPr/>
          <p:nvPr/>
        </p:nvSpPr>
        <p:spPr>
          <a:xfrm>
            <a:off x="2308880" y="3551733"/>
            <a:ext cx="800219"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例：</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矩形 21"/>
          <p:cNvSpPr/>
          <p:nvPr/>
        </p:nvSpPr>
        <p:spPr>
          <a:xfrm>
            <a:off x="5182929" y="4384990"/>
            <a:ext cx="2659875" cy="581057"/>
          </a:xfrm>
          <a:prstGeom prst="rect">
            <a:avLst/>
          </a:prstGeom>
        </p:spPr>
        <p:txBody>
          <a:bodyPr wrap="square">
            <a:spAutoFit/>
          </a:bodyPr>
          <a:lstStyle/>
          <a:p>
            <a:pPr algn="ctr">
              <a:lnSpc>
                <a:spcPct val="150000"/>
              </a:lnSpc>
              <a:spcBef>
                <a:spcPct val="0"/>
              </a:spcBef>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方法重写示例。</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1816280" y="4031799"/>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24" name="KSO_Shape"/>
          <p:cNvSpPr/>
          <p:nvPr/>
        </p:nvSpPr>
        <p:spPr>
          <a:xfrm>
            <a:off x="1823599" y="4133360"/>
            <a:ext cx="9625451" cy="1253952"/>
          </a:xfrm>
          <a:prstGeom prst="roundRect">
            <a:avLst>
              <a:gd name="adj" fmla="val 13926"/>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7" name="组合 6"/>
          <p:cNvGrpSpPr/>
          <p:nvPr/>
        </p:nvGrpSpPr>
        <p:grpSpPr>
          <a:xfrm>
            <a:off x="871427" y="3593162"/>
            <a:ext cx="877274" cy="877274"/>
            <a:chOff x="871427" y="3593162"/>
            <a:chExt cx="877274" cy="877274"/>
          </a:xfrm>
        </p:grpSpPr>
        <p:sp>
          <p:nvSpPr>
            <p:cNvPr id="26" name="Oval 4011"/>
            <p:cNvSpPr>
              <a:spLocks noChangeArrowheads="1"/>
            </p:cNvSpPr>
            <p:nvPr/>
          </p:nvSpPr>
          <p:spPr bwMode="auto">
            <a:xfrm>
              <a:off x="871427" y="3593162"/>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34" name="KSO_Shape"/>
            <p:cNvSpPr/>
            <p:nvPr/>
          </p:nvSpPr>
          <p:spPr bwMode="auto">
            <a:xfrm>
              <a:off x="910008" y="3705225"/>
              <a:ext cx="693638" cy="679765"/>
            </a:xfrm>
            <a:custGeom>
              <a:avLst/>
              <a:gdLst>
                <a:gd name="T0" fmla="*/ 2166826 w 3073399"/>
                <a:gd name="T1" fmla="*/ 1987218 h 3009901"/>
                <a:gd name="T2" fmla="*/ 2210027 w 3073399"/>
                <a:gd name="T3" fmla="*/ 2130672 h 3009901"/>
                <a:gd name="T4" fmla="*/ 2105838 w 3073399"/>
                <a:gd name="T5" fmla="*/ 2235088 h 3009901"/>
                <a:gd name="T6" fmla="*/ 2217333 w 3073399"/>
                <a:gd name="T7" fmla="*/ 2248101 h 3009901"/>
                <a:gd name="T8" fmla="*/ 3043858 w 3073399"/>
                <a:gd name="T9" fmla="*/ 2189069 h 3009901"/>
                <a:gd name="T10" fmla="*/ 3067364 w 3073399"/>
                <a:gd name="T11" fmla="*/ 2325540 h 3009901"/>
                <a:gd name="T12" fmla="*/ 2986681 w 3073399"/>
                <a:gd name="T13" fmla="*/ 2419166 h 3009901"/>
                <a:gd name="T14" fmla="*/ 1073158 w 3073399"/>
                <a:gd name="T15" fmla="*/ 2720355 h 3009901"/>
                <a:gd name="T16" fmla="*/ 622407 w 3073399"/>
                <a:gd name="T17" fmla="*/ 1982922 h 3009901"/>
                <a:gd name="T18" fmla="*/ 593524 w 3073399"/>
                <a:gd name="T19" fmla="*/ 2101163 h 3009901"/>
                <a:gd name="T20" fmla="*/ 682077 w 3073399"/>
                <a:gd name="T21" fmla="*/ 2181579 h 3009901"/>
                <a:gd name="T22" fmla="*/ 796338 w 3073399"/>
                <a:gd name="T23" fmla="*/ 2140894 h 3009901"/>
                <a:gd name="T24" fmla="*/ 814112 w 3073399"/>
                <a:gd name="T25" fmla="*/ 2020111 h 3009901"/>
                <a:gd name="T26" fmla="*/ 717625 w 3073399"/>
                <a:gd name="T27" fmla="*/ 1948912 h 3009901"/>
                <a:gd name="T28" fmla="*/ 1746106 w 3073399"/>
                <a:gd name="T29" fmla="*/ 1195455 h 3009901"/>
                <a:gd name="T30" fmla="*/ 1690575 w 3073399"/>
                <a:gd name="T31" fmla="*/ 1270442 h 3009901"/>
                <a:gd name="T32" fmla="*/ 1789578 w 3073399"/>
                <a:gd name="T33" fmla="*/ 1411202 h 3009901"/>
                <a:gd name="T34" fmla="*/ 1748644 w 3073399"/>
                <a:gd name="T35" fmla="*/ 1427725 h 3009901"/>
                <a:gd name="T36" fmla="*/ 1655353 w 3073399"/>
                <a:gd name="T37" fmla="*/ 1411838 h 3009901"/>
                <a:gd name="T38" fmla="*/ 1855264 w 3073399"/>
                <a:gd name="T39" fmla="*/ 1493815 h 3009901"/>
                <a:gd name="T40" fmla="*/ 1893342 w 3073399"/>
                <a:gd name="T41" fmla="*/ 1417875 h 3009901"/>
                <a:gd name="T42" fmla="*/ 1804492 w 3073399"/>
                <a:gd name="T43" fmla="*/ 1289824 h 3009901"/>
                <a:gd name="T44" fmla="*/ 1850821 w 3073399"/>
                <a:gd name="T45" fmla="*/ 1265040 h 3009901"/>
                <a:gd name="T46" fmla="*/ 1937132 w 3073399"/>
                <a:gd name="T47" fmla="*/ 1279021 h 3009901"/>
                <a:gd name="T48" fmla="*/ 1996153 w 3073399"/>
                <a:gd name="T49" fmla="*/ 1165905 h 3009901"/>
                <a:gd name="T50" fmla="*/ 2009481 w 3073399"/>
                <a:gd name="T51" fmla="*/ 1399128 h 3009901"/>
                <a:gd name="T52" fmla="*/ 1870178 w 3073399"/>
                <a:gd name="T53" fmla="*/ 1586279 h 3009901"/>
                <a:gd name="T54" fmla="*/ 2244614 w 3073399"/>
                <a:gd name="T55" fmla="*/ 1785503 h 3009901"/>
                <a:gd name="T56" fmla="*/ 2319819 w 3073399"/>
                <a:gd name="T57" fmla="*/ 1729263 h 3009901"/>
                <a:gd name="T58" fmla="*/ 2426438 w 3073399"/>
                <a:gd name="T59" fmla="*/ 1356550 h 3009901"/>
                <a:gd name="T60" fmla="*/ 2403591 w 3073399"/>
                <a:gd name="T61" fmla="*/ 1267900 h 3009901"/>
                <a:gd name="T62" fmla="*/ 1379920 w 3073399"/>
                <a:gd name="T63" fmla="*/ 892963 h 3009901"/>
                <a:gd name="T64" fmla="*/ 1113054 w 3073399"/>
                <a:gd name="T65" fmla="*/ 1215790 h 3009901"/>
                <a:gd name="T66" fmla="*/ 1167633 w 3073399"/>
                <a:gd name="T67" fmla="*/ 1294273 h 3009901"/>
                <a:gd name="T68" fmla="*/ 1620448 w 3073399"/>
                <a:gd name="T69" fmla="*/ 1557682 h 3009901"/>
                <a:gd name="T70" fmla="*/ 1567138 w 3073399"/>
                <a:gd name="T71" fmla="*/ 1336533 h 3009901"/>
                <a:gd name="T72" fmla="*/ 1690258 w 3073399"/>
                <a:gd name="T73" fmla="*/ 1125551 h 3009901"/>
                <a:gd name="T74" fmla="*/ 1630284 w 3073399"/>
                <a:gd name="T75" fmla="*/ 966044 h 3009901"/>
                <a:gd name="T76" fmla="*/ 1977749 w 3073399"/>
                <a:gd name="T77" fmla="*/ 1016565 h 3009901"/>
                <a:gd name="T78" fmla="*/ 2126889 w 3073399"/>
                <a:gd name="T79" fmla="*/ 1849370 h 3009901"/>
                <a:gd name="T80" fmla="*/ 1114324 w 3073399"/>
                <a:gd name="T81" fmla="*/ 1422959 h 3009901"/>
                <a:gd name="T82" fmla="*/ 2261492 w 3073399"/>
                <a:gd name="T83" fmla="*/ 424657 h 3009901"/>
                <a:gd name="T84" fmla="*/ 2387119 w 3073399"/>
                <a:gd name="T85" fmla="*/ 478017 h 3009901"/>
                <a:gd name="T86" fmla="*/ 2378236 w 3073399"/>
                <a:gd name="T87" fmla="*/ 506603 h 3009901"/>
                <a:gd name="T88" fmla="*/ 2367450 w 3073399"/>
                <a:gd name="T89" fmla="*/ 546940 h 3009901"/>
                <a:gd name="T90" fmla="*/ 2465477 w 3073399"/>
                <a:gd name="T91" fmla="*/ 453243 h 3009901"/>
                <a:gd name="T92" fmla="*/ 2342705 w 3073399"/>
                <a:gd name="T93" fmla="*/ 411635 h 3009901"/>
                <a:gd name="T94" fmla="*/ 2369671 w 3073399"/>
                <a:gd name="T95" fmla="*/ 410999 h 3009901"/>
                <a:gd name="T96" fmla="*/ 2357616 w 3073399"/>
                <a:gd name="T97" fmla="*/ 340488 h 3009901"/>
                <a:gd name="T98" fmla="*/ 1928390 w 3073399"/>
                <a:gd name="T99" fmla="*/ 431009 h 3009901"/>
                <a:gd name="T100" fmla="*/ 2026417 w 3073399"/>
                <a:gd name="T101" fmla="*/ 723854 h 3009901"/>
                <a:gd name="T102" fmla="*/ 2325892 w 3073399"/>
                <a:gd name="T103" fmla="*/ 621581 h 3009901"/>
                <a:gd name="T104" fmla="*/ 2220251 w 3073399"/>
                <a:gd name="T105" fmla="*/ 500886 h 3009901"/>
                <a:gd name="T106" fmla="*/ 2218982 w 3073399"/>
                <a:gd name="T107" fmla="*/ 333500 h 3009901"/>
                <a:gd name="T108" fmla="*/ 2343340 w 3073399"/>
                <a:gd name="T109" fmla="*/ 248696 h 3009901"/>
                <a:gd name="T110" fmla="*/ 2472774 w 3073399"/>
                <a:gd name="T111" fmla="*/ 328101 h 3009901"/>
                <a:gd name="T112" fmla="*/ 2524801 w 3073399"/>
                <a:gd name="T113" fmla="*/ 488181 h 3009901"/>
                <a:gd name="T114" fmla="*/ 2639008 w 3073399"/>
                <a:gd name="T115" fmla="*/ 537094 h 3009901"/>
                <a:gd name="T116" fmla="*/ 2841724 w 3073399"/>
                <a:gd name="T117" fmla="*/ 369391 h 3009901"/>
                <a:gd name="T118" fmla="*/ 2931186 w 3073399"/>
                <a:gd name="T119" fmla="*/ 467218 h 3009901"/>
                <a:gd name="T120" fmla="*/ 2221520 w 3073399"/>
                <a:gd name="T121" fmla="*/ 758157 h 3009901"/>
                <a:gd name="T122" fmla="*/ 2156168 w 3073399"/>
                <a:gd name="T123" fmla="*/ 242661 h 3009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73399" h="3009901">
                  <a:moveTo>
                    <a:pt x="1055687" y="1949450"/>
                  </a:moveTo>
                  <a:lnTo>
                    <a:pt x="1078240" y="1949450"/>
                  </a:lnTo>
                  <a:lnTo>
                    <a:pt x="1078927" y="1949450"/>
                  </a:lnTo>
                  <a:lnTo>
                    <a:pt x="1086499" y="1949450"/>
                  </a:lnTo>
                  <a:lnTo>
                    <a:pt x="1351101" y="1949450"/>
                  </a:lnTo>
                  <a:lnTo>
                    <a:pt x="1804388" y="1949450"/>
                  </a:lnTo>
                  <a:lnTo>
                    <a:pt x="2069625" y="1949450"/>
                  </a:lnTo>
                  <a:lnTo>
                    <a:pt x="2076931" y="1949450"/>
                  </a:lnTo>
                  <a:lnTo>
                    <a:pt x="2084237" y="1950085"/>
                  </a:lnTo>
                  <a:lnTo>
                    <a:pt x="2091543" y="1951355"/>
                  </a:lnTo>
                  <a:lnTo>
                    <a:pt x="2098532" y="1952307"/>
                  </a:lnTo>
                  <a:lnTo>
                    <a:pt x="2105838" y="1953894"/>
                  </a:lnTo>
                  <a:lnTo>
                    <a:pt x="2112508" y="1956115"/>
                  </a:lnTo>
                  <a:lnTo>
                    <a:pt x="2119496" y="1958337"/>
                  </a:lnTo>
                  <a:lnTo>
                    <a:pt x="2126167" y="1960876"/>
                  </a:lnTo>
                  <a:lnTo>
                    <a:pt x="2132202" y="1963732"/>
                  </a:lnTo>
                  <a:lnTo>
                    <a:pt x="2138555" y="1966906"/>
                  </a:lnTo>
                  <a:lnTo>
                    <a:pt x="2144591" y="1970397"/>
                  </a:lnTo>
                  <a:lnTo>
                    <a:pt x="2150626" y="1974206"/>
                  </a:lnTo>
                  <a:lnTo>
                    <a:pt x="2156344" y="1978331"/>
                  </a:lnTo>
                  <a:lnTo>
                    <a:pt x="2161744" y="1982775"/>
                  </a:lnTo>
                  <a:lnTo>
                    <a:pt x="2166826" y="1987218"/>
                  </a:lnTo>
                  <a:lnTo>
                    <a:pt x="2172226" y="1991979"/>
                  </a:lnTo>
                  <a:lnTo>
                    <a:pt x="2176991" y="1997057"/>
                  </a:lnTo>
                  <a:lnTo>
                    <a:pt x="2181438" y="2002135"/>
                  </a:lnTo>
                  <a:lnTo>
                    <a:pt x="2185568" y="2007847"/>
                  </a:lnTo>
                  <a:lnTo>
                    <a:pt x="2190015" y="2013243"/>
                  </a:lnTo>
                  <a:lnTo>
                    <a:pt x="2193826" y="2019273"/>
                  </a:lnTo>
                  <a:lnTo>
                    <a:pt x="2197321" y="2025620"/>
                  </a:lnTo>
                  <a:lnTo>
                    <a:pt x="2200497" y="2031651"/>
                  </a:lnTo>
                  <a:lnTo>
                    <a:pt x="2203038" y="2037998"/>
                  </a:lnTo>
                  <a:lnTo>
                    <a:pt x="2205897" y="2044663"/>
                  </a:lnTo>
                  <a:lnTo>
                    <a:pt x="2208121" y="2051328"/>
                  </a:lnTo>
                  <a:lnTo>
                    <a:pt x="2210027" y="2058310"/>
                  </a:lnTo>
                  <a:lnTo>
                    <a:pt x="2211615" y="2065292"/>
                  </a:lnTo>
                  <a:lnTo>
                    <a:pt x="2212886" y="2072592"/>
                  </a:lnTo>
                  <a:lnTo>
                    <a:pt x="2213838" y="2079892"/>
                  </a:lnTo>
                  <a:lnTo>
                    <a:pt x="2214474" y="2087191"/>
                  </a:lnTo>
                  <a:lnTo>
                    <a:pt x="2214791" y="2094491"/>
                  </a:lnTo>
                  <a:lnTo>
                    <a:pt x="2214474" y="2102108"/>
                  </a:lnTo>
                  <a:lnTo>
                    <a:pt x="2213838" y="2109408"/>
                  </a:lnTo>
                  <a:lnTo>
                    <a:pt x="2212886" y="2116707"/>
                  </a:lnTo>
                  <a:lnTo>
                    <a:pt x="2211615" y="2123689"/>
                  </a:lnTo>
                  <a:lnTo>
                    <a:pt x="2210027" y="2130672"/>
                  </a:lnTo>
                  <a:lnTo>
                    <a:pt x="2208121" y="2137654"/>
                  </a:lnTo>
                  <a:lnTo>
                    <a:pt x="2205897" y="2144319"/>
                  </a:lnTo>
                  <a:lnTo>
                    <a:pt x="2203038" y="2150984"/>
                  </a:lnTo>
                  <a:lnTo>
                    <a:pt x="2200497" y="2157649"/>
                  </a:lnTo>
                  <a:lnTo>
                    <a:pt x="2197321" y="2163996"/>
                  </a:lnTo>
                  <a:lnTo>
                    <a:pt x="2193826" y="2169709"/>
                  </a:lnTo>
                  <a:lnTo>
                    <a:pt x="2190015" y="2175739"/>
                  </a:lnTo>
                  <a:lnTo>
                    <a:pt x="2185568" y="2181452"/>
                  </a:lnTo>
                  <a:lnTo>
                    <a:pt x="2181438" y="2186847"/>
                  </a:lnTo>
                  <a:lnTo>
                    <a:pt x="2176991" y="2192243"/>
                  </a:lnTo>
                  <a:lnTo>
                    <a:pt x="2172226" y="2197003"/>
                  </a:lnTo>
                  <a:lnTo>
                    <a:pt x="2166826" y="2201764"/>
                  </a:lnTo>
                  <a:lnTo>
                    <a:pt x="2161744" y="2206524"/>
                  </a:lnTo>
                  <a:lnTo>
                    <a:pt x="2156344" y="2210968"/>
                  </a:lnTo>
                  <a:lnTo>
                    <a:pt x="2150626" y="2214776"/>
                  </a:lnTo>
                  <a:lnTo>
                    <a:pt x="2144591" y="2218585"/>
                  </a:lnTo>
                  <a:lnTo>
                    <a:pt x="2138555" y="2222076"/>
                  </a:lnTo>
                  <a:lnTo>
                    <a:pt x="2132202" y="2225250"/>
                  </a:lnTo>
                  <a:lnTo>
                    <a:pt x="2126167" y="2228423"/>
                  </a:lnTo>
                  <a:lnTo>
                    <a:pt x="2119496" y="2230645"/>
                  </a:lnTo>
                  <a:lnTo>
                    <a:pt x="2112508" y="2233184"/>
                  </a:lnTo>
                  <a:lnTo>
                    <a:pt x="2105838" y="2235088"/>
                  </a:lnTo>
                  <a:lnTo>
                    <a:pt x="2098532" y="2236675"/>
                  </a:lnTo>
                  <a:lnTo>
                    <a:pt x="2091543" y="2238262"/>
                  </a:lnTo>
                  <a:lnTo>
                    <a:pt x="2084237" y="2238897"/>
                  </a:lnTo>
                  <a:lnTo>
                    <a:pt x="2076931" y="2239531"/>
                  </a:lnTo>
                  <a:lnTo>
                    <a:pt x="2069625" y="2239531"/>
                  </a:lnTo>
                  <a:lnTo>
                    <a:pt x="1804388" y="2239531"/>
                  </a:lnTo>
                  <a:lnTo>
                    <a:pt x="1584256" y="2239531"/>
                  </a:lnTo>
                  <a:lnTo>
                    <a:pt x="1584256" y="2308085"/>
                  </a:lnTo>
                  <a:lnTo>
                    <a:pt x="2069625" y="2308085"/>
                  </a:lnTo>
                  <a:lnTo>
                    <a:pt x="2082331" y="2307767"/>
                  </a:lnTo>
                  <a:lnTo>
                    <a:pt x="2095355" y="2306815"/>
                  </a:lnTo>
                  <a:lnTo>
                    <a:pt x="2108379" y="2304593"/>
                  </a:lnTo>
                  <a:lnTo>
                    <a:pt x="2120767" y="2302054"/>
                  </a:lnTo>
                  <a:lnTo>
                    <a:pt x="2133155" y="2298563"/>
                  </a:lnTo>
                  <a:lnTo>
                    <a:pt x="2144908" y="2294437"/>
                  </a:lnTo>
                  <a:lnTo>
                    <a:pt x="2156344" y="2289677"/>
                  </a:lnTo>
                  <a:lnTo>
                    <a:pt x="2167462" y="2284281"/>
                  </a:lnTo>
                  <a:lnTo>
                    <a:pt x="2178262" y="2278251"/>
                  </a:lnTo>
                  <a:lnTo>
                    <a:pt x="2188744" y="2271586"/>
                  </a:lnTo>
                  <a:lnTo>
                    <a:pt x="2198909" y="2264287"/>
                  </a:lnTo>
                  <a:lnTo>
                    <a:pt x="2208438" y="2256670"/>
                  </a:lnTo>
                  <a:lnTo>
                    <a:pt x="2217333" y="2248101"/>
                  </a:lnTo>
                  <a:lnTo>
                    <a:pt x="2226227" y="2239531"/>
                  </a:lnTo>
                  <a:lnTo>
                    <a:pt x="2234168" y="2230010"/>
                  </a:lnTo>
                  <a:lnTo>
                    <a:pt x="2241792" y="2220489"/>
                  </a:lnTo>
                  <a:lnTo>
                    <a:pt x="2946339" y="2149079"/>
                  </a:lnTo>
                  <a:lnTo>
                    <a:pt x="2952057" y="2148445"/>
                  </a:lnTo>
                  <a:lnTo>
                    <a:pt x="2958410" y="2148445"/>
                  </a:lnTo>
                  <a:lnTo>
                    <a:pt x="2964445" y="2148762"/>
                  </a:lnTo>
                  <a:lnTo>
                    <a:pt x="2970480" y="2149079"/>
                  </a:lnTo>
                  <a:lnTo>
                    <a:pt x="2976198" y="2150349"/>
                  </a:lnTo>
                  <a:lnTo>
                    <a:pt x="2982234" y="2151301"/>
                  </a:lnTo>
                  <a:lnTo>
                    <a:pt x="2988269" y="2152571"/>
                  </a:lnTo>
                  <a:lnTo>
                    <a:pt x="2993669" y="2154792"/>
                  </a:lnTo>
                  <a:lnTo>
                    <a:pt x="2999704" y="2157014"/>
                  </a:lnTo>
                  <a:lnTo>
                    <a:pt x="3004787" y="2159235"/>
                  </a:lnTo>
                  <a:lnTo>
                    <a:pt x="3010504" y="2161774"/>
                  </a:lnTo>
                  <a:lnTo>
                    <a:pt x="3015587" y="2164948"/>
                  </a:lnTo>
                  <a:lnTo>
                    <a:pt x="3020987" y="2168439"/>
                  </a:lnTo>
                  <a:lnTo>
                    <a:pt x="3025752" y="2171930"/>
                  </a:lnTo>
                  <a:lnTo>
                    <a:pt x="3030834" y="2175739"/>
                  </a:lnTo>
                  <a:lnTo>
                    <a:pt x="3035281" y="2179865"/>
                  </a:lnTo>
                  <a:lnTo>
                    <a:pt x="3039728" y="2184308"/>
                  </a:lnTo>
                  <a:lnTo>
                    <a:pt x="3043858" y="2189069"/>
                  </a:lnTo>
                  <a:lnTo>
                    <a:pt x="3047669" y="2193829"/>
                  </a:lnTo>
                  <a:lnTo>
                    <a:pt x="3051164" y="2199225"/>
                  </a:lnTo>
                  <a:lnTo>
                    <a:pt x="3054658" y="2204303"/>
                  </a:lnTo>
                  <a:lnTo>
                    <a:pt x="3057834" y="2209381"/>
                  </a:lnTo>
                  <a:lnTo>
                    <a:pt x="3060693" y="2215094"/>
                  </a:lnTo>
                  <a:lnTo>
                    <a:pt x="3063234" y="2220806"/>
                  </a:lnTo>
                  <a:lnTo>
                    <a:pt x="3065458" y="2226519"/>
                  </a:lnTo>
                  <a:lnTo>
                    <a:pt x="3067681" y="2232549"/>
                  </a:lnTo>
                  <a:lnTo>
                    <a:pt x="3069270" y="2238897"/>
                  </a:lnTo>
                  <a:lnTo>
                    <a:pt x="3070858" y="2244609"/>
                  </a:lnTo>
                  <a:lnTo>
                    <a:pt x="3071811" y="2250957"/>
                  </a:lnTo>
                  <a:lnTo>
                    <a:pt x="3072446" y="2257305"/>
                  </a:lnTo>
                  <a:lnTo>
                    <a:pt x="3072764" y="2263652"/>
                  </a:lnTo>
                  <a:lnTo>
                    <a:pt x="3073399" y="2270317"/>
                  </a:lnTo>
                  <a:lnTo>
                    <a:pt x="3073399" y="2283647"/>
                  </a:lnTo>
                  <a:lnTo>
                    <a:pt x="3073399" y="2289994"/>
                  </a:lnTo>
                  <a:lnTo>
                    <a:pt x="3072764" y="2296342"/>
                  </a:lnTo>
                  <a:lnTo>
                    <a:pt x="3072128" y="2302372"/>
                  </a:lnTo>
                  <a:lnTo>
                    <a:pt x="3071176" y="2308085"/>
                  </a:lnTo>
                  <a:lnTo>
                    <a:pt x="3070222" y="2314115"/>
                  </a:lnTo>
                  <a:lnTo>
                    <a:pt x="3068952" y="2320145"/>
                  </a:lnTo>
                  <a:lnTo>
                    <a:pt x="3067364" y="2325540"/>
                  </a:lnTo>
                  <a:lnTo>
                    <a:pt x="3065458" y="2331570"/>
                  </a:lnTo>
                  <a:lnTo>
                    <a:pt x="3063870" y="2336966"/>
                  </a:lnTo>
                  <a:lnTo>
                    <a:pt x="3061646" y="2342361"/>
                  </a:lnTo>
                  <a:lnTo>
                    <a:pt x="3059422" y="2347757"/>
                  </a:lnTo>
                  <a:lnTo>
                    <a:pt x="3056564" y="2353152"/>
                  </a:lnTo>
                  <a:lnTo>
                    <a:pt x="3054022" y="2357913"/>
                  </a:lnTo>
                  <a:lnTo>
                    <a:pt x="3050846" y="2363308"/>
                  </a:lnTo>
                  <a:lnTo>
                    <a:pt x="3047669" y="2368069"/>
                  </a:lnTo>
                  <a:lnTo>
                    <a:pt x="3044493" y="2372512"/>
                  </a:lnTo>
                  <a:lnTo>
                    <a:pt x="3040999" y="2377272"/>
                  </a:lnTo>
                  <a:lnTo>
                    <a:pt x="3037187" y="2381716"/>
                  </a:lnTo>
                  <a:lnTo>
                    <a:pt x="3033375" y="2385842"/>
                  </a:lnTo>
                  <a:lnTo>
                    <a:pt x="3029563" y="2389967"/>
                  </a:lnTo>
                  <a:lnTo>
                    <a:pt x="3025434" y="2394411"/>
                  </a:lnTo>
                  <a:lnTo>
                    <a:pt x="3020987" y="2397902"/>
                  </a:lnTo>
                  <a:lnTo>
                    <a:pt x="3016857" y="2401710"/>
                  </a:lnTo>
                  <a:lnTo>
                    <a:pt x="3011775" y="2405202"/>
                  </a:lnTo>
                  <a:lnTo>
                    <a:pt x="3007328" y="2408058"/>
                  </a:lnTo>
                  <a:lnTo>
                    <a:pt x="3002563" y="2410914"/>
                  </a:lnTo>
                  <a:lnTo>
                    <a:pt x="2997163" y="2414088"/>
                  </a:lnTo>
                  <a:lnTo>
                    <a:pt x="2992398" y="2416627"/>
                  </a:lnTo>
                  <a:lnTo>
                    <a:pt x="2986681" y="2419166"/>
                  </a:lnTo>
                  <a:lnTo>
                    <a:pt x="2981598" y="2421070"/>
                  </a:lnTo>
                  <a:lnTo>
                    <a:pt x="2975880" y="2423292"/>
                  </a:lnTo>
                  <a:lnTo>
                    <a:pt x="2970480" y="2424879"/>
                  </a:lnTo>
                  <a:lnTo>
                    <a:pt x="1949871" y="2711469"/>
                  </a:lnTo>
                  <a:lnTo>
                    <a:pt x="1922236" y="2718769"/>
                  </a:lnTo>
                  <a:lnTo>
                    <a:pt x="1894600" y="2725433"/>
                  </a:lnTo>
                  <a:lnTo>
                    <a:pt x="1867282" y="2731781"/>
                  </a:lnTo>
                  <a:lnTo>
                    <a:pt x="1839329" y="2737176"/>
                  </a:lnTo>
                  <a:lnTo>
                    <a:pt x="1811376" y="2742254"/>
                  </a:lnTo>
                  <a:lnTo>
                    <a:pt x="1783423" y="2746380"/>
                  </a:lnTo>
                  <a:lnTo>
                    <a:pt x="1755470" y="2750189"/>
                  </a:lnTo>
                  <a:lnTo>
                    <a:pt x="1727199" y="2753362"/>
                  </a:lnTo>
                  <a:lnTo>
                    <a:pt x="1698928" y="2755584"/>
                  </a:lnTo>
                  <a:lnTo>
                    <a:pt x="1670975" y="2757488"/>
                  </a:lnTo>
                  <a:lnTo>
                    <a:pt x="1643022" y="2758440"/>
                  </a:lnTo>
                  <a:lnTo>
                    <a:pt x="1614751" y="2759075"/>
                  </a:lnTo>
                  <a:lnTo>
                    <a:pt x="1586480" y="2758758"/>
                  </a:lnTo>
                  <a:lnTo>
                    <a:pt x="1558209" y="2758123"/>
                  </a:lnTo>
                  <a:lnTo>
                    <a:pt x="1529621" y="2757171"/>
                  </a:lnTo>
                  <a:lnTo>
                    <a:pt x="1501350" y="2754949"/>
                  </a:lnTo>
                  <a:lnTo>
                    <a:pt x="1079193" y="2720990"/>
                  </a:lnTo>
                  <a:lnTo>
                    <a:pt x="1073158" y="2720355"/>
                  </a:lnTo>
                  <a:lnTo>
                    <a:pt x="1067122" y="2719403"/>
                  </a:lnTo>
                  <a:lnTo>
                    <a:pt x="1061405" y="2718451"/>
                  </a:lnTo>
                  <a:lnTo>
                    <a:pt x="1055687" y="2717182"/>
                  </a:lnTo>
                  <a:lnTo>
                    <a:pt x="1055687" y="1952625"/>
                  </a:lnTo>
                  <a:lnTo>
                    <a:pt x="1055687" y="1952624"/>
                  </a:lnTo>
                  <a:lnTo>
                    <a:pt x="1055687" y="1949450"/>
                  </a:lnTo>
                  <a:close/>
                  <a:moveTo>
                    <a:pt x="699851" y="1948276"/>
                  </a:moveTo>
                  <a:lnTo>
                    <a:pt x="693503" y="1948912"/>
                  </a:lnTo>
                  <a:lnTo>
                    <a:pt x="687790" y="1949865"/>
                  </a:lnTo>
                  <a:lnTo>
                    <a:pt x="682077" y="1950819"/>
                  </a:lnTo>
                  <a:lnTo>
                    <a:pt x="676364" y="1951772"/>
                  </a:lnTo>
                  <a:lnTo>
                    <a:pt x="670651" y="1953680"/>
                  </a:lnTo>
                  <a:lnTo>
                    <a:pt x="665255" y="1955269"/>
                  </a:lnTo>
                  <a:lnTo>
                    <a:pt x="659860" y="1957494"/>
                  </a:lnTo>
                  <a:lnTo>
                    <a:pt x="654781" y="1959719"/>
                  </a:lnTo>
                  <a:lnTo>
                    <a:pt x="649386" y="1962579"/>
                  </a:lnTo>
                  <a:lnTo>
                    <a:pt x="644625" y="1965440"/>
                  </a:lnTo>
                  <a:lnTo>
                    <a:pt x="639864" y="1968619"/>
                  </a:lnTo>
                  <a:lnTo>
                    <a:pt x="635103" y="1971797"/>
                  </a:lnTo>
                  <a:lnTo>
                    <a:pt x="630659" y="1975294"/>
                  </a:lnTo>
                  <a:lnTo>
                    <a:pt x="626533" y="1979108"/>
                  </a:lnTo>
                  <a:lnTo>
                    <a:pt x="622407" y="1982922"/>
                  </a:lnTo>
                  <a:lnTo>
                    <a:pt x="618599" y="1986736"/>
                  </a:lnTo>
                  <a:lnTo>
                    <a:pt x="615107" y="1991186"/>
                  </a:lnTo>
                  <a:lnTo>
                    <a:pt x="611616" y="1995318"/>
                  </a:lnTo>
                  <a:lnTo>
                    <a:pt x="608125" y="2000404"/>
                  </a:lnTo>
                  <a:lnTo>
                    <a:pt x="604951" y="2004854"/>
                  </a:lnTo>
                  <a:lnTo>
                    <a:pt x="602094" y="2010257"/>
                  </a:lnTo>
                  <a:lnTo>
                    <a:pt x="599555" y="2015025"/>
                  </a:lnTo>
                  <a:lnTo>
                    <a:pt x="597333" y="2020111"/>
                  </a:lnTo>
                  <a:lnTo>
                    <a:pt x="595112" y="2025514"/>
                  </a:lnTo>
                  <a:lnTo>
                    <a:pt x="593524" y="2030918"/>
                  </a:lnTo>
                  <a:lnTo>
                    <a:pt x="591620" y="2036639"/>
                  </a:lnTo>
                  <a:lnTo>
                    <a:pt x="590351" y="2042360"/>
                  </a:lnTo>
                  <a:lnTo>
                    <a:pt x="589081" y="2048082"/>
                  </a:lnTo>
                  <a:lnTo>
                    <a:pt x="588446" y="2054121"/>
                  </a:lnTo>
                  <a:lnTo>
                    <a:pt x="588129" y="2060160"/>
                  </a:lnTo>
                  <a:lnTo>
                    <a:pt x="587811" y="2065881"/>
                  </a:lnTo>
                  <a:lnTo>
                    <a:pt x="588129" y="2072238"/>
                  </a:lnTo>
                  <a:lnTo>
                    <a:pt x="588446" y="2078277"/>
                  </a:lnTo>
                  <a:lnTo>
                    <a:pt x="589081" y="2083999"/>
                  </a:lnTo>
                  <a:lnTo>
                    <a:pt x="590351" y="2089720"/>
                  </a:lnTo>
                  <a:lnTo>
                    <a:pt x="591620" y="2095759"/>
                  </a:lnTo>
                  <a:lnTo>
                    <a:pt x="593524" y="2101163"/>
                  </a:lnTo>
                  <a:lnTo>
                    <a:pt x="595112" y="2106566"/>
                  </a:lnTo>
                  <a:lnTo>
                    <a:pt x="597333" y="2111970"/>
                  </a:lnTo>
                  <a:lnTo>
                    <a:pt x="599555" y="2117373"/>
                  </a:lnTo>
                  <a:lnTo>
                    <a:pt x="602094" y="2122141"/>
                  </a:lnTo>
                  <a:lnTo>
                    <a:pt x="604951" y="2127227"/>
                  </a:lnTo>
                  <a:lnTo>
                    <a:pt x="608125" y="2131994"/>
                  </a:lnTo>
                  <a:lnTo>
                    <a:pt x="611616" y="2136444"/>
                  </a:lnTo>
                  <a:lnTo>
                    <a:pt x="615107" y="2140894"/>
                  </a:lnTo>
                  <a:lnTo>
                    <a:pt x="618599" y="2145344"/>
                  </a:lnTo>
                  <a:lnTo>
                    <a:pt x="622407" y="2149476"/>
                  </a:lnTo>
                  <a:lnTo>
                    <a:pt x="626533" y="2153291"/>
                  </a:lnTo>
                  <a:lnTo>
                    <a:pt x="630659" y="2157105"/>
                  </a:lnTo>
                  <a:lnTo>
                    <a:pt x="635103" y="2160601"/>
                  </a:lnTo>
                  <a:lnTo>
                    <a:pt x="639864" y="2163780"/>
                  </a:lnTo>
                  <a:lnTo>
                    <a:pt x="644625" y="2166958"/>
                  </a:lnTo>
                  <a:lnTo>
                    <a:pt x="649386" y="2169501"/>
                  </a:lnTo>
                  <a:lnTo>
                    <a:pt x="654781" y="2172362"/>
                  </a:lnTo>
                  <a:lnTo>
                    <a:pt x="659860" y="2174587"/>
                  </a:lnTo>
                  <a:lnTo>
                    <a:pt x="665255" y="2176494"/>
                  </a:lnTo>
                  <a:lnTo>
                    <a:pt x="670651" y="2178719"/>
                  </a:lnTo>
                  <a:lnTo>
                    <a:pt x="676364" y="2179990"/>
                  </a:lnTo>
                  <a:lnTo>
                    <a:pt x="682077" y="2181579"/>
                  </a:lnTo>
                  <a:lnTo>
                    <a:pt x="687790" y="2182533"/>
                  </a:lnTo>
                  <a:lnTo>
                    <a:pt x="693503" y="2183169"/>
                  </a:lnTo>
                  <a:lnTo>
                    <a:pt x="699851" y="2183486"/>
                  </a:lnTo>
                  <a:lnTo>
                    <a:pt x="705564" y="2184122"/>
                  </a:lnTo>
                  <a:lnTo>
                    <a:pt x="711595" y="2183486"/>
                  </a:lnTo>
                  <a:lnTo>
                    <a:pt x="717625" y="2183169"/>
                  </a:lnTo>
                  <a:lnTo>
                    <a:pt x="723338" y="2182533"/>
                  </a:lnTo>
                  <a:lnTo>
                    <a:pt x="729369" y="2181579"/>
                  </a:lnTo>
                  <a:lnTo>
                    <a:pt x="735082" y="2179990"/>
                  </a:lnTo>
                  <a:lnTo>
                    <a:pt x="740477" y="2178719"/>
                  </a:lnTo>
                  <a:lnTo>
                    <a:pt x="746190" y="2176494"/>
                  </a:lnTo>
                  <a:lnTo>
                    <a:pt x="751269" y="2174587"/>
                  </a:lnTo>
                  <a:lnTo>
                    <a:pt x="756664" y="2172362"/>
                  </a:lnTo>
                  <a:lnTo>
                    <a:pt x="761743" y="2169501"/>
                  </a:lnTo>
                  <a:lnTo>
                    <a:pt x="766821" y="2166958"/>
                  </a:lnTo>
                  <a:lnTo>
                    <a:pt x="771582" y="2163780"/>
                  </a:lnTo>
                  <a:lnTo>
                    <a:pt x="776025" y="2160601"/>
                  </a:lnTo>
                  <a:lnTo>
                    <a:pt x="780469" y="2157105"/>
                  </a:lnTo>
                  <a:lnTo>
                    <a:pt x="784912" y="2153291"/>
                  </a:lnTo>
                  <a:lnTo>
                    <a:pt x="789038" y="2149476"/>
                  </a:lnTo>
                  <a:lnTo>
                    <a:pt x="792847" y="2145344"/>
                  </a:lnTo>
                  <a:lnTo>
                    <a:pt x="796338" y="2140894"/>
                  </a:lnTo>
                  <a:lnTo>
                    <a:pt x="799830" y="2136444"/>
                  </a:lnTo>
                  <a:lnTo>
                    <a:pt x="803321" y="2131994"/>
                  </a:lnTo>
                  <a:lnTo>
                    <a:pt x="806495" y="2127227"/>
                  </a:lnTo>
                  <a:lnTo>
                    <a:pt x="809352" y="2122141"/>
                  </a:lnTo>
                  <a:lnTo>
                    <a:pt x="811573" y="2117373"/>
                  </a:lnTo>
                  <a:lnTo>
                    <a:pt x="814112" y="2111970"/>
                  </a:lnTo>
                  <a:lnTo>
                    <a:pt x="816017" y="2106566"/>
                  </a:lnTo>
                  <a:lnTo>
                    <a:pt x="817921" y="2101163"/>
                  </a:lnTo>
                  <a:lnTo>
                    <a:pt x="819508" y="2095759"/>
                  </a:lnTo>
                  <a:lnTo>
                    <a:pt x="821095" y="2089720"/>
                  </a:lnTo>
                  <a:lnTo>
                    <a:pt x="822047" y="2083999"/>
                  </a:lnTo>
                  <a:lnTo>
                    <a:pt x="822682" y="2078277"/>
                  </a:lnTo>
                  <a:lnTo>
                    <a:pt x="823000" y="2072238"/>
                  </a:lnTo>
                  <a:lnTo>
                    <a:pt x="823000" y="2065881"/>
                  </a:lnTo>
                  <a:lnTo>
                    <a:pt x="823000" y="2060160"/>
                  </a:lnTo>
                  <a:lnTo>
                    <a:pt x="822682" y="2054121"/>
                  </a:lnTo>
                  <a:lnTo>
                    <a:pt x="822047" y="2048082"/>
                  </a:lnTo>
                  <a:lnTo>
                    <a:pt x="821095" y="2042360"/>
                  </a:lnTo>
                  <a:lnTo>
                    <a:pt x="819508" y="2036639"/>
                  </a:lnTo>
                  <a:lnTo>
                    <a:pt x="817921" y="2030918"/>
                  </a:lnTo>
                  <a:lnTo>
                    <a:pt x="816017" y="2025514"/>
                  </a:lnTo>
                  <a:lnTo>
                    <a:pt x="814112" y="2020111"/>
                  </a:lnTo>
                  <a:lnTo>
                    <a:pt x="811573" y="2015025"/>
                  </a:lnTo>
                  <a:lnTo>
                    <a:pt x="809352" y="2010257"/>
                  </a:lnTo>
                  <a:lnTo>
                    <a:pt x="806495" y="2004854"/>
                  </a:lnTo>
                  <a:lnTo>
                    <a:pt x="803321" y="2000404"/>
                  </a:lnTo>
                  <a:lnTo>
                    <a:pt x="799830" y="1995318"/>
                  </a:lnTo>
                  <a:lnTo>
                    <a:pt x="796338" y="1991186"/>
                  </a:lnTo>
                  <a:lnTo>
                    <a:pt x="792847" y="1986736"/>
                  </a:lnTo>
                  <a:lnTo>
                    <a:pt x="789038" y="1982922"/>
                  </a:lnTo>
                  <a:lnTo>
                    <a:pt x="784912" y="1979108"/>
                  </a:lnTo>
                  <a:lnTo>
                    <a:pt x="780469" y="1975294"/>
                  </a:lnTo>
                  <a:lnTo>
                    <a:pt x="776025" y="1971797"/>
                  </a:lnTo>
                  <a:lnTo>
                    <a:pt x="771582" y="1968619"/>
                  </a:lnTo>
                  <a:lnTo>
                    <a:pt x="766821" y="1965440"/>
                  </a:lnTo>
                  <a:lnTo>
                    <a:pt x="761743" y="1962579"/>
                  </a:lnTo>
                  <a:lnTo>
                    <a:pt x="756664" y="1959719"/>
                  </a:lnTo>
                  <a:lnTo>
                    <a:pt x="751269" y="1957494"/>
                  </a:lnTo>
                  <a:lnTo>
                    <a:pt x="746190" y="1955269"/>
                  </a:lnTo>
                  <a:lnTo>
                    <a:pt x="740477" y="1953680"/>
                  </a:lnTo>
                  <a:lnTo>
                    <a:pt x="735082" y="1951772"/>
                  </a:lnTo>
                  <a:lnTo>
                    <a:pt x="729369" y="1950819"/>
                  </a:lnTo>
                  <a:lnTo>
                    <a:pt x="723338" y="1949865"/>
                  </a:lnTo>
                  <a:lnTo>
                    <a:pt x="717625" y="1948912"/>
                  </a:lnTo>
                  <a:lnTo>
                    <a:pt x="711595" y="1948276"/>
                  </a:lnTo>
                  <a:lnTo>
                    <a:pt x="705564" y="1948276"/>
                  </a:lnTo>
                  <a:lnTo>
                    <a:pt x="699851" y="1948276"/>
                  </a:lnTo>
                  <a:close/>
                  <a:moveTo>
                    <a:pt x="0" y="1862138"/>
                  </a:moveTo>
                  <a:lnTo>
                    <a:pt x="941387" y="1862138"/>
                  </a:lnTo>
                  <a:lnTo>
                    <a:pt x="941387" y="2093534"/>
                  </a:lnTo>
                  <a:lnTo>
                    <a:pt x="941387" y="2574126"/>
                  </a:lnTo>
                  <a:lnTo>
                    <a:pt x="941387" y="3009901"/>
                  </a:lnTo>
                  <a:lnTo>
                    <a:pt x="0" y="3009901"/>
                  </a:lnTo>
                  <a:lnTo>
                    <a:pt x="0" y="1862138"/>
                  </a:lnTo>
                  <a:close/>
                  <a:moveTo>
                    <a:pt x="1839398" y="1177026"/>
                  </a:moveTo>
                  <a:lnTo>
                    <a:pt x="1829243" y="1201810"/>
                  </a:lnTo>
                  <a:lnTo>
                    <a:pt x="1816551" y="1198314"/>
                  </a:lnTo>
                  <a:lnTo>
                    <a:pt x="1805127" y="1195455"/>
                  </a:lnTo>
                  <a:lnTo>
                    <a:pt x="1793704" y="1193230"/>
                  </a:lnTo>
                  <a:lnTo>
                    <a:pt x="1783232" y="1192277"/>
                  </a:lnTo>
                  <a:lnTo>
                    <a:pt x="1773078" y="1191959"/>
                  </a:lnTo>
                  <a:lnTo>
                    <a:pt x="1763241" y="1192277"/>
                  </a:lnTo>
                  <a:lnTo>
                    <a:pt x="1758799" y="1192595"/>
                  </a:lnTo>
                  <a:lnTo>
                    <a:pt x="1754356" y="1193230"/>
                  </a:lnTo>
                  <a:lnTo>
                    <a:pt x="1750231" y="1194501"/>
                  </a:lnTo>
                  <a:lnTo>
                    <a:pt x="1746106" y="1195455"/>
                  </a:lnTo>
                  <a:lnTo>
                    <a:pt x="1741981" y="1196726"/>
                  </a:lnTo>
                  <a:lnTo>
                    <a:pt x="1737856" y="1198314"/>
                  </a:lnTo>
                  <a:lnTo>
                    <a:pt x="1734365" y="1199903"/>
                  </a:lnTo>
                  <a:lnTo>
                    <a:pt x="1730557" y="1201810"/>
                  </a:lnTo>
                  <a:lnTo>
                    <a:pt x="1727067" y="1203716"/>
                  </a:lnTo>
                  <a:lnTo>
                    <a:pt x="1723576" y="1205940"/>
                  </a:lnTo>
                  <a:lnTo>
                    <a:pt x="1720403" y="1208482"/>
                  </a:lnTo>
                  <a:lnTo>
                    <a:pt x="1717230" y="1211024"/>
                  </a:lnTo>
                  <a:lnTo>
                    <a:pt x="1714691" y="1213884"/>
                  </a:lnTo>
                  <a:lnTo>
                    <a:pt x="1711835" y="1217061"/>
                  </a:lnTo>
                  <a:lnTo>
                    <a:pt x="1708980" y="1220239"/>
                  </a:lnTo>
                  <a:lnTo>
                    <a:pt x="1706441" y="1223734"/>
                  </a:lnTo>
                  <a:lnTo>
                    <a:pt x="1704220" y="1227547"/>
                  </a:lnTo>
                  <a:lnTo>
                    <a:pt x="1701998" y="1231360"/>
                  </a:lnTo>
                  <a:lnTo>
                    <a:pt x="1700095" y="1235173"/>
                  </a:lnTo>
                  <a:lnTo>
                    <a:pt x="1697873" y="1239303"/>
                  </a:lnTo>
                  <a:lnTo>
                    <a:pt x="1695652" y="1245023"/>
                  </a:lnTo>
                  <a:lnTo>
                    <a:pt x="1694066" y="1250106"/>
                  </a:lnTo>
                  <a:lnTo>
                    <a:pt x="1692162" y="1255508"/>
                  </a:lnTo>
                  <a:lnTo>
                    <a:pt x="1691210" y="1260592"/>
                  </a:lnTo>
                  <a:lnTo>
                    <a:pt x="1690575" y="1265676"/>
                  </a:lnTo>
                  <a:lnTo>
                    <a:pt x="1690575" y="1270442"/>
                  </a:lnTo>
                  <a:lnTo>
                    <a:pt x="1690575" y="1275526"/>
                  </a:lnTo>
                  <a:lnTo>
                    <a:pt x="1690892" y="1279974"/>
                  </a:lnTo>
                  <a:lnTo>
                    <a:pt x="1691844" y="1284423"/>
                  </a:lnTo>
                  <a:lnTo>
                    <a:pt x="1693114" y="1288871"/>
                  </a:lnTo>
                  <a:lnTo>
                    <a:pt x="1694066" y="1293320"/>
                  </a:lnTo>
                  <a:lnTo>
                    <a:pt x="1695335" y="1297450"/>
                  </a:lnTo>
                  <a:lnTo>
                    <a:pt x="1697239" y="1301263"/>
                  </a:lnTo>
                  <a:lnTo>
                    <a:pt x="1699143" y="1305076"/>
                  </a:lnTo>
                  <a:lnTo>
                    <a:pt x="1701364" y="1308889"/>
                  </a:lnTo>
                  <a:lnTo>
                    <a:pt x="1703902" y="1312384"/>
                  </a:lnTo>
                  <a:lnTo>
                    <a:pt x="1709931" y="1320328"/>
                  </a:lnTo>
                  <a:lnTo>
                    <a:pt x="1718816" y="1330495"/>
                  </a:lnTo>
                  <a:lnTo>
                    <a:pt x="1729923" y="1342570"/>
                  </a:lnTo>
                  <a:lnTo>
                    <a:pt x="1743885" y="1357186"/>
                  </a:lnTo>
                  <a:lnTo>
                    <a:pt x="1760385" y="1373073"/>
                  </a:lnTo>
                  <a:lnTo>
                    <a:pt x="1772443" y="1386418"/>
                  </a:lnTo>
                  <a:lnTo>
                    <a:pt x="1781646" y="1396268"/>
                  </a:lnTo>
                  <a:lnTo>
                    <a:pt x="1784184" y="1400081"/>
                  </a:lnTo>
                  <a:lnTo>
                    <a:pt x="1786405" y="1402623"/>
                  </a:lnTo>
                  <a:lnTo>
                    <a:pt x="1787675" y="1405165"/>
                  </a:lnTo>
                  <a:lnTo>
                    <a:pt x="1788944" y="1408025"/>
                  </a:lnTo>
                  <a:lnTo>
                    <a:pt x="1789578" y="1411202"/>
                  </a:lnTo>
                  <a:lnTo>
                    <a:pt x="1789896" y="1414062"/>
                  </a:lnTo>
                  <a:lnTo>
                    <a:pt x="1789896" y="1417557"/>
                  </a:lnTo>
                  <a:lnTo>
                    <a:pt x="1789261" y="1420734"/>
                  </a:lnTo>
                  <a:lnTo>
                    <a:pt x="1787992" y="1424230"/>
                  </a:lnTo>
                  <a:lnTo>
                    <a:pt x="1786723" y="1428360"/>
                  </a:lnTo>
                  <a:lnTo>
                    <a:pt x="1784501" y="1432491"/>
                  </a:lnTo>
                  <a:lnTo>
                    <a:pt x="1782598" y="1435986"/>
                  </a:lnTo>
                  <a:lnTo>
                    <a:pt x="1779742" y="1438210"/>
                  </a:lnTo>
                  <a:lnTo>
                    <a:pt x="1778472" y="1439481"/>
                  </a:lnTo>
                  <a:lnTo>
                    <a:pt x="1776568" y="1440435"/>
                  </a:lnTo>
                  <a:lnTo>
                    <a:pt x="1774982" y="1440752"/>
                  </a:lnTo>
                  <a:lnTo>
                    <a:pt x="1773395" y="1441070"/>
                  </a:lnTo>
                  <a:lnTo>
                    <a:pt x="1769587" y="1441388"/>
                  </a:lnTo>
                  <a:lnTo>
                    <a:pt x="1765462" y="1440752"/>
                  </a:lnTo>
                  <a:lnTo>
                    <a:pt x="1761337" y="1439481"/>
                  </a:lnTo>
                  <a:lnTo>
                    <a:pt x="1756260" y="1436939"/>
                  </a:lnTo>
                  <a:lnTo>
                    <a:pt x="1754356" y="1435668"/>
                  </a:lnTo>
                  <a:lnTo>
                    <a:pt x="1752452" y="1434080"/>
                  </a:lnTo>
                  <a:lnTo>
                    <a:pt x="1751183" y="1432809"/>
                  </a:lnTo>
                  <a:lnTo>
                    <a:pt x="1750231" y="1431220"/>
                  </a:lnTo>
                  <a:lnTo>
                    <a:pt x="1749279" y="1429631"/>
                  </a:lnTo>
                  <a:lnTo>
                    <a:pt x="1748644" y="1427725"/>
                  </a:lnTo>
                  <a:lnTo>
                    <a:pt x="1748644" y="1426136"/>
                  </a:lnTo>
                  <a:lnTo>
                    <a:pt x="1748644" y="1423912"/>
                  </a:lnTo>
                  <a:lnTo>
                    <a:pt x="1749914" y="1418510"/>
                  </a:lnTo>
                  <a:lnTo>
                    <a:pt x="1751818" y="1411838"/>
                  </a:lnTo>
                  <a:lnTo>
                    <a:pt x="1754991" y="1403894"/>
                  </a:lnTo>
                  <a:lnTo>
                    <a:pt x="1759433" y="1393091"/>
                  </a:lnTo>
                  <a:lnTo>
                    <a:pt x="1710883" y="1372438"/>
                  </a:lnTo>
                  <a:lnTo>
                    <a:pt x="1662334" y="1351466"/>
                  </a:lnTo>
                  <a:lnTo>
                    <a:pt x="1658526" y="1358457"/>
                  </a:lnTo>
                  <a:lnTo>
                    <a:pt x="1655987" y="1363223"/>
                  </a:lnTo>
                  <a:lnTo>
                    <a:pt x="1653131" y="1370531"/>
                  </a:lnTo>
                  <a:lnTo>
                    <a:pt x="1651545" y="1377521"/>
                  </a:lnTo>
                  <a:lnTo>
                    <a:pt x="1650910" y="1381017"/>
                  </a:lnTo>
                  <a:lnTo>
                    <a:pt x="1650593" y="1384512"/>
                  </a:lnTo>
                  <a:lnTo>
                    <a:pt x="1650593" y="1388007"/>
                  </a:lnTo>
                  <a:lnTo>
                    <a:pt x="1650593" y="1391502"/>
                  </a:lnTo>
                  <a:lnTo>
                    <a:pt x="1650910" y="1394997"/>
                  </a:lnTo>
                  <a:lnTo>
                    <a:pt x="1651227" y="1398492"/>
                  </a:lnTo>
                  <a:lnTo>
                    <a:pt x="1651862" y="1401670"/>
                  </a:lnTo>
                  <a:lnTo>
                    <a:pt x="1652814" y="1405165"/>
                  </a:lnTo>
                  <a:lnTo>
                    <a:pt x="1654083" y="1408660"/>
                  </a:lnTo>
                  <a:lnTo>
                    <a:pt x="1655353" y="1411838"/>
                  </a:lnTo>
                  <a:lnTo>
                    <a:pt x="1658843" y="1418510"/>
                  </a:lnTo>
                  <a:lnTo>
                    <a:pt x="1662968" y="1425183"/>
                  </a:lnTo>
                  <a:lnTo>
                    <a:pt x="1668363" y="1431220"/>
                  </a:lnTo>
                  <a:lnTo>
                    <a:pt x="1674392" y="1437575"/>
                  </a:lnTo>
                  <a:lnTo>
                    <a:pt x="1681373" y="1443930"/>
                  </a:lnTo>
                  <a:lnTo>
                    <a:pt x="1689623" y="1450285"/>
                  </a:lnTo>
                  <a:lnTo>
                    <a:pt x="1698191" y="1456004"/>
                  </a:lnTo>
                  <a:lnTo>
                    <a:pt x="1707710" y="1462041"/>
                  </a:lnTo>
                  <a:lnTo>
                    <a:pt x="1718499" y="1467760"/>
                  </a:lnTo>
                  <a:lnTo>
                    <a:pt x="1709614" y="1489049"/>
                  </a:lnTo>
                  <a:lnTo>
                    <a:pt x="1755308" y="1507796"/>
                  </a:lnTo>
                  <a:lnTo>
                    <a:pt x="1764193" y="1486507"/>
                  </a:lnTo>
                  <a:lnTo>
                    <a:pt x="1776568" y="1490320"/>
                  </a:lnTo>
                  <a:lnTo>
                    <a:pt x="1788944" y="1493498"/>
                  </a:lnTo>
                  <a:lnTo>
                    <a:pt x="1800050" y="1495722"/>
                  </a:lnTo>
                  <a:lnTo>
                    <a:pt x="1810839" y="1497311"/>
                  </a:lnTo>
                  <a:lnTo>
                    <a:pt x="1820993" y="1497946"/>
                  </a:lnTo>
                  <a:lnTo>
                    <a:pt x="1830513" y="1497946"/>
                  </a:lnTo>
                  <a:lnTo>
                    <a:pt x="1839398" y="1497311"/>
                  </a:lnTo>
                  <a:lnTo>
                    <a:pt x="1847648" y="1496040"/>
                  </a:lnTo>
                  <a:lnTo>
                    <a:pt x="1851456" y="1495086"/>
                  </a:lnTo>
                  <a:lnTo>
                    <a:pt x="1855264" y="1493815"/>
                  </a:lnTo>
                  <a:lnTo>
                    <a:pt x="1858754" y="1492862"/>
                  </a:lnTo>
                  <a:lnTo>
                    <a:pt x="1862245" y="1490956"/>
                  </a:lnTo>
                  <a:lnTo>
                    <a:pt x="1865418" y="1489367"/>
                  </a:lnTo>
                  <a:lnTo>
                    <a:pt x="1868591" y="1487460"/>
                  </a:lnTo>
                  <a:lnTo>
                    <a:pt x="1871764" y="1485554"/>
                  </a:lnTo>
                  <a:lnTo>
                    <a:pt x="1874620" y="1483330"/>
                  </a:lnTo>
                  <a:lnTo>
                    <a:pt x="1876841" y="1480788"/>
                  </a:lnTo>
                  <a:lnTo>
                    <a:pt x="1879380" y="1478564"/>
                  </a:lnTo>
                  <a:lnTo>
                    <a:pt x="1881918" y="1475704"/>
                  </a:lnTo>
                  <a:lnTo>
                    <a:pt x="1883822" y="1472527"/>
                  </a:lnTo>
                  <a:lnTo>
                    <a:pt x="1886044" y="1469667"/>
                  </a:lnTo>
                  <a:lnTo>
                    <a:pt x="1887947" y="1466172"/>
                  </a:lnTo>
                  <a:lnTo>
                    <a:pt x="1889534" y="1462677"/>
                  </a:lnTo>
                  <a:lnTo>
                    <a:pt x="1890803" y="1459181"/>
                  </a:lnTo>
                  <a:lnTo>
                    <a:pt x="1892707" y="1454097"/>
                  </a:lnTo>
                  <a:lnTo>
                    <a:pt x="1893976" y="1448696"/>
                  </a:lnTo>
                  <a:lnTo>
                    <a:pt x="1895246" y="1443930"/>
                  </a:lnTo>
                  <a:lnTo>
                    <a:pt x="1895563" y="1438846"/>
                  </a:lnTo>
                  <a:lnTo>
                    <a:pt x="1895880" y="1433444"/>
                  </a:lnTo>
                  <a:lnTo>
                    <a:pt x="1895563" y="1428360"/>
                  </a:lnTo>
                  <a:lnTo>
                    <a:pt x="1894611" y="1422959"/>
                  </a:lnTo>
                  <a:lnTo>
                    <a:pt x="1893342" y="1417875"/>
                  </a:lnTo>
                  <a:lnTo>
                    <a:pt x="1892073" y="1412791"/>
                  </a:lnTo>
                  <a:lnTo>
                    <a:pt x="1890169" y="1407707"/>
                  </a:lnTo>
                  <a:lnTo>
                    <a:pt x="1888582" y="1402941"/>
                  </a:lnTo>
                  <a:lnTo>
                    <a:pt x="1886361" y="1398492"/>
                  </a:lnTo>
                  <a:lnTo>
                    <a:pt x="1883822" y="1394044"/>
                  </a:lnTo>
                  <a:lnTo>
                    <a:pt x="1881601" y="1389913"/>
                  </a:lnTo>
                  <a:lnTo>
                    <a:pt x="1878745" y="1385783"/>
                  </a:lnTo>
                  <a:lnTo>
                    <a:pt x="1875572" y="1381652"/>
                  </a:lnTo>
                  <a:lnTo>
                    <a:pt x="1867956" y="1372755"/>
                  </a:lnTo>
                  <a:lnTo>
                    <a:pt x="1857168" y="1361317"/>
                  </a:lnTo>
                  <a:lnTo>
                    <a:pt x="1843205" y="1346700"/>
                  </a:lnTo>
                  <a:lnTo>
                    <a:pt x="1826388" y="1329542"/>
                  </a:lnTo>
                  <a:lnTo>
                    <a:pt x="1821310" y="1324141"/>
                  </a:lnTo>
                  <a:lnTo>
                    <a:pt x="1816551" y="1319374"/>
                  </a:lnTo>
                  <a:lnTo>
                    <a:pt x="1812743" y="1314608"/>
                  </a:lnTo>
                  <a:lnTo>
                    <a:pt x="1810204" y="1310160"/>
                  </a:lnTo>
                  <a:lnTo>
                    <a:pt x="1807348" y="1306029"/>
                  </a:lnTo>
                  <a:lnTo>
                    <a:pt x="1805444" y="1302534"/>
                  </a:lnTo>
                  <a:lnTo>
                    <a:pt x="1804492" y="1299039"/>
                  </a:lnTo>
                  <a:lnTo>
                    <a:pt x="1804175" y="1295861"/>
                  </a:lnTo>
                  <a:lnTo>
                    <a:pt x="1804175" y="1293320"/>
                  </a:lnTo>
                  <a:lnTo>
                    <a:pt x="1804492" y="1289824"/>
                  </a:lnTo>
                  <a:lnTo>
                    <a:pt x="1804810" y="1286329"/>
                  </a:lnTo>
                  <a:lnTo>
                    <a:pt x="1805762" y="1281881"/>
                  </a:lnTo>
                  <a:lnTo>
                    <a:pt x="1808618" y="1272984"/>
                  </a:lnTo>
                  <a:lnTo>
                    <a:pt x="1812426" y="1262498"/>
                  </a:lnTo>
                  <a:lnTo>
                    <a:pt x="1814647" y="1258686"/>
                  </a:lnTo>
                  <a:lnTo>
                    <a:pt x="1817185" y="1255508"/>
                  </a:lnTo>
                  <a:lnTo>
                    <a:pt x="1819724" y="1252966"/>
                  </a:lnTo>
                  <a:lnTo>
                    <a:pt x="1821310" y="1252013"/>
                  </a:lnTo>
                  <a:lnTo>
                    <a:pt x="1822897" y="1251377"/>
                  </a:lnTo>
                  <a:lnTo>
                    <a:pt x="1824801" y="1251060"/>
                  </a:lnTo>
                  <a:lnTo>
                    <a:pt x="1826388" y="1250742"/>
                  </a:lnTo>
                  <a:lnTo>
                    <a:pt x="1830195" y="1250106"/>
                  </a:lnTo>
                  <a:lnTo>
                    <a:pt x="1834320" y="1251377"/>
                  </a:lnTo>
                  <a:lnTo>
                    <a:pt x="1839080" y="1252648"/>
                  </a:lnTo>
                  <a:lnTo>
                    <a:pt x="1841936" y="1254237"/>
                  </a:lnTo>
                  <a:lnTo>
                    <a:pt x="1843840" y="1255190"/>
                  </a:lnTo>
                  <a:lnTo>
                    <a:pt x="1846061" y="1256461"/>
                  </a:lnTo>
                  <a:lnTo>
                    <a:pt x="1847648" y="1258368"/>
                  </a:lnTo>
                  <a:lnTo>
                    <a:pt x="1848917" y="1259639"/>
                  </a:lnTo>
                  <a:lnTo>
                    <a:pt x="1849869" y="1261545"/>
                  </a:lnTo>
                  <a:lnTo>
                    <a:pt x="1850504" y="1263134"/>
                  </a:lnTo>
                  <a:lnTo>
                    <a:pt x="1850821" y="1265040"/>
                  </a:lnTo>
                  <a:lnTo>
                    <a:pt x="1850504" y="1267265"/>
                  </a:lnTo>
                  <a:lnTo>
                    <a:pt x="1850186" y="1270124"/>
                  </a:lnTo>
                  <a:lnTo>
                    <a:pt x="1847965" y="1277432"/>
                  </a:lnTo>
                  <a:lnTo>
                    <a:pt x="1844792" y="1287282"/>
                  </a:lnTo>
                  <a:lnTo>
                    <a:pt x="1840032" y="1299039"/>
                  </a:lnTo>
                  <a:lnTo>
                    <a:pt x="1833369" y="1315562"/>
                  </a:lnTo>
                  <a:lnTo>
                    <a:pt x="1881918" y="1334944"/>
                  </a:lnTo>
                  <a:lnTo>
                    <a:pt x="1929834" y="1354008"/>
                  </a:lnTo>
                  <a:lnTo>
                    <a:pt x="1935228" y="1340981"/>
                  </a:lnTo>
                  <a:lnTo>
                    <a:pt x="1937132" y="1335262"/>
                  </a:lnTo>
                  <a:lnTo>
                    <a:pt x="1938718" y="1330178"/>
                  </a:lnTo>
                  <a:lnTo>
                    <a:pt x="1939988" y="1324776"/>
                  </a:lnTo>
                  <a:lnTo>
                    <a:pt x="1941257" y="1319692"/>
                  </a:lnTo>
                  <a:lnTo>
                    <a:pt x="1942209" y="1314926"/>
                  </a:lnTo>
                  <a:lnTo>
                    <a:pt x="1942526" y="1309842"/>
                  </a:lnTo>
                  <a:lnTo>
                    <a:pt x="1942844" y="1305076"/>
                  </a:lnTo>
                  <a:lnTo>
                    <a:pt x="1942526" y="1300628"/>
                  </a:lnTo>
                  <a:lnTo>
                    <a:pt x="1942209" y="1295861"/>
                  </a:lnTo>
                  <a:lnTo>
                    <a:pt x="1941574" y="1291413"/>
                  </a:lnTo>
                  <a:lnTo>
                    <a:pt x="1940305" y="1287282"/>
                  </a:lnTo>
                  <a:lnTo>
                    <a:pt x="1939036" y="1283152"/>
                  </a:lnTo>
                  <a:lnTo>
                    <a:pt x="1937132" y="1279021"/>
                  </a:lnTo>
                  <a:lnTo>
                    <a:pt x="1935545" y="1274890"/>
                  </a:lnTo>
                  <a:lnTo>
                    <a:pt x="1933007" y="1271078"/>
                  </a:lnTo>
                  <a:lnTo>
                    <a:pt x="1930786" y="1267265"/>
                  </a:lnTo>
                  <a:lnTo>
                    <a:pt x="1925074" y="1260274"/>
                  </a:lnTo>
                  <a:lnTo>
                    <a:pt x="1918727" y="1253602"/>
                  </a:lnTo>
                  <a:lnTo>
                    <a:pt x="1912064" y="1247565"/>
                  </a:lnTo>
                  <a:lnTo>
                    <a:pt x="1905083" y="1241210"/>
                  </a:lnTo>
                  <a:lnTo>
                    <a:pt x="1897467" y="1235490"/>
                  </a:lnTo>
                  <a:lnTo>
                    <a:pt x="1889534" y="1230089"/>
                  </a:lnTo>
                  <a:lnTo>
                    <a:pt x="1881284" y="1225005"/>
                  </a:lnTo>
                  <a:lnTo>
                    <a:pt x="1872082" y="1220556"/>
                  </a:lnTo>
                  <a:lnTo>
                    <a:pt x="1882553" y="1194819"/>
                  </a:lnTo>
                  <a:lnTo>
                    <a:pt x="1839398" y="1177026"/>
                  </a:lnTo>
                  <a:close/>
                  <a:moveTo>
                    <a:pt x="1952046" y="1106804"/>
                  </a:moveTo>
                  <a:lnTo>
                    <a:pt x="1958075" y="1113159"/>
                  </a:lnTo>
                  <a:lnTo>
                    <a:pt x="1964421" y="1119832"/>
                  </a:lnTo>
                  <a:lnTo>
                    <a:pt x="1970768" y="1126504"/>
                  </a:lnTo>
                  <a:lnTo>
                    <a:pt x="1976162" y="1133813"/>
                  </a:lnTo>
                  <a:lnTo>
                    <a:pt x="1981557" y="1141438"/>
                  </a:lnTo>
                  <a:lnTo>
                    <a:pt x="1986634" y="1149064"/>
                  </a:lnTo>
                  <a:lnTo>
                    <a:pt x="1991711" y="1157326"/>
                  </a:lnTo>
                  <a:lnTo>
                    <a:pt x="1996153" y="1165905"/>
                  </a:lnTo>
                  <a:lnTo>
                    <a:pt x="2000278" y="1174484"/>
                  </a:lnTo>
                  <a:lnTo>
                    <a:pt x="2004086" y="1183698"/>
                  </a:lnTo>
                  <a:lnTo>
                    <a:pt x="2007577" y="1192595"/>
                  </a:lnTo>
                  <a:lnTo>
                    <a:pt x="2010750" y="1202127"/>
                  </a:lnTo>
                  <a:lnTo>
                    <a:pt x="2013606" y="1211977"/>
                  </a:lnTo>
                  <a:lnTo>
                    <a:pt x="2016462" y="1221510"/>
                  </a:lnTo>
                  <a:lnTo>
                    <a:pt x="2018366" y="1231677"/>
                  </a:lnTo>
                  <a:lnTo>
                    <a:pt x="2020587" y="1242163"/>
                  </a:lnTo>
                  <a:lnTo>
                    <a:pt x="2021856" y="1252648"/>
                  </a:lnTo>
                  <a:lnTo>
                    <a:pt x="2023443" y="1263134"/>
                  </a:lnTo>
                  <a:lnTo>
                    <a:pt x="2024077" y="1273937"/>
                  </a:lnTo>
                  <a:lnTo>
                    <a:pt x="2024395" y="1285058"/>
                  </a:lnTo>
                  <a:lnTo>
                    <a:pt x="2024712" y="1295861"/>
                  </a:lnTo>
                  <a:lnTo>
                    <a:pt x="2024395" y="1306982"/>
                  </a:lnTo>
                  <a:lnTo>
                    <a:pt x="2024077" y="1318739"/>
                  </a:lnTo>
                  <a:lnTo>
                    <a:pt x="2023125" y="1329860"/>
                  </a:lnTo>
                  <a:lnTo>
                    <a:pt x="2021539" y="1341299"/>
                  </a:lnTo>
                  <a:lnTo>
                    <a:pt x="2019952" y="1352737"/>
                  </a:lnTo>
                  <a:lnTo>
                    <a:pt x="2018048" y="1364494"/>
                  </a:lnTo>
                  <a:lnTo>
                    <a:pt x="2015827" y="1375933"/>
                  </a:lnTo>
                  <a:lnTo>
                    <a:pt x="2012654" y="1387371"/>
                  </a:lnTo>
                  <a:lnTo>
                    <a:pt x="2009481" y="1399128"/>
                  </a:lnTo>
                  <a:lnTo>
                    <a:pt x="2005990" y="1410884"/>
                  </a:lnTo>
                  <a:lnTo>
                    <a:pt x="2001865" y="1422323"/>
                  </a:lnTo>
                  <a:lnTo>
                    <a:pt x="1998057" y="1432809"/>
                  </a:lnTo>
                  <a:lnTo>
                    <a:pt x="1993615" y="1442976"/>
                  </a:lnTo>
                  <a:lnTo>
                    <a:pt x="1989172" y="1452509"/>
                  </a:lnTo>
                  <a:lnTo>
                    <a:pt x="1984412" y="1462359"/>
                  </a:lnTo>
                  <a:lnTo>
                    <a:pt x="1979018" y="1472209"/>
                  </a:lnTo>
                  <a:lnTo>
                    <a:pt x="1973941" y="1481106"/>
                  </a:lnTo>
                  <a:lnTo>
                    <a:pt x="1967912" y="1490638"/>
                  </a:lnTo>
                  <a:lnTo>
                    <a:pt x="1961883" y="1499852"/>
                  </a:lnTo>
                  <a:lnTo>
                    <a:pt x="1955854" y="1508432"/>
                  </a:lnTo>
                  <a:lnTo>
                    <a:pt x="1949507" y="1517011"/>
                  </a:lnTo>
                  <a:lnTo>
                    <a:pt x="1942526" y="1525272"/>
                  </a:lnTo>
                  <a:lnTo>
                    <a:pt x="1935545" y="1533215"/>
                  </a:lnTo>
                  <a:lnTo>
                    <a:pt x="1928247" y="1540841"/>
                  </a:lnTo>
                  <a:lnTo>
                    <a:pt x="1920631" y="1548149"/>
                  </a:lnTo>
                  <a:lnTo>
                    <a:pt x="1912381" y="1555457"/>
                  </a:lnTo>
                  <a:lnTo>
                    <a:pt x="1904448" y="1562130"/>
                  </a:lnTo>
                  <a:lnTo>
                    <a:pt x="1896198" y="1568803"/>
                  </a:lnTo>
                  <a:lnTo>
                    <a:pt x="1887947" y="1575158"/>
                  </a:lnTo>
                  <a:lnTo>
                    <a:pt x="1878745" y="1581195"/>
                  </a:lnTo>
                  <a:lnTo>
                    <a:pt x="1870178" y="1586279"/>
                  </a:lnTo>
                  <a:lnTo>
                    <a:pt x="1860658" y="1591680"/>
                  </a:lnTo>
                  <a:lnTo>
                    <a:pt x="1851138" y="1596129"/>
                  </a:lnTo>
                  <a:lnTo>
                    <a:pt x="1841302" y="1600577"/>
                  </a:lnTo>
                  <a:lnTo>
                    <a:pt x="1831782" y="1604390"/>
                  </a:lnTo>
                  <a:lnTo>
                    <a:pt x="1821628" y="1607885"/>
                  </a:lnTo>
                  <a:lnTo>
                    <a:pt x="1811474" y="1611063"/>
                  </a:lnTo>
                  <a:lnTo>
                    <a:pt x="1801002" y="1613922"/>
                  </a:lnTo>
                  <a:lnTo>
                    <a:pt x="1790213" y="1615829"/>
                  </a:lnTo>
                  <a:lnTo>
                    <a:pt x="1779742" y="1617735"/>
                  </a:lnTo>
                  <a:lnTo>
                    <a:pt x="1768636" y="1618688"/>
                  </a:lnTo>
                  <a:lnTo>
                    <a:pt x="1757529" y="1619324"/>
                  </a:lnTo>
                  <a:lnTo>
                    <a:pt x="1746423" y="1619642"/>
                  </a:lnTo>
                  <a:lnTo>
                    <a:pt x="1807666" y="1643472"/>
                  </a:lnTo>
                  <a:lnTo>
                    <a:pt x="1869226" y="1666668"/>
                  </a:lnTo>
                  <a:lnTo>
                    <a:pt x="1931103" y="1689227"/>
                  </a:lnTo>
                  <a:lnTo>
                    <a:pt x="1992663" y="1711469"/>
                  </a:lnTo>
                  <a:lnTo>
                    <a:pt x="2054857" y="1733076"/>
                  </a:lnTo>
                  <a:lnTo>
                    <a:pt x="2116734" y="1754047"/>
                  </a:lnTo>
                  <a:lnTo>
                    <a:pt x="2179246" y="1775018"/>
                  </a:lnTo>
                  <a:lnTo>
                    <a:pt x="2241758" y="1795353"/>
                  </a:lnTo>
                  <a:lnTo>
                    <a:pt x="2243345" y="1789952"/>
                  </a:lnTo>
                  <a:lnTo>
                    <a:pt x="2244614" y="1785503"/>
                  </a:lnTo>
                  <a:lnTo>
                    <a:pt x="2246518" y="1781373"/>
                  </a:lnTo>
                  <a:lnTo>
                    <a:pt x="2248422" y="1777242"/>
                  </a:lnTo>
                  <a:lnTo>
                    <a:pt x="2250643" y="1773429"/>
                  </a:lnTo>
                  <a:lnTo>
                    <a:pt x="2252547" y="1769616"/>
                  </a:lnTo>
                  <a:lnTo>
                    <a:pt x="2255086" y="1766121"/>
                  </a:lnTo>
                  <a:lnTo>
                    <a:pt x="2257941" y="1762626"/>
                  </a:lnTo>
                  <a:lnTo>
                    <a:pt x="2260797" y="1759131"/>
                  </a:lnTo>
                  <a:lnTo>
                    <a:pt x="2263970" y="1755953"/>
                  </a:lnTo>
                  <a:lnTo>
                    <a:pt x="2266826" y="1752776"/>
                  </a:lnTo>
                  <a:lnTo>
                    <a:pt x="2270317" y="1749916"/>
                  </a:lnTo>
                  <a:lnTo>
                    <a:pt x="2273807" y="1747057"/>
                  </a:lnTo>
                  <a:lnTo>
                    <a:pt x="2277298" y="1744832"/>
                  </a:lnTo>
                  <a:lnTo>
                    <a:pt x="2281106" y="1742290"/>
                  </a:lnTo>
                  <a:lnTo>
                    <a:pt x="2285231" y="1740066"/>
                  </a:lnTo>
                  <a:lnTo>
                    <a:pt x="2289356" y="1738160"/>
                  </a:lnTo>
                  <a:lnTo>
                    <a:pt x="2293481" y="1736253"/>
                  </a:lnTo>
                  <a:lnTo>
                    <a:pt x="2297606" y="1734665"/>
                  </a:lnTo>
                  <a:lnTo>
                    <a:pt x="2301731" y="1733076"/>
                  </a:lnTo>
                  <a:lnTo>
                    <a:pt x="2306491" y="1731805"/>
                  </a:lnTo>
                  <a:lnTo>
                    <a:pt x="2310934" y="1730852"/>
                  </a:lnTo>
                  <a:lnTo>
                    <a:pt x="2315376" y="1730216"/>
                  </a:lnTo>
                  <a:lnTo>
                    <a:pt x="2319819" y="1729263"/>
                  </a:lnTo>
                  <a:lnTo>
                    <a:pt x="2324578" y="1728627"/>
                  </a:lnTo>
                  <a:lnTo>
                    <a:pt x="2329338" y="1728627"/>
                  </a:lnTo>
                  <a:lnTo>
                    <a:pt x="2334098" y="1728310"/>
                  </a:lnTo>
                  <a:lnTo>
                    <a:pt x="2339175" y="1728627"/>
                  </a:lnTo>
                  <a:lnTo>
                    <a:pt x="2343618" y="1728945"/>
                  </a:lnTo>
                  <a:lnTo>
                    <a:pt x="2348377" y="1729581"/>
                  </a:lnTo>
                  <a:lnTo>
                    <a:pt x="2353454" y="1730534"/>
                  </a:lnTo>
                  <a:lnTo>
                    <a:pt x="2358214" y="1731487"/>
                  </a:lnTo>
                  <a:lnTo>
                    <a:pt x="2363291" y="1732758"/>
                  </a:lnTo>
                  <a:lnTo>
                    <a:pt x="2369003" y="1734982"/>
                  </a:lnTo>
                  <a:lnTo>
                    <a:pt x="2471180" y="1380699"/>
                  </a:lnTo>
                  <a:lnTo>
                    <a:pt x="2465468" y="1379428"/>
                  </a:lnTo>
                  <a:lnTo>
                    <a:pt x="2461026" y="1377839"/>
                  </a:lnTo>
                  <a:lnTo>
                    <a:pt x="2456583" y="1376250"/>
                  </a:lnTo>
                  <a:lnTo>
                    <a:pt x="2452458" y="1374344"/>
                  </a:lnTo>
                  <a:lnTo>
                    <a:pt x="2448333" y="1372438"/>
                  </a:lnTo>
                  <a:lnTo>
                    <a:pt x="2444208" y="1370213"/>
                  </a:lnTo>
                  <a:lnTo>
                    <a:pt x="2440400" y="1367989"/>
                  </a:lnTo>
                  <a:lnTo>
                    <a:pt x="2436592" y="1365447"/>
                  </a:lnTo>
                  <a:lnTo>
                    <a:pt x="2433102" y="1362587"/>
                  </a:lnTo>
                  <a:lnTo>
                    <a:pt x="2429611" y="1359728"/>
                  </a:lnTo>
                  <a:lnTo>
                    <a:pt x="2426438" y="1356550"/>
                  </a:lnTo>
                  <a:lnTo>
                    <a:pt x="2423582" y="1353691"/>
                  </a:lnTo>
                  <a:lnTo>
                    <a:pt x="2420726" y="1350513"/>
                  </a:lnTo>
                  <a:lnTo>
                    <a:pt x="2417870" y="1347018"/>
                  </a:lnTo>
                  <a:lnTo>
                    <a:pt x="2415332" y="1343523"/>
                  </a:lnTo>
                  <a:lnTo>
                    <a:pt x="2413110" y="1339710"/>
                  </a:lnTo>
                  <a:lnTo>
                    <a:pt x="2410889" y="1336215"/>
                  </a:lnTo>
                  <a:lnTo>
                    <a:pt x="2408668" y="1332402"/>
                  </a:lnTo>
                  <a:lnTo>
                    <a:pt x="2407081" y="1327954"/>
                  </a:lnTo>
                  <a:lnTo>
                    <a:pt x="2405177" y="1324141"/>
                  </a:lnTo>
                  <a:lnTo>
                    <a:pt x="2403908" y="1320010"/>
                  </a:lnTo>
                  <a:lnTo>
                    <a:pt x="2402639" y="1315879"/>
                  </a:lnTo>
                  <a:lnTo>
                    <a:pt x="2401370" y="1311749"/>
                  </a:lnTo>
                  <a:lnTo>
                    <a:pt x="2400735" y="1307618"/>
                  </a:lnTo>
                  <a:lnTo>
                    <a:pt x="2400100" y="1303170"/>
                  </a:lnTo>
                  <a:lnTo>
                    <a:pt x="2399783" y="1298721"/>
                  </a:lnTo>
                  <a:lnTo>
                    <a:pt x="2399783" y="1294590"/>
                  </a:lnTo>
                  <a:lnTo>
                    <a:pt x="2399783" y="1290142"/>
                  </a:lnTo>
                  <a:lnTo>
                    <a:pt x="2400100" y="1285376"/>
                  </a:lnTo>
                  <a:lnTo>
                    <a:pt x="2400418" y="1281245"/>
                  </a:lnTo>
                  <a:lnTo>
                    <a:pt x="2401052" y="1276797"/>
                  </a:lnTo>
                  <a:lnTo>
                    <a:pt x="2402322" y="1272348"/>
                  </a:lnTo>
                  <a:lnTo>
                    <a:pt x="2403591" y="1267900"/>
                  </a:lnTo>
                  <a:lnTo>
                    <a:pt x="2403908" y="1266947"/>
                  </a:lnTo>
                  <a:lnTo>
                    <a:pt x="2346473" y="1248835"/>
                  </a:lnTo>
                  <a:lnTo>
                    <a:pt x="2289673" y="1230406"/>
                  </a:lnTo>
                  <a:lnTo>
                    <a:pt x="2232873" y="1211660"/>
                  </a:lnTo>
                  <a:lnTo>
                    <a:pt x="2176073" y="1191642"/>
                  </a:lnTo>
                  <a:lnTo>
                    <a:pt x="2119590" y="1171306"/>
                  </a:lnTo>
                  <a:lnTo>
                    <a:pt x="2063425" y="1150335"/>
                  </a:lnTo>
                  <a:lnTo>
                    <a:pt x="2007577" y="1128729"/>
                  </a:lnTo>
                  <a:lnTo>
                    <a:pt x="1952046" y="1106804"/>
                  </a:lnTo>
                  <a:close/>
                  <a:moveTo>
                    <a:pt x="1413556" y="857694"/>
                  </a:moveTo>
                  <a:lnTo>
                    <a:pt x="1413238" y="858329"/>
                  </a:lnTo>
                  <a:lnTo>
                    <a:pt x="1411017" y="862460"/>
                  </a:lnTo>
                  <a:lnTo>
                    <a:pt x="1408478" y="866273"/>
                  </a:lnTo>
                  <a:lnTo>
                    <a:pt x="1405940" y="869768"/>
                  </a:lnTo>
                  <a:lnTo>
                    <a:pt x="1403401" y="873263"/>
                  </a:lnTo>
                  <a:lnTo>
                    <a:pt x="1400228" y="876758"/>
                  </a:lnTo>
                  <a:lnTo>
                    <a:pt x="1397055" y="879936"/>
                  </a:lnTo>
                  <a:lnTo>
                    <a:pt x="1393882" y="882796"/>
                  </a:lnTo>
                  <a:lnTo>
                    <a:pt x="1390709" y="885655"/>
                  </a:lnTo>
                  <a:lnTo>
                    <a:pt x="1387218" y="888515"/>
                  </a:lnTo>
                  <a:lnTo>
                    <a:pt x="1383410" y="890739"/>
                  </a:lnTo>
                  <a:lnTo>
                    <a:pt x="1379920" y="892963"/>
                  </a:lnTo>
                  <a:lnTo>
                    <a:pt x="1376112" y="894870"/>
                  </a:lnTo>
                  <a:lnTo>
                    <a:pt x="1372304" y="897094"/>
                  </a:lnTo>
                  <a:lnTo>
                    <a:pt x="1368179" y="899000"/>
                  </a:lnTo>
                  <a:lnTo>
                    <a:pt x="1364371" y="900271"/>
                  </a:lnTo>
                  <a:lnTo>
                    <a:pt x="1360246" y="901542"/>
                  </a:lnTo>
                  <a:lnTo>
                    <a:pt x="1351361" y="903449"/>
                  </a:lnTo>
                  <a:lnTo>
                    <a:pt x="1347236" y="904084"/>
                  </a:lnTo>
                  <a:lnTo>
                    <a:pt x="1343111" y="904720"/>
                  </a:lnTo>
                  <a:lnTo>
                    <a:pt x="1338668" y="905038"/>
                  </a:lnTo>
                  <a:lnTo>
                    <a:pt x="1333908" y="905038"/>
                  </a:lnTo>
                  <a:lnTo>
                    <a:pt x="1329783" y="904720"/>
                  </a:lnTo>
                  <a:lnTo>
                    <a:pt x="1325341" y="904402"/>
                  </a:lnTo>
                  <a:lnTo>
                    <a:pt x="1320898" y="904084"/>
                  </a:lnTo>
                  <a:lnTo>
                    <a:pt x="1316456" y="903131"/>
                  </a:lnTo>
                  <a:lnTo>
                    <a:pt x="1312013" y="901860"/>
                  </a:lnTo>
                  <a:lnTo>
                    <a:pt x="1307571" y="900907"/>
                  </a:lnTo>
                  <a:lnTo>
                    <a:pt x="1303446" y="899636"/>
                  </a:lnTo>
                  <a:lnTo>
                    <a:pt x="1299321" y="897729"/>
                  </a:lnTo>
                  <a:lnTo>
                    <a:pt x="1294561" y="895823"/>
                  </a:lnTo>
                  <a:lnTo>
                    <a:pt x="1290436" y="893599"/>
                  </a:lnTo>
                  <a:lnTo>
                    <a:pt x="1289801" y="892963"/>
                  </a:lnTo>
                  <a:lnTo>
                    <a:pt x="1113054" y="1215790"/>
                  </a:lnTo>
                  <a:lnTo>
                    <a:pt x="1114006" y="1216426"/>
                  </a:lnTo>
                  <a:lnTo>
                    <a:pt x="1118131" y="1218968"/>
                  </a:lnTo>
                  <a:lnTo>
                    <a:pt x="1122891" y="1221510"/>
                  </a:lnTo>
                  <a:lnTo>
                    <a:pt x="1126699" y="1224369"/>
                  </a:lnTo>
                  <a:lnTo>
                    <a:pt x="1130507" y="1227547"/>
                  </a:lnTo>
                  <a:lnTo>
                    <a:pt x="1134315" y="1230724"/>
                  </a:lnTo>
                  <a:lnTo>
                    <a:pt x="1137805" y="1233902"/>
                  </a:lnTo>
                  <a:lnTo>
                    <a:pt x="1141296" y="1237397"/>
                  </a:lnTo>
                  <a:lnTo>
                    <a:pt x="1144469" y="1240892"/>
                  </a:lnTo>
                  <a:lnTo>
                    <a:pt x="1147325" y="1244387"/>
                  </a:lnTo>
                  <a:lnTo>
                    <a:pt x="1149863" y="1248200"/>
                  </a:lnTo>
                  <a:lnTo>
                    <a:pt x="1152719" y="1252013"/>
                  </a:lnTo>
                  <a:lnTo>
                    <a:pt x="1155258" y="1255826"/>
                  </a:lnTo>
                  <a:lnTo>
                    <a:pt x="1157479" y="1259957"/>
                  </a:lnTo>
                  <a:lnTo>
                    <a:pt x="1159383" y="1264087"/>
                  </a:lnTo>
                  <a:lnTo>
                    <a:pt x="1161287" y="1268536"/>
                  </a:lnTo>
                  <a:lnTo>
                    <a:pt x="1162873" y="1272666"/>
                  </a:lnTo>
                  <a:lnTo>
                    <a:pt x="1164143" y="1276797"/>
                  </a:lnTo>
                  <a:lnTo>
                    <a:pt x="1165412" y="1280928"/>
                  </a:lnTo>
                  <a:lnTo>
                    <a:pt x="1166364" y="1285376"/>
                  </a:lnTo>
                  <a:lnTo>
                    <a:pt x="1167316" y="1289824"/>
                  </a:lnTo>
                  <a:lnTo>
                    <a:pt x="1167633" y="1294273"/>
                  </a:lnTo>
                  <a:lnTo>
                    <a:pt x="1168268" y="1298403"/>
                  </a:lnTo>
                  <a:lnTo>
                    <a:pt x="1168585" y="1302852"/>
                  </a:lnTo>
                  <a:lnTo>
                    <a:pt x="1168268" y="1307618"/>
                  </a:lnTo>
                  <a:lnTo>
                    <a:pt x="1167633" y="1311749"/>
                  </a:lnTo>
                  <a:lnTo>
                    <a:pt x="1167316" y="1316197"/>
                  </a:lnTo>
                  <a:lnTo>
                    <a:pt x="1166364" y="1320328"/>
                  </a:lnTo>
                  <a:lnTo>
                    <a:pt x="1165412" y="1324776"/>
                  </a:lnTo>
                  <a:lnTo>
                    <a:pt x="1164143" y="1329224"/>
                  </a:lnTo>
                  <a:lnTo>
                    <a:pt x="1162556" y="1333355"/>
                  </a:lnTo>
                  <a:lnTo>
                    <a:pt x="1160652" y="1337486"/>
                  </a:lnTo>
                  <a:lnTo>
                    <a:pt x="1159066" y="1341616"/>
                  </a:lnTo>
                  <a:lnTo>
                    <a:pt x="1155892" y="1346700"/>
                  </a:lnTo>
                  <a:lnTo>
                    <a:pt x="1215231" y="1376568"/>
                  </a:lnTo>
                  <a:lnTo>
                    <a:pt x="1274887" y="1406118"/>
                  </a:lnTo>
                  <a:lnTo>
                    <a:pt x="1334226" y="1435351"/>
                  </a:lnTo>
                  <a:lnTo>
                    <a:pt x="1393882" y="1464265"/>
                  </a:lnTo>
                  <a:lnTo>
                    <a:pt x="1453855" y="1492227"/>
                  </a:lnTo>
                  <a:lnTo>
                    <a:pt x="1514146" y="1519870"/>
                  </a:lnTo>
                  <a:lnTo>
                    <a:pt x="1574754" y="1547196"/>
                  </a:lnTo>
                  <a:lnTo>
                    <a:pt x="1635679" y="1574204"/>
                  </a:lnTo>
                  <a:lnTo>
                    <a:pt x="1627746" y="1565943"/>
                  </a:lnTo>
                  <a:lnTo>
                    <a:pt x="1620448" y="1557682"/>
                  </a:lnTo>
                  <a:lnTo>
                    <a:pt x="1613466" y="1549103"/>
                  </a:lnTo>
                  <a:lnTo>
                    <a:pt x="1607120" y="1540206"/>
                  </a:lnTo>
                  <a:lnTo>
                    <a:pt x="1601091" y="1531309"/>
                  </a:lnTo>
                  <a:lnTo>
                    <a:pt x="1595379" y="1522094"/>
                  </a:lnTo>
                  <a:lnTo>
                    <a:pt x="1590620" y="1512562"/>
                  </a:lnTo>
                  <a:lnTo>
                    <a:pt x="1585542" y="1503030"/>
                  </a:lnTo>
                  <a:lnTo>
                    <a:pt x="1581417" y="1493180"/>
                  </a:lnTo>
                  <a:lnTo>
                    <a:pt x="1577609" y="1483330"/>
                  </a:lnTo>
                  <a:lnTo>
                    <a:pt x="1574436" y="1473162"/>
                  </a:lnTo>
                  <a:lnTo>
                    <a:pt x="1571263" y="1462994"/>
                  </a:lnTo>
                  <a:lnTo>
                    <a:pt x="1569042" y="1453144"/>
                  </a:lnTo>
                  <a:lnTo>
                    <a:pt x="1566821" y="1442659"/>
                  </a:lnTo>
                  <a:lnTo>
                    <a:pt x="1565234" y="1432173"/>
                  </a:lnTo>
                  <a:lnTo>
                    <a:pt x="1563647" y="1421688"/>
                  </a:lnTo>
                  <a:lnTo>
                    <a:pt x="1563013" y="1411202"/>
                  </a:lnTo>
                  <a:lnTo>
                    <a:pt x="1562378" y="1400717"/>
                  </a:lnTo>
                  <a:lnTo>
                    <a:pt x="1562378" y="1389913"/>
                  </a:lnTo>
                  <a:lnTo>
                    <a:pt x="1562378" y="1379110"/>
                  </a:lnTo>
                  <a:lnTo>
                    <a:pt x="1563013" y="1368625"/>
                  </a:lnTo>
                  <a:lnTo>
                    <a:pt x="1563965" y="1357821"/>
                  </a:lnTo>
                  <a:lnTo>
                    <a:pt x="1565551" y="1347336"/>
                  </a:lnTo>
                  <a:lnTo>
                    <a:pt x="1567138" y="1336533"/>
                  </a:lnTo>
                  <a:lnTo>
                    <a:pt x="1569359" y="1326047"/>
                  </a:lnTo>
                  <a:lnTo>
                    <a:pt x="1571580" y="1315562"/>
                  </a:lnTo>
                  <a:lnTo>
                    <a:pt x="1574436" y="1305076"/>
                  </a:lnTo>
                  <a:lnTo>
                    <a:pt x="1577609" y="1294590"/>
                  </a:lnTo>
                  <a:lnTo>
                    <a:pt x="1581100" y="1284105"/>
                  </a:lnTo>
                  <a:lnTo>
                    <a:pt x="1584908" y="1273937"/>
                  </a:lnTo>
                  <a:lnTo>
                    <a:pt x="1588716" y="1263769"/>
                  </a:lnTo>
                  <a:lnTo>
                    <a:pt x="1593158" y="1253602"/>
                  </a:lnTo>
                  <a:lnTo>
                    <a:pt x="1598552" y="1242481"/>
                  </a:lnTo>
                  <a:lnTo>
                    <a:pt x="1604582" y="1231677"/>
                  </a:lnTo>
                  <a:lnTo>
                    <a:pt x="1610293" y="1221192"/>
                  </a:lnTo>
                  <a:lnTo>
                    <a:pt x="1616322" y="1211024"/>
                  </a:lnTo>
                  <a:lnTo>
                    <a:pt x="1622986" y="1201174"/>
                  </a:lnTo>
                  <a:lnTo>
                    <a:pt x="1629650" y="1191642"/>
                  </a:lnTo>
                  <a:lnTo>
                    <a:pt x="1636631" y="1182109"/>
                  </a:lnTo>
                  <a:lnTo>
                    <a:pt x="1643612" y="1173213"/>
                  </a:lnTo>
                  <a:lnTo>
                    <a:pt x="1650910" y="1164316"/>
                  </a:lnTo>
                  <a:lnTo>
                    <a:pt x="1658526" y="1156055"/>
                  </a:lnTo>
                  <a:lnTo>
                    <a:pt x="1666141" y="1148111"/>
                  </a:lnTo>
                  <a:lnTo>
                    <a:pt x="1673757" y="1140485"/>
                  </a:lnTo>
                  <a:lnTo>
                    <a:pt x="1682325" y="1132859"/>
                  </a:lnTo>
                  <a:lnTo>
                    <a:pt x="1690258" y="1125551"/>
                  </a:lnTo>
                  <a:lnTo>
                    <a:pt x="1698508" y="1119196"/>
                  </a:lnTo>
                  <a:lnTo>
                    <a:pt x="1707076" y="1112841"/>
                  </a:lnTo>
                  <a:lnTo>
                    <a:pt x="1715643" y="1106804"/>
                  </a:lnTo>
                  <a:lnTo>
                    <a:pt x="1724211" y="1101403"/>
                  </a:lnTo>
                  <a:lnTo>
                    <a:pt x="1733096" y="1096001"/>
                  </a:lnTo>
                  <a:lnTo>
                    <a:pt x="1741981" y="1091235"/>
                  </a:lnTo>
                  <a:lnTo>
                    <a:pt x="1750866" y="1086469"/>
                  </a:lnTo>
                  <a:lnTo>
                    <a:pt x="1759751" y="1082656"/>
                  </a:lnTo>
                  <a:lnTo>
                    <a:pt x="1768953" y="1078843"/>
                  </a:lnTo>
                  <a:lnTo>
                    <a:pt x="1778155" y="1075666"/>
                  </a:lnTo>
                  <a:lnTo>
                    <a:pt x="1787357" y="1073124"/>
                  </a:lnTo>
                  <a:lnTo>
                    <a:pt x="1796560" y="1070582"/>
                  </a:lnTo>
                  <a:lnTo>
                    <a:pt x="1805444" y="1068357"/>
                  </a:lnTo>
                  <a:lnTo>
                    <a:pt x="1814647" y="1067086"/>
                  </a:lnTo>
                  <a:lnTo>
                    <a:pt x="1824166" y="1066133"/>
                  </a:lnTo>
                  <a:lnTo>
                    <a:pt x="1833051" y="1065180"/>
                  </a:lnTo>
                  <a:lnTo>
                    <a:pt x="1842254" y="1064862"/>
                  </a:lnTo>
                  <a:lnTo>
                    <a:pt x="1850821" y="1065180"/>
                  </a:lnTo>
                  <a:lnTo>
                    <a:pt x="1795290" y="1041349"/>
                  </a:lnTo>
                  <a:lnTo>
                    <a:pt x="1740077" y="1016883"/>
                  </a:lnTo>
                  <a:lnTo>
                    <a:pt x="1684863" y="991781"/>
                  </a:lnTo>
                  <a:lnTo>
                    <a:pt x="1630284" y="966044"/>
                  </a:lnTo>
                  <a:lnTo>
                    <a:pt x="1575388" y="939672"/>
                  </a:lnTo>
                  <a:lnTo>
                    <a:pt x="1521127" y="912663"/>
                  </a:lnTo>
                  <a:lnTo>
                    <a:pt x="1467182" y="885655"/>
                  </a:lnTo>
                  <a:lnTo>
                    <a:pt x="1413556" y="857694"/>
                  </a:lnTo>
                  <a:close/>
                  <a:moveTo>
                    <a:pt x="1297417" y="692150"/>
                  </a:moveTo>
                  <a:lnTo>
                    <a:pt x="1336764" y="713756"/>
                  </a:lnTo>
                  <a:lnTo>
                    <a:pt x="1376112" y="734727"/>
                  </a:lnTo>
                  <a:lnTo>
                    <a:pt x="1415459" y="755698"/>
                  </a:lnTo>
                  <a:lnTo>
                    <a:pt x="1454807" y="776352"/>
                  </a:lnTo>
                  <a:lnTo>
                    <a:pt x="1494789" y="796687"/>
                  </a:lnTo>
                  <a:lnTo>
                    <a:pt x="1534454" y="816387"/>
                  </a:lnTo>
                  <a:lnTo>
                    <a:pt x="1574119" y="836405"/>
                  </a:lnTo>
                  <a:lnTo>
                    <a:pt x="1613784" y="855470"/>
                  </a:lnTo>
                  <a:lnTo>
                    <a:pt x="1654083" y="874852"/>
                  </a:lnTo>
                  <a:lnTo>
                    <a:pt x="1694066" y="893599"/>
                  </a:lnTo>
                  <a:lnTo>
                    <a:pt x="1734048" y="912028"/>
                  </a:lnTo>
                  <a:lnTo>
                    <a:pt x="1774664" y="930139"/>
                  </a:lnTo>
                  <a:lnTo>
                    <a:pt x="1814964" y="947933"/>
                  </a:lnTo>
                  <a:lnTo>
                    <a:pt x="1855264" y="965409"/>
                  </a:lnTo>
                  <a:lnTo>
                    <a:pt x="1896198" y="982885"/>
                  </a:lnTo>
                  <a:lnTo>
                    <a:pt x="1936815" y="999725"/>
                  </a:lnTo>
                  <a:lnTo>
                    <a:pt x="1977749" y="1016565"/>
                  </a:lnTo>
                  <a:lnTo>
                    <a:pt x="2018683" y="1032770"/>
                  </a:lnTo>
                  <a:lnTo>
                    <a:pt x="2059934" y="1049293"/>
                  </a:lnTo>
                  <a:lnTo>
                    <a:pt x="2101186" y="1064862"/>
                  </a:lnTo>
                  <a:lnTo>
                    <a:pt x="2142437" y="1080749"/>
                  </a:lnTo>
                  <a:lnTo>
                    <a:pt x="2184006" y="1095683"/>
                  </a:lnTo>
                  <a:lnTo>
                    <a:pt x="2225575" y="1110617"/>
                  </a:lnTo>
                  <a:lnTo>
                    <a:pt x="2267461" y="1125233"/>
                  </a:lnTo>
                  <a:lnTo>
                    <a:pt x="2309347" y="1139850"/>
                  </a:lnTo>
                  <a:lnTo>
                    <a:pt x="2351233" y="1153830"/>
                  </a:lnTo>
                  <a:lnTo>
                    <a:pt x="2393437" y="1167811"/>
                  </a:lnTo>
                  <a:lnTo>
                    <a:pt x="2435957" y="1181474"/>
                  </a:lnTo>
                  <a:lnTo>
                    <a:pt x="2478478" y="1194819"/>
                  </a:lnTo>
                  <a:lnTo>
                    <a:pt x="2520999" y="1207529"/>
                  </a:lnTo>
                  <a:lnTo>
                    <a:pt x="2563837" y="1220556"/>
                  </a:lnTo>
                  <a:lnTo>
                    <a:pt x="2606675" y="1233266"/>
                  </a:lnTo>
                  <a:lnTo>
                    <a:pt x="2415332" y="1938338"/>
                  </a:lnTo>
                  <a:lnTo>
                    <a:pt x="2366782" y="1924357"/>
                  </a:lnTo>
                  <a:lnTo>
                    <a:pt x="2318549" y="1910059"/>
                  </a:lnTo>
                  <a:lnTo>
                    <a:pt x="2270317" y="1895443"/>
                  </a:lnTo>
                  <a:lnTo>
                    <a:pt x="2222402" y="1880509"/>
                  </a:lnTo>
                  <a:lnTo>
                    <a:pt x="2174486" y="1865257"/>
                  </a:lnTo>
                  <a:lnTo>
                    <a:pt x="2126889" y="1849370"/>
                  </a:lnTo>
                  <a:lnTo>
                    <a:pt x="2079608" y="1833800"/>
                  </a:lnTo>
                  <a:lnTo>
                    <a:pt x="2032010" y="1817278"/>
                  </a:lnTo>
                  <a:lnTo>
                    <a:pt x="1984730" y="1800755"/>
                  </a:lnTo>
                  <a:lnTo>
                    <a:pt x="1937766" y="1783915"/>
                  </a:lnTo>
                  <a:lnTo>
                    <a:pt x="1890803" y="1766757"/>
                  </a:lnTo>
                  <a:lnTo>
                    <a:pt x="1844157" y="1749281"/>
                  </a:lnTo>
                  <a:lnTo>
                    <a:pt x="1797512" y="1731169"/>
                  </a:lnTo>
                  <a:lnTo>
                    <a:pt x="1751183" y="1713058"/>
                  </a:lnTo>
                  <a:lnTo>
                    <a:pt x="1704854" y="1694629"/>
                  </a:lnTo>
                  <a:lnTo>
                    <a:pt x="1658526" y="1675564"/>
                  </a:lnTo>
                  <a:lnTo>
                    <a:pt x="1612514" y="1656500"/>
                  </a:lnTo>
                  <a:lnTo>
                    <a:pt x="1566503" y="1636800"/>
                  </a:lnTo>
                  <a:lnTo>
                    <a:pt x="1520809" y="1617100"/>
                  </a:lnTo>
                  <a:lnTo>
                    <a:pt x="1475115" y="1596764"/>
                  </a:lnTo>
                  <a:lnTo>
                    <a:pt x="1429739" y="1576111"/>
                  </a:lnTo>
                  <a:lnTo>
                    <a:pt x="1384045" y="1555140"/>
                  </a:lnTo>
                  <a:lnTo>
                    <a:pt x="1338986" y="1534169"/>
                  </a:lnTo>
                  <a:lnTo>
                    <a:pt x="1293926" y="1512562"/>
                  </a:lnTo>
                  <a:lnTo>
                    <a:pt x="1248867" y="1490638"/>
                  </a:lnTo>
                  <a:lnTo>
                    <a:pt x="1204125" y="1468396"/>
                  </a:lnTo>
                  <a:lnTo>
                    <a:pt x="1159066" y="1446154"/>
                  </a:lnTo>
                  <a:lnTo>
                    <a:pt x="1114324" y="1422959"/>
                  </a:lnTo>
                  <a:lnTo>
                    <a:pt x="1069899" y="1399446"/>
                  </a:lnTo>
                  <a:lnTo>
                    <a:pt x="1025474" y="1376250"/>
                  </a:lnTo>
                  <a:lnTo>
                    <a:pt x="981050" y="1352102"/>
                  </a:lnTo>
                  <a:lnTo>
                    <a:pt x="936625" y="1327636"/>
                  </a:lnTo>
                  <a:lnTo>
                    <a:pt x="1297417" y="692150"/>
                  </a:lnTo>
                  <a:close/>
                  <a:moveTo>
                    <a:pt x="2337312" y="325877"/>
                  </a:moveTo>
                  <a:lnTo>
                    <a:pt x="2306540" y="337312"/>
                  </a:lnTo>
                  <a:lnTo>
                    <a:pt x="2313202" y="355098"/>
                  </a:lnTo>
                  <a:lnTo>
                    <a:pt x="2305271" y="358910"/>
                  </a:lnTo>
                  <a:lnTo>
                    <a:pt x="2297974" y="363356"/>
                  </a:lnTo>
                  <a:lnTo>
                    <a:pt x="2291312" y="367803"/>
                  </a:lnTo>
                  <a:lnTo>
                    <a:pt x="2285285" y="372250"/>
                  </a:lnTo>
                  <a:lnTo>
                    <a:pt x="2280209" y="376696"/>
                  </a:lnTo>
                  <a:lnTo>
                    <a:pt x="2275450" y="381778"/>
                  </a:lnTo>
                  <a:lnTo>
                    <a:pt x="2271644" y="386543"/>
                  </a:lnTo>
                  <a:lnTo>
                    <a:pt x="2268154" y="391625"/>
                  </a:lnTo>
                  <a:lnTo>
                    <a:pt x="2265299" y="396706"/>
                  </a:lnTo>
                  <a:lnTo>
                    <a:pt x="2263078" y="402106"/>
                  </a:lnTo>
                  <a:lnTo>
                    <a:pt x="2261809" y="407506"/>
                  </a:lnTo>
                  <a:lnTo>
                    <a:pt x="2261175" y="413223"/>
                  </a:lnTo>
                  <a:lnTo>
                    <a:pt x="2260540" y="418622"/>
                  </a:lnTo>
                  <a:lnTo>
                    <a:pt x="2261492" y="424657"/>
                  </a:lnTo>
                  <a:lnTo>
                    <a:pt x="2262444" y="431009"/>
                  </a:lnTo>
                  <a:lnTo>
                    <a:pt x="2264664" y="436727"/>
                  </a:lnTo>
                  <a:lnTo>
                    <a:pt x="2265933" y="440538"/>
                  </a:lnTo>
                  <a:lnTo>
                    <a:pt x="2267202" y="444032"/>
                  </a:lnTo>
                  <a:lnTo>
                    <a:pt x="2269106" y="447526"/>
                  </a:lnTo>
                  <a:lnTo>
                    <a:pt x="2271009" y="450702"/>
                  </a:lnTo>
                  <a:lnTo>
                    <a:pt x="2273230" y="453560"/>
                  </a:lnTo>
                  <a:lnTo>
                    <a:pt x="2275450" y="456419"/>
                  </a:lnTo>
                  <a:lnTo>
                    <a:pt x="2277671" y="458325"/>
                  </a:lnTo>
                  <a:lnTo>
                    <a:pt x="2280209" y="460866"/>
                  </a:lnTo>
                  <a:lnTo>
                    <a:pt x="2285285" y="464359"/>
                  </a:lnTo>
                  <a:lnTo>
                    <a:pt x="2290678" y="467536"/>
                  </a:lnTo>
                  <a:lnTo>
                    <a:pt x="2296388" y="469759"/>
                  </a:lnTo>
                  <a:lnTo>
                    <a:pt x="2301781" y="471347"/>
                  </a:lnTo>
                  <a:lnTo>
                    <a:pt x="2308761" y="472300"/>
                  </a:lnTo>
                  <a:lnTo>
                    <a:pt x="2318278" y="473253"/>
                  </a:lnTo>
                  <a:lnTo>
                    <a:pt x="2329698" y="474206"/>
                  </a:lnTo>
                  <a:lnTo>
                    <a:pt x="2343657" y="474841"/>
                  </a:lnTo>
                  <a:lnTo>
                    <a:pt x="2359519" y="475158"/>
                  </a:lnTo>
                  <a:lnTo>
                    <a:pt x="2372209" y="476111"/>
                  </a:lnTo>
                  <a:lnTo>
                    <a:pt x="2381726" y="477064"/>
                  </a:lnTo>
                  <a:lnTo>
                    <a:pt x="2387119" y="478017"/>
                  </a:lnTo>
                  <a:lnTo>
                    <a:pt x="2389340" y="478335"/>
                  </a:lnTo>
                  <a:lnTo>
                    <a:pt x="2390926" y="479288"/>
                  </a:lnTo>
                  <a:lnTo>
                    <a:pt x="2392829" y="480558"/>
                  </a:lnTo>
                  <a:lnTo>
                    <a:pt x="2394098" y="481828"/>
                  </a:lnTo>
                  <a:lnTo>
                    <a:pt x="2396002" y="483734"/>
                  </a:lnTo>
                  <a:lnTo>
                    <a:pt x="2396953" y="485640"/>
                  </a:lnTo>
                  <a:lnTo>
                    <a:pt x="2398222" y="488181"/>
                  </a:lnTo>
                  <a:lnTo>
                    <a:pt x="2399491" y="490722"/>
                  </a:lnTo>
                  <a:lnTo>
                    <a:pt x="2400443" y="493580"/>
                  </a:lnTo>
                  <a:lnTo>
                    <a:pt x="2400760" y="496439"/>
                  </a:lnTo>
                  <a:lnTo>
                    <a:pt x="2400760" y="499298"/>
                  </a:lnTo>
                  <a:lnTo>
                    <a:pt x="2400126" y="501839"/>
                  </a:lnTo>
                  <a:lnTo>
                    <a:pt x="2398540" y="503744"/>
                  </a:lnTo>
                  <a:lnTo>
                    <a:pt x="2396953" y="505650"/>
                  </a:lnTo>
                  <a:lnTo>
                    <a:pt x="2394415" y="507238"/>
                  </a:lnTo>
                  <a:lnTo>
                    <a:pt x="2391560" y="508826"/>
                  </a:lnTo>
                  <a:lnTo>
                    <a:pt x="2387753" y="509779"/>
                  </a:lnTo>
                  <a:lnTo>
                    <a:pt x="2384581" y="510097"/>
                  </a:lnTo>
                  <a:lnTo>
                    <a:pt x="2382360" y="509779"/>
                  </a:lnTo>
                  <a:lnTo>
                    <a:pt x="2380774" y="509461"/>
                  </a:lnTo>
                  <a:lnTo>
                    <a:pt x="2379822" y="508826"/>
                  </a:lnTo>
                  <a:lnTo>
                    <a:pt x="2378236" y="506603"/>
                  </a:lnTo>
                  <a:lnTo>
                    <a:pt x="2376016" y="503427"/>
                  </a:lnTo>
                  <a:lnTo>
                    <a:pt x="2373795" y="498980"/>
                  </a:lnTo>
                  <a:lnTo>
                    <a:pt x="2371574" y="493263"/>
                  </a:lnTo>
                  <a:lnTo>
                    <a:pt x="2368719" y="485640"/>
                  </a:lnTo>
                  <a:lnTo>
                    <a:pt x="2334140" y="498662"/>
                  </a:lnTo>
                  <a:lnTo>
                    <a:pt x="2299243" y="510732"/>
                  </a:lnTo>
                  <a:lnTo>
                    <a:pt x="2300830" y="516449"/>
                  </a:lnTo>
                  <a:lnTo>
                    <a:pt x="2301781" y="519943"/>
                  </a:lnTo>
                  <a:lnTo>
                    <a:pt x="2304002" y="525025"/>
                  </a:lnTo>
                  <a:lnTo>
                    <a:pt x="2306223" y="529154"/>
                  </a:lnTo>
                  <a:lnTo>
                    <a:pt x="2309078" y="533600"/>
                  </a:lnTo>
                  <a:lnTo>
                    <a:pt x="2312568" y="537094"/>
                  </a:lnTo>
                  <a:lnTo>
                    <a:pt x="2316057" y="539953"/>
                  </a:lnTo>
                  <a:lnTo>
                    <a:pt x="2320181" y="542811"/>
                  </a:lnTo>
                  <a:lnTo>
                    <a:pt x="2324940" y="545035"/>
                  </a:lnTo>
                  <a:lnTo>
                    <a:pt x="2329698" y="546623"/>
                  </a:lnTo>
                  <a:lnTo>
                    <a:pt x="2334774" y="548211"/>
                  </a:lnTo>
                  <a:lnTo>
                    <a:pt x="2340485" y="548846"/>
                  </a:lnTo>
                  <a:lnTo>
                    <a:pt x="2346829" y="549164"/>
                  </a:lnTo>
                  <a:lnTo>
                    <a:pt x="2353174" y="548846"/>
                  </a:lnTo>
                  <a:lnTo>
                    <a:pt x="2360154" y="548211"/>
                  </a:lnTo>
                  <a:lnTo>
                    <a:pt x="2367450" y="546940"/>
                  </a:lnTo>
                  <a:lnTo>
                    <a:pt x="2375381" y="545670"/>
                  </a:lnTo>
                  <a:lnTo>
                    <a:pt x="2383312" y="543447"/>
                  </a:lnTo>
                  <a:lnTo>
                    <a:pt x="2389022" y="558375"/>
                  </a:lnTo>
                  <a:lnTo>
                    <a:pt x="2421381" y="545988"/>
                  </a:lnTo>
                  <a:lnTo>
                    <a:pt x="2415353" y="531377"/>
                  </a:lnTo>
                  <a:lnTo>
                    <a:pt x="2423602" y="527248"/>
                  </a:lnTo>
                  <a:lnTo>
                    <a:pt x="2431533" y="523119"/>
                  </a:lnTo>
                  <a:lnTo>
                    <a:pt x="2438512" y="518672"/>
                  </a:lnTo>
                  <a:lnTo>
                    <a:pt x="2444222" y="514226"/>
                  </a:lnTo>
                  <a:lnTo>
                    <a:pt x="2449932" y="509779"/>
                  </a:lnTo>
                  <a:lnTo>
                    <a:pt x="2455008" y="505650"/>
                  </a:lnTo>
                  <a:lnTo>
                    <a:pt x="2459450" y="500568"/>
                  </a:lnTo>
                  <a:lnTo>
                    <a:pt x="2462939" y="496121"/>
                  </a:lnTo>
                  <a:lnTo>
                    <a:pt x="2465477" y="491675"/>
                  </a:lnTo>
                  <a:lnTo>
                    <a:pt x="2467698" y="486593"/>
                  </a:lnTo>
                  <a:lnTo>
                    <a:pt x="2469284" y="481828"/>
                  </a:lnTo>
                  <a:lnTo>
                    <a:pt x="2470553" y="477064"/>
                  </a:lnTo>
                  <a:lnTo>
                    <a:pt x="2470553" y="471982"/>
                  </a:lnTo>
                  <a:lnTo>
                    <a:pt x="2470236" y="466900"/>
                  </a:lnTo>
                  <a:lnTo>
                    <a:pt x="2468967" y="461818"/>
                  </a:lnTo>
                  <a:lnTo>
                    <a:pt x="2467381" y="456737"/>
                  </a:lnTo>
                  <a:lnTo>
                    <a:pt x="2465477" y="453243"/>
                  </a:lnTo>
                  <a:lnTo>
                    <a:pt x="2463891" y="450067"/>
                  </a:lnTo>
                  <a:lnTo>
                    <a:pt x="2461988" y="446890"/>
                  </a:lnTo>
                  <a:lnTo>
                    <a:pt x="2459767" y="444032"/>
                  </a:lnTo>
                  <a:lnTo>
                    <a:pt x="2457546" y="441491"/>
                  </a:lnTo>
                  <a:lnTo>
                    <a:pt x="2454691" y="438950"/>
                  </a:lnTo>
                  <a:lnTo>
                    <a:pt x="2451836" y="436409"/>
                  </a:lnTo>
                  <a:lnTo>
                    <a:pt x="2448981" y="434503"/>
                  </a:lnTo>
                  <a:lnTo>
                    <a:pt x="2442636" y="431009"/>
                  </a:lnTo>
                  <a:lnTo>
                    <a:pt x="2435974" y="428151"/>
                  </a:lnTo>
                  <a:lnTo>
                    <a:pt x="2429312" y="425927"/>
                  </a:lnTo>
                  <a:lnTo>
                    <a:pt x="2422650" y="424657"/>
                  </a:lnTo>
                  <a:lnTo>
                    <a:pt x="2414402" y="424022"/>
                  </a:lnTo>
                  <a:lnTo>
                    <a:pt x="2403298" y="422751"/>
                  </a:lnTo>
                  <a:lnTo>
                    <a:pt x="2372843" y="421481"/>
                  </a:lnTo>
                  <a:lnTo>
                    <a:pt x="2362691" y="420846"/>
                  </a:lnTo>
                  <a:lnTo>
                    <a:pt x="2358567" y="420210"/>
                  </a:lnTo>
                  <a:lnTo>
                    <a:pt x="2355078" y="419257"/>
                  </a:lnTo>
                  <a:lnTo>
                    <a:pt x="2351905" y="418622"/>
                  </a:lnTo>
                  <a:lnTo>
                    <a:pt x="2349050" y="417669"/>
                  </a:lnTo>
                  <a:lnTo>
                    <a:pt x="2347147" y="416717"/>
                  </a:lnTo>
                  <a:lnTo>
                    <a:pt x="2345243" y="415128"/>
                  </a:lnTo>
                  <a:lnTo>
                    <a:pt x="2342705" y="411635"/>
                  </a:lnTo>
                  <a:lnTo>
                    <a:pt x="2339850" y="407188"/>
                  </a:lnTo>
                  <a:lnTo>
                    <a:pt x="2336678" y="401153"/>
                  </a:lnTo>
                  <a:lnTo>
                    <a:pt x="2333823" y="393848"/>
                  </a:lnTo>
                  <a:lnTo>
                    <a:pt x="2332871" y="390672"/>
                  </a:lnTo>
                  <a:lnTo>
                    <a:pt x="2332554" y="388448"/>
                  </a:lnTo>
                  <a:lnTo>
                    <a:pt x="2332871" y="385590"/>
                  </a:lnTo>
                  <a:lnTo>
                    <a:pt x="2333505" y="383366"/>
                  </a:lnTo>
                  <a:lnTo>
                    <a:pt x="2334774" y="381461"/>
                  </a:lnTo>
                  <a:lnTo>
                    <a:pt x="2336995" y="379237"/>
                  </a:lnTo>
                  <a:lnTo>
                    <a:pt x="2339533" y="377967"/>
                  </a:lnTo>
                  <a:lnTo>
                    <a:pt x="2342705" y="376379"/>
                  </a:lnTo>
                  <a:lnTo>
                    <a:pt x="2346512" y="375108"/>
                  </a:lnTo>
                  <a:lnTo>
                    <a:pt x="2349685" y="375108"/>
                  </a:lnTo>
                  <a:lnTo>
                    <a:pt x="2350954" y="375108"/>
                  </a:lnTo>
                  <a:lnTo>
                    <a:pt x="2352223" y="375426"/>
                  </a:lnTo>
                  <a:lnTo>
                    <a:pt x="2353492" y="376061"/>
                  </a:lnTo>
                  <a:lnTo>
                    <a:pt x="2354443" y="377332"/>
                  </a:lnTo>
                  <a:lnTo>
                    <a:pt x="2356664" y="379873"/>
                  </a:lnTo>
                  <a:lnTo>
                    <a:pt x="2358885" y="384637"/>
                  </a:lnTo>
                  <a:lnTo>
                    <a:pt x="2362057" y="391307"/>
                  </a:lnTo>
                  <a:lnTo>
                    <a:pt x="2365229" y="399565"/>
                  </a:lnTo>
                  <a:lnTo>
                    <a:pt x="2369671" y="410999"/>
                  </a:lnTo>
                  <a:lnTo>
                    <a:pt x="2403615" y="397659"/>
                  </a:lnTo>
                  <a:lnTo>
                    <a:pt x="2436926" y="384637"/>
                  </a:lnTo>
                  <a:lnTo>
                    <a:pt x="2433436" y="375426"/>
                  </a:lnTo>
                  <a:lnTo>
                    <a:pt x="2429946" y="368121"/>
                  </a:lnTo>
                  <a:lnTo>
                    <a:pt x="2426457" y="361768"/>
                  </a:lnTo>
                  <a:lnTo>
                    <a:pt x="2422333" y="356051"/>
                  </a:lnTo>
                  <a:lnTo>
                    <a:pt x="2420429" y="353510"/>
                  </a:lnTo>
                  <a:lnTo>
                    <a:pt x="2417891" y="351287"/>
                  </a:lnTo>
                  <a:lnTo>
                    <a:pt x="2415671" y="349381"/>
                  </a:lnTo>
                  <a:lnTo>
                    <a:pt x="2412815" y="347158"/>
                  </a:lnTo>
                  <a:lnTo>
                    <a:pt x="2410595" y="345570"/>
                  </a:lnTo>
                  <a:lnTo>
                    <a:pt x="2407740" y="343982"/>
                  </a:lnTo>
                  <a:lnTo>
                    <a:pt x="2405202" y="343029"/>
                  </a:lnTo>
                  <a:lnTo>
                    <a:pt x="2402029" y="341758"/>
                  </a:lnTo>
                  <a:lnTo>
                    <a:pt x="2399491" y="340805"/>
                  </a:lnTo>
                  <a:lnTo>
                    <a:pt x="2396319" y="340170"/>
                  </a:lnTo>
                  <a:lnTo>
                    <a:pt x="2389974" y="339217"/>
                  </a:lnTo>
                  <a:lnTo>
                    <a:pt x="2383629" y="338900"/>
                  </a:lnTo>
                  <a:lnTo>
                    <a:pt x="2377284" y="338582"/>
                  </a:lnTo>
                  <a:lnTo>
                    <a:pt x="2370940" y="338900"/>
                  </a:lnTo>
                  <a:lnTo>
                    <a:pt x="2364278" y="339535"/>
                  </a:lnTo>
                  <a:lnTo>
                    <a:pt x="2357616" y="340488"/>
                  </a:lnTo>
                  <a:lnTo>
                    <a:pt x="2350954" y="342394"/>
                  </a:lnTo>
                  <a:lnTo>
                    <a:pt x="2344292" y="343982"/>
                  </a:lnTo>
                  <a:lnTo>
                    <a:pt x="2337312" y="325877"/>
                  </a:lnTo>
                  <a:close/>
                  <a:moveTo>
                    <a:pt x="2259588" y="275058"/>
                  </a:moveTo>
                  <a:lnTo>
                    <a:pt x="2219933" y="289351"/>
                  </a:lnTo>
                  <a:lnTo>
                    <a:pt x="2179961" y="303326"/>
                  </a:lnTo>
                  <a:lnTo>
                    <a:pt x="2139672" y="316984"/>
                  </a:lnTo>
                  <a:lnTo>
                    <a:pt x="2099700" y="329689"/>
                  </a:lnTo>
                  <a:lnTo>
                    <a:pt x="2059727" y="342394"/>
                  </a:lnTo>
                  <a:lnTo>
                    <a:pt x="2019121" y="354463"/>
                  </a:lnTo>
                  <a:lnTo>
                    <a:pt x="1978514" y="366533"/>
                  </a:lnTo>
                  <a:lnTo>
                    <a:pt x="1937590" y="377967"/>
                  </a:lnTo>
                  <a:lnTo>
                    <a:pt x="1937907" y="378285"/>
                  </a:lnTo>
                  <a:lnTo>
                    <a:pt x="1939493" y="384637"/>
                  </a:lnTo>
                  <a:lnTo>
                    <a:pt x="1940128" y="390672"/>
                  </a:lnTo>
                  <a:lnTo>
                    <a:pt x="1940128" y="397024"/>
                  </a:lnTo>
                  <a:lnTo>
                    <a:pt x="1939493" y="403059"/>
                  </a:lnTo>
                  <a:lnTo>
                    <a:pt x="1938542" y="409094"/>
                  </a:lnTo>
                  <a:lnTo>
                    <a:pt x="1936638" y="414811"/>
                  </a:lnTo>
                  <a:lnTo>
                    <a:pt x="1934100" y="420528"/>
                  </a:lnTo>
                  <a:lnTo>
                    <a:pt x="1931562" y="425610"/>
                  </a:lnTo>
                  <a:lnTo>
                    <a:pt x="1928390" y="431009"/>
                  </a:lnTo>
                  <a:lnTo>
                    <a:pt x="1924583" y="435456"/>
                  </a:lnTo>
                  <a:lnTo>
                    <a:pt x="1919824" y="439903"/>
                  </a:lnTo>
                  <a:lnTo>
                    <a:pt x="1915383" y="443714"/>
                  </a:lnTo>
                  <a:lnTo>
                    <a:pt x="1910307" y="447208"/>
                  </a:lnTo>
                  <a:lnTo>
                    <a:pt x="1904597" y="450384"/>
                  </a:lnTo>
                  <a:lnTo>
                    <a:pt x="1898569" y="452925"/>
                  </a:lnTo>
                  <a:lnTo>
                    <a:pt x="1892542" y="454513"/>
                  </a:lnTo>
                  <a:lnTo>
                    <a:pt x="1891590" y="454831"/>
                  </a:lnTo>
                  <a:lnTo>
                    <a:pt x="1955038" y="703844"/>
                  </a:lnTo>
                  <a:lnTo>
                    <a:pt x="1955673" y="703209"/>
                  </a:lnTo>
                  <a:lnTo>
                    <a:pt x="1962652" y="701939"/>
                  </a:lnTo>
                  <a:lnTo>
                    <a:pt x="1969314" y="701303"/>
                  </a:lnTo>
                  <a:lnTo>
                    <a:pt x="1976293" y="700986"/>
                  </a:lnTo>
                  <a:lnTo>
                    <a:pt x="1982955" y="701303"/>
                  </a:lnTo>
                  <a:lnTo>
                    <a:pt x="1989300" y="702256"/>
                  </a:lnTo>
                  <a:lnTo>
                    <a:pt x="1995645" y="704162"/>
                  </a:lnTo>
                  <a:lnTo>
                    <a:pt x="2001355" y="706068"/>
                  </a:lnTo>
                  <a:lnTo>
                    <a:pt x="2007383" y="708609"/>
                  </a:lnTo>
                  <a:lnTo>
                    <a:pt x="2012776" y="711785"/>
                  </a:lnTo>
                  <a:lnTo>
                    <a:pt x="2017852" y="715279"/>
                  </a:lnTo>
                  <a:lnTo>
                    <a:pt x="2022293" y="719408"/>
                  </a:lnTo>
                  <a:lnTo>
                    <a:pt x="2026417" y="723854"/>
                  </a:lnTo>
                  <a:lnTo>
                    <a:pt x="2030541" y="728936"/>
                  </a:lnTo>
                  <a:lnTo>
                    <a:pt x="2033396" y="734018"/>
                  </a:lnTo>
                  <a:lnTo>
                    <a:pt x="2036252" y="740053"/>
                  </a:lnTo>
                  <a:lnTo>
                    <a:pt x="2038472" y="745770"/>
                  </a:lnTo>
                  <a:lnTo>
                    <a:pt x="2039107" y="749582"/>
                  </a:lnTo>
                  <a:lnTo>
                    <a:pt x="2083838" y="736877"/>
                  </a:lnTo>
                  <a:lnTo>
                    <a:pt x="2127934" y="723537"/>
                  </a:lnTo>
                  <a:lnTo>
                    <a:pt x="2172347" y="709879"/>
                  </a:lnTo>
                  <a:lnTo>
                    <a:pt x="2216444" y="695904"/>
                  </a:lnTo>
                  <a:lnTo>
                    <a:pt x="2260223" y="681611"/>
                  </a:lnTo>
                  <a:lnTo>
                    <a:pt x="2304319" y="667318"/>
                  </a:lnTo>
                  <a:lnTo>
                    <a:pt x="2348098" y="652390"/>
                  </a:lnTo>
                  <a:lnTo>
                    <a:pt x="2391560" y="637144"/>
                  </a:lnTo>
                  <a:lnTo>
                    <a:pt x="2383947" y="636827"/>
                  </a:lnTo>
                  <a:lnTo>
                    <a:pt x="2376016" y="635874"/>
                  </a:lnTo>
                  <a:lnTo>
                    <a:pt x="2368719" y="634921"/>
                  </a:lnTo>
                  <a:lnTo>
                    <a:pt x="2361105" y="633333"/>
                  </a:lnTo>
                  <a:lnTo>
                    <a:pt x="2353809" y="631427"/>
                  </a:lnTo>
                  <a:lnTo>
                    <a:pt x="2346512" y="629839"/>
                  </a:lnTo>
                  <a:lnTo>
                    <a:pt x="2339533" y="627298"/>
                  </a:lnTo>
                  <a:lnTo>
                    <a:pt x="2332554" y="624440"/>
                  </a:lnTo>
                  <a:lnTo>
                    <a:pt x="2325892" y="621581"/>
                  </a:lnTo>
                  <a:lnTo>
                    <a:pt x="2319230" y="618087"/>
                  </a:lnTo>
                  <a:lnTo>
                    <a:pt x="2312568" y="614593"/>
                  </a:lnTo>
                  <a:lnTo>
                    <a:pt x="2306223" y="611100"/>
                  </a:lnTo>
                  <a:lnTo>
                    <a:pt x="2300195" y="606970"/>
                  </a:lnTo>
                  <a:lnTo>
                    <a:pt x="2294168" y="602841"/>
                  </a:lnTo>
                  <a:lnTo>
                    <a:pt x="2288140" y="598395"/>
                  </a:lnTo>
                  <a:lnTo>
                    <a:pt x="2282747" y="593313"/>
                  </a:lnTo>
                  <a:lnTo>
                    <a:pt x="2277037" y="588549"/>
                  </a:lnTo>
                  <a:lnTo>
                    <a:pt x="2271961" y="583467"/>
                  </a:lnTo>
                  <a:lnTo>
                    <a:pt x="2266568" y="578067"/>
                  </a:lnTo>
                  <a:lnTo>
                    <a:pt x="2261809" y="572668"/>
                  </a:lnTo>
                  <a:lnTo>
                    <a:pt x="2256733" y="566950"/>
                  </a:lnTo>
                  <a:lnTo>
                    <a:pt x="2252292" y="560916"/>
                  </a:lnTo>
                  <a:lnTo>
                    <a:pt x="2248168" y="554881"/>
                  </a:lnTo>
                  <a:lnTo>
                    <a:pt x="2244044" y="548528"/>
                  </a:lnTo>
                  <a:lnTo>
                    <a:pt x="2239920" y="542176"/>
                  </a:lnTo>
                  <a:lnTo>
                    <a:pt x="2236113" y="535506"/>
                  </a:lnTo>
                  <a:lnTo>
                    <a:pt x="2232623" y="528836"/>
                  </a:lnTo>
                  <a:lnTo>
                    <a:pt x="2229133" y="522166"/>
                  </a:lnTo>
                  <a:lnTo>
                    <a:pt x="2225961" y="515178"/>
                  </a:lnTo>
                  <a:lnTo>
                    <a:pt x="2223106" y="508509"/>
                  </a:lnTo>
                  <a:lnTo>
                    <a:pt x="2220251" y="500886"/>
                  </a:lnTo>
                  <a:lnTo>
                    <a:pt x="2217713" y="493898"/>
                  </a:lnTo>
                  <a:lnTo>
                    <a:pt x="2215492" y="485640"/>
                  </a:lnTo>
                  <a:lnTo>
                    <a:pt x="2212954" y="477699"/>
                  </a:lnTo>
                  <a:lnTo>
                    <a:pt x="2210734" y="469441"/>
                  </a:lnTo>
                  <a:lnTo>
                    <a:pt x="2209465" y="461183"/>
                  </a:lnTo>
                  <a:lnTo>
                    <a:pt x="2207878" y="453243"/>
                  </a:lnTo>
                  <a:lnTo>
                    <a:pt x="2206609" y="444985"/>
                  </a:lnTo>
                  <a:lnTo>
                    <a:pt x="2205658" y="436727"/>
                  </a:lnTo>
                  <a:lnTo>
                    <a:pt x="2205023" y="429104"/>
                  </a:lnTo>
                  <a:lnTo>
                    <a:pt x="2204706" y="421163"/>
                  </a:lnTo>
                  <a:lnTo>
                    <a:pt x="2204706" y="413223"/>
                  </a:lnTo>
                  <a:lnTo>
                    <a:pt x="2204706" y="405600"/>
                  </a:lnTo>
                  <a:lnTo>
                    <a:pt x="2205023" y="397659"/>
                  </a:lnTo>
                  <a:lnTo>
                    <a:pt x="2205658" y="390036"/>
                  </a:lnTo>
                  <a:lnTo>
                    <a:pt x="2206292" y="382414"/>
                  </a:lnTo>
                  <a:lnTo>
                    <a:pt x="2207244" y="375108"/>
                  </a:lnTo>
                  <a:lnTo>
                    <a:pt x="2208830" y="367803"/>
                  </a:lnTo>
                  <a:lnTo>
                    <a:pt x="2210099" y="360816"/>
                  </a:lnTo>
                  <a:lnTo>
                    <a:pt x="2212320" y="353828"/>
                  </a:lnTo>
                  <a:lnTo>
                    <a:pt x="2213906" y="346840"/>
                  </a:lnTo>
                  <a:lnTo>
                    <a:pt x="2216444" y="340170"/>
                  </a:lnTo>
                  <a:lnTo>
                    <a:pt x="2218982" y="333500"/>
                  </a:lnTo>
                  <a:lnTo>
                    <a:pt x="2221202" y="327465"/>
                  </a:lnTo>
                  <a:lnTo>
                    <a:pt x="2224375" y="321113"/>
                  </a:lnTo>
                  <a:lnTo>
                    <a:pt x="2227547" y="315078"/>
                  </a:lnTo>
                  <a:lnTo>
                    <a:pt x="2230720" y="309679"/>
                  </a:lnTo>
                  <a:lnTo>
                    <a:pt x="2234209" y="303962"/>
                  </a:lnTo>
                  <a:lnTo>
                    <a:pt x="2238016" y="298244"/>
                  </a:lnTo>
                  <a:lnTo>
                    <a:pt x="2241823" y="293163"/>
                  </a:lnTo>
                  <a:lnTo>
                    <a:pt x="2245947" y="288398"/>
                  </a:lnTo>
                  <a:lnTo>
                    <a:pt x="2250388" y="283634"/>
                  </a:lnTo>
                  <a:lnTo>
                    <a:pt x="2254830" y="279187"/>
                  </a:lnTo>
                  <a:lnTo>
                    <a:pt x="2259588" y="275058"/>
                  </a:lnTo>
                  <a:close/>
                  <a:moveTo>
                    <a:pt x="2637421" y="114660"/>
                  </a:moveTo>
                  <a:lnTo>
                    <a:pt x="2599352" y="132765"/>
                  </a:lnTo>
                  <a:lnTo>
                    <a:pt x="2561601" y="150551"/>
                  </a:lnTo>
                  <a:lnTo>
                    <a:pt x="2523849" y="167703"/>
                  </a:lnTo>
                  <a:lnTo>
                    <a:pt x="2485463" y="184537"/>
                  </a:lnTo>
                  <a:lnTo>
                    <a:pt x="2447077" y="201053"/>
                  </a:lnTo>
                  <a:lnTo>
                    <a:pt x="2408374" y="216934"/>
                  </a:lnTo>
                  <a:lnTo>
                    <a:pt x="2369671" y="233133"/>
                  </a:lnTo>
                  <a:lnTo>
                    <a:pt x="2330650" y="248061"/>
                  </a:lnTo>
                  <a:lnTo>
                    <a:pt x="2336995" y="248378"/>
                  </a:lnTo>
                  <a:lnTo>
                    <a:pt x="2343340" y="248696"/>
                  </a:lnTo>
                  <a:lnTo>
                    <a:pt x="2349685" y="249331"/>
                  </a:lnTo>
                  <a:lnTo>
                    <a:pt x="2355712" y="250284"/>
                  </a:lnTo>
                  <a:lnTo>
                    <a:pt x="2362374" y="251554"/>
                  </a:lnTo>
                  <a:lnTo>
                    <a:pt x="2368719" y="253143"/>
                  </a:lnTo>
                  <a:lnTo>
                    <a:pt x="2375064" y="255048"/>
                  </a:lnTo>
                  <a:lnTo>
                    <a:pt x="2381409" y="257272"/>
                  </a:lnTo>
                  <a:lnTo>
                    <a:pt x="2387436" y="259495"/>
                  </a:lnTo>
                  <a:lnTo>
                    <a:pt x="2393781" y="262353"/>
                  </a:lnTo>
                  <a:lnTo>
                    <a:pt x="2400126" y="265212"/>
                  </a:lnTo>
                  <a:lnTo>
                    <a:pt x="2405836" y="268706"/>
                  </a:lnTo>
                  <a:lnTo>
                    <a:pt x="2412181" y="272200"/>
                  </a:lnTo>
                  <a:lnTo>
                    <a:pt x="2418208" y="276011"/>
                  </a:lnTo>
                  <a:lnTo>
                    <a:pt x="2424236" y="280140"/>
                  </a:lnTo>
                  <a:lnTo>
                    <a:pt x="2429946" y="284269"/>
                  </a:lnTo>
                  <a:lnTo>
                    <a:pt x="2435974" y="289034"/>
                  </a:lnTo>
                  <a:lnTo>
                    <a:pt x="2441684" y="293798"/>
                  </a:lnTo>
                  <a:lnTo>
                    <a:pt x="2447077" y="299197"/>
                  </a:lnTo>
                  <a:lnTo>
                    <a:pt x="2452788" y="304279"/>
                  </a:lnTo>
                  <a:lnTo>
                    <a:pt x="2457863" y="309996"/>
                  </a:lnTo>
                  <a:lnTo>
                    <a:pt x="2463257" y="315714"/>
                  </a:lnTo>
                  <a:lnTo>
                    <a:pt x="2468015" y="321748"/>
                  </a:lnTo>
                  <a:lnTo>
                    <a:pt x="2472774" y="328101"/>
                  </a:lnTo>
                  <a:lnTo>
                    <a:pt x="2477850" y="334453"/>
                  </a:lnTo>
                  <a:lnTo>
                    <a:pt x="2482291" y="340805"/>
                  </a:lnTo>
                  <a:lnTo>
                    <a:pt x="2486732" y="347793"/>
                  </a:lnTo>
                  <a:lnTo>
                    <a:pt x="2490856" y="354781"/>
                  </a:lnTo>
                  <a:lnTo>
                    <a:pt x="2495298" y="362086"/>
                  </a:lnTo>
                  <a:lnTo>
                    <a:pt x="2499105" y="370026"/>
                  </a:lnTo>
                  <a:lnTo>
                    <a:pt x="2502912" y="377332"/>
                  </a:lnTo>
                  <a:lnTo>
                    <a:pt x="2506401" y="385272"/>
                  </a:lnTo>
                  <a:lnTo>
                    <a:pt x="2509256" y="392260"/>
                  </a:lnTo>
                  <a:lnTo>
                    <a:pt x="2511794" y="399565"/>
                  </a:lnTo>
                  <a:lnTo>
                    <a:pt x="2514015" y="406553"/>
                  </a:lnTo>
                  <a:lnTo>
                    <a:pt x="2516553" y="413858"/>
                  </a:lnTo>
                  <a:lnTo>
                    <a:pt x="2518139" y="421163"/>
                  </a:lnTo>
                  <a:lnTo>
                    <a:pt x="2520042" y="428468"/>
                  </a:lnTo>
                  <a:lnTo>
                    <a:pt x="2521311" y="436091"/>
                  </a:lnTo>
                  <a:lnTo>
                    <a:pt x="2522580" y="443397"/>
                  </a:lnTo>
                  <a:lnTo>
                    <a:pt x="2523849" y="450702"/>
                  </a:lnTo>
                  <a:lnTo>
                    <a:pt x="2524484" y="458325"/>
                  </a:lnTo>
                  <a:lnTo>
                    <a:pt x="2524801" y="465948"/>
                  </a:lnTo>
                  <a:lnTo>
                    <a:pt x="2525118" y="473570"/>
                  </a:lnTo>
                  <a:lnTo>
                    <a:pt x="2525118" y="480876"/>
                  </a:lnTo>
                  <a:lnTo>
                    <a:pt x="2524801" y="488181"/>
                  </a:lnTo>
                  <a:lnTo>
                    <a:pt x="2524167" y="495486"/>
                  </a:lnTo>
                  <a:lnTo>
                    <a:pt x="2523215" y="502791"/>
                  </a:lnTo>
                  <a:lnTo>
                    <a:pt x="2521946" y="510097"/>
                  </a:lnTo>
                  <a:lnTo>
                    <a:pt x="2520677" y="517402"/>
                  </a:lnTo>
                  <a:lnTo>
                    <a:pt x="2518774" y="524389"/>
                  </a:lnTo>
                  <a:lnTo>
                    <a:pt x="2516870" y="531695"/>
                  </a:lnTo>
                  <a:lnTo>
                    <a:pt x="2514649" y="538682"/>
                  </a:lnTo>
                  <a:lnTo>
                    <a:pt x="2512112" y="545670"/>
                  </a:lnTo>
                  <a:lnTo>
                    <a:pt x="2509256" y="552340"/>
                  </a:lnTo>
                  <a:lnTo>
                    <a:pt x="2506084" y="559010"/>
                  </a:lnTo>
                  <a:lnTo>
                    <a:pt x="2502594" y="565680"/>
                  </a:lnTo>
                  <a:lnTo>
                    <a:pt x="2499105" y="572032"/>
                  </a:lnTo>
                  <a:lnTo>
                    <a:pt x="2494980" y="578385"/>
                  </a:lnTo>
                  <a:lnTo>
                    <a:pt x="2490222" y="584737"/>
                  </a:lnTo>
                  <a:lnTo>
                    <a:pt x="2485781" y="590772"/>
                  </a:lnTo>
                  <a:lnTo>
                    <a:pt x="2481022" y="596489"/>
                  </a:lnTo>
                  <a:lnTo>
                    <a:pt x="2475312" y="602206"/>
                  </a:lnTo>
                  <a:lnTo>
                    <a:pt x="2469601" y="607923"/>
                  </a:lnTo>
                  <a:lnTo>
                    <a:pt x="2512112" y="590454"/>
                  </a:lnTo>
                  <a:lnTo>
                    <a:pt x="2554622" y="572985"/>
                  </a:lnTo>
                  <a:lnTo>
                    <a:pt x="2596815" y="555199"/>
                  </a:lnTo>
                  <a:lnTo>
                    <a:pt x="2639008" y="537094"/>
                  </a:lnTo>
                  <a:lnTo>
                    <a:pt x="2680883" y="518355"/>
                  </a:lnTo>
                  <a:lnTo>
                    <a:pt x="2722759" y="499615"/>
                  </a:lnTo>
                  <a:lnTo>
                    <a:pt x="2764634" y="480558"/>
                  </a:lnTo>
                  <a:lnTo>
                    <a:pt x="2805876" y="460866"/>
                  </a:lnTo>
                  <a:lnTo>
                    <a:pt x="2803972" y="457372"/>
                  </a:lnTo>
                  <a:lnTo>
                    <a:pt x="2801434" y="451655"/>
                  </a:lnTo>
                  <a:lnTo>
                    <a:pt x="2799848" y="445620"/>
                  </a:lnTo>
                  <a:lnTo>
                    <a:pt x="2798579" y="439585"/>
                  </a:lnTo>
                  <a:lnTo>
                    <a:pt x="2798262" y="433233"/>
                  </a:lnTo>
                  <a:lnTo>
                    <a:pt x="2798579" y="427198"/>
                  </a:lnTo>
                  <a:lnTo>
                    <a:pt x="2799214" y="421163"/>
                  </a:lnTo>
                  <a:lnTo>
                    <a:pt x="2800800" y="414811"/>
                  </a:lnTo>
                  <a:lnTo>
                    <a:pt x="2802703" y="409411"/>
                  </a:lnTo>
                  <a:lnTo>
                    <a:pt x="2805241" y="403377"/>
                  </a:lnTo>
                  <a:lnTo>
                    <a:pt x="2808414" y="397659"/>
                  </a:lnTo>
                  <a:lnTo>
                    <a:pt x="2812220" y="392577"/>
                  </a:lnTo>
                  <a:lnTo>
                    <a:pt x="2816345" y="387813"/>
                  </a:lnTo>
                  <a:lnTo>
                    <a:pt x="2821103" y="382731"/>
                  </a:lnTo>
                  <a:lnTo>
                    <a:pt x="2826179" y="378602"/>
                  </a:lnTo>
                  <a:lnTo>
                    <a:pt x="2831889" y="374473"/>
                  </a:lnTo>
                  <a:lnTo>
                    <a:pt x="2837917" y="371297"/>
                  </a:lnTo>
                  <a:lnTo>
                    <a:pt x="2841724" y="369391"/>
                  </a:lnTo>
                  <a:lnTo>
                    <a:pt x="2725614" y="140388"/>
                  </a:lnTo>
                  <a:lnTo>
                    <a:pt x="2722124" y="141976"/>
                  </a:lnTo>
                  <a:lnTo>
                    <a:pt x="2716097" y="144834"/>
                  </a:lnTo>
                  <a:lnTo>
                    <a:pt x="2710069" y="147058"/>
                  </a:lnTo>
                  <a:lnTo>
                    <a:pt x="2704042" y="148328"/>
                  </a:lnTo>
                  <a:lnTo>
                    <a:pt x="2697697" y="148963"/>
                  </a:lnTo>
                  <a:lnTo>
                    <a:pt x="2691669" y="149281"/>
                  </a:lnTo>
                  <a:lnTo>
                    <a:pt x="2685324" y="148646"/>
                  </a:lnTo>
                  <a:lnTo>
                    <a:pt x="2679614" y="147693"/>
                  </a:lnTo>
                  <a:lnTo>
                    <a:pt x="2673587" y="146422"/>
                  </a:lnTo>
                  <a:lnTo>
                    <a:pt x="2667876" y="144199"/>
                  </a:lnTo>
                  <a:lnTo>
                    <a:pt x="2662483" y="141341"/>
                  </a:lnTo>
                  <a:lnTo>
                    <a:pt x="2657407" y="138164"/>
                  </a:lnTo>
                  <a:lnTo>
                    <a:pt x="2652649" y="134353"/>
                  </a:lnTo>
                  <a:lnTo>
                    <a:pt x="2648207" y="130224"/>
                  </a:lnTo>
                  <a:lnTo>
                    <a:pt x="2644083" y="125777"/>
                  </a:lnTo>
                  <a:lnTo>
                    <a:pt x="2640594" y="120378"/>
                  </a:lnTo>
                  <a:lnTo>
                    <a:pt x="2637421" y="114978"/>
                  </a:lnTo>
                  <a:lnTo>
                    <a:pt x="2637421" y="114660"/>
                  </a:lnTo>
                  <a:close/>
                  <a:moveTo>
                    <a:pt x="2724345" y="0"/>
                  </a:moveTo>
                  <a:lnTo>
                    <a:pt x="2962275" y="451019"/>
                  </a:lnTo>
                  <a:lnTo>
                    <a:pt x="2931186" y="467218"/>
                  </a:lnTo>
                  <a:lnTo>
                    <a:pt x="2899779" y="482781"/>
                  </a:lnTo>
                  <a:lnTo>
                    <a:pt x="2868055" y="498345"/>
                  </a:lnTo>
                  <a:lnTo>
                    <a:pt x="2836331" y="513590"/>
                  </a:lnTo>
                  <a:lnTo>
                    <a:pt x="2804924" y="528518"/>
                  </a:lnTo>
                  <a:lnTo>
                    <a:pt x="2773200" y="543129"/>
                  </a:lnTo>
                  <a:lnTo>
                    <a:pt x="2741159" y="557739"/>
                  </a:lnTo>
                  <a:lnTo>
                    <a:pt x="2709435" y="572032"/>
                  </a:lnTo>
                  <a:lnTo>
                    <a:pt x="2677394" y="586008"/>
                  </a:lnTo>
                  <a:lnTo>
                    <a:pt x="2645352" y="599983"/>
                  </a:lnTo>
                  <a:lnTo>
                    <a:pt x="2613311" y="613640"/>
                  </a:lnTo>
                  <a:lnTo>
                    <a:pt x="2581270" y="626980"/>
                  </a:lnTo>
                  <a:lnTo>
                    <a:pt x="2548911" y="640003"/>
                  </a:lnTo>
                  <a:lnTo>
                    <a:pt x="2516870" y="652708"/>
                  </a:lnTo>
                  <a:lnTo>
                    <a:pt x="2483877" y="665412"/>
                  </a:lnTo>
                  <a:lnTo>
                    <a:pt x="2451519" y="677800"/>
                  </a:lnTo>
                  <a:lnTo>
                    <a:pt x="2419160" y="690187"/>
                  </a:lnTo>
                  <a:lnTo>
                    <a:pt x="2386484" y="701939"/>
                  </a:lnTo>
                  <a:lnTo>
                    <a:pt x="2353809" y="713373"/>
                  </a:lnTo>
                  <a:lnTo>
                    <a:pt x="2320499" y="725125"/>
                  </a:lnTo>
                  <a:lnTo>
                    <a:pt x="2287823" y="736242"/>
                  </a:lnTo>
                  <a:lnTo>
                    <a:pt x="2254830" y="747358"/>
                  </a:lnTo>
                  <a:lnTo>
                    <a:pt x="2221520" y="758157"/>
                  </a:lnTo>
                  <a:lnTo>
                    <a:pt x="2188209" y="768639"/>
                  </a:lnTo>
                  <a:lnTo>
                    <a:pt x="2155217" y="779120"/>
                  </a:lnTo>
                  <a:lnTo>
                    <a:pt x="2121589" y="789284"/>
                  </a:lnTo>
                  <a:lnTo>
                    <a:pt x="2087962" y="798813"/>
                  </a:lnTo>
                  <a:lnTo>
                    <a:pt x="2054334" y="808341"/>
                  </a:lnTo>
                  <a:lnTo>
                    <a:pt x="2020707" y="817870"/>
                  </a:lnTo>
                  <a:lnTo>
                    <a:pt x="1986445" y="827081"/>
                  </a:lnTo>
                  <a:lnTo>
                    <a:pt x="1952817" y="835974"/>
                  </a:lnTo>
                  <a:lnTo>
                    <a:pt x="1918556" y="844550"/>
                  </a:lnTo>
                  <a:lnTo>
                    <a:pt x="1800225" y="349064"/>
                  </a:lnTo>
                  <a:lnTo>
                    <a:pt x="1830363" y="341123"/>
                  </a:lnTo>
                  <a:lnTo>
                    <a:pt x="1860501" y="333183"/>
                  </a:lnTo>
                  <a:lnTo>
                    <a:pt x="1890321" y="324925"/>
                  </a:lnTo>
                  <a:lnTo>
                    <a:pt x="1920142" y="316349"/>
                  </a:lnTo>
                  <a:lnTo>
                    <a:pt x="1950280" y="308091"/>
                  </a:lnTo>
                  <a:lnTo>
                    <a:pt x="1979783" y="299515"/>
                  </a:lnTo>
                  <a:lnTo>
                    <a:pt x="2009603" y="290304"/>
                  </a:lnTo>
                  <a:lnTo>
                    <a:pt x="2039107" y="281411"/>
                  </a:lnTo>
                  <a:lnTo>
                    <a:pt x="2068293" y="271882"/>
                  </a:lnTo>
                  <a:lnTo>
                    <a:pt x="2098113" y="262353"/>
                  </a:lnTo>
                  <a:lnTo>
                    <a:pt x="2127299" y="252825"/>
                  </a:lnTo>
                  <a:lnTo>
                    <a:pt x="2156168" y="242661"/>
                  </a:lnTo>
                  <a:lnTo>
                    <a:pt x="2185354" y="232497"/>
                  </a:lnTo>
                  <a:lnTo>
                    <a:pt x="2214223" y="222333"/>
                  </a:lnTo>
                  <a:lnTo>
                    <a:pt x="2243409" y="211534"/>
                  </a:lnTo>
                  <a:lnTo>
                    <a:pt x="2272278" y="200735"/>
                  </a:lnTo>
                  <a:lnTo>
                    <a:pt x="2301147" y="189936"/>
                  </a:lnTo>
                  <a:lnTo>
                    <a:pt x="2329698" y="178820"/>
                  </a:lnTo>
                  <a:lnTo>
                    <a:pt x="2358250" y="167068"/>
                  </a:lnTo>
                  <a:lnTo>
                    <a:pt x="2386802" y="155633"/>
                  </a:lnTo>
                  <a:lnTo>
                    <a:pt x="2415353" y="143881"/>
                  </a:lnTo>
                  <a:lnTo>
                    <a:pt x="2443588" y="132130"/>
                  </a:lnTo>
                  <a:lnTo>
                    <a:pt x="2472139" y="119742"/>
                  </a:lnTo>
                  <a:lnTo>
                    <a:pt x="2500374" y="107355"/>
                  </a:lnTo>
                  <a:lnTo>
                    <a:pt x="2528608" y="94650"/>
                  </a:lnTo>
                  <a:lnTo>
                    <a:pt x="2556842" y="81628"/>
                  </a:lnTo>
                  <a:lnTo>
                    <a:pt x="2584759" y="68923"/>
                  </a:lnTo>
                  <a:lnTo>
                    <a:pt x="2612994" y="55583"/>
                  </a:lnTo>
                  <a:lnTo>
                    <a:pt x="2640911" y="41926"/>
                  </a:lnTo>
                  <a:lnTo>
                    <a:pt x="2668828" y="28268"/>
                  </a:lnTo>
                  <a:lnTo>
                    <a:pt x="2696428" y="14293"/>
                  </a:lnTo>
                  <a:lnTo>
                    <a:pt x="2724345" y="0"/>
                  </a:lnTo>
                  <a:close/>
                </a:path>
              </a:pathLst>
            </a:custGeom>
            <a:solidFill>
              <a:schemeClr val="tx2">
                <a:lumMod val="50000"/>
              </a:schemeClr>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fontAlgn="auto">
                <a:spcBef>
                  <a:spcPts val="0"/>
                </a:spcBef>
                <a:spcAft>
                  <a:spcPts val="0"/>
                </a:spcAft>
              </a:pPr>
              <a:endParaRPr lang="zh-CN" altLang="en-US" sz="1900" dirty="0">
                <a:solidFill>
                  <a:srgbClr val="602222"/>
                </a:solidFill>
                <a:latin typeface="Arial" panose="020B0604020202020204" pitchFamily="34" charset="0"/>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p:tgtEl>
                                          <p:spTgt spid="2"/>
                                        </p:tgtEl>
                                        <p:attrNameLst>
                                          <p:attrName>ppt_y</p:attrName>
                                        </p:attrNameLst>
                                      </p:cBhvr>
                                      <p:tavLst>
                                        <p:tav tm="0">
                                          <p:val>
                                            <p:strVal val="#ppt_y+#ppt_h*1.125000"/>
                                          </p:val>
                                        </p:tav>
                                        <p:tav tm="100000">
                                          <p:val>
                                            <p:strVal val="#ppt_y"/>
                                          </p:val>
                                        </p:tav>
                                      </p:tavLst>
                                    </p:anim>
                                    <p:animEffect transition="in" filter="wipe(up)">
                                      <p:cBhvr>
                                        <p:cTn id="26" dur="500"/>
                                        <p:tgtEl>
                                          <p:spTgt spid="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p:tgtEl>
                                          <p:spTgt spid="3"/>
                                        </p:tgtEl>
                                        <p:attrNameLst>
                                          <p:attrName>ppt_y</p:attrName>
                                        </p:attrNameLst>
                                      </p:cBhvr>
                                      <p:tavLst>
                                        <p:tav tm="0">
                                          <p:val>
                                            <p:strVal val="#ppt_y-#ppt_h*1.125000"/>
                                          </p:val>
                                        </p:tav>
                                        <p:tav tm="100000">
                                          <p:val>
                                            <p:strVal val="#ppt_y"/>
                                          </p:val>
                                        </p:tav>
                                      </p:tavLst>
                                    </p:anim>
                                    <p:animEffect transition="in" filter="wipe(down)">
                                      <p:cBhvr>
                                        <p:cTn id="30" dur="500"/>
                                        <p:tgtEl>
                                          <p:spTgt spid="3"/>
                                        </p:tgtEl>
                                      </p:cBhvr>
                                    </p:animEffect>
                                  </p:childTnLst>
                                </p:cTn>
                              </p:par>
                            </p:childTnLst>
                          </p:cTn>
                        </p:par>
                        <p:par>
                          <p:cTn id="31" fill="hold">
                            <p:stCondLst>
                              <p:cond delay="1500"/>
                            </p:stCondLst>
                            <p:childTnLst>
                              <p:par>
                                <p:cTn id="32" presetID="53" presetClass="entr" presetSubtype="16"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p:cTn id="34" dur="500" fill="hold"/>
                                        <p:tgtEl>
                                          <p:spTgt spid="7"/>
                                        </p:tgtEl>
                                        <p:attrNameLst>
                                          <p:attrName>ppt_w</p:attrName>
                                        </p:attrNameLst>
                                      </p:cBhvr>
                                      <p:tavLst>
                                        <p:tav tm="0">
                                          <p:val>
                                            <p:fltVal val="0"/>
                                          </p:val>
                                        </p:tav>
                                        <p:tav tm="100000">
                                          <p:val>
                                            <p:strVal val="#ppt_w"/>
                                          </p:val>
                                        </p:tav>
                                      </p:tavLst>
                                    </p:anim>
                                    <p:anim calcmode="lin" valueType="num">
                                      <p:cBhvr>
                                        <p:cTn id="35" dur="500" fill="hold"/>
                                        <p:tgtEl>
                                          <p:spTgt spid="7"/>
                                        </p:tgtEl>
                                        <p:attrNameLst>
                                          <p:attrName>ppt_h</p:attrName>
                                        </p:attrNameLst>
                                      </p:cBhvr>
                                      <p:tavLst>
                                        <p:tav tm="0">
                                          <p:val>
                                            <p:fltVal val="0"/>
                                          </p:val>
                                        </p:tav>
                                        <p:tav tm="100000">
                                          <p:val>
                                            <p:strVal val="#ppt_h"/>
                                          </p:val>
                                        </p:tav>
                                      </p:tavLst>
                                    </p:anim>
                                    <p:animEffect transition="in" filter="fade">
                                      <p:cBhvr>
                                        <p:cTn id="36" dur="500"/>
                                        <p:tgtEl>
                                          <p:spTgt spid="7"/>
                                        </p:tgtEl>
                                      </p:cBhvr>
                                    </p:animEffect>
                                  </p:childTnLst>
                                </p:cTn>
                              </p:par>
                            </p:childTnLst>
                          </p:cTn>
                        </p:par>
                        <p:par>
                          <p:cTn id="37" fill="hold">
                            <p:stCondLst>
                              <p:cond delay="2000"/>
                            </p:stCondLst>
                            <p:childTnLst>
                              <p:par>
                                <p:cTn id="38" presetID="16" presetClass="entr" presetSubtype="21" fill="hold" nodeType="after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barn(inVertical)">
                                      <p:cBhvr>
                                        <p:cTn id="40" dur="5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p:tgtEl>
                                          <p:spTgt spid="21"/>
                                        </p:tgtEl>
                                        <p:attrNameLst>
                                          <p:attrName>ppt_y</p:attrName>
                                        </p:attrNameLst>
                                      </p:cBhvr>
                                      <p:tavLst>
                                        <p:tav tm="0">
                                          <p:val>
                                            <p:strVal val="#ppt_y+#ppt_h*1.125000"/>
                                          </p:val>
                                        </p:tav>
                                        <p:tav tm="100000">
                                          <p:val>
                                            <p:strVal val="#ppt_y"/>
                                          </p:val>
                                        </p:tav>
                                      </p:tavLst>
                                    </p:anim>
                                    <p:animEffect transition="in" filter="wipe(up)">
                                      <p:cBhvr>
                                        <p:cTn id="47" dur="500"/>
                                        <p:tgtEl>
                                          <p:spTgt spid="21"/>
                                        </p:tgtEl>
                                      </p:cBhvr>
                                    </p:animEffect>
                                  </p:childTnLst>
                                </p:cTn>
                              </p:par>
                              <p:par>
                                <p:cTn id="48" presetID="12" presetClass="entr" presetSubtype="1"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p:tgtEl>
                                          <p:spTgt spid="22"/>
                                        </p:tgtEl>
                                        <p:attrNameLst>
                                          <p:attrName>ppt_y</p:attrName>
                                        </p:attrNameLst>
                                      </p:cBhvr>
                                      <p:tavLst>
                                        <p:tav tm="0">
                                          <p:val>
                                            <p:strVal val="#ppt_y-#ppt_h*1.125000"/>
                                          </p:val>
                                        </p:tav>
                                        <p:tav tm="100000">
                                          <p:val>
                                            <p:strVal val="#ppt_y"/>
                                          </p:val>
                                        </p:tav>
                                      </p:tavLst>
                                    </p:anim>
                                    <p:animEffect transition="in" filter="wipe(down)">
                                      <p:cBhvr>
                                        <p:cTn id="5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48" grpId="0" animBg="1"/>
      <p:bldP spid="21" grpId="0"/>
      <p:bldP spid="22" grpId="0"/>
      <p:bldP spid="2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方法重写</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矩形 2"/>
          <p:cNvSpPr/>
          <p:nvPr/>
        </p:nvSpPr>
        <p:spPr>
          <a:xfrm>
            <a:off x="1297741" y="1223704"/>
            <a:ext cx="9289360" cy="581057"/>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	class Person: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Person</a:t>
            </a:r>
            <a:r>
              <a:rPr lang="zh-CN" altLang="en-US" sz="2400" dirty="0">
                <a:solidFill>
                  <a:schemeClr val="tx1">
                    <a:lumMod val="85000"/>
                    <a:lumOff val="15000"/>
                  </a:schemeClr>
                </a:solidFill>
                <a:ea typeface="微软雅黑" panose="020B0503020204020204" pitchFamily="34" charset="-122"/>
              </a:rPr>
              <a:t>类</a:t>
            </a:r>
            <a:endParaRPr lang="zh-CN" altLang="en-US" sz="2400" dirty="0">
              <a:solidFill>
                <a:schemeClr val="tx1">
                  <a:lumMod val="85000"/>
                  <a:lumOff val="15000"/>
                </a:schemeClr>
              </a:solidFill>
              <a:ea typeface="微软雅黑" panose="020B0503020204020204" pitchFamily="34" charset="-122"/>
            </a:endParaRPr>
          </a:p>
        </p:txBody>
      </p:sp>
      <p:sp>
        <p:nvSpPr>
          <p:cNvPr id="48" name="KSO_Shape"/>
          <p:cNvSpPr/>
          <p:nvPr/>
        </p:nvSpPr>
        <p:spPr>
          <a:xfrm>
            <a:off x="1269988" y="1195930"/>
            <a:ext cx="9526966" cy="763989"/>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25" name="KSO_Shape"/>
          <p:cNvSpPr/>
          <p:nvPr/>
        </p:nvSpPr>
        <p:spPr>
          <a:xfrm>
            <a:off x="1269988" y="2342548"/>
            <a:ext cx="9526966" cy="763989"/>
          </a:xfrm>
          <a:prstGeom prst="roundRect">
            <a:avLst>
              <a:gd name="adj" fmla="val 13926"/>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27" name="矩形 26"/>
          <p:cNvSpPr/>
          <p:nvPr/>
        </p:nvSpPr>
        <p:spPr>
          <a:xfrm>
            <a:off x="1297741" y="2342548"/>
            <a:ext cx="9289360" cy="581057"/>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2	    def __</a:t>
            </a:r>
            <a:r>
              <a:rPr lang="en-US" altLang="zh-CN" sz="2400" dirty="0" err="1">
                <a:solidFill>
                  <a:schemeClr val="tx1">
                    <a:lumMod val="85000"/>
                    <a:lumOff val="15000"/>
                  </a:schemeClr>
                </a:solidFill>
                <a:ea typeface="微软雅黑" panose="020B0503020204020204" pitchFamily="34" charset="-122"/>
              </a:rPr>
              <a:t>init</a:t>
            </a:r>
            <a:r>
              <a:rPr lang="en-US" altLang="zh-CN" sz="2400" dirty="0">
                <a:solidFill>
                  <a:schemeClr val="tx1">
                    <a:lumMod val="85000"/>
                    <a:lumOff val="15000"/>
                  </a:schemeClr>
                </a:solidFill>
                <a:ea typeface="微软雅黑" panose="020B0503020204020204" pitchFamily="34" charset="-122"/>
              </a:rPr>
              <a:t>__(self, name): #</a:t>
            </a:r>
            <a:r>
              <a:rPr lang="zh-CN" altLang="en-US" sz="2400" dirty="0">
                <a:solidFill>
                  <a:schemeClr val="tx1">
                    <a:lumMod val="85000"/>
                    <a:lumOff val="15000"/>
                  </a:schemeClr>
                </a:solidFill>
                <a:ea typeface="微软雅黑" panose="020B0503020204020204" pitchFamily="34" charset="-122"/>
              </a:rPr>
              <a:t>定义构造方法</a:t>
            </a:r>
            <a:endParaRPr lang="zh-CN" altLang="en-US" sz="2400" dirty="0">
              <a:solidFill>
                <a:schemeClr val="tx1">
                  <a:lumMod val="85000"/>
                  <a:lumOff val="15000"/>
                </a:schemeClr>
              </a:solidFill>
              <a:ea typeface="微软雅黑" panose="020B0503020204020204" pitchFamily="34" charset="-122"/>
            </a:endParaRPr>
          </a:p>
        </p:txBody>
      </p:sp>
      <p:sp>
        <p:nvSpPr>
          <p:cNvPr id="28" name="矩形 27"/>
          <p:cNvSpPr/>
          <p:nvPr/>
        </p:nvSpPr>
        <p:spPr>
          <a:xfrm>
            <a:off x="1297741" y="3372108"/>
            <a:ext cx="9289360" cy="580865"/>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3	       self.name=name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对象的</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属性赋为形参</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的值</a:t>
            </a:r>
            <a:endParaRPr lang="zh-CN" altLang="en-US" sz="2400" dirty="0">
              <a:solidFill>
                <a:schemeClr val="tx1">
                  <a:lumMod val="85000"/>
                  <a:lumOff val="15000"/>
                </a:schemeClr>
              </a:solidFill>
              <a:ea typeface="微软雅黑" panose="020B0503020204020204" pitchFamily="34" charset="-122"/>
            </a:endParaRPr>
          </a:p>
        </p:txBody>
      </p:sp>
      <p:sp>
        <p:nvSpPr>
          <p:cNvPr id="29" name="KSO_Shape"/>
          <p:cNvSpPr/>
          <p:nvPr/>
        </p:nvSpPr>
        <p:spPr>
          <a:xfrm>
            <a:off x="1269988" y="3344334"/>
            <a:ext cx="9526966" cy="763989"/>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30" name="KSO_Shape"/>
          <p:cNvSpPr/>
          <p:nvPr/>
        </p:nvSpPr>
        <p:spPr>
          <a:xfrm>
            <a:off x="1269988" y="4490952"/>
            <a:ext cx="9526966" cy="763989"/>
          </a:xfrm>
          <a:prstGeom prst="roundRect">
            <a:avLst>
              <a:gd name="adj" fmla="val 13926"/>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31" name="矩形 30"/>
          <p:cNvSpPr/>
          <p:nvPr/>
        </p:nvSpPr>
        <p:spPr>
          <a:xfrm>
            <a:off x="1297741" y="4490952"/>
            <a:ext cx="9289360" cy="581057"/>
          </a:xfrm>
          <a:prstGeom prst="rect">
            <a:avLst/>
          </a:prstGeom>
        </p:spPr>
        <p:txBody>
          <a:bodyPr wrap="square">
            <a:spAutoFit/>
          </a:bodyPr>
          <a:lstStyle/>
          <a:p>
            <a:pPr>
              <a:lnSpc>
                <a:spcPct val="150000"/>
              </a:lnSpc>
              <a:spcBef>
                <a:spcPct val="0"/>
              </a:spcBef>
              <a:defRPr/>
            </a:pPr>
            <a:r>
              <a:rPr lang="en-US" altLang="zh-CN" sz="2400" b="1" dirty="0">
                <a:solidFill>
                  <a:schemeClr val="tx1">
                    <a:lumMod val="85000"/>
                    <a:lumOff val="15000"/>
                  </a:schemeClr>
                </a:solidFill>
                <a:ea typeface="微软雅黑" panose="020B0503020204020204" pitchFamily="34" charset="-122"/>
              </a:rPr>
              <a:t>4</a:t>
            </a:r>
            <a:r>
              <a:rPr lang="en-US" altLang="zh-CN" sz="2400" dirty="0">
                <a:solidFill>
                  <a:schemeClr val="tx1">
                    <a:lumMod val="85000"/>
                    <a:lumOff val="15000"/>
                  </a:schemeClr>
                </a:solidFill>
                <a:ea typeface="微软雅黑" panose="020B0503020204020204" pitchFamily="34" charset="-122"/>
              </a:rPr>
              <a:t>	    </a:t>
            </a:r>
            <a:r>
              <a:rPr lang="en-US" altLang="zh-CN" sz="2400" b="1" dirty="0">
                <a:solidFill>
                  <a:schemeClr val="tx1">
                    <a:lumMod val="85000"/>
                    <a:lumOff val="15000"/>
                  </a:schemeClr>
                </a:solidFill>
                <a:ea typeface="微软雅黑" panose="020B0503020204020204" pitchFamily="34" charset="-122"/>
              </a:rPr>
              <a:t>def </a:t>
            </a:r>
            <a:r>
              <a:rPr lang="en-US" altLang="zh-CN" sz="2400" b="1" dirty="0" err="1">
                <a:solidFill>
                  <a:schemeClr val="tx1">
                    <a:lumMod val="85000"/>
                    <a:lumOff val="15000"/>
                  </a:schemeClr>
                </a:solidFill>
                <a:ea typeface="微软雅黑" panose="020B0503020204020204" pitchFamily="34" charset="-122"/>
              </a:rPr>
              <a:t>PrintInfo</a:t>
            </a:r>
            <a:r>
              <a:rPr lang="en-US" altLang="zh-CN" sz="2400" b="1" dirty="0">
                <a:solidFill>
                  <a:schemeClr val="tx1">
                    <a:lumMod val="85000"/>
                    <a:lumOff val="15000"/>
                  </a:schemeClr>
                </a:solidFill>
                <a:ea typeface="微软雅黑" panose="020B0503020204020204" pitchFamily="34" charset="-122"/>
              </a:rPr>
              <a:t>(self): #</a:t>
            </a:r>
            <a:r>
              <a:rPr lang="zh-CN" altLang="en-US" sz="2400" b="1" dirty="0">
                <a:solidFill>
                  <a:schemeClr val="tx1">
                    <a:lumMod val="85000"/>
                    <a:lumOff val="15000"/>
                  </a:schemeClr>
                </a:solidFill>
                <a:ea typeface="微软雅黑" panose="020B0503020204020204" pitchFamily="34" charset="-122"/>
              </a:rPr>
              <a:t>定义</a:t>
            </a:r>
            <a:r>
              <a:rPr lang="en-US" altLang="zh-CN" sz="2400" b="1" dirty="0" err="1">
                <a:solidFill>
                  <a:schemeClr val="tx1">
                    <a:lumMod val="85000"/>
                    <a:lumOff val="15000"/>
                  </a:schemeClr>
                </a:solidFill>
                <a:ea typeface="微软雅黑" panose="020B0503020204020204" pitchFamily="34" charset="-122"/>
              </a:rPr>
              <a:t>PrintInfo</a:t>
            </a:r>
            <a:r>
              <a:rPr lang="zh-CN" altLang="en-US" sz="2400" b="1" dirty="0">
                <a:solidFill>
                  <a:schemeClr val="tx1">
                    <a:lumMod val="85000"/>
                    <a:lumOff val="15000"/>
                  </a:schemeClr>
                </a:solidFill>
                <a:ea typeface="微软雅黑" panose="020B0503020204020204" pitchFamily="34" charset="-122"/>
              </a:rPr>
              <a:t>方法</a:t>
            </a:r>
            <a:endParaRPr lang="zh-CN" altLang="en-US" sz="2400" b="1" dirty="0">
              <a:solidFill>
                <a:schemeClr val="tx1">
                  <a:lumMod val="85000"/>
                  <a:lumOff val="15000"/>
                </a:schemeClr>
              </a:solidFill>
              <a:ea typeface="微软雅黑" panose="020B0503020204020204" pitchFamily="34" charset="-122"/>
            </a:endParaRPr>
          </a:p>
        </p:txBody>
      </p:sp>
      <p:sp>
        <p:nvSpPr>
          <p:cNvPr id="11" name="矩形 10"/>
          <p:cNvSpPr/>
          <p:nvPr/>
        </p:nvSpPr>
        <p:spPr>
          <a:xfrm>
            <a:off x="1297741" y="5571032"/>
            <a:ext cx="9289360" cy="581057"/>
          </a:xfrm>
          <a:prstGeom prst="rect">
            <a:avLst/>
          </a:prstGeom>
        </p:spPr>
        <p:txBody>
          <a:bodyPr wrap="square">
            <a:spAutoFit/>
          </a:bodyPr>
          <a:lstStyle/>
          <a:p>
            <a:pPr>
              <a:lnSpc>
                <a:spcPct val="150000"/>
              </a:lnSpc>
              <a:spcBef>
                <a:spcPct val="0"/>
              </a:spcBef>
              <a:defRPr/>
            </a:pPr>
            <a:r>
              <a:rPr lang="en-US" altLang="zh-CN" sz="2400" b="1" dirty="0">
                <a:solidFill>
                  <a:schemeClr val="tx1">
                    <a:lumMod val="85000"/>
                    <a:lumOff val="15000"/>
                  </a:schemeClr>
                </a:solidFill>
                <a:ea typeface="微软雅黑" panose="020B0503020204020204" pitchFamily="34" charset="-122"/>
              </a:rPr>
              <a:t>5	        print('</a:t>
            </a:r>
            <a:r>
              <a:rPr lang="zh-CN" altLang="en-US" sz="2400" b="1" dirty="0">
                <a:solidFill>
                  <a:schemeClr val="tx1">
                    <a:lumMod val="85000"/>
                    <a:lumOff val="15000"/>
                  </a:schemeClr>
                </a:solidFill>
                <a:ea typeface="微软雅黑" panose="020B0503020204020204" pitchFamily="34" charset="-122"/>
              </a:rPr>
              <a:t>姓名：</a:t>
            </a:r>
            <a:r>
              <a:rPr lang="en-US" altLang="zh-CN" sz="2400" b="1" dirty="0">
                <a:solidFill>
                  <a:schemeClr val="tx1">
                    <a:lumMod val="85000"/>
                    <a:lumOff val="15000"/>
                  </a:schemeClr>
                </a:solidFill>
                <a:ea typeface="微软雅黑" panose="020B0503020204020204" pitchFamily="34" charset="-122"/>
              </a:rPr>
              <a:t>%</a:t>
            </a:r>
            <a:r>
              <a:rPr lang="en-US" altLang="zh-CN" sz="2400" b="1" dirty="0" err="1">
                <a:solidFill>
                  <a:schemeClr val="tx1">
                    <a:lumMod val="85000"/>
                    <a:lumOff val="15000"/>
                  </a:schemeClr>
                </a:solidFill>
                <a:ea typeface="微软雅黑" panose="020B0503020204020204" pitchFamily="34" charset="-122"/>
              </a:rPr>
              <a:t>s'%self.name</a:t>
            </a:r>
            <a:r>
              <a:rPr lang="en-US" altLang="zh-CN" sz="2400" b="1" dirty="0">
                <a:solidFill>
                  <a:schemeClr val="tx1">
                    <a:lumMod val="85000"/>
                    <a:lumOff val="15000"/>
                  </a:schemeClr>
                </a:solidFill>
                <a:ea typeface="微软雅黑" panose="020B0503020204020204" pitchFamily="34" charset="-122"/>
              </a:rPr>
              <a:t>)</a:t>
            </a:r>
            <a:endParaRPr lang="en-US" altLang="zh-CN" sz="2400" b="1" dirty="0">
              <a:solidFill>
                <a:schemeClr val="tx1">
                  <a:lumMod val="85000"/>
                  <a:lumOff val="15000"/>
                </a:schemeClr>
              </a:solidFill>
              <a:ea typeface="微软雅黑" panose="020B0503020204020204" pitchFamily="34" charset="-122"/>
            </a:endParaRPr>
          </a:p>
        </p:txBody>
      </p:sp>
      <p:sp>
        <p:nvSpPr>
          <p:cNvPr id="12" name="KSO_Shape"/>
          <p:cNvSpPr/>
          <p:nvPr/>
        </p:nvSpPr>
        <p:spPr>
          <a:xfrm>
            <a:off x="1269988" y="5543258"/>
            <a:ext cx="9526966" cy="763989"/>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p:tgtEl>
                                          <p:spTgt spid="3"/>
                                        </p:tgtEl>
                                        <p:attrNameLst>
                                          <p:attrName>ppt_y</p:attrName>
                                        </p:attrNameLst>
                                      </p:cBhvr>
                                      <p:tavLst>
                                        <p:tav tm="0">
                                          <p:val>
                                            <p:strVal val="#ppt_y-#ppt_h*1.125000"/>
                                          </p:val>
                                        </p:tav>
                                        <p:tav tm="100000">
                                          <p:val>
                                            <p:strVal val="#ppt_y"/>
                                          </p:val>
                                        </p:tav>
                                      </p:tavLst>
                                    </p:anim>
                                    <p:animEffect transition="in" filter="wipe(down)">
                                      <p:cBhvr>
                                        <p:cTn id="17" dur="500"/>
                                        <p:tgtEl>
                                          <p:spTgt spid="3"/>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additive="base">
                                        <p:cTn id="24" dur="500"/>
                                        <p:tgtEl>
                                          <p:spTgt spid="27"/>
                                        </p:tgtEl>
                                        <p:attrNameLst>
                                          <p:attrName>ppt_y</p:attrName>
                                        </p:attrNameLst>
                                      </p:cBhvr>
                                      <p:tavLst>
                                        <p:tav tm="0">
                                          <p:val>
                                            <p:strVal val="#ppt_y-#ppt_h*1.125000"/>
                                          </p:val>
                                        </p:tav>
                                        <p:tav tm="100000">
                                          <p:val>
                                            <p:strVal val="#ppt_y"/>
                                          </p:val>
                                        </p:tav>
                                      </p:tavLst>
                                    </p:anim>
                                    <p:animEffect transition="in" filter="wipe(down)">
                                      <p:cBhvr>
                                        <p:cTn id="25" dur="500"/>
                                        <p:tgtEl>
                                          <p:spTgt spid="27"/>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2" presetClass="entr" presetSubtype="1"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500"/>
                                        <p:tgtEl>
                                          <p:spTgt spid="28"/>
                                        </p:tgtEl>
                                        <p:attrNameLst>
                                          <p:attrName>ppt_y</p:attrName>
                                        </p:attrNameLst>
                                      </p:cBhvr>
                                      <p:tavLst>
                                        <p:tav tm="0">
                                          <p:val>
                                            <p:strVal val="#ppt_y-#ppt_h*1.125000"/>
                                          </p:val>
                                        </p:tav>
                                        <p:tav tm="100000">
                                          <p:val>
                                            <p:strVal val="#ppt_y"/>
                                          </p:val>
                                        </p:tav>
                                      </p:tavLst>
                                    </p:anim>
                                    <p:animEffect transition="in" filter="wipe(down)">
                                      <p:cBhvr>
                                        <p:cTn id="33" dur="500"/>
                                        <p:tgtEl>
                                          <p:spTgt spid="28"/>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2" presetClass="entr" presetSubtype="1"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 calcmode="lin" valueType="num">
                                      <p:cBhvr additive="base">
                                        <p:cTn id="40" dur="500"/>
                                        <p:tgtEl>
                                          <p:spTgt spid="31"/>
                                        </p:tgtEl>
                                        <p:attrNameLst>
                                          <p:attrName>ppt_y</p:attrName>
                                        </p:attrNameLst>
                                      </p:cBhvr>
                                      <p:tavLst>
                                        <p:tav tm="0">
                                          <p:val>
                                            <p:strVal val="#ppt_y-#ppt_h*1.125000"/>
                                          </p:val>
                                        </p:tav>
                                        <p:tav tm="100000">
                                          <p:val>
                                            <p:strVal val="#ppt_y"/>
                                          </p:val>
                                        </p:tav>
                                      </p:tavLst>
                                    </p:anim>
                                    <p:animEffect transition="in" filter="wipe(down)">
                                      <p:cBhvr>
                                        <p:cTn id="41" dur="500"/>
                                        <p:tgtEl>
                                          <p:spTgt spid="31"/>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12" presetClass="entr" presetSubtype="1"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additive="base">
                                        <p:cTn id="48" dur="500"/>
                                        <p:tgtEl>
                                          <p:spTgt spid="11"/>
                                        </p:tgtEl>
                                        <p:attrNameLst>
                                          <p:attrName>ppt_y</p:attrName>
                                        </p:attrNameLst>
                                      </p:cBhvr>
                                      <p:tavLst>
                                        <p:tav tm="0">
                                          <p:val>
                                            <p:strVal val="#ppt_y-#ppt_h*1.125000"/>
                                          </p:val>
                                        </p:tav>
                                        <p:tav tm="100000">
                                          <p:val>
                                            <p:strVal val="#ppt_y"/>
                                          </p:val>
                                        </p:tav>
                                      </p:tavLst>
                                    </p:anim>
                                    <p:animEffect transition="in" filter="wipe(down)">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48" grpId="0" animBg="1"/>
      <p:bldP spid="25" grpId="0" animBg="1"/>
      <p:bldP spid="27" grpId="0"/>
      <p:bldP spid="28" grpId="0"/>
      <p:bldP spid="29" grpId="0" animBg="1"/>
      <p:bldP spid="30" grpId="0" animBg="1"/>
      <p:bldP spid="31" grpId="0"/>
      <p:bldP spid="11" grpId="0"/>
      <p:bldP spid="1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方法重写</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KSO_Shape"/>
          <p:cNvSpPr/>
          <p:nvPr/>
        </p:nvSpPr>
        <p:spPr>
          <a:xfrm>
            <a:off x="1595303" y="1183050"/>
            <a:ext cx="9534904" cy="763989"/>
          </a:xfrm>
          <a:prstGeom prst="roundRect">
            <a:avLst>
              <a:gd name="adj" fmla="val 13926"/>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27" name="矩形 26"/>
          <p:cNvSpPr/>
          <p:nvPr/>
        </p:nvSpPr>
        <p:spPr>
          <a:xfrm>
            <a:off x="1623056" y="1183050"/>
            <a:ext cx="9839938" cy="581057"/>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6	class Student(Person): #</a:t>
            </a:r>
            <a:r>
              <a:rPr lang="zh-CN" altLang="en-US" sz="2400" dirty="0">
                <a:solidFill>
                  <a:schemeClr val="tx1">
                    <a:lumMod val="85000"/>
                    <a:lumOff val="15000"/>
                  </a:schemeClr>
                </a:solidFill>
                <a:ea typeface="微软雅黑" panose="020B0503020204020204" pitchFamily="34" charset="-122"/>
              </a:rPr>
              <a:t>以</a:t>
            </a:r>
            <a:r>
              <a:rPr lang="en-US" altLang="zh-CN" sz="2400" dirty="0">
                <a:solidFill>
                  <a:schemeClr val="tx1">
                    <a:lumMod val="85000"/>
                    <a:lumOff val="15000"/>
                  </a:schemeClr>
                </a:solidFill>
                <a:ea typeface="微软雅黑" panose="020B0503020204020204" pitchFamily="34" charset="-122"/>
              </a:rPr>
              <a:t>Person</a:t>
            </a:r>
            <a:r>
              <a:rPr lang="zh-CN" altLang="en-US" sz="2400" dirty="0">
                <a:solidFill>
                  <a:schemeClr val="tx1">
                    <a:lumMod val="85000"/>
                    <a:lumOff val="15000"/>
                  </a:schemeClr>
                </a:solidFill>
                <a:ea typeface="微软雅黑" panose="020B0503020204020204" pitchFamily="34" charset="-122"/>
              </a:rPr>
              <a:t>类作为父类定义子类</a:t>
            </a:r>
            <a:r>
              <a:rPr lang="en-US" altLang="zh-CN" sz="2400" dirty="0">
                <a:solidFill>
                  <a:schemeClr val="tx1">
                    <a:lumMod val="85000"/>
                    <a:lumOff val="15000"/>
                  </a:schemeClr>
                </a:solidFill>
                <a:ea typeface="微软雅黑" panose="020B0503020204020204" pitchFamily="34" charset="-122"/>
              </a:rPr>
              <a:t>Student</a:t>
            </a:r>
            <a:endParaRPr lang="en-US" altLang="zh-CN" sz="2400" dirty="0">
              <a:solidFill>
                <a:schemeClr val="tx1">
                  <a:lumMod val="85000"/>
                  <a:lumOff val="15000"/>
                </a:schemeClr>
              </a:solidFill>
              <a:ea typeface="微软雅黑" panose="020B0503020204020204" pitchFamily="34" charset="-122"/>
            </a:endParaRPr>
          </a:p>
        </p:txBody>
      </p:sp>
      <p:sp>
        <p:nvSpPr>
          <p:cNvPr id="28" name="矩形 27"/>
          <p:cNvSpPr/>
          <p:nvPr/>
        </p:nvSpPr>
        <p:spPr>
          <a:xfrm>
            <a:off x="1623056" y="2061778"/>
            <a:ext cx="9839938" cy="580865"/>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7	    def __</a:t>
            </a:r>
            <a:r>
              <a:rPr lang="en-US" altLang="zh-CN" sz="2400" dirty="0" err="1">
                <a:solidFill>
                  <a:schemeClr val="tx1">
                    <a:lumMod val="85000"/>
                    <a:lumOff val="15000"/>
                  </a:schemeClr>
                </a:solidFill>
                <a:ea typeface="微软雅黑" panose="020B0503020204020204" pitchFamily="34" charset="-122"/>
              </a:rPr>
              <a:t>init</a:t>
            </a:r>
            <a:r>
              <a:rPr lang="en-US" altLang="zh-CN" sz="2400" dirty="0">
                <a:solidFill>
                  <a:schemeClr val="tx1">
                    <a:lumMod val="85000"/>
                    <a:lumOff val="15000"/>
                  </a:schemeClr>
                </a:solidFill>
                <a:ea typeface="微软雅黑" panose="020B0503020204020204" pitchFamily="34" charset="-122"/>
              </a:rPr>
              <a:t>__(self, </a:t>
            </a:r>
            <a:r>
              <a:rPr lang="en-US" altLang="zh-CN" sz="2400" dirty="0" err="1">
                <a:solidFill>
                  <a:schemeClr val="tx1">
                    <a:lumMod val="85000"/>
                    <a:lumOff val="15000"/>
                  </a:schemeClr>
                </a:solidFill>
                <a:ea typeface="微软雅黑" panose="020B0503020204020204" pitchFamily="34" charset="-122"/>
              </a:rPr>
              <a:t>sno</a:t>
            </a:r>
            <a:r>
              <a:rPr lang="en-US" altLang="zh-CN" sz="2400" dirty="0">
                <a:solidFill>
                  <a:schemeClr val="tx1">
                    <a:lumMod val="85000"/>
                    <a:lumOff val="15000"/>
                  </a:schemeClr>
                </a:solidFill>
                <a:ea typeface="微软雅黑" panose="020B0503020204020204" pitchFamily="34" charset="-122"/>
              </a:rPr>
              <a:t>, name): #</a:t>
            </a:r>
            <a:r>
              <a:rPr lang="zh-CN" altLang="en-US" sz="2400" dirty="0">
                <a:solidFill>
                  <a:schemeClr val="tx1">
                    <a:lumMod val="85000"/>
                    <a:lumOff val="15000"/>
                  </a:schemeClr>
                </a:solidFill>
                <a:ea typeface="微软雅黑" panose="020B0503020204020204" pitchFamily="34" charset="-122"/>
              </a:rPr>
              <a:t>定义构造方法</a:t>
            </a:r>
            <a:endParaRPr lang="zh-CN" altLang="en-US" sz="2400" dirty="0">
              <a:solidFill>
                <a:schemeClr val="tx1">
                  <a:lumMod val="85000"/>
                  <a:lumOff val="15000"/>
                </a:schemeClr>
              </a:solidFill>
              <a:ea typeface="微软雅黑" panose="020B0503020204020204" pitchFamily="34" charset="-122"/>
            </a:endParaRPr>
          </a:p>
        </p:txBody>
      </p:sp>
      <p:sp>
        <p:nvSpPr>
          <p:cNvPr id="29" name="KSO_Shape"/>
          <p:cNvSpPr/>
          <p:nvPr/>
        </p:nvSpPr>
        <p:spPr>
          <a:xfrm>
            <a:off x="1595303" y="2034004"/>
            <a:ext cx="9534904" cy="763989"/>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30" name="KSO_Shape"/>
          <p:cNvSpPr/>
          <p:nvPr/>
        </p:nvSpPr>
        <p:spPr>
          <a:xfrm>
            <a:off x="1595303" y="2878963"/>
            <a:ext cx="9534904" cy="763989"/>
          </a:xfrm>
          <a:prstGeom prst="roundRect">
            <a:avLst>
              <a:gd name="adj" fmla="val 13926"/>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31" name="矩形 30"/>
          <p:cNvSpPr/>
          <p:nvPr/>
        </p:nvSpPr>
        <p:spPr>
          <a:xfrm>
            <a:off x="1623056" y="2878963"/>
            <a:ext cx="9839938" cy="581057"/>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8	        </a:t>
            </a:r>
            <a:r>
              <a:rPr lang="en-US" altLang="zh-CN" sz="2400" dirty="0" err="1">
                <a:solidFill>
                  <a:schemeClr val="tx1">
                    <a:lumMod val="85000"/>
                    <a:lumOff val="15000"/>
                  </a:schemeClr>
                </a:solidFill>
                <a:ea typeface="微软雅黑" panose="020B0503020204020204" pitchFamily="34" charset="-122"/>
              </a:rPr>
              <a:t>self.sno</a:t>
            </a:r>
            <a:r>
              <a:rPr lang="en-US" altLang="zh-CN" sz="2400" dirty="0">
                <a:solidFill>
                  <a:schemeClr val="tx1">
                    <a:lumMod val="85000"/>
                    <a:lumOff val="15000"/>
                  </a:schemeClr>
                </a:solidFill>
                <a:ea typeface="微软雅黑" panose="020B0503020204020204" pitchFamily="34" charset="-122"/>
              </a:rPr>
              <a:t>=</a:t>
            </a:r>
            <a:r>
              <a:rPr lang="en-US" altLang="zh-CN" sz="2400" dirty="0" err="1">
                <a:solidFill>
                  <a:schemeClr val="tx1">
                    <a:lumMod val="85000"/>
                    <a:lumOff val="15000"/>
                  </a:schemeClr>
                </a:solidFill>
                <a:ea typeface="微软雅黑" panose="020B0503020204020204" pitchFamily="34" charset="-122"/>
              </a:rPr>
              <a:t>sno</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对象的</a:t>
            </a:r>
            <a:r>
              <a:rPr lang="en-US" altLang="zh-CN" sz="2400" dirty="0" err="1">
                <a:solidFill>
                  <a:schemeClr val="tx1">
                    <a:lumMod val="85000"/>
                    <a:lumOff val="15000"/>
                  </a:schemeClr>
                </a:solidFill>
                <a:ea typeface="微软雅黑" panose="020B0503020204020204" pitchFamily="34" charset="-122"/>
              </a:rPr>
              <a:t>sno</a:t>
            </a:r>
            <a:r>
              <a:rPr lang="zh-CN" altLang="en-US" sz="2400" dirty="0">
                <a:solidFill>
                  <a:schemeClr val="tx1">
                    <a:lumMod val="85000"/>
                    <a:lumOff val="15000"/>
                  </a:schemeClr>
                </a:solidFill>
                <a:ea typeface="微软雅黑" panose="020B0503020204020204" pitchFamily="34" charset="-122"/>
              </a:rPr>
              <a:t>属性赋为形参</a:t>
            </a:r>
            <a:r>
              <a:rPr lang="en-US" altLang="zh-CN" sz="2400" dirty="0" err="1">
                <a:solidFill>
                  <a:schemeClr val="tx1">
                    <a:lumMod val="85000"/>
                    <a:lumOff val="15000"/>
                  </a:schemeClr>
                </a:solidFill>
                <a:ea typeface="微软雅黑" panose="020B0503020204020204" pitchFamily="34" charset="-122"/>
              </a:rPr>
              <a:t>sno</a:t>
            </a:r>
            <a:r>
              <a:rPr lang="zh-CN" altLang="en-US" sz="2400" dirty="0">
                <a:solidFill>
                  <a:schemeClr val="tx1">
                    <a:lumMod val="85000"/>
                    <a:lumOff val="15000"/>
                  </a:schemeClr>
                </a:solidFill>
                <a:ea typeface="微软雅黑" panose="020B0503020204020204" pitchFamily="34" charset="-122"/>
              </a:rPr>
              <a:t>的值</a:t>
            </a:r>
            <a:endParaRPr lang="zh-CN" altLang="en-US" sz="2400" dirty="0">
              <a:solidFill>
                <a:schemeClr val="tx1">
                  <a:lumMod val="85000"/>
                  <a:lumOff val="15000"/>
                </a:schemeClr>
              </a:solidFill>
              <a:ea typeface="微软雅黑" panose="020B0503020204020204" pitchFamily="34" charset="-122"/>
            </a:endParaRPr>
          </a:p>
        </p:txBody>
      </p:sp>
      <p:sp>
        <p:nvSpPr>
          <p:cNvPr id="11" name="矩形 10"/>
          <p:cNvSpPr/>
          <p:nvPr/>
        </p:nvSpPr>
        <p:spPr>
          <a:xfrm>
            <a:off x="1623056" y="3747874"/>
            <a:ext cx="9839938" cy="580865"/>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9	        self.name=name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对象的</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属性赋为形参</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的值</a:t>
            </a:r>
            <a:endParaRPr lang="zh-CN" altLang="en-US" sz="2400" dirty="0">
              <a:solidFill>
                <a:schemeClr val="tx1">
                  <a:lumMod val="85000"/>
                  <a:lumOff val="15000"/>
                </a:schemeClr>
              </a:solidFill>
              <a:ea typeface="微软雅黑" panose="020B0503020204020204" pitchFamily="34" charset="-122"/>
            </a:endParaRPr>
          </a:p>
        </p:txBody>
      </p:sp>
      <p:sp>
        <p:nvSpPr>
          <p:cNvPr id="12" name="KSO_Shape"/>
          <p:cNvSpPr/>
          <p:nvPr/>
        </p:nvSpPr>
        <p:spPr>
          <a:xfrm>
            <a:off x="1595303" y="3720100"/>
            <a:ext cx="9534904" cy="763989"/>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3" name="KSO_Shape"/>
          <p:cNvSpPr/>
          <p:nvPr/>
        </p:nvSpPr>
        <p:spPr>
          <a:xfrm>
            <a:off x="1595303" y="4565058"/>
            <a:ext cx="9534904" cy="763989"/>
          </a:xfrm>
          <a:prstGeom prst="roundRect">
            <a:avLst>
              <a:gd name="adj" fmla="val 13926"/>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4" name="矩形 13"/>
          <p:cNvSpPr/>
          <p:nvPr/>
        </p:nvSpPr>
        <p:spPr>
          <a:xfrm>
            <a:off x="1623056" y="4565058"/>
            <a:ext cx="9839938" cy="580865"/>
          </a:xfrm>
          <a:prstGeom prst="rect">
            <a:avLst/>
          </a:prstGeom>
        </p:spPr>
        <p:txBody>
          <a:bodyPr wrap="square">
            <a:spAutoFit/>
          </a:bodyPr>
          <a:lstStyle/>
          <a:p>
            <a:pPr>
              <a:lnSpc>
                <a:spcPct val="150000"/>
              </a:lnSpc>
              <a:spcBef>
                <a:spcPct val="0"/>
              </a:spcBef>
              <a:defRPr/>
            </a:pPr>
            <a:r>
              <a:rPr lang="en-US" altLang="zh-CN" sz="2400" b="1" dirty="0">
                <a:solidFill>
                  <a:schemeClr val="tx1">
                    <a:lumMod val="85000"/>
                    <a:lumOff val="15000"/>
                  </a:schemeClr>
                </a:solidFill>
                <a:ea typeface="微软雅黑" panose="020B0503020204020204" pitchFamily="34" charset="-122"/>
              </a:rPr>
              <a:t>10	    def </a:t>
            </a:r>
            <a:r>
              <a:rPr lang="en-US" altLang="zh-CN" sz="2400" b="1" dirty="0" err="1">
                <a:solidFill>
                  <a:schemeClr val="tx1">
                    <a:lumMod val="85000"/>
                    <a:lumOff val="15000"/>
                  </a:schemeClr>
                </a:solidFill>
                <a:ea typeface="微软雅黑" panose="020B0503020204020204" pitchFamily="34" charset="-122"/>
              </a:rPr>
              <a:t>PrintInfo</a:t>
            </a:r>
            <a:r>
              <a:rPr lang="en-US" altLang="zh-CN" sz="2400" b="1" dirty="0">
                <a:solidFill>
                  <a:schemeClr val="tx1">
                    <a:lumMod val="85000"/>
                    <a:lumOff val="15000"/>
                  </a:schemeClr>
                </a:solidFill>
                <a:ea typeface="微软雅黑" panose="020B0503020204020204" pitchFamily="34" charset="-122"/>
              </a:rPr>
              <a:t>(self): #</a:t>
            </a:r>
            <a:r>
              <a:rPr lang="zh-CN" altLang="en-US" sz="2400" b="1" dirty="0">
                <a:solidFill>
                  <a:schemeClr val="tx1">
                    <a:lumMod val="85000"/>
                    <a:lumOff val="15000"/>
                  </a:schemeClr>
                </a:solidFill>
                <a:ea typeface="微软雅黑" panose="020B0503020204020204" pitchFamily="34" charset="-122"/>
              </a:rPr>
              <a:t>定义</a:t>
            </a:r>
            <a:r>
              <a:rPr lang="en-US" altLang="zh-CN" sz="2400" b="1" dirty="0" err="1">
                <a:solidFill>
                  <a:schemeClr val="tx1">
                    <a:lumMod val="85000"/>
                    <a:lumOff val="15000"/>
                  </a:schemeClr>
                </a:solidFill>
                <a:ea typeface="微软雅黑" panose="020B0503020204020204" pitchFamily="34" charset="-122"/>
              </a:rPr>
              <a:t>PrintInfo</a:t>
            </a:r>
            <a:r>
              <a:rPr lang="zh-CN" altLang="en-US" sz="2400" b="1" dirty="0">
                <a:solidFill>
                  <a:schemeClr val="tx1">
                    <a:lumMod val="85000"/>
                    <a:lumOff val="15000"/>
                  </a:schemeClr>
                </a:solidFill>
                <a:ea typeface="微软雅黑" panose="020B0503020204020204" pitchFamily="34" charset="-122"/>
              </a:rPr>
              <a:t>方法</a:t>
            </a:r>
            <a:endParaRPr lang="zh-CN" altLang="en-US" sz="2400" b="1" dirty="0">
              <a:solidFill>
                <a:schemeClr val="tx1">
                  <a:lumMod val="85000"/>
                  <a:lumOff val="15000"/>
                </a:schemeClr>
              </a:solidFill>
              <a:ea typeface="微软雅黑" panose="020B0503020204020204" pitchFamily="34" charset="-122"/>
            </a:endParaRPr>
          </a:p>
        </p:txBody>
      </p:sp>
      <p:sp>
        <p:nvSpPr>
          <p:cNvPr id="15" name="矩形 14"/>
          <p:cNvSpPr/>
          <p:nvPr/>
        </p:nvSpPr>
        <p:spPr>
          <a:xfrm>
            <a:off x="1623584" y="5460632"/>
            <a:ext cx="9839938" cy="580865"/>
          </a:xfrm>
          <a:prstGeom prst="rect">
            <a:avLst/>
          </a:prstGeom>
        </p:spPr>
        <p:txBody>
          <a:bodyPr wrap="square">
            <a:spAutoFit/>
          </a:bodyPr>
          <a:lstStyle/>
          <a:p>
            <a:pPr>
              <a:lnSpc>
                <a:spcPct val="150000"/>
              </a:lnSpc>
              <a:spcBef>
                <a:spcPct val="0"/>
              </a:spcBef>
              <a:defRPr/>
            </a:pPr>
            <a:r>
              <a:rPr lang="en-US" altLang="zh-CN" sz="2400" b="1" dirty="0">
                <a:solidFill>
                  <a:schemeClr val="tx1">
                    <a:lumMod val="85000"/>
                    <a:lumOff val="15000"/>
                  </a:schemeClr>
                </a:solidFill>
                <a:ea typeface="微软雅黑" panose="020B0503020204020204" pitchFamily="34" charset="-122"/>
              </a:rPr>
              <a:t>11	        print('</a:t>
            </a:r>
            <a:r>
              <a:rPr lang="zh-CN" altLang="en-US" sz="2400" b="1" dirty="0">
                <a:solidFill>
                  <a:schemeClr val="tx1">
                    <a:lumMod val="85000"/>
                    <a:lumOff val="15000"/>
                  </a:schemeClr>
                </a:solidFill>
                <a:ea typeface="微软雅黑" panose="020B0503020204020204" pitchFamily="34" charset="-122"/>
              </a:rPr>
              <a:t>学号：</a:t>
            </a:r>
            <a:r>
              <a:rPr lang="en-US" altLang="zh-CN" sz="2400" b="1" dirty="0">
                <a:solidFill>
                  <a:schemeClr val="tx1">
                    <a:lumMod val="85000"/>
                    <a:lumOff val="15000"/>
                  </a:schemeClr>
                </a:solidFill>
                <a:ea typeface="微软雅黑" panose="020B0503020204020204" pitchFamily="34" charset="-122"/>
              </a:rPr>
              <a:t>%s</a:t>
            </a:r>
            <a:r>
              <a:rPr lang="zh-CN" altLang="en-US" sz="2400" b="1" dirty="0">
                <a:solidFill>
                  <a:schemeClr val="tx1">
                    <a:lumMod val="85000"/>
                    <a:lumOff val="15000"/>
                  </a:schemeClr>
                </a:solidFill>
                <a:ea typeface="微软雅黑" panose="020B0503020204020204" pitchFamily="34" charset="-122"/>
              </a:rPr>
              <a:t>，姓名：</a:t>
            </a:r>
            <a:r>
              <a:rPr lang="en-US" altLang="zh-CN" sz="2400" b="1" dirty="0">
                <a:solidFill>
                  <a:schemeClr val="tx1">
                    <a:lumMod val="85000"/>
                    <a:lumOff val="15000"/>
                  </a:schemeClr>
                </a:solidFill>
                <a:ea typeface="微软雅黑" panose="020B0503020204020204" pitchFamily="34" charset="-122"/>
              </a:rPr>
              <a:t>%s'%(</a:t>
            </a:r>
            <a:r>
              <a:rPr lang="en-US" altLang="zh-CN" sz="2400" b="1" dirty="0" err="1">
                <a:solidFill>
                  <a:schemeClr val="tx1">
                    <a:lumMod val="85000"/>
                    <a:lumOff val="15000"/>
                  </a:schemeClr>
                </a:solidFill>
                <a:ea typeface="微软雅黑" panose="020B0503020204020204" pitchFamily="34" charset="-122"/>
              </a:rPr>
              <a:t>self.sno,self.name</a:t>
            </a:r>
            <a:r>
              <a:rPr lang="en-US" altLang="zh-CN" sz="2400" b="1" dirty="0">
                <a:solidFill>
                  <a:schemeClr val="tx1">
                    <a:lumMod val="85000"/>
                    <a:lumOff val="15000"/>
                  </a:schemeClr>
                </a:solidFill>
                <a:ea typeface="微软雅黑" panose="020B0503020204020204" pitchFamily="34" charset="-122"/>
              </a:rPr>
              <a:t>))</a:t>
            </a:r>
            <a:endParaRPr lang="en-US" altLang="zh-CN" sz="2400" b="1" dirty="0">
              <a:solidFill>
                <a:schemeClr val="tx1">
                  <a:lumMod val="85000"/>
                  <a:lumOff val="15000"/>
                </a:schemeClr>
              </a:solidFill>
              <a:ea typeface="微软雅黑" panose="020B0503020204020204" pitchFamily="34" charset="-122"/>
            </a:endParaRPr>
          </a:p>
        </p:txBody>
      </p:sp>
      <p:sp>
        <p:nvSpPr>
          <p:cNvPr id="16" name="KSO_Shape"/>
          <p:cNvSpPr/>
          <p:nvPr/>
        </p:nvSpPr>
        <p:spPr>
          <a:xfrm>
            <a:off x="1623056" y="5418002"/>
            <a:ext cx="9534904" cy="763989"/>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 calcmode="lin" valueType="num">
                                      <p:cBhvr additive="base">
                                        <p:cTn id="16" dur="500"/>
                                        <p:tgtEl>
                                          <p:spTgt spid="27"/>
                                        </p:tgtEl>
                                        <p:attrNameLst>
                                          <p:attrName>ppt_y</p:attrName>
                                        </p:attrNameLst>
                                      </p:cBhvr>
                                      <p:tavLst>
                                        <p:tav tm="0">
                                          <p:val>
                                            <p:strVal val="#ppt_y-#ppt_h*1.125000"/>
                                          </p:val>
                                        </p:tav>
                                        <p:tav tm="100000">
                                          <p:val>
                                            <p:strVal val="#ppt_y"/>
                                          </p:val>
                                        </p:tav>
                                      </p:tavLst>
                                    </p:anim>
                                    <p:animEffect transition="in" filter="wipe(down)">
                                      <p:cBhvr>
                                        <p:cTn id="17" dur="500"/>
                                        <p:tgtEl>
                                          <p:spTgt spid="2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 calcmode="lin" valueType="num">
                                      <p:cBhvr additive="base">
                                        <p:cTn id="24" dur="500"/>
                                        <p:tgtEl>
                                          <p:spTgt spid="28"/>
                                        </p:tgtEl>
                                        <p:attrNameLst>
                                          <p:attrName>ppt_y</p:attrName>
                                        </p:attrNameLst>
                                      </p:cBhvr>
                                      <p:tavLst>
                                        <p:tav tm="0">
                                          <p:val>
                                            <p:strVal val="#ppt_y-#ppt_h*1.125000"/>
                                          </p:val>
                                        </p:tav>
                                        <p:tav tm="100000">
                                          <p:val>
                                            <p:strVal val="#ppt_y"/>
                                          </p:val>
                                        </p:tav>
                                      </p:tavLst>
                                    </p:anim>
                                    <p:animEffect transition="in" filter="wipe(down)">
                                      <p:cBhvr>
                                        <p:cTn id="25" dur="500"/>
                                        <p:tgtEl>
                                          <p:spTgt spid="28"/>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par>
                                <p:cTn id="30" presetID="12" presetClass="entr" presetSubtype="1"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 calcmode="lin" valueType="num">
                                      <p:cBhvr additive="base">
                                        <p:cTn id="32" dur="500"/>
                                        <p:tgtEl>
                                          <p:spTgt spid="31"/>
                                        </p:tgtEl>
                                        <p:attrNameLst>
                                          <p:attrName>ppt_y</p:attrName>
                                        </p:attrNameLst>
                                      </p:cBhvr>
                                      <p:tavLst>
                                        <p:tav tm="0">
                                          <p:val>
                                            <p:strVal val="#ppt_y-#ppt_h*1.125000"/>
                                          </p:val>
                                        </p:tav>
                                        <p:tav tm="100000">
                                          <p:val>
                                            <p:strVal val="#ppt_y"/>
                                          </p:val>
                                        </p:tav>
                                      </p:tavLst>
                                    </p:anim>
                                    <p:animEffect transition="in" filter="wipe(down)">
                                      <p:cBhvr>
                                        <p:cTn id="33" dur="500"/>
                                        <p:tgtEl>
                                          <p:spTgt spid="31"/>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2" presetClass="entr" presetSubtype="1"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p:tgtEl>
                                          <p:spTgt spid="11"/>
                                        </p:tgtEl>
                                        <p:attrNameLst>
                                          <p:attrName>ppt_y</p:attrName>
                                        </p:attrNameLst>
                                      </p:cBhvr>
                                      <p:tavLst>
                                        <p:tav tm="0">
                                          <p:val>
                                            <p:strVal val="#ppt_y-#ppt_h*1.125000"/>
                                          </p:val>
                                        </p:tav>
                                        <p:tav tm="100000">
                                          <p:val>
                                            <p:strVal val="#ppt_y"/>
                                          </p:val>
                                        </p:tav>
                                      </p:tavLst>
                                    </p:anim>
                                    <p:animEffect transition="in" filter="wipe(down)">
                                      <p:cBhvr>
                                        <p:cTn id="41" dur="500"/>
                                        <p:tgtEl>
                                          <p:spTgt spid="11"/>
                                        </p:tgtEl>
                                      </p:cBhvr>
                                    </p:animEffect>
                                  </p:childTnLst>
                                </p:cTn>
                              </p:par>
                            </p:childTnLst>
                          </p:cTn>
                        </p:par>
                        <p:par>
                          <p:cTn id="42" fill="hold">
                            <p:stCondLst>
                              <p:cond delay="2500"/>
                            </p:stCondLst>
                            <p:childTnLst>
                              <p:par>
                                <p:cTn id="43" presetID="10"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2" presetClass="entr" presetSubtype="1"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p:tgtEl>
                                          <p:spTgt spid="14"/>
                                        </p:tgtEl>
                                        <p:attrNameLst>
                                          <p:attrName>ppt_y</p:attrName>
                                        </p:attrNameLst>
                                      </p:cBhvr>
                                      <p:tavLst>
                                        <p:tav tm="0">
                                          <p:val>
                                            <p:strVal val="#ppt_y-#ppt_h*1.125000"/>
                                          </p:val>
                                        </p:tav>
                                        <p:tav tm="100000">
                                          <p:val>
                                            <p:strVal val="#ppt_y"/>
                                          </p:val>
                                        </p:tav>
                                      </p:tavLst>
                                    </p:anim>
                                    <p:animEffect transition="in" filter="wipe(down)">
                                      <p:cBhvr>
                                        <p:cTn id="49" dur="500"/>
                                        <p:tgtEl>
                                          <p:spTgt spid="14"/>
                                        </p:tgtEl>
                                      </p:cBhvr>
                                    </p:animEffect>
                                  </p:childTnLst>
                                </p:cTn>
                              </p:par>
                              <p:par>
                                <p:cTn id="50" presetID="12" presetClass="entr" presetSubtype="1"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additive="base">
                                        <p:cTn id="52" dur="500"/>
                                        <p:tgtEl>
                                          <p:spTgt spid="15"/>
                                        </p:tgtEl>
                                        <p:attrNameLst>
                                          <p:attrName>ppt_y</p:attrName>
                                        </p:attrNameLst>
                                      </p:cBhvr>
                                      <p:tavLst>
                                        <p:tav tm="0">
                                          <p:val>
                                            <p:strVal val="#ppt_y-#ppt_h*1.125000"/>
                                          </p:val>
                                        </p:tav>
                                        <p:tav tm="100000">
                                          <p:val>
                                            <p:strVal val="#ppt_y"/>
                                          </p:val>
                                        </p:tav>
                                      </p:tavLst>
                                    </p:anim>
                                    <p:animEffect transition="in" filter="wipe(down)">
                                      <p:cBhvr>
                                        <p:cTn id="53" dur="500"/>
                                        <p:tgtEl>
                                          <p:spTgt spid="15"/>
                                        </p:tgtEl>
                                      </p:cBhvr>
                                    </p:animEffect>
                                  </p:childTnLst>
                                </p:cTn>
                              </p:par>
                            </p:childTnLst>
                          </p:cTn>
                        </p:par>
                        <p:par>
                          <p:cTn id="54" fill="hold">
                            <p:stCondLst>
                              <p:cond delay="3000"/>
                            </p:stCondLst>
                            <p:childTnLst>
                              <p:par>
                                <p:cTn id="55" presetID="10" presetClass="entr" presetSubtype="0"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5" grpId="0" animBg="1"/>
      <p:bldP spid="27" grpId="0"/>
      <p:bldP spid="28" grpId="0"/>
      <p:bldP spid="29" grpId="0" animBg="1"/>
      <p:bldP spid="30" grpId="0" animBg="1"/>
      <p:bldP spid="31" grpId="0"/>
      <p:bldP spid="11" grpId="0"/>
      <p:bldP spid="12" grpId="0" animBg="1"/>
      <p:bldP spid="13" grpId="0" animBg="1"/>
      <p:bldP spid="14" grpId="0"/>
      <p:bldP spid="15" grpId="0"/>
      <p:bldP spid="1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方法重写</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3192234" y="1866302"/>
            <a:ext cx="1925763" cy="523220"/>
          </a:xfrm>
          <a:prstGeom prst="rect">
            <a:avLst/>
          </a:prstGeom>
        </p:spPr>
        <p:txBody>
          <a:bodyPr wrap="square">
            <a:spAutoFit/>
          </a:bodyPr>
          <a:lstStyle/>
          <a:p>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方法重写</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1571143" y="2428312"/>
            <a:ext cx="9275923" cy="2242858"/>
          </a:xfrm>
          <a:prstGeom prst="rect">
            <a:avLst/>
          </a:prstGeom>
        </p:spPr>
        <p:txBody>
          <a:bodyPr wrap="square">
            <a:spAutoFit/>
          </a:bodyPr>
          <a:lstStyle/>
          <a:p>
            <a:pPr>
              <a:lnSpc>
                <a:spcPct val="150000"/>
              </a:lnSpc>
              <a:spcBef>
                <a:spcPct val="0"/>
              </a:spcBef>
              <a:defRPr/>
            </a:pPr>
            <a:endParaRPr lang="zh-CN" altLang="en-US"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12	def </a:t>
            </a:r>
            <a:r>
              <a:rPr lang="en-US" altLang="zh-CN" sz="2400" dirty="0" err="1">
                <a:solidFill>
                  <a:schemeClr val="tx1">
                    <a:lumMod val="85000"/>
                    <a:lumOff val="15000"/>
                  </a:schemeClr>
                </a:solidFill>
                <a:ea typeface="微软雅黑" panose="020B0503020204020204" pitchFamily="34" charset="-122"/>
              </a:rPr>
              <a:t>PrintPersonInfo</a:t>
            </a:r>
            <a:r>
              <a:rPr lang="en-US" altLang="zh-CN" sz="2400" dirty="0">
                <a:solidFill>
                  <a:schemeClr val="tx1">
                    <a:lumMod val="85000"/>
                    <a:lumOff val="15000"/>
                  </a:schemeClr>
                </a:solidFill>
                <a:ea typeface="微软雅黑" panose="020B0503020204020204" pitchFamily="34" charset="-122"/>
              </a:rPr>
              <a:t>(person): #</a:t>
            </a:r>
            <a:r>
              <a:rPr lang="zh-CN" altLang="en-US" sz="2400" dirty="0">
                <a:solidFill>
                  <a:schemeClr val="tx1">
                    <a:lumMod val="85000"/>
                    <a:lumOff val="15000"/>
                  </a:schemeClr>
                </a:solidFill>
                <a:ea typeface="微软雅黑" panose="020B0503020204020204" pitchFamily="34" charset="-122"/>
              </a:rPr>
              <a:t>定义普通函数</a:t>
            </a:r>
            <a:r>
              <a:rPr lang="en-US" altLang="zh-CN" sz="2400" dirty="0" err="1">
                <a:solidFill>
                  <a:schemeClr val="tx1">
                    <a:lumMod val="85000"/>
                    <a:lumOff val="15000"/>
                  </a:schemeClr>
                </a:solidFill>
                <a:ea typeface="微软雅黑" panose="020B0503020204020204" pitchFamily="34" charset="-122"/>
              </a:rPr>
              <a:t>PrintPersonInfo</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13	    print('</a:t>
            </a:r>
            <a:r>
              <a:rPr lang="en-US" altLang="zh-CN" sz="2400" dirty="0" err="1">
                <a:solidFill>
                  <a:schemeClr val="tx1">
                    <a:lumMod val="85000"/>
                    <a:lumOff val="15000"/>
                  </a:schemeClr>
                </a:solidFill>
                <a:ea typeface="微软雅黑" panose="020B0503020204020204" pitchFamily="34" charset="-122"/>
              </a:rPr>
              <a:t>PrintPersonInfo</a:t>
            </a:r>
            <a:r>
              <a:rPr lang="zh-CN" altLang="en-US" sz="2400" dirty="0">
                <a:solidFill>
                  <a:schemeClr val="tx1">
                    <a:lumMod val="85000"/>
                    <a:lumOff val="15000"/>
                  </a:schemeClr>
                </a:solidFill>
                <a:ea typeface="微软雅黑" panose="020B0503020204020204" pitchFamily="34" charset="-122"/>
              </a:rPr>
              <a:t>函数中的输出结果</a:t>
            </a:r>
            <a:r>
              <a:rPr lang="en-US" altLang="zh-CN" sz="2400" dirty="0">
                <a:solidFill>
                  <a:schemeClr val="tx1">
                    <a:lumMod val="85000"/>
                    <a:lumOff val="15000"/>
                  </a:schemeClr>
                </a:solidFill>
                <a:ea typeface="微软雅黑" panose="020B0503020204020204" pitchFamily="34" charset="-122"/>
              </a:rPr>
              <a:t>', end='#')</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14	    </a:t>
            </a:r>
            <a:r>
              <a:rPr lang="en-US" altLang="zh-CN" sz="2400" dirty="0" err="1">
                <a:solidFill>
                  <a:schemeClr val="tx1">
                    <a:lumMod val="85000"/>
                    <a:lumOff val="15000"/>
                  </a:schemeClr>
                </a:solidFill>
                <a:ea typeface="微软雅黑" panose="020B0503020204020204" pitchFamily="34" charset="-122"/>
              </a:rPr>
              <a:t>person.PrintInfo</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通过</a:t>
            </a:r>
            <a:r>
              <a:rPr lang="en-US" altLang="zh-CN" sz="2400" dirty="0">
                <a:solidFill>
                  <a:schemeClr val="tx1">
                    <a:lumMod val="85000"/>
                    <a:lumOff val="15000"/>
                  </a:schemeClr>
                </a:solidFill>
                <a:ea typeface="微软雅黑" panose="020B0503020204020204" pitchFamily="34" charset="-122"/>
              </a:rPr>
              <a:t>person</a:t>
            </a:r>
            <a:r>
              <a:rPr lang="zh-CN" altLang="en-US" sz="2400" dirty="0">
                <a:solidFill>
                  <a:schemeClr val="tx1">
                    <a:lumMod val="85000"/>
                    <a:lumOff val="15000"/>
                  </a:schemeClr>
                </a:solidFill>
                <a:ea typeface="微软雅黑" panose="020B0503020204020204" pitchFamily="34" charset="-122"/>
              </a:rPr>
              <a:t>调用</a:t>
            </a:r>
            <a:r>
              <a:rPr lang="en-US" altLang="zh-CN" sz="2400" dirty="0" err="1">
                <a:solidFill>
                  <a:schemeClr val="tx1">
                    <a:lumMod val="85000"/>
                    <a:lumOff val="15000"/>
                  </a:schemeClr>
                </a:solidFill>
                <a:ea typeface="微软雅黑" panose="020B0503020204020204" pitchFamily="34" charset="-122"/>
              </a:rPr>
              <a:t>PrintInfo</a:t>
            </a:r>
            <a:r>
              <a:rPr lang="zh-CN" altLang="en-US" sz="2400" dirty="0">
                <a:solidFill>
                  <a:schemeClr val="tx1">
                    <a:lumMod val="85000"/>
                    <a:lumOff val="15000"/>
                  </a:schemeClr>
                </a:solidFill>
                <a:ea typeface="微软雅黑" panose="020B0503020204020204" pitchFamily="34" charset="-122"/>
              </a:rPr>
              <a:t>方法</a:t>
            </a:r>
            <a:endParaRPr lang="zh-CN" altLang="en-US" sz="2400" dirty="0">
              <a:solidFill>
                <a:schemeClr val="tx1">
                  <a:lumMod val="85000"/>
                  <a:lumOff val="15000"/>
                </a:schemeClr>
              </a:solidFill>
              <a:ea typeface="微软雅黑" panose="020B0503020204020204" pitchFamily="34" charset="-122"/>
            </a:endParaRPr>
          </a:p>
        </p:txBody>
      </p:sp>
      <p:cxnSp>
        <p:nvCxnSpPr>
          <p:cNvPr id="13" name="直接连接符 12"/>
          <p:cNvCxnSpPr/>
          <p:nvPr/>
        </p:nvCxnSpPr>
        <p:spPr>
          <a:xfrm>
            <a:off x="1674493" y="2389522"/>
            <a:ext cx="3314700" cy="0"/>
          </a:xfrm>
          <a:prstGeom prst="line">
            <a:avLst/>
          </a:prstGeom>
          <a:ln>
            <a:solidFill>
              <a:schemeClr val="tx1">
                <a:lumMod val="85000"/>
                <a:lumOff val="1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109477" y="1788288"/>
            <a:ext cx="162366" cy="459875"/>
          </a:xfrm>
          <a:prstGeom prst="rect">
            <a:avLst/>
          </a:prstGeom>
          <a:noFill/>
        </p:spPr>
        <p:txBody>
          <a:bodyPr wrap="none" rtlCol="0">
            <a:spAutoFit/>
          </a:bodyPr>
          <a:lstStyle/>
          <a:p>
            <a:endParaRPr lang="zh-CN" altLang="en-US" sz="2800" dirty="0"/>
          </a:p>
        </p:txBody>
      </p:sp>
      <p:sp>
        <p:nvSpPr>
          <p:cNvPr id="15" name="KSO_Shape"/>
          <p:cNvSpPr/>
          <p:nvPr/>
        </p:nvSpPr>
        <p:spPr>
          <a:xfrm>
            <a:off x="1344933" y="1745719"/>
            <a:ext cx="9575160" cy="4255031"/>
          </a:xfrm>
          <a:prstGeom prst="roundRect">
            <a:avLst>
              <a:gd name="adj" fmla="val 110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16" name="组合 15"/>
          <p:cNvGrpSpPr/>
          <p:nvPr/>
        </p:nvGrpSpPr>
        <p:grpSpPr>
          <a:xfrm>
            <a:off x="1964855" y="1476848"/>
            <a:ext cx="1082757" cy="1082757"/>
            <a:chOff x="2055662" y="1762598"/>
            <a:chExt cx="1082757" cy="1082757"/>
          </a:xfrm>
        </p:grpSpPr>
        <p:sp>
          <p:nvSpPr>
            <p:cNvPr id="17" name="KSO_Shape"/>
            <p:cNvSpPr/>
            <p:nvPr/>
          </p:nvSpPr>
          <p:spPr>
            <a:xfrm>
              <a:off x="2055662" y="1762598"/>
              <a:ext cx="1082757" cy="1082757"/>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8" name="KSO_Shape"/>
            <p:cNvSpPr/>
            <p:nvPr/>
          </p:nvSpPr>
          <p:spPr bwMode="auto">
            <a:xfrm>
              <a:off x="2200284" y="1980847"/>
              <a:ext cx="758352" cy="613001"/>
            </a:xfrm>
            <a:custGeom>
              <a:avLst/>
              <a:gdLst/>
              <a:ahLst/>
              <a:cxnLst/>
              <a:rect l="0" t="0" r="r" b="b"/>
              <a:pathLst>
                <a:path w="4741862" h="3833813">
                  <a:moveTo>
                    <a:pt x="247650" y="2000250"/>
                  </a:moveTo>
                  <a:lnTo>
                    <a:pt x="1016000" y="2000250"/>
                  </a:lnTo>
                  <a:lnTo>
                    <a:pt x="1030288" y="2003425"/>
                  </a:lnTo>
                  <a:lnTo>
                    <a:pt x="1041400" y="2012950"/>
                  </a:lnTo>
                  <a:lnTo>
                    <a:pt x="1050925" y="2020888"/>
                  </a:lnTo>
                  <a:lnTo>
                    <a:pt x="1054100" y="2036763"/>
                  </a:lnTo>
                  <a:lnTo>
                    <a:pt x="1050925" y="2051051"/>
                  </a:lnTo>
                  <a:lnTo>
                    <a:pt x="1041400" y="2063751"/>
                  </a:lnTo>
                  <a:lnTo>
                    <a:pt x="1030288" y="2071688"/>
                  </a:lnTo>
                  <a:lnTo>
                    <a:pt x="1016000" y="2074863"/>
                  </a:lnTo>
                  <a:lnTo>
                    <a:pt x="247650" y="2074863"/>
                  </a:lnTo>
                  <a:lnTo>
                    <a:pt x="233362" y="2071688"/>
                  </a:lnTo>
                  <a:lnTo>
                    <a:pt x="220662" y="2063751"/>
                  </a:lnTo>
                  <a:lnTo>
                    <a:pt x="212725" y="2051051"/>
                  </a:lnTo>
                  <a:lnTo>
                    <a:pt x="209550" y="2036763"/>
                  </a:lnTo>
                  <a:lnTo>
                    <a:pt x="212725" y="2020888"/>
                  </a:lnTo>
                  <a:lnTo>
                    <a:pt x="220662" y="2012950"/>
                  </a:lnTo>
                  <a:lnTo>
                    <a:pt x="233362" y="2003425"/>
                  </a:lnTo>
                  <a:lnTo>
                    <a:pt x="247650" y="2000250"/>
                  </a:lnTo>
                  <a:close/>
                  <a:moveTo>
                    <a:pt x="244475" y="1901825"/>
                  </a:moveTo>
                  <a:lnTo>
                    <a:pt x="1012825" y="1901825"/>
                  </a:lnTo>
                  <a:lnTo>
                    <a:pt x="1027112" y="1905000"/>
                  </a:lnTo>
                  <a:lnTo>
                    <a:pt x="1039812" y="1914525"/>
                  </a:lnTo>
                  <a:lnTo>
                    <a:pt x="1044575" y="1925638"/>
                  </a:lnTo>
                  <a:lnTo>
                    <a:pt x="1047750" y="1941513"/>
                  </a:lnTo>
                  <a:lnTo>
                    <a:pt x="1044575" y="1952626"/>
                  </a:lnTo>
                  <a:lnTo>
                    <a:pt x="1039812" y="1965326"/>
                  </a:lnTo>
                  <a:lnTo>
                    <a:pt x="1027112" y="1973263"/>
                  </a:lnTo>
                  <a:lnTo>
                    <a:pt x="1012825" y="1976438"/>
                  </a:lnTo>
                  <a:lnTo>
                    <a:pt x="244475" y="1976438"/>
                  </a:lnTo>
                  <a:lnTo>
                    <a:pt x="230188" y="1973263"/>
                  </a:lnTo>
                  <a:lnTo>
                    <a:pt x="217488" y="1965326"/>
                  </a:lnTo>
                  <a:lnTo>
                    <a:pt x="209550" y="1952626"/>
                  </a:lnTo>
                  <a:lnTo>
                    <a:pt x="206375" y="1941513"/>
                  </a:lnTo>
                  <a:lnTo>
                    <a:pt x="209550" y="1925638"/>
                  </a:lnTo>
                  <a:lnTo>
                    <a:pt x="217488" y="1914525"/>
                  </a:lnTo>
                  <a:lnTo>
                    <a:pt x="230188" y="1905000"/>
                  </a:lnTo>
                  <a:lnTo>
                    <a:pt x="244475" y="1901825"/>
                  </a:lnTo>
                  <a:close/>
                  <a:moveTo>
                    <a:pt x="277813" y="1803400"/>
                  </a:moveTo>
                  <a:lnTo>
                    <a:pt x="1047750" y="1803400"/>
                  </a:lnTo>
                  <a:lnTo>
                    <a:pt x="1060450" y="1806575"/>
                  </a:lnTo>
                  <a:lnTo>
                    <a:pt x="1071563" y="1816100"/>
                  </a:lnTo>
                  <a:lnTo>
                    <a:pt x="1081088" y="1827213"/>
                  </a:lnTo>
                  <a:lnTo>
                    <a:pt x="1084263" y="1843088"/>
                  </a:lnTo>
                  <a:lnTo>
                    <a:pt x="1081088" y="1857376"/>
                  </a:lnTo>
                  <a:lnTo>
                    <a:pt x="1071563" y="1868488"/>
                  </a:lnTo>
                  <a:lnTo>
                    <a:pt x="1060450" y="1874838"/>
                  </a:lnTo>
                  <a:lnTo>
                    <a:pt x="1047750" y="1878013"/>
                  </a:lnTo>
                  <a:lnTo>
                    <a:pt x="277813" y="1878013"/>
                  </a:lnTo>
                  <a:lnTo>
                    <a:pt x="263525" y="1874838"/>
                  </a:lnTo>
                  <a:lnTo>
                    <a:pt x="250825" y="1868488"/>
                  </a:lnTo>
                  <a:lnTo>
                    <a:pt x="244475" y="1857376"/>
                  </a:lnTo>
                  <a:lnTo>
                    <a:pt x="241300" y="1843088"/>
                  </a:lnTo>
                  <a:lnTo>
                    <a:pt x="244475" y="1827213"/>
                  </a:lnTo>
                  <a:lnTo>
                    <a:pt x="250825" y="1816100"/>
                  </a:lnTo>
                  <a:lnTo>
                    <a:pt x="263525" y="1806575"/>
                  </a:lnTo>
                  <a:lnTo>
                    <a:pt x="277813" y="1803400"/>
                  </a:lnTo>
                  <a:close/>
                  <a:moveTo>
                    <a:pt x="238125" y="1708150"/>
                  </a:moveTo>
                  <a:lnTo>
                    <a:pt x="1009650" y="1708150"/>
                  </a:lnTo>
                  <a:lnTo>
                    <a:pt x="1020762" y="1711325"/>
                  </a:lnTo>
                  <a:lnTo>
                    <a:pt x="1033462" y="1717675"/>
                  </a:lnTo>
                  <a:lnTo>
                    <a:pt x="1041400" y="1728788"/>
                  </a:lnTo>
                  <a:lnTo>
                    <a:pt x="1044575" y="1744663"/>
                  </a:lnTo>
                  <a:lnTo>
                    <a:pt x="1041400" y="1758951"/>
                  </a:lnTo>
                  <a:lnTo>
                    <a:pt x="1033462" y="1770063"/>
                  </a:lnTo>
                  <a:lnTo>
                    <a:pt x="1020762" y="1779588"/>
                  </a:lnTo>
                  <a:lnTo>
                    <a:pt x="1009650" y="1782763"/>
                  </a:lnTo>
                  <a:lnTo>
                    <a:pt x="238125" y="1782763"/>
                  </a:lnTo>
                  <a:lnTo>
                    <a:pt x="223838" y="1779588"/>
                  </a:lnTo>
                  <a:lnTo>
                    <a:pt x="212725" y="1770063"/>
                  </a:lnTo>
                  <a:lnTo>
                    <a:pt x="206375" y="1758951"/>
                  </a:lnTo>
                  <a:lnTo>
                    <a:pt x="203200" y="1744663"/>
                  </a:lnTo>
                  <a:lnTo>
                    <a:pt x="206375" y="1728788"/>
                  </a:lnTo>
                  <a:lnTo>
                    <a:pt x="212725" y="1717675"/>
                  </a:lnTo>
                  <a:lnTo>
                    <a:pt x="223838" y="1711325"/>
                  </a:lnTo>
                  <a:lnTo>
                    <a:pt x="238125" y="1708150"/>
                  </a:lnTo>
                  <a:close/>
                  <a:moveTo>
                    <a:pt x="301626" y="1609725"/>
                  </a:moveTo>
                  <a:lnTo>
                    <a:pt x="1068388" y="1609725"/>
                  </a:lnTo>
                  <a:lnTo>
                    <a:pt x="1084264" y="1612900"/>
                  </a:lnTo>
                  <a:lnTo>
                    <a:pt x="1095376" y="1620838"/>
                  </a:lnTo>
                  <a:lnTo>
                    <a:pt x="1104901" y="1633538"/>
                  </a:lnTo>
                  <a:lnTo>
                    <a:pt x="1108076" y="1644650"/>
                  </a:lnTo>
                  <a:lnTo>
                    <a:pt x="1104901" y="1660526"/>
                  </a:lnTo>
                  <a:lnTo>
                    <a:pt x="1095376" y="1671638"/>
                  </a:lnTo>
                  <a:lnTo>
                    <a:pt x="1084264" y="1681163"/>
                  </a:lnTo>
                  <a:lnTo>
                    <a:pt x="1068388" y="1684338"/>
                  </a:lnTo>
                  <a:lnTo>
                    <a:pt x="301626" y="1684338"/>
                  </a:lnTo>
                  <a:lnTo>
                    <a:pt x="287338" y="1681163"/>
                  </a:lnTo>
                  <a:lnTo>
                    <a:pt x="274638" y="1671638"/>
                  </a:lnTo>
                  <a:lnTo>
                    <a:pt x="268288" y="1660526"/>
                  </a:lnTo>
                  <a:lnTo>
                    <a:pt x="265113" y="1644650"/>
                  </a:lnTo>
                  <a:lnTo>
                    <a:pt x="268288" y="1633538"/>
                  </a:lnTo>
                  <a:lnTo>
                    <a:pt x="274638" y="1620838"/>
                  </a:lnTo>
                  <a:lnTo>
                    <a:pt x="287338" y="1612900"/>
                  </a:lnTo>
                  <a:lnTo>
                    <a:pt x="301626" y="1609725"/>
                  </a:lnTo>
                  <a:close/>
                  <a:moveTo>
                    <a:pt x="254001" y="1511300"/>
                  </a:moveTo>
                  <a:lnTo>
                    <a:pt x="1020764" y="1511300"/>
                  </a:lnTo>
                  <a:lnTo>
                    <a:pt x="1036638" y="1514475"/>
                  </a:lnTo>
                  <a:lnTo>
                    <a:pt x="1047751" y="1522413"/>
                  </a:lnTo>
                  <a:lnTo>
                    <a:pt x="1057276" y="1535113"/>
                  </a:lnTo>
                  <a:lnTo>
                    <a:pt x="1060451" y="1549401"/>
                  </a:lnTo>
                  <a:lnTo>
                    <a:pt x="1057276" y="1562101"/>
                  </a:lnTo>
                  <a:lnTo>
                    <a:pt x="1047751" y="1573213"/>
                  </a:lnTo>
                  <a:lnTo>
                    <a:pt x="1036638" y="1582738"/>
                  </a:lnTo>
                  <a:lnTo>
                    <a:pt x="1020764" y="1585913"/>
                  </a:lnTo>
                  <a:lnTo>
                    <a:pt x="254001" y="1585913"/>
                  </a:lnTo>
                  <a:lnTo>
                    <a:pt x="238126" y="1582738"/>
                  </a:lnTo>
                  <a:lnTo>
                    <a:pt x="227013" y="1573213"/>
                  </a:lnTo>
                  <a:lnTo>
                    <a:pt x="220663" y="1562101"/>
                  </a:lnTo>
                  <a:lnTo>
                    <a:pt x="217488" y="1549401"/>
                  </a:lnTo>
                  <a:lnTo>
                    <a:pt x="220663" y="1535113"/>
                  </a:lnTo>
                  <a:lnTo>
                    <a:pt x="227013" y="1522413"/>
                  </a:lnTo>
                  <a:lnTo>
                    <a:pt x="238126" y="1514475"/>
                  </a:lnTo>
                  <a:lnTo>
                    <a:pt x="254001" y="1511300"/>
                  </a:lnTo>
                  <a:close/>
                  <a:moveTo>
                    <a:pt x="274638" y="1412875"/>
                  </a:moveTo>
                  <a:lnTo>
                    <a:pt x="1041400" y="1412875"/>
                  </a:lnTo>
                  <a:lnTo>
                    <a:pt x="1057276" y="1416050"/>
                  </a:lnTo>
                  <a:lnTo>
                    <a:pt x="1068388" y="1423988"/>
                  </a:lnTo>
                  <a:lnTo>
                    <a:pt x="1077913" y="1436688"/>
                  </a:lnTo>
                  <a:lnTo>
                    <a:pt x="1081088" y="1450976"/>
                  </a:lnTo>
                  <a:lnTo>
                    <a:pt x="1077913" y="1466851"/>
                  </a:lnTo>
                  <a:lnTo>
                    <a:pt x="1068388" y="1477963"/>
                  </a:lnTo>
                  <a:lnTo>
                    <a:pt x="1057276" y="1484313"/>
                  </a:lnTo>
                  <a:lnTo>
                    <a:pt x="1041400" y="1487488"/>
                  </a:lnTo>
                  <a:lnTo>
                    <a:pt x="274638" y="1487488"/>
                  </a:lnTo>
                  <a:lnTo>
                    <a:pt x="260350" y="1484313"/>
                  </a:lnTo>
                  <a:lnTo>
                    <a:pt x="247650" y="1477963"/>
                  </a:lnTo>
                  <a:lnTo>
                    <a:pt x="238126" y="1466851"/>
                  </a:lnTo>
                  <a:lnTo>
                    <a:pt x="236538" y="1450976"/>
                  </a:lnTo>
                  <a:lnTo>
                    <a:pt x="238126" y="1436688"/>
                  </a:lnTo>
                  <a:lnTo>
                    <a:pt x="247650" y="1423988"/>
                  </a:lnTo>
                  <a:lnTo>
                    <a:pt x="260350" y="1416050"/>
                  </a:lnTo>
                  <a:lnTo>
                    <a:pt x="274638" y="1412875"/>
                  </a:lnTo>
                  <a:close/>
                  <a:moveTo>
                    <a:pt x="3359150" y="0"/>
                  </a:moveTo>
                  <a:lnTo>
                    <a:pt x="3403600" y="3175"/>
                  </a:lnTo>
                  <a:lnTo>
                    <a:pt x="3449638" y="6350"/>
                  </a:lnTo>
                  <a:lnTo>
                    <a:pt x="3494088" y="17462"/>
                  </a:lnTo>
                  <a:lnTo>
                    <a:pt x="3535362" y="30162"/>
                  </a:lnTo>
                  <a:lnTo>
                    <a:pt x="3579814" y="50800"/>
                  </a:lnTo>
                  <a:lnTo>
                    <a:pt x="3619500" y="71437"/>
                  </a:lnTo>
                  <a:lnTo>
                    <a:pt x="3654426" y="98425"/>
                  </a:lnTo>
                  <a:lnTo>
                    <a:pt x="3687762" y="128587"/>
                  </a:lnTo>
                  <a:lnTo>
                    <a:pt x="3717926" y="158750"/>
                  </a:lnTo>
                  <a:lnTo>
                    <a:pt x="3744914" y="193675"/>
                  </a:lnTo>
                  <a:lnTo>
                    <a:pt x="3768726" y="230187"/>
                  </a:lnTo>
                  <a:lnTo>
                    <a:pt x="3789362" y="268287"/>
                  </a:lnTo>
                  <a:lnTo>
                    <a:pt x="3803650" y="311150"/>
                  </a:lnTo>
                  <a:lnTo>
                    <a:pt x="3816350" y="352425"/>
                  </a:lnTo>
                  <a:lnTo>
                    <a:pt x="3822700" y="393700"/>
                  </a:lnTo>
                  <a:lnTo>
                    <a:pt x="3827462" y="439737"/>
                  </a:lnTo>
                  <a:lnTo>
                    <a:pt x="3825876" y="484187"/>
                  </a:lnTo>
                  <a:lnTo>
                    <a:pt x="3822700" y="528637"/>
                  </a:lnTo>
                  <a:lnTo>
                    <a:pt x="3813176" y="573087"/>
                  </a:lnTo>
                  <a:lnTo>
                    <a:pt x="3798888" y="615950"/>
                  </a:lnTo>
                  <a:lnTo>
                    <a:pt x="3776662" y="660400"/>
                  </a:lnTo>
                  <a:lnTo>
                    <a:pt x="3756026" y="698500"/>
                  </a:lnTo>
                  <a:lnTo>
                    <a:pt x="3729038" y="735012"/>
                  </a:lnTo>
                  <a:lnTo>
                    <a:pt x="3702050" y="768350"/>
                  </a:lnTo>
                  <a:lnTo>
                    <a:pt x="3670300" y="796925"/>
                  </a:lnTo>
                  <a:lnTo>
                    <a:pt x="3633788" y="823912"/>
                  </a:lnTo>
                  <a:lnTo>
                    <a:pt x="3598862" y="847724"/>
                  </a:lnTo>
                  <a:lnTo>
                    <a:pt x="3606800" y="844549"/>
                  </a:lnTo>
                  <a:lnTo>
                    <a:pt x="3633788" y="842962"/>
                  </a:lnTo>
                  <a:lnTo>
                    <a:pt x="3675062" y="839787"/>
                  </a:lnTo>
                  <a:lnTo>
                    <a:pt x="3721100" y="839787"/>
                  </a:lnTo>
                  <a:lnTo>
                    <a:pt x="3765550" y="842962"/>
                  </a:lnTo>
                  <a:lnTo>
                    <a:pt x="3810000" y="850899"/>
                  </a:lnTo>
                  <a:lnTo>
                    <a:pt x="3857626" y="863599"/>
                  </a:lnTo>
                  <a:lnTo>
                    <a:pt x="3902076" y="881062"/>
                  </a:lnTo>
                  <a:lnTo>
                    <a:pt x="3948112" y="904874"/>
                  </a:lnTo>
                  <a:lnTo>
                    <a:pt x="3989388" y="935037"/>
                  </a:lnTo>
                  <a:lnTo>
                    <a:pt x="4019550" y="958849"/>
                  </a:lnTo>
                  <a:lnTo>
                    <a:pt x="4046538" y="982662"/>
                  </a:lnTo>
                  <a:lnTo>
                    <a:pt x="4070350" y="1009649"/>
                  </a:lnTo>
                  <a:lnTo>
                    <a:pt x="4094162" y="1039812"/>
                  </a:lnTo>
                  <a:lnTo>
                    <a:pt x="4117976" y="1068387"/>
                  </a:lnTo>
                  <a:lnTo>
                    <a:pt x="4138612" y="1101724"/>
                  </a:lnTo>
                  <a:lnTo>
                    <a:pt x="4179888" y="1169987"/>
                  </a:lnTo>
                  <a:lnTo>
                    <a:pt x="4216400" y="1243012"/>
                  </a:lnTo>
                  <a:lnTo>
                    <a:pt x="4249738" y="1319212"/>
                  </a:lnTo>
                  <a:lnTo>
                    <a:pt x="4278312" y="1400174"/>
                  </a:lnTo>
                  <a:lnTo>
                    <a:pt x="4305300" y="1484312"/>
                  </a:lnTo>
                  <a:lnTo>
                    <a:pt x="4329112" y="1568450"/>
                  </a:lnTo>
                  <a:lnTo>
                    <a:pt x="4352926" y="1654175"/>
                  </a:lnTo>
                  <a:lnTo>
                    <a:pt x="4395788" y="1824038"/>
                  </a:lnTo>
                  <a:lnTo>
                    <a:pt x="4433888" y="1989138"/>
                  </a:lnTo>
                  <a:lnTo>
                    <a:pt x="4451910" y="2059780"/>
                  </a:lnTo>
                  <a:lnTo>
                    <a:pt x="4606926" y="935037"/>
                  </a:lnTo>
                  <a:lnTo>
                    <a:pt x="4610100" y="919162"/>
                  </a:lnTo>
                  <a:lnTo>
                    <a:pt x="4616450" y="908049"/>
                  </a:lnTo>
                  <a:lnTo>
                    <a:pt x="4625976" y="898524"/>
                  </a:lnTo>
                  <a:lnTo>
                    <a:pt x="4633914" y="890587"/>
                  </a:lnTo>
                  <a:lnTo>
                    <a:pt x="4646614" y="881062"/>
                  </a:lnTo>
                  <a:lnTo>
                    <a:pt x="4657726" y="877887"/>
                  </a:lnTo>
                  <a:lnTo>
                    <a:pt x="4670426" y="874712"/>
                  </a:lnTo>
                  <a:lnTo>
                    <a:pt x="4684714" y="874712"/>
                  </a:lnTo>
                  <a:lnTo>
                    <a:pt x="4697414" y="877887"/>
                  </a:lnTo>
                  <a:lnTo>
                    <a:pt x="4708526" y="884237"/>
                  </a:lnTo>
                  <a:lnTo>
                    <a:pt x="4721226" y="892174"/>
                  </a:lnTo>
                  <a:lnTo>
                    <a:pt x="4729162" y="901699"/>
                  </a:lnTo>
                  <a:lnTo>
                    <a:pt x="4735514" y="914399"/>
                  </a:lnTo>
                  <a:lnTo>
                    <a:pt x="4738688" y="925512"/>
                  </a:lnTo>
                  <a:lnTo>
                    <a:pt x="4741862" y="938212"/>
                  </a:lnTo>
                  <a:lnTo>
                    <a:pt x="4741862" y="952499"/>
                  </a:lnTo>
                  <a:lnTo>
                    <a:pt x="4538662" y="2415850"/>
                  </a:lnTo>
                  <a:lnTo>
                    <a:pt x="4538662" y="3765551"/>
                  </a:lnTo>
                  <a:lnTo>
                    <a:pt x="4535488" y="3779838"/>
                  </a:lnTo>
                  <a:lnTo>
                    <a:pt x="4532314" y="3792538"/>
                  </a:lnTo>
                  <a:lnTo>
                    <a:pt x="4527550" y="3803651"/>
                  </a:lnTo>
                  <a:lnTo>
                    <a:pt x="4518026" y="3813176"/>
                  </a:lnTo>
                  <a:lnTo>
                    <a:pt x="4508500" y="3821113"/>
                  </a:lnTo>
                  <a:lnTo>
                    <a:pt x="4497388" y="3827463"/>
                  </a:lnTo>
                  <a:lnTo>
                    <a:pt x="4484688" y="3833813"/>
                  </a:lnTo>
                  <a:lnTo>
                    <a:pt x="4470400" y="3833813"/>
                  </a:lnTo>
                  <a:lnTo>
                    <a:pt x="4454526" y="3833813"/>
                  </a:lnTo>
                  <a:lnTo>
                    <a:pt x="4443414" y="3827463"/>
                  </a:lnTo>
                  <a:lnTo>
                    <a:pt x="4430714" y="3821113"/>
                  </a:lnTo>
                  <a:lnTo>
                    <a:pt x="4422776" y="3813176"/>
                  </a:lnTo>
                  <a:lnTo>
                    <a:pt x="4413250" y="3803651"/>
                  </a:lnTo>
                  <a:lnTo>
                    <a:pt x="4406900" y="3792538"/>
                  </a:lnTo>
                  <a:lnTo>
                    <a:pt x="4403726" y="3779838"/>
                  </a:lnTo>
                  <a:lnTo>
                    <a:pt x="4402138" y="3765551"/>
                  </a:lnTo>
                  <a:lnTo>
                    <a:pt x="4402138" y="2505075"/>
                  </a:lnTo>
                  <a:lnTo>
                    <a:pt x="4398962" y="2493962"/>
                  </a:lnTo>
                  <a:lnTo>
                    <a:pt x="4395788" y="2478087"/>
                  </a:lnTo>
                  <a:lnTo>
                    <a:pt x="4395788" y="2474913"/>
                  </a:lnTo>
                  <a:lnTo>
                    <a:pt x="4386264" y="2493963"/>
                  </a:lnTo>
                  <a:lnTo>
                    <a:pt x="4378326" y="2511425"/>
                  </a:lnTo>
                  <a:lnTo>
                    <a:pt x="4365626" y="2528888"/>
                  </a:lnTo>
                  <a:lnTo>
                    <a:pt x="4351338" y="2544763"/>
                  </a:lnTo>
                  <a:lnTo>
                    <a:pt x="4335464" y="2559050"/>
                  </a:lnTo>
                  <a:lnTo>
                    <a:pt x="4321176" y="2570163"/>
                  </a:lnTo>
                  <a:lnTo>
                    <a:pt x="4302126" y="2579688"/>
                  </a:lnTo>
                  <a:lnTo>
                    <a:pt x="4284664" y="2589213"/>
                  </a:lnTo>
                  <a:lnTo>
                    <a:pt x="4264026" y="2597150"/>
                  </a:lnTo>
                  <a:lnTo>
                    <a:pt x="4243388" y="2603500"/>
                  </a:lnTo>
                  <a:lnTo>
                    <a:pt x="4222750" y="2606675"/>
                  </a:lnTo>
                  <a:lnTo>
                    <a:pt x="3565526" y="2677005"/>
                  </a:lnTo>
                  <a:lnTo>
                    <a:pt x="3565526" y="3765551"/>
                  </a:lnTo>
                  <a:lnTo>
                    <a:pt x="3565526" y="3779838"/>
                  </a:lnTo>
                  <a:lnTo>
                    <a:pt x="3559176" y="3792538"/>
                  </a:lnTo>
                  <a:lnTo>
                    <a:pt x="3552826" y="3803651"/>
                  </a:lnTo>
                  <a:lnTo>
                    <a:pt x="3548064" y="3813176"/>
                  </a:lnTo>
                  <a:lnTo>
                    <a:pt x="3535364" y="3821113"/>
                  </a:lnTo>
                  <a:lnTo>
                    <a:pt x="3524250" y="3827463"/>
                  </a:lnTo>
                  <a:lnTo>
                    <a:pt x="3511550" y="3833813"/>
                  </a:lnTo>
                  <a:lnTo>
                    <a:pt x="3500438" y="3833813"/>
                  </a:lnTo>
                  <a:lnTo>
                    <a:pt x="3484564" y="3833813"/>
                  </a:lnTo>
                  <a:lnTo>
                    <a:pt x="3473450" y="3827463"/>
                  </a:lnTo>
                  <a:lnTo>
                    <a:pt x="3460750" y="3821113"/>
                  </a:lnTo>
                  <a:lnTo>
                    <a:pt x="3451226" y="3813176"/>
                  </a:lnTo>
                  <a:lnTo>
                    <a:pt x="3443288" y="3803651"/>
                  </a:lnTo>
                  <a:lnTo>
                    <a:pt x="3436938" y="3792538"/>
                  </a:lnTo>
                  <a:lnTo>
                    <a:pt x="3430588" y="3779838"/>
                  </a:lnTo>
                  <a:lnTo>
                    <a:pt x="3430588" y="3765551"/>
                  </a:lnTo>
                  <a:lnTo>
                    <a:pt x="3430588" y="2920423"/>
                  </a:lnTo>
                  <a:lnTo>
                    <a:pt x="3355976" y="3582988"/>
                  </a:lnTo>
                  <a:lnTo>
                    <a:pt x="3349626" y="3603625"/>
                  </a:lnTo>
                  <a:lnTo>
                    <a:pt x="3348038" y="3624263"/>
                  </a:lnTo>
                  <a:lnTo>
                    <a:pt x="3338514" y="3643313"/>
                  </a:lnTo>
                  <a:lnTo>
                    <a:pt x="3328988" y="3663950"/>
                  </a:lnTo>
                  <a:lnTo>
                    <a:pt x="3317876" y="3678238"/>
                  </a:lnTo>
                  <a:lnTo>
                    <a:pt x="3305176" y="3695700"/>
                  </a:lnTo>
                  <a:lnTo>
                    <a:pt x="3290888" y="3711575"/>
                  </a:lnTo>
                  <a:lnTo>
                    <a:pt x="3275014" y="3722688"/>
                  </a:lnTo>
                  <a:lnTo>
                    <a:pt x="3260726" y="3735388"/>
                  </a:lnTo>
                  <a:lnTo>
                    <a:pt x="3243262" y="3746500"/>
                  </a:lnTo>
                  <a:lnTo>
                    <a:pt x="3222626" y="3756025"/>
                  </a:lnTo>
                  <a:lnTo>
                    <a:pt x="3203576" y="3762375"/>
                  </a:lnTo>
                  <a:lnTo>
                    <a:pt x="3182938" y="3768725"/>
                  </a:lnTo>
                  <a:lnTo>
                    <a:pt x="3162300" y="3771900"/>
                  </a:lnTo>
                  <a:lnTo>
                    <a:pt x="3141662" y="3771900"/>
                  </a:lnTo>
                  <a:lnTo>
                    <a:pt x="3121026" y="3771900"/>
                  </a:lnTo>
                  <a:lnTo>
                    <a:pt x="3097214" y="3765550"/>
                  </a:lnTo>
                  <a:lnTo>
                    <a:pt x="3078162" y="3759200"/>
                  </a:lnTo>
                  <a:lnTo>
                    <a:pt x="3057526" y="3752850"/>
                  </a:lnTo>
                  <a:lnTo>
                    <a:pt x="3040062" y="3744913"/>
                  </a:lnTo>
                  <a:lnTo>
                    <a:pt x="3022600" y="3732213"/>
                  </a:lnTo>
                  <a:lnTo>
                    <a:pt x="3003550" y="3721100"/>
                  </a:lnTo>
                  <a:lnTo>
                    <a:pt x="2989263" y="3705225"/>
                  </a:lnTo>
                  <a:lnTo>
                    <a:pt x="2976563" y="3690938"/>
                  </a:lnTo>
                  <a:lnTo>
                    <a:pt x="2965450" y="3671888"/>
                  </a:lnTo>
                  <a:lnTo>
                    <a:pt x="2952750" y="3657600"/>
                  </a:lnTo>
                  <a:lnTo>
                    <a:pt x="2947988" y="3636963"/>
                  </a:lnTo>
                  <a:lnTo>
                    <a:pt x="2938463" y="3619500"/>
                  </a:lnTo>
                  <a:lnTo>
                    <a:pt x="2935288" y="3597275"/>
                  </a:lnTo>
                  <a:lnTo>
                    <a:pt x="2932113" y="3576638"/>
                  </a:lnTo>
                  <a:lnTo>
                    <a:pt x="2928938" y="3556000"/>
                  </a:lnTo>
                  <a:lnTo>
                    <a:pt x="2932113" y="3532188"/>
                  </a:lnTo>
                  <a:lnTo>
                    <a:pt x="3051176" y="2478087"/>
                  </a:lnTo>
                  <a:lnTo>
                    <a:pt x="3054350" y="2457450"/>
                  </a:lnTo>
                  <a:lnTo>
                    <a:pt x="3060700" y="2436812"/>
                  </a:lnTo>
                  <a:lnTo>
                    <a:pt x="3070226" y="2416175"/>
                  </a:lnTo>
                  <a:lnTo>
                    <a:pt x="3078162" y="2397125"/>
                  </a:lnTo>
                  <a:lnTo>
                    <a:pt x="3087688" y="2379662"/>
                  </a:lnTo>
                  <a:lnTo>
                    <a:pt x="3101976" y="2365375"/>
                  </a:lnTo>
                  <a:lnTo>
                    <a:pt x="3114676" y="2349500"/>
                  </a:lnTo>
                  <a:lnTo>
                    <a:pt x="3128962" y="2335212"/>
                  </a:lnTo>
                  <a:lnTo>
                    <a:pt x="3148014" y="2322512"/>
                  </a:lnTo>
                  <a:lnTo>
                    <a:pt x="3165476" y="2314575"/>
                  </a:lnTo>
                  <a:lnTo>
                    <a:pt x="3182938" y="2305050"/>
                  </a:lnTo>
                  <a:lnTo>
                    <a:pt x="3203576" y="2298700"/>
                  </a:lnTo>
                  <a:lnTo>
                    <a:pt x="3222626" y="2293937"/>
                  </a:lnTo>
                  <a:lnTo>
                    <a:pt x="3243262" y="2290762"/>
                  </a:lnTo>
                  <a:lnTo>
                    <a:pt x="3260726" y="2290762"/>
                  </a:lnTo>
                  <a:lnTo>
                    <a:pt x="3273426" y="2284412"/>
                  </a:lnTo>
                  <a:lnTo>
                    <a:pt x="3294064" y="2281237"/>
                  </a:lnTo>
                  <a:lnTo>
                    <a:pt x="3314700" y="2274887"/>
                  </a:lnTo>
                  <a:lnTo>
                    <a:pt x="3690474" y="2234675"/>
                  </a:lnTo>
                  <a:lnTo>
                    <a:pt x="3667126" y="2144713"/>
                  </a:lnTo>
                  <a:lnTo>
                    <a:pt x="3609976" y="1931988"/>
                  </a:lnTo>
                  <a:lnTo>
                    <a:pt x="3582988" y="1827213"/>
                  </a:lnTo>
                  <a:lnTo>
                    <a:pt x="3549650" y="1722437"/>
                  </a:lnTo>
                  <a:lnTo>
                    <a:pt x="3514726" y="1620837"/>
                  </a:lnTo>
                  <a:lnTo>
                    <a:pt x="3475038" y="1525587"/>
                  </a:lnTo>
                  <a:lnTo>
                    <a:pt x="3459802" y="1481266"/>
                  </a:lnTo>
                  <a:lnTo>
                    <a:pt x="3457576" y="1484313"/>
                  </a:lnTo>
                  <a:lnTo>
                    <a:pt x="3406776" y="1570038"/>
                  </a:lnTo>
                  <a:lnTo>
                    <a:pt x="3359150" y="1660525"/>
                  </a:lnTo>
                  <a:lnTo>
                    <a:pt x="3341750" y="1690108"/>
                  </a:lnTo>
                  <a:lnTo>
                    <a:pt x="3341688" y="1690688"/>
                  </a:lnTo>
                  <a:lnTo>
                    <a:pt x="3328988" y="1717675"/>
                  </a:lnTo>
                  <a:lnTo>
                    <a:pt x="3317876" y="1744663"/>
                  </a:lnTo>
                  <a:lnTo>
                    <a:pt x="3297238" y="1765300"/>
                  </a:lnTo>
                  <a:lnTo>
                    <a:pt x="3275014" y="1782763"/>
                  </a:lnTo>
                  <a:lnTo>
                    <a:pt x="3249614" y="1797050"/>
                  </a:lnTo>
                  <a:lnTo>
                    <a:pt x="3219450" y="1806575"/>
                  </a:lnTo>
                  <a:lnTo>
                    <a:pt x="2603954" y="1993900"/>
                  </a:lnTo>
                  <a:lnTo>
                    <a:pt x="2606676" y="1993900"/>
                  </a:lnTo>
                  <a:lnTo>
                    <a:pt x="2619376" y="1993900"/>
                  </a:lnTo>
                  <a:lnTo>
                    <a:pt x="2633663" y="2000250"/>
                  </a:lnTo>
                  <a:lnTo>
                    <a:pt x="2646363" y="2006600"/>
                  </a:lnTo>
                  <a:lnTo>
                    <a:pt x="2654300" y="2016125"/>
                  </a:lnTo>
                  <a:lnTo>
                    <a:pt x="2663826" y="2024063"/>
                  </a:lnTo>
                  <a:lnTo>
                    <a:pt x="2670176" y="2036763"/>
                  </a:lnTo>
                  <a:lnTo>
                    <a:pt x="2671763" y="2047875"/>
                  </a:lnTo>
                  <a:lnTo>
                    <a:pt x="2674938" y="2063751"/>
                  </a:lnTo>
                  <a:lnTo>
                    <a:pt x="2671763" y="2074863"/>
                  </a:lnTo>
                  <a:lnTo>
                    <a:pt x="2670176" y="2087563"/>
                  </a:lnTo>
                  <a:lnTo>
                    <a:pt x="2663826" y="2098676"/>
                  </a:lnTo>
                  <a:lnTo>
                    <a:pt x="2654300" y="2111375"/>
                  </a:lnTo>
                  <a:lnTo>
                    <a:pt x="3027362" y="2111375"/>
                  </a:lnTo>
                  <a:lnTo>
                    <a:pt x="3040062" y="2111375"/>
                  </a:lnTo>
                  <a:lnTo>
                    <a:pt x="3054350" y="2114550"/>
                  </a:lnTo>
                  <a:lnTo>
                    <a:pt x="3063876" y="2119313"/>
                  </a:lnTo>
                  <a:lnTo>
                    <a:pt x="3074988" y="2128838"/>
                  </a:lnTo>
                  <a:lnTo>
                    <a:pt x="3084514" y="2141538"/>
                  </a:lnTo>
                  <a:lnTo>
                    <a:pt x="3090862" y="2149475"/>
                  </a:lnTo>
                  <a:lnTo>
                    <a:pt x="3094038" y="2165350"/>
                  </a:lnTo>
                  <a:lnTo>
                    <a:pt x="3094038" y="2176463"/>
                  </a:lnTo>
                  <a:lnTo>
                    <a:pt x="3094038" y="2192338"/>
                  </a:lnTo>
                  <a:lnTo>
                    <a:pt x="3090862" y="2203450"/>
                  </a:lnTo>
                  <a:lnTo>
                    <a:pt x="3084514" y="2216150"/>
                  </a:lnTo>
                  <a:lnTo>
                    <a:pt x="3074988" y="2224088"/>
                  </a:lnTo>
                  <a:lnTo>
                    <a:pt x="3063876" y="2233613"/>
                  </a:lnTo>
                  <a:lnTo>
                    <a:pt x="3054350" y="2239963"/>
                  </a:lnTo>
                  <a:lnTo>
                    <a:pt x="3040062" y="2243138"/>
                  </a:lnTo>
                  <a:lnTo>
                    <a:pt x="3027362" y="2244725"/>
                  </a:lnTo>
                  <a:lnTo>
                    <a:pt x="2857501" y="2244725"/>
                  </a:lnTo>
                  <a:lnTo>
                    <a:pt x="2857501" y="3765551"/>
                  </a:lnTo>
                  <a:lnTo>
                    <a:pt x="2857501" y="3779838"/>
                  </a:lnTo>
                  <a:lnTo>
                    <a:pt x="2851151" y="3792538"/>
                  </a:lnTo>
                  <a:lnTo>
                    <a:pt x="2846388" y="3803651"/>
                  </a:lnTo>
                  <a:lnTo>
                    <a:pt x="2836863" y="3813176"/>
                  </a:lnTo>
                  <a:lnTo>
                    <a:pt x="2827338" y="3821113"/>
                  </a:lnTo>
                  <a:lnTo>
                    <a:pt x="2816226" y="3827463"/>
                  </a:lnTo>
                  <a:lnTo>
                    <a:pt x="2803526" y="3833813"/>
                  </a:lnTo>
                  <a:lnTo>
                    <a:pt x="2789238" y="3833813"/>
                  </a:lnTo>
                  <a:lnTo>
                    <a:pt x="2776538" y="3833813"/>
                  </a:lnTo>
                  <a:lnTo>
                    <a:pt x="2765426" y="3827463"/>
                  </a:lnTo>
                  <a:lnTo>
                    <a:pt x="2752726" y="3821113"/>
                  </a:lnTo>
                  <a:lnTo>
                    <a:pt x="2741613" y="3813176"/>
                  </a:lnTo>
                  <a:lnTo>
                    <a:pt x="2735263" y="3803651"/>
                  </a:lnTo>
                  <a:lnTo>
                    <a:pt x="2728913" y="3792538"/>
                  </a:lnTo>
                  <a:lnTo>
                    <a:pt x="2722563" y="3779838"/>
                  </a:lnTo>
                  <a:lnTo>
                    <a:pt x="2722563" y="3765551"/>
                  </a:lnTo>
                  <a:lnTo>
                    <a:pt x="2722563" y="2244725"/>
                  </a:lnTo>
                  <a:lnTo>
                    <a:pt x="274638" y="2244725"/>
                  </a:lnTo>
                  <a:lnTo>
                    <a:pt x="274638" y="3765551"/>
                  </a:lnTo>
                  <a:lnTo>
                    <a:pt x="271463" y="3779838"/>
                  </a:lnTo>
                  <a:lnTo>
                    <a:pt x="268288" y="3792538"/>
                  </a:lnTo>
                  <a:lnTo>
                    <a:pt x="263526" y="3803651"/>
                  </a:lnTo>
                  <a:lnTo>
                    <a:pt x="254000" y="3813176"/>
                  </a:lnTo>
                  <a:lnTo>
                    <a:pt x="244476" y="3821113"/>
                  </a:lnTo>
                  <a:lnTo>
                    <a:pt x="233363" y="3827463"/>
                  </a:lnTo>
                  <a:lnTo>
                    <a:pt x="217488" y="3833813"/>
                  </a:lnTo>
                  <a:lnTo>
                    <a:pt x="206376" y="3833813"/>
                  </a:lnTo>
                  <a:lnTo>
                    <a:pt x="190500" y="3833813"/>
                  </a:lnTo>
                  <a:lnTo>
                    <a:pt x="179388" y="3827463"/>
                  </a:lnTo>
                  <a:lnTo>
                    <a:pt x="166688" y="3821113"/>
                  </a:lnTo>
                  <a:lnTo>
                    <a:pt x="158750" y="3813176"/>
                  </a:lnTo>
                  <a:lnTo>
                    <a:pt x="149226" y="3803651"/>
                  </a:lnTo>
                  <a:lnTo>
                    <a:pt x="142876" y="3792538"/>
                  </a:lnTo>
                  <a:lnTo>
                    <a:pt x="139700" y="3779838"/>
                  </a:lnTo>
                  <a:lnTo>
                    <a:pt x="138113" y="3765551"/>
                  </a:lnTo>
                  <a:lnTo>
                    <a:pt x="138113" y="2244725"/>
                  </a:lnTo>
                  <a:lnTo>
                    <a:pt x="68263" y="2244725"/>
                  </a:lnTo>
                  <a:lnTo>
                    <a:pt x="53975" y="2243138"/>
                  </a:lnTo>
                  <a:lnTo>
                    <a:pt x="41275" y="2239963"/>
                  </a:lnTo>
                  <a:lnTo>
                    <a:pt x="30163" y="2233613"/>
                  </a:lnTo>
                  <a:lnTo>
                    <a:pt x="20638" y="2224088"/>
                  </a:lnTo>
                  <a:lnTo>
                    <a:pt x="12700" y="2216150"/>
                  </a:lnTo>
                  <a:lnTo>
                    <a:pt x="6350" y="2203450"/>
                  </a:lnTo>
                  <a:lnTo>
                    <a:pt x="0" y="2192338"/>
                  </a:lnTo>
                  <a:lnTo>
                    <a:pt x="0" y="2176463"/>
                  </a:lnTo>
                  <a:lnTo>
                    <a:pt x="0" y="2165350"/>
                  </a:lnTo>
                  <a:lnTo>
                    <a:pt x="6350" y="2149475"/>
                  </a:lnTo>
                  <a:lnTo>
                    <a:pt x="12700" y="2141538"/>
                  </a:lnTo>
                  <a:lnTo>
                    <a:pt x="20638" y="2128838"/>
                  </a:lnTo>
                  <a:lnTo>
                    <a:pt x="30163" y="2119313"/>
                  </a:lnTo>
                  <a:lnTo>
                    <a:pt x="41275" y="2114550"/>
                  </a:lnTo>
                  <a:lnTo>
                    <a:pt x="53975" y="2111375"/>
                  </a:lnTo>
                  <a:lnTo>
                    <a:pt x="68263" y="2111375"/>
                  </a:lnTo>
                  <a:lnTo>
                    <a:pt x="1738313" y="2111375"/>
                  </a:lnTo>
                  <a:lnTo>
                    <a:pt x="1731963" y="2098676"/>
                  </a:lnTo>
                  <a:lnTo>
                    <a:pt x="1722438" y="2087563"/>
                  </a:lnTo>
                  <a:lnTo>
                    <a:pt x="1719263" y="2074863"/>
                  </a:lnTo>
                  <a:lnTo>
                    <a:pt x="1719263" y="2063751"/>
                  </a:lnTo>
                  <a:lnTo>
                    <a:pt x="1719263" y="2062529"/>
                  </a:lnTo>
                  <a:lnTo>
                    <a:pt x="1690688" y="2057400"/>
                  </a:lnTo>
                  <a:lnTo>
                    <a:pt x="1677988" y="2051050"/>
                  </a:lnTo>
                  <a:lnTo>
                    <a:pt x="1666875" y="2039937"/>
                  </a:lnTo>
                  <a:lnTo>
                    <a:pt x="1639888" y="2009775"/>
                  </a:lnTo>
                  <a:lnTo>
                    <a:pt x="1617662" y="1970087"/>
                  </a:lnTo>
                  <a:lnTo>
                    <a:pt x="1597025" y="1928812"/>
                  </a:lnTo>
                  <a:lnTo>
                    <a:pt x="1565275" y="1854200"/>
                  </a:lnTo>
                  <a:lnTo>
                    <a:pt x="1552575" y="1820862"/>
                  </a:lnTo>
                  <a:lnTo>
                    <a:pt x="1484312" y="1576387"/>
                  </a:lnTo>
                  <a:lnTo>
                    <a:pt x="1444625" y="1443037"/>
                  </a:lnTo>
                  <a:lnTo>
                    <a:pt x="1412875" y="1311274"/>
                  </a:lnTo>
                  <a:lnTo>
                    <a:pt x="1385888" y="1192212"/>
                  </a:lnTo>
                  <a:lnTo>
                    <a:pt x="1373188" y="1138237"/>
                  </a:lnTo>
                  <a:lnTo>
                    <a:pt x="1366838" y="1090612"/>
                  </a:lnTo>
                  <a:lnTo>
                    <a:pt x="1365250" y="1047749"/>
                  </a:lnTo>
                  <a:lnTo>
                    <a:pt x="1365250" y="1015999"/>
                  </a:lnTo>
                  <a:lnTo>
                    <a:pt x="1370012" y="989012"/>
                  </a:lnTo>
                  <a:lnTo>
                    <a:pt x="1376362" y="979487"/>
                  </a:lnTo>
                  <a:lnTo>
                    <a:pt x="1379538" y="973137"/>
                  </a:lnTo>
                  <a:lnTo>
                    <a:pt x="1460500" y="935037"/>
                  </a:lnTo>
                  <a:lnTo>
                    <a:pt x="1738957" y="2015573"/>
                  </a:lnTo>
                  <a:lnTo>
                    <a:pt x="1749426" y="2006600"/>
                  </a:lnTo>
                  <a:lnTo>
                    <a:pt x="1758950" y="2000250"/>
                  </a:lnTo>
                  <a:lnTo>
                    <a:pt x="1773238" y="1993900"/>
                  </a:lnTo>
                  <a:lnTo>
                    <a:pt x="1785938" y="1993900"/>
                  </a:lnTo>
                  <a:lnTo>
                    <a:pt x="2264305" y="1993900"/>
                  </a:lnTo>
                  <a:lnTo>
                    <a:pt x="2257426" y="1985963"/>
                  </a:lnTo>
                  <a:lnTo>
                    <a:pt x="2244726" y="1958975"/>
                  </a:lnTo>
                  <a:lnTo>
                    <a:pt x="2236788" y="1928813"/>
                  </a:lnTo>
                  <a:lnTo>
                    <a:pt x="2233613" y="1898650"/>
                  </a:lnTo>
                  <a:lnTo>
                    <a:pt x="2236788" y="1868488"/>
                  </a:lnTo>
                  <a:lnTo>
                    <a:pt x="2244726" y="1839913"/>
                  </a:lnTo>
                  <a:lnTo>
                    <a:pt x="2260600" y="1812925"/>
                  </a:lnTo>
                  <a:lnTo>
                    <a:pt x="2278063" y="1792288"/>
                  </a:lnTo>
                  <a:lnTo>
                    <a:pt x="2301876" y="1773238"/>
                  </a:lnTo>
                  <a:lnTo>
                    <a:pt x="2328863" y="1758950"/>
                  </a:lnTo>
                  <a:lnTo>
                    <a:pt x="2359026" y="1749425"/>
                  </a:lnTo>
                  <a:lnTo>
                    <a:pt x="3084708" y="1528565"/>
                  </a:lnTo>
                  <a:lnTo>
                    <a:pt x="3311526" y="1152524"/>
                  </a:lnTo>
                  <a:lnTo>
                    <a:pt x="3349626" y="1084262"/>
                  </a:lnTo>
                  <a:lnTo>
                    <a:pt x="3368676" y="1050924"/>
                  </a:lnTo>
                  <a:lnTo>
                    <a:pt x="3389314" y="1017587"/>
                  </a:lnTo>
                  <a:lnTo>
                    <a:pt x="3413126" y="989012"/>
                  </a:lnTo>
                  <a:lnTo>
                    <a:pt x="3436938" y="958849"/>
                  </a:lnTo>
                  <a:lnTo>
                    <a:pt x="3467100" y="935037"/>
                  </a:lnTo>
                  <a:lnTo>
                    <a:pt x="3467392" y="934856"/>
                  </a:lnTo>
                  <a:lnTo>
                    <a:pt x="3475038" y="925512"/>
                  </a:lnTo>
                  <a:lnTo>
                    <a:pt x="3490912" y="911224"/>
                  </a:lnTo>
                  <a:lnTo>
                    <a:pt x="3505200" y="895349"/>
                  </a:lnTo>
                  <a:lnTo>
                    <a:pt x="3522244" y="882567"/>
                  </a:lnTo>
                  <a:lnTo>
                    <a:pt x="3517900" y="884237"/>
                  </a:lnTo>
                  <a:lnTo>
                    <a:pt x="3475038" y="895350"/>
                  </a:lnTo>
                  <a:lnTo>
                    <a:pt x="3433762" y="901700"/>
                  </a:lnTo>
                  <a:lnTo>
                    <a:pt x="3389314" y="908050"/>
                  </a:lnTo>
                  <a:lnTo>
                    <a:pt x="3344862" y="904875"/>
                  </a:lnTo>
                  <a:lnTo>
                    <a:pt x="3302000" y="901700"/>
                  </a:lnTo>
                  <a:lnTo>
                    <a:pt x="3257550" y="890587"/>
                  </a:lnTo>
                  <a:lnTo>
                    <a:pt x="3213100" y="877887"/>
                  </a:lnTo>
                  <a:lnTo>
                    <a:pt x="3171826" y="857250"/>
                  </a:lnTo>
                  <a:lnTo>
                    <a:pt x="3128962" y="836612"/>
                  </a:lnTo>
                  <a:lnTo>
                    <a:pt x="3094038" y="809625"/>
                  </a:lnTo>
                  <a:lnTo>
                    <a:pt x="3060700" y="779462"/>
                  </a:lnTo>
                  <a:lnTo>
                    <a:pt x="3030538" y="749300"/>
                  </a:lnTo>
                  <a:lnTo>
                    <a:pt x="3003550" y="714375"/>
                  </a:lnTo>
                  <a:lnTo>
                    <a:pt x="2979738" y="677862"/>
                  </a:lnTo>
                  <a:lnTo>
                    <a:pt x="2962276" y="639762"/>
                  </a:lnTo>
                  <a:lnTo>
                    <a:pt x="2944813" y="596900"/>
                  </a:lnTo>
                  <a:lnTo>
                    <a:pt x="2932113" y="555625"/>
                  </a:lnTo>
                  <a:lnTo>
                    <a:pt x="2925763" y="514350"/>
                  </a:lnTo>
                  <a:lnTo>
                    <a:pt x="2922588" y="468312"/>
                  </a:lnTo>
                  <a:lnTo>
                    <a:pt x="2922588" y="427037"/>
                  </a:lnTo>
                  <a:lnTo>
                    <a:pt x="2925763" y="382587"/>
                  </a:lnTo>
                  <a:lnTo>
                    <a:pt x="2938463" y="338137"/>
                  </a:lnTo>
                  <a:lnTo>
                    <a:pt x="2952750" y="292100"/>
                  </a:lnTo>
                  <a:lnTo>
                    <a:pt x="2971800" y="250825"/>
                  </a:lnTo>
                  <a:lnTo>
                    <a:pt x="2992438" y="212725"/>
                  </a:lnTo>
                  <a:lnTo>
                    <a:pt x="3019426" y="173037"/>
                  </a:lnTo>
                  <a:lnTo>
                    <a:pt x="3048000" y="141287"/>
                  </a:lnTo>
                  <a:lnTo>
                    <a:pt x="3078162" y="111125"/>
                  </a:lnTo>
                  <a:lnTo>
                    <a:pt x="3114676" y="84137"/>
                  </a:lnTo>
                  <a:lnTo>
                    <a:pt x="3149600" y="60325"/>
                  </a:lnTo>
                  <a:lnTo>
                    <a:pt x="3189288" y="41275"/>
                  </a:lnTo>
                  <a:lnTo>
                    <a:pt x="3230562" y="23812"/>
                  </a:lnTo>
                  <a:lnTo>
                    <a:pt x="3273426" y="12700"/>
                  </a:lnTo>
                  <a:lnTo>
                    <a:pt x="3314700" y="6350"/>
                  </a:lnTo>
                  <a:lnTo>
                    <a:pt x="3359150" y="0"/>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Effect transition="in" filter="fade">
                                      <p:cBhvr>
                                        <p:cTn id="15" dur="500"/>
                                        <p:tgtEl>
                                          <p:spTgt spid="16"/>
                                        </p:tgtEl>
                                      </p:cBhvr>
                                    </p:animEffect>
                                  </p:childTnLst>
                                </p:cTn>
                              </p:par>
                            </p:childTnLst>
                          </p:cTn>
                        </p:par>
                        <p:par>
                          <p:cTn id="16" fill="hold">
                            <p:stCondLst>
                              <p:cond delay="1000"/>
                            </p:stCondLst>
                            <p:childTnLst>
                              <p:par>
                                <p:cTn id="17" presetID="21" presetClass="entr" presetSubtype="1"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heel(1)">
                                      <p:cBhvr>
                                        <p:cTn id="19" dur="1000"/>
                                        <p:tgtEl>
                                          <p:spTgt spid="15"/>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p:tgtEl>
                                          <p:spTgt spid="11"/>
                                        </p:tgtEl>
                                        <p:attrNameLst>
                                          <p:attrName>ppt_x</p:attrName>
                                        </p:attrNameLst>
                                      </p:cBhvr>
                                      <p:tavLst>
                                        <p:tav tm="0">
                                          <p:val>
                                            <p:strVal val="#ppt_x-#ppt_w*1.125000"/>
                                          </p:val>
                                        </p:tav>
                                        <p:tav tm="100000">
                                          <p:val>
                                            <p:strVal val="#ppt_x"/>
                                          </p:val>
                                        </p:tav>
                                      </p:tavLst>
                                    </p:anim>
                                    <p:animEffect transition="in" filter="wipe(right)">
                                      <p:cBhvr>
                                        <p:cTn id="27" dur="500"/>
                                        <p:tgtEl>
                                          <p:spTgt spid="11"/>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p:tgtEl>
                                          <p:spTgt spid="12"/>
                                        </p:tgtEl>
                                        <p:attrNameLst>
                                          <p:attrName>ppt_y</p:attrName>
                                        </p:attrNameLst>
                                      </p:cBhvr>
                                      <p:tavLst>
                                        <p:tav tm="0">
                                          <p:val>
                                            <p:strVal val="#ppt_y-#ppt_h*1.125000"/>
                                          </p:val>
                                        </p:tav>
                                        <p:tav tm="100000">
                                          <p:val>
                                            <p:strVal val="#ppt_y"/>
                                          </p:val>
                                        </p:tav>
                                      </p:tavLst>
                                    </p:anim>
                                    <p:animEffect transition="in" filter="wipe(down)">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方法重写</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矩形 17"/>
          <p:cNvSpPr/>
          <p:nvPr/>
        </p:nvSpPr>
        <p:spPr>
          <a:xfrm>
            <a:off x="1935096" y="1114951"/>
            <a:ext cx="1415772"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方法重写</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矩形 18"/>
          <p:cNvSpPr/>
          <p:nvPr/>
        </p:nvSpPr>
        <p:spPr>
          <a:xfrm>
            <a:off x="2349680" y="1879819"/>
            <a:ext cx="9289360" cy="3903954"/>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15	if __name__=='__main__':</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16	    p=Person('</a:t>
            </a:r>
            <a:r>
              <a:rPr lang="zh-CN" altLang="en-US" sz="2400" dirty="0">
                <a:solidFill>
                  <a:schemeClr val="tx1">
                    <a:lumMod val="85000"/>
                    <a:lumOff val="15000"/>
                  </a:schemeClr>
                </a:solidFill>
                <a:ea typeface="微软雅黑" panose="020B0503020204020204" pitchFamily="34" charset="-122"/>
              </a:rPr>
              <a:t>李晓明</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创建</a:t>
            </a:r>
            <a:r>
              <a:rPr lang="en-US" altLang="zh-CN" sz="2400" dirty="0">
                <a:solidFill>
                  <a:schemeClr val="tx1">
                    <a:lumMod val="85000"/>
                    <a:lumOff val="15000"/>
                  </a:schemeClr>
                </a:solidFill>
                <a:ea typeface="微软雅黑" panose="020B0503020204020204" pitchFamily="34" charset="-122"/>
              </a:rPr>
              <a:t>Person</a:t>
            </a:r>
            <a:r>
              <a:rPr lang="zh-CN" altLang="en-US" sz="2400" dirty="0">
                <a:solidFill>
                  <a:schemeClr val="tx1">
                    <a:lumMod val="85000"/>
                    <a:lumOff val="15000"/>
                  </a:schemeClr>
                </a:solidFill>
                <a:ea typeface="微软雅黑" panose="020B0503020204020204" pitchFamily="34" charset="-122"/>
              </a:rPr>
              <a:t>类对象</a:t>
            </a:r>
            <a:r>
              <a:rPr lang="en-US" altLang="zh-CN" sz="2400" dirty="0">
                <a:solidFill>
                  <a:schemeClr val="tx1">
                    <a:lumMod val="85000"/>
                    <a:lumOff val="15000"/>
                  </a:schemeClr>
                </a:solidFill>
                <a:ea typeface="微软雅黑" panose="020B0503020204020204" pitchFamily="34" charset="-122"/>
              </a:rPr>
              <a:t>p</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17	    </a:t>
            </a:r>
            <a:r>
              <a:rPr lang="en-US" altLang="zh-CN" sz="2400" dirty="0" err="1">
                <a:solidFill>
                  <a:schemeClr val="tx1">
                    <a:lumMod val="85000"/>
                    <a:lumOff val="15000"/>
                  </a:schemeClr>
                </a:solidFill>
                <a:ea typeface="微软雅黑" panose="020B0503020204020204" pitchFamily="34" charset="-122"/>
              </a:rPr>
              <a:t>stu</a:t>
            </a:r>
            <a:r>
              <a:rPr lang="en-US" altLang="zh-CN" sz="2400" dirty="0">
                <a:solidFill>
                  <a:schemeClr val="tx1">
                    <a:lumMod val="85000"/>
                    <a:lumOff val="15000"/>
                  </a:schemeClr>
                </a:solidFill>
                <a:ea typeface="微软雅黑" panose="020B0503020204020204" pitchFamily="34" charset="-122"/>
              </a:rPr>
              <a:t>=Student('1810100','</a:t>
            </a:r>
            <a:r>
              <a:rPr lang="zh-CN" altLang="en-US" sz="2400" dirty="0">
                <a:solidFill>
                  <a:schemeClr val="tx1">
                    <a:lumMod val="85000"/>
                    <a:lumOff val="15000"/>
                  </a:schemeClr>
                </a:solidFill>
                <a:ea typeface="微软雅黑" panose="020B0503020204020204" pitchFamily="34" charset="-122"/>
              </a:rPr>
              <a:t>李晓明</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创建</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类对象</a:t>
            </a:r>
            <a:r>
              <a:rPr lang="en-US" altLang="zh-CN" sz="2400" dirty="0" err="1">
                <a:solidFill>
                  <a:schemeClr val="tx1">
                    <a:lumMod val="85000"/>
                    <a:lumOff val="15000"/>
                  </a:schemeClr>
                </a:solidFill>
                <a:ea typeface="微软雅黑" panose="020B0503020204020204" pitchFamily="34" charset="-122"/>
              </a:rPr>
              <a:t>stu</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18	    </a:t>
            </a:r>
            <a:r>
              <a:rPr lang="en-US" altLang="zh-CN" sz="2400" dirty="0" err="1">
                <a:solidFill>
                  <a:schemeClr val="tx1">
                    <a:lumMod val="85000"/>
                    <a:lumOff val="15000"/>
                  </a:schemeClr>
                </a:solidFill>
                <a:ea typeface="微软雅黑" panose="020B0503020204020204" pitchFamily="34" charset="-122"/>
              </a:rPr>
              <a:t>p.PrintInfo</a:t>
            </a:r>
            <a:r>
              <a:rPr lang="en-US" altLang="zh-CN" sz="2400" dirty="0">
                <a:solidFill>
                  <a:schemeClr val="tx1">
                    <a:lumMod val="85000"/>
                    <a:lumOff val="15000"/>
                  </a:schemeClr>
                </a:solidFill>
                <a:ea typeface="微软雅黑" panose="020B0503020204020204" pitchFamily="34" charset="-122"/>
              </a:rPr>
              <a:t>()</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19	    </a:t>
            </a:r>
            <a:r>
              <a:rPr lang="en-US" altLang="zh-CN" sz="2400" dirty="0" err="1">
                <a:solidFill>
                  <a:schemeClr val="tx1">
                    <a:lumMod val="85000"/>
                    <a:lumOff val="15000"/>
                  </a:schemeClr>
                </a:solidFill>
                <a:ea typeface="微软雅黑" panose="020B0503020204020204" pitchFamily="34" charset="-122"/>
              </a:rPr>
              <a:t>stu.PrintInfo</a:t>
            </a:r>
            <a:r>
              <a:rPr lang="en-US" altLang="zh-CN" sz="2400" dirty="0">
                <a:solidFill>
                  <a:schemeClr val="tx1">
                    <a:lumMod val="85000"/>
                    <a:lumOff val="15000"/>
                  </a:schemeClr>
                </a:solidFill>
                <a:ea typeface="微软雅黑" panose="020B0503020204020204" pitchFamily="34" charset="-122"/>
              </a:rPr>
              <a:t>()</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20	    </a:t>
            </a:r>
            <a:r>
              <a:rPr lang="en-US" altLang="zh-CN" sz="2400" dirty="0" err="1">
                <a:solidFill>
                  <a:schemeClr val="tx1">
                    <a:lumMod val="85000"/>
                    <a:lumOff val="15000"/>
                  </a:schemeClr>
                </a:solidFill>
                <a:ea typeface="微软雅黑" panose="020B0503020204020204" pitchFamily="34" charset="-122"/>
              </a:rPr>
              <a:t>PrintPersonInfo</a:t>
            </a:r>
            <a:r>
              <a:rPr lang="en-US" altLang="zh-CN" sz="2400" dirty="0">
                <a:solidFill>
                  <a:schemeClr val="tx1">
                    <a:lumMod val="85000"/>
                    <a:lumOff val="15000"/>
                  </a:schemeClr>
                </a:solidFill>
                <a:ea typeface="微软雅黑" panose="020B0503020204020204" pitchFamily="34" charset="-122"/>
              </a:rPr>
              <a:t>(p)</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21	    </a:t>
            </a:r>
            <a:r>
              <a:rPr lang="en-US" altLang="zh-CN" sz="2400" dirty="0" err="1">
                <a:solidFill>
                  <a:schemeClr val="tx1">
                    <a:lumMod val="85000"/>
                    <a:lumOff val="15000"/>
                  </a:schemeClr>
                </a:solidFill>
                <a:ea typeface="微软雅黑" panose="020B0503020204020204" pitchFamily="34" charset="-122"/>
              </a:rPr>
              <a:t>PrintPersonInfo</a:t>
            </a:r>
            <a:r>
              <a:rPr lang="en-US" altLang="zh-CN" sz="2400" dirty="0">
                <a:solidFill>
                  <a:schemeClr val="tx1">
                    <a:lumMod val="85000"/>
                    <a:lumOff val="15000"/>
                  </a:schemeClr>
                </a:solidFill>
                <a:ea typeface="微软雅黑" panose="020B0503020204020204" pitchFamily="34" charset="-122"/>
              </a:rPr>
              <a:t>(</a:t>
            </a:r>
            <a:r>
              <a:rPr lang="en-US" altLang="zh-CN" sz="2400" dirty="0" err="1">
                <a:solidFill>
                  <a:schemeClr val="tx1">
                    <a:lumMod val="85000"/>
                    <a:lumOff val="15000"/>
                  </a:schemeClr>
                </a:solidFill>
                <a:ea typeface="微软雅黑" panose="020B0503020204020204" pitchFamily="34" charset="-122"/>
              </a:rPr>
              <a:t>stu</a:t>
            </a:r>
            <a:r>
              <a:rPr lang="en-US" altLang="zh-CN" sz="2400" dirty="0">
                <a:solidFill>
                  <a:schemeClr val="tx1">
                    <a:lumMod val="85000"/>
                    <a:lumOff val="15000"/>
                  </a:schemeClr>
                </a:solidFill>
                <a:ea typeface="微软雅黑" panose="020B0503020204020204" pitchFamily="34" charset="-122"/>
              </a:rPr>
              <a:t>)</a:t>
            </a:r>
            <a:endParaRPr lang="en-US" altLang="zh-CN" sz="2400" dirty="0">
              <a:solidFill>
                <a:schemeClr val="tx1">
                  <a:lumMod val="85000"/>
                  <a:lumOff val="15000"/>
                </a:schemeClr>
              </a:solidFill>
              <a:ea typeface="微软雅黑" panose="020B0503020204020204" pitchFamily="34" charset="-122"/>
            </a:endParaRPr>
          </a:p>
        </p:txBody>
      </p:sp>
      <p:cxnSp>
        <p:nvCxnSpPr>
          <p:cNvPr id="20" name="直接连接符 19"/>
          <p:cNvCxnSpPr/>
          <p:nvPr/>
        </p:nvCxnSpPr>
        <p:spPr>
          <a:xfrm>
            <a:off x="1781207" y="1595017"/>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21" name="KSO_Shape"/>
          <p:cNvSpPr/>
          <p:nvPr/>
        </p:nvSpPr>
        <p:spPr>
          <a:xfrm>
            <a:off x="1788526" y="1813945"/>
            <a:ext cx="9625451" cy="4167194"/>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22" name="组合 21"/>
          <p:cNvGrpSpPr/>
          <p:nvPr/>
        </p:nvGrpSpPr>
        <p:grpSpPr>
          <a:xfrm>
            <a:off x="836354" y="1156380"/>
            <a:ext cx="877274" cy="877274"/>
            <a:chOff x="836354" y="1156380"/>
            <a:chExt cx="877274" cy="877274"/>
          </a:xfrm>
        </p:grpSpPr>
        <p:sp>
          <p:nvSpPr>
            <p:cNvPr id="23" name="Oval 4011"/>
            <p:cNvSpPr>
              <a:spLocks noChangeArrowheads="1"/>
            </p:cNvSpPr>
            <p:nvPr/>
          </p:nvSpPr>
          <p:spPr bwMode="auto">
            <a:xfrm>
              <a:off x="836354" y="1156380"/>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grpSp>
          <p:nvGrpSpPr>
            <p:cNvPr id="24" name="组合 23"/>
            <p:cNvGrpSpPr/>
            <p:nvPr/>
          </p:nvGrpSpPr>
          <p:grpSpPr>
            <a:xfrm>
              <a:off x="844376" y="1343177"/>
              <a:ext cx="851540" cy="534049"/>
              <a:chOff x="4869372" y="3263288"/>
              <a:chExt cx="527535" cy="330848"/>
            </a:xfrm>
            <a:solidFill>
              <a:schemeClr val="bg1"/>
            </a:solidFill>
          </p:grpSpPr>
          <p:sp>
            <p:nvSpPr>
              <p:cNvPr id="26" name="Freeform 138"/>
              <p:cNvSpPr/>
              <p:nvPr/>
            </p:nvSpPr>
            <p:spPr bwMode="auto">
              <a:xfrm>
                <a:off x="4869372" y="3560993"/>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28" name="Freeform 137"/>
              <p:cNvSpPr>
                <a:spLocks noEditPoints="1"/>
              </p:cNvSpPr>
              <p:nvPr/>
            </p:nvSpPr>
            <p:spPr bwMode="auto">
              <a:xfrm>
                <a:off x="4910802" y="3263288"/>
                <a:ext cx="444675" cy="27895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4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4" y="4"/>
                      <a:pt x="84" y="5"/>
                    </a:cubicBezTo>
                    <a:cubicBezTo>
                      <a:pt x="84" y="7"/>
                      <a:pt x="82" y="8"/>
                      <a:pt x="81" y="8"/>
                    </a:cubicBezTo>
                    <a:cubicBezTo>
                      <a:pt x="80" y="8"/>
                      <a:pt x="78" y="7"/>
                      <a:pt x="78" y="5"/>
                    </a:cubicBezTo>
                    <a:cubicBezTo>
                      <a:pt x="78" y="4"/>
                      <a:pt x="80"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grpFill/>
              <a:ln>
                <a:noFill/>
              </a:ln>
            </p:spPr>
            <p:txBody>
              <a:bodyPr vert="horz" wrap="square" lIns="91440" tIns="45720" rIns="91440" bIns="45720" numCol="1" anchor="t" anchorCtr="0" compatLnSpc="1"/>
              <a:lstStyle/>
              <a:p>
                <a:endParaRPr lang="en-US"/>
              </a:p>
            </p:txBody>
          </p:sp>
          <p:sp>
            <p:nvSpPr>
              <p:cNvPr id="29" name="Freeform 138"/>
              <p:cNvSpPr/>
              <p:nvPr/>
            </p:nvSpPr>
            <p:spPr bwMode="auto">
              <a:xfrm>
                <a:off x="4869373" y="3556055"/>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grpFill/>
              <a:ln>
                <a:noFill/>
              </a:ln>
            </p:spPr>
            <p:txBody>
              <a:bodyPr vert="horz" wrap="square" lIns="91440" tIns="45720" rIns="91440" bIns="45720" numCol="1" anchor="t" anchorCtr="0" compatLnSpc="1"/>
              <a:lstStyle/>
              <a:p>
                <a:endParaRPr lang="en-US"/>
              </a:p>
            </p:txBody>
          </p:sp>
          <p:sp>
            <p:nvSpPr>
              <p:cNvPr id="30" name="Freeform 139"/>
              <p:cNvSpPr/>
              <p:nvPr/>
            </p:nvSpPr>
            <p:spPr bwMode="auto">
              <a:xfrm>
                <a:off x="5224284" y="3353052"/>
                <a:ext cx="34524" cy="35905"/>
              </a:xfrm>
              <a:custGeom>
                <a:avLst/>
                <a:gdLst>
                  <a:gd name="T0" fmla="*/ 9 w 13"/>
                  <a:gd name="T1" fmla="*/ 2 h 13"/>
                  <a:gd name="T2" fmla="*/ 1 w 13"/>
                  <a:gd name="T3" fmla="*/ 4 h 13"/>
                  <a:gd name="T4" fmla="*/ 4 w 13"/>
                  <a:gd name="T5" fmla="*/ 12 h 13"/>
                  <a:gd name="T6" fmla="*/ 12 w 13"/>
                  <a:gd name="T7" fmla="*/ 9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6" y="0"/>
                      <a:pt x="3" y="2"/>
                      <a:pt x="1" y="4"/>
                    </a:cubicBezTo>
                    <a:cubicBezTo>
                      <a:pt x="0" y="7"/>
                      <a:pt x="1" y="11"/>
                      <a:pt x="4" y="12"/>
                    </a:cubicBezTo>
                    <a:cubicBezTo>
                      <a:pt x="7" y="13"/>
                      <a:pt x="11" y="12"/>
                      <a:pt x="12" y="9"/>
                    </a:cubicBezTo>
                    <a:cubicBezTo>
                      <a:pt x="13" y="6"/>
                      <a:pt x="12" y="3"/>
                      <a:pt x="9" y="2"/>
                    </a:cubicBezTo>
                    <a:close/>
                  </a:path>
                </a:pathLst>
              </a:custGeom>
              <a:grpFill/>
              <a:ln>
                <a:noFill/>
              </a:ln>
            </p:spPr>
            <p:txBody>
              <a:bodyPr vert="horz" wrap="square" lIns="91440" tIns="45720" rIns="91440" bIns="45720" numCol="1" anchor="t" anchorCtr="0" compatLnSpc="1"/>
              <a:lstStyle/>
              <a:p>
                <a:endParaRPr lang="en-US"/>
              </a:p>
            </p:txBody>
          </p:sp>
          <p:sp>
            <p:nvSpPr>
              <p:cNvPr id="31" name="Freeform 140"/>
              <p:cNvSpPr>
                <a:spLocks noEditPoints="1"/>
              </p:cNvSpPr>
              <p:nvPr/>
            </p:nvSpPr>
            <p:spPr bwMode="auto">
              <a:xfrm>
                <a:off x="4954994" y="3307476"/>
                <a:ext cx="356292" cy="191956"/>
              </a:xfrm>
              <a:custGeom>
                <a:avLst/>
                <a:gdLst>
                  <a:gd name="T0" fmla="*/ 0 w 130"/>
                  <a:gd name="T1" fmla="*/ 70 h 70"/>
                  <a:gd name="T2" fmla="*/ 16 w 130"/>
                  <a:gd name="T3" fmla="*/ 66 h 70"/>
                  <a:gd name="T4" fmla="*/ 21 w 130"/>
                  <a:gd name="T5" fmla="*/ 60 h 70"/>
                  <a:gd name="T6" fmla="*/ 13 w 130"/>
                  <a:gd name="T7" fmla="*/ 53 h 70"/>
                  <a:gd name="T8" fmla="*/ 14 w 130"/>
                  <a:gd name="T9" fmla="*/ 45 h 70"/>
                  <a:gd name="T10" fmla="*/ 22 w 130"/>
                  <a:gd name="T11" fmla="*/ 43 h 70"/>
                  <a:gd name="T12" fmla="*/ 19 w 130"/>
                  <a:gd name="T13" fmla="*/ 33 h 70"/>
                  <a:gd name="T14" fmla="*/ 23 w 130"/>
                  <a:gd name="T15" fmla="*/ 27 h 70"/>
                  <a:gd name="T16" fmla="*/ 31 w 130"/>
                  <a:gd name="T17" fmla="*/ 28 h 70"/>
                  <a:gd name="T18" fmla="*/ 33 w 130"/>
                  <a:gd name="T19" fmla="*/ 19 h 70"/>
                  <a:gd name="T20" fmla="*/ 40 w 130"/>
                  <a:gd name="T21" fmla="*/ 15 h 70"/>
                  <a:gd name="T22" fmla="*/ 46 w 130"/>
                  <a:gd name="T23" fmla="*/ 21 h 70"/>
                  <a:gd name="T24" fmla="*/ 53 w 130"/>
                  <a:gd name="T25" fmla="*/ 13 h 70"/>
                  <a:gd name="T26" fmla="*/ 60 w 130"/>
                  <a:gd name="T27" fmla="*/ 14 h 70"/>
                  <a:gd name="T28" fmla="*/ 63 w 130"/>
                  <a:gd name="T29" fmla="*/ 22 h 70"/>
                  <a:gd name="T30" fmla="*/ 73 w 130"/>
                  <a:gd name="T31" fmla="*/ 18 h 70"/>
                  <a:gd name="T32" fmla="*/ 79 w 130"/>
                  <a:gd name="T33" fmla="*/ 23 h 70"/>
                  <a:gd name="T34" fmla="*/ 77 w 130"/>
                  <a:gd name="T35" fmla="*/ 31 h 70"/>
                  <a:gd name="T36" fmla="*/ 87 w 130"/>
                  <a:gd name="T37" fmla="*/ 33 h 70"/>
                  <a:gd name="T38" fmla="*/ 91 w 130"/>
                  <a:gd name="T39" fmla="*/ 40 h 70"/>
                  <a:gd name="T40" fmla="*/ 85 w 130"/>
                  <a:gd name="T41" fmla="*/ 46 h 70"/>
                  <a:gd name="T42" fmla="*/ 93 w 130"/>
                  <a:gd name="T43" fmla="*/ 53 h 70"/>
                  <a:gd name="T44" fmla="*/ 92 w 130"/>
                  <a:gd name="T45" fmla="*/ 60 h 70"/>
                  <a:gd name="T46" fmla="*/ 84 w 130"/>
                  <a:gd name="T47" fmla="*/ 63 h 70"/>
                  <a:gd name="T48" fmla="*/ 85 w 130"/>
                  <a:gd name="T49" fmla="*/ 70 h 70"/>
                  <a:gd name="T50" fmla="*/ 130 w 130"/>
                  <a:gd name="T51" fmla="*/ 0 h 70"/>
                  <a:gd name="T52" fmla="*/ 120 w 130"/>
                  <a:gd name="T53" fmla="*/ 26 h 70"/>
                  <a:gd name="T54" fmla="*/ 116 w 130"/>
                  <a:gd name="T55" fmla="*/ 29 h 70"/>
                  <a:gd name="T56" fmla="*/ 115 w 130"/>
                  <a:gd name="T57" fmla="*/ 31 h 70"/>
                  <a:gd name="T58" fmla="*/ 117 w 130"/>
                  <a:gd name="T59" fmla="*/ 36 h 70"/>
                  <a:gd name="T60" fmla="*/ 111 w 130"/>
                  <a:gd name="T61" fmla="*/ 38 h 70"/>
                  <a:gd name="T62" fmla="*/ 104 w 130"/>
                  <a:gd name="T63" fmla="*/ 36 h 70"/>
                  <a:gd name="T64" fmla="*/ 102 w 130"/>
                  <a:gd name="T65" fmla="*/ 40 h 70"/>
                  <a:gd name="T66" fmla="*/ 96 w 130"/>
                  <a:gd name="T67" fmla="*/ 38 h 70"/>
                  <a:gd name="T68" fmla="*/ 97 w 130"/>
                  <a:gd name="T69" fmla="*/ 33 h 70"/>
                  <a:gd name="T70" fmla="*/ 94 w 130"/>
                  <a:gd name="T71" fmla="*/ 29 h 70"/>
                  <a:gd name="T72" fmla="*/ 88 w 130"/>
                  <a:gd name="T73" fmla="*/ 29 h 70"/>
                  <a:gd name="T74" fmla="*/ 89 w 130"/>
                  <a:gd name="T75" fmla="*/ 22 h 70"/>
                  <a:gd name="T76" fmla="*/ 94 w 130"/>
                  <a:gd name="T77" fmla="*/ 19 h 70"/>
                  <a:gd name="T78" fmla="*/ 94 w 130"/>
                  <a:gd name="T79" fmla="*/ 17 h 70"/>
                  <a:gd name="T80" fmla="*/ 92 w 130"/>
                  <a:gd name="T81" fmla="*/ 12 h 70"/>
                  <a:gd name="T82" fmla="*/ 98 w 130"/>
                  <a:gd name="T83" fmla="*/ 9 h 70"/>
                  <a:gd name="T84" fmla="*/ 105 w 130"/>
                  <a:gd name="T85" fmla="*/ 12 h 70"/>
                  <a:gd name="T86" fmla="*/ 107 w 130"/>
                  <a:gd name="T87" fmla="*/ 8 h 70"/>
                  <a:gd name="T88" fmla="*/ 114 w 130"/>
                  <a:gd name="T89" fmla="*/ 9 h 70"/>
                  <a:gd name="T90" fmla="*/ 113 w 130"/>
                  <a:gd name="T91" fmla="*/ 15 h 70"/>
                  <a:gd name="T92" fmla="*/ 116 w 130"/>
                  <a:gd name="T93" fmla="*/ 18 h 70"/>
                  <a:gd name="T94" fmla="*/ 121 w 130"/>
                  <a:gd name="T95" fmla="*/ 19 h 70"/>
                  <a:gd name="T96" fmla="*/ 120 w 130"/>
                  <a:gd name="T97"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70">
                    <a:moveTo>
                      <a:pt x="0" y="0"/>
                    </a:moveTo>
                    <a:cubicBezTo>
                      <a:pt x="0" y="70"/>
                      <a:pt x="0" y="70"/>
                      <a:pt x="0" y="70"/>
                    </a:cubicBezTo>
                    <a:cubicBezTo>
                      <a:pt x="18" y="70"/>
                      <a:pt x="18" y="70"/>
                      <a:pt x="18" y="70"/>
                    </a:cubicBezTo>
                    <a:cubicBezTo>
                      <a:pt x="16" y="66"/>
                      <a:pt x="16" y="66"/>
                      <a:pt x="16" y="66"/>
                    </a:cubicBezTo>
                    <a:cubicBezTo>
                      <a:pt x="15" y="64"/>
                      <a:pt x="15" y="64"/>
                      <a:pt x="15" y="64"/>
                    </a:cubicBezTo>
                    <a:cubicBezTo>
                      <a:pt x="21" y="60"/>
                      <a:pt x="21" y="60"/>
                      <a:pt x="21" y="60"/>
                    </a:cubicBezTo>
                    <a:cubicBezTo>
                      <a:pt x="21" y="58"/>
                      <a:pt x="20" y="56"/>
                      <a:pt x="20" y="55"/>
                    </a:cubicBezTo>
                    <a:cubicBezTo>
                      <a:pt x="13" y="53"/>
                      <a:pt x="13" y="53"/>
                      <a:pt x="13" y="53"/>
                    </a:cubicBezTo>
                    <a:cubicBezTo>
                      <a:pt x="14" y="51"/>
                      <a:pt x="14" y="51"/>
                      <a:pt x="14" y="51"/>
                    </a:cubicBezTo>
                    <a:cubicBezTo>
                      <a:pt x="14" y="45"/>
                      <a:pt x="14" y="45"/>
                      <a:pt x="14" y="45"/>
                    </a:cubicBezTo>
                    <a:cubicBezTo>
                      <a:pt x="14" y="43"/>
                      <a:pt x="14" y="43"/>
                      <a:pt x="14" y="43"/>
                    </a:cubicBezTo>
                    <a:cubicBezTo>
                      <a:pt x="22" y="43"/>
                      <a:pt x="22" y="43"/>
                      <a:pt x="22" y="43"/>
                    </a:cubicBezTo>
                    <a:cubicBezTo>
                      <a:pt x="22" y="41"/>
                      <a:pt x="23" y="39"/>
                      <a:pt x="24" y="38"/>
                    </a:cubicBezTo>
                    <a:cubicBezTo>
                      <a:pt x="19" y="33"/>
                      <a:pt x="19" y="33"/>
                      <a:pt x="19" y="33"/>
                    </a:cubicBezTo>
                    <a:cubicBezTo>
                      <a:pt x="20" y="31"/>
                      <a:pt x="20" y="31"/>
                      <a:pt x="20" y="31"/>
                    </a:cubicBezTo>
                    <a:cubicBezTo>
                      <a:pt x="23" y="27"/>
                      <a:pt x="23" y="27"/>
                      <a:pt x="23" y="27"/>
                    </a:cubicBezTo>
                    <a:cubicBezTo>
                      <a:pt x="24" y="25"/>
                      <a:pt x="24" y="25"/>
                      <a:pt x="24" y="25"/>
                    </a:cubicBezTo>
                    <a:cubicBezTo>
                      <a:pt x="31" y="28"/>
                      <a:pt x="31" y="28"/>
                      <a:pt x="31" y="28"/>
                    </a:cubicBezTo>
                    <a:cubicBezTo>
                      <a:pt x="32" y="27"/>
                      <a:pt x="34" y="26"/>
                      <a:pt x="35" y="25"/>
                    </a:cubicBezTo>
                    <a:cubicBezTo>
                      <a:pt x="33" y="19"/>
                      <a:pt x="33" y="19"/>
                      <a:pt x="33" y="19"/>
                    </a:cubicBezTo>
                    <a:cubicBezTo>
                      <a:pt x="35" y="18"/>
                      <a:pt x="35" y="18"/>
                      <a:pt x="35" y="18"/>
                    </a:cubicBezTo>
                    <a:cubicBezTo>
                      <a:pt x="40" y="15"/>
                      <a:pt x="40" y="15"/>
                      <a:pt x="40" y="15"/>
                    </a:cubicBezTo>
                    <a:cubicBezTo>
                      <a:pt x="42" y="14"/>
                      <a:pt x="42" y="14"/>
                      <a:pt x="42" y="14"/>
                    </a:cubicBezTo>
                    <a:cubicBezTo>
                      <a:pt x="46" y="21"/>
                      <a:pt x="46" y="21"/>
                      <a:pt x="46" y="21"/>
                    </a:cubicBezTo>
                    <a:cubicBezTo>
                      <a:pt x="48" y="20"/>
                      <a:pt x="50" y="20"/>
                      <a:pt x="51" y="20"/>
                    </a:cubicBezTo>
                    <a:cubicBezTo>
                      <a:pt x="53" y="13"/>
                      <a:pt x="53" y="13"/>
                      <a:pt x="53" y="13"/>
                    </a:cubicBezTo>
                    <a:cubicBezTo>
                      <a:pt x="55" y="13"/>
                      <a:pt x="55" y="13"/>
                      <a:pt x="55" y="13"/>
                    </a:cubicBezTo>
                    <a:cubicBezTo>
                      <a:pt x="60" y="14"/>
                      <a:pt x="60" y="14"/>
                      <a:pt x="60" y="14"/>
                    </a:cubicBezTo>
                    <a:cubicBezTo>
                      <a:pt x="63" y="14"/>
                      <a:pt x="63" y="14"/>
                      <a:pt x="63" y="14"/>
                    </a:cubicBezTo>
                    <a:cubicBezTo>
                      <a:pt x="63" y="22"/>
                      <a:pt x="63" y="22"/>
                      <a:pt x="63" y="22"/>
                    </a:cubicBezTo>
                    <a:cubicBezTo>
                      <a:pt x="65" y="22"/>
                      <a:pt x="66" y="23"/>
                      <a:pt x="68" y="24"/>
                    </a:cubicBezTo>
                    <a:cubicBezTo>
                      <a:pt x="73" y="18"/>
                      <a:pt x="73" y="18"/>
                      <a:pt x="73" y="18"/>
                    </a:cubicBezTo>
                    <a:cubicBezTo>
                      <a:pt x="75" y="20"/>
                      <a:pt x="75" y="20"/>
                      <a:pt x="75" y="20"/>
                    </a:cubicBezTo>
                    <a:cubicBezTo>
                      <a:pt x="79" y="23"/>
                      <a:pt x="79" y="23"/>
                      <a:pt x="79" y="23"/>
                    </a:cubicBezTo>
                    <a:cubicBezTo>
                      <a:pt x="81" y="24"/>
                      <a:pt x="81" y="24"/>
                      <a:pt x="81" y="24"/>
                    </a:cubicBezTo>
                    <a:cubicBezTo>
                      <a:pt x="77" y="31"/>
                      <a:pt x="77" y="31"/>
                      <a:pt x="77" y="31"/>
                    </a:cubicBezTo>
                    <a:cubicBezTo>
                      <a:pt x="79" y="32"/>
                      <a:pt x="80" y="34"/>
                      <a:pt x="80" y="35"/>
                    </a:cubicBezTo>
                    <a:cubicBezTo>
                      <a:pt x="87" y="33"/>
                      <a:pt x="87" y="33"/>
                      <a:pt x="87" y="33"/>
                    </a:cubicBezTo>
                    <a:cubicBezTo>
                      <a:pt x="88" y="35"/>
                      <a:pt x="88" y="35"/>
                      <a:pt x="88" y="35"/>
                    </a:cubicBezTo>
                    <a:cubicBezTo>
                      <a:pt x="91" y="40"/>
                      <a:pt x="91" y="40"/>
                      <a:pt x="91" y="40"/>
                    </a:cubicBezTo>
                    <a:cubicBezTo>
                      <a:pt x="92" y="42"/>
                      <a:pt x="92" y="42"/>
                      <a:pt x="92" y="42"/>
                    </a:cubicBezTo>
                    <a:cubicBezTo>
                      <a:pt x="85" y="46"/>
                      <a:pt x="85" y="46"/>
                      <a:pt x="85" y="46"/>
                    </a:cubicBezTo>
                    <a:cubicBezTo>
                      <a:pt x="86" y="48"/>
                      <a:pt x="86" y="49"/>
                      <a:pt x="86" y="51"/>
                    </a:cubicBezTo>
                    <a:cubicBezTo>
                      <a:pt x="93" y="53"/>
                      <a:pt x="93" y="53"/>
                      <a:pt x="93" y="53"/>
                    </a:cubicBezTo>
                    <a:cubicBezTo>
                      <a:pt x="93" y="55"/>
                      <a:pt x="93" y="55"/>
                      <a:pt x="93" y="55"/>
                    </a:cubicBezTo>
                    <a:cubicBezTo>
                      <a:pt x="92" y="60"/>
                      <a:pt x="92" y="60"/>
                      <a:pt x="92" y="60"/>
                    </a:cubicBezTo>
                    <a:cubicBezTo>
                      <a:pt x="92" y="62"/>
                      <a:pt x="92" y="62"/>
                      <a:pt x="92" y="62"/>
                    </a:cubicBezTo>
                    <a:cubicBezTo>
                      <a:pt x="84" y="63"/>
                      <a:pt x="84" y="63"/>
                      <a:pt x="84" y="63"/>
                    </a:cubicBezTo>
                    <a:cubicBezTo>
                      <a:pt x="84" y="65"/>
                      <a:pt x="83" y="66"/>
                      <a:pt x="82" y="68"/>
                    </a:cubicBezTo>
                    <a:cubicBezTo>
                      <a:pt x="85" y="70"/>
                      <a:pt x="85" y="70"/>
                      <a:pt x="85" y="70"/>
                    </a:cubicBezTo>
                    <a:cubicBezTo>
                      <a:pt x="130" y="70"/>
                      <a:pt x="130" y="70"/>
                      <a:pt x="130" y="70"/>
                    </a:cubicBezTo>
                    <a:cubicBezTo>
                      <a:pt x="130" y="0"/>
                      <a:pt x="130" y="0"/>
                      <a:pt x="130" y="0"/>
                    </a:cubicBezTo>
                    <a:lnTo>
                      <a:pt x="0" y="0"/>
                    </a:lnTo>
                    <a:close/>
                    <a:moveTo>
                      <a:pt x="120" y="26"/>
                    </a:moveTo>
                    <a:cubicBezTo>
                      <a:pt x="117" y="26"/>
                      <a:pt x="117" y="26"/>
                      <a:pt x="117" y="26"/>
                    </a:cubicBezTo>
                    <a:cubicBezTo>
                      <a:pt x="116" y="27"/>
                      <a:pt x="116" y="28"/>
                      <a:pt x="116" y="29"/>
                    </a:cubicBezTo>
                    <a:cubicBezTo>
                      <a:pt x="115" y="29"/>
                      <a:pt x="115" y="30"/>
                      <a:pt x="115" y="31"/>
                    </a:cubicBezTo>
                    <a:cubicBezTo>
                      <a:pt x="115" y="31"/>
                      <a:pt x="115" y="31"/>
                      <a:pt x="115" y="31"/>
                    </a:cubicBezTo>
                    <a:cubicBezTo>
                      <a:pt x="117" y="34"/>
                      <a:pt x="117" y="34"/>
                      <a:pt x="117" y="34"/>
                    </a:cubicBezTo>
                    <a:cubicBezTo>
                      <a:pt x="118" y="34"/>
                      <a:pt x="118" y="35"/>
                      <a:pt x="117" y="36"/>
                    </a:cubicBezTo>
                    <a:cubicBezTo>
                      <a:pt x="113" y="39"/>
                      <a:pt x="113" y="39"/>
                      <a:pt x="113" y="39"/>
                    </a:cubicBezTo>
                    <a:cubicBezTo>
                      <a:pt x="112" y="39"/>
                      <a:pt x="111" y="39"/>
                      <a:pt x="111" y="38"/>
                    </a:cubicBezTo>
                    <a:cubicBezTo>
                      <a:pt x="109" y="35"/>
                      <a:pt x="109" y="35"/>
                      <a:pt x="109" y="35"/>
                    </a:cubicBezTo>
                    <a:cubicBezTo>
                      <a:pt x="107" y="36"/>
                      <a:pt x="106" y="36"/>
                      <a:pt x="104" y="36"/>
                    </a:cubicBezTo>
                    <a:cubicBezTo>
                      <a:pt x="104" y="36"/>
                      <a:pt x="104" y="36"/>
                      <a:pt x="104" y="36"/>
                    </a:cubicBezTo>
                    <a:cubicBezTo>
                      <a:pt x="102" y="40"/>
                      <a:pt x="102" y="40"/>
                      <a:pt x="102" y="40"/>
                    </a:cubicBezTo>
                    <a:cubicBezTo>
                      <a:pt x="102" y="40"/>
                      <a:pt x="101" y="41"/>
                      <a:pt x="101" y="40"/>
                    </a:cubicBezTo>
                    <a:cubicBezTo>
                      <a:pt x="96" y="38"/>
                      <a:pt x="96" y="38"/>
                      <a:pt x="96" y="38"/>
                    </a:cubicBezTo>
                    <a:cubicBezTo>
                      <a:pt x="95" y="38"/>
                      <a:pt x="95" y="37"/>
                      <a:pt x="95" y="37"/>
                    </a:cubicBezTo>
                    <a:cubicBezTo>
                      <a:pt x="97" y="33"/>
                      <a:pt x="97" y="33"/>
                      <a:pt x="97" y="33"/>
                    </a:cubicBezTo>
                    <a:cubicBezTo>
                      <a:pt x="95" y="32"/>
                      <a:pt x="95" y="31"/>
                      <a:pt x="94" y="29"/>
                    </a:cubicBezTo>
                    <a:cubicBezTo>
                      <a:pt x="94" y="29"/>
                      <a:pt x="94" y="29"/>
                      <a:pt x="94" y="29"/>
                    </a:cubicBezTo>
                    <a:cubicBezTo>
                      <a:pt x="90" y="30"/>
                      <a:pt x="90" y="30"/>
                      <a:pt x="90" y="30"/>
                    </a:cubicBezTo>
                    <a:cubicBezTo>
                      <a:pt x="89" y="30"/>
                      <a:pt x="88" y="29"/>
                      <a:pt x="88" y="29"/>
                    </a:cubicBezTo>
                    <a:cubicBezTo>
                      <a:pt x="88" y="23"/>
                      <a:pt x="88" y="23"/>
                      <a:pt x="88" y="23"/>
                    </a:cubicBezTo>
                    <a:cubicBezTo>
                      <a:pt x="88" y="23"/>
                      <a:pt x="88" y="22"/>
                      <a:pt x="89" y="22"/>
                    </a:cubicBezTo>
                    <a:cubicBezTo>
                      <a:pt x="93" y="22"/>
                      <a:pt x="93" y="22"/>
                      <a:pt x="93" y="22"/>
                    </a:cubicBezTo>
                    <a:cubicBezTo>
                      <a:pt x="93" y="21"/>
                      <a:pt x="93" y="20"/>
                      <a:pt x="94" y="19"/>
                    </a:cubicBezTo>
                    <a:cubicBezTo>
                      <a:pt x="94" y="18"/>
                      <a:pt x="94" y="18"/>
                      <a:pt x="94" y="17"/>
                    </a:cubicBezTo>
                    <a:cubicBezTo>
                      <a:pt x="94" y="17"/>
                      <a:pt x="94" y="17"/>
                      <a:pt x="94" y="17"/>
                    </a:cubicBezTo>
                    <a:cubicBezTo>
                      <a:pt x="92" y="14"/>
                      <a:pt x="92" y="14"/>
                      <a:pt x="92" y="14"/>
                    </a:cubicBezTo>
                    <a:cubicBezTo>
                      <a:pt x="92" y="13"/>
                      <a:pt x="92" y="12"/>
                      <a:pt x="92" y="12"/>
                    </a:cubicBezTo>
                    <a:cubicBezTo>
                      <a:pt x="97" y="9"/>
                      <a:pt x="97" y="9"/>
                      <a:pt x="97" y="9"/>
                    </a:cubicBezTo>
                    <a:cubicBezTo>
                      <a:pt x="97" y="8"/>
                      <a:pt x="98" y="9"/>
                      <a:pt x="98" y="9"/>
                    </a:cubicBezTo>
                    <a:cubicBezTo>
                      <a:pt x="101" y="12"/>
                      <a:pt x="101" y="12"/>
                      <a:pt x="101" y="12"/>
                    </a:cubicBezTo>
                    <a:cubicBezTo>
                      <a:pt x="102" y="12"/>
                      <a:pt x="104" y="12"/>
                      <a:pt x="105" y="12"/>
                    </a:cubicBezTo>
                    <a:cubicBezTo>
                      <a:pt x="105" y="12"/>
                      <a:pt x="105" y="12"/>
                      <a:pt x="105" y="12"/>
                    </a:cubicBezTo>
                    <a:cubicBezTo>
                      <a:pt x="107" y="8"/>
                      <a:pt x="107" y="8"/>
                      <a:pt x="107" y="8"/>
                    </a:cubicBezTo>
                    <a:cubicBezTo>
                      <a:pt x="107" y="7"/>
                      <a:pt x="108" y="7"/>
                      <a:pt x="109" y="7"/>
                    </a:cubicBezTo>
                    <a:cubicBezTo>
                      <a:pt x="114" y="9"/>
                      <a:pt x="114" y="9"/>
                      <a:pt x="114" y="9"/>
                    </a:cubicBezTo>
                    <a:cubicBezTo>
                      <a:pt x="114" y="10"/>
                      <a:pt x="114" y="10"/>
                      <a:pt x="114" y="11"/>
                    </a:cubicBezTo>
                    <a:cubicBezTo>
                      <a:pt x="113" y="15"/>
                      <a:pt x="113" y="15"/>
                      <a:pt x="113" y="15"/>
                    </a:cubicBezTo>
                    <a:cubicBezTo>
                      <a:pt x="114" y="16"/>
                      <a:pt x="115" y="17"/>
                      <a:pt x="115" y="18"/>
                    </a:cubicBezTo>
                    <a:cubicBezTo>
                      <a:pt x="116" y="18"/>
                      <a:pt x="116" y="18"/>
                      <a:pt x="116" y="18"/>
                    </a:cubicBezTo>
                    <a:cubicBezTo>
                      <a:pt x="120" y="18"/>
                      <a:pt x="120" y="18"/>
                      <a:pt x="120" y="18"/>
                    </a:cubicBezTo>
                    <a:cubicBezTo>
                      <a:pt x="120" y="18"/>
                      <a:pt x="121" y="18"/>
                      <a:pt x="121" y="19"/>
                    </a:cubicBezTo>
                    <a:cubicBezTo>
                      <a:pt x="122" y="24"/>
                      <a:pt x="122" y="24"/>
                      <a:pt x="122" y="24"/>
                    </a:cubicBezTo>
                    <a:cubicBezTo>
                      <a:pt x="122" y="25"/>
                      <a:pt x="121" y="26"/>
                      <a:pt x="120" y="26"/>
                    </a:cubicBezTo>
                    <a:close/>
                  </a:path>
                </a:pathLst>
              </a:custGeom>
              <a:grpFill/>
              <a:ln>
                <a:noFill/>
              </a:ln>
            </p:spPr>
            <p:txBody>
              <a:bodyPr vert="horz" wrap="square" lIns="91440" tIns="45720" rIns="91440" bIns="45720" numCol="1" anchor="t" anchorCtr="0" compatLnSpc="1"/>
              <a:lstStyle/>
              <a:p>
                <a:endParaRPr lang="en-US"/>
              </a:p>
            </p:txBody>
          </p:sp>
          <p:sp>
            <p:nvSpPr>
              <p:cNvPr id="32" name="Freeform 141"/>
              <p:cNvSpPr>
                <a:spLocks noEditPoints="1"/>
              </p:cNvSpPr>
              <p:nvPr/>
            </p:nvSpPr>
            <p:spPr bwMode="auto">
              <a:xfrm>
                <a:off x="5029566" y="3380665"/>
                <a:ext cx="142241" cy="118764"/>
              </a:xfrm>
              <a:custGeom>
                <a:avLst/>
                <a:gdLst>
                  <a:gd name="T0" fmla="*/ 45 w 52"/>
                  <a:gd name="T1" fmla="*/ 39 h 43"/>
                  <a:gd name="T2" fmla="*/ 39 w 52"/>
                  <a:gd name="T3" fmla="*/ 7 h 43"/>
                  <a:gd name="T4" fmla="*/ 7 w 52"/>
                  <a:gd name="T5" fmla="*/ 13 h 43"/>
                  <a:gd name="T6" fmla="*/ 12 w 52"/>
                  <a:gd name="T7" fmla="*/ 43 h 43"/>
                  <a:gd name="T8" fmla="*/ 41 w 52"/>
                  <a:gd name="T9" fmla="*/ 43 h 43"/>
                  <a:gd name="T10" fmla="*/ 45 w 52"/>
                  <a:gd name="T11" fmla="*/ 39 h 43"/>
                  <a:gd name="T12" fmla="*/ 37 w 52"/>
                  <a:gd name="T13" fmla="*/ 34 h 43"/>
                  <a:gd name="T14" fmla="*/ 18 w 52"/>
                  <a:gd name="T15" fmla="*/ 37 h 43"/>
                  <a:gd name="T16" fmla="*/ 15 w 52"/>
                  <a:gd name="T17" fmla="*/ 18 h 43"/>
                  <a:gd name="T18" fmla="*/ 34 w 52"/>
                  <a:gd name="T19" fmla="*/ 14 h 43"/>
                  <a:gd name="T20" fmla="*/ 37 w 52"/>
                  <a:gd name="T21"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3">
                    <a:moveTo>
                      <a:pt x="45" y="39"/>
                    </a:moveTo>
                    <a:cubicBezTo>
                      <a:pt x="52" y="29"/>
                      <a:pt x="50" y="14"/>
                      <a:pt x="39" y="7"/>
                    </a:cubicBezTo>
                    <a:cubicBezTo>
                      <a:pt x="28" y="0"/>
                      <a:pt x="14" y="2"/>
                      <a:pt x="7" y="13"/>
                    </a:cubicBezTo>
                    <a:cubicBezTo>
                      <a:pt x="0" y="23"/>
                      <a:pt x="2" y="36"/>
                      <a:pt x="12" y="43"/>
                    </a:cubicBezTo>
                    <a:cubicBezTo>
                      <a:pt x="41" y="43"/>
                      <a:pt x="41" y="43"/>
                      <a:pt x="41" y="43"/>
                    </a:cubicBezTo>
                    <a:cubicBezTo>
                      <a:pt x="43" y="42"/>
                      <a:pt x="44" y="41"/>
                      <a:pt x="45" y="39"/>
                    </a:cubicBezTo>
                    <a:close/>
                    <a:moveTo>
                      <a:pt x="37" y="34"/>
                    </a:moveTo>
                    <a:cubicBezTo>
                      <a:pt x="33" y="40"/>
                      <a:pt x="25" y="42"/>
                      <a:pt x="18" y="37"/>
                    </a:cubicBezTo>
                    <a:cubicBezTo>
                      <a:pt x="12" y="33"/>
                      <a:pt x="10" y="24"/>
                      <a:pt x="15" y="18"/>
                    </a:cubicBezTo>
                    <a:cubicBezTo>
                      <a:pt x="19" y="12"/>
                      <a:pt x="28" y="10"/>
                      <a:pt x="34" y="14"/>
                    </a:cubicBezTo>
                    <a:cubicBezTo>
                      <a:pt x="40" y="19"/>
                      <a:pt x="42" y="27"/>
                      <a:pt x="37" y="34"/>
                    </a:cubicBezTo>
                    <a:close/>
                  </a:path>
                </a:pathLst>
              </a:custGeom>
              <a:grpFill/>
              <a:ln>
                <a:noFill/>
              </a:ln>
            </p:spPr>
            <p:txBody>
              <a:bodyPr vert="horz" wrap="square" lIns="91440" tIns="45720" rIns="91440" bIns="45720" numCol="1" anchor="t" anchorCtr="0" compatLnSpc="1"/>
              <a:lstStyle/>
              <a:p>
                <a:endParaRPr 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ppt_w</p:attrName>
                                        </p:attrNameLst>
                                      </p:cBhvr>
                                      <p:tavLst>
                                        <p:tav tm="0">
                                          <p:val>
                                            <p:fltVal val="0"/>
                                          </p:val>
                                        </p:tav>
                                        <p:tav tm="100000">
                                          <p:val>
                                            <p:strVal val="#ppt_w"/>
                                          </p:val>
                                        </p:tav>
                                      </p:tavLst>
                                    </p:anim>
                                    <p:anim calcmode="lin" valueType="num">
                                      <p:cBhvr>
                                        <p:cTn id="14" dur="500" fill="hold"/>
                                        <p:tgtEl>
                                          <p:spTgt spid="22"/>
                                        </p:tgtEl>
                                        <p:attrNameLst>
                                          <p:attrName>ppt_h</p:attrName>
                                        </p:attrNameLst>
                                      </p:cBhvr>
                                      <p:tavLst>
                                        <p:tav tm="0">
                                          <p:val>
                                            <p:fltVal val="0"/>
                                          </p:val>
                                        </p:tav>
                                        <p:tav tm="100000">
                                          <p:val>
                                            <p:strVal val="#ppt_h"/>
                                          </p:val>
                                        </p:tav>
                                      </p:tavLst>
                                    </p:anim>
                                    <p:animEffect transition="in" filter="fade">
                                      <p:cBhvr>
                                        <p:cTn id="15" dur="500"/>
                                        <p:tgtEl>
                                          <p:spTgt spid="22"/>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arn(inVertical)">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p:tgtEl>
                                          <p:spTgt spid="18"/>
                                        </p:tgtEl>
                                        <p:attrNameLst>
                                          <p:attrName>ppt_y</p:attrName>
                                        </p:attrNameLst>
                                      </p:cBhvr>
                                      <p:tavLst>
                                        <p:tav tm="0">
                                          <p:val>
                                            <p:strVal val="#ppt_y+#ppt_h*1.125000"/>
                                          </p:val>
                                        </p:tav>
                                        <p:tav tm="100000">
                                          <p:val>
                                            <p:strVal val="#ppt_y"/>
                                          </p:val>
                                        </p:tav>
                                      </p:tavLst>
                                    </p:anim>
                                    <p:animEffect transition="in" filter="wipe(up)">
                                      <p:cBhvr>
                                        <p:cTn id="26" dur="500"/>
                                        <p:tgtEl>
                                          <p:spTgt spid="18"/>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p:tgtEl>
                                          <p:spTgt spid="19"/>
                                        </p:tgtEl>
                                        <p:attrNameLst>
                                          <p:attrName>ppt_y</p:attrName>
                                        </p:attrNameLst>
                                      </p:cBhvr>
                                      <p:tavLst>
                                        <p:tav tm="0">
                                          <p:val>
                                            <p:strVal val="#ppt_y-#ppt_h*1.125000"/>
                                          </p:val>
                                        </p:tav>
                                        <p:tav tm="100000">
                                          <p:val>
                                            <p:strVal val="#ppt_y"/>
                                          </p:val>
                                        </p:tav>
                                      </p:tavLst>
                                    </p:anim>
                                    <p:animEffect transition="in" filter="wipe(down)">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8" grpId="0"/>
      <p:bldP spid="19" grpId="0"/>
      <p:bldP spid="2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方法重写</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a:off x="3796975" y="1392311"/>
            <a:ext cx="2375225" cy="461661"/>
          </a:xfrm>
          <a:prstGeom prst="rect">
            <a:avLst/>
          </a:prstGeom>
          <a:noFill/>
        </p:spPr>
        <p:txBody>
          <a:bodyPr wrap="square" lIns="91436" tIns="45718" rIns="91436" bIns="45718" rtlCol="0" anchor="ctr">
            <a:spAutoFit/>
          </a:bodyPr>
          <a:lstStyle/>
          <a:p>
            <a:pPr lvl="0" defTabSz="963930" fontAlgn="base">
              <a:spcBef>
                <a:spcPct val="0"/>
              </a:spcBef>
              <a:spcAft>
                <a:spcPct val="0"/>
              </a:spcAft>
            </a:pPr>
            <a:r>
              <a:rPr lang="zh-CN" altLang="en-US" sz="2400" dirty="0">
                <a:cs typeface="+mn-ea"/>
                <a:sym typeface="+mn-lt"/>
              </a:rPr>
              <a:t>李晓明</a:t>
            </a:r>
            <a:endParaRPr lang="en-US" altLang="zh-CN" sz="2400" dirty="0">
              <a:cs typeface="+mn-ea"/>
              <a:sym typeface="+mn-lt"/>
            </a:endParaRPr>
          </a:p>
        </p:txBody>
      </p:sp>
      <p:grpSp>
        <p:nvGrpSpPr>
          <p:cNvPr id="17" name="组合 16"/>
          <p:cNvGrpSpPr/>
          <p:nvPr/>
        </p:nvGrpSpPr>
        <p:grpSpPr>
          <a:xfrm>
            <a:off x="1818678" y="1277438"/>
            <a:ext cx="1370836" cy="656252"/>
            <a:chOff x="-8553" y="2593913"/>
            <a:chExt cx="1864069" cy="1096904"/>
          </a:xfrm>
        </p:grpSpPr>
        <p:sp>
          <p:nvSpPr>
            <p:cNvPr id="25" name="圆角矩形 32"/>
            <p:cNvSpPr/>
            <p:nvPr/>
          </p:nvSpPr>
          <p:spPr>
            <a:xfrm rot="10800000" flipV="1">
              <a:off x="-8553" y="2593913"/>
              <a:ext cx="1864069" cy="1096904"/>
            </a:xfrm>
            <a:prstGeom prst="roundRect">
              <a:avLst>
                <a:gd name="adj" fmla="val 14715"/>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cs"/>
                <a:sym typeface="Arial" panose="020B0604020202020204" pitchFamily="34" charset="0"/>
              </a:endParaRPr>
            </a:p>
          </p:txBody>
        </p:sp>
        <p:sp>
          <p:nvSpPr>
            <p:cNvPr id="27" name="文本框 26"/>
            <p:cNvSpPr txBox="1"/>
            <p:nvPr/>
          </p:nvSpPr>
          <p:spPr>
            <a:xfrm>
              <a:off x="51567" y="2751743"/>
              <a:ext cx="1741979" cy="771651"/>
            </a:xfrm>
            <a:prstGeom prst="rect">
              <a:avLst/>
            </a:prstGeom>
            <a:noFill/>
          </p:spPr>
          <p:txBody>
            <a:bodyPr wrap="square" lIns="91436" tIns="45718" rIns="91436" bIns="45718" rtlCol="0" anchor="ctr">
              <a:spAutoFit/>
            </a:bodyPr>
            <a:lstStyle/>
            <a:p>
              <a:pPr lvl="0" algn="ctr" defTabSz="963930" fontAlgn="base">
                <a:spcBef>
                  <a:spcPct val="0"/>
                </a:spcBef>
                <a:spcAft>
                  <a:spcPct val="0"/>
                </a:spcAft>
                <a:defRPr/>
              </a:pPr>
              <a:r>
                <a:rPr lang="zh-CN" altLang="en-US" sz="2400" b="1" dirty="0">
                  <a:solidFill>
                    <a:prstClr val="white"/>
                  </a:solidFill>
                  <a:effectLst>
                    <a:outerShdw blurRad="38100" dist="38100" dir="2700000" algn="tl">
                      <a:srgbClr val="000000">
                        <a:alpha val="43137"/>
                      </a:srgbClr>
                    </a:outerShdw>
                  </a:effectLst>
                  <a:ea typeface="微软雅黑" panose="020B0503020204020204" pitchFamily="34" charset="-122"/>
                  <a:cs typeface="+mn-ea"/>
                  <a:sym typeface="+mn-lt"/>
                </a:rPr>
                <a:t>姓名</a:t>
              </a:r>
              <a:endParaRPr kumimoji="0" lang="zh-CN" alt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ea"/>
                <a:sym typeface="+mn-lt"/>
              </a:endParaRPr>
            </a:p>
          </p:txBody>
        </p:sp>
      </p:grpSp>
      <p:sp>
        <p:nvSpPr>
          <p:cNvPr id="33" name="文本框 32"/>
          <p:cNvSpPr txBox="1"/>
          <p:nvPr/>
        </p:nvSpPr>
        <p:spPr>
          <a:xfrm>
            <a:off x="3796975" y="2250196"/>
            <a:ext cx="4184975" cy="461661"/>
          </a:xfrm>
          <a:prstGeom prst="rect">
            <a:avLst/>
          </a:prstGeom>
          <a:noFill/>
        </p:spPr>
        <p:txBody>
          <a:bodyPr wrap="square" lIns="91436" tIns="45718" rIns="91436" bIns="45718" rtlCol="0" anchor="ctr">
            <a:spAutoFit/>
          </a:bodyPr>
          <a:lstStyle/>
          <a:p>
            <a:pPr lvl="0" defTabSz="963930" fontAlgn="base">
              <a:spcBef>
                <a:spcPct val="0"/>
              </a:spcBef>
              <a:spcAft>
                <a:spcPct val="0"/>
              </a:spcAft>
            </a:pPr>
            <a:r>
              <a:rPr lang="en-US" altLang="zh-CN" sz="2400" dirty="0">
                <a:solidFill>
                  <a:schemeClr val="tx1">
                    <a:lumMod val="85000"/>
                    <a:lumOff val="15000"/>
                  </a:schemeClr>
                </a:solidFill>
                <a:cs typeface="+mn-ea"/>
                <a:sym typeface="+mn-lt"/>
              </a:rPr>
              <a:t>1810100</a:t>
            </a:r>
            <a:r>
              <a:rPr lang="zh-CN" altLang="en-US" sz="2400" dirty="0">
                <a:solidFill>
                  <a:schemeClr val="tx1">
                    <a:lumMod val="85000"/>
                    <a:lumOff val="15000"/>
                  </a:schemeClr>
                </a:solidFill>
                <a:cs typeface="+mn-ea"/>
                <a:sym typeface="+mn-lt"/>
              </a:rPr>
              <a:t>，姓名：李晓明</a:t>
            </a:r>
            <a:endParaRPr lang="zh-CN" altLang="en-US" sz="2400" dirty="0">
              <a:solidFill>
                <a:schemeClr val="tx1">
                  <a:lumMod val="85000"/>
                  <a:lumOff val="15000"/>
                </a:schemeClr>
              </a:solidFill>
              <a:cs typeface="+mn-ea"/>
              <a:sym typeface="+mn-lt"/>
            </a:endParaRPr>
          </a:p>
        </p:txBody>
      </p:sp>
      <p:grpSp>
        <p:nvGrpSpPr>
          <p:cNvPr id="34" name="组合 33"/>
          <p:cNvGrpSpPr/>
          <p:nvPr/>
        </p:nvGrpSpPr>
        <p:grpSpPr>
          <a:xfrm>
            <a:off x="1818676" y="2156110"/>
            <a:ext cx="1370837" cy="656252"/>
            <a:chOff x="-8554" y="2593913"/>
            <a:chExt cx="1864069" cy="458601"/>
          </a:xfrm>
          <a:solidFill>
            <a:srgbClr val="FFC000"/>
          </a:solidFill>
        </p:grpSpPr>
        <p:sp>
          <p:nvSpPr>
            <p:cNvPr id="35" name="圆角矩形 32"/>
            <p:cNvSpPr/>
            <p:nvPr/>
          </p:nvSpPr>
          <p:spPr>
            <a:xfrm rot="10800000" flipV="1">
              <a:off x="-8554" y="2593913"/>
              <a:ext cx="1864069" cy="458601"/>
            </a:xfrm>
            <a:prstGeom prst="roundRect">
              <a:avLst>
                <a:gd name="adj" fmla="val 8745"/>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cs"/>
                <a:sym typeface="Arial" panose="020B0604020202020204" pitchFamily="34" charset="0"/>
              </a:endParaRPr>
            </a:p>
          </p:txBody>
        </p:sp>
        <p:sp>
          <p:nvSpPr>
            <p:cNvPr id="36" name="文本框 35"/>
            <p:cNvSpPr txBox="1"/>
            <p:nvPr/>
          </p:nvSpPr>
          <p:spPr>
            <a:xfrm>
              <a:off x="51567" y="2681170"/>
              <a:ext cx="1741979" cy="322617"/>
            </a:xfrm>
            <a:prstGeom prst="rect">
              <a:avLst/>
            </a:prstGeom>
            <a:noFill/>
          </p:spPr>
          <p:txBody>
            <a:bodyPr wrap="square" lIns="91436" tIns="45718" rIns="91436" bIns="45718" rtlCol="0" anchor="ctr">
              <a:spAutoFit/>
            </a:bodyPr>
            <a:lstStyle/>
            <a:p>
              <a:pPr lvl="0" algn="ctr" defTabSz="963930" fontAlgn="base">
                <a:spcBef>
                  <a:spcPct val="0"/>
                </a:spcBef>
                <a:spcAft>
                  <a:spcPct val="0"/>
                </a:spcAft>
                <a:defRPr/>
              </a:pPr>
              <a:r>
                <a:rPr lang="zh-CN" altLang="en-US" sz="2400" b="1" dirty="0">
                  <a:solidFill>
                    <a:schemeClr val="tx1">
                      <a:lumMod val="85000"/>
                      <a:lumOff val="15000"/>
                    </a:schemeClr>
                  </a:solidFill>
                  <a:ea typeface="微软雅黑" panose="020B0503020204020204" pitchFamily="34" charset="-122"/>
                  <a:cs typeface="+mn-ea"/>
                  <a:sym typeface="+mn-lt"/>
                </a:rPr>
                <a:t>学号</a:t>
              </a:r>
              <a:endParaRPr kumimoji="0" lang="zh-CN" altLang="en-US" sz="2400" b="1" i="0" u="none" strike="noStrike" kern="1200" cap="none" spc="0" normalizeH="0" baseline="0" noProof="0" dirty="0">
                <a:ln>
                  <a:noFill/>
                </a:ln>
                <a:solidFill>
                  <a:schemeClr val="tx1">
                    <a:lumMod val="85000"/>
                    <a:lumOff val="15000"/>
                  </a:schemeClr>
                </a:solidFill>
                <a:uLnTx/>
                <a:uFillTx/>
                <a:ea typeface="微软雅黑" panose="020B0503020204020204" pitchFamily="34" charset="-122"/>
                <a:cs typeface="+mn-ea"/>
                <a:sym typeface="+mn-lt"/>
              </a:endParaRPr>
            </a:p>
          </p:txBody>
        </p:sp>
      </p:grpSp>
      <p:sp>
        <p:nvSpPr>
          <p:cNvPr id="41" name="等腰三角形 40"/>
          <p:cNvSpPr/>
          <p:nvPr/>
        </p:nvSpPr>
        <p:spPr>
          <a:xfrm rot="5400000">
            <a:off x="3332583" y="1464193"/>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ea typeface="微软雅黑" panose="020B0503020204020204" pitchFamily="34" charset="-122"/>
              <a:cs typeface="+mn-cs"/>
              <a:sym typeface="Arial" panose="020B0604020202020204" pitchFamily="34" charset="0"/>
            </a:endParaRPr>
          </a:p>
        </p:txBody>
      </p:sp>
      <p:sp>
        <p:nvSpPr>
          <p:cNvPr id="42" name="等腰三角形 41"/>
          <p:cNvSpPr/>
          <p:nvPr/>
        </p:nvSpPr>
        <p:spPr>
          <a:xfrm rot="5400000">
            <a:off x="3332583" y="2325863"/>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ea typeface="微软雅黑" panose="020B0503020204020204" pitchFamily="34" charset="-122"/>
              <a:cs typeface="+mn-cs"/>
              <a:sym typeface="Arial" panose="020B0604020202020204" pitchFamily="34" charset="0"/>
            </a:endParaRPr>
          </a:p>
        </p:txBody>
      </p:sp>
      <p:sp>
        <p:nvSpPr>
          <p:cNvPr id="53" name="文本框 52"/>
          <p:cNvSpPr txBox="1"/>
          <p:nvPr/>
        </p:nvSpPr>
        <p:spPr>
          <a:xfrm>
            <a:off x="7149775" y="3268099"/>
            <a:ext cx="2432375" cy="461661"/>
          </a:xfrm>
          <a:prstGeom prst="rect">
            <a:avLst/>
          </a:prstGeom>
          <a:noFill/>
        </p:spPr>
        <p:txBody>
          <a:bodyPr wrap="square" lIns="91436" tIns="45718" rIns="91436" bIns="45718" rtlCol="0" anchor="ctr">
            <a:spAutoFit/>
          </a:bodyPr>
          <a:lstStyle/>
          <a:p>
            <a:pPr lvl="0" defTabSz="963930" fontAlgn="base">
              <a:spcBef>
                <a:spcPct val="0"/>
              </a:spcBef>
              <a:spcAft>
                <a:spcPct val="0"/>
              </a:spcAft>
            </a:pPr>
            <a:r>
              <a:rPr lang="zh-CN" altLang="en-US" sz="2400" dirty="0">
                <a:cs typeface="+mn-ea"/>
                <a:sym typeface="+mn-lt"/>
              </a:rPr>
              <a:t>李晓明</a:t>
            </a:r>
            <a:endParaRPr lang="en-US" altLang="zh-CN" sz="2400" dirty="0">
              <a:cs typeface="+mn-ea"/>
              <a:sym typeface="+mn-lt"/>
            </a:endParaRPr>
          </a:p>
        </p:txBody>
      </p:sp>
      <p:grpSp>
        <p:nvGrpSpPr>
          <p:cNvPr id="54" name="组合 53"/>
          <p:cNvGrpSpPr/>
          <p:nvPr/>
        </p:nvGrpSpPr>
        <p:grpSpPr>
          <a:xfrm>
            <a:off x="1818678" y="3058206"/>
            <a:ext cx="4723636" cy="972723"/>
            <a:chOff x="-8553" y="2593912"/>
            <a:chExt cx="6423222" cy="1625875"/>
          </a:xfrm>
        </p:grpSpPr>
        <p:sp>
          <p:nvSpPr>
            <p:cNvPr id="55" name="圆角矩形 32"/>
            <p:cNvSpPr/>
            <p:nvPr/>
          </p:nvSpPr>
          <p:spPr>
            <a:xfrm rot="10800000" flipV="1">
              <a:off x="-8553" y="2593912"/>
              <a:ext cx="6423222" cy="1625875"/>
            </a:xfrm>
            <a:prstGeom prst="roundRect">
              <a:avLst>
                <a:gd name="adj" fmla="val 14715"/>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cs"/>
                <a:sym typeface="Arial" panose="020B0604020202020204" pitchFamily="34" charset="0"/>
              </a:endParaRPr>
            </a:p>
          </p:txBody>
        </p:sp>
        <p:sp>
          <p:nvSpPr>
            <p:cNvPr id="56" name="文本框 55"/>
            <p:cNvSpPr txBox="1"/>
            <p:nvPr/>
          </p:nvSpPr>
          <p:spPr>
            <a:xfrm>
              <a:off x="255027" y="2729346"/>
              <a:ext cx="5859818" cy="1388978"/>
            </a:xfrm>
            <a:prstGeom prst="rect">
              <a:avLst/>
            </a:prstGeom>
            <a:noFill/>
          </p:spPr>
          <p:txBody>
            <a:bodyPr wrap="square" lIns="91436" tIns="45718" rIns="91436" bIns="45718" rtlCol="0" anchor="ctr">
              <a:spAutoFit/>
            </a:bodyPr>
            <a:lstStyle/>
            <a:p>
              <a:pPr lvl="0" algn="ctr" defTabSz="963930" fontAlgn="base">
                <a:spcBef>
                  <a:spcPct val="0"/>
                </a:spcBef>
                <a:spcAft>
                  <a:spcPct val="0"/>
                </a:spcAft>
                <a:defRPr/>
              </a:pPr>
              <a:r>
                <a:rPr lang="en-US" altLang="zh-CN" sz="2400" b="1" dirty="0" err="1">
                  <a:solidFill>
                    <a:prstClr val="white"/>
                  </a:solidFill>
                  <a:effectLst>
                    <a:outerShdw blurRad="38100" dist="38100" dir="2700000" algn="tl">
                      <a:srgbClr val="000000">
                        <a:alpha val="43137"/>
                      </a:srgbClr>
                    </a:outerShdw>
                  </a:effectLst>
                  <a:ea typeface="微软雅黑" panose="020B0503020204020204" pitchFamily="34" charset="-122"/>
                  <a:cs typeface="+mn-ea"/>
                  <a:sym typeface="+mn-lt"/>
                </a:rPr>
                <a:t>PrintPersonInfo</a:t>
              </a:r>
              <a:r>
                <a:rPr lang="zh-CN" altLang="en-US" sz="2400" b="1" dirty="0">
                  <a:solidFill>
                    <a:prstClr val="white"/>
                  </a:solidFill>
                  <a:effectLst>
                    <a:outerShdw blurRad="38100" dist="38100" dir="2700000" algn="tl">
                      <a:srgbClr val="000000">
                        <a:alpha val="43137"/>
                      </a:srgbClr>
                    </a:outerShdw>
                  </a:effectLst>
                  <a:ea typeface="微软雅黑" panose="020B0503020204020204" pitchFamily="34" charset="-122"/>
                  <a:cs typeface="+mn-ea"/>
                  <a:sym typeface="+mn-lt"/>
                </a:rPr>
                <a:t>函数中的输出结果</a:t>
              </a:r>
              <a:r>
                <a:rPr lang="en-US" altLang="zh-CN" sz="2400" b="1" dirty="0">
                  <a:solidFill>
                    <a:prstClr val="white"/>
                  </a:solidFill>
                  <a:effectLst>
                    <a:outerShdw blurRad="38100" dist="38100" dir="2700000" algn="tl">
                      <a:srgbClr val="000000">
                        <a:alpha val="43137"/>
                      </a:srgbClr>
                    </a:outerShdw>
                  </a:effectLst>
                  <a:ea typeface="微软雅黑" panose="020B0503020204020204" pitchFamily="34" charset="-122"/>
                  <a:cs typeface="+mn-ea"/>
                  <a:sym typeface="+mn-lt"/>
                </a:rPr>
                <a:t>#</a:t>
              </a:r>
              <a:r>
                <a:rPr lang="zh-CN" altLang="en-US" sz="2400" b="1" dirty="0">
                  <a:solidFill>
                    <a:prstClr val="white"/>
                  </a:solidFill>
                  <a:effectLst>
                    <a:outerShdw blurRad="38100" dist="38100" dir="2700000" algn="tl">
                      <a:srgbClr val="000000">
                        <a:alpha val="43137"/>
                      </a:srgbClr>
                    </a:outerShdw>
                  </a:effectLst>
                  <a:ea typeface="微软雅黑" panose="020B0503020204020204" pitchFamily="34" charset="-122"/>
                  <a:cs typeface="+mn-ea"/>
                  <a:sym typeface="+mn-lt"/>
                </a:rPr>
                <a:t>姓名：</a:t>
              </a:r>
              <a:endParaRPr kumimoji="0" lang="zh-CN" alt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ea"/>
                <a:sym typeface="+mn-lt"/>
              </a:endParaRPr>
            </a:p>
          </p:txBody>
        </p:sp>
      </p:grpSp>
      <p:sp>
        <p:nvSpPr>
          <p:cNvPr id="57" name="文本框 56"/>
          <p:cNvSpPr txBox="1"/>
          <p:nvPr/>
        </p:nvSpPr>
        <p:spPr>
          <a:xfrm>
            <a:off x="7149775" y="4479806"/>
            <a:ext cx="4184975" cy="461661"/>
          </a:xfrm>
          <a:prstGeom prst="rect">
            <a:avLst/>
          </a:prstGeom>
          <a:noFill/>
        </p:spPr>
        <p:txBody>
          <a:bodyPr wrap="square" lIns="91436" tIns="45718" rIns="91436" bIns="45718" rtlCol="0" anchor="ctr">
            <a:spAutoFit/>
          </a:bodyPr>
          <a:lstStyle/>
          <a:p>
            <a:pPr lvl="0" defTabSz="963930" fontAlgn="base">
              <a:spcBef>
                <a:spcPct val="0"/>
              </a:spcBef>
              <a:spcAft>
                <a:spcPct val="0"/>
              </a:spcAft>
            </a:pPr>
            <a:r>
              <a:rPr lang="en-US" altLang="zh-CN" sz="2400" dirty="0">
                <a:solidFill>
                  <a:schemeClr val="tx1">
                    <a:lumMod val="85000"/>
                    <a:lumOff val="15000"/>
                  </a:schemeClr>
                </a:solidFill>
                <a:cs typeface="+mn-ea"/>
                <a:sym typeface="+mn-lt"/>
              </a:rPr>
              <a:t>1810100</a:t>
            </a:r>
            <a:r>
              <a:rPr lang="zh-CN" altLang="en-US" sz="2400" dirty="0">
                <a:solidFill>
                  <a:schemeClr val="tx1">
                    <a:lumMod val="85000"/>
                    <a:lumOff val="15000"/>
                  </a:schemeClr>
                </a:solidFill>
                <a:cs typeface="+mn-ea"/>
                <a:sym typeface="+mn-lt"/>
              </a:rPr>
              <a:t>，姓名：李晓明</a:t>
            </a:r>
            <a:endParaRPr lang="zh-CN" altLang="en-US" sz="2400" dirty="0">
              <a:solidFill>
                <a:schemeClr val="tx1">
                  <a:lumMod val="85000"/>
                  <a:lumOff val="15000"/>
                </a:schemeClr>
              </a:solidFill>
              <a:cs typeface="+mn-ea"/>
              <a:sym typeface="+mn-lt"/>
            </a:endParaRPr>
          </a:p>
        </p:txBody>
      </p:sp>
      <p:grpSp>
        <p:nvGrpSpPr>
          <p:cNvPr id="58" name="组合 57"/>
          <p:cNvGrpSpPr/>
          <p:nvPr/>
        </p:nvGrpSpPr>
        <p:grpSpPr>
          <a:xfrm>
            <a:off x="1818676" y="4286005"/>
            <a:ext cx="4723637" cy="972723"/>
            <a:chOff x="-8554" y="2593912"/>
            <a:chExt cx="2195465" cy="679757"/>
          </a:xfrm>
          <a:solidFill>
            <a:srgbClr val="FFC000"/>
          </a:solidFill>
        </p:grpSpPr>
        <p:sp>
          <p:nvSpPr>
            <p:cNvPr id="59" name="圆角矩形 32"/>
            <p:cNvSpPr/>
            <p:nvPr/>
          </p:nvSpPr>
          <p:spPr>
            <a:xfrm rot="10800000" flipV="1">
              <a:off x="-8554" y="2593912"/>
              <a:ext cx="2195465" cy="679757"/>
            </a:xfrm>
            <a:prstGeom prst="roundRect">
              <a:avLst>
                <a:gd name="adj" fmla="val 8745"/>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cs"/>
                <a:sym typeface="Arial" panose="020B0604020202020204" pitchFamily="34" charset="0"/>
              </a:endParaRPr>
            </a:p>
          </p:txBody>
        </p:sp>
        <p:sp>
          <p:nvSpPr>
            <p:cNvPr id="60" name="文本框 59"/>
            <p:cNvSpPr txBox="1"/>
            <p:nvPr/>
          </p:nvSpPr>
          <p:spPr>
            <a:xfrm>
              <a:off x="101752" y="2632681"/>
              <a:ext cx="1951772" cy="580714"/>
            </a:xfrm>
            <a:prstGeom prst="rect">
              <a:avLst/>
            </a:prstGeom>
            <a:noFill/>
          </p:spPr>
          <p:txBody>
            <a:bodyPr wrap="square" lIns="91436" tIns="45718" rIns="91436" bIns="45718" rtlCol="0" anchor="ctr">
              <a:spAutoFit/>
            </a:bodyPr>
            <a:lstStyle/>
            <a:p>
              <a:pPr lvl="0" algn="ctr" defTabSz="963930" fontAlgn="base">
                <a:spcBef>
                  <a:spcPct val="0"/>
                </a:spcBef>
                <a:spcAft>
                  <a:spcPct val="0"/>
                </a:spcAft>
                <a:defRPr/>
              </a:pPr>
              <a:r>
                <a:rPr lang="en-US" altLang="zh-CN" sz="2400" b="1" dirty="0" err="1">
                  <a:solidFill>
                    <a:schemeClr val="tx1">
                      <a:lumMod val="85000"/>
                      <a:lumOff val="15000"/>
                    </a:schemeClr>
                  </a:solidFill>
                  <a:ea typeface="微软雅黑" panose="020B0503020204020204" pitchFamily="34" charset="-122"/>
                  <a:cs typeface="+mn-ea"/>
                  <a:sym typeface="+mn-lt"/>
                </a:rPr>
                <a:t>PrintPersonInfo</a:t>
              </a:r>
              <a:r>
                <a:rPr lang="zh-CN" altLang="en-US" sz="2400" b="1" dirty="0">
                  <a:solidFill>
                    <a:schemeClr val="tx1">
                      <a:lumMod val="85000"/>
                      <a:lumOff val="15000"/>
                    </a:schemeClr>
                  </a:solidFill>
                  <a:ea typeface="微软雅黑" panose="020B0503020204020204" pitchFamily="34" charset="-122"/>
                  <a:cs typeface="+mn-ea"/>
                  <a:sym typeface="+mn-lt"/>
                </a:rPr>
                <a:t>函数中的输出结果</a:t>
              </a:r>
              <a:r>
                <a:rPr lang="en-US" altLang="zh-CN" sz="2400" b="1" dirty="0">
                  <a:solidFill>
                    <a:schemeClr val="tx1">
                      <a:lumMod val="85000"/>
                      <a:lumOff val="15000"/>
                    </a:schemeClr>
                  </a:solidFill>
                  <a:ea typeface="微软雅黑" panose="020B0503020204020204" pitchFamily="34" charset="-122"/>
                  <a:cs typeface="+mn-ea"/>
                  <a:sym typeface="+mn-lt"/>
                </a:rPr>
                <a:t>#</a:t>
              </a:r>
              <a:r>
                <a:rPr lang="zh-CN" altLang="en-US" sz="2400" b="1" dirty="0">
                  <a:solidFill>
                    <a:schemeClr val="tx1">
                      <a:lumMod val="85000"/>
                      <a:lumOff val="15000"/>
                    </a:schemeClr>
                  </a:solidFill>
                  <a:ea typeface="微软雅黑" panose="020B0503020204020204" pitchFamily="34" charset="-122"/>
                  <a:cs typeface="+mn-ea"/>
                  <a:sym typeface="+mn-lt"/>
                </a:rPr>
                <a:t>学号：</a:t>
              </a:r>
              <a:endParaRPr kumimoji="0" lang="zh-CN" altLang="en-US" sz="2400" b="1" i="0" u="none" strike="noStrike" kern="1200" cap="none" spc="0" normalizeH="0" baseline="0" noProof="0" dirty="0">
                <a:ln>
                  <a:noFill/>
                </a:ln>
                <a:solidFill>
                  <a:schemeClr val="tx1">
                    <a:lumMod val="85000"/>
                    <a:lumOff val="15000"/>
                  </a:schemeClr>
                </a:solidFill>
                <a:uLnTx/>
                <a:uFillTx/>
                <a:ea typeface="微软雅黑" panose="020B0503020204020204" pitchFamily="34" charset="-122"/>
                <a:cs typeface="+mn-ea"/>
                <a:sym typeface="+mn-lt"/>
              </a:endParaRPr>
            </a:p>
          </p:txBody>
        </p:sp>
      </p:grpSp>
      <p:sp>
        <p:nvSpPr>
          <p:cNvPr id="61" name="等腰三角形 60"/>
          <p:cNvSpPr/>
          <p:nvPr/>
        </p:nvSpPr>
        <p:spPr>
          <a:xfrm rot="5400000">
            <a:off x="6685383" y="3377961"/>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ea typeface="微软雅黑" panose="020B0503020204020204" pitchFamily="34" charset="-122"/>
              <a:cs typeface="+mn-cs"/>
              <a:sym typeface="Arial" panose="020B0604020202020204" pitchFamily="34" charset="0"/>
            </a:endParaRPr>
          </a:p>
        </p:txBody>
      </p:sp>
      <p:sp>
        <p:nvSpPr>
          <p:cNvPr id="62" name="等腰三角形 61"/>
          <p:cNvSpPr/>
          <p:nvPr/>
        </p:nvSpPr>
        <p:spPr>
          <a:xfrm rot="5400000">
            <a:off x="6685383" y="4572136"/>
            <a:ext cx="321323" cy="277003"/>
          </a:xfrm>
          <a:prstGeom prst="triangle">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ea typeface="微软雅黑" panose="020B0503020204020204" pitchFamily="34" charset="-122"/>
              <a:cs typeface="+mn-cs"/>
              <a:sym typeface="Arial" panose="020B0604020202020204" pitchFamily="34" charset="0"/>
            </a:endParaRPr>
          </a:p>
        </p:txBody>
      </p:sp>
      <p:sp>
        <p:nvSpPr>
          <p:cNvPr id="63" name="矩形 62"/>
          <p:cNvSpPr/>
          <p:nvPr/>
        </p:nvSpPr>
        <p:spPr>
          <a:xfrm>
            <a:off x="1734581" y="5593276"/>
            <a:ext cx="9174485" cy="830997"/>
          </a:xfrm>
          <a:prstGeom prst="rect">
            <a:avLst/>
          </a:prstGeom>
        </p:spPr>
        <p:txBody>
          <a:bodyPr wrap="square">
            <a:spAutoFit/>
          </a:bodyPr>
          <a:lstStyle/>
          <a:p>
            <a:r>
              <a:rPr lang="zh-CN" altLang="zh-CN" sz="2400" kern="100" dirty="0">
                <a:cs typeface="Times New Roman" panose="02020603050405020304" pitchFamily="18" charset="0"/>
              </a:rPr>
              <a:t>提示</a:t>
            </a:r>
            <a:r>
              <a:rPr lang="zh-CN" altLang="en-US" sz="2400" kern="100" dirty="0">
                <a:cs typeface="Times New Roman" panose="02020603050405020304" pitchFamily="18" charset="0"/>
              </a:rPr>
              <a:t>：多态，是指在执行同样代码的情况下，系统会根据对象实际所属的类去调用相应类中的方法。</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p:tgtEl>
                                          <p:spTgt spid="41"/>
                                        </p:tgtEl>
                                        <p:attrNameLst>
                                          <p:attrName>ppt_x</p:attrName>
                                        </p:attrNameLst>
                                      </p:cBhvr>
                                      <p:tavLst>
                                        <p:tav tm="0">
                                          <p:val>
                                            <p:strVal val="#ppt_x-#ppt_w*1.125000"/>
                                          </p:val>
                                        </p:tav>
                                        <p:tav tm="100000">
                                          <p:val>
                                            <p:strVal val="#ppt_x"/>
                                          </p:val>
                                        </p:tav>
                                      </p:tavLst>
                                    </p:anim>
                                    <p:animEffect transition="in" filter="wipe(right)">
                                      <p:cBhvr>
                                        <p:cTn id="20" dur="500"/>
                                        <p:tgtEl>
                                          <p:spTgt spid="41"/>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childTnLst>
                          </p:cTn>
                        </p:par>
                        <p:par>
                          <p:cTn id="25" fill="hold">
                            <p:stCondLst>
                              <p:cond delay="2000"/>
                            </p:stCondLst>
                            <p:childTnLst>
                              <p:par>
                                <p:cTn id="26" presetID="53" presetClass="entr" presetSubtype="16" fill="hold" nodeType="afterEffect">
                                  <p:stCondLst>
                                    <p:cond delay="0"/>
                                  </p:stCondLst>
                                  <p:childTnLst>
                                    <p:set>
                                      <p:cBhvr>
                                        <p:cTn id="27" dur="1" fill="hold">
                                          <p:stCondLst>
                                            <p:cond delay="0"/>
                                          </p:stCondLst>
                                        </p:cTn>
                                        <p:tgtEl>
                                          <p:spTgt spid="34"/>
                                        </p:tgtEl>
                                        <p:attrNameLst>
                                          <p:attrName>style.visibility</p:attrName>
                                        </p:attrNameLst>
                                      </p:cBhvr>
                                      <p:to>
                                        <p:strVal val="visible"/>
                                      </p:to>
                                    </p:set>
                                    <p:anim calcmode="lin" valueType="num">
                                      <p:cBhvr>
                                        <p:cTn id="28" dur="500" fill="hold"/>
                                        <p:tgtEl>
                                          <p:spTgt spid="34"/>
                                        </p:tgtEl>
                                        <p:attrNameLst>
                                          <p:attrName>ppt_w</p:attrName>
                                        </p:attrNameLst>
                                      </p:cBhvr>
                                      <p:tavLst>
                                        <p:tav tm="0">
                                          <p:val>
                                            <p:fltVal val="0"/>
                                          </p:val>
                                        </p:tav>
                                        <p:tav tm="100000">
                                          <p:val>
                                            <p:strVal val="#ppt_w"/>
                                          </p:val>
                                        </p:tav>
                                      </p:tavLst>
                                    </p:anim>
                                    <p:anim calcmode="lin" valueType="num">
                                      <p:cBhvr>
                                        <p:cTn id="29" dur="500" fill="hold"/>
                                        <p:tgtEl>
                                          <p:spTgt spid="34"/>
                                        </p:tgtEl>
                                        <p:attrNameLst>
                                          <p:attrName>ppt_h</p:attrName>
                                        </p:attrNameLst>
                                      </p:cBhvr>
                                      <p:tavLst>
                                        <p:tav tm="0">
                                          <p:val>
                                            <p:fltVal val="0"/>
                                          </p:val>
                                        </p:tav>
                                        <p:tav tm="100000">
                                          <p:val>
                                            <p:strVal val="#ppt_h"/>
                                          </p:val>
                                        </p:tav>
                                      </p:tavLst>
                                    </p:anim>
                                    <p:animEffect transition="in" filter="fade">
                                      <p:cBhvr>
                                        <p:cTn id="30" dur="500"/>
                                        <p:tgtEl>
                                          <p:spTgt spid="34"/>
                                        </p:tgtEl>
                                      </p:cBhvr>
                                    </p:animEffect>
                                  </p:childTnLst>
                                </p:cTn>
                              </p:par>
                            </p:childTnLst>
                          </p:cTn>
                        </p:par>
                        <p:par>
                          <p:cTn id="31" fill="hold">
                            <p:stCondLst>
                              <p:cond delay="2500"/>
                            </p:stCondLst>
                            <p:childTnLst>
                              <p:par>
                                <p:cTn id="32" presetID="12" presetClass="entr" presetSubtype="8" fill="hold" grpId="0" nodeType="afterEffect">
                                  <p:stCondLst>
                                    <p:cond delay="0"/>
                                  </p:stCondLst>
                                  <p:childTnLst>
                                    <p:set>
                                      <p:cBhvr>
                                        <p:cTn id="33" dur="1" fill="hold">
                                          <p:stCondLst>
                                            <p:cond delay="0"/>
                                          </p:stCondLst>
                                        </p:cTn>
                                        <p:tgtEl>
                                          <p:spTgt spid="42"/>
                                        </p:tgtEl>
                                        <p:attrNameLst>
                                          <p:attrName>style.visibility</p:attrName>
                                        </p:attrNameLst>
                                      </p:cBhvr>
                                      <p:to>
                                        <p:strVal val="visible"/>
                                      </p:to>
                                    </p:set>
                                    <p:anim calcmode="lin" valueType="num">
                                      <p:cBhvr additive="base">
                                        <p:cTn id="34" dur="500"/>
                                        <p:tgtEl>
                                          <p:spTgt spid="42"/>
                                        </p:tgtEl>
                                        <p:attrNameLst>
                                          <p:attrName>ppt_x</p:attrName>
                                        </p:attrNameLst>
                                      </p:cBhvr>
                                      <p:tavLst>
                                        <p:tav tm="0">
                                          <p:val>
                                            <p:strVal val="#ppt_x-#ppt_w*1.125000"/>
                                          </p:val>
                                        </p:tav>
                                        <p:tav tm="100000">
                                          <p:val>
                                            <p:strVal val="#ppt_x"/>
                                          </p:val>
                                        </p:tav>
                                      </p:tavLst>
                                    </p:anim>
                                    <p:animEffect transition="in" filter="wipe(right)">
                                      <p:cBhvr>
                                        <p:cTn id="35" dur="500"/>
                                        <p:tgtEl>
                                          <p:spTgt spid="42"/>
                                        </p:tgtEl>
                                      </p:cBhvr>
                                    </p:animEffect>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wipe(left)">
                                      <p:cBhvr>
                                        <p:cTn id="39" dur="500"/>
                                        <p:tgtEl>
                                          <p:spTgt spid="33"/>
                                        </p:tgtEl>
                                      </p:cBhvr>
                                    </p:animEffect>
                                  </p:childTnLst>
                                </p:cTn>
                              </p:par>
                            </p:childTnLst>
                          </p:cTn>
                        </p:par>
                        <p:par>
                          <p:cTn id="40" fill="hold">
                            <p:stCondLst>
                              <p:cond delay="3500"/>
                            </p:stCondLst>
                            <p:childTnLst>
                              <p:par>
                                <p:cTn id="41" presetID="53" presetClass="entr" presetSubtype="16" fill="hold" nodeType="after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p:cTn id="43" dur="500" fill="hold"/>
                                        <p:tgtEl>
                                          <p:spTgt spid="54"/>
                                        </p:tgtEl>
                                        <p:attrNameLst>
                                          <p:attrName>ppt_w</p:attrName>
                                        </p:attrNameLst>
                                      </p:cBhvr>
                                      <p:tavLst>
                                        <p:tav tm="0">
                                          <p:val>
                                            <p:fltVal val="0"/>
                                          </p:val>
                                        </p:tav>
                                        <p:tav tm="100000">
                                          <p:val>
                                            <p:strVal val="#ppt_w"/>
                                          </p:val>
                                        </p:tav>
                                      </p:tavLst>
                                    </p:anim>
                                    <p:anim calcmode="lin" valueType="num">
                                      <p:cBhvr>
                                        <p:cTn id="44" dur="500" fill="hold"/>
                                        <p:tgtEl>
                                          <p:spTgt spid="54"/>
                                        </p:tgtEl>
                                        <p:attrNameLst>
                                          <p:attrName>ppt_h</p:attrName>
                                        </p:attrNameLst>
                                      </p:cBhvr>
                                      <p:tavLst>
                                        <p:tav tm="0">
                                          <p:val>
                                            <p:fltVal val="0"/>
                                          </p:val>
                                        </p:tav>
                                        <p:tav tm="100000">
                                          <p:val>
                                            <p:strVal val="#ppt_h"/>
                                          </p:val>
                                        </p:tav>
                                      </p:tavLst>
                                    </p:anim>
                                    <p:animEffect transition="in" filter="fade">
                                      <p:cBhvr>
                                        <p:cTn id="45" dur="500"/>
                                        <p:tgtEl>
                                          <p:spTgt spid="54"/>
                                        </p:tgtEl>
                                      </p:cBhvr>
                                    </p:animEffect>
                                  </p:childTnLst>
                                </p:cTn>
                              </p:par>
                            </p:childTnLst>
                          </p:cTn>
                        </p:par>
                        <p:par>
                          <p:cTn id="46" fill="hold">
                            <p:stCondLst>
                              <p:cond delay="4000"/>
                            </p:stCondLst>
                            <p:childTnLst>
                              <p:par>
                                <p:cTn id="47" presetID="12" presetClass="entr" presetSubtype="8" fill="hold" grpId="0" nodeType="afterEffect">
                                  <p:stCondLst>
                                    <p:cond delay="0"/>
                                  </p:stCondLst>
                                  <p:childTnLst>
                                    <p:set>
                                      <p:cBhvr>
                                        <p:cTn id="48" dur="1" fill="hold">
                                          <p:stCondLst>
                                            <p:cond delay="0"/>
                                          </p:stCondLst>
                                        </p:cTn>
                                        <p:tgtEl>
                                          <p:spTgt spid="61"/>
                                        </p:tgtEl>
                                        <p:attrNameLst>
                                          <p:attrName>style.visibility</p:attrName>
                                        </p:attrNameLst>
                                      </p:cBhvr>
                                      <p:to>
                                        <p:strVal val="visible"/>
                                      </p:to>
                                    </p:set>
                                    <p:anim calcmode="lin" valueType="num">
                                      <p:cBhvr additive="base">
                                        <p:cTn id="49" dur="500"/>
                                        <p:tgtEl>
                                          <p:spTgt spid="61"/>
                                        </p:tgtEl>
                                        <p:attrNameLst>
                                          <p:attrName>ppt_x</p:attrName>
                                        </p:attrNameLst>
                                      </p:cBhvr>
                                      <p:tavLst>
                                        <p:tav tm="0">
                                          <p:val>
                                            <p:strVal val="#ppt_x-#ppt_w*1.125000"/>
                                          </p:val>
                                        </p:tav>
                                        <p:tav tm="100000">
                                          <p:val>
                                            <p:strVal val="#ppt_x"/>
                                          </p:val>
                                        </p:tav>
                                      </p:tavLst>
                                    </p:anim>
                                    <p:animEffect transition="in" filter="wipe(right)">
                                      <p:cBhvr>
                                        <p:cTn id="50" dur="500"/>
                                        <p:tgtEl>
                                          <p:spTgt spid="61"/>
                                        </p:tgtEl>
                                      </p:cBhvr>
                                    </p:animEffect>
                                  </p:childTnLst>
                                </p:cTn>
                              </p:par>
                            </p:childTnLst>
                          </p:cTn>
                        </p:par>
                        <p:par>
                          <p:cTn id="51" fill="hold">
                            <p:stCondLst>
                              <p:cond delay="4500"/>
                            </p:stCondLst>
                            <p:childTnLst>
                              <p:par>
                                <p:cTn id="52" presetID="22" presetClass="entr" presetSubtype="8" fill="hold" grpId="0" nodeType="after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wipe(left)">
                                      <p:cBhvr>
                                        <p:cTn id="54" dur="500"/>
                                        <p:tgtEl>
                                          <p:spTgt spid="53"/>
                                        </p:tgtEl>
                                      </p:cBhvr>
                                    </p:animEffect>
                                  </p:childTnLst>
                                </p:cTn>
                              </p:par>
                            </p:childTnLst>
                          </p:cTn>
                        </p:par>
                        <p:par>
                          <p:cTn id="55" fill="hold">
                            <p:stCondLst>
                              <p:cond delay="5000"/>
                            </p:stCondLst>
                            <p:childTnLst>
                              <p:par>
                                <p:cTn id="56" presetID="53" presetClass="entr" presetSubtype="16" fill="hold" nodeType="afterEffect">
                                  <p:stCondLst>
                                    <p:cond delay="0"/>
                                  </p:stCondLst>
                                  <p:childTnLst>
                                    <p:set>
                                      <p:cBhvr>
                                        <p:cTn id="57" dur="1" fill="hold">
                                          <p:stCondLst>
                                            <p:cond delay="0"/>
                                          </p:stCondLst>
                                        </p:cTn>
                                        <p:tgtEl>
                                          <p:spTgt spid="58"/>
                                        </p:tgtEl>
                                        <p:attrNameLst>
                                          <p:attrName>style.visibility</p:attrName>
                                        </p:attrNameLst>
                                      </p:cBhvr>
                                      <p:to>
                                        <p:strVal val="visible"/>
                                      </p:to>
                                    </p:set>
                                    <p:anim calcmode="lin" valueType="num">
                                      <p:cBhvr>
                                        <p:cTn id="58" dur="500" fill="hold"/>
                                        <p:tgtEl>
                                          <p:spTgt spid="58"/>
                                        </p:tgtEl>
                                        <p:attrNameLst>
                                          <p:attrName>ppt_w</p:attrName>
                                        </p:attrNameLst>
                                      </p:cBhvr>
                                      <p:tavLst>
                                        <p:tav tm="0">
                                          <p:val>
                                            <p:fltVal val="0"/>
                                          </p:val>
                                        </p:tav>
                                        <p:tav tm="100000">
                                          <p:val>
                                            <p:strVal val="#ppt_w"/>
                                          </p:val>
                                        </p:tav>
                                      </p:tavLst>
                                    </p:anim>
                                    <p:anim calcmode="lin" valueType="num">
                                      <p:cBhvr>
                                        <p:cTn id="59" dur="500" fill="hold"/>
                                        <p:tgtEl>
                                          <p:spTgt spid="58"/>
                                        </p:tgtEl>
                                        <p:attrNameLst>
                                          <p:attrName>ppt_h</p:attrName>
                                        </p:attrNameLst>
                                      </p:cBhvr>
                                      <p:tavLst>
                                        <p:tav tm="0">
                                          <p:val>
                                            <p:fltVal val="0"/>
                                          </p:val>
                                        </p:tav>
                                        <p:tav tm="100000">
                                          <p:val>
                                            <p:strVal val="#ppt_h"/>
                                          </p:val>
                                        </p:tav>
                                      </p:tavLst>
                                    </p:anim>
                                    <p:animEffect transition="in" filter="fade">
                                      <p:cBhvr>
                                        <p:cTn id="60" dur="500"/>
                                        <p:tgtEl>
                                          <p:spTgt spid="58"/>
                                        </p:tgtEl>
                                      </p:cBhvr>
                                    </p:animEffect>
                                  </p:childTnLst>
                                </p:cTn>
                              </p:par>
                            </p:childTnLst>
                          </p:cTn>
                        </p:par>
                        <p:par>
                          <p:cTn id="61" fill="hold">
                            <p:stCondLst>
                              <p:cond delay="5500"/>
                            </p:stCondLst>
                            <p:childTnLst>
                              <p:par>
                                <p:cTn id="62" presetID="12" presetClass="entr" presetSubtype="8" fill="hold" grpId="0" nodeType="afterEffect">
                                  <p:stCondLst>
                                    <p:cond delay="0"/>
                                  </p:stCondLst>
                                  <p:childTnLst>
                                    <p:set>
                                      <p:cBhvr>
                                        <p:cTn id="63" dur="1" fill="hold">
                                          <p:stCondLst>
                                            <p:cond delay="0"/>
                                          </p:stCondLst>
                                        </p:cTn>
                                        <p:tgtEl>
                                          <p:spTgt spid="62"/>
                                        </p:tgtEl>
                                        <p:attrNameLst>
                                          <p:attrName>style.visibility</p:attrName>
                                        </p:attrNameLst>
                                      </p:cBhvr>
                                      <p:to>
                                        <p:strVal val="visible"/>
                                      </p:to>
                                    </p:set>
                                    <p:anim calcmode="lin" valueType="num">
                                      <p:cBhvr additive="base">
                                        <p:cTn id="64" dur="500"/>
                                        <p:tgtEl>
                                          <p:spTgt spid="62"/>
                                        </p:tgtEl>
                                        <p:attrNameLst>
                                          <p:attrName>ppt_x</p:attrName>
                                        </p:attrNameLst>
                                      </p:cBhvr>
                                      <p:tavLst>
                                        <p:tav tm="0">
                                          <p:val>
                                            <p:strVal val="#ppt_x-#ppt_w*1.125000"/>
                                          </p:val>
                                        </p:tav>
                                        <p:tav tm="100000">
                                          <p:val>
                                            <p:strVal val="#ppt_x"/>
                                          </p:val>
                                        </p:tav>
                                      </p:tavLst>
                                    </p:anim>
                                    <p:animEffect transition="in" filter="wipe(right)">
                                      <p:cBhvr>
                                        <p:cTn id="65" dur="500"/>
                                        <p:tgtEl>
                                          <p:spTgt spid="62"/>
                                        </p:tgtEl>
                                      </p:cBhvr>
                                    </p:animEffect>
                                  </p:childTnLst>
                                </p:cTn>
                              </p:par>
                            </p:childTnLst>
                          </p:cTn>
                        </p:par>
                        <p:par>
                          <p:cTn id="66" fill="hold">
                            <p:stCondLst>
                              <p:cond delay="6000"/>
                            </p:stCondLst>
                            <p:childTnLst>
                              <p:par>
                                <p:cTn id="67" presetID="22" presetClass="entr" presetSubtype="8" fill="hold" grpId="0" nodeType="afterEffect">
                                  <p:stCondLst>
                                    <p:cond delay="0"/>
                                  </p:stCondLst>
                                  <p:childTnLst>
                                    <p:set>
                                      <p:cBhvr>
                                        <p:cTn id="68" dur="1" fill="hold">
                                          <p:stCondLst>
                                            <p:cond delay="0"/>
                                          </p:stCondLst>
                                        </p:cTn>
                                        <p:tgtEl>
                                          <p:spTgt spid="57"/>
                                        </p:tgtEl>
                                        <p:attrNameLst>
                                          <p:attrName>style.visibility</p:attrName>
                                        </p:attrNameLst>
                                      </p:cBhvr>
                                      <p:to>
                                        <p:strVal val="visible"/>
                                      </p:to>
                                    </p:set>
                                    <p:animEffect transition="in" filter="wipe(left)">
                                      <p:cBhvr>
                                        <p:cTn id="69" dur="500"/>
                                        <p:tgtEl>
                                          <p:spTgt spid="57"/>
                                        </p:tgtEl>
                                      </p:cBhvr>
                                    </p:animEffect>
                                  </p:childTnLst>
                                </p:cTn>
                              </p:par>
                            </p:childTnLst>
                          </p:cTn>
                        </p:par>
                        <p:par>
                          <p:cTn id="70" fill="hold">
                            <p:stCondLst>
                              <p:cond delay="6500"/>
                            </p:stCondLst>
                            <p:childTnLst>
                              <p:par>
                                <p:cTn id="71" presetID="10" presetClass="entr" presetSubtype="0" fill="hold" grpId="0" nodeType="after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fade">
                                      <p:cBhvr>
                                        <p:cTn id="73"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P spid="33" grpId="0"/>
      <p:bldP spid="41" grpId="0" animBg="1"/>
      <p:bldP spid="42" grpId="0" animBg="1"/>
      <p:bldP spid="53" grpId="0"/>
      <p:bldP spid="57" grpId="0"/>
      <p:bldP spid="61" grpId="0" animBg="1"/>
      <p:bldP spid="62" grpId="0" animBg="1"/>
      <p:bldP spid="6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鸭子类型</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6" name="泪滴形 25"/>
          <p:cNvSpPr/>
          <p:nvPr/>
        </p:nvSpPr>
        <p:spPr>
          <a:xfrm rot="18900000">
            <a:off x="4518896" y="2261868"/>
            <a:ext cx="1054259" cy="1054259"/>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ea typeface="微软雅黑" panose="020B0503020204020204" pitchFamily="34" charset="-122"/>
              <a:cs typeface="+mn-cs"/>
              <a:sym typeface="Arial" panose="020B0604020202020204" pitchFamily="34" charset="0"/>
            </a:endParaRPr>
          </a:p>
        </p:txBody>
      </p:sp>
      <p:sp>
        <p:nvSpPr>
          <p:cNvPr id="30" name="泪滴形 29"/>
          <p:cNvSpPr/>
          <p:nvPr/>
        </p:nvSpPr>
        <p:spPr>
          <a:xfrm rot="18900000" flipH="1" flipV="1">
            <a:off x="5568871" y="1448498"/>
            <a:ext cx="1054259" cy="1054259"/>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ea typeface="微软雅黑" panose="020B0503020204020204" pitchFamily="34" charset="-122"/>
              <a:cs typeface="+mn-cs"/>
              <a:sym typeface="Arial" panose="020B0604020202020204" pitchFamily="34" charset="0"/>
            </a:endParaRPr>
          </a:p>
        </p:txBody>
      </p:sp>
      <p:cxnSp>
        <p:nvCxnSpPr>
          <p:cNvPr id="32" name="直接连接符 31"/>
          <p:cNvCxnSpPr/>
          <p:nvPr/>
        </p:nvCxnSpPr>
        <p:spPr>
          <a:xfrm flipH="1" flipV="1">
            <a:off x="1269003" y="2744300"/>
            <a:ext cx="2557049"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110284" y="3016019"/>
            <a:ext cx="0" cy="731983"/>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泪滴形 38"/>
          <p:cNvSpPr/>
          <p:nvPr/>
        </p:nvSpPr>
        <p:spPr>
          <a:xfrm rot="18900000">
            <a:off x="6657589" y="2304919"/>
            <a:ext cx="1054259" cy="1054259"/>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ea typeface="微软雅黑" panose="020B0503020204020204" pitchFamily="34" charset="-122"/>
              <a:cs typeface="+mn-cs"/>
              <a:sym typeface="Arial" panose="020B0604020202020204" pitchFamily="34" charset="0"/>
            </a:endParaRPr>
          </a:p>
        </p:txBody>
      </p:sp>
      <p:cxnSp>
        <p:nvCxnSpPr>
          <p:cNvPr id="43" name="直接连接符 42"/>
          <p:cNvCxnSpPr/>
          <p:nvPr/>
        </p:nvCxnSpPr>
        <p:spPr>
          <a:xfrm flipV="1">
            <a:off x="8474054" y="2744300"/>
            <a:ext cx="2557049"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734931" y="2876547"/>
            <a:ext cx="2996683" cy="1965859"/>
          </a:xfrm>
          <a:prstGeom prst="rect">
            <a:avLst/>
          </a:prstGeom>
        </p:spPr>
        <p:txBody>
          <a:bodyPr wrap="square">
            <a:spAutoFit/>
          </a:bodyPr>
          <a:lstStyle/>
          <a:p>
            <a:pPr>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cs typeface="微软雅黑" panose="020B0503020204020204" pitchFamily="34" charset="-122"/>
              </a:rPr>
              <a:t>在鸭子类型中，关注的不是对象所属的类，而是一个对象能够如何使用。</a:t>
            </a:r>
            <a:endParaRPr lang="zh-CN" altLang="en-US" sz="2400" dirty="0">
              <a:solidFill>
                <a:schemeClr val="tx1">
                  <a:lumMod val="85000"/>
                  <a:lumOff val="15000"/>
                </a:schemeClr>
              </a:solidFill>
              <a:ea typeface="微软雅黑" panose="020B0503020204020204" pitchFamily="34" charset="-122"/>
              <a:cs typeface="微软雅黑" panose="020B0503020204020204" pitchFamily="34" charset="-122"/>
            </a:endParaRPr>
          </a:p>
        </p:txBody>
      </p:sp>
      <p:sp>
        <p:nvSpPr>
          <p:cNvPr id="45" name="矩形 44"/>
          <p:cNvSpPr/>
          <p:nvPr/>
        </p:nvSpPr>
        <p:spPr>
          <a:xfrm>
            <a:off x="3916049" y="3777232"/>
            <a:ext cx="4558005" cy="2492990"/>
          </a:xfrm>
          <a:prstGeom prst="rect">
            <a:avLst/>
          </a:prstGeom>
        </p:spPr>
        <p:txBody>
          <a:bodyPr wrap="square">
            <a:spAutoFit/>
          </a:bodyPr>
          <a:lstStyle/>
          <a:p>
            <a:pPr algn="just">
              <a:lnSpc>
                <a:spcPct val="130000"/>
              </a:lnSpc>
              <a:spcBef>
                <a:spcPct val="0"/>
              </a:spcBef>
              <a:defRPr/>
            </a:pPr>
            <a:r>
              <a:rPr lang="zh-CN" altLang="en-US" sz="2400" dirty="0">
                <a:solidFill>
                  <a:schemeClr val="tx1">
                    <a:lumMod val="85000"/>
                    <a:lumOff val="15000"/>
                  </a:schemeClr>
                </a:solidFill>
                <a:ea typeface="微软雅黑" panose="020B0503020204020204" pitchFamily="34" charset="-122"/>
                <a:cs typeface="微软雅黑" panose="020B0503020204020204" pitchFamily="34" charset="-122"/>
              </a:rPr>
              <a:t>在</a:t>
            </a:r>
            <a:r>
              <a:rPr lang="en-US" altLang="zh-CN" sz="2400" dirty="0">
                <a:solidFill>
                  <a:schemeClr val="tx1">
                    <a:lumMod val="85000"/>
                    <a:lumOff val="15000"/>
                  </a:schemeClr>
                </a:solidFill>
                <a:ea typeface="微软雅黑" panose="020B0503020204020204" pitchFamily="34" charset="-122"/>
                <a:cs typeface="微软雅黑" panose="020B0503020204020204" pitchFamily="34" charset="-122"/>
              </a:rPr>
              <a:t>Python</a:t>
            </a:r>
            <a:r>
              <a:rPr lang="zh-CN" altLang="en-US" sz="2400" dirty="0">
                <a:solidFill>
                  <a:schemeClr val="tx1">
                    <a:lumMod val="85000"/>
                    <a:lumOff val="15000"/>
                  </a:schemeClr>
                </a:solidFill>
                <a:ea typeface="微软雅黑" panose="020B0503020204020204" pitchFamily="34" charset="-122"/>
                <a:cs typeface="微软雅黑" panose="020B0503020204020204" pitchFamily="34" charset="-122"/>
              </a:rPr>
              <a:t>中编写一个函数，传递实参前其参数的类型并不确定，在函数中使用形参进行操作时只要传入的对象能够支持该操作程序就能正常执行。</a:t>
            </a:r>
            <a:endParaRPr lang="zh-CN" altLang="en-US" sz="2400" dirty="0">
              <a:solidFill>
                <a:schemeClr val="tx1">
                  <a:lumMod val="85000"/>
                  <a:lumOff val="15000"/>
                </a:schemeClr>
              </a:solidFill>
              <a:ea typeface="微软雅黑" panose="020B0503020204020204" pitchFamily="34" charset="-122"/>
              <a:cs typeface="微软雅黑" panose="020B0503020204020204" pitchFamily="34" charset="-122"/>
            </a:endParaRPr>
          </a:p>
        </p:txBody>
      </p:sp>
      <p:sp>
        <p:nvSpPr>
          <p:cNvPr id="46" name="矩形 45"/>
          <p:cNvSpPr/>
          <p:nvPr/>
        </p:nvSpPr>
        <p:spPr>
          <a:xfrm>
            <a:off x="8499130" y="2876547"/>
            <a:ext cx="2996684" cy="461665"/>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ea typeface="微软雅黑" panose="020B0503020204020204" pitchFamily="34" charset="-122"/>
                <a:cs typeface="微软雅黑" panose="020B0503020204020204" pitchFamily="34" charset="-122"/>
              </a:rPr>
              <a:t>例：鸭子类型示例。</a:t>
            </a:r>
            <a:endParaRPr lang="zh-CN" altLang="en-US" sz="2400" dirty="0">
              <a:solidFill>
                <a:schemeClr val="tx1">
                  <a:lumMod val="85000"/>
                  <a:lumOff val="15000"/>
                </a:schemeClr>
              </a:solidFill>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childTnLst>
                          </p:cTn>
                        </p:par>
                        <p:par>
                          <p:cTn id="20" fill="hold">
                            <p:stCondLst>
                              <p:cond delay="1000"/>
                            </p:stCondLst>
                            <p:childTnLst>
                              <p:par>
                                <p:cTn id="21" presetID="22" presetClass="entr" presetSubtype="2"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right)">
                                      <p:cBhvr>
                                        <p:cTn id="23" dur="500"/>
                                        <p:tgtEl>
                                          <p:spTgt spid="32"/>
                                        </p:tgtEl>
                                      </p:cBhvr>
                                    </p:animEffect>
                                  </p:childTnLst>
                                </p:cTn>
                              </p:par>
                              <p:par>
                                <p:cTn id="24" presetID="22" presetClass="entr" presetSubtype="1" fill="hold"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wipe(up)">
                                      <p:cBhvr>
                                        <p:cTn id="26" dur="500"/>
                                        <p:tgtEl>
                                          <p:spTgt spid="37"/>
                                        </p:tgtEl>
                                      </p:cBhvr>
                                    </p:animEffect>
                                  </p:childTnLst>
                                </p:cTn>
                              </p:par>
                              <p:par>
                                <p:cTn id="27" presetID="22" presetClass="entr" presetSubtype="8"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animEffect transition="in" filter="wipe(left)">
                                      <p:cBhvr>
                                        <p:cTn id="29" dur="500"/>
                                        <p:tgtEl>
                                          <p:spTgt spid="43"/>
                                        </p:tgtEl>
                                      </p:cBhvr>
                                    </p:animEffect>
                                  </p:childTnLst>
                                </p:cTn>
                              </p:par>
                            </p:childTnLst>
                          </p:cTn>
                        </p:par>
                        <p:par>
                          <p:cTn id="30" fill="hold">
                            <p:stCondLst>
                              <p:cond delay="1500"/>
                            </p:stCondLst>
                            <p:childTnLst>
                              <p:par>
                                <p:cTn id="31" presetID="22" presetClass="entr" presetSubtype="1" fill="hold" grpId="0"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wipe(up)">
                                      <p:cBhvr>
                                        <p:cTn id="33" dur="500"/>
                                        <p:tgtEl>
                                          <p:spTgt spid="45"/>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wipe(right)">
                                      <p:cBhvr>
                                        <p:cTn id="36" dur="500"/>
                                        <p:tgtEl>
                                          <p:spTgt spid="4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wipe(left)">
                                      <p:cBhvr>
                                        <p:cTn id="3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6" grpId="0" animBg="1"/>
      <p:bldP spid="30" grpId="0" animBg="1"/>
      <p:bldP spid="39" grpId="0" animBg="1"/>
      <p:bldP spid="44" grpId="0"/>
      <p:bldP spid="45" grpId="0"/>
      <p:bldP spid="4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鸭子类型</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3059786" y="1866302"/>
            <a:ext cx="902811" cy="523220"/>
          </a:xfrm>
          <a:prstGeom prst="rect">
            <a:avLst/>
          </a:prstGeom>
        </p:spPr>
        <p:txBody>
          <a:bodyPr wrap="none">
            <a:spAutoFit/>
          </a:bodyPr>
          <a:lstStyle/>
          <a:p>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示例</a:t>
            </a:r>
            <a:endParaRPr lang="zh-CN" altLang="en-US" sz="2800" b="1" dirty="0">
              <a:solidFill>
                <a:schemeClr val="tx1">
                  <a:lumMod val="85000"/>
                  <a:lumOff val="15000"/>
                </a:schemeClr>
              </a:solidFill>
              <a:effectLst/>
              <a:latin typeface="微软雅黑" panose="020B0503020204020204" pitchFamily="34" charset="-122"/>
              <a:ea typeface="微软雅黑" panose="020B0503020204020204" pitchFamily="34" charset="-122"/>
            </a:endParaRPr>
          </a:p>
        </p:txBody>
      </p:sp>
      <p:sp>
        <p:nvSpPr>
          <p:cNvPr id="13" name="矩形 12"/>
          <p:cNvSpPr/>
          <p:nvPr/>
        </p:nvSpPr>
        <p:spPr>
          <a:xfrm>
            <a:off x="1972359" y="2428312"/>
            <a:ext cx="9275923" cy="3350854"/>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	class Person: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Person</a:t>
            </a:r>
            <a:r>
              <a:rPr lang="zh-CN" altLang="en-US" sz="2400" dirty="0">
                <a:solidFill>
                  <a:schemeClr val="tx1">
                    <a:lumMod val="85000"/>
                    <a:lumOff val="15000"/>
                  </a:schemeClr>
                </a:solidFill>
                <a:ea typeface="微软雅黑" panose="020B0503020204020204" pitchFamily="34" charset="-122"/>
              </a:rPr>
              <a:t>类</a:t>
            </a:r>
            <a:endParaRPr lang="zh-CN" altLang="en-US"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2	    def </a:t>
            </a:r>
            <a:r>
              <a:rPr lang="en-US" altLang="zh-CN" sz="2400" dirty="0" err="1">
                <a:solidFill>
                  <a:schemeClr val="tx1">
                    <a:lumMod val="85000"/>
                    <a:lumOff val="15000"/>
                  </a:schemeClr>
                </a:solidFill>
                <a:ea typeface="微软雅黑" panose="020B0503020204020204" pitchFamily="34" charset="-122"/>
              </a:rPr>
              <a:t>CaptureImage</a:t>
            </a:r>
            <a:r>
              <a:rPr lang="en-US" altLang="zh-CN" sz="2400" dirty="0">
                <a:solidFill>
                  <a:schemeClr val="tx1">
                    <a:lumMod val="85000"/>
                    <a:lumOff val="15000"/>
                  </a:schemeClr>
                </a:solidFill>
                <a:ea typeface="微软雅黑" panose="020B0503020204020204" pitchFamily="34" charset="-122"/>
              </a:rPr>
              <a:t>(self): #</a:t>
            </a:r>
            <a:r>
              <a:rPr lang="zh-CN" altLang="en-US" sz="2400" dirty="0">
                <a:solidFill>
                  <a:schemeClr val="tx1">
                    <a:lumMod val="85000"/>
                    <a:lumOff val="15000"/>
                  </a:schemeClr>
                </a:solidFill>
                <a:ea typeface="微软雅黑" panose="020B0503020204020204" pitchFamily="34" charset="-122"/>
              </a:rPr>
              <a:t>定义</a:t>
            </a:r>
            <a:r>
              <a:rPr lang="en-US" altLang="zh-CN" sz="2400" dirty="0" err="1">
                <a:solidFill>
                  <a:schemeClr val="tx1">
                    <a:lumMod val="85000"/>
                    <a:lumOff val="15000"/>
                  </a:schemeClr>
                </a:solidFill>
                <a:ea typeface="微软雅黑" panose="020B0503020204020204" pitchFamily="34" charset="-122"/>
              </a:rPr>
              <a:t>CaptureImage</a:t>
            </a:r>
            <a:r>
              <a:rPr lang="zh-CN" altLang="en-US" sz="2400" dirty="0">
                <a:solidFill>
                  <a:schemeClr val="tx1">
                    <a:lumMod val="85000"/>
                    <a:lumOff val="15000"/>
                  </a:schemeClr>
                </a:solidFill>
                <a:ea typeface="微软雅黑" panose="020B0503020204020204" pitchFamily="34" charset="-122"/>
              </a:rPr>
              <a:t>方法</a:t>
            </a:r>
            <a:endParaRPr lang="zh-CN" altLang="en-US"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3	        print('Person</a:t>
            </a:r>
            <a:r>
              <a:rPr lang="zh-CN" altLang="en-US" sz="2400" dirty="0">
                <a:solidFill>
                  <a:schemeClr val="tx1">
                    <a:lumMod val="85000"/>
                    <a:lumOff val="15000"/>
                  </a:schemeClr>
                </a:solidFill>
                <a:ea typeface="微软雅黑" panose="020B0503020204020204" pitchFamily="34" charset="-122"/>
              </a:rPr>
              <a:t>类中的</a:t>
            </a:r>
            <a:r>
              <a:rPr lang="en-US" altLang="zh-CN" sz="2400" dirty="0" err="1">
                <a:solidFill>
                  <a:schemeClr val="tx1">
                    <a:lumMod val="85000"/>
                    <a:lumOff val="15000"/>
                  </a:schemeClr>
                </a:solidFill>
                <a:ea typeface="微软雅黑" panose="020B0503020204020204" pitchFamily="34" charset="-122"/>
              </a:rPr>
              <a:t>CaptureImage</a:t>
            </a:r>
            <a:r>
              <a:rPr lang="zh-CN" altLang="en-US" sz="2400" dirty="0">
                <a:solidFill>
                  <a:schemeClr val="tx1">
                    <a:lumMod val="85000"/>
                    <a:lumOff val="15000"/>
                  </a:schemeClr>
                </a:solidFill>
                <a:ea typeface="微软雅黑" panose="020B0503020204020204" pitchFamily="34" charset="-122"/>
              </a:rPr>
              <a:t>方法被调用！</a:t>
            </a:r>
            <a:r>
              <a:rPr lang="en-US" altLang="zh-CN" sz="2400" dirty="0">
                <a:solidFill>
                  <a:schemeClr val="tx1">
                    <a:lumMod val="85000"/>
                    <a:lumOff val="15000"/>
                  </a:schemeClr>
                </a:solidFill>
                <a:ea typeface="微软雅黑" panose="020B0503020204020204" pitchFamily="34" charset="-122"/>
              </a:rPr>
              <a:t>')</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4	class Camera: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Camera</a:t>
            </a:r>
            <a:r>
              <a:rPr lang="zh-CN" altLang="en-US" sz="2400" dirty="0">
                <a:solidFill>
                  <a:schemeClr val="tx1">
                    <a:lumMod val="85000"/>
                    <a:lumOff val="15000"/>
                  </a:schemeClr>
                </a:solidFill>
                <a:ea typeface="微软雅黑" panose="020B0503020204020204" pitchFamily="34" charset="-122"/>
              </a:rPr>
              <a:t>类</a:t>
            </a:r>
            <a:endParaRPr lang="zh-CN" altLang="en-US"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5	    def </a:t>
            </a:r>
            <a:r>
              <a:rPr lang="en-US" altLang="zh-CN" sz="2400" dirty="0" err="1">
                <a:solidFill>
                  <a:schemeClr val="tx1">
                    <a:lumMod val="85000"/>
                    <a:lumOff val="15000"/>
                  </a:schemeClr>
                </a:solidFill>
                <a:ea typeface="微软雅黑" panose="020B0503020204020204" pitchFamily="34" charset="-122"/>
              </a:rPr>
              <a:t>CaptureImage</a:t>
            </a:r>
            <a:r>
              <a:rPr lang="en-US" altLang="zh-CN" sz="2400" dirty="0">
                <a:solidFill>
                  <a:schemeClr val="tx1">
                    <a:lumMod val="85000"/>
                    <a:lumOff val="15000"/>
                  </a:schemeClr>
                </a:solidFill>
                <a:ea typeface="微软雅黑" panose="020B0503020204020204" pitchFamily="34" charset="-122"/>
              </a:rPr>
              <a:t>(self): #</a:t>
            </a:r>
            <a:r>
              <a:rPr lang="zh-CN" altLang="en-US" sz="2400" dirty="0">
                <a:solidFill>
                  <a:schemeClr val="tx1">
                    <a:lumMod val="85000"/>
                    <a:lumOff val="15000"/>
                  </a:schemeClr>
                </a:solidFill>
                <a:ea typeface="微软雅黑" panose="020B0503020204020204" pitchFamily="34" charset="-122"/>
              </a:rPr>
              <a:t>定义</a:t>
            </a:r>
            <a:r>
              <a:rPr lang="en-US" altLang="zh-CN" sz="2400" dirty="0" err="1">
                <a:solidFill>
                  <a:schemeClr val="tx1">
                    <a:lumMod val="85000"/>
                    <a:lumOff val="15000"/>
                  </a:schemeClr>
                </a:solidFill>
                <a:ea typeface="微软雅黑" panose="020B0503020204020204" pitchFamily="34" charset="-122"/>
              </a:rPr>
              <a:t>CaptureImage</a:t>
            </a:r>
            <a:r>
              <a:rPr lang="zh-CN" altLang="en-US" sz="2400" dirty="0">
                <a:solidFill>
                  <a:schemeClr val="tx1">
                    <a:lumMod val="85000"/>
                    <a:lumOff val="15000"/>
                  </a:schemeClr>
                </a:solidFill>
                <a:ea typeface="微软雅黑" panose="020B0503020204020204" pitchFamily="34" charset="-122"/>
              </a:rPr>
              <a:t>方法</a:t>
            </a:r>
            <a:endParaRPr lang="zh-CN" altLang="en-US"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6	        print('Camera</a:t>
            </a:r>
            <a:r>
              <a:rPr lang="zh-CN" altLang="en-US" sz="2400" dirty="0">
                <a:solidFill>
                  <a:schemeClr val="tx1">
                    <a:lumMod val="85000"/>
                    <a:lumOff val="15000"/>
                  </a:schemeClr>
                </a:solidFill>
                <a:ea typeface="微软雅黑" panose="020B0503020204020204" pitchFamily="34" charset="-122"/>
              </a:rPr>
              <a:t>类中的</a:t>
            </a:r>
            <a:r>
              <a:rPr lang="en-US" altLang="zh-CN" sz="2400" dirty="0" err="1">
                <a:solidFill>
                  <a:schemeClr val="tx1">
                    <a:lumMod val="85000"/>
                    <a:lumOff val="15000"/>
                  </a:schemeClr>
                </a:solidFill>
                <a:ea typeface="微软雅黑" panose="020B0503020204020204" pitchFamily="34" charset="-122"/>
              </a:rPr>
              <a:t>CaptureImage</a:t>
            </a:r>
            <a:r>
              <a:rPr lang="zh-CN" altLang="en-US" sz="2400" dirty="0">
                <a:solidFill>
                  <a:schemeClr val="tx1">
                    <a:lumMod val="85000"/>
                    <a:lumOff val="15000"/>
                  </a:schemeClr>
                </a:solidFill>
                <a:ea typeface="微软雅黑" panose="020B0503020204020204" pitchFamily="34" charset="-122"/>
              </a:rPr>
              <a:t>方法被调用！</a:t>
            </a:r>
            <a:r>
              <a:rPr lang="en-US" altLang="zh-CN" sz="2400" dirty="0">
                <a:solidFill>
                  <a:schemeClr val="tx1">
                    <a:lumMod val="85000"/>
                    <a:lumOff val="15000"/>
                  </a:schemeClr>
                </a:solidFill>
                <a:ea typeface="微软雅黑" panose="020B0503020204020204" pitchFamily="34" charset="-122"/>
              </a:rPr>
              <a:t>')</a:t>
            </a:r>
            <a:endParaRPr lang="en-US" altLang="zh-CN" sz="2400" dirty="0">
              <a:solidFill>
                <a:schemeClr val="tx1">
                  <a:lumMod val="85000"/>
                  <a:lumOff val="15000"/>
                </a:schemeClr>
              </a:solidFill>
              <a:ea typeface="微软雅黑" panose="020B0503020204020204" pitchFamily="34" charset="-122"/>
            </a:endParaRPr>
          </a:p>
        </p:txBody>
      </p:sp>
      <p:cxnSp>
        <p:nvCxnSpPr>
          <p:cNvPr id="14" name="直接连接符 13"/>
          <p:cNvCxnSpPr/>
          <p:nvPr/>
        </p:nvCxnSpPr>
        <p:spPr>
          <a:xfrm>
            <a:off x="2075709" y="2389522"/>
            <a:ext cx="3314700" cy="0"/>
          </a:xfrm>
          <a:prstGeom prst="line">
            <a:avLst/>
          </a:prstGeom>
          <a:ln>
            <a:solidFill>
              <a:schemeClr val="tx1">
                <a:lumMod val="85000"/>
                <a:lumOff val="1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510693" y="1788288"/>
            <a:ext cx="162366" cy="459875"/>
          </a:xfrm>
          <a:prstGeom prst="rect">
            <a:avLst/>
          </a:prstGeom>
          <a:noFill/>
        </p:spPr>
        <p:txBody>
          <a:bodyPr wrap="none" rtlCol="0">
            <a:spAutoFit/>
          </a:bodyPr>
          <a:lstStyle/>
          <a:p>
            <a:endParaRPr lang="zh-CN" altLang="en-US" sz="2800" dirty="0"/>
          </a:p>
        </p:txBody>
      </p:sp>
      <p:sp>
        <p:nvSpPr>
          <p:cNvPr id="16" name="KSO_Shape"/>
          <p:cNvSpPr/>
          <p:nvPr/>
        </p:nvSpPr>
        <p:spPr>
          <a:xfrm>
            <a:off x="1746149" y="1745719"/>
            <a:ext cx="9575160" cy="4255031"/>
          </a:xfrm>
          <a:prstGeom prst="roundRect">
            <a:avLst>
              <a:gd name="adj" fmla="val 110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17" name="组合 16"/>
          <p:cNvGrpSpPr/>
          <p:nvPr/>
        </p:nvGrpSpPr>
        <p:grpSpPr>
          <a:xfrm>
            <a:off x="1622798" y="1218315"/>
            <a:ext cx="1082757" cy="1082757"/>
            <a:chOff x="2055662" y="1762598"/>
            <a:chExt cx="1082757" cy="1082757"/>
          </a:xfrm>
        </p:grpSpPr>
        <p:sp>
          <p:nvSpPr>
            <p:cNvPr id="18" name="KSO_Shape"/>
            <p:cNvSpPr/>
            <p:nvPr/>
          </p:nvSpPr>
          <p:spPr>
            <a:xfrm>
              <a:off x="2055662" y="1762598"/>
              <a:ext cx="1082757" cy="1082757"/>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9" name="KSO_Shape"/>
            <p:cNvSpPr/>
            <p:nvPr/>
          </p:nvSpPr>
          <p:spPr bwMode="auto">
            <a:xfrm>
              <a:off x="2200284" y="1980847"/>
              <a:ext cx="758352" cy="613001"/>
            </a:xfrm>
            <a:custGeom>
              <a:avLst/>
              <a:gdLst/>
              <a:ahLst/>
              <a:cxnLst/>
              <a:rect l="0" t="0" r="r" b="b"/>
              <a:pathLst>
                <a:path w="4741862" h="3833813">
                  <a:moveTo>
                    <a:pt x="247650" y="2000250"/>
                  </a:moveTo>
                  <a:lnTo>
                    <a:pt x="1016000" y="2000250"/>
                  </a:lnTo>
                  <a:lnTo>
                    <a:pt x="1030288" y="2003425"/>
                  </a:lnTo>
                  <a:lnTo>
                    <a:pt x="1041400" y="2012950"/>
                  </a:lnTo>
                  <a:lnTo>
                    <a:pt x="1050925" y="2020888"/>
                  </a:lnTo>
                  <a:lnTo>
                    <a:pt x="1054100" y="2036763"/>
                  </a:lnTo>
                  <a:lnTo>
                    <a:pt x="1050925" y="2051051"/>
                  </a:lnTo>
                  <a:lnTo>
                    <a:pt x="1041400" y="2063751"/>
                  </a:lnTo>
                  <a:lnTo>
                    <a:pt x="1030288" y="2071688"/>
                  </a:lnTo>
                  <a:lnTo>
                    <a:pt x="1016000" y="2074863"/>
                  </a:lnTo>
                  <a:lnTo>
                    <a:pt x="247650" y="2074863"/>
                  </a:lnTo>
                  <a:lnTo>
                    <a:pt x="233362" y="2071688"/>
                  </a:lnTo>
                  <a:lnTo>
                    <a:pt x="220662" y="2063751"/>
                  </a:lnTo>
                  <a:lnTo>
                    <a:pt x="212725" y="2051051"/>
                  </a:lnTo>
                  <a:lnTo>
                    <a:pt x="209550" y="2036763"/>
                  </a:lnTo>
                  <a:lnTo>
                    <a:pt x="212725" y="2020888"/>
                  </a:lnTo>
                  <a:lnTo>
                    <a:pt x="220662" y="2012950"/>
                  </a:lnTo>
                  <a:lnTo>
                    <a:pt x="233362" y="2003425"/>
                  </a:lnTo>
                  <a:lnTo>
                    <a:pt x="247650" y="2000250"/>
                  </a:lnTo>
                  <a:close/>
                  <a:moveTo>
                    <a:pt x="244475" y="1901825"/>
                  </a:moveTo>
                  <a:lnTo>
                    <a:pt x="1012825" y="1901825"/>
                  </a:lnTo>
                  <a:lnTo>
                    <a:pt x="1027112" y="1905000"/>
                  </a:lnTo>
                  <a:lnTo>
                    <a:pt x="1039812" y="1914525"/>
                  </a:lnTo>
                  <a:lnTo>
                    <a:pt x="1044575" y="1925638"/>
                  </a:lnTo>
                  <a:lnTo>
                    <a:pt x="1047750" y="1941513"/>
                  </a:lnTo>
                  <a:lnTo>
                    <a:pt x="1044575" y="1952626"/>
                  </a:lnTo>
                  <a:lnTo>
                    <a:pt x="1039812" y="1965326"/>
                  </a:lnTo>
                  <a:lnTo>
                    <a:pt x="1027112" y="1973263"/>
                  </a:lnTo>
                  <a:lnTo>
                    <a:pt x="1012825" y="1976438"/>
                  </a:lnTo>
                  <a:lnTo>
                    <a:pt x="244475" y="1976438"/>
                  </a:lnTo>
                  <a:lnTo>
                    <a:pt x="230188" y="1973263"/>
                  </a:lnTo>
                  <a:lnTo>
                    <a:pt x="217488" y="1965326"/>
                  </a:lnTo>
                  <a:lnTo>
                    <a:pt x="209550" y="1952626"/>
                  </a:lnTo>
                  <a:lnTo>
                    <a:pt x="206375" y="1941513"/>
                  </a:lnTo>
                  <a:lnTo>
                    <a:pt x="209550" y="1925638"/>
                  </a:lnTo>
                  <a:lnTo>
                    <a:pt x="217488" y="1914525"/>
                  </a:lnTo>
                  <a:lnTo>
                    <a:pt x="230188" y="1905000"/>
                  </a:lnTo>
                  <a:lnTo>
                    <a:pt x="244475" y="1901825"/>
                  </a:lnTo>
                  <a:close/>
                  <a:moveTo>
                    <a:pt x="277813" y="1803400"/>
                  </a:moveTo>
                  <a:lnTo>
                    <a:pt x="1047750" y="1803400"/>
                  </a:lnTo>
                  <a:lnTo>
                    <a:pt x="1060450" y="1806575"/>
                  </a:lnTo>
                  <a:lnTo>
                    <a:pt x="1071563" y="1816100"/>
                  </a:lnTo>
                  <a:lnTo>
                    <a:pt x="1081088" y="1827213"/>
                  </a:lnTo>
                  <a:lnTo>
                    <a:pt x="1084263" y="1843088"/>
                  </a:lnTo>
                  <a:lnTo>
                    <a:pt x="1081088" y="1857376"/>
                  </a:lnTo>
                  <a:lnTo>
                    <a:pt x="1071563" y="1868488"/>
                  </a:lnTo>
                  <a:lnTo>
                    <a:pt x="1060450" y="1874838"/>
                  </a:lnTo>
                  <a:lnTo>
                    <a:pt x="1047750" y="1878013"/>
                  </a:lnTo>
                  <a:lnTo>
                    <a:pt x="277813" y="1878013"/>
                  </a:lnTo>
                  <a:lnTo>
                    <a:pt x="263525" y="1874838"/>
                  </a:lnTo>
                  <a:lnTo>
                    <a:pt x="250825" y="1868488"/>
                  </a:lnTo>
                  <a:lnTo>
                    <a:pt x="244475" y="1857376"/>
                  </a:lnTo>
                  <a:lnTo>
                    <a:pt x="241300" y="1843088"/>
                  </a:lnTo>
                  <a:lnTo>
                    <a:pt x="244475" y="1827213"/>
                  </a:lnTo>
                  <a:lnTo>
                    <a:pt x="250825" y="1816100"/>
                  </a:lnTo>
                  <a:lnTo>
                    <a:pt x="263525" y="1806575"/>
                  </a:lnTo>
                  <a:lnTo>
                    <a:pt x="277813" y="1803400"/>
                  </a:lnTo>
                  <a:close/>
                  <a:moveTo>
                    <a:pt x="238125" y="1708150"/>
                  </a:moveTo>
                  <a:lnTo>
                    <a:pt x="1009650" y="1708150"/>
                  </a:lnTo>
                  <a:lnTo>
                    <a:pt x="1020762" y="1711325"/>
                  </a:lnTo>
                  <a:lnTo>
                    <a:pt x="1033462" y="1717675"/>
                  </a:lnTo>
                  <a:lnTo>
                    <a:pt x="1041400" y="1728788"/>
                  </a:lnTo>
                  <a:lnTo>
                    <a:pt x="1044575" y="1744663"/>
                  </a:lnTo>
                  <a:lnTo>
                    <a:pt x="1041400" y="1758951"/>
                  </a:lnTo>
                  <a:lnTo>
                    <a:pt x="1033462" y="1770063"/>
                  </a:lnTo>
                  <a:lnTo>
                    <a:pt x="1020762" y="1779588"/>
                  </a:lnTo>
                  <a:lnTo>
                    <a:pt x="1009650" y="1782763"/>
                  </a:lnTo>
                  <a:lnTo>
                    <a:pt x="238125" y="1782763"/>
                  </a:lnTo>
                  <a:lnTo>
                    <a:pt x="223838" y="1779588"/>
                  </a:lnTo>
                  <a:lnTo>
                    <a:pt x="212725" y="1770063"/>
                  </a:lnTo>
                  <a:lnTo>
                    <a:pt x="206375" y="1758951"/>
                  </a:lnTo>
                  <a:lnTo>
                    <a:pt x="203200" y="1744663"/>
                  </a:lnTo>
                  <a:lnTo>
                    <a:pt x="206375" y="1728788"/>
                  </a:lnTo>
                  <a:lnTo>
                    <a:pt x="212725" y="1717675"/>
                  </a:lnTo>
                  <a:lnTo>
                    <a:pt x="223838" y="1711325"/>
                  </a:lnTo>
                  <a:lnTo>
                    <a:pt x="238125" y="1708150"/>
                  </a:lnTo>
                  <a:close/>
                  <a:moveTo>
                    <a:pt x="301626" y="1609725"/>
                  </a:moveTo>
                  <a:lnTo>
                    <a:pt x="1068388" y="1609725"/>
                  </a:lnTo>
                  <a:lnTo>
                    <a:pt x="1084264" y="1612900"/>
                  </a:lnTo>
                  <a:lnTo>
                    <a:pt x="1095376" y="1620838"/>
                  </a:lnTo>
                  <a:lnTo>
                    <a:pt x="1104901" y="1633538"/>
                  </a:lnTo>
                  <a:lnTo>
                    <a:pt x="1108076" y="1644650"/>
                  </a:lnTo>
                  <a:lnTo>
                    <a:pt x="1104901" y="1660526"/>
                  </a:lnTo>
                  <a:lnTo>
                    <a:pt x="1095376" y="1671638"/>
                  </a:lnTo>
                  <a:lnTo>
                    <a:pt x="1084264" y="1681163"/>
                  </a:lnTo>
                  <a:lnTo>
                    <a:pt x="1068388" y="1684338"/>
                  </a:lnTo>
                  <a:lnTo>
                    <a:pt x="301626" y="1684338"/>
                  </a:lnTo>
                  <a:lnTo>
                    <a:pt x="287338" y="1681163"/>
                  </a:lnTo>
                  <a:lnTo>
                    <a:pt x="274638" y="1671638"/>
                  </a:lnTo>
                  <a:lnTo>
                    <a:pt x="268288" y="1660526"/>
                  </a:lnTo>
                  <a:lnTo>
                    <a:pt x="265113" y="1644650"/>
                  </a:lnTo>
                  <a:lnTo>
                    <a:pt x="268288" y="1633538"/>
                  </a:lnTo>
                  <a:lnTo>
                    <a:pt x="274638" y="1620838"/>
                  </a:lnTo>
                  <a:lnTo>
                    <a:pt x="287338" y="1612900"/>
                  </a:lnTo>
                  <a:lnTo>
                    <a:pt x="301626" y="1609725"/>
                  </a:lnTo>
                  <a:close/>
                  <a:moveTo>
                    <a:pt x="254001" y="1511300"/>
                  </a:moveTo>
                  <a:lnTo>
                    <a:pt x="1020764" y="1511300"/>
                  </a:lnTo>
                  <a:lnTo>
                    <a:pt x="1036638" y="1514475"/>
                  </a:lnTo>
                  <a:lnTo>
                    <a:pt x="1047751" y="1522413"/>
                  </a:lnTo>
                  <a:lnTo>
                    <a:pt x="1057276" y="1535113"/>
                  </a:lnTo>
                  <a:lnTo>
                    <a:pt x="1060451" y="1549401"/>
                  </a:lnTo>
                  <a:lnTo>
                    <a:pt x="1057276" y="1562101"/>
                  </a:lnTo>
                  <a:lnTo>
                    <a:pt x="1047751" y="1573213"/>
                  </a:lnTo>
                  <a:lnTo>
                    <a:pt x="1036638" y="1582738"/>
                  </a:lnTo>
                  <a:lnTo>
                    <a:pt x="1020764" y="1585913"/>
                  </a:lnTo>
                  <a:lnTo>
                    <a:pt x="254001" y="1585913"/>
                  </a:lnTo>
                  <a:lnTo>
                    <a:pt x="238126" y="1582738"/>
                  </a:lnTo>
                  <a:lnTo>
                    <a:pt x="227013" y="1573213"/>
                  </a:lnTo>
                  <a:lnTo>
                    <a:pt x="220663" y="1562101"/>
                  </a:lnTo>
                  <a:lnTo>
                    <a:pt x="217488" y="1549401"/>
                  </a:lnTo>
                  <a:lnTo>
                    <a:pt x="220663" y="1535113"/>
                  </a:lnTo>
                  <a:lnTo>
                    <a:pt x="227013" y="1522413"/>
                  </a:lnTo>
                  <a:lnTo>
                    <a:pt x="238126" y="1514475"/>
                  </a:lnTo>
                  <a:lnTo>
                    <a:pt x="254001" y="1511300"/>
                  </a:lnTo>
                  <a:close/>
                  <a:moveTo>
                    <a:pt x="274638" y="1412875"/>
                  </a:moveTo>
                  <a:lnTo>
                    <a:pt x="1041400" y="1412875"/>
                  </a:lnTo>
                  <a:lnTo>
                    <a:pt x="1057276" y="1416050"/>
                  </a:lnTo>
                  <a:lnTo>
                    <a:pt x="1068388" y="1423988"/>
                  </a:lnTo>
                  <a:lnTo>
                    <a:pt x="1077913" y="1436688"/>
                  </a:lnTo>
                  <a:lnTo>
                    <a:pt x="1081088" y="1450976"/>
                  </a:lnTo>
                  <a:lnTo>
                    <a:pt x="1077913" y="1466851"/>
                  </a:lnTo>
                  <a:lnTo>
                    <a:pt x="1068388" y="1477963"/>
                  </a:lnTo>
                  <a:lnTo>
                    <a:pt x="1057276" y="1484313"/>
                  </a:lnTo>
                  <a:lnTo>
                    <a:pt x="1041400" y="1487488"/>
                  </a:lnTo>
                  <a:lnTo>
                    <a:pt x="274638" y="1487488"/>
                  </a:lnTo>
                  <a:lnTo>
                    <a:pt x="260350" y="1484313"/>
                  </a:lnTo>
                  <a:lnTo>
                    <a:pt x="247650" y="1477963"/>
                  </a:lnTo>
                  <a:lnTo>
                    <a:pt x="238126" y="1466851"/>
                  </a:lnTo>
                  <a:lnTo>
                    <a:pt x="236538" y="1450976"/>
                  </a:lnTo>
                  <a:lnTo>
                    <a:pt x="238126" y="1436688"/>
                  </a:lnTo>
                  <a:lnTo>
                    <a:pt x="247650" y="1423988"/>
                  </a:lnTo>
                  <a:lnTo>
                    <a:pt x="260350" y="1416050"/>
                  </a:lnTo>
                  <a:lnTo>
                    <a:pt x="274638" y="1412875"/>
                  </a:lnTo>
                  <a:close/>
                  <a:moveTo>
                    <a:pt x="3359150" y="0"/>
                  </a:moveTo>
                  <a:lnTo>
                    <a:pt x="3403600" y="3175"/>
                  </a:lnTo>
                  <a:lnTo>
                    <a:pt x="3449638" y="6350"/>
                  </a:lnTo>
                  <a:lnTo>
                    <a:pt x="3494088" y="17462"/>
                  </a:lnTo>
                  <a:lnTo>
                    <a:pt x="3535362" y="30162"/>
                  </a:lnTo>
                  <a:lnTo>
                    <a:pt x="3579814" y="50800"/>
                  </a:lnTo>
                  <a:lnTo>
                    <a:pt x="3619500" y="71437"/>
                  </a:lnTo>
                  <a:lnTo>
                    <a:pt x="3654426" y="98425"/>
                  </a:lnTo>
                  <a:lnTo>
                    <a:pt x="3687762" y="128587"/>
                  </a:lnTo>
                  <a:lnTo>
                    <a:pt x="3717926" y="158750"/>
                  </a:lnTo>
                  <a:lnTo>
                    <a:pt x="3744914" y="193675"/>
                  </a:lnTo>
                  <a:lnTo>
                    <a:pt x="3768726" y="230187"/>
                  </a:lnTo>
                  <a:lnTo>
                    <a:pt x="3789362" y="268287"/>
                  </a:lnTo>
                  <a:lnTo>
                    <a:pt x="3803650" y="311150"/>
                  </a:lnTo>
                  <a:lnTo>
                    <a:pt x="3816350" y="352425"/>
                  </a:lnTo>
                  <a:lnTo>
                    <a:pt x="3822700" y="393700"/>
                  </a:lnTo>
                  <a:lnTo>
                    <a:pt x="3827462" y="439737"/>
                  </a:lnTo>
                  <a:lnTo>
                    <a:pt x="3825876" y="484187"/>
                  </a:lnTo>
                  <a:lnTo>
                    <a:pt x="3822700" y="528637"/>
                  </a:lnTo>
                  <a:lnTo>
                    <a:pt x="3813176" y="573087"/>
                  </a:lnTo>
                  <a:lnTo>
                    <a:pt x="3798888" y="615950"/>
                  </a:lnTo>
                  <a:lnTo>
                    <a:pt x="3776662" y="660400"/>
                  </a:lnTo>
                  <a:lnTo>
                    <a:pt x="3756026" y="698500"/>
                  </a:lnTo>
                  <a:lnTo>
                    <a:pt x="3729038" y="735012"/>
                  </a:lnTo>
                  <a:lnTo>
                    <a:pt x="3702050" y="768350"/>
                  </a:lnTo>
                  <a:lnTo>
                    <a:pt x="3670300" y="796925"/>
                  </a:lnTo>
                  <a:lnTo>
                    <a:pt x="3633788" y="823912"/>
                  </a:lnTo>
                  <a:lnTo>
                    <a:pt x="3598862" y="847724"/>
                  </a:lnTo>
                  <a:lnTo>
                    <a:pt x="3606800" y="844549"/>
                  </a:lnTo>
                  <a:lnTo>
                    <a:pt x="3633788" y="842962"/>
                  </a:lnTo>
                  <a:lnTo>
                    <a:pt x="3675062" y="839787"/>
                  </a:lnTo>
                  <a:lnTo>
                    <a:pt x="3721100" y="839787"/>
                  </a:lnTo>
                  <a:lnTo>
                    <a:pt x="3765550" y="842962"/>
                  </a:lnTo>
                  <a:lnTo>
                    <a:pt x="3810000" y="850899"/>
                  </a:lnTo>
                  <a:lnTo>
                    <a:pt x="3857626" y="863599"/>
                  </a:lnTo>
                  <a:lnTo>
                    <a:pt x="3902076" y="881062"/>
                  </a:lnTo>
                  <a:lnTo>
                    <a:pt x="3948112" y="904874"/>
                  </a:lnTo>
                  <a:lnTo>
                    <a:pt x="3989388" y="935037"/>
                  </a:lnTo>
                  <a:lnTo>
                    <a:pt x="4019550" y="958849"/>
                  </a:lnTo>
                  <a:lnTo>
                    <a:pt x="4046538" y="982662"/>
                  </a:lnTo>
                  <a:lnTo>
                    <a:pt x="4070350" y="1009649"/>
                  </a:lnTo>
                  <a:lnTo>
                    <a:pt x="4094162" y="1039812"/>
                  </a:lnTo>
                  <a:lnTo>
                    <a:pt x="4117976" y="1068387"/>
                  </a:lnTo>
                  <a:lnTo>
                    <a:pt x="4138612" y="1101724"/>
                  </a:lnTo>
                  <a:lnTo>
                    <a:pt x="4179888" y="1169987"/>
                  </a:lnTo>
                  <a:lnTo>
                    <a:pt x="4216400" y="1243012"/>
                  </a:lnTo>
                  <a:lnTo>
                    <a:pt x="4249738" y="1319212"/>
                  </a:lnTo>
                  <a:lnTo>
                    <a:pt x="4278312" y="1400174"/>
                  </a:lnTo>
                  <a:lnTo>
                    <a:pt x="4305300" y="1484312"/>
                  </a:lnTo>
                  <a:lnTo>
                    <a:pt x="4329112" y="1568450"/>
                  </a:lnTo>
                  <a:lnTo>
                    <a:pt x="4352926" y="1654175"/>
                  </a:lnTo>
                  <a:lnTo>
                    <a:pt x="4395788" y="1824038"/>
                  </a:lnTo>
                  <a:lnTo>
                    <a:pt x="4433888" y="1989138"/>
                  </a:lnTo>
                  <a:lnTo>
                    <a:pt x="4451910" y="2059780"/>
                  </a:lnTo>
                  <a:lnTo>
                    <a:pt x="4606926" y="935037"/>
                  </a:lnTo>
                  <a:lnTo>
                    <a:pt x="4610100" y="919162"/>
                  </a:lnTo>
                  <a:lnTo>
                    <a:pt x="4616450" y="908049"/>
                  </a:lnTo>
                  <a:lnTo>
                    <a:pt x="4625976" y="898524"/>
                  </a:lnTo>
                  <a:lnTo>
                    <a:pt x="4633914" y="890587"/>
                  </a:lnTo>
                  <a:lnTo>
                    <a:pt x="4646614" y="881062"/>
                  </a:lnTo>
                  <a:lnTo>
                    <a:pt x="4657726" y="877887"/>
                  </a:lnTo>
                  <a:lnTo>
                    <a:pt x="4670426" y="874712"/>
                  </a:lnTo>
                  <a:lnTo>
                    <a:pt x="4684714" y="874712"/>
                  </a:lnTo>
                  <a:lnTo>
                    <a:pt x="4697414" y="877887"/>
                  </a:lnTo>
                  <a:lnTo>
                    <a:pt x="4708526" y="884237"/>
                  </a:lnTo>
                  <a:lnTo>
                    <a:pt x="4721226" y="892174"/>
                  </a:lnTo>
                  <a:lnTo>
                    <a:pt x="4729162" y="901699"/>
                  </a:lnTo>
                  <a:lnTo>
                    <a:pt x="4735514" y="914399"/>
                  </a:lnTo>
                  <a:lnTo>
                    <a:pt x="4738688" y="925512"/>
                  </a:lnTo>
                  <a:lnTo>
                    <a:pt x="4741862" y="938212"/>
                  </a:lnTo>
                  <a:lnTo>
                    <a:pt x="4741862" y="952499"/>
                  </a:lnTo>
                  <a:lnTo>
                    <a:pt x="4538662" y="2415850"/>
                  </a:lnTo>
                  <a:lnTo>
                    <a:pt x="4538662" y="3765551"/>
                  </a:lnTo>
                  <a:lnTo>
                    <a:pt x="4535488" y="3779838"/>
                  </a:lnTo>
                  <a:lnTo>
                    <a:pt x="4532314" y="3792538"/>
                  </a:lnTo>
                  <a:lnTo>
                    <a:pt x="4527550" y="3803651"/>
                  </a:lnTo>
                  <a:lnTo>
                    <a:pt x="4518026" y="3813176"/>
                  </a:lnTo>
                  <a:lnTo>
                    <a:pt x="4508500" y="3821113"/>
                  </a:lnTo>
                  <a:lnTo>
                    <a:pt x="4497388" y="3827463"/>
                  </a:lnTo>
                  <a:lnTo>
                    <a:pt x="4484688" y="3833813"/>
                  </a:lnTo>
                  <a:lnTo>
                    <a:pt x="4470400" y="3833813"/>
                  </a:lnTo>
                  <a:lnTo>
                    <a:pt x="4454526" y="3833813"/>
                  </a:lnTo>
                  <a:lnTo>
                    <a:pt x="4443414" y="3827463"/>
                  </a:lnTo>
                  <a:lnTo>
                    <a:pt x="4430714" y="3821113"/>
                  </a:lnTo>
                  <a:lnTo>
                    <a:pt x="4422776" y="3813176"/>
                  </a:lnTo>
                  <a:lnTo>
                    <a:pt x="4413250" y="3803651"/>
                  </a:lnTo>
                  <a:lnTo>
                    <a:pt x="4406900" y="3792538"/>
                  </a:lnTo>
                  <a:lnTo>
                    <a:pt x="4403726" y="3779838"/>
                  </a:lnTo>
                  <a:lnTo>
                    <a:pt x="4402138" y="3765551"/>
                  </a:lnTo>
                  <a:lnTo>
                    <a:pt x="4402138" y="2505075"/>
                  </a:lnTo>
                  <a:lnTo>
                    <a:pt x="4398962" y="2493962"/>
                  </a:lnTo>
                  <a:lnTo>
                    <a:pt x="4395788" y="2478087"/>
                  </a:lnTo>
                  <a:lnTo>
                    <a:pt x="4395788" y="2474913"/>
                  </a:lnTo>
                  <a:lnTo>
                    <a:pt x="4386264" y="2493963"/>
                  </a:lnTo>
                  <a:lnTo>
                    <a:pt x="4378326" y="2511425"/>
                  </a:lnTo>
                  <a:lnTo>
                    <a:pt x="4365626" y="2528888"/>
                  </a:lnTo>
                  <a:lnTo>
                    <a:pt x="4351338" y="2544763"/>
                  </a:lnTo>
                  <a:lnTo>
                    <a:pt x="4335464" y="2559050"/>
                  </a:lnTo>
                  <a:lnTo>
                    <a:pt x="4321176" y="2570163"/>
                  </a:lnTo>
                  <a:lnTo>
                    <a:pt x="4302126" y="2579688"/>
                  </a:lnTo>
                  <a:lnTo>
                    <a:pt x="4284664" y="2589213"/>
                  </a:lnTo>
                  <a:lnTo>
                    <a:pt x="4264026" y="2597150"/>
                  </a:lnTo>
                  <a:lnTo>
                    <a:pt x="4243388" y="2603500"/>
                  </a:lnTo>
                  <a:lnTo>
                    <a:pt x="4222750" y="2606675"/>
                  </a:lnTo>
                  <a:lnTo>
                    <a:pt x="3565526" y="2677005"/>
                  </a:lnTo>
                  <a:lnTo>
                    <a:pt x="3565526" y="3765551"/>
                  </a:lnTo>
                  <a:lnTo>
                    <a:pt x="3565526" y="3779838"/>
                  </a:lnTo>
                  <a:lnTo>
                    <a:pt x="3559176" y="3792538"/>
                  </a:lnTo>
                  <a:lnTo>
                    <a:pt x="3552826" y="3803651"/>
                  </a:lnTo>
                  <a:lnTo>
                    <a:pt x="3548064" y="3813176"/>
                  </a:lnTo>
                  <a:lnTo>
                    <a:pt x="3535364" y="3821113"/>
                  </a:lnTo>
                  <a:lnTo>
                    <a:pt x="3524250" y="3827463"/>
                  </a:lnTo>
                  <a:lnTo>
                    <a:pt x="3511550" y="3833813"/>
                  </a:lnTo>
                  <a:lnTo>
                    <a:pt x="3500438" y="3833813"/>
                  </a:lnTo>
                  <a:lnTo>
                    <a:pt x="3484564" y="3833813"/>
                  </a:lnTo>
                  <a:lnTo>
                    <a:pt x="3473450" y="3827463"/>
                  </a:lnTo>
                  <a:lnTo>
                    <a:pt x="3460750" y="3821113"/>
                  </a:lnTo>
                  <a:lnTo>
                    <a:pt x="3451226" y="3813176"/>
                  </a:lnTo>
                  <a:lnTo>
                    <a:pt x="3443288" y="3803651"/>
                  </a:lnTo>
                  <a:lnTo>
                    <a:pt x="3436938" y="3792538"/>
                  </a:lnTo>
                  <a:lnTo>
                    <a:pt x="3430588" y="3779838"/>
                  </a:lnTo>
                  <a:lnTo>
                    <a:pt x="3430588" y="3765551"/>
                  </a:lnTo>
                  <a:lnTo>
                    <a:pt x="3430588" y="2920423"/>
                  </a:lnTo>
                  <a:lnTo>
                    <a:pt x="3355976" y="3582988"/>
                  </a:lnTo>
                  <a:lnTo>
                    <a:pt x="3349626" y="3603625"/>
                  </a:lnTo>
                  <a:lnTo>
                    <a:pt x="3348038" y="3624263"/>
                  </a:lnTo>
                  <a:lnTo>
                    <a:pt x="3338514" y="3643313"/>
                  </a:lnTo>
                  <a:lnTo>
                    <a:pt x="3328988" y="3663950"/>
                  </a:lnTo>
                  <a:lnTo>
                    <a:pt x="3317876" y="3678238"/>
                  </a:lnTo>
                  <a:lnTo>
                    <a:pt x="3305176" y="3695700"/>
                  </a:lnTo>
                  <a:lnTo>
                    <a:pt x="3290888" y="3711575"/>
                  </a:lnTo>
                  <a:lnTo>
                    <a:pt x="3275014" y="3722688"/>
                  </a:lnTo>
                  <a:lnTo>
                    <a:pt x="3260726" y="3735388"/>
                  </a:lnTo>
                  <a:lnTo>
                    <a:pt x="3243262" y="3746500"/>
                  </a:lnTo>
                  <a:lnTo>
                    <a:pt x="3222626" y="3756025"/>
                  </a:lnTo>
                  <a:lnTo>
                    <a:pt x="3203576" y="3762375"/>
                  </a:lnTo>
                  <a:lnTo>
                    <a:pt x="3182938" y="3768725"/>
                  </a:lnTo>
                  <a:lnTo>
                    <a:pt x="3162300" y="3771900"/>
                  </a:lnTo>
                  <a:lnTo>
                    <a:pt x="3141662" y="3771900"/>
                  </a:lnTo>
                  <a:lnTo>
                    <a:pt x="3121026" y="3771900"/>
                  </a:lnTo>
                  <a:lnTo>
                    <a:pt x="3097214" y="3765550"/>
                  </a:lnTo>
                  <a:lnTo>
                    <a:pt x="3078162" y="3759200"/>
                  </a:lnTo>
                  <a:lnTo>
                    <a:pt x="3057526" y="3752850"/>
                  </a:lnTo>
                  <a:lnTo>
                    <a:pt x="3040062" y="3744913"/>
                  </a:lnTo>
                  <a:lnTo>
                    <a:pt x="3022600" y="3732213"/>
                  </a:lnTo>
                  <a:lnTo>
                    <a:pt x="3003550" y="3721100"/>
                  </a:lnTo>
                  <a:lnTo>
                    <a:pt x="2989263" y="3705225"/>
                  </a:lnTo>
                  <a:lnTo>
                    <a:pt x="2976563" y="3690938"/>
                  </a:lnTo>
                  <a:lnTo>
                    <a:pt x="2965450" y="3671888"/>
                  </a:lnTo>
                  <a:lnTo>
                    <a:pt x="2952750" y="3657600"/>
                  </a:lnTo>
                  <a:lnTo>
                    <a:pt x="2947988" y="3636963"/>
                  </a:lnTo>
                  <a:lnTo>
                    <a:pt x="2938463" y="3619500"/>
                  </a:lnTo>
                  <a:lnTo>
                    <a:pt x="2935288" y="3597275"/>
                  </a:lnTo>
                  <a:lnTo>
                    <a:pt x="2932113" y="3576638"/>
                  </a:lnTo>
                  <a:lnTo>
                    <a:pt x="2928938" y="3556000"/>
                  </a:lnTo>
                  <a:lnTo>
                    <a:pt x="2932113" y="3532188"/>
                  </a:lnTo>
                  <a:lnTo>
                    <a:pt x="3051176" y="2478087"/>
                  </a:lnTo>
                  <a:lnTo>
                    <a:pt x="3054350" y="2457450"/>
                  </a:lnTo>
                  <a:lnTo>
                    <a:pt x="3060700" y="2436812"/>
                  </a:lnTo>
                  <a:lnTo>
                    <a:pt x="3070226" y="2416175"/>
                  </a:lnTo>
                  <a:lnTo>
                    <a:pt x="3078162" y="2397125"/>
                  </a:lnTo>
                  <a:lnTo>
                    <a:pt x="3087688" y="2379662"/>
                  </a:lnTo>
                  <a:lnTo>
                    <a:pt x="3101976" y="2365375"/>
                  </a:lnTo>
                  <a:lnTo>
                    <a:pt x="3114676" y="2349500"/>
                  </a:lnTo>
                  <a:lnTo>
                    <a:pt x="3128962" y="2335212"/>
                  </a:lnTo>
                  <a:lnTo>
                    <a:pt x="3148014" y="2322512"/>
                  </a:lnTo>
                  <a:lnTo>
                    <a:pt x="3165476" y="2314575"/>
                  </a:lnTo>
                  <a:lnTo>
                    <a:pt x="3182938" y="2305050"/>
                  </a:lnTo>
                  <a:lnTo>
                    <a:pt x="3203576" y="2298700"/>
                  </a:lnTo>
                  <a:lnTo>
                    <a:pt x="3222626" y="2293937"/>
                  </a:lnTo>
                  <a:lnTo>
                    <a:pt x="3243262" y="2290762"/>
                  </a:lnTo>
                  <a:lnTo>
                    <a:pt x="3260726" y="2290762"/>
                  </a:lnTo>
                  <a:lnTo>
                    <a:pt x="3273426" y="2284412"/>
                  </a:lnTo>
                  <a:lnTo>
                    <a:pt x="3294064" y="2281237"/>
                  </a:lnTo>
                  <a:lnTo>
                    <a:pt x="3314700" y="2274887"/>
                  </a:lnTo>
                  <a:lnTo>
                    <a:pt x="3690474" y="2234675"/>
                  </a:lnTo>
                  <a:lnTo>
                    <a:pt x="3667126" y="2144713"/>
                  </a:lnTo>
                  <a:lnTo>
                    <a:pt x="3609976" y="1931988"/>
                  </a:lnTo>
                  <a:lnTo>
                    <a:pt x="3582988" y="1827213"/>
                  </a:lnTo>
                  <a:lnTo>
                    <a:pt x="3549650" y="1722437"/>
                  </a:lnTo>
                  <a:lnTo>
                    <a:pt x="3514726" y="1620837"/>
                  </a:lnTo>
                  <a:lnTo>
                    <a:pt x="3475038" y="1525587"/>
                  </a:lnTo>
                  <a:lnTo>
                    <a:pt x="3459802" y="1481266"/>
                  </a:lnTo>
                  <a:lnTo>
                    <a:pt x="3457576" y="1484313"/>
                  </a:lnTo>
                  <a:lnTo>
                    <a:pt x="3406776" y="1570038"/>
                  </a:lnTo>
                  <a:lnTo>
                    <a:pt x="3359150" y="1660525"/>
                  </a:lnTo>
                  <a:lnTo>
                    <a:pt x="3341750" y="1690108"/>
                  </a:lnTo>
                  <a:lnTo>
                    <a:pt x="3341688" y="1690688"/>
                  </a:lnTo>
                  <a:lnTo>
                    <a:pt x="3328988" y="1717675"/>
                  </a:lnTo>
                  <a:lnTo>
                    <a:pt x="3317876" y="1744663"/>
                  </a:lnTo>
                  <a:lnTo>
                    <a:pt x="3297238" y="1765300"/>
                  </a:lnTo>
                  <a:lnTo>
                    <a:pt x="3275014" y="1782763"/>
                  </a:lnTo>
                  <a:lnTo>
                    <a:pt x="3249614" y="1797050"/>
                  </a:lnTo>
                  <a:lnTo>
                    <a:pt x="3219450" y="1806575"/>
                  </a:lnTo>
                  <a:lnTo>
                    <a:pt x="2603954" y="1993900"/>
                  </a:lnTo>
                  <a:lnTo>
                    <a:pt x="2606676" y="1993900"/>
                  </a:lnTo>
                  <a:lnTo>
                    <a:pt x="2619376" y="1993900"/>
                  </a:lnTo>
                  <a:lnTo>
                    <a:pt x="2633663" y="2000250"/>
                  </a:lnTo>
                  <a:lnTo>
                    <a:pt x="2646363" y="2006600"/>
                  </a:lnTo>
                  <a:lnTo>
                    <a:pt x="2654300" y="2016125"/>
                  </a:lnTo>
                  <a:lnTo>
                    <a:pt x="2663826" y="2024063"/>
                  </a:lnTo>
                  <a:lnTo>
                    <a:pt x="2670176" y="2036763"/>
                  </a:lnTo>
                  <a:lnTo>
                    <a:pt x="2671763" y="2047875"/>
                  </a:lnTo>
                  <a:lnTo>
                    <a:pt x="2674938" y="2063751"/>
                  </a:lnTo>
                  <a:lnTo>
                    <a:pt x="2671763" y="2074863"/>
                  </a:lnTo>
                  <a:lnTo>
                    <a:pt x="2670176" y="2087563"/>
                  </a:lnTo>
                  <a:lnTo>
                    <a:pt x="2663826" y="2098676"/>
                  </a:lnTo>
                  <a:lnTo>
                    <a:pt x="2654300" y="2111375"/>
                  </a:lnTo>
                  <a:lnTo>
                    <a:pt x="3027362" y="2111375"/>
                  </a:lnTo>
                  <a:lnTo>
                    <a:pt x="3040062" y="2111375"/>
                  </a:lnTo>
                  <a:lnTo>
                    <a:pt x="3054350" y="2114550"/>
                  </a:lnTo>
                  <a:lnTo>
                    <a:pt x="3063876" y="2119313"/>
                  </a:lnTo>
                  <a:lnTo>
                    <a:pt x="3074988" y="2128838"/>
                  </a:lnTo>
                  <a:lnTo>
                    <a:pt x="3084514" y="2141538"/>
                  </a:lnTo>
                  <a:lnTo>
                    <a:pt x="3090862" y="2149475"/>
                  </a:lnTo>
                  <a:lnTo>
                    <a:pt x="3094038" y="2165350"/>
                  </a:lnTo>
                  <a:lnTo>
                    <a:pt x="3094038" y="2176463"/>
                  </a:lnTo>
                  <a:lnTo>
                    <a:pt x="3094038" y="2192338"/>
                  </a:lnTo>
                  <a:lnTo>
                    <a:pt x="3090862" y="2203450"/>
                  </a:lnTo>
                  <a:lnTo>
                    <a:pt x="3084514" y="2216150"/>
                  </a:lnTo>
                  <a:lnTo>
                    <a:pt x="3074988" y="2224088"/>
                  </a:lnTo>
                  <a:lnTo>
                    <a:pt x="3063876" y="2233613"/>
                  </a:lnTo>
                  <a:lnTo>
                    <a:pt x="3054350" y="2239963"/>
                  </a:lnTo>
                  <a:lnTo>
                    <a:pt x="3040062" y="2243138"/>
                  </a:lnTo>
                  <a:lnTo>
                    <a:pt x="3027362" y="2244725"/>
                  </a:lnTo>
                  <a:lnTo>
                    <a:pt x="2857501" y="2244725"/>
                  </a:lnTo>
                  <a:lnTo>
                    <a:pt x="2857501" y="3765551"/>
                  </a:lnTo>
                  <a:lnTo>
                    <a:pt x="2857501" y="3779838"/>
                  </a:lnTo>
                  <a:lnTo>
                    <a:pt x="2851151" y="3792538"/>
                  </a:lnTo>
                  <a:lnTo>
                    <a:pt x="2846388" y="3803651"/>
                  </a:lnTo>
                  <a:lnTo>
                    <a:pt x="2836863" y="3813176"/>
                  </a:lnTo>
                  <a:lnTo>
                    <a:pt x="2827338" y="3821113"/>
                  </a:lnTo>
                  <a:lnTo>
                    <a:pt x="2816226" y="3827463"/>
                  </a:lnTo>
                  <a:lnTo>
                    <a:pt x="2803526" y="3833813"/>
                  </a:lnTo>
                  <a:lnTo>
                    <a:pt x="2789238" y="3833813"/>
                  </a:lnTo>
                  <a:lnTo>
                    <a:pt x="2776538" y="3833813"/>
                  </a:lnTo>
                  <a:lnTo>
                    <a:pt x="2765426" y="3827463"/>
                  </a:lnTo>
                  <a:lnTo>
                    <a:pt x="2752726" y="3821113"/>
                  </a:lnTo>
                  <a:lnTo>
                    <a:pt x="2741613" y="3813176"/>
                  </a:lnTo>
                  <a:lnTo>
                    <a:pt x="2735263" y="3803651"/>
                  </a:lnTo>
                  <a:lnTo>
                    <a:pt x="2728913" y="3792538"/>
                  </a:lnTo>
                  <a:lnTo>
                    <a:pt x="2722563" y="3779838"/>
                  </a:lnTo>
                  <a:lnTo>
                    <a:pt x="2722563" y="3765551"/>
                  </a:lnTo>
                  <a:lnTo>
                    <a:pt x="2722563" y="2244725"/>
                  </a:lnTo>
                  <a:lnTo>
                    <a:pt x="274638" y="2244725"/>
                  </a:lnTo>
                  <a:lnTo>
                    <a:pt x="274638" y="3765551"/>
                  </a:lnTo>
                  <a:lnTo>
                    <a:pt x="271463" y="3779838"/>
                  </a:lnTo>
                  <a:lnTo>
                    <a:pt x="268288" y="3792538"/>
                  </a:lnTo>
                  <a:lnTo>
                    <a:pt x="263526" y="3803651"/>
                  </a:lnTo>
                  <a:lnTo>
                    <a:pt x="254000" y="3813176"/>
                  </a:lnTo>
                  <a:lnTo>
                    <a:pt x="244476" y="3821113"/>
                  </a:lnTo>
                  <a:lnTo>
                    <a:pt x="233363" y="3827463"/>
                  </a:lnTo>
                  <a:lnTo>
                    <a:pt x="217488" y="3833813"/>
                  </a:lnTo>
                  <a:lnTo>
                    <a:pt x="206376" y="3833813"/>
                  </a:lnTo>
                  <a:lnTo>
                    <a:pt x="190500" y="3833813"/>
                  </a:lnTo>
                  <a:lnTo>
                    <a:pt x="179388" y="3827463"/>
                  </a:lnTo>
                  <a:lnTo>
                    <a:pt x="166688" y="3821113"/>
                  </a:lnTo>
                  <a:lnTo>
                    <a:pt x="158750" y="3813176"/>
                  </a:lnTo>
                  <a:lnTo>
                    <a:pt x="149226" y="3803651"/>
                  </a:lnTo>
                  <a:lnTo>
                    <a:pt x="142876" y="3792538"/>
                  </a:lnTo>
                  <a:lnTo>
                    <a:pt x="139700" y="3779838"/>
                  </a:lnTo>
                  <a:lnTo>
                    <a:pt x="138113" y="3765551"/>
                  </a:lnTo>
                  <a:lnTo>
                    <a:pt x="138113" y="2244725"/>
                  </a:lnTo>
                  <a:lnTo>
                    <a:pt x="68263" y="2244725"/>
                  </a:lnTo>
                  <a:lnTo>
                    <a:pt x="53975" y="2243138"/>
                  </a:lnTo>
                  <a:lnTo>
                    <a:pt x="41275" y="2239963"/>
                  </a:lnTo>
                  <a:lnTo>
                    <a:pt x="30163" y="2233613"/>
                  </a:lnTo>
                  <a:lnTo>
                    <a:pt x="20638" y="2224088"/>
                  </a:lnTo>
                  <a:lnTo>
                    <a:pt x="12700" y="2216150"/>
                  </a:lnTo>
                  <a:lnTo>
                    <a:pt x="6350" y="2203450"/>
                  </a:lnTo>
                  <a:lnTo>
                    <a:pt x="0" y="2192338"/>
                  </a:lnTo>
                  <a:lnTo>
                    <a:pt x="0" y="2176463"/>
                  </a:lnTo>
                  <a:lnTo>
                    <a:pt x="0" y="2165350"/>
                  </a:lnTo>
                  <a:lnTo>
                    <a:pt x="6350" y="2149475"/>
                  </a:lnTo>
                  <a:lnTo>
                    <a:pt x="12700" y="2141538"/>
                  </a:lnTo>
                  <a:lnTo>
                    <a:pt x="20638" y="2128838"/>
                  </a:lnTo>
                  <a:lnTo>
                    <a:pt x="30163" y="2119313"/>
                  </a:lnTo>
                  <a:lnTo>
                    <a:pt x="41275" y="2114550"/>
                  </a:lnTo>
                  <a:lnTo>
                    <a:pt x="53975" y="2111375"/>
                  </a:lnTo>
                  <a:lnTo>
                    <a:pt x="68263" y="2111375"/>
                  </a:lnTo>
                  <a:lnTo>
                    <a:pt x="1738313" y="2111375"/>
                  </a:lnTo>
                  <a:lnTo>
                    <a:pt x="1731963" y="2098676"/>
                  </a:lnTo>
                  <a:lnTo>
                    <a:pt x="1722438" y="2087563"/>
                  </a:lnTo>
                  <a:lnTo>
                    <a:pt x="1719263" y="2074863"/>
                  </a:lnTo>
                  <a:lnTo>
                    <a:pt x="1719263" y="2063751"/>
                  </a:lnTo>
                  <a:lnTo>
                    <a:pt x="1719263" y="2062529"/>
                  </a:lnTo>
                  <a:lnTo>
                    <a:pt x="1690688" y="2057400"/>
                  </a:lnTo>
                  <a:lnTo>
                    <a:pt x="1677988" y="2051050"/>
                  </a:lnTo>
                  <a:lnTo>
                    <a:pt x="1666875" y="2039937"/>
                  </a:lnTo>
                  <a:lnTo>
                    <a:pt x="1639888" y="2009775"/>
                  </a:lnTo>
                  <a:lnTo>
                    <a:pt x="1617662" y="1970087"/>
                  </a:lnTo>
                  <a:lnTo>
                    <a:pt x="1597025" y="1928812"/>
                  </a:lnTo>
                  <a:lnTo>
                    <a:pt x="1565275" y="1854200"/>
                  </a:lnTo>
                  <a:lnTo>
                    <a:pt x="1552575" y="1820862"/>
                  </a:lnTo>
                  <a:lnTo>
                    <a:pt x="1484312" y="1576387"/>
                  </a:lnTo>
                  <a:lnTo>
                    <a:pt x="1444625" y="1443037"/>
                  </a:lnTo>
                  <a:lnTo>
                    <a:pt x="1412875" y="1311274"/>
                  </a:lnTo>
                  <a:lnTo>
                    <a:pt x="1385888" y="1192212"/>
                  </a:lnTo>
                  <a:lnTo>
                    <a:pt x="1373188" y="1138237"/>
                  </a:lnTo>
                  <a:lnTo>
                    <a:pt x="1366838" y="1090612"/>
                  </a:lnTo>
                  <a:lnTo>
                    <a:pt x="1365250" y="1047749"/>
                  </a:lnTo>
                  <a:lnTo>
                    <a:pt x="1365250" y="1015999"/>
                  </a:lnTo>
                  <a:lnTo>
                    <a:pt x="1370012" y="989012"/>
                  </a:lnTo>
                  <a:lnTo>
                    <a:pt x="1376362" y="979487"/>
                  </a:lnTo>
                  <a:lnTo>
                    <a:pt x="1379538" y="973137"/>
                  </a:lnTo>
                  <a:lnTo>
                    <a:pt x="1460500" y="935037"/>
                  </a:lnTo>
                  <a:lnTo>
                    <a:pt x="1738957" y="2015573"/>
                  </a:lnTo>
                  <a:lnTo>
                    <a:pt x="1749426" y="2006600"/>
                  </a:lnTo>
                  <a:lnTo>
                    <a:pt x="1758950" y="2000250"/>
                  </a:lnTo>
                  <a:lnTo>
                    <a:pt x="1773238" y="1993900"/>
                  </a:lnTo>
                  <a:lnTo>
                    <a:pt x="1785938" y="1993900"/>
                  </a:lnTo>
                  <a:lnTo>
                    <a:pt x="2264305" y="1993900"/>
                  </a:lnTo>
                  <a:lnTo>
                    <a:pt x="2257426" y="1985963"/>
                  </a:lnTo>
                  <a:lnTo>
                    <a:pt x="2244726" y="1958975"/>
                  </a:lnTo>
                  <a:lnTo>
                    <a:pt x="2236788" y="1928813"/>
                  </a:lnTo>
                  <a:lnTo>
                    <a:pt x="2233613" y="1898650"/>
                  </a:lnTo>
                  <a:lnTo>
                    <a:pt x="2236788" y="1868488"/>
                  </a:lnTo>
                  <a:lnTo>
                    <a:pt x="2244726" y="1839913"/>
                  </a:lnTo>
                  <a:lnTo>
                    <a:pt x="2260600" y="1812925"/>
                  </a:lnTo>
                  <a:lnTo>
                    <a:pt x="2278063" y="1792288"/>
                  </a:lnTo>
                  <a:lnTo>
                    <a:pt x="2301876" y="1773238"/>
                  </a:lnTo>
                  <a:lnTo>
                    <a:pt x="2328863" y="1758950"/>
                  </a:lnTo>
                  <a:lnTo>
                    <a:pt x="2359026" y="1749425"/>
                  </a:lnTo>
                  <a:lnTo>
                    <a:pt x="3084708" y="1528565"/>
                  </a:lnTo>
                  <a:lnTo>
                    <a:pt x="3311526" y="1152524"/>
                  </a:lnTo>
                  <a:lnTo>
                    <a:pt x="3349626" y="1084262"/>
                  </a:lnTo>
                  <a:lnTo>
                    <a:pt x="3368676" y="1050924"/>
                  </a:lnTo>
                  <a:lnTo>
                    <a:pt x="3389314" y="1017587"/>
                  </a:lnTo>
                  <a:lnTo>
                    <a:pt x="3413126" y="989012"/>
                  </a:lnTo>
                  <a:lnTo>
                    <a:pt x="3436938" y="958849"/>
                  </a:lnTo>
                  <a:lnTo>
                    <a:pt x="3467100" y="935037"/>
                  </a:lnTo>
                  <a:lnTo>
                    <a:pt x="3467392" y="934856"/>
                  </a:lnTo>
                  <a:lnTo>
                    <a:pt x="3475038" y="925512"/>
                  </a:lnTo>
                  <a:lnTo>
                    <a:pt x="3490912" y="911224"/>
                  </a:lnTo>
                  <a:lnTo>
                    <a:pt x="3505200" y="895349"/>
                  </a:lnTo>
                  <a:lnTo>
                    <a:pt x="3522244" y="882567"/>
                  </a:lnTo>
                  <a:lnTo>
                    <a:pt x="3517900" y="884237"/>
                  </a:lnTo>
                  <a:lnTo>
                    <a:pt x="3475038" y="895350"/>
                  </a:lnTo>
                  <a:lnTo>
                    <a:pt x="3433762" y="901700"/>
                  </a:lnTo>
                  <a:lnTo>
                    <a:pt x="3389314" y="908050"/>
                  </a:lnTo>
                  <a:lnTo>
                    <a:pt x="3344862" y="904875"/>
                  </a:lnTo>
                  <a:lnTo>
                    <a:pt x="3302000" y="901700"/>
                  </a:lnTo>
                  <a:lnTo>
                    <a:pt x="3257550" y="890587"/>
                  </a:lnTo>
                  <a:lnTo>
                    <a:pt x="3213100" y="877887"/>
                  </a:lnTo>
                  <a:lnTo>
                    <a:pt x="3171826" y="857250"/>
                  </a:lnTo>
                  <a:lnTo>
                    <a:pt x="3128962" y="836612"/>
                  </a:lnTo>
                  <a:lnTo>
                    <a:pt x="3094038" y="809625"/>
                  </a:lnTo>
                  <a:lnTo>
                    <a:pt x="3060700" y="779462"/>
                  </a:lnTo>
                  <a:lnTo>
                    <a:pt x="3030538" y="749300"/>
                  </a:lnTo>
                  <a:lnTo>
                    <a:pt x="3003550" y="714375"/>
                  </a:lnTo>
                  <a:lnTo>
                    <a:pt x="2979738" y="677862"/>
                  </a:lnTo>
                  <a:lnTo>
                    <a:pt x="2962276" y="639762"/>
                  </a:lnTo>
                  <a:lnTo>
                    <a:pt x="2944813" y="596900"/>
                  </a:lnTo>
                  <a:lnTo>
                    <a:pt x="2932113" y="555625"/>
                  </a:lnTo>
                  <a:lnTo>
                    <a:pt x="2925763" y="514350"/>
                  </a:lnTo>
                  <a:lnTo>
                    <a:pt x="2922588" y="468312"/>
                  </a:lnTo>
                  <a:lnTo>
                    <a:pt x="2922588" y="427037"/>
                  </a:lnTo>
                  <a:lnTo>
                    <a:pt x="2925763" y="382587"/>
                  </a:lnTo>
                  <a:lnTo>
                    <a:pt x="2938463" y="338137"/>
                  </a:lnTo>
                  <a:lnTo>
                    <a:pt x="2952750" y="292100"/>
                  </a:lnTo>
                  <a:lnTo>
                    <a:pt x="2971800" y="250825"/>
                  </a:lnTo>
                  <a:lnTo>
                    <a:pt x="2992438" y="212725"/>
                  </a:lnTo>
                  <a:lnTo>
                    <a:pt x="3019426" y="173037"/>
                  </a:lnTo>
                  <a:lnTo>
                    <a:pt x="3048000" y="141287"/>
                  </a:lnTo>
                  <a:lnTo>
                    <a:pt x="3078162" y="111125"/>
                  </a:lnTo>
                  <a:lnTo>
                    <a:pt x="3114676" y="84137"/>
                  </a:lnTo>
                  <a:lnTo>
                    <a:pt x="3149600" y="60325"/>
                  </a:lnTo>
                  <a:lnTo>
                    <a:pt x="3189288" y="41275"/>
                  </a:lnTo>
                  <a:lnTo>
                    <a:pt x="3230562" y="23812"/>
                  </a:lnTo>
                  <a:lnTo>
                    <a:pt x="3273426" y="12700"/>
                  </a:lnTo>
                  <a:lnTo>
                    <a:pt x="3314700" y="6350"/>
                  </a:lnTo>
                  <a:lnTo>
                    <a:pt x="3359150" y="0"/>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fontAlgn="auto">
                <a:spcBef>
                  <a:spcPts val="0"/>
                </a:spcBef>
                <a:spcAft>
                  <a:spcPts val="0"/>
                </a:spcAft>
              </a:pPr>
              <a:endParaRPr lang="zh-CN" altLang="en-US" sz="1900">
                <a:solidFill>
                  <a:srgbClr val="602222"/>
                </a:solidFill>
                <a:latin typeface="Arial" panose="020B0604020202020204" pitchFamily="34" charset="0"/>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21" presetClass="entr" presetSubtype="1"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heel(1)">
                                      <p:cBhvr>
                                        <p:cTn id="19" dur="1000"/>
                                        <p:tgtEl>
                                          <p:spTgt spid="16"/>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arn(inVertical)">
                                      <p:cBhvr>
                                        <p:cTn id="23" dur="500"/>
                                        <p:tgtEl>
                                          <p:spTgt spid="14"/>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500"/>
                                        <p:tgtEl>
                                          <p:spTgt spid="12"/>
                                        </p:tgtEl>
                                        <p:attrNameLst>
                                          <p:attrName>ppt_x</p:attrName>
                                        </p:attrNameLst>
                                      </p:cBhvr>
                                      <p:tavLst>
                                        <p:tav tm="0">
                                          <p:val>
                                            <p:strVal val="#ppt_x-#ppt_w*1.125000"/>
                                          </p:val>
                                        </p:tav>
                                        <p:tav tm="100000">
                                          <p:val>
                                            <p:strVal val="#ppt_x"/>
                                          </p:val>
                                        </p:tav>
                                      </p:tavLst>
                                    </p:anim>
                                    <p:animEffect transition="in" filter="wipe(right)">
                                      <p:cBhvr>
                                        <p:cTn id="27" dur="500"/>
                                        <p:tgtEl>
                                          <p:spTgt spid="12"/>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p:tgtEl>
                                          <p:spTgt spid="13"/>
                                        </p:tgtEl>
                                        <p:attrNameLst>
                                          <p:attrName>ppt_y</p:attrName>
                                        </p:attrNameLst>
                                      </p:cBhvr>
                                      <p:tavLst>
                                        <p:tav tm="0">
                                          <p:val>
                                            <p:strVal val="#ppt_y-#ppt_h*1.125000"/>
                                          </p:val>
                                        </p:tav>
                                        <p:tav tm="100000">
                                          <p:val>
                                            <p:strVal val="#ppt_y"/>
                                          </p:val>
                                        </p:tav>
                                      </p:tavLst>
                                    </p:anim>
                                    <p:animEffect transition="in" filter="wipe(down)">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3" grpId="0"/>
      <p:bldP spid="1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鸭子类型</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2530206" y="1266729"/>
            <a:ext cx="800220"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示例</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矩形 19"/>
          <p:cNvSpPr/>
          <p:nvPr/>
        </p:nvSpPr>
        <p:spPr>
          <a:xfrm>
            <a:off x="2242977" y="2048582"/>
            <a:ext cx="9289360" cy="3905043"/>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7	def </a:t>
            </a:r>
            <a:r>
              <a:rPr lang="en-US" altLang="zh-CN" sz="2400" dirty="0" err="1">
                <a:solidFill>
                  <a:schemeClr val="tx1">
                    <a:lumMod val="85000"/>
                    <a:lumOff val="15000"/>
                  </a:schemeClr>
                </a:solidFill>
                <a:ea typeface="微软雅黑" panose="020B0503020204020204" pitchFamily="34" charset="-122"/>
              </a:rPr>
              <a:t>CaptureImageTest</a:t>
            </a:r>
            <a:r>
              <a:rPr lang="en-US" altLang="zh-CN" sz="2400" dirty="0">
                <a:solidFill>
                  <a:schemeClr val="tx1">
                    <a:lumMod val="85000"/>
                    <a:lumOff val="15000"/>
                  </a:schemeClr>
                </a:solidFill>
                <a:ea typeface="微软雅黑" panose="020B0503020204020204" pitchFamily="34" charset="-122"/>
              </a:rPr>
              <a:t>(</a:t>
            </a:r>
            <a:r>
              <a:rPr lang="en-US" altLang="zh-CN" sz="2400" dirty="0" err="1">
                <a:solidFill>
                  <a:schemeClr val="tx1">
                    <a:lumMod val="85000"/>
                    <a:lumOff val="15000"/>
                  </a:schemeClr>
                </a:solidFill>
                <a:ea typeface="微软雅黑" panose="020B0503020204020204" pitchFamily="34" charset="-122"/>
              </a:rPr>
              <a:t>arg</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定义</a:t>
            </a:r>
            <a:r>
              <a:rPr lang="en-US" altLang="zh-CN" sz="2400" dirty="0" err="1">
                <a:solidFill>
                  <a:schemeClr val="tx1">
                    <a:lumMod val="85000"/>
                    <a:lumOff val="15000"/>
                  </a:schemeClr>
                </a:solidFill>
                <a:ea typeface="微软雅黑" panose="020B0503020204020204" pitchFamily="34" charset="-122"/>
              </a:rPr>
              <a:t>CaptureImageTest</a:t>
            </a:r>
            <a:r>
              <a:rPr lang="zh-CN" altLang="en-US" sz="2400" dirty="0">
                <a:solidFill>
                  <a:schemeClr val="tx1">
                    <a:lumMod val="85000"/>
                    <a:lumOff val="15000"/>
                  </a:schemeClr>
                </a:solidFill>
                <a:ea typeface="微软雅黑" panose="020B0503020204020204" pitchFamily="34" charset="-122"/>
              </a:rPr>
              <a:t>方法</a:t>
            </a:r>
            <a:endParaRPr lang="zh-CN" altLang="en-US"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8	    </a:t>
            </a:r>
            <a:r>
              <a:rPr lang="en-US" altLang="zh-CN" sz="2400" dirty="0" err="1">
                <a:solidFill>
                  <a:schemeClr val="tx1">
                    <a:lumMod val="85000"/>
                    <a:lumOff val="15000"/>
                  </a:schemeClr>
                </a:solidFill>
                <a:ea typeface="微软雅黑" panose="020B0503020204020204" pitchFamily="34" charset="-122"/>
              </a:rPr>
              <a:t>arg.CaptureImage</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通过</a:t>
            </a:r>
            <a:r>
              <a:rPr lang="en-US" altLang="zh-CN" sz="2400" dirty="0" err="1">
                <a:solidFill>
                  <a:schemeClr val="tx1">
                    <a:lumMod val="85000"/>
                    <a:lumOff val="15000"/>
                  </a:schemeClr>
                </a:solidFill>
                <a:ea typeface="微软雅黑" panose="020B0503020204020204" pitchFamily="34" charset="-122"/>
              </a:rPr>
              <a:t>arg</a:t>
            </a:r>
            <a:r>
              <a:rPr lang="zh-CN" altLang="en-US" sz="2400" dirty="0">
                <a:solidFill>
                  <a:schemeClr val="tx1">
                    <a:lumMod val="85000"/>
                    <a:lumOff val="15000"/>
                  </a:schemeClr>
                </a:solidFill>
                <a:ea typeface="微软雅黑" panose="020B0503020204020204" pitchFamily="34" charset="-122"/>
              </a:rPr>
              <a:t>调用</a:t>
            </a:r>
            <a:r>
              <a:rPr lang="en-US" altLang="zh-CN" sz="2400" dirty="0" err="1">
                <a:solidFill>
                  <a:schemeClr val="tx1">
                    <a:lumMod val="85000"/>
                    <a:lumOff val="15000"/>
                  </a:schemeClr>
                </a:solidFill>
                <a:ea typeface="微软雅黑" panose="020B0503020204020204" pitchFamily="34" charset="-122"/>
              </a:rPr>
              <a:t>CaptureImage</a:t>
            </a:r>
            <a:r>
              <a:rPr lang="zh-CN" altLang="en-US" sz="2400" dirty="0">
                <a:solidFill>
                  <a:schemeClr val="tx1">
                    <a:lumMod val="85000"/>
                    <a:lumOff val="15000"/>
                  </a:schemeClr>
                </a:solidFill>
                <a:ea typeface="微软雅黑" panose="020B0503020204020204" pitchFamily="34" charset="-122"/>
              </a:rPr>
              <a:t>方法</a:t>
            </a:r>
            <a:endParaRPr lang="zh-CN" altLang="en-US"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9	if __name__=='__main__':</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10	    p=Person()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Person</a:t>
            </a:r>
            <a:r>
              <a:rPr lang="zh-CN" altLang="en-US" sz="2400" dirty="0">
                <a:solidFill>
                  <a:schemeClr val="tx1">
                    <a:lumMod val="85000"/>
                    <a:lumOff val="15000"/>
                  </a:schemeClr>
                </a:solidFill>
                <a:ea typeface="微软雅黑" panose="020B0503020204020204" pitchFamily="34" charset="-122"/>
              </a:rPr>
              <a:t>类对象</a:t>
            </a:r>
            <a:r>
              <a:rPr lang="en-US" altLang="zh-CN" sz="2400" dirty="0">
                <a:solidFill>
                  <a:schemeClr val="tx1">
                    <a:lumMod val="85000"/>
                    <a:lumOff val="15000"/>
                  </a:schemeClr>
                </a:solidFill>
                <a:ea typeface="微软雅黑" panose="020B0503020204020204" pitchFamily="34" charset="-122"/>
              </a:rPr>
              <a:t>p</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11	    c=Camera()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Camera</a:t>
            </a:r>
            <a:r>
              <a:rPr lang="zh-CN" altLang="en-US" sz="2400" dirty="0">
                <a:solidFill>
                  <a:schemeClr val="tx1">
                    <a:lumMod val="85000"/>
                    <a:lumOff val="15000"/>
                  </a:schemeClr>
                </a:solidFill>
                <a:ea typeface="微软雅黑" panose="020B0503020204020204" pitchFamily="34" charset="-122"/>
              </a:rPr>
              <a:t>类对象</a:t>
            </a:r>
            <a:r>
              <a:rPr lang="en-US" altLang="zh-CN" sz="2400" dirty="0">
                <a:solidFill>
                  <a:schemeClr val="tx1">
                    <a:lumMod val="85000"/>
                    <a:lumOff val="15000"/>
                  </a:schemeClr>
                </a:solidFill>
                <a:ea typeface="微软雅黑" panose="020B0503020204020204" pitchFamily="34" charset="-122"/>
              </a:rPr>
              <a:t>c</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12	    </a:t>
            </a:r>
            <a:r>
              <a:rPr lang="en-US" altLang="zh-CN" sz="2400" dirty="0" err="1">
                <a:solidFill>
                  <a:schemeClr val="tx1">
                    <a:lumMod val="85000"/>
                    <a:lumOff val="15000"/>
                  </a:schemeClr>
                </a:solidFill>
                <a:ea typeface="微软雅黑" panose="020B0503020204020204" pitchFamily="34" charset="-122"/>
              </a:rPr>
              <a:t>CaptureImageTest</a:t>
            </a:r>
            <a:r>
              <a:rPr lang="en-US" altLang="zh-CN" sz="2400" dirty="0">
                <a:solidFill>
                  <a:schemeClr val="tx1">
                    <a:lumMod val="85000"/>
                    <a:lumOff val="15000"/>
                  </a:schemeClr>
                </a:solidFill>
                <a:ea typeface="微软雅黑" panose="020B0503020204020204" pitchFamily="34" charset="-122"/>
              </a:rPr>
              <a:t>(p)</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13	    </a:t>
            </a:r>
            <a:r>
              <a:rPr lang="en-US" altLang="zh-CN" sz="2400" dirty="0" err="1">
                <a:solidFill>
                  <a:schemeClr val="tx1">
                    <a:lumMod val="85000"/>
                    <a:lumOff val="15000"/>
                  </a:schemeClr>
                </a:solidFill>
                <a:ea typeface="微软雅黑" panose="020B0503020204020204" pitchFamily="34" charset="-122"/>
              </a:rPr>
              <a:t>CaptureImageTest</a:t>
            </a:r>
            <a:r>
              <a:rPr lang="en-US" altLang="zh-CN" sz="2400" dirty="0">
                <a:solidFill>
                  <a:schemeClr val="tx1">
                    <a:lumMod val="85000"/>
                    <a:lumOff val="15000"/>
                  </a:schemeClr>
                </a:solidFill>
                <a:ea typeface="微软雅黑" panose="020B0503020204020204" pitchFamily="34" charset="-122"/>
              </a:rPr>
              <a:t>(c)</a:t>
            </a:r>
            <a:endParaRPr lang="en-US" altLang="zh-CN" sz="2400" dirty="0">
              <a:solidFill>
                <a:schemeClr val="tx1">
                  <a:lumMod val="85000"/>
                  <a:lumOff val="15000"/>
                </a:schemeClr>
              </a:solidFill>
              <a:ea typeface="微软雅黑" panose="020B0503020204020204" pitchFamily="34" charset="-122"/>
            </a:endParaRPr>
          </a:p>
        </p:txBody>
      </p:sp>
      <p:cxnSp>
        <p:nvCxnSpPr>
          <p:cNvPr id="21" name="直接连接符 20"/>
          <p:cNvCxnSpPr/>
          <p:nvPr/>
        </p:nvCxnSpPr>
        <p:spPr>
          <a:xfrm>
            <a:off x="2105057" y="1747417"/>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22" name="组合 21"/>
          <p:cNvGrpSpPr/>
          <p:nvPr/>
        </p:nvGrpSpPr>
        <p:grpSpPr>
          <a:xfrm>
            <a:off x="1160204" y="1308780"/>
            <a:ext cx="877274" cy="877274"/>
            <a:chOff x="7024688" y="1536700"/>
            <a:chExt cx="982663" cy="982663"/>
          </a:xfrm>
        </p:grpSpPr>
        <p:sp>
          <p:nvSpPr>
            <p:cNvPr id="23" name="Oval 4011"/>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24" name="Rectangle 4012"/>
            <p:cNvSpPr>
              <a:spLocks noChangeArrowheads="1"/>
            </p:cNvSpPr>
            <p:nvPr/>
          </p:nvSpPr>
          <p:spPr bwMode="auto">
            <a:xfrm>
              <a:off x="7154863" y="1698625"/>
              <a:ext cx="492125" cy="644525"/>
            </a:xfrm>
            <a:prstGeom prst="rect">
              <a:avLst/>
            </a:prstGeom>
            <a:noFill/>
            <a:ln w="19050">
              <a:solidFill>
                <a:schemeClr val="tx2">
                  <a:lumMod val="50000"/>
                </a:schemeClr>
              </a:solidFill>
              <a:miter lim="800000"/>
            </a:ln>
          </p:spPr>
          <p:txBody>
            <a:bodyPr vert="horz" wrap="square" lIns="91440" tIns="45720" rIns="91440" bIns="45720" numCol="1" anchor="t" anchorCtr="0" compatLnSpc="1"/>
            <a:lstStyle/>
            <a:p>
              <a:endParaRPr lang="zh-CN" altLang="en-US"/>
            </a:p>
          </p:txBody>
        </p:sp>
        <p:sp>
          <p:nvSpPr>
            <p:cNvPr id="25" name="Freeform 4013"/>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4014"/>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4015"/>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Rectangle 4016"/>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9" name="Rectangle 4017"/>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Rectangle 4018"/>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1" name="Rectangle 4019"/>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Rectangle 4020"/>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Rectangle 4021"/>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4022"/>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Rectangle 4023"/>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 name="Rectangle 4024"/>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 name="Rectangle 4026"/>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 name="Rectangle 4027"/>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 name="Rectangle 4028"/>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 name="Oval 4029"/>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Rectangle 4030"/>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 name="Freeform 4031"/>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Oval 4032"/>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Rectangle 4033"/>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Oval 4034"/>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Rectangle 4035"/>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 name="Rectangle 4036"/>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8" name="Rectangle 4037"/>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 name="Rectangle 4038"/>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Rectangle 4039"/>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Rectangle 4040"/>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 name="Rectangle 4041"/>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3" name="Rectangle 4042"/>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54" name="KSO_Shape"/>
          <p:cNvSpPr/>
          <p:nvPr/>
        </p:nvSpPr>
        <p:spPr>
          <a:xfrm>
            <a:off x="2019762" y="1848976"/>
            <a:ext cx="9148275" cy="4335383"/>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ppt_w</p:attrName>
                                        </p:attrNameLst>
                                      </p:cBhvr>
                                      <p:tavLst>
                                        <p:tav tm="0">
                                          <p:val>
                                            <p:fltVal val="0"/>
                                          </p:val>
                                        </p:tav>
                                        <p:tav tm="100000">
                                          <p:val>
                                            <p:strVal val="#ppt_w"/>
                                          </p:val>
                                        </p:tav>
                                      </p:tavLst>
                                    </p:anim>
                                    <p:anim calcmode="lin" valueType="num">
                                      <p:cBhvr>
                                        <p:cTn id="14" dur="500" fill="hold"/>
                                        <p:tgtEl>
                                          <p:spTgt spid="22"/>
                                        </p:tgtEl>
                                        <p:attrNameLst>
                                          <p:attrName>ppt_h</p:attrName>
                                        </p:attrNameLst>
                                      </p:cBhvr>
                                      <p:tavLst>
                                        <p:tav tm="0">
                                          <p:val>
                                            <p:fltVal val="0"/>
                                          </p:val>
                                        </p:tav>
                                        <p:tav tm="100000">
                                          <p:val>
                                            <p:strVal val="#ppt_h"/>
                                          </p:val>
                                        </p:tav>
                                      </p:tavLst>
                                    </p:anim>
                                    <p:animEffect transition="in" filter="fade">
                                      <p:cBhvr>
                                        <p:cTn id="15" dur="500"/>
                                        <p:tgtEl>
                                          <p:spTgt spid="22"/>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arn(inVertical)">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500"/>
                                        <p:tgtEl>
                                          <p:spTgt spid="54"/>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p:tgtEl>
                                          <p:spTgt spid="11"/>
                                        </p:tgtEl>
                                        <p:attrNameLst>
                                          <p:attrName>ppt_y</p:attrName>
                                        </p:attrNameLst>
                                      </p:cBhvr>
                                      <p:tavLst>
                                        <p:tav tm="0">
                                          <p:val>
                                            <p:strVal val="#ppt_y+#ppt_h*1.125000"/>
                                          </p:val>
                                        </p:tav>
                                        <p:tav tm="100000">
                                          <p:val>
                                            <p:strVal val="#ppt_y"/>
                                          </p:val>
                                        </p:tav>
                                      </p:tavLst>
                                    </p:anim>
                                    <p:animEffect transition="in" filter="wipe(up)">
                                      <p:cBhvr>
                                        <p:cTn id="26" dur="500"/>
                                        <p:tgtEl>
                                          <p:spTgt spid="11"/>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500"/>
                                        <p:tgtEl>
                                          <p:spTgt spid="20"/>
                                        </p:tgtEl>
                                        <p:attrNameLst>
                                          <p:attrName>ppt_y</p:attrName>
                                        </p:attrNameLst>
                                      </p:cBhvr>
                                      <p:tavLst>
                                        <p:tav tm="0">
                                          <p:val>
                                            <p:strVal val="#ppt_y-#ppt_h*1.125000"/>
                                          </p:val>
                                        </p:tav>
                                        <p:tav tm="100000">
                                          <p:val>
                                            <p:strVal val="#ppt_y"/>
                                          </p:val>
                                        </p:tav>
                                      </p:tavLst>
                                    </p:anim>
                                    <p:animEffect transition="in" filter="wipe(down)">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20" grpId="0"/>
      <p:bldP spid="5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376954" y="2715087"/>
            <a:ext cx="9446883" cy="1354801"/>
            <a:chOff x="2944412" y="2705562"/>
            <a:chExt cx="9446883" cy="1354801"/>
          </a:xfrm>
        </p:grpSpPr>
        <p:sp>
          <p:nvSpPr>
            <p:cNvPr id="9" name="文本框 8"/>
            <p:cNvSpPr txBox="1"/>
            <p:nvPr/>
          </p:nvSpPr>
          <p:spPr>
            <a:xfrm>
              <a:off x="2973332" y="2736924"/>
              <a:ext cx="9417963" cy="1323439"/>
            </a:xfrm>
            <a:prstGeom prst="rect">
              <a:avLst/>
            </a:prstGeom>
            <a:noFill/>
          </p:spPr>
          <p:txBody>
            <a:bodyPr wrap="none" rtlCol="0">
              <a:spAutoFit/>
            </a:bodyPr>
            <a:lstStyle/>
            <a:p>
              <a:pPr lvl="0">
                <a:defRPr/>
              </a:pPr>
              <a:r>
                <a:rPr lang="zh-CN" altLang="en-US" sz="8000" b="1" dirty="0">
                  <a:solidFill>
                    <a:srgbClr val="B1C400"/>
                  </a:solidFill>
                  <a:latin typeface="Bauhaus 93" panose="04030905020B02020C02" pitchFamily="82" charset="0"/>
                  <a:ea typeface="Adobe Gothic Std B" panose="020B0800000000000000" pitchFamily="34" charset="-128"/>
                </a:rPr>
                <a:t>类的定义和创建实例</a:t>
              </a:r>
              <a:endParaRPr lang="zh-CN" altLang="en-US" sz="8000" b="1" kern="1200" dirty="0">
                <a:solidFill>
                  <a:srgbClr val="B1C400"/>
                </a:solidFill>
                <a:latin typeface="+mj-ea"/>
              </a:endParaRPr>
            </a:p>
          </p:txBody>
        </p:sp>
        <p:sp>
          <p:nvSpPr>
            <p:cNvPr id="10" name="文本框 9"/>
            <p:cNvSpPr txBox="1"/>
            <p:nvPr/>
          </p:nvSpPr>
          <p:spPr>
            <a:xfrm>
              <a:off x="2944412" y="2705562"/>
              <a:ext cx="9417963" cy="1323439"/>
            </a:xfrm>
            <a:prstGeom prst="rect">
              <a:avLst/>
            </a:prstGeom>
            <a:noFill/>
          </p:spPr>
          <p:txBody>
            <a:bodyPr wrap="none" rtlCol="0">
              <a:spAutoFit/>
            </a:bodyPr>
            <a:lstStyle/>
            <a:p>
              <a:pPr lvl="0">
                <a:defRPr/>
              </a:pPr>
              <a:r>
                <a:rPr lang="zh-CN" altLang="en-US" sz="8000" b="1" dirty="0">
                  <a:solidFill>
                    <a:srgbClr val="1950B2"/>
                  </a:solidFill>
                  <a:latin typeface="Bauhaus 93" panose="04030905020B02020C02" pitchFamily="82" charset="0"/>
                  <a:ea typeface="Adobe Gothic Std B" panose="020B0800000000000000" pitchFamily="34" charset="-128"/>
                </a:rPr>
                <a:t>类的定义和创建实例</a:t>
              </a:r>
              <a:endParaRPr lang="zh-CN" altLang="en-US" sz="8000" b="1" kern="1200" dirty="0">
                <a:solidFill>
                  <a:srgbClr val="1950B2"/>
                </a:solidFill>
                <a:latin typeface="+mj-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鸭子类型</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5" name="矩形 54"/>
          <p:cNvSpPr/>
          <p:nvPr/>
        </p:nvSpPr>
        <p:spPr>
          <a:xfrm>
            <a:off x="1623056" y="1930002"/>
            <a:ext cx="9289360" cy="580865"/>
          </a:xfrm>
          <a:prstGeom prst="rect">
            <a:avLst/>
          </a:prstGeom>
        </p:spPr>
        <p:txBody>
          <a:bodyPr wrap="square">
            <a:spAutoFit/>
          </a:bodyPr>
          <a:lstStyle/>
          <a:p>
            <a:pPr algn="ct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Person</a:t>
            </a:r>
            <a:r>
              <a:rPr lang="zh-CN" altLang="en-US" sz="2400" dirty="0">
                <a:solidFill>
                  <a:schemeClr val="tx1">
                    <a:lumMod val="85000"/>
                    <a:lumOff val="15000"/>
                  </a:schemeClr>
                </a:solidFill>
                <a:ea typeface="微软雅黑" panose="020B0503020204020204" pitchFamily="34" charset="-122"/>
              </a:rPr>
              <a:t>类中的</a:t>
            </a:r>
            <a:r>
              <a:rPr lang="en-US" altLang="zh-CN" sz="2400" dirty="0" err="1">
                <a:solidFill>
                  <a:schemeClr val="tx1">
                    <a:lumMod val="85000"/>
                    <a:lumOff val="15000"/>
                  </a:schemeClr>
                </a:solidFill>
                <a:ea typeface="微软雅黑" panose="020B0503020204020204" pitchFamily="34" charset="-122"/>
              </a:rPr>
              <a:t>CaptureImage</a:t>
            </a:r>
            <a:r>
              <a:rPr lang="zh-CN" altLang="en-US" sz="2400" dirty="0">
                <a:solidFill>
                  <a:schemeClr val="tx1">
                    <a:lumMod val="85000"/>
                    <a:lumOff val="15000"/>
                  </a:schemeClr>
                </a:solidFill>
                <a:ea typeface="微软雅黑" panose="020B0503020204020204" pitchFamily="34" charset="-122"/>
              </a:rPr>
              <a:t>方法被调用！</a:t>
            </a:r>
            <a:endParaRPr lang="zh-CN" altLang="en-US" sz="2400" dirty="0">
              <a:solidFill>
                <a:schemeClr val="tx1">
                  <a:lumMod val="85000"/>
                  <a:lumOff val="15000"/>
                </a:schemeClr>
              </a:solidFill>
              <a:ea typeface="微软雅黑" panose="020B0503020204020204" pitchFamily="34" charset="-122"/>
            </a:endParaRPr>
          </a:p>
        </p:txBody>
      </p:sp>
      <p:sp>
        <p:nvSpPr>
          <p:cNvPr id="56" name="KSO_Shape"/>
          <p:cNvSpPr/>
          <p:nvPr/>
        </p:nvSpPr>
        <p:spPr>
          <a:xfrm>
            <a:off x="1595303" y="1902228"/>
            <a:ext cx="9001394" cy="763989"/>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57" name="KSO_Shape"/>
          <p:cNvSpPr/>
          <p:nvPr/>
        </p:nvSpPr>
        <p:spPr>
          <a:xfrm>
            <a:off x="1595303" y="3048846"/>
            <a:ext cx="9001394" cy="763989"/>
          </a:xfrm>
          <a:prstGeom prst="roundRect">
            <a:avLst>
              <a:gd name="adj" fmla="val 13926"/>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58" name="矩形 57"/>
          <p:cNvSpPr/>
          <p:nvPr/>
        </p:nvSpPr>
        <p:spPr>
          <a:xfrm>
            <a:off x="1623056" y="3048846"/>
            <a:ext cx="9289360" cy="581057"/>
          </a:xfrm>
          <a:prstGeom prst="rect">
            <a:avLst/>
          </a:prstGeom>
        </p:spPr>
        <p:txBody>
          <a:bodyPr wrap="square">
            <a:spAutoFit/>
          </a:bodyPr>
          <a:lstStyle/>
          <a:p>
            <a:pPr algn="ct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Camera</a:t>
            </a:r>
            <a:r>
              <a:rPr lang="zh-CN" altLang="en-US" sz="2400" dirty="0">
                <a:solidFill>
                  <a:schemeClr val="tx1">
                    <a:lumMod val="85000"/>
                    <a:lumOff val="15000"/>
                  </a:schemeClr>
                </a:solidFill>
                <a:ea typeface="微软雅黑" panose="020B0503020204020204" pitchFamily="34" charset="-122"/>
              </a:rPr>
              <a:t>类中的</a:t>
            </a:r>
            <a:r>
              <a:rPr lang="en-US" altLang="zh-CN" sz="2400" dirty="0" err="1">
                <a:solidFill>
                  <a:schemeClr val="tx1">
                    <a:lumMod val="85000"/>
                    <a:lumOff val="15000"/>
                  </a:schemeClr>
                </a:solidFill>
                <a:ea typeface="微软雅黑" panose="020B0503020204020204" pitchFamily="34" charset="-122"/>
              </a:rPr>
              <a:t>CaptureImage</a:t>
            </a:r>
            <a:r>
              <a:rPr lang="zh-CN" altLang="en-US" sz="2400" dirty="0">
                <a:solidFill>
                  <a:schemeClr val="tx1">
                    <a:lumMod val="85000"/>
                    <a:lumOff val="15000"/>
                  </a:schemeClr>
                </a:solidFill>
                <a:ea typeface="微软雅黑" panose="020B0503020204020204" pitchFamily="34" charset="-122"/>
              </a:rPr>
              <a:t>方法被调用！</a:t>
            </a:r>
            <a:endParaRPr lang="zh-CN" altLang="en-US" sz="2400" dirty="0">
              <a:solidFill>
                <a:schemeClr val="tx1">
                  <a:lumMod val="85000"/>
                  <a:lumOff val="15000"/>
                </a:schemeClr>
              </a:solidFill>
              <a:ea typeface="微软雅黑" panose="020B0503020204020204" pitchFamily="34" charset="-122"/>
            </a:endParaRPr>
          </a:p>
        </p:txBody>
      </p:sp>
      <p:sp>
        <p:nvSpPr>
          <p:cNvPr id="59" name="文本框 58"/>
          <p:cNvSpPr txBox="1"/>
          <p:nvPr/>
        </p:nvSpPr>
        <p:spPr>
          <a:xfrm>
            <a:off x="3601353" y="4350814"/>
            <a:ext cx="6995344" cy="1134858"/>
          </a:xfrm>
          <a:prstGeom prst="rect">
            <a:avLst/>
          </a:prstGeom>
          <a:noFill/>
        </p:spPr>
        <p:txBody>
          <a:bodyPr wrap="square" lIns="91436" tIns="45718" rIns="91436" bIns="45718" rtlCol="0" anchor="ctr">
            <a:spAutoFit/>
          </a:bodyPr>
          <a:lstStyle/>
          <a:p>
            <a:pPr lvl="0" defTabSz="963930" fontAlgn="base">
              <a:lnSpc>
                <a:spcPct val="150000"/>
              </a:lnSpc>
              <a:spcBef>
                <a:spcPct val="0"/>
              </a:spcBef>
              <a:spcAft>
                <a:spcPct val="0"/>
              </a:spcAft>
            </a:pPr>
            <a:r>
              <a:rPr lang="zh-CN" altLang="en-US" sz="2400" dirty="0">
                <a:cs typeface="+mn-ea"/>
                <a:sym typeface="+mn-lt"/>
              </a:rPr>
              <a:t>实际上，</a:t>
            </a:r>
            <a:r>
              <a:rPr lang="en-US" altLang="zh-CN" sz="2400" dirty="0">
                <a:cs typeface="+mn-ea"/>
                <a:sym typeface="+mn-lt"/>
              </a:rPr>
              <a:t>Python</a:t>
            </a:r>
            <a:r>
              <a:rPr lang="zh-CN" altLang="en-US" sz="2400" dirty="0">
                <a:cs typeface="+mn-ea"/>
                <a:sym typeface="+mn-lt"/>
              </a:rPr>
              <a:t>中的多态也是借助鸭子类型实现，与</a:t>
            </a:r>
            <a:r>
              <a:rPr lang="en-US" altLang="zh-CN" sz="2400" dirty="0">
                <a:cs typeface="+mn-ea"/>
                <a:sym typeface="+mn-lt"/>
              </a:rPr>
              <a:t>C++</a:t>
            </a:r>
            <a:r>
              <a:rPr lang="zh-CN" altLang="en-US" sz="2400" dirty="0">
                <a:cs typeface="+mn-ea"/>
                <a:sym typeface="+mn-lt"/>
              </a:rPr>
              <a:t>、</a:t>
            </a:r>
            <a:r>
              <a:rPr lang="en-US" altLang="zh-CN" sz="2400" dirty="0">
                <a:cs typeface="+mn-ea"/>
                <a:sym typeface="+mn-lt"/>
              </a:rPr>
              <a:t>Java</a:t>
            </a:r>
            <a:r>
              <a:rPr lang="zh-CN" altLang="en-US" sz="2400" dirty="0">
                <a:cs typeface="+mn-ea"/>
                <a:sym typeface="+mn-lt"/>
              </a:rPr>
              <a:t>等语言中的多态并不是同一含义。</a:t>
            </a:r>
            <a:endParaRPr lang="en-US" altLang="zh-CN" sz="2400" dirty="0">
              <a:cs typeface="+mn-ea"/>
              <a:sym typeface="+mn-lt"/>
            </a:endParaRPr>
          </a:p>
        </p:txBody>
      </p:sp>
      <p:grpSp>
        <p:nvGrpSpPr>
          <p:cNvPr id="60" name="组合 59"/>
          <p:cNvGrpSpPr/>
          <p:nvPr/>
        </p:nvGrpSpPr>
        <p:grpSpPr>
          <a:xfrm>
            <a:off x="1623056" y="4572539"/>
            <a:ext cx="1370836" cy="656252"/>
            <a:chOff x="-8553" y="2593913"/>
            <a:chExt cx="1864069" cy="1096904"/>
          </a:xfrm>
        </p:grpSpPr>
        <p:sp>
          <p:nvSpPr>
            <p:cNvPr id="61" name="圆角矩形 32"/>
            <p:cNvSpPr/>
            <p:nvPr/>
          </p:nvSpPr>
          <p:spPr>
            <a:xfrm rot="10800000" flipV="1">
              <a:off x="-8553" y="2593913"/>
              <a:ext cx="1864069" cy="1096904"/>
            </a:xfrm>
            <a:prstGeom prst="roundRect">
              <a:avLst>
                <a:gd name="adj" fmla="val 14715"/>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cs"/>
                <a:sym typeface="Arial" panose="020B0604020202020204" pitchFamily="34" charset="0"/>
              </a:endParaRPr>
            </a:p>
          </p:txBody>
        </p:sp>
        <p:sp>
          <p:nvSpPr>
            <p:cNvPr id="62" name="文本框 61"/>
            <p:cNvSpPr txBox="1"/>
            <p:nvPr/>
          </p:nvSpPr>
          <p:spPr>
            <a:xfrm>
              <a:off x="51567" y="2700300"/>
              <a:ext cx="1741979" cy="874539"/>
            </a:xfrm>
            <a:prstGeom prst="rect">
              <a:avLst/>
            </a:prstGeom>
            <a:noFill/>
          </p:spPr>
          <p:txBody>
            <a:bodyPr wrap="square" lIns="91436" tIns="45718" rIns="91436" bIns="45718" rtlCol="0" anchor="ctr">
              <a:spAutoFit/>
            </a:bodyPr>
            <a:lstStyle/>
            <a:p>
              <a:pPr lvl="0" algn="ctr" defTabSz="963930" fontAlgn="base">
                <a:spcBef>
                  <a:spcPct val="0"/>
                </a:spcBef>
                <a:spcAft>
                  <a:spcPct val="0"/>
                </a:spcAft>
                <a:defRPr/>
              </a:pPr>
              <a:r>
                <a:rPr lang="zh-CN" altLang="en-US" sz="2800" b="1" dirty="0">
                  <a:solidFill>
                    <a:prstClr val="white"/>
                  </a:solidFill>
                  <a:effectLst>
                    <a:outerShdw blurRad="38100" dist="38100" dir="2700000" algn="tl">
                      <a:srgbClr val="000000">
                        <a:alpha val="43137"/>
                      </a:srgbClr>
                    </a:outerShdw>
                  </a:effectLst>
                  <a:ea typeface="微软雅黑" panose="020B0503020204020204" pitchFamily="34" charset="-122"/>
                  <a:cs typeface="+mn-ea"/>
                  <a:sym typeface="+mn-lt"/>
                </a:rPr>
                <a:t>提示</a:t>
              </a:r>
              <a:endParaRPr kumimoji="0" lang="zh-CN" altLang="en-US"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ea"/>
                <a:sym typeface="+mn-lt"/>
              </a:endParaRPr>
            </a:p>
          </p:txBody>
        </p:sp>
      </p:grpSp>
      <p:sp>
        <p:nvSpPr>
          <p:cNvPr id="63" name="等腰三角形 62"/>
          <p:cNvSpPr/>
          <p:nvPr/>
        </p:nvSpPr>
        <p:spPr>
          <a:xfrm rot="5400000">
            <a:off x="3136961" y="4759294"/>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ea typeface="微软雅黑" panose="020B0503020204020204" pitchFamily="34" charset="-122"/>
              <a:cs typeface="+mn-cs"/>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 calcmode="lin" valueType="num">
                                      <p:cBhvr additive="base">
                                        <p:cTn id="16" dur="500"/>
                                        <p:tgtEl>
                                          <p:spTgt spid="55"/>
                                        </p:tgtEl>
                                        <p:attrNameLst>
                                          <p:attrName>ppt_y</p:attrName>
                                        </p:attrNameLst>
                                      </p:cBhvr>
                                      <p:tavLst>
                                        <p:tav tm="0">
                                          <p:val>
                                            <p:strVal val="#ppt_y-#ppt_h*1.125000"/>
                                          </p:val>
                                        </p:tav>
                                        <p:tav tm="100000">
                                          <p:val>
                                            <p:strVal val="#ppt_y"/>
                                          </p:val>
                                        </p:tav>
                                      </p:tavLst>
                                    </p:anim>
                                    <p:animEffect transition="in" filter="wipe(down)">
                                      <p:cBhvr>
                                        <p:cTn id="17" dur="500"/>
                                        <p:tgtEl>
                                          <p:spTgt spid="55"/>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58"/>
                                        </p:tgtEl>
                                        <p:attrNameLst>
                                          <p:attrName>style.visibility</p:attrName>
                                        </p:attrNameLst>
                                      </p:cBhvr>
                                      <p:to>
                                        <p:strVal val="visible"/>
                                      </p:to>
                                    </p:set>
                                    <p:anim calcmode="lin" valueType="num">
                                      <p:cBhvr additive="base">
                                        <p:cTn id="24" dur="500"/>
                                        <p:tgtEl>
                                          <p:spTgt spid="58"/>
                                        </p:tgtEl>
                                        <p:attrNameLst>
                                          <p:attrName>ppt_y</p:attrName>
                                        </p:attrNameLst>
                                      </p:cBhvr>
                                      <p:tavLst>
                                        <p:tav tm="0">
                                          <p:val>
                                            <p:strVal val="#ppt_y-#ppt_h*1.125000"/>
                                          </p:val>
                                        </p:tav>
                                        <p:tav tm="100000">
                                          <p:val>
                                            <p:strVal val="#ppt_y"/>
                                          </p:val>
                                        </p:tav>
                                      </p:tavLst>
                                    </p:anim>
                                    <p:animEffect transition="in" filter="wipe(down)">
                                      <p:cBhvr>
                                        <p:cTn id="25" dur="500"/>
                                        <p:tgtEl>
                                          <p:spTgt spid="58"/>
                                        </p:tgtEl>
                                      </p:cBhvr>
                                    </p:animEffect>
                                  </p:childTnLst>
                                </p:cTn>
                              </p:par>
                            </p:childTnLst>
                          </p:cTn>
                        </p:par>
                        <p:par>
                          <p:cTn id="26" fill="hold">
                            <p:stCondLst>
                              <p:cond delay="1500"/>
                            </p:stCondLst>
                            <p:childTnLst>
                              <p:par>
                                <p:cTn id="27" presetID="53" presetClass="entr" presetSubtype="16" fill="hold" nodeType="afterEffect">
                                  <p:stCondLst>
                                    <p:cond delay="0"/>
                                  </p:stCondLst>
                                  <p:childTnLst>
                                    <p:set>
                                      <p:cBhvr>
                                        <p:cTn id="28" dur="1" fill="hold">
                                          <p:stCondLst>
                                            <p:cond delay="0"/>
                                          </p:stCondLst>
                                        </p:cTn>
                                        <p:tgtEl>
                                          <p:spTgt spid="60"/>
                                        </p:tgtEl>
                                        <p:attrNameLst>
                                          <p:attrName>style.visibility</p:attrName>
                                        </p:attrNameLst>
                                      </p:cBhvr>
                                      <p:to>
                                        <p:strVal val="visible"/>
                                      </p:to>
                                    </p:set>
                                    <p:anim calcmode="lin" valueType="num">
                                      <p:cBhvr>
                                        <p:cTn id="29" dur="500" fill="hold"/>
                                        <p:tgtEl>
                                          <p:spTgt spid="60"/>
                                        </p:tgtEl>
                                        <p:attrNameLst>
                                          <p:attrName>ppt_w</p:attrName>
                                        </p:attrNameLst>
                                      </p:cBhvr>
                                      <p:tavLst>
                                        <p:tav tm="0">
                                          <p:val>
                                            <p:fltVal val="0"/>
                                          </p:val>
                                        </p:tav>
                                        <p:tav tm="100000">
                                          <p:val>
                                            <p:strVal val="#ppt_w"/>
                                          </p:val>
                                        </p:tav>
                                      </p:tavLst>
                                    </p:anim>
                                    <p:anim calcmode="lin" valueType="num">
                                      <p:cBhvr>
                                        <p:cTn id="30" dur="500" fill="hold"/>
                                        <p:tgtEl>
                                          <p:spTgt spid="60"/>
                                        </p:tgtEl>
                                        <p:attrNameLst>
                                          <p:attrName>ppt_h</p:attrName>
                                        </p:attrNameLst>
                                      </p:cBhvr>
                                      <p:tavLst>
                                        <p:tav tm="0">
                                          <p:val>
                                            <p:fltVal val="0"/>
                                          </p:val>
                                        </p:tav>
                                        <p:tav tm="100000">
                                          <p:val>
                                            <p:strVal val="#ppt_h"/>
                                          </p:val>
                                        </p:tav>
                                      </p:tavLst>
                                    </p:anim>
                                    <p:animEffect transition="in" filter="fade">
                                      <p:cBhvr>
                                        <p:cTn id="31" dur="500"/>
                                        <p:tgtEl>
                                          <p:spTgt spid="60"/>
                                        </p:tgtEl>
                                      </p:cBhvr>
                                    </p:animEffect>
                                  </p:childTnLst>
                                </p:cTn>
                              </p:par>
                            </p:childTnLst>
                          </p:cTn>
                        </p:par>
                        <p:par>
                          <p:cTn id="32" fill="hold">
                            <p:stCondLst>
                              <p:cond delay="2000"/>
                            </p:stCondLst>
                            <p:childTnLst>
                              <p:par>
                                <p:cTn id="33" presetID="12" presetClass="entr" presetSubtype="8"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anim calcmode="lin" valueType="num">
                                      <p:cBhvr additive="base">
                                        <p:cTn id="35" dur="500"/>
                                        <p:tgtEl>
                                          <p:spTgt spid="63"/>
                                        </p:tgtEl>
                                        <p:attrNameLst>
                                          <p:attrName>ppt_x</p:attrName>
                                        </p:attrNameLst>
                                      </p:cBhvr>
                                      <p:tavLst>
                                        <p:tav tm="0">
                                          <p:val>
                                            <p:strVal val="#ppt_x-#ppt_w*1.125000"/>
                                          </p:val>
                                        </p:tav>
                                        <p:tav tm="100000">
                                          <p:val>
                                            <p:strVal val="#ppt_x"/>
                                          </p:val>
                                        </p:tav>
                                      </p:tavLst>
                                    </p:anim>
                                    <p:animEffect transition="in" filter="wipe(right)">
                                      <p:cBhvr>
                                        <p:cTn id="36" dur="500"/>
                                        <p:tgtEl>
                                          <p:spTgt spid="63"/>
                                        </p:tgtEl>
                                      </p:cBhvr>
                                    </p:animEffect>
                                  </p:childTnLst>
                                </p:cTn>
                              </p:par>
                            </p:childTnLst>
                          </p:cTn>
                        </p:par>
                        <p:par>
                          <p:cTn id="37" fill="hold">
                            <p:stCondLst>
                              <p:cond delay="2500"/>
                            </p:stCondLst>
                            <p:childTnLst>
                              <p:par>
                                <p:cTn id="38" presetID="22" presetClass="entr" presetSubtype="8" fill="hold" grpId="0" nodeType="after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wipe(left)">
                                      <p:cBhvr>
                                        <p:cTn id="4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5" grpId="0"/>
      <p:bldP spid="56" grpId="0" animBg="1"/>
      <p:bldP spid="57" grpId="0" animBg="1"/>
      <p:bldP spid="58" grpId="0"/>
      <p:bldP spid="59" grpId="0"/>
      <p:bldP spid="6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219200" y="634999"/>
            <a:ext cx="9753600" cy="5503153"/>
          </a:xfrm>
          <a:prstGeom prst="rect">
            <a:avLst/>
          </a:prstGeom>
          <a:noFill/>
        </p:spPr>
        <p:txBody>
          <a:bodyPr vert="horz" wrap="square" rtlCol="0" anchor="ctr" anchorCtr="0">
            <a:noAutofit/>
          </a:bodyPr>
          <a:lstStyle/>
          <a:p>
            <a:r>
              <a:rPr lang="zh-CN" altLang="en-US" sz="22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2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2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填空</a:t>
            </a:r>
            <a:r>
              <a:rPr lang="en-US" altLang="zh-CN" sz="2200" dirty="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请将下面程序补充完整。</a:t>
            </a:r>
            <a:endParaRPr lang="zh-CN" altLang="en-US"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class A:</a:t>
            </a:r>
            <a:endPar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def ____</a:t>
            </a:r>
            <a:r>
              <a:rPr lang="zh-CN" altLang="en-US"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____(self):</a:t>
            </a:r>
            <a:endPar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print('A')</a:t>
            </a:r>
            <a:endPar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class B:</a:t>
            </a:r>
            <a:endPar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def ____</a:t>
            </a:r>
            <a:r>
              <a:rPr lang="zh-CN" altLang="en-US"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____(self):</a:t>
            </a:r>
            <a:endPar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print('B')</a:t>
            </a:r>
            <a:endPar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def </a:t>
            </a:r>
            <a:r>
              <a:rPr lang="en-US" altLang="zh-CN" sz="22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func</a:t>
            </a:r>
            <a:r>
              <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endPar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2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a.display</a:t>
            </a:r>
            <a:r>
              <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if __name__=='__main__':</a:t>
            </a:r>
            <a:endPar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a=A()</a:t>
            </a:r>
            <a:endPar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b=B()</a:t>
            </a:r>
            <a:endPar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2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func</a:t>
            </a:r>
            <a:r>
              <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endPar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2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func</a:t>
            </a:r>
            <a:r>
              <a:rPr lang="en-US" altLang="zh-CN"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22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圆角 4"/>
          <p:cNvSpPr/>
          <p:nvPr>
            <p:custDataLst>
              <p:tags r:id="rId2"/>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作答</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1" name="矩形 10"/>
          <p:cNvSpPr/>
          <p:nvPr>
            <p:custDataLst>
              <p:tags r:id="rId3"/>
            </p:custDataLst>
          </p:nvPr>
        </p:nvSpPr>
        <p:spPr>
          <a:xfrm>
            <a:off x="0" y="5727383"/>
            <a:ext cx="12192000" cy="487680"/>
          </a:xfrm>
          <a:prstGeom prst="rect">
            <a:avLst/>
          </a:prstGeom>
          <a:solidFill>
            <a:srgbClr val="FBFA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lIns="91436" tIns="45718" rIns="91436" bIns="45718" rtlCol="0" anchor="ctr" anchorCtr="1">
            <a:noAutofit/>
          </a:bodyPr>
          <a:lstStyle/>
          <a:p>
            <a:pPr defTabSz="914400"/>
            <a:r>
              <a:rPr kumimoji="0" lang="zh-CN" altLang="en-US" sz="16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正常使用填空题需</a:t>
            </a:r>
            <a:r>
              <a:rPr kumimoji="0" lang="en-US" altLang="zh-CN" sz="16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3.0</a:t>
            </a:r>
            <a:r>
              <a:rPr kumimoji="0" lang="zh-CN" altLang="en-US" sz="16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以上版本雨课堂</a:t>
            </a:r>
            <a:endParaRPr kumimoji="0" lang="zh-CN" altLang="en-US" sz="1600" b="0" i="0" u="none" strike="noStrike" kern="1200" cap="none" spc="0" normalizeH="0" baseline="0" noProof="0">
              <a:ln>
                <a:noFill/>
              </a:ln>
              <a:solidFill>
                <a:srgbClr val="F84F41"/>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10" name="组合 9"/>
          <p:cNvGrpSpPr/>
          <p:nvPr>
            <p:custDataLst>
              <p:tags r:id="rId4"/>
            </p:custDataLst>
          </p:nvPr>
        </p:nvGrpSpPr>
        <p:grpSpPr>
          <a:xfrm>
            <a:off x="0" y="0"/>
            <a:ext cx="12192000" cy="635000"/>
            <a:chOff x="0" y="0"/>
            <a:chExt cx="12192000" cy="635000"/>
          </a:xfrm>
        </p:grpSpPr>
        <p:sp>
          <p:nvSpPr>
            <p:cNvPr id="6" name="TitleBackground"/>
            <p:cNvSpPr/>
            <p:nvPr>
              <p:custDataLst>
                <p:tags r:id="rId5"/>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ColorBlock"/>
            <p:cNvSpPr/>
            <p:nvPr>
              <p:custDataLst>
                <p:tags r:id="rId6"/>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8" name="TypeText"/>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填空题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TipText"/>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1"/>
    </p:custData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747019" y="2767280"/>
            <a:ext cx="4697962" cy="1323439"/>
            <a:chOff x="3043159" y="2705725"/>
            <a:chExt cx="4697962" cy="1323439"/>
          </a:xfrm>
        </p:grpSpPr>
        <p:sp>
          <p:nvSpPr>
            <p:cNvPr id="2" name="文本框 1"/>
            <p:cNvSpPr txBox="1"/>
            <p:nvPr/>
          </p:nvSpPr>
          <p:spPr>
            <a:xfrm>
              <a:off x="3080871" y="2705725"/>
              <a:ext cx="4660250" cy="1323439"/>
            </a:xfrm>
            <a:prstGeom prst="rect">
              <a:avLst/>
            </a:prstGeom>
            <a:noFill/>
          </p:spPr>
          <p:txBody>
            <a:bodyPr wrap="none" rtlCol="0">
              <a:spAutoFit/>
            </a:bodyPr>
            <a:lstStyle/>
            <a:p>
              <a:pPr lvl="0">
                <a:defRPr/>
              </a:pPr>
              <a:r>
                <a:rPr lang="en-US" altLang="zh-CN" sz="8000" b="1" dirty="0">
                  <a:solidFill>
                    <a:srgbClr val="B1C400"/>
                  </a:solidFill>
                  <a:latin typeface="Bauhaus 93" panose="04030905020B02020C02" pitchFamily="82" charset="0"/>
                  <a:ea typeface="Adobe Gothic Std B" panose="020B0800000000000000" pitchFamily="34" charset="-128"/>
                </a:rPr>
                <a:t>super</a:t>
              </a:r>
              <a:r>
                <a:rPr lang="zh-CN" altLang="en-US" sz="8000" b="1" dirty="0">
                  <a:solidFill>
                    <a:srgbClr val="B1C400"/>
                  </a:solidFill>
                  <a:latin typeface="Bauhaus 93" panose="04030905020B02020C02" pitchFamily="82" charset="0"/>
                  <a:ea typeface="Adobe Gothic Std B" panose="020B0800000000000000" pitchFamily="34" charset="-128"/>
                </a:rPr>
                <a:t>方法</a:t>
              </a:r>
              <a:endParaRPr lang="zh-CN" altLang="en-US" sz="8000" b="1" kern="1200" dirty="0">
                <a:solidFill>
                  <a:srgbClr val="B1C400"/>
                </a:solidFill>
                <a:latin typeface="+mj-ea"/>
              </a:endParaRPr>
            </a:p>
          </p:txBody>
        </p:sp>
        <p:sp>
          <p:nvSpPr>
            <p:cNvPr id="3" name="文本框 2"/>
            <p:cNvSpPr txBox="1"/>
            <p:nvPr/>
          </p:nvSpPr>
          <p:spPr>
            <a:xfrm>
              <a:off x="3043159" y="2705725"/>
              <a:ext cx="4660250" cy="1323439"/>
            </a:xfrm>
            <a:prstGeom prst="rect">
              <a:avLst/>
            </a:prstGeom>
            <a:noFill/>
          </p:spPr>
          <p:txBody>
            <a:bodyPr wrap="none" rtlCol="0">
              <a:spAutoFit/>
            </a:bodyPr>
            <a:lstStyle/>
            <a:p>
              <a:pPr lvl="0">
                <a:defRPr/>
              </a:pPr>
              <a:r>
                <a:rPr lang="en-US" altLang="zh-CN" sz="8000" b="1" dirty="0">
                  <a:solidFill>
                    <a:srgbClr val="1950B2"/>
                  </a:solidFill>
                  <a:latin typeface="Bauhaus 93" panose="04030905020B02020C02" pitchFamily="82" charset="0"/>
                  <a:ea typeface="Adobe Gothic Std B" panose="020B0800000000000000" pitchFamily="34" charset="-128"/>
                </a:rPr>
                <a:t>super</a:t>
              </a:r>
              <a:r>
                <a:rPr lang="zh-CN" altLang="en-US" sz="8000" b="1" dirty="0">
                  <a:solidFill>
                    <a:srgbClr val="1950B2"/>
                  </a:solidFill>
                  <a:latin typeface="Bauhaus 93" panose="04030905020B02020C02" pitchFamily="82" charset="0"/>
                  <a:ea typeface="Adobe Gothic Std B" panose="020B0800000000000000" pitchFamily="34" charset="-128"/>
                </a:rPr>
                <a:t>方法</a:t>
              </a:r>
              <a:endParaRPr lang="zh-CN" altLang="en-US" sz="8000" b="1" kern="1200" dirty="0">
                <a:solidFill>
                  <a:srgbClr val="1950B2"/>
                </a:solidFill>
                <a:latin typeface="+mj-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02780" y="477138"/>
            <a:ext cx="1986441" cy="584775"/>
          </a:xfrm>
          <a:prstGeom prst="rect">
            <a:avLst/>
          </a:prstGeom>
        </p:spPr>
        <p:txBody>
          <a:bodyPr wrap="none">
            <a:spAutoFit/>
          </a:bodyPr>
          <a:lstStyle/>
          <a:p>
            <a:pPr algn="ctr"/>
            <a:r>
              <a:rPr lang="en-US" altLang="zh-CN" sz="3200" b="1" dirty="0">
                <a:solidFill>
                  <a:schemeClr val="tx1">
                    <a:lumMod val="85000"/>
                    <a:lumOff val="15000"/>
                  </a:schemeClr>
                </a:solidFill>
                <a:ea typeface="微软雅黑" panose="020B0503020204020204" pitchFamily="34" charset="-122"/>
              </a:rPr>
              <a:t>super</a:t>
            </a:r>
            <a:r>
              <a:rPr lang="zh-CN" altLang="en-US" sz="3200" b="1" dirty="0">
                <a:solidFill>
                  <a:schemeClr val="tx1">
                    <a:lumMod val="85000"/>
                    <a:lumOff val="15000"/>
                  </a:schemeClr>
                </a:solidFill>
                <a:ea typeface="微软雅黑" panose="020B0503020204020204" pitchFamily="34" charset="-122"/>
              </a:rPr>
              <a:t>方法</a:t>
            </a:r>
            <a:endParaRPr lang="zh-CN" altLang="en-US" sz="3200" b="1" dirty="0">
              <a:solidFill>
                <a:schemeClr val="tx1">
                  <a:lumMod val="85000"/>
                  <a:lumOff val="15000"/>
                </a:schemeClr>
              </a:solidFill>
              <a:ea typeface="微软雅黑" panose="020B0503020204020204" pitchFamily="34" charset="-122"/>
            </a:endParaRPr>
          </a:p>
        </p:txBody>
      </p:sp>
      <p:sp>
        <p:nvSpPr>
          <p:cNvPr id="3" name="矩形 2"/>
          <p:cNvSpPr/>
          <p:nvPr/>
        </p:nvSpPr>
        <p:spPr>
          <a:xfrm>
            <a:off x="1677585" y="2285558"/>
            <a:ext cx="9289360" cy="2795958"/>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super</a:t>
            </a:r>
            <a:r>
              <a:rPr lang="zh-CN" altLang="en-US" sz="2400" dirty="0">
                <a:solidFill>
                  <a:schemeClr val="tx1">
                    <a:lumMod val="85000"/>
                    <a:lumOff val="15000"/>
                  </a:schemeClr>
                </a:solidFill>
                <a:ea typeface="微软雅黑" panose="020B0503020204020204" pitchFamily="34" charset="-122"/>
              </a:rPr>
              <a:t>方法用于获取父类的代理对象，以执行已在子类中被重写的父类方法，其语法格式为：</a:t>
            </a: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endParaRPr lang="en-US" altLang="zh-CN" sz="2400" dirty="0">
              <a:solidFill>
                <a:schemeClr val="tx1">
                  <a:lumMod val="85000"/>
                  <a:lumOff val="15000"/>
                </a:schemeClr>
              </a:solidFill>
              <a:ea typeface="微软雅黑" panose="020B0503020204020204" pitchFamily="34" charset="-122"/>
            </a:endParaRPr>
          </a:p>
          <a:p>
            <a:pPr>
              <a:lnSpc>
                <a:spcPct val="150000"/>
              </a:lnSpc>
              <a:spcBef>
                <a:spcPct val="0"/>
              </a:spcBef>
              <a:defRPr/>
            </a:pPr>
            <a:r>
              <a:rPr lang="en-US" altLang="zh-CN" sz="2400" dirty="0">
                <a:solidFill>
                  <a:srgbClr val="1950B2"/>
                </a:solidFill>
                <a:ea typeface="微软雅黑" panose="020B0503020204020204" pitchFamily="34" charset="-122"/>
              </a:rPr>
              <a:t>                           super([</a:t>
            </a:r>
            <a:r>
              <a:rPr lang="zh-CN" altLang="en-US" sz="2400" dirty="0">
                <a:solidFill>
                  <a:srgbClr val="1950B2"/>
                </a:solidFill>
                <a:ea typeface="微软雅黑" panose="020B0503020204020204" pitchFamily="34" charset="-122"/>
              </a:rPr>
              <a:t>类名</a:t>
            </a:r>
            <a:r>
              <a:rPr lang="en-US" altLang="zh-CN" sz="2400" dirty="0">
                <a:solidFill>
                  <a:srgbClr val="1950B2"/>
                </a:solidFill>
                <a:ea typeface="微软雅黑" panose="020B0503020204020204" pitchFamily="34" charset="-122"/>
              </a:rPr>
              <a:t>[, </a:t>
            </a:r>
            <a:r>
              <a:rPr lang="zh-CN" altLang="en-US" sz="2400" dirty="0">
                <a:solidFill>
                  <a:srgbClr val="1950B2"/>
                </a:solidFill>
                <a:ea typeface="微软雅黑" panose="020B0503020204020204" pitchFamily="34" charset="-122"/>
              </a:rPr>
              <a:t>对象名或类名</a:t>
            </a:r>
            <a:r>
              <a:rPr lang="en-US" altLang="zh-CN" sz="2400" dirty="0">
                <a:solidFill>
                  <a:srgbClr val="1950B2"/>
                </a:solidFill>
                <a:ea typeface="微软雅黑" panose="020B0503020204020204" pitchFamily="34" charset="-122"/>
              </a:rPr>
              <a:t>]])</a:t>
            </a:r>
            <a:endParaRPr lang="en-US" altLang="zh-CN" sz="2400" dirty="0">
              <a:solidFill>
                <a:srgbClr val="1950B2"/>
              </a:solidFill>
              <a:ea typeface="微软雅黑" panose="020B0503020204020204" pitchFamily="34" charset="-122"/>
            </a:endParaRPr>
          </a:p>
          <a:p>
            <a:pPr>
              <a:lnSpc>
                <a:spcPct val="150000"/>
              </a:lnSpc>
              <a:spcBef>
                <a:spcPct val="0"/>
              </a:spcBef>
              <a:defRPr/>
            </a:pPr>
            <a:endParaRPr lang="zh-CN" altLang="en-US" sz="2400" dirty="0">
              <a:solidFill>
                <a:schemeClr val="tx1">
                  <a:lumMod val="85000"/>
                  <a:lumOff val="15000"/>
                </a:schemeClr>
              </a:solidFill>
              <a:ea typeface="微软雅黑" panose="020B0503020204020204" pitchFamily="34" charset="-122"/>
            </a:endParaRPr>
          </a:p>
        </p:txBody>
      </p:sp>
      <p:sp>
        <p:nvSpPr>
          <p:cNvPr id="48" name="KSO_Shape"/>
          <p:cNvSpPr/>
          <p:nvPr/>
        </p:nvSpPr>
        <p:spPr>
          <a:xfrm>
            <a:off x="1341494" y="1991287"/>
            <a:ext cx="9625451" cy="3248925"/>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p:tgtEl>
                                          <p:spTgt spid="3"/>
                                        </p:tgtEl>
                                        <p:attrNameLst>
                                          <p:attrName>ppt_y</p:attrName>
                                        </p:attrNameLst>
                                      </p:cBhvr>
                                      <p:tavLst>
                                        <p:tav tm="0">
                                          <p:val>
                                            <p:strVal val="#ppt_y-#ppt_h*1.125000"/>
                                          </p:val>
                                        </p:tav>
                                        <p:tav tm="100000">
                                          <p:val>
                                            <p:strVal val="#ppt_y"/>
                                          </p:val>
                                        </p:tav>
                                      </p:tavLst>
                                    </p:anim>
                                    <p:animEffect transition="in" filter="wipe(down)">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48"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02780" y="477138"/>
            <a:ext cx="1986441" cy="584775"/>
          </a:xfrm>
          <a:prstGeom prst="rect">
            <a:avLst/>
          </a:prstGeom>
        </p:spPr>
        <p:txBody>
          <a:bodyPr wrap="none">
            <a:spAutoFit/>
          </a:bodyPr>
          <a:lstStyle/>
          <a:p>
            <a:pPr algn="ctr"/>
            <a:r>
              <a:rPr lang="en-US" altLang="zh-CN" sz="3200" b="1" dirty="0">
                <a:solidFill>
                  <a:schemeClr val="tx1">
                    <a:lumMod val="85000"/>
                    <a:lumOff val="15000"/>
                  </a:schemeClr>
                </a:solidFill>
                <a:ea typeface="微软雅黑" panose="020B0503020204020204" pitchFamily="34" charset="-122"/>
              </a:rPr>
              <a:t>super</a:t>
            </a:r>
            <a:r>
              <a:rPr lang="zh-CN" altLang="en-US" sz="3200" b="1" dirty="0">
                <a:solidFill>
                  <a:schemeClr val="tx1">
                    <a:lumMod val="85000"/>
                    <a:lumOff val="15000"/>
                  </a:schemeClr>
                </a:solidFill>
                <a:ea typeface="微软雅黑" panose="020B0503020204020204" pitchFamily="34" charset="-122"/>
              </a:rPr>
              <a:t>方法</a:t>
            </a:r>
            <a:endParaRPr lang="zh-CN" altLang="en-US" sz="3200" b="1" dirty="0">
              <a:solidFill>
                <a:schemeClr val="tx1">
                  <a:lumMod val="85000"/>
                  <a:lumOff val="15000"/>
                </a:schemeClr>
              </a:solidFill>
              <a:ea typeface="微软雅黑" panose="020B0503020204020204" pitchFamily="34" charset="-122"/>
            </a:endParaRPr>
          </a:p>
        </p:txBody>
      </p:sp>
      <p:sp>
        <p:nvSpPr>
          <p:cNvPr id="11" name="矩形 10"/>
          <p:cNvSpPr/>
          <p:nvPr/>
        </p:nvSpPr>
        <p:spPr>
          <a:xfrm>
            <a:off x="1813611" y="1301898"/>
            <a:ext cx="1107996" cy="461665"/>
          </a:xfrm>
          <a:prstGeom prst="rect">
            <a:avLst/>
          </a:prstGeom>
        </p:spPr>
        <p:txBody>
          <a:bodyPr wrap="none">
            <a:spAutoFit/>
          </a:bodyPr>
          <a:lstStyle/>
          <a:p>
            <a:pPr algn="ct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提示：</a:t>
            </a:r>
            <a:endPar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1680270" y="2083751"/>
            <a:ext cx="9289360" cy="3416320"/>
          </a:xfrm>
          <a:prstGeom prst="rect">
            <a:avLst/>
          </a:prstGeom>
        </p:spPr>
        <p:txBody>
          <a:bodyPr wrap="square">
            <a:spAutoFit/>
          </a:bodyPr>
          <a:lstStyle/>
          <a:p>
            <a:pPr>
              <a:spcBef>
                <a:spcPct val="0"/>
              </a:spcBef>
              <a:defRPr/>
            </a:pPr>
            <a:r>
              <a:rPr lang="en-US" altLang="zh-CN" sz="2400" dirty="0">
                <a:solidFill>
                  <a:schemeClr val="tx1">
                    <a:lumMod val="85000"/>
                    <a:lumOff val="15000"/>
                  </a:schemeClr>
                </a:solidFill>
                <a:ea typeface="微软雅黑" panose="020B0503020204020204" pitchFamily="34" charset="-122"/>
              </a:rPr>
              <a:t>super</a:t>
            </a:r>
            <a:r>
              <a:rPr lang="zh-CN" altLang="en-US" sz="2400" dirty="0">
                <a:solidFill>
                  <a:schemeClr val="tx1">
                    <a:lumMod val="85000"/>
                    <a:lumOff val="15000"/>
                  </a:schemeClr>
                </a:solidFill>
                <a:ea typeface="微软雅黑" panose="020B0503020204020204" pitchFamily="34" charset="-122"/>
              </a:rPr>
              <a:t>方法有两个参数：</a:t>
            </a:r>
            <a:endParaRPr lang="zh-CN" altLang="en-US" sz="2400" dirty="0">
              <a:solidFill>
                <a:schemeClr val="tx1">
                  <a:lumMod val="85000"/>
                  <a:lumOff val="15000"/>
                </a:schemeClr>
              </a:solidFill>
              <a:ea typeface="微软雅黑" panose="020B0503020204020204" pitchFamily="34" charset="-122"/>
            </a:endParaRPr>
          </a:p>
          <a:p>
            <a:pPr>
              <a:spcBef>
                <a:spcPct val="0"/>
              </a:spcBef>
              <a:defRPr/>
            </a:pPr>
            <a:r>
              <a:rPr lang="zh-CN" altLang="en-US" sz="2400" dirty="0">
                <a:solidFill>
                  <a:schemeClr val="tx1">
                    <a:lumMod val="85000"/>
                    <a:lumOff val="15000"/>
                  </a:schemeClr>
                </a:solidFill>
                <a:ea typeface="微软雅黑" panose="020B0503020204020204" pitchFamily="34" charset="-122"/>
              </a:rPr>
              <a:t>第一个参数是要获取父类代理对象的类名。</a:t>
            </a:r>
            <a:endParaRPr lang="zh-CN" altLang="en-US" sz="2400" dirty="0">
              <a:solidFill>
                <a:schemeClr val="tx1">
                  <a:lumMod val="85000"/>
                  <a:lumOff val="15000"/>
                </a:schemeClr>
              </a:solidFill>
              <a:ea typeface="微软雅黑" panose="020B0503020204020204" pitchFamily="34" charset="-122"/>
            </a:endParaRPr>
          </a:p>
          <a:p>
            <a:pPr>
              <a:spcBef>
                <a:spcPct val="0"/>
              </a:spcBef>
              <a:defRPr/>
            </a:pPr>
            <a:r>
              <a:rPr lang="zh-CN" altLang="en-US" sz="2400" dirty="0">
                <a:solidFill>
                  <a:schemeClr val="tx1">
                    <a:lumMod val="85000"/>
                    <a:lumOff val="15000"/>
                  </a:schemeClr>
                </a:solidFill>
                <a:ea typeface="微软雅黑" panose="020B0503020204020204" pitchFamily="34" charset="-122"/>
              </a:rPr>
              <a:t>第二个参数如果传入对象名，则该对象所属的类必须是第一个参数指定的类或该类的子类，找到的父类对象的</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会绑定到这个对象上；如果传入类名，则该类必须是第一个参数指定的类的子类。</a:t>
            </a:r>
            <a:endParaRPr lang="zh-CN" altLang="en-US" sz="2400" dirty="0">
              <a:solidFill>
                <a:schemeClr val="tx1">
                  <a:lumMod val="85000"/>
                  <a:lumOff val="15000"/>
                </a:schemeClr>
              </a:solidFill>
              <a:ea typeface="微软雅黑" panose="020B0503020204020204" pitchFamily="34" charset="-122"/>
            </a:endParaRPr>
          </a:p>
          <a:p>
            <a:pPr>
              <a:spcBef>
                <a:spcPct val="0"/>
              </a:spcBef>
              <a:defRPr/>
            </a:pPr>
            <a:endParaRPr lang="zh-CN" altLang="en-US" sz="2400" dirty="0">
              <a:solidFill>
                <a:schemeClr val="tx1">
                  <a:lumMod val="85000"/>
                  <a:lumOff val="15000"/>
                </a:schemeClr>
              </a:solidFill>
              <a:ea typeface="微软雅黑" panose="020B0503020204020204" pitchFamily="34" charset="-122"/>
            </a:endParaRPr>
          </a:p>
          <a:p>
            <a:pPr>
              <a:spcBef>
                <a:spcPct val="0"/>
              </a:spcBef>
              <a:defRPr/>
            </a:pPr>
            <a:r>
              <a:rPr lang="zh-CN" altLang="en-US" sz="2400" dirty="0">
                <a:solidFill>
                  <a:schemeClr val="tx1">
                    <a:lumMod val="85000"/>
                    <a:lumOff val="15000"/>
                  </a:schemeClr>
                </a:solidFill>
                <a:ea typeface="微软雅黑" panose="020B0503020204020204" pitchFamily="34" charset="-122"/>
              </a:rPr>
              <a:t>在一个类</a:t>
            </a:r>
            <a:r>
              <a:rPr lang="en-US" altLang="zh-CN" sz="2400" dirty="0">
                <a:solidFill>
                  <a:schemeClr val="tx1">
                    <a:lumMod val="85000"/>
                    <a:lumOff val="15000"/>
                  </a:schemeClr>
                </a:solidFill>
                <a:ea typeface="微软雅黑" panose="020B0503020204020204" pitchFamily="34" charset="-122"/>
              </a:rPr>
              <a:t>A</a:t>
            </a:r>
            <a:r>
              <a:rPr lang="zh-CN" altLang="en-US" sz="2400" dirty="0">
                <a:solidFill>
                  <a:schemeClr val="tx1">
                    <a:lumMod val="85000"/>
                    <a:lumOff val="15000"/>
                  </a:schemeClr>
                </a:solidFill>
                <a:ea typeface="微软雅黑" panose="020B0503020204020204" pitchFamily="34" charset="-122"/>
              </a:rPr>
              <a:t>的定义中调用</a:t>
            </a:r>
            <a:r>
              <a:rPr lang="en-US" altLang="zh-CN" sz="2400" dirty="0">
                <a:solidFill>
                  <a:schemeClr val="tx1">
                    <a:lumMod val="85000"/>
                    <a:lumOff val="15000"/>
                  </a:schemeClr>
                </a:solidFill>
                <a:ea typeface="微软雅黑" panose="020B0503020204020204" pitchFamily="34" charset="-122"/>
              </a:rPr>
              <a:t>super</a:t>
            </a:r>
            <a:r>
              <a:rPr lang="zh-CN" altLang="en-US" sz="2400" dirty="0">
                <a:solidFill>
                  <a:schemeClr val="tx1">
                    <a:lumMod val="85000"/>
                    <a:lumOff val="15000"/>
                  </a:schemeClr>
                </a:solidFill>
                <a:ea typeface="微软雅黑" panose="020B0503020204020204" pitchFamily="34" charset="-122"/>
              </a:rPr>
              <a:t>方法时，可以将两个参数都省略，此时，</a:t>
            </a:r>
            <a:r>
              <a:rPr lang="en-US" altLang="zh-CN" sz="2400" dirty="0">
                <a:solidFill>
                  <a:schemeClr val="tx1">
                    <a:lumMod val="85000"/>
                    <a:lumOff val="15000"/>
                  </a:schemeClr>
                </a:solidFill>
                <a:ea typeface="微软雅黑" panose="020B0503020204020204" pitchFamily="34" charset="-122"/>
              </a:rPr>
              <a:t>super()</a:t>
            </a:r>
            <a:r>
              <a:rPr lang="zh-CN" altLang="en-US" sz="2400" dirty="0">
                <a:solidFill>
                  <a:schemeClr val="tx1">
                    <a:lumMod val="85000"/>
                    <a:lumOff val="15000"/>
                  </a:schemeClr>
                </a:solidFill>
                <a:ea typeface="微软雅黑" panose="020B0503020204020204" pitchFamily="34" charset="-122"/>
              </a:rPr>
              <a:t>等价于</a:t>
            </a:r>
            <a:r>
              <a:rPr lang="en-US" altLang="zh-CN" sz="2400" dirty="0">
                <a:solidFill>
                  <a:schemeClr val="tx1">
                    <a:lumMod val="85000"/>
                    <a:lumOff val="15000"/>
                  </a:schemeClr>
                </a:solidFill>
                <a:ea typeface="微软雅黑" panose="020B0503020204020204" pitchFamily="34" charset="-122"/>
              </a:rPr>
              <a:t>super(A, self)</a:t>
            </a:r>
            <a:r>
              <a:rPr lang="zh-CN" altLang="en-US" sz="2400" dirty="0">
                <a:solidFill>
                  <a:schemeClr val="tx1">
                    <a:lumMod val="85000"/>
                    <a:lumOff val="15000"/>
                  </a:schemeClr>
                </a:solidFill>
                <a:ea typeface="微软雅黑" panose="020B0503020204020204" pitchFamily="34" charset="-122"/>
              </a:rPr>
              <a:t>，即获取</a:t>
            </a:r>
            <a:r>
              <a:rPr lang="en-US" altLang="zh-CN" sz="2400" dirty="0">
                <a:solidFill>
                  <a:schemeClr val="tx1">
                    <a:lumMod val="85000"/>
                    <a:lumOff val="15000"/>
                  </a:schemeClr>
                </a:solidFill>
                <a:ea typeface="微软雅黑" panose="020B0503020204020204" pitchFamily="34" charset="-122"/>
              </a:rPr>
              <a:t>A</a:t>
            </a:r>
            <a:r>
              <a:rPr lang="zh-CN" altLang="en-US" sz="2400" dirty="0">
                <a:solidFill>
                  <a:schemeClr val="tx1">
                    <a:lumMod val="85000"/>
                    <a:lumOff val="15000"/>
                  </a:schemeClr>
                </a:solidFill>
                <a:ea typeface="微软雅黑" panose="020B0503020204020204" pitchFamily="34" charset="-122"/>
              </a:rPr>
              <a:t>的父类代理对象，且获取到的父类代理对象中的</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绑定到当前</a:t>
            </a:r>
            <a:r>
              <a:rPr lang="en-US" altLang="zh-CN" sz="2400" dirty="0">
                <a:solidFill>
                  <a:schemeClr val="tx1">
                    <a:lumMod val="85000"/>
                    <a:lumOff val="15000"/>
                  </a:schemeClr>
                </a:solidFill>
                <a:ea typeface="微软雅黑" panose="020B0503020204020204" pitchFamily="34" charset="-122"/>
              </a:rPr>
              <a:t>A</a:t>
            </a:r>
            <a:r>
              <a:rPr lang="zh-CN" altLang="en-US" sz="2400" dirty="0">
                <a:solidFill>
                  <a:schemeClr val="tx1">
                    <a:lumMod val="85000"/>
                    <a:lumOff val="15000"/>
                  </a:schemeClr>
                </a:solidFill>
                <a:ea typeface="微软雅黑" panose="020B0503020204020204" pitchFamily="34" charset="-122"/>
              </a:rPr>
              <a:t>类对象的</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上。</a:t>
            </a:r>
            <a:endParaRPr lang="zh-CN" altLang="en-US" sz="2400" dirty="0">
              <a:solidFill>
                <a:schemeClr val="tx1">
                  <a:lumMod val="85000"/>
                  <a:lumOff val="15000"/>
                </a:schemeClr>
              </a:solidFill>
              <a:ea typeface="微软雅黑" panose="020B0503020204020204" pitchFamily="34" charset="-122"/>
            </a:endParaRPr>
          </a:p>
        </p:txBody>
      </p:sp>
      <p:cxnSp>
        <p:nvCxnSpPr>
          <p:cNvPr id="13" name="直接连接符 12"/>
          <p:cNvCxnSpPr/>
          <p:nvPr/>
        </p:nvCxnSpPr>
        <p:spPr>
          <a:xfrm>
            <a:off x="1542350" y="1782586"/>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597497" y="1343949"/>
            <a:ext cx="877274" cy="877274"/>
            <a:chOff x="7024688" y="1536700"/>
            <a:chExt cx="982663" cy="982663"/>
          </a:xfrm>
        </p:grpSpPr>
        <p:sp>
          <p:nvSpPr>
            <p:cNvPr id="15" name="Oval 4011"/>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16" name="Rectangle 4012"/>
            <p:cNvSpPr>
              <a:spLocks noChangeArrowheads="1"/>
            </p:cNvSpPr>
            <p:nvPr/>
          </p:nvSpPr>
          <p:spPr bwMode="auto">
            <a:xfrm>
              <a:off x="7154863" y="1698625"/>
              <a:ext cx="492125" cy="644525"/>
            </a:xfrm>
            <a:prstGeom prst="rect">
              <a:avLst/>
            </a:prstGeom>
            <a:noFill/>
            <a:ln w="19050">
              <a:solidFill>
                <a:schemeClr val="tx2">
                  <a:lumMod val="50000"/>
                </a:schemeClr>
              </a:solidFill>
              <a:miter lim="800000"/>
            </a:ln>
          </p:spPr>
          <p:txBody>
            <a:bodyPr vert="horz" wrap="square" lIns="91440" tIns="45720" rIns="91440" bIns="45720" numCol="1" anchor="t" anchorCtr="0" compatLnSpc="1"/>
            <a:lstStyle/>
            <a:p>
              <a:endParaRPr lang="zh-CN" altLang="en-US"/>
            </a:p>
          </p:txBody>
        </p:sp>
        <p:sp>
          <p:nvSpPr>
            <p:cNvPr id="17" name="Freeform 4013"/>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4014"/>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4015"/>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Rectangle 4016"/>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1" name="Rectangle 4017"/>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2" name="Rectangle 4018"/>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3" name="Rectangle 4019"/>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 name="Rectangle 4020"/>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 name="Rectangle 4021"/>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2" name="Rectangle 4022"/>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Rectangle 4023"/>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4" name="Rectangle 4024"/>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5" name="Rectangle 4026"/>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6" name="Rectangle 4027"/>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 name="Rectangle 4028"/>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8" name="Oval 4029"/>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Rectangle 4030"/>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0" name="Freeform 4031"/>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Oval 4032"/>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Rectangle 4033"/>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3" name="Oval 4034"/>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Rectangle 4035"/>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5" name="Rectangle 4036"/>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6" name="Rectangle 4037"/>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7" name="Rectangle 4038"/>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9" name="Rectangle 4039"/>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0" name="Rectangle 4040"/>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1" name="Rectangle 4041"/>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52" name="Rectangle 4042"/>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53" name="KSO_Shape"/>
          <p:cNvSpPr/>
          <p:nvPr/>
        </p:nvSpPr>
        <p:spPr>
          <a:xfrm>
            <a:off x="1457055" y="1884146"/>
            <a:ext cx="9849853" cy="4072376"/>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inVertical)">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500"/>
                                        <p:tgtEl>
                                          <p:spTgt spid="53"/>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p:tgtEl>
                                          <p:spTgt spid="11"/>
                                        </p:tgtEl>
                                        <p:attrNameLst>
                                          <p:attrName>ppt_y</p:attrName>
                                        </p:attrNameLst>
                                      </p:cBhvr>
                                      <p:tavLst>
                                        <p:tav tm="0">
                                          <p:val>
                                            <p:strVal val="#ppt_y+#ppt_h*1.125000"/>
                                          </p:val>
                                        </p:tav>
                                        <p:tav tm="100000">
                                          <p:val>
                                            <p:strVal val="#ppt_y"/>
                                          </p:val>
                                        </p:tav>
                                      </p:tavLst>
                                    </p:anim>
                                    <p:animEffect transition="in" filter="wipe(up)">
                                      <p:cBhvr>
                                        <p:cTn id="26" dur="500"/>
                                        <p:tgtEl>
                                          <p:spTgt spid="11"/>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p:tgtEl>
                                          <p:spTgt spid="12"/>
                                        </p:tgtEl>
                                        <p:attrNameLst>
                                          <p:attrName>ppt_y</p:attrName>
                                        </p:attrNameLst>
                                      </p:cBhvr>
                                      <p:tavLst>
                                        <p:tav tm="0">
                                          <p:val>
                                            <p:strVal val="#ppt_y-#ppt_h*1.125000"/>
                                          </p:val>
                                        </p:tav>
                                        <p:tav tm="100000">
                                          <p:val>
                                            <p:strVal val="#ppt_y"/>
                                          </p:val>
                                        </p:tav>
                                      </p:tavLst>
                                    </p:anim>
                                    <p:animEffect transition="in" filter="wipe(down)">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5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02780" y="477138"/>
            <a:ext cx="1986441" cy="584775"/>
          </a:xfrm>
          <a:prstGeom prst="rect">
            <a:avLst/>
          </a:prstGeom>
        </p:spPr>
        <p:txBody>
          <a:bodyPr wrap="none">
            <a:spAutoFit/>
          </a:bodyPr>
          <a:lstStyle/>
          <a:p>
            <a:pPr algn="ctr"/>
            <a:r>
              <a:rPr lang="en-US" altLang="zh-CN" sz="3200" b="1" dirty="0">
                <a:solidFill>
                  <a:schemeClr val="tx1">
                    <a:lumMod val="85000"/>
                    <a:lumOff val="15000"/>
                  </a:schemeClr>
                </a:solidFill>
                <a:ea typeface="微软雅黑" panose="020B0503020204020204" pitchFamily="34" charset="-122"/>
              </a:rPr>
              <a:t>super</a:t>
            </a:r>
            <a:r>
              <a:rPr lang="zh-CN" altLang="en-US" sz="3200" b="1" dirty="0">
                <a:solidFill>
                  <a:schemeClr val="tx1">
                    <a:lumMod val="85000"/>
                    <a:lumOff val="15000"/>
                  </a:schemeClr>
                </a:solidFill>
                <a:ea typeface="微软雅黑" panose="020B0503020204020204" pitchFamily="34" charset="-122"/>
              </a:rPr>
              <a:t>方法</a:t>
            </a:r>
            <a:endParaRPr lang="zh-CN" altLang="en-US" sz="3200" b="1" dirty="0">
              <a:solidFill>
                <a:schemeClr val="tx1">
                  <a:lumMod val="85000"/>
                  <a:lumOff val="15000"/>
                </a:schemeClr>
              </a:solidFill>
              <a:ea typeface="微软雅黑" panose="020B0503020204020204" pitchFamily="34" charset="-122"/>
            </a:endParaRPr>
          </a:p>
        </p:txBody>
      </p:sp>
      <p:sp>
        <p:nvSpPr>
          <p:cNvPr id="11" name="矩形 10"/>
          <p:cNvSpPr/>
          <p:nvPr/>
        </p:nvSpPr>
        <p:spPr>
          <a:xfrm>
            <a:off x="3155721" y="1529841"/>
            <a:ext cx="4237266" cy="523220"/>
          </a:xfrm>
          <a:prstGeom prst="rect">
            <a:avLst/>
          </a:prstGeom>
        </p:spPr>
        <p:txBody>
          <a:bodyPr wrap="square">
            <a:spAutoFit/>
          </a:bodyPr>
          <a:lstStyle/>
          <a:p>
            <a:r>
              <a:rPr lang="zh-CN" altLang="en-US" sz="2800" b="1" dirty="0">
                <a:solidFill>
                  <a:schemeClr val="tx1">
                    <a:lumMod val="85000"/>
                    <a:lumOff val="15000"/>
                  </a:schemeClr>
                </a:solidFill>
                <a:ea typeface="微软雅黑" panose="020B0503020204020204" pitchFamily="34" charset="-122"/>
              </a:rPr>
              <a:t>例：</a:t>
            </a:r>
            <a:r>
              <a:rPr lang="en-US" altLang="zh-CN" sz="2800" b="1" dirty="0">
                <a:solidFill>
                  <a:schemeClr val="tx1">
                    <a:lumMod val="85000"/>
                    <a:lumOff val="15000"/>
                  </a:schemeClr>
                </a:solidFill>
                <a:ea typeface="微软雅黑" panose="020B0503020204020204" pitchFamily="34" charset="-122"/>
              </a:rPr>
              <a:t>super</a:t>
            </a:r>
            <a:r>
              <a:rPr lang="zh-CN" altLang="en-US" sz="2800" b="1" dirty="0">
                <a:solidFill>
                  <a:schemeClr val="tx1">
                    <a:lumMod val="85000"/>
                    <a:lumOff val="15000"/>
                  </a:schemeClr>
                </a:solidFill>
                <a:ea typeface="微软雅黑" panose="020B0503020204020204" pitchFamily="34" charset="-122"/>
              </a:rPr>
              <a:t>方法使用示例。</a:t>
            </a:r>
            <a:endParaRPr lang="zh-CN" altLang="en-US" sz="2800" b="1" dirty="0">
              <a:solidFill>
                <a:schemeClr val="tx1">
                  <a:lumMod val="85000"/>
                  <a:lumOff val="15000"/>
                </a:schemeClr>
              </a:solidFill>
              <a:ea typeface="微软雅黑" panose="020B0503020204020204" pitchFamily="34" charset="-122"/>
            </a:endParaRPr>
          </a:p>
        </p:txBody>
      </p:sp>
      <p:sp>
        <p:nvSpPr>
          <p:cNvPr id="12" name="矩形 11"/>
          <p:cNvSpPr/>
          <p:nvPr/>
        </p:nvSpPr>
        <p:spPr>
          <a:xfrm>
            <a:off x="1534630" y="2091851"/>
            <a:ext cx="9753349" cy="4043351"/>
          </a:xfrm>
          <a:prstGeom prst="rect">
            <a:avLst/>
          </a:prstGeom>
        </p:spPr>
        <p:txBody>
          <a:bodyPr wrap="square">
            <a:spAutoFit/>
          </a:bodyPr>
          <a:lstStyle/>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1	class Person: #</a:t>
            </a:r>
            <a:r>
              <a:rPr lang="zh-CN" altLang="en-US" sz="2400" dirty="0">
                <a:solidFill>
                  <a:schemeClr val="tx1">
                    <a:lumMod val="85000"/>
                    <a:lumOff val="15000"/>
                  </a:schemeClr>
                </a:solidFill>
                <a:ea typeface="微软雅黑" panose="020B0503020204020204" pitchFamily="34" charset="-122"/>
              </a:rPr>
              <a:t>定义</a:t>
            </a:r>
            <a:r>
              <a:rPr lang="en-US" altLang="zh-CN" sz="2400" dirty="0">
                <a:solidFill>
                  <a:schemeClr val="tx1">
                    <a:lumMod val="85000"/>
                    <a:lumOff val="15000"/>
                  </a:schemeClr>
                </a:solidFill>
                <a:ea typeface="微软雅黑" panose="020B0503020204020204" pitchFamily="34" charset="-122"/>
              </a:rPr>
              <a:t>Person</a:t>
            </a:r>
            <a:r>
              <a:rPr lang="zh-CN" altLang="en-US" sz="2400" dirty="0">
                <a:solidFill>
                  <a:schemeClr val="tx1">
                    <a:lumMod val="85000"/>
                    <a:lumOff val="15000"/>
                  </a:schemeClr>
                </a:solidFill>
                <a:ea typeface="微软雅黑" panose="020B0503020204020204" pitchFamily="34" charset="-122"/>
              </a:rPr>
              <a:t>类</a:t>
            </a:r>
            <a:endParaRPr lang="zh-CN" altLang="en-US" sz="2400" dirty="0">
              <a:solidFill>
                <a:schemeClr val="tx1">
                  <a:lumMod val="85000"/>
                  <a:lumOff val="15000"/>
                </a:schemeClr>
              </a:solidFill>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2	    def __</a:t>
            </a:r>
            <a:r>
              <a:rPr lang="en-US" altLang="zh-CN" sz="2400" dirty="0" err="1">
                <a:solidFill>
                  <a:schemeClr val="tx1">
                    <a:lumMod val="85000"/>
                    <a:lumOff val="15000"/>
                  </a:schemeClr>
                </a:solidFill>
                <a:ea typeface="微软雅黑" panose="020B0503020204020204" pitchFamily="34" charset="-122"/>
              </a:rPr>
              <a:t>init</a:t>
            </a:r>
            <a:r>
              <a:rPr lang="en-US" altLang="zh-CN" sz="2400" dirty="0">
                <a:solidFill>
                  <a:schemeClr val="tx1">
                    <a:lumMod val="85000"/>
                    <a:lumOff val="15000"/>
                  </a:schemeClr>
                </a:solidFill>
                <a:ea typeface="微软雅黑" panose="020B0503020204020204" pitchFamily="34" charset="-122"/>
              </a:rPr>
              <a:t>__(self, name): #</a:t>
            </a:r>
            <a:r>
              <a:rPr lang="zh-CN" altLang="en-US" sz="2400" dirty="0">
                <a:solidFill>
                  <a:schemeClr val="tx1">
                    <a:lumMod val="85000"/>
                    <a:lumOff val="15000"/>
                  </a:schemeClr>
                </a:solidFill>
                <a:ea typeface="微软雅黑" panose="020B0503020204020204" pitchFamily="34" charset="-122"/>
              </a:rPr>
              <a:t>定义构造方法</a:t>
            </a:r>
            <a:endParaRPr lang="zh-CN" altLang="en-US" sz="2400" dirty="0">
              <a:solidFill>
                <a:schemeClr val="tx1">
                  <a:lumMod val="85000"/>
                  <a:lumOff val="15000"/>
                </a:schemeClr>
              </a:solidFill>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3	        print('Person</a:t>
            </a:r>
            <a:r>
              <a:rPr lang="zh-CN" altLang="en-US" sz="2400" dirty="0">
                <a:solidFill>
                  <a:schemeClr val="tx1">
                    <a:lumMod val="85000"/>
                    <a:lumOff val="15000"/>
                  </a:schemeClr>
                </a:solidFill>
                <a:ea typeface="微软雅黑" panose="020B0503020204020204" pitchFamily="34" charset="-122"/>
              </a:rPr>
              <a:t>类构造方法被调用！</a:t>
            </a:r>
            <a:r>
              <a:rPr lang="en-US" altLang="zh-CN" sz="2400" dirty="0">
                <a:solidFill>
                  <a:schemeClr val="tx1">
                    <a:lumMod val="85000"/>
                    <a:lumOff val="15000"/>
                  </a:schemeClr>
                </a:solidFill>
                <a:ea typeface="微软雅黑" panose="020B0503020204020204" pitchFamily="34" charset="-122"/>
              </a:rPr>
              <a:t>')</a:t>
            </a:r>
            <a:endParaRPr lang="en-US" altLang="zh-CN" sz="2400" dirty="0">
              <a:solidFill>
                <a:schemeClr val="tx1">
                  <a:lumMod val="85000"/>
                  <a:lumOff val="15000"/>
                </a:schemeClr>
              </a:solidFill>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4	        self.name=name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对象的</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属性赋为形参</a:t>
            </a:r>
            <a:r>
              <a:rPr lang="en-US" altLang="zh-CN" sz="2400" dirty="0">
                <a:solidFill>
                  <a:schemeClr val="tx1">
                    <a:lumMod val="85000"/>
                    <a:lumOff val="15000"/>
                  </a:schemeClr>
                </a:solidFill>
                <a:ea typeface="微软雅黑" panose="020B0503020204020204" pitchFamily="34" charset="-122"/>
              </a:rPr>
              <a:t>name</a:t>
            </a:r>
            <a:r>
              <a:rPr lang="zh-CN" altLang="en-US" sz="2400" dirty="0">
                <a:solidFill>
                  <a:schemeClr val="tx1">
                    <a:lumMod val="85000"/>
                    <a:lumOff val="15000"/>
                  </a:schemeClr>
                </a:solidFill>
                <a:ea typeface="微软雅黑" panose="020B0503020204020204" pitchFamily="34" charset="-122"/>
              </a:rPr>
              <a:t>的值</a:t>
            </a:r>
            <a:endParaRPr lang="zh-CN" altLang="en-US" sz="2400" dirty="0">
              <a:solidFill>
                <a:schemeClr val="tx1">
                  <a:lumMod val="85000"/>
                  <a:lumOff val="15000"/>
                </a:schemeClr>
              </a:solidFill>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5	class Student(Person): #</a:t>
            </a:r>
            <a:r>
              <a:rPr lang="zh-CN" altLang="en-US" sz="2400" dirty="0">
                <a:solidFill>
                  <a:schemeClr val="tx1">
                    <a:lumMod val="85000"/>
                    <a:lumOff val="15000"/>
                  </a:schemeClr>
                </a:solidFill>
                <a:ea typeface="微软雅黑" panose="020B0503020204020204" pitchFamily="34" charset="-122"/>
              </a:rPr>
              <a:t>以</a:t>
            </a:r>
            <a:r>
              <a:rPr lang="en-US" altLang="zh-CN" sz="2400" dirty="0">
                <a:solidFill>
                  <a:schemeClr val="tx1">
                    <a:lumMod val="85000"/>
                    <a:lumOff val="15000"/>
                  </a:schemeClr>
                </a:solidFill>
                <a:ea typeface="微软雅黑" panose="020B0503020204020204" pitchFamily="34" charset="-122"/>
              </a:rPr>
              <a:t>Person</a:t>
            </a:r>
            <a:r>
              <a:rPr lang="zh-CN" altLang="en-US" sz="2400" dirty="0">
                <a:solidFill>
                  <a:schemeClr val="tx1">
                    <a:lumMod val="85000"/>
                    <a:lumOff val="15000"/>
                  </a:schemeClr>
                </a:solidFill>
                <a:ea typeface="微软雅黑" panose="020B0503020204020204" pitchFamily="34" charset="-122"/>
              </a:rPr>
              <a:t>类作为父类定义子类</a:t>
            </a:r>
            <a:r>
              <a:rPr lang="en-US" altLang="zh-CN" sz="2400" dirty="0">
                <a:solidFill>
                  <a:schemeClr val="tx1">
                    <a:lumMod val="85000"/>
                    <a:lumOff val="15000"/>
                  </a:schemeClr>
                </a:solidFill>
                <a:ea typeface="微软雅黑" panose="020B0503020204020204" pitchFamily="34" charset="-122"/>
              </a:rPr>
              <a:t>Student</a:t>
            </a:r>
            <a:endParaRPr lang="en-US" altLang="zh-CN" sz="2400" dirty="0">
              <a:solidFill>
                <a:schemeClr val="tx1">
                  <a:lumMod val="85000"/>
                  <a:lumOff val="15000"/>
                </a:schemeClr>
              </a:solidFill>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6	    def __</a:t>
            </a:r>
            <a:r>
              <a:rPr lang="en-US" altLang="zh-CN" sz="2400" dirty="0" err="1">
                <a:solidFill>
                  <a:schemeClr val="tx1">
                    <a:lumMod val="85000"/>
                    <a:lumOff val="15000"/>
                  </a:schemeClr>
                </a:solidFill>
                <a:ea typeface="微软雅黑" panose="020B0503020204020204" pitchFamily="34" charset="-122"/>
              </a:rPr>
              <a:t>init</a:t>
            </a:r>
            <a:r>
              <a:rPr lang="en-US" altLang="zh-CN" sz="2400" dirty="0">
                <a:solidFill>
                  <a:schemeClr val="tx1">
                    <a:lumMod val="85000"/>
                    <a:lumOff val="15000"/>
                  </a:schemeClr>
                </a:solidFill>
                <a:ea typeface="微软雅黑" panose="020B0503020204020204" pitchFamily="34" charset="-122"/>
              </a:rPr>
              <a:t>__(self, </a:t>
            </a:r>
            <a:r>
              <a:rPr lang="en-US" altLang="zh-CN" sz="2400" dirty="0" err="1">
                <a:solidFill>
                  <a:schemeClr val="tx1">
                    <a:lumMod val="85000"/>
                    <a:lumOff val="15000"/>
                  </a:schemeClr>
                </a:solidFill>
                <a:ea typeface="微软雅黑" panose="020B0503020204020204" pitchFamily="34" charset="-122"/>
              </a:rPr>
              <a:t>sno</a:t>
            </a:r>
            <a:r>
              <a:rPr lang="en-US" altLang="zh-CN" sz="2400" dirty="0">
                <a:solidFill>
                  <a:schemeClr val="tx1">
                    <a:lumMod val="85000"/>
                    <a:lumOff val="15000"/>
                  </a:schemeClr>
                </a:solidFill>
                <a:ea typeface="微软雅黑" panose="020B0503020204020204" pitchFamily="34" charset="-122"/>
              </a:rPr>
              <a:t>, name): #</a:t>
            </a:r>
            <a:r>
              <a:rPr lang="zh-CN" altLang="en-US" sz="2400" dirty="0">
                <a:solidFill>
                  <a:schemeClr val="tx1">
                    <a:lumMod val="85000"/>
                    <a:lumOff val="15000"/>
                  </a:schemeClr>
                </a:solidFill>
                <a:ea typeface="微软雅黑" panose="020B0503020204020204" pitchFamily="34" charset="-122"/>
              </a:rPr>
              <a:t>定义构造方法</a:t>
            </a:r>
            <a:endParaRPr lang="zh-CN" altLang="en-US" sz="2400" dirty="0">
              <a:solidFill>
                <a:schemeClr val="tx1">
                  <a:lumMod val="85000"/>
                  <a:lumOff val="15000"/>
                </a:schemeClr>
              </a:solidFill>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7	        print('Student</a:t>
            </a:r>
            <a:r>
              <a:rPr lang="zh-CN" altLang="en-US" sz="2400" dirty="0">
                <a:solidFill>
                  <a:schemeClr val="tx1">
                    <a:lumMod val="85000"/>
                    <a:lumOff val="15000"/>
                  </a:schemeClr>
                </a:solidFill>
                <a:ea typeface="微软雅黑" panose="020B0503020204020204" pitchFamily="34" charset="-122"/>
              </a:rPr>
              <a:t>类构造方法被调用！</a:t>
            </a:r>
            <a:r>
              <a:rPr lang="en-US" altLang="zh-CN" sz="2400" dirty="0">
                <a:solidFill>
                  <a:schemeClr val="tx1">
                    <a:lumMod val="85000"/>
                    <a:lumOff val="15000"/>
                  </a:schemeClr>
                </a:solidFill>
                <a:ea typeface="微软雅黑" panose="020B0503020204020204" pitchFamily="34" charset="-122"/>
              </a:rPr>
              <a:t>')</a:t>
            </a:r>
            <a:endParaRPr lang="en-US" altLang="zh-CN" sz="2400" dirty="0">
              <a:solidFill>
                <a:schemeClr val="tx1">
                  <a:lumMod val="85000"/>
                  <a:lumOff val="15000"/>
                </a:schemeClr>
              </a:solidFill>
              <a:ea typeface="微软雅黑" panose="020B0503020204020204" pitchFamily="34" charset="-122"/>
            </a:endParaRPr>
          </a:p>
          <a:p>
            <a:pPr>
              <a:lnSpc>
                <a:spcPct val="120000"/>
              </a:lnSpc>
              <a:spcBef>
                <a:spcPct val="0"/>
              </a:spcBef>
              <a:defRPr/>
            </a:pPr>
            <a:r>
              <a:rPr lang="en-US" altLang="zh-CN" sz="2400" b="1" dirty="0">
                <a:solidFill>
                  <a:schemeClr val="tx1">
                    <a:lumMod val="85000"/>
                    <a:lumOff val="15000"/>
                  </a:schemeClr>
                </a:solidFill>
                <a:ea typeface="微软雅黑" panose="020B0503020204020204" pitchFamily="34" charset="-122"/>
              </a:rPr>
              <a:t>8	        super().__</a:t>
            </a:r>
            <a:r>
              <a:rPr lang="en-US" altLang="zh-CN" sz="2400" b="1" dirty="0" err="1">
                <a:solidFill>
                  <a:schemeClr val="tx1">
                    <a:lumMod val="85000"/>
                    <a:lumOff val="15000"/>
                  </a:schemeClr>
                </a:solidFill>
                <a:ea typeface="微软雅黑" panose="020B0503020204020204" pitchFamily="34" charset="-122"/>
              </a:rPr>
              <a:t>init</a:t>
            </a:r>
            <a:r>
              <a:rPr lang="en-US" altLang="zh-CN" sz="2400" b="1" dirty="0">
                <a:solidFill>
                  <a:schemeClr val="tx1">
                    <a:lumMod val="85000"/>
                    <a:lumOff val="15000"/>
                  </a:schemeClr>
                </a:solidFill>
                <a:ea typeface="微软雅黑" panose="020B0503020204020204" pitchFamily="34" charset="-122"/>
              </a:rPr>
              <a:t>__(name) #</a:t>
            </a:r>
            <a:r>
              <a:rPr lang="zh-CN" altLang="en-US" sz="2400" b="1" dirty="0">
                <a:solidFill>
                  <a:schemeClr val="tx1">
                    <a:lumMod val="85000"/>
                    <a:lumOff val="15000"/>
                  </a:schemeClr>
                </a:solidFill>
                <a:ea typeface="微软雅黑" panose="020B0503020204020204" pitchFamily="34" charset="-122"/>
              </a:rPr>
              <a:t>调用父类的构造方法</a:t>
            </a:r>
            <a:endParaRPr lang="zh-CN" altLang="en-US" sz="2400" b="1" dirty="0">
              <a:solidFill>
                <a:schemeClr val="tx1">
                  <a:lumMod val="85000"/>
                  <a:lumOff val="15000"/>
                </a:schemeClr>
              </a:solidFill>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9	        </a:t>
            </a:r>
            <a:r>
              <a:rPr lang="en-US" altLang="zh-CN" sz="2400" dirty="0" err="1">
                <a:solidFill>
                  <a:schemeClr val="tx1">
                    <a:lumMod val="85000"/>
                    <a:lumOff val="15000"/>
                  </a:schemeClr>
                </a:solidFill>
                <a:ea typeface="微软雅黑" panose="020B0503020204020204" pitchFamily="34" charset="-122"/>
              </a:rPr>
              <a:t>self.sno</a:t>
            </a:r>
            <a:r>
              <a:rPr lang="en-US" altLang="zh-CN" sz="2400" dirty="0">
                <a:solidFill>
                  <a:schemeClr val="tx1">
                    <a:lumMod val="85000"/>
                    <a:lumOff val="15000"/>
                  </a:schemeClr>
                </a:solidFill>
                <a:ea typeface="微软雅黑" panose="020B0503020204020204" pitchFamily="34" charset="-122"/>
              </a:rPr>
              <a:t>=</a:t>
            </a:r>
            <a:r>
              <a:rPr lang="en-US" altLang="zh-CN" sz="2400" dirty="0" err="1">
                <a:solidFill>
                  <a:schemeClr val="tx1">
                    <a:lumMod val="85000"/>
                    <a:lumOff val="15000"/>
                  </a:schemeClr>
                </a:solidFill>
                <a:ea typeface="微软雅黑" panose="020B0503020204020204" pitchFamily="34" charset="-122"/>
              </a:rPr>
              <a:t>sno</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对象的</a:t>
            </a:r>
            <a:r>
              <a:rPr lang="en-US" altLang="zh-CN" sz="2400" dirty="0" err="1">
                <a:solidFill>
                  <a:schemeClr val="tx1">
                    <a:lumMod val="85000"/>
                    <a:lumOff val="15000"/>
                  </a:schemeClr>
                </a:solidFill>
                <a:ea typeface="微软雅黑" panose="020B0503020204020204" pitchFamily="34" charset="-122"/>
              </a:rPr>
              <a:t>sno</a:t>
            </a:r>
            <a:r>
              <a:rPr lang="zh-CN" altLang="en-US" sz="2400" dirty="0">
                <a:solidFill>
                  <a:schemeClr val="tx1">
                    <a:lumMod val="85000"/>
                    <a:lumOff val="15000"/>
                  </a:schemeClr>
                </a:solidFill>
                <a:ea typeface="微软雅黑" panose="020B0503020204020204" pitchFamily="34" charset="-122"/>
              </a:rPr>
              <a:t>属性赋为形参</a:t>
            </a:r>
            <a:r>
              <a:rPr lang="en-US" altLang="zh-CN" sz="2400" dirty="0" err="1">
                <a:solidFill>
                  <a:schemeClr val="tx1">
                    <a:lumMod val="85000"/>
                    <a:lumOff val="15000"/>
                  </a:schemeClr>
                </a:solidFill>
                <a:ea typeface="微软雅黑" panose="020B0503020204020204" pitchFamily="34" charset="-122"/>
              </a:rPr>
              <a:t>sno</a:t>
            </a:r>
            <a:r>
              <a:rPr lang="zh-CN" altLang="en-US" sz="2400" dirty="0">
                <a:solidFill>
                  <a:schemeClr val="tx1">
                    <a:lumMod val="85000"/>
                    <a:lumOff val="15000"/>
                  </a:schemeClr>
                </a:solidFill>
                <a:ea typeface="微软雅黑" panose="020B0503020204020204" pitchFamily="34" charset="-122"/>
              </a:rPr>
              <a:t>的值</a:t>
            </a:r>
            <a:endParaRPr lang="zh-CN" altLang="en-US" sz="2400" dirty="0">
              <a:solidFill>
                <a:schemeClr val="tx1">
                  <a:lumMod val="85000"/>
                  <a:lumOff val="15000"/>
                </a:schemeClr>
              </a:solidFill>
              <a:ea typeface="微软雅黑" panose="020B0503020204020204" pitchFamily="34" charset="-122"/>
            </a:endParaRPr>
          </a:p>
        </p:txBody>
      </p:sp>
      <p:cxnSp>
        <p:nvCxnSpPr>
          <p:cNvPr id="13" name="直接连接符 12"/>
          <p:cNvCxnSpPr/>
          <p:nvPr/>
        </p:nvCxnSpPr>
        <p:spPr>
          <a:xfrm>
            <a:off x="1637980" y="2053061"/>
            <a:ext cx="5755007" cy="0"/>
          </a:xfrm>
          <a:prstGeom prst="line">
            <a:avLst/>
          </a:prstGeom>
          <a:ln>
            <a:solidFill>
              <a:schemeClr val="tx1">
                <a:lumMod val="85000"/>
                <a:lumOff val="1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2072964" y="1451827"/>
            <a:ext cx="184731" cy="523220"/>
          </a:xfrm>
          <a:prstGeom prst="rect">
            <a:avLst/>
          </a:prstGeom>
          <a:noFill/>
        </p:spPr>
        <p:txBody>
          <a:bodyPr wrap="none" rtlCol="0">
            <a:spAutoFit/>
          </a:bodyPr>
          <a:lstStyle/>
          <a:p>
            <a:endParaRPr lang="zh-CN" altLang="en-US" sz="2800" dirty="0"/>
          </a:p>
        </p:txBody>
      </p:sp>
      <p:sp>
        <p:nvSpPr>
          <p:cNvPr id="15" name="KSO_Shape"/>
          <p:cNvSpPr/>
          <p:nvPr/>
        </p:nvSpPr>
        <p:spPr>
          <a:xfrm>
            <a:off x="1308420" y="1409258"/>
            <a:ext cx="9575160" cy="4954019"/>
          </a:xfrm>
          <a:prstGeom prst="roundRect">
            <a:avLst>
              <a:gd name="adj" fmla="val 110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16" name="组合 15"/>
          <p:cNvGrpSpPr/>
          <p:nvPr/>
        </p:nvGrpSpPr>
        <p:grpSpPr>
          <a:xfrm>
            <a:off x="1928342" y="1140387"/>
            <a:ext cx="1082757" cy="1082757"/>
            <a:chOff x="2055662" y="1762598"/>
            <a:chExt cx="1082757" cy="1082757"/>
          </a:xfrm>
        </p:grpSpPr>
        <p:sp>
          <p:nvSpPr>
            <p:cNvPr id="17" name="KSO_Shape"/>
            <p:cNvSpPr/>
            <p:nvPr/>
          </p:nvSpPr>
          <p:spPr>
            <a:xfrm>
              <a:off x="2055662" y="1762598"/>
              <a:ext cx="1082757" cy="1082757"/>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8" name="KSO_Shape"/>
            <p:cNvSpPr/>
            <p:nvPr/>
          </p:nvSpPr>
          <p:spPr bwMode="auto">
            <a:xfrm>
              <a:off x="2200284" y="1980847"/>
              <a:ext cx="758352" cy="613001"/>
            </a:xfrm>
            <a:custGeom>
              <a:avLst/>
              <a:gdLst/>
              <a:ahLst/>
              <a:cxnLst/>
              <a:rect l="0" t="0" r="r" b="b"/>
              <a:pathLst>
                <a:path w="4741862" h="3833813">
                  <a:moveTo>
                    <a:pt x="247650" y="2000250"/>
                  </a:moveTo>
                  <a:lnTo>
                    <a:pt x="1016000" y="2000250"/>
                  </a:lnTo>
                  <a:lnTo>
                    <a:pt x="1030288" y="2003425"/>
                  </a:lnTo>
                  <a:lnTo>
                    <a:pt x="1041400" y="2012950"/>
                  </a:lnTo>
                  <a:lnTo>
                    <a:pt x="1050925" y="2020888"/>
                  </a:lnTo>
                  <a:lnTo>
                    <a:pt x="1054100" y="2036763"/>
                  </a:lnTo>
                  <a:lnTo>
                    <a:pt x="1050925" y="2051051"/>
                  </a:lnTo>
                  <a:lnTo>
                    <a:pt x="1041400" y="2063751"/>
                  </a:lnTo>
                  <a:lnTo>
                    <a:pt x="1030288" y="2071688"/>
                  </a:lnTo>
                  <a:lnTo>
                    <a:pt x="1016000" y="2074863"/>
                  </a:lnTo>
                  <a:lnTo>
                    <a:pt x="247650" y="2074863"/>
                  </a:lnTo>
                  <a:lnTo>
                    <a:pt x="233362" y="2071688"/>
                  </a:lnTo>
                  <a:lnTo>
                    <a:pt x="220662" y="2063751"/>
                  </a:lnTo>
                  <a:lnTo>
                    <a:pt x="212725" y="2051051"/>
                  </a:lnTo>
                  <a:lnTo>
                    <a:pt x="209550" y="2036763"/>
                  </a:lnTo>
                  <a:lnTo>
                    <a:pt x="212725" y="2020888"/>
                  </a:lnTo>
                  <a:lnTo>
                    <a:pt x="220662" y="2012950"/>
                  </a:lnTo>
                  <a:lnTo>
                    <a:pt x="233362" y="2003425"/>
                  </a:lnTo>
                  <a:lnTo>
                    <a:pt x="247650" y="2000250"/>
                  </a:lnTo>
                  <a:close/>
                  <a:moveTo>
                    <a:pt x="244475" y="1901825"/>
                  </a:moveTo>
                  <a:lnTo>
                    <a:pt x="1012825" y="1901825"/>
                  </a:lnTo>
                  <a:lnTo>
                    <a:pt x="1027112" y="1905000"/>
                  </a:lnTo>
                  <a:lnTo>
                    <a:pt x="1039812" y="1914525"/>
                  </a:lnTo>
                  <a:lnTo>
                    <a:pt x="1044575" y="1925638"/>
                  </a:lnTo>
                  <a:lnTo>
                    <a:pt x="1047750" y="1941513"/>
                  </a:lnTo>
                  <a:lnTo>
                    <a:pt x="1044575" y="1952626"/>
                  </a:lnTo>
                  <a:lnTo>
                    <a:pt x="1039812" y="1965326"/>
                  </a:lnTo>
                  <a:lnTo>
                    <a:pt x="1027112" y="1973263"/>
                  </a:lnTo>
                  <a:lnTo>
                    <a:pt x="1012825" y="1976438"/>
                  </a:lnTo>
                  <a:lnTo>
                    <a:pt x="244475" y="1976438"/>
                  </a:lnTo>
                  <a:lnTo>
                    <a:pt x="230188" y="1973263"/>
                  </a:lnTo>
                  <a:lnTo>
                    <a:pt x="217488" y="1965326"/>
                  </a:lnTo>
                  <a:lnTo>
                    <a:pt x="209550" y="1952626"/>
                  </a:lnTo>
                  <a:lnTo>
                    <a:pt x="206375" y="1941513"/>
                  </a:lnTo>
                  <a:lnTo>
                    <a:pt x="209550" y="1925638"/>
                  </a:lnTo>
                  <a:lnTo>
                    <a:pt x="217488" y="1914525"/>
                  </a:lnTo>
                  <a:lnTo>
                    <a:pt x="230188" y="1905000"/>
                  </a:lnTo>
                  <a:lnTo>
                    <a:pt x="244475" y="1901825"/>
                  </a:lnTo>
                  <a:close/>
                  <a:moveTo>
                    <a:pt x="277813" y="1803400"/>
                  </a:moveTo>
                  <a:lnTo>
                    <a:pt x="1047750" y="1803400"/>
                  </a:lnTo>
                  <a:lnTo>
                    <a:pt x="1060450" y="1806575"/>
                  </a:lnTo>
                  <a:lnTo>
                    <a:pt x="1071563" y="1816100"/>
                  </a:lnTo>
                  <a:lnTo>
                    <a:pt x="1081088" y="1827213"/>
                  </a:lnTo>
                  <a:lnTo>
                    <a:pt x="1084263" y="1843088"/>
                  </a:lnTo>
                  <a:lnTo>
                    <a:pt x="1081088" y="1857376"/>
                  </a:lnTo>
                  <a:lnTo>
                    <a:pt x="1071563" y="1868488"/>
                  </a:lnTo>
                  <a:lnTo>
                    <a:pt x="1060450" y="1874838"/>
                  </a:lnTo>
                  <a:lnTo>
                    <a:pt x="1047750" y="1878013"/>
                  </a:lnTo>
                  <a:lnTo>
                    <a:pt x="277813" y="1878013"/>
                  </a:lnTo>
                  <a:lnTo>
                    <a:pt x="263525" y="1874838"/>
                  </a:lnTo>
                  <a:lnTo>
                    <a:pt x="250825" y="1868488"/>
                  </a:lnTo>
                  <a:lnTo>
                    <a:pt x="244475" y="1857376"/>
                  </a:lnTo>
                  <a:lnTo>
                    <a:pt x="241300" y="1843088"/>
                  </a:lnTo>
                  <a:lnTo>
                    <a:pt x="244475" y="1827213"/>
                  </a:lnTo>
                  <a:lnTo>
                    <a:pt x="250825" y="1816100"/>
                  </a:lnTo>
                  <a:lnTo>
                    <a:pt x="263525" y="1806575"/>
                  </a:lnTo>
                  <a:lnTo>
                    <a:pt x="277813" y="1803400"/>
                  </a:lnTo>
                  <a:close/>
                  <a:moveTo>
                    <a:pt x="238125" y="1708150"/>
                  </a:moveTo>
                  <a:lnTo>
                    <a:pt x="1009650" y="1708150"/>
                  </a:lnTo>
                  <a:lnTo>
                    <a:pt x="1020762" y="1711325"/>
                  </a:lnTo>
                  <a:lnTo>
                    <a:pt x="1033462" y="1717675"/>
                  </a:lnTo>
                  <a:lnTo>
                    <a:pt x="1041400" y="1728788"/>
                  </a:lnTo>
                  <a:lnTo>
                    <a:pt x="1044575" y="1744663"/>
                  </a:lnTo>
                  <a:lnTo>
                    <a:pt x="1041400" y="1758951"/>
                  </a:lnTo>
                  <a:lnTo>
                    <a:pt x="1033462" y="1770063"/>
                  </a:lnTo>
                  <a:lnTo>
                    <a:pt x="1020762" y="1779588"/>
                  </a:lnTo>
                  <a:lnTo>
                    <a:pt x="1009650" y="1782763"/>
                  </a:lnTo>
                  <a:lnTo>
                    <a:pt x="238125" y="1782763"/>
                  </a:lnTo>
                  <a:lnTo>
                    <a:pt x="223838" y="1779588"/>
                  </a:lnTo>
                  <a:lnTo>
                    <a:pt x="212725" y="1770063"/>
                  </a:lnTo>
                  <a:lnTo>
                    <a:pt x="206375" y="1758951"/>
                  </a:lnTo>
                  <a:lnTo>
                    <a:pt x="203200" y="1744663"/>
                  </a:lnTo>
                  <a:lnTo>
                    <a:pt x="206375" y="1728788"/>
                  </a:lnTo>
                  <a:lnTo>
                    <a:pt x="212725" y="1717675"/>
                  </a:lnTo>
                  <a:lnTo>
                    <a:pt x="223838" y="1711325"/>
                  </a:lnTo>
                  <a:lnTo>
                    <a:pt x="238125" y="1708150"/>
                  </a:lnTo>
                  <a:close/>
                  <a:moveTo>
                    <a:pt x="301626" y="1609725"/>
                  </a:moveTo>
                  <a:lnTo>
                    <a:pt x="1068388" y="1609725"/>
                  </a:lnTo>
                  <a:lnTo>
                    <a:pt x="1084264" y="1612900"/>
                  </a:lnTo>
                  <a:lnTo>
                    <a:pt x="1095376" y="1620838"/>
                  </a:lnTo>
                  <a:lnTo>
                    <a:pt x="1104901" y="1633538"/>
                  </a:lnTo>
                  <a:lnTo>
                    <a:pt x="1108076" y="1644650"/>
                  </a:lnTo>
                  <a:lnTo>
                    <a:pt x="1104901" y="1660526"/>
                  </a:lnTo>
                  <a:lnTo>
                    <a:pt x="1095376" y="1671638"/>
                  </a:lnTo>
                  <a:lnTo>
                    <a:pt x="1084264" y="1681163"/>
                  </a:lnTo>
                  <a:lnTo>
                    <a:pt x="1068388" y="1684338"/>
                  </a:lnTo>
                  <a:lnTo>
                    <a:pt x="301626" y="1684338"/>
                  </a:lnTo>
                  <a:lnTo>
                    <a:pt x="287338" y="1681163"/>
                  </a:lnTo>
                  <a:lnTo>
                    <a:pt x="274638" y="1671638"/>
                  </a:lnTo>
                  <a:lnTo>
                    <a:pt x="268288" y="1660526"/>
                  </a:lnTo>
                  <a:lnTo>
                    <a:pt x="265113" y="1644650"/>
                  </a:lnTo>
                  <a:lnTo>
                    <a:pt x="268288" y="1633538"/>
                  </a:lnTo>
                  <a:lnTo>
                    <a:pt x="274638" y="1620838"/>
                  </a:lnTo>
                  <a:lnTo>
                    <a:pt x="287338" y="1612900"/>
                  </a:lnTo>
                  <a:lnTo>
                    <a:pt x="301626" y="1609725"/>
                  </a:lnTo>
                  <a:close/>
                  <a:moveTo>
                    <a:pt x="254001" y="1511300"/>
                  </a:moveTo>
                  <a:lnTo>
                    <a:pt x="1020764" y="1511300"/>
                  </a:lnTo>
                  <a:lnTo>
                    <a:pt x="1036638" y="1514475"/>
                  </a:lnTo>
                  <a:lnTo>
                    <a:pt x="1047751" y="1522413"/>
                  </a:lnTo>
                  <a:lnTo>
                    <a:pt x="1057276" y="1535113"/>
                  </a:lnTo>
                  <a:lnTo>
                    <a:pt x="1060451" y="1549401"/>
                  </a:lnTo>
                  <a:lnTo>
                    <a:pt x="1057276" y="1562101"/>
                  </a:lnTo>
                  <a:lnTo>
                    <a:pt x="1047751" y="1573213"/>
                  </a:lnTo>
                  <a:lnTo>
                    <a:pt x="1036638" y="1582738"/>
                  </a:lnTo>
                  <a:lnTo>
                    <a:pt x="1020764" y="1585913"/>
                  </a:lnTo>
                  <a:lnTo>
                    <a:pt x="254001" y="1585913"/>
                  </a:lnTo>
                  <a:lnTo>
                    <a:pt x="238126" y="1582738"/>
                  </a:lnTo>
                  <a:lnTo>
                    <a:pt x="227013" y="1573213"/>
                  </a:lnTo>
                  <a:lnTo>
                    <a:pt x="220663" y="1562101"/>
                  </a:lnTo>
                  <a:lnTo>
                    <a:pt x="217488" y="1549401"/>
                  </a:lnTo>
                  <a:lnTo>
                    <a:pt x="220663" y="1535113"/>
                  </a:lnTo>
                  <a:lnTo>
                    <a:pt x="227013" y="1522413"/>
                  </a:lnTo>
                  <a:lnTo>
                    <a:pt x="238126" y="1514475"/>
                  </a:lnTo>
                  <a:lnTo>
                    <a:pt x="254001" y="1511300"/>
                  </a:lnTo>
                  <a:close/>
                  <a:moveTo>
                    <a:pt x="274638" y="1412875"/>
                  </a:moveTo>
                  <a:lnTo>
                    <a:pt x="1041400" y="1412875"/>
                  </a:lnTo>
                  <a:lnTo>
                    <a:pt x="1057276" y="1416050"/>
                  </a:lnTo>
                  <a:lnTo>
                    <a:pt x="1068388" y="1423988"/>
                  </a:lnTo>
                  <a:lnTo>
                    <a:pt x="1077913" y="1436688"/>
                  </a:lnTo>
                  <a:lnTo>
                    <a:pt x="1081088" y="1450976"/>
                  </a:lnTo>
                  <a:lnTo>
                    <a:pt x="1077913" y="1466851"/>
                  </a:lnTo>
                  <a:lnTo>
                    <a:pt x="1068388" y="1477963"/>
                  </a:lnTo>
                  <a:lnTo>
                    <a:pt x="1057276" y="1484313"/>
                  </a:lnTo>
                  <a:lnTo>
                    <a:pt x="1041400" y="1487488"/>
                  </a:lnTo>
                  <a:lnTo>
                    <a:pt x="274638" y="1487488"/>
                  </a:lnTo>
                  <a:lnTo>
                    <a:pt x="260350" y="1484313"/>
                  </a:lnTo>
                  <a:lnTo>
                    <a:pt x="247650" y="1477963"/>
                  </a:lnTo>
                  <a:lnTo>
                    <a:pt x="238126" y="1466851"/>
                  </a:lnTo>
                  <a:lnTo>
                    <a:pt x="236538" y="1450976"/>
                  </a:lnTo>
                  <a:lnTo>
                    <a:pt x="238126" y="1436688"/>
                  </a:lnTo>
                  <a:lnTo>
                    <a:pt x="247650" y="1423988"/>
                  </a:lnTo>
                  <a:lnTo>
                    <a:pt x="260350" y="1416050"/>
                  </a:lnTo>
                  <a:lnTo>
                    <a:pt x="274638" y="1412875"/>
                  </a:lnTo>
                  <a:close/>
                  <a:moveTo>
                    <a:pt x="3359150" y="0"/>
                  </a:moveTo>
                  <a:lnTo>
                    <a:pt x="3403600" y="3175"/>
                  </a:lnTo>
                  <a:lnTo>
                    <a:pt x="3449638" y="6350"/>
                  </a:lnTo>
                  <a:lnTo>
                    <a:pt x="3494088" y="17462"/>
                  </a:lnTo>
                  <a:lnTo>
                    <a:pt x="3535362" y="30162"/>
                  </a:lnTo>
                  <a:lnTo>
                    <a:pt x="3579814" y="50800"/>
                  </a:lnTo>
                  <a:lnTo>
                    <a:pt x="3619500" y="71437"/>
                  </a:lnTo>
                  <a:lnTo>
                    <a:pt x="3654426" y="98425"/>
                  </a:lnTo>
                  <a:lnTo>
                    <a:pt x="3687762" y="128587"/>
                  </a:lnTo>
                  <a:lnTo>
                    <a:pt x="3717926" y="158750"/>
                  </a:lnTo>
                  <a:lnTo>
                    <a:pt x="3744914" y="193675"/>
                  </a:lnTo>
                  <a:lnTo>
                    <a:pt x="3768726" y="230187"/>
                  </a:lnTo>
                  <a:lnTo>
                    <a:pt x="3789362" y="268287"/>
                  </a:lnTo>
                  <a:lnTo>
                    <a:pt x="3803650" y="311150"/>
                  </a:lnTo>
                  <a:lnTo>
                    <a:pt x="3816350" y="352425"/>
                  </a:lnTo>
                  <a:lnTo>
                    <a:pt x="3822700" y="393700"/>
                  </a:lnTo>
                  <a:lnTo>
                    <a:pt x="3827462" y="439737"/>
                  </a:lnTo>
                  <a:lnTo>
                    <a:pt x="3825876" y="484187"/>
                  </a:lnTo>
                  <a:lnTo>
                    <a:pt x="3822700" y="528637"/>
                  </a:lnTo>
                  <a:lnTo>
                    <a:pt x="3813176" y="573087"/>
                  </a:lnTo>
                  <a:lnTo>
                    <a:pt x="3798888" y="615950"/>
                  </a:lnTo>
                  <a:lnTo>
                    <a:pt x="3776662" y="660400"/>
                  </a:lnTo>
                  <a:lnTo>
                    <a:pt x="3756026" y="698500"/>
                  </a:lnTo>
                  <a:lnTo>
                    <a:pt x="3729038" y="735012"/>
                  </a:lnTo>
                  <a:lnTo>
                    <a:pt x="3702050" y="768350"/>
                  </a:lnTo>
                  <a:lnTo>
                    <a:pt x="3670300" y="796925"/>
                  </a:lnTo>
                  <a:lnTo>
                    <a:pt x="3633788" y="823912"/>
                  </a:lnTo>
                  <a:lnTo>
                    <a:pt x="3598862" y="847724"/>
                  </a:lnTo>
                  <a:lnTo>
                    <a:pt x="3606800" y="844549"/>
                  </a:lnTo>
                  <a:lnTo>
                    <a:pt x="3633788" y="842962"/>
                  </a:lnTo>
                  <a:lnTo>
                    <a:pt x="3675062" y="839787"/>
                  </a:lnTo>
                  <a:lnTo>
                    <a:pt x="3721100" y="839787"/>
                  </a:lnTo>
                  <a:lnTo>
                    <a:pt x="3765550" y="842962"/>
                  </a:lnTo>
                  <a:lnTo>
                    <a:pt x="3810000" y="850899"/>
                  </a:lnTo>
                  <a:lnTo>
                    <a:pt x="3857626" y="863599"/>
                  </a:lnTo>
                  <a:lnTo>
                    <a:pt x="3902076" y="881062"/>
                  </a:lnTo>
                  <a:lnTo>
                    <a:pt x="3948112" y="904874"/>
                  </a:lnTo>
                  <a:lnTo>
                    <a:pt x="3989388" y="935037"/>
                  </a:lnTo>
                  <a:lnTo>
                    <a:pt x="4019550" y="958849"/>
                  </a:lnTo>
                  <a:lnTo>
                    <a:pt x="4046538" y="982662"/>
                  </a:lnTo>
                  <a:lnTo>
                    <a:pt x="4070350" y="1009649"/>
                  </a:lnTo>
                  <a:lnTo>
                    <a:pt x="4094162" y="1039812"/>
                  </a:lnTo>
                  <a:lnTo>
                    <a:pt x="4117976" y="1068387"/>
                  </a:lnTo>
                  <a:lnTo>
                    <a:pt x="4138612" y="1101724"/>
                  </a:lnTo>
                  <a:lnTo>
                    <a:pt x="4179888" y="1169987"/>
                  </a:lnTo>
                  <a:lnTo>
                    <a:pt x="4216400" y="1243012"/>
                  </a:lnTo>
                  <a:lnTo>
                    <a:pt x="4249738" y="1319212"/>
                  </a:lnTo>
                  <a:lnTo>
                    <a:pt x="4278312" y="1400174"/>
                  </a:lnTo>
                  <a:lnTo>
                    <a:pt x="4305300" y="1484312"/>
                  </a:lnTo>
                  <a:lnTo>
                    <a:pt x="4329112" y="1568450"/>
                  </a:lnTo>
                  <a:lnTo>
                    <a:pt x="4352926" y="1654175"/>
                  </a:lnTo>
                  <a:lnTo>
                    <a:pt x="4395788" y="1824038"/>
                  </a:lnTo>
                  <a:lnTo>
                    <a:pt x="4433888" y="1989138"/>
                  </a:lnTo>
                  <a:lnTo>
                    <a:pt x="4451910" y="2059780"/>
                  </a:lnTo>
                  <a:lnTo>
                    <a:pt x="4606926" y="935037"/>
                  </a:lnTo>
                  <a:lnTo>
                    <a:pt x="4610100" y="919162"/>
                  </a:lnTo>
                  <a:lnTo>
                    <a:pt x="4616450" y="908049"/>
                  </a:lnTo>
                  <a:lnTo>
                    <a:pt x="4625976" y="898524"/>
                  </a:lnTo>
                  <a:lnTo>
                    <a:pt x="4633914" y="890587"/>
                  </a:lnTo>
                  <a:lnTo>
                    <a:pt x="4646614" y="881062"/>
                  </a:lnTo>
                  <a:lnTo>
                    <a:pt x="4657726" y="877887"/>
                  </a:lnTo>
                  <a:lnTo>
                    <a:pt x="4670426" y="874712"/>
                  </a:lnTo>
                  <a:lnTo>
                    <a:pt x="4684714" y="874712"/>
                  </a:lnTo>
                  <a:lnTo>
                    <a:pt x="4697414" y="877887"/>
                  </a:lnTo>
                  <a:lnTo>
                    <a:pt x="4708526" y="884237"/>
                  </a:lnTo>
                  <a:lnTo>
                    <a:pt x="4721226" y="892174"/>
                  </a:lnTo>
                  <a:lnTo>
                    <a:pt x="4729162" y="901699"/>
                  </a:lnTo>
                  <a:lnTo>
                    <a:pt x="4735514" y="914399"/>
                  </a:lnTo>
                  <a:lnTo>
                    <a:pt x="4738688" y="925512"/>
                  </a:lnTo>
                  <a:lnTo>
                    <a:pt x="4741862" y="938212"/>
                  </a:lnTo>
                  <a:lnTo>
                    <a:pt x="4741862" y="952499"/>
                  </a:lnTo>
                  <a:lnTo>
                    <a:pt x="4538662" y="2415850"/>
                  </a:lnTo>
                  <a:lnTo>
                    <a:pt x="4538662" y="3765551"/>
                  </a:lnTo>
                  <a:lnTo>
                    <a:pt x="4535488" y="3779838"/>
                  </a:lnTo>
                  <a:lnTo>
                    <a:pt x="4532314" y="3792538"/>
                  </a:lnTo>
                  <a:lnTo>
                    <a:pt x="4527550" y="3803651"/>
                  </a:lnTo>
                  <a:lnTo>
                    <a:pt x="4518026" y="3813176"/>
                  </a:lnTo>
                  <a:lnTo>
                    <a:pt x="4508500" y="3821113"/>
                  </a:lnTo>
                  <a:lnTo>
                    <a:pt x="4497388" y="3827463"/>
                  </a:lnTo>
                  <a:lnTo>
                    <a:pt x="4484688" y="3833813"/>
                  </a:lnTo>
                  <a:lnTo>
                    <a:pt x="4470400" y="3833813"/>
                  </a:lnTo>
                  <a:lnTo>
                    <a:pt x="4454526" y="3833813"/>
                  </a:lnTo>
                  <a:lnTo>
                    <a:pt x="4443414" y="3827463"/>
                  </a:lnTo>
                  <a:lnTo>
                    <a:pt x="4430714" y="3821113"/>
                  </a:lnTo>
                  <a:lnTo>
                    <a:pt x="4422776" y="3813176"/>
                  </a:lnTo>
                  <a:lnTo>
                    <a:pt x="4413250" y="3803651"/>
                  </a:lnTo>
                  <a:lnTo>
                    <a:pt x="4406900" y="3792538"/>
                  </a:lnTo>
                  <a:lnTo>
                    <a:pt x="4403726" y="3779838"/>
                  </a:lnTo>
                  <a:lnTo>
                    <a:pt x="4402138" y="3765551"/>
                  </a:lnTo>
                  <a:lnTo>
                    <a:pt x="4402138" y="2505075"/>
                  </a:lnTo>
                  <a:lnTo>
                    <a:pt x="4398962" y="2493962"/>
                  </a:lnTo>
                  <a:lnTo>
                    <a:pt x="4395788" y="2478087"/>
                  </a:lnTo>
                  <a:lnTo>
                    <a:pt x="4395788" y="2474913"/>
                  </a:lnTo>
                  <a:lnTo>
                    <a:pt x="4386264" y="2493963"/>
                  </a:lnTo>
                  <a:lnTo>
                    <a:pt x="4378326" y="2511425"/>
                  </a:lnTo>
                  <a:lnTo>
                    <a:pt x="4365626" y="2528888"/>
                  </a:lnTo>
                  <a:lnTo>
                    <a:pt x="4351338" y="2544763"/>
                  </a:lnTo>
                  <a:lnTo>
                    <a:pt x="4335464" y="2559050"/>
                  </a:lnTo>
                  <a:lnTo>
                    <a:pt x="4321176" y="2570163"/>
                  </a:lnTo>
                  <a:lnTo>
                    <a:pt x="4302126" y="2579688"/>
                  </a:lnTo>
                  <a:lnTo>
                    <a:pt x="4284664" y="2589213"/>
                  </a:lnTo>
                  <a:lnTo>
                    <a:pt x="4264026" y="2597150"/>
                  </a:lnTo>
                  <a:lnTo>
                    <a:pt x="4243388" y="2603500"/>
                  </a:lnTo>
                  <a:lnTo>
                    <a:pt x="4222750" y="2606675"/>
                  </a:lnTo>
                  <a:lnTo>
                    <a:pt x="3565526" y="2677005"/>
                  </a:lnTo>
                  <a:lnTo>
                    <a:pt x="3565526" y="3765551"/>
                  </a:lnTo>
                  <a:lnTo>
                    <a:pt x="3565526" y="3779838"/>
                  </a:lnTo>
                  <a:lnTo>
                    <a:pt x="3559176" y="3792538"/>
                  </a:lnTo>
                  <a:lnTo>
                    <a:pt x="3552826" y="3803651"/>
                  </a:lnTo>
                  <a:lnTo>
                    <a:pt x="3548064" y="3813176"/>
                  </a:lnTo>
                  <a:lnTo>
                    <a:pt x="3535364" y="3821113"/>
                  </a:lnTo>
                  <a:lnTo>
                    <a:pt x="3524250" y="3827463"/>
                  </a:lnTo>
                  <a:lnTo>
                    <a:pt x="3511550" y="3833813"/>
                  </a:lnTo>
                  <a:lnTo>
                    <a:pt x="3500438" y="3833813"/>
                  </a:lnTo>
                  <a:lnTo>
                    <a:pt x="3484564" y="3833813"/>
                  </a:lnTo>
                  <a:lnTo>
                    <a:pt x="3473450" y="3827463"/>
                  </a:lnTo>
                  <a:lnTo>
                    <a:pt x="3460750" y="3821113"/>
                  </a:lnTo>
                  <a:lnTo>
                    <a:pt x="3451226" y="3813176"/>
                  </a:lnTo>
                  <a:lnTo>
                    <a:pt x="3443288" y="3803651"/>
                  </a:lnTo>
                  <a:lnTo>
                    <a:pt x="3436938" y="3792538"/>
                  </a:lnTo>
                  <a:lnTo>
                    <a:pt x="3430588" y="3779838"/>
                  </a:lnTo>
                  <a:lnTo>
                    <a:pt x="3430588" y="3765551"/>
                  </a:lnTo>
                  <a:lnTo>
                    <a:pt x="3430588" y="2920423"/>
                  </a:lnTo>
                  <a:lnTo>
                    <a:pt x="3355976" y="3582988"/>
                  </a:lnTo>
                  <a:lnTo>
                    <a:pt x="3349626" y="3603625"/>
                  </a:lnTo>
                  <a:lnTo>
                    <a:pt x="3348038" y="3624263"/>
                  </a:lnTo>
                  <a:lnTo>
                    <a:pt x="3338514" y="3643313"/>
                  </a:lnTo>
                  <a:lnTo>
                    <a:pt x="3328988" y="3663950"/>
                  </a:lnTo>
                  <a:lnTo>
                    <a:pt x="3317876" y="3678238"/>
                  </a:lnTo>
                  <a:lnTo>
                    <a:pt x="3305176" y="3695700"/>
                  </a:lnTo>
                  <a:lnTo>
                    <a:pt x="3290888" y="3711575"/>
                  </a:lnTo>
                  <a:lnTo>
                    <a:pt x="3275014" y="3722688"/>
                  </a:lnTo>
                  <a:lnTo>
                    <a:pt x="3260726" y="3735388"/>
                  </a:lnTo>
                  <a:lnTo>
                    <a:pt x="3243262" y="3746500"/>
                  </a:lnTo>
                  <a:lnTo>
                    <a:pt x="3222626" y="3756025"/>
                  </a:lnTo>
                  <a:lnTo>
                    <a:pt x="3203576" y="3762375"/>
                  </a:lnTo>
                  <a:lnTo>
                    <a:pt x="3182938" y="3768725"/>
                  </a:lnTo>
                  <a:lnTo>
                    <a:pt x="3162300" y="3771900"/>
                  </a:lnTo>
                  <a:lnTo>
                    <a:pt x="3141662" y="3771900"/>
                  </a:lnTo>
                  <a:lnTo>
                    <a:pt x="3121026" y="3771900"/>
                  </a:lnTo>
                  <a:lnTo>
                    <a:pt x="3097214" y="3765550"/>
                  </a:lnTo>
                  <a:lnTo>
                    <a:pt x="3078162" y="3759200"/>
                  </a:lnTo>
                  <a:lnTo>
                    <a:pt x="3057526" y="3752850"/>
                  </a:lnTo>
                  <a:lnTo>
                    <a:pt x="3040062" y="3744913"/>
                  </a:lnTo>
                  <a:lnTo>
                    <a:pt x="3022600" y="3732213"/>
                  </a:lnTo>
                  <a:lnTo>
                    <a:pt x="3003550" y="3721100"/>
                  </a:lnTo>
                  <a:lnTo>
                    <a:pt x="2989263" y="3705225"/>
                  </a:lnTo>
                  <a:lnTo>
                    <a:pt x="2976563" y="3690938"/>
                  </a:lnTo>
                  <a:lnTo>
                    <a:pt x="2965450" y="3671888"/>
                  </a:lnTo>
                  <a:lnTo>
                    <a:pt x="2952750" y="3657600"/>
                  </a:lnTo>
                  <a:lnTo>
                    <a:pt x="2947988" y="3636963"/>
                  </a:lnTo>
                  <a:lnTo>
                    <a:pt x="2938463" y="3619500"/>
                  </a:lnTo>
                  <a:lnTo>
                    <a:pt x="2935288" y="3597275"/>
                  </a:lnTo>
                  <a:lnTo>
                    <a:pt x="2932113" y="3576638"/>
                  </a:lnTo>
                  <a:lnTo>
                    <a:pt x="2928938" y="3556000"/>
                  </a:lnTo>
                  <a:lnTo>
                    <a:pt x="2932113" y="3532188"/>
                  </a:lnTo>
                  <a:lnTo>
                    <a:pt x="3051176" y="2478087"/>
                  </a:lnTo>
                  <a:lnTo>
                    <a:pt x="3054350" y="2457450"/>
                  </a:lnTo>
                  <a:lnTo>
                    <a:pt x="3060700" y="2436812"/>
                  </a:lnTo>
                  <a:lnTo>
                    <a:pt x="3070226" y="2416175"/>
                  </a:lnTo>
                  <a:lnTo>
                    <a:pt x="3078162" y="2397125"/>
                  </a:lnTo>
                  <a:lnTo>
                    <a:pt x="3087688" y="2379662"/>
                  </a:lnTo>
                  <a:lnTo>
                    <a:pt x="3101976" y="2365375"/>
                  </a:lnTo>
                  <a:lnTo>
                    <a:pt x="3114676" y="2349500"/>
                  </a:lnTo>
                  <a:lnTo>
                    <a:pt x="3128962" y="2335212"/>
                  </a:lnTo>
                  <a:lnTo>
                    <a:pt x="3148014" y="2322512"/>
                  </a:lnTo>
                  <a:lnTo>
                    <a:pt x="3165476" y="2314575"/>
                  </a:lnTo>
                  <a:lnTo>
                    <a:pt x="3182938" y="2305050"/>
                  </a:lnTo>
                  <a:lnTo>
                    <a:pt x="3203576" y="2298700"/>
                  </a:lnTo>
                  <a:lnTo>
                    <a:pt x="3222626" y="2293937"/>
                  </a:lnTo>
                  <a:lnTo>
                    <a:pt x="3243262" y="2290762"/>
                  </a:lnTo>
                  <a:lnTo>
                    <a:pt x="3260726" y="2290762"/>
                  </a:lnTo>
                  <a:lnTo>
                    <a:pt x="3273426" y="2284412"/>
                  </a:lnTo>
                  <a:lnTo>
                    <a:pt x="3294064" y="2281237"/>
                  </a:lnTo>
                  <a:lnTo>
                    <a:pt x="3314700" y="2274887"/>
                  </a:lnTo>
                  <a:lnTo>
                    <a:pt x="3690474" y="2234675"/>
                  </a:lnTo>
                  <a:lnTo>
                    <a:pt x="3667126" y="2144713"/>
                  </a:lnTo>
                  <a:lnTo>
                    <a:pt x="3609976" y="1931988"/>
                  </a:lnTo>
                  <a:lnTo>
                    <a:pt x="3582988" y="1827213"/>
                  </a:lnTo>
                  <a:lnTo>
                    <a:pt x="3549650" y="1722437"/>
                  </a:lnTo>
                  <a:lnTo>
                    <a:pt x="3514726" y="1620837"/>
                  </a:lnTo>
                  <a:lnTo>
                    <a:pt x="3475038" y="1525587"/>
                  </a:lnTo>
                  <a:lnTo>
                    <a:pt x="3459802" y="1481266"/>
                  </a:lnTo>
                  <a:lnTo>
                    <a:pt x="3457576" y="1484313"/>
                  </a:lnTo>
                  <a:lnTo>
                    <a:pt x="3406776" y="1570038"/>
                  </a:lnTo>
                  <a:lnTo>
                    <a:pt x="3359150" y="1660525"/>
                  </a:lnTo>
                  <a:lnTo>
                    <a:pt x="3341750" y="1690108"/>
                  </a:lnTo>
                  <a:lnTo>
                    <a:pt x="3341688" y="1690688"/>
                  </a:lnTo>
                  <a:lnTo>
                    <a:pt x="3328988" y="1717675"/>
                  </a:lnTo>
                  <a:lnTo>
                    <a:pt x="3317876" y="1744663"/>
                  </a:lnTo>
                  <a:lnTo>
                    <a:pt x="3297238" y="1765300"/>
                  </a:lnTo>
                  <a:lnTo>
                    <a:pt x="3275014" y="1782763"/>
                  </a:lnTo>
                  <a:lnTo>
                    <a:pt x="3249614" y="1797050"/>
                  </a:lnTo>
                  <a:lnTo>
                    <a:pt x="3219450" y="1806575"/>
                  </a:lnTo>
                  <a:lnTo>
                    <a:pt x="2603954" y="1993900"/>
                  </a:lnTo>
                  <a:lnTo>
                    <a:pt x="2606676" y="1993900"/>
                  </a:lnTo>
                  <a:lnTo>
                    <a:pt x="2619376" y="1993900"/>
                  </a:lnTo>
                  <a:lnTo>
                    <a:pt x="2633663" y="2000250"/>
                  </a:lnTo>
                  <a:lnTo>
                    <a:pt x="2646363" y="2006600"/>
                  </a:lnTo>
                  <a:lnTo>
                    <a:pt x="2654300" y="2016125"/>
                  </a:lnTo>
                  <a:lnTo>
                    <a:pt x="2663826" y="2024063"/>
                  </a:lnTo>
                  <a:lnTo>
                    <a:pt x="2670176" y="2036763"/>
                  </a:lnTo>
                  <a:lnTo>
                    <a:pt x="2671763" y="2047875"/>
                  </a:lnTo>
                  <a:lnTo>
                    <a:pt x="2674938" y="2063751"/>
                  </a:lnTo>
                  <a:lnTo>
                    <a:pt x="2671763" y="2074863"/>
                  </a:lnTo>
                  <a:lnTo>
                    <a:pt x="2670176" y="2087563"/>
                  </a:lnTo>
                  <a:lnTo>
                    <a:pt x="2663826" y="2098676"/>
                  </a:lnTo>
                  <a:lnTo>
                    <a:pt x="2654300" y="2111375"/>
                  </a:lnTo>
                  <a:lnTo>
                    <a:pt x="3027362" y="2111375"/>
                  </a:lnTo>
                  <a:lnTo>
                    <a:pt x="3040062" y="2111375"/>
                  </a:lnTo>
                  <a:lnTo>
                    <a:pt x="3054350" y="2114550"/>
                  </a:lnTo>
                  <a:lnTo>
                    <a:pt x="3063876" y="2119313"/>
                  </a:lnTo>
                  <a:lnTo>
                    <a:pt x="3074988" y="2128838"/>
                  </a:lnTo>
                  <a:lnTo>
                    <a:pt x="3084514" y="2141538"/>
                  </a:lnTo>
                  <a:lnTo>
                    <a:pt x="3090862" y="2149475"/>
                  </a:lnTo>
                  <a:lnTo>
                    <a:pt x="3094038" y="2165350"/>
                  </a:lnTo>
                  <a:lnTo>
                    <a:pt x="3094038" y="2176463"/>
                  </a:lnTo>
                  <a:lnTo>
                    <a:pt x="3094038" y="2192338"/>
                  </a:lnTo>
                  <a:lnTo>
                    <a:pt x="3090862" y="2203450"/>
                  </a:lnTo>
                  <a:lnTo>
                    <a:pt x="3084514" y="2216150"/>
                  </a:lnTo>
                  <a:lnTo>
                    <a:pt x="3074988" y="2224088"/>
                  </a:lnTo>
                  <a:lnTo>
                    <a:pt x="3063876" y="2233613"/>
                  </a:lnTo>
                  <a:lnTo>
                    <a:pt x="3054350" y="2239963"/>
                  </a:lnTo>
                  <a:lnTo>
                    <a:pt x="3040062" y="2243138"/>
                  </a:lnTo>
                  <a:lnTo>
                    <a:pt x="3027362" y="2244725"/>
                  </a:lnTo>
                  <a:lnTo>
                    <a:pt x="2857501" y="2244725"/>
                  </a:lnTo>
                  <a:lnTo>
                    <a:pt x="2857501" y="3765551"/>
                  </a:lnTo>
                  <a:lnTo>
                    <a:pt x="2857501" y="3779838"/>
                  </a:lnTo>
                  <a:lnTo>
                    <a:pt x="2851151" y="3792538"/>
                  </a:lnTo>
                  <a:lnTo>
                    <a:pt x="2846388" y="3803651"/>
                  </a:lnTo>
                  <a:lnTo>
                    <a:pt x="2836863" y="3813176"/>
                  </a:lnTo>
                  <a:lnTo>
                    <a:pt x="2827338" y="3821113"/>
                  </a:lnTo>
                  <a:lnTo>
                    <a:pt x="2816226" y="3827463"/>
                  </a:lnTo>
                  <a:lnTo>
                    <a:pt x="2803526" y="3833813"/>
                  </a:lnTo>
                  <a:lnTo>
                    <a:pt x="2789238" y="3833813"/>
                  </a:lnTo>
                  <a:lnTo>
                    <a:pt x="2776538" y="3833813"/>
                  </a:lnTo>
                  <a:lnTo>
                    <a:pt x="2765426" y="3827463"/>
                  </a:lnTo>
                  <a:lnTo>
                    <a:pt x="2752726" y="3821113"/>
                  </a:lnTo>
                  <a:lnTo>
                    <a:pt x="2741613" y="3813176"/>
                  </a:lnTo>
                  <a:lnTo>
                    <a:pt x="2735263" y="3803651"/>
                  </a:lnTo>
                  <a:lnTo>
                    <a:pt x="2728913" y="3792538"/>
                  </a:lnTo>
                  <a:lnTo>
                    <a:pt x="2722563" y="3779838"/>
                  </a:lnTo>
                  <a:lnTo>
                    <a:pt x="2722563" y="3765551"/>
                  </a:lnTo>
                  <a:lnTo>
                    <a:pt x="2722563" y="2244725"/>
                  </a:lnTo>
                  <a:lnTo>
                    <a:pt x="274638" y="2244725"/>
                  </a:lnTo>
                  <a:lnTo>
                    <a:pt x="274638" y="3765551"/>
                  </a:lnTo>
                  <a:lnTo>
                    <a:pt x="271463" y="3779838"/>
                  </a:lnTo>
                  <a:lnTo>
                    <a:pt x="268288" y="3792538"/>
                  </a:lnTo>
                  <a:lnTo>
                    <a:pt x="263526" y="3803651"/>
                  </a:lnTo>
                  <a:lnTo>
                    <a:pt x="254000" y="3813176"/>
                  </a:lnTo>
                  <a:lnTo>
                    <a:pt x="244476" y="3821113"/>
                  </a:lnTo>
                  <a:lnTo>
                    <a:pt x="233363" y="3827463"/>
                  </a:lnTo>
                  <a:lnTo>
                    <a:pt x="217488" y="3833813"/>
                  </a:lnTo>
                  <a:lnTo>
                    <a:pt x="206376" y="3833813"/>
                  </a:lnTo>
                  <a:lnTo>
                    <a:pt x="190500" y="3833813"/>
                  </a:lnTo>
                  <a:lnTo>
                    <a:pt x="179388" y="3827463"/>
                  </a:lnTo>
                  <a:lnTo>
                    <a:pt x="166688" y="3821113"/>
                  </a:lnTo>
                  <a:lnTo>
                    <a:pt x="158750" y="3813176"/>
                  </a:lnTo>
                  <a:lnTo>
                    <a:pt x="149226" y="3803651"/>
                  </a:lnTo>
                  <a:lnTo>
                    <a:pt x="142876" y="3792538"/>
                  </a:lnTo>
                  <a:lnTo>
                    <a:pt x="139700" y="3779838"/>
                  </a:lnTo>
                  <a:lnTo>
                    <a:pt x="138113" y="3765551"/>
                  </a:lnTo>
                  <a:lnTo>
                    <a:pt x="138113" y="2244725"/>
                  </a:lnTo>
                  <a:lnTo>
                    <a:pt x="68263" y="2244725"/>
                  </a:lnTo>
                  <a:lnTo>
                    <a:pt x="53975" y="2243138"/>
                  </a:lnTo>
                  <a:lnTo>
                    <a:pt x="41275" y="2239963"/>
                  </a:lnTo>
                  <a:lnTo>
                    <a:pt x="30163" y="2233613"/>
                  </a:lnTo>
                  <a:lnTo>
                    <a:pt x="20638" y="2224088"/>
                  </a:lnTo>
                  <a:lnTo>
                    <a:pt x="12700" y="2216150"/>
                  </a:lnTo>
                  <a:lnTo>
                    <a:pt x="6350" y="2203450"/>
                  </a:lnTo>
                  <a:lnTo>
                    <a:pt x="0" y="2192338"/>
                  </a:lnTo>
                  <a:lnTo>
                    <a:pt x="0" y="2176463"/>
                  </a:lnTo>
                  <a:lnTo>
                    <a:pt x="0" y="2165350"/>
                  </a:lnTo>
                  <a:lnTo>
                    <a:pt x="6350" y="2149475"/>
                  </a:lnTo>
                  <a:lnTo>
                    <a:pt x="12700" y="2141538"/>
                  </a:lnTo>
                  <a:lnTo>
                    <a:pt x="20638" y="2128838"/>
                  </a:lnTo>
                  <a:lnTo>
                    <a:pt x="30163" y="2119313"/>
                  </a:lnTo>
                  <a:lnTo>
                    <a:pt x="41275" y="2114550"/>
                  </a:lnTo>
                  <a:lnTo>
                    <a:pt x="53975" y="2111375"/>
                  </a:lnTo>
                  <a:lnTo>
                    <a:pt x="68263" y="2111375"/>
                  </a:lnTo>
                  <a:lnTo>
                    <a:pt x="1738313" y="2111375"/>
                  </a:lnTo>
                  <a:lnTo>
                    <a:pt x="1731963" y="2098676"/>
                  </a:lnTo>
                  <a:lnTo>
                    <a:pt x="1722438" y="2087563"/>
                  </a:lnTo>
                  <a:lnTo>
                    <a:pt x="1719263" y="2074863"/>
                  </a:lnTo>
                  <a:lnTo>
                    <a:pt x="1719263" y="2063751"/>
                  </a:lnTo>
                  <a:lnTo>
                    <a:pt x="1719263" y="2062529"/>
                  </a:lnTo>
                  <a:lnTo>
                    <a:pt x="1690688" y="2057400"/>
                  </a:lnTo>
                  <a:lnTo>
                    <a:pt x="1677988" y="2051050"/>
                  </a:lnTo>
                  <a:lnTo>
                    <a:pt x="1666875" y="2039937"/>
                  </a:lnTo>
                  <a:lnTo>
                    <a:pt x="1639888" y="2009775"/>
                  </a:lnTo>
                  <a:lnTo>
                    <a:pt x="1617662" y="1970087"/>
                  </a:lnTo>
                  <a:lnTo>
                    <a:pt x="1597025" y="1928812"/>
                  </a:lnTo>
                  <a:lnTo>
                    <a:pt x="1565275" y="1854200"/>
                  </a:lnTo>
                  <a:lnTo>
                    <a:pt x="1552575" y="1820862"/>
                  </a:lnTo>
                  <a:lnTo>
                    <a:pt x="1484312" y="1576387"/>
                  </a:lnTo>
                  <a:lnTo>
                    <a:pt x="1444625" y="1443037"/>
                  </a:lnTo>
                  <a:lnTo>
                    <a:pt x="1412875" y="1311274"/>
                  </a:lnTo>
                  <a:lnTo>
                    <a:pt x="1385888" y="1192212"/>
                  </a:lnTo>
                  <a:lnTo>
                    <a:pt x="1373188" y="1138237"/>
                  </a:lnTo>
                  <a:lnTo>
                    <a:pt x="1366838" y="1090612"/>
                  </a:lnTo>
                  <a:lnTo>
                    <a:pt x="1365250" y="1047749"/>
                  </a:lnTo>
                  <a:lnTo>
                    <a:pt x="1365250" y="1015999"/>
                  </a:lnTo>
                  <a:lnTo>
                    <a:pt x="1370012" y="989012"/>
                  </a:lnTo>
                  <a:lnTo>
                    <a:pt x="1376362" y="979487"/>
                  </a:lnTo>
                  <a:lnTo>
                    <a:pt x="1379538" y="973137"/>
                  </a:lnTo>
                  <a:lnTo>
                    <a:pt x="1460500" y="935037"/>
                  </a:lnTo>
                  <a:lnTo>
                    <a:pt x="1738957" y="2015573"/>
                  </a:lnTo>
                  <a:lnTo>
                    <a:pt x="1749426" y="2006600"/>
                  </a:lnTo>
                  <a:lnTo>
                    <a:pt x="1758950" y="2000250"/>
                  </a:lnTo>
                  <a:lnTo>
                    <a:pt x="1773238" y="1993900"/>
                  </a:lnTo>
                  <a:lnTo>
                    <a:pt x="1785938" y="1993900"/>
                  </a:lnTo>
                  <a:lnTo>
                    <a:pt x="2264305" y="1993900"/>
                  </a:lnTo>
                  <a:lnTo>
                    <a:pt x="2257426" y="1985963"/>
                  </a:lnTo>
                  <a:lnTo>
                    <a:pt x="2244726" y="1958975"/>
                  </a:lnTo>
                  <a:lnTo>
                    <a:pt x="2236788" y="1928813"/>
                  </a:lnTo>
                  <a:lnTo>
                    <a:pt x="2233613" y="1898650"/>
                  </a:lnTo>
                  <a:lnTo>
                    <a:pt x="2236788" y="1868488"/>
                  </a:lnTo>
                  <a:lnTo>
                    <a:pt x="2244726" y="1839913"/>
                  </a:lnTo>
                  <a:lnTo>
                    <a:pt x="2260600" y="1812925"/>
                  </a:lnTo>
                  <a:lnTo>
                    <a:pt x="2278063" y="1792288"/>
                  </a:lnTo>
                  <a:lnTo>
                    <a:pt x="2301876" y="1773238"/>
                  </a:lnTo>
                  <a:lnTo>
                    <a:pt x="2328863" y="1758950"/>
                  </a:lnTo>
                  <a:lnTo>
                    <a:pt x="2359026" y="1749425"/>
                  </a:lnTo>
                  <a:lnTo>
                    <a:pt x="3084708" y="1528565"/>
                  </a:lnTo>
                  <a:lnTo>
                    <a:pt x="3311526" y="1152524"/>
                  </a:lnTo>
                  <a:lnTo>
                    <a:pt x="3349626" y="1084262"/>
                  </a:lnTo>
                  <a:lnTo>
                    <a:pt x="3368676" y="1050924"/>
                  </a:lnTo>
                  <a:lnTo>
                    <a:pt x="3389314" y="1017587"/>
                  </a:lnTo>
                  <a:lnTo>
                    <a:pt x="3413126" y="989012"/>
                  </a:lnTo>
                  <a:lnTo>
                    <a:pt x="3436938" y="958849"/>
                  </a:lnTo>
                  <a:lnTo>
                    <a:pt x="3467100" y="935037"/>
                  </a:lnTo>
                  <a:lnTo>
                    <a:pt x="3467392" y="934856"/>
                  </a:lnTo>
                  <a:lnTo>
                    <a:pt x="3475038" y="925512"/>
                  </a:lnTo>
                  <a:lnTo>
                    <a:pt x="3490912" y="911224"/>
                  </a:lnTo>
                  <a:lnTo>
                    <a:pt x="3505200" y="895349"/>
                  </a:lnTo>
                  <a:lnTo>
                    <a:pt x="3522244" y="882567"/>
                  </a:lnTo>
                  <a:lnTo>
                    <a:pt x="3517900" y="884237"/>
                  </a:lnTo>
                  <a:lnTo>
                    <a:pt x="3475038" y="895350"/>
                  </a:lnTo>
                  <a:lnTo>
                    <a:pt x="3433762" y="901700"/>
                  </a:lnTo>
                  <a:lnTo>
                    <a:pt x="3389314" y="908050"/>
                  </a:lnTo>
                  <a:lnTo>
                    <a:pt x="3344862" y="904875"/>
                  </a:lnTo>
                  <a:lnTo>
                    <a:pt x="3302000" y="901700"/>
                  </a:lnTo>
                  <a:lnTo>
                    <a:pt x="3257550" y="890587"/>
                  </a:lnTo>
                  <a:lnTo>
                    <a:pt x="3213100" y="877887"/>
                  </a:lnTo>
                  <a:lnTo>
                    <a:pt x="3171826" y="857250"/>
                  </a:lnTo>
                  <a:lnTo>
                    <a:pt x="3128962" y="836612"/>
                  </a:lnTo>
                  <a:lnTo>
                    <a:pt x="3094038" y="809625"/>
                  </a:lnTo>
                  <a:lnTo>
                    <a:pt x="3060700" y="779462"/>
                  </a:lnTo>
                  <a:lnTo>
                    <a:pt x="3030538" y="749300"/>
                  </a:lnTo>
                  <a:lnTo>
                    <a:pt x="3003550" y="714375"/>
                  </a:lnTo>
                  <a:lnTo>
                    <a:pt x="2979738" y="677862"/>
                  </a:lnTo>
                  <a:lnTo>
                    <a:pt x="2962276" y="639762"/>
                  </a:lnTo>
                  <a:lnTo>
                    <a:pt x="2944813" y="596900"/>
                  </a:lnTo>
                  <a:lnTo>
                    <a:pt x="2932113" y="555625"/>
                  </a:lnTo>
                  <a:lnTo>
                    <a:pt x="2925763" y="514350"/>
                  </a:lnTo>
                  <a:lnTo>
                    <a:pt x="2922588" y="468312"/>
                  </a:lnTo>
                  <a:lnTo>
                    <a:pt x="2922588" y="427037"/>
                  </a:lnTo>
                  <a:lnTo>
                    <a:pt x="2925763" y="382587"/>
                  </a:lnTo>
                  <a:lnTo>
                    <a:pt x="2938463" y="338137"/>
                  </a:lnTo>
                  <a:lnTo>
                    <a:pt x="2952750" y="292100"/>
                  </a:lnTo>
                  <a:lnTo>
                    <a:pt x="2971800" y="250825"/>
                  </a:lnTo>
                  <a:lnTo>
                    <a:pt x="2992438" y="212725"/>
                  </a:lnTo>
                  <a:lnTo>
                    <a:pt x="3019426" y="173037"/>
                  </a:lnTo>
                  <a:lnTo>
                    <a:pt x="3048000" y="141287"/>
                  </a:lnTo>
                  <a:lnTo>
                    <a:pt x="3078162" y="111125"/>
                  </a:lnTo>
                  <a:lnTo>
                    <a:pt x="3114676" y="84137"/>
                  </a:lnTo>
                  <a:lnTo>
                    <a:pt x="3149600" y="60325"/>
                  </a:lnTo>
                  <a:lnTo>
                    <a:pt x="3189288" y="41275"/>
                  </a:lnTo>
                  <a:lnTo>
                    <a:pt x="3230562" y="23812"/>
                  </a:lnTo>
                  <a:lnTo>
                    <a:pt x="3273426" y="12700"/>
                  </a:lnTo>
                  <a:lnTo>
                    <a:pt x="3314700" y="6350"/>
                  </a:lnTo>
                  <a:lnTo>
                    <a:pt x="3359150" y="0"/>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fontAlgn="auto">
                <a:spcBef>
                  <a:spcPts val="0"/>
                </a:spcBef>
                <a:spcAft>
                  <a:spcPts val="0"/>
                </a:spcAft>
              </a:pPr>
              <a:endParaRPr lang="zh-CN" altLang="en-US" sz="1900">
                <a:solidFill>
                  <a:srgbClr val="602222"/>
                </a:solidFill>
                <a:latin typeface="+mn-lt"/>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Effect transition="in" filter="fade">
                                      <p:cBhvr>
                                        <p:cTn id="15" dur="500"/>
                                        <p:tgtEl>
                                          <p:spTgt spid="16"/>
                                        </p:tgtEl>
                                      </p:cBhvr>
                                    </p:animEffect>
                                  </p:childTnLst>
                                </p:cTn>
                              </p:par>
                            </p:childTnLst>
                          </p:cTn>
                        </p:par>
                        <p:par>
                          <p:cTn id="16" fill="hold">
                            <p:stCondLst>
                              <p:cond delay="1000"/>
                            </p:stCondLst>
                            <p:childTnLst>
                              <p:par>
                                <p:cTn id="17" presetID="21" presetClass="entr" presetSubtype="1"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heel(1)">
                                      <p:cBhvr>
                                        <p:cTn id="19" dur="1000"/>
                                        <p:tgtEl>
                                          <p:spTgt spid="15"/>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p:tgtEl>
                                          <p:spTgt spid="11"/>
                                        </p:tgtEl>
                                        <p:attrNameLst>
                                          <p:attrName>ppt_x</p:attrName>
                                        </p:attrNameLst>
                                      </p:cBhvr>
                                      <p:tavLst>
                                        <p:tav tm="0">
                                          <p:val>
                                            <p:strVal val="#ppt_x-#ppt_w*1.125000"/>
                                          </p:val>
                                        </p:tav>
                                        <p:tav tm="100000">
                                          <p:val>
                                            <p:strVal val="#ppt_x"/>
                                          </p:val>
                                        </p:tav>
                                      </p:tavLst>
                                    </p:anim>
                                    <p:animEffect transition="in" filter="wipe(right)">
                                      <p:cBhvr>
                                        <p:cTn id="27" dur="500"/>
                                        <p:tgtEl>
                                          <p:spTgt spid="11"/>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p:tgtEl>
                                          <p:spTgt spid="12"/>
                                        </p:tgtEl>
                                        <p:attrNameLst>
                                          <p:attrName>ppt_y</p:attrName>
                                        </p:attrNameLst>
                                      </p:cBhvr>
                                      <p:tavLst>
                                        <p:tav tm="0">
                                          <p:val>
                                            <p:strVal val="#ppt_y-#ppt_h*1.125000"/>
                                          </p:val>
                                        </p:tav>
                                        <p:tav tm="100000">
                                          <p:val>
                                            <p:strVal val="#ppt_y"/>
                                          </p:val>
                                        </p:tav>
                                      </p:tavLst>
                                    </p:anim>
                                    <p:animEffect transition="in" filter="wipe(down)">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5"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02780" y="477138"/>
            <a:ext cx="1986441" cy="584775"/>
          </a:xfrm>
          <a:prstGeom prst="rect">
            <a:avLst/>
          </a:prstGeom>
        </p:spPr>
        <p:txBody>
          <a:bodyPr wrap="none">
            <a:spAutoFit/>
          </a:bodyPr>
          <a:lstStyle/>
          <a:p>
            <a:pPr algn="ctr"/>
            <a:r>
              <a:rPr lang="en-US" altLang="zh-CN" sz="3200" b="1" dirty="0">
                <a:solidFill>
                  <a:schemeClr val="tx1">
                    <a:lumMod val="85000"/>
                    <a:lumOff val="15000"/>
                  </a:schemeClr>
                </a:solidFill>
                <a:ea typeface="微软雅黑" panose="020B0503020204020204" pitchFamily="34" charset="-122"/>
              </a:rPr>
              <a:t>super</a:t>
            </a:r>
            <a:r>
              <a:rPr lang="zh-CN" altLang="en-US" sz="3200" b="1" dirty="0">
                <a:solidFill>
                  <a:schemeClr val="tx1">
                    <a:lumMod val="85000"/>
                    <a:lumOff val="15000"/>
                  </a:schemeClr>
                </a:solidFill>
                <a:ea typeface="微软雅黑" panose="020B0503020204020204" pitchFamily="34" charset="-122"/>
              </a:rPr>
              <a:t>方法</a:t>
            </a:r>
            <a:endParaRPr lang="zh-CN" altLang="en-US" sz="3200" b="1" dirty="0">
              <a:solidFill>
                <a:schemeClr val="tx1">
                  <a:lumMod val="85000"/>
                  <a:lumOff val="15000"/>
                </a:schemeClr>
              </a:solidFill>
              <a:ea typeface="微软雅黑" panose="020B0503020204020204" pitchFamily="34" charset="-122"/>
            </a:endParaRPr>
          </a:p>
        </p:txBody>
      </p:sp>
      <p:sp>
        <p:nvSpPr>
          <p:cNvPr id="11" name="矩形 10"/>
          <p:cNvSpPr/>
          <p:nvPr/>
        </p:nvSpPr>
        <p:spPr>
          <a:xfrm>
            <a:off x="2637670" y="1663191"/>
            <a:ext cx="4237266" cy="523220"/>
          </a:xfrm>
          <a:prstGeom prst="rect">
            <a:avLst/>
          </a:prstGeom>
        </p:spPr>
        <p:txBody>
          <a:bodyPr wrap="square">
            <a:spAutoFit/>
          </a:bodyPr>
          <a:lstStyle/>
          <a:p>
            <a:r>
              <a:rPr lang="zh-CN" altLang="en-US" sz="2800" b="1" dirty="0">
                <a:solidFill>
                  <a:schemeClr val="tx1">
                    <a:lumMod val="85000"/>
                    <a:lumOff val="15000"/>
                  </a:schemeClr>
                </a:solidFill>
                <a:ea typeface="微软雅黑" panose="020B0503020204020204" pitchFamily="34" charset="-122"/>
              </a:rPr>
              <a:t>例：</a:t>
            </a:r>
            <a:r>
              <a:rPr lang="en-US" altLang="zh-CN" sz="2800" b="1" dirty="0">
                <a:solidFill>
                  <a:schemeClr val="tx1">
                    <a:lumMod val="85000"/>
                    <a:lumOff val="15000"/>
                  </a:schemeClr>
                </a:solidFill>
                <a:ea typeface="微软雅黑" panose="020B0503020204020204" pitchFamily="34" charset="-122"/>
              </a:rPr>
              <a:t>super</a:t>
            </a:r>
            <a:r>
              <a:rPr lang="zh-CN" altLang="en-US" sz="2800" b="1" dirty="0">
                <a:solidFill>
                  <a:schemeClr val="tx1">
                    <a:lumMod val="85000"/>
                    <a:lumOff val="15000"/>
                  </a:schemeClr>
                </a:solidFill>
                <a:ea typeface="微软雅黑" panose="020B0503020204020204" pitchFamily="34" charset="-122"/>
              </a:rPr>
              <a:t>方法使用示例。</a:t>
            </a:r>
            <a:endParaRPr lang="zh-CN" altLang="en-US" sz="2800" b="1" dirty="0">
              <a:solidFill>
                <a:schemeClr val="tx1">
                  <a:lumMod val="85000"/>
                  <a:lumOff val="15000"/>
                </a:schemeClr>
              </a:solidFill>
              <a:ea typeface="微软雅黑" panose="020B0503020204020204" pitchFamily="34" charset="-122"/>
            </a:endParaRPr>
          </a:p>
        </p:txBody>
      </p:sp>
      <p:sp>
        <p:nvSpPr>
          <p:cNvPr id="12" name="矩形 11"/>
          <p:cNvSpPr/>
          <p:nvPr/>
        </p:nvSpPr>
        <p:spPr>
          <a:xfrm>
            <a:off x="1016579" y="2225201"/>
            <a:ext cx="10458078" cy="3600153"/>
          </a:xfrm>
          <a:prstGeom prst="rect">
            <a:avLst/>
          </a:prstGeom>
        </p:spPr>
        <p:txBody>
          <a:bodyPr wrap="square">
            <a:spAutoFit/>
          </a:bodyPr>
          <a:lstStyle/>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10	class Postgraduate(Student): #</a:t>
            </a:r>
            <a:r>
              <a:rPr lang="zh-CN" altLang="en-US" sz="2400" dirty="0">
                <a:solidFill>
                  <a:schemeClr val="tx1">
                    <a:lumMod val="85000"/>
                    <a:lumOff val="15000"/>
                  </a:schemeClr>
                </a:solidFill>
                <a:ea typeface="微软雅黑" panose="020B0503020204020204" pitchFamily="34" charset="-122"/>
              </a:rPr>
              <a:t>以</a:t>
            </a: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类作为父类定义子类</a:t>
            </a:r>
            <a:r>
              <a:rPr lang="en-US" altLang="zh-CN" sz="2400" dirty="0">
                <a:solidFill>
                  <a:schemeClr val="tx1">
                    <a:lumMod val="85000"/>
                    <a:lumOff val="15000"/>
                  </a:schemeClr>
                </a:solidFill>
                <a:ea typeface="微软雅黑" panose="020B0503020204020204" pitchFamily="34" charset="-122"/>
              </a:rPr>
              <a:t>Postgraduate</a:t>
            </a:r>
            <a:endParaRPr lang="en-US" altLang="zh-CN" sz="2400" dirty="0">
              <a:solidFill>
                <a:schemeClr val="tx1">
                  <a:lumMod val="85000"/>
                  <a:lumOff val="15000"/>
                </a:schemeClr>
              </a:solidFill>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11	    def __</a:t>
            </a:r>
            <a:r>
              <a:rPr lang="en-US" altLang="zh-CN" sz="2400" dirty="0" err="1">
                <a:solidFill>
                  <a:schemeClr val="tx1">
                    <a:lumMod val="85000"/>
                    <a:lumOff val="15000"/>
                  </a:schemeClr>
                </a:solidFill>
                <a:ea typeface="微软雅黑" panose="020B0503020204020204" pitchFamily="34" charset="-122"/>
              </a:rPr>
              <a:t>init</a:t>
            </a:r>
            <a:r>
              <a:rPr lang="en-US" altLang="zh-CN" sz="2400" dirty="0">
                <a:solidFill>
                  <a:schemeClr val="tx1">
                    <a:lumMod val="85000"/>
                    <a:lumOff val="15000"/>
                  </a:schemeClr>
                </a:solidFill>
                <a:ea typeface="微软雅黑" panose="020B0503020204020204" pitchFamily="34" charset="-122"/>
              </a:rPr>
              <a:t>__(self, </a:t>
            </a:r>
            <a:r>
              <a:rPr lang="en-US" altLang="zh-CN" sz="2400" dirty="0" err="1">
                <a:solidFill>
                  <a:schemeClr val="tx1">
                    <a:lumMod val="85000"/>
                    <a:lumOff val="15000"/>
                  </a:schemeClr>
                </a:solidFill>
                <a:ea typeface="微软雅黑" panose="020B0503020204020204" pitchFamily="34" charset="-122"/>
              </a:rPr>
              <a:t>sno</a:t>
            </a:r>
            <a:r>
              <a:rPr lang="en-US" altLang="zh-CN" sz="2400" dirty="0">
                <a:solidFill>
                  <a:schemeClr val="tx1">
                    <a:lumMod val="85000"/>
                    <a:lumOff val="15000"/>
                  </a:schemeClr>
                </a:solidFill>
                <a:ea typeface="微软雅黑" panose="020B0503020204020204" pitchFamily="34" charset="-122"/>
              </a:rPr>
              <a:t>, name, tutor): #</a:t>
            </a:r>
            <a:r>
              <a:rPr lang="zh-CN" altLang="en-US" sz="2400" dirty="0">
                <a:solidFill>
                  <a:schemeClr val="tx1">
                    <a:lumMod val="85000"/>
                    <a:lumOff val="15000"/>
                  </a:schemeClr>
                </a:solidFill>
                <a:ea typeface="微软雅黑" panose="020B0503020204020204" pitchFamily="34" charset="-122"/>
              </a:rPr>
              <a:t>定义构造方法</a:t>
            </a:r>
            <a:endParaRPr lang="zh-CN" altLang="en-US" sz="2400" dirty="0">
              <a:solidFill>
                <a:schemeClr val="tx1">
                  <a:lumMod val="85000"/>
                  <a:lumOff val="15000"/>
                </a:schemeClr>
              </a:solidFill>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12	        print('Postgraduate</a:t>
            </a:r>
            <a:r>
              <a:rPr lang="zh-CN" altLang="en-US" sz="2400" dirty="0">
                <a:solidFill>
                  <a:schemeClr val="tx1">
                    <a:lumMod val="85000"/>
                    <a:lumOff val="15000"/>
                  </a:schemeClr>
                </a:solidFill>
                <a:ea typeface="微软雅黑" panose="020B0503020204020204" pitchFamily="34" charset="-122"/>
              </a:rPr>
              <a:t>类构造方法被调用！</a:t>
            </a:r>
            <a:r>
              <a:rPr lang="en-US" altLang="zh-CN" sz="2400" dirty="0">
                <a:solidFill>
                  <a:schemeClr val="tx1">
                    <a:lumMod val="85000"/>
                    <a:lumOff val="15000"/>
                  </a:schemeClr>
                </a:solidFill>
                <a:ea typeface="微软雅黑" panose="020B0503020204020204" pitchFamily="34" charset="-122"/>
              </a:rPr>
              <a:t>')</a:t>
            </a:r>
            <a:endParaRPr lang="en-US" altLang="zh-CN" sz="2400" dirty="0">
              <a:solidFill>
                <a:schemeClr val="tx1">
                  <a:lumMod val="85000"/>
                  <a:lumOff val="15000"/>
                </a:schemeClr>
              </a:solidFill>
              <a:ea typeface="微软雅黑" panose="020B0503020204020204" pitchFamily="34" charset="-122"/>
            </a:endParaRPr>
          </a:p>
          <a:p>
            <a:pPr>
              <a:lnSpc>
                <a:spcPct val="120000"/>
              </a:lnSpc>
              <a:spcBef>
                <a:spcPct val="0"/>
              </a:spcBef>
              <a:defRPr/>
            </a:pPr>
            <a:r>
              <a:rPr lang="en-US" altLang="zh-CN" sz="2400" b="1" dirty="0">
                <a:solidFill>
                  <a:schemeClr val="tx1">
                    <a:lumMod val="85000"/>
                    <a:lumOff val="15000"/>
                  </a:schemeClr>
                </a:solidFill>
                <a:ea typeface="微软雅黑" panose="020B0503020204020204" pitchFamily="34" charset="-122"/>
              </a:rPr>
              <a:t>13	        super().__</a:t>
            </a:r>
            <a:r>
              <a:rPr lang="en-US" altLang="zh-CN" sz="2400" b="1" dirty="0" err="1">
                <a:solidFill>
                  <a:schemeClr val="tx1">
                    <a:lumMod val="85000"/>
                    <a:lumOff val="15000"/>
                  </a:schemeClr>
                </a:solidFill>
                <a:ea typeface="微软雅黑" panose="020B0503020204020204" pitchFamily="34" charset="-122"/>
              </a:rPr>
              <a:t>init</a:t>
            </a:r>
            <a:r>
              <a:rPr lang="en-US" altLang="zh-CN" sz="2400" b="1" dirty="0">
                <a:solidFill>
                  <a:schemeClr val="tx1">
                    <a:lumMod val="85000"/>
                    <a:lumOff val="15000"/>
                  </a:schemeClr>
                </a:solidFill>
                <a:ea typeface="微软雅黑" panose="020B0503020204020204" pitchFamily="34" charset="-122"/>
              </a:rPr>
              <a:t>__(</a:t>
            </a:r>
            <a:r>
              <a:rPr lang="en-US" altLang="zh-CN" sz="2400" b="1" dirty="0" err="1">
                <a:solidFill>
                  <a:schemeClr val="tx1">
                    <a:lumMod val="85000"/>
                    <a:lumOff val="15000"/>
                  </a:schemeClr>
                </a:solidFill>
                <a:ea typeface="微软雅黑" panose="020B0503020204020204" pitchFamily="34" charset="-122"/>
              </a:rPr>
              <a:t>sno</a:t>
            </a:r>
            <a:r>
              <a:rPr lang="en-US" altLang="zh-CN" sz="2400" b="1" dirty="0">
                <a:solidFill>
                  <a:schemeClr val="tx1">
                    <a:lumMod val="85000"/>
                    <a:lumOff val="15000"/>
                  </a:schemeClr>
                </a:solidFill>
                <a:ea typeface="微软雅黑" panose="020B0503020204020204" pitchFamily="34" charset="-122"/>
              </a:rPr>
              <a:t>, name) #</a:t>
            </a:r>
            <a:r>
              <a:rPr lang="zh-CN" altLang="en-US" sz="2400" b="1" dirty="0">
                <a:solidFill>
                  <a:schemeClr val="tx1">
                    <a:lumMod val="85000"/>
                    <a:lumOff val="15000"/>
                  </a:schemeClr>
                </a:solidFill>
                <a:ea typeface="微软雅黑" panose="020B0503020204020204" pitchFamily="34" charset="-122"/>
              </a:rPr>
              <a:t>调用父类的构造方法</a:t>
            </a:r>
            <a:endParaRPr lang="zh-CN" altLang="en-US" sz="2400" b="1" dirty="0">
              <a:solidFill>
                <a:schemeClr val="tx1">
                  <a:lumMod val="85000"/>
                  <a:lumOff val="15000"/>
                </a:schemeClr>
              </a:solidFill>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14	        </a:t>
            </a:r>
            <a:r>
              <a:rPr lang="en-US" altLang="zh-CN" sz="2400" dirty="0" err="1">
                <a:solidFill>
                  <a:schemeClr val="tx1">
                    <a:lumMod val="85000"/>
                    <a:lumOff val="15000"/>
                  </a:schemeClr>
                </a:solidFill>
                <a:ea typeface="微软雅黑" panose="020B0503020204020204" pitchFamily="34" charset="-122"/>
              </a:rPr>
              <a:t>self.tutor</a:t>
            </a:r>
            <a:r>
              <a:rPr lang="en-US" altLang="zh-CN" sz="2400" dirty="0">
                <a:solidFill>
                  <a:schemeClr val="tx1">
                    <a:lumMod val="85000"/>
                    <a:lumOff val="15000"/>
                  </a:schemeClr>
                </a:solidFill>
                <a:ea typeface="微软雅黑" panose="020B0503020204020204" pitchFamily="34" charset="-122"/>
              </a:rPr>
              <a:t>=tutor #</a:t>
            </a:r>
            <a:r>
              <a:rPr lang="zh-CN" altLang="en-US" sz="2400" dirty="0">
                <a:solidFill>
                  <a:schemeClr val="tx1">
                    <a:lumMod val="85000"/>
                    <a:lumOff val="15000"/>
                  </a:schemeClr>
                </a:solidFill>
                <a:ea typeface="微软雅黑" panose="020B0503020204020204" pitchFamily="34" charset="-122"/>
              </a:rPr>
              <a:t>将</a:t>
            </a:r>
            <a:r>
              <a:rPr lang="en-US" altLang="zh-CN" sz="2400" dirty="0">
                <a:solidFill>
                  <a:schemeClr val="tx1">
                    <a:lumMod val="85000"/>
                    <a:lumOff val="15000"/>
                  </a:schemeClr>
                </a:solidFill>
                <a:ea typeface="微软雅黑" panose="020B0503020204020204" pitchFamily="34" charset="-122"/>
              </a:rPr>
              <a:t>self</a:t>
            </a:r>
            <a:r>
              <a:rPr lang="zh-CN" altLang="en-US" sz="2400" dirty="0">
                <a:solidFill>
                  <a:schemeClr val="tx1">
                    <a:lumMod val="85000"/>
                    <a:lumOff val="15000"/>
                  </a:schemeClr>
                </a:solidFill>
                <a:ea typeface="微软雅黑" panose="020B0503020204020204" pitchFamily="34" charset="-122"/>
              </a:rPr>
              <a:t>对象的</a:t>
            </a:r>
            <a:r>
              <a:rPr lang="en-US" altLang="zh-CN" sz="2400" dirty="0">
                <a:solidFill>
                  <a:schemeClr val="tx1">
                    <a:lumMod val="85000"/>
                    <a:lumOff val="15000"/>
                  </a:schemeClr>
                </a:solidFill>
                <a:ea typeface="微软雅黑" panose="020B0503020204020204" pitchFamily="34" charset="-122"/>
              </a:rPr>
              <a:t>tutor</a:t>
            </a:r>
            <a:r>
              <a:rPr lang="zh-CN" altLang="en-US" sz="2400" dirty="0">
                <a:solidFill>
                  <a:schemeClr val="tx1">
                    <a:lumMod val="85000"/>
                    <a:lumOff val="15000"/>
                  </a:schemeClr>
                </a:solidFill>
                <a:ea typeface="微软雅黑" panose="020B0503020204020204" pitchFamily="34" charset="-122"/>
              </a:rPr>
              <a:t>属性赋为形参</a:t>
            </a:r>
            <a:r>
              <a:rPr lang="en-US" altLang="zh-CN" sz="2400" dirty="0">
                <a:solidFill>
                  <a:schemeClr val="tx1">
                    <a:lumMod val="85000"/>
                    <a:lumOff val="15000"/>
                  </a:schemeClr>
                </a:solidFill>
                <a:ea typeface="微软雅黑" panose="020B0503020204020204" pitchFamily="34" charset="-122"/>
              </a:rPr>
              <a:t>tutor</a:t>
            </a:r>
            <a:r>
              <a:rPr lang="zh-CN" altLang="en-US" sz="2400" dirty="0">
                <a:solidFill>
                  <a:schemeClr val="tx1">
                    <a:lumMod val="85000"/>
                    <a:lumOff val="15000"/>
                  </a:schemeClr>
                </a:solidFill>
                <a:ea typeface="微软雅黑" panose="020B0503020204020204" pitchFamily="34" charset="-122"/>
              </a:rPr>
              <a:t>的值</a:t>
            </a:r>
            <a:endParaRPr lang="zh-CN" altLang="en-US" sz="2400" dirty="0">
              <a:solidFill>
                <a:schemeClr val="tx1">
                  <a:lumMod val="85000"/>
                  <a:lumOff val="15000"/>
                </a:schemeClr>
              </a:solidFill>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15	if __name__=='__main__':</a:t>
            </a:r>
            <a:endParaRPr lang="en-US" altLang="zh-CN" sz="2400" dirty="0">
              <a:solidFill>
                <a:schemeClr val="tx1">
                  <a:lumMod val="85000"/>
                  <a:lumOff val="15000"/>
                </a:schemeClr>
              </a:solidFill>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16	    </a:t>
            </a:r>
            <a:r>
              <a:rPr lang="en-US" altLang="zh-CN" sz="2400" dirty="0" err="1">
                <a:solidFill>
                  <a:schemeClr val="tx1">
                    <a:lumMod val="85000"/>
                    <a:lumOff val="15000"/>
                  </a:schemeClr>
                </a:solidFill>
                <a:ea typeface="微软雅黑" panose="020B0503020204020204" pitchFamily="34" charset="-122"/>
              </a:rPr>
              <a:t>pg</a:t>
            </a:r>
            <a:r>
              <a:rPr lang="en-US" altLang="zh-CN" sz="2400" dirty="0">
                <a:solidFill>
                  <a:schemeClr val="tx1">
                    <a:lumMod val="85000"/>
                    <a:lumOff val="15000"/>
                  </a:schemeClr>
                </a:solidFill>
                <a:ea typeface="微软雅黑" panose="020B0503020204020204" pitchFamily="34" charset="-122"/>
              </a:rPr>
              <a:t>=Postgraduate('1810100','</a:t>
            </a:r>
            <a:r>
              <a:rPr lang="zh-CN" altLang="en-US" sz="2400" dirty="0">
                <a:solidFill>
                  <a:schemeClr val="tx1">
                    <a:lumMod val="85000"/>
                    <a:lumOff val="15000"/>
                  </a:schemeClr>
                </a:solidFill>
                <a:ea typeface="微软雅黑" panose="020B0503020204020204" pitchFamily="34" charset="-122"/>
              </a:rPr>
              <a:t>李晓明</a:t>
            </a:r>
            <a:r>
              <a:rPr lang="en-US" altLang="zh-CN" sz="2400" dirty="0">
                <a:solidFill>
                  <a:schemeClr val="tx1">
                    <a:lumMod val="85000"/>
                    <a:lumOff val="15000"/>
                  </a:schemeClr>
                </a:solidFill>
                <a:ea typeface="微软雅黑" panose="020B0503020204020204" pitchFamily="34" charset="-122"/>
              </a:rPr>
              <a:t>','</a:t>
            </a:r>
            <a:r>
              <a:rPr lang="zh-CN" altLang="en-US" sz="2400" dirty="0">
                <a:solidFill>
                  <a:schemeClr val="tx1">
                    <a:lumMod val="85000"/>
                    <a:lumOff val="15000"/>
                  </a:schemeClr>
                </a:solidFill>
                <a:ea typeface="微软雅黑" panose="020B0503020204020204" pitchFamily="34" charset="-122"/>
              </a:rPr>
              <a:t>马红</a:t>
            </a:r>
            <a:r>
              <a:rPr lang="en-US" altLang="zh-CN" sz="2400" dirty="0">
                <a:solidFill>
                  <a:schemeClr val="tx1">
                    <a:lumMod val="85000"/>
                    <a:lumOff val="15000"/>
                  </a:schemeClr>
                </a:solidFill>
                <a:ea typeface="微软雅黑" panose="020B0503020204020204" pitchFamily="34" charset="-122"/>
              </a:rPr>
              <a:t>') #</a:t>
            </a:r>
            <a:r>
              <a:rPr lang="zh-CN" altLang="en-US" sz="2400" dirty="0">
                <a:solidFill>
                  <a:schemeClr val="tx1">
                    <a:lumMod val="85000"/>
                    <a:lumOff val="15000"/>
                  </a:schemeClr>
                </a:solidFill>
                <a:ea typeface="微软雅黑" panose="020B0503020204020204" pitchFamily="34" charset="-122"/>
              </a:rPr>
              <a:t>创建</a:t>
            </a:r>
            <a:r>
              <a:rPr lang="en-US" altLang="zh-CN" sz="2400" dirty="0">
                <a:solidFill>
                  <a:schemeClr val="tx1">
                    <a:lumMod val="85000"/>
                    <a:lumOff val="15000"/>
                  </a:schemeClr>
                </a:solidFill>
                <a:ea typeface="微软雅黑" panose="020B0503020204020204" pitchFamily="34" charset="-122"/>
              </a:rPr>
              <a:t>Postgraduate</a:t>
            </a:r>
            <a:r>
              <a:rPr lang="zh-CN" altLang="en-US" sz="2400" dirty="0">
                <a:solidFill>
                  <a:schemeClr val="tx1">
                    <a:lumMod val="85000"/>
                    <a:lumOff val="15000"/>
                  </a:schemeClr>
                </a:solidFill>
                <a:ea typeface="微软雅黑" panose="020B0503020204020204" pitchFamily="34" charset="-122"/>
              </a:rPr>
              <a:t>类对象</a:t>
            </a:r>
            <a:r>
              <a:rPr lang="en-US" altLang="zh-CN" sz="2400" dirty="0" err="1">
                <a:solidFill>
                  <a:schemeClr val="tx1">
                    <a:lumMod val="85000"/>
                    <a:lumOff val="15000"/>
                  </a:schemeClr>
                </a:solidFill>
                <a:ea typeface="微软雅黑" panose="020B0503020204020204" pitchFamily="34" charset="-122"/>
              </a:rPr>
              <a:t>pg</a:t>
            </a:r>
            <a:endParaRPr lang="en-US" altLang="zh-CN" sz="2400" dirty="0">
              <a:solidFill>
                <a:schemeClr val="tx1">
                  <a:lumMod val="85000"/>
                  <a:lumOff val="15000"/>
                </a:schemeClr>
              </a:solidFill>
              <a:ea typeface="微软雅黑" panose="020B0503020204020204" pitchFamily="34" charset="-122"/>
            </a:endParaRPr>
          </a:p>
          <a:p>
            <a:pPr>
              <a:lnSpc>
                <a:spcPct val="120000"/>
              </a:lnSpc>
              <a:spcBef>
                <a:spcPct val="0"/>
              </a:spcBef>
              <a:defRPr/>
            </a:pPr>
            <a:r>
              <a:rPr lang="en-US" altLang="zh-CN" sz="2400" dirty="0">
                <a:solidFill>
                  <a:schemeClr val="tx1">
                    <a:lumMod val="85000"/>
                    <a:lumOff val="15000"/>
                  </a:schemeClr>
                </a:solidFill>
                <a:ea typeface="微软雅黑" panose="020B0503020204020204" pitchFamily="34" charset="-122"/>
              </a:rPr>
              <a:t>17	    print('</a:t>
            </a:r>
            <a:r>
              <a:rPr lang="zh-CN" altLang="en-US" sz="2400" dirty="0">
                <a:solidFill>
                  <a:schemeClr val="tx1">
                    <a:lumMod val="85000"/>
                    <a:lumOff val="15000"/>
                  </a:schemeClr>
                </a:solidFill>
                <a:ea typeface="微软雅黑" panose="020B0503020204020204" pitchFamily="34" charset="-122"/>
              </a:rPr>
              <a:t>学号：</a:t>
            </a:r>
            <a:r>
              <a:rPr lang="en-US" altLang="zh-CN" sz="2400" dirty="0">
                <a:solidFill>
                  <a:schemeClr val="tx1">
                    <a:lumMod val="85000"/>
                    <a:lumOff val="15000"/>
                  </a:schemeClr>
                </a:solidFill>
                <a:ea typeface="微软雅黑" panose="020B0503020204020204" pitchFamily="34" charset="-122"/>
              </a:rPr>
              <a:t>%s</a:t>
            </a:r>
            <a:r>
              <a:rPr lang="zh-CN" altLang="en-US" sz="2400" dirty="0">
                <a:solidFill>
                  <a:schemeClr val="tx1">
                    <a:lumMod val="85000"/>
                    <a:lumOff val="15000"/>
                  </a:schemeClr>
                </a:solidFill>
                <a:ea typeface="微软雅黑" panose="020B0503020204020204" pitchFamily="34" charset="-122"/>
              </a:rPr>
              <a:t>，姓名：</a:t>
            </a:r>
            <a:r>
              <a:rPr lang="en-US" altLang="zh-CN" sz="2400" dirty="0">
                <a:solidFill>
                  <a:schemeClr val="tx1">
                    <a:lumMod val="85000"/>
                    <a:lumOff val="15000"/>
                  </a:schemeClr>
                </a:solidFill>
                <a:ea typeface="微软雅黑" panose="020B0503020204020204" pitchFamily="34" charset="-122"/>
              </a:rPr>
              <a:t>%s</a:t>
            </a:r>
            <a:r>
              <a:rPr lang="zh-CN" altLang="en-US" sz="2400" dirty="0">
                <a:solidFill>
                  <a:schemeClr val="tx1">
                    <a:lumMod val="85000"/>
                    <a:lumOff val="15000"/>
                  </a:schemeClr>
                </a:solidFill>
                <a:ea typeface="微软雅黑" panose="020B0503020204020204" pitchFamily="34" charset="-122"/>
              </a:rPr>
              <a:t>，导师：</a:t>
            </a:r>
            <a:r>
              <a:rPr lang="en-US" altLang="zh-CN" sz="2400" dirty="0">
                <a:solidFill>
                  <a:schemeClr val="tx1">
                    <a:lumMod val="85000"/>
                    <a:lumOff val="15000"/>
                  </a:schemeClr>
                </a:solidFill>
                <a:ea typeface="微软雅黑" panose="020B0503020204020204" pitchFamily="34" charset="-122"/>
              </a:rPr>
              <a:t>%s'%(</a:t>
            </a:r>
            <a:r>
              <a:rPr lang="en-US" altLang="zh-CN" sz="2400" dirty="0" err="1">
                <a:solidFill>
                  <a:schemeClr val="tx1">
                    <a:lumMod val="85000"/>
                    <a:lumOff val="15000"/>
                  </a:schemeClr>
                </a:solidFill>
                <a:ea typeface="微软雅黑" panose="020B0503020204020204" pitchFamily="34" charset="-122"/>
              </a:rPr>
              <a:t>pg.sno,pg.name,pg.tutor</a:t>
            </a:r>
            <a:r>
              <a:rPr lang="en-US" altLang="zh-CN" sz="2400" dirty="0">
                <a:solidFill>
                  <a:schemeClr val="tx1">
                    <a:lumMod val="85000"/>
                    <a:lumOff val="15000"/>
                  </a:schemeClr>
                </a:solidFill>
                <a:ea typeface="微软雅黑" panose="020B0503020204020204" pitchFamily="34" charset="-122"/>
              </a:rPr>
              <a:t>))</a:t>
            </a:r>
            <a:endParaRPr lang="en-US" altLang="zh-CN" sz="2400" dirty="0">
              <a:solidFill>
                <a:schemeClr val="tx1">
                  <a:lumMod val="85000"/>
                  <a:lumOff val="15000"/>
                </a:schemeClr>
              </a:solidFill>
              <a:ea typeface="微软雅黑" panose="020B0503020204020204" pitchFamily="34" charset="-122"/>
            </a:endParaRPr>
          </a:p>
        </p:txBody>
      </p:sp>
      <p:cxnSp>
        <p:nvCxnSpPr>
          <p:cNvPr id="13" name="直接连接符 12"/>
          <p:cNvCxnSpPr/>
          <p:nvPr/>
        </p:nvCxnSpPr>
        <p:spPr>
          <a:xfrm>
            <a:off x="1119929" y="2186411"/>
            <a:ext cx="5755007" cy="0"/>
          </a:xfrm>
          <a:prstGeom prst="line">
            <a:avLst/>
          </a:prstGeom>
          <a:ln>
            <a:solidFill>
              <a:schemeClr val="tx1">
                <a:lumMod val="85000"/>
                <a:lumOff val="1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554913" y="1585177"/>
            <a:ext cx="184731" cy="523220"/>
          </a:xfrm>
          <a:prstGeom prst="rect">
            <a:avLst/>
          </a:prstGeom>
          <a:noFill/>
        </p:spPr>
        <p:txBody>
          <a:bodyPr wrap="none" rtlCol="0">
            <a:spAutoFit/>
          </a:bodyPr>
          <a:lstStyle/>
          <a:p>
            <a:endParaRPr lang="zh-CN" altLang="en-US" sz="2800" dirty="0"/>
          </a:p>
        </p:txBody>
      </p:sp>
      <p:sp>
        <p:nvSpPr>
          <p:cNvPr id="15" name="KSO_Shape"/>
          <p:cNvSpPr/>
          <p:nvPr/>
        </p:nvSpPr>
        <p:spPr>
          <a:xfrm>
            <a:off x="790369" y="1542608"/>
            <a:ext cx="10684288" cy="4499173"/>
          </a:xfrm>
          <a:prstGeom prst="roundRect">
            <a:avLst>
              <a:gd name="adj" fmla="val 110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nvGrpSpPr>
          <p:cNvPr id="16" name="组合 15"/>
          <p:cNvGrpSpPr/>
          <p:nvPr/>
        </p:nvGrpSpPr>
        <p:grpSpPr>
          <a:xfrm>
            <a:off x="1410291" y="1273737"/>
            <a:ext cx="1082757" cy="1082757"/>
            <a:chOff x="2055662" y="1762598"/>
            <a:chExt cx="1082757" cy="1082757"/>
          </a:xfrm>
        </p:grpSpPr>
        <p:sp>
          <p:nvSpPr>
            <p:cNvPr id="17" name="KSO_Shape"/>
            <p:cNvSpPr/>
            <p:nvPr/>
          </p:nvSpPr>
          <p:spPr>
            <a:xfrm>
              <a:off x="2055662" y="1762598"/>
              <a:ext cx="1082757" cy="1082757"/>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8" name="KSO_Shape"/>
            <p:cNvSpPr/>
            <p:nvPr/>
          </p:nvSpPr>
          <p:spPr bwMode="auto">
            <a:xfrm>
              <a:off x="2200284" y="1980847"/>
              <a:ext cx="758352" cy="613001"/>
            </a:xfrm>
            <a:custGeom>
              <a:avLst/>
              <a:gdLst/>
              <a:ahLst/>
              <a:cxnLst/>
              <a:rect l="0" t="0" r="r" b="b"/>
              <a:pathLst>
                <a:path w="4741862" h="3833813">
                  <a:moveTo>
                    <a:pt x="247650" y="2000250"/>
                  </a:moveTo>
                  <a:lnTo>
                    <a:pt x="1016000" y="2000250"/>
                  </a:lnTo>
                  <a:lnTo>
                    <a:pt x="1030288" y="2003425"/>
                  </a:lnTo>
                  <a:lnTo>
                    <a:pt x="1041400" y="2012950"/>
                  </a:lnTo>
                  <a:lnTo>
                    <a:pt x="1050925" y="2020888"/>
                  </a:lnTo>
                  <a:lnTo>
                    <a:pt x="1054100" y="2036763"/>
                  </a:lnTo>
                  <a:lnTo>
                    <a:pt x="1050925" y="2051051"/>
                  </a:lnTo>
                  <a:lnTo>
                    <a:pt x="1041400" y="2063751"/>
                  </a:lnTo>
                  <a:lnTo>
                    <a:pt x="1030288" y="2071688"/>
                  </a:lnTo>
                  <a:lnTo>
                    <a:pt x="1016000" y="2074863"/>
                  </a:lnTo>
                  <a:lnTo>
                    <a:pt x="247650" y="2074863"/>
                  </a:lnTo>
                  <a:lnTo>
                    <a:pt x="233362" y="2071688"/>
                  </a:lnTo>
                  <a:lnTo>
                    <a:pt x="220662" y="2063751"/>
                  </a:lnTo>
                  <a:lnTo>
                    <a:pt x="212725" y="2051051"/>
                  </a:lnTo>
                  <a:lnTo>
                    <a:pt x="209550" y="2036763"/>
                  </a:lnTo>
                  <a:lnTo>
                    <a:pt x="212725" y="2020888"/>
                  </a:lnTo>
                  <a:lnTo>
                    <a:pt x="220662" y="2012950"/>
                  </a:lnTo>
                  <a:lnTo>
                    <a:pt x="233362" y="2003425"/>
                  </a:lnTo>
                  <a:lnTo>
                    <a:pt x="247650" y="2000250"/>
                  </a:lnTo>
                  <a:close/>
                  <a:moveTo>
                    <a:pt x="244475" y="1901825"/>
                  </a:moveTo>
                  <a:lnTo>
                    <a:pt x="1012825" y="1901825"/>
                  </a:lnTo>
                  <a:lnTo>
                    <a:pt x="1027112" y="1905000"/>
                  </a:lnTo>
                  <a:lnTo>
                    <a:pt x="1039812" y="1914525"/>
                  </a:lnTo>
                  <a:lnTo>
                    <a:pt x="1044575" y="1925638"/>
                  </a:lnTo>
                  <a:lnTo>
                    <a:pt x="1047750" y="1941513"/>
                  </a:lnTo>
                  <a:lnTo>
                    <a:pt x="1044575" y="1952626"/>
                  </a:lnTo>
                  <a:lnTo>
                    <a:pt x="1039812" y="1965326"/>
                  </a:lnTo>
                  <a:lnTo>
                    <a:pt x="1027112" y="1973263"/>
                  </a:lnTo>
                  <a:lnTo>
                    <a:pt x="1012825" y="1976438"/>
                  </a:lnTo>
                  <a:lnTo>
                    <a:pt x="244475" y="1976438"/>
                  </a:lnTo>
                  <a:lnTo>
                    <a:pt x="230188" y="1973263"/>
                  </a:lnTo>
                  <a:lnTo>
                    <a:pt x="217488" y="1965326"/>
                  </a:lnTo>
                  <a:lnTo>
                    <a:pt x="209550" y="1952626"/>
                  </a:lnTo>
                  <a:lnTo>
                    <a:pt x="206375" y="1941513"/>
                  </a:lnTo>
                  <a:lnTo>
                    <a:pt x="209550" y="1925638"/>
                  </a:lnTo>
                  <a:lnTo>
                    <a:pt x="217488" y="1914525"/>
                  </a:lnTo>
                  <a:lnTo>
                    <a:pt x="230188" y="1905000"/>
                  </a:lnTo>
                  <a:lnTo>
                    <a:pt x="244475" y="1901825"/>
                  </a:lnTo>
                  <a:close/>
                  <a:moveTo>
                    <a:pt x="277813" y="1803400"/>
                  </a:moveTo>
                  <a:lnTo>
                    <a:pt x="1047750" y="1803400"/>
                  </a:lnTo>
                  <a:lnTo>
                    <a:pt x="1060450" y="1806575"/>
                  </a:lnTo>
                  <a:lnTo>
                    <a:pt x="1071563" y="1816100"/>
                  </a:lnTo>
                  <a:lnTo>
                    <a:pt x="1081088" y="1827213"/>
                  </a:lnTo>
                  <a:lnTo>
                    <a:pt x="1084263" y="1843088"/>
                  </a:lnTo>
                  <a:lnTo>
                    <a:pt x="1081088" y="1857376"/>
                  </a:lnTo>
                  <a:lnTo>
                    <a:pt x="1071563" y="1868488"/>
                  </a:lnTo>
                  <a:lnTo>
                    <a:pt x="1060450" y="1874838"/>
                  </a:lnTo>
                  <a:lnTo>
                    <a:pt x="1047750" y="1878013"/>
                  </a:lnTo>
                  <a:lnTo>
                    <a:pt x="277813" y="1878013"/>
                  </a:lnTo>
                  <a:lnTo>
                    <a:pt x="263525" y="1874838"/>
                  </a:lnTo>
                  <a:lnTo>
                    <a:pt x="250825" y="1868488"/>
                  </a:lnTo>
                  <a:lnTo>
                    <a:pt x="244475" y="1857376"/>
                  </a:lnTo>
                  <a:lnTo>
                    <a:pt x="241300" y="1843088"/>
                  </a:lnTo>
                  <a:lnTo>
                    <a:pt x="244475" y="1827213"/>
                  </a:lnTo>
                  <a:lnTo>
                    <a:pt x="250825" y="1816100"/>
                  </a:lnTo>
                  <a:lnTo>
                    <a:pt x="263525" y="1806575"/>
                  </a:lnTo>
                  <a:lnTo>
                    <a:pt x="277813" y="1803400"/>
                  </a:lnTo>
                  <a:close/>
                  <a:moveTo>
                    <a:pt x="238125" y="1708150"/>
                  </a:moveTo>
                  <a:lnTo>
                    <a:pt x="1009650" y="1708150"/>
                  </a:lnTo>
                  <a:lnTo>
                    <a:pt x="1020762" y="1711325"/>
                  </a:lnTo>
                  <a:lnTo>
                    <a:pt x="1033462" y="1717675"/>
                  </a:lnTo>
                  <a:lnTo>
                    <a:pt x="1041400" y="1728788"/>
                  </a:lnTo>
                  <a:lnTo>
                    <a:pt x="1044575" y="1744663"/>
                  </a:lnTo>
                  <a:lnTo>
                    <a:pt x="1041400" y="1758951"/>
                  </a:lnTo>
                  <a:lnTo>
                    <a:pt x="1033462" y="1770063"/>
                  </a:lnTo>
                  <a:lnTo>
                    <a:pt x="1020762" y="1779588"/>
                  </a:lnTo>
                  <a:lnTo>
                    <a:pt x="1009650" y="1782763"/>
                  </a:lnTo>
                  <a:lnTo>
                    <a:pt x="238125" y="1782763"/>
                  </a:lnTo>
                  <a:lnTo>
                    <a:pt x="223838" y="1779588"/>
                  </a:lnTo>
                  <a:lnTo>
                    <a:pt x="212725" y="1770063"/>
                  </a:lnTo>
                  <a:lnTo>
                    <a:pt x="206375" y="1758951"/>
                  </a:lnTo>
                  <a:lnTo>
                    <a:pt x="203200" y="1744663"/>
                  </a:lnTo>
                  <a:lnTo>
                    <a:pt x="206375" y="1728788"/>
                  </a:lnTo>
                  <a:lnTo>
                    <a:pt x="212725" y="1717675"/>
                  </a:lnTo>
                  <a:lnTo>
                    <a:pt x="223838" y="1711325"/>
                  </a:lnTo>
                  <a:lnTo>
                    <a:pt x="238125" y="1708150"/>
                  </a:lnTo>
                  <a:close/>
                  <a:moveTo>
                    <a:pt x="301626" y="1609725"/>
                  </a:moveTo>
                  <a:lnTo>
                    <a:pt x="1068388" y="1609725"/>
                  </a:lnTo>
                  <a:lnTo>
                    <a:pt x="1084264" y="1612900"/>
                  </a:lnTo>
                  <a:lnTo>
                    <a:pt x="1095376" y="1620838"/>
                  </a:lnTo>
                  <a:lnTo>
                    <a:pt x="1104901" y="1633538"/>
                  </a:lnTo>
                  <a:lnTo>
                    <a:pt x="1108076" y="1644650"/>
                  </a:lnTo>
                  <a:lnTo>
                    <a:pt x="1104901" y="1660526"/>
                  </a:lnTo>
                  <a:lnTo>
                    <a:pt x="1095376" y="1671638"/>
                  </a:lnTo>
                  <a:lnTo>
                    <a:pt x="1084264" y="1681163"/>
                  </a:lnTo>
                  <a:lnTo>
                    <a:pt x="1068388" y="1684338"/>
                  </a:lnTo>
                  <a:lnTo>
                    <a:pt x="301626" y="1684338"/>
                  </a:lnTo>
                  <a:lnTo>
                    <a:pt x="287338" y="1681163"/>
                  </a:lnTo>
                  <a:lnTo>
                    <a:pt x="274638" y="1671638"/>
                  </a:lnTo>
                  <a:lnTo>
                    <a:pt x="268288" y="1660526"/>
                  </a:lnTo>
                  <a:lnTo>
                    <a:pt x="265113" y="1644650"/>
                  </a:lnTo>
                  <a:lnTo>
                    <a:pt x="268288" y="1633538"/>
                  </a:lnTo>
                  <a:lnTo>
                    <a:pt x="274638" y="1620838"/>
                  </a:lnTo>
                  <a:lnTo>
                    <a:pt x="287338" y="1612900"/>
                  </a:lnTo>
                  <a:lnTo>
                    <a:pt x="301626" y="1609725"/>
                  </a:lnTo>
                  <a:close/>
                  <a:moveTo>
                    <a:pt x="254001" y="1511300"/>
                  </a:moveTo>
                  <a:lnTo>
                    <a:pt x="1020764" y="1511300"/>
                  </a:lnTo>
                  <a:lnTo>
                    <a:pt x="1036638" y="1514475"/>
                  </a:lnTo>
                  <a:lnTo>
                    <a:pt x="1047751" y="1522413"/>
                  </a:lnTo>
                  <a:lnTo>
                    <a:pt x="1057276" y="1535113"/>
                  </a:lnTo>
                  <a:lnTo>
                    <a:pt x="1060451" y="1549401"/>
                  </a:lnTo>
                  <a:lnTo>
                    <a:pt x="1057276" y="1562101"/>
                  </a:lnTo>
                  <a:lnTo>
                    <a:pt x="1047751" y="1573213"/>
                  </a:lnTo>
                  <a:lnTo>
                    <a:pt x="1036638" y="1582738"/>
                  </a:lnTo>
                  <a:lnTo>
                    <a:pt x="1020764" y="1585913"/>
                  </a:lnTo>
                  <a:lnTo>
                    <a:pt x="254001" y="1585913"/>
                  </a:lnTo>
                  <a:lnTo>
                    <a:pt x="238126" y="1582738"/>
                  </a:lnTo>
                  <a:lnTo>
                    <a:pt x="227013" y="1573213"/>
                  </a:lnTo>
                  <a:lnTo>
                    <a:pt x="220663" y="1562101"/>
                  </a:lnTo>
                  <a:lnTo>
                    <a:pt x="217488" y="1549401"/>
                  </a:lnTo>
                  <a:lnTo>
                    <a:pt x="220663" y="1535113"/>
                  </a:lnTo>
                  <a:lnTo>
                    <a:pt x="227013" y="1522413"/>
                  </a:lnTo>
                  <a:lnTo>
                    <a:pt x="238126" y="1514475"/>
                  </a:lnTo>
                  <a:lnTo>
                    <a:pt x="254001" y="1511300"/>
                  </a:lnTo>
                  <a:close/>
                  <a:moveTo>
                    <a:pt x="274638" y="1412875"/>
                  </a:moveTo>
                  <a:lnTo>
                    <a:pt x="1041400" y="1412875"/>
                  </a:lnTo>
                  <a:lnTo>
                    <a:pt x="1057276" y="1416050"/>
                  </a:lnTo>
                  <a:lnTo>
                    <a:pt x="1068388" y="1423988"/>
                  </a:lnTo>
                  <a:lnTo>
                    <a:pt x="1077913" y="1436688"/>
                  </a:lnTo>
                  <a:lnTo>
                    <a:pt x="1081088" y="1450976"/>
                  </a:lnTo>
                  <a:lnTo>
                    <a:pt x="1077913" y="1466851"/>
                  </a:lnTo>
                  <a:lnTo>
                    <a:pt x="1068388" y="1477963"/>
                  </a:lnTo>
                  <a:lnTo>
                    <a:pt x="1057276" y="1484313"/>
                  </a:lnTo>
                  <a:lnTo>
                    <a:pt x="1041400" y="1487488"/>
                  </a:lnTo>
                  <a:lnTo>
                    <a:pt x="274638" y="1487488"/>
                  </a:lnTo>
                  <a:lnTo>
                    <a:pt x="260350" y="1484313"/>
                  </a:lnTo>
                  <a:lnTo>
                    <a:pt x="247650" y="1477963"/>
                  </a:lnTo>
                  <a:lnTo>
                    <a:pt x="238126" y="1466851"/>
                  </a:lnTo>
                  <a:lnTo>
                    <a:pt x="236538" y="1450976"/>
                  </a:lnTo>
                  <a:lnTo>
                    <a:pt x="238126" y="1436688"/>
                  </a:lnTo>
                  <a:lnTo>
                    <a:pt x="247650" y="1423988"/>
                  </a:lnTo>
                  <a:lnTo>
                    <a:pt x="260350" y="1416050"/>
                  </a:lnTo>
                  <a:lnTo>
                    <a:pt x="274638" y="1412875"/>
                  </a:lnTo>
                  <a:close/>
                  <a:moveTo>
                    <a:pt x="3359150" y="0"/>
                  </a:moveTo>
                  <a:lnTo>
                    <a:pt x="3403600" y="3175"/>
                  </a:lnTo>
                  <a:lnTo>
                    <a:pt x="3449638" y="6350"/>
                  </a:lnTo>
                  <a:lnTo>
                    <a:pt x="3494088" y="17462"/>
                  </a:lnTo>
                  <a:lnTo>
                    <a:pt x="3535362" y="30162"/>
                  </a:lnTo>
                  <a:lnTo>
                    <a:pt x="3579814" y="50800"/>
                  </a:lnTo>
                  <a:lnTo>
                    <a:pt x="3619500" y="71437"/>
                  </a:lnTo>
                  <a:lnTo>
                    <a:pt x="3654426" y="98425"/>
                  </a:lnTo>
                  <a:lnTo>
                    <a:pt x="3687762" y="128587"/>
                  </a:lnTo>
                  <a:lnTo>
                    <a:pt x="3717926" y="158750"/>
                  </a:lnTo>
                  <a:lnTo>
                    <a:pt x="3744914" y="193675"/>
                  </a:lnTo>
                  <a:lnTo>
                    <a:pt x="3768726" y="230187"/>
                  </a:lnTo>
                  <a:lnTo>
                    <a:pt x="3789362" y="268287"/>
                  </a:lnTo>
                  <a:lnTo>
                    <a:pt x="3803650" y="311150"/>
                  </a:lnTo>
                  <a:lnTo>
                    <a:pt x="3816350" y="352425"/>
                  </a:lnTo>
                  <a:lnTo>
                    <a:pt x="3822700" y="393700"/>
                  </a:lnTo>
                  <a:lnTo>
                    <a:pt x="3827462" y="439737"/>
                  </a:lnTo>
                  <a:lnTo>
                    <a:pt x="3825876" y="484187"/>
                  </a:lnTo>
                  <a:lnTo>
                    <a:pt x="3822700" y="528637"/>
                  </a:lnTo>
                  <a:lnTo>
                    <a:pt x="3813176" y="573087"/>
                  </a:lnTo>
                  <a:lnTo>
                    <a:pt x="3798888" y="615950"/>
                  </a:lnTo>
                  <a:lnTo>
                    <a:pt x="3776662" y="660400"/>
                  </a:lnTo>
                  <a:lnTo>
                    <a:pt x="3756026" y="698500"/>
                  </a:lnTo>
                  <a:lnTo>
                    <a:pt x="3729038" y="735012"/>
                  </a:lnTo>
                  <a:lnTo>
                    <a:pt x="3702050" y="768350"/>
                  </a:lnTo>
                  <a:lnTo>
                    <a:pt x="3670300" y="796925"/>
                  </a:lnTo>
                  <a:lnTo>
                    <a:pt x="3633788" y="823912"/>
                  </a:lnTo>
                  <a:lnTo>
                    <a:pt x="3598862" y="847724"/>
                  </a:lnTo>
                  <a:lnTo>
                    <a:pt x="3606800" y="844549"/>
                  </a:lnTo>
                  <a:lnTo>
                    <a:pt x="3633788" y="842962"/>
                  </a:lnTo>
                  <a:lnTo>
                    <a:pt x="3675062" y="839787"/>
                  </a:lnTo>
                  <a:lnTo>
                    <a:pt x="3721100" y="839787"/>
                  </a:lnTo>
                  <a:lnTo>
                    <a:pt x="3765550" y="842962"/>
                  </a:lnTo>
                  <a:lnTo>
                    <a:pt x="3810000" y="850899"/>
                  </a:lnTo>
                  <a:lnTo>
                    <a:pt x="3857626" y="863599"/>
                  </a:lnTo>
                  <a:lnTo>
                    <a:pt x="3902076" y="881062"/>
                  </a:lnTo>
                  <a:lnTo>
                    <a:pt x="3948112" y="904874"/>
                  </a:lnTo>
                  <a:lnTo>
                    <a:pt x="3989388" y="935037"/>
                  </a:lnTo>
                  <a:lnTo>
                    <a:pt x="4019550" y="958849"/>
                  </a:lnTo>
                  <a:lnTo>
                    <a:pt x="4046538" y="982662"/>
                  </a:lnTo>
                  <a:lnTo>
                    <a:pt x="4070350" y="1009649"/>
                  </a:lnTo>
                  <a:lnTo>
                    <a:pt x="4094162" y="1039812"/>
                  </a:lnTo>
                  <a:lnTo>
                    <a:pt x="4117976" y="1068387"/>
                  </a:lnTo>
                  <a:lnTo>
                    <a:pt x="4138612" y="1101724"/>
                  </a:lnTo>
                  <a:lnTo>
                    <a:pt x="4179888" y="1169987"/>
                  </a:lnTo>
                  <a:lnTo>
                    <a:pt x="4216400" y="1243012"/>
                  </a:lnTo>
                  <a:lnTo>
                    <a:pt x="4249738" y="1319212"/>
                  </a:lnTo>
                  <a:lnTo>
                    <a:pt x="4278312" y="1400174"/>
                  </a:lnTo>
                  <a:lnTo>
                    <a:pt x="4305300" y="1484312"/>
                  </a:lnTo>
                  <a:lnTo>
                    <a:pt x="4329112" y="1568450"/>
                  </a:lnTo>
                  <a:lnTo>
                    <a:pt x="4352926" y="1654175"/>
                  </a:lnTo>
                  <a:lnTo>
                    <a:pt x="4395788" y="1824038"/>
                  </a:lnTo>
                  <a:lnTo>
                    <a:pt x="4433888" y="1989138"/>
                  </a:lnTo>
                  <a:lnTo>
                    <a:pt x="4451910" y="2059780"/>
                  </a:lnTo>
                  <a:lnTo>
                    <a:pt x="4606926" y="935037"/>
                  </a:lnTo>
                  <a:lnTo>
                    <a:pt x="4610100" y="919162"/>
                  </a:lnTo>
                  <a:lnTo>
                    <a:pt x="4616450" y="908049"/>
                  </a:lnTo>
                  <a:lnTo>
                    <a:pt x="4625976" y="898524"/>
                  </a:lnTo>
                  <a:lnTo>
                    <a:pt x="4633914" y="890587"/>
                  </a:lnTo>
                  <a:lnTo>
                    <a:pt x="4646614" y="881062"/>
                  </a:lnTo>
                  <a:lnTo>
                    <a:pt x="4657726" y="877887"/>
                  </a:lnTo>
                  <a:lnTo>
                    <a:pt x="4670426" y="874712"/>
                  </a:lnTo>
                  <a:lnTo>
                    <a:pt x="4684714" y="874712"/>
                  </a:lnTo>
                  <a:lnTo>
                    <a:pt x="4697414" y="877887"/>
                  </a:lnTo>
                  <a:lnTo>
                    <a:pt x="4708526" y="884237"/>
                  </a:lnTo>
                  <a:lnTo>
                    <a:pt x="4721226" y="892174"/>
                  </a:lnTo>
                  <a:lnTo>
                    <a:pt x="4729162" y="901699"/>
                  </a:lnTo>
                  <a:lnTo>
                    <a:pt x="4735514" y="914399"/>
                  </a:lnTo>
                  <a:lnTo>
                    <a:pt x="4738688" y="925512"/>
                  </a:lnTo>
                  <a:lnTo>
                    <a:pt x="4741862" y="938212"/>
                  </a:lnTo>
                  <a:lnTo>
                    <a:pt x="4741862" y="952499"/>
                  </a:lnTo>
                  <a:lnTo>
                    <a:pt x="4538662" y="2415850"/>
                  </a:lnTo>
                  <a:lnTo>
                    <a:pt x="4538662" y="3765551"/>
                  </a:lnTo>
                  <a:lnTo>
                    <a:pt x="4535488" y="3779838"/>
                  </a:lnTo>
                  <a:lnTo>
                    <a:pt x="4532314" y="3792538"/>
                  </a:lnTo>
                  <a:lnTo>
                    <a:pt x="4527550" y="3803651"/>
                  </a:lnTo>
                  <a:lnTo>
                    <a:pt x="4518026" y="3813176"/>
                  </a:lnTo>
                  <a:lnTo>
                    <a:pt x="4508500" y="3821113"/>
                  </a:lnTo>
                  <a:lnTo>
                    <a:pt x="4497388" y="3827463"/>
                  </a:lnTo>
                  <a:lnTo>
                    <a:pt x="4484688" y="3833813"/>
                  </a:lnTo>
                  <a:lnTo>
                    <a:pt x="4470400" y="3833813"/>
                  </a:lnTo>
                  <a:lnTo>
                    <a:pt x="4454526" y="3833813"/>
                  </a:lnTo>
                  <a:lnTo>
                    <a:pt x="4443414" y="3827463"/>
                  </a:lnTo>
                  <a:lnTo>
                    <a:pt x="4430714" y="3821113"/>
                  </a:lnTo>
                  <a:lnTo>
                    <a:pt x="4422776" y="3813176"/>
                  </a:lnTo>
                  <a:lnTo>
                    <a:pt x="4413250" y="3803651"/>
                  </a:lnTo>
                  <a:lnTo>
                    <a:pt x="4406900" y="3792538"/>
                  </a:lnTo>
                  <a:lnTo>
                    <a:pt x="4403726" y="3779838"/>
                  </a:lnTo>
                  <a:lnTo>
                    <a:pt x="4402138" y="3765551"/>
                  </a:lnTo>
                  <a:lnTo>
                    <a:pt x="4402138" y="2505075"/>
                  </a:lnTo>
                  <a:lnTo>
                    <a:pt x="4398962" y="2493962"/>
                  </a:lnTo>
                  <a:lnTo>
                    <a:pt x="4395788" y="2478087"/>
                  </a:lnTo>
                  <a:lnTo>
                    <a:pt x="4395788" y="2474913"/>
                  </a:lnTo>
                  <a:lnTo>
                    <a:pt x="4386264" y="2493963"/>
                  </a:lnTo>
                  <a:lnTo>
                    <a:pt x="4378326" y="2511425"/>
                  </a:lnTo>
                  <a:lnTo>
                    <a:pt x="4365626" y="2528888"/>
                  </a:lnTo>
                  <a:lnTo>
                    <a:pt x="4351338" y="2544763"/>
                  </a:lnTo>
                  <a:lnTo>
                    <a:pt x="4335464" y="2559050"/>
                  </a:lnTo>
                  <a:lnTo>
                    <a:pt x="4321176" y="2570163"/>
                  </a:lnTo>
                  <a:lnTo>
                    <a:pt x="4302126" y="2579688"/>
                  </a:lnTo>
                  <a:lnTo>
                    <a:pt x="4284664" y="2589213"/>
                  </a:lnTo>
                  <a:lnTo>
                    <a:pt x="4264026" y="2597150"/>
                  </a:lnTo>
                  <a:lnTo>
                    <a:pt x="4243388" y="2603500"/>
                  </a:lnTo>
                  <a:lnTo>
                    <a:pt x="4222750" y="2606675"/>
                  </a:lnTo>
                  <a:lnTo>
                    <a:pt x="3565526" y="2677005"/>
                  </a:lnTo>
                  <a:lnTo>
                    <a:pt x="3565526" y="3765551"/>
                  </a:lnTo>
                  <a:lnTo>
                    <a:pt x="3565526" y="3779838"/>
                  </a:lnTo>
                  <a:lnTo>
                    <a:pt x="3559176" y="3792538"/>
                  </a:lnTo>
                  <a:lnTo>
                    <a:pt x="3552826" y="3803651"/>
                  </a:lnTo>
                  <a:lnTo>
                    <a:pt x="3548064" y="3813176"/>
                  </a:lnTo>
                  <a:lnTo>
                    <a:pt x="3535364" y="3821113"/>
                  </a:lnTo>
                  <a:lnTo>
                    <a:pt x="3524250" y="3827463"/>
                  </a:lnTo>
                  <a:lnTo>
                    <a:pt x="3511550" y="3833813"/>
                  </a:lnTo>
                  <a:lnTo>
                    <a:pt x="3500438" y="3833813"/>
                  </a:lnTo>
                  <a:lnTo>
                    <a:pt x="3484564" y="3833813"/>
                  </a:lnTo>
                  <a:lnTo>
                    <a:pt x="3473450" y="3827463"/>
                  </a:lnTo>
                  <a:lnTo>
                    <a:pt x="3460750" y="3821113"/>
                  </a:lnTo>
                  <a:lnTo>
                    <a:pt x="3451226" y="3813176"/>
                  </a:lnTo>
                  <a:lnTo>
                    <a:pt x="3443288" y="3803651"/>
                  </a:lnTo>
                  <a:lnTo>
                    <a:pt x="3436938" y="3792538"/>
                  </a:lnTo>
                  <a:lnTo>
                    <a:pt x="3430588" y="3779838"/>
                  </a:lnTo>
                  <a:lnTo>
                    <a:pt x="3430588" y="3765551"/>
                  </a:lnTo>
                  <a:lnTo>
                    <a:pt x="3430588" y="2920423"/>
                  </a:lnTo>
                  <a:lnTo>
                    <a:pt x="3355976" y="3582988"/>
                  </a:lnTo>
                  <a:lnTo>
                    <a:pt x="3349626" y="3603625"/>
                  </a:lnTo>
                  <a:lnTo>
                    <a:pt x="3348038" y="3624263"/>
                  </a:lnTo>
                  <a:lnTo>
                    <a:pt x="3338514" y="3643313"/>
                  </a:lnTo>
                  <a:lnTo>
                    <a:pt x="3328988" y="3663950"/>
                  </a:lnTo>
                  <a:lnTo>
                    <a:pt x="3317876" y="3678238"/>
                  </a:lnTo>
                  <a:lnTo>
                    <a:pt x="3305176" y="3695700"/>
                  </a:lnTo>
                  <a:lnTo>
                    <a:pt x="3290888" y="3711575"/>
                  </a:lnTo>
                  <a:lnTo>
                    <a:pt x="3275014" y="3722688"/>
                  </a:lnTo>
                  <a:lnTo>
                    <a:pt x="3260726" y="3735388"/>
                  </a:lnTo>
                  <a:lnTo>
                    <a:pt x="3243262" y="3746500"/>
                  </a:lnTo>
                  <a:lnTo>
                    <a:pt x="3222626" y="3756025"/>
                  </a:lnTo>
                  <a:lnTo>
                    <a:pt x="3203576" y="3762375"/>
                  </a:lnTo>
                  <a:lnTo>
                    <a:pt x="3182938" y="3768725"/>
                  </a:lnTo>
                  <a:lnTo>
                    <a:pt x="3162300" y="3771900"/>
                  </a:lnTo>
                  <a:lnTo>
                    <a:pt x="3141662" y="3771900"/>
                  </a:lnTo>
                  <a:lnTo>
                    <a:pt x="3121026" y="3771900"/>
                  </a:lnTo>
                  <a:lnTo>
                    <a:pt x="3097214" y="3765550"/>
                  </a:lnTo>
                  <a:lnTo>
                    <a:pt x="3078162" y="3759200"/>
                  </a:lnTo>
                  <a:lnTo>
                    <a:pt x="3057526" y="3752850"/>
                  </a:lnTo>
                  <a:lnTo>
                    <a:pt x="3040062" y="3744913"/>
                  </a:lnTo>
                  <a:lnTo>
                    <a:pt x="3022600" y="3732213"/>
                  </a:lnTo>
                  <a:lnTo>
                    <a:pt x="3003550" y="3721100"/>
                  </a:lnTo>
                  <a:lnTo>
                    <a:pt x="2989263" y="3705225"/>
                  </a:lnTo>
                  <a:lnTo>
                    <a:pt x="2976563" y="3690938"/>
                  </a:lnTo>
                  <a:lnTo>
                    <a:pt x="2965450" y="3671888"/>
                  </a:lnTo>
                  <a:lnTo>
                    <a:pt x="2952750" y="3657600"/>
                  </a:lnTo>
                  <a:lnTo>
                    <a:pt x="2947988" y="3636963"/>
                  </a:lnTo>
                  <a:lnTo>
                    <a:pt x="2938463" y="3619500"/>
                  </a:lnTo>
                  <a:lnTo>
                    <a:pt x="2935288" y="3597275"/>
                  </a:lnTo>
                  <a:lnTo>
                    <a:pt x="2932113" y="3576638"/>
                  </a:lnTo>
                  <a:lnTo>
                    <a:pt x="2928938" y="3556000"/>
                  </a:lnTo>
                  <a:lnTo>
                    <a:pt x="2932113" y="3532188"/>
                  </a:lnTo>
                  <a:lnTo>
                    <a:pt x="3051176" y="2478087"/>
                  </a:lnTo>
                  <a:lnTo>
                    <a:pt x="3054350" y="2457450"/>
                  </a:lnTo>
                  <a:lnTo>
                    <a:pt x="3060700" y="2436812"/>
                  </a:lnTo>
                  <a:lnTo>
                    <a:pt x="3070226" y="2416175"/>
                  </a:lnTo>
                  <a:lnTo>
                    <a:pt x="3078162" y="2397125"/>
                  </a:lnTo>
                  <a:lnTo>
                    <a:pt x="3087688" y="2379662"/>
                  </a:lnTo>
                  <a:lnTo>
                    <a:pt x="3101976" y="2365375"/>
                  </a:lnTo>
                  <a:lnTo>
                    <a:pt x="3114676" y="2349500"/>
                  </a:lnTo>
                  <a:lnTo>
                    <a:pt x="3128962" y="2335212"/>
                  </a:lnTo>
                  <a:lnTo>
                    <a:pt x="3148014" y="2322512"/>
                  </a:lnTo>
                  <a:lnTo>
                    <a:pt x="3165476" y="2314575"/>
                  </a:lnTo>
                  <a:lnTo>
                    <a:pt x="3182938" y="2305050"/>
                  </a:lnTo>
                  <a:lnTo>
                    <a:pt x="3203576" y="2298700"/>
                  </a:lnTo>
                  <a:lnTo>
                    <a:pt x="3222626" y="2293937"/>
                  </a:lnTo>
                  <a:lnTo>
                    <a:pt x="3243262" y="2290762"/>
                  </a:lnTo>
                  <a:lnTo>
                    <a:pt x="3260726" y="2290762"/>
                  </a:lnTo>
                  <a:lnTo>
                    <a:pt x="3273426" y="2284412"/>
                  </a:lnTo>
                  <a:lnTo>
                    <a:pt x="3294064" y="2281237"/>
                  </a:lnTo>
                  <a:lnTo>
                    <a:pt x="3314700" y="2274887"/>
                  </a:lnTo>
                  <a:lnTo>
                    <a:pt x="3690474" y="2234675"/>
                  </a:lnTo>
                  <a:lnTo>
                    <a:pt x="3667126" y="2144713"/>
                  </a:lnTo>
                  <a:lnTo>
                    <a:pt x="3609976" y="1931988"/>
                  </a:lnTo>
                  <a:lnTo>
                    <a:pt x="3582988" y="1827213"/>
                  </a:lnTo>
                  <a:lnTo>
                    <a:pt x="3549650" y="1722437"/>
                  </a:lnTo>
                  <a:lnTo>
                    <a:pt x="3514726" y="1620837"/>
                  </a:lnTo>
                  <a:lnTo>
                    <a:pt x="3475038" y="1525587"/>
                  </a:lnTo>
                  <a:lnTo>
                    <a:pt x="3459802" y="1481266"/>
                  </a:lnTo>
                  <a:lnTo>
                    <a:pt x="3457576" y="1484313"/>
                  </a:lnTo>
                  <a:lnTo>
                    <a:pt x="3406776" y="1570038"/>
                  </a:lnTo>
                  <a:lnTo>
                    <a:pt x="3359150" y="1660525"/>
                  </a:lnTo>
                  <a:lnTo>
                    <a:pt x="3341750" y="1690108"/>
                  </a:lnTo>
                  <a:lnTo>
                    <a:pt x="3341688" y="1690688"/>
                  </a:lnTo>
                  <a:lnTo>
                    <a:pt x="3328988" y="1717675"/>
                  </a:lnTo>
                  <a:lnTo>
                    <a:pt x="3317876" y="1744663"/>
                  </a:lnTo>
                  <a:lnTo>
                    <a:pt x="3297238" y="1765300"/>
                  </a:lnTo>
                  <a:lnTo>
                    <a:pt x="3275014" y="1782763"/>
                  </a:lnTo>
                  <a:lnTo>
                    <a:pt x="3249614" y="1797050"/>
                  </a:lnTo>
                  <a:lnTo>
                    <a:pt x="3219450" y="1806575"/>
                  </a:lnTo>
                  <a:lnTo>
                    <a:pt x="2603954" y="1993900"/>
                  </a:lnTo>
                  <a:lnTo>
                    <a:pt x="2606676" y="1993900"/>
                  </a:lnTo>
                  <a:lnTo>
                    <a:pt x="2619376" y="1993900"/>
                  </a:lnTo>
                  <a:lnTo>
                    <a:pt x="2633663" y="2000250"/>
                  </a:lnTo>
                  <a:lnTo>
                    <a:pt x="2646363" y="2006600"/>
                  </a:lnTo>
                  <a:lnTo>
                    <a:pt x="2654300" y="2016125"/>
                  </a:lnTo>
                  <a:lnTo>
                    <a:pt x="2663826" y="2024063"/>
                  </a:lnTo>
                  <a:lnTo>
                    <a:pt x="2670176" y="2036763"/>
                  </a:lnTo>
                  <a:lnTo>
                    <a:pt x="2671763" y="2047875"/>
                  </a:lnTo>
                  <a:lnTo>
                    <a:pt x="2674938" y="2063751"/>
                  </a:lnTo>
                  <a:lnTo>
                    <a:pt x="2671763" y="2074863"/>
                  </a:lnTo>
                  <a:lnTo>
                    <a:pt x="2670176" y="2087563"/>
                  </a:lnTo>
                  <a:lnTo>
                    <a:pt x="2663826" y="2098676"/>
                  </a:lnTo>
                  <a:lnTo>
                    <a:pt x="2654300" y="2111375"/>
                  </a:lnTo>
                  <a:lnTo>
                    <a:pt x="3027362" y="2111375"/>
                  </a:lnTo>
                  <a:lnTo>
                    <a:pt x="3040062" y="2111375"/>
                  </a:lnTo>
                  <a:lnTo>
                    <a:pt x="3054350" y="2114550"/>
                  </a:lnTo>
                  <a:lnTo>
                    <a:pt x="3063876" y="2119313"/>
                  </a:lnTo>
                  <a:lnTo>
                    <a:pt x="3074988" y="2128838"/>
                  </a:lnTo>
                  <a:lnTo>
                    <a:pt x="3084514" y="2141538"/>
                  </a:lnTo>
                  <a:lnTo>
                    <a:pt x="3090862" y="2149475"/>
                  </a:lnTo>
                  <a:lnTo>
                    <a:pt x="3094038" y="2165350"/>
                  </a:lnTo>
                  <a:lnTo>
                    <a:pt x="3094038" y="2176463"/>
                  </a:lnTo>
                  <a:lnTo>
                    <a:pt x="3094038" y="2192338"/>
                  </a:lnTo>
                  <a:lnTo>
                    <a:pt x="3090862" y="2203450"/>
                  </a:lnTo>
                  <a:lnTo>
                    <a:pt x="3084514" y="2216150"/>
                  </a:lnTo>
                  <a:lnTo>
                    <a:pt x="3074988" y="2224088"/>
                  </a:lnTo>
                  <a:lnTo>
                    <a:pt x="3063876" y="2233613"/>
                  </a:lnTo>
                  <a:lnTo>
                    <a:pt x="3054350" y="2239963"/>
                  </a:lnTo>
                  <a:lnTo>
                    <a:pt x="3040062" y="2243138"/>
                  </a:lnTo>
                  <a:lnTo>
                    <a:pt x="3027362" y="2244725"/>
                  </a:lnTo>
                  <a:lnTo>
                    <a:pt x="2857501" y="2244725"/>
                  </a:lnTo>
                  <a:lnTo>
                    <a:pt x="2857501" y="3765551"/>
                  </a:lnTo>
                  <a:lnTo>
                    <a:pt x="2857501" y="3779838"/>
                  </a:lnTo>
                  <a:lnTo>
                    <a:pt x="2851151" y="3792538"/>
                  </a:lnTo>
                  <a:lnTo>
                    <a:pt x="2846388" y="3803651"/>
                  </a:lnTo>
                  <a:lnTo>
                    <a:pt x="2836863" y="3813176"/>
                  </a:lnTo>
                  <a:lnTo>
                    <a:pt x="2827338" y="3821113"/>
                  </a:lnTo>
                  <a:lnTo>
                    <a:pt x="2816226" y="3827463"/>
                  </a:lnTo>
                  <a:lnTo>
                    <a:pt x="2803526" y="3833813"/>
                  </a:lnTo>
                  <a:lnTo>
                    <a:pt x="2789238" y="3833813"/>
                  </a:lnTo>
                  <a:lnTo>
                    <a:pt x="2776538" y="3833813"/>
                  </a:lnTo>
                  <a:lnTo>
                    <a:pt x="2765426" y="3827463"/>
                  </a:lnTo>
                  <a:lnTo>
                    <a:pt x="2752726" y="3821113"/>
                  </a:lnTo>
                  <a:lnTo>
                    <a:pt x="2741613" y="3813176"/>
                  </a:lnTo>
                  <a:lnTo>
                    <a:pt x="2735263" y="3803651"/>
                  </a:lnTo>
                  <a:lnTo>
                    <a:pt x="2728913" y="3792538"/>
                  </a:lnTo>
                  <a:lnTo>
                    <a:pt x="2722563" y="3779838"/>
                  </a:lnTo>
                  <a:lnTo>
                    <a:pt x="2722563" y="3765551"/>
                  </a:lnTo>
                  <a:lnTo>
                    <a:pt x="2722563" y="2244725"/>
                  </a:lnTo>
                  <a:lnTo>
                    <a:pt x="274638" y="2244725"/>
                  </a:lnTo>
                  <a:lnTo>
                    <a:pt x="274638" y="3765551"/>
                  </a:lnTo>
                  <a:lnTo>
                    <a:pt x="271463" y="3779838"/>
                  </a:lnTo>
                  <a:lnTo>
                    <a:pt x="268288" y="3792538"/>
                  </a:lnTo>
                  <a:lnTo>
                    <a:pt x="263526" y="3803651"/>
                  </a:lnTo>
                  <a:lnTo>
                    <a:pt x="254000" y="3813176"/>
                  </a:lnTo>
                  <a:lnTo>
                    <a:pt x="244476" y="3821113"/>
                  </a:lnTo>
                  <a:lnTo>
                    <a:pt x="233363" y="3827463"/>
                  </a:lnTo>
                  <a:lnTo>
                    <a:pt x="217488" y="3833813"/>
                  </a:lnTo>
                  <a:lnTo>
                    <a:pt x="206376" y="3833813"/>
                  </a:lnTo>
                  <a:lnTo>
                    <a:pt x="190500" y="3833813"/>
                  </a:lnTo>
                  <a:lnTo>
                    <a:pt x="179388" y="3827463"/>
                  </a:lnTo>
                  <a:lnTo>
                    <a:pt x="166688" y="3821113"/>
                  </a:lnTo>
                  <a:lnTo>
                    <a:pt x="158750" y="3813176"/>
                  </a:lnTo>
                  <a:lnTo>
                    <a:pt x="149226" y="3803651"/>
                  </a:lnTo>
                  <a:lnTo>
                    <a:pt x="142876" y="3792538"/>
                  </a:lnTo>
                  <a:lnTo>
                    <a:pt x="139700" y="3779838"/>
                  </a:lnTo>
                  <a:lnTo>
                    <a:pt x="138113" y="3765551"/>
                  </a:lnTo>
                  <a:lnTo>
                    <a:pt x="138113" y="2244725"/>
                  </a:lnTo>
                  <a:lnTo>
                    <a:pt x="68263" y="2244725"/>
                  </a:lnTo>
                  <a:lnTo>
                    <a:pt x="53975" y="2243138"/>
                  </a:lnTo>
                  <a:lnTo>
                    <a:pt x="41275" y="2239963"/>
                  </a:lnTo>
                  <a:lnTo>
                    <a:pt x="30163" y="2233613"/>
                  </a:lnTo>
                  <a:lnTo>
                    <a:pt x="20638" y="2224088"/>
                  </a:lnTo>
                  <a:lnTo>
                    <a:pt x="12700" y="2216150"/>
                  </a:lnTo>
                  <a:lnTo>
                    <a:pt x="6350" y="2203450"/>
                  </a:lnTo>
                  <a:lnTo>
                    <a:pt x="0" y="2192338"/>
                  </a:lnTo>
                  <a:lnTo>
                    <a:pt x="0" y="2176463"/>
                  </a:lnTo>
                  <a:lnTo>
                    <a:pt x="0" y="2165350"/>
                  </a:lnTo>
                  <a:lnTo>
                    <a:pt x="6350" y="2149475"/>
                  </a:lnTo>
                  <a:lnTo>
                    <a:pt x="12700" y="2141538"/>
                  </a:lnTo>
                  <a:lnTo>
                    <a:pt x="20638" y="2128838"/>
                  </a:lnTo>
                  <a:lnTo>
                    <a:pt x="30163" y="2119313"/>
                  </a:lnTo>
                  <a:lnTo>
                    <a:pt x="41275" y="2114550"/>
                  </a:lnTo>
                  <a:lnTo>
                    <a:pt x="53975" y="2111375"/>
                  </a:lnTo>
                  <a:lnTo>
                    <a:pt x="68263" y="2111375"/>
                  </a:lnTo>
                  <a:lnTo>
                    <a:pt x="1738313" y="2111375"/>
                  </a:lnTo>
                  <a:lnTo>
                    <a:pt x="1731963" y="2098676"/>
                  </a:lnTo>
                  <a:lnTo>
                    <a:pt x="1722438" y="2087563"/>
                  </a:lnTo>
                  <a:lnTo>
                    <a:pt x="1719263" y="2074863"/>
                  </a:lnTo>
                  <a:lnTo>
                    <a:pt x="1719263" y="2063751"/>
                  </a:lnTo>
                  <a:lnTo>
                    <a:pt x="1719263" y="2062529"/>
                  </a:lnTo>
                  <a:lnTo>
                    <a:pt x="1690688" y="2057400"/>
                  </a:lnTo>
                  <a:lnTo>
                    <a:pt x="1677988" y="2051050"/>
                  </a:lnTo>
                  <a:lnTo>
                    <a:pt x="1666875" y="2039937"/>
                  </a:lnTo>
                  <a:lnTo>
                    <a:pt x="1639888" y="2009775"/>
                  </a:lnTo>
                  <a:lnTo>
                    <a:pt x="1617662" y="1970087"/>
                  </a:lnTo>
                  <a:lnTo>
                    <a:pt x="1597025" y="1928812"/>
                  </a:lnTo>
                  <a:lnTo>
                    <a:pt x="1565275" y="1854200"/>
                  </a:lnTo>
                  <a:lnTo>
                    <a:pt x="1552575" y="1820862"/>
                  </a:lnTo>
                  <a:lnTo>
                    <a:pt x="1484312" y="1576387"/>
                  </a:lnTo>
                  <a:lnTo>
                    <a:pt x="1444625" y="1443037"/>
                  </a:lnTo>
                  <a:lnTo>
                    <a:pt x="1412875" y="1311274"/>
                  </a:lnTo>
                  <a:lnTo>
                    <a:pt x="1385888" y="1192212"/>
                  </a:lnTo>
                  <a:lnTo>
                    <a:pt x="1373188" y="1138237"/>
                  </a:lnTo>
                  <a:lnTo>
                    <a:pt x="1366838" y="1090612"/>
                  </a:lnTo>
                  <a:lnTo>
                    <a:pt x="1365250" y="1047749"/>
                  </a:lnTo>
                  <a:lnTo>
                    <a:pt x="1365250" y="1015999"/>
                  </a:lnTo>
                  <a:lnTo>
                    <a:pt x="1370012" y="989012"/>
                  </a:lnTo>
                  <a:lnTo>
                    <a:pt x="1376362" y="979487"/>
                  </a:lnTo>
                  <a:lnTo>
                    <a:pt x="1379538" y="973137"/>
                  </a:lnTo>
                  <a:lnTo>
                    <a:pt x="1460500" y="935037"/>
                  </a:lnTo>
                  <a:lnTo>
                    <a:pt x="1738957" y="2015573"/>
                  </a:lnTo>
                  <a:lnTo>
                    <a:pt x="1749426" y="2006600"/>
                  </a:lnTo>
                  <a:lnTo>
                    <a:pt x="1758950" y="2000250"/>
                  </a:lnTo>
                  <a:lnTo>
                    <a:pt x="1773238" y="1993900"/>
                  </a:lnTo>
                  <a:lnTo>
                    <a:pt x="1785938" y="1993900"/>
                  </a:lnTo>
                  <a:lnTo>
                    <a:pt x="2264305" y="1993900"/>
                  </a:lnTo>
                  <a:lnTo>
                    <a:pt x="2257426" y="1985963"/>
                  </a:lnTo>
                  <a:lnTo>
                    <a:pt x="2244726" y="1958975"/>
                  </a:lnTo>
                  <a:lnTo>
                    <a:pt x="2236788" y="1928813"/>
                  </a:lnTo>
                  <a:lnTo>
                    <a:pt x="2233613" y="1898650"/>
                  </a:lnTo>
                  <a:lnTo>
                    <a:pt x="2236788" y="1868488"/>
                  </a:lnTo>
                  <a:lnTo>
                    <a:pt x="2244726" y="1839913"/>
                  </a:lnTo>
                  <a:lnTo>
                    <a:pt x="2260600" y="1812925"/>
                  </a:lnTo>
                  <a:lnTo>
                    <a:pt x="2278063" y="1792288"/>
                  </a:lnTo>
                  <a:lnTo>
                    <a:pt x="2301876" y="1773238"/>
                  </a:lnTo>
                  <a:lnTo>
                    <a:pt x="2328863" y="1758950"/>
                  </a:lnTo>
                  <a:lnTo>
                    <a:pt x="2359026" y="1749425"/>
                  </a:lnTo>
                  <a:lnTo>
                    <a:pt x="3084708" y="1528565"/>
                  </a:lnTo>
                  <a:lnTo>
                    <a:pt x="3311526" y="1152524"/>
                  </a:lnTo>
                  <a:lnTo>
                    <a:pt x="3349626" y="1084262"/>
                  </a:lnTo>
                  <a:lnTo>
                    <a:pt x="3368676" y="1050924"/>
                  </a:lnTo>
                  <a:lnTo>
                    <a:pt x="3389314" y="1017587"/>
                  </a:lnTo>
                  <a:lnTo>
                    <a:pt x="3413126" y="989012"/>
                  </a:lnTo>
                  <a:lnTo>
                    <a:pt x="3436938" y="958849"/>
                  </a:lnTo>
                  <a:lnTo>
                    <a:pt x="3467100" y="935037"/>
                  </a:lnTo>
                  <a:lnTo>
                    <a:pt x="3467392" y="934856"/>
                  </a:lnTo>
                  <a:lnTo>
                    <a:pt x="3475038" y="925512"/>
                  </a:lnTo>
                  <a:lnTo>
                    <a:pt x="3490912" y="911224"/>
                  </a:lnTo>
                  <a:lnTo>
                    <a:pt x="3505200" y="895349"/>
                  </a:lnTo>
                  <a:lnTo>
                    <a:pt x="3522244" y="882567"/>
                  </a:lnTo>
                  <a:lnTo>
                    <a:pt x="3517900" y="884237"/>
                  </a:lnTo>
                  <a:lnTo>
                    <a:pt x="3475038" y="895350"/>
                  </a:lnTo>
                  <a:lnTo>
                    <a:pt x="3433762" y="901700"/>
                  </a:lnTo>
                  <a:lnTo>
                    <a:pt x="3389314" y="908050"/>
                  </a:lnTo>
                  <a:lnTo>
                    <a:pt x="3344862" y="904875"/>
                  </a:lnTo>
                  <a:lnTo>
                    <a:pt x="3302000" y="901700"/>
                  </a:lnTo>
                  <a:lnTo>
                    <a:pt x="3257550" y="890587"/>
                  </a:lnTo>
                  <a:lnTo>
                    <a:pt x="3213100" y="877887"/>
                  </a:lnTo>
                  <a:lnTo>
                    <a:pt x="3171826" y="857250"/>
                  </a:lnTo>
                  <a:lnTo>
                    <a:pt x="3128962" y="836612"/>
                  </a:lnTo>
                  <a:lnTo>
                    <a:pt x="3094038" y="809625"/>
                  </a:lnTo>
                  <a:lnTo>
                    <a:pt x="3060700" y="779462"/>
                  </a:lnTo>
                  <a:lnTo>
                    <a:pt x="3030538" y="749300"/>
                  </a:lnTo>
                  <a:lnTo>
                    <a:pt x="3003550" y="714375"/>
                  </a:lnTo>
                  <a:lnTo>
                    <a:pt x="2979738" y="677862"/>
                  </a:lnTo>
                  <a:lnTo>
                    <a:pt x="2962276" y="639762"/>
                  </a:lnTo>
                  <a:lnTo>
                    <a:pt x="2944813" y="596900"/>
                  </a:lnTo>
                  <a:lnTo>
                    <a:pt x="2932113" y="555625"/>
                  </a:lnTo>
                  <a:lnTo>
                    <a:pt x="2925763" y="514350"/>
                  </a:lnTo>
                  <a:lnTo>
                    <a:pt x="2922588" y="468312"/>
                  </a:lnTo>
                  <a:lnTo>
                    <a:pt x="2922588" y="427037"/>
                  </a:lnTo>
                  <a:lnTo>
                    <a:pt x="2925763" y="382587"/>
                  </a:lnTo>
                  <a:lnTo>
                    <a:pt x="2938463" y="338137"/>
                  </a:lnTo>
                  <a:lnTo>
                    <a:pt x="2952750" y="292100"/>
                  </a:lnTo>
                  <a:lnTo>
                    <a:pt x="2971800" y="250825"/>
                  </a:lnTo>
                  <a:lnTo>
                    <a:pt x="2992438" y="212725"/>
                  </a:lnTo>
                  <a:lnTo>
                    <a:pt x="3019426" y="173037"/>
                  </a:lnTo>
                  <a:lnTo>
                    <a:pt x="3048000" y="141287"/>
                  </a:lnTo>
                  <a:lnTo>
                    <a:pt x="3078162" y="111125"/>
                  </a:lnTo>
                  <a:lnTo>
                    <a:pt x="3114676" y="84137"/>
                  </a:lnTo>
                  <a:lnTo>
                    <a:pt x="3149600" y="60325"/>
                  </a:lnTo>
                  <a:lnTo>
                    <a:pt x="3189288" y="41275"/>
                  </a:lnTo>
                  <a:lnTo>
                    <a:pt x="3230562" y="23812"/>
                  </a:lnTo>
                  <a:lnTo>
                    <a:pt x="3273426" y="12700"/>
                  </a:lnTo>
                  <a:lnTo>
                    <a:pt x="3314700" y="6350"/>
                  </a:lnTo>
                  <a:lnTo>
                    <a:pt x="3359150" y="0"/>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fontAlgn="auto">
                <a:spcBef>
                  <a:spcPts val="0"/>
                </a:spcBef>
                <a:spcAft>
                  <a:spcPts val="0"/>
                </a:spcAft>
              </a:pPr>
              <a:endParaRPr lang="zh-CN" altLang="en-US" sz="1900">
                <a:solidFill>
                  <a:srgbClr val="602222"/>
                </a:solidFill>
                <a:latin typeface="+mn-lt"/>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Effect transition="in" filter="fade">
                                      <p:cBhvr>
                                        <p:cTn id="15" dur="500"/>
                                        <p:tgtEl>
                                          <p:spTgt spid="16"/>
                                        </p:tgtEl>
                                      </p:cBhvr>
                                    </p:animEffect>
                                  </p:childTnLst>
                                </p:cTn>
                              </p:par>
                            </p:childTnLst>
                          </p:cTn>
                        </p:par>
                        <p:par>
                          <p:cTn id="16" fill="hold">
                            <p:stCondLst>
                              <p:cond delay="1000"/>
                            </p:stCondLst>
                            <p:childTnLst>
                              <p:par>
                                <p:cTn id="17" presetID="21" presetClass="entr" presetSubtype="1"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heel(1)">
                                      <p:cBhvr>
                                        <p:cTn id="19" dur="1000"/>
                                        <p:tgtEl>
                                          <p:spTgt spid="15"/>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p:tgtEl>
                                          <p:spTgt spid="11"/>
                                        </p:tgtEl>
                                        <p:attrNameLst>
                                          <p:attrName>ppt_x</p:attrName>
                                        </p:attrNameLst>
                                      </p:cBhvr>
                                      <p:tavLst>
                                        <p:tav tm="0">
                                          <p:val>
                                            <p:strVal val="#ppt_x-#ppt_w*1.125000"/>
                                          </p:val>
                                        </p:tav>
                                        <p:tav tm="100000">
                                          <p:val>
                                            <p:strVal val="#ppt_x"/>
                                          </p:val>
                                        </p:tav>
                                      </p:tavLst>
                                    </p:anim>
                                    <p:animEffect transition="in" filter="wipe(right)">
                                      <p:cBhvr>
                                        <p:cTn id="27" dur="500"/>
                                        <p:tgtEl>
                                          <p:spTgt spid="11"/>
                                        </p:tgtEl>
                                      </p:cBhvr>
                                    </p:animEffect>
                                  </p:childTnLst>
                                </p:cTn>
                              </p:par>
                              <p:par>
                                <p:cTn id="28" presetID="12" presetClass="entr" presetSubtype="1"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p:tgtEl>
                                          <p:spTgt spid="12"/>
                                        </p:tgtEl>
                                        <p:attrNameLst>
                                          <p:attrName>ppt_y</p:attrName>
                                        </p:attrNameLst>
                                      </p:cBhvr>
                                      <p:tavLst>
                                        <p:tav tm="0">
                                          <p:val>
                                            <p:strVal val="#ppt_y-#ppt_h*1.125000"/>
                                          </p:val>
                                        </p:tav>
                                        <p:tav tm="100000">
                                          <p:val>
                                            <p:strVal val="#ppt_y"/>
                                          </p:val>
                                        </p:tav>
                                      </p:tavLst>
                                    </p:anim>
                                    <p:animEffect transition="in" filter="wipe(down)">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02780" y="477138"/>
            <a:ext cx="1986441" cy="584775"/>
          </a:xfrm>
          <a:prstGeom prst="rect">
            <a:avLst/>
          </a:prstGeom>
        </p:spPr>
        <p:txBody>
          <a:bodyPr wrap="none">
            <a:spAutoFit/>
          </a:bodyPr>
          <a:lstStyle/>
          <a:p>
            <a:pPr algn="ctr"/>
            <a:r>
              <a:rPr lang="en-US" altLang="zh-CN" sz="3200" b="1" dirty="0">
                <a:solidFill>
                  <a:schemeClr val="tx1">
                    <a:lumMod val="85000"/>
                    <a:lumOff val="15000"/>
                  </a:schemeClr>
                </a:solidFill>
                <a:ea typeface="微软雅黑" panose="020B0503020204020204" pitchFamily="34" charset="-122"/>
              </a:rPr>
              <a:t>super</a:t>
            </a:r>
            <a:r>
              <a:rPr lang="zh-CN" altLang="en-US" sz="3200" b="1" dirty="0">
                <a:solidFill>
                  <a:schemeClr val="tx1">
                    <a:lumMod val="85000"/>
                    <a:lumOff val="15000"/>
                  </a:schemeClr>
                </a:solidFill>
                <a:ea typeface="微软雅黑" panose="020B0503020204020204" pitchFamily="34" charset="-122"/>
              </a:rPr>
              <a:t>方法</a:t>
            </a:r>
            <a:endParaRPr lang="zh-CN" altLang="en-US" sz="3200" b="1" dirty="0">
              <a:solidFill>
                <a:schemeClr val="tx1">
                  <a:lumMod val="85000"/>
                  <a:lumOff val="15000"/>
                </a:schemeClr>
              </a:solidFill>
              <a:ea typeface="微软雅黑" panose="020B0503020204020204" pitchFamily="34" charset="-122"/>
            </a:endParaRPr>
          </a:p>
        </p:txBody>
      </p:sp>
      <p:sp>
        <p:nvSpPr>
          <p:cNvPr id="19" name="矩形 18"/>
          <p:cNvSpPr/>
          <p:nvPr/>
        </p:nvSpPr>
        <p:spPr>
          <a:xfrm>
            <a:off x="1623056" y="1796652"/>
            <a:ext cx="9289360" cy="580865"/>
          </a:xfrm>
          <a:prstGeom prst="rect">
            <a:avLst/>
          </a:prstGeom>
        </p:spPr>
        <p:txBody>
          <a:bodyPr wrap="square">
            <a:spAutoFit/>
          </a:bodyPr>
          <a:lstStyle/>
          <a:p>
            <a:pPr algn="ct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Postgraduate</a:t>
            </a:r>
            <a:r>
              <a:rPr lang="zh-CN" altLang="en-US" sz="2400" dirty="0">
                <a:solidFill>
                  <a:schemeClr val="tx1">
                    <a:lumMod val="85000"/>
                    <a:lumOff val="15000"/>
                  </a:schemeClr>
                </a:solidFill>
                <a:ea typeface="微软雅黑" panose="020B0503020204020204" pitchFamily="34" charset="-122"/>
              </a:rPr>
              <a:t>类构造方法被调用！</a:t>
            </a:r>
            <a:endParaRPr lang="zh-CN" altLang="en-US" sz="2400" dirty="0">
              <a:solidFill>
                <a:schemeClr val="tx1">
                  <a:lumMod val="85000"/>
                  <a:lumOff val="15000"/>
                </a:schemeClr>
              </a:solidFill>
              <a:ea typeface="微软雅黑" panose="020B0503020204020204" pitchFamily="34" charset="-122"/>
            </a:endParaRPr>
          </a:p>
        </p:txBody>
      </p:sp>
      <p:sp>
        <p:nvSpPr>
          <p:cNvPr id="20" name="KSO_Shape"/>
          <p:cNvSpPr/>
          <p:nvPr/>
        </p:nvSpPr>
        <p:spPr>
          <a:xfrm>
            <a:off x="1595303" y="1768878"/>
            <a:ext cx="9001394" cy="763989"/>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21" name="KSO_Shape"/>
          <p:cNvSpPr/>
          <p:nvPr/>
        </p:nvSpPr>
        <p:spPr>
          <a:xfrm>
            <a:off x="1595303" y="2915496"/>
            <a:ext cx="9001394" cy="763989"/>
          </a:xfrm>
          <a:prstGeom prst="roundRect">
            <a:avLst>
              <a:gd name="adj" fmla="val 13926"/>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22" name="矩形 21"/>
          <p:cNvSpPr/>
          <p:nvPr/>
        </p:nvSpPr>
        <p:spPr>
          <a:xfrm>
            <a:off x="1623056" y="2915496"/>
            <a:ext cx="9289360" cy="581057"/>
          </a:xfrm>
          <a:prstGeom prst="rect">
            <a:avLst/>
          </a:prstGeom>
        </p:spPr>
        <p:txBody>
          <a:bodyPr wrap="square">
            <a:spAutoFit/>
          </a:bodyPr>
          <a:lstStyle/>
          <a:p>
            <a:pPr algn="ct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Student</a:t>
            </a:r>
            <a:r>
              <a:rPr lang="zh-CN" altLang="en-US" sz="2400" dirty="0">
                <a:solidFill>
                  <a:schemeClr val="tx1">
                    <a:lumMod val="85000"/>
                    <a:lumOff val="15000"/>
                  </a:schemeClr>
                </a:solidFill>
                <a:ea typeface="微软雅黑" panose="020B0503020204020204" pitchFamily="34" charset="-122"/>
              </a:rPr>
              <a:t>类构造方法被调用！</a:t>
            </a:r>
            <a:endParaRPr lang="zh-CN" altLang="en-US" sz="2400" dirty="0">
              <a:solidFill>
                <a:schemeClr val="tx1">
                  <a:lumMod val="85000"/>
                  <a:lumOff val="15000"/>
                </a:schemeClr>
              </a:solidFill>
              <a:ea typeface="微软雅黑" panose="020B0503020204020204" pitchFamily="34" charset="-122"/>
            </a:endParaRPr>
          </a:p>
        </p:txBody>
      </p:sp>
      <p:sp>
        <p:nvSpPr>
          <p:cNvPr id="28" name="矩形 27"/>
          <p:cNvSpPr/>
          <p:nvPr/>
        </p:nvSpPr>
        <p:spPr>
          <a:xfrm>
            <a:off x="1623056" y="3950383"/>
            <a:ext cx="9289360" cy="580865"/>
          </a:xfrm>
          <a:prstGeom prst="rect">
            <a:avLst/>
          </a:prstGeom>
        </p:spPr>
        <p:txBody>
          <a:bodyPr wrap="square">
            <a:spAutoFit/>
          </a:bodyPr>
          <a:lstStyle/>
          <a:p>
            <a:pPr algn="ctr">
              <a:lnSpc>
                <a:spcPct val="150000"/>
              </a:lnSpc>
              <a:spcBef>
                <a:spcPct val="0"/>
              </a:spcBef>
              <a:defRPr/>
            </a:pPr>
            <a:r>
              <a:rPr lang="en-US" altLang="zh-CN" sz="2400" dirty="0">
                <a:solidFill>
                  <a:schemeClr val="tx1">
                    <a:lumMod val="85000"/>
                    <a:lumOff val="15000"/>
                  </a:schemeClr>
                </a:solidFill>
                <a:ea typeface="微软雅黑" panose="020B0503020204020204" pitchFamily="34" charset="-122"/>
              </a:rPr>
              <a:t>Person</a:t>
            </a:r>
            <a:r>
              <a:rPr lang="zh-CN" altLang="en-US" sz="2400" dirty="0">
                <a:solidFill>
                  <a:schemeClr val="tx1">
                    <a:lumMod val="85000"/>
                    <a:lumOff val="15000"/>
                  </a:schemeClr>
                </a:solidFill>
                <a:ea typeface="微软雅黑" panose="020B0503020204020204" pitchFamily="34" charset="-122"/>
              </a:rPr>
              <a:t>类构造方法被调用！</a:t>
            </a:r>
            <a:endParaRPr lang="zh-CN" altLang="en-US" sz="2400" dirty="0">
              <a:solidFill>
                <a:schemeClr val="tx1">
                  <a:lumMod val="85000"/>
                  <a:lumOff val="15000"/>
                </a:schemeClr>
              </a:solidFill>
              <a:ea typeface="微软雅黑" panose="020B0503020204020204" pitchFamily="34" charset="-122"/>
            </a:endParaRPr>
          </a:p>
        </p:txBody>
      </p:sp>
      <p:sp>
        <p:nvSpPr>
          <p:cNvPr id="29" name="KSO_Shape"/>
          <p:cNvSpPr/>
          <p:nvPr/>
        </p:nvSpPr>
        <p:spPr>
          <a:xfrm>
            <a:off x="1595303" y="3922609"/>
            <a:ext cx="9001394" cy="763989"/>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30" name="KSO_Shape"/>
          <p:cNvSpPr/>
          <p:nvPr/>
        </p:nvSpPr>
        <p:spPr>
          <a:xfrm>
            <a:off x="1595303" y="4985078"/>
            <a:ext cx="9001394" cy="763989"/>
          </a:xfrm>
          <a:prstGeom prst="roundRect">
            <a:avLst>
              <a:gd name="adj" fmla="val 13926"/>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31" name="矩形 30"/>
          <p:cNvSpPr/>
          <p:nvPr/>
        </p:nvSpPr>
        <p:spPr>
          <a:xfrm>
            <a:off x="1623056" y="4985078"/>
            <a:ext cx="9289360" cy="581057"/>
          </a:xfrm>
          <a:prstGeom prst="rect">
            <a:avLst/>
          </a:prstGeom>
        </p:spPr>
        <p:txBody>
          <a:bodyPr wrap="square">
            <a:spAutoFit/>
          </a:bodyPr>
          <a:lstStyle/>
          <a:p>
            <a:pPr algn="ctr">
              <a:lnSpc>
                <a:spcPct val="150000"/>
              </a:lnSpc>
              <a:spcBef>
                <a:spcPct val="0"/>
              </a:spcBef>
              <a:defRPr/>
            </a:pPr>
            <a:r>
              <a:rPr lang="zh-CN" altLang="en-US" sz="2400" dirty="0">
                <a:solidFill>
                  <a:schemeClr val="tx1">
                    <a:lumMod val="85000"/>
                    <a:lumOff val="15000"/>
                  </a:schemeClr>
                </a:solidFill>
                <a:ea typeface="微软雅黑" panose="020B0503020204020204" pitchFamily="34" charset="-122"/>
              </a:rPr>
              <a:t>学号：</a:t>
            </a:r>
            <a:r>
              <a:rPr lang="en-US" altLang="zh-CN" sz="2400" dirty="0">
                <a:solidFill>
                  <a:schemeClr val="tx1">
                    <a:lumMod val="85000"/>
                    <a:lumOff val="15000"/>
                  </a:schemeClr>
                </a:solidFill>
                <a:ea typeface="微软雅黑" panose="020B0503020204020204" pitchFamily="34" charset="-122"/>
              </a:rPr>
              <a:t>1810100</a:t>
            </a:r>
            <a:r>
              <a:rPr lang="zh-CN" altLang="en-US" sz="2400" dirty="0">
                <a:solidFill>
                  <a:schemeClr val="tx1">
                    <a:lumMod val="85000"/>
                    <a:lumOff val="15000"/>
                  </a:schemeClr>
                </a:solidFill>
                <a:ea typeface="微软雅黑" panose="020B0503020204020204" pitchFamily="34" charset="-122"/>
              </a:rPr>
              <a:t>，姓名：李晓明，导师：马红</a:t>
            </a:r>
            <a:endParaRPr lang="zh-CN" altLang="en-US" sz="2400" dirty="0">
              <a:solidFill>
                <a:schemeClr val="tx1">
                  <a:lumMod val="85000"/>
                  <a:lumOff val="15000"/>
                </a:schemeClr>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p:tgtEl>
                                          <p:spTgt spid="19"/>
                                        </p:tgtEl>
                                        <p:attrNameLst>
                                          <p:attrName>ppt_y</p:attrName>
                                        </p:attrNameLst>
                                      </p:cBhvr>
                                      <p:tavLst>
                                        <p:tav tm="0">
                                          <p:val>
                                            <p:strVal val="#ppt_y-#ppt_h*1.125000"/>
                                          </p:val>
                                        </p:tav>
                                        <p:tav tm="100000">
                                          <p:val>
                                            <p:strVal val="#ppt_y"/>
                                          </p:val>
                                        </p:tav>
                                      </p:tavLst>
                                    </p:anim>
                                    <p:animEffect transition="in" filter="wipe(down)">
                                      <p:cBhvr>
                                        <p:cTn id="17" dur="500"/>
                                        <p:tgtEl>
                                          <p:spTgt spid="19"/>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p:tgtEl>
                                          <p:spTgt spid="22"/>
                                        </p:tgtEl>
                                        <p:attrNameLst>
                                          <p:attrName>ppt_y</p:attrName>
                                        </p:attrNameLst>
                                      </p:cBhvr>
                                      <p:tavLst>
                                        <p:tav tm="0">
                                          <p:val>
                                            <p:strVal val="#ppt_y-#ppt_h*1.125000"/>
                                          </p:val>
                                        </p:tav>
                                        <p:tav tm="100000">
                                          <p:val>
                                            <p:strVal val="#ppt_y"/>
                                          </p:val>
                                        </p:tav>
                                      </p:tavLst>
                                    </p:anim>
                                    <p:animEffect transition="in" filter="wipe(down)">
                                      <p:cBhvr>
                                        <p:cTn id="25" dur="500"/>
                                        <p:tgtEl>
                                          <p:spTgt spid="22"/>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2" presetClass="entr" presetSubtype="1"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500"/>
                                        <p:tgtEl>
                                          <p:spTgt spid="28"/>
                                        </p:tgtEl>
                                        <p:attrNameLst>
                                          <p:attrName>ppt_y</p:attrName>
                                        </p:attrNameLst>
                                      </p:cBhvr>
                                      <p:tavLst>
                                        <p:tav tm="0">
                                          <p:val>
                                            <p:strVal val="#ppt_y-#ppt_h*1.125000"/>
                                          </p:val>
                                        </p:tav>
                                        <p:tav tm="100000">
                                          <p:val>
                                            <p:strVal val="#ppt_y"/>
                                          </p:val>
                                        </p:tav>
                                      </p:tavLst>
                                    </p:anim>
                                    <p:animEffect transition="in" filter="wipe(down)">
                                      <p:cBhvr>
                                        <p:cTn id="33" dur="500"/>
                                        <p:tgtEl>
                                          <p:spTgt spid="28"/>
                                        </p:tgtEl>
                                      </p:cBhvr>
                                    </p:animEffect>
                                  </p:childTnLst>
                                </p:cTn>
                              </p:par>
                            </p:childTnLst>
                          </p:cTn>
                        </p:par>
                        <p:par>
                          <p:cTn id="34" fill="hold">
                            <p:stCondLst>
                              <p:cond delay="2000"/>
                            </p:stCondLst>
                            <p:childTnLst>
                              <p:par>
                                <p:cTn id="35" presetID="10" presetClass="entr" presetSubtype="0" fill="hold" grpId="0" nodeType="after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2" presetClass="entr" presetSubtype="1"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 calcmode="lin" valueType="num">
                                      <p:cBhvr additive="base">
                                        <p:cTn id="40" dur="500"/>
                                        <p:tgtEl>
                                          <p:spTgt spid="31"/>
                                        </p:tgtEl>
                                        <p:attrNameLst>
                                          <p:attrName>ppt_y</p:attrName>
                                        </p:attrNameLst>
                                      </p:cBhvr>
                                      <p:tavLst>
                                        <p:tav tm="0">
                                          <p:val>
                                            <p:strVal val="#ppt_y-#ppt_h*1.125000"/>
                                          </p:val>
                                        </p:tav>
                                        <p:tav tm="100000">
                                          <p:val>
                                            <p:strVal val="#ppt_y"/>
                                          </p:val>
                                        </p:tav>
                                      </p:tavLst>
                                    </p:anim>
                                    <p:animEffect transition="in" filter="wipe(down)">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p:bldP spid="20" grpId="0" animBg="1"/>
      <p:bldP spid="21" grpId="0" animBg="1"/>
      <p:bldP spid="22" grpId="0"/>
      <p:bldP spid="28" grpId="0"/>
      <p:bldP spid="29" grpId="0" animBg="1"/>
      <p:bldP spid="30" grpId="0" animBg="1"/>
      <p:bldP spid="3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02780" y="477138"/>
            <a:ext cx="1986441" cy="584775"/>
          </a:xfrm>
          <a:prstGeom prst="rect">
            <a:avLst/>
          </a:prstGeom>
        </p:spPr>
        <p:txBody>
          <a:bodyPr wrap="none">
            <a:spAutoFit/>
          </a:bodyPr>
          <a:lstStyle/>
          <a:p>
            <a:pPr algn="ctr"/>
            <a:r>
              <a:rPr lang="en-US" altLang="zh-CN" sz="3200" b="1" dirty="0">
                <a:solidFill>
                  <a:schemeClr val="tx1">
                    <a:lumMod val="85000"/>
                    <a:lumOff val="15000"/>
                  </a:schemeClr>
                </a:solidFill>
                <a:ea typeface="微软雅黑" panose="020B0503020204020204" pitchFamily="34" charset="-122"/>
              </a:rPr>
              <a:t>super</a:t>
            </a:r>
            <a:r>
              <a:rPr lang="zh-CN" altLang="en-US" sz="3200" b="1" dirty="0">
                <a:solidFill>
                  <a:schemeClr val="tx1">
                    <a:lumMod val="85000"/>
                    <a:lumOff val="15000"/>
                  </a:schemeClr>
                </a:solidFill>
                <a:ea typeface="微软雅黑" panose="020B0503020204020204" pitchFamily="34" charset="-122"/>
              </a:rPr>
              <a:t>方法</a:t>
            </a:r>
            <a:endParaRPr lang="zh-CN" altLang="en-US" sz="3200" b="1" dirty="0">
              <a:solidFill>
                <a:schemeClr val="tx1">
                  <a:lumMod val="85000"/>
                  <a:lumOff val="15000"/>
                </a:schemeClr>
              </a:solidFill>
              <a:ea typeface="微软雅黑" panose="020B0503020204020204" pitchFamily="34" charset="-122"/>
            </a:endParaRPr>
          </a:p>
        </p:txBody>
      </p:sp>
      <p:sp>
        <p:nvSpPr>
          <p:cNvPr id="23" name="文本框 22"/>
          <p:cNvSpPr txBox="1"/>
          <p:nvPr/>
        </p:nvSpPr>
        <p:spPr>
          <a:xfrm>
            <a:off x="3963303" y="2584572"/>
            <a:ext cx="6586592" cy="1688856"/>
          </a:xfrm>
          <a:prstGeom prst="rect">
            <a:avLst/>
          </a:prstGeom>
          <a:noFill/>
        </p:spPr>
        <p:txBody>
          <a:bodyPr wrap="square" lIns="91436" tIns="45718" rIns="91436" bIns="45718" rtlCol="0" anchor="ctr">
            <a:spAutoFit/>
          </a:bodyPr>
          <a:lstStyle/>
          <a:p>
            <a:pPr lvl="0" defTabSz="963930" fontAlgn="base">
              <a:lnSpc>
                <a:spcPct val="150000"/>
              </a:lnSpc>
              <a:spcBef>
                <a:spcPct val="0"/>
              </a:spcBef>
              <a:spcAft>
                <a:spcPct val="0"/>
              </a:spcAft>
            </a:pPr>
            <a:r>
              <a:rPr lang="zh-CN" altLang="en-US" sz="2400" dirty="0">
                <a:cs typeface="+mn-ea"/>
                <a:sym typeface="+mn-lt"/>
              </a:rPr>
              <a:t>将 “</a:t>
            </a:r>
            <a:r>
              <a:rPr lang="en-US" altLang="zh-CN" sz="2400" dirty="0">
                <a:cs typeface="+mn-ea"/>
                <a:sym typeface="+mn-lt"/>
              </a:rPr>
              <a:t>super().__</a:t>
            </a:r>
            <a:r>
              <a:rPr lang="en-US" altLang="zh-CN" sz="2400" dirty="0" err="1">
                <a:cs typeface="+mn-ea"/>
                <a:sym typeface="+mn-lt"/>
              </a:rPr>
              <a:t>init</a:t>
            </a:r>
            <a:r>
              <a:rPr lang="en-US" altLang="zh-CN" sz="2400" dirty="0">
                <a:cs typeface="+mn-ea"/>
                <a:sym typeface="+mn-lt"/>
              </a:rPr>
              <a:t>__(</a:t>
            </a:r>
            <a:r>
              <a:rPr lang="en-US" altLang="zh-CN" sz="2400" dirty="0" err="1">
                <a:cs typeface="+mn-ea"/>
                <a:sym typeface="+mn-lt"/>
              </a:rPr>
              <a:t>sno</a:t>
            </a:r>
            <a:r>
              <a:rPr lang="en-US" altLang="zh-CN" sz="2400" dirty="0">
                <a:cs typeface="+mn-ea"/>
                <a:sym typeface="+mn-lt"/>
              </a:rPr>
              <a:t>, name)</a:t>
            </a:r>
            <a:r>
              <a:rPr lang="en-US" altLang="zh-CN" sz="2400" dirty="0">
                <a:latin typeface="+mj-ea"/>
                <a:ea typeface="+mj-ea"/>
                <a:cs typeface="+mn-ea"/>
                <a:sym typeface="+mn-lt"/>
              </a:rPr>
              <a:t>”</a:t>
            </a:r>
            <a:r>
              <a:rPr lang="zh-CN" altLang="en-US" sz="2400" dirty="0">
                <a:cs typeface="+mn-ea"/>
                <a:sym typeface="+mn-lt"/>
              </a:rPr>
              <a:t>改为“</a:t>
            </a:r>
            <a:r>
              <a:rPr lang="en-US" altLang="zh-CN" sz="2400" dirty="0">
                <a:cs typeface="+mn-ea"/>
                <a:sym typeface="+mn-lt"/>
              </a:rPr>
              <a:t>super(</a:t>
            </a:r>
            <a:r>
              <a:rPr lang="en-US" altLang="zh-CN" sz="2400" dirty="0" err="1">
                <a:cs typeface="+mn-ea"/>
                <a:sym typeface="+mn-lt"/>
              </a:rPr>
              <a:t>Postgraduate,self</a:t>
            </a:r>
            <a:r>
              <a:rPr lang="en-US" altLang="zh-CN" sz="2400" dirty="0">
                <a:cs typeface="+mn-ea"/>
                <a:sym typeface="+mn-lt"/>
              </a:rPr>
              <a:t>).__</a:t>
            </a:r>
            <a:r>
              <a:rPr lang="en-US" altLang="zh-CN" sz="2400" dirty="0" err="1">
                <a:cs typeface="+mn-ea"/>
                <a:sym typeface="+mn-lt"/>
              </a:rPr>
              <a:t>init</a:t>
            </a:r>
            <a:r>
              <a:rPr lang="en-US" altLang="zh-CN" sz="2400" dirty="0">
                <a:cs typeface="+mn-ea"/>
                <a:sym typeface="+mn-lt"/>
              </a:rPr>
              <a:t>__(</a:t>
            </a:r>
            <a:r>
              <a:rPr lang="en-US" altLang="zh-CN" sz="2400" dirty="0" err="1">
                <a:cs typeface="+mn-ea"/>
                <a:sym typeface="+mn-lt"/>
              </a:rPr>
              <a:t>sno</a:t>
            </a:r>
            <a:r>
              <a:rPr lang="en-US" altLang="zh-CN" sz="2400" dirty="0">
                <a:cs typeface="+mn-ea"/>
                <a:sym typeface="+mn-lt"/>
              </a:rPr>
              <a:t>, </a:t>
            </a:r>
            <a:r>
              <a:rPr lang="en-US" altLang="zh-CN" sz="2400">
                <a:cs typeface="+mn-ea"/>
                <a:sym typeface="+mn-lt"/>
              </a:rPr>
              <a:t>name)</a:t>
            </a:r>
            <a:r>
              <a:rPr lang="en-US" altLang="zh-CN" sz="2400">
                <a:latin typeface="+mj-ea"/>
                <a:cs typeface="+mn-ea"/>
                <a:sym typeface="+mn-lt"/>
              </a:rPr>
              <a:t> ”</a:t>
            </a:r>
            <a:r>
              <a:rPr lang="zh-CN" altLang="en-US" sz="2400">
                <a:cs typeface="+mn-ea"/>
                <a:sym typeface="+mn-lt"/>
              </a:rPr>
              <a:t>，</a:t>
            </a:r>
            <a:r>
              <a:rPr lang="zh-CN" altLang="en-US" sz="2400" dirty="0">
                <a:cs typeface="+mn-ea"/>
                <a:sym typeface="+mn-lt"/>
              </a:rPr>
              <a:t>程序运行结果完全相同。</a:t>
            </a:r>
            <a:endParaRPr lang="en-US" altLang="zh-CN" sz="2400" dirty="0">
              <a:cs typeface="+mn-ea"/>
              <a:sym typeface="+mn-lt"/>
            </a:endParaRPr>
          </a:p>
        </p:txBody>
      </p:sp>
      <p:grpSp>
        <p:nvGrpSpPr>
          <p:cNvPr id="24" name="组合 23"/>
          <p:cNvGrpSpPr/>
          <p:nvPr/>
        </p:nvGrpSpPr>
        <p:grpSpPr>
          <a:xfrm>
            <a:off x="1985006" y="3083296"/>
            <a:ext cx="1370836" cy="656252"/>
            <a:chOff x="-8553" y="2593913"/>
            <a:chExt cx="1864069" cy="1096904"/>
          </a:xfrm>
        </p:grpSpPr>
        <p:sp>
          <p:nvSpPr>
            <p:cNvPr id="25" name="圆角矩形 32"/>
            <p:cNvSpPr/>
            <p:nvPr/>
          </p:nvSpPr>
          <p:spPr>
            <a:xfrm rot="10800000" flipV="1">
              <a:off x="-8553" y="2593913"/>
              <a:ext cx="1864069" cy="1096904"/>
            </a:xfrm>
            <a:prstGeom prst="roundRect">
              <a:avLst>
                <a:gd name="adj" fmla="val 14715"/>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cs"/>
                <a:sym typeface="Arial" panose="020B0604020202020204" pitchFamily="34" charset="0"/>
              </a:endParaRPr>
            </a:p>
          </p:txBody>
        </p:sp>
        <p:sp>
          <p:nvSpPr>
            <p:cNvPr id="26" name="文本框 25"/>
            <p:cNvSpPr txBox="1"/>
            <p:nvPr/>
          </p:nvSpPr>
          <p:spPr>
            <a:xfrm>
              <a:off x="51567" y="2700300"/>
              <a:ext cx="1741979" cy="874539"/>
            </a:xfrm>
            <a:prstGeom prst="rect">
              <a:avLst/>
            </a:prstGeom>
            <a:noFill/>
          </p:spPr>
          <p:txBody>
            <a:bodyPr wrap="square" lIns="91436" tIns="45718" rIns="91436" bIns="45718" rtlCol="0" anchor="ctr">
              <a:spAutoFit/>
            </a:bodyPr>
            <a:lstStyle/>
            <a:p>
              <a:pPr lvl="0" algn="ctr" defTabSz="963930" fontAlgn="base">
                <a:spcBef>
                  <a:spcPct val="0"/>
                </a:spcBef>
                <a:spcAft>
                  <a:spcPct val="0"/>
                </a:spcAft>
                <a:defRPr/>
              </a:pPr>
              <a:r>
                <a:rPr lang="zh-CN" altLang="en-US" sz="2800" b="1" dirty="0">
                  <a:solidFill>
                    <a:prstClr val="white"/>
                  </a:solidFill>
                  <a:effectLst>
                    <a:outerShdw blurRad="38100" dist="38100" dir="2700000" algn="tl">
                      <a:srgbClr val="000000">
                        <a:alpha val="43137"/>
                      </a:srgbClr>
                    </a:outerShdw>
                  </a:effectLst>
                  <a:ea typeface="微软雅黑" panose="020B0503020204020204" pitchFamily="34" charset="-122"/>
                  <a:cs typeface="+mn-ea"/>
                  <a:sym typeface="+mn-lt"/>
                </a:rPr>
                <a:t>提示</a:t>
              </a:r>
              <a:endParaRPr kumimoji="0" lang="zh-CN" altLang="en-US" sz="28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ea typeface="微软雅黑" panose="020B0503020204020204" pitchFamily="34" charset="-122"/>
                <a:cs typeface="+mn-ea"/>
                <a:sym typeface="+mn-lt"/>
              </a:endParaRPr>
            </a:p>
          </p:txBody>
        </p:sp>
      </p:grpSp>
      <p:sp>
        <p:nvSpPr>
          <p:cNvPr id="27" name="等腰三角形 26"/>
          <p:cNvSpPr/>
          <p:nvPr/>
        </p:nvSpPr>
        <p:spPr>
          <a:xfrm rot="5400000">
            <a:off x="3498911" y="3270051"/>
            <a:ext cx="321323" cy="277003"/>
          </a:xfrm>
          <a:prstGeom prst="triangle">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ea typeface="微软雅黑" panose="020B0503020204020204" pitchFamily="34" charset="-122"/>
              <a:cs typeface="+mn-cs"/>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500" fill="hold"/>
                                        <p:tgtEl>
                                          <p:spTgt spid="24"/>
                                        </p:tgtEl>
                                        <p:attrNameLst>
                                          <p:attrName>ppt_w</p:attrName>
                                        </p:attrNameLst>
                                      </p:cBhvr>
                                      <p:tavLst>
                                        <p:tav tm="0">
                                          <p:val>
                                            <p:fltVal val="0"/>
                                          </p:val>
                                        </p:tav>
                                        <p:tav tm="100000">
                                          <p:val>
                                            <p:strVal val="#ppt_w"/>
                                          </p:val>
                                        </p:tav>
                                      </p:tavLst>
                                    </p:anim>
                                    <p:anim calcmode="lin" valueType="num">
                                      <p:cBhvr>
                                        <p:cTn id="14" dur="500" fill="hold"/>
                                        <p:tgtEl>
                                          <p:spTgt spid="24"/>
                                        </p:tgtEl>
                                        <p:attrNameLst>
                                          <p:attrName>ppt_h</p:attrName>
                                        </p:attrNameLst>
                                      </p:cBhvr>
                                      <p:tavLst>
                                        <p:tav tm="0">
                                          <p:val>
                                            <p:fltVal val="0"/>
                                          </p:val>
                                        </p:tav>
                                        <p:tav tm="100000">
                                          <p:val>
                                            <p:strVal val="#ppt_h"/>
                                          </p:val>
                                        </p:tav>
                                      </p:tavLst>
                                    </p:anim>
                                    <p:animEffect transition="in" filter="fade">
                                      <p:cBhvr>
                                        <p:cTn id="15" dur="500"/>
                                        <p:tgtEl>
                                          <p:spTgt spid="24"/>
                                        </p:tgtEl>
                                      </p:cBhvr>
                                    </p:animEffect>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p:tgtEl>
                                          <p:spTgt spid="27"/>
                                        </p:tgtEl>
                                        <p:attrNameLst>
                                          <p:attrName>ppt_x</p:attrName>
                                        </p:attrNameLst>
                                      </p:cBhvr>
                                      <p:tavLst>
                                        <p:tav tm="0">
                                          <p:val>
                                            <p:strVal val="#ppt_x-#ppt_w*1.125000"/>
                                          </p:val>
                                        </p:tav>
                                        <p:tav tm="100000">
                                          <p:val>
                                            <p:strVal val="#ppt_x"/>
                                          </p:val>
                                        </p:tav>
                                      </p:tavLst>
                                    </p:anim>
                                    <p:animEffect transition="in" filter="wipe(right)">
                                      <p:cBhvr>
                                        <p:cTn id="20" dur="500"/>
                                        <p:tgtEl>
                                          <p:spTgt spid="27"/>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ipe(left)">
                                      <p:cBhvr>
                                        <p:cTn id="2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p:bldP spid="2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在</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类的某个方法中，“</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super()”</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等价于（    ）。</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super(A)</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super(</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A,self</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super(self)</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super</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椭圆 8"/>
          <p:cNvSpPr>
            <a:spLocks noChangeAspect="1"/>
          </p:cNvSpPr>
          <p:nvPr>
            <p:custDataLst>
              <p:tags r:id="rId6"/>
            </p:custDataLst>
          </p:nvPr>
        </p:nvSpPr>
        <p:spPr>
          <a:xfrm>
            <a:off x="1571625" y="285035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0" name="椭圆 9"/>
          <p:cNvSpPr>
            <a:spLocks noChangeAspect="1"/>
          </p:cNvSpPr>
          <p:nvPr>
            <p:custDataLst>
              <p:tags r:id="rId7"/>
            </p:custDataLst>
          </p:nvPr>
        </p:nvSpPr>
        <p:spPr>
          <a:xfrm>
            <a:off x="1571625" y="3707606"/>
            <a:ext cx="514350" cy="514350"/>
          </a:xfrm>
          <a:prstGeom prst="ellipse">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B</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1" name="椭圆 10"/>
          <p:cNvSpPr>
            <a:spLocks noChangeAspect="1"/>
          </p:cNvSpPr>
          <p:nvPr>
            <p:custDataLst>
              <p:tags r:id="rId8"/>
            </p:custDataLst>
          </p:nvPr>
        </p:nvSpPr>
        <p:spPr>
          <a:xfrm>
            <a:off x="1571625" y="456485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 name="椭圆 11"/>
          <p:cNvSpPr>
            <a:spLocks noChangeAspect="1"/>
          </p:cNvSpPr>
          <p:nvPr>
            <p:custDataLst>
              <p:tags r:id="rId9"/>
            </p:custDataLst>
          </p:nvPr>
        </p:nvSpPr>
        <p:spPr>
          <a:xfrm>
            <a:off x="1571625" y="5422106"/>
            <a:ext cx="514350" cy="514350"/>
          </a:xfrm>
          <a:prstGeom prst="ellipse">
            <a:avLst/>
          </a:prstGeom>
          <a:solidFill>
            <a:srgbClr val="808080"/>
          </a:solidFill>
          <a:ln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3" name="矩形: 圆角 12"/>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提交</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18" name="组合 17"/>
          <p:cNvGrpSpPr/>
          <p:nvPr>
            <p:custDataLst>
              <p:tags r:id="rId11"/>
            </p:custDataLst>
          </p:nvPr>
        </p:nvGrpSpPr>
        <p:grpSpPr>
          <a:xfrm>
            <a:off x="0" y="0"/>
            <a:ext cx="12192000" cy="635000"/>
            <a:chOff x="0" y="0"/>
            <a:chExt cx="12192000" cy="635000"/>
          </a:xfrm>
        </p:grpSpPr>
        <p:sp>
          <p:nvSpPr>
            <p:cNvPr id="14" name="TitleBackground"/>
            <p:cNvSpPr/>
            <p:nvPr>
              <p:custDataLst>
                <p:tags r:id="rId12"/>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ColorBlock"/>
            <p:cNvSpPr/>
            <p:nvPr>
              <p:custDataLst>
                <p:tags r:id="rId13"/>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8"/>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2929" y="477138"/>
            <a:ext cx="182614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类的定义</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40" name="组合 39"/>
          <p:cNvGrpSpPr/>
          <p:nvPr/>
        </p:nvGrpSpPr>
        <p:grpSpPr>
          <a:xfrm>
            <a:off x="1331008" y="1134483"/>
            <a:ext cx="9537017" cy="2153448"/>
            <a:chOff x="1331008" y="1696577"/>
            <a:chExt cx="9537017" cy="2153448"/>
          </a:xfrm>
        </p:grpSpPr>
        <p:sp>
          <p:nvSpPr>
            <p:cNvPr id="3" name="矩形 2"/>
            <p:cNvSpPr/>
            <p:nvPr/>
          </p:nvSpPr>
          <p:spPr>
            <a:xfrm>
              <a:off x="1454836" y="1920728"/>
              <a:ext cx="9406156" cy="1754326"/>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在一个类中，除了可以包含前面所说的属性，还可以包含各种方法。</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属性对应一个类可以用来保存哪些数据，而方法对应一个类可以支持哪些操作（即数据处理）。</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8" name="KSO_Shape"/>
            <p:cNvSpPr/>
            <p:nvPr/>
          </p:nvSpPr>
          <p:spPr>
            <a:xfrm>
              <a:off x="1331008" y="1696577"/>
              <a:ext cx="9537017" cy="2153448"/>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lnSpc>
                  <a:spcPct val="150000"/>
                </a:lnSpc>
              </a:pPr>
              <a:endParaRPr lang="zh-CN" altLang="en-US"/>
            </a:p>
          </p:txBody>
        </p:sp>
      </p:grpSp>
      <p:grpSp>
        <p:nvGrpSpPr>
          <p:cNvPr id="51" name="组合 50"/>
          <p:cNvGrpSpPr/>
          <p:nvPr/>
        </p:nvGrpSpPr>
        <p:grpSpPr>
          <a:xfrm>
            <a:off x="1331008" y="3407002"/>
            <a:ext cx="9537017" cy="3138942"/>
            <a:chOff x="1331008" y="1696577"/>
            <a:chExt cx="9537017" cy="3138942"/>
          </a:xfrm>
        </p:grpSpPr>
        <p:sp>
          <p:nvSpPr>
            <p:cNvPr id="52" name="矩形 51"/>
            <p:cNvSpPr/>
            <p:nvPr/>
          </p:nvSpPr>
          <p:spPr>
            <a:xfrm>
              <a:off x="1454836" y="1848158"/>
              <a:ext cx="9289360" cy="2797048"/>
            </a:xfrm>
            <a:prstGeom prst="rect">
              <a:avLst/>
            </a:prstGeom>
          </p:spPr>
          <p:txBody>
            <a:bodyPr wrap="square">
              <a:spAutoFit/>
            </a:bodyPr>
            <a:lstStyle/>
            <a:p>
              <a:pPr marL="342900" indent="-342900">
                <a:lnSpc>
                  <a:spcPct val="150000"/>
                </a:lnSpc>
                <a:spcBef>
                  <a:spcPct val="0"/>
                </a:spcBef>
                <a:buClr>
                  <a:srgbClr val="B1C400"/>
                </a:buClr>
                <a:buFont typeface="Wingdings" panose="05000000000000000000" pitchFamily="2" charset="2"/>
                <a:buChar char="Ø"/>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类的定义形式多样</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p>
              <a:pPr marL="800100" lvl="1" indent="-342900">
                <a:lnSpc>
                  <a:spcPct val="150000"/>
                </a:lnSpc>
                <a:spcBef>
                  <a:spcPct val="0"/>
                </a:spcBef>
                <a:buClr>
                  <a:srgbClr val="B1C400"/>
                </a:buClr>
                <a:buFont typeface="Arial" panose="020B0604020202020204" pitchFamily="34" charset="0"/>
                <a:buChar char="•"/>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我们既可以直接创建新的类，也可以基于一个或多个已有的类创建新的类；</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p>
              <a:pPr marL="800100" lvl="1" indent="-342900">
                <a:lnSpc>
                  <a:spcPct val="150000"/>
                </a:lnSpc>
                <a:spcBef>
                  <a:spcPct val="0"/>
                </a:spcBef>
                <a:buClr>
                  <a:srgbClr val="B1C400"/>
                </a:buClr>
                <a:buFont typeface="Arial" panose="020B0604020202020204" pitchFamily="34" charset="0"/>
                <a:buChar char="•"/>
                <a:defRPr/>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我们既可以创建一个空的类，然后再动态添加属性和方法，也可以在创建类的同时设置属性和方法。</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3" name="KSO_Shape"/>
            <p:cNvSpPr/>
            <p:nvPr/>
          </p:nvSpPr>
          <p:spPr>
            <a:xfrm>
              <a:off x="1331008" y="1696577"/>
              <a:ext cx="9537017" cy="3138942"/>
            </a:xfrm>
            <a:prstGeom prst="roundRect">
              <a:avLst>
                <a:gd name="adj" fmla="val 7849"/>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lnSpc>
                  <a:spcPct val="150000"/>
                </a:lnSpc>
              </a:pP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ipe(left)">
                                      <p:cBhvr>
                                        <p:cTn id="13" dur="500"/>
                                        <p:tgtEl>
                                          <p:spTgt spid="40"/>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wipe(left)">
                                      <p:cBhvr>
                                        <p:cTn id="1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485615" y="2065668"/>
            <a:ext cx="9898104" cy="2585907"/>
            <a:chOff x="3043159" y="2674363"/>
            <a:chExt cx="9898104" cy="2585907"/>
          </a:xfrm>
        </p:grpSpPr>
        <p:sp>
          <p:nvSpPr>
            <p:cNvPr id="2" name="文本框 1"/>
            <p:cNvSpPr txBox="1"/>
            <p:nvPr/>
          </p:nvSpPr>
          <p:spPr>
            <a:xfrm>
              <a:off x="3080871" y="2705725"/>
              <a:ext cx="9860392" cy="2554545"/>
            </a:xfrm>
            <a:prstGeom prst="rect">
              <a:avLst/>
            </a:prstGeom>
            <a:noFill/>
          </p:spPr>
          <p:txBody>
            <a:bodyPr wrap="none" rtlCol="0">
              <a:spAutoFit/>
            </a:bodyPr>
            <a:lstStyle/>
            <a:p>
              <a:pPr lvl="0">
                <a:defRPr/>
              </a:pPr>
              <a:r>
                <a:rPr lang="zh-CN" altLang="en-US" sz="8000" b="1" dirty="0">
                  <a:solidFill>
                    <a:srgbClr val="B1C400"/>
                  </a:solidFill>
                  <a:latin typeface="Bauhaus 93" panose="04030905020B02020C02" pitchFamily="82" charset="0"/>
                  <a:ea typeface="Adobe Gothic Std B" panose="020B0800000000000000" pitchFamily="34" charset="-128"/>
                </a:rPr>
                <a:t>内置函数</a:t>
              </a:r>
              <a:r>
                <a:rPr lang="en-US" altLang="zh-CN" sz="8000" b="1" dirty="0" err="1">
                  <a:solidFill>
                    <a:srgbClr val="B1C400"/>
                  </a:solidFill>
                  <a:latin typeface="Bauhaus 93" panose="04030905020B02020C02" pitchFamily="82" charset="0"/>
                  <a:ea typeface="Adobe Gothic Std B" panose="020B0800000000000000" pitchFamily="34" charset="-128"/>
                </a:rPr>
                <a:t>isinstance</a:t>
              </a:r>
              <a:r>
                <a:rPr lang="zh-CN" altLang="en-US" sz="8000" b="1" dirty="0">
                  <a:solidFill>
                    <a:srgbClr val="B1C400"/>
                  </a:solidFill>
                  <a:latin typeface="Bauhaus 93" panose="04030905020B02020C02" pitchFamily="82" charset="0"/>
                  <a:ea typeface="Adobe Gothic Std B" panose="020B0800000000000000" pitchFamily="34" charset="-128"/>
                </a:rPr>
                <a:t>、</a:t>
              </a:r>
              <a:br>
                <a:rPr lang="zh-CN" altLang="en-US" sz="8000" b="1" dirty="0">
                  <a:solidFill>
                    <a:srgbClr val="B1C400"/>
                  </a:solidFill>
                  <a:latin typeface="Bauhaus 93" panose="04030905020B02020C02" pitchFamily="82" charset="0"/>
                  <a:ea typeface="Adobe Gothic Std B" panose="020B0800000000000000" pitchFamily="34" charset="-128"/>
                </a:rPr>
              </a:br>
              <a:r>
                <a:rPr lang="en-US" altLang="zh-CN" sz="8000" b="1" dirty="0" err="1">
                  <a:solidFill>
                    <a:srgbClr val="B1C400"/>
                  </a:solidFill>
                  <a:latin typeface="Bauhaus 93" panose="04030905020B02020C02" pitchFamily="82" charset="0"/>
                  <a:ea typeface="Adobe Gothic Std B" panose="020B0800000000000000" pitchFamily="34" charset="-128"/>
                </a:rPr>
                <a:t>issubclass</a:t>
              </a:r>
              <a:r>
                <a:rPr lang="zh-CN" altLang="en-US" sz="8000" b="1" dirty="0">
                  <a:solidFill>
                    <a:srgbClr val="B1C400"/>
                  </a:solidFill>
                  <a:latin typeface="Bauhaus 93" panose="04030905020B02020C02" pitchFamily="82" charset="0"/>
                  <a:ea typeface="Adobe Gothic Std B" panose="020B0800000000000000" pitchFamily="34" charset="-128"/>
                </a:rPr>
                <a:t>和</a:t>
              </a:r>
              <a:r>
                <a:rPr lang="en-US" altLang="zh-CN" sz="8000" b="1" dirty="0">
                  <a:solidFill>
                    <a:srgbClr val="B1C400"/>
                  </a:solidFill>
                  <a:latin typeface="Bauhaus 93" panose="04030905020B02020C02" pitchFamily="82" charset="0"/>
                  <a:ea typeface="Adobe Gothic Std B" panose="020B0800000000000000" pitchFamily="34" charset="-128"/>
                </a:rPr>
                <a:t>type</a:t>
              </a:r>
              <a:endParaRPr lang="zh-CN" altLang="en-US" sz="8000" b="1" kern="1200" dirty="0">
                <a:solidFill>
                  <a:srgbClr val="B1C400"/>
                </a:solidFill>
                <a:latin typeface="+mj-ea"/>
              </a:endParaRPr>
            </a:p>
          </p:txBody>
        </p:sp>
        <p:sp>
          <p:nvSpPr>
            <p:cNvPr id="3" name="文本框 2"/>
            <p:cNvSpPr txBox="1"/>
            <p:nvPr/>
          </p:nvSpPr>
          <p:spPr>
            <a:xfrm>
              <a:off x="3043159" y="2674363"/>
              <a:ext cx="9860392" cy="2554545"/>
            </a:xfrm>
            <a:prstGeom prst="rect">
              <a:avLst/>
            </a:prstGeom>
            <a:noFill/>
          </p:spPr>
          <p:txBody>
            <a:bodyPr wrap="none" rtlCol="0">
              <a:spAutoFit/>
            </a:bodyPr>
            <a:lstStyle/>
            <a:p>
              <a:pPr lvl="0">
                <a:defRPr/>
              </a:pPr>
              <a:r>
                <a:rPr lang="zh-CN" altLang="en-US" sz="8000" b="1" dirty="0">
                  <a:solidFill>
                    <a:srgbClr val="1950B2"/>
                  </a:solidFill>
                  <a:latin typeface="Bauhaus 93" panose="04030905020B02020C02" pitchFamily="82" charset="0"/>
                  <a:ea typeface="Adobe Gothic Std B" panose="020B0800000000000000" pitchFamily="34" charset="-128"/>
                </a:rPr>
                <a:t>内置函数</a:t>
              </a:r>
              <a:r>
                <a:rPr lang="en-US" altLang="zh-CN" sz="8000" b="1" dirty="0" err="1">
                  <a:solidFill>
                    <a:srgbClr val="1950B2"/>
                  </a:solidFill>
                  <a:latin typeface="Bauhaus 93" panose="04030905020B02020C02" pitchFamily="82" charset="0"/>
                  <a:ea typeface="Adobe Gothic Std B" panose="020B0800000000000000" pitchFamily="34" charset="-128"/>
                </a:rPr>
                <a:t>isinstance</a:t>
              </a:r>
              <a:r>
                <a:rPr lang="zh-CN" altLang="en-US" sz="8000" b="1" dirty="0">
                  <a:solidFill>
                    <a:srgbClr val="1950B2"/>
                  </a:solidFill>
                  <a:latin typeface="Bauhaus 93" panose="04030905020B02020C02" pitchFamily="82" charset="0"/>
                  <a:ea typeface="Adobe Gothic Std B" panose="020B0800000000000000" pitchFamily="34" charset="-128"/>
                </a:rPr>
                <a:t>、</a:t>
              </a:r>
              <a:br>
                <a:rPr lang="zh-CN" altLang="en-US" sz="8000" b="1" dirty="0">
                  <a:solidFill>
                    <a:srgbClr val="1950B2"/>
                  </a:solidFill>
                  <a:latin typeface="Bauhaus 93" panose="04030905020B02020C02" pitchFamily="82" charset="0"/>
                  <a:ea typeface="Adobe Gothic Std B" panose="020B0800000000000000" pitchFamily="34" charset="-128"/>
                </a:rPr>
              </a:br>
              <a:r>
                <a:rPr lang="en-US" altLang="zh-CN" sz="8000" b="1" dirty="0" err="1">
                  <a:solidFill>
                    <a:srgbClr val="1950B2"/>
                  </a:solidFill>
                  <a:latin typeface="Bauhaus 93" panose="04030905020B02020C02" pitchFamily="82" charset="0"/>
                  <a:ea typeface="Adobe Gothic Std B" panose="020B0800000000000000" pitchFamily="34" charset="-128"/>
                </a:rPr>
                <a:t>issubclass</a:t>
              </a:r>
              <a:r>
                <a:rPr lang="zh-CN" altLang="en-US" sz="8000" b="1" dirty="0">
                  <a:solidFill>
                    <a:srgbClr val="1950B2"/>
                  </a:solidFill>
                  <a:latin typeface="Bauhaus 93" panose="04030905020B02020C02" pitchFamily="82" charset="0"/>
                  <a:ea typeface="Adobe Gothic Std B" panose="020B0800000000000000" pitchFamily="34" charset="-128"/>
                </a:rPr>
                <a:t>和</a:t>
              </a:r>
              <a:r>
                <a:rPr lang="en-US" altLang="zh-CN" sz="8000" b="1" dirty="0">
                  <a:solidFill>
                    <a:srgbClr val="1950B2"/>
                  </a:solidFill>
                  <a:latin typeface="Bauhaus 93" panose="04030905020B02020C02" pitchFamily="82" charset="0"/>
                  <a:ea typeface="Adobe Gothic Std B" panose="020B0800000000000000" pitchFamily="34" charset="-128"/>
                </a:rPr>
                <a:t>type</a:t>
              </a:r>
              <a:endParaRPr lang="zh-CN" altLang="en-US" sz="8000" b="1" kern="1200" dirty="0">
                <a:solidFill>
                  <a:srgbClr val="1950B2"/>
                </a:solidFill>
                <a:latin typeface="+mj-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11319" y="406432"/>
            <a:ext cx="7369363" cy="584775"/>
          </a:xfrm>
          <a:prstGeom prst="rect">
            <a:avLst/>
          </a:prstGeom>
        </p:spPr>
        <p:txBody>
          <a:bodyPr wrap="square">
            <a:spAutoFit/>
          </a:bodyPr>
          <a:lstStyle/>
          <a:p>
            <a:pPr algn="ctr"/>
            <a:r>
              <a:rPr lang="zh-CN" altLang="en-US" sz="3200" b="1" dirty="0">
                <a:solidFill>
                  <a:schemeClr val="tx1">
                    <a:lumMod val="85000"/>
                    <a:lumOff val="15000"/>
                  </a:schemeClr>
                </a:solidFill>
                <a:latin typeface="+mj-lt"/>
                <a:ea typeface="微软雅黑" panose="020B0503020204020204" pitchFamily="34" charset="-122"/>
              </a:rPr>
              <a:t>功能简介</a:t>
            </a:r>
            <a:endParaRPr lang="zh-CN" altLang="en-US" sz="3200" b="1" dirty="0">
              <a:solidFill>
                <a:schemeClr val="tx1">
                  <a:lumMod val="85000"/>
                  <a:lumOff val="15000"/>
                </a:schemeClr>
              </a:solidFill>
              <a:effectLst/>
              <a:latin typeface="+mj-lt"/>
              <a:ea typeface="微软雅黑" panose="020B0503020204020204" pitchFamily="34" charset="-122"/>
            </a:endParaRPr>
          </a:p>
        </p:txBody>
      </p:sp>
      <p:grpSp>
        <p:nvGrpSpPr>
          <p:cNvPr id="23" name="组合 22"/>
          <p:cNvGrpSpPr/>
          <p:nvPr/>
        </p:nvGrpSpPr>
        <p:grpSpPr>
          <a:xfrm rot="18900000">
            <a:off x="3951869" y="2587438"/>
            <a:ext cx="1524000" cy="1524000"/>
            <a:chOff x="4538249" y="1807005"/>
            <a:chExt cx="1524000" cy="1524000"/>
          </a:xfrm>
        </p:grpSpPr>
        <p:sp>
          <p:nvSpPr>
            <p:cNvPr id="24" name="泪滴形 23"/>
            <p:cNvSpPr/>
            <p:nvPr/>
          </p:nvSpPr>
          <p:spPr>
            <a:xfrm>
              <a:off x="4538249" y="1807005"/>
              <a:ext cx="1524000" cy="1524000"/>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25" name="矩形 24"/>
            <p:cNvSpPr/>
            <p:nvPr/>
          </p:nvSpPr>
          <p:spPr>
            <a:xfrm rot="2700000">
              <a:off x="4583935" y="2320953"/>
              <a:ext cx="1467068" cy="461665"/>
            </a:xfrm>
            <a:prstGeom prst="rect">
              <a:avLst/>
            </a:prstGeom>
          </p:spPr>
          <p:txBody>
            <a:bodyPr wrap="none">
              <a:spAutoFit/>
            </a:bodyPr>
            <a:lstStyle/>
            <a:p>
              <a:pPr algn="ctr">
                <a:spcBef>
                  <a:spcPct val="0"/>
                </a:spcBef>
                <a:defRPr/>
              </a:pPr>
              <a:r>
                <a:rPr lang="en-US" altLang="zh-CN" sz="2400" b="1" dirty="0" err="1">
                  <a:solidFill>
                    <a:schemeClr val="tx1">
                      <a:lumMod val="85000"/>
                      <a:lumOff val="15000"/>
                    </a:schemeClr>
                  </a:solidFill>
                  <a:latin typeface="+mj-lt"/>
                  <a:ea typeface="微软雅黑" panose="020B0503020204020204" pitchFamily="34" charset="-122"/>
                  <a:cs typeface="微软雅黑" panose="020B0503020204020204" pitchFamily="34" charset="-122"/>
                </a:rPr>
                <a:t>isinstance</a:t>
              </a:r>
              <a:endParaRPr lang="en-US" altLang="zh-CN" sz="2400" b="1" dirty="0">
                <a:solidFill>
                  <a:schemeClr val="tx1">
                    <a:lumMod val="85000"/>
                    <a:lumOff val="15000"/>
                  </a:schemeClr>
                </a:solidFill>
                <a:latin typeface="+mj-lt"/>
                <a:ea typeface="微软雅黑" panose="020B0503020204020204" pitchFamily="34" charset="-122"/>
                <a:cs typeface="微软雅黑" panose="020B0503020204020204" pitchFamily="34" charset="-122"/>
              </a:endParaRPr>
            </a:p>
          </p:txBody>
        </p:sp>
      </p:grpSp>
      <p:grpSp>
        <p:nvGrpSpPr>
          <p:cNvPr id="26" name="组合 25"/>
          <p:cNvGrpSpPr/>
          <p:nvPr/>
        </p:nvGrpSpPr>
        <p:grpSpPr>
          <a:xfrm rot="18900000">
            <a:off x="5392733" y="1589368"/>
            <a:ext cx="1524000" cy="1524000"/>
            <a:chOff x="6157773" y="1285506"/>
            <a:chExt cx="1524000" cy="1524000"/>
          </a:xfrm>
        </p:grpSpPr>
        <p:sp>
          <p:nvSpPr>
            <p:cNvPr id="27" name="泪滴形 26"/>
            <p:cNvSpPr/>
            <p:nvPr/>
          </p:nvSpPr>
          <p:spPr>
            <a:xfrm flipH="1" flipV="1">
              <a:off x="6157773" y="1285506"/>
              <a:ext cx="1524000" cy="1524000"/>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28" name="矩形 27"/>
            <p:cNvSpPr/>
            <p:nvPr/>
          </p:nvSpPr>
          <p:spPr>
            <a:xfrm rot="2700000">
              <a:off x="6182551" y="1817292"/>
              <a:ext cx="1468672" cy="461665"/>
            </a:xfrm>
            <a:prstGeom prst="rect">
              <a:avLst/>
            </a:prstGeom>
          </p:spPr>
          <p:txBody>
            <a:bodyPr wrap="none">
              <a:spAutoFit/>
            </a:bodyPr>
            <a:lstStyle/>
            <a:p>
              <a:pPr algn="ctr">
                <a:spcBef>
                  <a:spcPct val="0"/>
                </a:spcBef>
                <a:defRPr/>
              </a:pPr>
              <a:r>
                <a:rPr lang="en-US" altLang="zh-CN" sz="2400" b="1" dirty="0" err="1">
                  <a:solidFill>
                    <a:schemeClr val="bg1"/>
                  </a:solidFill>
                  <a:latin typeface="+mj-lt"/>
                  <a:ea typeface="微软雅黑" panose="020B0503020204020204" pitchFamily="34" charset="-122"/>
                  <a:cs typeface="微软雅黑" panose="020B0503020204020204" pitchFamily="34" charset="-122"/>
                </a:rPr>
                <a:t>issubclass</a:t>
              </a:r>
              <a:endParaRPr lang="en-US" altLang="zh-CN" sz="2400" b="1" dirty="0">
                <a:solidFill>
                  <a:schemeClr val="bg1"/>
                </a:solidFill>
                <a:latin typeface="+mj-lt"/>
                <a:ea typeface="微软雅黑" panose="020B0503020204020204" pitchFamily="34" charset="-122"/>
                <a:cs typeface="微软雅黑" panose="020B0503020204020204" pitchFamily="34" charset="-122"/>
              </a:endParaRPr>
            </a:p>
          </p:txBody>
        </p:sp>
      </p:grpSp>
      <p:cxnSp>
        <p:nvCxnSpPr>
          <p:cNvPr id="29" name="直接连接符 28"/>
          <p:cNvCxnSpPr/>
          <p:nvPr/>
        </p:nvCxnSpPr>
        <p:spPr>
          <a:xfrm flipH="1" flipV="1">
            <a:off x="1269003" y="3304740"/>
            <a:ext cx="2557049"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110284" y="3576459"/>
            <a:ext cx="0" cy="731983"/>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rot="18900000">
            <a:off x="6833596" y="2587438"/>
            <a:ext cx="1524000" cy="1524000"/>
            <a:chOff x="4538249" y="1807005"/>
            <a:chExt cx="1524000" cy="1524000"/>
          </a:xfrm>
        </p:grpSpPr>
        <p:sp>
          <p:nvSpPr>
            <p:cNvPr id="34" name="泪滴形 33"/>
            <p:cNvSpPr/>
            <p:nvPr/>
          </p:nvSpPr>
          <p:spPr>
            <a:xfrm>
              <a:off x="4538249" y="1807005"/>
              <a:ext cx="1524000" cy="1524000"/>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35" name="矩形 34"/>
            <p:cNvSpPr/>
            <p:nvPr/>
          </p:nvSpPr>
          <p:spPr>
            <a:xfrm rot="2700000">
              <a:off x="4967361" y="2296598"/>
              <a:ext cx="748923" cy="461665"/>
            </a:xfrm>
            <a:prstGeom prst="rect">
              <a:avLst/>
            </a:prstGeom>
          </p:spPr>
          <p:txBody>
            <a:bodyPr wrap="none">
              <a:spAutoFit/>
            </a:bodyPr>
            <a:lstStyle/>
            <a:p>
              <a:pPr algn="ctr">
                <a:spcBef>
                  <a:spcPct val="0"/>
                </a:spcBef>
                <a:defRPr/>
              </a:pPr>
              <a:r>
                <a:rPr lang="en-US" altLang="zh-CN" sz="2400" b="1" dirty="0">
                  <a:solidFill>
                    <a:schemeClr val="tx1">
                      <a:lumMod val="85000"/>
                      <a:lumOff val="15000"/>
                    </a:schemeClr>
                  </a:solidFill>
                  <a:latin typeface="+mj-lt"/>
                  <a:ea typeface="微软雅黑" panose="020B0503020204020204" pitchFamily="34" charset="-122"/>
                  <a:cs typeface="微软雅黑" panose="020B0503020204020204" pitchFamily="34" charset="-122"/>
                </a:rPr>
                <a:t>type</a:t>
              </a:r>
              <a:endParaRPr lang="en-US" altLang="zh-CN" sz="2400" b="1" dirty="0">
                <a:solidFill>
                  <a:schemeClr val="tx1">
                    <a:lumMod val="85000"/>
                    <a:lumOff val="15000"/>
                  </a:schemeClr>
                </a:solidFill>
                <a:latin typeface="+mj-lt"/>
                <a:ea typeface="微软雅黑" panose="020B0503020204020204" pitchFamily="34" charset="-122"/>
                <a:cs typeface="微软雅黑" panose="020B0503020204020204" pitchFamily="34" charset="-122"/>
              </a:endParaRPr>
            </a:p>
          </p:txBody>
        </p:sp>
      </p:grpSp>
      <p:cxnSp>
        <p:nvCxnSpPr>
          <p:cNvPr id="37" name="直接连接符 36"/>
          <p:cNvCxnSpPr/>
          <p:nvPr/>
        </p:nvCxnSpPr>
        <p:spPr>
          <a:xfrm flipV="1">
            <a:off x="8474054" y="3304740"/>
            <a:ext cx="2557049"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974909" y="3436987"/>
            <a:ext cx="2996683" cy="1200329"/>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用于判断一个对象所属的类是否是指定类或指定类的子类；</a:t>
            </a:r>
            <a:endParaRPr lang="zh-CN" altLang="en-US" sz="2400" dirty="0">
              <a:solidFill>
                <a:schemeClr val="tx1">
                  <a:lumMod val="85000"/>
                  <a:lumOff val="15000"/>
                </a:schemeClr>
              </a:solidFill>
              <a:effectLst/>
              <a:latin typeface="+mj-lt"/>
              <a:ea typeface="微软雅黑" panose="020B0503020204020204" pitchFamily="34" charset="-122"/>
              <a:cs typeface="微软雅黑" panose="020B0503020204020204" pitchFamily="34" charset="-122"/>
            </a:endParaRPr>
          </a:p>
        </p:txBody>
      </p:sp>
      <p:sp>
        <p:nvSpPr>
          <p:cNvPr id="40" name="矩形 39"/>
          <p:cNvSpPr/>
          <p:nvPr/>
        </p:nvSpPr>
        <p:spPr>
          <a:xfrm>
            <a:off x="4848751" y="4340411"/>
            <a:ext cx="2567524" cy="1200329"/>
          </a:xfrm>
          <a:prstGeom prst="rect">
            <a:avLst/>
          </a:prstGeom>
        </p:spPr>
        <p:txBody>
          <a:bodyPr wrap="square">
            <a:spAutoFit/>
          </a:bodyPr>
          <a:lstStyle/>
          <a:p>
            <a:pPr algn="just">
              <a:spcBef>
                <a:spcPct val="0"/>
              </a:spcBef>
              <a:defRPr/>
            </a:pP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用于判断一个类是否是另一个类的子类；</a:t>
            </a:r>
            <a:endParaRPr lang="zh-CN" altLang="en-US" sz="2400" dirty="0">
              <a:solidFill>
                <a:schemeClr val="tx1">
                  <a:lumMod val="85000"/>
                  <a:lumOff val="15000"/>
                </a:schemeClr>
              </a:solidFill>
              <a:effectLst/>
              <a:latin typeface="+mj-lt"/>
              <a:ea typeface="微软雅黑" panose="020B0503020204020204" pitchFamily="34" charset="-122"/>
              <a:cs typeface="微软雅黑" panose="020B0503020204020204" pitchFamily="34" charset="-122"/>
            </a:endParaRPr>
          </a:p>
        </p:txBody>
      </p:sp>
      <p:sp>
        <p:nvSpPr>
          <p:cNvPr id="41" name="矩形 40"/>
          <p:cNvSpPr/>
          <p:nvPr/>
        </p:nvSpPr>
        <p:spPr>
          <a:xfrm>
            <a:off x="8499130" y="3436987"/>
            <a:ext cx="2996684" cy="830997"/>
          </a:xfrm>
          <a:prstGeom prst="rect">
            <a:avLst/>
          </a:prstGeom>
        </p:spPr>
        <p:txBody>
          <a:bodyPr wrap="square">
            <a:spAutoFit/>
          </a:bodyPr>
          <a:lstStyle/>
          <a:p>
            <a:pPr>
              <a:spcBef>
                <a:spcPct val="0"/>
              </a:spcBef>
              <a:defRPr/>
            </a:pPr>
            <a:r>
              <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rPr>
              <a:t>用于获取一个对象所属的类。</a:t>
            </a:r>
            <a:endParaRPr lang="zh-CN" altLang="en-US" sz="2400" dirty="0">
              <a:solidFill>
                <a:schemeClr val="tx1">
                  <a:lumMod val="85000"/>
                  <a:lumOff val="15000"/>
                </a:schemeClr>
              </a:solidFill>
              <a:latin typeface="+mj-lt"/>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p:tgtEl>
                                          <p:spTgt spid="23"/>
                                        </p:tgtEl>
                                        <p:attrNameLst>
                                          <p:attrName>ppt_y</p:attrName>
                                        </p:attrNameLst>
                                      </p:cBhvr>
                                      <p:tavLst>
                                        <p:tav tm="0">
                                          <p:val>
                                            <p:strVal val="#ppt_y+#ppt_h*1.125000"/>
                                          </p:val>
                                        </p:tav>
                                        <p:tav tm="100000">
                                          <p:val>
                                            <p:strVal val="#ppt_y"/>
                                          </p:val>
                                        </p:tav>
                                      </p:tavLst>
                                    </p:anim>
                                    <p:animEffect transition="in" filter="wipe(up)">
                                      <p:cBhvr>
                                        <p:cTn id="14" dur="500"/>
                                        <p:tgtEl>
                                          <p:spTgt spid="23"/>
                                        </p:tgtEl>
                                      </p:cBhvr>
                                    </p:animEffect>
                                  </p:childTnLst>
                                </p:cTn>
                              </p:par>
                              <p:par>
                                <p:cTn id="15" presetID="12" presetClass="entr" presetSubtype="1"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p:tgtEl>
                                          <p:spTgt spid="26"/>
                                        </p:tgtEl>
                                        <p:attrNameLst>
                                          <p:attrName>ppt_y</p:attrName>
                                        </p:attrNameLst>
                                      </p:cBhvr>
                                      <p:tavLst>
                                        <p:tav tm="0">
                                          <p:val>
                                            <p:strVal val="#ppt_y-#ppt_h*1.125000"/>
                                          </p:val>
                                        </p:tav>
                                        <p:tav tm="100000">
                                          <p:val>
                                            <p:strVal val="#ppt_y"/>
                                          </p:val>
                                        </p:tav>
                                      </p:tavLst>
                                    </p:anim>
                                    <p:animEffect transition="in" filter="wipe(down)">
                                      <p:cBhvr>
                                        <p:cTn id="18" dur="500"/>
                                        <p:tgtEl>
                                          <p:spTgt spid="26"/>
                                        </p:tgtEl>
                                      </p:cBhvr>
                                    </p:animEffect>
                                  </p:childTnLst>
                                </p:cTn>
                              </p:par>
                              <p:par>
                                <p:cTn id="19" presetID="12" presetClass="entr" presetSubtype="4"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additive="base">
                                        <p:cTn id="21" dur="500"/>
                                        <p:tgtEl>
                                          <p:spTgt spid="33"/>
                                        </p:tgtEl>
                                        <p:attrNameLst>
                                          <p:attrName>ppt_y</p:attrName>
                                        </p:attrNameLst>
                                      </p:cBhvr>
                                      <p:tavLst>
                                        <p:tav tm="0">
                                          <p:val>
                                            <p:strVal val="#ppt_y+#ppt_h*1.125000"/>
                                          </p:val>
                                        </p:tav>
                                        <p:tav tm="100000">
                                          <p:val>
                                            <p:strVal val="#ppt_y"/>
                                          </p:val>
                                        </p:tav>
                                      </p:tavLst>
                                    </p:anim>
                                    <p:animEffect transition="in" filter="wipe(up)">
                                      <p:cBhvr>
                                        <p:cTn id="22" dur="500"/>
                                        <p:tgtEl>
                                          <p:spTgt spid="33"/>
                                        </p:tgtEl>
                                      </p:cBhvr>
                                    </p:animEffect>
                                  </p:childTnLst>
                                </p:cTn>
                              </p:par>
                            </p:childTnLst>
                          </p:cTn>
                        </p:par>
                        <p:par>
                          <p:cTn id="23" fill="hold">
                            <p:stCondLst>
                              <p:cond delay="1000"/>
                            </p:stCondLst>
                            <p:childTnLst>
                              <p:par>
                                <p:cTn id="24" presetID="22" presetClass="entr" presetSubtype="2" fill="hold"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right)">
                                      <p:cBhvr>
                                        <p:cTn id="26" dur="500"/>
                                        <p:tgtEl>
                                          <p:spTgt spid="29"/>
                                        </p:tgtEl>
                                      </p:cBhvr>
                                    </p:animEffect>
                                  </p:childTnLst>
                                </p:cTn>
                              </p:par>
                              <p:par>
                                <p:cTn id="27" presetID="22" presetClass="entr" presetSubtype="1"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up)">
                                      <p:cBhvr>
                                        <p:cTn id="29" dur="500"/>
                                        <p:tgtEl>
                                          <p:spTgt spid="30"/>
                                        </p:tgtEl>
                                      </p:cBhvr>
                                    </p:animEffect>
                                  </p:childTnLst>
                                </p:cTn>
                              </p:par>
                              <p:par>
                                <p:cTn id="30" presetID="22" presetClass="entr" presetSubtype="8"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childTnLst>
                          </p:cTn>
                        </p:par>
                        <p:par>
                          <p:cTn id="33" fill="hold">
                            <p:stCondLst>
                              <p:cond delay="1500"/>
                            </p:stCondLst>
                            <p:childTnLst>
                              <p:par>
                                <p:cTn id="34" presetID="22" presetClass="entr" presetSubtype="1" fill="hold" grpId="0"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wipe(up)">
                                      <p:cBhvr>
                                        <p:cTn id="36" dur="500"/>
                                        <p:tgtEl>
                                          <p:spTgt spid="40"/>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wipe(right)">
                                      <p:cBhvr>
                                        <p:cTn id="39" dur="500"/>
                                        <p:tgtEl>
                                          <p:spTgt spid="38"/>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left)">
                                      <p:cBhvr>
                                        <p:cTn id="4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8" grpId="0"/>
      <p:bldP spid="40" grpId="0"/>
      <p:bldP spid="41"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82078" y="477138"/>
            <a:ext cx="1027846"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rPr>
              <a:t>示例</a:t>
            </a:r>
            <a:endParaRPr lang="en-US" altLang="zh-CN" sz="3200" b="1" dirty="0">
              <a:solidFill>
                <a:schemeClr val="tx1">
                  <a:lumMod val="85000"/>
                  <a:lumOff val="15000"/>
                </a:schemeClr>
              </a:solidFill>
              <a:latin typeface="+mj-lt"/>
              <a:ea typeface="微软雅黑" panose="020B0503020204020204" pitchFamily="34" charset="-122"/>
            </a:endParaRPr>
          </a:p>
        </p:txBody>
      </p:sp>
      <p:sp>
        <p:nvSpPr>
          <p:cNvPr id="2" name="矩形 1"/>
          <p:cNvSpPr/>
          <p:nvPr/>
        </p:nvSpPr>
        <p:spPr>
          <a:xfrm>
            <a:off x="1951409" y="1317525"/>
            <a:ext cx="6085319" cy="461665"/>
          </a:xfrm>
          <a:prstGeom prst="rect">
            <a:avLst/>
          </a:prstGeom>
        </p:spPr>
        <p:txBody>
          <a:bodyPr wrap="none">
            <a:spAutoFit/>
          </a:bodyPr>
          <a:lstStyle/>
          <a:p>
            <a:pPr algn="ctr"/>
            <a:r>
              <a:rPr lang="zh-CN" altLang="en-US" sz="2400" b="1" dirty="0">
                <a:solidFill>
                  <a:schemeClr val="tx1">
                    <a:lumMod val="85000"/>
                    <a:lumOff val="15000"/>
                  </a:schemeClr>
                </a:solidFill>
                <a:latin typeface="+mj-lt"/>
                <a:ea typeface="微软雅黑" panose="020B0503020204020204" pitchFamily="34" charset="-122"/>
              </a:rPr>
              <a:t>例：</a:t>
            </a:r>
            <a:r>
              <a:rPr lang="en-US" altLang="zh-CN" sz="2400" b="1" dirty="0" err="1">
                <a:solidFill>
                  <a:schemeClr val="tx1">
                    <a:lumMod val="85000"/>
                    <a:lumOff val="15000"/>
                  </a:schemeClr>
                </a:solidFill>
                <a:latin typeface="+mj-lt"/>
                <a:ea typeface="微软雅黑" panose="020B0503020204020204" pitchFamily="34" charset="-122"/>
              </a:rPr>
              <a:t>isinstance</a:t>
            </a:r>
            <a:r>
              <a:rPr lang="zh-CN" altLang="en-US" sz="2400" b="1" dirty="0">
                <a:solidFill>
                  <a:schemeClr val="tx1">
                    <a:lumMod val="85000"/>
                    <a:lumOff val="15000"/>
                  </a:schemeClr>
                </a:solidFill>
                <a:latin typeface="+mj-lt"/>
                <a:ea typeface="微软雅黑" panose="020B0503020204020204" pitchFamily="34" charset="-122"/>
              </a:rPr>
              <a:t>、</a:t>
            </a:r>
            <a:r>
              <a:rPr lang="en-US" altLang="zh-CN" sz="2400" b="1" dirty="0" err="1">
                <a:solidFill>
                  <a:schemeClr val="tx1">
                    <a:lumMod val="85000"/>
                    <a:lumOff val="15000"/>
                  </a:schemeClr>
                </a:solidFill>
                <a:latin typeface="+mj-lt"/>
                <a:ea typeface="微软雅黑" panose="020B0503020204020204" pitchFamily="34" charset="-122"/>
              </a:rPr>
              <a:t>issubclass</a:t>
            </a:r>
            <a:r>
              <a:rPr lang="zh-CN" altLang="en-US" sz="2400" b="1" dirty="0">
                <a:solidFill>
                  <a:schemeClr val="tx1">
                    <a:lumMod val="85000"/>
                    <a:lumOff val="15000"/>
                  </a:schemeClr>
                </a:solidFill>
                <a:latin typeface="+mj-lt"/>
                <a:ea typeface="微软雅黑" panose="020B0503020204020204" pitchFamily="34" charset="-122"/>
              </a:rPr>
              <a:t>和</a:t>
            </a:r>
            <a:r>
              <a:rPr lang="en-US" altLang="zh-CN" sz="2400" b="1" dirty="0">
                <a:solidFill>
                  <a:schemeClr val="tx1">
                    <a:lumMod val="85000"/>
                    <a:lumOff val="15000"/>
                  </a:schemeClr>
                </a:solidFill>
                <a:latin typeface="+mj-lt"/>
                <a:ea typeface="微软雅黑" panose="020B0503020204020204" pitchFamily="34" charset="-122"/>
              </a:rPr>
              <a:t>type</a:t>
            </a:r>
            <a:r>
              <a:rPr lang="zh-CN" altLang="en-US" sz="2400" b="1" dirty="0">
                <a:solidFill>
                  <a:schemeClr val="tx1">
                    <a:lumMod val="85000"/>
                    <a:lumOff val="15000"/>
                  </a:schemeClr>
                </a:solidFill>
                <a:latin typeface="+mj-lt"/>
                <a:ea typeface="微软雅黑" panose="020B0503020204020204" pitchFamily="34" charset="-122"/>
              </a:rPr>
              <a:t>使用示例。</a:t>
            </a:r>
            <a:endParaRPr lang="zh-CN" altLang="en-US" sz="2400" b="1" dirty="0">
              <a:solidFill>
                <a:schemeClr val="tx1">
                  <a:lumMod val="85000"/>
                  <a:lumOff val="15000"/>
                </a:schemeClr>
              </a:solidFill>
              <a:latin typeface="+mj-lt"/>
              <a:ea typeface="微软雅黑" panose="020B0503020204020204" pitchFamily="34" charset="-122"/>
            </a:endParaRPr>
          </a:p>
        </p:txBody>
      </p:sp>
      <p:sp>
        <p:nvSpPr>
          <p:cNvPr id="3" name="矩形 2"/>
          <p:cNvSpPr/>
          <p:nvPr/>
        </p:nvSpPr>
        <p:spPr>
          <a:xfrm>
            <a:off x="1778389" y="1971503"/>
            <a:ext cx="10074946" cy="3351046"/>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	class Person: #</a:t>
            </a:r>
            <a:r>
              <a:rPr lang="zh-CN" altLang="en-US" sz="2400" dirty="0">
                <a:solidFill>
                  <a:schemeClr val="tx1">
                    <a:lumMod val="85000"/>
                    <a:lumOff val="15000"/>
                  </a:schemeClr>
                </a:solidFill>
                <a:latin typeface="+mj-lt"/>
                <a:ea typeface="微软雅黑" panose="020B0503020204020204" pitchFamily="34" charset="-122"/>
              </a:rPr>
              <a:t>定义</a:t>
            </a:r>
            <a:r>
              <a:rPr lang="en-US" altLang="zh-CN" sz="2400" dirty="0">
                <a:solidFill>
                  <a:schemeClr val="tx1">
                    <a:lumMod val="85000"/>
                    <a:lumOff val="15000"/>
                  </a:schemeClr>
                </a:solidFill>
                <a:latin typeface="+mj-lt"/>
                <a:ea typeface="微软雅黑" panose="020B0503020204020204" pitchFamily="34" charset="-122"/>
              </a:rPr>
              <a:t>Person</a:t>
            </a:r>
            <a:r>
              <a:rPr lang="zh-CN" altLang="en-US" sz="2400" dirty="0">
                <a:solidFill>
                  <a:schemeClr val="tx1">
                    <a:lumMod val="85000"/>
                    <a:lumOff val="15000"/>
                  </a:schemeClr>
                </a:solidFill>
                <a:latin typeface="+mj-lt"/>
                <a:ea typeface="微软雅黑" panose="020B0503020204020204" pitchFamily="34" charset="-122"/>
              </a:rPr>
              <a:t>类</a:t>
            </a:r>
            <a:endParaRPr lang="zh-CN" altLang="en-US"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2	    pass</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3	class Student(Person): #</a:t>
            </a:r>
            <a:r>
              <a:rPr lang="zh-CN" altLang="en-US" sz="2400" dirty="0">
                <a:solidFill>
                  <a:schemeClr val="tx1">
                    <a:lumMod val="85000"/>
                    <a:lumOff val="15000"/>
                  </a:schemeClr>
                </a:solidFill>
                <a:latin typeface="+mj-lt"/>
                <a:ea typeface="微软雅黑" panose="020B0503020204020204" pitchFamily="34" charset="-122"/>
              </a:rPr>
              <a:t>以</a:t>
            </a:r>
            <a:r>
              <a:rPr lang="en-US" altLang="zh-CN" sz="2400" dirty="0">
                <a:solidFill>
                  <a:schemeClr val="tx1">
                    <a:lumMod val="85000"/>
                    <a:lumOff val="15000"/>
                  </a:schemeClr>
                </a:solidFill>
                <a:latin typeface="+mj-lt"/>
                <a:ea typeface="微软雅黑" panose="020B0503020204020204" pitchFamily="34" charset="-122"/>
              </a:rPr>
              <a:t>Person</a:t>
            </a:r>
            <a:r>
              <a:rPr lang="zh-CN" altLang="en-US" sz="2400" dirty="0">
                <a:solidFill>
                  <a:schemeClr val="tx1">
                    <a:lumMod val="85000"/>
                    <a:lumOff val="15000"/>
                  </a:schemeClr>
                </a:solidFill>
                <a:latin typeface="+mj-lt"/>
                <a:ea typeface="微软雅黑" panose="020B0503020204020204" pitchFamily="34" charset="-122"/>
              </a:rPr>
              <a:t>类作为父类定义子类</a:t>
            </a:r>
            <a:r>
              <a:rPr lang="en-US" altLang="zh-CN" sz="2400" dirty="0">
                <a:solidFill>
                  <a:schemeClr val="tx1">
                    <a:lumMod val="85000"/>
                    <a:lumOff val="15000"/>
                  </a:schemeClr>
                </a:solidFill>
                <a:latin typeface="+mj-lt"/>
                <a:ea typeface="微软雅黑" panose="020B0503020204020204" pitchFamily="34" charset="-122"/>
              </a:rPr>
              <a:t>Student</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4	    pass</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5	class Flower: #</a:t>
            </a:r>
            <a:r>
              <a:rPr lang="zh-CN" altLang="en-US" sz="2400" dirty="0">
                <a:solidFill>
                  <a:schemeClr val="tx1">
                    <a:lumMod val="85000"/>
                    <a:lumOff val="15000"/>
                  </a:schemeClr>
                </a:solidFill>
                <a:latin typeface="+mj-lt"/>
                <a:ea typeface="微软雅黑" panose="020B0503020204020204" pitchFamily="34" charset="-122"/>
              </a:rPr>
              <a:t>定义</a:t>
            </a:r>
            <a:r>
              <a:rPr lang="en-US" altLang="zh-CN" sz="2400" dirty="0">
                <a:solidFill>
                  <a:schemeClr val="tx1">
                    <a:lumMod val="85000"/>
                    <a:lumOff val="15000"/>
                  </a:schemeClr>
                </a:solidFill>
                <a:latin typeface="+mj-lt"/>
                <a:ea typeface="微软雅黑" panose="020B0503020204020204" pitchFamily="34" charset="-122"/>
              </a:rPr>
              <a:t>Flower</a:t>
            </a:r>
            <a:r>
              <a:rPr lang="zh-CN" altLang="en-US" sz="2400" dirty="0">
                <a:solidFill>
                  <a:schemeClr val="tx1">
                    <a:lumMod val="85000"/>
                    <a:lumOff val="15000"/>
                  </a:schemeClr>
                </a:solidFill>
                <a:latin typeface="+mj-lt"/>
                <a:ea typeface="微软雅黑" panose="020B0503020204020204" pitchFamily="34" charset="-122"/>
              </a:rPr>
              <a:t>类</a:t>
            </a:r>
            <a:endParaRPr lang="zh-CN" altLang="en-US"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6	    pass</a:t>
            </a:r>
            <a:endParaRPr lang="en-US" altLang="zh-CN" sz="2400" dirty="0">
              <a:solidFill>
                <a:schemeClr val="tx1">
                  <a:lumMod val="85000"/>
                  <a:lumOff val="15000"/>
                </a:schemeClr>
              </a:solidFill>
              <a:latin typeface="+mj-lt"/>
              <a:ea typeface="微软雅黑" panose="020B0503020204020204" pitchFamily="34" charset="-122"/>
            </a:endParaRPr>
          </a:p>
        </p:txBody>
      </p:sp>
      <p:cxnSp>
        <p:nvCxnSpPr>
          <p:cNvPr id="6" name="直接连接符 5"/>
          <p:cNvCxnSpPr/>
          <p:nvPr/>
        </p:nvCxnSpPr>
        <p:spPr>
          <a:xfrm flipV="1">
            <a:off x="1696542" y="1779190"/>
            <a:ext cx="6380660" cy="19023"/>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8" name="KSO_Shape"/>
          <p:cNvSpPr/>
          <p:nvPr/>
        </p:nvSpPr>
        <p:spPr>
          <a:xfrm>
            <a:off x="1638138" y="1880534"/>
            <a:ext cx="9183742" cy="3659941"/>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grpSp>
        <p:nvGrpSpPr>
          <p:cNvPr id="40" name="组合 39"/>
          <p:cNvGrpSpPr/>
          <p:nvPr/>
        </p:nvGrpSpPr>
        <p:grpSpPr>
          <a:xfrm>
            <a:off x="751689" y="1359576"/>
            <a:ext cx="877274" cy="877274"/>
            <a:chOff x="836354" y="1156380"/>
            <a:chExt cx="877274" cy="877274"/>
          </a:xfrm>
        </p:grpSpPr>
        <p:sp>
          <p:nvSpPr>
            <p:cNvPr id="8" name="Oval 4011"/>
            <p:cNvSpPr>
              <a:spLocks noChangeArrowheads="1"/>
            </p:cNvSpPr>
            <p:nvPr/>
          </p:nvSpPr>
          <p:spPr bwMode="auto">
            <a:xfrm>
              <a:off x="836354" y="1156380"/>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mj-lt"/>
              </a:endParaRPr>
            </a:p>
          </p:txBody>
        </p:sp>
        <p:grpSp>
          <p:nvGrpSpPr>
            <p:cNvPr id="46" name="组合 45"/>
            <p:cNvGrpSpPr/>
            <p:nvPr/>
          </p:nvGrpSpPr>
          <p:grpSpPr>
            <a:xfrm>
              <a:off x="852546" y="1337788"/>
              <a:ext cx="830546" cy="514457"/>
              <a:chOff x="10655670" y="657377"/>
              <a:chExt cx="526153" cy="325910"/>
            </a:xfrm>
            <a:solidFill>
              <a:schemeClr val="tx2">
                <a:lumMod val="50000"/>
              </a:schemeClr>
            </a:solidFill>
          </p:grpSpPr>
          <p:sp>
            <p:nvSpPr>
              <p:cNvPr id="51" name="Freeform 89"/>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tx1"/>
              </a:solidFill>
              <a:ln>
                <a:noFill/>
              </a:ln>
            </p:spPr>
            <p:txBody>
              <a:bodyPr vert="horz" wrap="square" lIns="91440" tIns="45720" rIns="91440" bIns="45720" numCol="1" anchor="t" anchorCtr="0" compatLnSpc="1"/>
              <a:lstStyle/>
              <a:p>
                <a:endParaRPr lang="en-US">
                  <a:latin typeface="+mj-lt"/>
                </a:endParaRPr>
              </a:p>
            </p:txBody>
          </p:sp>
          <p:sp>
            <p:nvSpPr>
              <p:cNvPr id="52" name="Freeform 90"/>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grpFill/>
              <a:ln>
                <a:noFill/>
              </a:ln>
            </p:spPr>
            <p:txBody>
              <a:bodyPr vert="horz" wrap="square" lIns="91440" tIns="45720" rIns="91440" bIns="45720" numCol="1" anchor="t" anchorCtr="0" compatLnSpc="1"/>
              <a:lstStyle/>
              <a:p>
                <a:endParaRPr lang="en-US">
                  <a:latin typeface="+mj-lt"/>
                </a:endParaRPr>
              </a:p>
            </p:txBody>
          </p:sp>
          <p:sp>
            <p:nvSpPr>
              <p:cNvPr id="53" name="Freeform 91"/>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grpFill/>
              <a:ln>
                <a:noFill/>
              </a:ln>
            </p:spPr>
            <p:txBody>
              <a:bodyPr vert="horz" wrap="square" lIns="91440" tIns="45720" rIns="91440" bIns="45720" numCol="1" anchor="t" anchorCtr="0" compatLnSpc="1"/>
              <a:lstStyle/>
              <a:p>
                <a:endParaRPr lang="en-US">
                  <a:latin typeface="+mj-l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p:cTn id="13" dur="500" fill="hold"/>
                                        <p:tgtEl>
                                          <p:spTgt spid="40"/>
                                        </p:tgtEl>
                                        <p:attrNameLst>
                                          <p:attrName>ppt_w</p:attrName>
                                        </p:attrNameLst>
                                      </p:cBhvr>
                                      <p:tavLst>
                                        <p:tav tm="0">
                                          <p:val>
                                            <p:fltVal val="0"/>
                                          </p:val>
                                        </p:tav>
                                        <p:tav tm="100000">
                                          <p:val>
                                            <p:strVal val="#ppt_w"/>
                                          </p:val>
                                        </p:tav>
                                      </p:tavLst>
                                    </p:anim>
                                    <p:anim calcmode="lin" valueType="num">
                                      <p:cBhvr>
                                        <p:cTn id="14" dur="500" fill="hold"/>
                                        <p:tgtEl>
                                          <p:spTgt spid="40"/>
                                        </p:tgtEl>
                                        <p:attrNameLst>
                                          <p:attrName>ppt_h</p:attrName>
                                        </p:attrNameLst>
                                      </p:cBhvr>
                                      <p:tavLst>
                                        <p:tav tm="0">
                                          <p:val>
                                            <p:fltVal val="0"/>
                                          </p:val>
                                        </p:tav>
                                        <p:tav tm="100000">
                                          <p:val>
                                            <p:strVal val="#ppt_h"/>
                                          </p:val>
                                        </p:tav>
                                      </p:tavLst>
                                    </p:anim>
                                    <p:animEffect transition="in" filter="fade">
                                      <p:cBhvr>
                                        <p:cTn id="15" dur="500"/>
                                        <p:tgtEl>
                                          <p:spTgt spid="40"/>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p:tgtEl>
                                          <p:spTgt spid="2"/>
                                        </p:tgtEl>
                                        <p:attrNameLst>
                                          <p:attrName>ppt_y</p:attrName>
                                        </p:attrNameLst>
                                      </p:cBhvr>
                                      <p:tavLst>
                                        <p:tav tm="0">
                                          <p:val>
                                            <p:strVal val="#ppt_y+#ppt_h*1.125000"/>
                                          </p:val>
                                        </p:tav>
                                        <p:tav tm="100000">
                                          <p:val>
                                            <p:strVal val="#ppt_y"/>
                                          </p:val>
                                        </p:tav>
                                      </p:tavLst>
                                    </p:anim>
                                    <p:animEffect transition="in" filter="wipe(up)">
                                      <p:cBhvr>
                                        <p:cTn id="26" dur="500"/>
                                        <p:tgtEl>
                                          <p:spTgt spid="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p:tgtEl>
                                          <p:spTgt spid="3"/>
                                        </p:tgtEl>
                                        <p:attrNameLst>
                                          <p:attrName>ppt_y</p:attrName>
                                        </p:attrNameLst>
                                      </p:cBhvr>
                                      <p:tavLst>
                                        <p:tav tm="0">
                                          <p:val>
                                            <p:strVal val="#ppt_y-#ppt_h*1.125000"/>
                                          </p:val>
                                        </p:tav>
                                        <p:tav tm="100000">
                                          <p:val>
                                            <p:strVal val="#ppt_y"/>
                                          </p:val>
                                        </p:tav>
                                      </p:tavLst>
                                    </p:anim>
                                    <p:animEffect transition="in" filter="wipe(down)">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48"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82078" y="477138"/>
            <a:ext cx="1027846"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rPr>
              <a:t>示例</a:t>
            </a:r>
            <a:endParaRPr lang="en-US" altLang="zh-CN" sz="3200" b="1" dirty="0">
              <a:solidFill>
                <a:schemeClr val="tx1">
                  <a:lumMod val="85000"/>
                  <a:lumOff val="15000"/>
                </a:schemeClr>
              </a:solidFill>
              <a:latin typeface="+mj-lt"/>
              <a:ea typeface="微软雅黑" panose="020B0503020204020204" pitchFamily="34" charset="-122"/>
            </a:endParaRPr>
          </a:p>
        </p:txBody>
      </p:sp>
      <p:sp>
        <p:nvSpPr>
          <p:cNvPr id="2" name="矩形 1"/>
          <p:cNvSpPr/>
          <p:nvPr/>
        </p:nvSpPr>
        <p:spPr>
          <a:xfrm>
            <a:off x="1760041" y="1317525"/>
            <a:ext cx="6085319" cy="461665"/>
          </a:xfrm>
          <a:prstGeom prst="rect">
            <a:avLst/>
          </a:prstGeom>
        </p:spPr>
        <p:txBody>
          <a:bodyPr wrap="none">
            <a:spAutoFit/>
          </a:bodyPr>
          <a:lstStyle/>
          <a:p>
            <a:pPr algn="ctr"/>
            <a:r>
              <a:rPr lang="zh-CN" altLang="en-US" sz="2400" b="1" dirty="0">
                <a:solidFill>
                  <a:schemeClr val="tx1">
                    <a:lumMod val="85000"/>
                    <a:lumOff val="15000"/>
                  </a:schemeClr>
                </a:solidFill>
                <a:latin typeface="+mj-lt"/>
                <a:ea typeface="微软雅黑" panose="020B0503020204020204" pitchFamily="34" charset="-122"/>
              </a:rPr>
              <a:t>例：</a:t>
            </a:r>
            <a:r>
              <a:rPr lang="en-US" altLang="zh-CN" sz="2400" b="1" dirty="0" err="1">
                <a:solidFill>
                  <a:schemeClr val="tx1">
                    <a:lumMod val="85000"/>
                    <a:lumOff val="15000"/>
                  </a:schemeClr>
                </a:solidFill>
                <a:latin typeface="+mj-lt"/>
                <a:ea typeface="微软雅黑" panose="020B0503020204020204" pitchFamily="34" charset="-122"/>
              </a:rPr>
              <a:t>isinstance</a:t>
            </a:r>
            <a:r>
              <a:rPr lang="zh-CN" altLang="en-US" sz="2400" b="1" dirty="0">
                <a:solidFill>
                  <a:schemeClr val="tx1">
                    <a:lumMod val="85000"/>
                    <a:lumOff val="15000"/>
                  </a:schemeClr>
                </a:solidFill>
                <a:latin typeface="+mj-lt"/>
                <a:ea typeface="微软雅黑" panose="020B0503020204020204" pitchFamily="34" charset="-122"/>
              </a:rPr>
              <a:t>、</a:t>
            </a:r>
            <a:r>
              <a:rPr lang="en-US" altLang="zh-CN" sz="2400" b="1" dirty="0" err="1">
                <a:solidFill>
                  <a:schemeClr val="tx1">
                    <a:lumMod val="85000"/>
                    <a:lumOff val="15000"/>
                  </a:schemeClr>
                </a:solidFill>
                <a:latin typeface="+mj-lt"/>
                <a:ea typeface="微软雅黑" panose="020B0503020204020204" pitchFamily="34" charset="-122"/>
              </a:rPr>
              <a:t>issubclass</a:t>
            </a:r>
            <a:r>
              <a:rPr lang="zh-CN" altLang="en-US" sz="2400" b="1" dirty="0">
                <a:solidFill>
                  <a:schemeClr val="tx1">
                    <a:lumMod val="85000"/>
                    <a:lumOff val="15000"/>
                  </a:schemeClr>
                </a:solidFill>
                <a:latin typeface="+mj-lt"/>
                <a:ea typeface="微软雅黑" panose="020B0503020204020204" pitchFamily="34" charset="-122"/>
              </a:rPr>
              <a:t>和</a:t>
            </a:r>
            <a:r>
              <a:rPr lang="en-US" altLang="zh-CN" sz="2400" b="1" dirty="0">
                <a:solidFill>
                  <a:schemeClr val="tx1">
                    <a:lumMod val="85000"/>
                    <a:lumOff val="15000"/>
                  </a:schemeClr>
                </a:solidFill>
                <a:latin typeface="+mj-lt"/>
                <a:ea typeface="微软雅黑" panose="020B0503020204020204" pitchFamily="34" charset="-122"/>
              </a:rPr>
              <a:t>type</a:t>
            </a:r>
            <a:r>
              <a:rPr lang="zh-CN" altLang="en-US" sz="2400" b="1" dirty="0">
                <a:solidFill>
                  <a:schemeClr val="tx1">
                    <a:lumMod val="85000"/>
                    <a:lumOff val="15000"/>
                  </a:schemeClr>
                </a:solidFill>
                <a:latin typeface="+mj-lt"/>
                <a:ea typeface="微软雅黑" panose="020B0503020204020204" pitchFamily="34" charset="-122"/>
              </a:rPr>
              <a:t>使用示例。</a:t>
            </a:r>
            <a:endParaRPr lang="zh-CN" altLang="en-US" sz="2400" b="1" dirty="0">
              <a:solidFill>
                <a:schemeClr val="tx1">
                  <a:lumMod val="85000"/>
                  <a:lumOff val="15000"/>
                </a:schemeClr>
              </a:solidFill>
              <a:latin typeface="+mj-lt"/>
              <a:ea typeface="微软雅黑" panose="020B0503020204020204" pitchFamily="34" charset="-122"/>
            </a:endParaRPr>
          </a:p>
        </p:txBody>
      </p:sp>
      <p:sp>
        <p:nvSpPr>
          <p:cNvPr id="3" name="矩形 2"/>
          <p:cNvSpPr/>
          <p:nvPr/>
        </p:nvSpPr>
        <p:spPr>
          <a:xfrm>
            <a:off x="1391899" y="2021766"/>
            <a:ext cx="10532146" cy="2796856"/>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7	if __name__=='__main__':</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8	    </a:t>
            </a:r>
            <a:r>
              <a:rPr lang="en-US" altLang="zh-CN" sz="2400" dirty="0" err="1">
                <a:solidFill>
                  <a:schemeClr val="tx1">
                    <a:lumMod val="85000"/>
                    <a:lumOff val="15000"/>
                  </a:schemeClr>
                </a:solidFill>
                <a:latin typeface="+mj-lt"/>
                <a:ea typeface="微软雅黑" panose="020B0503020204020204" pitchFamily="34" charset="-122"/>
              </a:rPr>
              <a:t>stu</a:t>
            </a:r>
            <a:r>
              <a:rPr lang="en-US" altLang="zh-CN" sz="2400" dirty="0">
                <a:solidFill>
                  <a:schemeClr val="tx1">
                    <a:lumMod val="85000"/>
                    <a:lumOff val="15000"/>
                  </a:schemeClr>
                </a:solidFill>
                <a:latin typeface="+mj-lt"/>
                <a:ea typeface="微软雅黑" panose="020B0503020204020204" pitchFamily="34" charset="-122"/>
              </a:rPr>
              <a:t>=Student() #</a:t>
            </a:r>
            <a:r>
              <a:rPr lang="zh-CN" altLang="en-US" sz="2400" dirty="0">
                <a:solidFill>
                  <a:schemeClr val="tx1">
                    <a:lumMod val="85000"/>
                    <a:lumOff val="15000"/>
                  </a:schemeClr>
                </a:solidFill>
                <a:latin typeface="+mj-lt"/>
                <a:ea typeface="微软雅黑" panose="020B0503020204020204" pitchFamily="34" charset="-122"/>
              </a:rPr>
              <a:t>创建</a:t>
            </a:r>
            <a:r>
              <a:rPr lang="en-US" altLang="zh-CN" sz="2400" dirty="0">
                <a:solidFill>
                  <a:schemeClr val="tx1">
                    <a:lumMod val="85000"/>
                    <a:lumOff val="15000"/>
                  </a:schemeClr>
                </a:solidFill>
                <a:latin typeface="+mj-lt"/>
                <a:ea typeface="微软雅黑" panose="020B0503020204020204" pitchFamily="34" charset="-122"/>
              </a:rPr>
              <a:t>Student</a:t>
            </a:r>
            <a:r>
              <a:rPr lang="zh-CN" altLang="en-US" sz="2400" dirty="0">
                <a:solidFill>
                  <a:schemeClr val="tx1">
                    <a:lumMod val="85000"/>
                    <a:lumOff val="15000"/>
                  </a:schemeClr>
                </a:solidFill>
                <a:latin typeface="+mj-lt"/>
                <a:ea typeface="微软雅黑" panose="020B0503020204020204" pitchFamily="34" charset="-122"/>
              </a:rPr>
              <a:t>类对象</a:t>
            </a:r>
            <a:r>
              <a:rPr lang="en-US" altLang="zh-CN" sz="2400" dirty="0" err="1">
                <a:solidFill>
                  <a:schemeClr val="tx1">
                    <a:lumMod val="85000"/>
                    <a:lumOff val="15000"/>
                  </a:schemeClr>
                </a:solidFill>
                <a:latin typeface="+mj-lt"/>
                <a:ea typeface="微软雅黑" panose="020B0503020204020204" pitchFamily="34" charset="-122"/>
              </a:rPr>
              <a:t>stu</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9	    f=Flower() #</a:t>
            </a:r>
            <a:r>
              <a:rPr lang="zh-CN" altLang="en-US" sz="2400" dirty="0">
                <a:solidFill>
                  <a:schemeClr val="tx1">
                    <a:lumMod val="85000"/>
                    <a:lumOff val="15000"/>
                  </a:schemeClr>
                </a:solidFill>
                <a:latin typeface="+mj-lt"/>
                <a:ea typeface="微软雅黑" panose="020B0503020204020204" pitchFamily="34" charset="-122"/>
              </a:rPr>
              <a:t>创建</a:t>
            </a:r>
            <a:r>
              <a:rPr lang="en-US" altLang="zh-CN" sz="2400" dirty="0">
                <a:solidFill>
                  <a:schemeClr val="tx1">
                    <a:lumMod val="85000"/>
                    <a:lumOff val="15000"/>
                  </a:schemeClr>
                </a:solidFill>
                <a:latin typeface="+mj-lt"/>
                <a:ea typeface="微软雅黑" panose="020B0503020204020204" pitchFamily="34" charset="-122"/>
              </a:rPr>
              <a:t>Flower</a:t>
            </a:r>
            <a:r>
              <a:rPr lang="zh-CN" altLang="en-US" sz="2400" dirty="0">
                <a:solidFill>
                  <a:schemeClr val="tx1">
                    <a:lumMod val="85000"/>
                    <a:lumOff val="15000"/>
                  </a:schemeClr>
                </a:solidFill>
                <a:latin typeface="+mj-lt"/>
                <a:ea typeface="微软雅黑" panose="020B0503020204020204" pitchFamily="34" charset="-122"/>
              </a:rPr>
              <a:t>对象</a:t>
            </a:r>
            <a:r>
              <a:rPr lang="en-US" altLang="zh-CN" sz="2400" dirty="0">
                <a:solidFill>
                  <a:schemeClr val="tx1">
                    <a:lumMod val="85000"/>
                    <a:lumOff val="15000"/>
                  </a:schemeClr>
                </a:solidFill>
                <a:latin typeface="+mj-lt"/>
                <a:ea typeface="微软雅黑" panose="020B0503020204020204" pitchFamily="34" charset="-122"/>
              </a:rPr>
              <a:t>f</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10	    print('</a:t>
            </a:r>
            <a:r>
              <a:rPr lang="en-US" altLang="zh-CN" sz="2400" dirty="0" err="1">
                <a:solidFill>
                  <a:schemeClr val="tx1">
                    <a:lumMod val="85000"/>
                    <a:lumOff val="15000"/>
                  </a:schemeClr>
                </a:solidFill>
                <a:latin typeface="+mj-lt"/>
                <a:ea typeface="微软雅黑" panose="020B0503020204020204" pitchFamily="34" charset="-122"/>
              </a:rPr>
              <a:t>stu</a:t>
            </a:r>
            <a:r>
              <a:rPr lang="zh-CN" altLang="en-US" sz="2400" dirty="0">
                <a:solidFill>
                  <a:schemeClr val="tx1">
                    <a:lumMod val="85000"/>
                    <a:lumOff val="15000"/>
                  </a:schemeClr>
                </a:solidFill>
                <a:latin typeface="+mj-lt"/>
                <a:ea typeface="微软雅黑" panose="020B0503020204020204" pitchFamily="34" charset="-122"/>
              </a:rPr>
              <a:t>是</a:t>
            </a:r>
            <a:r>
              <a:rPr lang="en-US" altLang="zh-CN" sz="2400" dirty="0">
                <a:solidFill>
                  <a:schemeClr val="tx1">
                    <a:lumMod val="85000"/>
                    <a:lumOff val="15000"/>
                  </a:schemeClr>
                </a:solidFill>
                <a:latin typeface="+mj-lt"/>
                <a:ea typeface="微软雅黑" panose="020B0503020204020204" pitchFamily="34" charset="-122"/>
              </a:rPr>
              <a:t>Person</a:t>
            </a:r>
            <a:r>
              <a:rPr lang="zh-CN" altLang="en-US" sz="2400" dirty="0">
                <a:solidFill>
                  <a:schemeClr val="tx1">
                    <a:lumMod val="85000"/>
                    <a:lumOff val="15000"/>
                  </a:schemeClr>
                </a:solidFill>
                <a:latin typeface="+mj-lt"/>
                <a:ea typeface="微软雅黑" panose="020B0503020204020204" pitchFamily="34" charset="-122"/>
              </a:rPr>
              <a:t>类或其子类对象：</a:t>
            </a:r>
            <a:r>
              <a:rPr lang="en-US" altLang="zh-CN" sz="2400" dirty="0">
                <a:solidFill>
                  <a:schemeClr val="tx1">
                    <a:lumMod val="85000"/>
                    <a:lumOff val="15000"/>
                  </a:schemeClr>
                </a:solidFill>
                <a:latin typeface="+mj-lt"/>
                <a:ea typeface="微软雅黑" panose="020B0503020204020204" pitchFamily="34" charset="-122"/>
              </a:rPr>
              <a:t>', </a:t>
            </a:r>
            <a:r>
              <a:rPr lang="en-US" altLang="zh-CN" sz="2400" dirty="0" err="1">
                <a:solidFill>
                  <a:schemeClr val="tx1">
                    <a:lumMod val="85000"/>
                    <a:lumOff val="15000"/>
                  </a:schemeClr>
                </a:solidFill>
                <a:latin typeface="+mj-lt"/>
                <a:ea typeface="微软雅黑" panose="020B0503020204020204" pitchFamily="34" charset="-122"/>
              </a:rPr>
              <a:t>isinstance</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rPr>
              <a:t>stu,Person</a:t>
            </a:r>
            <a:r>
              <a:rPr lang="en-US" altLang="zh-CN" sz="2400" dirty="0">
                <a:solidFill>
                  <a:schemeClr val="tx1">
                    <a:lumMod val="85000"/>
                    <a:lumOff val="15000"/>
                  </a:schemeClr>
                </a:solidFill>
                <a:latin typeface="+mj-lt"/>
                <a:ea typeface="微软雅黑" panose="020B0503020204020204" pitchFamily="34" charset="-122"/>
              </a:rPr>
              <a:t>))</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11	    print('</a:t>
            </a:r>
            <a:r>
              <a:rPr lang="en-US" altLang="zh-CN" sz="2400" dirty="0" err="1">
                <a:solidFill>
                  <a:schemeClr val="tx1">
                    <a:lumMod val="85000"/>
                    <a:lumOff val="15000"/>
                  </a:schemeClr>
                </a:solidFill>
                <a:latin typeface="+mj-lt"/>
                <a:ea typeface="微软雅黑" panose="020B0503020204020204" pitchFamily="34" charset="-122"/>
              </a:rPr>
              <a:t>stu</a:t>
            </a:r>
            <a:r>
              <a:rPr lang="zh-CN" altLang="en-US" sz="2400" dirty="0">
                <a:solidFill>
                  <a:schemeClr val="tx1">
                    <a:lumMod val="85000"/>
                    <a:lumOff val="15000"/>
                  </a:schemeClr>
                </a:solidFill>
                <a:latin typeface="+mj-lt"/>
                <a:ea typeface="微软雅黑" panose="020B0503020204020204" pitchFamily="34" charset="-122"/>
              </a:rPr>
              <a:t>是</a:t>
            </a:r>
            <a:r>
              <a:rPr lang="en-US" altLang="zh-CN" sz="2400" dirty="0">
                <a:solidFill>
                  <a:schemeClr val="tx1">
                    <a:lumMod val="85000"/>
                    <a:lumOff val="15000"/>
                  </a:schemeClr>
                </a:solidFill>
                <a:latin typeface="+mj-lt"/>
                <a:ea typeface="微软雅黑" panose="020B0503020204020204" pitchFamily="34" charset="-122"/>
              </a:rPr>
              <a:t>Student</a:t>
            </a:r>
            <a:r>
              <a:rPr lang="zh-CN" altLang="en-US" sz="2400" dirty="0">
                <a:solidFill>
                  <a:schemeClr val="tx1">
                    <a:lumMod val="85000"/>
                    <a:lumOff val="15000"/>
                  </a:schemeClr>
                </a:solidFill>
                <a:latin typeface="+mj-lt"/>
                <a:ea typeface="微软雅黑" panose="020B0503020204020204" pitchFamily="34" charset="-122"/>
              </a:rPr>
              <a:t>类或其子类对象：</a:t>
            </a:r>
            <a:r>
              <a:rPr lang="en-US" altLang="zh-CN" sz="2400" dirty="0">
                <a:solidFill>
                  <a:schemeClr val="tx1">
                    <a:lumMod val="85000"/>
                    <a:lumOff val="15000"/>
                  </a:schemeClr>
                </a:solidFill>
                <a:latin typeface="+mj-lt"/>
                <a:ea typeface="微软雅黑" panose="020B0503020204020204" pitchFamily="34" charset="-122"/>
              </a:rPr>
              <a:t>', </a:t>
            </a:r>
            <a:r>
              <a:rPr lang="en-US" altLang="zh-CN" sz="2400" dirty="0" err="1">
                <a:solidFill>
                  <a:schemeClr val="tx1">
                    <a:lumMod val="85000"/>
                    <a:lumOff val="15000"/>
                  </a:schemeClr>
                </a:solidFill>
                <a:latin typeface="+mj-lt"/>
                <a:ea typeface="微软雅黑" panose="020B0503020204020204" pitchFamily="34" charset="-122"/>
              </a:rPr>
              <a:t>isinstance</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rPr>
              <a:t>stu,Student</a:t>
            </a:r>
            <a:r>
              <a:rPr lang="en-US" altLang="zh-CN" sz="2400" dirty="0">
                <a:solidFill>
                  <a:schemeClr val="tx1">
                    <a:lumMod val="85000"/>
                    <a:lumOff val="15000"/>
                  </a:schemeClr>
                </a:solidFill>
                <a:latin typeface="+mj-lt"/>
                <a:ea typeface="微软雅黑" panose="020B0503020204020204" pitchFamily="34" charset="-122"/>
              </a:rPr>
              <a:t>))</a:t>
            </a:r>
            <a:endParaRPr lang="en-US" altLang="zh-CN" sz="2400" dirty="0">
              <a:solidFill>
                <a:schemeClr val="tx1">
                  <a:lumMod val="85000"/>
                  <a:lumOff val="15000"/>
                </a:schemeClr>
              </a:solidFill>
              <a:latin typeface="+mj-lt"/>
              <a:ea typeface="微软雅黑" panose="020B0503020204020204" pitchFamily="34" charset="-122"/>
            </a:endParaRPr>
          </a:p>
        </p:txBody>
      </p:sp>
      <p:cxnSp>
        <p:nvCxnSpPr>
          <p:cNvPr id="6" name="直接连接符 5"/>
          <p:cNvCxnSpPr/>
          <p:nvPr/>
        </p:nvCxnSpPr>
        <p:spPr>
          <a:xfrm flipV="1">
            <a:off x="1505174" y="1779190"/>
            <a:ext cx="6380660" cy="19023"/>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48" name="KSO_Shape"/>
          <p:cNvSpPr/>
          <p:nvPr/>
        </p:nvSpPr>
        <p:spPr>
          <a:xfrm>
            <a:off x="1407060" y="2040790"/>
            <a:ext cx="9393041" cy="2879886"/>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grpSp>
        <p:nvGrpSpPr>
          <p:cNvPr id="40" name="组合 39"/>
          <p:cNvGrpSpPr/>
          <p:nvPr/>
        </p:nvGrpSpPr>
        <p:grpSpPr>
          <a:xfrm>
            <a:off x="560321" y="1359576"/>
            <a:ext cx="877274" cy="877274"/>
            <a:chOff x="836354" y="1156380"/>
            <a:chExt cx="877274" cy="877274"/>
          </a:xfrm>
        </p:grpSpPr>
        <p:sp>
          <p:nvSpPr>
            <p:cNvPr id="8" name="Oval 4011"/>
            <p:cNvSpPr>
              <a:spLocks noChangeArrowheads="1"/>
            </p:cNvSpPr>
            <p:nvPr/>
          </p:nvSpPr>
          <p:spPr bwMode="auto">
            <a:xfrm>
              <a:off x="836354" y="1156380"/>
              <a:ext cx="877274" cy="877274"/>
            </a:xfrm>
            <a:prstGeom prst="ellipse">
              <a:avLst/>
            </a:prstGeom>
            <a:solidFill>
              <a:srgbClr val="B1C4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mj-lt"/>
              </a:endParaRPr>
            </a:p>
          </p:txBody>
        </p:sp>
        <p:grpSp>
          <p:nvGrpSpPr>
            <p:cNvPr id="46" name="组合 45"/>
            <p:cNvGrpSpPr/>
            <p:nvPr/>
          </p:nvGrpSpPr>
          <p:grpSpPr>
            <a:xfrm>
              <a:off x="852546" y="1337788"/>
              <a:ext cx="830546" cy="514457"/>
              <a:chOff x="10655670" y="657377"/>
              <a:chExt cx="526153" cy="325910"/>
            </a:xfrm>
            <a:solidFill>
              <a:schemeClr val="tx2">
                <a:lumMod val="50000"/>
              </a:schemeClr>
            </a:solidFill>
          </p:grpSpPr>
          <p:sp>
            <p:nvSpPr>
              <p:cNvPr id="51" name="Freeform 89"/>
              <p:cNvSpPr>
                <a:spLocks noEditPoints="1"/>
              </p:cNvSpPr>
              <p:nvPr/>
            </p:nvSpPr>
            <p:spPr bwMode="auto">
              <a:xfrm>
                <a:off x="10697100" y="657377"/>
                <a:ext cx="444675" cy="28033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3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3" y="4"/>
                      <a:pt x="83" y="5"/>
                    </a:cubicBezTo>
                    <a:cubicBezTo>
                      <a:pt x="83" y="7"/>
                      <a:pt x="82" y="8"/>
                      <a:pt x="81" y="8"/>
                    </a:cubicBezTo>
                    <a:cubicBezTo>
                      <a:pt x="79" y="8"/>
                      <a:pt x="78" y="7"/>
                      <a:pt x="78" y="5"/>
                    </a:cubicBezTo>
                    <a:cubicBezTo>
                      <a:pt x="78" y="4"/>
                      <a:pt x="79"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solidFill>
                <a:schemeClr val="tx1"/>
              </a:solidFill>
              <a:ln>
                <a:noFill/>
              </a:ln>
            </p:spPr>
            <p:txBody>
              <a:bodyPr vert="horz" wrap="square" lIns="91440" tIns="45720" rIns="91440" bIns="45720" numCol="1" anchor="t" anchorCtr="0" compatLnSpc="1"/>
              <a:lstStyle/>
              <a:p>
                <a:endParaRPr lang="en-US">
                  <a:latin typeface="+mj-lt"/>
                </a:endParaRPr>
              </a:p>
            </p:txBody>
          </p:sp>
          <p:sp>
            <p:nvSpPr>
              <p:cNvPr id="52" name="Freeform 90"/>
              <p:cNvSpPr/>
              <p:nvPr/>
            </p:nvSpPr>
            <p:spPr bwMode="auto">
              <a:xfrm>
                <a:off x="10655670" y="947382"/>
                <a:ext cx="526153" cy="35905"/>
              </a:xfrm>
              <a:custGeom>
                <a:avLst/>
                <a:gdLst>
                  <a:gd name="T0" fmla="*/ 192 w 192"/>
                  <a:gd name="T1" fmla="*/ 0 h 13"/>
                  <a:gd name="T2" fmla="*/ 125 w 192"/>
                  <a:gd name="T3" fmla="*/ 0 h 13"/>
                  <a:gd name="T4" fmla="*/ 123 w 192"/>
                  <a:gd name="T5" fmla="*/ 3 h 13"/>
                  <a:gd name="T6" fmla="*/ 69 w 192"/>
                  <a:gd name="T7" fmla="*/ 3 h 13"/>
                  <a:gd name="T8" fmla="*/ 66 w 192"/>
                  <a:gd name="T9" fmla="*/ 0 h 13"/>
                  <a:gd name="T10" fmla="*/ 0 w 192"/>
                  <a:gd name="T11" fmla="*/ 0 h 13"/>
                  <a:gd name="T12" fmla="*/ 0 w 192"/>
                  <a:gd name="T13" fmla="*/ 1 h 13"/>
                  <a:gd name="T14" fmla="*/ 0 w 192"/>
                  <a:gd name="T15" fmla="*/ 4 h 13"/>
                  <a:gd name="T16" fmla="*/ 9 w 192"/>
                  <a:gd name="T17" fmla="*/ 13 h 13"/>
                  <a:gd name="T18" fmla="*/ 183 w 192"/>
                  <a:gd name="T19" fmla="*/ 13 h 13"/>
                  <a:gd name="T20" fmla="*/ 192 w 192"/>
                  <a:gd name="T21" fmla="*/ 4 h 13"/>
                  <a:gd name="T22" fmla="*/ 192 w 192"/>
                  <a:gd name="T23" fmla="*/ 1 h 13"/>
                  <a:gd name="T24" fmla="*/ 192 w 19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3">
                    <a:moveTo>
                      <a:pt x="192" y="0"/>
                    </a:moveTo>
                    <a:cubicBezTo>
                      <a:pt x="125" y="0"/>
                      <a:pt x="125" y="0"/>
                      <a:pt x="125" y="0"/>
                    </a:cubicBezTo>
                    <a:cubicBezTo>
                      <a:pt x="125" y="2"/>
                      <a:pt x="124" y="3"/>
                      <a:pt x="123" y="3"/>
                    </a:cubicBezTo>
                    <a:cubicBezTo>
                      <a:pt x="69" y="3"/>
                      <a:pt x="69" y="3"/>
                      <a:pt x="69" y="3"/>
                    </a:cubicBezTo>
                    <a:cubicBezTo>
                      <a:pt x="68" y="3"/>
                      <a:pt x="66" y="2"/>
                      <a:pt x="66" y="0"/>
                    </a:cubicBezTo>
                    <a:cubicBezTo>
                      <a:pt x="0" y="0"/>
                      <a:pt x="0" y="0"/>
                      <a:pt x="0" y="0"/>
                    </a:cubicBezTo>
                    <a:cubicBezTo>
                      <a:pt x="0" y="1"/>
                      <a:pt x="0" y="1"/>
                      <a:pt x="0" y="1"/>
                    </a:cubicBezTo>
                    <a:cubicBezTo>
                      <a:pt x="0" y="4"/>
                      <a:pt x="0" y="4"/>
                      <a:pt x="0" y="4"/>
                    </a:cubicBezTo>
                    <a:cubicBezTo>
                      <a:pt x="0" y="9"/>
                      <a:pt x="4" y="13"/>
                      <a:pt x="9" y="13"/>
                    </a:cubicBezTo>
                    <a:cubicBezTo>
                      <a:pt x="183" y="13"/>
                      <a:pt x="183" y="13"/>
                      <a:pt x="183" y="13"/>
                    </a:cubicBezTo>
                    <a:cubicBezTo>
                      <a:pt x="188" y="13"/>
                      <a:pt x="192" y="9"/>
                      <a:pt x="192" y="4"/>
                    </a:cubicBezTo>
                    <a:cubicBezTo>
                      <a:pt x="192" y="1"/>
                      <a:pt x="192" y="1"/>
                      <a:pt x="192" y="1"/>
                    </a:cubicBezTo>
                    <a:cubicBezTo>
                      <a:pt x="192" y="1"/>
                      <a:pt x="192" y="1"/>
                      <a:pt x="192" y="0"/>
                    </a:cubicBezTo>
                    <a:close/>
                  </a:path>
                </a:pathLst>
              </a:custGeom>
              <a:grpFill/>
              <a:ln>
                <a:noFill/>
              </a:ln>
            </p:spPr>
            <p:txBody>
              <a:bodyPr vert="horz" wrap="square" lIns="91440" tIns="45720" rIns="91440" bIns="45720" numCol="1" anchor="t" anchorCtr="0" compatLnSpc="1"/>
              <a:lstStyle/>
              <a:p>
                <a:endParaRPr lang="en-US">
                  <a:latin typeface="+mj-lt"/>
                </a:endParaRPr>
              </a:p>
            </p:txBody>
          </p:sp>
          <p:sp>
            <p:nvSpPr>
              <p:cNvPr id="53" name="Freeform 91"/>
              <p:cNvSpPr>
                <a:spLocks noEditPoints="1"/>
              </p:cNvSpPr>
              <p:nvPr/>
            </p:nvSpPr>
            <p:spPr bwMode="auto">
              <a:xfrm>
                <a:off x="10741291" y="701568"/>
                <a:ext cx="356292" cy="191956"/>
              </a:xfrm>
              <a:custGeom>
                <a:avLst/>
                <a:gdLst>
                  <a:gd name="T0" fmla="*/ 0 w 130"/>
                  <a:gd name="T1" fmla="*/ 70 h 70"/>
                  <a:gd name="T2" fmla="*/ 130 w 130"/>
                  <a:gd name="T3" fmla="*/ 0 h 70"/>
                  <a:gd name="T4" fmla="*/ 40 w 130"/>
                  <a:gd name="T5" fmla="*/ 47 h 70"/>
                  <a:gd name="T6" fmla="*/ 34 w 130"/>
                  <a:gd name="T7" fmla="*/ 36 h 70"/>
                  <a:gd name="T8" fmla="*/ 31 w 130"/>
                  <a:gd name="T9" fmla="*/ 31 h 70"/>
                  <a:gd name="T10" fmla="*/ 27 w 130"/>
                  <a:gd name="T11" fmla="*/ 34 h 70"/>
                  <a:gd name="T12" fmla="*/ 22 w 130"/>
                  <a:gd name="T13" fmla="*/ 47 h 70"/>
                  <a:gd name="T14" fmla="*/ 27 w 130"/>
                  <a:gd name="T15" fmla="*/ 19 h 70"/>
                  <a:gd name="T16" fmla="*/ 28 w 130"/>
                  <a:gd name="T17" fmla="*/ 29 h 70"/>
                  <a:gd name="T18" fmla="*/ 33 w 130"/>
                  <a:gd name="T19" fmla="*/ 26 h 70"/>
                  <a:gd name="T20" fmla="*/ 38 w 130"/>
                  <a:gd name="T21" fmla="*/ 28 h 70"/>
                  <a:gd name="T22" fmla="*/ 40 w 130"/>
                  <a:gd name="T23" fmla="*/ 35 h 70"/>
                  <a:gd name="T24" fmla="*/ 56 w 130"/>
                  <a:gd name="T25" fmla="*/ 47 h 70"/>
                  <a:gd name="T26" fmla="*/ 49 w 130"/>
                  <a:gd name="T27" fmla="*/ 46 h 70"/>
                  <a:gd name="T28" fmla="*/ 48 w 130"/>
                  <a:gd name="T29" fmla="*/ 31 h 70"/>
                  <a:gd name="T30" fmla="*/ 45 w 130"/>
                  <a:gd name="T31" fmla="*/ 27 h 70"/>
                  <a:gd name="T32" fmla="*/ 48 w 130"/>
                  <a:gd name="T33" fmla="*/ 23 h 70"/>
                  <a:gd name="T34" fmla="*/ 53 w 130"/>
                  <a:gd name="T35" fmla="*/ 27 h 70"/>
                  <a:gd name="T36" fmla="*/ 58 w 130"/>
                  <a:gd name="T37" fmla="*/ 31 h 70"/>
                  <a:gd name="T38" fmla="*/ 53 w 130"/>
                  <a:gd name="T39" fmla="*/ 39 h 70"/>
                  <a:gd name="T40" fmla="*/ 55 w 130"/>
                  <a:gd name="T41" fmla="*/ 43 h 70"/>
                  <a:gd name="T42" fmla="*/ 58 w 130"/>
                  <a:gd name="T43" fmla="*/ 42 h 70"/>
                  <a:gd name="T44" fmla="*/ 56 w 130"/>
                  <a:gd name="T45" fmla="*/ 47 h 70"/>
                  <a:gd name="T46" fmla="*/ 87 w 130"/>
                  <a:gd name="T47" fmla="*/ 47 h 70"/>
                  <a:gd name="T48" fmla="*/ 86 w 130"/>
                  <a:gd name="T49" fmla="*/ 32 h 70"/>
                  <a:gd name="T50" fmla="*/ 82 w 130"/>
                  <a:gd name="T51" fmla="*/ 32 h 70"/>
                  <a:gd name="T52" fmla="*/ 81 w 130"/>
                  <a:gd name="T53" fmla="*/ 47 h 70"/>
                  <a:gd name="T54" fmla="*/ 75 w 130"/>
                  <a:gd name="T55" fmla="*/ 36 h 70"/>
                  <a:gd name="T56" fmla="*/ 73 w 130"/>
                  <a:gd name="T57" fmla="*/ 31 h 70"/>
                  <a:gd name="T58" fmla="*/ 69 w 130"/>
                  <a:gd name="T59" fmla="*/ 34 h 70"/>
                  <a:gd name="T60" fmla="*/ 64 w 130"/>
                  <a:gd name="T61" fmla="*/ 47 h 70"/>
                  <a:gd name="T62" fmla="*/ 68 w 130"/>
                  <a:gd name="T63" fmla="*/ 27 h 70"/>
                  <a:gd name="T64" fmla="*/ 69 w 130"/>
                  <a:gd name="T65" fmla="*/ 30 h 70"/>
                  <a:gd name="T66" fmla="*/ 75 w 130"/>
                  <a:gd name="T67" fmla="*/ 26 h 70"/>
                  <a:gd name="T68" fmla="*/ 80 w 130"/>
                  <a:gd name="T69" fmla="*/ 30 h 70"/>
                  <a:gd name="T70" fmla="*/ 86 w 130"/>
                  <a:gd name="T71" fmla="*/ 26 h 70"/>
                  <a:gd name="T72" fmla="*/ 90 w 130"/>
                  <a:gd name="T73" fmla="*/ 28 h 70"/>
                  <a:gd name="T74" fmla="*/ 92 w 130"/>
                  <a:gd name="T75" fmla="*/ 35 h 70"/>
                  <a:gd name="T76" fmla="*/ 107 w 130"/>
                  <a:gd name="T77" fmla="*/ 47 h 70"/>
                  <a:gd name="T78" fmla="*/ 101 w 130"/>
                  <a:gd name="T79" fmla="*/ 46 h 70"/>
                  <a:gd name="T80" fmla="*/ 99 w 130"/>
                  <a:gd name="T81" fmla="*/ 19 h 70"/>
                  <a:gd name="T82" fmla="*/ 105 w 130"/>
                  <a:gd name="T83" fmla="*/ 40 h 70"/>
                  <a:gd name="T84" fmla="*/ 106 w 130"/>
                  <a:gd name="T85" fmla="*/ 43 h 70"/>
                  <a:gd name="T86" fmla="*/ 108 w 130"/>
                  <a:gd name="T87" fmla="*/ 42 h 70"/>
                  <a:gd name="T88" fmla="*/ 107 w 130"/>
                  <a:gd name="T8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0" h="70">
                    <a:moveTo>
                      <a:pt x="0" y="0"/>
                    </a:moveTo>
                    <a:cubicBezTo>
                      <a:pt x="0" y="70"/>
                      <a:pt x="0" y="70"/>
                      <a:pt x="0" y="70"/>
                    </a:cubicBezTo>
                    <a:cubicBezTo>
                      <a:pt x="130" y="70"/>
                      <a:pt x="130" y="70"/>
                      <a:pt x="130" y="70"/>
                    </a:cubicBezTo>
                    <a:cubicBezTo>
                      <a:pt x="130" y="0"/>
                      <a:pt x="130" y="0"/>
                      <a:pt x="130" y="0"/>
                    </a:cubicBezTo>
                    <a:lnTo>
                      <a:pt x="0" y="0"/>
                    </a:lnTo>
                    <a:close/>
                    <a:moveTo>
                      <a:pt x="40" y="47"/>
                    </a:moveTo>
                    <a:cubicBezTo>
                      <a:pt x="34" y="47"/>
                      <a:pt x="34" y="47"/>
                      <a:pt x="34" y="47"/>
                    </a:cubicBezTo>
                    <a:cubicBezTo>
                      <a:pt x="34" y="36"/>
                      <a:pt x="34" y="36"/>
                      <a:pt x="34" y="36"/>
                    </a:cubicBezTo>
                    <a:cubicBezTo>
                      <a:pt x="34" y="34"/>
                      <a:pt x="34" y="33"/>
                      <a:pt x="34" y="32"/>
                    </a:cubicBezTo>
                    <a:cubicBezTo>
                      <a:pt x="33" y="31"/>
                      <a:pt x="32" y="31"/>
                      <a:pt x="31" y="31"/>
                    </a:cubicBezTo>
                    <a:cubicBezTo>
                      <a:pt x="30" y="31"/>
                      <a:pt x="30" y="31"/>
                      <a:pt x="29" y="32"/>
                    </a:cubicBezTo>
                    <a:cubicBezTo>
                      <a:pt x="28" y="32"/>
                      <a:pt x="28" y="33"/>
                      <a:pt x="27" y="34"/>
                    </a:cubicBezTo>
                    <a:cubicBezTo>
                      <a:pt x="27" y="47"/>
                      <a:pt x="27" y="47"/>
                      <a:pt x="27" y="47"/>
                    </a:cubicBezTo>
                    <a:cubicBezTo>
                      <a:pt x="22" y="47"/>
                      <a:pt x="22" y="47"/>
                      <a:pt x="22" y="47"/>
                    </a:cubicBezTo>
                    <a:cubicBezTo>
                      <a:pt x="22" y="19"/>
                      <a:pt x="22" y="19"/>
                      <a:pt x="22" y="19"/>
                    </a:cubicBezTo>
                    <a:cubicBezTo>
                      <a:pt x="27" y="19"/>
                      <a:pt x="27" y="19"/>
                      <a:pt x="27" y="19"/>
                    </a:cubicBezTo>
                    <a:cubicBezTo>
                      <a:pt x="27" y="29"/>
                      <a:pt x="27" y="29"/>
                      <a:pt x="27" y="29"/>
                    </a:cubicBezTo>
                    <a:cubicBezTo>
                      <a:pt x="28" y="29"/>
                      <a:pt x="28" y="29"/>
                      <a:pt x="28" y="29"/>
                    </a:cubicBezTo>
                    <a:cubicBezTo>
                      <a:pt x="28" y="28"/>
                      <a:pt x="29" y="28"/>
                      <a:pt x="30" y="27"/>
                    </a:cubicBezTo>
                    <a:cubicBezTo>
                      <a:pt x="31" y="27"/>
                      <a:pt x="32" y="26"/>
                      <a:pt x="33" y="26"/>
                    </a:cubicBezTo>
                    <a:cubicBezTo>
                      <a:pt x="35" y="26"/>
                      <a:pt x="35" y="27"/>
                      <a:pt x="36" y="27"/>
                    </a:cubicBezTo>
                    <a:cubicBezTo>
                      <a:pt x="37" y="27"/>
                      <a:pt x="38" y="27"/>
                      <a:pt x="38" y="28"/>
                    </a:cubicBezTo>
                    <a:cubicBezTo>
                      <a:pt x="39" y="29"/>
                      <a:pt x="39" y="30"/>
                      <a:pt x="39" y="31"/>
                    </a:cubicBezTo>
                    <a:cubicBezTo>
                      <a:pt x="40" y="32"/>
                      <a:pt x="40" y="33"/>
                      <a:pt x="40" y="35"/>
                    </a:cubicBezTo>
                    <a:lnTo>
                      <a:pt x="40" y="47"/>
                    </a:lnTo>
                    <a:close/>
                    <a:moveTo>
                      <a:pt x="56" y="47"/>
                    </a:moveTo>
                    <a:cubicBezTo>
                      <a:pt x="55" y="47"/>
                      <a:pt x="54" y="48"/>
                      <a:pt x="53" y="48"/>
                    </a:cubicBezTo>
                    <a:cubicBezTo>
                      <a:pt x="51" y="48"/>
                      <a:pt x="50" y="47"/>
                      <a:pt x="49" y="46"/>
                    </a:cubicBezTo>
                    <a:cubicBezTo>
                      <a:pt x="48" y="45"/>
                      <a:pt x="48" y="44"/>
                      <a:pt x="48" y="41"/>
                    </a:cubicBezTo>
                    <a:cubicBezTo>
                      <a:pt x="48" y="31"/>
                      <a:pt x="48" y="31"/>
                      <a:pt x="48" y="31"/>
                    </a:cubicBezTo>
                    <a:cubicBezTo>
                      <a:pt x="45" y="31"/>
                      <a:pt x="45" y="31"/>
                      <a:pt x="45" y="31"/>
                    </a:cubicBezTo>
                    <a:cubicBezTo>
                      <a:pt x="45" y="27"/>
                      <a:pt x="45" y="27"/>
                      <a:pt x="45" y="27"/>
                    </a:cubicBezTo>
                    <a:cubicBezTo>
                      <a:pt x="48" y="27"/>
                      <a:pt x="48" y="27"/>
                      <a:pt x="48" y="27"/>
                    </a:cubicBezTo>
                    <a:cubicBezTo>
                      <a:pt x="48" y="23"/>
                      <a:pt x="48" y="23"/>
                      <a:pt x="48" y="23"/>
                    </a:cubicBezTo>
                    <a:cubicBezTo>
                      <a:pt x="53" y="22"/>
                      <a:pt x="53" y="22"/>
                      <a:pt x="53" y="22"/>
                    </a:cubicBezTo>
                    <a:cubicBezTo>
                      <a:pt x="53" y="27"/>
                      <a:pt x="53" y="27"/>
                      <a:pt x="53" y="27"/>
                    </a:cubicBezTo>
                    <a:cubicBezTo>
                      <a:pt x="58" y="27"/>
                      <a:pt x="58" y="27"/>
                      <a:pt x="58" y="27"/>
                    </a:cubicBezTo>
                    <a:cubicBezTo>
                      <a:pt x="58" y="31"/>
                      <a:pt x="58" y="31"/>
                      <a:pt x="58" y="31"/>
                    </a:cubicBezTo>
                    <a:cubicBezTo>
                      <a:pt x="53" y="31"/>
                      <a:pt x="53" y="31"/>
                      <a:pt x="53" y="31"/>
                    </a:cubicBezTo>
                    <a:cubicBezTo>
                      <a:pt x="53" y="39"/>
                      <a:pt x="53" y="39"/>
                      <a:pt x="53" y="39"/>
                    </a:cubicBezTo>
                    <a:cubicBezTo>
                      <a:pt x="53" y="40"/>
                      <a:pt x="53" y="41"/>
                      <a:pt x="53" y="42"/>
                    </a:cubicBezTo>
                    <a:cubicBezTo>
                      <a:pt x="54" y="43"/>
                      <a:pt x="54" y="43"/>
                      <a:pt x="55" y="43"/>
                    </a:cubicBezTo>
                    <a:cubicBezTo>
                      <a:pt x="55" y="43"/>
                      <a:pt x="56" y="43"/>
                      <a:pt x="56" y="43"/>
                    </a:cubicBezTo>
                    <a:cubicBezTo>
                      <a:pt x="57" y="43"/>
                      <a:pt x="57" y="42"/>
                      <a:pt x="58" y="42"/>
                    </a:cubicBezTo>
                    <a:cubicBezTo>
                      <a:pt x="58" y="46"/>
                      <a:pt x="58" y="46"/>
                      <a:pt x="58" y="46"/>
                    </a:cubicBezTo>
                    <a:cubicBezTo>
                      <a:pt x="58" y="47"/>
                      <a:pt x="57" y="47"/>
                      <a:pt x="56" y="47"/>
                    </a:cubicBezTo>
                    <a:close/>
                    <a:moveTo>
                      <a:pt x="92" y="47"/>
                    </a:moveTo>
                    <a:cubicBezTo>
                      <a:pt x="87" y="47"/>
                      <a:pt x="87" y="47"/>
                      <a:pt x="87" y="47"/>
                    </a:cubicBezTo>
                    <a:cubicBezTo>
                      <a:pt x="87" y="36"/>
                      <a:pt x="87" y="36"/>
                      <a:pt x="87" y="36"/>
                    </a:cubicBezTo>
                    <a:cubicBezTo>
                      <a:pt x="87" y="34"/>
                      <a:pt x="87" y="33"/>
                      <a:pt x="86" y="32"/>
                    </a:cubicBezTo>
                    <a:cubicBezTo>
                      <a:pt x="86" y="31"/>
                      <a:pt x="85" y="31"/>
                      <a:pt x="84" y="31"/>
                    </a:cubicBezTo>
                    <a:cubicBezTo>
                      <a:pt x="83" y="31"/>
                      <a:pt x="82" y="31"/>
                      <a:pt x="82" y="32"/>
                    </a:cubicBezTo>
                    <a:cubicBezTo>
                      <a:pt x="81" y="32"/>
                      <a:pt x="81" y="33"/>
                      <a:pt x="81" y="34"/>
                    </a:cubicBezTo>
                    <a:cubicBezTo>
                      <a:pt x="81" y="47"/>
                      <a:pt x="81" y="47"/>
                      <a:pt x="81" y="47"/>
                    </a:cubicBezTo>
                    <a:cubicBezTo>
                      <a:pt x="75" y="47"/>
                      <a:pt x="75" y="47"/>
                      <a:pt x="75" y="47"/>
                    </a:cubicBezTo>
                    <a:cubicBezTo>
                      <a:pt x="75" y="36"/>
                      <a:pt x="75" y="36"/>
                      <a:pt x="75" y="36"/>
                    </a:cubicBezTo>
                    <a:cubicBezTo>
                      <a:pt x="75" y="34"/>
                      <a:pt x="75" y="33"/>
                      <a:pt x="75" y="32"/>
                    </a:cubicBezTo>
                    <a:cubicBezTo>
                      <a:pt x="74" y="31"/>
                      <a:pt x="74" y="31"/>
                      <a:pt x="73" y="31"/>
                    </a:cubicBezTo>
                    <a:cubicBezTo>
                      <a:pt x="72" y="31"/>
                      <a:pt x="71" y="31"/>
                      <a:pt x="70" y="32"/>
                    </a:cubicBezTo>
                    <a:cubicBezTo>
                      <a:pt x="70" y="32"/>
                      <a:pt x="69" y="33"/>
                      <a:pt x="69" y="34"/>
                    </a:cubicBezTo>
                    <a:cubicBezTo>
                      <a:pt x="69" y="47"/>
                      <a:pt x="69" y="47"/>
                      <a:pt x="69" y="47"/>
                    </a:cubicBezTo>
                    <a:cubicBezTo>
                      <a:pt x="64" y="47"/>
                      <a:pt x="64" y="47"/>
                      <a:pt x="64" y="47"/>
                    </a:cubicBezTo>
                    <a:cubicBezTo>
                      <a:pt x="64" y="27"/>
                      <a:pt x="64" y="27"/>
                      <a:pt x="64" y="27"/>
                    </a:cubicBezTo>
                    <a:cubicBezTo>
                      <a:pt x="68" y="27"/>
                      <a:pt x="68" y="27"/>
                      <a:pt x="68" y="27"/>
                    </a:cubicBezTo>
                    <a:cubicBezTo>
                      <a:pt x="69" y="30"/>
                      <a:pt x="69" y="30"/>
                      <a:pt x="69" y="30"/>
                    </a:cubicBezTo>
                    <a:cubicBezTo>
                      <a:pt x="69" y="30"/>
                      <a:pt x="69" y="30"/>
                      <a:pt x="69" y="30"/>
                    </a:cubicBezTo>
                    <a:cubicBezTo>
                      <a:pt x="69" y="29"/>
                      <a:pt x="70" y="28"/>
                      <a:pt x="71" y="27"/>
                    </a:cubicBezTo>
                    <a:cubicBezTo>
                      <a:pt x="72" y="27"/>
                      <a:pt x="73" y="26"/>
                      <a:pt x="75" y="26"/>
                    </a:cubicBezTo>
                    <a:cubicBezTo>
                      <a:pt x="76" y="26"/>
                      <a:pt x="77" y="27"/>
                      <a:pt x="78" y="27"/>
                    </a:cubicBezTo>
                    <a:cubicBezTo>
                      <a:pt x="79" y="28"/>
                      <a:pt x="79" y="29"/>
                      <a:pt x="80" y="30"/>
                    </a:cubicBezTo>
                    <a:cubicBezTo>
                      <a:pt x="80" y="29"/>
                      <a:pt x="81" y="28"/>
                      <a:pt x="82" y="27"/>
                    </a:cubicBezTo>
                    <a:cubicBezTo>
                      <a:pt x="83" y="27"/>
                      <a:pt x="84" y="26"/>
                      <a:pt x="86" y="26"/>
                    </a:cubicBezTo>
                    <a:cubicBezTo>
                      <a:pt x="87" y="26"/>
                      <a:pt x="88" y="27"/>
                      <a:pt x="89" y="27"/>
                    </a:cubicBezTo>
                    <a:cubicBezTo>
                      <a:pt x="89" y="27"/>
                      <a:pt x="90" y="28"/>
                      <a:pt x="90" y="28"/>
                    </a:cubicBezTo>
                    <a:cubicBezTo>
                      <a:pt x="91" y="29"/>
                      <a:pt x="91" y="30"/>
                      <a:pt x="92" y="31"/>
                    </a:cubicBezTo>
                    <a:cubicBezTo>
                      <a:pt x="92" y="32"/>
                      <a:pt x="92" y="33"/>
                      <a:pt x="92" y="35"/>
                    </a:cubicBezTo>
                    <a:lnTo>
                      <a:pt x="92" y="47"/>
                    </a:lnTo>
                    <a:close/>
                    <a:moveTo>
                      <a:pt x="107" y="47"/>
                    </a:moveTo>
                    <a:cubicBezTo>
                      <a:pt x="106" y="47"/>
                      <a:pt x="105" y="48"/>
                      <a:pt x="104" y="48"/>
                    </a:cubicBezTo>
                    <a:cubicBezTo>
                      <a:pt x="102" y="48"/>
                      <a:pt x="101" y="47"/>
                      <a:pt x="101" y="46"/>
                    </a:cubicBezTo>
                    <a:cubicBezTo>
                      <a:pt x="100" y="46"/>
                      <a:pt x="99" y="45"/>
                      <a:pt x="99" y="43"/>
                    </a:cubicBezTo>
                    <a:cubicBezTo>
                      <a:pt x="99" y="19"/>
                      <a:pt x="99" y="19"/>
                      <a:pt x="99" y="19"/>
                    </a:cubicBezTo>
                    <a:cubicBezTo>
                      <a:pt x="105" y="19"/>
                      <a:pt x="105" y="19"/>
                      <a:pt x="105" y="19"/>
                    </a:cubicBezTo>
                    <a:cubicBezTo>
                      <a:pt x="105" y="40"/>
                      <a:pt x="105" y="40"/>
                      <a:pt x="105" y="40"/>
                    </a:cubicBezTo>
                    <a:cubicBezTo>
                      <a:pt x="105" y="41"/>
                      <a:pt x="105" y="42"/>
                      <a:pt x="105" y="42"/>
                    </a:cubicBezTo>
                    <a:cubicBezTo>
                      <a:pt x="105" y="43"/>
                      <a:pt x="106" y="43"/>
                      <a:pt x="106" y="43"/>
                    </a:cubicBezTo>
                    <a:cubicBezTo>
                      <a:pt x="106" y="43"/>
                      <a:pt x="107" y="43"/>
                      <a:pt x="107" y="43"/>
                    </a:cubicBezTo>
                    <a:cubicBezTo>
                      <a:pt x="107" y="43"/>
                      <a:pt x="108" y="43"/>
                      <a:pt x="108" y="42"/>
                    </a:cubicBezTo>
                    <a:cubicBezTo>
                      <a:pt x="109" y="47"/>
                      <a:pt x="109" y="47"/>
                      <a:pt x="109" y="47"/>
                    </a:cubicBezTo>
                    <a:cubicBezTo>
                      <a:pt x="108" y="47"/>
                      <a:pt x="108" y="47"/>
                      <a:pt x="107" y="47"/>
                    </a:cubicBezTo>
                    <a:close/>
                  </a:path>
                </a:pathLst>
              </a:custGeom>
              <a:grpFill/>
              <a:ln>
                <a:noFill/>
              </a:ln>
            </p:spPr>
            <p:txBody>
              <a:bodyPr vert="horz" wrap="square" lIns="91440" tIns="45720" rIns="91440" bIns="45720" numCol="1" anchor="t" anchorCtr="0" compatLnSpc="1"/>
              <a:lstStyle/>
              <a:p>
                <a:endParaRPr lang="en-US">
                  <a:latin typeface="+mj-lt"/>
                </a:endParaRPr>
              </a:p>
            </p:txBody>
          </p:sp>
        </p:grpSp>
      </p:grpSp>
      <p:sp>
        <p:nvSpPr>
          <p:cNvPr id="13" name="矩形 12"/>
          <p:cNvSpPr/>
          <p:nvPr/>
        </p:nvSpPr>
        <p:spPr>
          <a:xfrm>
            <a:off x="2065530" y="5034961"/>
            <a:ext cx="9289360" cy="1134862"/>
          </a:xfrm>
          <a:prstGeom prst="rect">
            <a:avLst/>
          </a:prstGeom>
        </p:spPr>
        <p:txBody>
          <a:bodyPr wrap="square">
            <a:spAutoFit/>
          </a:bodyPr>
          <a:lstStyle/>
          <a:p>
            <a:pPr>
              <a:lnSpc>
                <a:spcPct val="150000"/>
              </a:lnSpc>
              <a:spcBef>
                <a:spcPct val="0"/>
              </a:spcBef>
              <a:defRPr/>
            </a:pPr>
            <a:r>
              <a:rPr lang="en-US" altLang="zh-CN" sz="2400" dirty="0" err="1">
                <a:solidFill>
                  <a:schemeClr val="tx1">
                    <a:lumMod val="85000"/>
                    <a:lumOff val="15000"/>
                  </a:schemeClr>
                </a:solidFill>
                <a:latin typeface="+mj-lt"/>
                <a:ea typeface="微软雅黑" panose="020B0503020204020204" pitchFamily="34" charset="-122"/>
              </a:rPr>
              <a:t>stu</a:t>
            </a:r>
            <a:r>
              <a:rPr lang="zh-CN" altLang="en-US" sz="2400" dirty="0">
                <a:solidFill>
                  <a:schemeClr val="tx1">
                    <a:lumMod val="85000"/>
                    <a:lumOff val="15000"/>
                  </a:schemeClr>
                </a:solidFill>
                <a:latin typeface="+mj-lt"/>
                <a:ea typeface="微软雅黑" panose="020B0503020204020204" pitchFamily="34" charset="-122"/>
              </a:rPr>
              <a:t>是</a:t>
            </a:r>
            <a:r>
              <a:rPr lang="en-US" altLang="zh-CN" sz="2400" dirty="0">
                <a:solidFill>
                  <a:schemeClr val="tx1">
                    <a:lumMod val="85000"/>
                    <a:lumOff val="15000"/>
                  </a:schemeClr>
                </a:solidFill>
                <a:latin typeface="+mj-lt"/>
                <a:ea typeface="微软雅黑" panose="020B0503020204020204" pitchFamily="34" charset="-122"/>
              </a:rPr>
              <a:t>Person</a:t>
            </a:r>
            <a:r>
              <a:rPr lang="zh-CN" altLang="en-US" sz="2400" dirty="0">
                <a:solidFill>
                  <a:schemeClr val="tx1">
                    <a:lumMod val="85000"/>
                    <a:lumOff val="15000"/>
                  </a:schemeClr>
                </a:solidFill>
                <a:latin typeface="+mj-lt"/>
                <a:ea typeface="微软雅黑" panose="020B0503020204020204" pitchFamily="34" charset="-122"/>
              </a:rPr>
              <a:t>类或其子类对象： </a:t>
            </a:r>
            <a:r>
              <a:rPr lang="en-US" altLang="zh-CN" sz="2400" dirty="0">
                <a:solidFill>
                  <a:schemeClr val="tx1">
                    <a:lumMod val="85000"/>
                    <a:lumOff val="15000"/>
                  </a:schemeClr>
                </a:solidFill>
                <a:latin typeface="+mj-lt"/>
                <a:ea typeface="微软雅黑" panose="020B0503020204020204" pitchFamily="34" charset="-122"/>
              </a:rPr>
              <a:t>True</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err="1">
                <a:solidFill>
                  <a:schemeClr val="tx1">
                    <a:lumMod val="85000"/>
                    <a:lumOff val="15000"/>
                  </a:schemeClr>
                </a:solidFill>
                <a:latin typeface="+mj-lt"/>
                <a:ea typeface="微软雅黑" panose="020B0503020204020204" pitchFamily="34" charset="-122"/>
              </a:rPr>
              <a:t>stu</a:t>
            </a:r>
            <a:r>
              <a:rPr lang="zh-CN" altLang="en-US" sz="2400" dirty="0">
                <a:solidFill>
                  <a:schemeClr val="tx1">
                    <a:lumMod val="85000"/>
                    <a:lumOff val="15000"/>
                  </a:schemeClr>
                </a:solidFill>
                <a:latin typeface="+mj-lt"/>
                <a:ea typeface="微软雅黑" panose="020B0503020204020204" pitchFamily="34" charset="-122"/>
              </a:rPr>
              <a:t>是</a:t>
            </a:r>
            <a:r>
              <a:rPr lang="en-US" altLang="zh-CN" sz="2400" dirty="0">
                <a:solidFill>
                  <a:schemeClr val="tx1">
                    <a:lumMod val="85000"/>
                    <a:lumOff val="15000"/>
                  </a:schemeClr>
                </a:solidFill>
                <a:latin typeface="+mj-lt"/>
                <a:ea typeface="微软雅黑" panose="020B0503020204020204" pitchFamily="34" charset="-122"/>
              </a:rPr>
              <a:t>Student</a:t>
            </a:r>
            <a:r>
              <a:rPr lang="zh-CN" altLang="en-US" sz="2400" dirty="0">
                <a:solidFill>
                  <a:schemeClr val="tx1">
                    <a:lumMod val="85000"/>
                    <a:lumOff val="15000"/>
                  </a:schemeClr>
                </a:solidFill>
                <a:latin typeface="+mj-lt"/>
                <a:ea typeface="微软雅黑" panose="020B0503020204020204" pitchFamily="34" charset="-122"/>
              </a:rPr>
              <a:t>类或其子类对象： </a:t>
            </a:r>
            <a:r>
              <a:rPr lang="en-US" altLang="zh-CN" sz="2400" dirty="0">
                <a:solidFill>
                  <a:schemeClr val="tx1">
                    <a:lumMod val="85000"/>
                    <a:lumOff val="15000"/>
                  </a:schemeClr>
                </a:solidFill>
                <a:latin typeface="+mj-lt"/>
                <a:ea typeface="微软雅黑" panose="020B0503020204020204" pitchFamily="34" charset="-122"/>
              </a:rPr>
              <a:t>True</a:t>
            </a:r>
            <a:endParaRPr lang="en-US" altLang="zh-CN" sz="2400" dirty="0">
              <a:solidFill>
                <a:schemeClr val="tx1">
                  <a:lumMod val="85000"/>
                  <a:lumOff val="15000"/>
                </a:schemeClr>
              </a:solidFill>
              <a:latin typeface="+mj-lt"/>
              <a:ea typeface="微软雅黑" panose="020B0503020204020204" pitchFamily="34" charset="-122"/>
            </a:endParaRPr>
          </a:p>
        </p:txBody>
      </p:sp>
      <p:sp>
        <p:nvSpPr>
          <p:cNvPr id="14" name="KSO_Shape"/>
          <p:cNvSpPr/>
          <p:nvPr/>
        </p:nvSpPr>
        <p:spPr>
          <a:xfrm>
            <a:off x="1418077" y="5053364"/>
            <a:ext cx="9382024" cy="1317204"/>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40"/>
                                        </p:tgtEl>
                                        <p:attrNameLst>
                                          <p:attrName>style.visibility</p:attrName>
                                        </p:attrNameLst>
                                      </p:cBhvr>
                                      <p:to>
                                        <p:strVal val="visible"/>
                                      </p:to>
                                    </p:set>
                                    <p:anim calcmode="lin" valueType="num">
                                      <p:cBhvr>
                                        <p:cTn id="13" dur="500" fill="hold"/>
                                        <p:tgtEl>
                                          <p:spTgt spid="40"/>
                                        </p:tgtEl>
                                        <p:attrNameLst>
                                          <p:attrName>ppt_w</p:attrName>
                                        </p:attrNameLst>
                                      </p:cBhvr>
                                      <p:tavLst>
                                        <p:tav tm="0">
                                          <p:val>
                                            <p:fltVal val="0"/>
                                          </p:val>
                                        </p:tav>
                                        <p:tav tm="100000">
                                          <p:val>
                                            <p:strVal val="#ppt_w"/>
                                          </p:val>
                                        </p:tav>
                                      </p:tavLst>
                                    </p:anim>
                                    <p:anim calcmode="lin" valueType="num">
                                      <p:cBhvr>
                                        <p:cTn id="14" dur="500" fill="hold"/>
                                        <p:tgtEl>
                                          <p:spTgt spid="40"/>
                                        </p:tgtEl>
                                        <p:attrNameLst>
                                          <p:attrName>ppt_h</p:attrName>
                                        </p:attrNameLst>
                                      </p:cBhvr>
                                      <p:tavLst>
                                        <p:tav tm="0">
                                          <p:val>
                                            <p:fltVal val="0"/>
                                          </p:val>
                                        </p:tav>
                                        <p:tav tm="100000">
                                          <p:val>
                                            <p:strVal val="#ppt_h"/>
                                          </p:val>
                                        </p:tav>
                                      </p:tavLst>
                                    </p:anim>
                                    <p:animEffect transition="in" filter="fade">
                                      <p:cBhvr>
                                        <p:cTn id="15" dur="500"/>
                                        <p:tgtEl>
                                          <p:spTgt spid="40"/>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p:tgtEl>
                                          <p:spTgt spid="2"/>
                                        </p:tgtEl>
                                        <p:attrNameLst>
                                          <p:attrName>ppt_y</p:attrName>
                                        </p:attrNameLst>
                                      </p:cBhvr>
                                      <p:tavLst>
                                        <p:tav tm="0">
                                          <p:val>
                                            <p:strVal val="#ppt_y+#ppt_h*1.125000"/>
                                          </p:val>
                                        </p:tav>
                                        <p:tav tm="100000">
                                          <p:val>
                                            <p:strVal val="#ppt_y"/>
                                          </p:val>
                                        </p:tav>
                                      </p:tavLst>
                                    </p:anim>
                                    <p:animEffect transition="in" filter="wipe(up)">
                                      <p:cBhvr>
                                        <p:cTn id="26" dur="500"/>
                                        <p:tgtEl>
                                          <p:spTgt spid="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p:tgtEl>
                                          <p:spTgt spid="3"/>
                                        </p:tgtEl>
                                        <p:attrNameLst>
                                          <p:attrName>ppt_y</p:attrName>
                                        </p:attrNameLst>
                                      </p:cBhvr>
                                      <p:tavLst>
                                        <p:tav tm="0">
                                          <p:val>
                                            <p:strVal val="#ppt_y-#ppt_h*1.125000"/>
                                          </p:val>
                                        </p:tav>
                                        <p:tav tm="100000">
                                          <p:val>
                                            <p:strVal val="#ppt_y"/>
                                          </p:val>
                                        </p:tav>
                                      </p:tavLst>
                                    </p:anim>
                                    <p:animEffect transition="in" filter="wipe(down)">
                                      <p:cBhvr>
                                        <p:cTn id="30" dur="500"/>
                                        <p:tgtEl>
                                          <p:spTgt spid="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2" presetClass="entr" presetSubtype="1"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additive="base">
                                        <p:cTn id="36" dur="500"/>
                                        <p:tgtEl>
                                          <p:spTgt spid="13"/>
                                        </p:tgtEl>
                                        <p:attrNameLst>
                                          <p:attrName>ppt_y</p:attrName>
                                        </p:attrNameLst>
                                      </p:cBhvr>
                                      <p:tavLst>
                                        <p:tav tm="0">
                                          <p:val>
                                            <p:strVal val="#ppt_y-#ppt_h*1.125000"/>
                                          </p:val>
                                        </p:tav>
                                        <p:tav tm="100000">
                                          <p:val>
                                            <p:strVal val="#ppt_y"/>
                                          </p:val>
                                        </p:tav>
                                      </p:tavLst>
                                    </p:anim>
                                    <p:animEffect transition="in" filter="wipe(down)">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48" grpId="0" animBg="1"/>
      <p:bldP spid="13" grpId="0"/>
      <p:bldP spid="14"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82078" y="477138"/>
            <a:ext cx="1027846"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rPr>
              <a:t>示例</a:t>
            </a:r>
            <a:endParaRPr lang="en-US" altLang="zh-CN" sz="3200" b="1" dirty="0">
              <a:solidFill>
                <a:schemeClr val="tx1">
                  <a:lumMod val="85000"/>
                  <a:lumOff val="15000"/>
                </a:schemeClr>
              </a:solidFill>
              <a:latin typeface="+mj-lt"/>
              <a:ea typeface="微软雅黑" panose="020B0503020204020204" pitchFamily="34" charset="-122"/>
            </a:endParaRPr>
          </a:p>
        </p:txBody>
      </p:sp>
      <p:sp>
        <p:nvSpPr>
          <p:cNvPr id="13" name="矩形 12"/>
          <p:cNvSpPr/>
          <p:nvPr/>
        </p:nvSpPr>
        <p:spPr>
          <a:xfrm>
            <a:off x="1954053" y="1521350"/>
            <a:ext cx="6085319" cy="461665"/>
          </a:xfrm>
          <a:prstGeom prst="rect">
            <a:avLst/>
          </a:prstGeom>
        </p:spPr>
        <p:txBody>
          <a:bodyPr wrap="none">
            <a:spAutoFit/>
          </a:bodyPr>
          <a:lstStyle/>
          <a:p>
            <a:pPr algn="ctr"/>
            <a:r>
              <a:rPr lang="zh-CN" altLang="en-US" sz="2400" b="1" dirty="0">
                <a:solidFill>
                  <a:schemeClr val="tx1">
                    <a:lumMod val="85000"/>
                    <a:lumOff val="15000"/>
                  </a:schemeClr>
                </a:solidFill>
                <a:latin typeface="+mj-lt"/>
                <a:ea typeface="微软雅黑" panose="020B0503020204020204" pitchFamily="34" charset="-122"/>
              </a:rPr>
              <a:t>例：</a:t>
            </a:r>
            <a:r>
              <a:rPr lang="en-US" altLang="zh-CN" sz="2400" b="1" dirty="0" err="1">
                <a:solidFill>
                  <a:schemeClr val="tx1">
                    <a:lumMod val="85000"/>
                    <a:lumOff val="15000"/>
                  </a:schemeClr>
                </a:solidFill>
                <a:latin typeface="+mj-lt"/>
                <a:ea typeface="微软雅黑" panose="020B0503020204020204" pitchFamily="34" charset="-122"/>
              </a:rPr>
              <a:t>isinstance</a:t>
            </a:r>
            <a:r>
              <a:rPr lang="zh-CN" altLang="en-US" sz="2400" b="1" dirty="0">
                <a:solidFill>
                  <a:schemeClr val="tx1">
                    <a:lumMod val="85000"/>
                    <a:lumOff val="15000"/>
                  </a:schemeClr>
                </a:solidFill>
                <a:latin typeface="+mj-lt"/>
                <a:ea typeface="微软雅黑" panose="020B0503020204020204" pitchFamily="34" charset="-122"/>
              </a:rPr>
              <a:t>、</a:t>
            </a:r>
            <a:r>
              <a:rPr lang="en-US" altLang="zh-CN" sz="2400" b="1" dirty="0" err="1">
                <a:solidFill>
                  <a:schemeClr val="tx1">
                    <a:lumMod val="85000"/>
                    <a:lumOff val="15000"/>
                  </a:schemeClr>
                </a:solidFill>
                <a:latin typeface="+mj-lt"/>
                <a:ea typeface="微软雅黑" panose="020B0503020204020204" pitchFamily="34" charset="-122"/>
              </a:rPr>
              <a:t>issubclass</a:t>
            </a:r>
            <a:r>
              <a:rPr lang="zh-CN" altLang="en-US" sz="2400" b="1" dirty="0">
                <a:solidFill>
                  <a:schemeClr val="tx1">
                    <a:lumMod val="85000"/>
                    <a:lumOff val="15000"/>
                  </a:schemeClr>
                </a:solidFill>
                <a:latin typeface="+mj-lt"/>
                <a:ea typeface="微软雅黑" panose="020B0503020204020204" pitchFamily="34" charset="-122"/>
              </a:rPr>
              <a:t>和</a:t>
            </a:r>
            <a:r>
              <a:rPr lang="en-US" altLang="zh-CN" sz="2400" b="1" dirty="0">
                <a:solidFill>
                  <a:schemeClr val="tx1">
                    <a:lumMod val="85000"/>
                    <a:lumOff val="15000"/>
                  </a:schemeClr>
                </a:solidFill>
                <a:latin typeface="+mj-lt"/>
                <a:ea typeface="微软雅黑" panose="020B0503020204020204" pitchFamily="34" charset="-122"/>
              </a:rPr>
              <a:t>type</a:t>
            </a:r>
            <a:r>
              <a:rPr lang="zh-CN" altLang="en-US" sz="2400" b="1" dirty="0">
                <a:solidFill>
                  <a:schemeClr val="tx1">
                    <a:lumMod val="85000"/>
                    <a:lumOff val="15000"/>
                  </a:schemeClr>
                </a:solidFill>
                <a:latin typeface="+mj-lt"/>
                <a:ea typeface="微软雅黑" panose="020B0503020204020204" pitchFamily="34" charset="-122"/>
              </a:rPr>
              <a:t>使用示例。</a:t>
            </a:r>
            <a:endParaRPr lang="zh-CN" altLang="en-US" sz="2400" b="1" dirty="0">
              <a:solidFill>
                <a:schemeClr val="tx1">
                  <a:lumMod val="85000"/>
                  <a:lumOff val="15000"/>
                </a:schemeClr>
              </a:solidFill>
              <a:latin typeface="+mj-lt"/>
              <a:ea typeface="微软雅黑" panose="020B0503020204020204" pitchFamily="34" charset="-122"/>
            </a:endParaRPr>
          </a:p>
        </p:txBody>
      </p:sp>
      <p:sp>
        <p:nvSpPr>
          <p:cNvPr id="14" name="矩形 13"/>
          <p:cNvSpPr/>
          <p:nvPr/>
        </p:nvSpPr>
        <p:spPr>
          <a:xfrm>
            <a:off x="1781207" y="4648465"/>
            <a:ext cx="9289360" cy="1688860"/>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f</a:t>
            </a:r>
            <a:r>
              <a:rPr lang="zh-CN" altLang="en-US" sz="2400" dirty="0">
                <a:solidFill>
                  <a:schemeClr val="tx1">
                    <a:lumMod val="85000"/>
                    <a:lumOff val="15000"/>
                  </a:schemeClr>
                </a:solidFill>
                <a:latin typeface="+mj-lt"/>
                <a:ea typeface="微软雅黑" panose="020B0503020204020204" pitchFamily="34" charset="-122"/>
              </a:rPr>
              <a:t>是</a:t>
            </a:r>
            <a:r>
              <a:rPr lang="en-US" altLang="zh-CN" sz="2400" dirty="0">
                <a:solidFill>
                  <a:schemeClr val="tx1">
                    <a:lumMod val="85000"/>
                    <a:lumOff val="15000"/>
                  </a:schemeClr>
                </a:solidFill>
                <a:latin typeface="+mj-lt"/>
                <a:ea typeface="微软雅黑" panose="020B0503020204020204" pitchFamily="34" charset="-122"/>
              </a:rPr>
              <a:t>Person</a:t>
            </a:r>
            <a:r>
              <a:rPr lang="zh-CN" altLang="en-US" sz="2400" dirty="0">
                <a:solidFill>
                  <a:schemeClr val="tx1">
                    <a:lumMod val="85000"/>
                    <a:lumOff val="15000"/>
                  </a:schemeClr>
                </a:solidFill>
                <a:latin typeface="+mj-lt"/>
                <a:ea typeface="微软雅黑" panose="020B0503020204020204" pitchFamily="34" charset="-122"/>
              </a:rPr>
              <a:t>类或其子类对象： </a:t>
            </a:r>
            <a:r>
              <a:rPr lang="en-US" altLang="zh-CN" sz="2400" dirty="0">
                <a:solidFill>
                  <a:schemeClr val="tx1">
                    <a:lumMod val="85000"/>
                    <a:lumOff val="15000"/>
                  </a:schemeClr>
                </a:solidFill>
                <a:latin typeface="+mj-lt"/>
                <a:ea typeface="微软雅黑" panose="020B0503020204020204" pitchFamily="34" charset="-122"/>
              </a:rPr>
              <a:t>False</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Student</a:t>
            </a:r>
            <a:r>
              <a:rPr lang="zh-CN" altLang="en-US" sz="2400" dirty="0">
                <a:solidFill>
                  <a:schemeClr val="tx1">
                    <a:lumMod val="85000"/>
                    <a:lumOff val="15000"/>
                  </a:schemeClr>
                </a:solidFill>
                <a:latin typeface="+mj-lt"/>
                <a:ea typeface="微软雅黑" panose="020B0503020204020204" pitchFamily="34" charset="-122"/>
              </a:rPr>
              <a:t>是</a:t>
            </a:r>
            <a:r>
              <a:rPr lang="en-US" altLang="zh-CN" sz="2400" dirty="0">
                <a:solidFill>
                  <a:schemeClr val="tx1">
                    <a:lumMod val="85000"/>
                    <a:lumOff val="15000"/>
                  </a:schemeClr>
                </a:solidFill>
                <a:latin typeface="+mj-lt"/>
                <a:ea typeface="微软雅黑" panose="020B0503020204020204" pitchFamily="34" charset="-122"/>
              </a:rPr>
              <a:t>Person</a:t>
            </a:r>
            <a:r>
              <a:rPr lang="zh-CN" altLang="en-US" sz="2400" dirty="0">
                <a:solidFill>
                  <a:schemeClr val="tx1">
                    <a:lumMod val="85000"/>
                    <a:lumOff val="15000"/>
                  </a:schemeClr>
                </a:solidFill>
                <a:latin typeface="+mj-lt"/>
                <a:ea typeface="微软雅黑" panose="020B0503020204020204" pitchFamily="34" charset="-122"/>
              </a:rPr>
              <a:t>类的子类： </a:t>
            </a:r>
            <a:r>
              <a:rPr lang="en-US" altLang="zh-CN" sz="2400" dirty="0">
                <a:solidFill>
                  <a:schemeClr val="tx1">
                    <a:lumMod val="85000"/>
                    <a:lumOff val="15000"/>
                  </a:schemeClr>
                </a:solidFill>
                <a:latin typeface="+mj-lt"/>
                <a:ea typeface="微软雅黑" panose="020B0503020204020204" pitchFamily="34" charset="-122"/>
              </a:rPr>
              <a:t>True</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Flower</a:t>
            </a:r>
            <a:r>
              <a:rPr lang="zh-CN" altLang="en-US" sz="2400" dirty="0">
                <a:solidFill>
                  <a:schemeClr val="tx1">
                    <a:lumMod val="85000"/>
                    <a:lumOff val="15000"/>
                  </a:schemeClr>
                </a:solidFill>
                <a:latin typeface="+mj-lt"/>
                <a:ea typeface="微软雅黑" panose="020B0503020204020204" pitchFamily="34" charset="-122"/>
              </a:rPr>
              <a:t>是</a:t>
            </a:r>
            <a:r>
              <a:rPr lang="en-US" altLang="zh-CN" sz="2400" dirty="0">
                <a:solidFill>
                  <a:schemeClr val="tx1">
                    <a:lumMod val="85000"/>
                    <a:lumOff val="15000"/>
                  </a:schemeClr>
                </a:solidFill>
                <a:latin typeface="+mj-lt"/>
                <a:ea typeface="微软雅黑" panose="020B0503020204020204" pitchFamily="34" charset="-122"/>
              </a:rPr>
              <a:t>Person</a:t>
            </a:r>
            <a:r>
              <a:rPr lang="zh-CN" altLang="en-US" sz="2400" dirty="0">
                <a:solidFill>
                  <a:schemeClr val="tx1">
                    <a:lumMod val="85000"/>
                    <a:lumOff val="15000"/>
                  </a:schemeClr>
                </a:solidFill>
                <a:latin typeface="+mj-lt"/>
                <a:ea typeface="微软雅黑" panose="020B0503020204020204" pitchFamily="34" charset="-122"/>
              </a:rPr>
              <a:t>类的子类： </a:t>
            </a:r>
            <a:r>
              <a:rPr lang="en-US" altLang="zh-CN" sz="2400" dirty="0">
                <a:solidFill>
                  <a:schemeClr val="tx1">
                    <a:lumMod val="85000"/>
                    <a:lumOff val="15000"/>
                  </a:schemeClr>
                </a:solidFill>
                <a:latin typeface="+mj-lt"/>
                <a:ea typeface="微软雅黑" panose="020B0503020204020204" pitchFamily="34" charset="-122"/>
              </a:rPr>
              <a:t>False</a:t>
            </a:r>
            <a:endParaRPr lang="en-US" altLang="zh-CN" sz="2400" dirty="0">
              <a:solidFill>
                <a:schemeClr val="tx1">
                  <a:lumMod val="85000"/>
                  <a:lumOff val="15000"/>
                </a:schemeClr>
              </a:solidFill>
              <a:latin typeface="+mj-lt"/>
              <a:ea typeface="微软雅黑" panose="020B0503020204020204" pitchFamily="34" charset="-122"/>
            </a:endParaRPr>
          </a:p>
        </p:txBody>
      </p:sp>
      <p:cxnSp>
        <p:nvCxnSpPr>
          <p:cNvPr id="15" name="直接连接符 14"/>
          <p:cNvCxnSpPr/>
          <p:nvPr/>
        </p:nvCxnSpPr>
        <p:spPr>
          <a:xfrm>
            <a:off x="1781207" y="2001416"/>
            <a:ext cx="642176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sp>
        <p:nvSpPr>
          <p:cNvPr id="16" name="KSO_Shape"/>
          <p:cNvSpPr/>
          <p:nvPr/>
        </p:nvSpPr>
        <p:spPr>
          <a:xfrm>
            <a:off x="1417270" y="4544768"/>
            <a:ext cx="9382831" cy="2024950"/>
          </a:xfrm>
          <a:prstGeom prst="roundRect">
            <a:avLst>
              <a:gd name="adj" fmla="val 13926"/>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grpSp>
        <p:nvGrpSpPr>
          <p:cNvPr id="17" name="组合 16"/>
          <p:cNvGrpSpPr/>
          <p:nvPr/>
        </p:nvGrpSpPr>
        <p:grpSpPr>
          <a:xfrm>
            <a:off x="836354" y="1562779"/>
            <a:ext cx="877274" cy="877274"/>
            <a:chOff x="836354" y="1156380"/>
            <a:chExt cx="877274" cy="877274"/>
          </a:xfrm>
        </p:grpSpPr>
        <p:sp>
          <p:nvSpPr>
            <p:cNvPr id="18" name="Oval 4011"/>
            <p:cNvSpPr>
              <a:spLocks noChangeArrowheads="1"/>
            </p:cNvSpPr>
            <p:nvPr/>
          </p:nvSpPr>
          <p:spPr bwMode="auto">
            <a:xfrm>
              <a:off x="836354" y="1156380"/>
              <a:ext cx="877274" cy="877274"/>
            </a:xfrm>
            <a:prstGeom prst="ellipse">
              <a:avLst/>
            </a:prstGeom>
            <a:solidFill>
              <a:srgbClr val="195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mj-lt"/>
              </a:endParaRPr>
            </a:p>
          </p:txBody>
        </p:sp>
        <p:grpSp>
          <p:nvGrpSpPr>
            <p:cNvPr id="19" name="组合 18"/>
            <p:cNvGrpSpPr/>
            <p:nvPr/>
          </p:nvGrpSpPr>
          <p:grpSpPr>
            <a:xfrm>
              <a:off x="844376" y="1343177"/>
              <a:ext cx="851540" cy="534049"/>
              <a:chOff x="4869372" y="3263288"/>
              <a:chExt cx="527535" cy="330848"/>
            </a:xfrm>
            <a:solidFill>
              <a:schemeClr val="bg1"/>
            </a:solidFill>
          </p:grpSpPr>
          <p:sp>
            <p:nvSpPr>
              <p:cNvPr id="20" name="Freeform 138"/>
              <p:cNvSpPr/>
              <p:nvPr/>
            </p:nvSpPr>
            <p:spPr bwMode="auto">
              <a:xfrm>
                <a:off x="4869372" y="3560993"/>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latin typeface="+mj-lt"/>
                </a:endParaRPr>
              </a:p>
            </p:txBody>
          </p:sp>
          <p:sp>
            <p:nvSpPr>
              <p:cNvPr id="21" name="Freeform 137"/>
              <p:cNvSpPr>
                <a:spLocks noEditPoints="1"/>
              </p:cNvSpPr>
              <p:nvPr/>
            </p:nvSpPr>
            <p:spPr bwMode="auto">
              <a:xfrm>
                <a:off x="4910802" y="3263288"/>
                <a:ext cx="444675" cy="278959"/>
              </a:xfrm>
              <a:custGeom>
                <a:avLst/>
                <a:gdLst>
                  <a:gd name="T0" fmla="*/ 4 w 162"/>
                  <a:gd name="T1" fmla="*/ 102 h 102"/>
                  <a:gd name="T2" fmla="*/ 158 w 162"/>
                  <a:gd name="T3" fmla="*/ 102 h 102"/>
                  <a:gd name="T4" fmla="*/ 162 w 162"/>
                  <a:gd name="T5" fmla="*/ 98 h 102"/>
                  <a:gd name="T6" fmla="*/ 162 w 162"/>
                  <a:gd name="T7" fmla="*/ 4 h 102"/>
                  <a:gd name="T8" fmla="*/ 158 w 162"/>
                  <a:gd name="T9" fmla="*/ 0 h 102"/>
                  <a:gd name="T10" fmla="*/ 4 w 162"/>
                  <a:gd name="T11" fmla="*/ 0 h 102"/>
                  <a:gd name="T12" fmla="*/ 0 w 162"/>
                  <a:gd name="T13" fmla="*/ 4 h 102"/>
                  <a:gd name="T14" fmla="*/ 0 w 162"/>
                  <a:gd name="T15" fmla="*/ 98 h 102"/>
                  <a:gd name="T16" fmla="*/ 4 w 162"/>
                  <a:gd name="T17" fmla="*/ 102 h 102"/>
                  <a:gd name="T18" fmla="*/ 81 w 162"/>
                  <a:gd name="T19" fmla="*/ 3 h 102"/>
                  <a:gd name="T20" fmla="*/ 84 w 162"/>
                  <a:gd name="T21" fmla="*/ 5 h 102"/>
                  <a:gd name="T22" fmla="*/ 81 w 162"/>
                  <a:gd name="T23" fmla="*/ 8 h 102"/>
                  <a:gd name="T24" fmla="*/ 78 w 162"/>
                  <a:gd name="T25" fmla="*/ 5 h 102"/>
                  <a:gd name="T26" fmla="*/ 81 w 162"/>
                  <a:gd name="T27" fmla="*/ 3 h 102"/>
                  <a:gd name="T28" fmla="*/ 10 w 162"/>
                  <a:gd name="T29" fmla="*/ 10 h 102"/>
                  <a:gd name="T30" fmla="*/ 152 w 162"/>
                  <a:gd name="T31" fmla="*/ 10 h 102"/>
                  <a:gd name="T32" fmla="*/ 152 w 162"/>
                  <a:gd name="T33" fmla="*/ 92 h 102"/>
                  <a:gd name="T34" fmla="*/ 10 w 162"/>
                  <a:gd name="T35" fmla="*/ 92 h 102"/>
                  <a:gd name="T36" fmla="*/ 10 w 162"/>
                  <a:gd name="T37" fmla="*/ 1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2" h="102">
                    <a:moveTo>
                      <a:pt x="4" y="102"/>
                    </a:moveTo>
                    <a:cubicBezTo>
                      <a:pt x="158" y="102"/>
                      <a:pt x="158" y="102"/>
                      <a:pt x="158" y="102"/>
                    </a:cubicBezTo>
                    <a:cubicBezTo>
                      <a:pt x="160" y="102"/>
                      <a:pt x="162" y="100"/>
                      <a:pt x="162" y="98"/>
                    </a:cubicBezTo>
                    <a:cubicBezTo>
                      <a:pt x="162" y="4"/>
                      <a:pt x="162" y="4"/>
                      <a:pt x="162" y="4"/>
                    </a:cubicBezTo>
                    <a:cubicBezTo>
                      <a:pt x="162" y="2"/>
                      <a:pt x="160" y="0"/>
                      <a:pt x="158" y="0"/>
                    </a:cubicBezTo>
                    <a:cubicBezTo>
                      <a:pt x="4" y="0"/>
                      <a:pt x="4" y="0"/>
                      <a:pt x="4" y="0"/>
                    </a:cubicBezTo>
                    <a:cubicBezTo>
                      <a:pt x="2" y="0"/>
                      <a:pt x="0" y="2"/>
                      <a:pt x="0" y="4"/>
                    </a:cubicBezTo>
                    <a:cubicBezTo>
                      <a:pt x="0" y="98"/>
                      <a:pt x="0" y="98"/>
                      <a:pt x="0" y="98"/>
                    </a:cubicBezTo>
                    <a:cubicBezTo>
                      <a:pt x="0" y="100"/>
                      <a:pt x="2" y="102"/>
                      <a:pt x="4" y="102"/>
                    </a:cubicBezTo>
                    <a:close/>
                    <a:moveTo>
                      <a:pt x="81" y="3"/>
                    </a:moveTo>
                    <a:cubicBezTo>
                      <a:pt x="82" y="3"/>
                      <a:pt x="84" y="4"/>
                      <a:pt x="84" y="5"/>
                    </a:cubicBezTo>
                    <a:cubicBezTo>
                      <a:pt x="84" y="7"/>
                      <a:pt x="82" y="8"/>
                      <a:pt x="81" y="8"/>
                    </a:cubicBezTo>
                    <a:cubicBezTo>
                      <a:pt x="80" y="8"/>
                      <a:pt x="78" y="7"/>
                      <a:pt x="78" y="5"/>
                    </a:cubicBezTo>
                    <a:cubicBezTo>
                      <a:pt x="78" y="4"/>
                      <a:pt x="80" y="3"/>
                      <a:pt x="81" y="3"/>
                    </a:cubicBezTo>
                    <a:close/>
                    <a:moveTo>
                      <a:pt x="10" y="10"/>
                    </a:moveTo>
                    <a:cubicBezTo>
                      <a:pt x="152" y="10"/>
                      <a:pt x="152" y="10"/>
                      <a:pt x="152" y="10"/>
                    </a:cubicBezTo>
                    <a:cubicBezTo>
                      <a:pt x="152" y="92"/>
                      <a:pt x="152" y="92"/>
                      <a:pt x="152" y="92"/>
                    </a:cubicBezTo>
                    <a:cubicBezTo>
                      <a:pt x="10" y="92"/>
                      <a:pt x="10" y="92"/>
                      <a:pt x="10" y="92"/>
                    </a:cubicBezTo>
                    <a:lnTo>
                      <a:pt x="10" y="10"/>
                    </a:lnTo>
                    <a:close/>
                  </a:path>
                </a:pathLst>
              </a:custGeom>
              <a:grpFill/>
              <a:ln>
                <a:noFill/>
              </a:ln>
            </p:spPr>
            <p:txBody>
              <a:bodyPr vert="horz" wrap="square" lIns="91440" tIns="45720" rIns="91440" bIns="45720" numCol="1" anchor="t" anchorCtr="0" compatLnSpc="1"/>
              <a:lstStyle/>
              <a:p>
                <a:endParaRPr lang="en-US">
                  <a:latin typeface="+mj-lt"/>
                </a:endParaRPr>
              </a:p>
            </p:txBody>
          </p:sp>
          <p:sp>
            <p:nvSpPr>
              <p:cNvPr id="22" name="Freeform 138"/>
              <p:cNvSpPr/>
              <p:nvPr/>
            </p:nvSpPr>
            <p:spPr bwMode="auto">
              <a:xfrm>
                <a:off x="4869373" y="3556055"/>
                <a:ext cx="527534" cy="33143"/>
              </a:xfrm>
              <a:custGeom>
                <a:avLst/>
                <a:gdLst>
                  <a:gd name="T0" fmla="*/ 192 w 192"/>
                  <a:gd name="T1" fmla="*/ 0 h 12"/>
                  <a:gd name="T2" fmla="*/ 126 w 192"/>
                  <a:gd name="T3" fmla="*/ 0 h 12"/>
                  <a:gd name="T4" fmla="*/ 123 w 192"/>
                  <a:gd name="T5" fmla="*/ 2 h 12"/>
                  <a:gd name="T6" fmla="*/ 69 w 192"/>
                  <a:gd name="T7" fmla="*/ 2 h 12"/>
                  <a:gd name="T8" fmla="*/ 66 w 192"/>
                  <a:gd name="T9" fmla="*/ 0 h 12"/>
                  <a:gd name="T10" fmla="*/ 0 w 192"/>
                  <a:gd name="T11" fmla="*/ 0 h 12"/>
                  <a:gd name="T12" fmla="*/ 0 w 192"/>
                  <a:gd name="T13" fmla="*/ 1 h 12"/>
                  <a:gd name="T14" fmla="*/ 0 w 192"/>
                  <a:gd name="T15" fmla="*/ 3 h 12"/>
                  <a:gd name="T16" fmla="*/ 9 w 192"/>
                  <a:gd name="T17" fmla="*/ 12 h 12"/>
                  <a:gd name="T18" fmla="*/ 183 w 192"/>
                  <a:gd name="T19" fmla="*/ 12 h 12"/>
                  <a:gd name="T20" fmla="*/ 192 w 192"/>
                  <a:gd name="T21" fmla="*/ 3 h 12"/>
                  <a:gd name="T22" fmla="*/ 192 w 192"/>
                  <a:gd name="T23" fmla="*/ 1 h 12"/>
                  <a:gd name="T24" fmla="*/ 192 w 192"/>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12">
                    <a:moveTo>
                      <a:pt x="192" y="0"/>
                    </a:moveTo>
                    <a:cubicBezTo>
                      <a:pt x="126" y="0"/>
                      <a:pt x="126" y="0"/>
                      <a:pt x="126" y="0"/>
                    </a:cubicBezTo>
                    <a:cubicBezTo>
                      <a:pt x="125" y="1"/>
                      <a:pt x="124" y="2"/>
                      <a:pt x="123" y="2"/>
                    </a:cubicBezTo>
                    <a:cubicBezTo>
                      <a:pt x="69" y="2"/>
                      <a:pt x="69" y="2"/>
                      <a:pt x="69" y="2"/>
                    </a:cubicBezTo>
                    <a:cubicBezTo>
                      <a:pt x="68" y="2"/>
                      <a:pt x="67" y="1"/>
                      <a:pt x="66" y="0"/>
                    </a:cubicBezTo>
                    <a:cubicBezTo>
                      <a:pt x="0" y="0"/>
                      <a:pt x="0" y="0"/>
                      <a:pt x="0" y="0"/>
                    </a:cubicBezTo>
                    <a:cubicBezTo>
                      <a:pt x="0" y="0"/>
                      <a:pt x="0" y="0"/>
                      <a:pt x="0" y="1"/>
                    </a:cubicBezTo>
                    <a:cubicBezTo>
                      <a:pt x="0" y="3"/>
                      <a:pt x="0" y="3"/>
                      <a:pt x="0" y="3"/>
                    </a:cubicBezTo>
                    <a:cubicBezTo>
                      <a:pt x="0" y="8"/>
                      <a:pt x="4" y="12"/>
                      <a:pt x="9" y="12"/>
                    </a:cubicBezTo>
                    <a:cubicBezTo>
                      <a:pt x="183" y="12"/>
                      <a:pt x="183" y="12"/>
                      <a:pt x="183" y="12"/>
                    </a:cubicBezTo>
                    <a:cubicBezTo>
                      <a:pt x="188" y="12"/>
                      <a:pt x="192" y="8"/>
                      <a:pt x="192" y="3"/>
                    </a:cubicBezTo>
                    <a:cubicBezTo>
                      <a:pt x="192" y="1"/>
                      <a:pt x="192" y="1"/>
                      <a:pt x="192" y="1"/>
                    </a:cubicBezTo>
                    <a:cubicBezTo>
                      <a:pt x="192" y="0"/>
                      <a:pt x="192" y="0"/>
                      <a:pt x="192" y="0"/>
                    </a:cubicBezTo>
                    <a:close/>
                  </a:path>
                </a:pathLst>
              </a:custGeom>
              <a:grpFill/>
              <a:ln>
                <a:noFill/>
              </a:ln>
            </p:spPr>
            <p:txBody>
              <a:bodyPr vert="horz" wrap="square" lIns="91440" tIns="45720" rIns="91440" bIns="45720" numCol="1" anchor="t" anchorCtr="0" compatLnSpc="1"/>
              <a:lstStyle/>
              <a:p>
                <a:endParaRPr lang="en-US">
                  <a:latin typeface="+mj-lt"/>
                </a:endParaRPr>
              </a:p>
            </p:txBody>
          </p:sp>
          <p:sp>
            <p:nvSpPr>
              <p:cNvPr id="23" name="Freeform 139"/>
              <p:cNvSpPr/>
              <p:nvPr/>
            </p:nvSpPr>
            <p:spPr bwMode="auto">
              <a:xfrm>
                <a:off x="5224284" y="3353052"/>
                <a:ext cx="34524" cy="35905"/>
              </a:xfrm>
              <a:custGeom>
                <a:avLst/>
                <a:gdLst>
                  <a:gd name="T0" fmla="*/ 9 w 13"/>
                  <a:gd name="T1" fmla="*/ 2 h 13"/>
                  <a:gd name="T2" fmla="*/ 1 w 13"/>
                  <a:gd name="T3" fmla="*/ 4 h 13"/>
                  <a:gd name="T4" fmla="*/ 4 w 13"/>
                  <a:gd name="T5" fmla="*/ 12 h 13"/>
                  <a:gd name="T6" fmla="*/ 12 w 13"/>
                  <a:gd name="T7" fmla="*/ 9 h 13"/>
                  <a:gd name="T8" fmla="*/ 9 w 13"/>
                  <a:gd name="T9" fmla="*/ 2 h 13"/>
                </a:gdLst>
                <a:ahLst/>
                <a:cxnLst>
                  <a:cxn ang="0">
                    <a:pos x="T0" y="T1"/>
                  </a:cxn>
                  <a:cxn ang="0">
                    <a:pos x="T2" y="T3"/>
                  </a:cxn>
                  <a:cxn ang="0">
                    <a:pos x="T4" y="T5"/>
                  </a:cxn>
                  <a:cxn ang="0">
                    <a:pos x="T6" y="T7"/>
                  </a:cxn>
                  <a:cxn ang="0">
                    <a:pos x="T8" y="T9"/>
                  </a:cxn>
                </a:cxnLst>
                <a:rect l="0" t="0" r="r" b="b"/>
                <a:pathLst>
                  <a:path w="13" h="13">
                    <a:moveTo>
                      <a:pt x="9" y="2"/>
                    </a:moveTo>
                    <a:cubicBezTo>
                      <a:pt x="6" y="0"/>
                      <a:pt x="3" y="2"/>
                      <a:pt x="1" y="4"/>
                    </a:cubicBezTo>
                    <a:cubicBezTo>
                      <a:pt x="0" y="7"/>
                      <a:pt x="1" y="11"/>
                      <a:pt x="4" y="12"/>
                    </a:cubicBezTo>
                    <a:cubicBezTo>
                      <a:pt x="7" y="13"/>
                      <a:pt x="11" y="12"/>
                      <a:pt x="12" y="9"/>
                    </a:cubicBezTo>
                    <a:cubicBezTo>
                      <a:pt x="13" y="6"/>
                      <a:pt x="12" y="3"/>
                      <a:pt x="9" y="2"/>
                    </a:cubicBezTo>
                    <a:close/>
                  </a:path>
                </a:pathLst>
              </a:custGeom>
              <a:grpFill/>
              <a:ln>
                <a:noFill/>
              </a:ln>
            </p:spPr>
            <p:txBody>
              <a:bodyPr vert="horz" wrap="square" lIns="91440" tIns="45720" rIns="91440" bIns="45720" numCol="1" anchor="t" anchorCtr="0" compatLnSpc="1"/>
              <a:lstStyle/>
              <a:p>
                <a:endParaRPr lang="en-US">
                  <a:latin typeface="+mj-lt"/>
                </a:endParaRPr>
              </a:p>
            </p:txBody>
          </p:sp>
          <p:sp>
            <p:nvSpPr>
              <p:cNvPr id="24" name="Freeform 140"/>
              <p:cNvSpPr>
                <a:spLocks noEditPoints="1"/>
              </p:cNvSpPr>
              <p:nvPr/>
            </p:nvSpPr>
            <p:spPr bwMode="auto">
              <a:xfrm>
                <a:off x="4954994" y="3307476"/>
                <a:ext cx="356292" cy="191956"/>
              </a:xfrm>
              <a:custGeom>
                <a:avLst/>
                <a:gdLst>
                  <a:gd name="T0" fmla="*/ 0 w 130"/>
                  <a:gd name="T1" fmla="*/ 70 h 70"/>
                  <a:gd name="T2" fmla="*/ 16 w 130"/>
                  <a:gd name="T3" fmla="*/ 66 h 70"/>
                  <a:gd name="T4" fmla="*/ 21 w 130"/>
                  <a:gd name="T5" fmla="*/ 60 h 70"/>
                  <a:gd name="T6" fmla="*/ 13 w 130"/>
                  <a:gd name="T7" fmla="*/ 53 h 70"/>
                  <a:gd name="T8" fmla="*/ 14 w 130"/>
                  <a:gd name="T9" fmla="*/ 45 h 70"/>
                  <a:gd name="T10" fmla="*/ 22 w 130"/>
                  <a:gd name="T11" fmla="*/ 43 h 70"/>
                  <a:gd name="T12" fmla="*/ 19 w 130"/>
                  <a:gd name="T13" fmla="*/ 33 h 70"/>
                  <a:gd name="T14" fmla="*/ 23 w 130"/>
                  <a:gd name="T15" fmla="*/ 27 h 70"/>
                  <a:gd name="T16" fmla="*/ 31 w 130"/>
                  <a:gd name="T17" fmla="*/ 28 h 70"/>
                  <a:gd name="T18" fmla="*/ 33 w 130"/>
                  <a:gd name="T19" fmla="*/ 19 h 70"/>
                  <a:gd name="T20" fmla="*/ 40 w 130"/>
                  <a:gd name="T21" fmla="*/ 15 h 70"/>
                  <a:gd name="T22" fmla="*/ 46 w 130"/>
                  <a:gd name="T23" fmla="*/ 21 h 70"/>
                  <a:gd name="T24" fmla="*/ 53 w 130"/>
                  <a:gd name="T25" fmla="*/ 13 h 70"/>
                  <a:gd name="T26" fmla="*/ 60 w 130"/>
                  <a:gd name="T27" fmla="*/ 14 h 70"/>
                  <a:gd name="T28" fmla="*/ 63 w 130"/>
                  <a:gd name="T29" fmla="*/ 22 h 70"/>
                  <a:gd name="T30" fmla="*/ 73 w 130"/>
                  <a:gd name="T31" fmla="*/ 18 h 70"/>
                  <a:gd name="T32" fmla="*/ 79 w 130"/>
                  <a:gd name="T33" fmla="*/ 23 h 70"/>
                  <a:gd name="T34" fmla="*/ 77 w 130"/>
                  <a:gd name="T35" fmla="*/ 31 h 70"/>
                  <a:gd name="T36" fmla="*/ 87 w 130"/>
                  <a:gd name="T37" fmla="*/ 33 h 70"/>
                  <a:gd name="T38" fmla="*/ 91 w 130"/>
                  <a:gd name="T39" fmla="*/ 40 h 70"/>
                  <a:gd name="T40" fmla="*/ 85 w 130"/>
                  <a:gd name="T41" fmla="*/ 46 h 70"/>
                  <a:gd name="T42" fmla="*/ 93 w 130"/>
                  <a:gd name="T43" fmla="*/ 53 h 70"/>
                  <a:gd name="T44" fmla="*/ 92 w 130"/>
                  <a:gd name="T45" fmla="*/ 60 h 70"/>
                  <a:gd name="T46" fmla="*/ 84 w 130"/>
                  <a:gd name="T47" fmla="*/ 63 h 70"/>
                  <a:gd name="T48" fmla="*/ 85 w 130"/>
                  <a:gd name="T49" fmla="*/ 70 h 70"/>
                  <a:gd name="T50" fmla="*/ 130 w 130"/>
                  <a:gd name="T51" fmla="*/ 0 h 70"/>
                  <a:gd name="T52" fmla="*/ 120 w 130"/>
                  <a:gd name="T53" fmla="*/ 26 h 70"/>
                  <a:gd name="T54" fmla="*/ 116 w 130"/>
                  <a:gd name="T55" fmla="*/ 29 h 70"/>
                  <a:gd name="T56" fmla="*/ 115 w 130"/>
                  <a:gd name="T57" fmla="*/ 31 h 70"/>
                  <a:gd name="T58" fmla="*/ 117 w 130"/>
                  <a:gd name="T59" fmla="*/ 36 h 70"/>
                  <a:gd name="T60" fmla="*/ 111 w 130"/>
                  <a:gd name="T61" fmla="*/ 38 h 70"/>
                  <a:gd name="T62" fmla="*/ 104 w 130"/>
                  <a:gd name="T63" fmla="*/ 36 h 70"/>
                  <a:gd name="T64" fmla="*/ 102 w 130"/>
                  <a:gd name="T65" fmla="*/ 40 h 70"/>
                  <a:gd name="T66" fmla="*/ 96 w 130"/>
                  <a:gd name="T67" fmla="*/ 38 h 70"/>
                  <a:gd name="T68" fmla="*/ 97 w 130"/>
                  <a:gd name="T69" fmla="*/ 33 h 70"/>
                  <a:gd name="T70" fmla="*/ 94 w 130"/>
                  <a:gd name="T71" fmla="*/ 29 h 70"/>
                  <a:gd name="T72" fmla="*/ 88 w 130"/>
                  <a:gd name="T73" fmla="*/ 29 h 70"/>
                  <a:gd name="T74" fmla="*/ 89 w 130"/>
                  <a:gd name="T75" fmla="*/ 22 h 70"/>
                  <a:gd name="T76" fmla="*/ 94 w 130"/>
                  <a:gd name="T77" fmla="*/ 19 h 70"/>
                  <a:gd name="T78" fmla="*/ 94 w 130"/>
                  <a:gd name="T79" fmla="*/ 17 h 70"/>
                  <a:gd name="T80" fmla="*/ 92 w 130"/>
                  <a:gd name="T81" fmla="*/ 12 h 70"/>
                  <a:gd name="T82" fmla="*/ 98 w 130"/>
                  <a:gd name="T83" fmla="*/ 9 h 70"/>
                  <a:gd name="T84" fmla="*/ 105 w 130"/>
                  <a:gd name="T85" fmla="*/ 12 h 70"/>
                  <a:gd name="T86" fmla="*/ 107 w 130"/>
                  <a:gd name="T87" fmla="*/ 8 h 70"/>
                  <a:gd name="T88" fmla="*/ 114 w 130"/>
                  <a:gd name="T89" fmla="*/ 9 h 70"/>
                  <a:gd name="T90" fmla="*/ 113 w 130"/>
                  <a:gd name="T91" fmla="*/ 15 h 70"/>
                  <a:gd name="T92" fmla="*/ 116 w 130"/>
                  <a:gd name="T93" fmla="*/ 18 h 70"/>
                  <a:gd name="T94" fmla="*/ 121 w 130"/>
                  <a:gd name="T95" fmla="*/ 19 h 70"/>
                  <a:gd name="T96" fmla="*/ 120 w 130"/>
                  <a:gd name="T97"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70">
                    <a:moveTo>
                      <a:pt x="0" y="0"/>
                    </a:moveTo>
                    <a:cubicBezTo>
                      <a:pt x="0" y="70"/>
                      <a:pt x="0" y="70"/>
                      <a:pt x="0" y="70"/>
                    </a:cubicBezTo>
                    <a:cubicBezTo>
                      <a:pt x="18" y="70"/>
                      <a:pt x="18" y="70"/>
                      <a:pt x="18" y="70"/>
                    </a:cubicBezTo>
                    <a:cubicBezTo>
                      <a:pt x="16" y="66"/>
                      <a:pt x="16" y="66"/>
                      <a:pt x="16" y="66"/>
                    </a:cubicBezTo>
                    <a:cubicBezTo>
                      <a:pt x="15" y="64"/>
                      <a:pt x="15" y="64"/>
                      <a:pt x="15" y="64"/>
                    </a:cubicBezTo>
                    <a:cubicBezTo>
                      <a:pt x="21" y="60"/>
                      <a:pt x="21" y="60"/>
                      <a:pt x="21" y="60"/>
                    </a:cubicBezTo>
                    <a:cubicBezTo>
                      <a:pt x="21" y="58"/>
                      <a:pt x="20" y="56"/>
                      <a:pt x="20" y="55"/>
                    </a:cubicBezTo>
                    <a:cubicBezTo>
                      <a:pt x="13" y="53"/>
                      <a:pt x="13" y="53"/>
                      <a:pt x="13" y="53"/>
                    </a:cubicBezTo>
                    <a:cubicBezTo>
                      <a:pt x="14" y="51"/>
                      <a:pt x="14" y="51"/>
                      <a:pt x="14" y="51"/>
                    </a:cubicBezTo>
                    <a:cubicBezTo>
                      <a:pt x="14" y="45"/>
                      <a:pt x="14" y="45"/>
                      <a:pt x="14" y="45"/>
                    </a:cubicBezTo>
                    <a:cubicBezTo>
                      <a:pt x="14" y="43"/>
                      <a:pt x="14" y="43"/>
                      <a:pt x="14" y="43"/>
                    </a:cubicBezTo>
                    <a:cubicBezTo>
                      <a:pt x="22" y="43"/>
                      <a:pt x="22" y="43"/>
                      <a:pt x="22" y="43"/>
                    </a:cubicBezTo>
                    <a:cubicBezTo>
                      <a:pt x="22" y="41"/>
                      <a:pt x="23" y="39"/>
                      <a:pt x="24" y="38"/>
                    </a:cubicBezTo>
                    <a:cubicBezTo>
                      <a:pt x="19" y="33"/>
                      <a:pt x="19" y="33"/>
                      <a:pt x="19" y="33"/>
                    </a:cubicBezTo>
                    <a:cubicBezTo>
                      <a:pt x="20" y="31"/>
                      <a:pt x="20" y="31"/>
                      <a:pt x="20" y="31"/>
                    </a:cubicBezTo>
                    <a:cubicBezTo>
                      <a:pt x="23" y="27"/>
                      <a:pt x="23" y="27"/>
                      <a:pt x="23" y="27"/>
                    </a:cubicBezTo>
                    <a:cubicBezTo>
                      <a:pt x="24" y="25"/>
                      <a:pt x="24" y="25"/>
                      <a:pt x="24" y="25"/>
                    </a:cubicBezTo>
                    <a:cubicBezTo>
                      <a:pt x="31" y="28"/>
                      <a:pt x="31" y="28"/>
                      <a:pt x="31" y="28"/>
                    </a:cubicBezTo>
                    <a:cubicBezTo>
                      <a:pt x="32" y="27"/>
                      <a:pt x="34" y="26"/>
                      <a:pt x="35" y="25"/>
                    </a:cubicBezTo>
                    <a:cubicBezTo>
                      <a:pt x="33" y="19"/>
                      <a:pt x="33" y="19"/>
                      <a:pt x="33" y="19"/>
                    </a:cubicBezTo>
                    <a:cubicBezTo>
                      <a:pt x="35" y="18"/>
                      <a:pt x="35" y="18"/>
                      <a:pt x="35" y="18"/>
                    </a:cubicBezTo>
                    <a:cubicBezTo>
                      <a:pt x="40" y="15"/>
                      <a:pt x="40" y="15"/>
                      <a:pt x="40" y="15"/>
                    </a:cubicBezTo>
                    <a:cubicBezTo>
                      <a:pt x="42" y="14"/>
                      <a:pt x="42" y="14"/>
                      <a:pt x="42" y="14"/>
                    </a:cubicBezTo>
                    <a:cubicBezTo>
                      <a:pt x="46" y="21"/>
                      <a:pt x="46" y="21"/>
                      <a:pt x="46" y="21"/>
                    </a:cubicBezTo>
                    <a:cubicBezTo>
                      <a:pt x="48" y="20"/>
                      <a:pt x="50" y="20"/>
                      <a:pt x="51" y="20"/>
                    </a:cubicBezTo>
                    <a:cubicBezTo>
                      <a:pt x="53" y="13"/>
                      <a:pt x="53" y="13"/>
                      <a:pt x="53" y="13"/>
                    </a:cubicBezTo>
                    <a:cubicBezTo>
                      <a:pt x="55" y="13"/>
                      <a:pt x="55" y="13"/>
                      <a:pt x="55" y="13"/>
                    </a:cubicBezTo>
                    <a:cubicBezTo>
                      <a:pt x="60" y="14"/>
                      <a:pt x="60" y="14"/>
                      <a:pt x="60" y="14"/>
                    </a:cubicBezTo>
                    <a:cubicBezTo>
                      <a:pt x="63" y="14"/>
                      <a:pt x="63" y="14"/>
                      <a:pt x="63" y="14"/>
                    </a:cubicBezTo>
                    <a:cubicBezTo>
                      <a:pt x="63" y="22"/>
                      <a:pt x="63" y="22"/>
                      <a:pt x="63" y="22"/>
                    </a:cubicBezTo>
                    <a:cubicBezTo>
                      <a:pt x="65" y="22"/>
                      <a:pt x="66" y="23"/>
                      <a:pt x="68" y="24"/>
                    </a:cubicBezTo>
                    <a:cubicBezTo>
                      <a:pt x="73" y="18"/>
                      <a:pt x="73" y="18"/>
                      <a:pt x="73" y="18"/>
                    </a:cubicBezTo>
                    <a:cubicBezTo>
                      <a:pt x="75" y="20"/>
                      <a:pt x="75" y="20"/>
                      <a:pt x="75" y="20"/>
                    </a:cubicBezTo>
                    <a:cubicBezTo>
                      <a:pt x="79" y="23"/>
                      <a:pt x="79" y="23"/>
                      <a:pt x="79" y="23"/>
                    </a:cubicBezTo>
                    <a:cubicBezTo>
                      <a:pt x="81" y="24"/>
                      <a:pt x="81" y="24"/>
                      <a:pt x="81" y="24"/>
                    </a:cubicBezTo>
                    <a:cubicBezTo>
                      <a:pt x="77" y="31"/>
                      <a:pt x="77" y="31"/>
                      <a:pt x="77" y="31"/>
                    </a:cubicBezTo>
                    <a:cubicBezTo>
                      <a:pt x="79" y="32"/>
                      <a:pt x="80" y="34"/>
                      <a:pt x="80" y="35"/>
                    </a:cubicBezTo>
                    <a:cubicBezTo>
                      <a:pt x="87" y="33"/>
                      <a:pt x="87" y="33"/>
                      <a:pt x="87" y="33"/>
                    </a:cubicBezTo>
                    <a:cubicBezTo>
                      <a:pt x="88" y="35"/>
                      <a:pt x="88" y="35"/>
                      <a:pt x="88" y="35"/>
                    </a:cubicBezTo>
                    <a:cubicBezTo>
                      <a:pt x="91" y="40"/>
                      <a:pt x="91" y="40"/>
                      <a:pt x="91" y="40"/>
                    </a:cubicBezTo>
                    <a:cubicBezTo>
                      <a:pt x="92" y="42"/>
                      <a:pt x="92" y="42"/>
                      <a:pt x="92" y="42"/>
                    </a:cubicBezTo>
                    <a:cubicBezTo>
                      <a:pt x="85" y="46"/>
                      <a:pt x="85" y="46"/>
                      <a:pt x="85" y="46"/>
                    </a:cubicBezTo>
                    <a:cubicBezTo>
                      <a:pt x="86" y="48"/>
                      <a:pt x="86" y="49"/>
                      <a:pt x="86" y="51"/>
                    </a:cubicBezTo>
                    <a:cubicBezTo>
                      <a:pt x="93" y="53"/>
                      <a:pt x="93" y="53"/>
                      <a:pt x="93" y="53"/>
                    </a:cubicBezTo>
                    <a:cubicBezTo>
                      <a:pt x="93" y="55"/>
                      <a:pt x="93" y="55"/>
                      <a:pt x="93" y="55"/>
                    </a:cubicBezTo>
                    <a:cubicBezTo>
                      <a:pt x="92" y="60"/>
                      <a:pt x="92" y="60"/>
                      <a:pt x="92" y="60"/>
                    </a:cubicBezTo>
                    <a:cubicBezTo>
                      <a:pt x="92" y="62"/>
                      <a:pt x="92" y="62"/>
                      <a:pt x="92" y="62"/>
                    </a:cubicBezTo>
                    <a:cubicBezTo>
                      <a:pt x="84" y="63"/>
                      <a:pt x="84" y="63"/>
                      <a:pt x="84" y="63"/>
                    </a:cubicBezTo>
                    <a:cubicBezTo>
                      <a:pt x="84" y="65"/>
                      <a:pt x="83" y="66"/>
                      <a:pt x="82" y="68"/>
                    </a:cubicBezTo>
                    <a:cubicBezTo>
                      <a:pt x="85" y="70"/>
                      <a:pt x="85" y="70"/>
                      <a:pt x="85" y="70"/>
                    </a:cubicBezTo>
                    <a:cubicBezTo>
                      <a:pt x="130" y="70"/>
                      <a:pt x="130" y="70"/>
                      <a:pt x="130" y="70"/>
                    </a:cubicBezTo>
                    <a:cubicBezTo>
                      <a:pt x="130" y="0"/>
                      <a:pt x="130" y="0"/>
                      <a:pt x="130" y="0"/>
                    </a:cubicBezTo>
                    <a:lnTo>
                      <a:pt x="0" y="0"/>
                    </a:lnTo>
                    <a:close/>
                    <a:moveTo>
                      <a:pt x="120" y="26"/>
                    </a:moveTo>
                    <a:cubicBezTo>
                      <a:pt x="117" y="26"/>
                      <a:pt x="117" y="26"/>
                      <a:pt x="117" y="26"/>
                    </a:cubicBezTo>
                    <a:cubicBezTo>
                      <a:pt x="116" y="27"/>
                      <a:pt x="116" y="28"/>
                      <a:pt x="116" y="29"/>
                    </a:cubicBezTo>
                    <a:cubicBezTo>
                      <a:pt x="115" y="29"/>
                      <a:pt x="115" y="30"/>
                      <a:pt x="115" y="31"/>
                    </a:cubicBezTo>
                    <a:cubicBezTo>
                      <a:pt x="115" y="31"/>
                      <a:pt x="115" y="31"/>
                      <a:pt x="115" y="31"/>
                    </a:cubicBezTo>
                    <a:cubicBezTo>
                      <a:pt x="117" y="34"/>
                      <a:pt x="117" y="34"/>
                      <a:pt x="117" y="34"/>
                    </a:cubicBezTo>
                    <a:cubicBezTo>
                      <a:pt x="118" y="34"/>
                      <a:pt x="118" y="35"/>
                      <a:pt x="117" y="36"/>
                    </a:cubicBezTo>
                    <a:cubicBezTo>
                      <a:pt x="113" y="39"/>
                      <a:pt x="113" y="39"/>
                      <a:pt x="113" y="39"/>
                    </a:cubicBezTo>
                    <a:cubicBezTo>
                      <a:pt x="112" y="39"/>
                      <a:pt x="111" y="39"/>
                      <a:pt x="111" y="38"/>
                    </a:cubicBezTo>
                    <a:cubicBezTo>
                      <a:pt x="109" y="35"/>
                      <a:pt x="109" y="35"/>
                      <a:pt x="109" y="35"/>
                    </a:cubicBezTo>
                    <a:cubicBezTo>
                      <a:pt x="107" y="36"/>
                      <a:pt x="106" y="36"/>
                      <a:pt x="104" y="36"/>
                    </a:cubicBezTo>
                    <a:cubicBezTo>
                      <a:pt x="104" y="36"/>
                      <a:pt x="104" y="36"/>
                      <a:pt x="104" y="36"/>
                    </a:cubicBezTo>
                    <a:cubicBezTo>
                      <a:pt x="102" y="40"/>
                      <a:pt x="102" y="40"/>
                      <a:pt x="102" y="40"/>
                    </a:cubicBezTo>
                    <a:cubicBezTo>
                      <a:pt x="102" y="40"/>
                      <a:pt x="101" y="41"/>
                      <a:pt x="101" y="40"/>
                    </a:cubicBezTo>
                    <a:cubicBezTo>
                      <a:pt x="96" y="38"/>
                      <a:pt x="96" y="38"/>
                      <a:pt x="96" y="38"/>
                    </a:cubicBezTo>
                    <a:cubicBezTo>
                      <a:pt x="95" y="38"/>
                      <a:pt x="95" y="37"/>
                      <a:pt x="95" y="37"/>
                    </a:cubicBezTo>
                    <a:cubicBezTo>
                      <a:pt x="97" y="33"/>
                      <a:pt x="97" y="33"/>
                      <a:pt x="97" y="33"/>
                    </a:cubicBezTo>
                    <a:cubicBezTo>
                      <a:pt x="95" y="32"/>
                      <a:pt x="95" y="31"/>
                      <a:pt x="94" y="29"/>
                    </a:cubicBezTo>
                    <a:cubicBezTo>
                      <a:pt x="94" y="29"/>
                      <a:pt x="94" y="29"/>
                      <a:pt x="94" y="29"/>
                    </a:cubicBezTo>
                    <a:cubicBezTo>
                      <a:pt x="90" y="30"/>
                      <a:pt x="90" y="30"/>
                      <a:pt x="90" y="30"/>
                    </a:cubicBezTo>
                    <a:cubicBezTo>
                      <a:pt x="89" y="30"/>
                      <a:pt x="88" y="29"/>
                      <a:pt x="88" y="29"/>
                    </a:cubicBezTo>
                    <a:cubicBezTo>
                      <a:pt x="88" y="23"/>
                      <a:pt x="88" y="23"/>
                      <a:pt x="88" y="23"/>
                    </a:cubicBezTo>
                    <a:cubicBezTo>
                      <a:pt x="88" y="23"/>
                      <a:pt x="88" y="22"/>
                      <a:pt x="89" y="22"/>
                    </a:cubicBezTo>
                    <a:cubicBezTo>
                      <a:pt x="93" y="22"/>
                      <a:pt x="93" y="22"/>
                      <a:pt x="93" y="22"/>
                    </a:cubicBezTo>
                    <a:cubicBezTo>
                      <a:pt x="93" y="21"/>
                      <a:pt x="93" y="20"/>
                      <a:pt x="94" y="19"/>
                    </a:cubicBezTo>
                    <a:cubicBezTo>
                      <a:pt x="94" y="18"/>
                      <a:pt x="94" y="18"/>
                      <a:pt x="94" y="17"/>
                    </a:cubicBezTo>
                    <a:cubicBezTo>
                      <a:pt x="94" y="17"/>
                      <a:pt x="94" y="17"/>
                      <a:pt x="94" y="17"/>
                    </a:cubicBezTo>
                    <a:cubicBezTo>
                      <a:pt x="92" y="14"/>
                      <a:pt x="92" y="14"/>
                      <a:pt x="92" y="14"/>
                    </a:cubicBezTo>
                    <a:cubicBezTo>
                      <a:pt x="92" y="13"/>
                      <a:pt x="92" y="12"/>
                      <a:pt x="92" y="12"/>
                    </a:cubicBezTo>
                    <a:cubicBezTo>
                      <a:pt x="97" y="9"/>
                      <a:pt x="97" y="9"/>
                      <a:pt x="97" y="9"/>
                    </a:cubicBezTo>
                    <a:cubicBezTo>
                      <a:pt x="97" y="8"/>
                      <a:pt x="98" y="9"/>
                      <a:pt x="98" y="9"/>
                    </a:cubicBezTo>
                    <a:cubicBezTo>
                      <a:pt x="101" y="12"/>
                      <a:pt x="101" y="12"/>
                      <a:pt x="101" y="12"/>
                    </a:cubicBezTo>
                    <a:cubicBezTo>
                      <a:pt x="102" y="12"/>
                      <a:pt x="104" y="12"/>
                      <a:pt x="105" y="12"/>
                    </a:cubicBezTo>
                    <a:cubicBezTo>
                      <a:pt x="105" y="12"/>
                      <a:pt x="105" y="12"/>
                      <a:pt x="105" y="12"/>
                    </a:cubicBezTo>
                    <a:cubicBezTo>
                      <a:pt x="107" y="8"/>
                      <a:pt x="107" y="8"/>
                      <a:pt x="107" y="8"/>
                    </a:cubicBezTo>
                    <a:cubicBezTo>
                      <a:pt x="107" y="7"/>
                      <a:pt x="108" y="7"/>
                      <a:pt x="109" y="7"/>
                    </a:cubicBezTo>
                    <a:cubicBezTo>
                      <a:pt x="114" y="9"/>
                      <a:pt x="114" y="9"/>
                      <a:pt x="114" y="9"/>
                    </a:cubicBezTo>
                    <a:cubicBezTo>
                      <a:pt x="114" y="10"/>
                      <a:pt x="114" y="10"/>
                      <a:pt x="114" y="11"/>
                    </a:cubicBezTo>
                    <a:cubicBezTo>
                      <a:pt x="113" y="15"/>
                      <a:pt x="113" y="15"/>
                      <a:pt x="113" y="15"/>
                    </a:cubicBezTo>
                    <a:cubicBezTo>
                      <a:pt x="114" y="16"/>
                      <a:pt x="115" y="17"/>
                      <a:pt x="115" y="18"/>
                    </a:cubicBezTo>
                    <a:cubicBezTo>
                      <a:pt x="116" y="18"/>
                      <a:pt x="116" y="18"/>
                      <a:pt x="116" y="18"/>
                    </a:cubicBezTo>
                    <a:cubicBezTo>
                      <a:pt x="120" y="18"/>
                      <a:pt x="120" y="18"/>
                      <a:pt x="120" y="18"/>
                    </a:cubicBezTo>
                    <a:cubicBezTo>
                      <a:pt x="120" y="18"/>
                      <a:pt x="121" y="18"/>
                      <a:pt x="121" y="19"/>
                    </a:cubicBezTo>
                    <a:cubicBezTo>
                      <a:pt x="122" y="24"/>
                      <a:pt x="122" y="24"/>
                      <a:pt x="122" y="24"/>
                    </a:cubicBezTo>
                    <a:cubicBezTo>
                      <a:pt x="122" y="25"/>
                      <a:pt x="121" y="26"/>
                      <a:pt x="120" y="26"/>
                    </a:cubicBezTo>
                    <a:close/>
                  </a:path>
                </a:pathLst>
              </a:custGeom>
              <a:grpFill/>
              <a:ln>
                <a:noFill/>
              </a:ln>
            </p:spPr>
            <p:txBody>
              <a:bodyPr vert="horz" wrap="square" lIns="91440" tIns="45720" rIns="91440" bIns="45720" numCol="1" anchor="t" anchorCtr="0" compatLnSpc="1"/>
              <a:lstStyle/>
              <a:p>
                <a:endParaRPr lang="en-US">
                  <a:latin typeface="+mj-lt"/>
                </a:endParaRPr>
              </a:p>
            </p:txBody>
          </p:sp>
          <p:sp>
            <p:nvSpPr>
              <p:cNvPr id="25" name="Freeform 141"/>
              <p:cNvSpPr>
                <a:spLocks noEditPoints="1"/>
              </p:cNvSpPr>
              <p:nvPr/>
            </p:nvSpPr>
            <p:spPr bwMode="auto">
              <a:xfrm>
                <a:off x="5029566" y="3380665"/>
                <a:ext cx="142241" cy="118764"/>
              </a:xfrm>
              <a:custGeom>
                <a:avLst/>
                <a:gdLst>
                  <a:gd name="T0" fmla="*/ 45 w 52"/>
                  <a:gd name="T1" fmla="*/ 39 h 43"/>
                  <a:gd name="T2" fmla="*/ 39 w 52"/>
                  <a:gd name="T3" fmla="*/ 7 h 43"/>
                  <a:gd name="T4" fmla="*/ 7 w 52"/>
                  <a:gd name="T5" fmla="*/ 13 h 43"/>
                  <a:gd name="T6" fmla="*/ 12 w 52"/>
                  <a:gd name="T7" fmla="*/ 43 h 43"/>
                  <a:gd name="T8" fmla="*/ 41 w 52"/>
                  <a:gd name="T9" fmla="*/ 43 h 43"/>
                  <a:gd name="T10" fmla="*/ 45 w 52"/>
                  <a:gd name="T11" fmla="*/ 39 h 43"/>
                  <a:gd name="T12" fmla="*/ 37 w 52"/>
                  <a:gd name="T13" fmla="*/ 34 h 43"/>
                  <a:gd name="T14" fmla="*/ 18 w 52"/>
                  <a:gd name="T15" fmla="*/ 37 h 43"/>
                  <a:gd name="T16" fmla="*/ 15 w 52"/>
                  <a:gd name="T17" fmla="*/ 18 h 43"/>
                  <a:gd name="T18" fmla="*/ 34 w 52"/>
                  <a:gd name="T19" fmla="*/ 14 h 43"/>
                  <a:gd name="T20" fmla="*/ 37 w 52"/>
                  <a:gd name="T21" fmla="*/ 34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43">
                    <a:moveTo>
                      <a:pt x="45" y="39"/>
                    </a:moveTo>
                    <a:cubicBezTo>
                      <a:pt x="52" y="29"/>
                      <a:pt x="50" y="14"/>
                      <a:pt x="39" y="7"/>
                    </a:cubicBezTo>
                    <a:cubicBezTo>
                      <a:pt x="28" y="0"/>
                      <a:pt x="14" y="2"/>
                      <a:pt x="7" y="13"/>
                    </a:cubicBezTo>
                    <a:cubicBezTo>
                      <a:pt x="0" y="23"/>
                      <a:pt x="2" y="36"/>
                      <a:pt x="12" y="43"/>
                    </a:cubicBezTo>
                    <a:cubicBezTo>
                      <a:pt x="41" y="43"/>
                      <a:pt x="41" y="43"/>
                      <a:pt x="41" y="43"/>
                    </a:cubicBezTo>
                    <a:cubicBezTo>
                      <a:pt x="43" y="42"/>
                      <a:pt x="44" y="41"/>
                      <a:pt x="45" y="39"/>
                    </a:cubicBezTo>
                    <a:close/>
                    <a:moveTo>
                      <a:pt x="37" y="34"/>
                    </a:moveTo>
                    <a:cubicBezTo>
                      <a:pt x="33" y="40"/>
                      <a:pt x="25" y="42"/>
                      <a:pt x="18" y="37"/>
                    </a:cubicBezTo>
                    <a:cubicBezTo>
                      <a:pt x="12" y="33"/>
                      <a:pt x="10" y="24"/>
                      <a:pt x="15" y="18"/>
                    </a:cubicBezTo>
                    <a:cubicBezTo>
                      <a:pt x="19" y="12"/>
                      <a:pt x="28" y="10"/>
                      <a:pt x="34" y="14"/>
                    </a:cubicBezTo>
                    <a:cubicBezTo>
                      <a:pt x="40" y="19"/>
                      <a:pt x="42" y="27"/>
                      <a:pt x="37" y="34"/>
                    </a:cubicBezTo>
                    <a:close/>
                  </a:path>
                </a:pathLst>
              </a:custGeom>
              <a:grpFill/>
              <a:ln>
                <a:noFill/>
              </a:ln>
            </p:spPr>
            <p:txBody>
              <a:bodyPr vert="horz" wrap="square" lIns="91440" tIns="45720" rIns="91440" bIns="45720" numCol="1" anchor="t" anchorCtr="0" compatLnSpc="1"/>
              <a:lstStyle/>
              <a:p>
                <a:endParaRPr lang="en-US">
                  <a:latin typeface="+mj-lt"/>
                </a:endParaRPr>
              </a:p>
            </p:txBody>
          </p:sp>
        </p:grpSp>
      </p:grpSp>
      <p:sp>
        <p:nvSpPr>
          <p:cNvPr id="26" name="矩形 25"/>
          <p:cNvSpPr/>
          <p:nvPr/>
        </p:nvSpPr>
        <p:spPr>
          <a:xfrm>
            <a:off x="1391899" y="2398840"/>
            <a:ext cx="10532146" cy="1688860"/>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12	    print('f</a:t>
            </a:r>
            <a:r>
              <a:rPr lang="zh-CN" altLang="en-US" sz="2400" dirty="0">
                <a:solidFill>
                  <a:schemeClr val="tx1">
                    <a:lumMod val="85000"/>
                    <a:lumOff val="15000"/>
                  </a:schemeClr>
                </a:solidFill>
                <a:latin typeface="+mj-lt"/>
                <a:ea typeface="微软雅黑" panose="020B0503020204020204" pitchFamily="34" charset="-122"/>
              </a:rPr>
              <a:t>是</a:t>
            </a:r>
            <a:r>
              <a:rPr lang="en-US" altLang="zh-CN" sz="2400" dirty="0">
                <a:solidFill>
                  <a:schemeClr val="tx1">
                    <a:lumMod val="85000"/>
                    <a:lumOff val="15000"/>
                  </a:schemeClr>
                </a:solidFill>
                <a:latin typeface="+mj-lt"/>
                <a:ea typeface="微软雅黑" panose="020B0503020204020204" pitchFamily="34" charset="-122"/>
              </a:rPr>
              <a:t>Person</a:t>
            </a:r>
            <a:r>
              <a:rPr lang="zh-CN" altLang="en-US" sz="2400" dirty="0">
                <a:solidFill>
                  <a:schemeClr val="tx1">
                    <a:lumMod val="85000"/>
                    <a:lumOff val="15000"/>
                  </a:schemeClr>
                </a:solidFill>
                <a:latin typeface="+mj-lt"/>
                <a:ea typeface="微软雅黑" panose="020B0503020204020204" pitchFamily="34" charset="-122"/>
              </a:rPr>
              <a:t>类或其子类对象：</a:t>
            </a:r>
            <a:r>
              <a:rPr lang="en-US" altLang="zh-CN" sz="2400" dirty="0">
                <a:solidFill>
                  <a:schemeClr val="tx1">
                    <a:lumMod val="85000"/>
                    <a:lumOff val="15000"/>
                  </a:schemeClr>
                </a:solidFill>
                <a:latin typeface="+mj-lt"/>
                <a:ea typeface="微软雅黑" panose="020B0503020204020204" pitchFamily="34" charset="-122"/>
              </a:rPr>
              <a:t>', </a:t>
            </a:r>
            <a:r>
              <a:rPr lang="en-US" altLang="zh-CN" sz="2400" dirty="0" err="1">
                <a:solidFill>
                  <a:schemeClr val="tx1">
                    <a:lumMod val="85000"/>
                    <a:lumOff val="15000"/>
                  </a:schemeClr>
                </a:solidFill>
                <a:latin typeface="+mj-lt"/>
                <a:ea typeface="微软雅黑" panose="020B0503020204020204" pitchFamily="34" charset="-122"/>
              </a:rPr>
              <a:t>isinstance</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rPr>
              <a:t>f,Person</a:t>
            </a:r>
            <a:r>
              <a:rPr lang="en-US" altLang="zh-CN" sz="2400" dirty="0">
                <a:solidFill>
                  <a:schemeClr val="tx1">
                    <a:lumMod val="85000"/>
                    <a:lumOff val="15000"/>
                  </a:schemeClr>
                </a:solidFill>
                <a:latin typeface="+mj-lt"/>
                <a:ea typeface="微软雅黑" panose="020B0503020204020204" pitchFamily="34" charset="-122"/>
              </a:rPr>
              <a:t>))</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13	    print('Student</a:t>
            </a:r>
            <a:r>
              <a:rPr lang="zh-CN" altLang="en-US" sz="2400" dirty="0">
                <a:solidFill>
                  <a:schemeClr val="tx1">
                    <a:lumMod val="85000"/>
                    <a:lumOff val="15000"/>
                  </a:schemeClr>
                </a:solidFill>
                <a:latin typeface="+mj-lt"/>
                <a:ea typeface="微软雅黑" panose="020B0503020204020204" pitchFamily="34" charset="-122"/>
              </a:rPr>
              <a:t>是</a:t>
            </a:r>
            <a:r>
              <a:rPr lang="en-US" altLang="zh-CN" sz="2400" dirty="0">
                <a:solidFill>
                  <a:schemeClr val="tx1">
                    <a:lumMod val="85000"/>
                    <a:lumOff val="15000"/>
                  </a:schemeClr>
                </a:solidFill>
                <a:latin typeface="+mj-lt"/>
                <a:ea typeface="微软雅黑" panose="020B0503020204020204" pitchFamily="34" charset="-122"/>
              </a:rPr>
              <a:t>Person</a:t>
            </a:r>
            <a:r>
              <a:rPr lang="zh-CN" altLang="en-US" sz="2400" dirty="0">
                <a:solidFill>
                  <a:schemeClr val="tx1">
                    <a:lumMod val="85000"/>
                    <a:lumOff val="15000"/>
                  </a:schemeClr>
                </a:solidFill>
                <a:latin typeface="+mj-lt"/>
                <a:ea typeface="微软雅黑" panose="020B0503020204020204" pitchFamily="34" charset="-122"/>
              </a:rPr>
              <a:t>类的子类：</a:t>
            </a:r>
            <a:r>
              <a:rPr lang="en-US" altLang="zh-CN" sz="2400" dirty="0">
                <a:solidFill>
                  <a:schemeClr val="tx1">
                    <a:lumMod val="85000"/>
                    <a:lumOff val="15000"/>
                  </a:schemeClr>
                </a:solidFill>
                <a:latin typeface="+mj-lt"/>
                <a:ea typeface="微软雅黑" panose="020B0503020204020204" pitchFamily="34" charset="-122"/>
              </a:rPr>
              <a:t>', </a:t>
            </a:r>
            <a:r>
              <a:rPr lang="en-US" altLang="zh-CN" sz="2400" dirty="0" err="1">
                <a:solidFill>
                  <a:schemeClr val="tx1">
                    <a:lumMod val="85000"/>
                    <a:lumOff val="15000"/>
                  </a:schemeClr>
                </a:solidFill>
                <a:latin typeface="+mj-lt"/>
                <a:ea typeface="微软雅黑" panose="020B0503020204020204" pitchFamily="34" charset="-122"/>
              </a:rPr>
              <a:t>issubclass</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rPr>
              <a:t>Student,Person</a:t>
            </a:r>
            <a:r>
              <a:rPr lang="en-US" altLang="zh-CN" sz="2400" dirty="0">
                <a:solidFill>
                  <a:schemeClr val="tx1">
                    <a:lumMod val="85000"/>
                    <a:lumOff val="15000"/>
                  </a:schemeClr>
                </a:solidFill>
                <a:latin typeface="+mj-lt"/>
                <a:ea typeface="微软雅黑" panose="020B0503020204020204" pitchFamily="34" charset="-122"/>
              </a:rPr>
              <a:t>))</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14	    print('Flower</a:t>
            </a:r>
            <a:r>
              <a:rPr lang="zh-CN" altLang="en-US" sz="2400" dirty="0">
                <a:solidFill>
                  <a:schemeClr val="tx1">
                    <a:lumMod val="85000"/>
                    <a:lumOff val="15000"/>
                  </a:schemeClr>
                </a:solidFill>
                <a:latin typeface="+mj-lt"/>
                <a:ea typeface="微软雅黑" panose="020B0503020204020204" pitchFamily="34" charset="-122"/>
              </a:rPr>
              <a:t>是</a:t>
            </a:r>
            <a:r>
              <a:rPr lang="en-US" altLang="zh-CN" sz="2400" dirty="0">
                <a:solidFill>
                  <a:schemeClr val="tx1">
                    <a:lumMod val="85000"/>
                    <a:lumOff val="15000"/>
                  </a:schemeClr>
                </a:solidFill>
                <a:latin typeface="+mj-lt"/>
                <a:ea typeface="微软雅黑" panose="020B0503020204020204" pitchFamily="34" charset="-122"/>
              </a:rPr>
              <a:t>Person</a:t>
            </a:r>
            <a:r>
              <a:rPr lang="zh-CN" altLang="en-US" sz="2400" dirty="0">
                <a:solidFill>
                  <a:schemeClr val="tx1">
                    <a:lumMod val="85000"/>
                    <a:lumOff val="15000"/>
                  </a:schemeClr>
                </a:solidFill>
                <a:latin typeface="+mj-lt"/>
                <a:ea typeface="微软雅黑" panose="020B0503020204020204" pitchFamily="34" charset="-122"/>
              </a:rPr>
              <a:t>类的子类：</a:t>
            </a:r>
            <a:r>
              <a:rPr lang="en-US" altLang="zh-CN" sz="2400" dirty="0">
                <a:solidFill>
                  <a:schemeClr val="tx1">
                    <a:lumMod val="85000"/>
                    <a:lumOff val="15000"/>
                  </a:schemeClr>
                </a:solidFill>
                <a:latin typeface="+mj-lt"/>
                <a:ea typeface="微软雅黑" panose="020B0503020204020204" pitchFamily="34" charset="-122"/>
              </a:rPr>
              <a:t>', </a:t>
            </a:r>
            <a:r>
              <a:rPr lang="en-US" altLang="zh-CN" sz="2400" dirty="0" err="1">
                <a:solidFill>
                  <a:schemeClr val="tx1">
                    <a:lumMod val="85000"/>
                    <a:lumOff val="15000"/>
                  </a:schemeClr>
                </a:solidFill>
                <a:latin typeface="+mj-lt"/>
                <a:ea typeface="微软雅黑" panose="020B0503020204020204" pitchFamily="34" charset="-122"/>
              </a:rPr>
              <a:t>issubclass</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rPr>
              <a:t>Flower,Person</a:t>
            </a:r>
            <a:r>
              <a:rPr lang="en-US" altLang="zh-CN" sz="2400" dirty="0">
                <a:solidFill>
                  <a:schemeClr val="tx1">
                    <a:lumMod val="85000"/>
                    <a:lumOff val="15000"/>
                  </a:schemeClr>
                </a:solidFill>
                <a:latin typeface="+mj-lt"/>
                <a:ea typeface="微软雅黑" panose="020B0503020204020204" pitchFamily="34" charset="-122"/>
              </a:rPr>
              <a:t>))</a:t>
            </a:r>
            <a:endParaRPr lang="en-US" altLang="zh-CN" sz="2400" dirty="0">
              <a:solidFill>
                <a:schemeClr val="tx1">
                  <a:lumMod val="85000"/>
                  <a:lumOff val="15000"/>
                </a:schemeClr>
              </a:solidFill>
              <a:latin typeface="+mj-lt"/>
              <a:ea typeface="微软雅黑" panose="020B0503020204020204" pitchFamily="34" charset="-122"/>
            </a:endParaRPr>
          </a:p>
        </p:txBody>
      </p:sp>
      <p:sp>
        <p:nvSpPr>
          <p:cNvPr id="28" name="KSO_Shape"/>
          <p:cNvSpPr/>
          <p:nvPr/>
        </p:nvSpPr>
        <p:spPr>
          <a:xfrm>
            <a:off x="1407060" y="2417864"/>
            <a:ext cx="9393041" cy="1961684"/>
          </a:xfrm>
          <a:prstGeom prst="roundRect">
            <a:avLst>
              <a:gd name="adj" fmla="val 5617"/>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ppt_w</p:attrName>
                                        </p:attrNameLst>
                                      </p:cBhvr>
                                      <p:tavLst>
                                        <p:tav tm="0">
                                          <p:val>
                                            <p:fltVal val="0"/>
                                          </p:val>
                                        </p:tav>
                                        <p:tav tm="100000">
                                          <p:val>
                                            <p:strVal val="#ppt_w"/>
                                          </p:val>
                                        </p:tav>
                                      </p:tavLst>
                                    </p:anim>
                                    <p:anim calcmode="lin" valueType="num">
                                      <p:cBhvr>
                                        <p:cTn id="14" dur="500" fill="hold"/>
                                        <p:tgtEl>
                                          <p:spTgt spid="17"/>
                                        </p:tgtEl>
                                        <p:attrNameLst>
                                          <p:attrName>ppt_h</p:attrName>
                                        </p:attrNameLst>
                                      </p:cBhvr>
                                      <p:tavLst>
                                        <p:tav tm="0">
                                          <p:val>
                                            <p:fltVal val="0"/>
                                          </p:val>
                                        </p:tav>
                                        <p:tav tm="100000">
                                          <p:val>
                                            <p:strVal val="#ppt_h"/>
                                          </p:val>
                                        </p:tav>
                                      </p:tavLst>
                                    </p:anim>
                                    <p:animEffect transition="in" filter="fade">
                                      <p:cBhvr>
                                        <p:cTn id="15" dur="500"/>
                                        <p:tgtEl>
                                          <p:spTgt spid="1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arn(inVertical)">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p:tgtEl>
                                          <p:spTgt spid="13"/>
                                        </p:tgtEl>
                                        <p:attrNameLst>
                                          <p:attrName>ppt_y</p:attrName>
                                        </p:attrNameLst>
                                      </p:cBhvr>
                                      <p:tavLst>
                                        <p:tav tm="0">
                                          <p:val>
                                            <p:strVal val="#ppt_y+#ppt_h*1.125000"/>
                                          </p:val>
                                        </p:tav>
                                        <p:tav tm="100000">
                                          <p:val>
                                            <p:strVal val="#ppt_y"/>
                                          </p:val>
                                        </p:tav>
                                      </p:tavLst>
                                    </p:anim>
                                    <p:animEffect transition="in" filter="wipe(up)">
                                      <p:cBhvr>
                                        <p:cTn id="26" dur="500"/>
                                        <p:tgtEl>
                                          <p:spTgt spid="13"/>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p:tgtEl>
                                          <p:spTgt spid="14"/>
                                        </p:tgtEl>
                                        <p:attrNameLst>
                                          <p:attrName>ppt_y</p:attrName>
                                        </p:attrNameLst>
                                      </p:cBhvr>
                                      <p:tavLst>
                                        <p:tav tm="0">
                                          <p:val>
                                            <p:strVal val="#ppt_y-#ppt_h*1.125000"/>
                                          </p:val>
                                        </p:tav>
                                        <p:tav tm="100000">
                                          <p:val>
                                            <p:strVal val="#ppt_y"/>
                                          </p:val>
                                        </p:tav>
                                      </p:tavLst>
                                    </p:anim>
                                    <p:animEffect transition="in" filter="wipe(down)">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2" presetClass="entr" presetSubtype="1"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 calcmode="lin" valueType="num">
                                      <p:cBhvr additive="base">
                                        <p:cTn id="36" dur="500"/>
                                        <p:tgtEl>
                                          <p:spTgt spid="26"/>
                                        </p:tgtEl>
                                        <p:attrNameLst>
                                          <p:attrName>ppt_y</p:attrName>
                                        </p:attrNameLst>
                                      </p:cBhvr>
                                      <p:tavLst>
                                        <p:tav tm="0">
                                          <p:val>
                                            <p:strVal val="#ppt_y-#ppt_h*1.125000"/>
                                          </p:val>
                                        </p:tav>
                                        <p:tav tm="100000">
                                          <p:val>
                                            <p:strVal val="#ppt_y"/>
                                          </p:val>
                                        </p:tav>
                                      </p:tavLst>
                                    </p:anim>
                                    <p:animEffect transition="in" filter="wipe(down)">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14" grpId="0"/>
      <p:bldP spid="16" grpId="0" animBg="1"/>
      <p:bldP spid="26" grpId="0"/>
      <p:bldP spid="2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82078" y="511571"/>
            <a:ext cx="1027846"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cs typeface="微软雅黑" panose="020B0503020204020204" pitchFamily="34" charset="-122"/>
              </a:rPr>
              <a:t>示例</a:t>
            </a:r>
            <a:endParaRPr lang="en-US" altLang="zh-CN" sz="3200" b="1" dirty="0">
              <a:solidFill>
                <a:schemeClr val="tx1">
                  <a:lumMod val="85000"/>
                  <a:lumOff val="15000"/>
                </a:schemeClr>
              </a:solidFill>
              <a:latin typeface="+mj-lt"/>
              <a:ea typeface="微软雅黑" panose="020B0503020204020204" pitchFamily="34" charset="-122"/>
              <a:cs typeface="微软雅黑" panose="020B0503020204020204" pitchFamily="34" charset="-122"/>
            </a:endParaRPr>
          </a:p>
        </p:txBody>
      </p:sp>
      <p:sp>
        <p:nvSpPr>
          <p:cNvPr id="3" name="矩形 2"/>
          <p:cNvSpPr/>
          <p:nvPr/>
        </p:nvSpPr>
        <p:spPr>
          <a:xfrm>
            <a:off x="2200284" y="2169509"/>
            <a:ext cx="9172405" cy="2243050"/>
          </a:xfrm>
          <a:prstGeom prst="rect">
            <a:avLst/>
          </a:prstGeom>
        </p:spPr>
        <p:txBody>
          <a:bodyPr wrap="square">
            <a:spAutoFit/>
          </a:bodyPr>
          <a:lstStyle/>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15	    print('</a:t>
            </a:r>
            <a:r>
              <a:rPr lang="en-US" altLang="zh-CN" sz="2400" dirty="0" err="1">
                <a:solidFill>
                  <a:schemeClr val="tx1">
                    <a:lumMod val="85000"/>
                    <a:lumOff val="15000"/>
                  </a:schemeClr>
                </a:solidFill>
                <a:latin typeface="+mj-lt"/>
                <a:ea typeface="微软雅黑" panose="020B0503020204020204" pitchFamily="34" charset="-122"/>
              </a:rPr>
              <a:t>stu</a:t>
            </a:r>
            <a:r>
              <a:rPr lang="zh-CN" altLang="en-US" sz="2400" dirty="0">
                <a:solidFill>
                  <a:schemeClr val="tx1">
                    <a:lumMod val="85000"/>
                    <a:lumOff val="15000"/>
                  </a:schemeClr>
                </a:solidFill>
                <a:latin typeface="+mj-lt"/>
                <a:ea typeface="微软雅黑" panose="020B0503020204020204" pitchFamily="34" charset="-122"/>
              </a:rPr>
              <a:t>对象所属的类：</a:t>
            </a:r>
            <a:r>
              <a:rPr lang="en-US" altLang="zh-CN" sz="2400" dirty="0">
                <a:solidFill>
                  <a:schemeClr val="tx1">
                    <a:lumMod val="85000"/>
                    <a:lumOff val="15000"/>
                  </a:schemeClr>
                </a:solidFill>
                <a:latin typeface="+mj-lt"/>
                <a:ea typeface="微软雅黑" panose="020B0503020204020204" pitchFamily="34" charset="-122"/>
              </a:rPr>
              <a:t>', type(</a:t>
            </a:r>
            <a:r>
              <a:rPr lang="en-US" altLang="zh-CN" sz="2400" dirty="0" err="1">
                <a:solidFill>
                  <a:schemeClr val="tx1">
                    <a:lumMod val="85000"/>
                    <a:lumOff val="15000"/>
                  </a:schemeClr>
                </a:solidFill>
                <a:latin typeface="+mj-lt"/>
                <a:ea typeface="微软雅黑" panose="020B0503020204020204" pitchFamily="34" charset="-122"/>
              </a:rPr>
              <a:t>stu</a:t>
            </a:r>
            <a:r>
              <a:rPr lang="en-US" altLang="zh-CN" sz="2400" dirty="0">
                <a:solidFill>
                  <a:schemeClr val="tx1">
                    <a:lumMod val="85000"/>
                    <a:lumOff val="15000"/>
                  </a:schemeClr>
                </a:solidFill>
                <a:latin typeface="+mj-lt"/>
                <a:ea typeface="微软雅黑" panose="020B0503020204020204" pitchFamily="34" charset="-122"/>
              </a:rPr>
              <a:t>))</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16	    print('f</a:t>
            </a:r>
            <a:r>
              <a:rPr lang="zh-CN" altLang="en-US" sz="2400" dirty="0">
                <a:solidFill>
                  <a:schemeClr val="tx1">
                    <a:lumMod val="85000"/>
                    <a:lumOff val="15000"/>
                  </a:schemeClr>
                </a:solidFill>
                <a:latin typeface="+mj-lt"/>
                <a:ea typeface="微软雅黑" panose="020B0503020204020204" pitchFamily="34" charset="-122"/>
              </a:rPr>
              <a:t>对象所属的类：</a:t>
            </a:r>
            <a:r>
              <a:rPr lang="en-US" altLang="zh-CN" sz="2400" dirty="0">
                <a:solidFill>
                  <a:schemeClr val="tx1">
                    <a:lumMod val="85000"/>
                    <a:lumOff val="15000"/>
                  </a:schemeClr>
                </a:solidFill>
                <a:latin typeface="+mj-lt"/>
                <a:ea typeface="微软雅黑" panose="020B0503020204020204" pitchFamily="34" charset="-122"/>
              </a:rPr>
              <a:t>', type(f))</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17	    print('</a:t>
            </a:r>
            <a:r>
              <a:rPr lang="en-US" altLang="zh-CN" sz="2400" dirty="0" err="1">
                <a:solidFill>
                  <a:schemeClr val="tx1">
                    <a:lumMod val="85000"/>
                    <a:lumOff val="15000"/>
                  </a:schemeClr>
                </a:solidFill>
                <a:latin typeface="+mj-lt"/>
                <a:ea typeface="微软雅黑" panose="020B0503020204020204" pitchFamily="34" charset="-122"/>
              </a:rPr>
              <a:t>stu</a:t>
            </a:r>
            <a:r>
              <a:rPr lang="zh-CN" altLang="en-US" sz="2400" dirty="0">
                <a:solidFill>
                  <a:schemeClr val="tx1">
                    <a:lumMod val="85000"/>
                    <a:lumOff val="15000"/>
                  </a:schemeClr>
                </a:solidFill>
                <a:latin typeface="+mj-lt"/>
                <a:ea typeface="微软雅黑" panose="020B0503020204020204" pitchFamily="34" charset="-122"/>
              </a:rPr>
              <a:t>是</a:t>
            </a:r>
            <a:r>
              <a:rPr lang="en-US" altLang="zh-CN" sz="2400" dirty="0">
                <a:solidFill>
                  <a:schemeClr val="tx1">
                    <a:lumMod val="85000"/>
                    <a:lumOff val="15000"/>
                  </a:schemeClr>
                </a:solidFill>
                <a:latin typeface="+mj-lt"/>
                <a:ea typeface="微软雅黑" panose="020B0503020204020204" pitchFamily="34" charset="-122"/>
              </a:rPr>
              <a:t>Person</a:t>
            </a:r>
            <a:r>
              <a:rPr lang="zh-CN" altLang="en-US" sz="2400" dirty="0">
                <a:solidFill>
                  <a:schemeClr val="tx1">
                    <a:lumMod val="85000"/>
                    <a:lumOff val="15000"/>
                  </a:schemeClr>
                </a:solidFill>
                <a:latin typeface="+mj-lt"/>
                <a:ea typeface="微软雅黑" panose="020B0503020204020204" pitchFamily="34" charset="-122"/>
              </a:rPr>
              <a:t>类对象：</a:t>
            </a:r>
            <a:r>
              <a:rPr lang="en-US" altLang="zh-CN" sz="2400" dirty="0">
                <a:solidFill>
                  <a:schemeClr val="tx1">
                    <a:lumMod val="85000"/>
                    <a:lumOff val="15000"/>
                  </a:schemeClr>
                </a:solidFill>
                <a:latin typeface="+mj-lt"/>
                <a:ea typeface="微软雅黑" panose="020B0503020204020204" pitchFamily="34" charset="-122"/>
              </a:rPr>
              <a:t>', type(</a:t>
            </a:r>
            <a:r>
              <a:rPr lang="en-US" altLang="zh-CN" sz="2400" dirty="0" err="1">
                <a:solidFill>
                  <a:schemeClr val="tx1">
                    <a:lumMod val="85000"/>
                    <a:lumOff val="15000"/>
                  </a:schemeClr>
                </a:solidFill>
                <a:latin typeface="+mj-lt"/>
                <a:ea typeface="微软雅黑" panose="020B0503020204020204" pitchFamily="34" charset="-122"/>
              </a:rPr>
              <a:t>stu</a:t>
            </a:r>
            <a:r>
              <a:rPr lang="en-US" altLang="zh-CN" sz="2400" dirty="0">
                <a:solidFill>
                  <a:schemeClr val="tx1">
                    <a:lumMod val="85000"/>
                    <a:lumOff val="15000"/>
                  </a:schemeClr>
                </a:solidFill>
                <a:latin typeface="+mj-lt"/>
                <a:ea typeface="微软雅黑" panose="020B0503020204020204" pitchFamily="34" charset="-122"/>
              </a:rPr>
              <a:t>)==Person)</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18	    print('</a:t>
            </a:r>
            <a:r>
              <a:rPr lang="en-US" altLang="zh-CN" sz="2400" dirty="0" err="1">
                <a:solidFill>
                  <a:schemeClr val="tx1">
                    <a:lumMod val="85000"/>
                    <a:lumOff val="15000"/>
                  </a:schemeClr>
                </a:solidFill>
                <a:latin typeface="+mj-lt"/>
                <a:ea typeface="微软雅黑" panose="020B0503020204020204" pitchFamily="34" charset="-122"/>
              </a:rPr>
              <a:t>stu</a:t>
            </a:r>
            <a:r>
              <a:rPr lang="zh-CN" altLang="en-US" sz="2400" dirty="0">
                <a:solidFill>
                  <a:schemeClr val="tx1">
                    <a:lumMod val="85000"/>
                    <a:lumOff val="15000"/>
                  </a:schemeClr>
                </a:solidFill>
                <a:latin typeface="+mj-lt"/>
                <a:ea typeface="微软雅黑" panose="020B0503020204020204" pitchFamily="34" charset="-122"/>
              </a:rPr>
              <a:t>是</a:t>
            </a:r>
            <a:r>
              <a:rPr lang="en-US" altLang="zh-CN" sz="2400" dirty="0">
                <a:solidFill>
                  <a:schemeClr val="tx1">
                    <a:lumMod val="85000"/>
                    <a:lumOff val="15000"/>
                  </a:schemeClr>
                </a:solidFill>
                <a:latin typeface="+mj-lt"/>
                <a:ea typeface="微软雅黑" panose="020B0503020204020204" pitchFamily="34" charset="-122"/>
              </a:rPr>
              <a:t>Student</a:t>
            </a:r>
            <a:r>
              <a:rPr lang="zh-CN" altLang="en-US" sz="2400" dirty="0">
                <a:solidFill>
                  <a:schemeClr val="tx1">
                    <a:lumMod val="85000"/>
                    <a:lumOff val="15000"/>
                  </a:schemeClr>
                </a:solidFill>
                <a:latin typeface="+mj-lt"/>
                <a:ea typeface="微软雅黑" panose="020B0503020204020204" pitchFamily="34" charset="-122"/>
              </a:rPr>
              <a:t>类对象：</a:t>
            </a:r>
            <a:r>
              <a:rPr lang="en-US" altLang="zh-CN" sz="2400" dirty="0">
                <a:solidFill>
                  <a:schemeClr val="tx1">
                    <a:lumMod val="85000"/>
                    <a:lumOff val="15000"/>
                  </a:schemeClr>
                </a:solidFill>
                <a:latin typeface="+mj-lt"/>
                <a:ea typeface="微软雅黑" panose="020B0503020204020204" pitchFamily="34" charset="-122"/>
              </a:rPr>
              <a:t>', type(</a:t>
            </a:r>
            <a:r>
              <a:rPr lang="en-US" altLang="zh-CN" sz="2400" dirty="0" err="1">
                <a:solidFill>
                  <a:schemeClr val="tx1">
                    <a:lumMod val="85000"/>
                    <a:lumOff val="15000"/>
                  </a:schemeClr>
                </a:solidFill>
                <a:latin typeface="+mj-lt"/>
                <a:ea typeface="微软雅黑" panose="020B0503020204020204" pitchFamily="34" charset="-122"/>
              </a:rPr>
              <a:t>stu</a:t>
            </a:r>
            <a:r>
              <a:rPr lang="en-US" altLang="zh-CN" sz="2400" dirty="0">
                <a:solidFill>
                  <a:schemeClr val="tx1">
                    <a:lumMod val="85000"/>
                    <a:lumOff val="15000"/>
                  </a:schemeClr>
                </a:solidFill>
                <a:latin typeface="+mj-lt"/>
                <a:ea typeface="微软雅黑" panose="020B0503020204020204" pitchFamily="34" charset="-122"/>
              </a:rPr>
              <a:t>)==Student)</a:t>
            </a:r>
            <a:endParaRPr lang="en-US" altLang="zh-CN" sz="2400" dirty="0">
              <a:solidFill>
                <a:schemeClr val="tx1">
                  <a:lumMod val="85000"/>
                  <a:lumOff val="15000"/>
                </a:schemeClr>
              </a:solidFill>
              <a:latin typeface="+mj-lt"/>
              <a:ea typeface="微软雅黑" panose="020B0503020204020204" pitchFamily="34" charset="-122"/>
            </a:endParaRPr>
          </a:p>
        </p:txBody>
      </p:sp>
      <p:cxnSp>
        <p:nvCxnSpPr>
          <p:cNvPr id="6" name="直接连接符 5"/>
          <p:cNvCxnSpPr/>
          <p:nvPr/>
        </p:nvCxnSpPr>
        <p:spPr>
          <a:xfrm>
            <a:off x="1765300" y="1858370"/>
            <a:ext cx="3314700" cy="0"/>
          </a:xfrm>
          <a:prstGeom prst="line">
            <a:avLst/>
          </a:prstGeom>
          <a:ln>
            <a:solidFill>
              <a:schemeClr val="tx1">
                <a:lumMod val="85000"/>
                <a:lumOff val="1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200284" y="1257136"/>
            <a:ext cx="184731" cy="523220"/>
          </a:xfrm>
          <a:prstGeom prst="rect">
            <a:avLst/>
          </a:prstGeom>
          <a:noFill/>
        </p:spPr>
        <p:txBody>
          <a:bodyPr wrap="none" rtlCol="0">
            <a:spAutoFit/>
          </a:bodyPr>
          <a:lstStyle/>
          <a:p>
            <a:endParaRPr lang="zh-CN" altLang="en-US" sz="2800" dirty="0">
              <a:latin typeface="+mj-lt"/>
            </a:endParaRPr>
          </a:p>
        </p:txBody>
      </p:sp>
      <p:sp>
        <p:nvSpPr>
          <p:cNvPr id="33" name="文本框 32"/>
          <p:cNvSpPr txBox="1"/>
          <p:nvPr/>
        </p:nvSpPr>
        <p:spPr>
          <a:xfrm>
            <a:off x="7187564" y="1214567"/>
            <a:ext cx="184731" cy="523220"/>
          </a:xfrm>
          <a:prstGeom prst="rect">
            <a:avLst/>
          </a:prstGeom>
          <a:noFill/>
        </p:spPr>
        <p:txBody>
          <a:bodyPr wrap="none" rtlCol="0">
            <a:spAutoFit/>
          </a:bodyPr>
          <a:lstStyle/>
          <a:p>
            <a:endParaRPr lang="zh-CN" altLang="en-US" sz="2800" dirty="0">
              <a:latin typeface="+mj-lt"/>
            </a:endParaRPr>
          </a:p>
        </p:txBody>
      </p:sp>
      <p:sp>
        <p:nvSpPr>
          <p:cNvPr id="38" name="KSO_Shape"/>
          <p:cNvSpPr/>
          <p:nvPr/>
        </p:nvSpPr>
        <p:spPr>
          <a:xfrm>
            <a:off x="1513412" y="2109878"/>
            <a:ext cx="9313292" cy="2331606"/>
          </a:xfrm>
          <a:prstGeom prst="roundRect">
            <a:avLst>
              <a:gd name="adj" fmla="val 11034"/>
            </a:avLst>
          </a:prstGeom>
          <a:noFill/>
          <a:ln w="12700">
            <a:solidFill>
              <a:srgbClr val="1950B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grpSp>
        <p:nvGrpSpPr>
          <p:cNvPr id="8" name="组合 7"/>
          <p:cNvGrpSpPr/>
          <p:nvPr/>
        </p:nvGrpSpPr>
        <p:grpSpPr>
          <a:xfrm>
            <a:off x="1891617" y="945694"/>
            <a:ext cx="1082757" cy="1082757"/>
            <a:chOff x="2055662" y="1762598"/>
            <a:chExt cx="1082757" cy="1082757"/>
          </a:xfrm>
        </p:grpSpPr>
        <p:sp>
          <p:nvSpPr>
            <p:cNvPr id="34" name="KSO_Shape"/>
            <p:cNvSpPr/>
            <p:nvPr/>
          </p:nvSpPr>
          <p:spPr>
            <a:xfrm>
              <a:off x="2055662" y="1762598"/>
              <a:ext cx="1082757" cy="1082757"/>
            </a:xfrm>
            <a:prstGeom prst="ellipse">
              <a:avLst/>
            </a:prstGeom>
            <a:solidFill>
              <a:srgbClr val="1950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latin typeface="+mj-lt"/>
              </a:endParaRPr>
            </a:p>
          </p:txBody>
        </p:sp>
        <p:sp>
          <p:nvSpPr>
            <p:cNvPr id="29" name="KSO_Shape"/>
            <p:cNvSpPr/>
            <p:nvPr/>
          </p:nvSpPr>
          <p:spPr bwMode="auto">
            <a:xfrm>
              <a:off x="2200284" y="1980847"/>
              <a:ext cx="758352" cy="613001"/>
            </a:xfrm>
            <a:custGeom>
              <a:avLst/>
              <a:gdLst/>
              <a:ahLst/>
              <a:cxnLst/>
              <a:rect l="0" t="0" r="r" b="b"/>
              <a:pathLst>
                <a:path w="4741862" h="3833813">
                  <a:moveTo>
                    <a:pt x="247650" y="2000250"/>
                  </a:moveTo>
                  <a:lnTo>
                    <a:pt x="1016000" y="2000250"/>
                  </a:lnTo>
                  <a:lnTo>
                    <a:pt x="1030288" y="2003425"/>
                  </a:lnTo>
                  <a:lnTo>
                    <a:pt x="1041400" y="2012950"/>
                  </a:lnTo>
                  <a:lnTo>
                    <a:pt x="1050925" y="2020888"/>
                  </a:lnTo>
                  <a:lnTo>
                    <a:pt x="1054100" y="2036763"/>
                  </a:lnTo>
                  <a:lnTo>
                    <a:pt x="1050925" y="2051051"/>
                  </a:lnTo>
                  <a:lnTo>
                    <a:pt x="1041400" y="2063751"/>
                  </a:lnTo>
                  <a:lnTo>
                    <a:pt x="1030288" y="2071688"/>
                  </a:lnTo>
                  <a:lnTo>
                    <a:pt x="1016000" y="2074863"/>
                  </a:lnTo>
                  <a:lnTo>
                    <a:pt x="247650" y="2074863"/>
                  </a:lnTo>
                  <a:lnTo>
                    <a:pt x="233362" y="2071688"/>
                  </a:lnTo>
                  <a:lnTo>
                    <a:pt x="220662" y="2063751"/>
                  </a:lnTo>
                  <a:lnTo>
                    <a:pt x="212725" y="2051051"/>
                  </a:lnTo>
                  <a:lnTo>
                    <a:pt x="209550" y="2036763"/>
                  </a:lnTo>
                  <a:lnTo>
                    <a:pt x="212725" y="2020888"/>
                  </a:lnTo>
                  <a:lnTo>
                    <a:pt x="220662" y="2012950"/>
                  </a:lnTo>
                  <a:lnTo>
                    <a:pt x="233362" y="2003425"/>
                  </a:lnTo>
                  <a:lnTo>
                    <a:pt x="247650" y="2000250"/>
                  </a:lnTo>
                  <a:close/>
                  <a:moveTo>
                    <a:pt x="244475" y="1901825"/>
                  </a:moveTo>
                  <a:lnTo>
                    <a:pt x="1012825" y="1901825"/>
                  </a:lnTo>
                  <a:lnTo>
                    <a:pt x="1027112" y="1905000"/>
                  </a:lnTo>
                  <a:lnTo>
                    <a:pt x="1039812" y="1914525"/>
                  </a:lnTo>
                  <a:lnTo>
                    <a:pt x="1044575" y="1925638"/>
                  </a:lnTo>
                  <a:lnTo>
                    <a:pt x="1047750" y="1941513"/>
                  </a:lnTo>
                  <a:lnTo>
                    <a:pt x="1044575" y="1952626"/>
                  </a:lnTo>
                  <a:lnTo>
                    <a:pt x="1039812" y="1965326"/>
                  </a:lnTo>
                  <a:lnTo>
                    <a:pt x="1027112" y="1973263"/>
                  </a:lnTo>
                  <a:lnTo>
                    <a:pt x="1012825" y="1976438"/>
                  </a:lnTo>
                  <a:lnTo>
                    <a:pt x="244475" y="1976438"/>
                  </a:lnTo>
                  <a:lnTo>
                    <a:pt x="230188" y="1973263"/>
                  </a:lnTo>
                  <a:lnTo>
                    <a:pt x="217488" y="1965326"/>
                  </a:lnTo>
                  <a:lnTo>
                    <a:pt x="209550" y="1952626"/>
                  </a:lnTo>
                  <a:lnTo>
                    <a:pt x="206375" y="1941513"/>
                  </a:lnTo>
                  <a:lnTo>
                    <a:pt x="209550" y="1925638"/>
                  </a:lnTo>
                  <a:lnTo>
                    <a:pt x="217488" y="1914525"/>
                  </a:lnTo>
                  <a:lnTo>
                    <a:pt x="230188" y="1905000"/>
                  </a:lnTo>
                  <a:lnTo>
                    <a:pt x="244475" y="1901825"/>
                  </a:lnTo>
                  <a:close/>
                  <a:moveTo>
                    <a:pt x="277813" y="1803400"/>
                  </a:moveTo>
                  <a:lnTo>
                    <a:pt x="1047750" y="1803400"/>
                  </a:lnTo>
                  <a:lnTo>
                    <a:pt x="1060450" y="1806575"/>
                  </a:lnTo>
                  <a:lnTo>
                    <a:pt x="1071563" y="1816100"/>
                  </a:lnTo>
                  <a:lnTo>
                    <a:pt x="1081088" y="1827213"/>
                  </a:lnTo>
                  <a:lnTo>
                    <a:pt x="1084263" y="1843088"/>
                  </a:lnTo>
                  <a:lnTo>
                    <a:pt x="1081088" y="1857376"/>
                  </a:lnTo>
                  <a:lnTo>
                    <a:pt x="1071563" y="1868488"/>
                  </a:lnTo>
                  <a:lnTo>
                    <a:pt x="1060450" y="1874838"/>
                  </a:lnTo>
                  <a:lnTo>
                    <a:pt x="1047750" y="1878013"/>
                  </a:lnTo>
                  <a:lnTo>
                    <a:pt x="277813" y="1878013"/>
                  </a:lnTo>
                  <a:lnTo>
                    <a:pt x="263525" y="1874838"/>
                  </a:lnTo>
                  <a:lnTo>
                    <a:pt x="250825" y="1868488"/>
                  </a:lnTo>
                  <a:lnTo>
                    <a:pt x="244475" y="1857376"/>
                  </a:lnTo>
                  <a:lnTo>
                    <a:pt x="241300" y="1843088"/>
                  </a:lnTo>
                  <a:lnTo>
                    <a:pt x="244475" y="1827213"/>
                  </a:lnTo>
                  <a:lnTo>
                    <a:pt x="250825" y="1816100"/>
                  </a:lnTo>
                  <a:lnTo>
                    <a:pt x="263525" y="1806575"/>
                  </a:lnTo>
                  <a:lnTo>
                    <a:pt x="277813" y="1803400"/>
                  </a:lnTo>
                  <a:close/>
                  <a:moveTo>
                    <a:pt x="238125" y="1708150"/>
                  </a:moveTo>
                  <a:lnTo>
                    <a:pt x="1009650" y="1708150"/>
                  </a:lnTo>
                  <a:lnTo>
                    <a:pt x="1020762" y="1711325"/>
                  </a:lnTo>
                  <a:lnTo>
                    <a:pt x="1033462" y="1717675"/>
                  </a:lnTo>
                  <a:lnTo>
                    <a:pt x="1041400" y="1728788"/>
                  </a:lnTo>
                  <a:lnTo>
                    <a:pt x="1044575" y="1744663"/>
                  </a:lnTo>
                  <a:lnTo>
                    <a:pt x="1041400" y="1758951"/>
                  </a:lnTo>
                  <a:lnTo>
                    <a:pt x="1033462" y="1770063"/>
                  </a:lnTo>
                  <a:lnTo>
                    <a:pt x="1020762" y="1779588"/>
                  </a:lnTo>
                  <a:lnTo>
                    <a:pt x="1009650" y="1782763"/>
                  </a:lnTo>
                  <a:lnTo>
                    <a:pt x="238125" y="1782763"/>
                  </a:lnTo>
                  <a:lnTo>
                    <a:pt x="223838" y="1779588"/>
                  </a:lnTo>
                  <a:lnTo>
                    <a:pt x="212725" y="1770063"/>
                  </a:lnTo>
                  <a:lnTo>
                    <a:pt x="206375" y="1758951"/>
                  </a:lnTo>
                  <a:lnTo>
                    <a:pt x="203200" y="1744663"/>
                  </a:lnTo>
                  <a:lnTo>
                    <a:pt x="206375" y="1728788"/>
                  </a:lnTo>
                  <a:lnTo>
                    <a:pt x="212725" y="1717675"/>
                  </a:lnTo>
                  <a:lnTo>
                    <a:pt x="223838" y="1711325"/>
                  </a:lnTo>
                  <a:lnTo>
                    <a:pt x="238125" y="1708150"/>
                  </a:lnTo>
                  <a:close/>
                  <a:moveTo>
                    <a:pt x="301626" y="1609725"/>
                  </a:moveTo>
                  <a:lnTo>
                    <a:pt x="1068388" y="1609725"/>
                  </a:lnTo>
                  <a:lnTo>
                    <a:pt x="1084264" y="1612900"/>
                  </a:lnTo>
                  <a:lnTo>
                    <a:pt x="1095376" y="1620838"/>
                  </a:lnTo>
                  <a:lnTo>
                    <a:pt x="1104901" y="1633538"/>
                  </a:lnTo>
                  <a:lnTo>
                    <a:pt x="1108076" y="1644650"/>
                  </a:lnTo>
                  <a:lnTo>
                    <a:pt x="1104901" y="1660526"/>
                  </a:lnTo>
                  <a:lnTo>
                    <a:pt x="1095376" y="1671638"/>
                  </a:lnTo>
                  <a:lnTo>
                    <a:pt x="1084264" y="1681163"/>
                  </a:lnTo>
                  <a:lnTo>
                    <a:pt x="1068388" y="1684338"/>
                  </a:lnTo>
                  <a:lnTo>
                    <a:pt x="301626" y="1684338"/>
                  </a:lnTo>
                  <a:lnTo>
                    <a:pt x="287338" y="1681163"/>
                  </a:lnTo>
                  <a:lnTo>
                    <a:pt x="274638" y="1671638"/>
                  </a:lnTo>
                  <a:lnTo>
                    <a:pt x="268288" y="1660526"/>
                  </a:lnTo>
                  <a:lnTo>
                    <a:pt x="265113" y="1644650"/>
                  </a:lnTo>
                  <a:lnTo>
                    <a:pt x="268288" y="1633538"/>
                  </a:lnTo>
                  <a:lnTo>
                    <a:pt x="274638" y="1620838"/>
                  </a:lnTo>
                  <a:lnTo>
                    <a:pt x="287338" y="1612900"/>
                  </a:lnTo>
                  <a:lnTo>
                    <a:pt x="301626" y="1609725"/>
                  </a:lnTo>
                  <a:close/>
                  <a:moveTo>
                    <a:pt x="254001" y="1511300"/>
                  </a:moveTo>
                  <a:lnTo>
                    <a:pt x="1020764" y="1511300"/>
                  </a:lnTo>
                  <a:lnTo>
                    <a:pt x="1036638" y="1514475"/>
                  </a:lnTo>
                  <a:lnTo>
                    <a:pt x="1047751" y="1522413"/>
                  </a:lnTo>
                  <a:lnTo>
                    <a:pt x="1057276" y="1535113"/>
                  </a:lnTo>
                  <a:lnTo>
                    <a:pt x="1060451" y="1549401"/>
                  </a:lnTo>
                  <a:lnTo>
                    <a:pt x="1057276" y="1562101"/>
                  </a:lnTo>
                  <a:lnTo>
                    <a:pt x="1047751" y="1573213"/>
                  </a:lnTo>
                  <a:lnTo>
                    <a:pt x="1036638" y="1582738"/>
                  </a:lnTo>
                  <a:lnTo>
                    <a:pt x="1020764" y="1585913"/>
                  </a:lnTo>
                  <a:lnTo>
                    <a:pt x="254001" y="1585913"/>
                  </a:lnTo>
                  <a:lnTo>
                    <a:pt x="238126" y="1582738"/>
                  </a:lnTo>
                  <a:lnTo>
                    <a:pt x="227013" y="1573213"/>
                  </a:lnTo>
                  <a:lnTo>
                    <a:pt x="220663" y="1562101"/>
                  </a:lnTo>
                  <a:lnTo>
                    <a:pt x="217488" y="1549401"/>
                  </a:lnTo>
                  <a:lnTo>
                    <a:pt x="220663" y="1535113"/>
                  </a:lnTo>
                  <a:lnTo>
                    <a:pt x="227013" y="1522413"/>
                  </a:lnTo>
                  <a:lnTo>
                    <a:pt x="238126" y="1514475"/>
                  </a:lnTo>
                  <a:lnTo>
                    <a:pt x="254001" y="1511300"/>
                  </a:lnTo>
                  <a:close/>
                  <a:moveTo>
                    <a:pt x="274638" y="1412875"/>
                  </a:moveTo>
                  <a:lnTo>
                    <a:pt x="1041400" y="1412875"/>
                  </a:lnTo>
                  <a:lnTo>
                    <a:pt x="1057276" y="1416050"/>
                  </a:lnTo>
                  <a:lnTo>
                    <a:pt x="1068388" y="1423988"/>
                  </a:lnTo>
                  <a:lnTo>
                    <a:pt x="1077913" y="1436688"/>
                  </a:lnTo>
                  <a:lnTo>
                    <a:pt x="1081088" y="1450976"/>
                  </a:lnTo>
                  <a:lnTo>
                    <a:pt x="1077913" y="1466851"/>
                  </a:lnTo>
                  <a:lnTo>
                    <a:pt x="1068388" y="1477963"/>
                  </a:lnTo>
                  <a:lnTo>
                    <a:pt x="1057276" y="1484313"/>
                  </a:lnTo>
                  <a:lnTo>
                    <a:pt x="1041400" y="1487488"/>
                  </a:lnTo>
                  <a:lnTo>
                    <a:pt x="274638" y="1487488"/>
                  </a:lnTo>
                  <a:lnTo>
                    <a:pt x="260350" y="1484313"/>
                  </a:lnTo>
                  <a:lnTo>
                    <a:pt x="247650" y="1477963"/>
                  </a:lnTo>
                  <a:lnTo>
                    <a:pt x="238126" y="1466851"/>
                  </a:lnTo>
                  <a:lnTo>
                    <a:pt x="236538" y="1450976"/>
                  </a:lnTo>
                  <a:lnTo>
                    <a:pt x="238126" y="1436688"/>
                  </a:lnTo>
                  <a:lnTo>
                    <a:pt x="247650" y="1423988"/>
                  </a:lnTo>
                  <a:lnTo>
                    <a:pt x="260350" y="1416050"/>
                  </a:lnTo>
                  <a:lnTo>
                    <a:pt x="274638" y="1412875"/>
                  </a:lnTo>
                  <a:close/>
                  <a:moveTo>
                    <a:pt x="3359150" y="0"/>
                  </a:moveTo>
                  <a:lnTo>
                    <a:pt x="3403600" y="3175"/>
                  </a:lnTo>
                  <a:lnTo>
                    <a:pt x="3449638" y="6350"/>
                  </a:lnTo>
                  <a:lnTo>
                    <a:pt x="3494088" y="17462"/>
                  </a:lnTo>
                  <a:lnTo>
                    <a:pt x="3535362" y="30162"/>
                  </a:lnTo>
                  <a:lnTo>
                    <a:pt x="3579814" y="50800"/>
                  </a:lnTo>
                  <a:lnTo>
                    <a:pt x="3619500" y="71437"/>
                  </a:lnTo>
                  <a:lnTo>
                    <a:pt x="3654426" y="98425"/>
                  </a:lnTo>
                  <a:lnTo>
                    <a:pt x="3687762" y="128587"/>
                  </a:lnTo>
                  <a:lnTo>
                    <a:pt x="3717926" y="158750"/>
                  </a:lnTo>
                  <a:lnTo>
                    <a:pt x="3744914" y="193675"/>
                  </a:lnTo>
                  <a:lnTo>
                    <a:pt x="3768726" y="230187"/>
                  </a:lnTo>
                  <a:lnTo>
                    <a:pt x="3789362" y="268287"/>
                  </a:lnTo>
                  <a:lnTo>
                    <a:pt x="3803650" y="311150"/>
                  </a:lnTo>
                  <a:lnTo>
                    <a:pt x="3816350" y="352425"/>
                  </a:lnTo>
                  <a:lnTo>
                    <a:pt x="3822700" y="393700"/>
                  </a:lnTo>
                  <a:lnTo>
                    <a:pt x="3827462" y="439737"/>
                  </a:lnTo>
                  <a:lnTo>
                    <a:pt x="3825876" y="484187"/>
                  </a:lnTo>
                  <a:lnTo>
                    <a:pt x="3822700" y="528637"/>
                  </a:lnTo>
                  <a:lnTo>
                    <a:pt x="3813176" y="573087"/>
                  </a:lnTo>
                  <a:lnTo>
                    <a:pt x="3798888" y="615950"/>
                  </a:lnTo>
                  <a:lnTo>
                    <a:pt x="3776662" y="660400"/>
                  </a:lnTo>
                  <a:lnTo>
                    <a:pt x="3756026" y="698500"/>
                  </a:lnTo>
                  <a:lnTo>
                    <a:pt x="3729038" y="735012"/>
                  </a:lnTo>
                  <a:lnTo>
                    <a:pt x="3702050" y="768350"/>
                  </a:lnTo>
                  <a:lnTo>
                    <a:pt x="3670300" y="796925"/>
                  </a:lnTo>
                  <a:lnTo>
                    <a:pt x="3633788" y="823912"/>
                  </a:lnTo>
                  <a:lnTo>
                    <a:pt x="3598862" y="847724"/>
                  </a:lnTo>
                  <a:lnTo>
                    <a:pt x="3606800" y="844549"/>
                  </a:lnTo>
                  <a:lnTo>
                    <a:pt x="3633788" y="842962"/>
                  </a:lnTo>
                  <a:lnTo>
                    <a:pt x="3675062" y="839787"/>
                  </a:lnTo>
                  <a:lnTo>
                    <a:pt x="3721100" y="839787"/>
                  </a:lnTo>
                  <a:lnTo>
                    <a:pt x="3765550" y="842962"/>
                  </a:lnTo>
                  <a:lnTo>
                    <a:pt x="3810000" y="850899"/>
                  </a:lnTo>
                  <a:lnTo>
                    <a:pt x="3857626" y="863599"/>
                  </a:lnTo>
                  <a:lnTo>
                    <a:pt x="3902076" y="881062"/>
                  </a:lnTo>
                  <a:lnTo>
                    <a:pt x="3948112" y="904874"/>
                  </a:lnTo>
                  <a:lnTo>
                    <a:pt x="3989388" y="935037"/>
                  </a:lnTo>
                  <a:lnTo>
                    <a:pt x="4019550" y="958849"/>
                  </a:lnTo>
                  <a:lnTo>
                    <a:pt x="4046538" y="982662"/>
                  </a:lnTo>
                  <a:lnTo>
                    <a:pt x="4070350" y="1009649"/>
                  </a:lnTo>
                  <a:lnTo>
                    <a:pt x="4094162" y="1039812"/>
                  </a:lnTo>
                  <a:lnTo>
                    <a:pt x="4117976" y="1068387"/>
                  </a:lnTo>
                  <a:lnTo>
                    <a:pt x="4138612" y="1101724"/>
                  </a:lnTo>
                  <a:lnTo>
                    <a:pt x="4179888" y="1169987"/>
                  </a:lnTo>
                  <a:lnTo>
                    <a:pt x="4216400" y="1243012"/>
                  </a:lnTo>
                  <a:lnTo>
                    <a:pt x="4249738" y="1319212"/>
                  </a:lnTo>
                  <a:lnTo>
                    <a:pt x="4278312" y="1400174"/>
                  </a:lnTo>
                  <a:lnTo>
                    <a:pt x="4305300" y="1484312"/>
                  </a:lnTo>
                  <a:lnTo>
                    <a:pt x="4329112" y="1568450"/>
                  </a:lnTo>
                  <a:lnTo>
                    <a:pt x="4352926" y="1654175"/>
                  </a:lnTo>
                  <a:lnTo>
                    <a:pt x="4395788" y="1824038"/>
                  </a:lnTo>
                  <a:lnTo>
                    <a:pt x="4433888" y="1989138"/>
                  </a:lnTo>
                  <a:lnTo>
                    <a:pt x="4451910" y="2059780"/>
                  </a:lnTo>
                  <a:lnTo>
                    <a:pt x="4606926" y="935037"/>
                  </a:lnTo>
                  <a:lnTo>
                    <a:pt x="4610100" y="919162"/>
                  </a:lnTo>
                  <a:lnTo>
                    <a:pt x="4616450" y="908049"/>
                  </a:lnTo>
                  <a:lnTo>
                    <a:pt x="4625976" y="898524"/>
                  </a:lnTo>
                  <a:lnTo>
                    <a:pt x="4633914" y="890587"/>
                  </a:lnTo>
                  <a:lnTo>
                    <a:pt x="4646614" y="881062"/>
                  </a:lnTo>
                  <a:lnTo>
                    <a:pt x="4657726" y="877887"/>
                  </a:lnTo>
                  <a:lnTo>
                    <a:pt x="4670426" y="874712"/>
                  </a:lnTo>
                  <a:lnTo>
                    <a:pt x="4684714" y="874712"/>
                  </a:lnTo>
                  <a:lnTo>
                    <a:pt x="4697414" y="877887"/>
                  </a:lnTo>
                  <a:lnTo>
                    <a:pt x="4708526" y="884237"/>
                  </a:lnTo>
                  <a:lnTo>
                    <a:pt x="4721226" y="892174"/>
                  </a:lnTo>
                  <a:lnTo>
                    <a:pt x="4729162" y="901699"/>
                  </a:lnTo>
                  <a:lnTo>
                    <a:pt x="4735514" y="914399"/>
                  </a:lnTo>
                  <a:lnTo>
                    <a:pt x="4738688" y="925512"/>
                  </a:lnTo>
                  <a:lnTo>
                    <a:pt x="4741862" y="938212"/>
                  </a:lnTo>
                  <a:lnTo>
                    <a:pt x="4741862" y="952499"/>
                  </a:lnTo>
                  <a:lnTo>
                    <a:pt x="4538662" y="2415850"/>
                  </a:lnTo>
                  <a:lnTo>
                    <a:pt x="4538662" y="3765551"/>
                  </a:lnTo>
                  <a:lnTo>
                    <a:pt x="4535488" y="3779838"/>
                  </a:lnTo>
                  <a:lnTo>
                    <a:pt x="4532314" y="3792538"/>
                  </a:lnTo>
                  <a:lnTo>
                    <a:pt x="4527550" y="3803651"/>
                  </a:lnTo>
                  <a:lnTo>
                    <a:pt x="4518026" y="3813176"/>
                  </a:lnTo>
                  <a:lnTo>
                    <a:pt x="4508500" y="3821113"/>
                  </a:lnTo>
                  <a:lnTo>
                    <a:pt x="4497388" y="3827463"/>
                  </a:lnTo>
                  <a:lnTo>
                    <a:pt x="4484688" y="3833813"/>
                  </a:lnTo>
                  <a:lnTo>
                    <a:pt x="4470400" y="3833813"/>
                  </a:lnTo>
                  <a:lnTo>
                    <a:pt x="4454526" y="3833813"/>
                  </a:lnTo>
                  <a:lnTo>
                    <a:pt x="4443414" y="3827463"/>
                  </a:lnTo>
                  <a:lnTo>
                    <a:pt x="4430714" y="3821113"/>
                  </a:lnTo>
                  <a:lnTo>
                    <a:pt x="4422776" y="3813176"/>
                  </a:lnTo>
                  <a:lnTo>
                    <a:pt x="4413250" y="3803651"/>
                  </a:lnTo>
                  <a:lnTo>
                    <a:pt x="4406900" y="3792538"/>
                  </a:lnTo>
                  <a:lnTo>
                    <a:pt x="4403726" y="3779838"/>
                  </a:lnTo>
                  <a:lnTo>
                    <a:pt x="4402138" y="3765551"/>
                  </a:lnTo>
                  <a:lnTo>
                    <a:pt x="4402138" y="2505075"/>
                  </a:lnTo>
                  <a:lnTo>
                    <a:pt x="4398962" y="2493962"/>
                  </a:lnTo>
                  <a:lnTo>
                    <a:pt x="4395788" y="2478087"/>
                  </a:lnTo>
                  <a:lnTo>
                    <a:pt x="4395788" y="2474913"/>
                  </a:lnTo>
                  <a:lnTo>
                    <a:pt x="4386264" y="2493963"/>
                  </a:lnTo>
                  <a:lnTo>
                    <a:pt x="4378326" y="2511425"/>
                  </a:lnTo>
                  <a:lnTo>
                    <a:pt x="4365626" y="2528888"/>
                  </a:lnTo>
                  <a:lnTo>
                    <a:pt x="4351338" y="2544763"/>
                  </a:lnTo>
                  <a:lnTo>
                    <a:pt x="4335464" y="2559050"/>
                  </a:lnTo>
                  <a:lnTo>
                    <a:pt x="4321176" y="2570163"/>
                  </a:lnTo>
                  <a:lnTo>
                    <a:pt x="4302126" y="2579688"/>
                  </a:lnTo>
                  <a:lnTo>
                    <a:pt x="4284664" y="2589213"/>
                  </a:lnTo>
                  <a:lnTo>
                    <a:pt x="4264026" y="2597150"/>
                  </a:lnTo>
                  <a:lnTo>
                    <a:pt x="4243388" y="2603500"/>
                  </a:lnTo>
                  <a:lnTo>
                    <a:pt x="4222750" y="2606675"/>
                  </a:lnTo>
                  <a:lnTo>
                    <a:pt x="3565526" y="2677005"/>
                  </a:lnTo>
                  <a:lnTo>
                    <a:pt x="3565526" y="3765551"/>
                  </a:lnTo>
                  <a:lnTo>
                    <a:pt x="3565526" y="3779838"/>
                  </a:lnTo>
                  <a:lnTo>
                    <a:pt x="3559176" y="3792538"/>
                  </a:lnTo>
                  <a:lnTo>
                    <a:pt x="3552826" y="3803651"/>
                  </a:lnTo>
                  <a:lnTo>
                    <a:pt x="3548064" y="3813176"/>
                  </a:lnTo>
                  <a:lnTo>
                    <a:pt x="3535364" y="3821113"/>
                  </a:lnTo>
                  <a:lnTo>
                    <a:pt x="3524250" y="3827463"/>
                  </a:lnTo>
                  <a:lnTo>
                    <a:pt x="3511550" y="3833813"/>
                  </a:lnTo>
                  <a:lnTo>
                    <a:pt x="3500438" y="3833813"/>
                  </a:lnTo>
                  <a:lnTo>
                    <a:pt x="3484564" y="3833813"/>
                  </a:lnTo>
                  <a:lnTo>
                    <a:pt x="3473450" y="3827463"/>
                  </a:lnTo>
                  <a:lnTo>
                    <a:pt x="3460750" y="3821113"/>
                  </a:lnTo>
                  <a:lnTo>
                    <a:pt x="3451226" y="3813176"/>
                  </a:lnTo>
                  <a:lnTo>
                    <a:pt x="3443288" y="3803651"/>
                  </a:lnTo>
                  <a:lnTo>
                    <a:pt x="3436938" y="3792538"/>
                  </a:lnTo>
                  <a:lnTo>
                    <a:pt x="3430588" y="3779838"/>
                  </a:lnTo>
                  <a:lnTo>
                    <a:pt x="3430588" y="3765551"/>
                  </a:lnTo>
                  <a:lnTo>
                    <a:pt x="3430588" y="2920423"/>
                  </a:lnTo>
                  <a:lnTo>
                    <a:pt x="3355976" y="3582988"/>
                  </a:lnTo>
                  <a:lnTo>
                    <a:pt x="3349626" y="3603625"/>
                  </a:lnTo>
                  <a:lnTo>
                    <a:pt x="3348038" y="3624263"/>
                  </a:lnTo>
                  <a:lnTo>
                    <a:pt x="3338514" y="3643313"/>
                  </a:lnTo>
                  <a:lnTo>
                    <a:pt x="3328988" y="3663950"/>
                  </a:lnTo>
                  <a:lnTo>
                    <a:pt x="3317876" y="3678238"/>
                  </a:lnTo>
                  <a:lnTo>
                    <a:pt x="3305176" y="3695700"/>
                  </a:lnTo>
                  <a:lnTo>
                    <a:pt x="3290888" y="3711575"/>
                  </a:lnTo>
                  <a:lnTo>
                    <a:pt x="3275014" y="3722688"/>
                  </a:lnTo>
                  <a:lnTo>
                    <a:pt x="3260726" y="3735388"/>
                  </a:lnTo>
                  <a:lnTo>
                    <a:pt x="3243262" y="3746500"/>
                  </a:lnTo>
                  <a:lnTo>
                    <a:pt x="3222626" y="3756025"/>
                  </a:lnTo>
                  <a:lnTo>
                    <a:pt x="3203576" y="3762375"/>
                  </a:lnTo>
                  <a:lnTo>
                    <a:pt x="3182938" y="3768725"/>
                  </a:lnTo>
                  <a:lnTo>
                    <a:pt x="3162300" y="3771900"/>
                  </a:lnTo>
                  <a:lnTo>
                    <a:pt x="3141662" y="3771900"/>
                  </a:lnTo>
                  <a:lnTo>
                    <a:pt x="3121026" y="3771900"/>
                  </a:lnTo>
                  <a:lnTo>
                    <a:pt x="3097214" y="3765550"/>
                  </a:lnTo>
                  <a:lnTo>
                    <a:pt x="3078162" y="3759200"/>
                  </a:lnTo>
                  <a:lnTo>
                    <a:pt x="3057526" y="3752850"/>
                  </a:lnTo>
                  <a:lnTo>
                    <a:pt x="3040062" y="3744913"/>
                  </a:lnTo>
                  <a:lnTo>
                    <a:pt x="3022600" y="3732213"/>
                  </a:lnTo>
                  <a:lnTo>
                    <a:pt x="3003550" y="3721100"/>
                  </a:lnTo>
                  <a:lnTo>
                    <a:pt x="2989263" y="3705225"/>
                  </a:lnTo>
                  <a:lnTo>
                    <a:pt x="2976563" y="3690938"/>
                  </a:lnTo>
                  <a:lnTo>
                    <a:pt x="2965450" y="3671888"/>
                  </a:lnTo>
                  <a:lnTo>
                    <a:pt x="2952750" y="3657600"/>
                  </a:lnTo>
                  <a:lnTo>
                    <a:pt x="2947988" y="3636963"/>
                  </a:lnTo>
                  <a:lnTo>
                    <a:pt x="2938463" y="3619500"/>
                  </a:lnTo>
                  <a:lnTo>
                    <a:pt x="2935288" y="3597275"/>
                  </a:lnTo>
                  <a:lnTo>
                    <a:pt x="2932113" y="3576638"/>
                  </a:lnTo>
                  <a:lnTo>
                    <a:pt x="2928938" y="3556000"/>
                  </a:lnTo>
                  <a:lnTo>
                    <a:pt x="2932113" y="3532188"/>
                  </a:lnTo>
                  <a:lnTo>
                    <a:pt x="3051176" y="2478087"/>
                  </a:lnTo>
                  <a:lnTo>
                    <a:pt x="3054350" y="2457450"/>
                  </a:lnTo>
                  <a:lnTo>
                    <a:pt x="3060700" y="2436812"/>
                  </a:lnTo>
                  <a:lnTo>
                    <a:pt x="3070226" y="2416175"/>
                  </a:lnTo>
                  <a:lnTo>
                    <a:pt x="3078162" y="2397125"/>
                  </a:lnTo>
                  <a:lnTo>
                    <a:pt x="3087688" y="2379662"/>
                  </a:lnTo>
                  <a:lnTo>
                    <a:pt x="3101976" y="2365375"/>
                  </a:lnTo>
                  <a:lnTo>
                    <a:pt x="3114676" y="2349500"/>
                  </a:lnTo>
                  <a:lnTo>
                    <a:pt x="3128962" y="2335212"/>
                  </a:lnTo>
                  <a:lnTo>
                    <a:pt x="3148014" y="2322512"/>
                  </a:lnTo>
                  <a:lnTo>
                    <a:pt x="3165476" y="2314575"/>
                  </a:lnTo>
                  <a:lnTo>
                    <a:pt x="3182938" y="2305050"/>
                  </a:lnTo>
                  <a:lnTo>
                    <a:pt x="3203576" y="2298700"/>
                  </a:lnTo>
                  <a:lnTo>
                    <a:pt x="3222626" y="2293937"/>
                  </a:lnTo>
                  <a:lnTo>
                    <a:pt x="3243262" y="2290762"/>
                  </a:lnTo>
                  <a:lnTo>
                    <a:pt x="3260726" y="2290762"/>
                  </a:lnTo>
                  <a:lnTo>
                    <a:pt x="3273426" y="2284412"/>
                  </a:lnTo>
                  <a:lnTo>
                    <a:pt x="3294064" y="2281237"/>
                  </a:lnTo>
                  <a:lnTo>
                    <a:pt x="3314700" y="2274887"/>
                  </a:lnTo>
                  <a:lnTo>
                    <a:pt x="3690474" y="2234675"/>
                  </a:lnTo>
                  <a:lnTo>
                    <a:pt x="3667126" y="2144713"/>
                  </a:lnTo>
                  <a:lnTo>
                    <a:pt x="3609976" y="1931988"/>
                  </a:lnTo>
                  <a:lnTo>
                    <a:pt x="3582988" y="1827213"/>
                  </a:lnTo>
                  <a:lnTo>
                    <a:pt x="3549650" y="1722437"/>
                  </a:lnTo>
                  <a:lnTo>
                    <a:pt x="3514726" y="1620837"/>
                  </a:lnTo>
                  <a:lnTo>
                    <a:pt x="3475038" y="1525587"/>
                  </a:lnTo>
                  <a:lnTo>
                    <a:pt x="3459802" y="1481266"/>
                  </a:lnTo>
                  <a:lnTo>
                    <a:pt x="3457576" y="1484313"/>
                  </a:lnTo>
                  <a:lnTo>
                    <a:pt x="3406776" y="1570038"/>
                  </a:lnTo>
                  <a:lnTo>
                    <a:pt x="3359150" y="1660525"/>
                  </a:lnTo>
                  <a:lnTo>
                    <a:pt x="3341750" y="1690108"/>
                  </a:lnTo>
                  <a:lnTo>
                    <a:pt x="3341688" y="1690688"/>
                  </a:lnTo>
                  <a:lnTo>
                    <a:pt x="3328988" y="1717675"/>
                  </a:lnTo>
                  <a:lnTo>
                    <a:pt x="3317876" y="1744663"/>
                  </a:lnTo>
                  <a:lnTo>
                    <a:pt x="3297238" y="1765300"/>
                  </a:lnTo>
                  <a:lnTo>
                    <a:pt x="3275014" y="1782763"/>
                  </a:lnTo>
                  <a:lnTo>
                    <a:pt x="3249614" y="1797050"/>
                  </a:lnTo>
                  <a:lnTo>
                    <a:pt x="3219450" y="1806575"/>
                  </a:lnTo>
                  <a:lnTo>
                    <a:pt x="2603954" y="1993900"/>
                  </a:lnTo>
                  <a:lnTo>
                    <a:pt x="2606676" y="1993900"/>
                  </a:lnTo>
                  <a:lnTo>
                    <a:pt x="2619376" y="1993900"/>
                  </a:lnTo>
                  <a:lnTo>
                    <a:pt x="2633663" y="2000250"/>
                  </a:lnTo>
                  <a:lnTo>
                    <a:pt x="2646363" y="2006600"/>
                  </a:lnTo>
                  <a:lnTo>
                    <a:pt x="2654300" y="2016125"/>
                  </a:lnTo>
                  <a:lnTo>
                    <a:pt x="2663826" y="2024063"/>
                  </a:lnTo>
                  <a:lnTo>
                    <a:pt x="2670176" y="2036763"/>
                  </a:lnTo>
                  <a:lnTo>
                    <a:pt x="2671763" y="2047875"/>
                  </a:lnTo>
                  <a:lnTo>
                    <a:pt x="2674938" y="2063751"/>
                  </a:lnTo>
                  <a:lnTo>
                    <a:pt x="2671763" y="2074863"/>
                  </a:lnTo>
                  <a:lnTo>
                    <a:pt x="2670176" y="2087563"/>
                  </a:lnTo>
                  <a:lnTo>
                    <a:pt x="2663826" y="2098676"/>
                  </a:lnTo>
                  <a:lnTo>
                    <a:pt x="2654300" y="2111375"/>
                  </a:lnTo>
                  <a:lnTo>
                    <a:pt x="3027362" y="2111375"/>
                  </a:lnTo>
                  <a:lnTo>
                    <a:pt x="3040062" y="2111375"/>
                  </a:lnTo>
                  <a:lnTo>
                    <a:pt x="3054350" y="2114550"/>
                  </a:lnTo>
                  <a:lnTo>
                    <a:pt x="3063876" y="2119313"/>
                  </a:lnTo>
                  <a:lnTo>
                    <a:pt x="3074988" y="2128838"/>
                  </a:lnTo>
                  <a:lnTo>
                    <a:pt x="3084514" y="2141538"/>
                  </a:lnTo>
                  <a:lnTo>
                    <a:pt x="3090862" y="2149475"/>
                  </a:lnTo>
                  <a:lnTo>
                    <a:pt x="3094038" y="2165350"/>
                  </a:lnTo>
                  <a:lnTo>
                    <a:pt x="3094038" y="2176463"/>
                  </a:lnTo>
                  <a:lnTo>
                    <a:pt x="3094038" y="2192338"/>
                  </a:lnTo>
                  <a:lnTo>
                    <a:pt x="3090862" y="2203450"/>
                  </a:lnTo>
                  <a:lnTo>
                    <a:pt x="3084514" y="2216150"/>
                  </a:lnTo>
                  <a:lnTo>
                    <a:pt x="3074988" y="2224088"/>
                  </a:lnTo>
                  <a:lnTo>
                    <a:pt x="3063876" y="2233613"/>
                  </a:lnTo>
                  <a:lnTo>
                    <a:pt x="3054350" y="2239963"/>
                  </a:lnTo>
                  <a:lnTo>
                    <a:pt x="3040062" y="2243138"/>
                  </a:lnTo>
                  <a:lnTo>
                    <a:pt x="3027362" y="2244725"/>
                  </a:lnTo>
                  <a:lnTo>
                    <a:pt x="2857501" y="2244725"/>
                  </a:lnTo>
                  <a:lnTo>
                    <a:pt x="2857501" y="3765551"/>
                  </a:lnTo>
                  <a:lnTo>
                    <a:pt x="2857501" y="3779838"/>
                  </a:lnTo>
                  <a:lnTo>
                    <a:pt x="2851151" y="3792538"/>
                  </a:lnTo>
                  <a:lnTo>
                    <a:pt x="2846388" y="3803651"/>
                  </a:lnTo>
                  <a:lnTo>
                    <a:pt x="2836863" y="3813176"/>
                  </a:lnTo>
                  <a:lnTo>
                    <a:pt x="2827338" y="3821113"/>
                  </a:lnTo>
                  <a:lnTo>
                    <a:pt x="2816226" y="3827463"/>
                  </a:lnTo>
                  <a:lnTo>
                    <a:pt x="2803526" y="3833813"/>
                  </a:lnTo>
                  <a:lnTo>
                    <a:pt x="2789238" y="3833813"/>
                  </a:lnTo>
                  <a:lnTo>
                    <a:pt x="2776538" y="3833813"/>
                  </a:lnTo>
                  <a:lnTo>
                    <a:pt x="2765426" y="3827463"/>
                  </a:lnTo>
                  <a:lnTo>
                    <a:pt x="2752726" y="3821113"/>
                  </a:lnTo>
                  <a:lnTo>
                    <a:pt x="2741613" y="3813176"/>
                  </a:lnTo>
                  <a:lnTo>
                    <a:pt x="2735263" y="3803651"/>
                  </a:lnTo>
                  <a:lnTo>
                    <a:pt x="2728913" y="3792538"/>
                  </a:lnTo>
                  <a:lnTo>
                    <a:pt x="2722563" y="3779838"/>
                  </a:lnTo>
                  <a:lnTo>
                    <a:pt x="2722563" y="3765551"/>
                  </a:lnTo>
                  <a:lnTo>
                    <a:pt x="2722563" y="2244725"/>
                  </a:lnTo>
                  <a:lnTo>
                    <a:pt x="274638" y="2244725"/>
                  </a:lnTo>
                  <a:lnTo>
                    <a:pt x="274638" y="3765551"/>
                  </a:lnTo>
                  <a:lnTo>
                    <a:pt x="271463" y="3779838"/>
                  </a:lnTo>
                  <a:lnTo>
                    <a:pt x="268288" y="3792538"/>
                  </a:lnTo>
                  <a:lnTo>
                    <a:pt x="263526" y="3803651"/>
                  </a:lnTo>
                  <a:lnTo>
                    <a:pt x="254000" y="3813176"/>
                  </a:lnTo>
                  <a:lnTo>
                    <a:pt x="244476" y="3821113"/>
                  </a:lnTo>
                  <a:lnTo>
                    <a:pt x="233363" y="3827463"/>
                  </a:lnTo>
                  <a:lnTo>
                    <a:pt x="217488" y="3833813"/>
                  </a:lnTo>
                  <a:lnTo>
                    <a:pt x="206376" y="3833813"/>
                  </a:lnTo>
                  <a:lnTo>
                    <a:pt x="190500" y="3833813"/>
                  </a:lnTo>
                  <a:lnTo>
                    <a:pt x="179388" y="3827463"/>
                  </a:lnTo>
                  <a:lnTo>
                    <a:pt x="166688" y="3821113"/>
                  </a:lnTo>
                  <a:lnTo>
                    <a:pt x="158750" y="3813176"/>
                  </a:lnTo>
                  <a:lnTo>
                    <a:pt x="149226" y="3803651"/>
                  </a:lnTo>
                  <a:lnTo>
                    <a:pt x="142876" y="3792538"/>
                  </a:lnTo>
                  <a:lnTo>
                    <a:pt x="139700" y="3779838"/>
                  </a:lnTo>
                  <a:lnTo>
                    <a:pt x="138113" y="3765551"/>
                  </a:lnTo>
                  <a:lnTo>
                    <a:pt x="138113" y="2244725"/>
                  </a:lnTo>
                  <a:lnTo>
                    <a:pt x="68263" y="2244725"/>
                  </a:lnTo>
                  <a:lnTo>
                    <a:pt x="53975" y="2243138"/>
                  </a:lnTo>
                  <a:lnTo>
                    <a:pt x="41275" y="2239963"/>
                  </a:lnTo>
                  <a:lnTo>
                    <a:pt x="30163" y="2233613"/>
                  </a:lnTo>
                  <a:lnTo>
                    <a:pt x="20638" y="2224088"/>
                  </a:lnTo>
                  <a:lnTo>
                    <a:pt x="12700" y="2216150"/>
                  </a:lnTo>
                  <a:lnTo>
                    <a:pt x="6350" y="2203450"/>
                  </a:lnTo>
                  <a:lnTo>
                    <a:pt x="0" y="2192338"/>
                  </a:lnTo>
                  <a:lnTo>
                    <a:pt x="0" y="2176463"/>
                  </a:lnTo>
                  <a:lnTo>
                    <a:pt x="0" y="2165350"/>
                  </a:lnTo>
                  <a:lnTo>
                    <a:pt x="6350" y="2149475"/>
                  </a:lnTo>
                  <a:lnTo>
                    <a:pt x="12700" y="2141538"/>
                  </a:lnTo>
                  <a:lnTo>
                    <a:pt x="20638" y="2128838"/>
                  </a:lnTo>
                  <a:lnTo>
                    <a:pt x="30163" y="2119313"/>
                  </a:lnTo>
                  <a:lnTo>
                    <a:pt x="41275" y="2114550"/>
                  </a:lnTo>
                  <a:lnTo>
                    <a:pt x="53975" y="2111375"/>
                  </a:lnTo>
                  <a:lnTo>
                    <a:pt x="68263" y="2111375"/>
                  </a:lnTo>
                  <a:lnTo>
                    <a:pt x="1738313" y="2111375"/>
                  </a:lnTo>
                  <a:lnTo>
                    <a:pt x="1731963" y="2098676"/>
                  </a:lnTo>
                  <a:lnTo>
                    <a:pt x="1722438" y="2087563"/>
                  </a:lnTo>
                  <a:lnTo>
                    <a:pt x="1719263" y="2074863"/>
                  </a:lnTo>
                  <a:lnTo>
                    <a:pt x="1719263" y="2063751"/>
                  </a:lnTo>
                  <a:lnTo>
                    <a:pt x="1719263" y="2062529"/>
                  </a:lnTo>
                  <a:lnTo>
                    <a:pt x="1690688" y="2057400"/>
                  </a:lnTo>
                  <a:lnTo>
                    <a:pt x="1677988" y="2051050"/>
                  </a:lnTo>
                  <a:lnTo>
                    <a:pt x="1666875" y="2039937"/>
                  </a:lnTo>
                  <a:lnTo>
                    <a:pt x="1639888" y="2009775"/>
                  </a:lnTo>
                  <a:lnTo>
                    <a:pt x="1617662" y="1970087"/>
                  </a:lnTo>
                  <a:lnTo>
                    <a:pt x="1597025" y="1928812"/>
                  </a:lnTo>
                  <a:lnTo>
                    <a:pt x="1565275" y="1854200"/>
                  </a:lnTo>
                  <a:lnTo>
                    <a:pt x="1552575" y="1820862"/>
                  </a:lnTo>
                  <a:lnTo>
                    <a:pt x="1484312" y="1576387"/>
                  </a:lnTo>
                  <a:lnTo>
                    <a:pt x="1444625" y="1443037"/>
                  </a:lnTo>
                  <a:lnTo>
                    <a:pt x="1412875" y="1311274"/>
                  </a:lnTo>
                  <a:lnTo>
                    <a:pt x="1385888" y="1192212"/>
                  </a:lnTo>
                  <a:lnTo>
                    <a:pt x="1373188" y="1138237"/>
                  </a:lnTo>
                  <a:lnTo>
                    <a:pt x="1366838" y="1090612"/>
                  </a:lnTo>
                  <a:lnTo>
                    <a:pt x="1365250" y="1047749"/>
                  </a:lnTo>
                  <a:lnTo>
                    <a:pt x="1365250" y="1015999"/>
                  </a:lnTo>
                  <a:lnTo>
                    <a:pt x="1370012" y="989012"/>
                  </a:lnTo>
                  <a:lnTo>
                    <a:pt x="1376362" y="979487"/>
                  </a:lnTo>
                  <a:lnTo>
                    <a:pt x="1379538" y="973137"/>
                  </a:lnTo>
                  <a:lnTo>
                    <a:pt x="1460500" y="935037"/>
                  </a:lnTo>
                  <a:lnTo>
                    <a:pt x="1738957" y="2015573"/>
                  </a:lnTo>
                  <a:lnTo>
                    <a:pt x="1749426" y="2006600"/>
                  </a:lnTo>
                  <a:lnTo>
                    <a:pt x="1758950" y="2000250"/>
                  </a:lnTo>
                  <a:lnTo>
                    <a:pt x="1773238" y="1993900"/>
                  </a:lnTo>
                  <a:lnTo>
                    <a:pt x="1785938" y="1993900"/>
                  </a:lnTo>
                  <a:lnTo>
                    <a:pt x="2264305" y="1993900"/>
                  </a:lnTo>
                  <a:lnTo>
                    <a:pt x="2257426" y="1985963"/>
                  </a:lnTo>
                  <a:lnTo>
                    <a:pt x="2244726" y="1958975"/>
                  </a:lnTo>
                  <a:lnTo>
                    <a:pt x="2236788" y="1928813"/>
                  </a:lnTo>
                  <a:lnTo>
                    <a:pt x="2233613" y="1898650"/>
                  </a:lnTo>
                  <a:lnTo>
                    <a:pt x="2236788" y="1868488"/>
                  </a:lnTo>
                  <a:lnTo>
                    <a:pt x="2244726" y="1839913"/>
                  </a:lnTo>
                  <a:lnTo>
                    <a:pt x="2260600" y="1812925"/>
                  </a:lnTo>
                  <a:lnTo>
                    <a:pt x="2278063" y="1792288"/>
                  </a:lnTo>
                  <a:lnTo>
                    <a:pt x="2301876" y="1773238"/>
                  </a:lnTo>
                  <a:lnTo>
                    <a:pt x="2328863" y="1758950"/>
                  </a:lnTo>
                  <a:lnTo>
                    <a:pt x="2359026" y="1749425"/>
                  </a:lnTo>
                  <a:lnTo>
                    <a:pt x="3084708" y="1528565"/>
                  </a:lnTo>
                  <a:lnTo>
                    <a:pt x="3311526" y="1152524"/>
                  </a:lnTo>
                  <a:lnTo>
                    <a:pt x="3349626" y="1084262"/>
                  </a:lnTo>
                  <a:lnTo>
                    <a:pt x="3368676" y="1050924"/>
                  </a:lnTo>
                  <a:lnTo>
                    <a:pt x="3389314" y="1017587"/>
                  </a:lnTo>
                  <a:lnTo>
                    <a:pt x="3413126" y="989012"/>
                  </a:lnTo>
                  <a:lnTo>
                    <a:pt x="3436938" y="958849"/>
                  </a:lnTo>
                  <a:lnTo>
                    <a:pt x="3467100" y="935037"/>
                  </a:lnTo>
                  <a:lnTo>
                    <a:pt x="3467392" y="934856"/>
                  </a:lnTo>
                  <a:lnTo>
                    <a:pt x="3475038" y="925512"/>
                  </a:lnTo>
                  <a:lnTo>
                    <a:pt x="3490912" y="911224"/>
                  </a:lnTo>
                  <a:lnTo>
                    <a:pt x="3505200" y="895349"/>
                  </a:lnTo>
                  <a:lnTo>
                    <a:pt x="3522244" y="882567"/>
                  </a:lnTo>
                  <a:lnTo>
                    <a:pt x="3517900" y="884237"/>
                  </a:lnTo>
                  <a:lnTo>
                    <a:pt x="3475038" y="895350"/>
                  </a:lnTo>
                  <a:lnTo>
                    <a:pt x="3433762" y="901700"/>
                  </a:lnTo>
                  <a:lnTo>
                    <a:pt x="3389314" y="908050"/>
                  </a:lnTo>
                  <a:lnTo>
                    <a:pt x="3344862" y="904875"/>
                  </a:lnTo>
                  <a:lnTo>
                    <a:pt x="3302000" y="901700"/>
                  </a:lnTo>
                  <a:lnTo>
                    <a:pt x="3257550" y="890587"/>
                  </a:lnTo>
                  <a:lnTo>
                    <a:pt x="3213100" y="877887"/>
                  </a:lnTo>
                  <a:lnTo>
                    <a:pt x="3171826" y="857250"/>
                  </a:lnTo>
                  <a:lnTo>
                    <a:pt x="3128962" y="836612"/>
                  </a:lnTo>
                  <a:lnTo>
                    <a:pt x="3094038" y="809625"/>
                  </a:lnTo>
                  <a:lnTo>
                    <a:pt x="3060700" y="779462"/>
                  </a:lnTo>
                  <a:lnTo>
                    <a:pt x="3030538" y="749300"/>
                  </a:lnTo>
                  <a:lnTo>
                    <a:pt x="3003550" y="714375"/>
                  </a:lnTo>
                  <a:lnTo>
                    <a:pt x="2979738" y="677862"/>
                  </a:lnTo>
                  <a:lnTo>
                    <a:pt x="2962276" y="639762"/>
                  </a:lnTo>
                  <a:lnTo>
                    <a:pt x="2944813" y="596900"/>
                  </a:lnTo>
                  <a:lnTo>
                    <a:pt x="2932113" y="555625"/>
                  </a:lnTo>
                  <a:lnTo>
                    <a:pt x="2925763" y="514350"/>
                  </a:lnTo>
                  <a:lnTo>
                    <a:pt x="2922588" y="468312"/>
                  </a:lnTo>
                  <a:lnTo>
                    <a:pt x="2922588" y="427037"/>
                  </a:lnTo>
                  <a:lnTo>
                    <a:pt x="2925763" y="382587"/>
                  </a:lnTo>
                  <a:lnTo>
                    <a:pt x="2938463" y="338137"/>
                  </a:lnTo>
                  <a:lnTo>
                    <a:pt x="2952750" y="292100"/>
                  </a:lnTo>
                  <a:lnTo>
                    <a:pt x="2971800" y="250825"/>
                  </a:lnTo>
                  <a:lnTo>
                    <a:pt x="2992438" y="212725"/>
                  </a:lnTo>
                  <a:lnTo>
                    <a:pt x="3019426" y="173037"/>
                  </a:lnTo>
                  <a:lnTo>
                    <a:pt x="3048000" y="141287"/>
                  </a:lnTo>
                  <a:lnTo>
                    <a:pt x="3078162" y="111125"/>
                  </a:lnTo>
                  <a:lnTo>
                    <a:pt x="3114676" y="84137"/>
                  </a:lnTo>
                  <a:lnTo>
                    <a:pt x="3149600" y="60325"/>
                  </a:lnTo>
                  <a:lnTo>
                    <a:pt x="3189288" y="41275"/>
                  </a:lnTo>
                  <a:lnTo>
                    <a:pt x="3230562" y="23812"/>
                  </a:lnTo>
                  <a:lnTo>
                    <a:pt x="3273426" y="12700"/>
                  </a:lnTo>
                  <a:lnTo>
                    <a:pt x="3314700" y="6350"/>
                  </a:lnTo>
                  <a:lnTo>
                    <a:pt x="3359150" y="0"/>
                  </a:lnTo>
                  <a:close/>
                </a:path>
              </a:pathLst>
            </a:custGeom>
            <a:solidFill>
              <a:schemeClr val="bg1"/>
            </a:solidFill>
            <a:ln>
              <a:noFill/>
            </a:ln>
            <a:effectLst/>
            <a:extLst>
              <a:ext uri="{91240B29-F687-4F45-9708-019B960494DF}">
                <a14:hiddenLine xmlns:a14="http://schemas.microsoft.com/office/drawing/2010/main" w="9525">
                  <a:solidFill>
                    <a:srgbClr val="000000"/>
                  </a:solidFill>
                  <a:rou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6" tIns="45718" rIns="91436" bIns="45718" numCol="1" spcCol="0" rtlCol="0" fromWordArt="0" anchor="ctr" anchorCtr="0" forceAA="0" compatLnSpc="1">
              <a:no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defTabSz="914400" fontAlgn="auto">
                <a:spcBef>
                  <a:spcPts val="0"/>
                </a:spcBef>
                <a:spcAft>
                  <a:spcPts val="0"/>
                </a:spcAft>
              </a:pPr>
              <a:endParaRPr lang="zh-CN" altLang="en-US" sz="1900">
                <a:solidFill>
                  <a:srgbClr val="602222"/>
                </a:solidFill>
                <a:latin typeface="+mj-lt"/>
                <a:ea typeface="微软雅黑" panose="020B0503020204020204" pitchFamily="34" charset="-122"/>
              </a:endParaRPr>
            </a:p>
          </p:txBody>
        </p:sp>
      </p:grpSp>
      <p:sp>
        <p:nvSpPr>
          <p:cNvPr id="11" name="矩形 10"/>
          <p:cNvSpPr/>
          <p:nvPr/>
        </p:nvSpPr>
        <p:spPr>
          <a:xfrm>
            <a:off x="2880202" y="4446128"/>
            <a:ext cx="7338307" cy="2243050"/>
          </a:xfrm>
          <a:prstGeom prst="rect">
            <a:avLst/>
          </a:prstGeom>
        </p:spPr>
        <p:txBody>
          <a:bodyPr wrap="square">
            <a:spAutoFit/>
          </a:bodyPr>
          <a:lstStyle/>
          <a:p>
            <a:pPr>
              <a:lnSpc>
                <a:spcPct val="150000"/>
              </a:lnSpc>
              <a:spcBef>
                <a:spcPct val="0"/>
              </a:spcBef>
              <a:defRPr/>
            </a:pPr>
            <a:r>
              <a:rPr lang="en-US" altLang="zh-CN" sz="2400" dirty="0" err="1">
                <a:solidFill>
                  <a:schemeClr val="tx1">
                    <a:lumMod val="85000"/>
                    <a:lumOff val="15000"/>
                  </a:schemeClr>
                </a:solidFill>
                <a:latin typeface="+mj-lt"/>
                <a:ea typeface="微软雅黑" panose="020B0503020204020204" pitchFamily="34" charset="-122"/>
              </a:rPr>
              <a:t>stu</a:t>
            </a:r>
            <a:r>
              <a:rPr lang="zh-CN" altLang="en-US" sz="2400" dirty="0">
                <a:solidFill>
                  <a:schemeClr val="tx1">
                    <a:lumMod val="85000"/>
                    <a:lumOff val="15000"/>
                  </a:schemeClr>
                </a:solidFill>
                <a:latin typeface="+mj-lt"/>
                <a:ea typeface="微软雅黑" panose="020B0503020204020204" pitchFamily="34" charset="-122"/>
              </a:rPr>
              <a:t>对象所属的类： </a:t>
            </a:r>
            <a:r>
              <a:rPr lang="en-US" altLang="zh-CN" sz="2400" dirty="0">
                <a:solidFill>
                  <a:schemeClr val="tx1">
                    <a:lumMod val="85000"/>
                    <a:lumOff val="15000"/>
                  </a:schemeClr>
                </a:solidFill>
                <a:latin typeface="+mj-lt"/>
                <a:ea typeface="微软雅黑" panose="020B0503020204020204" pitchFamily="34" charset="-122"/>
              </a:rPr>
              <a:t>&lt;class '__</a:t>
            </a:r>
            <a:r>
              <a:rPr lang="en-US" altLang="zh-CN" sz="2400" dirty="0" err="1">
                <a:solidFill>
                  <a:schemeClr val="tx1">
                    <a:lumMod val="85000"/>
                    <a:lumOff val="15000"/>
                  </a:schemeClr>
                </a:solidFill>
                <a:latin typeface="+mj-lt"/>
                <a:ea typeface="微软雅黑" panose="020B0503020204020204" pitchFamily="34" charset="-122"/>
              </a:rPr>
              <a:t>main__.Student</a:t>
            </a:r>
            <a:r>
              <a:rPr lang="en-US" altLang="zh-CN" sz="2400" dirty="0">
                <a:solidFill>
                  <a:schemeClr val="tx1">
                    <a:lumMod val="85000"/>
                    <a:lumOff val="15000"/>
                  </a:schemeClr>
                </a:solidFill>
                <a:latin typeface="+mj-lt"/>
                <a:ea typeface="微软雅黑" panose="020B0503020204020204" pitchFamily="34" charset="-122"/>
              </a:rPr>
              <a:t>'&gt;</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a:solidFill>
                  <a:schemeClr val="tx1">
                    <a:lumMod val="85000"/>
                    <a:lumOff val="15000"/>
                  </a:schemeClr>
                </a:solidFill>
                <a:latin typeface="+mj-lt"/>
                <a:ea typeface="微软雅黑" panose="020B0503020204020204" pitchFamily="34" charset="-122"/>
              </a:rPr>
              <a:t>f</a:t>
            </a:r>
            <a:r>
              <a:rPr lang="zh-CN" altLang="en-US" sz="2400" dirty="0">
                <a:solidFill>
                  <a:schemeClr val="tx1">
                    <a:lumMod val="85000"/>
                    <a:lumOff val="15000"/>
                  </a:schemeClr>
                </a:solidFill>
                <a:latin typeface="+mj-lt"/>
                <a:ea typeface="微软雅黑" panose="020B0503020204020204" pitchFamily="34" charset="-122"/>
              </a:rPr>
              <a:t>对象所属的类： </a:t>
            </a:r>
            <a:r>
              <a:rPr lang="en-US" altLang="zh-CN" sz="2400" dirty="0">
                <a:solidFill>
                  <a:schemeClr val="tx1">
                    <a:lumMod val="85000"/>
                    <a:lumOff val="15000"/>
                  </a:schemeClr>
                </a:solidFill>
                <a:latin typeface="+mj-lt"/>
                <a:ea typeface="微软雅黑" panose="020B0503020204020204" pitchFamily="34" charset="-122"/>
              </a:rPr>
              <a:t>&lt;class '__</a:t>
            </a:r>
            <a:r>
              <a:rPr lang="en-US" altLang="zh-CN" sz="2400" dirty="0" err="1">
                <a:solidFill>
                  <a:schemeClr val="tx1">
                    <a:lumMod val="85000"/>
                    <a:lumOff val="15000"/>
                  </a:schemeClr>
                </a:solidFill>
                <a:latin typeface="+mj-lt"/>
                <a:ea typeface="微软雅黑" panose="020B0503020204020204" pitchFamily="34" charset="-122"/>
              </a:rPr>
              <a:t>main__.Flower</a:t>
            </a:r>
            <a:r>
              <a:rPr lang="en-US" altLang="zh-CN" sz="2400" dirty="0">
                <a:solidFill>
                  <a:schemeClr val="tx1">
                    <a:lumMod val="85000"/>
                    <a:lumOff val="15000"/>
                  </a:schemeClr>
                </a:solidFill>
                <a:latin typeface="+mj-lt"/>
                <a:ea typeface="微软雅黑" panose="020B0503020204020204" pitchFamily="34" charset="-122"/>
              </a:rPr>
              <a:t>'&gt;</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err="1">
                <a:solidFill>
                  <a:schemeClr val="tx1">
                    <a:lumMod val="85000"/>
                    <a:lumOff val="15000"/>
                  </a:schemeClr>
                </a:solidFill>
                <a:latin typeface="+mj-lt"/>
                <a:ea typeface="微软雅黑" panose="020B0503020204020204" pitchFamily="34" charset="-122"/>
              </a:rPr>
              <a:t>stu</a:t>
            </a:r>
            <a:r>
              <a:rPr lang="zh-CN" altLang="en-US" sz="2400" dirty="0">
                <a:solidFill>
                  <a:schemeClr val="tx1">
                    <a:lumMod val="85000"/>
                    <a:lumOff val="15000"/>
                  </a:schemeClr>
                </a:solidFill>
                <a:latin typeface="+mj-lt"/>
                <a:ea typeface="微软雅黑" panose="020B0503020204020204" pitchFamily="34" charset="-122"/>
              </a:rPr>
              <a:t>是</a:t>
            </a:r>
            <a:r>
              <a:rPr lang="en-US" altLang="zh-CN" sz="2400" dirty="0">
                <a:solidFill>
                  <a:schemeClr val="tx1">
                    <a:lumMod val="85000"/>
                    <a:lumOff val="15000"/>
                  </a:schemeClr>
                </a:solidFill>
                <a:latin typeface="+mj-lt"/>
                <a:ea typeface="微软雅黑" panose="020B0503020204020204" pitchFamily="34" charset="-122"/>
              </a:rPr>
              <a:t>Person</a:t>
            </a:r>
            <a:r>
              <a:rPr lang="zh-CN" altLang="en-US" sz="2400" dirty="0">
                <a:solidFill>
                  <a:schemeClr val="tx1">
                    <a:lumMod val="85000"/>
                    <a:lumOff val="15000"/>
                  </a:schemeClr>
                </a:solidFill>
                <a:latin typeface="+mj-lt"/>
                <a:ea typeface="微软雅黑" panose="020B0503020204020204" pitchFamily="34" charset="-122"/>
              </a:rPr>
              <a:t>类对象： </a:t>
            </a:r>
            <a:r>
              <a:rPr lang="en-US" altLang="zh-CN" sz="2400" dirty="0">
                <a:solidFill>
                  <a:schemeClr val="tx1">
                    <a:lumMod val="85000"/>
                    <a:lumOff val="15000"/>
                  </a:schemeClr>
                </a:solidFill>
                <a:latin typeface="+mj-lt"/>
                <a:ea typeface="微软雅黑" panose="020B0503020204020204" pitchFamily="34" charset="-122"/>
              </a:rPr>
              <a:t>False</a:t>
            </a:r>
            <a:endParaRPr lang="en-US" altLang="zh-CN"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en-US" altLang="zh-CN" sz="2400" dirty="0" err="1">
                <a:solidFill>
                  <a:schemeClr val="tx1">
                    <a:lumMod val="85000"/>
                    <a:lumOff val="15000"/>
                  </a:schemeClr>
                </a:solidFill>
                <a:latin typeface="+mj-lt"/>
                <a:ea typeface="微软雅黑" panose="020B0503020204020204" pitchFamily="34" charset="-122"/>
              </a:rPr>
              <a:t>stu</a:t>
            </a:r>
            <a:r>
              <a:rPr lang="zh-CN" altLang="en-US" sz="2400" dirty="0">
                <a:solidFill>
                  <a:schemeClr val="tx1">
                    <a:lumMod val="85000"/>
                    <a:lumOff val="15000"/>
                  </a:schemeClr>
                </a:solidFill>
                <a:latin typeface="+mj-lt"/>
                <a:ea typeface="微软雅黑" panose="020B0503020204020204" pitchFamily="34" charset="-122"/>
              </a:rPr>
              <a:t>是</a:t>
            </a:r>
            <a:r>
              <a:rPr lang="en-US" altLang="zh-CN" sz="2400" dirty="0">
                <a:solidFill>
                  <a:schemeClr val="tx1">
                    <a:lumMod val="85000"/>
                    <a:lumOff val="15000"/>
                  </a:schemeClr>
                </a:solidFill>
                <a:latin typeface="+mj-lt"/>
                <a:ea typeface="微软雅黑" panose="020B0503020204020204" pitchFamily="34" charset="-122"/>
              </a:rPr>
              <a:t>Student</a:t>
            </a:r>
            <a:r>
              <a:rPr lang="zh-CN" altLang="en-US" sz="2400" dirty="0">
                <a:solidFill>
                  <a:schemeClr val="tx1">
                    <a:lumMod val="85000"/>
                    <a:lumOff val="15000"/>
                  </a:schemeClr>
                </a:solidFill>
                <a:latin typeface="+mj-lt"/>
                <a:ea typeface="微软雅黑" panose="020B0503020204020204" pitchFamily="34" charset="-122"/>
              </a:rPr>
              <a:t>类对象： </a:t>
            </a:r>
            <a:r>
              <a:rPr lang="en-US" altLang="zh-CN" sz="2400" dirty="0">
                <a:solidFill>
                  <a:schemeClr val="tx1">
                    <a:lumMod val="85000"/>
                    <a:lumOff val="15000"/>
                  </a:schemeClr>
                </a:solidFill>
                <a:latin typeface="+mj-lt"/>
                <a:ea typeface="微软雅黑" panose="020B0503020204020204" pitchFamily="34" charset="-122"/>
              </a:rPr>
              <a:t>True</a:t>
            </a:r>
            <a:endParaRPr lang="en-US" altLang="zh-CN" sz="2400" dirty="0">
              <a:solidFill>
                <a:schemeClr val="tx1">
                  <a:lumMod val="85000"/>
                  <a:lumOff val="15000"/>
                </a:schemeClr>
              </a:solidFill>
              <a:latin typeface="+mj-lt"/>
              <a:ea typeface="微软雅黑" panose="020B0503020204020204" pitchFamily="34" charset="-122"/>
            </a:endParaRPr>
          </a:p>
        </p:txBody>
      </p:sp>
      <p:sp>
        <p:nvSpPr>
          <p:cNvPr id="12" name="KSO_Shape"/>
          <p:cNvSpPr/>
          <p:nvPr/>
        </p:nvSpPr>
        <p:spPr>
          <a:xfrm>
            <a:off x="1513412" y="4522910"/>
            <a:ext cx="9313292" cy="2165933"/>
          </a:xfrm>
          <a:prstGeom prst="roundRect">
            <a:avLst>
              <a:gd name="adj" fmla="val 12748"/>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p:stCondLst>
                              <p:cond delay="1500"/>
                            </p:stCondLst>
                            <p:childTnLst>
                              <p:par>
                                <p:cTn id="17" presetID="21" presetClass="entr" presetSubtype="1"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heel(1)">
                                      <p:cBhvr>
                                        <p:cTn id="19" dur="1000"/>
                                        <p:tgtEl>
                                          <p:spTgt spid="38"/>
                                        </p:tgtEl>
                                      </p:cBhvr>
                                    </p:animEffect>
                                  </p:childTnLst>
                                </p:cTn>
                              </p:par>
                            </p:childTnLst>
                          </p:cTn>
                        </p:par>
                        <p:par>
                          <p:cTn id="20" fill="hold">
                            <p:stCondLst>
                              <p:cond delay="2500"/>
                            </p:stCondLst>
                            <p:childTnLst>
                              <p:par>
                                <p:cTn id="21" presetID="16" presetClass="entr" presetSubtype="2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barn(inVertical)">
                                      <p:cBhvr>
                                        <p:cTn id="23" dur="500"/>
                                        <p:tgtEl>
                                          <p:spTgt spid="6"/>
                                        </p:tgtEl>
                                      </p:cBhvr>
                                    </p:animEffect>
                                  </p:childTnLst>
                                </p:cTn>
                              </p:par>
                              <p:par>
                                <p:cTn id="24" presetID="12" presetClass="entr" presetSubtype="1"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p:tgtEl>
                                          <p:spTgt spid="3"/>
                                        </p:tgtEl>
                                        <p:attrNameLst>
                                          <p:attrName>ppt_y</p:attrName>
                                        </p:attrNameLst>
                                      </p:cBhvr>
                                      <p:tavLst>
                                        <p:tav tm="0">
                                          <p:val>
                                            <p:strVal val="#ppt_y-#ppt_h*1.125000"/>
                                          </p:val>
                                        </p:tav>
                                        <p:tav tm="100000">
                                          <p:val>
                                            <p:strVal val="#ppt_y"/>
                                          </p:val>
                                        </p:tav>
                                      </p:tavLst>
                                    </p:anim>
                                    <p:animEffect transition="in" filter="wipe(down)">
                                      <p:cBhvr>
                                        <p:cTn id="27" dur="500"/>
                                        <p:tgtEl>
                                          <p:spTgt spid="3"/>
                                        </p:tgtEl>
                                      </p:cBhvr>
                                    </p:animEffect>
                                  </p:childTnLst>
                                </p:cTn>
                              </p:par>
                            </p:childTnLst>
                          </p:cTn>
                        </p:par>
                        <p:par>
                          <p:cTn id="28" fill="hold">
                            <p:stCondLst>
                              <p:cond delay="3000"/>
                            </p:stCondLst>
                            <p:childTnLst>
                              <p:par>
                                <p:cTn id="29" presetID="21" presetClass="entr" presetSubtype="1"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heel(1)">
                                      <p:cBhvr>
                                        <p:cTn id="31" dur="1000"/>
                                        <p:tgtEl>
                                          <p:spTgt spid="12"/>
                                        </p:tgtEl>
                                      </p:cBhvr>
                                    </p:animEffect>
                                  </p:childTnLst>
                                </p:cTn>
                              </p:par>
                              <p:par>
                                <p:cTn id="32" presetID="12" presetClass="entr" presetSubtype="1"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p:tgtEl>
                                          <p:spTgt spid="11"/>
                                        </p:tgtEl>
                                        <p:attrNameLst>
                                          <p:attrName>ppt_y</p:attrName>
                                        </p:attrNameLst>
                                      </p:cBhvr>
                                      <p:tavLst>
                                        <p:tav tm="0">
                                          <p:val>
                                            <p:strVal val="#ppt_y-#ppt_h*1.125000"/>
                                          </p:val>
                                        </p:tav>
                                        <p:tav tm="100000">
                                          <p:val>
                                            <p:strVal val="#ppt_y"/>
                                          </p:val>
                                        </p:tav>
                                      </p:tavLst>
                                    </p:anim>
                                    <p:animEffect transition="in" filter="wipe(down)">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38" grpId="0" animBg="1"/>
      <p:bldP spid="11" grpId="0"/>
      <p:bldP spid="12"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582078" y="477138"/>
            <a:ext cx="1027846" cy="584775"/>
          </a:xfrm>
          <a:prstGeom prst="rect">
            <a:avLst/>
          </a:prstGeom>
        </p:spPr>
        <p:txBody>
          <a:bodyPr wrap="none">
            <a:spAutoFit/>
          </a:bodyPr>
          <a:lstStyle/>
          <a:p>
            <a:pPr algn="ctr"/>
            <a:r>
              <a:rPr lang="zh-CN" altLang="en-US" sz="3200" b="1" dirty="0">
                <a:solidFill>
                  <a:schemeClr val="tx1">
                    <a:lumMod val="85000"/>
                    <a:lumOff val="15000"/>
                  </a:schemeClr>
                </a:solidFill>
                <a:latin typeface="+mj-lt"/>
                <a:ea typeface="微软雅黑" panose="020B0503020204020204" pitchFamily="34" charset="-122"/>
              </a:rPr>
              <a:t>示例</a:t>
            </a:r>
            <a:endParaRPr lang="en-US" altLang="zh-CN" sz="3200" b="1" dirty="0">
              <a:solidFill>
                <a:schemeClr val="tx1">
                  <a:lumMod val="85000"/>
                  <a:lumOff val="15000"/>
                </a:schemeClr>
              </a:solidFill>
              <a:latin typeface="+mj-lt"/>
              <a:ea typeface="微软雅黑" panose="020B0503020204020204" pitchFamily="34" charset="-122"/>
            </a:endParaRPr>
          </a:p>
        </p:txBody>
      </p:sp>
      <p:sp>
        <p:nvSpPr>
          <p:cNvPr id="2" name="矩形 1"/>
          <p:cNvSpPr/>
          <p:nvPr/>
        </p:nvSpPr>
        <p:spPr>
          <a:xfrm>
            <a:off x="2052469" y="1114329"/>
            <a:ext cx="1107996" cy="461665"/>
          </a:xfrm>
          <a:prstGeom prst="rect">
            <a:avLst/>
          </a:prstGeom>
        </p:spPr>
        <p:txBody>
          <a:bodyPr wrap="none">
            <a:spAutoFit/>
          </a:bodyPr>
          <a:lstStyle/>
          <a:p>
            <a:pPr algn="ctr"/>
            <a:r>
              <a:rPr lang="zh-CN" altLang="en-US" sz="2400" b="1" dirty="0">
                <a:solidFill>
                  <a:schemeClr val="tx1">
                    <a:lumMod val="85000"/>
                    <a:lumOff val="15000"/>
                  </a:schemeClr>
                </a:solidFill>
                <a:latin typeface="+mj-lt"/>
                <a:ea typeface="微软雅黑" panose="020B0503020204020204" pitchFamily="34" charset="-122"/>
              </a:rPr>
              <a:t>提示：</a:t>
            </a:r>
            <a:endParaRPr lang="zh-CN" altLang="en-US" sz="2400" b="1" dirty="0">
              <a:solidFill>
                <a:schemeClr val="tx1">
                  <a:lumMod val="85000"/>
                  <a:lumOff val="15000"/>
                </a:schemeClr>
              </a:solidFill>
              <a:latin typeface="+mj-lt"/>
              <a:ea typeface="微软雅黑" panose="020B0503020204020204" pitchFamily="34" charset="-122"/>
            </a:endParaRPr>
          </a:p>
        </p:txBody>
      </p:sp>
      <p:sp>
        <p:nvSpPr>
          <p:cNvPr id="3" name="矩形 2"/>
          <p:cNvSpPr/>
          <p:nvPr/>
        </p:nvSpPr>
        <p:spPr>
          <a:xfrm>
            <a:off x="1994104" y="2762395"/>
            <a:ext cx="9289360" cy="2243050"/>
          </a:xfrm>
          <a:prstGeom prst="rect">
            <a:avLst/>
          </a:prstGeom>
        </p:spPr>
        <p:txBody>
          <a:bodyPr wrap="square">
            <a:spAutoFit/>
          </a:bodyPr>
          <a:lstStyle/>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如果我们要判断一个对象的类型是否是指定类或该类的子类，则可以使用</a:t>
            </a:r>
            <a:r>
              <a:rPr lang="en-US" altLang="zh-CN" sz="2400" dirty="0" err="1">
                <a:solidFill>
                  <a:schemeClr val="tx1">
                    <a:lumMod val="85000"/>
                    <a:lumOff val="15000"/>
                  </a:schemeClr>
                </a:solidFill>
                <a:latin typeface="+mj-lt"/>
                <a:ea typeface="微软雅黑" panose="020B0503020204020204" pitchFamily="34" charset="-122"/>
              </a:rPr>
              <a:t>isinstance</a:t>
            </a:r>
            <a:r>
              <a:rPr lang="zh-CN" altLang="en-US" sz="2400" dirty="0">
                <a:solidFill>
                  <a:schemeClr val="tx1">
                    <a:lumMod val="85000"/>
                    <a:lumOff val="15000"/>
                  </a:schemeClr>
                </a:solidFill>
                <a:latin typeface="+mj-lt"/>
                <a:ea typeface="微软雅黑" panose="020B0503020204020204" pitchFamily="34" charset="-122"/>
              </a:rPr>
              <a:t>函数。</a:t>
            </a:r>
            <a:endParaRPr lang="zh-CN" altLang="en-US" sz="2400" dirty="0">
              <a:solidFill>
                <a:schemeClr val="tx1">
                  <a:lumMod val="85000"/>
                  <a:lumOff val="15000"/>
                </a:schemeClr>
              </a:solidFill>
              <a:latin typeface="+mj-lt"/>
              <a:ea typeface="微软雅黑" panose="020B0503020204020204" pitchFamily="34" charset="-122"/>
            </a:endParaRPr>
          </a:p>
          <a:p>
            <a:pPr>
              <a:lnSpc>
                <a:spcPct val="15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如果我们要判断一个对象的类型是否是指定类，则可以使用“</a:t>
            </a:r>
            <a:r>
              <a:rPr lang="en-US" altLang="zh-CN" sz="2400" dirty="0">
                <a:solidFill>
                  <a:schemeClr val="tx1">
                    <a:lumMod val="85000"/>
                    <a:lumOff val="15000"/>
                  </a:schemeClr>
                </a:solidFill>
                <a:latin typeface="+mj-lt"/>
                <a:ea typeface="微软雅黑" panose="020B0503020204020204" pitchFamily="34" charset="-122"/>
              </a:rPr>
              <a:t>type(</a:t>
            </a:r>
            <a:r>
              <a:rPr lang="zh-CN" altLang="en-US" sz="2400" dirty="0">
                <a:solidFill>
                  <a:schemeClr val="tx1">
                    <a:lumMod val="85000"/>
                    <a:lumOff val="15000"/>
                  </a:schemeClr>
                </a:solidFill>
                <a:latin typeface="+mj-lt"/>
                <a:ea typeface="微软雅黑" panose="020B0503020204020204" pitchFamily="34" charset="-122"/>
              </a:rPr>
              <a:t>对象名</a:t>
            </a:r>
            <a:r>
              <a:rPr lang="en-US" altLang="zh-CN" sz="2400" dirty="0">
                <a:solidFill>
                  <a:schemeClr val="tx1">
                    <a:lumMod val="85000"/>
                    <a:lumOff val="15000"/>
                  </a:schemeClr>
                </a:solidFill>
                <a:latin typeface="+mj-lt"/>
                <a:ea typeface="微软雅黑" panose="020B0503020204020204" pitchFamily="34" charset="-122"/>
              </a:rPr>
              <a:t>)==</a:t>
            </a:r>
            <a:r>
              <a:rPr lang="zh-CN" altLang="en-US" sz="2400" dirty="0">
                <a:solidFill>
                  <a:schemeClr val="tx1">
                    <a:lumMod val="85000"/>
                    <a:lumOff val="15000"/>
                  </a:schemeClr>
                </a:solidFill>
                <a:latin typeface="+mj-lt"/>
                <a:ea typeface="微软雅黑" panose="020B0503020204020204" pitchFamily="34" charset="-122"/>
              </a:rPr>
              <a:t>类名”的方式。</a:t>
            </a:r>
            <a:endParaRPr lang="zh-CN" altLang="en-US" sz="2400" dirty="0">
              <a:solidFill>
                <a:schemeClr val="tx1">
                  <a:lumMod val="85000"/>
                  <a:lumOff val="15000"/>
                </a:schemeClr>
              </a:solidFill>
              <a:latin typeface="+mj-lt"/>
              <a:ea typeface="微软雅黑" panose="020B0503020204020204" pitchFamily="34" charset="-122"/>
            </a:endParaRPr>
          </a:p>
        </p:txBody>
      </p:sp>
      <p:cxnSp>
        <p:nvCxnSpPr>
          <p:cNvPr id="6" name="直接连接符 5"/>
          <p:cNvCxnSpPr/>
          <p:nvPr/>
        </p:nvCxnSpPr>
        <p:spPr>
          <a:xfrm>
            <a:off x="1781207" y="1595017"/>
            <a:ext cx="1785420" cy="0"/>
          </a:xfrm>
          <a:prstGeom prst="line">
            <a:avLst/>
          </a:prstGeom>
          <a:ln w="19050">
            <a:solidFill>
              <a:schemeClr val="tx1">
                <a:lumMod val="85000"/>
                <a:lumOff val="15000"/>
              </a:schemeClr>
            </a:solidFill>
            <a:headEnd type="oval" w="med" len="med"/>
            <a:tailEnd type="oval" w="med" len="med"/>
          </a:ln>
          <a:effectLst/>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836354" y="1156380"/>
            <a:ext cx="877274" cy="877274"/>
            <a:chOff x="7024688" y="1536700"/>
            <a:chExt cx="982663" cy="982663"/>
          </a:xfrm>
        </p:grpSpPr>
        <p:sp>
          <p:nvSpPr>
            <p:cNvPr id="8" name="Oval 4011"/>
            <p:cNvSpPr>
              <a:spLocks noChangeArrowheads="1"/>
            </p:cNvSpPr>
            <p:nvPr/>
          </p:nvSpPr>
          <p:spPr bwMode="auto">
            <a:xfrm>
              <a:off x="7024688" y="1536700"/>
              <a:ext cx="982663" cy="982663"/>
            </a:xfrm>
            <a:prstGeom prst="ellipse">
              <a:avLst/>
            </a:prstGeom>
            <a:solidFill>
              <a:srgbClr val="B1C4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mj-lt"/>
              </a:endParaRPr>
            </a:p>
          </p:txBody>
        </p:sp>
        <p:sp>
          <p:nvSpPr>
            <p:cNvPr id="9" name="Rectangle 4012"/>
            <p:cNvSpPr>
              <a:spLocks noChangeArrowheads="1"/>
            </p:cNvSpPr>
            <p:nvPr/>
          </p:nvSpPr>
          <p:spPr bwMode="auto">
            <a:xfrm>
              <a:off x="7154863" y="1698625"/>
              <a:ext cx="492125" cy="644525"/>
            </a:xfrm>
            <a:prstGeom prst="rect">
              <a:avLst/>
            </a:prstGeom>
            <a:noFill/>
            <a:ln w="19050">
              <a:solidFill>
                <a:schemeClr val="tx2">
                  <a:lumMod val="50000"/>
                </a:schemeClr>
              </a:solidFill>
              <a:miter lim="800000"/>
            </a:ln>
          </p:spPr>
          <p:txBody>
            <a:bodyPr vert="horz" wrap="square" lIns="91440" tIns="45720" rIns="91440" bIns="45720" numCol="1" anchor="t" anchorCtr="0" compatLnSpc="1"/>
            <a:lstStyle/>
            <a:p>
              <a:endParaRPr lang="zh-CN" altLang="en-US">
                <a:latin typeface="+mj-lt"/>
              </a:endParaRPr>
            </a:p>
          </p:txBody>
        </p:sp>
        <p:sp>
          <p:nvSpPr>
            <p:cNvPr id="10" name="Freeform 4013"/>
            <p:cNvSpPr/>
            <p:nvPr/>
          </p:nvSpPr>
          <p:spPr bwMode="auto">
            <a:xfrm>
              <a:off x="7278688" y="1790700"/>
              <a:ext cx="209550" cy="244475"/>
            </a:xfrm>
            <a:custGeom>
              <a:avLst/>
              <a:gdLst>
                <a:gd name="T0" fmla="*/ 128 w 219"/>
                <a:gd name="T1" fmla="*/ 0 h 256"/>
                <a:gd name="T2" fmla="*/ 0 w 219"/>
                <a:gd name="T3" fmla="*/ 128 h 256"/>
                <a:gd name="T4" fmla="*/ 128 w 219"/>
                <a:gd name="T5" fmla="*/ 256 h 256"/>
                <a:gd name="T6" fmla="*/ 219 w 219"/>
                <a:gd name="T7" fmla="*/ 219 h 256"/>
                <a:gd name="T8" fmla="*/ 128 w 219"/>
                <a:gd name="T9" fmla="*/ 128 h 256"/>
                <a:gd name="T10" fmla="*/ 128 w 219"/>
                <a:gd name="T11" fmla="*/ 0 h 256"/>
              </a:gdLst>
              <a:ahLst/>
              <a:cxnLst>
                <a:cxn ang="0">
                  <a:pos x="T0" y="T1"/>
                </a:cxn>
                <a:cxn ang="0">
                  <a:pos x="T2" y="T3"/>
                </a:cxn>
                <a:cxn ang="0">
                  <a:pos x="T4" y="T5"/>
                </a:cxn>
                <a:cxn ang="0">
                  <a:pos x="T6" y="T7"/>
                </a:cxn>
                <a:cxn ang="0">
                  <a:pos x="T8" y="T9"/>
                </a:cxn>
                <a:cxn ang="0">
                  <a:pos x="T10" y="T11"/>
                </a:cxn>
              </a:cxnLst>
              <a:rect l="0" t="0" r="r" b="b"/>
              <a:pathLst>
                <a:path w="219" h="256">
                  <a:moveTo>
                    <a:pt x="128" y="0"/>
                  </a:moveTo>
                  <a:cubicBezTo>
                    <a:pt x="57" y="0"/>
                    <a:pt x="0" y="58"/>
                    <a:pt x="0" y="128"/>
                  </a:cubicBezTo>
                  <a:cubicBezTo>
                    <a:pt x="0" y="199"/>
                    <a:pt x="57" y="256"/>
                    <a:pt x="128" y="256"/>
                  </a:cubicBezTo>
                  <a:cubicBezTo>
                    <a:pt x="163" y="256"/>
                    <a:pt x="195" y="242"/>
                    <a:pt x="219" y="219"/>
                  </a:cubicBezTo>
                  <a:cubicBezTo>
                    <a:pt x="128" y="128"/>
                    <a:pt x="128" y="128"/>
                    <a:pt x="128" y="128"/>
                  </a:cubicBezTo>
                  <a:lnTo>
                    <a:pt x="128" y="0"/>
                  </a:lnTo>
                  <a:close/>
                </a:path>
              </a:pathLst>
            </a:custGeom>
            <a:solidFill>
              <a:srgbClr val="213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j-lt"/>
              </a:endParaRPr>
            </a:p>
          </p:txBody>
        </p:sp>
        <p:sp>
          <p:nvSpPr>
            <p:cNvPr id="11" name="Freeform 4014"/>
            <p:cNvSpPr/>
            <p:nvPr/>
          </p:nvSpPr>
          <p:spPr bwMode="auto">
            <a:xfrm>
              <a:off x="7400926" y="1790700"/>
              <a:ext cx="87313" cy="122238"/>
            </a:xfrm>
            <a:custGeom>
              <a:avLst/>
              <a:gdLst>
                <a:gd name="T0" fmla="*/ 91 w 91"/>
                <a:gd name="T1" fmla="*/ 38 h 128"/>
                <a:gd name="T2" fmla="*/ 0 w 91"/>
                <a:gd name="T3" fmla="*/ 0 h 128"/>
                <a:gd name="T4" fmla="*/ 0 w 91"/>
                <a:gd name="T5" fmla="*/ 128 h 128"/>
                <a:gd name="T6" fmla="*/ 91 w 91"/>
                <a:gd name="T7" fmla="*/ 38 h 128"/>
              </a:gdLst>
              <a:ahLst/>
              <a:cxnLst>
                <a:cxn ang="0">
                  <a:pos x="T0" y="T1"/>
                </a:cxn>
                <a:cxn ang="0">
                  <a:pos x="T2" y="T3"/>
                </a:cxn>
                <a:cxn ang="0">
                  <a:pos x="T4" y="T5"/>
                </a:cxn>
                <a:cxn ang="0">
                  <a:pos x="T6" y="T7"/>
                </a:cxn>
              </a:cxnLst>
              <a:rect l="0" t="0" r="r" b="b"/>
              <a:pathLst>
                <a:path w="91" h="128">
                  <a:moveTo>
                    <a:pt x="91" y="38"/>
                  </a:moveTo>
                  <a:cubicBezTo>
                    <a:pt x="67" y="15"/>
                    <a:pt x="35" y="0"/>
                    <a:pt x="0" y="0"/>
                  </a:cubicBezTo>
                  <a:cubicBezTo>
                    <a:pt x="0" y="128"/>
                    <a:pt x="0" y="128"/>
                    <a:pt x="0" y="128"/>
                  </a:cubicBezTo>
                  <a:lnTo>
                    <a:pt x="91" y="38"/>
                  </a:lnTo>
                  <a:close/>
                </a:path>
              </a:pathLst>
            </a:custGeom>
            <a:solidFill>
              <a:srgbClr val="FFCE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j-lt"/>
              </a:endParaRPr>
            </a:p>
          </p:txBody>
        </p:sp>
        <p:sp>
          <p:nvSpPr>
            <p:cNvPr id="12" name="Freeform 4015"/>
            <p:cNvSpPr/>
            <p:nvPr/>
          </p:nvSpPr>
          <p:spPr bwMode="auto">
            <a:xfrm>
              <a:off x="7400926" y="1827213"/>
              <a:ext cx="122238" cy="173038"/>
            </a:xfrm>
            <a:custGeom>
              <a:avLst/>
              <a:gdLst>
                <a:gd name="T0" fmla="*/ 91 w 128"/>
                <a:gd name="T1" fmla="*/ 0 h 181"/>
                <a:gd name="T2" fmla="*/ 0 w 128"/>
                <a:gd name="T3" fmla="*/ 90 h 181"/>
                <a:gd name="T4" fmla="*/ 91 w 128"/>
                <a:gd name="T5" fmla="*/ 181 h 181"/>
                <a:gd name="T6" fmla="*/ 128 w 128"/>
                <a:gd name="T7" fmla="*/ 90 h 181"/>
                <a:gd name="T8" fmla="*/ 91 w 128"/>
                <a:gd name="T9" fmla="*/ 0 h 181"/>
              </a:gdLst>
              <a:ahLst/>
              <a:cxnLst>
                <a:cxn ang="0">
                  <a:pos x="T0" y="T1"/>
                </a:cxn>
                <a:cxn ang="0">
                  <a:pos x="T2" y="T3"/>
                </a:cxn>
                <a:cxn ang="0">
                  <a:pos x="T4" y="T5"/>
                </a:cxn>
                <a:cxn ang="0">
                  <a:pos x="T6" y="T7"/>
                </a:cxn>
                <a:cxn ang="0">
                  <a:pos x="T8" y="T9"/>
                </a:cxn>
              </a:cxnLst>
              <a:rect l="0" t="0" r="r" b="b"/>
              <a:pathLst>
                <a:path w="128" h="181">
                  <a:moveTo>
                    <a:pt x="91" y="0"/>
                  </a:moveTo>
                  <a:cubicBezTo>
                    <a:pt x="0" y="90"/>
                    <a:pt x="0" y="90"/>
                    <a:pt x="0" y="90"/>
                  </a:cubicBezTo>
                  <a:cubicBezTo>
                    <a:pt x="91" y="181"/>
                    <a:pt x="91" y="181"/>
                    <a:pt x="91" y="181"/>
                  </a:cubicBezTo>
                  <a:cubicBezTo>
                    <a:pt x="114" y="158"/>
                    <a:pt x="128" y="126"/>
                    <a:pt x="128" y="90"/>
                  </a:cubicBezTo>
                  <a:cubicBezTo>
                    <a:pt x="128" y="55"/>
                    <a:pt x="114" y="23"/>
                    <a:pt x="91" y="0"/>
                  </a:cubicBezTo>
                  <a:close/>
                </a:path>
              </a:pathLst>
            </a:cu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j-lt"/>
              </a:endParaRPr>
            </a:p>
          </p:txBody>
        </p:sp>
        <p:sp>
          <p:nvSpPr>
            <p:cNvPr id="13" name="Rectangle 4016"/>
            <p:cNvSpPr>
              <a:spLocks noChangeArrowheads="1"/>
            </p:cNvSpPr>
            <p:nvPr/>
          </p:nvSpPr>
          <p:spPr bwMode="auto">
            <a:xfrm>
              <a:off x="7278688" y="2216150"/>
              <a:ext cx="214313"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14" name="Rectangle 4017"/>
            <p:cNvSpPr>
              <a:spLocks noChangeArrowheads="1"/>
            </p:cNvSpPr>
            <p:nvPr/>
          </p:nvSpPr>
          <p:spPr bwMode="auto">
            <a:xfrm>
              <a:off x="7278688" y="218598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15" name="Rectangle 4018"/>
            <p:cNvSpPr>
              <a:spLocks noChangeArrowheads="1"/>
            </p:cNvSpPr>
            <p:nvPr/>
          </p:nvSpPr>
          <p:spPr bwMode="auto">
            <a:xfrm>
              <a:off x="7278688" y="2154238"/>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16" name="Rectangle 4019"/>
            <p:cNvSpPr>
              <a:spLocks noChangeArrowheads="1"/>
            </p:cNvSpPr>
            <p:nvPr/>
          </p:nvSpPr>
          <p:spPr bwMode="auto">
            <a:xfrm>
              <a:off x="7278688" y="2124075"/>
              <a:ext cx="244475" cy="79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17" name="Rectangle 4020"/>
            <p:cNvSpPr>
              <a:spLocks noChangeArrowheads="1"/>
            </p:cNvSpPr>
            <p:nvPr/>
          </p:nvSpPr>
          <p:spPr bwMode="auto">
            <a:xfrm>
              <a:off x="7278688" y="2093913"/>
              <a:ext cx="244475" cy="63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18" name="Rectangle 4021"/>
            <p:cNvSpPr>
              <a:spLocks noChangeArrowheads="1"/>
            </p:cNvSpPr>
            <p:nvPr/>
          </p:nvSpPr>
          <p:spPr bwMode="auto">
            <a:xfrm>
              <a:off x="7615238" y="2335213"/>
              <a:ext cx="246063" cy="6191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19" name="Rectangle 4022"/>
            <p:cNvSpPr>
              <a:spLocks noChangeArrowheads="1"/>
            </p:cNvSpPr>
            <p:nvPr/>
          </p:nvSpPr>
          <p:spPr bwMode="auto">
            <a:xfrm>
              <a:off x="7677151" y="1874838"/>
              <a:ext cx="123825" cy="15398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20" name="Rectangle 4023"/>
            <p:cNvSpPr>
              <a:spLocks noChangeArrowheads="1"/>
            </p:cNvSpPr>
            <p:nvPr/>
          </p:nvSpPr>
          <p:spPr bwMode="auto">
            <a:xfrm>
              <a:off x="7707313" y="2243138"/>
              <a:ext cx="61913" cy="920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21" name="Rectangle 4024"/>
            <p:cNvSpPr>
              <a:spLocks noChangeArrowheads="1"/>
            </p:cNvSpPr>
            <p:nvPr/>
          </p:nvSpPr>
          <p:spPr bwMode="auto">
            <a:xfrm>
              <a:off x="7608888" y="2028825"/>
              <a:ext cx="76200" cy="1222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22" name="Rectangle 4026"/>
            <p:cNvSpPr>
              <a:spLocks noChangeArrowheads="1"/>
            </p:cNvSpPr>
            <p:nvPr/>
          </p:nvSpPr>
          <p:spPr bwMode="auto">
            <a:xfrm>
              <a:off x="7600950" y="2081213"/>
              <a:ext cx="92075" cy="53975"/>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23" name="Rectangle 4027"/>
            <p:cNvSpPr>
              <a:spLocks noChangeArrowheads="1"/>
            </p:cNvSpPr>
            <p:nvPr/>
          </p:nvSpPr>
          <p:spPr bwMode="auto">
            <a:xfrm>
              <a:off x="7585075" y="1843088"/>
              <a:ext cx="122237" cy="246063"/>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24" name="Rectangle 4028"/>
            <p:cNvSpPr>
              <a:spLocks noChangeArrowheads="1"/>
            </p:cNvSpPr>
            <p:nvPr/>
          </p:nvSpPr>
          <p:spPr bwMode="auto">
            <a:xfrm>
              <a:off x="7615238" y="1720851"/>
              <a:ext cx="61912" cy="122238"/>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25" name="Oval 4029"/>
            <p:cNvSpPr>
              <a:spLocks noChangeArrowheads="1"/>
            </p:cNvSpPr>
            <p:nvPr/>
          </p:nvSpPr>
          <p:spPr bwMode="auto">
            <a:xfrm>
              <a:off x="7646988" y="1966913"/>
              <a:ext cx="122237" cy="122238"/>
            </a:xfrm>
            <a:prstGeom prst="ellipse">
              <a:avLst/>
            </a:prstGeom>
            <a:solidFill>
              <a:srgbClr val="213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j-lt"/>
              </a:endParaRPr>
            </a:p>
          </p:txBody>
        </p:sp>
        <p:sp>
          <p:nvSpPr>
            <p:cNvPr id="26" name="Rectangle 4030"/>
            <p:cNvSpPr>
              <a:spLocks noChangeArrowheads="1"/>
            </p:cNvSpPr>
            <p:nvPr/>
          </p:nvSpPr>
          <p:spPr bwMode="auto">
            <a:xfrm>
              <a:off x="7554913" y="2212976"/>
              <a:ext cx="152400"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27" name="Freeform 4031"/>
            <p:cNvSpPr/>
            <p:nvPr/>
          </p:nvSpPr>
          <p:spPr bwMode="auto">
            <a:xfrm>
              <a:off x="7677150" y="1966913"/>
              <a:ext cx="246062" cy="306388"/>
            </a:xfrm>
            <a:custGeom>
              <a:avLst/>
              <a:gdLst>
                <a:gd name="T0" fmla="*/ 96 w 256"/>
                <a:gd name="T1" fmla="*/ 0 h 320"/>
                <a:gd name="T2" fmla="*/ 96 w 256"/>
                <a:gd name="T3" fmla="*/ 64 h 320"/>
                <a:gd name="T4" fmla="*/ 192 w 256"/>
                <a:gd name="T5" fmla="*/ 160 h 320"/>
                <a:gd name="T6" fmla="*/ 96 w 256"/>
                <a:gd name="T7" fmla="*/ 256 h 320"/>
                <a:gd name="T8" fmla="*/ 0 w 256"/>
                <a:gd name="T9" fmla="*/ 256 h 320"/>
                <a:gd name="T10" fmla="*/ 0 w 256"/>
                <a:gd name="T11" fmla="*/ 320 h 320"/>
                <a:gd name="T12" fmla="*/ 96 w 256"/>
                <a:gd name="T13" fmla="*/ 320 h 320"/>
                <a:gd name="T14" fmla="*/ 256 w 256"/>
                <a:gd name="T15" fmla="*/ 160 h 320"/>
                <a:gd name="T16" fmla="*/ 96 w 256"/>
                <a:gd name="T17" fmla="*/ 0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320">
                  <a:moveTo>
                    <a:pt x="96" y="0"/>
                  </a:moveTo>
                  <a:cubicBezTo>
                    <a:pt x="96" y="64"/>
                    <a:pt x="96" y="64"/>
                    <a:pt x="96" y="64"/>
                  </a:cubicBezTo>
                  <a:cubicBezTo>
                    <a:pt x="149" y="64"/>
                    <a:pt x="192" y="108"/>
                    <a:pt x="192" y="160"/>
                  </a:cubicBezTo>
                  <a:cubicBezTo>
                    <a:pt x="192" y="213"/>
                    <a:pt x="149" y="256"/>
                    <a:pt x="96" y="256"/>
                  </a:cubicBezTo>
                  <a:cubicBezTo>
                    <a:pt x="0" y="256"/>
                    <a:pt x="0" y="256"/>
                    <a:pt x="0" y="256"/>
                  </a:cubicBezTo>
                  <a:cubicBezTo>
                    <a:pt x="0" y="320"/>
                    <a:pt x="0" y="320"/>
                    <a:pt x="0" y="320"/>
                  </a:cubicBezTo>
                  <a:cubicBezTo>
                    <a:pt x="96" y="320"/>
                    <a:pt x="96" y="320"/>
                    <a:pt x="96" y="320"/>
                  </a:cubicBezTo>
                  <a:cubicBezTo>
                    <a:pt x="184" y="320"/>
                    <a:pt x="256" y="249"/>
                    <a:pt x="256" y="160"/>
                  </a:cubicBezTo>
                  <a:cubicBezTo>
                    <a:pt x="256" y="72"/>
                    <a:pt x="184" y="0"/>
                    <a:pt x="96" y="0"/>
                  </a:cubicBezTo>
                  <a:close/>
                </a:path>
              </a:pathLst>
            </a:cu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j-lt"/>
              </a:endParaRPr>
            </a:p>
          </p:txBody>
        </p:sp>
        <p:sp>
          <p:nvSpPr>
            <p:cNvPr id="28" name="Oval 4032"/>
            <p:cNvSpPr>
              <a:spLocks noChangeArrowheads="1"/>
            </p:cNvSpPr>
            <p:nvPr/>
          </p:nvSpPr>
          <p:spPr bwMode="auto">
            <a:xfrm>
              <a:off x="7677150" y="1997076"/>
              <a:ext cx="61912" cy="61913"/>
            </a:xfrm>
            <a:prstGeom prst="ellipse">
              <a:avLst/>
            </a:pr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j-lt"/>
              </a:endParaRPr>
            </a:p>
          </p:txBody>
        </p:sp>
        <p:sp>
          <p:nvSpPr>
            <p:cNvPr id="29" name="Rectangle 4033"/>
            <p:cNvSpPr>
              <a:spLocks noChangeArrowheads="1"/>
            </p:cNvSpPr>
            <p:nvPr/>
          </p:nvSpPr>
          <p:spPr bwMode="auto">
            <a:xfrm>
              <a:off x="7554913" y="2365376"/>
              <a:ext cx="368300" cy="31750"/>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30" name="Oval 4034"/>
            <p:cNvSpPr>
              <a:spLocks noChangeArrowheads="1"/>
            </p:cNvSpPr>
            <p:nvPr/>
          </p:nvSpPr>
          <p:spPr bwMode="auto">
            <a:xfrm>
              <a:off x="7753350" y="2319338"/>
              <a:ext cx="31750" cy="31750"/>
            </a:xfrm>
            <a:prstGeom prst="ellipse">
              <a:avLst/>
            </a:prstGeom>
            <a:solidFill>
              <a:srgbClr val="08191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j-lt"/>
              </a:endParaRPr>
            </a:p>
          </p:txBody>
        </p:sp>
        <p:sp>
          <p:nvSpPr>
            <p:cNvPr id="31" name="Rectangle 4035"/>
            <p:cNvSpPr>
              <a:spLocks noChangeArrowheads="1"/>
            </p:cNvSpPr>
            <p:nvPr/>
          </p:nvSpPr>
          <p:spPr bwMode="auto">
            <a:xfrm>
              <a:off x="7615238" y="1778001"/>
              <a:ext cx="61912"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32" name="Rectangle 4036"/>
            <p:cNvSpPr>
              <a:spLocks noChangeArrowheads="1"/>
            </p:cNvSpPr>
            <p:nvPr/>
          </p:nvSpPr>
          <p:spPr bwMode="auto">
            <a:xfrm>
              <a:off x="767397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33" name="Rectangle 4037"/>
            <p:cNvSpPr>
              <a:spLocks noChangeArrowheads="1"/>
            </p:cNvSpPr>
            <p:nvPr/>
          </p:nvSpPr>
          <p:spPr bwMode="auto">
            <a:xfrm>
              <a:off x="7658100"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34" name="Rectangle 4038"/>
            <p:cNvSpPr>
              <a:spLocks noChangeArrowheads="1"/>
            </p:cNvSpPr>
            <p:nvPr/>
          </p:nvSpPr>
          <p:spPr bwMode="auto">
            <a:xfrm>
              <a:off x="7642225"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35" name="Rectangle 4039"/>
            <p:cNvSpPr>
              <a:spLocks noChangeArrowheads="1"/>
            </p:cNvSpPr>
            <p:nvPr/>
          </p:nvSpPr>
          <p:spPr bwMode="auto">
            <a:xfrm>
              <a:off x="7627938"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36" name="Rectangle 4040"/>
            <p:cNvSpPr>
              <a:spLocks noChangeArrowheads="1"/>
            </p:cNvSpPr>
            <p:nvPr/>
          </p:nvSpPr>
          <p:spPr bwMode="auto">
            <a:xfrm>
              <a:off x="7612063" y="1720851"/>
              <a:ext cx="7937" cy="15875"/>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37" name="Rectangle 4041"/>
            <p:cNvSpPr>
              <a:spLocks noChangeArrowheads="1"/>
            </p:cNvSpPr>
            <p:nvPr/>
          </p:nvSpPr>
          <p:spPr bwMode="auto">
            <a:xfrm>
              <a:off x="7585075" y="1874838"/>
              <a:ext cx="122237" cy="30163"/>
            </a:xfrm>
            <a:prstGeom prst="rect">
              <a:avLst/>
            </a:prstGeom>
            <a:solidFill>
              <a:srgbClr val="08191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sp>
          <p:nvSpPr>
            <p:cNvPr id="38" name="Rectangle 4042"/>
            <p:cNvSpPr>
              <a:spLocks noChangeArrowheads="1"/>
            </p:cNvSpPr>
            <p:nvPr/>
          </p:nvSpPr>
          <p:spPr bwMode="auto">
            <a:xfrm>
              <a:off x="7623175" y="2146301"/>
              <a:ext cx="46037" cy="7938"/>
            </a:xfrm>
            <a:prstGeom prst="rect">
              <a:avLst/>
            </a:prstGeom>
            <a:solidFill>
              <a:srgbClr val="213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latin typeface="+mj-lt"/>
              </a:endParaRPr>
            </a:p>
          </p:txBody>
        </p:sp>
      </p:grpSp>
      <p:sp>
        <p:nvSpPr>
          <p:cNvPr id="48" name="KSO_Shape"/>
          <p:cNvSpPr/>
          <p:nvPr/>
        </p:nvSpPr>
        <p:spPr>
          <a:xfrm>
            <a:off x="1638513" y="2198054"/>
            <a:ext cx="9493471" cy="3371733"/>
          </a:xfrm>
          <a:prstGeom prst="roundRect">
            <a:avLst>
              <a:gd name="adj" fmla="val 7849"/>
            </a:avLst>
          </a:prstGeom>
          <a:noFill/>
          <a:ln w="12700">
            <a:solidFill>
              <a:srgbClr val="B1C4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16" presetClass="entr" presetSubtype="2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p:tgtEl>
                                          <p:spTgt spid="2"/>
                                        </p:tgtEl>
                                        <p:attrNameLst>
                                          <p:attrName>ppt_y</p:attrName>
                                        </p:attrNameLst>
                                      </p:cBhvr>
                                      <p:tavLst>
                                        <p:tav tm="0">
                                          <p:val>
                                            <p:strVal val="#ppt_y+#ppt_h*1.125000"/>
                                          </p:val>
                                        </p:tav>
                                        <p:tav tm="100000">
                                          <p:val>
                                            <p:strVal val="#ppt_y"/>
                                          </p:val>
                                        </p:tav>
                                      </p:tavLst>
                                    </p:anim>
                                    <p:animEffect transition="in" filter="wipe(up)">
                                      <p:cBhvr>
                                        <p:cTn id="26" dur="500"/>
                                        <p:tgtEl>
                                          <p:spTgt spid="2"/>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p:tgtEl>
                                          <p:spTgt spid="3"/>
                                        </p:tgtEl>
                                        <p:attrNameLst>
                                          <p:attrName>ppt_y</p:attrName>
                                        </p:attrNameLst>
                                      </p:cBhvr>
                                      <p:tavLst>
                                        <p:tav tm="0">
                                          <p:val>
                                            <p:strVal val="#ppt_y-#ppt_h*1.125000"/>
                                          </p:val>
                                        </p:tav>
                                        <p:tav tm="100000">
                                          <p:val>
                                            <p:strVal val="#ppt_y"/>
                                          </p:val>
                                        </p:tav>
                                      </p:tavLst>
                                    </p:anim>
                                    <p:animEffect transition="in" filter="wipe(down)">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3" grpId="0"/>
      <p:bldP spid="48"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已知</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是</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的父类，</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是</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类的对象，</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是</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B</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类的对象，则下列选项中返回结果为</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True</a:t>
            </a:r>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的是（    ）。</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文本框 4"/>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isinstance</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a,A</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type(a)==A</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文本框 6"/>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issubclass</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(A,B)</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文本框 7"/>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en-US" altLang="zh-CN" sz="2600" dirty="0" err="1">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issubclass</a:t>
            </a:r>
            <a:r>
              <a:rPr lang="en-US" altLang="zh-CN"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(type(a),type(b))</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矩形 8"/>
          <p:cNvSpPr>
            <a:spLocks noChangeAspect="1"/>
          </p:cNvSpPr>
          <p:nvPr>
            <p:custDataLst>
              <p:tags r:id="rId6"/>
            </p:custDataLst>
          </p:nvPr>
        </p:nvSpPr>
        <p:spPr>
          <a:xfrm>
            <a:off x="1571625" y="285035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0" name="矩形 9"/>
          <p:cNvSpPr>
            <a:spLocks noChangeAspect="1"/>
          </p:cNvSpPr>
          <p:nvPr>
            <p:custDataLst>
              <p:tags r:id="rId7"/>
            </p:custDataLst>
          </p:nvPr>
        </p:nvSpPr>
        <p:spPr>
          <a:xfrm>
            <a:off x="1571625" y="370760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B</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1" name="矩形 10"/>
          <p:cNvSpPr>
            <a:spLocks noChangeAspect="1"/>
          </p:cNvSpPr>
          <p:nvPr>
            <p:custDataLst>
              <p:tags r:id="rId8"/>
            </p:custDataLst>
          </p:nvPr>
        </p:nvSpPr>
        <p:spPr>
          <a:xfrm>
            <a:off x="1571625" y="456485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C</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2" name="矩形 11"/>
          <p:cNvSpPr>
            <a:spLocks noChangeAspect="1"/>
          </p:cNvSpPr>
          <p:nvPr>
            <p:custDataLst>
              <p:tags r:id="rId9"/>
            </p:custDataLst>
          </p:nvPr>
        </p:nvSpPr>
        <p:spPr>
          <a:xfrm>
            <a:off x="1571625" y="5422106"/>
            <a:ext cx="514350" cy="514350"/>
          </a:xfrm>
          <a:prstGeom prst="rect">
            <a:avLst/>
          </a:prstGeom>
          <a:solidFill>
            <a:srgbClr val="00FF00"/>
          </a:solidFill>
          <a:ln w="254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en-US" altLang="zh-CN"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D</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3" name="矩形: 圆角 12"/>
          <p:cNvSpPr/>
          <p:nvPr>
            <p:custDataLst>
              <p:tags r:id="rId10"/>
            </p:custDataLst>
          </p:nvPr>
        </p:nvSpPr>
        <p:spPr>
          <a:xfrm>
            <a:off x="8915400" y="6215063"/>
            <a:ext cx="1543050" cy="411480"/>
          </a:xfrm>
          <a:prstGeom prst="roundRect">
            <a:avLst/>
          </a:prstGeom>
          <a:solidFill>
            <a:srgbClr val="808080"/>
          </a:solidFill>
          <a:ln w="38100" cmpd="sng">
            <a:solidFill>
              <a:srgbClr val="000000"/>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91436" tIns="45718" rIns="91436" bIns="45718" rtlCol="0" anchor="ctr" anchorCtr="1">
            <a:noAutofit/>
          </a:bodyPr>
          <a:lstStyle/>
          <a:p>
            <a:pPr marL="0" marR="0" indent="0" algn="ctr" defTabSz="914400" rtl="0" eaLnBrk="1" fontAlgn="auto" latinLnBrk="0" hangingPunct="1">
              <a:lnSpc>
                <a:spcPct val="100000"/>
              </a:lnSpc>
              <a:spcBef>
                <a:spcPts val="0"/>
              </a:spcBef>
              <a:spcAft>
                <a:spcPts val="0"/>
              </a:spcAft>
              <a:buClrTx/>
              <a:buSzTx/>
              <a:buFontTx/>
              <a:buNone/>
            </a:pPr>
            <a:r>
              <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提交</a:t>
            </a:r>
            <a:endParaRPr kumimoji="0" lang="zh-CN" altLang="en-US" sz="16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grpSp>
        <p:nvGrpSpPr>
          <p:cNvPr id="18" name="组合 17"/>
          <p:cNvGrpSpPr/>
          <p:nvPr>
            <p:custDataLst>
              <p:tags r:id="rId11"/>
            </p:custDataLst>
          </p:nvPr>
        </p:nvGrpSpPr>
        <p:grpSpPr>
          <a:xfrm>
            <a:off x="0" y="0"/>
            <a:ext cx="12192000" cy="635000"/>
            <a:chOff x="0" y="0"/>
            <a:chExt cx="12192000" cy="635000"/>
          </a:xfrm>
        </p:grpSpPr>
        <p:sp>
          <p:nvSpPr>
            <p:cNvPr id="14" name="TitleBackground"/>
            <p:cNvSpPr/>
            <p:nvPr>
              <p:custDataLst>
                <p:tags r:id="rId12"/>
              </p:custDataLst>
            </p:nvPr>
          </p:nvSpPr>
          <p:spPr>
            <a:xfrm>
              <a:off x="0" y="0"/>
              <a:ext cx="12192000" cy="635000"/>
            </a:xfrm>
            <a:prstGeom prst="rect">
              <a:avLst/>
            </a:prstGeom>
            <a:solidFill>
              <a:srgbClr val="F6F7F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ColorBlock"/>
            <p:cNvSpPr/>
            <p:nvPr>
              <p:custDataLst>
                <p:tags r:id="rId13"/>
              </p:custDataLst>
            </p:nvPr>
          </p:nvSpPr>
          <p:spPr>
            <a:xfrm>
              <a:off x="0" y="0"/>
              <a:ext cx="190500" cy="635000"/>
            </a:xfrm>
            <a:prstGeom prst="rect">
              <a:avLst/>
            </a:prstGeom>
            <a:solidFill>
              <a:srgbClr val="639EF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多选题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3" name="图片 2"/>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8"/>
    </p:custData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81124" y="2751599"/>
            <a:ext cx="8429753" cy="1354801"/>
            <a:chOff x="3043159" y="2674363"/>
            <a:chExt cx="8429753" cy="1354801"/>
          </a:xfrm>
        </p:grpSpPr>
        <p:sp>
          <p:nvSpPr>
            <p:cNvPr id="2" name="文本框 1"/>
            <p:cNvSpPr txBox="1"/>
            <p:nvPr/>
          </p:nvSpPr>
          <p:spPr>
            <a:xfrm>
              <a:off x="3080871" y="2705725"/>
              <a:ext cx="8392041" cy="1323439"/>
            </a:xfrm>
            <a:prstGeom prst="rect">
              <a:avLst/>
            </a:prstGeom>
            <a:noFill/>
          </p:spPr>
          <p:txBody>
            <a:bodyPr wrap="none" rtlCol="0">
              <a:spAutoFit/>
            </a:bodyPr>
            <a:lstStyle/>
            <a:p>
              <a:pPr lvl="0">
                <a:defRPr/>
              </a:pPr>
              <a:r>
                <a:rPr lang="zh-CN" altLang="en-US" sz="8000" b="1" dirty="0">
                  <a:solidFill>
                    <a:srgbClr val="B1C400"/>
                  </a:solidFill>
                  <a:latin typeface="Bauhaus 93" panose="04030905020B02020C02" pitchFamily="82" charset="0"/>
                  <a:ea typeface="Adobe Gothic Std B" panose="020B0800000000000000" pitchFamily="34" charset="-128"/>
                </a:rPr>
                <a:t>类方法和静态方法</a:t>
              </a:r>
              <a:endParaRPr lang="zh-CN" altLang="en-US" sz="8000" b="1" kern="1200" dirty="0">
                <a:solidFill>
                  <a:srgbClr val="B1C400"/>
                </a:solidFill>
                <a:latin typeface="+mj-ea"/>
              </a:endParaRPr>
            </a:p>
          </p:txBody>
        </p:sp>
        <p:sp>
          <p:nvSpPr>
            <p:cNvPr id="3" name="文本框 2"/>
            <p:cNvSpPr txBox="1"/>
            <p:nvPr/>
          </p:nvSpPr>
          <p:spPr>
            <a:xfrm>
              <a:off x="3043159" y="2674363"/>
              <a:ext cx="8392041" cy="1323439"/>
            </a:xfrm>
            <a:prstGeom prst="rect">
              <a:avLst/>
            </a:prstGeom>
            <a:noFill/>
          </p:spPr>
          <p:txBody>
            <a:bodyPr wrap="none" rtlCol="0">
              <a:spAutoFit/>
            </a:bodyPr>
            <a:lstStyle/>
            <a:p>
              <a:pPr lvl="0">
                <a:defRPr/>
              </a:pPr>
              <a:r>
                <a:rPr lang="zh-CN" altLang="en-US" sz="8000" b="1" dirty="0">
                  <a:solidFill>
                    <a:srgbClr val="1950B2"/>
                  </a:solidFill>
                  <a:latin typeface="Bauhaus 93" panose="04030905020B02020C02" pitchFamily="82" charset="0"/>
                  <a:ea typeface="Adobe Gothic Std B" panose="020B0800000000000000" pitchFamily="34" charset="-128"/>
                </a:rPr>
                <a:t>类方法和静态方法</a:t>
              </a:r>
              <a:endParaRPr lang="zh-CN" altLang="en-US" sz="8000" b="1" kern="1200" dirty="0">
                <a:solidFill>
                  <a:srgbClr val="1950B2"/>
                </a:solidFill>
                <a:latin typeface="+mj-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88113" y="525125"/>
            <a:ext cx="1415772" cy="584775"/>
          </a:xfrm>
          <a:prstGeom prst="rect">
            <a:avLst/>
          </a:prstGeom>
        </p:spPr>
        <p:txBody>
          <a:bodyPr wrap="none">
            <a:spAutoFit/>
          </a:bodyPr>
          <a:lstStyle/>
          <a:p>
            <a:pPr algn="ctr"/>
            <a:r>
              <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rPr>
              <a:t>类方法</a:t>
            </a:r>
            <a:endParaRPr lang="zh-CN" altLang="en-US" sz="3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9" name="组合 28"/>
          <p:cNvGrpSpPr/>
          <p:nvPr/>
        </p:nvGrpSpPr>
        <p:grpSpPr>
          <a:xfrm>
            <a:off x="4538249" y="2207055"/>
            <a:ext cx="1524000" cy="1524000"/>
            <a:chOff x="4538249" y="1807005"/>
            <a:chExt cx="1524000" cy="1524000"/>
          </a:xfrm>
        </p:grpSpPr>
        <p:sp>
          <p:nvSpPr>
            <p:cNvPr id="5" name="泪滴形 4"/>
            <p:cNvSpPr/>
            <p:nvPr/>
          </p:nvSpPr>
          <p:spPr>
            <a:xfrm>
              <a:off x="4538249" y="1807005"/>
              <a:ext cx="1524000" cy="1524000"/>
            </a:xfrm>
            <a:prstGeom prst="teardrop">
              <a:avLst/>
            </a:prstGeom>
            <a:solidFill>
              <a:srgbClr val="B1C4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8" name="矩形 7"/>
            <p:cNvSpPr/>
            <p:nvPr/>
          </p:nvSpPr>
          <p:spPr>
            <a:xfrm>
              <a:off x="5059468" y="2173471"/>
              <a:ext cx="492443" cy="461665"/>
            </a:xfrm>
            <a:prstGeom prst="rect">
              <a:avLst/>
            </a:prstGeom>
          </p:spPr>
          <p:txBody>
            <a:bodyPr wrap="none">
              <a:spAutoFit/>
            </a:bodyPr>
            <a:lstStyle/>
            <a:p>
              <a:pPr algn="ctr">
                <a:spcBef>
                  <a:spcPct val="0"/>
                </a:spcBef>
                <a:defRPr/>
              </a:pPr>
              <a:r>
                <a:rPr lang="en-US" altLang="zh-CN" sz="2400" b="1" dirty="0">
                  <a:solidFill>
                    <a:schemeClr val="tx1">
                      <a:lumMod val="85000"/>
                      <a:lumOff val="15000"/>
                    </a:schemeClr>
                  </a:solidFill>
                  <a:latin typeface="+mj-lt"/>
                  <a:ea typeface="微软雅黑" panose="020B0503020204020204" pitchFamily="34" charset="-122"/>
                  <a:cs typeface="微软雅黑" panose="020B0503020204020204" pitchFamily="34" charset="-122"/>
                </a:rPr>
                <a:t>01</a:t>
              </a:r>
              <a:endParaRPr lang="en-US" altLang="zh-CN" sz="2400" b="1" dirty="0">
                <a:solidFill>
                  <a:schemeClr val="tx1">
                    <a:lumMod val="85000"/>
                    <a:lumOff val="15000"/>
                  </a:schemeClr>
                </a:solidFill>
                <a:latin typeface="+mj-lt"/>
                <a:ea typeface="微软雅黑" panose="020B0503020204020204" pitchFamily="34" charset="-122"/>
                <a:cs typeface="微软雅黑" panose="020B0503020204020204" pitchFamily="34" charset="-122"/>
              </a:endParaRPr>
            </a:p>
          </p:txBody>
        </p:sp>
      </p:grpSp>
      <p:grpSp>
        <p:nvGrpSpPr>
          <p:cNvPr id="30" name="组合 29"/>
          <p:cNvGrpSpPr/>
          <p:nvPr/>
        </p:nvGrpSpPr>
        <p:grpSpPr>
          <a:xfrm>
            <a:off x="6157773" y="1685556"/>
            <a:ext cx="1524000" cy="1524000"/>
            <a:chOff x="6157773" y="1285506"/>
            <a:chExt cx="1524000" cy="1524000"/>
          </a:xfrm>
        </p:grpSpPr>
        <p:sp>
          <p:nvSpPr>
            <p:cNvPr id="20" name="泪滴形 19"/>
            <p:cNvSpPr/>
            <p:nvPr/>
          </p:nvSpPr>
          <p:spPr>
            <a:xfrm flipH="1" flipV="1">
              <a:off x="6157773" y="1285506"/>
              <a:ext cx="1524000" cy="1524000"/>
            </a:xfrm>
            <a:prstGeom prst="teardrop">
              <a:avLst/>
            </a:prstGeom>
            <a:solidFill>
              <a:srgbClr val="1950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indent="0" algn="ctr" defTabSz="914400" rtl="0" eaLnBrk="1" fontAlgn="auto" latinLnBrk="0" hangingPunct="1">
                <a:lnSpc>
                  <a:spcPct val="100000"/>
                </a:lnSpc>
                <a:spcBef>
                  <a:spcPts val="0"/>
                </a:spcBef>
                <a:spcAft>
                  <a:spcPts val="0"/>
                </a:spcAft>
                <a:buClrTx/>
                <a:buSzTx/>
                <a:buFontTx/>
                <a:buNone/>
              </a:pPr>
              <a:endParaRPr kumimoji="0" lang="zh-CN" altLang="en-US" sz="1900" b="0" i="0" u="none" strike="noStrike" kern="1200" cap="none" spc="0" normalizeH="0" baseline="0" noProof="0">
                <a:ln>
                  <a:noFill/>
                </a:ln>
                <a:solidFill>
                  <a:srgbClr val="602222"/>
                </a:solidFill>
                <a:effectLst/>
                <a:uLnTx/>
                <a:uFillTx/>
                <a:latin typeface="+mj-lt"/>
                <a:ea typeface="微软雅黑" panose="020B0503020204020204" pitchFamily="34" charset="-122"/>
                <a:cs typeface="+mn-cs"/>
                <a:sym typeface="Arial" panose="020B0604020202020204" pitchFamily="34" charset="0"/>
              </a:endParaRPr>
            </a:p>
          </p:txBody>
        </p:sp>
        <p:sp>
          <p:nvSpPr>
            <p:cNvPr id="21" name="矩形 20"/>
            <p:cNvSpPr/>
            <p:nvPr/>
          </p:nvSpPr>
          <p:spPr>
            <a:xfrm>
              <a:off x="6673551" y="1862840"/>
              <a:ext cx="492443" cy="461665"/>
            </a:xfrm>
            <a:prstGeom prst="rect">
              <a:avLst/>
            </a:prstGeom>
          </p:spPr>
          <p:txBody>
            <a:bodyPr wrap="none">
              <a:spAutoFit/>
            </a:bodyPr>
            <a:lstStyle/>
            <a:p>
              <a:pPr algn="ctr">
                <a:spcBef>
                  <a:spcPct val="0"/>
                </a:spcBef>
                <a:defRPr/>
              </a:pPr>
              <a:r>
                <a:rPr lang="en-US" altLang="zh-CN" sz="2400" b="1" dirty="0">
                  <a:solidFill>
                    <a:schemeClr val="bg1"/>
                  </a:solidFill>
                  <a:latin typeface="+mj-lt"/>
                  <a:ea typeface="微软雅黑" panose="020B0503020204020204" pitchFamily="34" charset="-122"/>
                  <a:cs typeface="微软雅黑" panose="020B0503020204020204" pitchFamily="34" charset="-122"/>
                </a:rPr>
                <a:t>02</a:t>
              </a:r>
              <a:endParaRPr lang="en-US" altLang="zh-CN" sz="2400" b="1" dirty="0">
                <a:solidFill>
                  <a:schemeClr val="bg1"/>
                </a:solidFill>
                <a:latin typeface="+mj-lt"/>
                <a:ea typeface="微软雅黑" panose="020B0503020204020204" pitchFamily="34" charset="-122"/>
                <a:cs typeface="微软雅黑" panose="020B0503020204020204" pitchFamily="34" charset="-122"/>
              </a:endParaRPr>
            </a:p>
          </p:txBody>
        </p:sp>
      </p:grpSp>
      <p:cxnSp>
        <p:nvCxnSpPr>
          <p:cNvPr id="23" name="直接连接符 22"/>
          <p:cNvCxnSpPr/>
          <p:nvPr/>
        </p:nvCxnSpPr>
        <p:spPr>
          <a:xfrm flipH="1" flipV="1">
            <a:off x="1924050" y="2989020"/>
            <a:ext cx="2557049" cy="1"/>
          </a:xfrm>
          <a:prstGeom prst="line">
            <a:avLst/>
          </a:prstGeom>
          <a:ln w="19050">
            <a:solidFill>
              <a:srgbClr val="B1C400"/>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7717527" y="2509657"/>
            <a:ext cx="2874273" cy="1"/>
          </a:xfrm>
          <a:prstGeom prst="line">
            <a:avLst/>
          </a:prstGeom>
          <a:ln w="19050">
            <a:solidFill>
              <a:srgbClr val="1950B2"/>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293747" y="3243371"/>
            <a:ext cx="3244502" cy="2445991"/>
          </a:xfrm>
          <a:prstGeom prst="rect">
            <a:avLst/>
          </a:prstGeom>
        </p:spPr>
        <p:txBody>
          <a:bodyPr wrap="square">
            <a:spAutoFit/>
          </a:bodyPr>
          <a:lstStyle/>
          <a:p>
            <a:pPr>
              <a:lnSpc>
                <a:spcPct val="13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类方法是指使用</a:t>
            </a:r>
            <a:r>
              <a:rPr lang="en-US" altLang="zh-CN" sz="2400" dirty="0">
                <a:solidFill>
                  <a:schemeClr val="tx1">
                    <a:lumMod val="85000"/>
                    <a:lumOff val="15000"/>
                  </a:schemeClr>
                </a:solidFill>
                <a:latin typeface="+mj-lt"/>
                <a:ea typeface="微软雅黑" panose="020B0503020204020204" pitchFamily="34" charset="-122"/>
              </a:rPr>
              <a:t>@</a:t>
            </a:r>
            <a:r>
              <a:rPr lang="en-US" altLang="zh-CN" sz="2400" dirty="0" err="1">
                <a:solidFill>
                  <a:schemeClr val="tx1">
                    <a:lumMod val="85000"/>
                    <a:lumOff val="15000"/>
                  </a:schemeClr>
                </a:solidFill>
                <a:latin typeface="+mj-lt"/>
                <a:ea typeface="微软雅黑" panose="020B0503020204020204" pitchFamily="34" charset="-122"/>
              </a:rPr>
              <a:t>classmethod</a:t>
            </a:r>
            <a:r>
              <a:rPr lang="zh-CN" altLang="en-US" sz="2400" dirty="0">
                <a:solidFill>
                  <a:schemeClr val="tx1">
                    <a:lumMod val="85000"/>
                    <a:lumOff val="15000"/>
                  </a:schemeClr>
                </a:solidFill>
                <a:latin typeface="+mj-lt"/>
                <a:ea typeface="微软雅黑" panose="020B0503020204020204" pitchFamily="34" charset="-122"/>
              </a:rPr>
              <a:t>修饰的方法，其第一个参数是类本身（而不是类的实例对象）。</a:t>
            </a:r>
            <a:endParaRPr lang="zh-CN" altLang="en-US" sz="2400" dirty="0">
              <a:solidFill>
                <a:schemeClr val="tx1">
                  <a:lumMod val="85000"/>
                  <a:lumOff val="15000"/>
                </a:schemeClr>
              </a:solidFill>
              <a:latin typeface="+mj-lt"/>
              <a:ea typeface="微软雅黑" panose="020B0503020204020204" pitchFamily="34" charset="-122"/>
            </a:endParaRPr>
          </a:p>
        </p:txBody>
      </p:sp>
      <p:sp>
        <p:nvSpPr>
          <p:cNvPr id="27" name="矩形 26"/>
          <p:cNvSpPr/>
          <p:nvPr/>
        </p:nvSpPr>
        <p:spPr>
          <a:xfrm>
            <a:off x="7637234" y="2804353"/>
            <a:ext cx="3211742" cy="1965859"/>
          </a:xfrm>
          <a:prstGeom prst="rect">
            <a:avLst/>
          </a:prstGeom>
        </p:spPr>
        <p:txBody>
          <a:bodyPr wrap="square">
            <a:spAutoFit/>
          </a:bodyPr>
          <a:lstStyle/>
          <a:p>
            <a:pPr>
              <a:lnSpc>
                <a:spcPct val="130000"/>
              </a:lnSpc>
              <a:spcBef>
                <a:spcPct val="0"/>
              </a:spcBef>
              <a:defRPr/>
            </a:pPr>
            <a:r>
              <a:rPr lang="zh-CN" altLang="en-US" sz="2400" dirty="0">
                <a:solidFill>
                  <a:schemeClr val="tx1">
                    <a:lumMod val="85000"/>
                    <a:lumOff val="15000"/>
                  </a:schemeClr>
                </a:solidFill>
                <a:latin typeface="+mj-lt"/>
                <a:ea typeface="微软雅黑" panose="020B0503020204020204" pitchFamily="34" charset="-122"/>
              </a:rPr>
              <a:t>类方法的特点是既可以通过类名直接调用，也可以通过类的实例对象调用。</a:t>
            </a:r>
            <a:endParaRPr lang="zh-CN" altLang="en-US" sz="2400" dirty="0">
              <a:solidFill>
                <a:schemeClr val="tx1">
                  <a:lumMod val="85000"/>
                  <a:lumOff val="15000"/>
                </a:schemeClr>
              </a:solidFill>
              <a:latin typeface="+mj-lt"/>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4" fill="hold" nodeType="after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p:tgtEl>
                                          <p:spTgt spid="29"/>
                                        </p:tgtEl>
                                        <p:attrNameLst>
                                          <p:attrName>ppt_y</p:attrName>
                                        </p:attrNameLst>
                                      </p:cBhvr>
                                      <p:tavLst>
                                        <p:tav tm="0">
                                          <p:val>
                                            <p:strVal val="#ppt_y+#ppt_h*1.125000"/>
                                          </p:val>
                                        </p:tav>
                                        <p:tav tm="100000">
                                          <p:val>
                                            <p:strVal val="#ppt_y"/>
                                          </p:val>
                                        </p:tav>
                                      </p:tavLst>
                                    </p:anim>
                                    <p:animEffect transition="in" filter="wipe(up)">
                                      <p:cBhvr>
                                        <p:cTn id="14" dur="500"/>
                                        <p:tgtEl>
                                          <p:spTgt spid="29"/>
                                        </p:tgtEl>
                                      </p:cBhvr>
                                    </p:animEffect>
                                  </p:childTnLst>
                                </p:cTn>
                              </p:par>
                              <p:par>
                                <p:cTn id="15" presetID="12" presetClass="entr" presetSubtype="1"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 calcmode="lin" valueType="num">
                                      <p:cBhvr additive="base">
                                        <p:cTn id="17" dur="500"/>
                                        <p:tgtEl>
                                          <p:spTgt spid="30"/>
                                        </p:tgtEl>
                                        <p:attrNameLst>
                                          <p:attrName>ppt_y</p:attrName>
                                        </p:attrNameLst>
                                      </p:cBhvr>
                                      <p:tavLst>
                                        <p:tav tm="0">
                                          <p:val>
                                            <p:strVal val="#ppt_y-#ppt_h*1.125000"/>
                                          </p:val>
                                        </p:tav>
                                        <p:tav tm="100000">
                                          <p:val>
                                            <p:strVal val="#ppt_y"/>
                                          </p:val>
                                        </p:tav>
                                      </p:tavLst>
                                    </p:anim>
                                    <p:animEffect transition="in" filter="wipe(down)">
                                      <p:cBhvr>
                                        <p:cTn id="18" dur="500"/>
                                        <p:tgtEl>
                                          <p:spTgt spid="30"/>
                                        </p:tgtEl>
                                      </p:cBhvr>
                                    </p:animEffect>
                                  </p:childTnLst>
                                </p:cTn>
                              </p:par>
                            </p:childTnLst>
                          </p:cTn>
                        </p:par>
                        <p:par>
                          <p:cTn id="19" fill="hold">
                            <p:stCondLst>
                              <p:cond delay="1000"/>
                            </p:stCondLst>
                            <p:childTnLst>
                              <p:par>
                                <p:cTn id="20" presetID="22" presetClass="entr" presetSubtype="2"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right)">
                                      <p:cBhvr>
                                        <p:cTn id="22" dur="500"/>
                                        <p:tgtEl>
                                          <p:spTgt spid="23"/>
                                        </p:tgtEl>
                                      </p:cBhvr>
                                    </p:animEffect>
                                  </p:childTnLst>
                                </p:cTn>
                              </p:par>
                              <p:par>
                                <p:cTn id="23" presetID="22" presetClass="entr" presetSubtype="8"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left)">
                                      <p:cBhvr>
                                        <p:cTn id="25" dur="500"/>
                                        <p:tgtEl>
                                          <p:spTgt spid="24"/>
                                        </p:tgtEl>
                                      </p:cBhvr>
                                    </p:animEffect>
                                  </p:childTnLst>
                                </p:cTn>
                              </p:par>
                            </p:childTnLst>
                          </p:cTn>
                        </p:par>
                        <p:par>
                          <p:cTn id="26" fill="hold">
                            <p:stCondLst>
                              <p:cond delay="1500"/>
                            </p:stCondLst>
                            <p:childTnLst>
                              <p:par>
                                <p:cTn id="27" presetID="22" presetClass="entr" presetSubtype="1"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up)">
                                      <p:cBhvr>
                                        <p:cTn id="29" dur="500"/>
                                        <p:tgtEl>
                                          <p:spTgt spid="25"/>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up)">
                                      <p:cBhvr>
                                        <p:cTn id="3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5" grpId="0"/>
      <p:bldP spid="27" grpId="0"/>
    </p:bldLst>
  </p:timing>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 val="ProblemSubmit"/>
  <p:tag name="RAINPROBLEMTYPE" val="MultipleChoiceMA"/>
</p:tagLst>
</file>

<file path=ppt/tags/tag100.xml><?xml version="1.0" encoding="utf-8"?>
<p:tagLst xmlns:p="http://schemas.openxmlformats.org/presentationml/2006/main">
  <p:tag name="RAINPROBLEMTYPE" val="ProblemTypeMarker"/>
</p:tagLst>
</file>

<file path=ppt/tags/tag101.xml><?xml version="1.0" encoding="utf-8"?>
<p:tagLst xmlns:p="http://schemas.openxmlformats.org/presentationml/2006/main">
  <p:tag name="RAINPROBLEMTYPE" val="ProblemTypeMarker"/>
</p:tagLst>
</file>

<file path=ppt/tags/tag102.xml><?xml version="1.0" encoding="utf-8"?>
<p:tagLst xmlns:p="http://schemas.openxmlformats.org/presentationml/2006/main">
  <p:tag name="RAINPROBLEMTYPE" val="ProblemTypeMarker"/>
</p:tagLst>
</file>

<file path=ppt/tags/tag103.xml><?xml version="1.0" encoding="utf-8"?>
<p:tagLst xmlns:p="http://schemas.openxmlformats.org/presentationml/2006/main">
  <p:tag name="RAINPROBLEM" val="ProblemSetting"/>
  <p:tag name="RAINPROBLEMTYPE" val="ShortAnswer"/>
</p:tagLst>
</file>

<file path=ppt/tags/tag104.xml><?xml version="1.0" encoding="utf-8"?>
<p:tagLst xmlns:p="http://schemas.openxmlformats.org/presentationml/2006/main">
  <p:tag name="RAINPROBLEM" val="ShortAnswer"/>
  <p:tag name="PROBLEMSCORE" val="10.0"/>
  <p:tag name="PROBLEMHASREMARK" val="True"/>
  <p:tag name="PROBLEMVOICEALLOWED" val="False"/>
  <p:tag name="PROBLEMREMARK" val="class Circle:&#10;    x,y,r=0,0,1&#10;    def SetCenter(self,x,y):&#10;        self.x=x&#10;        self.y=y&#10;    def SetRadius(self,r):&#10;        self.r=r&#10;    def PrintInfo(self):&#10;        print('圆心：(%f,%f)，半径：%f'%(self.x,self.y,self.r))&#10;    def GetArea(self):&#10;        return 3.14*self.r*self.r&#10;if __name__=='__main__':&#10;    c=Circle()&#10;    c.SetCenter(3.2,5.5)&#10;    c.SetRadius(1.5)&#10;    c.PrintInfo()&#10;    print('面积为：%f'%c.GetArea())"/>
</p:tagLst>
</file>

<file path=ppt/tags/tag105.xml><?xml version="1.0" encoding="utf-8"?>
<p:tagLst xmlns:p="http://schemas.openxmlformats.org/presentationml/2006/main">
  <p:tag name="RAINPROBLEM" val="ProblemBody"/>
</p:tagLst>
</file>

<file path=ppt/tags/tag106.xml><?xml version="1.0" encoding="utf-8"?>
<p:tagLst xmlns:p="http://schemas.openxmlformats.org/presentationml/2006/main">
  <p:tag name="RAINPROBLEM" val="ProblemItem"/>
</p:tagLst>
</file>

<file path=ppt/tags/tag107.xml><?xml version="1.0" encoding="utf-8"?>
<p:tagLst xmlns:p="http://schemas.openxmlformats.org/presentationml/2006/main">
  <p:tag name="RAINPROBLEM" val="ProblemItem"/>
</p:tagLst>
</file>

<file path=ppt/tags/tag108.xml><?xml version="1.0" encoding="utf-8"?>
<p:tagLst xmlns:p="http://schemas.openxmlformats.org/presentationml/2006/main">
  <p:tag name="RAINPROBLEM" val="ProblemItem"/>
</p:tagLst>
</file>

<file path=ppt/tags/tag109.xml><?xml version="1.0" encoding="utf-8"?>
<p:tagLst xmlns:p="http://schemas.openxmlformats.org/presentationml/2006/main">
  <p:tag name="RAINPROBLEM" val="ProblemItem"/>
</p:tagLst>
</file>

<file path=ppt/tags/tag11.xml><?xml version="1.0" encoding="utf-8"?>
<p:tagLst xmlns:p="http://schemas.openxmlformats.org/presentationml/2006/main">
  <p:tag name="RAINPROBLEMTYPE" val="ProblemTypeMarker"/>
</p:tagLst>
</file>

<file path=ppt/tags/tag110.xml><?xml version="1.0" encoding="utf-8"?>
<p:tagLst xmlns:p="http://schemas.openxmlformats.org/presentationml/2006/main">
  <p:tag name="RAINPROBLEM" val="ProblemBullet"/>
  <p:tag name="RAINPROBLEMTYPE" val="MultipleChoice"/>
  <p:tag name="RAINBULLET" val="Wrong"/>
</p:tagLst>
</file>

<file path=ppt/tags/tag111.xml><?xml version="1.0" encoding="utf-8"?>
<p:tagLst xmlns:p="http://schemas.openxmlformats.org/presentationml/2006/main">
  <p:tag name="RAINPROBLEM" val="ProblemBullet"/>
  <p:tag name="RAINPROBLEMTYPE" val="MultipleChoice"/>
  <p:tag name="RAINBULLET" val="Wrong"/>
</p:tagLst>
</file>

<file path=ppt/tags/tag112.xml><?xml version="1.0" encoding="utf-8"?>
<p:tagLst xmlns:p="http://schemas.openxmlformats.org/presentationml/2006/main">
  <p:tag name="RAINPROBLEM" val="ProblemBullet"/>
  <p:tag name="RAINPROBLEMTYPE" val="MultipleChoice"/>
  <p:tag name="RAINBULLET" val="Correct"/>
</p:tagLst>
</file>

<file path=ppt/tags/tag113.xml><?xml version="1.0" encoding="utf-8"?>
<p:tagLst xmlns:p="http://schemas.openxmlformats.org/presentationml/2006/main">
  <p:tag name="RAINPROBLEM" val="ProblemBullet"/>
  <p:tag name="RAINPROBLEMTYPE" val="MultipleChoice"/>
  <p:tag name="RAINBULLET" val="Wrong"/>
</p:tagLst>
</file>

<file path=ppt/tags/tag114.xml><?xml version="1.0" encoding="utf-8"?>
<p:tagLst xmlns:p="http://schemas.openxmlformats.org/presentationml/2006/main">
  <p:tag name="RAINPROBLEM" val="ProblemSubmit"/>
  <p:tag name="RAINPROBLEMTYPE" val="MultipleChoice"/>
</p:tagLst>
</file>

<file path=ppt/tags/tag115.xml><?xml version="1.0" encoding="utf-8"?>
<p:tagLst xmlns:p="http://schemas.openxmlformats.org/presentationml/2006/main">
  <p:tag name="RAINPROBLEMTYPE" val="ProblemTypeMarker"/>
</p:tagLst>
</file>

<file path=ppt/tags/tag116.xml><?xml version="1.0" encoding="utf-8"?>
<p:tagLst xmlns:p="http://schemas.openxmlformats.org/presentationml/2006/main">
  <p:tag name="RAINPROBLEMTYPE" val="ProblemTypeMarker"/>
</p:tagLst>
</file>

<file path=ppt/tags/tag117.xml><?xml version="1.0" encoding="utf-8"?>
<p:tagLst xmlns:p="http://schemas.openxmlformats.org/presentationml/2006/main">
  <p:tag name="RAINPROBLEMTYPE" val="ProblemTypeMarker"/>
</p:tagLst>
</file>

<file path=ppt/tags/tag118.xml><?xml version="1.0" encoding="utf-8"?>
<p:tagLst xmlns:p="http://schemas.openxmlformats.org/presentationml/2006/main">
  <p:tag name="RAINPROBLEMTYPE" val="ProblemTypeMarker"/>
</p:tagLst>
</file>

<file path=ppt/tags/tag119.xml><?xml version="1.0" encoding="utf-8"?>
<p:tagLst xmlns:p="http://schemas.openxmlformats.org/presentationml/2006/main">
  <p:tag name="RAINPROBLEMTYPE" val="ProblemTypeMarker"/>
</p:tagLst>
</file>

<file path=ppt/tags/tag12.xml><?xml version="1.0" encoding="utf-8"?>
<p:tagLst xmlns:p="http://schemas.openxmlformats.org/presentationml/2006/main">
  <p:tag name="RAINPROBLEMTYPE" val="ProblemTypeMarker"/>
</p:tagLst>
</file>

<file path=ppt/tags/tag120.xml><?xml version="1.0" encoding="utf-8"?>
<p:tagLst xmlns:p="http://schemas.openxmlformats.org/presentationml/2006/main">
  <p:tag name="RAINPROBLEM" val="ProblemSetting"/>
  <p:tag name="RAINPROBLEMTYPE" val="MultipleChoice"/>
</p:tagLst>
</file>

<file path=ppt/tags/tag121.xml><?xml version="1.0" encoding="utf-8"?>
<p:tagLst xmlns:p="http://schemas.openxmlformats.org/presentationml/2006/main">
  <p:tag name="RAINPROBLEM" val="MultipleChoice"/>
  <p:tag name="PROBLEMSCORE" val="1.0"/>
</p:tagLst>
</file>

<file path=ppt/tags/tag122.xml><?xml version="1.0" encoding="utf-8"?>
<p:tagLst xmlns:p="http://schemas.openxmlformats.org/presentationml/2006/main">
  <p:tag name="RAINPROBLEM" val="ProblemBody"/>
</p:tagLst>
</file>

<file path=ppt/tags/tag123.xml><?xml version="1.0" encoding="utf-8"?>
<p:tagLst xmlns:p="http://schemas.openxmlformats.org/presentationml/2006/main">
  <p:tag name="RAINPROBLEM" val="ProblemItem"/>
</p:tagLst>
</file>

<file path=ppt/tags/tag124.xml><?xml version="1.0" encoding="utf-8"?>
<p:tagLst xmlns:p="http://schemas.openxmlformats.org/presentationml/2006/main">
  <p:tag name="RAINPROBLEM" val="ProblemItem"/>
</p:tagLst>
</file>

<file path=ppt/tags/tag125.xml><?xml version="1.0" encoding="utf-8"?>
<p:tagLst xmlns:p="http://schemas.openxmlformats.org/presentationml/2006/main">
  <p:tag name="RAINPROBLEM" val="ProblemItem"/>
</p:tagLst>
</file>

<file path=ppt/tags/tag126.xml><?xml version="1.0" encoding="utf-8"?>
<p:tagLst xmlns:p="http://schemas.openxmlformats.org/presentationml/2006/main">
  <p:tag name="RAINPROBLEM" val="ProblemItem"/>
</p:tagLst>
</file>

<file path=ppt/tags/tag127.xml><?xml version="1.0" encoding="utf-8"?>
<p:tagLst xmlns:p="http://schemas.openxmlformats.org/presentationml/2006/main">
  <p:tag name="RAINPROBLEM" val="ProblemBullet"/>
  <p:tag name="RAINPROBLEMTYPE" val="MultipleChoice"/>
  <p:tag name="RAINBULLET" val="Wrong"/>
</p:tagLst>
</file>

<file path=ppt/tags/tag128.xml><?xml version="1.0" encoding="utf-8"?>
<p:tagLst xmlns:p="http://schemas.openxmlformats.org/presentationml/2006/main">
  <p:tag name="RAINPROBLEM" val="ProblemBullet"/>
  <p:tag name="RAINPROBLEMTYPE" val="MultipleChoice"/>
  <p:tag name="RAINBULLET" val="Wrong"/>
</p:tagLst>
</file>

<file path=ppt/tags/tag129.xml><?xml version="1.0" encoding="utf-8"?>
<p:tagLst xmlns:p="http://schemas.openxmlformats.org/presentationml/2006/main">
  <p:tag name="RAINPROBLEM" val="ProblemBullet"/>
  <p:tag name="RAINPROBLEMTYPE" val="MultipleChoice"/>
  <p:tag name="RAINBULLET" val="Correct"/>
</p:tagLst>
</file>

<file path=ppt/tags/tag13.xml><?xml version="1.0" encoding="utf-8"?>
<p:tagLst xmlns:p="http://schemas.openxmlformats.org/presentationml/2006/main">
  <p:tag name="RAINPROBLEMTYPE" val="ProblemTypeMarker"/>
</p:tagLst>
</file>

<file path=ppt/tags/tag130.xml><?xml version="1.0" encoding="utf-8"?>
<p:tagLst xmlns:p="http://schemas.openxmlformats.org/presentationml/2006/main">
  <p:tag name="RAINPROBLEM" val="ProblemBullet"/>
  <p:tag name="RAINPROBLEMTYPE" val="MultipleChoice"/>
  <p:tag name="RAINBULLET" val="Wrong"/>
</p:tagLst>
</file>

<file path=ppt/tags/tag131.xml><?xml version="1.0" encoding="utf-8"?>
<p:tagLst xmlns:p="http://schemas.openxmlformats.org/presentationml/2006/main">
  <p:tag name="RAINPROBLEM" val="ProblemSubmit"/>
  <p:tag name="RAINPROBLEMTYPE" val="MultipleChoice"/>
</p:tagLst>
</file>

<file path=ppt/tags/tag132.xml><?xml version="1.0" encoding="utf-8"?>
<p:tagLst xmlns:p="http://schemas.openxmlformats.org/presentationml/2006/main">
  <p:tag name="RAINPROBLEMTYPE" val="ProblemTypeMarker"/>
</p:tagLst>
</file>

<file path=ppt/tags/tag133.xml><?xml version="1.0" encoding="utf-8"?>
<p:tagLst xmlns:p="http://schemas.openxmlformats.org/presentationml/2006/main">
  <p:tag name="RAINPROBLEMTYPE" val="ProblemTypeMarker"/>
</p:tagLst>
</file>

<file path=ppt/tags/tag134.xml><?xml version="1.0" encoding="utf-8"?>
<p:tagLst xmlns:p="http://schemas.openxmlformats.org/presentationml/2006/main">
  <p:tag name="RAINPROBLEMTYPE" val="ProblemTypeMarker"/>
</p:tagLst>
</file>

<file path=ppt/tags/tag135.xml><?xml version="1.0" encoding="utf-8"?>
<p:tagLst xmlns:p="http://schemas.openxmlformats.org/presentationml/2006/main">
  <p:tag name="RAINPROBLEMTYPE" val="ProblemTypeMarker"/>
</p:tagLst>
</file>

<file path=ppt/tags/tag136.xml><?xml version="1.0" encoding="utf-8"?>
<p:tagLst xmlns:p="http://schemas.openxmlformats.org/presentationml/2006/main">
  <p:tag name="RAINPROBLEMTYPE" val="ProblemTypeMarker"/>
</p:tagLst>
</file>

<file path=ppt/tags/tag137.xml><?xml version="1.0" encoding="utf-8"?>
<p:tagLst xmlns:p="http://schemas.openxmlformats.org/presentationml/2006/main">
  <p:tag name="RAINPROBLEM" val="ProblemSetting"/>
  <p:tag name="RAINPROBLEMTYPE" val="MultipleChoice"/>
</p:tagLst>
</file>

<file path=ppt/tags/tag138.xml><?xml version="1.0" encoding="utf-8"?>
<p:tagLst xmlns:p="http://schemas.openxmlformats.org/presentationml/2006/main">
  <p:tag name="RAINPROBLEM" val="MultipleChoice"/>
  <p:tag name="PROBLEMSCORE" val="1.0"/>
</p:tagLst>
</file>

<file path=ppt/tags/tag139.xml><?xml version="1.0" encoding="utf-8"?>
<p:tagLst xmlns:p="http://schemas.openxmlformats.org/presentationml/2006/main">
  <p:tag name="RAINPROBLEM" val="ProblemBody"/>
</p:tagLst>
</file>

<file path=ppt/tags/tag14.xml><?xml version="1.0" encoding="utf-8"?>
<p:tagLst xmlns:p="http://schemas.openxmlformats.org/presentationml/2006/main">
  <p:tag name="RAINPROBLEMTYPE" val="ProblemTypeMarker"/>
</p:tagLst>
</file>

<file path=ppt/tags/tag140.xml><?xml version="1.0" encoding="utf-8"?>
<p:tagLst xmlns:p="http://schemas.openxmlformats.org/presentationml/2006/main">
  <p:tag name="RAINPROBLEM" val="ProblemSubmit"/>
  <p:tag name="RAINPROBLEMTYPE" val="ShortAnswer"/>
</p:tagLst>
</file>

<file path=ppt/tags/tag141.xml><?xml version="1.0" encoding="utf-8"?>
<p:tagLst xmlns:p="http://schemas.openxmlformats.org/presentationml/2006/main">
  <p:tag name="PRODUCTVERSIONTIP" val="PRODUCTVERSIONTIP"/>
</p:tagLst>
</file>

<file path=ppt/tags/tag142.xml><?xml version="1.0" encoding="utf-8"?>
<p:tagLst xmlns:p="http://schemas.openxmlformats.org/presentationml/2006/main">
  <p:tag name="RAINPROBLEM" val="ProblemRemarkBoard"/>
</p:tagLst>
</file>

<file path=ppt/tags/tag143.xml><?xml version="1.0" encoding="utf-8"?>
<p:tagLst xmlns:p="http://schemas.openxmlformats.org/presentationml/2006/main">
  <p:tag name="PROBLEMREMARKTITLE" val="ProblemRemarkBoardTip"/>
</p:tagLst>
</file>

<file path=ppt/tags/tag144.xml><?xml version="1.0" encoding="utf-8"?>
<p:tagLst xmlns:p="http://schemas.openxmlformats.org/presentationml/2006/main">
  <p:tag name="RAINPROBLEM" val="ProblemRemark"/>
</p:tagLst>
</file>

<file path=ppt/tags/tag145.xml><?xml version="1.0" encoding="utf-8"?>
<p:tagLst xmlns:p="http://schemas.openxmlformats.org/presentationml/2006/main">
  <p:tag name="PROBLEMREMARKTITLE" val="ProblemRemarkBoardTitle"/>
</p:tagLst>
</file>

<file path=ppt/tags/tag146.xml><?xml version="1.0" encoding="utf-8"?>
<p:tagLst xmlns:p="http://schemas.openxmlformats.org/presentationml/2006/main">
  <p:tag name="PROBLEMREMARKTITLE" val="ProblemRemarkBoardTitle"/>
</p:tagLst>
</file>

<file path=ppt/tags/tag147.xml><?xml version="1.0" encoding="utf-8"?>
<p:tagLst xmlns:p="http://schemas.openxmlformats.org/presentationml/2006/main">
  <p:tag name="PROBLEMREMARKTITLE" val="ProblemRemarkBoardTitle"/>
</p:tagLst>
</file>

<file path=ppt/tags/tag148.xml><?xml version="1.0" encoding="utf-8"?>
<p:tagLst xmlns:p="http://schemas.openxmlformats.org/presentationml/2006/main">
  <p:tag name="PROBLEMREMARKTITLE" val="ProblemRemarkBoardTitle"/>
</p:tagLst>
</file>

<file path=ppt/tags/tag149.xml><?xml version="1.0" encoding="utf-8"?>
<p:tagLst xmlns:p="http://schemas.openxmlformats.org/presentationml/2006/main">
  <p:tag name="PROBLEMREMARKTITLE" val="ProblemRemarkBoardTitle"/>
</p:tagLst>
</file>

<file path=ppt/tags/tag15.xml><?xml version="1.0" encoding="utf-8"?>
<p:tagLst xmlns:p="http://schemas.openxmlformats.org/presentationml/2006/main">
  <p:tag name="RAINPROBLEMTYPE" val="ProblemTypeMarker"/>
</p:tagLst>
</file>

<file path=ppt/tags/tag150.xml><?xml version="1.0" encoding="utf-8"?>
<p:tagLst xmlns:p="http://schemas.openxmlformats.org/presentationml/2006/main">
  <p:tag name="PROBLEMREMARKTITLE" val="ProblemRemarkBoardTitle"/>
</p:tagLst>
</file>

<file path=ppt/tags/tag151.xml><?xml version="1.0" encoding="utf-8"?>
<p:tagLst xmlns:p="http://schemas.openxmlformats.org/presentationml/2006/main">
  <p:tag name="PROBLEMREMARKTITLE" val="ProblemRemarkBoardTitle"/>
</p:tagLst>
</file>

<file path=ppt/tags/tag152.xml><?xml version="1.0" encoding="utf-8"?>
<p:tagLst xmlns:p="http://schemas.openxmlformats.org/presentationml/2006/main">
  <p:tag name="RAINPROBLEMTYPE" val="ProblemTypeMarker"/>
</p:tagLst>
</file>

<file path=ppt/tags/tag153.xml><?xml version="1.0" encoding="utf-8"?>
<p:tagLst xmlns:p="http://schemas.openxmlformats.org/presentationml/2006/main">
  <p:tag name="RAINPROBLEMTYPE" val="ProblemTypeMarker"/>
</p:tagLst>
</file>

<file path=ppt/tags/tag154.xml><?xml version="1.0" encoding="utf-8"?>
<p:tagLst xmlns:p="http://schemas.openxmlformats.org/presentationml/2006/main">
  <p:tag name="RAINPROBLEMTYPE" val="ProblemTypeMarker"/>
</p:tagLst>
</file>

<file path=ppt/tags/tag155.xml><?xml version="1.0" encoding="utf-8"?>
<p:tagLst xmlns:p="http://schemas.openxmlformats.org/presentationml/2006/main">
  <p:tag name="RAINPROBLEMTYPE" val="ProblemTypeMarker"/>
</p:tagLst>
</file>

<file path=ppt/tags/tag156.xml><?xml version="1.0" encoding="utf-8"?>
<p:tagLst xmlns:p="http://schemas.openxmlformats.org/presentationml/2006/main">
  <p:tag name="RAINPROBLEMTYPE" val="ProblemTypeMarker"/>
</p:tagLst>
</file>

<file path=ppt/tags/tag157.xml><?xml version="1.0" encoding="utf-8"?>
<p:tagLst xmlns:p="http://schemas.openxmlformats.org/presentationml/2006/main">
  <p:tag name="RAINPROBLEM" val="ProblemSetting"/>
  <p:tag name="RAINPROBLEMTYPE" val="ShortAnswer"/>
</p:tagLst>
</file>

<file path=ppt/tags/tag158.xml><?xml version="1.0" encoding="utf-8"?>
<p:tagLst xmlns:p="http://schemas.openxmlformats.org/presentationml/2006/main">
  <p:tag name="RAINPROBLEM" val="ShortAnswer"/>
  <p:tag name="PROBLEMSCORE" val="10.0"/>
  <p:tag name="PROBLEMHASREMARK" val="True"/>
  <p:tag name="PROBLEMVOICEALLOWED" val="False"/>
  <p:tag name="PROBLEMREMARK" val="class Cylinder:&#10;    r,h=1,1&#10;    def __init__(self,r,h):&#10;        self.r=r&#10;        self.h=h&#10;    def GetVolume(self):&#10;        return 3.14*self.r*self.r*self.h&#10;    def PrintInfo(self):&#10;        print('半径：%f，高：%f'%(self.r,self.h))&#10;if __name__=='__main__':&#10;    c=Cylinder(3.1,2.5)&#10;    c.PrintInfo()&#10;    print('圆柱体体积为：%f'%c.GetVolume())"/>
</p:tagLst>
</file>

<file path=ppt/tags/tag159.xml><?xml version="1.0" encoding="utf-8"?>
<p:tagLst xmlns:p="http://schemas.openxmlformats.org/presentationml/2006/main">
  <p:tag name="RAINPROBLEM" val="ProblemBody"/>
</p:tagLst>
</file>

<file path=ppt/tags/tag16.xml><?xml version="1.0" encoding="utf-8"?>
<p:tagLst xmlns:p="http://schemas.openxmlformats.org/presentationml/2006/main">
  <p:tag name="RAINPROBLEM" val="ProblemSetting"/>
  <p:tag name="RAINPROBLEMTYPE" val="MultipleChoiceMA"/>
</p:tagLst>
</file>

<file path=ppt/tags/tag160.xml><?xml version="1.0" encoding="utf-8"?>
<p:tagLst xmlns:p="http://schemas.openxmlformats.org/presentationml/2006/main">
  <p:tag name="RAINPROBLEM" val="ProblemItem"/>
</p:tagLst>
</file>

<file path=ppt/tags/tag161.xml><?xml version="1.0" encoding="utf-8"?>
<p:tagLst xmlns:p="http://schemas.openxmlformats.org/presentationml/2006/main">
  <p:tag name="RAINPROBLEM" val="ProblemItem"/>
</p:tagLst>
</file>

<file path=ppt/tags/tag162.xml><?xml version="1.0" encoding="utf-8"?>
<p:tagLst xmlns:p="http://schemas.openxmlformats.org/presentationml/2006/main">
  <p:tag name="RAINPROBLEM" val="ProblemItem"/>
</p:tagLst>
</file>

<file path=ppt/tags/tag163.xml><?xml version="1.0" encoding="utf-8"?>
<p:tagLst xmlns:p="http://schemas.openxmlformats.org/presentationml/2006/main">
  <p:tag name="RAINPROBLEM" val="ProblemItem"/>
</p:tagLst>
</file>

<file path=ppt/tags/tag164.xml><?xml version="1.0" encoding="utf-8"?>
<p:tagLst xmlns:p="http://schemas.openxmlformats.org/presentationml/2006/main">
  <p:tag name="RAINPROBLEM" val="ProblemBullet"/>
  <p:tag name="RAINPROBLEMTYPE" val="MultipleChoice"/>
  <p:tag name="RAINBULLET" val="Wrong"/>
</p:tagLst>
</file>

<file path=ppt/tags/tag165.xml><?xml version="1.0" encoding="utf-8"?>
<p:tagLst xmlns:p="http://schemas.openxmlformats.org/presentationml/2006/main">
  <p:tag name="RAINPROBLEM" val="ProblemBullet"/>
  <p:tag name="RAINPROBLEMTYPE" val="MultipleChoice"/>
  <p:tag name="RAINBULLET" val="Correct"/>
</p:tagLst>
</file>

<file path=ppt/tags/tag166.xml><?xml version="1.0" encoding="utf-8"?>
<p:tagLst xmlns:p="http://schemas.openxmlformats.org/presentationml/2006/main">
  <p:tag name="RAINPROBLEM" val="ProblemBullet"/>
  <p:tag name="RAINPROBLEMTYPE" val="MultipleChoice"/>
  <p:tag name="RAINBULLET" val="Wrong"/>
</p:tagLst>
</file>

<file path=ppt/tags/tag167.xml><?xml version="1.0" encoding="utf-8"?>
<p:tagLst xmlns:p="http://schemas.openxmlformats.org/presentationml/2006/main">
  <p:tag name="RAINPROBLEM" val="ProblemBullet"/>
  <p:tag name="RAINPROBLEMTYPE" val="MultipleChoice"/>
  <p:tag name="RAINBULLET" val="Wrong"/>
</p:tagLst>
</file>

<file path=ppt/tags/tag168.xml><?xml version="1.0" encoding="utf-8"?>
<p:tagLst xmlns:p="http://schemas.openxmlformats.org/presentationml/2006/main">
  <p:tag name="RAINPROBLEM" val="ProblemSubmit"/>
  <p:tag name="RAINPROBLEMTYPE" val="MultipleChoice"/>
</p:tagLst>
</file>

<file path=ppt/tags/tag169.xml><?xml version="1.0" encoding="utf-8"?>
<p:tagLst xmlns:p="http://schemas.openxmlformats.org/presentationml/2006/main">
  <p:tag name="RAINPROBLEMTYPE" val="ProblemTypeMarker"/>
</p:tagLst>
</file>

<file path=ppt/tags/tag17.xml><?xml version="1.0" encoding="utf-8"?>
<p:tagLst xmlns:p="http://schemas.openxmlformats.org/presentationml/2006/main">
  <p:tag name="RAINPROBLEM" val="MultipleChoiceMA"/>
  <p:tag name="PROBLEMSCORE" val="1.0"/>
  <p:tag name="PROBLEMSCORE_HALF" val="0.0"/>
</p:tagLst>
</file>

<file path=ppt/tags/tag170.xml><?xml version="1.0" encoding="utf-8"?>
<p:tagLst xmlns:p="http://schemas.openxmlformats.org/presentationml/2006/main">
  <p:tag name="RAINPROBLEMTYPE" val="ProblemTypeMarker"/>
</p:tagLst>
</file>

<file path=ppt/tags/tag171.xml><?xml version="1.0" encoding="utf-8"?>
<p:tagLst xmlns:p="http://schemas.openxmlformats.org/presentationml/2006/main">
  <p:tag name="RAINPROBLEMTYPE" val="ProblemTypeMarker"/>
</p:tagLst>
</file>

<file path=ppt/tags/tag172.xml><?xml version="1.0" encoding="utf-8"?>
<p:tagLst xmlns:p="http://schemas.openxmlformats.org/presentationml/2006/main">
  <p:tag name="RAINPROBLEMTYPE" val="ProblemTypeMarker"/>
</p:tagLst>
</file>

<file path=ppt/tags/tag173.xml><?xml version="1.0" encoding="utf-8"?>
<p:tagLst xmlns:p="http://schemas.openxmlformats.org/presentationml/2006/main">
  <p:tag name="RAINPROBLEMTYPE" val="ProblemTypeMarker"/>
</p:tagLst>
</file>

<file path=ppt/tags/tag174.xml><?xml version="1.0" encoding="utf-8"?>
<p:tagLst xmlns:p="http://schemas.openxmlformats.org/presentationml/2006/main">
  <p:tag name="RAINPROBLEM" val="ProblemSetting"/>
  <p:tag name="RAINPROBLEMTYPE" val="MultipleChoice"/>
</p:tagLst>
</file>

<file path=ppt/tags/tag175.xml><?xml version="1.0" encoding="utf-8"?>
<p:tagLst xmlns:p="http://schemas.openxmlformats.org/presentationml/2006/main">
  <p:tag name="RAINPROBLEM" val="MultipleChoice"/>
  <p:tag name="PROBLEMSCORE" val="1.0"/>
</p:tagLst>
</file>

<file path=ppt/tags/tag176.xml><?xml version="1.0" encoding="utf-8"?>
<p:tagLst xmlns:p="http://schemas.openxmlformats.org/presentationml/2006/main">
  <p:tag name="RAINPROBLEM" val="ProblemBody"/>
</p:tagLst>
</file>

<file path=ppt/tags/tag177.xml><?xml version="1.0" encoding="utf-8"?>
<p:tagLst xmlns:p="http://schemas.openxmlformats.org/presentationml/2006/main">
  <p:tag name="RAINPROBLEM" val="ProblemItem"/>
</p:tagLst>
</file>

<file path=ppt/tags/tag178.xml><?xml version="1.0" encoding="utf-8"?>
<p:tagLst xmlns:p="http://schemas.openxmlformats.org/presentationml/2006/main">
  <p:tag name="RAINPROBLEM" val="ProblemItem"/>
</p:tagLst>
</file>

<file path=ppt/tags/tag179.xml><?xml version="1.0" encoding="utf-8"?>
<p:tagLst xmlns:p="http://schemas.openxmlformats.org/presentationml/2006/main">
  <p:tag name="RAINPROBLEM" val="ProblemItem"/>
</p:tagLst>
</file>

<file path=ppt/tags/tag18.xml><?xml version="1.0" encoding="utf-8"?>
<p:tagLst xmlns:p="http://schemas.openxmlformats.org/presentationml/2006/main">
  <p:tag name="RAINPROBLEM" val="ProblemBody"/>
</p:tagLst>
</file>

<file path=ppt/tags/tag180.xml><?xml version="1.0" encoding="utf-8"?>
<p:tagLst xmlns:p="http://schemas.openxmlformats.org/presentationml/2006/main">
  <p:tag name="RAINPROBLEM" val="ProblemItem"/>
</p:tagLst>
</file>

<file path=ppt/tags/tag181.xml><?xml version="1.0" encoding="utf-8"?>
<p:tagLst xmlns:p="http://schemas.openxmlformats.org/presentationml/2006/main">
  <p:tag name="RAINPROBLEM" val="ProblemBullet"/>
  <p:tag name="RAINPROBLEMTYPE" val="MultipleChoice"/>
  <p:tag name="RAINBULLET" val="Wrong"/>
</p:tagLst>
</file>

<file path=ppt/tags/tag182.xml><?xml version="1.0" encoding="utf-8"?>
<p:tagLst xmlns:p="http://schemas.openxmlformats.org/presentationml/2006/main">
  <p:tag name="RAINPROBLEM" val="ProblemBullet"/>
  <p:tag name="RAINPROBLEMTYPE" val="MultipleChoice"/>
  <p:tag name="RAINBULLET" val="Correct"/>
</p:tagLst>
</file>

<file path=ppt/tags/tag183.xml><?xml version="1.0" encoding="utf-8"?>
<p:tagLst xmlns:p="http://schemas.openxmlformats.org/presentationml/2006/main">
  <p:tag name="RAINPROBLEM" val="ProblemBullet"/>
  <p:tag name="RAINPROBLEMTYPE" val="MultipleChoice"/>
  <p:tag name="RAINBULLET" val="Wrong"/>
</p:tagLst>
</file>

<file path=ppt/tags/tag184.xml><?xml version="1.0" encoding="utf-8"?>
<p:tagLst xmlns:p="http://schemas.openxmlformats.org/presentationml/2006/main">
  <p:tag name="RAINPROBLEM" val="ProblemBullet"/>
  <p:tag name="RAINPROBLEMTYPE" val="MultipleChoice"/>
  <p:tag name="RAINBULLET" val="Wrong"/>
</p:tagLst>
</file>

<file path=ppt/tags/tag185.xml><?xml version="1.0" encoding="utf-8"?>
<p:tagLst xmlns:p="http://schemas.openxmlformats.org/presentationml/2006/main">
  <p:tag name="RAINPROBLEM" val="ProblemSubmit"/>
  <p:tag name="RAINPROBLEMTYPE" val="MultipleChoice"/>
</p:tagLst>
</file>

<file path=ppt/tags/tag186.xml><?xml version="1.0" encoding="utf-8"?>
<p:tagLst xmlns:p="http://schemas.openxmlformats.org/presentationml/2006/main">
  <p:tag name="RAINPROBLEMTYPE" val="ProblemTypeMarker"/>
</p:tagLst>
</file>

<file path=ppt/tags/tag187.xml><?xml version="1.0" encoding="utf-8"?>
<p:tagLst xmlns:p="http://schemas.openxmlformats.org/presentationml/2006/main">
  <p:tag name="RAINPROBLEMTYPE" val="ProblemTypeMarker"/>
</p:tagLst>
</file>

<file path=ppt/tags/tag188.xml><?xml version="1.0" encoding="utf-8"?>
<p:tagLst xmlns:p="http://schemas.openxmlformats.org/presentationml/2006/main">
  <p:tag name="RAINPROBLEMTYPE" val="ProblemTypeMarker"/>
</p:tagLst>
</file>

<file path=ppt/tags/tag189.xml><?xml version="1.0" encoding="utf-8"?>
<p:tagLst xmlns:p="http://schemas.openxmlformats.org/presentationml/2006/main">
  <p:tag name="RAINPROBLEMTYPE" val="ProblemTypeMarker"/>
</p:tagLst>
</file>

<file path=ppt/tags/tag19.xml><?xml version="1.0" encoding="utf-8"?>
<p:tagLst xmlns:p="http://schemas.openxmlformats.org/presentationml/2006/main">
  <p:tag name="RAINPROBLEM" val="ProblemSubmit"/>
  <p:tag name="RAINPROBLEMTYPE" val="ShortAnswer"/>
</p:tagLst>
</file>

<file path=ppt/tags/tag190.xml><?xml version="1.0" encoding="utf-8"?>
<p:tagLst xmlns:p="http://schemas.openxmlformats.org/presentationml/2006/main">
  <p:tag name="RAINPROBLEMTYPE" val="ProblemTypeMarker"/>
</p:tagLst>
</file>

<file path=ppt/tags/tag191.xml><?xml version="1.0" encoding="utf-8"?>
<p:tagLst xmlns:p="http://schemas.openxmlformats.org/presentationml/2006/main">
  <p:tag name="RAINPROBLEM" val="ProblemSetting"/>
  <p:tag name="RAINPROBLEMTYPE" val="MultipleChoice"/>
</p:tagLst>
</file>

<file path=ppt/tags/tag192.xml><?xml version="1.0" encoding="utf-8"?>
<p:tagLst xmlns:p="http://schemas.openxmlformats.org/presentationml/2006/main">
  <p:tag name="RAINPROBLEM" val="MultipleChoice"/>
  <p:tag name="PROBLEMSCORE" val="1.0"/>
</p:tagLst>
</file>

<file path=ppt/tags/tag193.xml><?xml version="1.0" encoding="utf-8"?>
<p:tagLst xmlns:p="http://schemas.openxmlformats.org/presentationml/2006/main">
  <p:tag name="RAINPROBLEM" val="ProblemBody"/>
</p:tagLst>
</file>

<file path=ppt/tags/tag194.xml><?xml version="1.0" encoding="utf-8"?>
<p:tagLst xmlns:p="http://schemas.openxmlformats.org/presentationml/2006/main">
  <p:tag name="RAINPROBLEM" val="ProblemItem"/>
</p:tagLst>
</file>

<file path=ppt/tags/tag195.xml><?xml version="1.0" encoding="utf-8"?>
<p:tagLst xmlns:p="http://schemas.openxmlformats.org/presentationml/2006/main">
  <p:tag name="RAINPROBLEM" val="ProblemItem"/>
</p:tagLst>
</file>

<file path=ppt/tags/tag196.xml><?xml version="1.0" encoding="utf-8"?>
<p:tagLst xmlns:p="http://schemas.openxmlformats.org/presentationml/2006/main">
  <p:tag name="RAINPROBLEM" val="ProblemItem"/>
</p:tagLst>
</file>

<file path=ppt/tags/tag197.xml><?xml version="1.0" encoding="utf-8"?>
<p:tagLst xmlns:p="http://schemas.openxmlformats.org/presentationml/2006/main">
  <p:tag name="RAINPROBLEM" val="ProblemItem"/>
</p:tagLst>
</file>

<file path=ppt/tags/tag198.xml><?xml version="1.0" encoding="utf-8"?>
<p:tagLst xmlns:p="http://schemas.openxmlformats.org/presentationml/2006/main">
  <p:tag name="RAINPROBLEM" val="ProblemBullet"/>
  <p:tag name="RAINPROBLEMTYPE" val="MultipleChoiceMA"/>
  <p:tag name="RAINBULLET" val="Correct"/>
</p:tagLst>
</file>

<file path=ppt/tags/tag199.xml><?xml version="1.0" encoding="utf-8"?>
<p:tagLst xmlns:p="http://schemas.openxmlformats.org/presentationml/2006/main">
  <p:tag name="RAINPROBLEM" val="ProblemBullet"/>
  <p:tag name="RAINPROBLEMTYPE" val="MultipleChoiceMA"/>
  <p:tag name="RAINBULLET" val="Wrong"/>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PRODUCTVERSIONTIP" val="PRODUCTVERSIONTIP"/>
</p:tagLst>
</file>

<file path=ppt/tags/tag200.xml><?xml version="1.0" encoding="utf-8"?>
<p:tagLst xmlns:p="http://schemas.openxmlformats.org/presentationml/2006/main">
  <p:tag name="RAINPROBLEM" val="ProblemBullet"/>
  <p:tag name="RAINPROBLEMTYPE" val="MultipleChoiceMA"/>
  <p:tag name="RAINBULLET" val="Correct"/>
</p:tagLst>
</file>

<file path=ppt/tags/tag201.xml><?xml version="1.0" encoding="utf-8"?>
<p:tagLst xmlns:p="http://schemas.openxmlformats.org/presentationml/2006/main">
  <p:tag name="RAINPROBLEM" val="ProblemBullet"/>
  <p:tag name="RAINPROBLEMTYPE" val="MultipleChoiceMA"/>
  <p:tag name="RAINBULLET" val="Wrong"/>
</p:tagLst>
</file>

<file path=ppt/tags/tag202.xml><?xml version="1.0" encoding="utf-8"?>
<p:tagLst xmlns:p="http://schemas.openxmlformats.org/presentationml/2006/main">
  <p:tag name="RAINPROBLEM" val="ProblemSubmit"/>
  <p:tag name="RAINPROBLEMTYPE" val="MultipleChoiceMA"/>
</p:tagLst>
</file>

<file path=ppt/tags/tag203.xml><?xml version="1.0" encoding="utf-8"?>
<p:tagLst xmlns:p="http://schemas.openxmlformats.org/presentationml/2006/main">
  <p:tag name="RAINPROBLEMTYPE" val="ProblemTypeMarker"/>
</p:tagLst>
</file>

<file path=ppt/tags/tag204.xml><?xml version="1.0" encoding="utf-8"?>
<p:tagLst xmlns:p="http://schemas.openxmlformats.org/presentationml/2006/main">
  <p:tag name="RAINPROBLEMTYPE" val="ProblemTypeMarker"/>
</p:tagLst>
</file>

<file path=ppt/tags/tag205.xml><?xml version="1.0" encoding="utf-8"?>
<p:tagLst xmlns:p="http://schemas.openxmlformats.org/presentationml/2006/main">
  <p:tag name="RAINPROBLEMTYPE" val="ProblemTypeMarker"/>
</p:tagLst>
</file>

<file path=ppt/tags/tag206.xml><?xml version="1.0" encoding="utf-8"?>
<p:tagLst xmlns:p="http://schemas.openxmlformats.org/presentationml/2006/main">
  <p:tag name="RAINPROBLEMTYPE" val="ProblemTypeMarker"/>
</p:tagLst>
</file>

<file path=ppt/tags/tag207.xml><?xml version="1.0" encoding="utf-8"?>
<p:tagLst xmlns:p="http://schemas.openxmlformats.org/presentationml/2006/main">
  <p:tag name="RAINPROBLEMTYPE" val="ProblemTypeMarker"/>
</p:tagLst>
</file>

<file path=ppt/tags/tag208.xml><?xml version="1.0" encoding="utf-8"?>
<p:tagLst xmlns:p="http://schemas.openxmlformats.org/presentationml/2006/main">
  <p:tag name="RAINPROBLEM" val="ProblemSetting"/>
  <p:tag name="RAINPROBLEMTYPE" val="MultipleChoiceMA"/>
</p:tagLst>
</file>

<file path=ppt/tags/tag209.xml><?xml version="1.0" encoding="utf-8"?>
<p:tagLst xmlns:p="http://schemas.openxmlformats.org/presentationml/2006/main">
  <p:tag name="RAINPROBLEM" val="MultipleChoiceMA"/>
  <p:tag name="PROBLEMSCORE" val="1.0"/>
  <p:tag name="PROBLEMSCORE_HALF" val="0.0"/>
</p:tagLst>
</file>

<file path=ppt/tags/tag21.xml><?xml version="1.0" encoding="utf-8"?>
<p:tagLst xmlns:p="http://schemas.openxmlformats.org/presentationml/2006/main">
  <p:tag name="RAINPROBLEM" val="ProblemRemarkBoard"/>
</p:tagLst>
</file>

<file path=ppt/tags/tag210.xml><?xml version="1.0" encoding="utf-8"?>
<p:tagLst xmlns:p="http://schemas.openxmlformats.org/presentationml/2006/main">
  <p:tag name="RAINPROBLEM" val="ProblemBody"/>
</p:tagLst>
</file>

<file path=ppt/tags/tag211.xml><?xml version="1.0" encoding="utf-8"?>
<p:tagLst xmlns:p="http://schemas.openxmlformats.org/presentationml/2006/main">
  <p:tag name="RAINPROBLEM" val="ProblemItem"/>
</p:tagLst>
</file>

<file path=ppt/tags/tag212.xml><?xml version="1.0" encoding="utf-8"?>
<p:tagLst xmlns:p="http://schemas.openxmlformats.org/presentationml/2006/main">
  <p:tag name="RAINPROBLEM" val="ProblemItem"/>
</p:tagLst>
</file>

<file path=ppt/tags/tag213.xml><?xml version="1.0" encoding="utf-8"?>
<p:tagLst xmlns:p="http://schemas.openxmlformats.org/presentationml/2006/main">
  <p:tag name="RAINPROBLEM" val="ProblemItem"/>
</p:tagLst>
</file>

<file path=ppt/tags/tag214.xml><?xml version="1.0" encoding="utf-8"?>
<p:tagLst xmlns:p="http://schemas.openxmlformats.org/presentationml/2006/main">
  <p:tag name="RAINPROBLEM" val="ProblemItem"/>
</p:tagLst>
</file>

<file path=ppt/tags/tag215.xml><?xml version="1.0" encoding="utf-8"?>
<p:tagLst xmlns:p="http://schemas.openxmlformats.org/presentationml/2006/main">
  <p:tag name="RAINPROBLEM" val="ProblemBullet"/>
  <p:tag name="RAINPROBLEMTYPE" val="MultipleChoiceMA"/>
  <p:tag name="RAINBULLET" val="Correct"/>
</p:tagLst>
</file>

<file path=ppt/tags/tag216.xml><?xml version="1.0" encoding="utf-8"?>
<p:tagLst xmlns:p="http://schemas.openxmlformats.org/presentationml/2006/main">
  <p:tag name="RAINPROBLEM" val="ProblemBullet"/>
  <p:tag name="RAINPROBLEMTYPE" val="MultipleChoiceMA"/>
  <p:tag name="RAINBULLET" val="Correct"/>
</p:tagLst>
</file>

<file path=ppt/tags/tag217.xml><?xml version="1.0" encoding="utf-8"?>
<p:tagLst xmlns:p="http://schemas.openxmlformats.org/presentationml/2006/main">
  <p:tag name="RAINPROBLEM" val="ProblemBullet"/>
  <p:tag name="RAINPROBLEMTYPE" val="MultipleChoiceMA"/>
  <p:tag name="RAINBULLET" val="Wrong"/>
</p:tagLst>
</file>

<file path=ppt/tags/tag218.xml><?xml version="1.0" encoding="utf-8"?>
<p:tagLst xmlns:p="http://schemas.openxmlformats.org/presentationml/2006/main">
  <p:tag name="RAINPROBLEM" val="ProblemBullet"/>
  <p:tag name="RAINPROBLEMTYPE" val="MultipleChoiceMA"/>
  <p:tag name="RAINBULLET" val="Wrong"/>
</p:tagLst>
</file>

<file path=ppt/tags/tag219.xml><?xml version="1.0" encoding="utf-8"?>
<p:tagLst xmlns:p="http://schemas.openxmlformats.org/presentationml/2006/main">
  <p:tag name="RAINPROBLEM" val="ProblemSubmit"/>
  <p:tag name="RAINPROBLEMTYPE" val="MultipleChoiceMA"/>
</p:tagLst>
</file>

<file path=ppt/tags/tag22.xml><?xml version="1.0" encoding="utf-8"?>
<p:tagLst xmlns:p="http://schemas.openxmlformats.org/presentationml/2006/main">
  <p:tag name="PROBLEMREMARKTITLE" val="ProblemRemarkBoardTip"/>
</p:tagLst>
</file>

<file path=ppt/tags/tag220.xml><?xml version="1.0" encoding="utf-8"?>
<p:tagLst xmlns:p="http://schemas.openxmlformats.org/presentationml/2006/main">
  <p:tag name="RAINPROBLEMTYPE" val="ProblemTypeMarker"/>
</p:tagLst>
</file>

<file path=ppt/tags/tag221.xml><?xml version="1.0" encoding="utf-8"?>
<p:tagLst xmlns:p="http://schemas.openxmlformats.org/presentationml/2006/main">
  <p:tag name="RAINPROBLEMTYPE" val="ProblemTypeMarker"/>
</p:tagLst>
</file>

<file path=ppt/tags/tag222.xml><?xml version="1.0" encoding="utf-8"?>
<p:tagLst xmlns:p="http://schemas.openxmlformats.org/presentationml/2006/main">
  <p:tag name="RAINPROBLEMTYPE" val="ProblemTypeMarker"/>
</p:tagLst>
</file>

<file path=ppt/tags/tag223.xml><?xml version="1.0" encoding="utf-8"?>
<p:tagLst xmlns:p="http://schemas.openxmlformats.org/presentationml/2006/main">
  <p:tag name="RAINPROBLEMTYPE" val="ProblemTypeMarker"/>
</p:tagLst>
</file>

<file path=ppt/tags/tag224.xml><?xml version="1.0" encoding="utf-8"?>
<p:tagLst xmlns:p="http://schemas.openxmlformats.org/presentationml/2006/main">
  <p:tag name="RAINPROBLEMTYPE" val="ProblemTypeMarker"/>
</p:tagLst>
</file>

<file path=ppt/tags/tag225.xml><?xml version="1.0" encoding="utf-8"?>
<p:tagLst xmlns:p="http://schemas.openxmlformats.org/presentationml/2006/main">
  <p:tag name="RAINPROBLEM" val="ProblemSetting"/>
  <p:tag name="RAINPROBLEMTYPE" val="MultipleChoiceMA"/>
</p:tagLst>
</file>

<file path=ppt/tags/tag226.xml><?xml version="1.0" encoding="utf-8"?>
<p:tagLst xmlns:p="http://schemas.openxmlformats.org/presentationml/2006/main">
  <p:tag name="RAINPROBLEM" val="MultipleChoiceMA"/>
  <p:tag name="PROBLEMSCORE" val="1.0"/>
  <p:tag name="PROBLEMSCORE_HALF" val="0.0"/>
</p:tagLst>
</file>

<file path=ppt/tags/tag227.xml><?xml version="1.0" encoding="utf-8"?>
<p:tagLst xmlns:p="http://schemas.openxmlformats.org/presentationml/2006/main">
  <p:tag name="RAINPROBLEM" val="ProblemBody"/>
</p:tagLst>
</file>

<file path=ppt/tags/tag228.xml><?xml version="1.0" encoding="utf-8"?>
<p:tagLst xmlns:p="http://schemas.openxmlformats.org/presentationml/2006/main">
  <p:tag name="RAINPROBLEM" val="ProblemSubmit"/>
  <p:tag name="RAINPROBLEMTYPE" val="FillBlank"/>
</p:tagLst>
</file>

<file path=ppt/tags/tag229.xml><?xml version="1.0" encoding="utf-8"?>
<p:tagLst xmlns:p="http://schemas.openxmlformats.org/presentationml/2006/main">
  <p:tag name="PRODUCTVERSIONTIP3" val="PRODUCTVERSIONTIP3"/>
</p:tagLst>
</file>

<file path=ppt/tags/tag23.xml><?xml version="1.0" encoding="utf-8"?>
<p:tagLst xmlns:p="http://schemas.openxmlformats.org/presentationml/2006/main">
  <p:tag name="RAINPROBLEM" val="ProblemRemark"/>
</p:tagLst>
</file>

<file path=ppt/tags/tag230.xml><?xml version="1.0" encoding="utf-8"?>
<p:tagLst xmlns:p="http://schemas.openxmlformats.org/presentationml/2006/main">
  <p:tag name="RAINPROBLEMTYPE" val="ProblemTypeMarker"/>
</p:tagLst>
</file>

<file path=ppt/tags/tag231.xml><?xml version="1.0" encoding="utf-8"?>
<p:tagLst xmlns:p="http://schemas.openxmlformats.org/presentationml/2006/main">
  <p:tag name="RAINPROBLEMTYPE" val="ProblemTypeMarker"/>
</p:tagLst>
</file>

<file path=ppt/tags/tag232.xml><?xml version="1.0" encoding="utf-8"?>
<p:tagLst xmlns:p="http://schemas.openxmlformats.org/presentationml/2006/main">
  <p:tag name="RAINPROBLEMTYPE" val="ProblemTypeMarker"/>
</p:tagLst>
</file>

<file path=ppt/tags/tag233.xml><?xml version="1.0" encoding="utf-8"?>
<p:tagLst xmlns:p="http://schemas.openxmlformats.org/presentationml/2006/main">
  <p:tag name="RAINPROBLEMTYPE" val="ProblemTypeMarker"/>
</p:tagLst>
</file>

<file path=ppt/tags/tag234.xml><?xml version="1.0" encoding="utf-8"?>
<p:tagLst xmlns:p="http://schemas.openxmlformats.org/presentationml/2006/main">
  <p:tag name="RAINPROBLEMTYPE" val="ProblemTypeMarker"/>
</p:tagLst>
</file>

<file path=ppt/tags/tag235.xml><?xml version="1.0" encoding="utf-8"?>
<p:tagLst xmlns:p="http://schemas.openxmlformats.org/presentationml/2006/main">
  <p:tag name="RAINPROBLEM" val="ProblemSetting"/>
  <p:tag name="RAINPROBLEMTYPE" val="FillBlank"/>
</p:tagLst>
</file>

<file path=ppt/tags/tag236.xml><?xml version="1.0" encoding="utf-8"?>
<p:tagLst xmlns:p="http://schemas.openxmlformats.org/presentationml/2006/main">
  <p:tag name="RAINPROBLEM" val="FillBlank"/>
  <p:tag name="PROBLEMBLANKKEYWORD" val="填空"/>
  <p:tag name="PROBLEMSCORE" val="1.0"/>
  <p:tag name="PROBLEMBLANK" val="[{&quot;Num&quot;:1,&quot;Score&quot;:1.0,&quot;Answers&quot;:[&quot;display&quot;,&quot;display&quot;],&quot;CaseSensitive&quot;:false,&quot;FuzzyMatch&quot;:false}]"/>
</p:tagLst>
</file>

<file path=ppt/tags/tag237.xml><?xml version="1.0" encoding="utf-8"?>
<p:tagLst xmlns:p="http://schemas.openxmlformats.org/presentationml/2006/main">
  <p:tag name="RAINPROBLEM" val="ProblemBody"/>
</p:tagLst>
</file>

<file path=ppt/tags/tag238.xml><?xml version="1.0" encoding="utf-8"?>
<p:tagLst xmlns:p="http://schemas.openxmlformats.org/presentationml/2006/main">
  <p:tag name="RAINPROBLEM" val="ProblemItem"/>
</p:tagLst>
</file>

<file path=ppt/tags/tag239.xml><?xml version="1.0" encoding="utf-8"?>
<p:tagLst xmlns:p="http://schemas.openxmlformats.org/presentationml/2006/main">
  <p:tag name="RAINPROBLEM" val="ProblemItem"/>
</p:tagLst>
</file>

<file path=ppt/tags/tag24.xml><?xml version="1.0" encoding="utf-8"?>
<p:tagLst xmlns:p="http://schemas.openxmlformats.org/presentationml/2006/main">
  <p:tag name="PROBLEMREMARKTITLE" val="ProblemRemarkBoardTitle"/>
</p:tagLst>
</file>

<file path=ppt/tags/tag240.xml><?xml version="1.0" encoding="utf-8"?>
<p:tagLst xmlns:p="http://schemas.openxmlformats.org/presentationml/2006/main">
  <p:tag name="RAINPROBLEM" val="ProblemItem"/>
</p:tagLst>
</file>

<file path=ppt/tags/tag241.xml><?xml version="1.0" encoding="utf-8"?>
<p:tagLst xmlns:p="http://schemas.openxmlformats.org/presentationml/2006/main">
  <p:tag name="RAINPROBLEM" val="ProblemItem"/>
</p:tagLst>
</file>

<file path=ppt/tags/tag242.xml><?xml version="1.0" encoding="utf-8"?>
<p:tagLst xmlns:p="http://schemas.openxmlformats.org/presentationml/2006/main">
  <p:tag name="RAINPROBLEM" val="ProblemBullet"/>
  <p:tag name="RAINPROBLEMTYPE" val="MultipleChoice"/>
  <p:tag name="RAINBULLET" val="Wrong"/>
</p:tagLst>
</file>

<file path=ppt/tags/tag243.xml><?xml version="1.0" encoding="utf-8"?>
<p:tagLst xmlns:p="http://schemas.openxmlformats.org/presentationml/2006/main">
  <p:tag name="RAINPROBLEM" val="ProblemBullet"/>
  <p:tag name="RAINPROBLEMTYPE" val="MultipleChoice"/>
  <p:tag name="RAINBULLET" val="Correct"/>
</p:tagLst>
</file>

<file path=ppt/tags/tag244.xml><?xml version="1.0" encoding="utf-8"?>
<p:tagLst xmlns:p="http://schemas.openxmlformats.org/presentationml/2006/main">
  <p:tag name="RAINPROBLEM" val="ProblemBullet"/>
  <p:tag name="RAINPROBLEMTYPE" val="MultipleChoice"/>
  <p:tag name="RAINBULLET" val="Wrong"/>
</p:tagLst>
</file>

<file path=ppt/tags/tag245.xml><?xml version="1.0" encoding="utf-8"?>
<p:tagLst xmlns:p="http://schemas.openxmlformats.org/presentationml/2006/main">
  <p:tag name="RAINPROBLEM" val="ProblemBullet"/>
  <p:tag name="RAINPROBLEMTYPE" val="MultipleChoice"/>
  <p:tag name="RAINBULLET" val="Wrong"/>
</p:tagLst>
</file>

<file path=ppt/tags/tag246.xml><?xml version="1.0" encoding="utf-8"?>
<p:tagLst xmlns:p="http://schemas.openxmlformats.org/presentationml/2006/main">
  <p:tag name="RAINPROBLEM" val="ProblemSubmit"/>
  <p:tag name="RAINPROBLEMTYPE" val="MultipleChoice"/>
</p:tagLst>
</file>

<file path=ppt/tags/tag247.xml><?xml version="1.0" encoding="utf-8"?>
<p:tagLst xmlns:p="http://schemas.openxmlformats.org/presentationml/2006/main">
  <p:tag name="RAINPROBLEMTYPE" val="ProblemTypeMarker"/>
</p:tagLst>
</file>

<file path=ppt/tags/tag248.xml><?xml version="1.0" encoding="utf-8"?>
<p:tagLst xmlns:p="http://schemas.openxmlformats.org/presentationml/2006/main">
  <p:tag name="RAINPROBLEMTYPE" val="ProblemTypeMarker"/>
</p:tagLst>
</file>

<file path=ppt/tags/tag249.xml><?xml version="1.0" encoding="utf-8"?>
<p:tagLst xmlns:p="http://schemas.openxmlformats.org/presentationml/2006/main">
  <p:tag name="RAINPROBLEMTYPE" val="ProblemTypeMarker"/>
</p:tagLst>
</file>

<file path=ppt/tags/tag25.xml><?xml version="1.0" encoding="utf-8"?>
<p:tagLst xmlns:p="http://schemas.openxmlformats.org/presentationml/2006/main">
  <p:tag name="PROBLEMREMARKTITLE" val="ProblemRemarkBoardTitle"/>
</p:tagLst>
</file>

<file path=ppt/tags/tag250.xml><?xml version="1.0" encoding="utf-8"?>
<p:tagLst xmlns:p="http://schemas.openxmlformats.org/presentationml/2006/main">
  <p:tag name="RAINPROBLEMTYPE" val="ProblemTypeMarker"/>
</p:tagLst>
</file>

<file path=ppt/tags/tag251.xml><?xml version="1.0" encoding="utf-8"?>
<p:tagLst xmlns:p="http://schemas.openxmlformats.org/presentationml/2006/main">
  <p:tag name="RAINPROBLEMTYPE" val="ProblemTypeMarker"/>
</p:tagLst>
</file>

<file path=ppt/tags/tag252.xml><?xml version="1.0" encoding="utf-8"?>
<p:tagLst xmlns:p="http://schemas.openxmlformats.org/presentationml/2006/main">
  <p:tag name="RAINPROBLEM" val="ProblemSetting"/>
  <p:tag name="RAINPROBLEMTYPE" val="MultipleChoice"/>
</p:tagLst>
</file>

<file path=ppt/tags/tag253.xml><?xml version="1.0" encoding="utf-8"?>
<p:tagLst xmlns:p="http://schemas.openxmlformats.org/presentationml/2006/main">
  <p:tag name="RAINPROBLEM" val="MultipleChoice"/>
  <p:tag name="PROBLEMSCORE" val="1.0"/>
</p:tagLst>
</file>

<file path=ppt/tags/tag254.xml><?xml version="1.0" encoding="utf-8"?>
<p:tagLst xmlns:p="http://schemas.openxmlformats.org/presentationml/2006/main">
  <p:tag name="RAINPROBLEM" val="ProblemBody"/>
</p:tagLst>
</file>

<file path=ppt/tags/tag255.xml><?xml version="1.0" encoding="utf-8"?>
<p:tagLst xmlns:p="http://schemas.openxmlformats.org/presentationml/2006/main">
  <p:tag name="RAINPROBLEM" val="ProblemItem"/>
</p:tagLst>
</file>

<file path=ppt/tags/tag256.xml><?xml version="1.0" encoding="utf-8"?>
<p:tagLst xmlns:p="http://schemas.openxmlformats.org/presentationml/2006/main">
  <p:tag name="RAINPROBLEM" val="ProblemItem"/>
</p:tagLst>
</file>

<file path=ppt/tags/tag257.xml><?xml version="1.0" encoding="utf-8"?>
<p:tagLst xmlns:p="http://schemas.openxmlformats.org/presentationml/2006/main">
  <p:tag name="RAINPROBLEM" val="ProblemItem"/>
</p:tagLst>
</file>

<file path=ppt/tags/tag258.xml><?xml version="1.0" encoding="utf-8"?>
<p:tagLst xmlns:p="http://schemas.openxmlformats.org/presentationml/2006/main">
  <p:tag name="RAINPROBLEM" val="ProblemItem"/>
</p:tagLst>
</file>

<file path=ppt/tags/tag259.xml><?xml version="1.0" encoding="utf-8"?>
<p:tagLst xmlns:p="http://schemas.openxmlformats.org/presentationml/2006/main">
  <p:tag name="RAINPROBLEM" val="ProblemBullet"/>
  <p:tag name="RAINPROBLEMTYPE" val="MultipleChoiceMA"/>
  <p:tag name="RAINBULLET" val="Correct"/>
</p:tagLst>
</file>

<file path=ppt/tags/tag26.xml><?xml version="1.0" encoding="utf-8"?>
<p:tagLst xmlns:p="http://schemas.openxmlformats.org/presentationml/2006/main">
  <p:tag name="PROBLEMREMARKTITLE" val="ProblemRemarkBoardTitle"/>
</p:tagLst>
</file>

<file path=ppt/tags/tag260.xml><?xml version="1.0" encoding="utf-8"?>
<p:tagLst xmlns:p="http://schemas.openxmlformats.org/presentationml/2006/main">
  <p:tag name="RAINPROBLEM" val="ProblemBullet"/>
  <p:tag name="RAINPROBLEMTYPE" val="MultipleChoiceMA"/>
  <p:tag name="RAINBULLET" val="Correct"/>
</p:tagLst>
</file>

<file path=ppt/tags/tag261.xml><?xml version="1.0" encoding="utf-8"?>
<p:tagLst xmlns:p="http://schemas.openxmlformats.org/presentationml/2006/main">
  <p:tag name="RAINPROBLEM" val="ProblemBullet"/>
  <p:tag name="RAINPROBLEMTYPE" val="MultipleChoiceMA"/>
  <p:tag name="RAINBULLET" val="Correct"/>
</p:tagLst>
</file>

<file path=ppt/tags/tag262.xml><?xml version="1.0" encoding="utf-8"?>
<p:tagLst xmlns:p="http://schemas.openxmlformats.org/presentationml/2006/main">
  <p:tag name="RAINPROBLEM" val="ProblemBullet"/>
  <p:tag name="RAINPROBLEMTYPE" val="MultipleChoiceMA"/>
  <p:tag name="RAINBULLET" val="Correct"/>
</p:tagLst>
</file>

<file path=ppt/tags/tag263.xml><?xml version="1.0" encoding="utf-8"?>
<p:tagLst xmlns:p="http://schemas.openxmlformats.org/presentationml/2006/main">
  <p:tag name="RAINPROBLEM" val="ProblemSubmit"/>
  <p:tag name="RAINPROBLEMTYPE" val="MultipleChoiceMA"/>
</p:tagLst>
</file>

<file path=ppt/tags/tag264.xml><?xml version="1.0" encoding="utf-8"?>
<p:tagLst xmlns:p="http://schemas.openxmlformats.org/presentationml/2006/main">
  <p:tag name="RAINPROBLEMTYPE" val="ProblemTypeMarker"/>
</p:tagLst>
</file>

<file path=ppt/tags/tag265.xml><?xml version="1.0" encoding="utf-8"?>
<p:tagLst xmlns:p="http://schemas.openxmlformats.org/presentationml/2006/main">
  <p:tag name="RAINPROBLEMTYPE" val="ProblemTypeMarker"/>
</p:tagLst>
</file>

<file path=ppt/tags/tag266.xml><?xml version="1.0" encoding="utf-8"?>
<p:tagLst xmlns:p="http://schemas.openxmlformats.org/presentationml/2006/main">
  <p:tag name="RAINPROBLEMTYPE" val="ProblemTypeMarker"/>
</p:tagLst>
</file>

<file path=ppt/tags/tag267.xml><?xml version="1.0" encoding="utf-8"?>
<p:tagLst xmlns:p="http://schemas.openxmlformats.org/presentationml/2006/main">
  <p:tag name="RAINPROBLEMTYPE" val="ProblemTypeMarker"/>
</p:tagLst>
</file>

<file path=ppt/tags/tag268.xml><?xml version="1.0" encoding="utf-8"?>
<p:tagLst xmlns:p="http://schemas.openxmlformats.org/presentationml/2006/main">
  <p:tag name="RAINPROBLEMTYPE" val="ProblemTypeMarker"/>
</p:tagLst>
</file>

<file path=ppt/tags/tag269.xml><?xml version="1.0" encoding="utf-8"?>
<p:tagLst xmlns:p="http://schemas.openxmlformats.org/presentationml/2006/main">
  <p:tag name="RAINPROBLEM" val="ProblemSetting"/>
  <p:tag name="RAINPROBLEMTYPE" val="MultipleChoiceMA"/>
</p:tagLst>
</file>

<file path=ppt/tags/tag27.xml><?xml version="1.0" encoding="utf-8"?>
<p:tagLst xmlns:p="http://schemas.openxmlformats.org/presentationml/2006/main">
  <p:tag name="PROBLEMREMARKTITLE" val="ProblemRemarkBoardTitle"/>
</p:tagLst>
</file>

<file path=ppt/tags/tag270.xml><?xml version="1.0" encoding="utf-8"?>
<p:tagLst xmlns:p="http://schemas.openxmlformats.org/presentationml/2006/main">
  <p:tag name="RAINPROBLEM" val="MultipleChoiceMA"/>
  <p:tag name="PROBLEMSCORE" val="1.0"/>
  <p:tag name="PROBLEMSCORE_HALF" val="0.0"/>
</p:tagLst>
</file>

<file path=ppt/tags/tag271.xml><?xml version="1.0" encoding="utf-8"?>
<p:tagLst xmlns:p="http://schemas.openxmlformats.org/presentationml/2006/main">
  <p:tag name="RAINPROBLEM" val="ProblemBody"/>
</p:tagLst>
</file>

<file path=ppt/tags/tag272.xml><?xml version="1.0" encoding="utf-8"?>
<p:tagLst xmlns:p="http://schemas.openxmlformats.org/presentationml/2006/main">
  <p:tag name="RAINPROBLEM" val="ProblemSubmit"/>
  <p:tag name="RAINPROBLEMTYPE" val="ShortAnswer"/>
</p:tagLst>
</file>

<file path=ppt/tags/tag273.xml><?xml version="1.0" encoding="utf-8"?>
<p:tagLst xmlns:p="http://schemas.openxmlformats.org/presentationml/2006/main">
  <p:tag name="PRODUCTVERSIONTIP" val="PRODUCTVERSIONTIP"/>
</p:tagLst>
</file>

<file path=ppt/tags/tag274.xml><?xml version="1.0" encoding="utf-8"?>
<p:tagLst xmlns:p="http://schemas.openxmlformats.org/presentationml/2006/main">
  <p:tag name="RAINPROBLEM" val="ProblemRemarkBoard"/>
</p:tagLst>
</file>

<file path=ppt/tags/tag275.xml><?xml version="1.0" encoding="utf-8"?>
<p:tagLst xmlns:p="http://schemas.openxmlformats.org/presentationml/2006/main">
  <p:tag name="PROBLEMREMARKTITLE" val="ProblemRemarkBoardTip"/>
</p:tagLst>
</file>

<file path=ppt/tags/tag276.xml><?xml version="1.0" encoding="utf-8"?>
<p:tagLst xmlns:p="http://schemas.openxmlformats.org/presentationml/2006/main">
  <p:tag name="RAINPROBLEM" val="ProblemRemark"/>
</p:tagLst>
</file>

<file path=ppt/tags/tag277.xml><?xml version="1.0" encoding="utf-8"?>
<p:tagLst xmlns:p="http://schemas.openxmlformats.org/presentationml/2006/main">
  <p:tag name="PROBLEMREMARKTITLE" val="ProblemRemarkBoardTitle"/>
</p:tagLst>
</file>

<file path=ppt/tags/tag278.xml><?xml version="1.0" encoding="utf-8"?>
<p:tagLst xmlns:p="http://schemas.openxmlformats.org/presentationml/2006/main">
  <p:tag name="PROBLEMREMARKTITLE" val="ProblemRemarkBoardTitle"/>
</p:tagLst>
</file>

<file path=ppt/tags/tag279.xml><?xml version="1.0" encoding="utf-8"?>
<p:tagLst xmlns:p="http://schemas.openxmlformats.org/presentationml/2006/main">
  <p:tag name="PROBLEMREMARKTITLE" val="ProblemRemarkBoardTitle"/>
</p:tagLst>
</file>

<file path=ppt/tags/tag28.xml><?xml version="1.0" encoding="utf-8"?>
<p:tagLst xmlns:p="http://schemas.openxmlformats.org/presentationml/2006/main">
  <p:tag name="PROBLEMREMARKTITLE" val="ProblemRemarkBoardTitle"/>
</p:tagLst>
</file>

<file path=ppt/tags/tag280.xml><?xml version="1.0" encoding="utf-8"?>
<p:tagLst xmlns:p="http://schemas.openxmlformats.org/presentationml/2006/main">
  <p:tag name="PROBLEMREMARKTITLE" val="ProblemRemarkBoardTitle"/>
</p:tagLst>
</file>

<file path=ppt/tags/tag281.xml><?xml version="1.0" encoding="utf-8"?>
<p:tagLst xmlns:p="http://schemas.openxmlformats.org/presentationml/2006/main">
  <p:tag name="PROBLEMREMARKTITLE" val="ProblemRemarkBoardTitle"/>
</p:tagLst>
</file>

<file path=ppt/tags/tag282.xml><?xml version="1.0" encoding="utf-8"?>
<p:tagLst xmlns:p="http://schemas.openxmlformats.org/presentationml/2006/main">
  <p:tag name="PROBLEMREMARKTITLE" val="ProblemRemarkBoardTitle"/>
</p:tagLst>
</file>

<file path=ppt/tags/tag283.xml><?xml version="1.0" encoding="utf-8"?>
<p:tagLst xmlns:p="http://schemas.openxmlformats.org/presentationml/2006/main">
  <p:tag name="PROBLEMREMARKTITLE" val="ProblemRemarkBoardTitle"/>
</p:tagLst>
</file>

<file path=ppt/tags/tag284.xml><?xml version="1.0" encoding="utf-8"?>
<p:tagLst xmlns:p="http://schemas.openxmlformats.org/presentationml/2006/main">
  <p:tag name="RAINPROBLEMTYPE" val="ProblemTypeMarker"/>
</p:tagLst>
</file>

<file path=ppt/tags/tag285.xml><?xml version="1.0" encoding="utf-8"?>
<p:tagLst xmlns:p="http://schemas.openxmlformats.org/presentationml/2006/main">
  <p:tag name="RAINPROBLEMTYPE" val="ProblemTypeMarker"/>
</p:tagLst>
</file>

<file path=ppt/tags/tag286.xml><?xml version="1.0" encoding="utf-8"?>
<p:tagLst xmlns:p="http://schemas.openxmlformats.org/presentationml/2006/main">
  <p:tag name="RAINPROBLEMTYPE" val="ProblemTypeMarker"/>
</p:tagLst>
</file>

<file path=ppt/tags/tag287.xml><?xml version="1.0" encoding="utf-8"?>
<p:tagLst xmlns:p="http://schemas.openxmlformats.org/presentationml/2006/main">
  <p:tag name="RAINPROBLEMTYPE" val="ProblemTypeMarker"/>
</p:tagLst>
</file>

<file path=ppt/tags/tag288.xml><?xml version="1.0" encoding="utf-8"?>
<p:tagLst xmlns:p="http://schemas.openxmlformats.org/presentationml/2006/main">
  <p:tag name="RAINPROBLEMTYPE" val="ProblemTypeMarker"/>
</p:tagLst>
</file>

<file path=ppt/tags/tag289.xml><?xml version="1.0" encoding="utf-8"?>
<p:tagLst xmlns:p="http://schemas.openxmlformats.org/presentationml/2006/main">
  <p:tag name="RAINPROBLEM" val="ProblemSetting"/>
  <p:tag name="RAINPROBLEMTYPE" val="ShortAnswer"/>
</p:tagLst>
</file>

<file path=ppt/tags/tag29.xml><?xml version="1.0" encoding="utf-8"?>
<p:tagLst xmlns:p="http://schemas.openxmlformats.org/presentationml/2006/main">
  <p:tag name="PROBLEMREMARKTITLE" val="ProblemRemarkBoardTitle"/>
</p:tagLst>
</file>

<file path=ppt/tags/tag290.xml><?xml version="1.0" encoding="utf-8"?>
<p:tagLst xmlns:p="http://schemas.openxmlformats.org/presentationml/2006/main">
  <p:tag name="RAINPROBLEM" val="ShortAnswer"/>
  <p:tag name="PROBLEMSCORE" val="10.0"/>
  <p:tag name="PROBLEMHASREMARK" val="True"/>
  <p:tag name="PROBLEMREMARK" val="类方法的第一个形参对应调用类方法时所使用的类或对象所属的类，因此应将“def add(x,y):”改为“def add(cls,x,y):”。或者也可以将add改为静态方法，即将“@classmethod”改为“@staticmethod”"/>
  <p:tag name="PROBLEMVOICEALLOWED" val="False"/>
</p:tagLst>
</file>

<file path=ppt/tags/tag291.xml><?xml version="1.0" encoding="utf-8"?>
<p:tagLst xmlns:p="http://schemas.openxmlformats.org/presentationml/2006/main">
  <p:tag name="RAINPROBLEM" val="ProblemBody"/>
</p:tagLst>
</file>

<file path=ppt/tags/tag292.xml><?xml version="1.0" encoding="utf-8"?>
<p:tagLst xmlns:p="http://schemas.openxmlformats.org/presentationml/2006/main">
  <p:tag name="RAINPROBLEM" val="ProblemItem"/>
</p:tagLst>
</file>

<file path=ppt/tags/tag293.xml><?xml version="1.0" encoding="utf-8"?>
<p:tagLst xmlns:p="http://schemas.openxmlformats.org/presentationml/2006/main">
  <p:tag name="RAINPROBLEM" val="ProblemItem"/>
</p:tagLst>
</file>

<file path=ppt/tags/tag294.xml><?xml version="1.0" encoding="utf-8"?>
<p:tagLst xmlns:p="http://schemas.openxmlformats.org/presentationml/2006/main">
  <p:tag name="RAINPROBLEM" val="ProblemItem"/>
</p:tagLst>
</file>

<file path=ppt/tags/tag295.xml><?xml version="1.0" encoding="utf-8"?>
<p:tagLst xmlns:p="http://schemas.openxmlformats.org/presentationml/2006/main">
  <p:tag name="RAINPROBLEM" val="ProblemItem"/>
</p:tagLst>
</file>

<file path=ppt/tags/tag296.xml><?xml version="1.0" encoding="utf-8"?>
<p:tagLst xmlns:p="http://schemas.openxmlformats.org/presentationml/2006/main">
  <p:tag name="RAINPROBLEM" val="ProblemBullet"/>
  <p:tag name="RAINPROBLEMTYPE" val="MultipleChoice"/>
  <p:tag name="RAINBULLET" val="Wrong"/>
</p:tagLst>
</file>

<file path=ppt/tags/tag297.xml><?xml version="1.0" encoding="utf-8"?>
<p:tagLst xmlns:p="http://schemas.openxmlformats.org/presentationml/2006/main">
  <p:tag name="RAINPROBLEM" val="ProblemBullet"/>
  <p:tag name="RAINPROBLEMTYPE" val="MultipleChoice"/>
  <p:tag name="RAINBULLET" val="Wrong"/>
</p:tagLst>
</file>

<file path=ppt/tags/tag298.xml><?xml version="1.0" encoding="utf-8"?>
<p:tagLst xmlns:p="http://schemas.openxmlformats.org/presentationml/2006/main">
  <p:tag name="RAINPROBLEM" val="ProblemBullet"/>
  <p:tag name="RAINPROBLEMTYPE" val="MultipleChoice"/>
  <p:tag name="RAINBULLET" val="Wrong"/>
</p:tagLst>
</file>

<file path=ppt/tags/tag299.xml><?xml version="1.0" encoding="utf-8"?>
<p:tagLst xmlns:p="http://schemas.openxmlformats.org/presentationml/2006/main">
  <p:tag name="RAINPROBLEM" val="ProblemBullet"/>
  <p:tag name="RAINPROBLEMTYPE" val="MultipleChoice"/>
  <p:tag name="RAINBULLET" val="Correct"/>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PROBLEMREMARKTITLE" val="ProblemRemarkBoardTitle"/>
</p:tagLst>
</file>

<file path=ppt/tags/tag300.xml><?xml version="1.0" encoding="utf-8"?>
<p:tagLst xmlns:p="http://schemas.openxmlformats.org/presentationml/2006/main">
  <p:tag name="RAINPROBLEM" val="ProblemSubmit"/>
  <p:tag name="RAINPROBLEMTYPE" val="MultipleChoice"/>
</p:tagLst>
</file>

<file path=ppt/tags/tag301.xml><?xml version="1.0" encoding="utf-8"?>
<p:tagLst xmlns:p="http://schemas.openxmlformats.org/presentationml/2006/main">
  <p:tag name="RAINPROBLEMTYPE" val="ProblemTypeMarker"/>
</p:tagLst>
</file>

<file path=ppt/tags/tag302.xml><?xml version="1.0" encoding="utf-8"?>
<p:tagLst xmlns:p="http://schemas.openxmlformats.org/presentationml/2006/main">
  <p:tag name="RAINPROBLEMTYPE" val="ProblemTypeMarker"/>
</p:tagLst>
</file>

<file path=ppt/tags/tag303.xml><?xml version="1.0" encoding="utf-8"?>
<p:tagLst xmlns:p="http://schemas.openxmlformats.org/presentationml/2006/main">
  <p:tag name="RAINPROBLEMTYPE" val="ProblemTypeMarker"/>
</p:tagLst>
</file>

<file path=ppt/tags/tag304.xml><?xml version="1.0" encoding="utf-8"?>
<p:tagLst xmlns:p="http://schemas.openxmlformats.org/presentationml/2006/main">
  <p:tag name="RAINPROBLEMTYPE" val="ProblemTypeMarker"/>
</p:tagLst>
</file>

<file path=ppt/tags/tag305.xml><?xml version="1.0" encoding="utf-8"?>
<p:tagLst xmlns:p="http://schemas.openxmlformats.org/presentationml/2006/main">
  <p:tag name="RAINPROBLEMTYPE" val="ProblemTypeMarker"/>
</p:tagLst>
</file>

<file path=ppt/tags/tag306.xml><?xml version="1.0" encoding="utf-8"?>
<p:tagLst xmlns:p="http://schemas.openxmlformats.org/presentationml/2006/main">
  <p:tag name="RAINPROBLEM" val="ProblemSetting"/>
  <p:tag name="RAINPROBLEMTYPE" val="MultipleChoice"/>
</p:tagLst>
</file>

<file path=ppt/tags/tag307.xml><?xml version="1.0" encoding="utf-8"?>
<p:tagLst xmlns:p="http://schemas.openxmlformats.org/presentationml/2006/main">
  <p:tag name="RAINPROBLEM" val="MultipleChoice"/>
  <p:tag name="PROBLEMSCORE" val="1.0"/>
</p:tagLst>
</file>

<file path=ppt/tags/tag308.xml><?xml version="1.0" encoding="utf-8"?>
<p:tagLst xmlns:p="http://schemas.openxmlformats.org/presentationml/2006/main">
  <p:tag name="RAINPROBLEM" val="ProblemBody"/>
</p:tagLst>
</file>

<file path=ppt/tags/tag309.xml><?xml version="1.0" encoding="utf-8"?>
<p:tagLst xmlns:p="http://schemas.openxmlformats.org/presentationml/2006/main">
  <p:tag name="RAINPROBLEM" val="ProblemSubmit"/>
  <p:tag name="RAINPROBLEMTYPE" val="ShortAnswer"/>
</p:tagLst>
</file>

<file path=ppt/tags/tag31.xml><?xml version="1.0" encoding="utf-8"?>
<p:tagLst xmlns:p="http://schemas.openxmlformats.org/presentationml/2006/main">
  <p:tag name="RAINPROBLEMTYPE" val="ProblemTypeMarker"/>
</p:tagLst>
</file>

<file path=ppt/tags/tag310.xml><?xml version="1.0" encoding="utf-8"?>
<p:tagLst xmlns:p="http://schemas.openxmlformats.org/presentationml/2006/main">
  <p:tag name="PRODUCTVERSIONTIP" val="PRODUCTVERSIONTIP"/>
</p:tagLst>
</file>

<file path=ppt/tags/tag311.xml><?xml version="1.0" encoding="utf-8"?>
<p:tagLst xmlns:p="http://schemas.openxmlformats.org/presentationml/2006/main">
  <p:tag name="RAINPROBLEM" val="ProblemRemarkBoard"/>
</p:tagLst>
</file>

<file path=ppt/tags/tag312.xml><?xml version="1.0" encoding="utf-8"?>
<p:tagLst xmlns:p="http://schemas.openxmlformats.org/presentationml/2006/main">
  <p:tag name="PROBLEMREMARKTITLE" val="ProblemRemarkBoardTip"/>
</p:tagLst>
</file>

<file path=ppt/tags/tag313.xml><?xml version="1.0" encoding="utf-8"?>
<p:tagLst xmlns:p="http://schemas.openxmlformats.org/presentationml/2006/main">
  <p:tag name="RAINPROBLEM" val="ProblemRemark"/>
</p:tagLst>
</file>

<file path=ppt/tags/tag314.xml><?xml version="1.0" encoding="utf-8"?>
<p:tagLst xmlns:p="http://schemas.openxmlformats.org/presentationml/2006/main">
  <p:tag name="PROBLEMREMARKTITLE" val="ProblemRemarkBoardTitle"/>
</p:tagLst>
</file>

<file path=ppt/tags/tag315.xml><?xml version="1.0" encoding="utf-8"?>
<p:tagLst xmlns:p="http://schemas.openxmlformats.org/presentationml/2006/main">
  <p:tag name="PROBLEMREMARKTITLE" val="ProblemRemarkBoardTitle"/>
</p:tagLst>
</file>

<file path=ppt/tags/tag316.xml><?xml version="1.0" encoding="utf-8"?>
<p:tagLst xmlns:p="http://schemas.openxmlformats.org/presentationml/2006/main">
  <p:tag name="PROBLEMREMARKTITLE" val="ProblemRemarkBoardTitle"/>
</p:tagLst>
</file>

<file path=ppt/tags/tag317.xml><?xml version="1.0" encoding="utf-8"?>
<p:tagLst xmlns:p="http://schemas.openxmlformats.org/presentationml/2006/main">
  <p:tag name="PROBLEMREMARKTITLE" val="ProblemRemarkBoardTitle"/>
</p:tagLst>
</file>

<file path=ppt/tags/tag318.xml><?xml version="1.0" encoding="utf-8"?>
<p:tagLst xmlns:p="http://schemas.openxmlformats.org/presentationml/2006/main">
  <p:tag name="PROBLEMREMARKTITLE" val="ProblemRemarkBoardTitle"/>
</p:tagLst>
</file>

<file path=ppt/tags/tag319.xml><?xml version="1.0" encoding="utf-8"?>
<p:tagLst xmlns:p="http://schemas.openxmlformats.org/presentationml/2006/main">
  <p:tag name="PROBLEMREMARKTITLE" val="ProblemRemarkBoardTitle"/>
</p:tagLst>
</file>

<file path=ppt/tags/tag32.xml><?xml version="1.0" encoding="utf-8"?>
<p:tagLst xmlns:p="http://schemas.openxmlformats.org/presentationml/2006/main">
  <p:tag name="RAINPROBLEMTYPE" val="ProblemTypeMarker"/>
</p:tagLst>
</file>

<file path=ppt/tags/tag320.xml><?xml version="1.0" encoding="utf-8"?>
<p:tagLst xmlns:p="http://schemas.openxmlformats.org/presentationml/2006/main">
  <p:tag name="PROBLEMREMARKTITLE" val="ProblemRemarkBoardTitle"/>
</p:tagLst>
</file>

<file path=ppt/tags/tag321.xml><?xml version="1.0" encoding="utf-8"?>
<p:tagLst xmlns:p="http://schemas.openxmlformats.org/presentationml/2006/main">
  <p:tag name="RAINPROBLEMTYPE" val="ProblemTypeMarker"/>
</p:tagLst>
</file>

<file path=ppt/tags/tag322.xml><?xml version="1.0" encoding="utf-8"?>
<p:tagLst xmlns:p="http://schemas.openxmlformats.org/presentationml/2006/main">
  <p:tag name="RAINPROBLEMTYPE" val="ProblemTypeMarker"/>
</p:tagLst>
</file>

<file path=ppt/tags/tag323.xml><?xml version="1.0" encoding="utf-8"?>
<p:tagLst xmlns:p="http://schemas.openxmlformats.org/presentationml/2006/main">
  <p:tag name="RAINPROBLEMTYPE" val="ProblemTypeMarker"/>
</p:tagLst>
</file>

<file path=ppt/tags/tag324.xml><?xml version="1.0" encoding="utf-8"?>
<p:tagLst xmlns:p="http://schemas.openxmlformats.org/presentationml/2006/main">
  <p:tag name="RAINPROBLEMTYPE" val="ProblemTypeMarker"/>
</p:tagLst>
</file>

<file path=ppt/tags/tag325.xml><?xml version="1.0" encoding="utf-8"?>
<p:tagLst xmlns:p="http://schemas.openxmlformats.org/presentationml/2006/main">
  <p:tag name="RAINPROBLEMTYPE" val="ProblemTypeMarker"/>
</p:tagLst>
</file>

<file path=ppt/tags/tag326.xml><?xml version="1.0" encoding="utf-8"?>
<p:tagLst xmlns:p="http://schemas.openxmlformats.org/presentationml/2006/main">
  <p:tag name="RAINPROBLEM" val="ProblemSetting"/>
  <p:tag name="RAINPROBLEMTYPE" val="ShortAnswer"/>
</p:tagLst>
</file>

<file path=ppt/tags/tag327.xml><?xml version="1.0" encoding="utf-8"?>
<p:tagLst xmlns:p="http://schemas.openxmlformats.org/presentationml/2006/main">
  <p:tag name="RAINPROBLEM" val="ShortAnswer"/>
  <p:tag name="PROBLEMSCORE" val="10.0"/>
  <p:tag name="PROBLEMHASREMARK" val="True"/>
  <p:tag name="PROBLEMREMARK" val="在类的setter和getter方法中使用self访问属性时，需要在属性名前加上下划线，否则系统会因不断递归调用而报错。因此，应将程序中的两处“self.t”改为“self._t”"/>
  <p:tag name="PROBLEMVOICEALLOWED" val="False"/>
</p:tagLst>
</file>

<file path=ppt/tags/tag33.xml><?xml version="1.0" encoding="utf-8"?>
<p:tagLst xmlns:p="http://schemas.openxmlformats.org/presentationml/2006/main">
  <p:tag name="RAINPROBLEMTYPE" val="ProblemTypeMarker"/>
</p:tagLst>
</file>

<file path=ppt/tags/tag34.xml><?xml version="1.0" encoding="utf-8"?>
<p:tagLst xmlns:p="http://schemas.openxmlformats.org/presentationml/2006/main">
  <p:tag name="RAINPROBLEMTYPE" val="ProblemTypeMarker"/>
</p:tagLst>
</file>

<file path=ppt/tags/tag35.xml><?xml version="1.0" encoding="utf-8"?>
<p:tagLst xmlns:p="http://schemas.openxmlformats.org/presentationml/2006/main">
  <p:tag name="RAINPROBLEMTYPE" val="ProblemTypeMarker"/>
</p:tagLst>
</file>

<file path=ppt/tags/tag36.xml><?xml version="1.0" encoding="utf-8"?>
<p:tagLst xmlns:p="http://schemas.openxmlformats.org/presentationml/2006/main">
  <p:tag name="RAINPROBLEM" val="ProblemSetting"/>
  <p:tag name="RAINPROBLEMTYPE" val="ShortAnswer"/>
</p:tagLst>
</file>

<file path=ppt/tags/tag37.xml><?xml version="1.0" encoding="utf-8"?>
<p:tagLst xmlns:p="http://schemas.openxmlformats.org/presentationml/2006/main">
  <p:tag name="RAINPROBLEM" val="ShortAnswer"/>
  <p:tag name="PROBLEMSCORE" val="10.0"/>
  <p:tag name="PROBLEMHASREMARK" val="True"/>
  <p:tag name="PROBLEMREMARK" val="类体的各语句需要采用缩进方式以表示它们是类中的语句，因此应将“pass”改为“    pass”（前面有4个空格）"/>
  <p:tag name="PROBLEMVOICEALLOWED" val="False"/>
</p:tagLst>
</file>

<file path=ppt/tags/tag38.xml><?xml version="1.0" encoding="utf-8"?>
<p:tagLst xmlns:p="http://schemas.openxmlformats.org/presentationml/2006/main">
  <p:tag name="RAINPROBLEM" val="ProblemBody"/>
</p:tagLst>
</file>

<file path=ppt/tags/tag39.xml><?xml version="1.0" encoding="utf-8"?>
<p:tagLst xmlns:p="http://schemas.openxmlformats.org/presentationml/2006/main">
  <p:tag name="RAINPROBLEM" val="ProblemItem"/>
</p:tagLst>
</file>

<file path=ppt/tags/tag4.xml><?xml version="1.0" encoding="utf-8"?>
<p:tagLst xmlns:p="http://schemas.openxmlformats.org/presentationml/2006/main">
  <p:tag name="RAINPROBLEM" val="ProblemItem"/>
</p:tagLst>
</file>

<file path=ppt/tags/tag40.xml><?xml version="1.0" encoding="utf-8"?>
<p:tagLst xmlns:p="http://schemas.openxmlformats.org/presentationml/2006/main">
  <p:tag name="RAINPROBLEM" val="ProblemItem"/>
</p:tagLst>
</file>

<file path=ppt/tags/tag41.xml><?xml version="1.0" encoding="utf-8"?>
<p:tagLst xmlns:p="http://schemas.openxmlformats.org/presentationml/2006/main">
  <p:tag name="RAINPROBLEM" val="ProblemItem"/>
</p:tagLst>
</file>

<file path=ppt/tags/tag42.xml><?xml version="1.0" encoding="utf-8"?>
<p:tagLst xmlns:p="http://schemas.openxmlformats.org/presentationml/2006/main">
  <p:tag name="RAINPROBLEM" val="ProblemItem"/>
</p:tagLst>
</file>

<file path=ppt/tags/tag43.xml><?xml version="1.0" encoding="utf-8"?>
<p:tagLst xmlns:p="http://schemas.openxmlformats.org/presentationml/2006/main">
  <p:tag name="RAINPROBLEM" val="ProblemBullet"/>
  <p:tag name="RAINPROBLEMTYPE" val="MultipleChoiceMA"/>
  <p:tag name="RAINBULLET" val="Wrong"/>
</p:tagLst>
</file>

<file path=ppt/tags/tag44.xml><?xml version="1.0" encoding="utf-8"?>
<p:tagLst xmlns:p="http://schemas.openxmlformats.org/presentationml/2006/main">
  <p:tag name="RAINPROBLEM" val="ProblemBullet"/>
  <p:tag name="RAINPROBLEMTYPE" val="MultipleChoiceMA"/>
  <p:tag name="RAINBULLET" val="Wrong"/>
</p:tagLst>
</file>

<file path=ppt/tags/tag45.xml><?xml version="1.0" encoding="utf-8"?>
<p:tagLst xmlns:p="http://schemas.openxmlformats.org/presentationml/2006/main">
  <p:tag name="RAINPROBLEM" val="ProblemBullet"/>
  <p:tag name="RAINPROBLEMTYPE" val="MultipleChoiceMA"/>
  <p:tag name="RAINBULLET" val="Correct"/>
</p:tagLst>
</file>

<file path=ppt/tags/tag46.xml><?xml version="1.0" encoding="utf-8"?>
<p:tagLst xmlns:p="http://schemas.openxmlformats.org/presentationml/2006/main">
  <p:tag name="RAINPROBLEM" val="ProblemBullet"/>
  <p:tag name="RAINPROBLEMTYPE" val="MultipleChoiceMA"/>
  <p:tag name="RAINBULLET" val="Correct"/>
</p:tagLst>
</file>

<file path=ppt/tags/tag47.xml><?xml version="1.0" encoding="utf-8"?>
<p:tagLst xmlns:p="http://schemas.openxmlformats.org/presentationml/2006/main">
  <p:tag name="RAINPROBLEM" val="ProblemSubmit"/>
  <p:tag name="RAINPROBLEMTYPE" val="MultipleChoiceMA"/>
</p:tagLst>
</file>

<file path=ppt/tags/tag48.xml><?xml version="1.0" encoding="utf-8"?>
<p:tagLst xmlns:p="http://schemas.openxmlformats.org/presentationml/2006/main">
  <p:tag name="RAINPROBLEMTYPE" val="ProblemTypeMarker"/>
</p:tagLst>
</file>

<file path=ppt/tags/tag49.xml><?xml version="1.0" encoding="utf-8"?>
<p:tagLst xmlns:p="http://schemas.openxmlformats.org/presentationml/2006/main">
  <p:tag name="RAINPROBLEMTYPE" val="ProblemTypeMarker"/>
</p:tagLst>
</file>

<file path=ppt/tags/tag5.xml><?xml version="1.0" encoding="utf-8"?>
<p:tagLst xmlns:p="http://schemas.openxmlformats.org/presentationml/2006/main">
  <p:tag name="RAINPROBLEM" val="ProblemItem"/>
</p:tagLst>
</file>

<file path=ppt/tags/tag50.xml><?xml version="1.0" encoding="utf-8"?>
<p:tagLst xmlns:p="http://schemas.openxmlformats.org/presentationml/2006/main">
  <p:tag name="RAINPROBLEMTYPE" val="ProblemTypeMarker"/>
</p:tagLst>
</file>

<file path=ppt/tags/tag51.xml><?xml version="1.0" encoding="utf-8"?>
<p:tagLst xmlns:p="http://schemas.openxmlformats.org/presentationml/2006/main">
  <p:tag name="RAINPROBLEMTYPE" val="ProblemTypeMarker"/>
</p:tagLst>
</file>

<file path=ppt/tags/tag52.xml><?xml version="1.0" encoding="utf-8"?>
<p:tagLst xmlns:p="http://schemas.openxmlformats.org/presentationml/2006/main">
  <p:tag name="RAINPROBLEMTYPE" val="ProblemTypeMarker"/>
</p:tagLst>
</file>

<file path=ppt/tags/tag53.xml><?xml version="1.0" encoding="utf-8"?>
<p:tagLst xmlns:p="http://schemas.openxmlformats.org/presentationml/2006/main">
  <p:tag name="RAINPROBLEM" val="ProblemSetting"/>
  <p:tag name="RAINPROBLEMTYPE" val="MultipleChoiceMA"/>
</p:tagLst>
</file>

<file path=ppt/tags/tag54.xml><?xml version="1.0" encoding="utf-8"?>
<p:tagLst xmlns:p="http://schemas.openxmlformats.org/presentationml/2006/main">
  <p:tag name="RAINPROBLEM" val="MultipleChoiceMA"/>
  <p:tag name="PROBLEMSCORE" val="1.0"/>
  <p:tag name="PROBLEMSCORE_HALF" val="0.0"/>
</p:tagLst>
</file>

<file path=ppt/tags/tag55.xml><?xml version="1.0" encoding="utf-8"?>
<p:tagLst xmlns:p="http://schemas.openxmlformats.org/presentationml/2006/main">
  <p:tag name="RAINPROBLEM" val="ProblemBody"/>
</p:tagLst>
</file>

<file path=ppt/tags/tag56.xml><?xml version="1.0" encoding="utf-8"?>
<p:tagLst xmlns:p="http://schemas.openxmlformats.org/presentationml/2006/main">
  <p:tag name="RAINPROBLEM" val="ProblemSubmit"/>
  <p:tag name="RAINPROBLEMTYPE" val="FillBlank"/>
</p:tagLst>
</file>

<file path=ppt/tags/tag57.xml><?xml version="1.0" encoding="utf-8"?>
<p:tagLst xmlns:p="http://schemas.openxmlformats.org/presentationml/2006/main">
  <p:tag name="PRODUCTVERSIONTIP3" val="PRODUCTVERSIONTIP3"/>
</p:tagLst>
</file>

<file path=ppt/tags/tag58.xml><?xml version="1.0" encoding="utf-8"?>
<p:tagLst xmlns:p="http://schemas.openxmlformats.org/presentationml/2006/main">
  <p:tag name="RAINPROBLEMTYPE" val="ProblemTypeMarker"/>
</p:tagLst>
</file>

<file path=ppt/tags/tag59.xml><?xml version="1.0" encoding="utf-8"?>
<p:tagLst xmlns:p="http://schemas.openxmlformats.org/presentationml/2006/main">
  <p:tag name="RAINPROBLEMTYPE" val="ProblemTypeMarker"/>
</p:tagLst>
</file>

<file path=ppt/tags/tag6.xml><?xml version="1.0" encoding="utf-8"?>
<p:tagLst xmlns:p="http://schemas.openxmlformats.org/presentationml/2006/main">
  <p:tag name="RAINPROBLEM" val="ProblemBullet"/>
  <p:tag name="RAINPROBLEMTYPE" val="MultipleChoiceMA"/>
  <p:tag name="RAINBULLET" val="Correct"/>
</p:tagLst>
</file>

<file path=ppt/tags/tag60.xml><?xml version="1.0" encoding="utf-8"?>
<p:tagLst xmlns:p="http://schemas.openxmlformats.org/presentationml/2006/main">
  <p:tag name="RAINPROBLEMTYPE" val="ProblemTypeMarker"/>
</p:tagLst>
</file>

<file path=ppt/tags/tag61.xml><?xml version="1.0" encoding="utf-8"?>
<p:tagLst xmlns:p="http://schemas.openxmlformats.org/presentationml/2006/main">
  <p:tag name="RAINPROBLEMTYPE" val="ProblemTypeMarker"/>
</p:tagLst>
</file>

<file path=ppt/tags/tag62.xml><?xml version="1.0" encoding="utf-8"?>
<p:tagLst xmlns:p="http://schemas.openxmlformats.org/presentationml/2006/main">
  <p:tag name="RAINPROBLEMTYPE" val="ProblemTypeMarker"/>
</p:tagLst>
</file>

<file path=ppt/tags/tag63.xml><?xml version="1.0" encoding="utf-8"?>
<p:tagLst xmlns:p="http://schemas.openxmlformats.org/presentationml/2006/main">
  <p:tag name="RAINPROBLEM" val="ProblemSetting"/>
  <p:tag name="RAINPROBLEMTYPE" val="FillBlank"/>
</p:tagLst>
</file>

<file path=ppt/tags/tag64.xml><?xml version="1.0" encoding="utf-8"?>
<p:tagLst xmlns:p="http://schemas.openxmlformats.org/presentationml/2006/main">
  <p:tag name="RAINPROBLEM" val="FillBlank"/>
  <p:tag name="PROBLEMBLANKKEYWORD" val="填空"/>
  <p:tag name="PROBLEMSCORE" val="1.0"/>
  <p:tag name="PROBLEMBLANK" val="[{&quot;Num&quot;:1,&quot;Score&quot;:1.0,&quot;Answers&quot;:[&quot;Student.name&quot;,&quot;stu1.age&quot;],&quot;CaseSensitive&quot;:false,&quot;FuzzyMatch&quot;:false}]"/>
</p:tagLst>
</file>

<file path=ppt/tags/tag65.xml><?xml version="1.0" encoding="utf-8"?>
<p:tagLst xmlns:p="http://schemas.openxmlformats.org/presentationml/2006/main">
  <p:tag name="RAINPROBLEM" val="ProblemBody"/>
</p:tagLst>
</file>

<file path=ppt/tags/tag66.xml><?xml version="1.0" encoding="utf-8"?>
<p:tagLst xmlns:p="http://schemas.openxmlformats.org/presentationml/2006/main">
  <p:tag name="RAINPROBLEM" val="ProblemSubmit"/>
  <p:tag name="RAINPROBLEMTYPE" val="ShortAnswer"/>
</p:tagLst>
</file>

<file path=ppt/tags/tag67.xml><?xml version="1.0" encoding="utf-8"?>
<p:tagLst xmlns:p="http://schemas.openxmlformats.org/presentationml/2006/main">
  <p:tag name="PRODUCTVERSIONTIP" val="PRODUCTVERSIONTIP"/>
</p:tagLst>
</file>

<file path=ppt/tags/tag68.xml><?xml version="1.0" encoding="utf-8"?>
<p:tagLst xmlns:p="http://schemas.openxmlformats.org/presentationml/2006/main">
  <p:tag name="RAINPROBLEM" val="ProblemRemarkBoard"/>
</p:tagLst>
</file>

<file path=ppt/tags/tag69.xml><?xml version="1.0" encoding="utf-8"?>
<p:tagLst xmlns:p="http://schemas.openxmlformats.org/presentationml/2006/main">
  <p:tag name="PROBLEMREMARKTITLE" val="ProblemRemarkBoardTip"/>
</p:tagLst>
</file>

<file path=ppt/tags/tag7.xml><?xml version="1.0" encoding="utf-8"?>
<p:tagLst xmlns:p="http://schemas.openxmlformats.org/presentationml/2006/main">
  <p:tag name="RAINPROBLEM" val="ProblemBullet"/>
  <p:tag name="RAINPROBLEMTYPE" val="MultipleChoiceMA"/>
  <p:tag name="RAINBULLET" val="Correct"/>
</p:tagLst>
</file>

<file path=ppt/tags/tag70.xml><?xml version="1.0" encoding="utf-8"?>
<p:tagLst xmlns:p="http://schemas.openxmlformats.org/presentationml/2006/main">
  <p:tag name="RAINPROBLEM" val="ProblemRemark"/>
</p:tagLst>
</file>

<file path=ppt/tags/tag71.xml><?xml version="1.0" encoding="utf-8"?>
<p:tagLst xmlns:p="http://schemas.openxmlformats.org/presentationml/2006/main">
  <p:tag name="PROBLEMREMARKTITLE" val="ProblemRemarkBoardTitle"/>
</p:tagLst>
</file>

<file path=ppt/tags/tag72.xml><?xml version="1.0" encoding="utf-8"?>
<p:tagLst xmlns:p="http://schemas.openxmlformats.org/presentationml/2006/main">
  <p:tag name="PROBLEMREMARKTITLE" val="ProblemRemarkBoardTitle"/>
</p:tagLst>
</file>

<file path=ppt/tags/tag73.xml><?xml version="1.0" encoding="utf-8"?>
<p:tagLst xmlns:p="http://schemas.openxmlformats.org/presentationml/2006/main">
  <p:tag name="PROBLEMREMARKTITLE" val="ProblemRemarkBoardTitle"/>
</p:tagLst>
</file>

<file path=ppt/tags/tag74.xml><?xml version="1.0" encoding="utf-8"?>
<p:tagLst xmlns:p="http://schemas.openxmlformats.org/presentationml/2006/main">
  <p:tag name="PROBLEMREMARKTITLE" val="ProblemRemarkBoardTitle"/>
</p:tagLst>
</file>

<file path=ppt/tags/tag75.xml><?xml version="1.0" encoding="utf-8"?>
<p:tagLst xmlns:p="http://schemas.openxmlformats.org/presentationml/2006/main">
  <p:tag name="PROBLEMREMARKTITLE" val="ProblemRemarkBoardTitle"/>
</p:tagLst>
</file>

<file path=ppt/tags/tag76.xml><?xml version="1.0" encoding="utf-8"?>
<p:tagLst xmlns:p="http://schemas.openxmlformats.org/presentationml/2006/main">
  <p:tag name="PROBLEMREMARKTITLE" val="ProblemRemarkBoardTitle"/>
</p:tagLst>
</file>

<file path=ppt/tags/tag77.xml><?xml version="1.0" encoding="utf-8"?>
<p:tagLst xmlns:p="http://schemas.openxmlformats.org/presentationml/2006/main">
  <p:tag name="PROBLEMREMARKTITLE" val="ProblemRemarkBoardTitle"/>
</p:tagLst>
</file>

<file path=ppt/tags/tag78.xml><?xml version="1.0" encoding="utf-8"?>
<p:tagLst xmlns:p="http://schemas.openxmlformats.org/presentationml/2006/main">
  <p:tag name="RAINPROBLEMTYPE" val="ProblemTypeMarker"/>
</p:tagLst>
</file>

<file path=ppt/tags/tag79.xml><?xml version="1.0" encoding="utf-8"?>
<p:tagLst xmlns:p="http://schemas.openxmlformats.org/presentationml/2006/main">
  <p:tag name="RAINPROBLEMTYPE" val="ProblemTypeMarker"/>
</p:tagLst>
</file>

<file path=ppt/tags/tag8.xml><?xml version="1.0" encoding="utf-8"?>
<p:tagLst xmlns:p="http://schemas.openxmlformats.org/presentationml/2006/main">
  <p:tag name="RAINPROBLEM" val="ProblemBullet"/>
  <p:tag name="RAINPROBLEMTYPE" val="MultipleChoiceMA"/>
  <p:tag name="RAINBULLET" val="Wrong"/>
</p:tagLst>
</file>

<file path=ppt/tags/tag80.xml><?xml version="1.0" encoding="utf-8"?>
<p:tagLst xmlns:p="http://schemas.openxmlformats.org/presentationml/2006/main">
  <p:tag name="RAINPROBLEMTYPE" val="ProblemTypeMarker"/>
</p:tagLst>
</file>

<file path=ppt/tags/tag81.xml><?xml version="1.0" encoding="utf-8"?>
<p:tagLst xmlns:p="http://schemas.openxmlformats.org/presentationml/2006/main">
  <p:tag name="RAINPROBLEMTYPE" val="ProblemTypeMarker"/>
</p:tagLst>
</file>

<file path=ppt/tags/tag82.xml><?xml version="1.0" encoding="utf-8"?>
<p:tagLst xmlns:p="http://schemas.openxmlformats.org/presentationml/2006/main">
  <p:tag name="RAINPROBLEMTYPE" val="ProblemTypeMarker"/>
</p:tagLst>
</file>

<file path=ppt/tags/tag83.xml><?xml version="1.0" encoding="utf-8"?>
<p:tagLst xmlns:p="http://schemas.openxmlformats.org/presentationml/2006/main">
  <p:tag name="RAINPROBLEM" val="ProblemSetting"/>
  <p:tag name="RAINPROBLEMTYPE" val="ShortAnswer"/>
</p:tagLst>
</file>

<file path=ppt/tags/tag84.xml><?xml version="1.0" encoding="utf-8"?>
<p:tagLst xmlns:p="http://schemas.openxmlformats.org/presentationml/2006/main">
  <p:tag name="RAINPROBLEM" val="ShortAnswer"/>
  <p:tag name="PROBLEMSCORE" val="10.0"/>
  <p:tag name="PROBLEMHASREMARK" val="True"/>
  <p:tag name="PROBLEMREMARK" val="类中普通方法的第一个形参自动对应调用该普通方法时所使用的对象，不需要显式传递实参，因此应将“stu.SetName(stu,'李晓明')”改为“stu.SetName('李晓明')”。或者也可以在调用SetName方法时使用类，即将“stu.SetName(stu,'李晓明')”改为“Student.SetName(stu,'李晓明')”"/>
  <p:tag name="PROBLEMVOICEALLOWED" val="False"/>
</p:tagLst>
</file>

<file path=ppt/tags/tag85.xml><?xml version="1.0" encoding="utf-8"?>
<p:tagLst xmlns:p="http://schemas.openxmlformats.org/presentationml/2006/main">
  <p:tag name="RAINPROBLEM" val="ProblemBody"/>
</p:tagLst>
</file>

<file path=ppt/tags/tag86.xml><?xml version="1.0" encoding="utf-8"?>
<p:tagLst xmlns:p="http://schemas.openxmlformats.org/presentationml/2006/main">
  <p:tag name="RAINPROBLEM" val="ProblemSubmit"/>
  <p:tag name="RAINPROBLEMTYPE" val="ShortAnswer"/>
</p:tagLst>
</file>

<file path=ppt/tags/tag87.xml><?xml version="1.0" encoding="utf-8"?>
<p:tagLst xmlns:p="http://schemas.openxmlformats.org/presentationml/2006/main">
  <p:tag name="PRODUCTVERSIONTIP" val="PRODUCTVERSIONTIP"/>
</p:tagLst>
</file>

<file path=ppt/tags/tag88.xml><?xml version="1.0" encoding="utf-8"?>
<p:tagLst xmlns:p="http://schemas.openxmlformats.org/presentationml/2006/main">
  <p:tag name="RAINPROBLEM" val="ProblemRemarkBoard"/>
</p:tagLst>
</file>

<file path=ppt/tags/tag89.xml><?xml version="1.0" encoding="utf-8"?>
<p:tagLst xmlns:p="http://schemas.openxmlformats.org/presentationml/2006/main">
  <p:tag name="PROBLEMREMARKTITLE" val="ProblemRemarkBoardTip"/>
</p:tagLst>
</file>

<file path=ppt/tags/tag9.xml><?xml version="1.0" encoding="utf-8"?>
<p:tagLst xmlns:p="http://schemas.openxmlformats.org/presentationml/2006/main">
  <p:tag name="RAINPROBLEM" val="ProblemBullet"/>
  <p:tag name="RAINPROBLEMTYPE" val="MultipleChoiceMA"/>
  <p:tag name="RAINBULLET" val="Correct"/>
</p:tagLst>
</file>

<file path=ppt/tags/tag90.xml><?xml version="1.0" encoding="utf-8"?>
<p:tagLst xmlns:p="http://schemas.openxmlformats.org/presentationml/2006/main">
  <p:tag name="RAINPROBLEM" val="ProblemRemark"/>
</p:tagLst>
</file>

<file path=ppt/tags/tag91.xml><?xml version="1.0" encoding="utf-8"?>
<p:tagLst xmlns:p="http://schemas.openxmlformats.org/presentationml/2006/main">
  <p:tag name="PROBLEMREMARKTITLE" val="ProblemRemarkBoardTitle"/>
</p:tagLst>
</file>

<file path=ppt/tags/tag92.xml><?xml version="1.0" encoding="utf-8"?>
<p:tagLst xmlns:p="http://schemas.openxmlformats.org/presentationml/2006/main">
  <p:tag name="PROBLEMREMARKTITLE" val="ProblemRemarkBoardTitle"/>
</p:tagLst>
</file>

<file path=ppt/tags/tag93.xml><?xml version="1.0" encoding="utf-8"?>
<p:tagLst xmlns:p="http://schemas.openxmlformats.org/presentationml/2006/main">
  <p:tag name="PROBLEMREMARKTITLE" val="ProblemRemarkBoardTitle"/>
</p:tagLst>
</file>

<file path=ppt/tags/tag94.xml><?xml version="1.0" encoding="utf-8"?>
<p:tagLst xmlns:p="http://schemas.openxmlformats.org/presentationml/2006/main">
  <p:tag name="PROBLEMREMARKTITLE" val="ProblemRemarkBoardTitle"/>
</p:tagLst>
</file>

<file path=ppt/tags/tag95.xml><?xml version="1.0" encoding="utf-8"?>
<p:tagLst xmlns:p="http://schemas.openxmlformats.org/presentationml/2006/main">
  <p:tag name="PROBLEMREMARKTITLE" val="ProblemRemarkBoardTitle"/>
</p:tagLst>
</file>

<file path=ppt/tags/tag96.xml><?xml version="1.0" encoding="utf-8"?>
<p:tagLst xmlns:p="http://schemas.openxmlformats.org/presentationml/2006/main">
  <p:tag name="PROBLEMREMARKTITLE" val="ProblemRemarkBoardTitle"/>
</p:tagLst>
</file>

<file path=ppt/tags/tag97.xml><?xml version="1.0" encoding="utf-8"?>
<p:tagLst xmlns:p="http://schemas.openxmlformats.org/presentationml/2006/main">
  <p:tag name="PROBLEMREMARKTITLE" val="ProblemRemarkBoardTitle"/>
</p:tagLst>
</file>

<file path=ppt/tags/tag98.xml><?xml version="1.0" encoding="utf-8"?>
<p:tagLst xmlns:p="http://schemas.openxmlformats.org/presentationml/2006/main">
  <p:tag name="RAINPROBLEMTYPE" val="ProblemTypeMarker"/>
</p:tagLst>
</file>

<file path=ppt/tags/tag99.xml><?xml version="1.0" encoding="utf-8"?>
<p:tagLst xmlns:p="http://schemas.openxmlformats.org/presentationml/2006/main">
  <p:tag name="RAINPROBLEMTYPE" val="ProblemTypeMark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accent1">
                <a:lumMod val="5000"/>
                <a:lumOff val="95000"/>
                <a:alpha val="0"/>
              </a:schemeClr>
            </a:gs>
            <a:gs pos="78000">
              <a:srgbClr val="AA2627"/>
            </a:gs>
          </a:gsLst>
          <a:lin ang="10800000" scaled="0"/>
        </a:gradFill>
        <a:ln>
          <a:noFill/>
        </a:ln>
      </a:spPr>
      <a:bodyPr lIns="91436" tIns="45718" rIns="91436" bIns="45718" rtlCol="0" anchor="ctr"/>
      <a:lstStyle>
        <a:defPPr marL="0" marR="0" indent="0" algn="ctr" defTabSz="914400" rtl="0" eaLnBrk="1" fontAlgn="auto" latinLnBrk="0" hangingPunct="1">
          <a:lnSpc>
            <a:spcPct val="100000"/>
          </a:lnSpc>
          <a:spcBef>
            <a:spcPts val="0"/>
          </a:spcBef>
          <a:spcAft>
            <a:spcPts val="0"/>
          </a:spcAft>
          <a:buClrTx/>
          <a:buSzTx/>
          <a:buFontTx/>
          <a:buNone/>
          <a:defRPr kumimoji="0" sz="1900" b="0" i="0" u="none" strike="noStrike" kern="1200" cap="none" spc="0" normalizeH="0" baseline="0" noProof="0">
            <a:ln>
              <a:noFill/>
            </a:ln>
            <a:solidFill>
              <a:srgbClr val="602222"/>
            </a:solidFill>
            <a:effectLst/>
            <a:uLnTx/>
            <a:uFillTx/>
            <a:latin typeface="Arial" panose="020B0604020202020204" pitchFamily="34" charset="0"/>
            <a:ea typeface="微软雅黑" panose="020B0503020204020204" pitchFamily="34" charset="-122"/>
            <a:cs typeface="+mn-cs"/>
            <a:sym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23405</Words>
  <Application>WPS 演示</Application>
  <PresentationFormat>宽屏</PresentationFormat>
  <Paragraphs>1608</Paragraphs>
  <Slides>124</Slides>
  <Notes>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124</vt:i4>
      </vt:variant>
    </vt:vector>
  </HeadingPairs>
  <TitlesOfParts>
    <vt:vector size="138" baseType="lpstr">
      <vt:lpstr>Arial</vt:lpstr>
      <vt:lpstr>宋体</vt:lpstr>
      <vt:lpstr>Wingdings</vt:lpstr>
      <vt:lpstr>微软雅黑</vt:lpstr>
      <vt:lpstr>Bauhaus 93</vt:lpstr>
      <vt:lpstr>Adobe Gothic Std B</vt:lpstr>
      <vt:lpstr>Yu Gothic UI Semibold</vt:lpstr>
      <vt:lpstr>Calibri</vt:lpstr>
      <vt:lpstr>Times New Roman</vt:lpstr>
      <vt:lpstr>Arial Unicode MS</vt:lpstr>
      <vt:lpstr>等线</vt:lpstr>
      <vt:lpstr>Impact</vt:lpstr>
      <vt:lpstr>Times New Roman (标题)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刘世杰</cp:lastModifiedBy>
  <cp:revision>124</cp:revision>
  <dcterms:created xsi:type="dcterms:W3CDTF">2018-11-06T06:14:00Z</dcterms:created>
  <dcterms:modified xsi:type="dcterms:W3CDTF">2022-10-10T08:04:52Z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38C1D1A8649C42FF92E340FAC3821CFC</vt:lpwstr>
  </property>
  <property fmtid="{D5CDD505-2E9C-101B-9397-08002B2CF9AE}" pid="3" name="KSOProductBuildVer">
    <vt:lpwstr>2052-11.1.0.11830</vt:lpwstr>
  </property>
</Properties>
</file>