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1317" autoAdjust="0"/>
    <p:restoredTop sz="94238" autoAdjust="0"/>
  </p:normalViewPr>
  <p:slideViewPr>
    <p:cSldViewPr>
      <p:cViewPr varScale="1">
        <p:scale>
          <a:sx n="100" d="100"/>
          <a:sy n="100" d="100"/>
        </p:scale>
        <p:origin x="60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88"/>
    </p:cViewPr>
  </p:sorter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w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7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11" Type="http://schemas.openxmlformats.org/officeDocument/2006/relationships/image" Target="../media/image75.w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Relationship Id="rId14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12" Type="http://schemas.openxmlformats.org/officeDocument/2006/relationships/image" Target="../media/image90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11" Type="http://schemas.openxmlformats.org/officeDocument/2006/relationships/image" Target="../media/image89.wmf"/><Relationship Id="rId5" Type="http://schemas.openxmlformats.org/officeDocument/2006/relationships/image" Target="../media/image83.wmf"/><Relationship Id="rId10" Type="http://schemas.openxmlformats.org/officeDocument/2006/relationships/image" Target="../media/image88.wmf"/><Relationship Id="rId4" Type="http://schemas.openxmlformats.org/officeDocument/2006/relationships/image" Target="../media/image82.wmf"/><Relationship Id="rId9" Type="http://schemas.openxmlformats.org/officeDocument/2006/relationships/image" Target="../media/image8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e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9" Type="http://schemas.openxmlformats.org/officeDocument/2006/relationships/image" Target="../media/image11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e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16.wmf"/><Relationship Id="rId1" Type="http://schemas.openxmlformats.org/officeDocument/2006/relationships/image" Target="../media/image20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w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e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2021/12/5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2021/12/5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2.wmf"/><Relationship Id="rId26" Type="http://schemas.openxmlformats.org/officeDocument/2006/relationships/image" Target="../media/image76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29" Type="http://schemas.openxmlformats.org/officeDocument/2006/relationships/oleObject" Target="../embeddings/oleObject8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75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77.w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7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6.wmf"/><Relationship Id="rId26" Type="http://schemas.openxmlformats.org/officeDocument/2006/relationships/image" Target="../media/image90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20" Type="http://schemas.openxmlformats.org/officeDocument/2006/relationships/image" Target="../media/image8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89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82.w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4.wmf"/><Relationship Id="rId22" Type="http://schemas.openxmlformats.org/officeDocument/2006/relationships/image" Target="../media/image8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0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1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50.w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5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19.bin"/><Relationship Id="rId21" Type="http://schemas.openxmlformats.org/officeDocument/2006/relationships/image" Target="../media/image27.wmf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0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image" Target="../media/image28.wmf"/><Relationship Id="rId10" Type="http://schemas.openxmlformats.org/officeDocument/2006/relationships/image" Target="../media/image22.wmf"/><Relationship Id="rId19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Relationship Id="rId22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hyperlink" Target="../../../lf/&#32593;&#32476;&#35838;&#31243;&#35838;&#20214;&#65288;&#20449;&#24687;&#39640;&#25968;&#65289;/4-1.PPT#-1,25,&#31215;&#20998;&#31526;&#21495;" TargetMode="External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1.wmf"/><Relationship Id="rId4" Type="http://schemas.openxmlformats.org/officeDocument/2006/relationships/image" Target="../media/image48.emf"/><Relationship Id="rId9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5720" y="2420888"/>
            <a:ext cx="4608512" cy="1152128"/>
          </a:xfrm>
          <a:ln w="60325" cmpd="thickThin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章  不定积分</a:t>
            </a:r>
          </a:p>
        </p:txBody>
      </p:sp>
    </p:spTree>
    <p:extLst>
      <p:ext uri="{BB962C8B-B14F-4D97-AF65-F5344CB8AC3E}">
        <p14:creationId xmlns:p14="http://schemas.microsoft.com/office/powerpoint/2010/main" val="84832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2514600" y="2062163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实例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581400" y="1676400"/>
          <a:ext cx="2146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公式" r:id="rId3" imgW="2124115" imgH="1200034" progId="Equation.3">
                  <p:embed/>
                </p:oleObj>
              </mc:Choice>
              <mc:Fallback>
                <p:oleObj name="公式" r:id="rId3" imgW="2124115" imgH="12000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21463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5930900" y="1893888"/>
          <a:ext cx="33782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公式" r:id="rId5" imgW="3362285" imgH="981088" progId="Equation.3">
                  <p:embed/>
                </p:oleObj>
              </mc:Choice>
              <mc:Fallback>
                <p:oleObj name="公式" r:id="rId5" imgW="3362285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1893888"/>
                        <a:ext cx="33782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514600" y="365601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启示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581400" y="3656013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能否根据求导公式得出积分公式？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514600" y="4651376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3619500" y="4633913"/>
            <a:ext cx="6248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既然积分运算和微分运算是互逆的，因此可以根据求导公式得出积分公式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7797800" y="3024188"/>
          <a:ext cx="1346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公式" r:id="rId7" imgW="1323885" imgH="390628" progId="Equation.3">
                  <p:embed/>
                </p:oleObj>
              </mc:Choice>
              <mc:Fallback>
                <p:oleObj name="公式" r:id="rId7" imgW="1323885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7800" y="3024188"/>
                        <a:ext cx="1346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>
            <a:spLocks noGrp="1" noChangeArrowheads="1"/>
          </p:cNvSpPr>
          <p:nvPr>
            <p:ph type="title"/>
          </p:nvPr>
        </p:nvSpPr>
        <p:spPr>
          <a:xfrm>
            <a:off x="2262436" y="814785"/>
            <a:ext cx="3833564" cy="669529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基本积分表</a:t>
            </a:r>
          </a:p>
        </p:txBody>
      </p:sp>
    </p:spTree>
    <p:extLst>
      <p:ext uri="{BB962C8B-B14F-4D97-AF65-F5344CB8AC3E}">
        <p14:creationId xmlns:p14="http://schemas.microsoft.com/office/powerpoint/2010/main" val="35286300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1" grpId="0" autoUpdateAnimBg="0"/>
      <p:bldP spid="14342" grpId="0" autoUpdateAnimBg="0"/>
      <p:bldP spid="14343" grpId="0" autoUpdateAnimBg="0"/>
      <p:bldP spid="143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 flipH="1">
            <a:off x="2274095" y="806143"/>
            <a:ext cx="679450" cy="2965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基本积分表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sym typeface="Monotype Sorts" pitchFamily="2" charset="2"/>
              </a:rPr>
              <a:t>(1)</a:t>
            </a:r>
          </a:p>
        </p:txBody>
      </p:sp>
      <p:grpSp>
        <p:nvGrpSpPr>
          <p:cNvPr id="15363" name="Group 3"/>
          <p:cNvGrpSpPr>
            <a:grpSpLocks/>
          </p:cNvGrpSpPr>
          <p:nvPr/>
        </p:nvGrpSpPr>
        <p:grpSpPr bwMode="auto">
          <a:xfrm>
            <a:off x="3232150" y="730250"/>
            <a:ext cx="5289550" cy="596900"/>
            <a:chOff x="1076" y="460"/>
            <a:chExt cx="3332" cy="376"/>
          </a:xfrm>
        </p:grpSpPr>
        <p:graphicFrame>
          <p:nvGraphicFramePr>
            <p:cNvPr id="12301" name="Object 4"/>
            <p:cNvGraphicFramePr>
              <a:graphicFrameLocks noChangeAspect="1"/>
            </p:cNvGraphicFramePr>
            <p:nvPr/>
          </p:nvGraphicFramePr>
          <p:xfrm>
            <a:off x="1076" y="476"/>
            <a:ext cx="23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52" name="公式" r:id="rId3" imgW="3746500" imgH="571500" progId="Equation.3">
                    <p:embed/>
                  </p:oleObj>
                </mc:Choice>
                <mc:Fallback>
                  <p:oleObj name="公式" r:id="rId3" imgW="3746500" imgH="571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476"/>
                          <a:ext cx="23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Text Box 5"/>
            <p:cNvSpPr txBox="1">
              <a:spLocks noChangeArrowheads="1"/>
            </p:cNvSpPr>
            <p:nvPr/>
          </p:nvSpPr>
          <p:spPr bwMode="auto">
            <a:xfrm>
              <a:off x="3352" y="460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是常数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);</a:t>
              </a:r>
            </a:p>
          </p:txBody>
        </p:sp>
      </p:grp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194050" y="1295401"/>
          <a:ext cx="53721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公式" r:id="rId5" imgW="5353144" imgH="981088" progId="Equation.3">
                  <p:embed/>
                </p:oleObj>
              </mc:Choice>
              <mc:Fallback>
                <p:oleObj name="公式" r:id="rId5" imgW="5353144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1295401"/>
                        <a:ext cx="53721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176589" y="2190751"/>
          <a:ext cx="353853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公式" r:id="rId7" imgW="1447172" imgH="406224" progId="Equation.3">
                  <p:embed/>
                </p:oleObj>
              </mc:Choice>
              <mc:Fallback>
                <p:oleObj name="公式" r:id="rId7" imgW="144717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9" y="2190751"/>
                        <a:ext cx="353853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558343" y="314955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说明：</a:t>
            </a: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5029200" y="3192463"/>
          <a:ext cx="1498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name="公式" r:id="rId9" imgW="1497950" imgH="406224" progId="Equation.3">
                  <p:embed/>
                </p:oleObj>
              </mc:Choice>
              <mc:Fallback>
                <p:oleObj name="公式" r:id="rId9" imgW="149795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92463"/>
                        <a:ext cx="1498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6572250" y="2892425"/>
          <a:ext cx="240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6" name="公式" r:id="rId11" imgW="2400300" imgH="889000" progId="Equation.3">
                  <p:embed/>
                </p:oleObj>
              </mc:Choice>
              <mc:Fallback>
                <p:oleObj name="公式" r:id="rId11" imgW="24003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892425"/>
                        <a:ext cx="2400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3651250" y="3979863"/>
          <a:ext cx="2794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7" name="公式" r:id="rId13" imgW="2794000" imgH="431800" progId="Equation.3">
                  <p:embed/>
                </p:oleObj>
              </mc:Choice>
              <mc:Fallback>
                <p:oleObj name="公式" r:id="rId13" imgW="2794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3979863"/>
                        <a:ext cx="2794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6540500" y="3705225"/>
          <a:ext cx="2222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8" name="公式" r:id="rId15" imgW="2222500" imgH="889000" progId="Equation.3">
                  <p:embed/>
                </p:oleObj>
              </mc:Choice>
              <mc:Fallback>
                <p:oleObj name="公式" r:id="rId15" imgW="22225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0" y="3705225"/>
                        <a:ext cx="2222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3225800" y="4587875"/>
          <a:ext cx="332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9" name="公式" r:id="rId17" imgW="3327400" imgH="889000" progId="Equation.3">
                  <p:embed/>
                </p:oleObj>
              </mc:Choice>
              <mc:Fallback>
                <p:oleObj name="公式" r:id="rId17" imgW="3327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587875"/>
                        <a:ext cx="332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6934200" y="4600575"/>
          <a:ext cx="2971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" name="公式" r:id="rId19" imgW="2971800" imgH="889000" progId="Equation.3">
                  <p:embed/>
                </p:oleObj>
              </mc:Choice>
              <mc:Fallback>
                <p:oleObj name="公式" r:id="rId19" imgW="2971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600575"/>
                        <a:ext cx="2971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89120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3067050" y="787400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" name="公式" r:id="rId3" imgW="2667000" imgH="889000" progId="Equation.3">
                  <p:embed/>
                </p:oleObj>
              </mc:Choice>
              <mc:Fallback>
                <p:oleObj name="公式" r:id="rId3" imgW="2667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787400"/>
                        <a:ext cx="266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765800" y="1031876"/>
          <a:ext cx="2082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3" name="公式" r:id="rId5" imgW="2082800" imgH="393700" progId="Equation.3">
                  <p:embed/>
                </p:oleObj>
              </mc:Choice>
              <mc:Fallback>
                <p:oleObj name="公式" r:id="rId5" imgW="2082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1031876"/>
                        <a:ext cx="2082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060700" y="1663700"/>
          <a:ext cx="2933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" name="公式" r:id="rId7" imgW="2933700" imgH="939800" progId="Equation.3">
                  <p:embed/>
                </p:oleObj>
              </mc:Choice>
              <mc:Fallback>
                <p:oleObj name="公式" r:id="rId7" imgW="2933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663700"/>
                        <a:ext cx="2933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038850" y="1925638"/>
          <a:ext cx="2032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" name="公式" r:id="rId9" imgW="2032000" imgH="393700" progId="Equation.3">
                  <p:embed/>
                </p:oleObj>
              </mc:Choice>
              <mc:Fallback>
                <p:oleObj name="公式" r:id="rId9" imgW="2032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1925638"/>
                        <a:ext cx="2032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054350" y="2730500"/>
          <a:ext cx="251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" name="公式" r:id="rId11" imgW="2514600" imgH="571500" progId="Equation.3">
                  <p:embed/>
                </p:oleObj>
              </mc:Choice>
              <mc:Fallback>
                <p:oleObj name="公式" r:id="rId11" imgW="25146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2730500"/>
                        <a:ext cx="2514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5603875" y="2803526"/>
          <a:ext cx="1511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" name="公式" r:id="rId13" imgW="1511300" imgH="393700" progId="Equation.3">
                  <p:embed/>
                </p:oleObj>
              </mc:Choice>
              <mc:Fallback>
                <p:oleObj name="公式" r:id="rId13" imgW="1511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2803526"/>
                        <a:ext cx="1511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035300" y="3492500"/>
          <a:ext cx="2489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公式" r:id="rId15" imgW="2489200" imgH="571500" progId="Equation.3">
                  <p:embed/>
                </p:oleObj>
              </mc:Choice>
              <mc:Fallback>
                <p:oleObj name="公式" r:id="rId15" imgW="2489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492500"/>
                        <a:ext cx="2489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5518150" y="3586163"/>
          <a:ext cx="1828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" name="公式" r:id="rId17" imgW="1828800" imgH="393700" progId="Equation.3">
                  <p:embed/>
                </p:oleObj>
              </mc:Choice>
              <mc:Fallback>
                <p:oleObj name="公式" r:id="rId17" imgW="1828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3586163"/>
                        <a:ext cx="1828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3054350" y="4064000"/>
          <a:ext cx="2324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0" name="公式" r:id="rId19" imgW="2324100" imgH="889000" progId="Equation.3">
                  <p:embed/>
                </p:oleObj>
              </mc:Choice>
              <mc:Fallback>
                <p:oleObj name="公式" r:id="rId19" imgW="2324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4064000"/>
                        <a:ext cx="2324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5384800" y="4260850"/>
          <a:ext cx="185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公式" r:id="rId21" imgW="1854200" imgH="571500" progId="Equation.3">
                  <p:embed/>
                </p:oleObj>
              </mc:Choice>
              <mc:Fallback>
                <p:oleObj name="公式" r:id="rId21" imgW="1854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4260850"/>
                        <a:ext cx="1854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7239000" y="4354513"/>
          <a:ext cx="1574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" name="公式" r:id="rId23" imgW="1574800" imgH="393700" progId="Equation.3">
                  <p:embed/>
                </p:oleObj>
              </mc:Choice>
              <mc:Fallback>
                <p:oleObj name="公式" r:id="rId23" imgW="1574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354513"/>
                        <a:ext cx="1574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3022600" y="5086350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公式" r:id="rId25" imgW="2286000" imgH="889000" progId="Equation.3">
                  <p:embed/>
                </p:oleObj>
              </mc:Choice>
              <mc:Fallback>
                <p:oleObj name="公式" r:id="rId25" imgW="22860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5086350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5334000" y="5283200"/>
          <a:ext cx="1854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公式" r:id="rId27" imgW="1854200" imgH="571500" progId="Equation.3">
                  <p:embed/>
                </p:oleObj>
              </mc:Choice>
              <mc:Fallback>
                <p:oleObj name="公式" r:id="rId27" imgW="18542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283200"/>
                        <a:ext cx="18542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7170738" y="5356226"/>
          <a:ext cx="1816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" name="公式" r:id="rId29" imgW="1815312" imgH="393529" progId="Equation.3">
                  <p:embed/>
                </p:oleObj>
              </mc:Choice>
              <mc:Fallback>
                <p:oleObj name="公式" r:id="rId29" imgW="181531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8" y="5356226"/>
                        <a:ext cx="1816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3833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048000" y="1104901"/>
          <a:ext cx="3479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" name="公式" r:id="rId3" imgW="3479800" imgH="495300" progId="Equation.3">
                  <p:embed/>
                </p:oleObj>
              </mc:Choice>
              <mc:Fallback>
                <p:oleObj name="公式" r:id="rId3" imgW="34798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04901"/>
                        <a:ext cx="3479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6584950" y="1133476"/>
          <a:ext cx="1511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" name="公式" r:id="rId5" imgW="1511300" imgH="393700" progId="Equation.3">
                  <p:embed/>
                </p:oleObj>
              </mc:Choice>
              <mc:Fallback>
                <p:oleObj name="公式" r:id="rId5" imgW="15113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1133476"/>
                        <a:ext cx="1511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3073400" y="1943101"/>
          <a:ext cx="3429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8" name="公式" r:id="rId7" imgW="3429000" imgH="495300" progId="Equation.3">
                  <p:embed/>
                </p:oleObj>
              </mc:Choice>
              <mc:Fallback>
                <p:oleObj name="公式" r:id="rId7" imgW="3429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1943101"/>
                        <a:ext cx="3429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511925" y="1990726"/>
          <a:ext cx="1803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" name="公式" r:id="rId9" imgW="1803400" imgH="393700" progId="Equation.3">
                  <p:embed/>
                </p:oleObj>
              </mc:Choice>
              <mc:Fallback>
                <p:oleObj name="公式" r:id="rId9" imgW="1803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925" y="1990726"/>
                        <a:ext cx="1803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048000" y="2743200"/>
          <a:ext cx="227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0" name="公式" r:id="rId11" imgW="2273300" imgH="571500" progId="Equation.3">
                  <p:embed/>
                </p:oleObj>
              </mc:Choice>
              <mc:Fallback>
                <p:oleObj name="公式" r:id="rId11" imgW="2273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2273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310188" y="2759075"/>
          <a:ext cx="113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" name="公式" r:id="rId13" imgW="1129810" imgH="469696" progId="Equation.3">
                  <p:embed/>
                </p:oleObj>
              </mc:Choice>
              <mc:Fallback>
                <p:oleObj name="公式" r:id="rId13" imgW="1129810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2759075"/>
                        <a:ext cx="113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048000" y="354330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" name="公式" r:id="rId15" imgW="2298700" imgH="571500" progId="Equation.3">
                  <p:embed/>
                </p:oleObj>
              </mc:Choice>
              <mc:Fallback>
                <p:oleObj name="公式" r:id="rId15" imgW="2298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43300"/>
                        <a:ext cx="2298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5365750" y="3317875"/>
          <a:ext cx="1346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" name="公式" r:id="rId17" imgW="1346200" imgH="927100" progId="Equation.3">
                  <p:embed/>
                </p:oleObj>
              </mc:Choice>
              <mc:Fallback>
                <p:oleObj name="公式" r:id="rId17" imgW="13462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3317875"/>
                        <a:ext cx="1346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027364" y="4322764"/>
          <a:ext cx="25368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name="Equation" r:id="rId19" imgW="1066800" imgH="292100" progId="Equation.DSMT4">
                  <p:embed/>
                </p:oleObj>
              </mc:Choice>
              <mc:Fallback>
                <p:oleObj name="Equation" r:id="rId19" imgW="1066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4" y="4322764"/>
                        <a:ext cx="25368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5568951" y="4432301"/>
          <a:ext cx="14192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" name="Equation" r:id="rId21" imgW="596641" imgH="203112" progId="Equation.DSMT4">
                  <p:embed/>
                </p:oleObj>
              </mc:Choice>
              <mc:Fallback>
                <p:oleObj name="Equation" r:id="rId21" imgW="59664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1" y="4432301"/>
                        <a:ext cx="14192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3014664" y="5046664"/>
          <a:ext cx="256698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" name="Equation" r:id="rId23" imgW="1079032" imgH="291973" progId="Equation.DSMT4">
                  <p:embed/>
                </p:oleObj>
              </mc:Choice>
              <mc:Fallback>
                <p:oleObj name="Equation" r:id="rId23" imgW="1079032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4" y="5046664"/>
                        <a:ext cx="2566987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548314" y="5167314"/>
          <a:ext cx="1419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" name="Equation" r:id="rId25" imgW="596641" imgH="177723" progId="Equation.DSMT4">
                  <p:embed/>
                </p:oleObj>
              </mc:Choice>
              <mc:Fallback>
                <p:oleObj name="Equation" r:id="rId25" imgW="596641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8314" y="5167314"/>
                        <a:ext cx="14192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4070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425700" y="10668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544104"/>
              </p:ext>
            </p:extLst>
          </p:nvPr>
        </p:nvGraphicFramePr>
        <p:xfrm>
          <a:off x="4415346" y="1001474"/>
          <a:ext cx="1659508" cy="69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8" name="Equation" r:id="rId3" imgW="698400" imgH="291960" progId="Equation.DSMT4">
                  <p:embed/>
                </p:oleObj>
              </mc:Choice>
              <mc:Fallback>
                <p:oleObj name="Equation" r:id="rId3" imgW="698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5346" y="1001474"/>
                        <a:ext cx="1659508" cy="693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425700" y="19812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340100" y="1981200"/>
          <a:ext cx="1536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9" name="公式" r:id="rId5" imgW="1536700" imgH="571500" progId="Equation.3">
                  <p:embed/>
                </p:oleObj>
              </mc:Choice>
              <mc:Fallback>
                <p:oleObj name="公式" r:id="rId5" imgW="1536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1981200"/>
                        <a:ext cx="1536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940300" y="1733550"/>
          <a:ext cx="133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0" name="公式" r:id="rId7" imgW="1333500" imgH="825500" progId="Equation.3">
                  <p:embed/>
                </p:oleObj>
              </mc:Choice>
              <mc:Fallback>
                <p:oleObj name="公式" r:id="rId7" imgW="133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1733550"/>
                        <a:ext cx="133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3365500" y="3517900"/>
          <a:ext cx="17272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1" name="公式" r:id="rId9" imgW="1727200" imgH="1663700" progId="Equation.3">
                  <p:embed/>
                </p:oleObj>
              </mc:Choice>
              <mc:Fallback>
                <p:oleObj name="公式" r:id="rId9" imgW="1727200" imgH="166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5500" y="3517900"/>
                        <a:ext cx="17272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5130800" y="3784600"/>
          <a:ext cx="1727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2" name="公式" r:id="rId11" imgW="1727200" imgH="939800" progId="Equation.3">
                  <p:embed/>
                </p:oleObj>
              </mc:Choice>
              <mc:Fallback>
                <p:oleObj name="公式" r:id="rId11" imgW="17272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3784600"/>
                        <a:ext cx="1727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505200" y="2822576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根据积分公式（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6553200" y="2579688"/>
          <a:ext cx="28956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3" name="公式" r:id="rId13" imgW="2876456" imgH="981088" progId="Equation.3">
                  <p:embed/>
                </p:oleObj>
              </mc:Choice>
              <mc:Fallback>
                <p:oleObj name="公式" r:id="rId13" imgW="2876456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79688"/>
                        <a:ext cx="28956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492500" y="2590800"/>
            <a:ext cx="0" cy="1600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552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41" grpId="0" autoUpdateAnimBg="0"/>
      <p:bldP spid="184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2208214" y="1711326"/>
          <a:ext cx="41100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公式" r:id="rId3" imgW="3835400" imgH="571500" progId="Equation.3">
                  <p:embed/>
                </p:oleObj>
              </mc:Choice>
              <mc:Fallback>
                <p:oleObj name="公式" r:id="rId3" imgW="38354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711326"/>
                        <a:ext cx="41100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311900" y="1722438"/>
          <a:ext cx="32893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公式" r:id="rId5" imgW="3289300" imgH="635000" progId="Equation.3">
                  <p:embed/>
                </p:oleObj>
              </mc:Choice>
              <mc:Fallback>
                <p:oleObj name="公式" r:id="rId5" imgW="3289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1722438"/>
                        <a:ext cx="32893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362200" y="25908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3071814" y="2520951"/>
          <a:ext cx="39274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公式" r:id="rId7" imgW="1562100" imgH="292100" progId="Equation.3">
                  <p:embed/>
                </p:oleObj>
              </mc:Choice>
              <mc:Fallback>
                <p:oleObj name="公式" r:id="rId7" imgW="15621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2520951"/>
                        <a:ext cx="39274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3000375" y="3373439"/>
          <a:ext cx="42481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公式" r:id="rId9" imgW="1688367" imgH="291973" progId="Equation.3">
                  <p:embed/>
                </p:oleObj>
              </mc:Choice>
              <mc:Fallback>
                <p:oleObj name="公式" r:id="rId9" imgW="1688367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373439"/>
                        <a:ext cx="424815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7219950" y="3563938"/>
          <a:ext cx="23764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公式" r:id="rId11" imgW="2323092" imgH="406224" progId="Equation.3">
                  <p:embed/>
                </p:oleObj>
              </mc:Choice>
              <mc:Fallback>
                <p:oleObj name="公式" r:id="rId11" imgW="232309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3563938"/>
                        <a:ext cx="23764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4" name="Group 8"/>
          <p:cNvGrpSpPr>
            <a:grpSpLocks/>
          </p:cNvGrpSpPr>
          <p:nvPr/>
        </p:nvGrpSpPr>
        <p:grpSpPr bwMode="auto">
          <a:xfrm>
            <a:off x="3276600" y="4267201"/>
            <a:ext cx="2590800" cy="519113"/>
            <a:chOff x="1104" y="2784"/>
            <a:chExt cx="1632" cy="327"/>
          </a:xfrm>
        </p:grpSpPr>
        <p:graphicFrame>
          <p:nvGraphicFramePr>
            <p:cNvPr id="16395" name="Object 9"/>
            <p:cNvGraphicFramePr>
              <a:graphicFrameLocks noChangeAspect="1"/>
            </p:cNvGraphicFramePr>
            <p:nvPr/>
          </p:nvGraphicFramePr>
          <p:xfrm>
            <a:off x="1104" y="2880"/>
            <a:ext cx="16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1" name="公式" r:id="rId13" imgW="266469" imgH="241091" progId="Equation.3">
                    <p:embed/>
                  </p:oleObj>
                </mc:Choice>
                <mc:Fallback>
                  <p:oleObj name="公式" r:id="rId13" imgW="266469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80"/>
                          <a:ext cx="16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1344" y="2784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等式成立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.</a:t>
              </a:r>
            </a:p>
          </p:txBody>
        </p:sp>
      </p:grp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2438400" y="5110163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0099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（此性质可推广到有限多个函数之和的情况）</a:t>
            </a:r>
          </a:p>
        </p:txBody>
      </p:sp>
      <p:sp>
        <p:nvSpPr>
          <p:cNvPr id="16394" name="Rectangle 12"/>
          <p:cNvSpPr>
            <a:spLocks noGrp="1" noChangeArrowheads="1"/>
          </p:cNvSpPr>
          <p:nvPr>
            <p:ph type="title"/>
          </p:nvPr>
        </p:nvSpPr>
        <p:spPr>
          <a:xfrm>
            <a:off x="1990405" y="599281"/>
            <a:ext cx="5256584" cy="986633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三、 不定积分的性质</a:t>
            </a:r>
          </a:p>
        </p:txBody>
      </p:sp>
    </p:spTree>
    <p:extLst>
      <p:ext uri="{BB962C8B-B14F-4D97-AF65-F5344CB8AC3E}">
        <p14:creationId xmlns:p14="http://schemas.microsoft.com/office/powerpoint/2010/main" val="6165262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514600" y="1143000"/>
          <a:ext cx="2679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1" name="公式" r:id="rId3" imgW="2679700" imgH="571500" progId="Equation.3">
                  <p:embed/>
                </p:oleObj>
              </mc:Choice>
              <mc:Fallback>
                <p:oleObj name="公式" r:id="rId3" imgW="26797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143000"/>
                        <a:ext cx="26797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5232400" y="1112838"/>
          <a:ext cx="17780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2" name="公式" r:id="rId5" imgW="1777229" imgH="634725" progId="Equation.3">
                  <p:embed/>
                </p:oleObj>
              </mc:Choice>
              <mc:Fallback>
                <p:oleObj name="公式" r:id="rId5" imgW="1777229" imgH="634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1112838"/>
                        <a:ext cx="17780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5715000" y="1736726"/>
          <a:ext cx="34734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3" name="文档" r:id="rId7" imgW="3161343" imgH="592752" progId="Word.Document.8">
                  <p:embed/>
                </p:oleObj>
              </mc:Choice>
              <mc:Fallback>
                <p:oleObj name="文档" r:id="rId7" imgW="3161343" imgH="592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36726"/>
                        <a:ext cx="34734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438400" y="26670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438400" y="3519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482147"/>
              </p:ext>
            </p:extLst>
          </p:nvPr>
        </p:nvGraphicFramePr>
        <p:xfrm>
          <a:off x="4511824" y="2384632"/>
          <a:ext cx="3600400" cy="1086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4" name="Equation" r:id="rId9" imgW="1473120" imgH="444240" progId="Equation.DSMT4">
                  <p:embed/>
                </p:oleObj>
              </mc:Choice>
              <mc:Fallback>
                <p:oleObj name="Equation" r:id="rId9" imgW="1473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2384632"/>
                        <a:ext cx="3600400" cy="1086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200400" y="3352800"/>
          <a:ext cx="3403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5" name="公式" r:id="rId11" imgW="3403600" imgH="939800" progId="Equation.3">
                  <p:embed/>
                </p:oleObj>
              </mc:Choice>
              <mc:Fallback>
                <p:oleObj name="公式" r:id="rId11" imgW="3403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3403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162300" y="4343400"/>
          <a:ext cx="445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6" name="公式" r:id="rId13" imgW="4457700" imgH="939800" progId="Equation.3">
                  <p:embed/>
                </p:oleObj>
              </mc:Choice>
              <mc:Fallback>
                <p:oleObj name="公式" r:id="rId13" imgW="44577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343400"/>
                        <a:ext cx="4457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3168650" y="5486400"/>
          <a:ext cx="1892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7" name="公式" r:id="rId15" imgW="1892300" imgH="330200" progId="Equation.3">
                  <p:embed/>
                </p:oleObj>
              </mc:Choice>
              <mc:Fallback>
                <p:oleObj name="公式" r:id="rId15" imgW="18923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486400"/>
                        <a:ext cx="1892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5048250" y="5492750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" name="公式" r:id="rId17" imgW="1816100" imgH="330200" progId="Equation.3">
                  <p:embed/>
                </p:oleObj>
              </mc:Choice>
              <mc:Fallback>
                <p:oleObj name="公式" r:id="rId17" imgW="18161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5492750"/>
                        <a:ext cx="1816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6889750" y="5486400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9" name="公式" r:id="rId19" imgW="590630" imgH="314171" progId="Equation.3">
                  <p:embed/>
                </p:oleObj>
              </mc:Choice>
              <mc:Fallback>
                <p:oleObj name="公式" r:id="rId19" imgW="590630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5486400"/>
                        <a:ext cx="609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64800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utoUpdateAnimBg="0"/>
      <p:bldP spid="2048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590800" y="1219201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590800" y="244157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38943"/>
              </p:ext>
            </p:extLst>
          </p:nvPr>
        </p:nvGraphicFramePr>
        <p:xfrm>
          <a:off x="4727848" y="957261"/>
          <a:ext cx="2214860" cy="103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3" imgW="952200" imgH="444240" progId="Equation.DSMT4">
                  <p:embed/>
                </p:oleObj>
              </mc:Choice>
              <mc:Fallback>
                <p:oleObj name="Equation" r:id="rId3" imgW="952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957261"/>
                        <a:ext cx="2214860" cy="10336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429000" y="2198688"/>
          <a:ext cx="21463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5" name="公式" r:id="rId5" imgW="2146300" imgH="1003300" progId="Equation.3">
                  <p:embed/>
                </p:oleObj>
              </mc:Choice>
              <mc:Fallback>
                <p:oleObj name="公式" r:id="rId5" imgW="21463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98688"/>
                        <a:ext cx="21463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5715000" y="2198688"/>
          <a:ext cx="27178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6" name="公式" r:id="rId7" imgW="2717800" imgH="1003300" progId="Equation.3">
                  <p:embed/>
                </p:oleObj>
              </mc:Choice>
              <mc:Fallback>
                <p:oleObj name="公式" r:id="rId7" imgW="27178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198688"/>
                        <a:ext cx="27178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162300" y="3454400"/>
          <a:ext cx="2857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7" name="公式" r:id="rId9" imgW="2857500" imgH="965200" progId="Equation.3">
                  <p:embed/>
                </p:oleObj>
              </mc:Choice>
              <mc:Fallback>
                <p:oleObj name="公式" r:id="rId9" imgW="28575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3454400"/>
                        <a:ext cx="2857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6108700" y="3492500"/>
          <a:ext cx="3124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8" name="公式" r:id="rId11" imgW="3124200" imgH="889000" progId="Equation.3">
                  <p:embed/>
                </p:oleObj>
              </mc:Choice>
              <mc:Fallback>
                <p:oleObj name="公式" r:id="rId11" imgW="31242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3492500"/>
                        <a:ext cx="3124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134543"/>
              </p:ext>
            </p:extLst>
          </p:nvPr>
        </p:nvGraphicFramePr>
        <p:xfrm>
          <a:off x="3162300" y="4797152"/>
          <a:ext cx="3555280" cy="486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9" name="Equation" r:id="rId13" imgW="1485720" imgH="203040" progId="Equation.DSMT4">
                  <p:embed/>
                </p:oleObj>
              </mc:Choice>
              <mc:Fallback>
                <p:oleObj name="Equation" r:id="rId13" imgW="1485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797152"/>
                        <a:ext cx="3555280" cy="486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1056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438400" y="11096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438400" y="23320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214140"/>
              </p:ext>
            </p:extLst>
          </p:nvPr>
        </p:nvGraphicFramePr>
        <p:xfrm>
          <a:off x="4410472" y="911980"/>
          <a:ext cx="2304256" cy="1047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1" name="Equation" r:id="rId3" imgW="977760" imgH="444240" progId="Equation.DSMT4">
                  <p:embed/>
                </p:oleObj>
              </mc:Choice>
              <mc:Fallback>
                <p:oleObj name="Equation" r:id="rId3" imgW="977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472" y="911980"/>
                        <a:ext cx="2304256" cy="1047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3276600" y="2082801"/>
          <a:ext cx="22225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2" name="公式" r:id="rId5" imgW="2222500" imgH="1003300" progId="Equation.3">
                  <p:embed/>
                </p:oleObj>
              </mc:Choice>
              <mc:Fallback>
                <p:oleObj name="公式" r:id="rId5" imgW="2222500" imgH="1003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82801"/>
                        <a:ext cx="22225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5562600" y="2114551"/>
          <a:ext cx="2616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3" name="公式" r:id="rId7" imgW="2600227" imgH="981088" progId="Equation.3">
                  <p:embed/>
                </p:oleObj>
              </mc:Choice>
              <mc:Fallback>
                <p:oleObj name="公式" r:id="rId7" imgW="2600227" imgH="9810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14551"/>
                        <a:ext cx="2616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3048000" y="3357563"/>
          <a:ext cx="3225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4" name="公式" r:id="rId9" imgW="3225800" imgH="889000" progId="Equation.3">
                  <p:embed/>
                </p:oleObj>
              </mc:Choice>
              <mc:Fallback>
                <p:oleObj name="公式" r:id="rId9" imgW="3225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357563"/>
                        <a:ext cx="3225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997200" y="4445000"/>
          <a:ext cx="327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5" name="公式" r:id="rId11" imgW="3276600" imgH="889000" progId="Equation.3">
                  <p:embed/>
                </p:oleObj>
              </mc:Choice>
              <mc:Fallback>
                <p:oleObj name="公式" r:id="rId11" imgW="3276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445000"/>
                        <a:ext cx="3276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4151784" y="5275263"/>
            <a:ext cx="5791200" cy="873125"/>
          </a:xfrm>
          <a:prstGeom prst="ellipse">
            <a:avLst/>
          </a:prstGeom>
          <a:solidFill>
            <a:srgbClr val="FF00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拆项积分是一种有效的积分方法！</a:t>
            </a:r>
            <a:endParaRPr kumimoji="1" lang="zh-CN" altLang="en-US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2922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590800" y="11096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590800" y="23320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808397"/>
              </p:ext>
            </p:extLst>
          </p:nvPr>
        </p:nvGraphicFramePr>
        <p:xfrm>
          <a:off x="4683521" y="934484"/>
          <a:ext cx="2381141" cy="98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5" name="Equation" r:id="rId3" imgW="977760" imgH="406080" progId="Equation.DSMT4">
                  <p:embed/>
                </p:oleObj>
              </mc:Choice>
              <mc:Fallback>
                <p:oleObj name="Equation" r:id="rId3" imgW="977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521" y="934484"/>
                        <a:ext cx="2381141" cy="989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3581400" y="2133600"/>
          <a:ext cx="218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6" name="公式" r:id="rId5" imgW="2184400" imgH="889000" progId="Equation.3">
                  <p:embed/>
                </p:oleObj>
              </mc:Choice>
              <mc:Fallback>
                <p:oleObj name="公式" r:id="rId5" imgW="21844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218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835650" y="2165350"/>
          <a:ext cx="3187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7" name="公式" r:id="rId7" imgW="3171771" imgH="866749" progId="Equation.3">
                  <p:embed/>
                </p:oleObj>
              </mc:Choice>
              <mc:Fallback>
                <p:oleObj name="公式" r:id="rId7" imgW="3171771" imgH="8667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2165350"/>
                        <a:ext cx="3187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3505200" y="3378200"/>
          <a:ext cx="220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8" name="公式" r:id="rId9" imgW="2209800" imgH="889000" progId="Equation.3">
                  <p:embed/>
                </p:oleObj>
              </mc:Choice>
              <mc:Fallback>
                <p:oleObj name="公式" r:id="rId9" imgW="22098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78200"/>
                        <a:ext cx="2209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5695950" y="3397250"/>
          <a:ext cx="212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公式" r:id="rId11" imgW="2120900" imgH="889000" progId="Equation.3">
                  <p:embed/>
                </p:oleObj>
              </mc:Choice>
              <mc:Fallback>
                <p:oleObj name="公式" r:id="rId11" imgW="2120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3397250"/>
                        <a:ext cx="2120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2590800" y="44958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CC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说明：</a:t>
            </a: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3797426" y="4495801"/>
            <a:ext cx="653447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以上几例中的被积函数都需要进行恒等变形，才能使用基本积分表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0833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/>
      <p:bldP spid="23561" grpId="0" autoUpdateAnimBg="0"/>
      <p:bldP spid="235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47728" y="2636912"/>
            <a:ext cx="5037584" cy="866526"/>
          </a:xfrm>
          <a:ln w="57150" cmpd="thickThin">
            <a:solidFill>
              <a:srgbClr val="FF0000"/>
            </a:solidFill>
          </a:ln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原函数与不定积分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40416" y="404664"/>
            <a:ext cx="1532792" cy="58477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4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0376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90800" y="110966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511675" y="1050925"/>
          <a:ext cx="17287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公式" r:id="rId3" imgW="723586" imgH="291973" progId="Equation.3">
                  <p:embed/>
                </p:oleObj>
              </mc:Choice>
              <mc:Fallback>
                <p:oleObj name="公式" r:id="rId3" imgW="723586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1050925"/>
                        <a:ext cx="17287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2590800" y="233203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3403600" y="2276475"/>
          <a:ext cx="1638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0" name="公式" r:id="rId5" imgW="685800" imgH="292100" progId="Equation.3">
                  <p:embed/>
                </p:oleObj>
              </mc:Choice>
              <mc:Fallback>
                <p:oleObj name="公式" r:id="rId5" imgW="685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2276475"/>
                        <a:ext cx="1638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5026026" y="2292350"/>
          <a:ext cx="26400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1" name="公式" r:id="rId7" imgW="1104900" imgH="292100" progId="Equation.3">
                  <p:embed/>
                </p:oleObj>
              </mc:Choice>
              <mc:Fallback>
                <p:oleObj name="公式" r:id="rId7" imgW="11049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6026" y="2292350"/>
                        <a:ext cx="26400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/>
        </p:nvGraphicFramePr>
        <p:xfrm>
          <a:off x="3287714" y="3141663"/>
          <a:ext cx="28225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2" name="公式" r:id="rId9" imgW="1180588" imgH="291973" progId="Equation.3">
                  <p:embed/>
                </p:oleObj>
              </mc:Choice>
              <mc:Fallback>
                <p:oleObj name="公式" r:id="rId9" imgW="1180588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3141663"/>
                        <a:ext cx="28225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/>
        </p:nvGraphicFramePr>
        <p:xfrm>
          <a:off x="3287713" y="4076700"/>
          <a:ext cx="2336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3" name="公式" r:id="rId11" imgW="977476" imgH="177723" progId="Equation.3">
                  <p:embed/>
                </p:oleObj>
              </mc:Choice>
              <mc:Fallback>
                <p:oleObj name="公式" r:id="rId11" imgW="977476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4076700"/>
                        <a:ext cx="2336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41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446337" y="1163223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649253"/>
              </p:ext>
            </p:extLst>
          </p:nvPr>
        </p:nvGraphicFramePr>
        <p:xfrm>
          <a:off x="4705350" y="906675"/>
          <a:ext cx="17891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3" name="公式" r:id="rId3" imgW="748975" imgH="406224" progId="Equation.3">
                  <p:embed/>
                </p:oleObj>
              </mc:Choice>
              <mc:Fallback>
                <p:oleObj name="公式" r:id="rId3" imgW="74897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906675"/>
                        <a:ext cx="178911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351584" y="2201479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978122"/>
              </p:ext>
            </p:extLst>
          </p:nvPr>
        </p:nvGraphicFramePr>
        <p:xfrm>
          <a:off x="3006725" y="1955840"/>
          <a:ext cx="16986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4" name="公式" r:id="rId5" imgW="710891" imgH="406224" progId="Equation.3">
                  <p:embed/>
                </p:oleObj>
              </mc:Choice>
              <mc:Fallback>
                <p:oleObj name="公式" r:id="rId5" imgW="71089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725" y="1955840"/>
                        <a:ext cx="16986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88597"/>
              </p:ext>
            </p:extLst>
          </p:nvPr>
        </p:nvGraphicFramePr>
        <p:xfrm>
          <a:off x="4705350" y="1983739"/>
          <a:ext cx="2790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5" name="公式" r:id="rId7" imgW="1167893" imgH="406224" progId="Equation.3">
                  <p:embed/>
                </p:oleObj>
              </mc:Choice>
              <mc:Fallback>
                <p:oleObj name="公式" r:id="rId7" imgW="116789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1983739"/>
                        <a:ext cx="27908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431101"/>
              </p:ext>
            </p:extLst>
          </p:nvPr>
        </p:nvGraphicFramePr>
        <p:xfrm>
          <a:off x="2976563" y="3005005"/>
          <a:ext cx="3124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6" name="公式" r:id="rId9" imgW="1307532" imgH="406224" progId="Equation.3">
                  <p:embed/>
                </p:oleObj>
              </mc:Choice>
              <mc:Fallback>
                <p:oleObj name="公式" r:id="rId9" imgW="1307532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3005005"/>
                        <a:ext cx="31242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598977"/>
              </p:ext>
            </p:extLst>
          </p:nvPr>
        </p:nvGraphicFramePr>
        <p:xfrm>
          <a:off x="2976563" y="3933056"/>
          <a:ext cx="2790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7" name="公式" r:id="rId11" imgW="1167893" imgH="406224" progId="Equation.3">
                  <p:embed/>
                </p:oleObj>
              </mc:Choice>
              <mc:Fallback>
                <p:oleObj name="公式" r:id="rId11" imgW="116789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3933056"/>
                        <a:ext cx="27908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99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384836" y="1032596"/>
            <a:ext cx="2819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求积分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800626"/>
              </p:ext>
            </p:extLst>
          </p:nvPr>
        </p:nvGraphicFramePr>
        <p:xfrm>
          <a:off x="4583832" y="783100"/>
          <a:ext cx="2879725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公式" r:id="rId3" imgW="1206500" imgH="596900" progId="Equation.3">
                  <p:embed/>
                </p:oleObj>
              </mc:Choice>
              <mc:Fallback>
                <p:oleObj name="公式" r:id="rId3" imgW="12065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783100"/>
                        <a:ext cx="2879725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384836" y="2470045"/>
            <a:ext cx="567439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117668"/>
              </p:ext>
            </p:extLst>
          </p:nvPr>
        </p:nvGraphicFramePr>
        <p:xfrm>
          <a:off x="3108669" y="2205038"/>
          <a:ext cx="2789238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公式" r:id="rId5" imgW="1168400" imgH="596900" progId="Equation.3">
                  <p:embed/>
                </p:oleObj>
              </mc:Choice>
              <mc:Fallback>
                <p:oleObj name="公式" r:id="rId5" imgW="11684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669" y="2205038"/>
                        <a:ext cx="2789238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460938"/>
              </p:ext>
            </p:extLst>
          </p:nvPr>
        </p:nvGraphicFramePr>
        <p:xfrm>
          <a:off x="5897907" y="2215485"/>
          <a:ext cx="2303463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9" name="公式" r:id="rId7" imgW="965200" imgH="596900" progId="Equation.3">
                  <p:embed/>
                </p:oleObj>
              </mc:Choice>
              <mc:Fallback>
                <p:oleObj name="公式" r:id="rId7" imgW="9652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907" y="2215485"/>
                        <a:ext cx="2303463" cy="1427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239764"/>
              </p:ext>
            </p:extLst>
          </p:nvPr>
        </p:nvGraphicFramePr>
        <p:xfrm>
          <a:off x="2952275" y="3783013"/>
          <a:ext cx="20621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0" name="公式" r:id="rId9" imgW="863225" imgH="291973" progId="Equation.3">
                  <p:embed/>
                </p:oleObj>
              </mc:Choice>
              <mc:Fallback>
                <p:oleObj name="公式" r:id="rId9" imgW="86322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275" y="3783013"/>
                        <a:ext cx="206216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349335"/>
              </p:ext>
            </p:extLst>
          </p:nvPr>
        </p:nvGraphicFramePr>
        <p:xfrm>
          <a:off x="2959536" y="4688186"/>
          <a:ext cx="21828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1" name="公式" r:id="rId11" imgW="914003" imgH="177723" progId="Equation.3">
                  <p:embed/>
                </p:oleObj>
              </mc:Choice>
              <mc:Fallback>
                <p:oleObj name="公式" r:id="rId11" imgW="914003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536" y="4688186"/>
                        <a:ext cx="21828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39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55579"/>
              </p:ext>
            </p:extLst>
          </p:nvPr>
        </p:nvGraphicFramePr>
        <p:xfrm>
          <a:off x="3503712" y="933450"/>
          <a:ext cx="24479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3" imgW="1079032" imgH="406224" progId="Equation.DSMT4">
                  <p:embed/>
                </p:oleObj>
              </mc:Choice>
              <mc:Fallback>
                <p:oleObj name="Equation" r:id="rId3" imgW="107903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933450"/>
                        <a:ext cx="24479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191754"/>
              </p:ext>
            </p:extLst>
          </p:nvPr>
        </p:nvGraphicFramePr>
        <p:xfrm>
          <a:off x="2208213" y="2420888"/>
          <a:ext cx="38862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5" imgW="1143000" imgH="393700" progId="Equation.3">
                  <p:embed/>
                </p:oleObj>
              </mc:Choice>
              <mc:Fallback>
                <p:oleObj name="Equation" r:id="rId5" imgW="1143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2420888"/>
                        <a:ext cx="38862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485385"/>
              </p:ext>
            </p:extLst>
          </p:nvPr>
        </p:nvGraphicFramePr>
        <p:xfrm>
          <a:off x="6094413" y="2482800"/>
          <a:ext cx="4038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7" imgW="1397000" imgH="368300" progId="Equation.3">
                  <p:embed/>
                </p:oleObj>
              </mc:Choice>
              <mc:Fallback>
                <p:oleObj name="Equation" r:id="rId7" imgW="1397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2482800"/>
                        <a:ext cx="4038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044693"/>
              </p:ext>
            </p:extLst>
          </p:nvPr>
        </p:nvGraphicFramePr>
        <p:xfrm>
          <a:off x="2208213" y="4005064"/>
          <a:ext cx="3348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3" name="Equation" r:id="rId9" imgW="1054100" imgH="152400" progId="Equation.3">
                  <p:embed/>
                </p:oleObj>
              </mc:Choice>
              <mc:Fallback>
                <p:oleObj name="Equation" r:id="rId9" imgW="1054100" imgH="15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005064"/>
                        <a:ext cx="334803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218291" y="1195099"/>
            <a:ext cx="10070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021595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24876"/>
              </p:ext>
            </p:extLst>
          </p:nvPr>
        </p:nvGraphicFramePr>
        <p:xfrm>
          <a:off x="2279576" y="709589"/>
          <a:ext cx="7307263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9" name="Document" r:id="rId3" imgW="7336343" imgH="2038267" progId="Word.Document.8">
                  <p:embed/>
                </p:oleObj>
              </mc:Choice>
              <mc:Fallback>
                <p:oleObj name="Document" r:id="rId3" imgW="7336343" imgH="20382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709589"/>
                        <a:ext cx="7307263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26135" y="2701326"/>
            <a:ext cx="50385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589087"/>
              </p:ext>
            </p:extLst>
          </p:nvPr>
        </p:nvGraphicFramePr>
        <p:xfrm>
          <a:off x="3130550" y="2499278"/>
          <a:ext cx="3530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0" name="公式" r:id="rId5" imgW="3530600" imgH="889000" progId="Equation.3">
                  <p:embed/>
                </p:oleObj>
              </mc:Choice>
              <mc:Fallback>
                <p:oleObj name="公式" r:id="rId5" imgW="3530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499278"/>
                        <a:ext cx="3530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759304"/>
              </p:ext>
            </p:extLst>
          </p:nvPr>
        </p:nvGraphicFramePr>
        <p:xfrm>
          <a:off x="3070225" y="3429385"/>
          <a:ext cx="424973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1" name="Equation" r:id="rId7" imgW="1688367" imgH="291973" progId="Equation.DSMT4">
                  <p:embed/>
                </p:oleObj>
              </mc:Choice>
              <mc:Fallback>
                <p:oleObj name="Equation" r:id="rId7" imgW="168836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3429385"/>
                        <a:ext cx="4249738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378032"/>
              </p:ext>
            </p:extLst>
          </p:nvPr>
        </p:nvGraphicFramePr>
        <p:xfrm>
          <a:off x="4210844" y="4220753"/>
          <a:ext cx="3009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公式" r:id="rId9" imgW="3009900" imgH="393700" progId="Equation.3">
                  <p:embed/>
                </p:oleObj>
              </mc:Choice>
              <mc:Fallback>
                <p:oleObj name="公式" r:id="rId9" imgW="300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844" y="4220753"/>
                        <a:ext cx="3009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944666"/>
              </p:ext>
            </p:extLst>
          </p:nvPr>
        </p:nvGraphicFramePr>
        <p:xfrm>
          <a:off x="3226594" y="4797425"/>
          <a:ext cx="1968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公式" r:id="rId11" imgW="1968500" imgH="406400" progId="Equation.3">
                  <p:embed/>
                </p:oleObj>
              </mc:Choice>
              <mc:Fallback>
                <p:oleObj name="公式" r:id="rId11" imgW="1968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594" y="4797425"/>
                        <a:ext cx="1968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238864"/>
              </p:ext>
            </p:extLst>
          </p:nvPr>
        </p:nvGraphicFramePr>
        <p:xfrm>
          <a:off x="6023992" y="4853781"/>
          <a:ext cx="15748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公式" r:id="rId13" imgW="1574117" imgH="406224" progId="Equation.3">
                  <p:embed/>
                </p:oleObj>
              </mc:Choice>
              <mc:Fallback>
                <p:oleObj name="公式" r:id="rId13" imgW="157411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4853781"/>
                        <a:ext cx="15748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130550" y="5302249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所求曲线方程为</a:t>
            </a:r>
          </a:p>
        </p:txBody>
      </p:sp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246690"/>
              </p:ext>
            </p:extLst>
          </p:nvPr>
        </p:nvGraphicFramePr>
        <p:xfrm>
          <a:off x="6237660" y="5386387"/>
          <a:ext cx="3213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公式" r:id="rId15" imgW="3213100" imgH="406400" progId="Equation.3">
                  <p:embed/>
                </p:oleObj>
              </mc:Choice>
              <mc:Fallback>
                <p:oleObj name="公式" r:id="rId15" imgW="3213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660" y="5386387"/>
                        <a:ext cx="3213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226135" y="755778"/>
            <a:ext cx="9044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808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8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819400" y="2971800"/>
            <a:ext cx="6629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基本积分表</a:t>
            </a:r>
            <a:r>
              <a:rPr kumimoji="1" lang="en-US" altLang="zh-CN" sz="3600" b="1">
                <a:solidFill>
                  <a:srgbClr val="151226"/>
                </a:solidFill>
                <a:latin typeface="Times New Roman" panose="02020603050405020304" pitchFamily="18" charset="0"/>
                <a:sym typeface="Monotype Sorts" pitchFamily="2" charset="2"/>
              </a:rPr>
              <a:t>(1)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806700" y="44196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不定积分的性质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730500" y="1524000"/>
            <a:ext cx="6629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原函数的概念：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5626100" y="1641476"/>
          <a:ext cx="2133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公式" r:id="rId3" imgW="2114398" imgH="409742" progId="Equation.3">
                  <p:embed/>
                </p:oleObj>
              </mc:Choice>
              <mc:Fallback>
                <p:oleObj name="公式" r:id="rId3" imgW="2114398" imgH="40974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1641476"/>
                        <a:ext cx="2133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806700" y="2239964"/>
            <a:ext cx="3460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不定积分的概念：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5994400" y="2286000"/>
          <a:ext cx="328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公式" r:id="rId5" imgW="3267202" imgH="552579" progId="Equation.3">
                  <p:embed/>
                </p:oleObj>
              </mc:Choice>
              <mc:Fallback>
                <p:oleObj name="公式" r:id="rId5" imgW="3267202" imgH="5525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2286000"/>
                        <a:ext cx="3289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2784475" y="3611564"/>
            <a:ext cx="5099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</a:rPr>
              <a:t>求微分与求积分的互逆关系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title"/>
          </p:nvPr>
        </p:nvSpPr>
        <p:spPr>
          <a:xfrm>
            <a:off x="3132919" y="490538"/>
            <a:ext cx="2808312" cy="850900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四、 小结</a:t>
            </a:r>
          </a:p>
        </p:txBody>
      </p:sp>
    </p:spTree>
    <p:extLst>
      <p:ext uri="{BB962C8B-B14F-4D97-AF65-F5344CB8AC3E}">
        <p14:creationId xmlns:p14="http://schemas.microsoft.com/office/powerpoint/2010/main" val="20008822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699" grpId="0" autoUpdateAnimBg="0"/>
      <p:bldP spid="29700" grpId="0" autoUpdateAnimBg="0"/>
      <p:bldP spid="29702" grpId="0" autoUpdateAnimBg="0"/>
      <p:bldP spid="2970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036633" y="3814763"/>
            <a:ext cx="1339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600386"/>
              </p:ext>
            </p:extLst>
          </p:nvPr>
        </p:nvGraphicFramePr>
        <p:xfrm>
          <a:off x="2806701" y="3815910"/>
          <a:ext cx="26304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" name="Equation" r:id="rId3" imgW="965160" imgH="203040" progId="Equation.DSMT4">
                  <p:embed/>
                </p:oleObj>
              </mc:Choice>
              <mc:Fallback>
                <p:oleObj name="Equation" r:id="rId3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1" y="3815910"/>
                        <a:ext cx="26304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012070"/>
              </p:ext>
            </p:extLst>
          </p:nvPr>
        </p:nvGraphicFramePr>
        <p:xfrm>
          <a:off x="5583172" y="3739594"/>
          <a:ext cx="39338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" name="文档" r:id="rId5" imgW="3694360" imgH="592752" progId="Word.Document.8">
                  <p:embed/>
                </p:oleObj>
              </mc:Choice>
              <mc:Fallback>
                <p:oleObj name="文档" r:id="rId5" imgW="3694360" imgH="592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172" y="3739594"/>
                        <a:ext cx="39338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369375"/>
              </p:ext>
            </p:extLst>
          </p:nvPr>
        </p:nvGraphicFramePr>
        <p:xfrm>
          <a:off x="2649843" y="4211080"/>
          <a:ext cx="303371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" name="Equation" r:id="rId7" imgW="1269720" imgH="406080" progId="Equation.DSMT4">
                  <p:embed/>
                </p:oleObj>
              </mc:Choice>
              <mc:Fallback>
                <p:oleObj name="Equation" r:id="rId7" imgW="1269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843" y="4211080"/>
                        <a:ext cx="3033712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01091"/>
              </p:ext>
            </p:extLst>
          </p:nvPr>
        </p:nvGraphicFramePr>
        <p:xfrm>
          <a:off x="2688547" y="4993647"/>
          <a:ext cx="54879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" name="文档" r:id="rId9" imgW="5495590" imgH="1020084" progId="Word.Document.8">
                  <p:embed/>
                </p:oleObj>
              </mc:Choice>
              <mc:Fallback>
                <p:oleObj name="文档" r:id="rId9" imgW="5495590" imgH="10200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8547" y="4993647"/>
                        <a:ext cx="5487988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1966912" y="1299607"/>
            <a:ext cx="8010525" cy="2559049"/>
            <a:chOff x="520" y="824"/>
            <a:chExt cx="5046" cy="1612"/>
          </a:xfrm>
        </p:grpSpPr>
        <p:graphicFrame>
          <p:nvGraphicFramePr>
            <p:cNvPr id="410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7235527"/>
                </p:ext>
              </p:extLst>
            </p:nvPr>
          </p:nvGraphicFramePr>
          <p:xfrm>
            <a:off x="1339" y="824"/>
            <a:ext cx="2230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" name="Document" r:id="rId11" imgW="3591988" imgH="620662" progId="Word.Document.8">
                    <p:embed/>
                  </p:oleObj>
                </mc:Choice>
                <mc:Fallback>
                  <p:oleObj name="Document" r:id="rId11" imgW="3591988" imgH="620662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824"/>
                          <a:ext cx="2230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Text Box 9"/>
            <p:cNvSpPr txBox="1">
              <a:spLocks noChangeArrowheads="1"/>
            </p:cNvSpPr>
            <p:nvPr/>
          </p:nvSpPr>
          <p:spPr bwMode="auto">
            <a:xfrm>
              <a:off x="520" y="842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定义：</a:t>
              </a:r>
            </a:p>
          </p:txBody>
        </p:sp>
        <p:graphicFrame>
          <p:nvGraphicFramePr>
            <p:cNvPr id="410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1748841"/>
                </p:ext>
              </p:extLst>
            </p:nvPr>
          </p:nvGraphicFramePr>
          <p:xfrm>
            <a:off x="3252" y="824"/>
            <a:ext cx="198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" name="Document" r:id="rId13" imgW="3140874" imgH="666744" progId="Word.Document.8">
                    <p:embed/>
                  </p:oleObj>
                </mc:Choice>
                <mc:Fallback>
                  <p:oleObj name="Document" r:id="rId13" imgW="3140874" imgH="66674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824"/>
                          <a:ext cx="1981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3021871"/>
                </p:ext>
              </p:extLst>
            </p:nvPr>
          </p:nvGraphicFramePr>
          <p:xfrm>
            <a:off x="2100" y="1200"/>
            <a:ext cx="151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" name="Document" r:id="rId15" imgW="2403179" imgH="601582" progId="Word.Document.8">
                    <p:embed/>
                  </p:oleObj>
                </mc:Choice>
                <mc:Fallback>
                  <p:oleObj name="Document" r:id="rId15" imgW="2403179" imgH="601582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200"/>
                          <a:ext cx="1513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1606716"/>
                </p:ext>
              </p:extLst>
            </p:nvPr>
          </p:nvGraphicFramePr>
          <p:xfrm>
            <a:off x="3194" y="1200"/>
            <a:ext cx="2103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" name="Document" r:id="rId17" imgW="3328448" imgH="594381" progId="Word.Document.8">
                    <p:embed/>
                  </p:oleObj>
                </mc:Choice>
                <mc:Fallback>
                  <p:oleObj name="Document" r:id="rId17" imgW="3328448" imgH="59438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4" y="1200"/>
                          <a:ext cx="2103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110005"/>
                </p:ext>
              </p:extLst>
            </p:nvPr>
          </p:nvGraphicFramePr>
          <p:xfrm>
            <a:off x="574" y="1578"/>
            <a:ext cx="2296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" name="Document" r:id="rId19" imgW="3649592" imgH="638303" progId="Word.Document.8">
                    <p:embed/>
                  </p:oleObj>
                </mc:Choice>
                <mc:Fallback>
                  <p:oleObj name="Document" r:id="rId19" imgW="3649592" imgH="638303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" y="1578"/>
                          <a:ext cx="2296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413417"/>
                </p:ext>
              </p:extLst>
            </p:nvPr>
          </p:nvGraphicFramePr>
          <p:xfrm>
            <a:off x="2623" y="1580"/>
            <a:ext cx="2943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" name="Document" r:id="rId21" imgW="4697990" imgH="666744" progId="Word.Document.8">
                    <p:embed/>
                  </p:oleObj>
                </mc:Choice>
                <mc:Fallback>
                  <p:oleObj name="Document" r:id="rId21" imgW="4697990" imgH="66674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3" y="1580"/>
                          <a:ext cx="2943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891725"/>
                </p:ext>
              </p:extLst>
            </p:nvPr>
          </p:nvGraphicFramePr>
          <p:xfrm>
            <a:off x="572" y="1200"/>
            <a:ext cx="1781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8" name="Document" r:id="rId23" imgW="2844212" imgH="666744" progId="Word.Document.8">
                    <p:embed/>
                  </p:oleObj>
                </mc:Choice>
                <mc:Fallback>
                  <p:oleObj name="Document" r:id="rId23" imgW="2844212" imgH="66674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" y="1200"/>
                          <a:ext cx="1781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1439154"/>
                </p:ext>
              </p:extLst>
            </p:nvPr>
          </p:nvGraphicFramePr>
          <p:xfrm>
            <a:off x="565" y="2002"/>
            <a:ext cx="3341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" name="Document" r:id="rId25" imgW="5330558" imgH="698425" progId="Word.Document.8">
                    <p:embed/>
                  </p:oleObj>
                </mc:Choice>
                <mc:Fallback>
                  <p:oleObj name="Document" r:id="rId25" imgW="5330558" imgH="698425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" y="2002"/>
                          <a:ext cx="3341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4" name="Rectangle 17"/>
          <p:cNvSpPr>
            <a:spLocks noGrp="1" noChangeArrowheads="1"/>
          </p:cNvSpPr>
          <p:nvPr>
            <p:ph type="title"/>
          </p:nvPr>
        </p:nvSpPr>
        <p:spPr>
          <a:xfrm>
            <a:off x="2939183" y="524670"/>
            <a:ext cx="6065985" cy="734218"/>
          </a:xfrm>
        </p:spPr>
        <p:txBody>
          <a:bodyPr/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原函数与不定积分的概念</a:t>
            </a:r>
          </a:p>
        </p:txBody>
      </p:sp>
    </p:spTree>
    <p:extLst>
      <p:ext uri="{BB962C8B-B14F-4D97-AF65-F5344CB8AC3E}">
        <p14:creationId xmlns:p14="http://schemas.microsoft.com/office/powerpoint/2010/main" val="21981243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362200" y="68580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原函数存在定理：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19071"/>
              </p:ext>
            </p:extLst>
          </p:nvPr>
        </p:nvGraphicFramePr>
        <p:xfrm>
          <a:off x="2617788" y="1325563"/>
          <a:ext cx="56626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Document" r:id="rId3" imgW="5407963" imgH="473057" progId="Word.Document.8">
                  <p:embed/>
                </p:oleObj>
              </mc:Choice>
              <mc:Fallback>
                <p:oleObj name="Document" r:id="rId3" imgW="5407963" imgH="4730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325563"/>
                        <a:ext cx="56626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438400" y="3089276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简言之：</a:t>
            </a:r>
            <a:r>
              <a:rPr kumimoji="1" lang="zh-CN" altLang="en-US" sz="2800" b="1" u="sng" dirty="0">
                <a:latin typeface="Times New Roman" panose="02020603050405020304" pitchFamily="18" charset="0"/>
              </a:rPr>
              <a:t>连续函数一定有原函数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382838" y="3733801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问题：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3429000" y="3733801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原函数是否唯一？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286000" y="4891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3000376" y="4941889"/>
          <a:ext cx="24479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公式" r:id="rId5" imgW="965200" imgH="203200" progId="Equation.3">
                  <p:embed/>
                </p:oleObj>
              </mc:Choice>
              <mc:Fallback>
                <p:oleObj name="公式" r:id="rId5" imgW="965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4941889"/>
                        <a:ext cx="24479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1" name="Group 9"/>
          <p:cNvGrpSpPr>
            <a:grpSpLocks/>
          </p:cNvGrpSpPr>
          <p:nvPr/>
        </p:nvGrpSpPr>
        <p:grpSpPr bwMode="auto">
          <a:xfrm>
            <a:off x="5867401" y="5500688"/>
            <a:ext cx="3324225" cy="519112"/>
            <a:chOff x="2928" y="3744"/>
            <a:chExt cx="1776" cy="327"/>
          </a:xfrm>
        </p:grpSpPr>
        <p:sp>
          <p:nvSpPr>
            <p:cNvPr id="5134" name="Text Box 10"/>
            <p:cNvSpPr txBox="1">
              <a:spLocks noChangeArrowheads="1"/>
            </p:cNvSpPr>
            <p:nvPr/>
          </p:nvSpPr>
          <p:spPr bwMode="auto">
            <a:xfrm>
              <a:off x="2928" y="3744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（   为任意常数）</a:t>
              </a:r>
            </a:p>
          </p:txBody>
        </p:sp>
        <p:graphicFrame>
          <p:nvGraphicFramePr>
            <p:cNvPr id="513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6012026"/>
                </p:ext>
              </p:extLst>
            </p:nvPr>
          </p:nvGraphicFramePr>
          <p:xfrm>
            <a:off x="3142" y="3803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0" name="公式" r:id="rId7" imgW="317362" imgH="330057" progId="Equation.3">
                    <p:embed/>
                  </p:oleObj>
                </mc:Choice>
                <mc:Fallback>
                  <p:oleObj name="公式" r:id="rId7" imgW="317362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2" y="3803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6654"/>
              </p:ext>
            </p:extLst>
          </p:nvPr>
        </p:nvGraphicFramePr>
        <p:xfrm>
          <a:off x="2516188" y="1946275"/>
          <a:ext cx="62579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Document" r:id="rId9" imgW="6346308" imgH="473028" progId="Word.Document.8">
                  <p:embed/>
                </p:oleObj>
              </mc:Choice>
              <mc:Fallback>
                <p:oleObj name="Document" r:id="rId9" imgW="6346308" imgH="4730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1946275"/>
                        <a:ext cx="625792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03480"/>
              </p:ext>
            </p:extLst>
          </p:nvPr>
        </p:nvGraphicFramePr>
        <p:xfrm>
          <a:off x="2516188" y="2508250"/>
          <a:ext cx="5378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" name="Document" r:id="rId11" imgW="5406163" imgH="477737" progId="Word.Document.8">
                  <p:embed/>
                </p:oleObj>
              </mc:Choice>
              <mc:Fallback>
                <p:oleObj name="Document" r:id="rId11" imgW="5406163" imgH="4777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508250"/>
                        <a:ext cx="53784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3429000" y="4267201"/>
            <a:ext cx="670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若不唯一它们之间有什么联系？</a:t>
            </a:r>
          </a:p>
        </p:txBody>
      </p:sp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5727700" y="4970464"/>
          <a:ext cx="30607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3" name="公式" r:id="rId13" imgW="1206500" imgH="203200" progId="Equation.3">
                  <p:embed/>
                </p:oleObj>
              </mc:Choice>
              <mc:Fallback>
                <p:oleObj name="公式" r:id="rId13" imgW="1206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970464"/>
                        <a:ext cx="30607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8899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8" grpId="0" autoUpdateAnimBg="0"/>
      <p:bldP spid="8199" grpId="0" autoUpdateAnimBg="0"/>
      <p:bldP spid="820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349500" y="765175"/>
            <a:ext cx="457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关于原函数的说明：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2641600" y="1590676"/>
            <a:ext cx="7543800" cy="519113"/>
            <a:chOff x="844" y="1338"/>
            <a:chExt cx="4752" cy="327"/>
          </a:xfrm>
        </p:grpSpPr>
        <p:sp>
          <p:nvSpPr>
            <p:cNvPr id="6166" name="Text Box 4"/>
            <p:cNvSpPr txBox="1">
              <a:spLocks noChangeArrowheads="1"/>
            </p:cNvSpPr>
            <p:nvPr/>
          </p:nvSpPr>
          <p:spPr bwMode="auto">
            <a:xfrm>
              <a:off x="844" y="1338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(1)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若                         ，则对于任意常数     ，</a:t>
              </a:r>
            </a:p>
          </p:txBody>
        </p:sp>
        <p:graphicFrame>
          <p:nvGraphicFramePr>
            <p:cNvPr id="6167" name="Object 5"/>
            <p:cNvGraphicFramePr>
              <a:graphicFrameLocks noChangeAspect="1"/>
            </p:cNvGraphicFramePr>
            <p:nvPr/>
          </p:nvGraphicFramePr>
          <p:xfrm>
            <a:off x="1440" y="1383"/>
            <a:ext cx="134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8" name="公式" r:id="rId3" imgW="2133600" imgH="431800" progId="Equation.3">
                    <p:embed/>
                  </p:oleObj>
                </mc:Choice>
                <mc:Fallback>
                  <p:oleObj name="公式" r:id="rId3" imgW="21336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383"/>
                          <a:ext cx="134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8" name="Object 6"/>
            <p:cNvGraphicFramePr>
              <a:graphicFrameLocks noChangeAspect="1"/>
            </p:cNvGraphicFramePr>
            <p:nvPr/>
          </p:nvGraphicFramePr>
          <p:xfrm>
            <a:off x="4656" y="1423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9" name="公式" r:id="rId5" imgW="317362" imgH="330057" progId="Equation.3">
                    <p:embed/>
                  </p:oleObj>
                </mc:Choice>
                <mc:Fallback>
                  <p:oleObj name="公式" r:id="rId5" imgW="317362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423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3263901" y="2195513"/>
          <a:ext cx="538321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" name="文档" r:id="rId7" imgW="5068257" imgH="592752" progId="Word.Document.8">
                  <p:embed/>
                </p:oleObj>
              </mc:Choice>
              <mc:Fallback>
                <p:oleObj name="文档" r:id="rId7" imgW="5068257" imgH="592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2195513"/>
                        <a:ext cx="5383213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4" name="Group 8"/>
          <p:cNvGrpSpPr>
            <a:grpSpLocks/>
          </p:cNvGrpSpPr>
          <p:nvPr/>
        </p:nvGrpSpPr>
        <p:grpSpPr bwMode="auto">
          <a:xfrm>
            <a:off x="2579689" y="3009901"/>
            <a:ext cx="7605713" cy="519113"/>
            <a:chOff x="665" y="1896"/>
            <a:chExt cx="4791" cy="327"/>
          </a:xfrm>
        </p:grpSpPr>
        <p:sp>
          <p:nvSpPr>
            <p:cNvPr id="6162" name="Text Box 9"/>
            <p:cNvSpPr txBox="1">
              <a:spLocks noChangeArrowheads="1"/>
            </p:cNvSpPr>
            <p:nvPr/>
          </p:nvSpPr>
          <p:spPr bwMode="auto">
            <a:xfrm>
              <a:off x="665" y="1896"/>
              <a:ext cx="4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(2)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若           和          都是           的原函数，</a:t>
              </a:r>
            </a:p>
          </p:txBody>
        </p:sp>
        <p:graphicFrame>
          <p:nvGraphicFramePr>
            <p:cNvPr id="6163" name="Object 10"/>
            <p:cNvGraphicFramePr>
              <a:graphicFrameLocks noChangeAspect="1"/>
            </p:cNvGraphicFramePr>
            <p:nvPr/>
          </p:nvGraphicFramePr>
          <p:xfrm>
            <a:off x="1296" y="1948"/>
            <a:ext cx="53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1" name="公式" r:id="rId9" imgW="850531" imgH="406224" progId="Equation.3">
                    <p:embed/>
                  </p:oleObj>
                </mc:Choice>
                <mc:Fallback>
                  <p:oleObj name="公式" r:id="rId9" imgW="850531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948"/>
                          <a:ext cx="53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2892082"/>
                </p:ext>
              </p:extLst>
            </p:nvPr>
          </p:nvGraphicFramePr>
          <p:xfrm>
            <a:off x="2124" y="1944"/>
            <a:ext cx="5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2" name="公式" r:id="rId11" imgW="825142" imgH="406224" progId="Equation.3">
                    <p:embed/>
                  </p:oleObj>
                </mc:Choice>
                <mc:Fallback>
                  <p:oleObj name="公式" r:id="rId11" imgW="825142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4" y="1944"/>
                          <a:ext cx="5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3302315"/>
                </p:ext>
              </p:extLst>
            </p:nvPr>
          </p:nvGraphicFramePr>
          <p:xfrm>
            <a:off x="3136" y="1948"/>
            <a:ext cx="52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3" name="公式" r:id="rId13" imgW="837836" imgH="406224" progId="Equation.3">
                    <p:embed/>
                  </p:oleObj>
                </mc:Choice>
                <mc:Fallback>
                  <p:oleObj name="公式" r:id="rId13" imgW="837836" imgH="406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6" y="1948"/>
                          <a:ext cx="528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3149600" y="3581401"/>
            <a:ext cx="6762750" cy="519113"/>
            <a:chOff x="1024" y="2256"/>
            <a:chExt cx="4260" cy="327"/>
          </a:xfrm>
        </p:grpSpPr>
        <p:sp>
          <p:nvSpPr>
            <p:cNvPr id="6158" name="Text Box 14"/>
            <p:cNvSpPr txBox="1">
              <a:spLocks noChangeArrowheads="1"/>
            </p:cNvSpPr>
            <p:nvPr/>
          </p:nvSpPr>
          <p:spPr bwMode="auto">
            <a:xfrm>
              <a:off x="1024" y="2256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6159" name="Object 15"/>
            <p:cNvGraphicFramePr>
              <a:graphicFrameLocks noChangeAspect="1"/>
            </p:cNvGraphicFramePr>
            <p:nvPr/>
          </p:nvGraphicFramePr>
          <p:xfrm>
            <a:off x="1408" y="2328"/>
            <a:ext cx="167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4" name="公式" r:id="rId15" imgW="2654300" imgH="406400" progId="Equation.3">
                    <p:embed/>
                  </p:oleObj>
                </mc:Choice>
                <mc:Fallback>
                  <p:oleObj name="公式" r:id="rId15" imgW="2654300" imgH="40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2328"/>
                          <a:ext cx="1672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Text Box 16"/>
            <p:cNvSpPr txBox="1">
              <a:spLocks noChangeArrowheads="1"/>
            </p:cNvSpPr>
            <p:nvPr/>
          </p:nvSpPr>
          <p:spPr bwMode="auto">
            <a:xfrm>
              <a:off x="3280" y="2256"/>
              <a:ext cx="20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（   为任意常数）</a:t>
              </a:r>
            </a:p>
          </p:txBody>
        </p:sp>
        <p:graphicFrame>
          <p:nvGraphicFramePr>
            <p:cNvPr id="6161" name="Object 17"/>
            <p:cNvGraphicFramePr>
              <a:graphicFrameLocks noChangeAspect="1"/>
            </p:cNvGraphicFramePr>
            <p:nvPr/>
          </p:nvGraphicFramePr>
          <p:xfrm>
            <a:off x="3548" y="2324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5" name="公式" r:id="rId17" imgW="317362" imgH="330057" progId="Equation.3">
                    <p:embed/>
                  </p:oleObj>
                </mc:Choice>
                <mc:Fallback>
                  <p:oleObj name="公式" r:id="rId17" imgW="317362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2324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2368550" y="4267201"/>
            <a:ext cx="106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证</a:t>
            </a:r>
          </a:p>
        </p:txBody>
      </p:sp>
      <p:graphicFrame>
        <p:nvGraphicFramePr>
          <p:cNvPr id="92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048095"/>
              </p:ext>
            </p:extLst>
          </p:nvPr>
        </p:nvGraphicFramePr>
        <p:xfrm>
          <a:off x="3263901" y="4313238"/>
          <a:ext cx="52974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" name="Equation" r:id="rId18" imgW="2197080" imgH="203040" progId="Equation.DSMT4">
                  <p:embed/>
                </p:oleObj>
              </mc:Choice>
              <mc:Fallback>
                <p:oleObj name="Equation" r:id="rId18" imgW="2197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4313238"/>
                        <a:ext cx="52974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3797300" y="4941888"/>
          <a:ext cx="2857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" name="公式" r:id="rId20" imgW="2857500" imgH="406400" progId="Equation.3">
                  <p:embed/>
                </p:oleObj>
              </mc:Choice>
              <mc:Fallback>
                <p:oleObj name="公式" r:id="rId20" imgW="2857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4941888"/>
                        <a:ext cx="2857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3302000" y="5538788"/>
          <a:ext cx="32385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8" name="公式" r:id="rId22" imgW="3238500" imgH="406400" progId="Equation.3">
                  <p:embed/>
                </p:oleObj>
              </mc:Choice>
              <mc:Fallback>
                <p:oleObj name="公式" r:id="rId22" imgW="32385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5538788"/>
                        <a:ext cx="32385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8" name="Group 22"/>
          <p:cNvGrpSpPr>
            <a:grpSpLocks/>
          </p:cNvGrpSpPr>
          <p:nvPr/>
        </p:nvGrpSpPr>
        <p:grpSpPr bwMode="auto">
          <a:xfrm>
            <a:off x="6731001" y="5411788"/>
            <a:ext cx="3109913" cy="519112"/>
            <a:chOff x="2928" y="3744"/>
            <a:chExt cx="1776" cy="327"/>
          </a:xfrm>
        </p:grpSpPr>
        <p:sp>
          <p:nvSpPr>
            <p:cNvPr id="6156" name="Text Box 23"/>
            <p:cNvSpPr txBox="1">
              <a:spLocks noChangeArrowheads="1"/>
            </p:cNvSpPr>
            <p:nvPr/>
          </p:nvSpPr>
          <p:spPr bwMode="auto">
            <a:xfrm>
              <a:off x="2928" y="3744"/>
              <a:ext cx="17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（   为任意常数）</a:t>
              </a:r>
            </a:p>
          </p:txBody>
        </p:sp>
        <p:graphicFrame>
          <p:nvGraphicFramePr>
            <p:cNvPr id="6157" name="Object 24"/>
            <p:cNvGraphicFramePr>
              <a:graphicFrameLocks noChangeAspect="1"/>
            </p:cNvGraphicFramePr>
            <p:nvPr/>
          </p:nvGraphicFramePr>
          <p:xfrm>
            <a:off x="3196" y="3812"/>
            <a:ext cx="19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" name="公式" r:id="rId24" imgW="317362" imgH="330057" progId="Equation.3">
                    <p:embed/>
                  </p:oleObj>
                </mc:Choice>
                <mc:Fallback>
                  <p:oleObj name="公式" r:id="rId24" imgW="317362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6" y="3812"/>
                          <a:ext cx="19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102427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7423150" y="3689350"/>
            <a:ext cx="641350" cy="2406650"/>
            <a:chOff x="3716" y="2324"/>
            <a:chExt cx="404" cy="1516"/>
          </a:xfrm>
        </p:grpSpPr>
        <p:sp>
          <p:nvSpPr>
            <p:cNvPr id="7191" name="Rectangle 3"/>
            <p:cNvSpPr>
              <a:spLocks noChangeArrowheads="1"/>
            </p:cNvSpPr>
            <p:nvPr/>
          </p:nvSpPr>
          <p:spPr bwMode="auto">
            <a:xfrm>
              <a:off x="3716" y="2324"/>
              <a:ext cx="384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2" name="Text Box 4"/>
            <p:cNvSpPr txBox="1">
              <a:spLocks noChangeArrowheads="1"/>
            </p:cNvSpPr>
            <p:nvPr/>
          </p:nvSpPr>
          <p:spPr bwMode="auto">
            <a:xfrm>
              <a:off x="3732" y="2736"/>
              <a:ext cx="388" cy="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任意常数</a:t>
              </a:r>
            </a:p>
          </p:txBody>
        </p:sp>
      </p:grp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3575050" y="3581400"/>
            <a:ext cx="615949" cy="2133600"/>
            <a:chOff x="1292" y="2256"/>
            <a:chExt cx="388" cy="1344"/>
          </a:xfrm>
        </p:grpSpPr>
        <p:sp>
          <p:nvSpPr>
            <p:cNvPr id="7189" name="Rectangle 6"/>
            <p:cNvSpPr>
              <a:spLocks noChangeArrowheads="1"/>
            </p:cNvSpPr>
            <p:nvPr/>
          </p:nvSpPr>
          <p:spPr bwMode="auto">
            <a:xfrm>
              <a:off x="1344" y="2256"/>
              <a:ext cx="240" cy="576"/>
            </a:xfrm>
            <a:prstGeom prst="rect">
              <a:avLst/>
            </a:prstGeom>
            <a:solidFill>
              <a:srgbClr val="CCFF66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90" name="Text Box 7"/>
            <p:cNvSpPr txBox="1">
              <a:spLocks noChangeArrowheads="1"/>
            </p:cNvSpPr>
            <p:nvPr/>
          </p:nvSpPr>
          <p:spPr bwMode="auto">
            <a:xfrm>
              <a:off x="1292" y="2832"/>
              <a:ext cx="38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积分号</a:t>
              </a:r>
            </a:p>
          </p:txBody>
        </p:sp>
      </p:grpSp>
      <p:grpSp>
        <p:nvGrpSpPr>
          <p:cNvPr id="10248" name="Group 8"/>
          <p:cNvGrpSpPr>
            <a:grpSpLocks/>
          </p:cNvGrpSpPr>
          <p:nvPr/>
        </p:nvGrpSpPr>
        <p:grpSpPr bwMode="auto">
          <a:xfrm>
            <a:off x="4038600" y="3657600"/>
            <a:ext cx="990600" cy="2209800"/>
            <a:chOff x="1584" y="2304"/>
            <a:chExt cx="624" cy="1392"/>
          </a:xfrm>
        </p:grpSpPr>
        <p:sp>
          <p:nvSpPr>
            <p:cNvPr id="7187" name="Rectangle 9"/>
            <p:cNvSpPr>
              <a:spLocks noChangeArrowheads="1"/>
            </p:cNvSpPr>
            <p:nvPr/>
          </p:nvSpPr>
          <p:spPr bwMode="auto">
            <a:xfrm>
              <a:off x="1584" y="2304"/>
              <a:ext cx="624" cy="432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rgbClr val="CC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88" name="Text Box 10"/>
            <p:cNvSpPr txBox="1">
              <a:spLocks noChangeArrowheads="1"/>
            </p:cNvSpPr>
            <p:nvPr/>
          </p:nvSpPr>
          <p:spPr bwMode="auto">
            <a:xfrm>
              <a:off x="1725" y="2736"/>
              <a:ext cx="388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被积函数</a:t>
              </a:r>
            </a:p>
          </p:txBody>
        </p:sp>
      </p:grpSp>
      <p:sp>
        <p:nvSpPr>
          <p:cNvPr id="7173" name="Text Box 11"/>
          <p:cNvSpPr txBox="1">
            <a:spLocks noChangeArrowheads="1"/>
          </p:cNvSpPr>
          <p:nvPr/>
        </p:nvSpPr>
        <p:spPr bwMode="auto">
          <a:xfrm>
            <a:off x="2743200" y="865189"/>
            <a:ext cx="364083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不定积分的定义：</a:t>
            </a:r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761293"/>
              </p:ext>
            </p:extLst>
          </p:nvPr>
        </p:nvGraphicFramePr>
        <p:xfrm>
          <a:off x="3514725" y="1535113"/>
          <a:ext cx="2332038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4" name="Document" r:id="rId3" imgW="2349175" imgH="703465" progId="Word.Document.8">
                  <p:embed/>
                </p:oleObj>
              </mc:Choice>
              <mc:Fallback>
                <p:oleObj name="Document" r:id="rId3" imgW="2349175" imgH="703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725" y="1535113"/>
                        <a:ext cx="2332038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3733800" y="3657601"/>
          <a:ext cx="419735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5" name="公式" r:id="rId5" imgW="3289300" imgH="571500" progId="Equation.3">
                  <p:embed/>
                </p:oleObj>
              </mc:Choice>
              <mc:Fallback>
                <p:oleObj name="公式" r:id="rId5" imgW="3289300" imgH="57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657601"/>
                        <a:ext cx="4197350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4" name="Group 14"/>
          <p:cNvGrpSpPr>
            <a:grpSpLocks/>
          </p:cNvGrpSpPr>
          <p:nvPr/>
        </p:nvGrpSpPr>
        <p:grpSpPr bwMode="auto">
          <a:xfrm>
            <a:off x="4038600" y="3733800"/>
            <a:ext cx="1676400" cy="2514600"/>
            <a:chOff x="1584" y="2352"/>
            <a:chExt cx="1056" cy="1584"/>
          </a:xfrm>
        </p:grpSpPr>
        <p:sp>
          <p:nvSpPr>
            <p:cNvPr id="7185" name="Rectangle 15"/>
            <p:cNvSpPr>
              <a:spLocks noChangeArrowheads="1"/>
            </p:cNvSpPr>
            <p:nvPr/>
          </p:nvSpPr>
          <p:spPr bwMode="auto">
            <a:xfrm>
              <a:off x="1584" y="2352"/>
              <a:ext cx="1008" cy="3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186" name="Text Box 16"/>
            <p:cNvSpPr txBox="1">
              <a:spLocks noChangeArrowheads="1"/>
            </p:cNvSpPr>
            <p:nvPr/>
          </p:nvSpPr>
          <p:spPr bwMode="auto">
            <a:xfrm>
              <a:off x="2252" y="2688"/>
              <a:ext cx="38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被积表达式</a:t>
              </a:r>
            </a:p>
          </p:txBody>
        </p:sp>
      </p:grpSp>
      <p:grpSp>
        <p:nvGrpSpPr>
          <p:cNvPr id="10257" name="Group 17"/>
          <p:cNvGrpSpPr>
            <a:grpSpLocks/>
          </p:cNvGrpSpPr>
          <p:nvPr/>
        </p:nvGrpSpPr>
        <p:grpSpPr bwMode="auto">
          <a:xfrm>
            <a:off x="5521325" y="4114800"/>
            <a:ext cx="1144588" cy="1981200"/>
            <a:chOff x="2544" y="2592"/>
            <a:chExt cx="721" cy="1248"/>
          </a:xfrm>
        </p:grpSpPr>
        <p:sp>
          <p:nvSpPr>
            <p:cNvPr id="7183" name="Text Box 18"/>
            <p:cNvSpPr txBox="1">
              <a:spLocks noChangeArrowheads="1"/>
            </p:cNvSpPr>
            <p:nvPr/>
          </p:nvSpPr>
          <p:spPr bwMode="auto">
            <a:xfrm>
              <a:off x="2877" y="2832"/>
              <a:ext cx="388" cy="1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积分变量</a:t>
              </a:r>
            </a:p>
          </p:txBody>
        </p:sp>
        <p:sp>
          <p:nvSpPr>
            <p:cNvPr id="7184" name="Line 19"/>
            <p:cNvSpPr>
              <a:spLocks noChangeShapeType="1"/>
            </p:cNvSpPr>
            <p:nvPr/>
          </p:nvSpPr>
          <p:spPr bwMode="auto">
            <a:xfrm>
              <a:off x="2544" y="2592"/>
              <a:ext cx="48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139235"/>
              </p:ext>
            </p:extLst>
          </p:nvPr>
        </p:nvGraphicFramePr>
        <p:xfrm>
          <a:off x="5519738" y="1535113"/>
          <a:ext cx="39354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Document" r:id="rId7" imgW="4066863" imgH="781228" progId="Word.Document.8">
                  <p:embed/>
                </p:oleObj>
              </mc:Choice>
              <mc:Fallback>
                <p:oleObj name="Document" r:id="rId7" imgW="4066863" imgH="781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1535113"/>
                        <a:ext cx="39354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887993"/>
              </p:ext>
            </p:extLst>
          </p:nvPr>
        </p:nvGraphicFramePr>
        <p:xfrm>
          <a:off x="2827338" y="2089150"/>
          <a:ext cx="29114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" name="Document" r:id="rId9" imgW="2931339" imgH="725426" progId="Word.Document.8">
                  <p:embed/>
                </p:oleObj>
              </mc:Choice>
              <mc:Fallback>
                <p:oleObj name="Document" r:id="rId9" imgW="2931339" imgH="7254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089150"/>
                        <a:ext cx="291147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537161"/>
              </p:ext>
            </p:extLst>
          </p:nvPr>
        </p:nvGraphicFramePr>
        <p:xfrm>
          <a:off x="5329238" y="2090739"/>
          <a:ext cx="42656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Document" r:id="rId11" imgW="4287920" imgH="744507" progId="Word.Document.8">
                  <p:embed/>
                </p:oleObj>
              </mc:Choice>
              <mc:Fallback>
                <p:oleObj name="Document" r:id="rId11" imgW="4287920" imgH="744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2090739"/>
                        <a:ext cx="426561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907597"/>
              </p:ext>
            </p:extLst>
          </p:nvPr>
        </p:nvGraphicFramePr>
        <p:xfrm>
          <a:off x="2828926" y="2733676"/>
          <a:ext cx="4595813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Document" r:id="rId13" imgW="4619505" imgH="684385" progId="Word.Document.8">
                  <p:embed/>
                </p:oleObj>
              </mc:Choice>
              <mc:Fallback>
                <p:oleObj name="Document" r:id="rId13" imgW="4619505" imgH="684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6" y="2733676"/>
                        <a:ext cx="4595813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Oval 24">
            <a:hlinkClick r:id="rId15" action="ppaction://hlinkpres?slideindex=25&amp;slidetitle=积分符号"/>
          </p:cNvPr>
          <p:cNvSpPr>
            <a:spLocks noChangeArrowheads="1"/>
          </p:cNvSpPr>
          <p:nvPr/>
        </p:nvSpPr>
        <p:spPr bwMode="auto">
          <a:xfrm>
            <a:off x="3575051" y="4437064"/>
            <a:ext cx="576263" cy="13684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4680186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19400" y="9906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593148"/>
              </p:ext>
            </p:extLst>
          </p:nvPr>
        </p:nvGraphicFramePr>
        <p:xfrm>
          <a:off x="4219645" y="864896"/>
          <a:ext cx="1273036" cy="770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8" name="Equation" r:id="rId3" imgW="482400" imgH="291960" progId="Equation.DSMT4">
                  <p:embed/>
                </p:oleObj>
              </mc:Choice>
              <mc:Fallback>
                <p:oleObj name="Equation" r:id="rId3" imgW="482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645" y="864896"/>
                        <a:ext cx="1273036" cy="770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819400" y="1905001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3517901" y="1628775"/>
          <a:ext cx="22320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公式" r:id="rId5" imgW="850531" imgH="418918" progId="Equation.3">
                  <p:embed/>
                </p:oleObj>
              </mc:Choice>
              <mc:Fallback>
                <p:oleObj name="公式" r:id="rId5" imgW="850531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1" y="1628775"/>
                        <a:ext cx="2232025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5975350" y="1727200"/>
          <a:ext cx="2882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公式" r:id="rId7" imgW="2882900" imgH="927100" progId="Equation.3">
                  <p:embed/>
                </p:oleObj>
              </mc:Choice>
              <mc:Fallback>
                <p:oleObj name="公式" r:id="rId7" imgW="28829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1727200"/>
                        <a:ext cx="2882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2819400" y="41290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pSp>
        <p:nvGrpSpPr>
          <p:cNvPr id="11272" name="Group 8"/>
          <p:cNvGrpSpPr>
            <a:grpSpLocks/>
          </p:cNvGrpSpPr>
          <p:nvPr/>
        </p:nvGrpSpPr>
        <p:grpSpPr bwMode="auto">
          <a:xfrm>
            <a:off x="2798763" y="2971804"/>
            <a:ext cx="3136901" cy="1006476"/>
            <a:chOff x="816" y="1872"/>
            <a:chExt cx="1976" cy="634"/>
          </a:xfrm>
        </p:grpSpPr>
        <p:sp>
          <p:nvSpPr>
            <p:cNvPr id="8203" name="Text Box 9"/>
            <p:cNvSpPr txBox="1">
              <a:spLocks noChangeArrowheads="1"/>
            </p:cNvSpPr>
            <p:nvPr/>
          </p:nvSpPr>
          <p:spPr bwMode="auto">
            <a:xfrm>
              <a:off x="816" y="2025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</a:rPr>
                <a:t>例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求</a:t>
              </a:r>
            </a:p>
          </p:txBody>
        </p:sp>
        <p:graphicFrame>
          <p:nvGraphicFramePr>
            <p:cNvPr id="820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442198"/>
                </p:ext>
              </p:extLst>
            </p:nvPr>
          </p:nvGraphicFramePr>
          <p:xfrm>
            <a:off x="1643" y="1872"/>
            <a:ext cx="1149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1" name="Equation" r:id="rId9" imgW="736560" imgH="406080" progId="Equation.DSMT4">
                    <p:embed/>
                  </p:oleObj>
                </mc:Choice>
                <mc:Fallback>
                  <p:oleObj name="Equation" r:id="rId9" imgW="73656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3" y="1872"/>
                          <a:ext cx="1149" cy="6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575050" y="3889375"/>
          <a:ext cx="40338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公式" r:id="rId11" imgW="1574117" imgH="406224" progId="Equation.3">
                  <p:embed/>
                </p:oleObj>
              </mc:Choice>
              <mc:Fallback>
                <p:oleObj name="公式" r:id="rId11" imgW="1574117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889375"/>
                        <a:ext cx="403383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/>
        </p:nvGraphicFramePr>
        <p:xfrm>
          <a:off x="3587750" y="4953000"/>
          <a:ext cx="4660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公式" r:id="rId13" imgW="4660900" imgH="889000" progId="Equation.3">
                  <p:embed/>
                </p:oleObj>
              </mc:Choice>
              <mc:Fallback>
                <p:oleObj name="公式" r:id="rId13" imgW="46609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4953000"/>
                        <a:ext cx="4660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15611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2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286000" y="765175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设曲线通过点（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），且其上任一点处的切线斜率等于这点横坐标的两倍，求此曲线方程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286000" y="191928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124200" y="19050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设曲线方程为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359400" y="1993901"/>
          <a:ext cx="1549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公式" r:id="rId3" imgW="1548728" imgH="406224" progId="Equation.3">
                  <p:embed/>
                </p:oleObj>
              </mc:Choice>
              <mc:Fallback>
                <p:oleObj name="公式" r:id="rId3" imgW="154872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1993901"/>
                        <a:ext cx="1549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3124200" y="266700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根据题意知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5257800" y="2514600"/>
          <a:ext cx="137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公式" r:id="rId5" imgW="1371600" imgH="889000" progId="Equation.3">
                  <p:embed/>
                </p:oleObj>
              </mc:Choice>
              <mc:Fallback>
                <p:oleObj name="公式" r:id="rId5" imgW="13716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1371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263900" y="3457575"/>
          <a:ext cx="47005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文档" r:id="rId7" imgW="4696064" imgH="620322" progId="Word.Document.8">
                  <p:embed/>
                </p:oleObj>
              </mc:Choice>
              <mc:Fallback>
                <p:oleObj name="文档" r:id="rId7" imgW="4696064" imgH="6203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457575"/>
                        <a:ext cx="47005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244850" y="4160838"/>
          <a:ext cx="29083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公式" r:id="rId9" imgW="2908300" imgH="635000" progId="Equation.3">
                  <p:embed/>
                </p:oleObj>
              </mc:Choice>
              <mc:Fallback>
                <p:oleObj name="公式" r:id="rId9" imgW="29083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4160838"/>
                        <a:ext cx="29083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6699250" y="4152901"/>
          <a:ext cx="2667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公式" r:id="rId11" imgW="2667000" imgH="482600" progId="Equation.3">
                  <p:embed/>
                </p:oleObj>
              </mc:Choice>
              <mc:Fallback>
                <p:oleObj name="公式" r:id="rId11" imgW="26670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4152901"/>
                        <a:ext cx="2667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3124200" y="4891088"/>
            <a:ext cx="3789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由曲线通过点（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6737350" y="4954588"/>
          <a:ext cx="1409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3" name="公式" r:id="rId13" imgW="1409088" imgH="393529" progId="Equation.3">
                  <p:embed/>
                </p:oleObj>
              </mc:Choice>
              <mc:Fallback>
                <p:oleObj name="公式" r:id="rId13" imgW="140908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4954588"/>
                        <a:ext cx="1409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3124200" y="5500688"/>
            <a:ext cx="26876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所求曲线方程为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5734050" y="5513388"/>
          <a:ext cx="1663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4" name="公式" r:id="rId15" imgW="1663700" imgH="482600" progId="Equation.3">
                  <p:embed/>
                </p:oleObj>
              </mc:Choice>
              <mc:Fallback>
                <p:oleObj name="公式" r:id="rId15" imgW="16637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5513388"/>
                        <a:ext cx="1663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31996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294" grpId="0" autoUpdateAnimBg="0"/>
      <p:bldP spid="12299" grpId="0" autoUpdateAnimBg="0"/>
      <p:bldP spid="1230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28070"/>
              </p:ext>
            </p:extLst>
          </p:nvPr>
        </p:nvGraphicFramePr>
        <p:xfrm>
          <a:off x="2432050" y="990600"/>
          <a:ext cx="790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Document" r:id="rId3" imgW="7944765" imgH="703422" progId="Word.Document.8">
                  <p:embed/>
                </p:oleObj>
              </mc:Choice>
              <mc:Fallback>
                <p:oleObj name="Document" r:id="rId3" imgW="7944765" imgH="703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990600"/>
                        <a:ext cx="79025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311400" y="1676401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显然，求不定积分得到一积分曲线族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311400" y="2362201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由不定积分的定义，可知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547045"/>
              </p:ext>
            </p:extLst>
          </p:nvPr>
        </p:nvGraphicFramePr>
        <p:xfrm>
          <a:off x="6248400" y="3115968"/>
          <a:ext cx="3302000" cy="65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公式" r:id="rId5" imgW="3594100" imgH="635000" progId="Equation.3">
                  <p:embed/>
                </p:oleObj>
              </mc:Choice>
              <mc:Fallback>
                <p:oleObj name="公式" r:id="rId5" imgW="35941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15968"/>
                        <a:ext cx="3302000" cy="659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393950" y="4098926"/>
          <a:ext cx="3505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公式" r:id="rId7" imgW="3505200" imgH="635000" progId="Equation.3">
                  <p:embed/>
                </p:oleObj>
              </mc:Choice>
              <mc:Fallback>
                <p:oleObj name="公式" r:id="rId7" imgW="35052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098926"/>
                        <a:ext cx="3505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6362700" y="4098926"/>
          <a:ext cx="31877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公式" r:id="rId9" imgW="3187700" imgH="635000" progId="Equation.3">
                  <p:embed/>
                </p:oleObj>
              </mc:Choice>
              <mc:Fallback>
                <p:oleObj name="公式" r:id="rId9" imgW="31877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4098926"/>
                        <a:ext cx="31877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2374900" y="502285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结论：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365500" y="50434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微分运算与求不定积分的运算是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互逆</a:t>
            </a:r>
            <a:r>
              <a:rPr kumimoji="1" lang="zh-CN" altLang="en-US" sz="2800" b="1" dirty="0">
                <a:latin typeface="Times New Roman" pitchFamily="18" charset="0"/>
              </a:rPr>
              <a:t>的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351089" y="2895601"/>
          <a:ext cx="3241675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公式" r:id="rId11" imgW="1422400" imgH="406400" progId="Equation.3">
                  <p:embed/>
                </p:oleObj>
              </mc:Choice>
              <mc:Fallback>
                <p:oleObj name="公式" r:id="rId11" imgW="1422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895601"/>
                        <a:ext cx="3241675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13880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20" grpId="0" autoUpdateAnimBg="0"/>
      <p:bldP spid="1332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381</Words>
  <Application>Microsoft Office PowerPoint</Application>
  <PresentationFormat>宽屏</PresentationFormat>
  <Paragraphs>83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黑体</vt:lpstr>
      <vt:lpstr>华文楷体</vt:lpstr>
      <vt:lpstr>华文行楷</vt:lpstr>
      <vt:lpstr>宋体</vt:lpstr>
      <vt:lpstr>Arial</vt:lpstr>
      <vt:lpstr>Calibri</vt:lpstr>
      <vt:lpstr>Times New Roman</vt:lpstr>
      <vt:lpstr>Office 主题</vt:lpstr>
      <vt:lpstr>Equation</vt:lpstr>
      <vt:lpstr>文档</vt:lpstr>
      <vt:lpstr>Document</vt:lpstr>
      <vt:lpstr>公式</vt:lpstr>
      <vt:lpstr>第4章  不定积分</vt:lpstr>
      <vt:lpstr>§1  原函数与不定积分</vt:lpstr>
      <vt:lpstr>1.1 原函数与不定积分的概念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  基本积分表</vt:lpstr>
      <vt:lpstr>PowerPoint 演示文稿</vt:lpstr>
      <vt:lpstr>PowerPoint 演示文稿</vt:lpstr>
      <vt:lpstr>PowerPoint 演示文稿</vt:lpstr>
      <vt:lpstr>PowerPoint 演示文稿</vt:lpstr>
      <vt:lpstr>三、 不定积分的性质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 小结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修铭</cp:lastModifiedBy>
  <cp:revision>100</cp:revision>
  <dcterms:created xsi:type="dcterms:W3CDTF">2009-06-13T01:14:34Z</dcterms:created>
  <dcterms:modified xsi:type="dcterms:W3CDTF">2021-12-05T15:18:48Z</dcterms:modified>
</cp:coreProperties>
</file>