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11" Type="http://schemas.openxmlformats.org/officeDocument/2006/relationships/image" Target="../media/image161.wmf"/><Relationship Id="rId5" Type="http://schemas.openxmlformats.org/officeDocument/2006/relationships/image" Target="../media/image155.emf"/><Relationship Id="rId10" Type="http://schemas.openxmlformats.org/officeDocument/2006/relationships/image" Target="../media/image160.wmf"/><Relationship Id="rId4" Type="http://schemas.openxmlformats.org/officeDocument/2006/relationships/image" Target="../media/image154.wmf"/><Relationship Id="rId9" Type="http://schemas.openxmlformats.org/officeDocument/2006/relationships/image" Target="../media/image15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4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12" Type="http://schemas.openxmlformats.org/officeDocument/2006/relationships/image" Target="../media/image63.wmf"/><Relationship Id="rId17" Type="http://schemas.openxmlformats.org/officeDocument/2006/relationships/image" Target="../media/image68.wmf"/><Relationship Id="rId2" Type="http://schemas.openxmlformats.org/officeDocument/2006/relationships/image" Target="../media/image53.wmf"/><Relationship Id="rId16" Type="http://schemas.openxmlformats.org/officeDocument/2006/relationships/image" Target="../media/image67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5" Type="http://schemas.openxmlformats.org/officeDocument/2006/relationships/image" Target="../media/image56.wmf"/><Relationship Id="rId15" Type="http://schemas.openxmlformats.org/officeDocument/2006/relationships/image" Target="../media/image6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Relationship Id="rId14" Type="http://schemas.openxmlformats.org/officeDocument/2006/relationships/image" Target="../media/image6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1F692-3F15-40A4-8A0A-946A0822814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49B9A-7323-4FD3-98A4-AC99AA37C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96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49B9A-7323-4FD3-98A4-AC99AA37C18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812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8FFC77-8507-4664-97F6-717D553A9AE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1423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7DB6-39F5-496D-8737-11C35E38E8E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EC8E-AEAD-466F-892E-72D09E7D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34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7DB6-39F5-496D-8737-11C35E38E8E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EC8E-AEAD-466F-892E-72D09E7D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19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7DB6-39F5-496D-8737-11C35E38E8E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EC8E-AEAD-466F-892E-72D09E7D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30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7DB6-39F5-496D-8737-11C35E38E8E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EC8E-AEAD-466F-892E-72D09E7D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78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7DB6-39F5-496D-8737-11C35E38E8E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EC8E-AEAD-466F-892E-72D09E7D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18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7DB6-39F5-496D-8737-11C35E38E8E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EC8E-AEAD-466F-892E-72D09E7D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80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7DB6-39F5-496D-8737-11C35E38E8E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EC8E-AEAD-466F-892E-72D09E7D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23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7DB6-39F5-496D-8737-11C35E38E8E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EC8E-AEAD-466F-892E-72D09E7D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12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7DB6-39F5-496D-8737-11C35E38E8E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EC8E-AEAD-466F-892E-72D09E7D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32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7DB6-39F5-496D-8737-11C35E38E8E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EC8E-AEAD-466F-892E-72D09E7D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37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7DB6-39F5-496D-8737-11C35E38E8E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EC8E-AEAD-466F-892E-72D09E7D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4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D7DB6-39F5-496D-8737-11C35E38E8E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EEC8E-AEAD-466F-892E-72D09E7D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56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6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12" Type="http://schemas.openxmlformats.org/officeDocument/2006/relationships/image" Target="../media/image95.wmf"/><Relationship Id="rId2" Type="http://schemas.openxmlformats.org/officeDocument/2006/relationships/image" Target="../media/image8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wmf"/><Relationship Id="rId11" Type="http://schemas.openxmlformats.org/officeDocument/2006/relationships/image" Target="../media/image94.wmf"/><Relationship Id="rId5" Type="http://schemas.openxmlformats.org/officeDocument/2006/relationships/image" Target="../media/image88.wmf"/><Relationship Id="rId10" Type="http://schemas.openxmlformats.org/officeDocument/2006/relationships/image" Target="../media/image93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Relationship Id="rId9" Type="http://schemas.openxmlformats.org/officeDocument/2006/relationships/image" Target="../media/image10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10" Type="http://schemas.openxmlformats.org/officeDocument/2006/relationships/image" Target="../media/image122.wmf"/><Relationship Id="rId4" Type="http://schemas.openxmlformats.org/officeDocument/2006/relationships/image" Target="../media/image116.wmf"/><Relationship Id="rId9" Type="http://schemas.openxmlformats.org/officeDocument/2006/relationships/image" Target="../media/image1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image" Target="../media/image140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12" Type="http://schemas.openxmlformats.org/officeDocument/2006/relationships/image" Target="../media/image139.wmf"/><Relationship Id="rId2" Type="http://schemas.openxmlformats.org/officeDocument/2006/relationships/image" Target="../media/image12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wmf"/><Relationship Id="rId11" Type="http://schemas.openxmlformats.org/officeDocument/2006/relationships/image" Target="../media/image138.wmf"/><Relationship Id="rId5" Type="http://schemas.openxmlformats.org/officeDocument/2006/relationships/image" Target="../media/image132.wmf"/><Relationship Id="rId15" Type="http://schemas.openxmlformats.org/officeDocument/2006/relationships/image" Target="../media/image142.wmf"/><Relationship Id="rId10" Type="http://schemas.openxmlformats.org/officeDocument/2006/relationships/image" Target="../media/image137.wmf"/><Relationship Id="rId4" Type="http://schemas.openxmlformats.org/officeDocument/2006/relationships/image" Target="../media/image131.wmf"/><Relationship Id="rId9" Type="http://schemas.openxmlformats.org/officeDocument/2006/relationships/image" Target="../media/image136.wmf"/><Relationship Id="rId14" Type="http://schemas.openxmlformats.org/officeDocument/2006/relationships/image" Target="../media/image14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2" Type="http://schemas.openxmlformats.org/officeDocument/2006/relationships/image" Target="../media/image14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9" Type="http://schemas.openxmlformats.org/officeDocument/2006/relationships/image" Target="../media/image15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158.wmf"/><Relationship Id="rId26" Type="http://schemas.openxmlformats.org/officeDocument/2006/relationships/oleObject" Target="../embeddings/oleObject82.bin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155.e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7.wmf"/><Relationship Id="rId20" Type="http://schemas.openxmlformats.org/officeDocument/2006/relationships/image" Target="../media/image15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73.bin"/><Relationship Id="rId24" Type="http://schemas.openxmlformats.org/officeDocument/2006/relationships/oleObject" Target="../embeddings/oleObject80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161.wmf"/><Relationship Id="rId10" Type="http://schemas.openxmlformats.org/officeDocument/2006/relationships/image" Target="../media/image154.w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156.wmf"/><Relationship Id="rId22" Type="http://schemas.openxmlformats.org/officeDocument/2006/relationships/image" Target="../media/image160.wmf"/><Relationship Id="rId27" Type="http://schemas.openxmlformats.org/officeDocument/2006/relationships/oleObject" Target="../embeddings/oleObject8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2" Type="http://schemas.openxmlformats.org/officeDocument/2006/relationships/image" Target="../media/image16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10" Type="http://schemas.openxmlformats.org/officeDocument/2006/relationships/image" Target="../media/image170.wmf"/><Relationship Id="rId4" Type="http://schemas.openxmlformats.org/officeDocument/2006/relationships/image" Target="../media/image164.wmf"/><Relationship Id="rId9" Type="http://schemas.openxmlformats.org/officeDocument/2006/relationships/image" Target="../media/image16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51.w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9.wmf"/><Relationship Id="rId26" Type="http://schemas.openxmlformats.org/officeDocument/2006/relationships/image" Target="../media/image63.w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34" Type="http://schemas.openxmlformats.org/officeDocument/2006/relationships/image" Target="../media/image67.wmf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33" Type="http://schemas.openxmlformats.org/officeDocument/2006/relationships/oleObject" Target="../embeddings/oleObject6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29" Type="http://schemas.openxmlformats.org/officeDocument/2006/relationships/oleObject" Target="../embeddings/oleObject65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62.wmf"/><Relationship Id="rId32" Type="http://schemas.openxmlformats.org/officeDocument/2006/relationships/image" Target="../media/image66.w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28" Type="http://schemas.openxmlformats.org/officeDocument/2006/relationships/image" Target="../media/image64.wmf"/><Relationship Id="rId36" Type="http://schemas.openxmlformats.org/officeDocument/2006/relationships/image" Target="../media/image68.wmf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60.bin"/><Relationship Id="rId31" Type="http://schemas.openxmlformats.org/officeDocument/2006/relationships/oleObject" Target="../embeddings/oleObject66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7.wmf"/><Relationship Id="rId22" Type="http://schemas.openxmlformats.org/officeDocument/2006/relationships/image" Target="../media/image61.wmf"/><Relationship Id="rId27" Type="http://schemas.openxmlformats.org/officeDocument/2006/relationships/oleObject" Target="../embeddings/oleObject64.bin"/><Relationship Id="rId30" Type="http://schemas.openxmlformats.org/officeDocument/2006/relationships/image" Target="../media/image65.wmf"/><Relationship Id="rId35" Type="http://schemas.openxmlformats.org/officeDocument/2006/relationships/oleObject" Target="../embeddings/oleObject68.bin"/><Relationship Id="rId8" Type="http://schemas.openxmlformats.org/officeDocument/2006/relationships/image" Target="../media/image5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组合 152"/>
          <p:cNvGrpSpPr/>
          <p:nvPr/>
        </p:nvGrpSpPr>
        <p:grpSpPr>
          <a:xfrm>
            <a:off x="3613339" y="2315083"/>
            <a:ext cx="914400" cy="596524"/>
            <a:chOff x="3613339" y="2315083"/>
            <a:chExt cx="914400" cy="596524"/>
          </a:xfrm>
        </p:grpSpPr>
        <p:sp>
          <p:nvSpPr>
            <p:cNvPr id="149" name="十二角星 148"/>
            <p:cNvSpPr/>
            <p:nvPr/>
          </p:nvSpPr>
          <p:spPr>
            <a:xfrm>
              <a:off x="3613339" y="2315083"/>
              <a:ext cx="914400" cy="596524"/>
            </a:xfrm>
            <a:prstGeom prst="star12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669318" y="2387563"/>
              <a:ext cx="80342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</a:rPr>
                <a:t>极限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6632587" y="2324732"/>
            <a:ext cx="882656" cy="587326"/>
            <a:chOff x="6591708" y="2297946"/>
            <a:chExt cx="882656" cy="587326"/>
          </a:xfrm>
        </p:grpSpPr>
        <p:sp>
          <p:nvSpPr>
            <p:cNvPr id="150" name="十二角星 149"/>
            <p:cNvSpPr/>
            <p:nvPr/>
          </p:nvSpPr>
          <p:spPr>
            <a:xfrm>
              <a:off x="6591708" y="2297946"/>
              <a:ext cx="827120" cy="587326"/>
            </a:xfrm>
            <a:prstGeom prst="star12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599732" y="2376576"/>
              <a:ext cx="87463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</a:rPr>
                <a:t>导数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367407" y="1400031"/>
            <a:ext cx="149271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存在判别法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数列、函数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91932" y="245012"/>
            <a:ext cx="4427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定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义</a:t>
            </a:r>
            <a:endParaRPr lang="zh-CN" altLang="en-US" sz="20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531724" y="245012"/>
            <a:ext cx="958917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单调有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界原理</a:t>
            </a:r>
            <a:endParaRPr lang="zh-CN" altLang="en-US" sz="2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825584" y="245012"/>
            <a:ext cx="128432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Cauchy</a:t>
            </a:r>
            <a:r>
              <a:rPr lang="zh-CN" altLang="en-US" sz="2000" b="1" dirty="0" smtClean="0"/>
              <a:t>收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敛准则</a:t>
            </a:r>
            <a:endParaRPr lang="zh-CN" altLang="en-US" sz="20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2611245" y="1619829"/>
            <a:ext cx="442750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数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列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极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限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6042" y="1430917"/>
            <a:ext cx="139012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基 本 性 质</a:t>
            </a:r>
            <a:endParaRPr lang="zh-CN" altLang="en-US" sz="20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315900" y="2177521"/>
            <a:ext cx="139012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夹 挤 定 理</a:t>
            </a:r>
            <a:endParaRPr lang="zh-CN" altLang="en-US" sz="20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296524" y="2834439"/>
            <a:ext cx="140455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Heine </a:t>
            </a:r>
            <a:r>
              <a:rPr lang="zh-CN" altLang="en-US" sz="2000" b="1" dirty="0" smtClean="0"/>
              <a:t>定理</a:t>
            </a:r>
            <a:endParaRPr lang="zh-CN" altLang="en-US" sz="20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037401" y="3405674"/>
            <a:ext cx="242460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函数求极限的方法*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84368" y="2400414"/>
            <a:ext cx="121700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求导方法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15404" y="3282563"/>
            <a:ext cx="7008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高阶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导数</a:t>
            </a:r>
            <a:endParaRPr lang="zh-CN" altLang="en-US" sz="20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6523391" y="4590273"/>
            <a:ext cx="90172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Taylor</a:t>
            </a:r>
          </a:p>
          <a:p>
            <a:r>
              <a:rPr lang="zh-CN" altLang="en-US" sz="2000" b="1" dirty="0" smtClean="0"/>
              <a:t>公式</a:t>
            </a:r>
            <a:endParaRPr lang="zh-CN" altLang="en-US" sz="20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673792" y="4469394"/>
            <a:ext cx="442750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积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分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定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义</a:t>
            </a:r>
            <a:endParaRPr lang="zh-CN" altLang="en-US" sz="20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1319705" y="4475390"/>
            <a:ext cx="442750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基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本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性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质</a:t>
            </a:r>
            <a:endParaRPr lang="zh-CN" altLang="en-US" sz="20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2036860" y="4482551"/>
            <a:ext cx="442750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函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数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连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续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性</a:t>
            </a:r>
            <a:endParaRPr lang="zh-CN" altLang="en-US" sz="20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3393335" y="4483498"/>
            <a:ext cx="442750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重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要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极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限</a:t>
            </a:r>
            <a:endParaRPr lang="zh-CN" altLang="en-US" sz="20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2720724" y="4483959"/>
            <a:ext cx="442750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夹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挤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定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理</a:t>
            </a:r>
            <a:endParaRPr lang="zh-CN" altLang="en-US" sz="20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4027992" y="4486833"/>
            <a:ext cx="442750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无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穷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小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等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价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代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换</a:t>
            </a:r>
            <a:endParaRPr lang="zh-CN" altLang="en-US" sz="20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4900949" y="4483498"/>
            <a:ext cx="442750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泰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勒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展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开</a:t>
            </a:r>
            <a:endParaRPr lang="zh-CN" altLang="en-US" sz="20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5593301" y="4483498"/>
            <a:ext cx="442750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罗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必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塔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法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则</a:t>
            </a:r>
            <a:endParaRPr lang="zh-CN" altLang="en-US" sz="20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9750490" y="999921"/>
            <a:ext cx="1217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基本性质</a:t>
            </a:r>
            <a:endParaRPr lang="zh-CN" altLang="en-US" sz="20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9750490" y="1630972"/>
            <a:ext cx="121700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复合函数</a:t>
            </a:r>
            <a:endParaRPr lang="zh-CN" altLang="en-US" sz="20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9750489" y="2364733"/>
            <a:ext cx="1189749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隐  函  数</a:t>
            </a:r>
            <a:endParaRPr lang="zh-CN" altLang="en-US" sz="20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9750490" y="3036342"/>
            <a:ext cx="118974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反  函  数</a:t>
            </a:r>
            <a:endParaRPr lang="zh-CN" altLang="en-US" sz="20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9750489" y="3805784"/>
            <a:ext cx="121700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参数函数</a:t>
            </a:r>
            <a:endParaRPr lang="zh-CN" altLang="en-US" sz="2000" b="1" dirty="0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4064574" y="2044751"/>
            <a:ext cx="1" cy="301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7485627" y="2595776"/>
            <a:ext cx="394333" cy="32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组合 157"/>
          <p:cNvGrpSpPr/>
          <p:nvPr/>
        </p:nvGrpSpPr>
        <p:grpSpPr>
          <a:xfrm>
            <a:off x="889208" y="3269521"/>
            <a:ext cx="2148193" cy="356161"/>
            <a:chOff x="889208" y="3269521"/>
            <a:chExt cx="2148193" cy="356161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889208" y="3623249"/>
              <a:ext cx="2148193" cy="24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889208" y="3269521"/>
              <a:ext cx="72" cy="356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直接箭头连接符 72"/>
          <p:cNvCxnSpPr/>
          <p:nvPr/>
        </p:nvCxnSpPr>
        <p:spPr>
          <a:xfrm>
            <a:off x="7002222" y="2887624"/>
            <a:ext cx="3110" cy="3949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>
            <a:off x="7009829" y="4017556"/>
            <a:ext cx="4147" cy="5443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4071030" y="2923002"/>
            <a:ext cx="2874" cy="4939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组合 177"/>
          <p:cNvGrpSpPr/>
          <p:nvPr/>
        </p:nvGrpSpPr>
        <p:grpSpPr>
          <a:xfrm>
            <a:off x="4497708" y="2227857"/>
            <a:ext cx="2117695" cy="400110"/>
            <a:chOff x="4497708" y="2227857"/>
            <a:chExt cx="2117695" cy="400110"/>
          </a:xfrm>
        </p:grpSpPr>
        <p:cxnSp>
          <p:nvCxnSpPr>
            <p:cNvPr id="84" name="直接箭头连接符 83"/>
            <p:cNvCxnSpPr/>
            <p:nvPr/>
          </p:nvCxnSpPr>
          <p:spPr>
            <a:xfrm>
              <a:off x="4497708" y="2627967"/>
              <a:ext cx="211769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1"/>
            <p:nvPr/>
          </p:nvSpPr>
          <p:spPr>
            <a:xfrm>
              <a:off x="4911913" y="222785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差商极限</a:t>
              </a:r>
              <a:endParaRPr lang="zh-CN" altLang="en-US" b="1" dirty="0"/>
            </a:p>
          </p:txBody>
        </p:sp>
      </p:grpSp>
      <p:cxnSp>
        <p:nvCxnSpPr>
          <p:cNvPr id="92" name="直接箭头连接符 91"/>
          <p:cNvCxnSpPr/>
          <p:nvPr/>
        </p:nvCxnSpPr>
        <p:spPr>
          <a:xfrm flipH="1">
            <a:off x="3064162" y="2607408"/>
            <a:ext cx="6064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869574" y="3822111"/>
            <a:ext cx="4945823" cy="637137"/>
            <a:chOff x="859557" y="3832257"/>
            <a:chExt cx="4945823" cy="637137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861216" y="4205894"/>
              <a:ext cx="4944164" cy="122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4064574" y="3832257"/>
              <a:ext cx="3110" cy="3949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1550830" y="4227196"/>
              <a:ext cx="1" cy="2334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2226593" y="4218112"/>
              <a:ext cx="1" cy="2334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2949112" y="4227196"/>
              <a:ext cx="1" cy="2334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859557" y="4223734"/>
              <a:ext cx="1" cy="2334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3624874" y="4227196"/>
              <a:ext cx="1" cy="2334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4248533" y="4226210"/>
              <a:ext cx="1" cy="2334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5122324" y="4235922"/>
              <a:ext cx="1" cy="2334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5805379" y="4235922"/>
              <a:ext cx="1" cy="2334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2713307" y="951826"/>
            <a:ext cx="2766751" cy="445064"/>
            <a:chOff x="4896092" y="1070811"/>
            <a:chExt cx="2766751" cy="445064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4896092" y="1267710"/>
              <a:ext cx="2754440" cy="16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组合 178"/>
            <p:cNvGrpSpPr/>
            <p:nvPr/>
          </p:nvGrpSpPr>
          <p:grpSpPr>
            <a:xfrm>
              <a:off x="4911913" y="1070811"/>
              <a:ext cx="2750930" cy="445064"/>
              <a:chOff x="4911913" y="1089599"/>
              <a:chExt cx="2750930" cy="445064"/>
            </a:xfrm>
          </p:grpSpPr>
          <p:cxnSp>
            <p:nvCxnSpPr>
              <p:cNvPr id="63" name="直接箭头连接符 62"/>
              <p:cNvCxnSpPr/>
              <p:nvPr/>
            </p:nvCxnSpPr>
            <p:spPr>
              <a:xfrm flipV="1">
                <a:off x="6266248" y="1279278"/>
                <a:ext cx="1" cy="25538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6270980" y="1096130"/>
                <a:ext cx="2685" cy="181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4911913" y="1108649"/>
                <a:ext cx="2685" cy="181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7660158" y="1089599"/>
                <a:ext cx="2685" cy="181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组合 156"/>
          <p:cNvGrpSpPr/>
          <p:nvPr/>
        </p:nvGrpSpPr>
        <p:grpSpPr>
          <a:xfrm>
            <a:off x="9113985" y="1163677"/>
            <a:ext cx="641637" cy="2887461"/>
            <a:chOff x="9101368" y="1185403"/>
            <a:chExt cx="641637" cy="2887461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9425965" y="1185403"/>
              <a:ext cx="21771" cy="2887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9101368" y="2597190"/>
              <a:ext cx="3551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9425965" y="1199976"/>
              <a:ext cx="3077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9425965" y="1849125"/>
              <a:ext cx="3077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9454615" y="2586962"/>
              <a:ext cx="273611" cy="102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9435213" y="3251045"/>
              <a:ext cx="3077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9435213" y="4072864"/>
              <a:ext cx="3077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组合 155"/>
          <p:cNvGrpSpPr/>
          <p:nvPr/>
        </p:nvGrpSpPr>
        <p:grpSpPr>
          <a:xfrm>
            <a:off x="1685566" y="1630972"/>
            <a:ext cx="922316" cy="1421378"/>
            <a:chOff x="1685566" y="1630972"/>
            <a:chExt cx="922316" cy="1421378"/>
          </a:xfrm>
        </p:grpSpPr>
        <p:cxnSp>
          <p:nvCxnSpPr>
            <p:cNvPr id="68" name="直接连接符 67"/>
            <p:cNvCxnSpPr/>
            <p:nvPr/>
          </p:nvCxnSpPr>
          <p:spPr>
            <a:xfrm flipH="1">
              <a:off x="1993358" y="1630972"/>
              <a:ext cx="8034" cy="14213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 flipH="1">
              <a:off x="2001392" y="2427763"/>
              <a:ext cx="60649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1693600" y="1630972"/>
              <a:ext cx="3077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729068" y="2427200"/>
              <a:ext cx="3077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1685566" y="3045110"/>
              <a:ext cx="3077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直接箭头连接符 159"/>
          <p:cNvCxnSpPr/>
          <p:nvPr/>
        </p:nvCxnSpPr>
        <p:spPr>
          <a:xfrm>
            <a:off x="6073237" y="4944216"/>
            <a:ext cx="4501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组合 175"/>
          <p:cNvGrpSpPr/>
          <p:nvPr/>
        </p:nvGrpSpPr>
        <p:grpSpPr>
          <a:xfrm>
            <a:off x="5132044" y="5326534"/>
            <a:ext cx="1866031" cy="995132"/>
            <a:chOff x="5132044" y="5326534"/>
            <a:chExt cx="1866031" cy="995132"/>
          </a:xfrm>
        </p:grpSpPr>
        <p:cxnSp>
          <p:nvCxnSpPr>
            <p:cNvPr id="165" name="直接连接符 164"/>
            <p:cNvCxnSpPr/>
            <p:nvPr/>
          </p:nvCxnSpPr>
          <p:spPr>
            <a:xfrm flipH="1">
              <a:off x="6989150" y="5326534"/>
              <a:ext cx="8925" cy="995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5132044" y="6318772"/>
              <a:ext cx="18571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/>
            <p:nvPr/>
          </p:nvCxnSpPr>
          <p:spPr>
            <a:xfrm flipV="1">
              <a:off x="5132044" y="5806937"/>
              <a:ext cx="0" cy="5056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文本框 176"/>
          <p:cNvSpPr txBox="1"/>
          <p:nvPr/>
        </p:nvSpPr>
        <p:spPr>
          <a:xfrm>
            <a:off x="6679123" y="77533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一元微分小结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573587"/>
              </p:ext>
            </p:extLst>
          </p:nvPr>
        </p:nvGraphicFramePr>
        <p:xfrm>
          <a:off x="4565971" y="4967356"/>
          <a:ext cx="239748" cy="431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126720" imgH="152280" progId="Equation.DSMT4">
                  <p:embed/>
                </p:oleObj>
              </mc:Choice>
              <mc:Fallback>
                <p:oleObj name="Equation" r:id="rId3" imgW="12672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971" y="4967356"/>
                        <a:ext cx="239748" cy="431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756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7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7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75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animBg="1"/>
      <p:bldP spid="8" grpId="0" build="p" animBg="1"/>
      <p:bldP spid="9" grpId="0" build="p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p" animBg="1"/>
      <p:bldP spid="16" grpId="0" build="p" animBg="1"/>
      <p:bldP spid="17" grpId="0" build="p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build="p" animBg="1"/>
      <p:bldP spid="27" grpId="0" build="p" animBg="1"/>
      <p:bldP spid="28" grpId="0" uiExpand="1" build="p" animBg="1"/>
      <p:bldP spid="29" grpId="0" build="p" animBg="1"/>
      <p:bldP spid="30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557677"/>
              </p:ext>
            </p:extLst>
          </p:nvPr>
        </p:nvGraphicFramePr>
        <p:xfrm>
          <a:off x="1339889" y="771608"/>
          <a:ext cx="9688801" cy="3207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Document" r:id="rId3" imgW="5652422" imgH="1905188" progId="Word.Document.8">
                  <p:embed/>
                </p:oleObj>
              </mc:Choice>
              <mc:Fallback>
                <p:oleObj name="Document" r:id="rId3" imgW="5652422" imgH="19051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975"/>
                      <a:stretch>
                        <a:fillRect/>
                      </a:stretch>
                    </p:blipFill>
                    <p:spPr bwMode="auto">
                      <a:xfrm>
                        <a:off x="1339889" y="771608"/>
                        <a:ext cx="9688801" cy="3207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166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063750" y="1109663"/>
            <a:ext cx="35605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一、向量的基本概念</a:t>
            </a:r>
            <a:r>
              <a:rPr lang="zh-CN" altLang="en-US">
                <a:solidFill>
                  <a:srgbClr val="FF3300"/>
                </a:solidFill>
              </a:rPr>
              <a:t> </a:t>
            </a:r>
            <a:r>
              <a:rPr lang="zh-CN" altLang="en-US" sz="240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208213" y="1747838"/>
            <a:ext cx="240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向量的坐标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254251" y="3525839"/>
            <a:ext cx="20649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．向量的模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638425" y="4772025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方向余弦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:</a:t>
            </a:r>
            <a:r>
              <a:rPr lang="en-US" altLang="zh-CN" dirty="0"/>
              <a:t> </a:t>
            </a:r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1725614"/>
            <a:ext cx="1949450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106" name="Group 34"/>
          <p:cNvGrpSpPr>
            <a:grpSpLocks/>
          </p:cNvGrpSpPr>
          <p:nvPr/>
        </p:nvGrpSpPr>
        <p:grpSpPr bwMode="auto">
          <a:xfrm>
            <a:off x="2593976" y="2371728"/>
            <a:ext cx="6321428" cy="461963"/>
            <a:chOff x="567" y="1119"/>
            <a:chExt cx="3982" cy="291"/>
          </a:xfrm>
        </p:grpSpPr>
        <p:sp>
          <p:nvSpPr>
            <p:cNvPr id="3089" name="Rectangle 17"/>
            <p:cNvSpPr>
              <a:spLocks noChangeArrowheads="1"/>
            </p:cNvSpPr>
            <p:nvPr/>
          </p:nvSpPr>
          <p:spPr bwMode="auto">
            <a:xfrm>
              <a:off x="567" y="1119"/>
              <a:ext cx="39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设</a:t>
              </a:r>
              <a:r>
                <a:rPr lang="zh-CN" altLang="en-US" sz="2400" b="1" dirty="0" smtClean="0"/>
                <a:t>起点                         </a:t>
              </a:r>
              <a:r>
                <a:rPr lang="zh-CN" altLang="en-US" sz="2400" b="1" dirty="0"/>
                <a:t>和</a:t>
              </a:r>
              <a:r>
                <a:rPr lang="zh-CN" altLang="en-US" sz="2400" b="1" dirty="0" smtClean="0"/>
                <a:t>终点                       </a:t>
              </a:r>
              <a:r>
                <a:rPr lang="en-US" altLang="zh-CN" sz="2400" b="1" dirty="0"/>
                <a:t>,</a:t>
              </a:r>
              <a:r>
                <a:rPr lang="zh-CN" altLang="en-US" sz="2400" b="1" dirty="0"/>
                <a:t>则</a:t>
              </a:r>
              <a:r>
                <a:rPr lang="zh-CN" altLang="en-US" b="1" dirty="0"/>
                <a:t>         </a:t>
              </a:r>
              <a:r>
                <a:rPr lang="zh-CN" altLang="en-US" dirty="0"/>
                <a:t>  </a:t>
              </a:r>
            </a:p>
          </p:txBody>
        </p:sp>
        <p:pic>
          <p:nvPicPr>
            <p:cNvPr id="30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1145"/>
              <a:ext cx="1009" cy="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" y="1140"/>
              <a:ext cx="982" cy="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89" y="2924176"/>
            <a:ext cx="3551237" cy="43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3454400"/>
            <a:ext cx="2449512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07" name="Group 35"/>
          <p:cNvGrpSpPr>
            <a:grpSpLocks/>
          </p:cNvGrpSpPr>
          <p:nvPr/>
        </p:nvGrpSpPr>
        <p:grpSpPr bwMode="auto">
          <a:xfrm>
            <a:off x="2262188" y="4170368"/>
            <a:ext cx="7040562" cy="461963"/>
            <a:chOff x="465" y="2280"/>
            <a:chExt cx="4435" cy="291"/>
          </a:xfrm>
        </p:grpSpPr>
        <p:sp>
          <p:nvSpPr>
            <p:cNvPr id="3098" name="Text Box 26"/>
            <p:cNvSpPr txBox="1">
              <a:spLocks noChangeArrowheads="1"/>
            </p:cNvSpPr>
            <p:nvPr/>
          </p:nvSpPr>
          <p:spPr bwMode="auto">
            <a:xfrm>
              <a:off x="465" y="2280"/>
              <a:ext cx="39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．方向角：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向量    与三个坐标轴正向的夹角</a:t>
              </a: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3099" name="Picture 2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2295"/>
              <a:ext cx="183" cy="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2294"/>
              <a:ext cx="614" cy="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03" name="Picture 3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5146675"/>
            <a:ext cx="7775575" cy="94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5" name="Rectangle 33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104" name="Picture 3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350" y="6118225"/>
            <a:ext cx="3157538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4008439" y="404814"/>
            <a:ext cx="3921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Ⅰ</a:t>
            </a:r>
            <a:r>
              <a:rPr lang="en-US" altLang="zh-CN" b="1" dirty="0">
                <a:solidFill>
                  <a:srgbClr val="FF3300"/>
                </a:solidFill>
              </a:rPr>
              <a:t> </a:t>
            </a:r>
            <a:r>
              <a:rPr lang="zh-CN" altLang="en-US" b="1" dirty="0">
                <a:solidFill>
                  <a:srgbClr val="FF3300"/>
                </a:solidFill>
              </a:rPr>
              <a:t>向量代数</a:t>
            </a:r>
            <a:endParaRPr lang="zh-CN" alt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/>
      <p:bldP spid="3080" grpId="0"/>
      <p:bldP spid="3084" grpId="0"/>
      <p:bldP spid="310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2322513" y="398463"/>
            <a:ext cx="2252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</a:rPr>
              <a:t>．单位向量：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1524001" y="29823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223838"/>
            <a:ext cx="2735262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2365376" y="1235075"/>
            <a:ext cx="2557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</a:rPr>
              <a:t>．向量的投影：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120" name="Picture 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38" y="1139826"/>
            <a:ext cx="2374900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2063750" y="1914526"/>
            <a:ext cx="2813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二、向量的运算</a:t>
            </a:r>
            <a:r>
              <a:rPr lang="zh-CN" altLang="en-US">
                <a:solidFill>
                  <a:srgbClr val="FF3300"/>
                </a:solidFill>
              </a:rPr>
              <a:t> </a:t>
            </a:r>
            <a:r>
              <a:rPr lang="zh-CN" altLang="en-US" sz="240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2384426" y="2579688"/>
            <a:ext cx="1947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．线性运算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4141" name="Group 45"/>
          <p:cNvGrpSpPr>
            <a:grpSpLocks/>
          </p:cNvGrpSpPr>
          <p:nvPr/>
        </p:nvGrpSpPr>
        <p:grpSpPr bwMode="auto">
          <a:xfrm>
            <a:off x="2338389" y="3141663"/>
            <a:ext cx="4262437" cy="474662"/>
            <a:chOff x="513" y="1998"/>
            <a:chExt cx="2619" cy="281"/>
          </a:xfrm>
        </p:grpSpPr>
        <p:sp>
          <p:nvSpPr>
            <p:cNvPr id="4124" name="Text Box 28"/>
            <p:cNvSpPr txBox="1">
              <a:spLocks noChangeArrowheads="1"/>
            </p:cNvSpPr>
            <p:nvPr/>
          </p:nvSpPr>
          <p:spPr bwMode="auto">
            <a:xfrm>
              <a:off x="513" y="2008"/>
              <a:ext cx="63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（</a:t>
              </a:r>
              <a:r>
                <a:rPr lang="en-US" altLang="zh-CN" sz="2400" b="1"/>
                <a:t>1</a:t>
              </a:r>
              <a:r>
                <a:rPr lang="zh-CN" altLang="en-US" sz="2400" b="1"/>
                <a:t>）</a:t>
              </a:r>
              <a:r>
                <a:rPr lang="zh-CN" altLang="en-US" sz="2000"/>
                <a:t> </a:t>
              </a:r>
            </a:p>
          </p:txBody>
        </p:sp>
        <p:pic>
          <p:nvPicPr>
            <p:cNvPr id="4126" name="Picture 3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" y="1998"/>
              <a:ext cx="2075" cy="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42" name="Group 46"/>
          <p:cNvGrpSpPr>
            <a:grpSpLocks/>
          </p:cNvGrpSpPr>
          <p:nvPr/>
        </p:nvGrpSpPr>
        <p:grpSpPr bwMode="auto">
          <a:xfrm>
            <a:off x="2336801" y="3721101"/>
            <a:ext cx="3160713" cy="500063"/>
            <a:chOff x="512" y="2344"/>
            <a:chExt cx="1991" cy="315"/>
          </a:xfrm>
        </p:grpSpPr>
        <p:sp>
          <p:nvSpPr>
            <p:cNvPr id="4125" name="Text Box 29"/>
            <p:cNvSpPr txBox="1">
              <a:spLocks noChangeArrowheads="1"/>
            </p:cNvSpPr>
            <p:nvPr/>
          </p:nvSpPr>
          <p:spPr bwMode="auto">
            <a:xfrm>
              <a:off x="512" y="2344"/>
              <a:ext cx="6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（</a:t>
              </a:r>
              <a:r>
                <a:rPr lang="en-US" altLang="zh-CN" sz="2400" b="1"/>
                <a:t>2</a:t>
              </a:r>
              <a:r>
                <a:rPr lang="zh-CN" altLang="en-US" sz="2400" b="1"/>
                <a:t>）</a:t>
              </a:r>
              <a:r>
                <a:rPr lang="zh-CN" altLang="en-US" sz="2000"/>
                <a:t> </a:t>
              </a:r>
            </a:p>
          </p:txBody>
        </p:sp>
        <p:pic>
          <p:nvPicPr>
            <p:cNvPr id="4128" name="Picture 3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" y="2394"/>
              <a:ext cx="1471" cy="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30" name="Text Box 34"/>
          <p:cNvSpPr txBox="1">
            <a:spLocks noChangeArrowheads="1"/>
          </p:cNvSpPr>
          <p:nvPr/>
        </p:nvSpPr>
        <p:spPr bwMode="auto">
          <a:xfrm>
            <a:off x="2419351" y="4411663"/>
            <a:ext cx="164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．数量积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131" name="Text Box 35"/>
          <p:cNvSpPr txBox="1">
            <a:spLocks noChangeArrowheads="1"/>
          </p:cNvSpPr>
          <p:nvPr/>
        </p:nvSpPr>
        <p:spPr bwMode="auto">
          <a:xfrm>
            <a:off x="2335213" y="4945063"/>
            <a:ext cx="1947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）定义：</a:t>
            </a:r>
            <a:r>
              <a:rPr lang="zh-CN" altLang="en-US" sz="2000"/>
              <a:t> </a:t>
            </a:r>
          </a:p>
        </p:txBody>
      </p:sp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2322513" y="5619750"/>
            <a:ext cx="2557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）坐标表示：</a:t>
            </a:r>
            <a:r>
              <a:rPr lang="zh-CN" altLang="en-US" sz="2000"/>
              <a:t> </a:t>
            </a:r>
          </a:p>
        </p:txBody>
      </p:sp>
      <p:pic>
        <p:nvPicPr>
          <p:cNvPr id="4133" name="Picture 3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50" y="4822825"/>
            <a:ext cx="230505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5" name="Picture 3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89" y="5599113"/>
            <a:ext cx="2827337" cy="4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03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3" grpId="0"/>
      <p:bldP spid="4119" grpId="0"/>
      <p:bldP spid="4122" grpId="0"/>
      <p:bldP spid="4123" grpId="0"/>
      <p:bldP spid="4130" grpId="0"/>
      <p:bldP spid="4131" grpId="0"/>
      <p:bldP spid="41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175" name="Group 55"/>
          <p:cNvGrpSpPr>
            <a:grpSpLocks/>
          </p:cNvGrpSpPr>
          <p:nvPr/>
        </p:nvGrpSpPr>
        <p:grpSpPr bwMode="auto">
          <a:xfrm>
            <a:off x="4186239" y="1030289"/>
            <a:ext cx="3925887" cy="454025"/>
            <a:chOff x="1677" y="513"/>
            <a:chExt cx="2473" cy="286"/>
          </a:xfrm>
        </p:grpSpPr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1677" y="549"/>
              <a:ext cx="10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② </a:t>
              </a:r>
              <a:r>
                <a:rPr lang="zh-CN" altLang="en-US" sz="2000" b="1"/>
                <a:t>分配律：</a:t>
              </a:r>
              <a:r>
                <a:rPr lang="zh-CN" altLang="en-US" sz="2000"/>
                <a:t> </a:t>
              </a:r>
            </a:p>
          </p:txBody>
        </p:sp>
        <p:pic>
          <p:nvPicPr>
            <p:cNvPr id="5135" name="Picture 1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" y="513"/>
              <a:ext cx="1604" cy="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176" name="Group 56"/>
          <p:cNvGrpSpPr>
            <a:grpSpLocks/>
          </p:cNvGrpSpPr>
          <p:nvPr/>
        </p:nvGrpSpPr>
        <p:grpSpPr bwMode="auto">
          <a:xfrm>
            <a:off x="4217989" y="1547814"/>
            <a:ext cx="4541837" cy="441325"/>
            <a:chOff x="1697" y="839"/>
            <a:chExt cx="2861" cy="278"/>
          </a:xfrm>
        </p:grpSpPr>
        <p:sp>
          <p:nvSpPr>
            <p:cNvPr id="5137" name="Text Box 17"/>
            <p:cNvSpPr txBox="1">
              <a:spLocks noChangeArrowheads="1"/>
            </p:cNvSpPr>
            <p:nvPr/>
          </p:nvSpPr>
          <p:spPr bwMode="auto">
            <a:xfrm>
              <a:off x="1697" y="867"/>
              <a:ext cx="10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③ </a:t>
              </a:r>
              <a:r>
                <a:rPr lang="zh-CN" altLang="en-US" sz="2000" b="1"/>
                <a:t>结合律：</a:t>
              </a:r>
              <a:r>
                <a:rPr lang="zh-CN" altLang="en-US" sz="2000"/>
                <a:t> </a:t>
              </a:r>
            </a:p>
          </p:txBody>
        </p:sp>
        <p:pic>
          <p:nvPicPr>
            <p:cNvPr id="5138" name="Picture 1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" y="839"/>
              <a:ext cx="1996" cy="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2208213" y="2403475"/>
            <a:ext cx="2862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4</a:t>
            </a:r>
            <a:r>
              <a:rPr lang="zh-CN" altLang="en-US" sz="2400" b="1"/>
              <a:t>）向量的夹角：</a:t>
            </a:r>
            <a:r>
              <a:rPr lang="zh-CN" altLang="en-US" sz="2000"/>
              <a:t> </a:t>
            </a:r>
          </a:p>
        </p:txBody>
      </p:sp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1524001" y="29966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141" name="Picture 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63" y="2252663"/>
            <a:ext cx="1871662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2208213" y="3176588"/>
            <a:ext cx="1947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5</a:t>
            </a:r>
            <a:r>
              <a:rPr lang="zh-CN" altLang="en-US" sz="2400" b="1"/>
              <a:t>）性质：</a:t>
            </a:r>
            <a:r>
              <a:rPr lang="zh-CN" altLang="en-US" sz="2000"/>
              <a:t> </a:t>
            </a: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1524001" y="3110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144" name="Picture 2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0" y="3144838"/>
            <a:ext cx="5913438" cy="50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2063751" y="3881438"/>
            <a:ext cx="164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．向量积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2208213" y="4627563"/>
            <a:ext cx="1947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）定义：</a:t>
            </a:r>
            <a:r>
              <a:rPr lang="zh-CN" altLang="en-US" sz="2000"/>
              <a:t> </a:t>
            </a:r>
          </a:p>
        </p:txBody>
      </p:sp>
      <p:sp>
        <p:nvSpPr>
          <p:cNvPr id="5157" name="Rectangle 37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60" name="Rectangle 40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62" name="Text Box 42"/>
          <p:cNvSpPr txBox="1">
            <a:spLocks noChangeArrowheads="1"/>
          </p:cNvSpPr>
          <p:nvPr/>
        </p:nvSpPr>
        <p:spPr bwMode="auto">
          <a:xfrm>
            <a:off x="2208213" y="549275"/>
            <a:ext cx="2252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3</a:t>
            </a:r>
            <a:r>
              <a:rPr lang="zh-CN" altLang="en-US" sz="2400" b="1"/>
              <a:t>）运算律：</a:t>
            </a:r>
            <a:r>
              <a:rPr lang="zh-CN" altLang="en-US" sz="2000"/>
              <a:t> </a:t>
            </a:r>
          </a:p>
        </p:txBody>
      </p:sp>
      <p:grpSp>
        <p:nvGrpSpPr>
          <p:cNvPr id="5174" name="Group 54"/>
          <p:cNvGrpSpPr>
            <a:grpSpLocks/>
          </p:cNvGrpSpPr>
          <p:nvPr/>
        </p:nvGrpSpPr>
        <p:grpSpPr bwMode="auto">
          <a:xfrm>
            <a:off x="4224338" y="549276"/>
            <a:ext cx="2779712" cy="436563"/>
            <a:chOff x="1701" y="210"/>
            <a:chExt cx="1751" cy="275"/>
          </a:xfrm>
        </p:grpSpPr>
        <p:sp>
          <p:nvSpPr>
            <p:cNvPr id="5163" name="Text Box 43"/>
            <p:cNvSpPr txBox="1">
              <a:spLocks noChangeArrowheads="1"/>
            </p:cNvSpPr>
            <p:nvPr/>
          </p:nvSpPr>
          <p:spPr bwMode="auto">
            <a:xfrm>
              <a:off x="1701" y="235"/>
              <a:ext cx="10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① </a:t>
              </a:r>
              <a:r>
                <a:rPr lang="zh-CN" altLang="en-US" sz="2000" b="1"/>
                <a:t>交换律：</a:t>
              </a:r>
              <a:r>
                <a:rPr lang="zh-CN" altLang="en-US" sz="2000"/>
                <a:t> </a:t>
              </a:r>
            </a:p>
          </p:txBody>
        </p:sp>
        <p:pic>
          <p:nvPicPr>
            <p:cNvPr id="5164" name="Picture 4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5" y="210"/>
              <a:ext cx="817" cy="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65" name="Picture 4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5414963"/>
            <a:ext cx="115093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66" name="Picture 4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0" y="4984750"/>
            <a:ext cx="252095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67" name="Picture 4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5192714"/>
            <a:ext cx="420688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173" name="Group 53"/>
          <p:cNvGrpSpPr>
            <a:grpSpLocks/>
          </p:cNvGrpSpPr>
          <p:nvPr/>
        </p:nvGrpSpPr>
        <p:grpSpPr bwMode="auto">
          <a:xfrm>
            <a:off x="4078288" y="5754688"/>
            <a:ext cx="5892800" cy="411162"/>
            <a:chOff x="2200" y="2808"/>
            <a:chExt cx="3712" cy="259"/>
          </a:xfrm>
        </p:grpSpPr>
        <p:sp>
          <p:nvSpPr>
            <p:cNvPr id="5169" name="Text Box 49"/>
            <p:cNvSpPr txBox="1">
              <a:spLocks noChangeArrowheads="1"/>
            </p:cNvSpPr>
            <p:nvPr/>
          </p:nvSpPr>
          <p:spPr bwMode="auto">
            <a:xfrm>
              <a:off x="2200" y="2817"/>
              <a:ext cx="37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方向： 垂直   与    确定的平面，且符合右手规则。 </a:t>
              </a:r>
            </a:p>
          </p:txBody>
        </p:sp>
        <p:pic>
          <p:nvPicPr>
            <p:cNvPr id="5170" name="Picture 5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2840"/>
              <a:ext cx="1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71" name="Picture 5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5" y="2808"/>
              <a:ext cx="14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72" name="Picture 5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" y="2840"/>
              <a:ext cx="15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2182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" grpId="0"/>
      <p:bldP spid="5143" grpId="0"/>
      <p:bldP spid="5146" grpId="0"/>
      <p:bldP spid="5147" grpId="0"/>
      <p:bldP spid="51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545" name="Rectangle 137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598" name="Group 190"/>
          <p:cNvGrpSpPr>
            <a:grpSpLocks/>
          </p:cNvGrpSpPr>
          <p:nvPr/>
        </p:nvGrpSpPr>
        <p:grpSpPr bwMode="auto">
          <a:xfrm>
            <a:off x="4129088" y="4279900"/>
            <a:ext cx="4703762" cy="444500"/>
            <a:chOff x="1641" y="791"/>
            <a:chExt cx="2963" cy="280"/>
          </a:xfrm>
        </p:grpSpPr>
        <p:sp>
          <p:nvSpPr>
            <p:cNvPr id="17543" name="Text Box 135"/>
            <p:cNvSpPr txBox="1">
              <a:spLocks noChangeArrowheads="1"/>
            </p:cNvSpPr>
            <p:nvPr/>
          </p:nvSpPr>
          <p:spPr bwMode="auto">
            <a:xfrm>
              <a:off x="1641" y="821"/>
              <a:ext cx="10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③ </a:t>
              </a:r>
              <a:r>
                <a:rPr lang="zh-CN" altLang="en-US" sz="2000" b="1"/>
                <a:t>结合律：</a:t>
              </a:r>
              <a:r>
                <a:rPr lang="zh-CN" altLang="en-US" sz="2000"/>
                <a:t> </a:t>
              </a:r>
            </a:p>
          </p:txBody>
        </p:sp>
        <p:pic>
          <p:nvPicPr>
            <p:cNvPr id="17544" name="Picture 1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" y="791"/>
              <a:ext cx="2132" cy="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590" name="Group 182"/>
          <p:cNvGrpSpPr>
            <a:grpSpLocks/>
          </p:cNvGrpSpPr>
          <p:nvPr/>
        </p:nvGrpSpPr>
        <p:grpSpPr bwMode="auto">
          <a:xfrm>
            <a:off x="2209801" y="5126038"/>
            <a:ext cx="5292725" cy="463550"/>
            <a:chOff x="432" y="423"/>
            <a:chExt cx="3334" cy="292"/>
          </a:xfrm>
        </p:grpSpPr>
        <p:sp>
          <p:nvSpPr>
            <p:cNvPr id="17546" name="Text Box 138"/>
            <p:cNvSpPr txBox="1">
              <a:spLocks noChangeArrowheads="1"/>
            </p:cNvSpPr>
            <p:nvPr/>
          </p:nvSpPr>
          <p:spPr bwMode="auto">
            <a:xfrm>
              <a:off x="432" y="427"/>
              <a:ext cx="1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（</a:t>
              </a:r>
              <a:r>
                <a:rPr lang="en-US" altLang="zh-CN" sz="2400" b="1"/>
                <a:t>4</a:t>
              </a:r>
              <a:r>
                <a:rPr lang="zh-CN" altLang="en-US" sz="2400" b="1"/>
                <a:t>）性质：</a:t>
              </a:r>
              <a:r>
                <a:rPr lang="zh-CN" altLang="en-US" sz="2000"/>
                <a:t> </a:t>
              </a:r>
            </a:p>
          </p:txBody>
        </p:sp>
        <p:pic>
          <p:nvPicPr>
            <p:cNvPr id="17547" name="Picture 13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8" y="423"/>
              <a:ext cx="2268" cy="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52" name="Rectangle 144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554" name="Rectangle 146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567" name="Rectangle 159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569" name="Rectangle 161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571" name="Rectangle 163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573" name="Rectangle 165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591" name="Group 183"/>
          <p:cNvGrpSpPr>
            <a:grpSpLocks/>
          </p:cNvGrpSpPr>
          <p:nvPr/>
        </p:nvGrpSpPr>
        <p:grpSpPr bwMode="auto">
          <a:xfrm>
            <a:off x="4152901" y="3541713"/>
            <a:ext cx="4606925" cy="463550"/>
            <a:chOff x="940" y="3824"/>
            <a:chExt cx="2902" cy="292"/>
          </a:xfrm>
        </p:grpSpPr>
        <p:sp>
          <p:nvSpPr>
            <p:cNvPr id="17592" name="Text Box 184"/>
            <p:cNvSpPr txBox="1">
              <a:spLocks noChangeArrowheads="1"/>
            </p:cNvSpPr>
            <p:nvPr/>
          </p:nvSpPr>
          <p:spPr bwMode="auto">
            <a:xfrm>
              <a:off x="940" y="3840"/>
              <a:ext cx="10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② </a:t>
              </a:r>
              <a:r>
                <a:rPr lang="zh-CN" altLang="en-US" sz="2000" b="1"/>
                <a:t>分配律：</a:t>
              </a:r>
              <a:r>
                <a:rPr lang="zh-CN" altLang="en-US" sz="2000"/>
                <a:t> </a:t>
              </a:r>
            </a:p>
          </p:txBody>
        </p:sp>
        <p:pic>
          <p:nvPicPr>
            <p:cNvPr id="17593" name="Picture 18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" y="3824"/>
              <a:ext cx="1906" cy="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597" name="Group 189"/>
          <p:cNvGrpSpPr>
            <a:grpSpLocks/>
          </p:cNvGrpSpPr>
          <p:nvPr/>
        </p:nvGrpSpPr>
        <p:grpSpPr bwMode="auto">
          <a:xfrm>
            <a:off x="4151314" y="2935289"/>
            <a:ext cx="3241675" cy="396875"/>
            <a:chOff x="1655" y="170"/>
            <a:chExt cx="2042" cy="250"/>
          </a:xfrm>
        </p:grpSpPr>
        <p:sp>
          <p:nvSpPr>
            <p:cNvPr id="17594" name="Text Box 186"/>
            <p:cNvSpPr txBox="1">
              <a:spLocks noChangeArrowheads="1"/>
            </p:cNvSpPr>
            <p:nvPr/>
          </p:nvSpPr>
          <p:spPr bwMode="auto">
            <a:xfrm>
              <a:off x="1655" y="170"/>
              <a:ext cx="11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① </a:t>
              </a:r>
              <a:r>
                <a:rPr lang="zh-CN" altLang="en-US" sz="2000" b="1"/>
                <a:t>反交换律：</a:t>
              </a:r>
              <a:r>
                <a:rPr lang="zh-CN" altLang="en-US" sz="2000"/>
                <a:t> </a:t>
              </a:r>
            </a:p>
          </p:txBody>
        </p:sp>
        <p:pic>
          <p:nvPicPr>
            <p:cNvPr id="17595" name="Picture 18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" y="174"/>
              <a:ext cx="952" cy="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96" name="Text Box 188"/>
          <p:cNvSpPr txBox="1">
            <a:spLocks noChangeArrowheads="1"/>
          </p:cNvSpPr>
          <p:nvPr/>
        </p:nvSpPr>
        <p:spPr bwMode="auto">
          <a:xfrm>
            <a:off x="2135188" y="2925763"/>
            <a:ext cx="2252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3</a:t>
            </a:r>
            <a:r>
              <a:rPr lang="zh-CN" altLang="en-US" sz="2400" b="1"/>
              <a:t>）运算律：</a:t>
            </a:r>
            <a:r>
              <a:rPr lang="zh-CN" altLang="en-US" sz="2000"/>
              <a:t> </a:t>
            </a:r>
          </a:p>
        </p:txBody>
      </p:sp>
      <p:sp>
        <p:nvSpPr>
          <p:cNvPr id="17599" name="Text Box 191"/>
          <p:cNvSpPr txBox="1">
            <a:spLocks noChangeArrowheads="1"/>
          </p:cNvSpPr>
          <p:nvPr/>
        </p:nvSpPr>
        <p:spPr bwMode="auto">
          <a:xfrm>
            <a:off x="2135188" y="1443038"/>
            <a:ext cx="2557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）坐标表示：</a:t>
            </a:r>
            <a:r>
              <a:rPr lang="zh-CN" altLang="en-US" sz="2000"/>
              <a:t> </a:t>
            </a:r>
          </a:p>
        </p:txBody>
      </p:sp>
      <p:pic>
        <p:nvPicPr>
          <p:cNvPr id="17600" name="Picture 19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908051"/>
            <a:ext cx="2408238" cy="152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2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96" grpId="0"/>
      <p:bldP spid="175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071688" y="965200"/>
            <a:ext cx="39212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一、平面与直线的方程</a:t>
            </a:r>
            <a:r>
              <a:rPr lang="zh-CN" altLang="en-US" dirty="0">
                <a:solidFill>
                  <a:srgbClr val="FF3300"/>
                </a:solidFill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208213" y="1531938"/>
            <a:ext cx="217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平面方程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2208213" y="2106613"/>
            <a:ext cx="2855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）点法式方程：</a:t>
            </a:r>
            <a:r>
              <a:rPr lang="zh-CN" altLang="en-US" dirty="0"/>
              <a:t> </a:t>
            </a:r>
          </a:p>
        </p:txBody>
      </p:sp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9" y="2132013"/>
            <a:ext cx="4537075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1524001" y="78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0971" name="Group 11"/>
          <p:cNvGrpSpPr>
            <a:grpSpLocks/>
          </p:cNvGrpSpPr>
          <p:nvPr/>
        </p:nvGrpSpPr>
        <p:grpSpPr bwMode="auto">
          <a:xfrm>
            <a:off x="2566988" y="2681290"/>
            <a:ext cx="7732712" cy="966788"/>
            <a:chOff x="657" y="1433"/>
            <a:chExt cx="4871" cy="609"/>
          </a:xfrm>
        </p:grpSpPr>
        <p:sp>
          <p:nvSpPr>
            <p:cNvPr id="40972" name="Rectangle 12"/>
            <p:cNvSpPr>
              <a:spLocks noChangeArrowheads="1"/>
            </p:cNvSpPr>
            <p:nvPr/>
          </p:nvSpPr>
          <p:spPr bwMode="auto">
            <a:xfrm>
              <a:off x="657" y="1433"/>
              <a:ext cx="30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其中                   </a:t>
              </a:r>
              <a:r>
                <a:rPr lang="zh-CN" altLang="en-US" sz="2400" b="1" dirty="0" smtClean="0"/>
                <a:t>  为</a:t>
              </a:r>
              <a:r>
                <a:rPr lang="zh-CN" altLang="en-US" sz="2400" b="1" dirty="0"/>
                <a:t>平面的法向量，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40973" name="Picture 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" y="1468"/>
              <a:ext cx="930" cy="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74" name="Picture 1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9" y="1451"/>
              <a:ext cx="1089" cy="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75" name="Rectangle 15"/>
            <p:cNvSpPr>
              <a:spLocks noChangeArrowheads="1"/>
            </p:cNvSpPr>
            <p:nvPr/>
          </p:nvSpPr>
          <p:spPr bwMode="auto">
            <a:xfrm>
              <a:off x="4604" y="1434"/>
              <a:ext cx="9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为平面的</a:t>
              </a:r>
              <a:r>
                <a:rPr lang="zh-CN" altLang="en-US"/>
                <a:t> </a:t>
              </a:r>
            </a:p>
          </p:txBody>
        </p:sp>
        <p:sp>
          <p:nvSpPr>
            <p:cNvPr id="40976" name="Rectangle 16"/>
            <p:cNvSpPr>
              <a:spLocks noChangeArrowheads="1"/>
            </p:cNvSpPr>
            <p:nvPr/>
          </p:nvSpPr>
          <p:spPr bwMode="auto">
            <a:xfrm>
              <a:off x="703" y="1751"/>
              <a:ext cx="7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一定</a:t>
              </a:r>
              <a:r>
                <a:rPr lang="zh-CN" altLang="en-US" sz="2400" b="1" dirty="0" smtClean="0"/>
                <a:t>点</a:t>
              </a:r>
              <a:r>
                <a:rPr lang="en-US" altLang="zh-CN" sz="2400" b="1" dirty="0" smtClean="0"/>
                <a:t>.</a:t>
              </a:r>
              <a:r>
                <a:rPr lang="zh-CN" altLang="en-US" dirty="0" smtClean="0"/>
                <a:t> </a:t>
              </a:r>
              <a:endParaRPr lang="zh-CN" altLang="en-US" dirty="0"/>
            </a:p>
          </p:txBody>
        </p:sp>
      </p:grp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2238376" y="3676650"/>
            <a:ext cx="2551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）一般方程：</a:t>
            </a:r>
            <a:r>
              <a:rPr lang="zh-CN" altLang="en-US"/>
              <a:t> </a:t>
            </a:r>
          </a:p>
        </p:txBody>
      </p:sp>
      <p:pic>
        <p:nvPicPr>
          <p:cNvPr id="40979" name="Picture 1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3" y="3727450"/>
            <a:ext cx="252095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983" name="Group 23"/>
          <p:cNvGrpSpPr>
            <a:grpSpLocks/>
          </p:cNvGrpSpPr>
          <p:nvPr/>
        </p:nvGrpSpPr>
        <p:grpSpPr bwMode="auto">
          <a:xfrm>
            <a:off x="2243139" y="4267201"/>
            <a:ext cx="7934325" cy="1252538"/>
            <a:chOff x="453" y="2432"/>
            <a:chExt cx="4998" cy="789"/>
          </a:xfrm>
        </p:grpSpPr>
        <p:sp>
          <p:nvSpPr>
            <p:cNvPr id="40984" name="Rectangle 24"/>
            <p:cNvSpPr>
              <a:spLocks noChangeArrowheads="1"/>
            </p:cNvSpPr>
            <p:nvPr/>
          </p:nvSpPr>
          <p:spPr bwMode="auto">
            <a:xfrm>
              <a:off x="453" y="2491"/>
              <a:ext cx="33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（</a:t>
              </a:r>
              <a:r>
                <a:rPr lang="en-US" altLang="zh-CN" sz="2400" b="1" dirty="0"/>
                <a:t>3</a:t>
              </a:r>
              <a:r>
                <a:rPr lang="zh-CN" altLang="en-US" sz="2400" b="1" dirty="0"/>
                <a:t>）截距式方程</a:t>
              </a:r>
              <a:r>
                <a:rPr lang="zh-CN" altLang="en-US" sz="2400" b="1" dirty="0" smtClean="0"/>
                <a:t>：                      </a:t>
              </a:r>
              <a:r>
                <a:rPr lang="zh-CN" altLang="en-US" sz="2400" b="1" dirty="0"/>
                <a:t>，其中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40985" name="Picture 2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2432"/>
              <a:ext cx="1043" cy="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6" name="Picture 2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" y="2523"/>
              <a:ext cx="499" cy="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87" name="Rectangle 27"/>
            <p:cNvSpPr>
              <a:spLocks noChangeArrowheads="1"/>
            </p:cNvSpPr>
            <p:nvPr/>
          </p:nvSpPr>
          <p:spPr bwMode="auto">
            <a:xfrm>
              <a:off x="4165" y="2496"/>
              <a:ext cx="12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分别为平面在</a:t>
              </a:r>
              <a:endParaRPr lang="zh-CN" altLang="en-US"/>
            </a:p>
          </p:txBody>
        </p:sp>
        <p:sp>
          <p:nvSpPr>
            <p:cNvPr id="40988" name="Rectangle 28"/>
            <p:cNvSpPr>
              <a:spLocks noChangeArrowheads="1"/>
            </p:cNvSpPr>
            <p:nvPr/>
          </p:nvSpPr>
          <p:spPr bwMode="auto">
            <a:xfrm>
              <a:off x="930" y="2931"/>
              <a:ext cx="9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三坐标轴</a:t>
              </a:r>
              <a:r>
                <a:rPr lang="zh-CN" altLang="en-US"/>
                <a:t> </a:t>
              </a:r>
            </a:p>
          </p:txBody>
        </p:sp>
        <p:pic>
          <p:nvPicPr>
            <p:cNvPr id="40989" name="Picture 2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9" y="2973"/>
              <a:ext cx="635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90" name="Rectangle 30"/>
            <p:cNvSpPr>
              <a:spLocks noChangeArrowheads="1"/>
            </p:cNvSpPr>
            <p:nvPr/>
          </p:nvSpPr>
          <p:spPr bwMode="auto">
            <a:xfrm>
              <a:off x="2381" y="2930"/>
              <a:ext cx="9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上的</a:t>
              </a:r>
              <a:r>
                <a:rPr lang="zh-CN" altLang="en-US" sz="2400" b="1" dirty="0" smtClean="0"/>
                <a:t>截距</a:t>
              </a:r>
              <a:r>
                <a:rPr lang="en-US" altLang="zh-CN" sz="2400" b="1" dirty="0" smtClean="0"/>
                <a:t>.</a:t>
              </a:r>
              <a:r>
                <a:rPr lang="zh-CN" altLang="en-US" dirty="0" smtClean="0"/>
                <a:t> </a:t>
              </a:r>
              <a:endParaRPr lang="zh-CN" altLang="en-US" dirty="0"/>
            </a:p>
          </p:txBody>
        </p:sp>
      </p:grpSp>
      <p:sp>
        <p:nvSpPr>
          <p:cNvPr id="40991" name="Rectangle 31"/>
          <p:cNvSpPr>
            <a:spLocks noChangeArrowheads="1"/>
          </p:cNvSpPr>
          <p:nvPr/>
        </p:nvSpPr>
        <p:spPr bwMode="auto">
          <a:xfrm>
            <a:off x="2279651" y="5780088"/>
            <a:ext cx="3160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．点到平面的距离：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0993" name="Picture 3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5564189"/>
            <a:ext cx="3240088" cy="96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4" name="Rectangle 34"/>
          <p:cNvSpPr>
            <a:spLocks noChangeArrowheads="1"/>
          </p:cNvSpPr>
          <p:nvPr/>
        </p:nvSpPr>
        <p:spPr bwMode="auto">
          <a:xfrm>
            <a:off x="2927350" y="263525"/>
            <a:ext cx="6400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Ⅱ </a:t>
            </a:r>
            <a:r>
              <a:rPr lang="zh-CN" altLang="en-US" b="1" dirty="0">
                <a:solidFill>
                  <a:srgbClr val="FF3300"/>
                </a:solidFill>
              </a:rPr>
              <a:t>平面与直线、空间曲面与曲线</a:t>
            </a:r>
          </a:p>
        </p:txBody>
      </p:sp>
    </p:spTree>
    <p:extLst>
      <p:ext uri="{BB962C8B-B14F-4D97-AF65-F5344CB8AC3E}">
        <p14:creationId xmlns:p14="http://schemas.microsoft.com/office/powerpoint/2010/main" val="339040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/>
      <p:bldP spid="40967" grpId="0"/>
      <p:bldP spid="40977" grpId="0"/>
      <p:bldP spid="40991" grpId="0"/>
      <p:bldP spid="4099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2206625" y="523875"/>
            <a:ext cx="237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．直线方程：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279651" y="1341438"/>
            <a:ext cx="2551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）一般方程：</a:t>
            </a:r>
            <a:r>
              <a:rPr lang="zh-CN" altLang="en-US"/>
              <a:t> 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1125538"/>
            <a:ext cx="3240087" cy="84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279651" y="2361556"/>
            <a:ext cx="28680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 smtClean="0"/>
              <a:t>）</a:t>
            </a:r>
            <a:r>
              <a:rPr lang="zh-CN" altLang="en-US" sz="2400" b="1" dirty="0"/>
              <a:t>点向</a:t>
            </a:r>
            <a:r>
              <a:rPr lang="zh-CN" altLang="en-US" sz="2400" b="1" dirty="0" smtClean="0"/>
              <a:t>式</a:t>
            </a:r>
            <a:r>
              <a:rPr lang="zh-CN" altLang="en-US" sz="2400" b="1" dirty="0"/>
              <a:t>方程：</a:t>
            </a:r>
            <a:r>
              <a:rPr lang="zh-CN" altLang="en-US" dirty="0"/>
              <a:t> </a:t>
            </a:r>
          </a:p>
        </p:txBody>
      </p:sp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2200276"/>
            <a:ext cx="3024188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1994" name="Group 10"/>
          <p:cNvGrpSpPr>
            <a:grpSpLocks/>
          </p:cNvGrpSpPr>
          <p:nvPr/>
        </p:nvGrpSpPr>
        <p:grpSpPr bwMode="auto">
          <a:xfrm>
            <a:off x="2374900" y="3330578"/>
            <a:ext cx="6961188" cy="1109663"/>
            <a:chOff x="340" y="1660"/>
            <a:chExt cx="4385" cy="699"/>
          </a:xfrm>
        </p:grpSpPr>
        <p:sp>
          <p:nvSpPr>
            <p:cNvPr id="41995" name="Rectangle 11"/>
            <p:cNvSpPr>
              <a:spLocks noChangeArrowheads="1"/>
            </p:cNvSpPr>
            <p:nvPr/>
          </p:nvSpPr>
          <p:spPr bwMode="auto">
            <a:xfrm>
              <a:off x="340" y="1660"/>
              <a:ext cx="34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 smtClean="0"/>
                <a:t>其中                           </a:t>
              </a:r>
              <a:r>
                <a:rPr lang="zh-CN" altLang="en-US" sz="2400" b="1" dirty="0"/>
                <a:t>为直线的方向向量，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41996" name="Picture 1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" y="1671"/>
              <a:ext cx="1111" cy="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997" name="Picture 1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4" y="1679"/>
              <a:ext cx="1111" cy="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998" name="Rectangle 14"/>
            <p:cNvSpPr>
              <a:spLocks noChangeArrowheads="1"/>
            </p:cNvSpPr>
            <p:nvPr/>
          </p:nvSpPr>
          <p:spPr bwMode="auto">
            <a:xfrm>
              <a:off x="340" y="2068"/>
              <a:ext cx="17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为直线的一定点。</a:t>
              </a:r>
              <a:r>
                <a:rPr lang="zh-CN" altLang="en-US"/>
                <a:t> </a:t>
              </a:r>
            </a:p>
          </p:txBody>
        </p:sp>
      </p:grp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2274888" y="5059363"/>
            <a:ext cx="2551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3</a:t>
            </a:r>
            <a:r>
              <a:rPr lang="zh-CN" altLang="en-US" sz="2400" b="1"/>
              <a:t>）参数方程：</a:t>
            </a:r>
            <a:r>
              <a:rPr lang="zh-CN" altLang="en-US"/>
              <a:t> 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1524001" y="28871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42001" name="Picture 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9" y="4652964"/>
            <a:ext cx="1944687" cy="134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23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7" grpId="0"/>
      <p:bldP spid="41990" grpId="0"/>
      <p:bldP spid="4199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351088" y="2537769"/>
            <a:ext cx="27126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则它们的夹角为：</a:t>
            </a:r>
            <a:r>
              <a:rPr lang="zh-CN" altLang="en-US"/>
              <a:t> 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3405189"/>
            <a:ext cx="4751388" cy="96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919288" y="4700588"/>
            <a:ext cx="3770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）两平面相交（夹角）</a:t>
            </a:r>
            <a:r>
              <a:rPr lang="zh-CN" altLang="en-US"/>
              <a:t> </a:t>
            </a:r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2063750" y="5387976"/>
            <a:ext cx="8180388" cy="492125"/>
            <a:chOff x="477" y="2032"/>
            <a:chExt cx="5153" cy="310"/>
          </a:xfrm>
        </p:grpSpPr>
        <p:sp>
          <p:nvSpPr>
            <p:cNvPr id="43014" name="Rectangle 6"/>
            <p:cNvSpPr>
              <a:spLocks noChangeArrowheads="1"/>
            </p:cNvSpPr>
            <p:nvPr/>
          </p:nvSpPr>
          <p:spPr bwMode="auto">
            <a:xfrm>
              <a:off x="477" y="2051"/>
              <a:ext cx="40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设    与     平面的法向量分别</a:t>
              </a:r>
              <a:r>
                <a:rPr lang="zh-CN" altLang="en-US" sz="2400" b="1" dirty="0" smtClean="0"/>
                <a:t>为                            </a:t>
              </a:r>
              <a:r>
                <a:rPr lang="zh-CN" altLang="en-US" sz="2400" b="1" dirty="0"/>
                <a:t>与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43015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" y="2042"/>
              <a:ext cx="228" cy="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16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" y="2032"/>
              <a:ext cx="244" cy="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17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" y="2075"/>
              <a:ext cx="1180" cy="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18" name="Picture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2069"/>
              <a:ext cx="1208" cy="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1524001" y="29823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2208214" y="404813"/>
            <a:ext cx="4465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</a:rPr>
              <a:t>．线、面之间的位置关系：</a:t>
            </a: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1992313" y="1171575"/>
            <a:ext cx="3770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）两直线相交（夹角）</a:t>
            </a:r>
            <a:r>
              <a:rPr lang="zh-CN" altLang="en-US"/>
              <a:t> </a:t>
            </a:r>
          </a:p>
        </p:txBody>
      </p:sp>
      <p:grpSp>
        <p:nvGrpSpPr>
          <p:cNvPr id="43022" name="Group 14"/>
          <p:cNvGrpSpPr>
            <a:grpSpLocks/>
          </p:cNvGrpSpPr>
          <p:nvPr/>
        </p:nvGrpSpPr>
        <p:grpSpPr bwMode="auto">
          <a:xfrm>
            <a:off x="2281238" y="1874840"/>
            <a:ext cx="7994650" cy="474663"/>
            <a:chOff x="477" y="954"/>
            <a:chExt cx="5036" cy="299"/>
          </a:xfrm>
        </p:grpSpPr>
        <p:sp>
          <p:nvSpPr>
            <p:cNvPr id="43023" name="Rectangle 15"/>
            <p:cNvSpPr>
              <a:spLocks noChangeArrowheads="1"/>
            </p:cNvSpPr>
            <p:nvPr/>
          </p:nvSpPr>
          <p:spPr bwMode="auto">
            <a:xfrm>
              <a:off x="477" y="954"/>
              <a:ext cx="40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 smtClean="0"/>
                <a:t>设      </a:t>
              </a:r>
              <a:r>
                <a:rPr lang="zh-CN" altLang="en-US" sz="2400" b="1" dirty="0"/>
                <a:t>与    的方向向量分别</a:t>
              </a:r>
              <a:r>
                <a:rPr lang="zh-CN" altLang="en-US" sz="2400" b="1" dirty="0" smtClean="0"/>
                <a:t>为                            与</a:t>
              </a:r>
              <a:r>
                <a:rPr lang="zh-CN" altLang="en-US" dirty="0" smtClean="0"/>
                <a:t> </a:t>
              </a:r>
              <a:endParaRPr lang="zh-CN" altLang="en-US" dirty="0"/>
            </a:p>
          </p:txBody>
        </p:sp>
        <p:pic>
          <p:nvPicPr>
            <p:cNvPr id="43024" name="Picture 1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958"/>
              <a:ext cx="1224" cy="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25" name="Picture 1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965"/>
              <a:ext cx="1227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026" name="Picture 1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" y="972"/>
              <a:ext cx="219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27" name="Picture 19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" y="955"/>
              <a:ext cx="234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3998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2" grpId="0"/>
      <p:bldP spid="43020" grpId="0"/>
      <p:bldP spid="430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2279650" y="2418707"/>
            <a:ext cx="43620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3</a:t>
            </a:r>
            <a:r>
              <a:rPr lang="zh-CN" altLang="en-US" sz="2400" b="1"/>
              <a:t>）直线与平面相交（夹角）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2351088" y="3355978"/>
            <a:ext cx="5238751" cy="461963"/>
            <a:chOff x="466" y="1146"/>
            <a:chExt cx="3300" cy="291"/>
          </a:xfrm>
        </p:grpSpPr>
        <p:sp>
          <p:nvSpPr>
            <p:cNvPr id="44036" name="Rectangle 4"/>
            <p:cNvSpPr>
              <a:spLocks noChangeArrowheads="1"/>
            </p:cNvSpPr>
            <p:nvPr/>
          </p:nvSpPr>
          <p:spPr bwMode="auto">
            <a:xfrm>
              <a:off x="466" y="1146"/>
              <a:ext cx="33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设直线     的方向向量</a:t>
              </a:r>
              <a:r>
                <a:rPr lang="zh-CN" altLang="en-US" sz="2400" b="1" dirty="0" smtClean="0"/>
                <a:t>为                          </a:t>
              </a:r>
              <a:r>
                <a:rPr lang="en-US" altLang="zh-CN" sz="2400" b="1" dirty="0"/>
                <a:t>,</a:t>
              </a:r>
              <a:r>
                <a:rPr lang="en-US" altLang="zh-CN" dirty="0"/>
                <a:t> </a:t>
              </a:r>
            </a:p>
          </p:txBody>
        </p:sp>
        <p:pic>
          <p:nvPicPr>
            <p:cNvPr id="44037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" y="1175"/>
              <a:ext cx="214" cy="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038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2" y="1156"/>
              <a:ext cx="1054" cy="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25" y="5084763"/>
            <a:ext cx="4902200" cy="98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040" name="Group 8"/>
          <p:cNvGrpSpPr>
            <a:grpSpLocks/>
          </p:cNvGrpSpPr>
          <p:nvPr/>
        </p:nvGrpSpPr>
        <p:grpSpPr bwMode="auto">
          <a:xfrm>
            <a:off x="2640014" y="3381376"/>
            <a:ext cx="7546975" cy="1368425"/>
            <a:chOff x="703" y="2130"/>
            <a:chExt cx="4754" cy="862"/>
          </a:xfrm>
        </p:grpSpPr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3745" y="2130"/>
              <a:ext cx="17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平面    的法向量为</a:t>
              </a:r>
              <a:r>
                <a:rPr lang="zh-CN" altLang="en-US"/>
                <a:t> </a:t>
              </a:r>
            </a:p>
          </p:txBody>
        </p:sp>
        <p:pic>
          <p:nvPicPr>
            <p:cNvPr id="44042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8" y="2180"/>
              <a:ext cx="214" cy="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043" name="Picture 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2744"/>
              <a:ext cx="1066" cy="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044" name="Rectangle 12"/>
            <p:cNvSpPr>
              <a:spLocks noChangeArrowheads="1"/>
            </p:cNvSpPr>
            <p:nvPr/>
          </p:nvSpPr>
          <p:spPr bwMode="auto">
            <a:xfrm>
              <a:off x="1791" y="2704"/>
              <a:ext cx="1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则它们的交角：</a:t>
              </a:r>
              <a:r>
                <a:rPr lang="zh-CN" altLang="en-US"/>
                <a:t> </a:t>
              </a:r>
            </a:p>
          </p:txBody>
        </p:sp>
      </p:grp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2495550" y="1157288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则</a:t>
            </a:r>
            <a:r>
              <a:rPr lang="zh-CN" altLang="en-US"/>
              <a:t> </a:t>
            </a:r>
          </a:p>
        </p:txBody>
      </p:sp>
      <p:pic>
        <p:nvPicPr>
          <p:cNvPr id="44046" name="Picture 1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25" y="981075"/>
            <a:ext cx="4465638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0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1" y="15599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851025" y="549275"/>
            <a:ext cx="442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4</a:t>
            </a:r>
            <a:r>
              <a:rPr lang="zh-CN" altLang="en-US" sz="2400" b="1"/>
              <a:t>）线、面之间的平行与垂直 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2063750" y="1195390"/>
            <a:ext cx="8237538" cy="488951"/>
            <a:chOff x="466" y="889"/>
            <a:chExt cx="5189" cy="308"/>
          </a:xfrm>
        </p:grpSpPr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466" y="889"/>
              <a:ext cx="38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设直线   与    的方向向量分别为                     ，</a:t>
              </a:r>
              <a:r>
                <a:rPr lang="zh-CN" altLang="en-US"/>
                <a:t> </a:t>
              </a:r>
            </a:p>
          </p:txBody>
        </p:sp>
        <p:pic>
          <p:nvPicPr>
            <p:cNvPr id="45062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" y="921"/>
              <a:ext cx="217" cy="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063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" y="910"/>
              <a:ext cx="217" cy="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064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" y="897"/>
              <a:ext cx="1179" cy="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065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913"/>
              <a:ext cx="1278" cy="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066" name="Group 10"/>
          <p:cNvGrpSpPr>
            <a:grpSpLocks/>
          </p:cNvGrpSpPr>
          <p:nvPr/>
        </p:nvGrpSpPr>
        <p:grpSpPr bwMode="auto">
          <a:xfrm>
            <a:off x="2063750" y="1844675"/>
            <a:ext cx="7773988" cy="477838"/>
            <a:chOff x="478" y="1241"/>
            <a:chExt cx="4897" cy="301"/>
          </a:xfrm>
        </p:grpSpPr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478" y="1241"/>
              <a:ext cx="2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平面    与    的法向量分别为</a:t>
              </a:r>
              <a:r>
                <a:rPr lang="zh-CN" altLang="en-US"/>
                <a:t> </a:t>
              </a:r>
            </a:p>
          </p:txBody>
        </p:sp>
        <p:pic>
          <p:nvPicPr>
            <p:cNvPr id="45068" name="Picture 1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1253"/>
              <a:ext cx="237" cy="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069" name="Picture 1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" y="1253"/>
              <a:ext cx="237" cy="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070" name="Picture 1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265"/>
              <a:ext cx="1225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071" name="Picture 1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" y="1265"/>
              <a:ext cx="1270" cy="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017839" y="2525713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/>
              <a:t>☆</a:t>
            </a:r>
          </a:p>
        </p:txBody>
      </p:sp>
      <p:pic>
        <p:nvPicPr>
          <p:cNvPr id="45073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01" y="2349501"/>
            <a:ext cx="4030663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74" name="Picture 1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9" y="3141664"/>
            <a:ext cx="4008437" cy="81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75" name="Picture 1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8" y="4071938"/>
            <a:ext cx="4464050" cy="38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76" name="Picture 2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5" y="4651375"/>
            <a:ext cx="5473700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77" name="Picture 2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8" y="5264150"/>
            <a:ext cx="54864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78" name="Picture 2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5805489"/>
            <a:ext cx="3671888" cy="81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3025775" y="3259138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/>
              <a:t>☆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3000375" y="4005263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/>
              <a:t>☆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3008314" y="4627563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/>
              <a:t>☆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3000375" y="5229225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/>
              <a:t>☆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3000375" y="5949950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/>
              <a:t>☆</a:t>
            </a:r>
          </a:p>
        </p:txBody>
      </p:sp>
    </p:spTree>
    <p:extLst>
      <p:ext uri="{BB962C8B-B14F-4D97-AF65-F5344CB8AC3E}">
        <p14:creationId xmlns:p14="http://schemas.microsoft.com/office/powerpoint/2010/main" val="426753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  <p:bldP spid="45072" grpId="0"/>
      <p:bldP spid="45079" grpId="0"/>
      <p:bldP spid="45080" grpId="0"/>
      <p:bldP spid="45081" grpId="0"/>
      <p:bldP spid="45082" grpId="0"/>
      <p:bldP spid="450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组合 170"/>
          <p:cNvGrpSpPr/>
          <p:nvPr/>
        </p:nvGrpSpPr>
        <p:grpSpPr>
          <a:xfrm>
            <a:off x="6767626" y="1843085"/>
            <a:ext cx="1779832" cy="618679"/>
            <a:chOff x="6767626" y="1843085"/>
            <a:chExt cx="1779832" cy="618679"/>
          </a:xfrm>
        </p:grpSpPr>
        <p:sp>
          <p:nvSpPr>
            <p:cNvPr id="142" name="十二角星 141"/>
            <p:cNvSpPr/>
            <p:nvPr/>
          </p:nvSpPr>
          <p:spPr>
            <a:xfrm>
              <a:off x="6767626" y="1843085"/>
              <a:ext cx="1779832" cy="618679"/>
            </a:xfrm>
            <a:prstGeom prst="star12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932173" y="1928905"/>
              <a:ext cx="1442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</a:rPr>
                <a:t>函数性质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251593" y="1959683"/>
            <a:ext cx="173316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微分中值定理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4106" y="707254"/>
            <a:ext cx="15119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Fermat</a:t>
            </a:r>
            <a:r>
              <a:rPr lang="zh-CN" altLang="en-US" sz="2000" b="1" dirty="0" smtClean="0"/>
              <a:t>定理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576159" y="1380947"/>
            <a:ext cx="1269899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Rolle</a:t>
            </a:r>
            <a:r>
              <a:rPr lang="zh-CN" altLang="en-US" sz="2000" b="1" dirty="0" smtClean="0"/>
              <a:t>定理</a:t>
            </a:r>
            <a:endParaRPr lang="zh-CN" altLang="en-US" sz="20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568945" y="2044642"/>
            <a:ext cx="1284326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Cauchy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zh-CN" altLang="en-US" sz="2000" b="1" dirty="0" smtClean="0"/>
              <a:t>定理</a:t>
            </a:r>
            <a:endParaRPr lang="zh-CN" altLang="en-US" sz="2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613829" y="2981920"/>
            <a:ext cx="1239442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Lagrange</a:t>
            </a:r>
          </a:p>
          <a:p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中值</a:t>
            </a:r>
            <a:r>
              <a:rPr lang="zh-CN" altLang="en-US" sz="2000" b="1" dirty="0" smtClean="0"/>
              <a:t>定理</a:t>
            </a:r>
            <a:endParaRPr lang="zh-CN" altLang="en-US" sz="20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2211108" y="3689806"/>
            <a:ext cx="1920932" cy="258396"/>
            <a:chOff x="884465" y="3269521"/>
            <a:chExt cx="1920932" cy="258396"/>
          </a:xfrm>
        </p:grpSpPr>
        <p:cxnSp>
          <p:nvCxnSpPr>
            <p:cNvPr id="11" name="直接箭头连接符 10"/>
            <p:cNvCxnSpPr/>
            <p:nvPr/>
          </p:nvCxnSpPr>
          <p:spPr>
            <a:xfrm flipV="1">
              <a:off x="887761" y="3521816"/>
              <a:ext cx="191763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884465" y="3269521"/>
              <a:ext cx="4815" cy="2583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4141898" y="3442461"/>
            <a:ext cx="1723549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导数正负与函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数增减的关系</a:t>
            </a:r>
            <a:endParaRPr lang="zh-CN" altLang="en-US" sz="20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6296342" y="3442461"/>
            <a:ext cx="697627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极值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判别</a:t>
            </a:r>
            <a:endParaRPr lang="zh-CN" altLang="en-US" sz="2000" b="1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5900314" y="3822828"/>
            <a:ext cx="394333" cy="32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156645" y="1112459"/>
            <a:ext cx="3110" cy="2886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5092020" y="4167414"/>
            <a:ext cx="1604789" cy="495100"/>
            <a:chOff x="4711861" y="2683338"/>
            <a:chExt cx="1604789" cy="495100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5505537" y="2893955"/>
              <a:ext cx="8719" cy="2844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4711861" y="2683338"/>
              <a:ext cx="2685" cy="1810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96528" y="2692122"/>
              <a:ext cx="2685" cy="1810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729298" y="2864404"/>
              <a:ext cx="158735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1613829" y="4281648"/>
            <a:ext cx="1305165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洛   必   塔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  法    则</a:t>
            </a:r>
            <a:endParaRPr lang="zh-CN" altLang="en-US" sz="2000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1417824" y="5681552"/>
            <a:ext cx="1417889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Taylor</a:t>
            </a:r>
            <a:r>
              <a:rPr lang="zh-CN" altLang="en-US" sz="2000" b="1" dirty="0" smtClean="0"/>
              <a:t>公式</a:t>
            </a:r>
            <a:endParaRPr lang="zh-CN" altLang="en-US" sz="20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4776701" y="4690080"/>
            <a:ext cx="2507418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     证  不  等  式，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研究方程根的分布，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 smtClean="0"/>
              <a:t>求 区 间 最 值</a:t>
            </a:r>
            <a:endParaRPr lang="zh-CN" altLang="en-US" sz="2000" b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7551971" y="5517056"/>
            <a:ext cx="697627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高阶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导数</a:t>
            </a:r>
            <a:endParaRPr lang="zh-CN" altLang="en-US" sz="2000" b="1" dirty="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2153535" y="1779800"/>
            <a:ext cx="3110" cy="2886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2153535" y="2751303"/>
            <a:ext cx="1" cy="2455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组合 181"/>
          <p:cNvGrpSpPr/>
          <p:nvPr/>
        </p:nvGrpSpPr>
        <p:grpSpPr>
          <a:xfrm>
            <a:off x="902407" y="2398585"/>
            <a:ext cx="711422" cy="2246000"/>
            <a:chOff x="902407" y="2398585"/>
            <a:chExt cx="711422" cy="2246000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905069" y="2398585"/>
              <a:ext cx="66387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905069" y="2398585"/>
              <a:ext cx="8079" cy="224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endCxn id="36" idx="1"/>
            </p:cNvCxnSpPr>
            <p:nvPr/>
          </p:nvCxnSpPr>
          <p:spPr>
            <a:xfrm flipV="1">
              <a:off x="902407" y="4635591"/>
              <a:ext cx="711422" cy="89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直接箭头连接符 83"/>
          <p:cNvCxnSpPr/>
          <p:nvPr/>
        </p:nvCxnSpPr>
        <p:spPr>
          <a:xfrm>
            <a:off x="2876157" y="5870999"/>
            <a:ext cx="46758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7880202" y="2528850"/>
            <a:ext cx="0" cy="29882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组合 110"/>
          <p:cNvGrpSpPr/>
          <p:nvPr/>
        </p:nvGrpSpPr>
        <p:grpSpPr>
          <a:xfrm>
            <a:off x="4268593" y="2410742"/>
            <a:ext cx="1716167" cy="400110"/>
            <a:chOff x="4170867" y="2410742"/>
            <a:chExt cx="1716167" cy="400110"/>
          </a:xfrm>
        </p:grpSpPr>
        <p:sp>
          <p:nvSpPr>
            <p:cNvPr id="108" name="文本框 107"/>
            <p:cNvSpPr txBox="1"/>
            <p:nvPr/>
          </p:nvSpPr>
          <p:spPr>
            <a:xfrm>
              <a:off x="4170867" y="241074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函数</a:t>
              </a:r>
              <a:endParaRPr lang="zh-CN" altLang="en-US" sz="2000" b="1" dirty="0"/>
            </a:p>
          </p:txBody>
        </p:sp>
        <p:sp>
          <p:nvSpPr>
            <p:cNvPr id="109" name="左右箭头 108"/>
            <p:cNvSpPr/>
            <p:nvPr/>
          </p:nvSpPr>
          <p:spPr>
            <a:xfrm>
              <a:off x="4851394" y="2537795"/>
              <a:ext cx="389438" cy="148497"/>
            </a:xfrm>
            <a:prstGeom prst="left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5189407" y="241074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导数</a:t>
              </a:r>
              <a:endParaRPr lang="zh-CN" altLang="en-US" sz="2000" b="1" dirty="0"/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2846058" y="907309"/>
            <a:ext cx="1396149" cy="2433050"/>
            <a:chOff x="2846058" y="907309"/>
            <a:chExt cx="1396149" cy="2433050"/>
          </a:xfrm>
        </p:grpSpPr>
        <p:grpSp>
          <p:nvGrpSpPr>
            <p:cNvPr id="172" name="组合 171"/>
            <p:cNvGrpSpPr/>
            <p:nvPr/>
          </p:nvGrpSpPr>
          <p:grpSpPr>
            <a:xfrm>
              <a:off x="2846058" y="907309"/>
              <a:ext cx="659031" cy="2433050"/>
              <a:chOff x="2846058" y="907309"/>
              <a:chExt cx="659031" cy="2433050"/>
            </a:xfrm>
          </p:grpSpPr>
          <p:cxnSp>
            <p:nvCxnSpPr>
              <p:cNvPr id="113" name="直接连接符 112"/>
              <p:cNvCxnSpPr/>
              <p:nvPr/>
            </p:nvCxnSpPr>
            <p:spPr>
              <a:xfrm flipH="1">
                <a:off x="3498980" y="907309"/>
                <a:ext cx="5094" cy="243305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2846058" y="907309"/>
                <a:ext cx="65181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2853271" y="1581002"/>
                <a:ext cx="65181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2846058" y="2423452"/>
                <a:ext cx="65181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2853271" y="3335863"/>
                <a:ext cx="65181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直接箭头连接符 132"/>
            <p:cNvCxnSpPr/>
            <p:nvPr/>
          </p:nvCxnSpPr>
          <p:spPr>
            <a:xfrm flipH="1">
              <a:off x="3505089" y="2179909"/>
              <a:ext cx="737118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直接箭头连接符 142"/>
          <p:cNvCxnSpPr/>
          <p:nvPr/>
        </p:nvCxnSpPr>
        <p:spPr>
          <a:xfrm flipH="1">
            <a:off x="5997776" y="2152423"/>
            <a:ext cx="73711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9439621" y="852718"/>
            <a:ext cx="139012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最 值 定 理</a:t>
            </a:r>
            <a:endParaRPr lang="zh-CN" altLang="en-US" sz="2000" b="1" dirty="0"/>
          </a:p>
        </p:txBody>
      </p:sp>
      <p:sp>
        <p:nvSpPr>
          <p:cNvPr id="146" name="文本框 145"/>
          <p:cNvSpPr txBox="1"/>
          <p:nvPr/>
        </p:nvSpPr>
        <p:spPr>
          <a:xfrm>
            <a:off x="9447283" y="1635456"/>
            <a:ext cx="139012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介 值 定 理</a:t>
            </a:r>
            <a:endParaRPr lang="zh-CN" altLang="en-US" sz="2000" b="1" dirty="0"/>
          </a:p>
        </p:txBody>
      </p:sp>
      <p:sp>
        <p:nvSpPr>
          <p:cNvPr id="147" name="文本框 146"/>
          <p:cNvSpPr txBox="1"/>
          <p:nvPr/>
        </p:nvSpPr>
        <p:spPr>
          <a:xfrm>
            <a:off x="9447283" y="2353306"/>
            <a:ext cx="139012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零 点 定 理</a:t>
            </a:r>
            <a:endParaRPr lang="zh-CN" altLang="en-US" sz="2000" b="1" dirty="0"/>
          </a:p>
        </p:txBody>
      </p:sp>
      <p:sp>
        <p:nvSpPr>
          <p:cNvPr id="148" name="文本框 147"/>
          <p:cNvSpPr txBox="1"/>
          <p:nvPr/>
        </p:nvSpPr>
        <p:spPr>
          <a:xfrm>
            <a:off x="9439621" y="3152948"/>
            <a:ext cx="1467068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一致连续性</a:t>
            </a:r>
            <a:endParaRPr lang="zh-CN" altLang="en-US" sz="2000" b="1" dirty="0"/>
          </a:p>
        </p:txBody>
      </p:sp>
      <p:grpSp>
        <p:nvGrpSpPr>
          <p:cNvPr id="165" name="组合 164"/>
          <p:cNvGrpSpPr/>
          <p:nvPr/>
        </p:nvGrpSpPr>
        <p:grpSpPr>
          <a:xfrm>
            <a:off x="8606194" y="1006814"/>
            <a:ext cx="838697" cy="2346189"/>
            <a:chOff x="8606194" y="1006814"/>
            <a:chExt cx="838697" cy="2346189"/>
          </a:xfrm>
        </p:grpSpPr>
        <p:cxnSp>
          <p:nvCxnSpPr>
            <p:cNvPr id="149" name="直接连接符 148"/>
            <p:cNvCxnSpPr/>
            <p:nvPr/>
          </p:nvCxnSpPr>
          <p:spPr>
            <a:xfrm flipH="1">
              <a:off x="9082865" y="1006814"/>
              <a:ext cx="12219" cy="234618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9097346" y="1020951"/>
              <a:ext cx="34227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9102616" y="1843085"/>
              <a:ext cx="34227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9102616" y="2553361"/>
              <a:ext cx="34227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9097346" y="3353003"/>
              <a:ext cx="34227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 flipV="1">
              <a:off x="8606194" y="2156241"/>
              <a:ext cx="465273" cy="699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文本框 165"/>
          <p:cNvSpPr txBox="1"/>
          <p:nvPr/>
        </p:nvSpPr>
        <p:spPr>
          <a:xfrm>
            <a:off x="4510062" y="126389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一元微分小结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902407" y="4662514"/>
            <a:ext cx="1267617" cy="1219095"/>
            <a:chOff x="902407" y="4662514"/>
            <a:chExt cx="1267617" cy="1219095"/>
          </a:xfrm>
        </p:grpSpPr>
        <p:cxnSp>
          <p:nvCxnSpPr>
            <p:cNvPr id="41" name="直接箭头连接符 40"/>
            <p:cNvCxnSpPr/>
            <p:nvPr/>
          </p:nvCxnSpPr>
          <p:spPr>
            <a:xfrm flipH="1">
              <a:off x="2159755" y="5044761"/>
              <a:ext cx="10269" cy="6297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组合 182"/>
            <p:cNvGrpSpPr/>
            <p:nvPr/>
          </p:nvGrpSpPr>
          <p:grpSpPr>
            <a:xfrm>
              <a:off x="902407" y="4662514"/>
              <a:ext cx="518080" cy="1219095"/>
              <a:chOff x="902407" y="4662514"/>
              <a:chExt cx="518080" cy="1219095"/>
            </a:xfrm>
          </p:grpSpPr>
          <p:cxnSp>
            <p:nvCxnSpPr>
              <p:cNvPr id="72" name="直接箭头连接符 71"/>
              <p:cNvCxnSpPr/>
              <p:nvPr/>
            </p:nvCxnSpPr>
            <p:spPr>
              <a:xfrm>
                <a:off x="902407" y="5881607"/>
                <a:ext cx="518080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/>
              <p:nvPr/>
            </p:nvCxnSpPr>
            <p:spPr>
              <a:xfrm flipH="1">
                <a:off x="909627" y="4662514"/>
                <a:ext cx="5395" cy="120116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文本框 185"/>
          <p:cNvSpPr txBox="1"/>
          <p:nvPr/>
        </p:nvSpPr>
        <p:spPr>
          <a:xfrm>
            <a:off x="5504957" y="433613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应  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8193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7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10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7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7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1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75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7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75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1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7" grpId="0" build="p" animBg="1"/>
      <p:bldP spid="8" grpId="0" build="p" animBg="1"/>
      <p:bldP spid="9" grpId="0" build="p" animBg="1"/>
      <p:bldP spid="14" grpId="0" build="p" animBg="1"/>
      <p:bldP spid="15" grpId="0" build="p" animBg="1"/>
      <p:bldP spid="36" grpId="0" build="p" animBg="1"/>
      <p:bldP spid="37" grpId="0" build="p" animBg="1"/>
      <p:bldP spid="38" grpId="0" build="p" animBg="1"/>
      <p:bldP spid="46" grpId="0" build="p" animBg="1"/>
      <p:bldP spid="144" grpId="0" animBg="1"/>
      <p:bldP spid="146" grpId="0" animBg="1"/>
      <p:bldP spid="147" grpId="0" animBg="1"/>
      <p:bldP spid="148" grpId="0" animBg="1"/>
      <p:bldP spid="18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003635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993901" y="491193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</a:rPr>
              <a:t>二、空间曲面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064398" y="1209675"/>
            <a:ext cx="2246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．一般方程：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460" y="1243012"/>
            <a:ext cx="1728788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2051051" y="1901581"/>
            <a:ext cx="2655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．旋转面：曲线  </a:t>
            </a:r>
          </a:p>
        </p:txBody>
      </p:sp>
      <p:pic>
        <p:nvPicPr>
          <p:cNvPr id="46090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9" y="1773935"/>
            <a:ext cx="1439862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1524001" y="3172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6093" name="Group 13"/>
          <p:cNvGrpSpPr>
            <a:grpSpLocks/>
          </p:cNvGrpSpPr>
          <p:nvPr/>
        </p:nvGrpSpPr>
        <p:grpSpPr bwMode="auto">
          <a:xfrm>
            <a:off x="2063751" y="3694115"/>
            <a:ext cx="8226425" cy="974725"/>
            <a:chOff x="304" y="227"/>
            <a:chExt cx="5182" cy="614"/>
          </a:xfrm>
        </p:grpSpPr>
        <p:sp>
          <p:nvSpPr>
            <p:cNvPr id="46094" name="Rectangle 14"/>
            <p:cNvSpPr>
              <a:spLocks noChangeArrowheads="1"/>
            </p:cNvSpPr>
            <p:nvPr/>
          </p:nvSpPr>
          <p:spPr bwMode="auto">
            <a:xfrm>
              <a:off x="470" y="227"/>
              <a:ext cx="50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同理可得        </a:t>
              </a:r>
              <a:r>
                <a:rPr lang="zh-CN" altLang="en-US" sz="2400" b="1" dirty="0" smtClean="0"/>
                <a:t>  面</a:t>
              </a:r>
              <a:r>
                <a:rPr lang="zh-CN" altLang="en-US" sz="2400" b="1" dirty="0"/>
                <a:t>上的曲线绕    轴旋转所得旋转面的方程及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46095" name="Picture 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" y="281"/>
              <a:ext cx="385" cy="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096" name="Picture 1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275"/>
              <a:ext cx="181" cy="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097" name="Rectangle 17"/>
            <p:cNvSpPr>
              <a:spLocks noChangeArrowheads="1"/>
            </p:cNvSpPr>
            <p:nvPr/>
          </p:nvSpPr>
          <p:spPr bwMode="auto">
            <a:xfrm>
              <a:off x="304" y="550"/>
              <a:ext cx="26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绕    轴旋转所得旋转面的</a:t>
              </a:r>
              <a:r>
                <a:rPr lang="zh-CN" altLang="en-US" sz="2400" b="1" dirty="0" smtClean="0"/>
                <a:t>方程</a:t>
              </a:r>
              <a:r>
                <a:rPr lang="en-US" altLang="zh-CN" sz="2400" b="1" dirty="0"/>
                <a:t>.</a:t>
              </a:r>
              <a:endParaRPr lang="zh-CN" altLang="en-US" sz="2400" b="1" dirty="0"/>
            </a:p>
          </p:txBody>
        </p:sp>
        <p:pic>
          <p:nvPicPr>
            <p:cNvPr id="46098" name="Picture 1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" y="594"/>
              <a:ext cx="222" cy="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099" name="Group 19"/>
          <p:cNvGrpSpPr>
            <a:grpSpLocks/>
          </p:cNvGrpSpPr>
          <p:nvPr/>
        </p:nvGrpSpPr>
        <p:grpSpPr bwMode="auto">
          <a:xfrm>
            <a:off x="2476501" y="1924051"/>
            <a:ext cx="7280274" cy="1176338"/>
            <a:chOff x="600" y="1212"/>
            <a:chExt cx="4586" cy="741"/>
          </a:xfrm>
        </p:grpSpPr>
        <p:sp>
          <p:nvSpPr>
            <p:cNvPr id="46100" name="Rectangle 20"/>
            <p:cNvSpPr>
              <a:spLocks noChangeArrowheads="1"/>
            </p:cNvSpPr>
            <p:nvPr/>
          </p:nvSpPr>
          <p:spPr bwMode="auto">
            <a:xfrm>
              <a:off x="2938" y="1212"/>
              <a:ext cx="2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绕    轴旋转所得旋转曲面</a:t>
              </a:r>
              <a:endParaRPr lang="zh-CN" altLang="en-US" dirty="0"/>
            </a:p>
          </p:txBody>
        </p:sp>
        <p:pic>
          <p:nvPicPr>
            <p:cNvPr id="46101" name="Picture 2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3" y="1259"/>
              <a:ext cx="182" cy="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102" name="Picture 2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2" y="1627"/>
              <a:ext cx="1618" cy="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103" name="Rectangle 23"/>
            <p:cNvSpPr>
              <a:spLocks noChangeArrowheads="1"/>
            </p:cNvSpPr>
            <p:nvPr/>
          </p:nvSpPr>
          <p:spPr bwMode="auto">
            <a:xfrm>
              <a:off x="600" y="1650"/>
              <a:ext cx="7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方程为</a:t>
              </a:r>
              <a:r>
                <a:rPr lang="zh-CN" altLang="en-US" dirty="0"/>
                <a:t> </a:t>
              </a:r>
            </a:p>
          </p:txBody>
        </p:sp>
      </p:grpSp>
      <p:grpSp>
        <p:nvGrpSpPr>
          <p:cNvPr id="46104" name="Group 24"/>
          <p:cNvGrpSpPr>
            <a:grpSpLocks/>
          </p:cNvGrpSpPr>
          <p:nvPr/>
        </p:nvGrpSpPr>
        <p:grpSpPr bwMode="auto">
          <a:xfrm>
            <a:off x="2465388" y="2670177"/>
            <a:ext cx="7432674" cy="1000125"/>
            <a:chOff x="593" y="1682"/>
            <a:chExt cx="4682" cy="630"/>
          </a:xfrm>
        </p:grpSpPr>
        <p:sp>
          <p:nvSpPr>
            <p:cNvPr id="46105" name="Rectangle 25"/>
            <p:cNvSpPr>
              <a:spLocks noChangeArrowheads="1"/>
            </p:cNvSpPr>
            <p:nvPr/>
          </p:nvSpPr>
          <p:spPr bwMode="auto">
            <a:xfrm>
              <a:off x="2848" y="1682"/>
              <a:ext cx="24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绕   轴旋转所成的旋转曲面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46106" name="Picture 2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1725"/>
              <a:ext cx="203" cy="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107" name="Picture 2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2" y="1992"/>
              <a:ext cx="1566" cy="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108" name="Rectangle 28"/>
            <p:cNvSpPr>
              <a:spLocks noChangeArrowheads="1"/>
            </p:cNvSpPr>
            <p:nvPr/>
          </p:nvSpPr>
          <p:spPr bwMode="auto">
            <a:xfrm>
              <a:off x="593" y="2024"/>
              <a:ext cx="7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方程为</a:t>
              </a:r>
              <a:r>
                <a:rPr lang="zh-CN" alt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86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/>
      <p:bldP spid="460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6996" y="40121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几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类重要曲面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12270"/>
              </p:ext>
            </p:extLst>
          </p:nvPr>
        </p:nvGraphicFramePr>
        <p:xfrm>
          <a:off x="3651910" y="1062736"/>
          <a:ext cx="4747719" cy="539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3" imgW="2260440" imgH="241200" progId="Equation.DSMT4">
                  <p:embed/>
                </p:oleObj>
              </mc:Choice>
              <mc:Fallback>
                <p:oleObj name="Equation" r:id="rId3" imgW="226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910" y="1062736"/>
                        <a:ext cx="4747719" cy="539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87625" y="1124098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、球面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椭球面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10618435" y="744217"/>
            <a:ext cx="813610" cy="1321010"/>
            <a:chOff x="4551" y="576"/>
            <a:chExt cx="732" cy="1575"/>
          </a:xfrm>
        </p:grpSpPr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4563" y="625"/>
              <a:ext cx="720" cy="1526"/>
              <a:chOff x="4563" y="625"/>
              <a:chExt cx="720" cy="1526"/>
            </a:xfrm>
          </p:grpSpPr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4575" y="720"/>
                <a:ext cx="704" cy="1328"/>
              </a:xfrm>
              <a:custGeom>
                <a:avLst/>
                <a:gdLst>
                  <a:gd name="T0" fmla="*/ 542 w 768"/>
                  <a:gd name="T1" fmla="*/ 0 h 1536"/>
                  <a:gd name="T2" fmla="*/ 542 w 768"/>
                  <a:gd name="T3" fmla="*/ 859 h 1536"/>
                  <a:gd name="T4" fmla="*/ 0 w 768"/>
                  <a:gd name="T5" fmla="*/ 859 h 1536"/>
                  <a:gd name="T6" fmla="*/ 0 w 768"/>
                  <a:gd name="T7" fmla="*/ 0 h 1536"/>
                  <a:gd name="T8" fmla="*/ 542 w 768"/>
                  <a:gd name="T9" fmla="*/ 0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8" h="1536">
                    <a:moveTo>
                      <a:pt x="768" y="0"/>
                    </a:moveTo>
                    <a:lnTo>
                      <a:pt x="768" y="1536"/>
                    </a:lnTo>
                    <a:lnTo>
                      <a:pt x="0" y="1536"/>
                    </a:lnTo>
                    <a:lnTo>
                      <a:pt x="0" y="0"/>
                    </a:lnTo>
                    <a:lnTo>
                      <a:pt x="768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6350" cmpd="sng">
                <a:solidFill>
                  <a:srgbClr val="0099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4578" y="625"/>
                <a:ext cx="705" cy="177"/>
              </a:xfrm>
              <a:prstGeom prst="ellipse">
                <a:avLst/>
              </a:pr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9525">
                <a:solidFill>
                  <a:srgbClr val="0099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5" name="Arc 13"/>
              <p:cNvSpPr>
                <a:spLocks/>
              </p:cNvSpPr>
              <p:nvPr/>
            </p:nvSpPr>
            <p:spPr bwMode="auto">
              <a:xfrm>
                <a:off x="4589" y="1969"/>
                <a:ext cx="691" cy="109"/>
              </a:xfrm>
              <a:custGeom>
                <a:avLst/>
                <a:gdLst>
                  <a:gd name="T0" fmla="*/ 0 w 43199"/>
                  <a:gd name="T1" fmla="*/ 0 h 27406"/>
                  <a:gd name="T2" fmla="*/ 0 w 43199"/>
                  <a:gd name="T3" fmla="*/ 0 h 27406"/>
                  <a:gd name="T4" fmla="*/ 0 w 43199"/>
                  <a:gd name="T5" fmla="*/ 0 h 2740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9" h="27406" fill="none" extrusionOk="0">
                    <a:moveTo>
                      <a:pt x="-1" y="21449"/>
                    </a:moveTo>
                    <a:cubicBezTo>
                      <a:pt x="81" y="9579"/>
                      <a:pt x="9728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3562"/>
                      <a:pt x="42931" y="25515"/>
                      <a:pt x="42404" y="27406"/>
                    </a:cubicBezTo>
                  </a:path>
                  <a:path w="43199" h="27406" stroke="0" extrusionOk="0">
                    <a:moveTo>
                      <a:pt x="-1" y="21449"/>
                    </a:moveTo>
                    <a:cubicBezTo>
                      <a:pt x="81" y="9579"/>
                      <a:pt x="9728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3562"/>
                      <a:pt x="42931" y="25515"/>
                      <a:pt x="42404" y="27406"/>
                    </a:cubicBezTo>
                    <a:lnTo>
                      <a:pt x="21599" y="21600"/>
                    </a:lnTo>
                    <a:lnTo>
                      <a:pt x="-1" y="2144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9525">
                <a:solidFill>
                  <a:srgbClr val="009999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rc 14"/>
              <p:cNvSpPr>
                <a:spLocks/>
              </p:cNvSpPr>
              <p:nvPr/>
            </p:nvSpPr>
            <p:spPr bwMode="auto">
              <a:xfrm flipV="1">
                <a:off x="4563" y="2016"/>
                <a:ext cx="720" cy="135"/>
              </a:xfrm>
              <a:custGeom>
                <a:avLst/>
                <a:gdLst>
                  <a:gd name="T0" fmla="*/ 0 w 43200"/>
                  <a:gd name="T1" fmla="*/ 0 h 27039"/>
                  <a:gd name="T2" fmla="*/ 0 w 43200"/>
                  <a:gd name="T3" fmla="*/ 0 h 27039"/>
                  <a:gd name="T4" fmla="*/ 0 w 43200"/>
                  <a:gd name="T5" fmla="*/ 0 h 2703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7039" fill="none" extrusionOk="0">
                    <a:moveTo>
                      <a:pt x="695" y="27039"/>
                    </a:moveTo>
                    <a:cubicBezTo>
                      <a:pt x="233" y="25262"/>
                      <a:pt x="0" y="2343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7039" stroke="0" extrusionOk="0">
                    <a:moveTo>
                      <a:pt x="695" y="27039"/>
                    </a:moveTo>
                    <a:cubicBezTo>
                      <a:pt x="233" y="25262"/>
                      <a:pt x="0" y="2343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695" y="2703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9525">
                <a:solidFill>
                  <a:srgbClr val="0099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" name="Line 15"/>
            <p:cNvSpPr>
              <a:spLocks noChangeShapeType="1"/>
            </p:cNvSpPr>
            <p:nvPr/>
          </p:nvSpPr>
          <p:spPr bwMode="auto">
            <a:xfrm flipH="1">
              <a:off x="4806" y="1440"/>
              <a:ext cx="129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 flipV="1">
              <a:off x="4914" y="791"/>
              <a:ext cx="0" cy="6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4913" y="1450"/>
              <a:ext cx="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 flipH="1">
              <a:off x="4551" y="1547"/>
              <a:ext cx="277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 flipV="1">
              <a:off x="4908" y="5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082112"/>
              </p:ext>
            </p:extLst>
          </p:nvPr>
        </p:nvGraphicFramePr>
        <p:xfrm>
          <a:off x="3453016" y="1815961"/>
          <a:ext cx="18319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5" imgW="825480" imgH="228600" progId="Equation.DSMT4">
                  <p:embed/>
                </p:oleObj>
              </mc:Choice>
              <mc:Fallback>
                <p:oleObj name="Equation" r:id="rId5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3016" y="1815961"/>
                        <a:ext cx="183197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276515" y="1866722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、圆柱面</a:t>
            </a:r>
            <a:endParaRPr lang="zh-CN" altLang="en-US" sz="2400" b="1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885586"/>
              </p:ext>
            </p:extLst>
          </p:nvPr>
        </p:nvGraphicFramePr>
        <p:xfrm>
          <a:off x="3580783" y="2786787"/>
          <a:ext cx="232568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7" imgW="927000" imgH="228600" progId="Equation.DSMT4">
                  <p:embed/>
                </p:oleObj>
              </mc:Choice>
              <mc:Fallback>
                <p:oleObj name="Equation" r:id="rId7" imgW="927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80783" y="2786787"/>
                        <a:ext cx="2325687" cy="573087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1294796" y="2901700"/>
            <a:ext cx="219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、旋转抛物面</a:t>
            </a:r>
            <a:endParaRPr lang="zh-CN" altLang="en-US" sz="24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1685330" y="3548040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椭圆抛物面</a:t>
            </a:r>
            <a:endParaRPr lang="zh-CN" altLang="en-US" sz="2400" b="1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50910"/>
              </p:ext>
            </p:extLst>
          </p:nvPr>
        </p:nvGraphicFramePr>
        <p:xfrm>
          <a:off x="3640931" y="3436618"/>
          <a:ext cx="21018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9" imgW="838080" imgH="228600" progId="Equation.DSMT4">
                  <p:embed/>
                </p:oleObj>
              </mc:Choice>
              <mc:Fallback>
                <p:oleObj name="Equation" r:id="rId9" imgW="838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40931" y="3436618"/>
                        <a:ext cx="2101850" cy="573087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4"/>
          <p:cNvGrpSpPr>
            <a:grpSpLocks/>
          </p:cNvGrpSpPr>
          <p:nvPr/>
        </p:nvGrpSpPr>
        <p:grpSpPr bwMode="auto">
          <a:xfrm>
            <a:off x="10124051" y="2556727"/>
            <a:ext cx="1760150" cy="1769132"/>
            <a:chOff x="3484" y="2218"/>
            <a:chExt cx="1316" cy="1780"/>
          </a:xfrm>
        </p:grpSpPr>
        <p:grpSp>
          <p:nvGrpSpPr>
            <p:cNvPr id="25" name="Group 5"/>
            <p:cNvGrpSpPr>
              <a:grpSpLocks/>
            </p:cNvGrpSpPr>
            <p:nvPr/>
          </p:nvGrpSpPr>
          <p:grpSpPr bwMode="auto">
            <a:xfrm>
              <a:off x="3484" y="2218"/>
              <a:ext cx="1316" cy="1780"/>
              <a:chOff x="3484" y="2218"/>
              <a:chExt cx="1316" cy="1780"/>
            </a:xfrm>
          </p:grpSpPr>
          <p:sp>
            <p:nvSpPr>
              <p:cNvPr id="28" name="Line 6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1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 flipV="1">
                <a:off x="3888" y="2349"/>
                <a:ext cx="0" cy="91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8"/>
              <p:cNvSpPr>
                <a:spLocks noChangeShapeType="1"/>
              </p:cNvSpPr>
              <p:nvPr/>
            </p:nvSpPr>
            <p:spPr bwMode="auto">
              <a:xfrm flipH="1">
                <a:off x="3484" y="3287"/>
                <a:ext cx="384" cy="63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" name="Object 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582" y="3145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2" name="公式" r:id="rId11" imgW="85714" imgH="104608" progId="Equation.3">
                      <p:embed/>
                    </p:oleObj>
                  </mc:Choice>
                  <mc:Fallback>
                    <p:oleObj name="公式" r:id="rId11" imgW="85714" imgH="1046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2" y="3145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1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520" y="3221"/>
              <a:ext cx="229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3" name="Equation" r:id="rId13" imgW="139680" imgH="164880" progId="Equation.DSMT4">
                      <p:embed/>
                    </p:oleObj>
                  </mc:Choice>
                  <mc:Fallback>
                    <p:oleObj name="Equation" r:id="rId13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3221"/>
                            <a:ext cx="229" cy="2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11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581" y="3756"/>
              <a:ext cx="267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4" name="Equation" r:id="rId15" imgW="139680" imgH="139680" progId="Equation.DSMT4">
                      <p:embed/>
                    </p:oleObj>
                  </mc:Choice>
                  <mc:Fallback>
                    <p:oleObj name="Equation" r:id="rId15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1" y="3756"/>
                            <a:ext cx="267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648" y="2218"/>
              <a:ext cx="19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5" name="Equation" r:id="rId17" imgW="114120" imgH="139680" progId="Equation.DSMT4">
                      <p:embed/>
                    </p:oleObj>
                  </mc:Choice>
                  <mc:Fallback>
                    <p:oleObj name="Equation" r:id="rId17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218"/>
                            <a:ext cx="19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 flipH="1">
              <a:off x="3888" y="2600"/>
              <a:ext cx="384" cy="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 flipV="1">
              <a:off x="3888" y="3267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" name="Group 17"/>
          <p:cNvGrpSpPr>
            <a:grpSpLocks/>
          </p:cNvGrpSpPr>
          <p:nvPr/>
        </p:nvGrpSpPr>
        <p:grpSpPr bwMode="auto">
          <a:xfrm rot="16200000">
            <a:off x="10233670" y="2662563"/>
            <a:ext cx="870253" cy="952948"/>
            <a:chOff x="4032" y="2736"/>
            <a:chExt cx="432" cy="1056"/>
          </a:xfrm>
        </p:grpSpPr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4032" y="2736"/>
              <a:ext cx="288" cy="1056"/>
            </a:xfrm>
            <a:custGeom>
              <a:avLst/>
              <a:gdLst>
                <a:gd name="T0" fmla="*/ 288 w 288"/>
                <a:gd name="T1" fmla="*/ 0 h 1056"/>
                <a:gd name="T2" fmla="*/ 0 w 288"/>
                <a:gd name="T3" fmla="*/ 528 h 1056"/>
                <a:gd name="T4" fmla="*/ 288 w 288"/>
                <a:gd name="T5" fmla="*/ 1056 h 10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1056">
                  <a:moveTo>
                    <a:pt x="288" y="0"/>
                  </a:moveTo>
                  <a:cubicBezTo>
                    <a:pt x="144" y="176"/>
                    <a:pt x="0" y="352"/>
                    <a:pt x="0" y="528"/>
                  </a:cubicBezTo>
                  <a:cubicBezTo>
                    <a:pt x="0" y="704"/>
                    <a:pt x="144" y="880"/>
                    <a:pt x="288" y="1056"/>
                  </a:cubicBezTo>
                </a:path>
              </a:pathLst>
            </a:custGeom>
            <a:gradFill rotWithShape="0">
              <a:gsLst>
                <a:gs pos="0">
                  <a:srgbClr val="2F4700"/>
                </a:gs>
                <a:gs pos="100000">
                  <a:srgbClr val="669900"/>
                </a:gs>
              </a:gsLst>
              <a:lin ang="0" scaled="1"/>
            </a:gradFill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19"/>
            <p:cNvSpPr>
              <a:spLocks noChangeArrowheads="1"/>
            </p:cNvSpPr>
            <p:nvPr/>
          </p:nvSpPr>
          <p:spPr bwMode="auto">
            <a:xfrm>
              <a:off x="4239" y="2736"/>
              <a:ext cx="192" cy="1056"/>
            </a:xfrm>
            <a:prstGeom prst="ellipse">
              <a:avLst/>
            </a:prstGeom>
            <a:gradFill rotWithShape="0">
              <a:gsLst>
                <a:gs pos="0">
                  <a:srgbClr val="002F47"/>
                </a:gs>
                <a:gs pos="50000">
                  <a:srgbClr val="006699"/>
                </a:gs>
                <a:gs pos="100000">
                  <a:srgbClr val="002F47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>
              <a:off x="4272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1688807" y="2298610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椭圆柱面</a:t>
            </a:r>
            <a:endParaRPr lang="zh-CN" altLang="en-US" sz="2400" b="1" dirty="0"/>
          </a:p>
        </p:txBody>
      </p:sp>
      <p:graphicFrame>
        <p:nvGraphicFramePr>
          <p:cNvPr id="4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698488"/>
              </p:ext>
            </p:extLst>
          </p:nvPr>
        </p:nvGraphicFramePr>
        <p:xfrm>
          <a:off x="3453016" y="2243918"/>
          <a:ext cx="18605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19" imgW="838080" imgH="228600" progId="Equation.DSMT4">
                  <p:embed/>
                </p:oleObj>
              </mc:Choice>
              <mc:Fallback>
                <p:oleObj name="Equation" r:id="rId19" imgW="838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3016" y="2243918"/>
                        <a:ext cx="18605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文本框 45"/>
          <p:cNvSpPr txBox="1"/>
          <p:nvPr/>
        </p:nvSpPr>
        <p:spPr>
          <a:xfrm>
            <a:off x="1362270" y="4443766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、圆锥面</a:t>
            </a:r>
            <a:endParaRPr lang="zh-CN" altLang="en-US" sz="2400" b="1" dirty="0"/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747042"/>
              </p:ext>
            </p:extLst>
          </p:nvPr>
        </p:nvGraphicFramePr>
        <p:xfrm>
          <a:off x="3316844" y="4183840"/>
          <a:ext cx="2853564" cy="721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21" imgW="1104840" imgH="279360" progId="Equation.DSMT4">
                  <p:embed/>
                </p:oleObj>
              </mc:Choice>
              <mc:Fallback>
                <p:oleObj name="Equation" r:id="rId21" imgW="1104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316844" y="4183840"/>
                        <a:ext cx="2853564" cy="721591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4"/>
          <p:cNvGrpSpPr>
            <a:grpSpLocks/>
          </p:cNvGrpSpPr>
          <p:nvPr/>
        </p:nvGrpSpPr>
        <p:grpSpPr bwMode="auto">
          <a:xfrm>
            <a:off x="10112245" y="4544635"/>
            <a:ext cx="1617912" cy="1918685"/>
            <a:chOff x="3484" y="2218"/>
            <a:chExt cx="1316" cy="1780"/>
          </a:xfrm>
        </p:grpSpPr>
        <p:grpSp>
          <p:nvGrpSpPr>
            <p:cNvPr id="49" name="Group 5"/>
            <p:cNvGrpSpPr>
              <a:grpSpLocks/>
            </p:cNvGrpSpPr>
            <p:nvPr/>
          </p:nvGrpSpPr>
          <p:grpSpPr bwMode="auto">
            <a:xfrm>
              <a:off x="3484" y="2218"/>
              <a:ext cx="1316" cy="1780"/>
              <a:chOff x="3484" y="2218"/>
              <a:chExt cx="1316" cy="1780"/>
            </a:xfrm>
          </p:grpSpPr>
          <p:sp>
            <p:nvSpPr>
              <p:cNvPr id="52" name="Line 6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1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7"/>
              <p:cNvSpPr>
                <a:spLocks noChangeShapeType="1"/>
              </p:cNvSpPr>
              <p:nvPr/>
            </p:nvSpPr>
            <p:spPr bwMode="auto">
              <a:xfrm flipV="1">
                <a:off x="3888" y="2349"/>
                <a:ext cx="0" cy="91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8"/>
              <p:cNvSpPr>
                <a:spLocks noChangeShapeType="1"/>
              </p:cNvSpPr>
              <p:nvPr/>
            </p:nvSpPr>
            <p:spPr bwMode="auto">
              <a:xfrm flipH="1">
                <a:off x="3484" y="3287"/>
                <a:ext cx="384" cy="63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5" name="Object 9"/>
              <p:cNvGraphicFramePr>
                <a:graphicFrameLocks noChangeAspect="1"/>
              </p:cNvGraphicFramePr>
              <p:nvPr/>
            </p:nvGraphicFramePr>
            <p:xfrm>
              <a:off x="3582" y="3145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8" name="公式" r:id="rId23" imgW="85714" imgH="104608" progId="Equation.3">
                      <p:embed/>
                    </p:oleObj>
                  </mc:Choice>
                  <mc:Fallback>
                    <p:oleObj name="公式" r:id="rId23" imgW="85714" imgH="1046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2" y="3145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Object 10"/>
              <p:cNvGraphicFramePr>
                <a:graphicFrameLocks noChangeAspect="1"/>
              </p:cNvGraphicFramePr>
              <p:nvPr/>
            </p:nvGraphicFramePr>
            <p:xfrm>
              <a:off x="4520" y="3221"/>
              <a:ext cx="229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9" name="Equation" r:id="rId24" imgW="139680" imgH="164880" progId="Equation.DSMT4">
                      <p:embed/>
                    </p:oleObj>
                  </mc:Choice>
                  <mc:Fallback>
                    <p:oleObj name="Equation" r:id="rId24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3221"/>
                            <a:ext cx="229" cy="2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" name="Object 11"/>
              <p:cNvGraphicFramePr>
                <a:graphicFrameLocks noChangeAspect="1"/>
              </p:cNvGraphicFramePr>
              <p:nvPr/>
            </p:nvGraphicFramePr>
            <p:xfrm>
              <a:off x="3581" y="3756"/>
              <a:ext cx="267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0" name="Equation" r:id="rId25" imgW="139680" imgH="139680" progId="Equation.DSMT4">
                      <p:embed/>
                    </p:oleObj>
                  </mc:Choice>
                  <mc:Fallback>
                    <p:oleObj name="Equation" r:id="rId25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1" y="3756"/>
                            <a:ext cx="267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Object 12"/>
              <p:cNvGraphicFramePr>
                <a:graphicFrameLocks noChangeAspect="1"/>
              </p:cNvGraphicFramePr>
              <p:nvPr/>
            </p:nvGraphicFramePr>
            <p:xfrm>
              <a:off x="3648" y="2218"/>
              <a:ext cx="19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1" name="Equation" r:id="rId26" imgW="114120" imgH="139680" progId="Equation.DSMT4">
                      <p:embed/>
                    </p:oleObj>
                  </mc:Choice>
                  <mc:Fallback>
                    <p:oleObj name="Equation" r:id="rId26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218"/>
                            <a:ext cx="19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 flipH="1">
              <a:off x="3888" y="2600"/>
              <a:ext cx="384" cy="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 flipV="1">
              <a:off x="3888" y="3267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0022697" y="4860993"/>
            <a:ext cx="1155304" cy="795030"/>
            <a:chOff x="1499392" y="2543282"/>
            <a:chExt cx="1736436" cy="1222079"/>
          </a:xfrm>
        </p:grpSpPr>
        <p:sp>
          <p:nvSpPr>
            <p:cNvPr id="60" name="等腰三角形 59"/>
            <p:cNvSpPr/>
            <p:nvPr/>
          </p:nvSpPr>
          <p:spPr>
            <a:xfrm rot="10800000">
              <a:off x="1521931" y="2850961"/>
              <a:ext cx="1703014" cy="914400"/>
            </a:xfrm>
            <a:prstGeom prst="triangle">
              <a:avLst/>
            </a:prstGeom>
            <a:solidFill>
              <a:srgbClr val="00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1499392" y="2543282"/>
              <a:ext cx="1736436" cy="4853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1688807" y="5127756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椭圆锥面</a:t>
            </a:r>
            <a:endParaRPr lang="zh-CN" altLang="en-US" sz="2400" b="1" dirty="0"/>
          </a:p>
        </p:txBody>
      </p:sp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95278"/>
              </p:ext>
            </p:extLst>
          </p:nvPr>
        </p:nvGraphicFramePr>
        <p:xfrm>
          <a:off x="3326151" y="4993972"/>
          <a:ext cx="259238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27" imgW="1002960" imgH="279360" progId="Equation.DSMT4">
                  <p:embed/>
                </p:oleObj>
              </mc:Choice>
              <mc:Fallback>
                <p:oleObj name="Equation" r:id="rId27" imgW="1002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326151" y="4993972"/>
                        <a:ext cx="2592387" cy="722313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40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21" grpId="0"/>
      <p:bldP spid="22" grpId="0"/>
      <p:bldP spid="43" grpId="0"/>
      <p:bldP spid="46" grpId="0"/>
      <p:bldP spid="6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2138363" y="404813"/>
            <a:ext cx="244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</a:rPr>
              <a:t>三、空间曲线</a:t>
            </a:r>
            <a:r>
              <a:rPr lang="zh-CN" altLang="en-US">
                <a:solidFill>
                  <a:srgbClr val="FF3300"/>
                </a:solidFill>
              </a:rPr>
              <a:t>  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487613" y="1238250"/>
            <a:ext cx="1941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．一般方程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1052514"/>
            <a:ext cx="1800225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2509838" y="2276475"/>
            <a:ext cx="1941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．参数方程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0" y="1912938"/>
            <a:ext cx="1512888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2527301" y="3322638"/>
            <a:ext cx="5294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．空间曲线在坐标面上的投影曲线：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2351088" y="3789363"/>
            <a:ext cx="7848600" cy="893762"/>
            <a:chOff x="521" y="2387"/>
            <a:chExt cx="4944" cy="563"/>
          </a:xfrm>
        </p:grpSpPr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521" y="2528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（</a:t>
              </a:r>
              <a:r>
                <a:rPr lang="en-US" altLang="zh-CN" sz="2400" b="1"/>
                <a:t>1</a:t>
              </a:r>
              <a:r>
                <a:rPr lang="zh-CN" altLang="en-US" sz="2400" b="1"/>
                <a:t>）</a:t>
              </a:r>
              <a:r>
                <a:rPr lang="zh-CN" altLang="en-US"/>
                <a:t> </a:t>
              </a:r>
            </a:p>
          </p:txBody>
        </p:sp>
        <p:pic>
          <p:nvPicPr>
            <p:cNvPr id="47114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" y="2387"/>
              <a:ext cx="1152" cy="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2296" y="2518"/>
              <a:ext cx="2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在        面上的投影曲线：</a:t>
              </a:r>
              <a:r>
                <a:rPr lang="zh-CN" altLang="en-US"/>
                <a:t> </a:t>
              </a:r>
            </a:p>
          </p:txBody>
        </p:sp>
        <p:pic>
          <p:nvPicPr>
            <p:cNvPr id="47116" name="Picture 1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5" y="2570"/>
              <a:ext cx="385" cy="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117" name="Picture 1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3" y="2411"/>
              <a:ext cx="1012" cy="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118" name="Group 14"/>
          <p:cNvGrpSpPr>
            <a:grpSpLocks/>
          </p:cNvGrpSpPr>
          <p:nvPr/>
        </p:nvGrpSpPr>
        <p:grpSpPr bwMode="auto">
          <a:xfrm>
            <a:off x="2279651" y="4724401"/>
            <a:ext cx="7770813" cy="893763"/>
            <a:chOff x="476" y="3073"/>
            <a:chExt cx="4895" cy="563"/>
          </a:xfrm>
        </p:grpSpPr>
        <p:sp>
          <p:nvSpPr>
            <p:cNvPr id="47119" name="Rectangle 15"/>
            <p:cNvSpPr>
              <a:spLocks noChangeArrowheads="1"/>
            </p:cNvSpPr>
            <p:nvPr/>
          </p:nvSpPr>
          <p:spPr bwMode="auto">
            <a:xfrm>
              <a:off x="476" y="3214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（</a:t>
              </a:r>
              <a:r>
                <a:rPr lang="en-US" altLang="zh-CN" sz="2400" b="1"/>
                <a:t>2</a:t>
              </a:r>
              <a:r>
                <a:rPr lang="zh-CN" altLang="en-US" sz="2400" b="1"/>
                <a:t>）</a:t>
              </a:r>
              <a:r>
                <a:rPr lang="zh-CN" altLang="en-US"/>
                <a:t> </a:t>
              </a:r>
            </a:p>
          </p:txBody>
        </p:sp>
        <p:pic>
          <p:nvPicPr>
            <p:cNvPr id="47120" name="Picture 1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" y="3073"/>
              <a:ext cx="1152" cy="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121" name="Rectangle 17"/>
            <p:cNvSpPr>
              <a:spLocks noChangeArrowheads="1"/>
            </p:cNvSpPr>
            <p:nvPr/>
          </p:nvSpPr>
          <p:spPr bwMode="auto">
            <a:xfrm>
              <a:off x="2251" y="3204"/>
              <a:ext cx="2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在        面上的投影曲线：</a:t>
              </a:r>
              <a:r>
                <a:rPr lang="zh-CN" altLang="en-US"/>
                <a:t> </a:t>
              </a:r>
            </a:p>
          </p:txBody>
        </p:sp>
        <p:pic>
          <p:nvPicPr>
            <p:cNvPr id="47122" name="Picture 1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0" y="3256"/>
              <a:ext cx="385" cy="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123" name="Picture 1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1" y="3076"/>
              <a:ext cx="960" cy="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124" name="Group 20"/>
          <p:cNvGrpSpPr>
            <a:grpSpLocks/>
          </p:cNvGrpSpPr>
          <p:nvPr/>
        </p:nvGrpSpPr>
        <p:grpSpPr bwMode="auto">
          <a:xfrm>
            <a:off x="2279651" y="5734050"/>
            <a:ext cx="7743825" cy="901700"/>
            <a:chOff x="476" y="3612"/>
            <a:chExt cx="4878" cy="568"/>
          </a:xfrm>
        </p:grpSpPr>
        <p:sp>
          <p:nvSpPr>
            <p:cNvPr id="47125" name="Rectangle 21"/>
            <p:cNvSpPr>
              <a:spLocks noChangeArrowheads="1"/>
            </p:cNvSpPr>
            <p:nvPr/>
          </p:nvSpPr>
          <p:spPr bwMode="auto">
            <a:xfrm>
              <a:off x="476" y="3758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（</a:t>
              </a:r>
              <a:r>
                <a:rPr lang="en-US" altLang="zh-CN" sz="2400" b="1"/>
                <a:t>3</a:t>
              </a:r>
              <a:r>
                <a:rPr lang="zh-CN" altLang="en-US" sz="2400" b="1"/>
                <a:t>）</a:t>
              </a:r>
              <a:r>
                <a:rPr lang="zh-CN" altLang="en-US"/>
                <a:t> </a:t>
              </a:r>
            </a:p>
          </p:txBody>
        </p:sp>
        <p:pic>
          <p:nvPicPr>
            <p:cNvPr id="47126" name="Picture 2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" y="3617"/>
              <a:ext cx="1152" cy="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127" name="Rectangle 23"/>
            <p:cNvSpPr>
              <a:spLocks noChangeArrowheads="1"/>
            </p:cNvSpPr>
            <p:nvPr/>
          </p:nvSpPr>
          <p:spPr bwMode="auto">
            <a:xfrm>
              <a:off x="2251" y="3748"/>
              <a:ext cx="2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在        面上的投影曲线：</a:t>
              </a:r>
              <a:r>
                <a:rPr lang="zh-CN" altLang="en-US"/>
                <a:t> </a:t>
              </a:r>
            </a:p>
          </p:txBody>
        </p:sp>
        <p:pic>
          <p:nvPicPr>
            <p:cNvPr id="47128" name="Picture 2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0" y="3817"/>
              <a:ext cx="385" cy="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129" name="Picture 2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" y="3612"/>
              <a:ext cx="974" cy="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3307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7" grpId="0"/>
      <p:bldP spid="47109" grpId="0"/>
      <p:bldP spid="471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组合 119"/>
          <p:cNvGrpSpPr/>
          <p:nvPr/>
        </p:nvGrpSpPr>
        <p:grpSpPr>
          <a:xfrm>
            <a:off x="4935591" y="1786858"/>
            <a:ext cx="1410483" cy="718457"/>
            <a:chOff x="4923467" y="1683636"/>
            <a:chExt cx="1410483" cy="718457"/>
          </a:xfrm>
        </p:grpSpPr>
        <p:sp>
          <p:nvSpPr>
            <p:cNvPr id="66" name="十二角星 65"/>
            <p:cNvSpPr/>
            <p:nvPr/>
          </p:nvSpPr>
          <p:spPr>
            <a:xfrm>
              <a:off x="4923467" y="1683636"/>
              <a:ext cx="1410483" cy="718457"/>
            </a:xfrm>
            <a:prstGeom prst="star12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091330" y="1821493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</a:rPr>
                <a:t>定积分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465618" y="1924715"/>
            <a:ext cx="69762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性质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31966" y="1811449"/>
            <a:ext cx="954107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定积分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的应用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75069" y="781828"/>
            <a:ext cx="1723549" cy="4001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平面图形面积</a:t>
            </a:r>
            <a:endParaRPr lang="zh-CN" altLang="en-US" sz="20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876766" y="1403619"/>
            <a:ext cx="173637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立   体   体   积</a:t>
            </a:r>
            <a:endParaRPr lang="zh-CN" altLang="en-US" sz="2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8873336" y="1984407"/>
            <a:ext cx="1705916" cy="4001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旋 转 体 体 积</a:t>
            </a:r>
            <a:endParaRPr lang="zh-CN" altLang="en-US" sz="20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8883179" y="2573822"/>
            <a:ext cx="1723549" cy="4001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平面曲线弧长</a:t>
            </a:r>
            <a:endParaRPr lang="zh-CN" altLang="en-US" sz="20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8904494" y="3135854"/>
            <a:ext cx="172354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旋转体侧面积</a:t>
            </a:r>
            <a:endParaRPr lang="zh-CN" altLang="en-US" sz="20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559562" y="768168"/>
            <a:ext cx="173637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线   性   性   质</a:t>
            </a:r>
            <a:endParaRPr lang="zh-CN" altLang="en-US" sz="20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580496" y="1302076"/>
            <a:ext cx="17059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区 间 可 加 性</a:t>
            </a:r>
            <a:endParaRPr lang="zh-CN" altLang="en-US" sz="20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597089" y="1914035"/>
            <a:ext cx="170912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保       序      性</a:t>
            </a:r>
            <a:endParaRPr lang="zh-CN" altLang="en-US" sz="20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64582" y="2516162"/>
            <a:ext cx="173637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估   值   定   理</a:t>
            </a:r>
            <a:endParaRPr lang="zh-CN" altLang="en-US" sz="20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562863" y="3050070"/>
            <a:ext cx="172354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积分中值定理</a:t>
            </a:r>
            <a:endParaRPr lang="zh-CN" altLang="en-US" sz="20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4802588" y="2736981"/>
            <a:ext cx="1723549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定积分的计算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023261"/>
              </p:ext>
            </p:extLst>
          </p:nvPr>
        </p:nvGraphicFramePr>
        <p:xfrm>
          <a:off x="3614113" y="661300"/>
          <a:ext cx="4053438" cy="802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3" imgW="2209680" imgH="444240" progId="Equation.DSMT4">
                  <p:embed/>
                </p:oleObj>
              </mc:Choice>
              <mc:Fallback>
                <p:oleObj name="Equation" r:id="rId3" imgW="2209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113" y="661300"/>
                        <a:ext cx="4053438" cy="80262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4388433" y="3678799"/>
            <a:ext cx="44275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凑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微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法</a:t>
            </a:r>
            <a:endParaRPr lang="zh-CN" altLang="en-US" sz="20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5022666" y="3678278"/>
            <a:ext cx="44275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换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元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法</a:t>
            </a:r>
            <a:endParaRPr lang="zh-CN" altLang="en-US" sz="20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5724618" y="3668884"/>
            <a:ext cx="44275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b="1" dirty="0" smtClean="0"/>
              <a:t>分</a:t>
            </a:r>
            <a:endParaRPr lang="en-US" altLang="zh-CN" sz="2000" b="1" dirty="0" smtClean="0"/>
          </a:p>
          <a:p>
            <a:pPr>
              <a:lnSpc>
                <a:spcPts val="3000"/>
              </a:lnSpc>
            </a:pPr>
            <a:r>
              <a:rPr lang="zh-CN" altLang="en-US" sz="2000" b="1" dirty="0" smtClean="0"/>
              <a:t>部</a:t>
            </a:r>
            <a:endParaRPr lang="en-US" altLang="zh-CN" sz="2000" b="1" dirty="0" smtClean="0"/>
          </a:p>
          <a:p>
            <a:pPr>
              <a:lnSpc>
                <a:spcPts val="3000"/>
              </a:lnSpc>
            </a:pPr>
            <a:r>
              <a:rPr lang="zh-CN" altLang="en-US" sz="2000" b="1" dirty="0" smtClean="0"/>
              <a:t>积</a:t>
            </a:r>
            <a:endParaRPr lang="en-US" altLang="zh-CN" sz="2000" b="1" dirty="0" smtClean="0"/>
          </a:p>
          <a:p>
            <a:pPr>
              <a:lnSpc>
                <a:spcPts val="3000"/>
              </a:lnSpc>
            </a:pPr>
            <a:r>
              <a:rPr lang="zh-CN" altLang="en-US" sz="2000" b="1" dirty="0" smtClean="0"/>
              <a:t>分</a:t>
            </a:r>
            <a:endParaRPr lang="zh-CN" altLang="en-US" sz="20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7196486" y="3644599"/>
            <a:ext cx="418336" cy="1597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b="1" dirty="0" smtClean="0"/>
              <a:t>利</a:t>
            </a:r>
            <a:endParaRPr lang="en-US" altLang="zh-CN" sz="2000" b="1" dirty="0" smtClean="0"/>
          </a:p>
          <a:p>
            <a:pPr>
              <a:lnSpc>
                <a:spcPts val="3000"/>
              </a:lnSpc>
            </a:pPr>
            <a:r>
              <a:rPr lang="zh-CN" altLang="en-US" sz="2000" b="1" dirty="0" smtClean="0"/>
              <a:t>用</a:t>
            </a:r>
            <a:endParaRPr lang="en-US" altLang="zh-CN" sz="2000" b="1" dirty="0" smtClean="0"/>
          </a:p>
          <a:p>
            <a:pPr>
              <a:lnSpc>
                <a:spcPts val="3000"/>
              </a:lnSpc>
            </a:pPr>
            <a:r>
              <a:rPr lang="zh-CN" altLang="en-US" sz="2000" b="1" dirty="0" smtClean="0"/>
              <a:t>定</a:t>
            </a:r>
            <a:endParaRPr lang="en-US" altLang="zh-CN" sz="2000" b="1" dirty="0" smtClean="0"/>
          </a:p>
          <a:p>
            <a:pPr>
              <a:lnSpc>
                <a:spcPts val="3000"/>
              </a:lnSpc>
            </a:pPr>
            <a:r>
              <a:rPr lang="zh-CN" altLang="en-US" sz="2000" b="1" dirty="0" smtClean="0"/>
              <a:t>义</a:t>
            </a:r>
            <a:endParaRPr lang="zh-CN" altLang="en-US" sz="20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4682567" y="5786508"/>
            <a:ext cx="1991251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不定积分的计算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4181017" y="2146086"/>
            <a:ext cx="73711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2295563" y="932744"/>
            <a:ext cx="1152283" cy="2354464"/>
            <a:chOff x="2293630" y="638593"/>
            <a:chExt cx="1152283" cy="2354464"/>
          </a:xfrm>
        </p:grpSpPr>
        <p:grpSp>
          <p:nvGrpSpPr>
            <p:cNvPr id="27" name="组合 26"/>
            <p:cNvGrpSpPr/>
            <p:nvPr/>
          </p:nvGrpSpPr>
          <p:grpSpPr>
            <a:xfrm>
              <a:off x="2293630" y="638593"/>
              <a:ext cx="1152283" cy="2354464"/>
              <a:chOff x="2778768" y="968752"/>
              <a:chExt cx="1152283" cy="2354464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2778768" y="968752"/>
                <a:ext cx="573111" cy="2354464"/>
                <a:chOff x="2778768" y="968752"/>
                <a:chExt cx="573111" cy="2354464"/>
              </a:xfrm>
            </p:grpSpPr>
            <p:cxnSp>
              <p:nvCxnSpPr>
                <p:cNvPr id="30" name="直接连接符 29"/>
                <p:cNvCxnSpPr/>
                <p:nvPr/>
              </p:nvCxnSpPr>
              <p:spPr>
                <a:xfrm>
                  <a:off x="3347748" y="968752"/>
                  <a:ext cx="4131" cy="235446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2818600" y="980012"/>
                  <a:ext cx="531036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 flipV="1">
                  <a:off x="2789923" y="1538139"/>
                  <a:ext cx="559713" cy="987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>
                  <a:off x="2781905" y="2195588"/>
                  <a:ext cx="558287" cy="19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>
                  <a:off x="2778768" y="3310142"/>
                  <a:ext cx="570296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接箭头连接符 28"/>
              <p:cNvCxnSpPr/>
              <p:nvPr/>
            </p:nvCxnSpPr>
            <p:spPr>
              <a:xfrm flipH="1">
                <a:off x="3366755" y="2183729"/>
                <a:ext cx="564296" cy="1185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直接连接符 34"/>
            <p:cNvCxnSpPr/>
            <p:nvPr/>
          </p:nvCxnSpPr>
          <p:spPr>
            <a:xfrm>
              <a:off x="2305497" y="2454218"/>
              <a:ext cx="55828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7896989" y="991563"/>
            <a:ext cx="990395" cy="2347657"/>
            <a:chOff x="7886144" y="645400"/>
            <a:chExt cx="990395" cy="2347657"/>
          </a:xfrm>
        </p:grpSpPr>
        <p:grpSp>
          <p:nvGrpSpPr>
            <p:cNvPr id="54" name="组合 53"/>
            <p:cNvGrpSpPr/>
            <p:nvPr/>
          </p:nvGrpSpPr>
          <p:grpSpPr>
            <a:xfrm>
              <a:off x="7886144" y="645400"/>
              <a:ext cx="984978" cy="2347657"/>
              <a:chOff x="8459913" y="1005346"/>
              <a:chExt cx="984978" cy="2347657"/>
            </a:xfrm>
          </p:grpSpPr>
          <p:cxnSp>
            <p:nvCxnSpPr>
              <p:cNvPr id="55" name="直接连接符 54"/>
              <p:cNvCxnSpPr/>
              <p:nvPr/>
            </p:nvCxnSpPr>
            <p:spPr>
              <a:xfrm flipH="1">
                <a:off x="9082865" y="1006814"/>
                <a:ext cx="12219" cy="234618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9093985" y="1005346"/>
                <a:ext cx="34227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9102616" y="1636832"/>
                <a:ext cx="34227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9093985" y="2210176"/>
                <a:ext cx="34227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9097346" y="3353003"/>
                <a:ext cx="34227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/>
              <p:nvPr/>
            </p:nvCxnSpPr>
            <p:spPr>
              <a:xfrm>
                <a:off x="8459913" y="2219812"/>
                <a:ext cx="648695" cy="49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/>
            <p:cNvCxnSpPr/>
            <p:nvPr/>
          </p:nvCxnSpPr>
          <p:spPr>
            <a:xfrm>
              <a:off x="8534264" y="2438463"/>
              <a:ext cx="34227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接箭头连接符 66"/>
          <p:cNvCxnSpPr/>
          <p:nvPr/>
        </p:nvCxnSpPr>
        <p:spPr>
          <a:xfrm>
            <a:off x="5641961" y="2519335"/>
            <a:ext cx="0" cy="2192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组合 121"/>
          <p:cNvGrpSpPr/>
          <p:nvPr/>
        </p:nvGrpSpPr>
        <p:grpSpPr>
          <a:xfrm>
            <a:off x="5273286" y="1462828"/>
            <a:ext cx="822316" cy="369332"/>
            <a:chOff x="5273286" y="1462828"/>
            <a:chExt cx="822316" cy="369332"/>
          </a:xfrm>
        </p:grpSpPr>
        <p:sp>
          <p:nvSpPr>
            <p:cNvPr id="24" name="文本框 23"/>
            <p:cNvSpPr txBox="1"/>
            <p:nvPr/>
          </p:nvSpPr>
          <p:spPr>
            <a:xfrm>
              <a:off x="5273286" y="1462828"/>
              <a:ext cx="822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定  义</a:t>
              </a:r>
              <a:endParaRPr lang="zh-CN" altLang="en-US" b="1" dirty="0"/>
            </a:p>
          </p:txBody>
        </p:sp>
        <p:cxnSp>
          <p:nvCxnSpPr>
            <p:cNvPr id="68" name="直接箭头连接符 67"/>
            <p:cNvCxnSpPr/>
            <p:nvPr/>
          </p:nvCxnSpPr>
          <p:spPr>
            <a:xfrm flipV="1">
              <a:off x="5664361" y="1502635"/>
              <a:ext cx="1" cy="282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箭头连接符 71"/>
          <p:cNvCxnSpPr/>
          <p:nvPr/>
        </p:nvCxnSpPr>
        <p:spPr>
          <a:xfrm>
            <a:off x="6378177" y="2165392"/>
            <a:ext cx="55378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3769262" y="3668071"/>
            <a:ext cx="467582" cy="1666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牛</a:t>
            </a:r>
            <a:endParaRPr lang="en-US" altLang="zh-CN" sz="2000" b="1" dirty="0" smtClean="0"/>
          </a:p>
          <a:p>
            <a:pPr algn="ctr"/>
            <a:r>
              <a:rPr lang="en-US" altLang="zh-CN" sz="2000" b="1" dirty="0" smtClean="0"/>
              <a:t>I</a:t>
            </a:r>
          </a:p>
          <a:p>
            <a:r>
              <a:rPr lang="zh-CN" altLang="en-US" sz="2000" b="1" dirty="0" smtClean="0"/>
              <a:t>莱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公</a:t>
            </a:r>
            <a:endParaRPr lang="en-US" altLang="zh-CN" sz="2000" b="1" dirty="0" smtClean="0"/>
          </a:p>
          <a:p>
            <a:r>
              <a:rPr lang="zh-CN" altLang="en-US" sz="2000" b="1" dirty="0"/>
              <a:t>式</a:t>
            </a:r>
          </a:p>
        </p:txBody>
      </p:sp>
      <p:grpSp>
        <p:nvGrpSpPr>
          <p:cNvPr id="100" name="组合 99"/>
          <p:cNvGrpSpPr/>
          <p:nvPr/>
        </p:nvGrpSpPr>
        <p:grpSpPr>
          <a:xfrm>
            <a:off x="4509855" y="5319595"/>
            <a:ext cx="1533528" cy="466913"/>
            <a:chOff x="5236676" y="4757290"/>
            <a:chExt cx="1533528" cy="466913"/>
          </a:xfrm>
        </p:grpSpPr>
        <p:grpSp>
          <p:nvGrpSpPr>
            <p:cNvPr id="80" name="组合 79"/>
            <p:cNvGrpSpPr/>
            <p:nvPr/>
          </p:nvGrpSpPr>
          <p:grpSpPr>
            <a:xfrm>
              <a:off x="5248411" y="4768574"/>
              <a:ext cx="1521793" cy="455629"/>
              <a:chOff x="6141050" y="1079646"/>
              <a:chExt cx="1521793" cy="455629"/>
            </a:xfrm>
          </p:grpSpPr>
          <p:cxnSp>
            <p:nvCxnSpPr>
              <p:cNvPr id="81" name="直接连接符 80"/>
              <p:cNvCxnSpPr/>
              <p:nvPr/>
            </p:nvCxnSpPr>
            <p:spPr>
              <a:xfrm flipV="1">
                <a:off x="6141050" y="1269341"/>
                <a:ext cx="1509482" cy="61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组合 81"/>
              <p:cNvGrpSpPr/>
              <p:nvPr/>
            </p:nvGrpSpPr>
            <p:grpSpPr>
              <a:xfrm>
                <a:off x="6894992" y="1079646"/>
                <a:ext cx="767851" cy="455629"/>
                <a:chOff x="6894992" y="1098434"/>
                <a:chExt cx="767851" cy="455629"/>
              </a:xfrm>
            </p:grpSpPr>
            <p:cxnSp>
              <p:nvCxnSpPr>
                <p:cNvPr id="83" name="直接箭头连接符 82"/>
                <p:cNvCxnSpPr/>
                <p:nvPr/>
              </p:nvCxnSpPr>
              <p:spPr>
                <a:xfrm flipV="1">
                  <a:off x="6896334" y="1298678"/>
                  <a:ext cx="1" cy="25538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/>
                <p:nvPr/>
              </p:nvCxnSpPr>
              <p:spPr>
                <a:xfrm>
                  <a:off x="6894992" y="1103706"/>
                  <a:ext cx="2685" cy="181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>
                  <a:off x="7660158" y="1098434"/>
                  <a:ext cx="2685" cy="181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9" name="直接连接符 98"/>
            <p:cNvCxnSpPr/>
            <p:nvPr/>
          </p:nvCxnSpPr>
          <p:spPr>
            <a:xfrm>
              <a:off x="5236676" y="4757290"/>
              <a:ext cx="2685" cy="1810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/>
          <p:cNvGrpSpPr/>
          <p:nvPr/>
        </p:nvGrpSpPr>
        <p:grpSpPr>
          <a:xfrm>
            <a:off x="3830979" y="5343042"/>
            <a:ext cx="811729" cy="693253"/>
            <a:chOff x="4215373" y="5246441"/>
            <a:chExt cx="811729" cy="693253"/>
          </a:xfrm>
        </p:grpSpPr>
        <p:cxnSp>
          <p:nvCxnSpPr>
            <p:cNvPr id="107" name="直接连接符 106"/>
            <p:cNvCxnSpPr/>
            <p:nvPr/>
          </p:nvCxnSpPr>
          <p:spPr>
            <a:xfrm>
              <a:off x="4498402" y="5930192"/>
              <a:ext cx="5287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合 116"/>
            <p:cNvGrpSpPr/>
            <p:nvPr/>
          </p:nvGrpSpPr>
          <p:grpSpPr>
            <a:xfrm>
              <a:off x="4215373" y="5246441"/>
              <a:ext cx="300082" cy="693253"/>
              <a:chOff x="4215373" y="5246441"/>
              <a:chExt cx="300082" cy="693253"/>
            </a:xfrm>
          </p:grpSpPr>
          <p:cxnSp>
            <p:nvCxnSpPr>
              <p:cNvPr id="112" name="直接连接符 111"/>
              <p:cNvCxnSpPr/>
              <p:nvPr/>
            </p:nvCxnSpPr>
            <p:spPr>
              <a:xfrm>
                <a:off x="4491168" y="5246441"/>
                <a:ext cx="4760" cy="69325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文本框 115"/>
              <p:cNvSpPr txBox="1"/>
              <p:nvPr/>
            </p:nvSpPr>
            <p:spPr>
              <a:xfrm>
                <a:off x="4215373" y="54654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+</a:t>
                </a:r>
                <a:endParaRPr lang="zh-CN" altLang="en-US" dirty="0"/>
              </a:p>
            </p:txBody>
          </p:sp>
        </p:grpSp>
      </p:grpSp>
      <p:sp>
        <p:nvSpPr>
          <p:cNvPr id="123" name="文本框 122"/>
          <p:cNvSpPr txBox="1"/>
          <p:nvPr/>
        </p:nvSpPr>
        <p:spPr>
          <a:xfrm>
            <a:off x="4184141" y="52168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一元积分小结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6489216" y="3680590"/>
            <a:ext cx="442750" cy="1556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900"/>
              </a:lnSpc>
            </a:pPr>
            <a:r>
              <a:rPr lang="zh-CN" altLang="en-US" sz="2000" b="1" dirty="0" smtClean="0"/>
              <a:t>利</a:t>
            </a:r>
            <a:endParaRPr lang="en-US" altLang="zh-CN" sz="2000" b="1" dirty="0" smtClean="0"/>
          </a:p>
          <a:p>
            <a:pPr>
              <a:lnSpc>
                <a:spcPts val="1900"/>
              </a:lnSpc>
            </a:pPr>
            <a:r>
              <a:rPr lang="zh-CN" altLang="en-US" sz="2000" b="1" dirty="0" smtClean="0"/>
              <a:t>用</a:t>
            </a:r>
            <a:endParaRPr lang="en-US" altLang="zh-CN" sz="2000" b="1" dirty="0" smtClean="0"/>
          </a:p>
          <a:p>
            <a:pPr>
              <a:lnSpc>
                <a:spcPts val="1900"/>
              </a:lnSpc>
            </a:pPr>
            <a:r>
              <a:rPr lang="zh-CN" altLang="en-US" sz="2000" b="1" dirty="0" smtClean="0"/>
              <a:t>几</a:t>
            </a:r>
            <a:endParaRPr lang="en-US" altLang="zh-CN" sz="2000" b="1" dirty="0" smtClean="0"/>
          </a:p>
          <a:p>
            <a:pPr>
              <a:lnSpc>
                <a:spcPts val="1900"/>
              </a:lnSpc>
            </a:pPr>
            <a:r>
              <a:rPr lang="zh-CN" altLang="en-US" sz="2000" b="1" dirty="0" smtClean="0"/>
              <a:t>何</a:t>
            </a:r>
            <a:endParaRPr lang="en-US" altLang="zh-CN" sz="2000" b="1" dirty="0" smtClean="0"/>
          </a:p>
          <a:p>
            <a:pPr>
              <a:lnSpc>
                <a:spcPts val="1900"/>
              </a:lnSpc>
            </a:pPr>
            <a:r>
              <a:rPr lang="zh-CN" altLang="en-US" sz="2000" b="1" dirty="0" smtClean="0"/>
              <a:t>意</a:t>
            </a:r>
            <a:endParaRPr lang="en-US" altLang="zh-CN" sz="2000" b="1" dirty="0" smtClean="0"/>
          </a:p>
          <a:p>
            <a:pPr>
              <a:lnSpc>
                <a:spcPts val="1900"/>
              </a:lnSpc>
            </a:pPr>
            <a:r>
              <a:rPr lang="zh-CN" altLang="en-US" sz="2000" b="1" dirty="0" smtClean="0"/>
              <a:t>义</a:t>
            </a:r>
            <a:endParaRPr lang="zh-CN" altLang="en-US" sz="2000" b="1" dirty="0"/>
          </a:p>
        </p:txBody>
      </p:sp>
      <p:grpSp>
        <p:nvGrpSpPr>
          <p:cNvPr id="127" name="组合 126"/>
          <p:cNvGrpSpPr/>
          <p:nvPr/>
        </p:nvGrpSpPr>
        <p:grpSpPr>
          <a:xfrm>
            <a:off x="4020775" y="3159577"/>
            <a:ext cx="3388244" cy="494921"/>
            <a:chOff x="3709045" y="3169072"/>
            <a:chExt cx="3388244" cy="494921"/>
          </a:xfrm>
        </p:grpSpPr>
        <p:grpSp>
          <p:nvGrpSpPr>
            <p:cNvPr id="87" name="组合 86"/>
            <p:cNvGrpSpPr/>
            <p:nvPr/>
          </p:nvGrpSpPr>
          <p:grpSpPr>
            <a:xfrm>
              <a:off x="3709045" y="3169072"/>
              <a:ext cx="3388244" cy="494921"/>
              <a:chOff x="2417136" y="3974473"/>
              <a:chExt cx="3388244" cy="494921"/>
            </a:xfrm>
          </p:grpSpPr>
          <p:cxnSp>
            <p:nvCxnSpPr>
              <p:cNvPr id="88" name="直接连接符 87"/>
              <p:cNvCxnSpPr/>
              <p:nvPr/>
            </p:nvCxnSpPr>
            <p:spPr>
              <a:xfrm flipV="1">
                <a:off x="2417136" y="4218112"/>
                <a:ext cx="3388244" cy="99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/>
              <p:nvPr/>
            </p:nvCxnSpPr>
            <p:spPr>
              <a:xfrm flipH="1">
                <a:off x="3982648" y="3974473"/>
                <a:ext cx="7370" cy="2614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>
                <a:off x="2949112" y="4227196"/>
                <a:ext cx="1" cy="2334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3597311" y="4235922"/>
                <a:ext cx="1" cy="2334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>
                <a:off x="4345919" y="4226545"/>
                <a:ext cx="1" cy="2334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5122324" y="4235922"/>
                <a:ext cx="1" cy="2334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5802015" y="4226545"/>
                <a:ext cx="1" cy="2334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直接连接符 125"/>
            <p:cNvCxnSpPr/>
            <p:nvPr/>
          </p:nvCxnSpPr>
          <p:spPr>
            <a:xfrm>
              <a:off x="3711307" y="3424198"/>
              <a:ext cx="1" cy="2334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319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7" grpId="0" build="p" animBg="1"/>
      <p:bldP spid="8" grpId="0" build="p" animBg="1"/>
      <p:bldP spid="9" grpId="0" build="p" animBg="1"/>
      <p:bldP spid="10" grpId="0" build="p" animBg="1"/>
      <p:bldP spid="11" grpId="0" build="p" animBg="1"/>
      <p:bldP spid="12" grpId="0" build="p" animBg="1"/>
      <p:bldP spid="13" grpId="0" build="p" animBg="1"/>
      <p:bldP spid="14" grpId="0" build="p" animBg="1"/>
      <p:bldP spid="15" grpId="0" build="p" animBg="1"/>
      <p:bldP spid="16" grpId="0" build="p" animBg="1"/>
      <p:bldP spid="17" grpId="0" build="p" animBg="1"/>
      <p:bldP spid="20" grpId="0" animBg="1"/>
      <p:bldP spid="21" grpId="0" animBg="1"/>
      <p:bldP spid="22" grpId="0" animBg="1"/>
      <p:bldP spid="23" grpId="0" animBg="1"/>
      <p:bldP spid="25" grpId="0" build="p" animBg="1"/>
      <p:bldP spid="79" grpId="0" animBg="1"/>
      <p:bldP spid="1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210280"/>
              </p:ext>
            </p:extLst>
          </p:nvPr>
        </p:nvGraphicFramePr>
        <p:xfrm>
          <a:off x="5197308" y="752008"/>
          <a:ext cx="5667375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" name="Equation" r:id="rId3" imgW="2298600" imgH="672840" progId="Equation.DSMT4">
                  <p:embed/>
                </p:oleObj>
              </mc:Choice>
              <mc:Fallback>
                <p:oleObj name="Equation" r:id="rId3" imgW="229860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7308" y="752008"/>
                        <a:ext cx="5667375" cy="166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535060"/>
              </p:ext>
            </p:extLst>
          </p:nvPr>
        </p:nvGraphicFramePr>
        <p:xfrm>
          <a:off x="1307141" y="2255811"/>
          <a:ext cx="75469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2" name="Equation" r:id="rId5" imgW="3060360" imgH="330120" progId="Equation.DSMT4">
                  <p:embed/>
                </p:oleObj>
              </mc:Choice>
              <mc:Fallback>
                <p:oleObj name="Equation" r:id="rId5" imgW="30603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7141" y="2255811"/>
                        <a:ext cx="7546975" cy="814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762807"/>
              </p:ext>
            </p:extLst>
          </p:nvPr>
        </p:nvGraphicFramePr>
        <p:xfrm>
          <a:off x="1307141" y="2988753"/>
          <a:ext cx="50117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3" name="Equation" r:id="rId7" imgW="2031840" imgH="215640" progId="Equation.DSMT4">
                  <p:embed/>
                </p:oleObj>
              </mc:Choice>
              <mc:Fallback>
                <p:oleObj name="Equation" r:id="rId7" imgW="20318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07141" y="2988753"/>
                        <a:ext cx="5011738" cy="53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385064"/>
              </p:ext>
            </p:extLst>
          </p:nvPr>
        </p:nvGraphicFramePr>
        <p:xfrm>
          <a:off x="6318879" y="3035118"/>
          <a:ext cx="23812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4" name="Equation" r:id="rId9" imgW="965160" imgH="215640" progId="Equation.DSMT4">
                  <p:embed/>
                </p:oleObj>
              </mc:Choice>
              <mc:Fallback>
                <p:oleObj name="Equation" r:id="rId9" imgW="965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18879" y="3035118"/>
                        <a:ext cx="2381250" cy="531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056910"/>
              </p:ext>
            </p:extLst>
          </p:nvPr>
        </p:nvGraphicFramePr>
        <p:xfrm>
          <a:off x="1407522" y="3513061"/>
          <a:ext cx="4946650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" name="Equation" r:id="rId11" imgW="2006280" imgH="330120" progId="Equation.DSMT4">
                  <p:embed/>
                </p:oleObj>
              </mc:Choice>
              <mc:Fallback>
                <p:oleObj name="Equation" r:id="rId11" imgW="20062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07522" y="3513061"/>
                        <a:ext cx="4946650" cy="814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307141" y="4328252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073972"/>
              </p:ext>
            </p:extLst>
          </p:nvPr>
        </p:nvGraphicFramePr>
        <p:xfrm>
          <a:off x="2499450" y="4152610"/>
          <a:ext cx="724693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" name="Equation" r:id="rId13" imgW="3555720" imgH="406080" progId="Equation.DSMT4">
                  <p:embed/>
                </p:oleObj>
              </mc:Choice>
              <mc:Fallback>
                <p:oleObj name="Equation" r:id="rId13" imgW="35557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99450" y="4152610"/>
                        <a:ext cx="7246937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303101"/>
              </p:ext>
            </p:extLst>
          </p:nvPr>
        </p:nvGraphicFramePr>
        <p:xfrm>
          <a:off x="1307141" y="4865228"/>
          <a:ext cx="88519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7" name="Equation" r:id="rId15" imgW="4343400" imgH="406080" progId="Equation.DSMT4">
                  <p:embed/>
                </p:oleObj>
              </mc:Choice>
              <mc:Fallback>
                <p:oleObj name="Equation" r:id="rId15" imgW="4343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07141" y="4865228"/>
                        <a:ext cx="8851900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956687"/>
              </p:ext>
            </p:extLst>
          </p:nvPr>
        </p:nvGraphicFramePr>
        <p:xfrm>
          <a:off x="2090828" y="5753184"/>
          <a:ext cx="1566772" cy="880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8" name="Equation" r:id="rId17" imgW="723600" imgH="406080" progId="Equation.DSMT4">
                  <p:embed/>
                </p:oleObj>
              </mc:Choice>
              <mc:Fallback>
                <p:oleObj name="Equation" r:id="rId17" imgW="7236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90828" y="5753184"/>
                        <a:ext cx="1566772" cy="880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3"/>
          <p:cNvSpPr txBox="1"/>
          <p:nvPr/>
        </p:nvSpPr>
        <p:spPr>
          <a:xfrm>
            <a:off x="787474" y="220692"/>
            <a:ext cx="499367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7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积分不等式的证明方法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26963" y="927311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利用定积分的基本性质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71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0351" y="578212"/>
            <a:ext cx="2709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(2)</a:t>
            </a:r>
            <a:r>
              <a:rPr lang="zh-CN" altLang="en-US" sz="3200" b="1" dirty="0">
                <a:solidFill>
                  <a:srgbClr val="FF0000"/>
                </a:solidFill>
              </a:rPr>
              <a:t>积分保号性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954231" y="2317961"/>
            <a:ext cx="7624203" cy="1022190"/>
            <a:chOff x="755576" y="2711061"/>
            <a:chExt cx="5718152" cy="766643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2893435"/>
              <a:ext cx="571815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3200" b="1" dirty="0">
                  <a:solidFill>
                    <a:srgbClr val="FF0000"/>
                  </a:solidFill>
                </a:rPr>
                <a:t>1</a:t>
              </a:r>
              <a:r>
                <a:rPr lang="zh-CN" altLang="en-US" sz="3200" b="1" dirty="0"/>
                <a:t>  已知函数</a:t>
              </a:r>
              <a:r>
                <a:rPr lang="en-US" altLang="zh-C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3200" b="1" dirty="0"/>
                <a:t>在               上连续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&gt;0)</a:t>
              </a:r>
              <a:r>
                <a: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/>
            </p:nvPr>
          </p:nvGraphicFramePr>
          <p:xfrm>
            <a:off x="3504045" y="2711061"/>
            <a:ext cx="958304" cy="766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8" name="Equation" r:id="rId3" imgW="507960" imgH="406080" progId="Equation.DSMT4">
                    <p:embed/>
                  </p:oleObj>
                </mc:Choice>
                <mc:Fallback>
                  <p:oleObj name="Equation" r:id="rId3" imgW="507960" imgH="406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04045" y="2711061"/>
                          <a:ext cx="958304" cy="7666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207623"/>
              </p:ext>
            </p:extLst>
          </p:nvPr>
        </p:nvGraphicFramePr>
        <p:xfrm>
          <a:off x="1017444" y="1093415"/>
          <a:ext cx="4320480" cy="814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9" name="Equation" r:id="rId5" imgW="1752480" imgH="330120" progId="Equation.DSMT4">
                  <p:embed/>
                </p:oleObj>
              </mc:Choice>
              <mc:Fallback>
                <p:oleObj name="Equation" r:id="rId5" imgW="1752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7444" y="1093415"/>
                        <a:ext cx="4320480" cy="814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136235"/>
              </p:ext>
            </p:extLst>
          </p:nvPr>
        </p:nvGraphicFramePr>
        <p:xfrm>
          <a:off x="5564188" y="1284923"/>
          <a:ext cx="4679659" cy="51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" name="Equation" r:id="rId7" imgW="1955520" imgH="215640" progId="Equation.DSMT4">
                  <p:embed/>
                </p:oleObj>
              </mc:Choice>
              <mc:Fallback>
                <p:oleObj name="Equation" r:id="rId7" imgW="1955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64188" y="1284923"/>
                        <a:ext cx="4679659" cy="516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213356"/>
              </p:ext>
            </p:extLst>
          </p:nvPr>
        </p:nvGraphicFramePr>
        <p:xfrm>
          <a:off x="1017444" y="1884524"/>
          <a:ext cx="6701355" cy="517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" name="Equation" r:id="rId9" imgW="2793960" imgH="215640" progId="Equation.DSMT4">
                  <p:embed/>
                </p:oleObj>
              </mc:Choice>
              <mc:Fallback>
                <p:oleObj name="Equation" r:id="rId9" imgW="2793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7444" y="1884524"/>
                        <a:ext cx="6701355" cy="517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8227216" y="2576878"/>
          <a:ext cx="2153013" cy="571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" name="Equation" r:id="rId11" imgW="812520" imgH="215640" progId="Equation.DSMT4">
                  <p:embed/>
                </p:oleObj>
              </mc:Choice>
              <mc:Fallback>
                <p:oleObj name="Equation" r:id="rId11" imgW="812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27216" y="2576878"/>
                        <a:ext cx="2153013" cy="571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1349533" y="3135505"/>
          <a:ext cx="2697923" cy="1007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3" name="Equation" r:id="rId13" imgW="1054080" imgH="393480" progId="Equation.DSMT4">
                  <p:embed/>
                </p:oleObj>
              </mc:Choice>
              <mc:Fallback>
                <p:oleObj name="Equation" r:id="rId13" imgW="1054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49533" y="3135505"/>
                        <a:ext cx="2697923" cy="1007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4097192" y="3195829"/>
          <a:ext cx="5472608" cy="1021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4" name="Equation" r:id="rId15" imgW="2108160" imgH="393480" progId="Equation.DSMT4">
                  <p:embed/>
                </p:oleObj>
              </mc:Choice>
              <mc:Fallback>
                <p:oleObj name="Equation" r:id="rId15" imgW="2108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97192" y="3195829"/>
                        <a:ext cx="5472608" cy="1021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2391041" y="3957205"/>
          <a:ext cx="5796596" cy="99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5" name="Equation" r:id="rId17" imgW="2361960" imgH="406080" progId="Equation.DSMT4">
                  <p:embed/>
                </p:oleObj>
              </mc:Choice>
              <mc:Fallback>
                <p:oleObj name="Equation" r:id="rId17" imgW="23619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91041" y="3957205"/>
                        <a:ext cx="5796596" cy="997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916179" y="4135775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0351" y="4923677"/>
            <a:ext cx="2226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</a:rPr>
              <a:t>2  </a:t>
            </a:r>
            <a:r>
              <a:rPr lang="zh-CN" altLang="en-US" sz="3200" b="1" dirty="0"/>
              <a:t>试证明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3177684" y="4699775"/>
          <a:ext cx="4597056" cy="1174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6" name="Equation" r:id="rId19" imgW="1739880" imgH="444240" progId="Equation.DSMT4">
                  <p:embed/>
                </p:oleObj>
              </mc:Choice>
              <mc:Fallback>
                <p:oleObj name="Equation" r:id="rId19" imgW="1739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77684" y="4699775"/>
                        <a:ext cx="4597056" cy="1174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893565" y="5765777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1996023" y="5705756"/>
          <a:ext cx="4772052" cy="100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7" name="Equation" r:id="rId21" imgW="2120760" imgH="444240" progId="Equation.DSMT4">
                  <p:embed/>
                </p:oleObj>
              </mc:Choice>
              <mc:Fallback>
                <p:oleObj name="Equation" r:id="rId21" imgW="2120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96023" y="5705756"/>
                        <a:ext cx="4772052" cy="100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161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5414" y="452670"/>
            <a:ext cx="3945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(2)</a:t>
            </a:r>
            <a:r>
              <a:rPr lang="zh-CN" altLang="en-US" sz="3200" b="1" dirty="0">
                <a:solidFill>
                  <a:srgbClr val="FF0000"/>
                </a:solidFill>
              </a:rPr>
              <a:t>利用微分中值定理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1424" y="1220755"/>
            <a:ext cx="805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1679509" y="1276911"/>
          <a:ext cx="6284979" cy="559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0" name="Equation" r:id="rId3" imgW="2425680" imgH="215640" progId="Equation.DSMT4">
                  <p:embed/>
                </p:oleObj>
              </mc:Choice>
              <mc:Fallback>
                <p:oleObj name="Equation" r:id="rId3" imgW="2425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9509" y="1276911"/>
                        <a:ext cx="6284979" cy="559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8075984" y="1302870"/>
          <a:ext cx="2350625" cy="525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" name="Equation" r:id="rId5" imgW="965160" imgH="215640" progId="Equation.DSMT4">
                  <p:embed/>
                </p:oleObj>
              </mc:Choice>
              <mc:Fallback>
                <p:oleObj name="Equation" r:id="rId5" imgW="965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75984" y="1302870"/>
                        <a:ext cx="2350625" cy="525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466291"/>
              </p:ext>
            </p:extLst>
          </p:nvPr>
        </p:nvGraphicFramePr>
        <p:xfrm>
          <a:off x="1453323" y="1836307"/>
          <a:ext cx="33686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2" name="Equation" r:id="rId7" imgW="1523880" imgH="406080" progId="Equation.DSMT4">
                  <p:embed/>
                </p:oleObj>
              </mc:Choice>
              <mc:Fallback>
                <p:oleObj name="Equation" r:id="rId7" imgW="1523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53323" y="1836307"/>
                        <a:ext cx="3368675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11424" y="2709453"/>
            <a:ext cx="805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2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294778"/>
              </p:ext>
            </p:extLst>
          </p:nvPr>
        </p:nvGraphicFramePr>
        <p:xfrm>
          <a:off x="1886222" y="2694424"/>
          <a:ext cx="72723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3" name="Equation" r:id="rId9" imgW="2806560" imgH="215640" progId="Equation.DSMT4">
                  <p:embed/>
                </p:oleObj>
              </mc:Choice>
              <mc:Fallback>
                <p:oleObj name="Equation" r:id="rId9" imgW="2806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86222" y="2694424"/>
                        <a:ext cx="7272338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500349"/>
              </p:ext>
            </p:extLst>
          </p:nvPr>
        </p:nvGraphicFramePr>
        <p:xfrm>
          <a:off x="1003391" y="3294228"/>
          <a:ext cx="55276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" name="Equation" r:id="rId11" imgW="2133360" imgH="215640" progId="Equation.DSMT4">
                  <p:embed/>
                </p:oleObj>
              </mc:Choice>
              <mc:Fallback>
                <p:oleObj name="Equation" r:id="rId11" imgW="2133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3391" y="3294228"/>
                        <a:ext cx="552767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422509"/>
              </p:ext>
            </p:extLst>
          </p:nvPr>
        </p:nvGraphicFramePr>
        <p:xfrm>
          <a:off x="6623033" y="3145796"/>
          <a:ext cx="371792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" name="Equation" r:id="rId13" imgW="1434960" imgH="330120" progId="Equation.DSMT4">
                  <p:embed/>
                </p:oleObj>
              </mc:Choice>
              <mc:Fallback>
                <p:oleObj name="Equation" r:id="rId13" imgW="14349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23033" y="3145796"/>
                        <a:ext cx="3717925" cy="85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949896" y="3936273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135869"/>
              </p:ext>
            </p:extLst>
          </p:nvPr>
        </p:nvGraphicFramePr>
        <p:xfrm>
          <a:off x="1021683" y="5552155"/>
          <a:ext cx="6500813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" name="Equation" r:id="rId15" imgW="2705040" imgH="406080" progId="Equation.DSMT4">
                  <p:embed/>
                </p:oleObj>
              </mc:Choice>
              <mc:Fallback>
                <p:oleObj name="Equation" r:id="rId15" imgW="27050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21683" y="5552155"/>
                        <a:ext cx="6500813" cy="976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993681" y="4542738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398237"/>
              </p:ext>
            </p:extLst>
          </p:nvPr>
        </p:nvGraphicFramePr>
        <p:xfrm>
          <a:off x="2609850" y="4591050"/>
          <a:ext cx="58261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" name="Equation" r:id="rId17" imgW="2425680" imgH="228600" progId="Equation.DSMT4">
                  <p:embed/>
                </p:oleObj>
              </mc:Choice>
              <mc:Fallback>
                <p:oleObj name="Equation" r:id="rId17" imgW="2425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09850" y="4591050"/>
                        <a:ext cx="5826125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1329"/>
              </p:ext>
            </p:extLst>
          </p:nvPr>
        </p:nvGraphicFramePr>
        <p:xfrm>
          <a:off x="1782890" y="3755705"/>
          <a:ext cx="247173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8" name="Equation" r:id="rId19" imgW="1028520" imgH="342720" progId="Equation.DSMT4">
                  <p:embed/>
                </p:oleObj>
              </mc:Choice>
              <mc:Fallback>
                <p:oleObj name="Equation" r:id="rId19" imgW="10285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82890" y="3755705"/>
                        <a:ext cx="2471737" cy="82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519079"/>
              </p:ext>
            </p:extLst>
          </p:nvPr>
        </p:nvGraphicFramePr>
        <p:xfrm>
          <a:off x="1021683" y="5138946"/>
          <a:ext cx="39941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9" name="Equation" r:id="rId21" imgW="1663560" imgH="228600" progId="Equation.DSMT4">
                  <p:embed/>
                </p:oleObj>
              </mc:Choice>
              <mc:Fallback>
                <p:oleObj name="Equation" r:id="rId21" imgW="1663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21683" y="5138946"/>
                        <a:ext cx="3994150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418702"/>
              </p:ext>
            </p:extLst>
          </p:nvPr>
        </p:nvGraphicFramePr>
        <p:xfrm>
          <a:off x="5799931" y="5094121"/>
          <a:ext cx="43291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0" name="Equation" r:id="rId23" imgW="1803240" imgH="253800" progId="Equation.DSMT4">
                  <p:embed/>
                </p:oleObj>
              </mc:Choice>
              <mc:Fallback>
                <p:oleObj name="Equation" r:id="rId23" imgW="1803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799931" y="5094121"/>
                        <a:ext cx="4329113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11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2051" y="1035084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695664"/>
              </p:ext>
            </p:extLst>
          </p:nvPr>
        </p:nvGraphicFramePr>
        <p:xfrm>
          <a:off x="2006094" y="1064938"/>
          <a:ext cx="5088565" cy="494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Equation" r:id="rId3" imgW="2222280" imgH="215640" progId="Equation.DSMT4">
                  <p:embed/>
                </p:oleObj>
              </mc:Choice>
              <mc:Fallback>
                <p:oleObj name="Equation" r:id="rId3" imgW="222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6094" y="1064938"/>
                        <a:ext cx="5088565" cy="494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88112"/>
              </p:ext>
            </p:extLst>
          </p:nvPr>
        </p:nvGraphicFramePr>
        <p:xfrm>
          <a:off x="7094659" y="1056369"/>
          <a:ext cx="3068109" cy="52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Equation" r:id="rId5" imgW="1269720" imgH="215640" progId="Equation.DSMT4">
                  <p:embed/>
                </p:oleObj>
              </mc:Choice>
              <mc:Fallback>
                <p:oleObj name="Equation" r:id="rId5" imgW="1269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4659" y="1056369"/>
                        <a:ext cx="3068109" cy="52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049305"/>
              </p:ext>
            </p:extLst>
          </p:nvPr>
        </p:nvGraphicFramePr>
        <p:xfrm>
          <a:off x="1074993" y="1727015"/>
          <a:ext cx="4608512" cy="501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" name="Equation" r:id="rId7" imgW="1981080" imgH="215640" progId="Equation.DSMT4">
                  <p:embed/>
                </p:oleObj>
              </mc:Choice>
              <mc:Fallback>
                <p:oleObj name="Equation" r:id="rId7" imgW="1981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4993" y="1727015"/>
                        <a:ext cx="4608512" cy="501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492768"/>
              </p:ext>
            </p:extLst>
          </p:nvPr>
        </p:nvGraphicFramePr>
        <p:xfrm>
          <a:off x="5788315" y="1292082"/>
          <a:ext cx="4374453" cy="1240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" name="Equation" r:id="rId9" imgW="1879560" imgH="533160" progId="Equation.DSMT4">
                  <p:embed/>
                </p:oleObj>
              </mc:Choice>
              <mc:Fallback>
                <p:oleObj name="Equation" r:id="rId9" imgW="18795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88315" y="1292082"/>
                        <a:ext cx="4374453" cy="1240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708776" y="418211"/>
            <a:ext cx="4150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(3)</a:t>
            </a:r>
            <a:r>
              <a:rPr lang="zh-CN" altLang="en-US" sz="3200" b="1" dirty="0">
                <a:solidFill>
                  <a:srgbClr val="FF0000"/>
                </a:solidFill>
              </a:rPr>
              <a:t>利用</a:t>
            </a:r>
            <a:r>
              <a:rPr lang="en-US" altLang="zh-CN" sz="3200" b="1" dirty="0">
                <a:solidFill>
                  <a:srgbClr val="FF0000"/>
                </a:solidFill>
              </a:rPr>
              <a:t>Taylor</a:t>
            </a:r>
            <a:r>
              <a:rPr lang="zh-CN" altLang="en-US" sz="3200" b="1" dirty="0">
                <a:solidFill>
                  <a:srgbClr val="FF0000"/>
                </a:solidFill>
              </a:rPr>
              <a:t>公式定理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34314" y="2455302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036912"/>
              </p:ext>
            </p:extLst>
          </p:nvPr>
        </p:nvGraphicFramePr>
        <p:xfrm>
          <a:off x="1843078" y="2500288"/>
          <a:ext cx="7680853" cy="520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" name="Equation" r:id="rId11" imgW="3187440" imgH="215640" progId="Equation.DSMT4">
                  <p:embed/>
                </p:oleObj>
              </mc:Choice>
              <mc:Fallback>
                <p:oleObj name="Equation" r:id="rId11" imgW="31874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43078" y="2500288"/>
                        <a:ext cx="7680853" cy="520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655140"/>
              </p:ext>
            </p:extLst>
          </p:nvPr>
        </p:nvGraphicFramePr>
        <p:xfrm>
          <a:off x="1707516" y="2814941"/>
          <a:ext cx="3784211" cy="976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" name="Equation" r:id="rId13" imgW="1574640" imgH="406080" progId="Equation.DSMT4">
                  <p:embed/>
                </p:oleObj>
              </mc:Choice>
              <mc:Fallback>
                <p:oleObj name="Equation" r:id="rId13" imgW="1574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07516" y="2814941"/>
                        <a:ext cx="3784211" cy="976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831915"/>
              </p:ext>
            </p:extLst>
          </p:nvPr>
        </p:nvGraphicFramePr>
        <p:xfrm>
          <a:off x="1707516" y="3592898"/>
          <a:ext cx="9091228" cy="89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2" name="Equation" r:id="rId15" imgW="4114800" imgH="406080" progId="Equation.DSMT4">
                  <p:embed/>
                </p:oleObj>
              </mc:Choice>
              <mc:Fallback>
                <p:oleObj name="Equation" r:id="rId15" imgW="41148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07516" y="3592898"/>
                        <a:ext cx="9091228" cy="899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35413" y="3728962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00106"/>
              </p:ext>
            </p:extLst>
          </p:nvPr>
        </p:nvGraphicFramePr>
        <p:xfrm>
          <a:off x="1903682" y="4507429"/>
          <a:ext cx="3969687" cy="826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" name="Equation" r:id="rId17" imgW="1955520" imgH="406080" progId="Equation.DSMT4">
                  <p:embed/>
                </p:oleObj>
              </mc:Choice>
              <mc:Fallback>
                <p:oleObj name="Equation" r:id="rId17" imgW="19555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03682" y="4507429"/>
                        <a:ext cx="3969687" cy="826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051471"/>
              </p:ext>
            </p:extLst>
          </p:nvPr>
        </p:nvGraphicFramePr>
        <p:xfrm>
          <a:off x="1596193" y="5242390"/>
          <a:ext cx="6526155" cy="824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4" name="Equation" r:id="rId19" imgW="3225600" imgH="406080" progId="Equation.DSMT4">
                  <p:embed/>
                </p:oleObj>
              </mc:Choice>
              <mc:Fallback>
                <p:oleObj name="Equation" r:id="rId19" imgW="32256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96193" y="5242390"/>
                        <a:ext cx="6526155" cy="824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791955" y="453260"/>
            <a:ext cx="6259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涉及函数二阶导时可以考虑此方法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142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328562"/>
              </p:ext>
            </p:extLst>
          </p:nvPr>
        </p:nvGraphicFramePr>
        <p:xfrm>
          <a:off x="1472276" y="1172476"/>
          <a:ext cx="42179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7" name="Equation" r:id="rId3" imgW="1739880" imgH="215640" progId="Equation.DSMT4">
                  <p:embed/>
                </p:oleObj>
              </mc:Choice>
              <mc:Fallback>
                <p:oleObj name="Equation" r:id="rId3" imgW="1739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2276" y="1172476"/>
                        <a:ext cx="4217987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584971" y="1169023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且严格单增，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90961" y="117719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证明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820770"/>
              </p:ext>
            </p:extLst>
          </p:nvPr>
        </p:nvGraphicFramePr>
        <p:xfrm>
          <a:off x="2810961" y="1613022"/>
          <a:ext cx="4752528" cy="767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8" name="Equation" r:id="rId5" imgW="2044440" imgH="330120" progId="Equation.DSMT4">
                  <p:embed/>
                </p:oleObj>
              </mc:Choice>
              <mc:Fallback>
                <p:oleObj name="Equation" r:id="rId5" imgW="20444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0961" y="1613022"/>
                        <a:ext cx="4752528" cy="767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516771"/>
              </p:ext>
            </p:extLst>
          </p:nvPr>
        </p:nvGraphicFramePr>
        <p:xfrm>
          <a:off x="1479598" y="2421976"/>
          <a:ext cx="4811713" cy="51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9" name="Equation" r:id="rId7" imgW="2019240" imgH="215640" progId="Equation.DSMT4">
                  <p:embed/>
                </p:oleObj>
              </mc:Choice>
              <mc:Fallback>
                <p:oleObj name="Equation" r:id="rId7" imgW="2019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9598" y="2421976"/>
                        <a:ext cx="4811713" cy="514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923839"/>
              </p:ext>
            </p:extLst>
          </p:nvPr>
        </p:nvGraphicFramePr>
        <p:xfrm>
          <a:off x="6394061" y="2430313"/>
          <a:ext cx="3499819" cy="474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0" name="Equation" r:id="rId9" imgW="1498320" imgH="203040" progId="Equation.DSMT4">
                  <p:embed/>
                </p:oleObj>
              </mc:Choice>
              <mc:Fallback>
                <p:oleObj name="Equation" r:id="rId9" imgW="1498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94061" y="2430313"/>
                        <a:ext cx="3499819" cy="474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642089" y="322617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证明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123504"/>
              </p:ext>
            </p:extLst>
          </p:nvPr>
        </p:nvGraphicFramePr>
        <p:xfrm>
          <a:off x="3327125" y="2930933"/>
          <a:ext cx="4199556" cy="1011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1" name="Equation" r:id="rId11" imgW="1739880" imgH="419040" progId="Equation.DSMT4">
                  <p:embed/>
                </p:oleObj>
              </mc:Choice>
              <mc:Fallback>
                <p:oleObj name="Equation" r:id="rId11" imgW="1739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27125" y="2930933"/>
                        <a:ext cx="4199556" cy="1011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835381"/>
              </p:ext>
            </p:extLst>
          </p:nvPr>
        </p:nvGraphicFramePr>
        <p:xfrm>
          <a:off x="1479598" y="3827708"/>
          <a:ext cx="60102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2" name="Equation" r:id="rId13" imgW="2527200" imgH="215640" progId="Equation.DSMT4">
                  <p:embed/>
                </p:oleObj>
              </mc:Choice>
              <mc:Fallback>
                <p:oleObj name="Equation" r:id="rId13" imgW="2527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79598" y="3827708"/>
                        <a:ext cx="6010275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737410"/>
              </p:ext>
            </p:extLst>
          </p:nvPr>
        </p:nvGraphicFramePr>
        <p:xfrm>
          <a:off x="7563489" y="3841444"/>
          <a:ext cx="2899647" cy="513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" name="Equation" r:id="rId15" imgW="1218960" imgH="215640" progId="Equation.DSMT4">
                  <p:embed/>
                </p:oleObj>
              </mc:Choice>
              <mc:Fallback>
                <p:oleObj name="Equation" r:id="rId15" imgW="1218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63489" y="3841444"/>
                        <a:ext cx="2899647" cy="513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835747"/>
              </p:ext>
            </p:extLst>
          </p:nvPr>
        </p:nvGraphicFramePr>
        <p:xfrm>
          <a:off x="1576121" y="4420441"/>
          <a:ext cx="1943971" cy="485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4" name="Equation" r:id="rId17" imgW="812520" imgH="203040" progId="Equation.DSMT4">
                  <p:embed/>
                </p:oleObj>
              </mc:Choice>
              <mc:Fallback>
                <p:oleObj name="Equation" r:id="rId17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76121" y="4420441"/>
                        <a:ext cx="1943971" cy="4859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687338"/>
              </p:ext>
            </p:extLst>
          </p:nvPr>
        </p:nvGraphicFramePr>
        <p:xfrm>
          <a:off x="3545116" y="4452929"/>
          <a:ext cx="907011" cy="45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5" name="Equation" r:id="rId19" imgW="406080" imgH="203040" progId="Equation.DSMT4">
                  <p:embed/>
                </p:oleObj>
              </mc:Choice>
              <mc:Fallback>
                <p:oleObj name="Equation" r:id="rId19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545116" y="4452929"/>
                        <a:ext cx="907011" cy="453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886629"/>
              </p:ext>
            </p:extLst>
          </p:nvPr>
        </p:nvGraphicFramePr>
        <p:xfrm>
          <a:off x="1601145" y="4774017"/>
          <a:ext cx="5585919" cy="815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6" name="Equation" r:id="rId21" imgW="2260440" imgH="330120" progId="Equation.DSMT4">
                  <p:embed/>
                </p:oleObj>
              </mc:Choice>
              <mc:Fallback>
                <p:oleObj name="Equation" r:id="rId21" imgW="22604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01145" y="4774017"/>
                        <a:ext cx="5585919" cy="815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309097"/>
              </p:ext>
            </p:extLst>
          </p:nvPr>
        </p:nvGraphicFramePr>
        <p:xfrm>
          <a:off x="1601145" y="5499167"/>
          <a:ext cx="5585919" cy="89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7" name="Equation" r:id="rId23" imgW="2374560" imgH="380880" progId="Equation.DSMT4">
                  <p:embed/>
                </p:oleObj>
              </mc:Choice>
              <mc:Fallback>
                <p:oleObj name="Equation" r:id="rId23" imgW="2374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601145" y="5499167"/>
                        <a:ext cx="5585919" cy="89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7472776" y="5815664"/>
            <a:ext cx="224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方正舒体" panose="02010601030101010101" pitchFamily="2" charset="-122"/>
                <a:cs typeface="Times New Roman" panose="02020603050405020304" pitchFamily="18" charset="0"/>
              </a:rPr>
              <a:t>(2014</a:t>
            </a:r>
            <a:r>
              <a:rPr lang="zh-CN" altLang="en-US" sz="2400" b="1" dirty="0">
                <a:solidFill>
                  <a:srgbClr val="0000CC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年考研题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方正舒体" panose="02010601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ea typeface="方正舒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38451" y="154683"/>
            <a:ext cx="3533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(4)</a:t>
            </a:r>
            <a:r>
              <a:rPr lang="zh-CN" altLang="en-US" sz="3200" b="1" dirty="0">
                <a:solidFill>
                  <a:srgbClr val="FF0000"/>
                </a:solidFill>
              </a:rPr>
              <a:t>利用变上限积分</a:t>
            </a:r>
          </a:p>
        </p:txBody>
      </p:sp>
    </p:spTree>
    <p:extLst>
      <p:ext uri="{BB962C8B-B14F-4D97-AF65-F5344CB8AC3E}">
        <p14:creationId xmlns:p14="http://schemas.microsoft.com/office/powerpoint/2010/main" val="37177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69168" y="2687218"/>
            <a:ext cx="87716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常微分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的解法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461880" y="1343608"/>
            <a:ext cx="640617" cy="13436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46331" y="3264531"/>
            <a:ext cx="640618" cy="13653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02497" y="939282"/>
            <a:ext cx="87716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一阶微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分方程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02497" y="4306745"/>
            <a:ext cx="87716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二阶微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分方程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979660" y="656484"/>
            <a:ext cx="441564" cy="55361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044298"/>
              </p:ext>
            </p:extLst>
          </p:nvPr>
        </p:nvGraphicFramePr>
        <p:xfrm>
          <a:off x="3442010" y="120451"/>
          <a:ext cx="4263344" cy="744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5" name="Equation" r:id="rId3" imgW="2323800" imgH="406080" progId="Equation.DSMT4">
                  <p:embed/>
                </p:oleObj>
              </mc:Choice>
              <mc:Fallback>
                <p:oleObj name="Equation" r:id="rId3" imgW="2323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010" y="120451"/>
                        <a:ext cx="4263344" cy="74480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2982769" y="1343608"/>
            <a:ext cx="407352" cy="4196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353831"/>
              </p:ext>
            </p:extLst>
          </p:nvPr>
        </p:nvGraphicFramePr>
        <p:xfrm>
          <a:off x="3390121" y="1754067"/>
          <a:ext cx="3841004" cy="705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6" name="Equation" r:id="rId5" imgW="2209680" imgH="406080" progId="Equation.DSMT4">
                  <p:embed/>
                </p:oleObj>
              </mc:Choice>
              <mc:Fallback>
                <p:oleObj name="Equation" r:id="rId5" imgW="2209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121" y="1754067"/>
                        <a:ext cx="3841004" cy="70573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521251"/>
              </p:ext>
            </p:extLst>
          </p:nvPr>
        </p:nvGraphicFramePr>
        <p:xfrm>
          <a:off x="6616414" y="921751"/>
          <a:ext cx="2571832" cy="76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7" name="Equation" r:id="rId7" imgW="1625400" imgH="482400" progId="Equation.DSMT4">
                  <p:embed/>
                </p:oleObj>
              </mc:Choice>
              <mc:Fallback>
                <p:oleObj name="Equation" r:id="rId7" imgW="16254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414" y="921751"/>
                        <a:ext cx="2571832" cy="7627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2565"/>
              </p:ext>
            </p:extLst>
          </p:nvPr>
        </p:nvGraphicFramePr>
        <p:xfrm>
          <a:off x="8383425" y="1821183"/>
          <a:ext cx="33766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8" name="Equation" r:id="rId9" imgW="2158920" imgH="330120" progId="Equation.DSMT4">
                  <p:embed/>
                </p:oleObj>
              </mc:Choice>
              <mc:Fallback>
                <p:oleObj name="Equation" r:id="rId9" imgW="2158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3425" y="1821183"/>
                        <a:ext cx="3376613" cy="571500"/>
                      </a:xfrm>
                      <a:prstGeom prst="rect">
                        <a:avLst/>
                      </a:prstGeom>
                      <a:noFill/>
                      <a:ln w="50800" cmpd="thickThin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957862"/>
              </p:ext>
            </p:extLst>
          </p:nvPr>
        </p:nvGraphicFramePr>
        <p:xfrm>
          <a:off x="3390121" y="2870259"/>
          <a:ext cx="377507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9" name="Equation" r:id="rId11" imgW="2171520" imgH="406080" progId="Equation.DSMT4">
                  <p:embed/>
                </p:oleObj>
              </mc:Choice>
              <mc:Fallback>
                <p:oleObj name="Equation" r:id="rId11" imgW="2171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121" y="2870259"/>
                        <a:ext cx="3775075" cy="7064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圆角右箭头 24"/>
          <p:cNvSpPr/>
          <p:nvPr/>
        </p:nvSpPr>
        <p:spPr>
          <a:xfrm rot="16200000">
            <a:off x="6264377" y="874869"/>
            <a:ext cx="285714" cy="4025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7252228" y="2050582"/>
            <a:ext cx="1052017" cy="1701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4991878" y="2473796"/>
            <a:ext cx="111967" cy="3543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7726140" y="470653"/>
            <a:ext cx="657285" cy="1858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383425" y="350653"/>
            <a:ext cx="2829621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(</a:t>
            </a:r>
            <a:r>
              <a:rPr lang="en-US" altLang="zh-CN" sz="2000" b="1" dirty="0" smtClean="0"/>
              <a:t>1)</a:t>
            </a:r>
            <a:r>
              <a:rPr lang="zh-CN" altLang="en-US" sz="2000" b="1" dirty="0" smtClean="0"/>
              <a:t>分离变量</a:t>
            </a:r>
            <a:r>
              <a:rPr lang="en-US" altLang="zh-CN" sz="2000" b="1" dirty="0" smtClean="0"/>
              <a:t>(2)</a:t>
            </a:r>
            <a:r>
              <a:rPr lang="zh-CN" altLang="en-US" sz="2000" b="1" dirty="0" smtClean="0"/>
              <a:t>两边积分</a:t>
            </a:r>
            <a:endParaRPr lang="zh-CN" altLang="en-US" sz="2000" b="1" dirty="0"/>
          </a:p>
        </p:txBody>
      </p:sp>
      <p:graphicFrame>
        <p:nvGraphicFramePr>
          <p:cNvPr id="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523266"/>
              </p:ext>
            </p:extLst>
          </p:nvPr>
        </p:nvGraphicFramePr>
        <p:xfrm>
          <a:off x="5310623" y="2480879"/>
          <a:ext cx="1434906" cy="368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" name="Equation" r:id="rId13" imgW="888840" imgH="228600" progId="Equation.DSMT4">
                  <p:embed/>
                </p:oleObj>
              </mc:Choice>
              <mc:Fallback>
                <p:oleObj name="Equation" r:id="rId13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623" y="2480879"/>
                        <a:ext cx="1434906" cy="36830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692191"/>
              </p:ext>
            </p:extLst>
          </p:nvPr>
        </p:nvGraphicFramePr>
        <p:xfrm>
          <a:off x="5317278" y="1016583"/>
          <a:ext cx="8207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" name="Equation" r:id="rId15" imgW="507960" imgH="203040" progId="Equation.DSMT4">
                  <p:embed/>
                </p:oleObj>
              </mc:Choice>
              <mc:Fallback>
                <p:oleObj name="Equation" r:id="rId15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7278" y="1016583"/>
                        <a:ext cx="820738" cy="3270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箭头连接符 31"/>
          <p:cNvCxnSpPr/>
          <p:nvPr/>
        </p:nvCxnSpPr>
        <p:spPr>
          <a:xfrm flipV="1">
            <a:off x="7414350" y="4498735"/>
            <a:ext cx="402951" cy="4490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987475" y="4759373"/>
            <a:ext cx="407352" cy="4196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828954"/>
              </p:ext>
            </p:extLst>
          </p:nvPr>
        </p:nvGraphicFramePr>
        <p:xfrm>
          <a:off x="3401537" y="3663559"/>
          <a:ext cx="67056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2" name="Equation" r:id="rId17" imgW="3657600" imgH="215640" progId="Equation.DSMT4">
                  <p:embed/>
                </p:oleObj>
              </mc:Choice>
              <mc:Fallback>
                <p:oleObj name="Equation" r:id="rId17" imgW="3657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1537" y="3663559"/>
                        <a:ext cx="6705600" cy="3952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998206"/>
              </p:ext>
            </p:extLst>
          </p:nvPr>
        </p:nvGraphicFramePr>
        <p:xfrm>
          <a:off x="3429028" y="4748259"/>
          <a:ext cx="25384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3" name="Equation" r:id="rId19" imgW="1460160" imgH="457200" progId="Equation.DSMT4">
                  <p:embed/>
                </p:oleObj>
              </mc:Choice>
              <mc:Fallback>
                <p:oleObj name="Equation" r:id="rId19" imgW="1460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28" y="4748259"/>
                        <a:ext cx="2538412" cy="7921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右箭头 35"/>
          <p:cNvSpPr/>
          <p:nvPr/>
        </p:nvSpPr>
        <p:spPr>
          <a:xfrm>
            <a:off x="5967440" y="5062318"/>
            <a:ext cx="524255" cy="1640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698174"/>
              </p:ext>
            </p:extLst>
          </p:nvPr>
        </p:nvGraphicFramePr>
        <p:xfrm>
          <a:off x="6491695" y="4953076"/>
          <a:ext cx="92265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4" name="Equation" r:id="rId21" imgW="634680" imgH="203040" progId="Equation.DSMT4">
                  <p:embed/>
                </p:oleObj>
              </mc:Choice>
              <mc:Fallback>
                <p:oleObj name="Equation" r:id="rId21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695" y="4953076"/>
                        <a:ext cx="922655" cy="3524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513053"/>
              </p:ext>
            </p:extLst>
          </p:nvPr>
        </p:nvGraphicFramePr>
        <p:xfrm>
          <a:off x="9986963" y="4138613"/>
          <a:ext cx="1963737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5" name="Equation" r:id="rId23" imgW="1130040" imgH="469800" progId="Equation.DSMT4">
                  <p:embed/>
                </p:oleObj>
              </mc:Choice>
              <mc:Fallback>
                <p:oleObj name="Equation" r:id="rId23" imgW="11300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6963" y="4138613"/>
                        <a:ext cx="1963737" cy="8143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右箭头 38"/>
          <p:cNvSpPr/>
          <p:nvPr/>
        </p:nvSpPr>
        <p:spPr>
          <a:xfrm>
            <a:off x="10107137" y="3775525"/>
            <a:ext cx="364049" cy="1713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908361"/>
              </p:ext>
            </p:extLst>
          </p:nvPr>
        </p:nvGraphicFramePr>
        <p:xfrm>
          <a:off x="10471186" y="3688785"/>
          <a:ext cx="131286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" name="Equation" r:id="rId25" imgW="812520" imgH="203040" progId="Equation.DSMT4">
                  <p:embed/>
                </p:oleObj>
              </mc:Choice>
              <mc:Fallback>
                <p:oleObj name="Equation" r:id="rId25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1186" y="3688785"/>
                        <a:ext cx="1312862" cy="3270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右箭头 40"/>
          <p:cNvSpPr/>
          <p:nvPr/>
        </p:nvSpPr>
        <p:spPr>
          <a:xfrm flipH="1">
            <a:off x="9622044" y="4409811"/>
            <a:ext cx="352382" cy="19074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028472"/>
              </p:ext>
            </p:extLst>
          </p:nvPr>
        </p:nvGraphicFramePr>
        <p:xfrm>
          <a:off x="7829838" y="4306744"/>
          <a:ext cx="17859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7" name="Equation" r:id="rId27" imgW="1028520" imgH="228600" progId="Equation.DSMT4">
                  <p:embed/>
                </p:oleObj>
              </mc:Choice>
              <mc:Fallback>
                <p:oleObj name="Equation" r:id="rId27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9838" y="4306744"/>
                        <a:ext cx="1785938" cy="3968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506592"/>
              </p:ext>
            </p:extLst>
          </p:nvPr>
        </p:nvGraphicFramePr>
        <p:xfrm>
          <a:off x="9986963" y="5116418"/>
          <a:ext cx="1985813" cy="404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8" name="Equation" r:id="rId29" imgW="1307880" imgH="241200" progId="Equation.DSMT4">
                  <p:embed/>
                </p:oleObj>
              </mc:Choice>
              <mc:Fallback>
                <p:oleObj name="Equation" r:id="rId29" imgW="1307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6963" y="5116418"/>
                        <a:ext cx="1985813" cy="40413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888987"/>
              </p:ext>
            </p:extLst>
          </p:nvPr>
        </p:nvGraphicFramePr>
        <p:xfrm>
          <a:off x="7829839" y="5133503"/>
          <a:ext cx="1785938" cy="440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9" name="Equation" r:id="rId31" imgW="1130040" imgH="241200" progId="Equation.DSMT4">
                  <p:embed/>
                </p:oleObj>
              </mc:Choice>
              <mc:Fallback>
                <p:oleObj name="Equation" r:id="rId31" imgW="1130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9839" y="5133503"/>
                        <a:ext cx="1785938" cy="44002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944209"/>
              </p:ext>
            </p:extLst>
          </p:nvPr>
        </p:nvGraphicFramePr>
        <p:xfrm>
          <a:off x="7829838" y="6246535"/>
          <a:ext cx="3954210" cy="457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0" name="Equation" r:id="rId33" imgW="2819160" imgH="241200" progId="Equation.DSMT4">
                  <p:embed/>
                </p:oleObj>
              </mc:Choice>
              <mc:Fallback>
                <p:oleObj name="Equation" r:id="rId33" imgW="2819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9838" y="6246535"/>
                        <a:ext cx="3954210" cy="45785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右箭头 45"/>
          <p:cNvSpPr/>
          <p:nvPr/>
        </p:nvSpPr>
        <p:spPr>
          <a:xfrm flipH="1">
            <a:off x="9610744" y="5250520"/>
            <a:ext cx="352382" cy="19074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810552"/>
              </p:ext>
            </p:extLst>
          </p:nvPr>
        </p:nvGraphicFramePr>
        <p:xfrm>
          <a:off x="7829837" y="5704829"/>
          <a:ext cx="3833427" cy="458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1" name="Equation" r:id="rId35" imgW="2654280" imgH="241200" progId="Equation.DSMT4">
                  <p:embed/>
                </p:oleObj>
              </mc:Choice>
              <mc:Fallback>
                <p:oleObj name="Equation" r:id="rId35" imgW="2654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9837" y="5704829"/>
                        <a:ext cx="3833427" cy="45890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下弧形箭头 1"/>
          <p:cNvSpPr/>
          <p:nvPr/>
        </p:nvSpPr>
        <p:spPr>
          <a:xfrm rot="15976895">
            <a:off x="11709772" y="5987908"/>
            <a:ext cx="391268" cy="265919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7409306" y="5305501"/>
            <a:ext cx="407995" cy="2150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2973745" y="3802518"/>
            <a:ext cx="441564" cy="55361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63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  <p:bldP spid="39" grpId="0" animBg="1"/>
      <p:bldP spid="41" grpId="0" animBg="1"/>
      <p:bldP spid="46" grpId="0" animBg="1"/>
      <p:bldP spid="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889</Words>
  <Application>Microsoft Office PowerPoint</Application>
  <PresentationFormat>宽屏</PresentationFormat>
  <Paragraphs>273</Paragraphs>
  <Slides>22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方正舒体</vt:lpstr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MathType 6.0 Equation</vt:lpstr>
      <vt:lpstr>Document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92</cp:revision>
  <dcterms:created xsi:type="dcterms:W3CDTF">2021-09-19T02:03:32Z</dcterms:created>
  <dcterms:modified xsi:type="dcterms:W3CDTF">2021-12-21T15:29:28Z</dcterms:modified>
</cp:coreProperties>
</file>