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731" r:id="rId2"/>
    <p:sldId id="501" r:id="rId3"/>
    <p:sldId id="502" r:id="rId4"/>
    <p:sldId id="507" r:id="rId5"/>
    <p:sldId id="506" r:id="rId6"/>
    <p:sldId id="509" r:id="rId7"/>
    <p:sldId id="508" r:id="rId8"/>
    <p:sldId id="510" r:id="rId9"/>
    <p:sldId id="511" r:id="rId10"/>
    <p:sldId id="512" r:id="rId11"/>
    <p:sldId id="513" r:id="rId12"/>
    <p:sldId id="514" r:id="rId13"/>
    <p:sldId id="516" r:id="rId14"/>
    <p:sldId id="515" r:id="rId15"/>
    <p:sldId id="517" r:id="rId16"/>
    <p:sldId id="518" r:id="rId17"/>
    <p:sldId id="519" r:id="rId18"/>
    <p:sldId id="520" r:id="rId19"/>
    <p:sldId id="521" r:id="rId20"/>
    <p:sldId id="522" r:id="rId21"/>
    <p:sldId id="525" r:id="rId22"/>
    <p:sldId id="526" r:id="rId23"/>
    <p:sldId id="528" r:id="rId24"/>
    <p:sldId id="527" r:id="rId25"/>
    <p:sldId id="529" r:id="rId26"/>
    <p:sldId id="531" r:id="rId27"/>
    <p:sldId id="532" r:id="rId28"/>
    <p:sldId id="533" r:id="rId29"/>
    <p:sldId id="530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6" r:id="rId53"/>
    <p:sldId id="560" r:id="rId54"/>
    <p:sldId id="561" r:id="rId55"/>
    <p:sldId id="558" r:id="rId56"/>
    <p:sldId id="559" r:id="rId57"/>
    <p:sldId id="562" r:id="rId58"/>
    <p:sldId id="563" r:id="rId59"/>
    <p:sldId id="588" r:id="rId60"/>
    <p:sldId id="564" r:id="rId61"/>
    <p:sldId id="565" r:id="rId62"/>
    <p:sldId id="566" r:id="rId63"/>
    <p:sldId id="568" r:id="rId64"/>
    <p:sldId id="569" r:id="rId65"/>
    <p:sldId id="567" r:id="rId66"/>
    <p:sldId id="570" r:id="rId67"/>
    <p:sldId id="571" r:id="rId68"/>
    <p:sldId id="572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589" r:id="rId77"/>
    <p:sldId id="573" r:id="rId78"/>
    <p:sldId id="574" r:id="rId79"/>
    <p:sldId id="575" r:id="rId80"/>
    <p:sldId id="735" r:id="rId81"/>
    <p:sldId id="732" r:id="rId82"/>
    <p:sldId id="734" r:id="rId83"/>
    <p:sldId id="733" r:id="rId84"/>
    <p:sldId id="590" r:id="rId85"/>
    <p:sldId id="583" r:id="rId86"/>
    <p:sldId id="585" r:id="rId87"/>
    <p:sldId id="586" r:id="rId88"/>
    <p:sldId id="587" r:id="rId89"/>
    <p:sldId id="616" r:id="rId90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3236" autoAdjust="0"/>
  </p:normalViewPr>
  <p:slideViewPr>
    <p:cSldViewPr>
      <p:cViewPr varScale="1">
        <p:scale>
          <a:sx n="102" d="100"/>
          <a:sy n="102" d="100"/>
        </p:scale>
        <p:origin x="120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9647A-2B08-4931-8726-B37036DECCB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F7D3427-00BB-48B1-9E16-C68CF3604FFB}">
      <dgm:prSet phldrT="[文本]"/>
      <dgm:spPr/>
      <dgm:t>
        <a:bodyPr/>
        <a:lstStyle/>
        <a:p>
          <a:r>
            <a:rPr lang="zh-CN" altLang="en-US" dirty="0"/>
            <a:t>打开文件</a:t>
          </a:r>
        </a:p>
      </dgm:t>
    </dgm:pt>
    <dgm:pt modelId="{01D7B1CB-CF6A-4D7E-84E1-97DB60CB9E20}" type="parTrans" cxnId="{01CB32E4-5BEB-43A9-B28E-53E1CAB1F074}">
      <dgm:prSet/>
      <dgm:spPr/>
      <dgm:t>
        <a:bodyPr/>
        <a:lstStyle/>
        <a:p>
          <a:endParaRPr lang="zh-CN" altLang="en-US"/>
        </a:p>
      </dgm:t>
    </dgm:pt>
    <dgm:pt modelId="{43492BDE-5797-46BD-8A5F-B644D706944E}" type="sibTrans" cxnId="{01CB32E4-5BEB-43A9-B28E-53E1CAB1F074}">
      <dgm:prSet/>
      <dgm:spPr/>
      <dgm:t>
        <a:bodyPr/>
        <a:lstStyle/>
        <a:p>
          <a:endParaRPr lang="zh-CN" altLang="en-US"/>
        </a:p>
      </dgm:t>
    </dgm:pt>
    <dgm:pt modelId="{6909E90E-8A2E-4D52-A17C-2DD3454B7122}">
      <dgm:prSet phldrT="[文本]"/>
      <dgm:spPr/>
      <dgm:t>
        <a:bodyPr/>
        <a:lstStyle/>
        <a:p>
          <a:r>
            <a:rPr lang="zh-CN" altLang="en-US" dirty="0"/>
            <a:t>读写操作</a:t>
          </a:r>
        </a:p>
      </dgm:t>
    </dgm:pt>
    <dgm:pt modelId="{67CE2992-EB46-4FE3-B3C8-8112FB887BE4}" type="parTrans" cxnId="{9EB525BC-05F6-4E6F-8228-CAB2E5CDD492}">
      <dgm:prSet/>
      <dgm:spPr/>
      <dgm:t>
        <a:bodyPr/>
        <a:lstStyle/>
        <a:p>
          <a:endParaRPr lang="zh-CN" altLang="en-US"/>
        </a:p>
      </dgm:t>
    </dgm:pt>
    <dgm:pt modelId="{6D0A1AF7-0BBF-4D8D-9A4A-A16FE4667C22}" type="sibTrans" cxnId="{9EB525BC-05F6-4E6F-8228-CAB2E5CDD492}">
      <dgm:prSet/>
      <dgm:spPr/>
      <dgm:t>
        <a:bodyPr/>
        <a:lstStyle/>
        <a:p>
          <a:endParaRPr lang="zh-CN" altLang="en-US"/>
        </a:p>
      </dgm:t>
    </dgm:pt>
    <dgm:pt modelId="{7B03434B-6919-48E1-A263-6D02E372B528}">
      <dgm:prSet phldrT="[文本]"/>
      <dgm:spPr/>
      <dgm:t>
        <a:bodyPr/>
        <a:lstStyle/>
        <a:p>
          <a:r>
            <a:rPr lang="zh-CN" altLang="en-US" dirty="0"/>
            <a:t>关闭文件</a:t>
          </a:r>
        </a:p>
      </dgm:t>
    </dgm:pt>
    <dgm:pt modelId="{0D5C33F2-CA09-487A-88A5-036038EA80C2}" type="parTrans" cxnId="{423B94EB-3E6A-47A2-BE1D-5D06FFB48CDB}">
      <dgm:prSet/>
      <dgm:spPr/>
      <dgm:t>
        <a:bodyPr/>
        <a:lstStyle/>
        <a:p>
          <a:endParaRPr lang="zh-CN" altLang="en-US"/>
        </a:p>
      </dgm:t>
    </dgm:pt>
    <dgm:pt modelId="{832E0C09-103A-4C95-AE2D-84EC4504B9EE}" type="sibTrans" cxnId="{423B94EB-3E6A-47A2-BE1D-5D06FFB48CDB}">
      <dgm:prSet/>
      <dgm:spPr/>
      <dgm:t>
        <a:bodyPr/>
        <a:lstStyle/>
        <a:p>
          <a:endParaRPr lang="zh-CN" altLang="en-US"/>
        </a:p>
      </dgm:t>
    </dgm:pt>
    <dgm:pt modelId="{12B567D2-E2DB-467A-A92D-0AB4F9C5F5AD}" type="pres">
      <dgm:prSet presAssocID="{8FB9647A-2B08-4931-8726-B37036DECCB2}" presName="CompostProcess" presStyleCnt="0">
        <dgm:presLayoutVars>
          <dgm:dir/>
          <dgm:resizeHandles val="exact"/>
        </dgm:presLayoutVars>
      </dgm:prSet>
      <dgm:spPr/>
    </dgm:pt>
    <dgm:pt modelId="{BEB50001-BF1C-427A-819F-CCB4D197AC82}" type="pres">
      <dgm:prSet presAssocID="{8FB9647A-2B08-4931-8726-B37036DECCB2}" presName="arrow" presStyleLbl="bgShp" presStyleIdx="0" presStyleCnt="1"/>
      <dgm:spPr/>
    </dgm:pt>
    <dgm:pt modelId="{110144CD-2F9A-4913-AC45-AAA0331A7145}" type="pres">
      <dgm:prSet presAssocID="{8FB9647A-2B08-4931-8726-B37036DECCB2}" presName="linearProcess" presStyleCnt="0"/>
      <dgm:spPr/>
    </dgm:pt>
    <dgm:pt modelId="{3EDDD785-4A4F-47E2-8CBD-DA59A037E132}" type="pres">
      <dgm:prSet presAssocID="{9F7D3427-00BB-48B1-9E16-C68CF3604FFB}" presName="textNode" presStyleLbl="node1" presStyleIdx="0" presStyleCnt="3">
        <dgm:presLayoutVars>
          <dgm:bulletEnabled val="1"/>
        </dgm:presLayoutVars>
      </dgm:prSet>
      <dgm:spPr/>
    </dgm:pt>
    <dgm:pt modelId="{09112E7D-754E-4EC1-8C60-76A6C43D935D}" type="pres">
      <dgm:prSet presAssocID="{43492BDE-5797-46BD-8A5F-B644D706944E}" presName="sibTrans" presStyleCnt="0"/>
      <dgm:spPr/>
    </dgm:pt>
    <dgm:pt modelId="{B40A7E32-800E-4DCC-A123-6AFB057250D1}" type="pres">
      <dgm:prSet presAssocID="{6909E90E-8A2E-4D52-A17C-2DD3454B7122}" presName="textNode" presStyleLbl="node1" presStyleIdx="1" presStyleCnt="3">
        <dgm:presLayoutVars>
          <dgm:bulletEnabled val="1"/>
        </dgm:presLayoutVars>
      </dgm:prSet>
      <dgm:spPr/>
    </dgm:pt>
    <dgm:pt modelId="{5A806DD1-DE56-476C-BBA0-1353464A13DB}" type="pres">
      <dgm:prSet presAssocID="{6D0A1AF7-0BBF-4D8D-9A4A-A16FE4667C22}" presName="sibTrans" presStyleCnt="0"/>
      <dgm:spPr/>
    </dgm:pt>
    <dgm:pt modelId="{ED87F20A-68E0-44EA-BF83-E9254746E3AA}" type="pres">
      <dgm:prSet presAssocID="{7B03434B-6919-48E1-A263-6D02E372B52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E37936F-C285-475A-A5DA-D06EA2BED573}" type="presOf" srcId="{9F7D3427-00BB-48B1-9E16-C68CF3604FFB}" destId="{3EDDD785-4A4F-47E2-8CBD-DA59A037E132}" srcOrd="0" destOrd="0" presId="urn:microsoft.com/office/officeart/2005/8/layout/hProcess9"/>
    <dgm:cxn modelId="{5C210253-3BD1-49D6-80CF-7254A5EFA061}" type="presOf" srcId="{7B03434B-6919-48E1-A263-6D02E372B528}" destId="{ED87F20A-68E0-44EA-BF83-E9254746E3AA}" srcOrd="0" destOrd="0" presId="urn:microsoft.com/office/officeart/2005/8/layout/hProcess9"/>
    <dgm:cxn modelId="{CC33408E-C65E-47CC-8737-0C6384C07E86}" type="presOf" srcId="{8FB9647A-2B08-4931-8726-B37036DECCB2}" destId="{12B567D2-E2DB-467A-A92D-0AB4F9C5F5AD}" srcOrd="0" destOrd="0" presId="urn:microsoft.com/office/officeart/2005/8/layout/hProcess9"/>
    <dgm:cxn modelId="{37F09FA6-5FFB-46E0-82A5-870807CA4A06}" type="presOf" srcId="{6909E90E-8A2E-4D52-A17C-2DD3454B7122}" destId="{B40A7E32-800E-4DCC-A123-6AFB057250D1}" srcOrd="0" destOrd="0" presId="urn:microsoft.com/office/officeart/2005/8/layout/hProcess9"/>
    <dgm:cxn modelId="{9EB525BC-05F6-4E6F-8228-CAB2E5CDD492}" srcId="{8FB9647A-2B08-4931-8726-B37036DECCB2}" destId="{6909E90E-8A2E-4D52-A17C-2DD3454B7122}" srcOrd="1" destOrd="0" parTransId="{67CE2992-EB46-4FE3-B3C8-8112FB887BE4}" sibTransId="{6D0A1AF7-0BBF-4D8D-9A4A-A16FE4667C22}"/>
    <dgm:cxn modelId="{01CB32E4-5BEB-43A9-B28E-53E1CAB1F074}" srcId="{8FB9647A-2B08-4931-8726-B37036DECCB2}" destId="{9F7D3427-00BB-48B1-9E16-C68CF3604FFB}" srcOrd="0" destOrd="0" parTransId="{01D7B1CB-CF6A-4D7E-84E1-97DB60CB9E20}" sibTransId="{43492BDE-5797-46BD-8A5F-B644D706944E}"/>
    <dgm:cxn modelId="{423B94EB-3E6A-47A2-BE1D-5D06FFB48CDB}" srcId="{8FB9647A-2B08-4931-8726-B37036DECCB2}" destId="{7B03434B-6919-48E1-A263-6D02E372B528}" srcOrd="2" destOrd="0" parTransId="{0D5C33F2-CA09-487A-88A5-036038EA80C2}" sibTransId="{832E0C09-103A-4C95-AE2D-84EC4504B9EE}"/>
    <dgm:cxn modelId="{02627EC6-2E1C-40BF-B964-06EAA1ACD839}" type="presParOf" srcId="{12B567D2-E2DB-467A-A92D-0AB4F9C5F5AD}" destId="{BEB50001-BF1C-427A-819F-CCB4D197AC82}" srcOrd="0" destOrd="0" presId="urn:microsoft.com/office/officeart/2005/8/layout/hProcess9"/>
    <dgm:cxn modelId="{C068B0E1-61BC-4D3C-824B-61581D272C6A}" type="presParOf" srcId="{12B567D2-E2DB-467A-A92D-0AB4F9C5F5AD}" destId="{110144CD-2F9A-4913-AC45-AAA0331A7145}" srcOrd="1" destOrd="0" presId="urn:microsoft.com/office/officeart/2005/8/layout/hProcess9"/>
    <dgm:cxn modelId="{BF61E56D-5B7A-4A23-9669-A557F433D5E7}" type="presParOf" srcId="{110144CD-2F9A-4913-AC45-AAA0331A7145}" destId="{3EDDD785-4A4F-47E2-8CBD-DA59A037E132}" srcOrd="0" destOrd="0" presId="urn:microsoft.com/office/officeart/2005/8/layout/hProcess9"/>
    <dgm:cxn modelId="{A0FD798E-73C7-4059-ACAA-67732BDE4C74}" type="presParOf" srcId="{110144CD-2F9A-4913-AC45-AAA0331A7145}" destId="{09112E7D-754E-4EC1-8C60-76A6C43D935D}" srcOrd="1" destOrd="0" presId="urn:microsoft.com/office/officeart/2005/8/layout/hProcess9"/>
    <dgm:cxn modelId="{7336933B-6563-4230-AFCC-CB6D4015D46F}" type="presParOf" srcId="{110144CD-2F9A-4913-AC45-AAA0331A7145}" destId="{B40A7E32-800E-4DCC-A123-6AFB057250D1}" srcOrd="2" destOrd="0" presId="urn:microsoft.com/office/officeart/2005/8/layout/hProcess9"/>
    <dgm:cxn modelId="{C5FFFB20-7E3C-4724-93B0-15B16DB27342}" type="presParOf" srcId="{110144CD-2F9A-4913-AC45-AAA0331A7145}" destId="{5A806DD1-DE56-476C-BBA0-1353464A13DB}" srcOrd="3" destOrd="0" presId="urn:microsoft.com/office/officeart/2005/8/layout/hProcess9"/>
    <dgm:cxn modelId="{5DC6EEFE-CAEA-432D-AFA6-CC3AC693B22C}" type="presParOf" srcId="{110144CD-2F9A-4913-AC45-AAA0331A7145}" destId="{ED87F20A-68E0-44EA-BF83-E9254746E3AA}" srcOrd="4" destOrd="0" presId="urn:microsoft.com/office/officeart/2005/8/layout/hProcess9"/>
  </dgm:cxnLst>
  <dgm:bg>
    <a:effectLst>
      <a:glow rad="1016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50001-BF1C-427A-819F-CCB4D197AC82}">
      <dsp:nvSpPr>
        <dsp:cNvPr id="0" name=""/>
        <dsp:cNvSpPr/>
      </dsp:nvSpPr>
      <dsp:spPr>
        <a:xfrm>
          <a:off x="459826" y="0"/>
          <a:ext cx="5211370" cy="20762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DD785-4A4F-47E2-8CBD-DA59A037E132}">
      <dsp:nvSpPr>
        <dsp:cNvPr id="0" name=""/>
        <dsp:cNvSpPr/>
      </dsp:nvSpPr>
      <dsp:spPr>
        <a:xfrm>
          <a:off x="74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打开文件</a:t>
          </a:r>
        </a:p>
      </dsp:txBody>
      <dsp:txXfrm>
        <a:off x="40616" y="663417"/>
        <a:ext cx="1862851" cy="749416"/>
      </dsp:txXfrm>
    </dsp:sp>
    <dsp:sp modelId="{B40A7E32-800E-4DCC-A123-6AFB057250D1}">
      <dsp:nvSpPr>
        <dsp:cNvPr id="0" name=""/>
        <dsp:cNvSpPr/>
      </dsp:nvSpPr>
      <dsp:spPr>
        <a:xfrm>
          <a:off x="2093544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读写操作</a:t>
          </a:r>
        </a:p>
      </dsp:txBody>
      <dsp:txXfrm>
        <a:off x="2134086" y="663417"/>
        <a:ext cx="1862851" cy="749416"/>
      </dsp:txXfrm>
    </dsp:sp>
    <dsp:sp modelId="{ED87F20A-68E0-44EA-BF83-E9254746E3AA}">
      <dsp:nvSpPr>
        <dsp:cNvPr id="0" name=""/>
        <dsp:cNvSpPr/>
      </dsp:nvSpPr>
      <dsp:spPr>
        <a:xfrm>
          <a:off x="4187013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关闭文件</a:t>
          </a:r>
        </a:p>
      </dsp:txBody>
      <dsp:txXfrm>
        <a:off x="4227555" y="663417"/>
        <a:ext cx="1862851" cy="749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2022/8/24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2022/8/24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0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7980555D-EA65-4D53-8FA3-574FC90E4862}"/>
              </a:ext>
            </a:extLst>
          </p:cNvPr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" Target="slide6.xml"/><Relationship Id="rId7" Type="http://schemas.openxmlformats.org/officeDocument/2006/relationships/diagramLayout" Target="../diagrams/layout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5" Type="http://schemas.openxmlformats.org/officeDocument/2006/relationships/slide" Target="slide5.xml"/><Relationship Id="rId10" Type="http://schemas.microsoft.com/office/2007/relationships/diagramDrawing" Target="../diagrams/drawing1.xml"/><Relationship Id="rId4" Type="http://schemas.openxmlformats.org/officeDocument/2006/relationships/slide" Target="slide4.xml"/><Relationship Id="rId9" Type="http://schemas.openxmlformats.org/officeDocument/2006/relationships/diagramColors" Target="../diagrams/colors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第十章 输入输出流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sp>
        <p:nvSpPr>
          <p:cNvPr id="14" name="副标题 8">
            <a:extLst>
              <a:ext uri="{FF2B5EF4-FFF2-40B4-BE49-F238E27FC236}">
                <a16:creationId xmlns:a16="http://schemas.microsoft.com/office/drawing/2014/main" id="{E9934494-C2CF-42D9-B8F9-71897BC36D76}"/>
              </a:ext>
            </a:extLst>
          </p:cNvPr>
          <p:cNvSpPr txBox="1">
            <a:spLocks/>
          </p:cNvSpPr>
          <p:nvPr/>
        </p:nvSpPr>
        <p:spPr bwMode="auto">
          <a:xfrm>
            <a:off x="714375" y="3929063"/>
            <a:ext cx="771525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bg1"/>
                </a:solidFill>
                <a:latin typeface="+mn-lt"/>
                <a:ea typeface="黑体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09838" algn="l"/>
            <a:r>
              <a:rPr lang="zh-CN" altLang="en-US" sz="2000" dirty="0"/>
              <a:t>主讲： 刘晓光   张海威</a:t>
            </a:r>
            <a:endParaRPr lang="en-US" altLang="zh-CN" sz="2000" dirty="0"/>
          </a:p>
          <a:p>
            <a:pPr indent="3319463" algn="l"/>
            <a:r>
              <a:rPr lang="zh-CN" altLang="en-US" sz="2000" dirty="0"/>
              <a:t>张    莹   殷爱茹</a:t>
            </a:r>
            <a:endParaRPr lang="en-US" altLang="zh-CN" sz="2000" dirty="0"/>
          </a:p>
          <a:p>
            <a:pPr indent="3319463" algn="l"/>
            <a:r>
              <a:rPr lang="zh-CN" altLang="en-US" sz="2000" dirty="0"/>
              <a:t>沈    玮   宋春瑶</a:t>
            </a:r>
            <a:endParaRPr lang="en-US" altLang="zh-CN" sz="2000" dirty="0"/>
          </a:p>
          <a:p>
            <a:pPr indent="3319463" algn="l"/>
            <a:r>
              <a:rPr lang="zh-CN" altLang="en-US" sz="2000" dirty="0"/>
              <a:t>李</a:t>
            </a:r>
            <a:r>
              <a:rPr lang="zh-CN" altLang="en-US" sz="2000"/>
              <a:t>雨森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E563FB-718B-4B0A-BAA0-AAF734F79C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996010-0ADF-4E02-9A12-4E2572036D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20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预定义的流类对象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4906888" cy="4500562"/>
          </a:xfrm>
        </p:spPr>
        <p:txBody>
          <a:bodyPr/>
          <a:lstStyle/>
          <a:p>
            <a:pPr lvl="1"/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istream cin; 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cin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对应于键盘文件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cout;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cout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cerr;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cerr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clog;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clog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 </a:t>
            </a:r>
          </a:p>
          <a:p>
            <a:endParaRPr lang="zh-CN" altLang="en-US" b="1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5076056" y="1916832"/>
            <a:ext cx="386226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流类对象与文件之间的联系已经预定义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可认为系统已为每一程序都隐含进行了对它们的打开与关闭操作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程序中可直接对这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个预定义流类对象进行读写，而不必先进行“打开文件”的操作，使用完后也不需要进行“关闭文件”的操作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用于磁盘操作的文件流类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在头文件</a:t>
            </a:r>
            <a:r>
              <a:rPr lang="en-US" altLang="zh-CN" dirty="0"/>
              <a:t>&lt;</a:t>
            </a:r>
            <a:r>
              <a:rPr lang="en-US" altLang="zh-CN" dirty="0" err="1"/>
              <a:t>fstream</a:t>
            </a:r>
            <a:r>
              <a:rPr lang="en-US" altLang="zh-CN" dirty="0"/>
              <a:t>&gt;</a:t>
            </a:r>
            <a:r>
              <a:rPr lang="zh-CN" altLang="en-US" dirty="0"/>
              <a:t>中定义</a:t>
            </a:r>
            <a:endParaRPr lang="en-US" altLang="zh-CN" dirty="0"/>
          </a:p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派生，支持从磁盘文件中输入(读)数据；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派生，支持往磁盘文件中输出(写)数据；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派生，支持对磁盘文件进行输入和输出数据的双向操作。</a:t>
            </a:r>
          </a:p>
          <a:p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自定义文件流类对象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中没有预定义的文件流类的对象，程序中用到的所有文件流类对象都要自定义</a:t>
            </a:r>
            <a:endParaRPr lang="en-US" altLang="zh-CN"/>
          </a:p>
          <a:p>
            <a:pPr lvl="1"/>
            <a:r>
              <a:rPr lang="zh-CN" altLang="en-US"/>
              <a:t>自定义</a:t>
            </a:r>
            <a:r>
              <a:rPr lang="en-US" altLang="zh-CN"/>
              <a:t>ifstream</a:t>
            </a:r>
            <a:r>
              <a:rPr lang="zh-CN" altLang="en-US"/>
              <a:t>对象进行读文件操作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ifstream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(“myfile.txt”);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infile&gt;&gt;x;</a:t>
            </a:r>
          </a:p>
          <a:p>
            <a:pPr lvl="1"/>
            <a:r>
              <a:rPr lang="zh-CN" altLang="en-US"/>
              <a:t>自定义</a:t>
            </a:r>
            <a:r>
              <a:rPr lang="en-US" altLang="zh-CN"/>
              <a:t>ofstream</a:t>
            </a:r>
            <a:r>
              <a:rPr lang="zh-CN" altLang="en-US"/>
              <a:t>对象进行写文件操作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ofstream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outfile.open(“myfile.txt”);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outfile&lt;&lt;”Write to file”;</a:t>
            </a:r>
          </a:p>
          <a:p>
            <a:pPr lvl="1"/>
            <a:endParaRPr lang="zh-CN" altLang="en-US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191683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插入与提取运算符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插入与提取运算符（</a:t>
            </a:r>
            <a:r>
              <a:rPr lang="en-US" altLang="zh-CN"/>
              <a:t>&lt;&lt;</a:t>
            </a:r>
            <a:r>
              <a:rPr lang="zh-CN" altLang="en-US"/>
              <a:t>和</a:t>
            </a:r>
            <a:r>
              <a:rPr lang="en-US" altLang="zh-CN"/>
              <a:t>&gt;&gt;</a:t>
            </a:r>
            <a:r>
              <a:rPr lang="zh-CN" altLang="en-US"/>
              <a:t>）只能实现基本数据类型的输入输出操作</a:t>
            </a:r>
            <a:endParaRPr lang="en-US" altLang="zh-CN"/>
          </a:p>
          <a:p>
            <a:pPr lvl="1"/>
            <a:r>
              <a:rPr lang="zh-CN" altLang="en-US"/>
              <a:t>由</a:t>
            </a:r>
            <a:r>
              <a:rPr lang="en-US" altLang="zh-CN"/>
              <a:t>C++</a:t>
            </a:r>
            <a:r>
              <a:rPr lang="zh-CN" altLang="en-US"/>
              <a:t>预先定义此功能</a:t>
            </a:r>
            <a:endParaRPr lang="en-US" altLang="zh-CN"/>
          </a:p>
          <a:p>
            <a:pPr lvl="1"/>
            <a:r>
              <a:rPr lang="zh-CN" altLang="en-US"/>
              <a:t>以运算符重载的方式实现</a:t>
            </a:r>
            <a:endParaRPr lang="en-US" altLang="zh-CN"/>
          </a:p>
          <a:p>
            <a:pPr lvl="2"/>
            <a:r>
              <a:rPr lang="zh-CN" altLang="en-US"/>
              <a:t>使用流类对象</a:t>
            </a:r>
            <a:r>
              <a:rPr lang="en-US" altLang="zh-CN"/>
              <a:t>cout</a:t>
            </a:r>
            <a:r>
              <a:rPr lang="zh-CN" altLang="en-US"/>
              <a:t>输出整型数据</a:t>
            </a:r>
            <a:r>
              <a:rPr lang="en-US" altLang="zh-CN"/>
              <a:t>x</a:t>
            </a:r>
            <a:r>
              <a:rPr lang="zh-CN" altLang="en-US"/>
              <a:t>：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cout&lt;&lt;x;</a:t>
            </a:r>
          </a:p>
          <a:p>
            <a:pPr lvl="2">
              <a:buNone/>
            </a:pPr>
            <a:r>
              <a:rPr lang="zh-CN" altLang="en-US"/>
              <a:t>相当于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cout.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&lt;&lt;(x)</a:t>
            </a:r>
          </a:p>
          <a:p>
            <a:pPr lvl="2"/>
            <a:r>
              <a:rPr lang="en-US" altLang="zh-CN"/>
              <a:t>cout</a:t>
            </a:r>
            <a:r>
              <a:rPr lang="zh-CN" altLang="en-US"/>
              <a:t>为对象名，</a:t>
            </a:r>
            <a:r>
              <a:rPr lang="en-US" altLang="zh-CN">
                <a:solidFill>
                  <a:srgbClr val="0000FF"/>
                </a:solidFill>
              </a:rPr>
              <a:t>operator</a:t>
            </a:r>
            <a:r>
              <a:rPr lang="en-US" altLang="zh-CN"/>
              <a:t>&lt;&lt;</a:t>
            </a:r>
            <a:r>
              <a:rPr lang="zh-CN" altLang="en-US"/>
              <a:t>相当于函数名</a:t>
            </a:r>
          </a:p>
          <a:p>
            <a:pPr lvl="1"/>
            <a:endParaRPr lang="zh-CN" altLang="en-US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插入与提取运算符重载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插入与提取运算符（</a:t>
            </a:r>
            <a:r>
              <a:rPr lang="en-US" altLang="zh-CN" dirty="0"/>
              <a:t>&lt;&lt;</a:t>
            </a:r>
            <a:r>
              <a:rPr lang="zh-CN" altLang="en-US" dirty="0"/>
              <a:t>和</a:t>
            </a:r>
            <a:r>
              <a:rPr lang="en-US" altLang="zh-CN" dirty="0"/>
              <a:t>&gt;&gt;</a:t>
            </a:r>
            <a:r>
              <a:rPr lang="zh-CN" altLang="en-US" dirty="0"/>
              <a:t>）无法直接实现用户自定义的类对象进行输入输出操作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/>
              <a:t>自定义一个</a:t>
            </a:r>
            <a:r>
              <a:rPr lang="en-US" altLang="zh-CN" dirty="0"/>
              <a:t>complex</a:t>
            </a:r>
            <a:r>
              <a:rPr lang="zh-CN" altLang="en-US" dirty="0"/>
              <a:t>类描述复数</a:t>
            </a:r>
            <a:endParaRPr lang="en-US" altLang="zh-CN" dirty="0"/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complex cp;</a:t>
            </a:r>
          </a:p>
          <a:p>
            <a:pPr lvl="2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&lt;&lt;cp&lt;&lt;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无法实现复数输出功能</a:t>
            </a:r>
            <a:endParaRPr lang="en-US" altLang="zh-CN" b="1" dirty="0">
              <a:solidFill>
                <a:srgbClr val="006600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/>
              <a:t>需要在类</a:t>
            </a:r>
            <a:r>
              <a:rPr lang="en-US" altLang="zh-CN" dirty="0"/>
              <a:t>complex</a:t>
            </a:r>
            <a:r>
              <a:rPr lang="zh-CN" altLang="en-US" dirty="0"/>
              <a:t>的定义中，对运算符</a:t>
            </a:r>
            <a:r>
              <a:rPr lang="en-US" altLang="zh-CN" dirty="0"/>
              <a:t>&lt;&lt;</a:t>
            </a:r>
            <a:r>
              <a:rPr lang="zh-CN" altLang="en-US" dirty="0"/>
              <a:t>进行重载，使其实现输出复数的功能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提取运算符</a:t>
            </a:r>
            <a:r>
              <a:rPr lang="en-US" altLang="zh-CN" dirty="0"/>
              <a:t>&gt;&gt;</a:t>
            </a:r>
            <a:r>
              <a:rPr lang="zh-CN" altLang="en-US" dirty="0"/>
              <a:t>同样需要进行重载实现输入功能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7504" y="2132857"/>
            <a:ext cx="8892480" cy="4296518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{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complex(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r0=0,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i0=0) {	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r=r0;i=i0;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	complex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+(complex c2);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*(complex c2);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in, complex&amp; com);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out,complex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com); 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}; 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928688" y="1556147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defRPr/>
            </a:pPr>
            <a:r>
              <a:rPr lang="zh-CN" altLang="en-US" sz="2000">
                <a:solidFill>
                  <a:schemeClr val="tx1"/>
                </a:solidFill>
              </a:rPr>
              <a:t>重载插入与提取运算符，实现复数的输入和输出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1127522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10.1】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+(complex c2)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c;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=r+c2.r;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=i+c2.i;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* (complex c2)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temp;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temp.r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=(r*c2.r)-(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*c2.i);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temp.i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=(r*c2.i)+(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*c2.r);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operator &gt;&gt; 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in, complex&amp; com)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in&gt;&gt;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in;  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不可缺少，因为函数返回类型为“</a:t>
            </a:r>
            <a:r>
              <a:rPr lang="en-US" altLang="zh-CN" sz="2000" b="1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istream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&amp;”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&lt;&lt; 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out, complex com)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out&lt;&lt;"("&lt;&lt;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&lt;&lt;", 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&lt;&lt;")"&lt;&lt;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out; 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不可缺少，因为函数返回类型为“</a:t>
            </a:r>
            <a:r>
              <a:rPr lang="en-US" altLang="zh-CN" sz="2000" b="1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ostream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&amp;”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c1(1,1), c2(2,3), c3, res;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&lt;&lt;"c1="&lt;&lt;c1&lt;&lt;"c2="&lt;&lt;c2;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res = c1+c2;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&lt;&lt;"c1+c2="&lt;&lt;res;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&lt;&lt;"c1*c2="&lt;&lt;c1*c2;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&lt;&lt;"Input c3:";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&gt;&gt;c3;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&lt;&lt;"c3+c3="&lt;&lt;c3+c3;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latin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注意输入输出语句中出现的类对象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以及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正是输入输出重载函数中引用型形参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out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以及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的对应实参。即是说，若使用“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&lt;&lt;c1;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”它将等同于调用运算符重载函数“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operator&lt;&lt;(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c1);”，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而使用“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&gt;&gt;c3;”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则等同于调用函数“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operator&gt;&gt;(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c3);”*/</a:t>
            </a:r>
          </a:p>
          <a:p>
            <a:pPr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程序执行后，屏幕显示结果为：</a:t>
            </a:r>
            <a:endParaRPr lang="en-US" altLang="zh-CN" sz="2800" b="1" dirty="0">
              <a:solidFill>
                <a:schemeClr val="accent6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c1=(1, 1)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c2=(2, 3)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c1+c2=(3, 4)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c1*c2=(-1, 5)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Input c3: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3 -5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c3+c3=(6, -10)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996492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2851274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55" name="矩形 54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ios</a:t>
            </a:r>
            <a:r>
              <a:rPr lang="zh-CN" altLang="en-US" dirty="0"/>
              <a:t>类中定义了一批公有的格式控制标志位以及一些成员函数</a:t>
            </a:r>
            <a:endParaRPr lang="en-US" altLang="zh-CN" dirty="0"/>
          </a:p>
          <a:p>
            <a:pPr lvl="2"/>
            <a:r>
              <a:rPr lang="zh-CN" altLang="en-US" dirty="0"/>
              <a:t>先用某些成员函数来设置标志位</a:t>
            </a:r>
            <a:endParaRPr lang="en-US" altLang="zh-CN" dirty="0"/>
          </a:p>
          <a:p>
            <a:pPr lvl="2"/>
            <a:r>
              <a:rPr lang="zh-CN" altLang="en-US" dirty="0"/>
              <a:t>再使用另一些成员函数来进行格式输出。</a:t>
            </a:r>
            <a:endParaRPr lang="en-US" altLang="zh-CN" dirty="0"/>
          </a:p>
          <a:p>
            <a:pPr lvl="1"/>
            <a:r>
              <a:rPr lang="en-US" altLang="zh-CN" dirty="0" err="1"/>
              <a:t>ios</a:t>
            </a:r>
            <a:r>
              <a:rPr lang="zh-CN" altLang="en-US" dirty="0"/>
              <a:t>类中还设置了一个</a:t>
            </a:r>
            <a:r>
              <a:rPr lang="en-US" altLang="zh-CN" dirty="0"/>
              <a:t>long</a:t>
            </a:r>
            <a:r>
              <a:rPr lang="zh-CN" altLang="en-US" dirty="0"/>
              <a:t>型的数据成员用来记录当前被设置的格式状态，该数据成员被称为格式控制标志字(或标志状态字)。标志字是由格式控制标志位来“合成”的。</a:t>
            </a:r>
          </a:p>
          <a:p>
            <a:pPr lvl="1"/>
            <a:r>
              <a:rPr lang="zh-CN" altLang="en-US" dirty="0"/>
              <a:t>注意，</a:t>
            </a:r>
            <a:r>
              <a:rPr lang="en-US" altLang="zh-CN" dirty="0" err="1"/>
              <a:t>ios</a:t>
            </a:r>
            <a:r>
              <a:rPr lang="zh-CN" altLang="en-US" dirty="0"/>
              <a:t>类作为诸多</a:t>
            </a:r>
            <a:r>
              <a:rPr lang="en-US" altLang="zh-CN" dirty="0"/>
              <a:t>I/O</a:t>
            </a:r>
            <a:r>
              <a:rPr lang="zh-CN" altLang="en-US" dirty="0"/>
              <a:t>流类的基类，其公有成员函数能够被各派生类的对象所直接调用</a:t>
            </a:r>
          </a:p>
          <a:p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类的公有成员函数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 "/>
            </a:pPr>
            <a:r>
              <a:rPr lang="zh-CN" altLang="en-US" sz="2800" dirty="0"/>
              <a:t>每一枚举常量值都代表着格式控制标志字中的某一个二进制位(</a:t>
            </a:r>
            <a:r>
              <a:rPr lang="en-US" altLang="zh-CN" sz="2800" dirty="0"/>
              <a:t>bit)，</a:t>
            </a:r>
            <a:r>
              <a:rPr lang="zh-CN" altLang="en-US" sz="2800" dirty="0"/>
              <a:t>当设置了某个标志位属性时，该位将取值“1”，否则该位取值“0”</a:t>
            </a:r>
            <a:endParaRPr lang="en-US" altLang="zh-CN" sz="2800" dirty="0"/>
          </a:p>
          <a:p>
            <a:pPr lvl="1">
              <a:defRPr/>
            </a:pPr>
            <a:r>
              <a:rPr lang="zh-CN" altLang="en-US" dirty="0"/>
              <a:t>格式控制标志字设置函数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setf</a:t>
            </a:r>
            <a:r>
              <a:rPr lang="en-US" altLang="zh-CN" dirty="0"/>
              <a:t>()</a:t>
            </a:r>
          </a:p>
          <a:p>
            <a:pPr lvl="2">
              <a:defRPr/>
            </a:pPr>
            <a:r>
              <a:rPr lang="en-US" altLang="zh-CN" dirty="0"/>
              <a:t>…</a:t>
            </a:r>
          </a:p>
          <a:p>
            <a:pPr lvl="1">
              <a:defRPr/>
            </a:pPr>
            <a:r>
              <a:rPr lang="zh-CN" altLang="en-US" dirty="0"/>
              <a:t>格式控制标志字重置函数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unsetf</a:t>
            </a:r>
            <a:r>
              <a:rPr lang="en-US" altLang="zh-CN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格式控制标志字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通过使用位运算符“|”将多个格式控制标志位属性进行“合成”。但从使用角度看，所设置的标志位属性不能产生互斥。</a:t>
            </a:r>
            <a:endParaRPr lang="en-US" altLang="zh-CN" dirty="0"/>
          </a:p>
          <a:p>
            <a:pPr lvl="1"/>
            <a:r>
              <a:rPr lang="zh-CN" altLang="en-US" dirty="0"/>
              <a:t>格式控制标志字中设立了三组平行的标志位，程序员应保障任何时刻只设置其中的某一个标志位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表示数制标志位的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dec、ios</a:t>
            </a:r>
            <a:r>
              <a:rPr lang="en-US" altLang="zh-CN" dirty="0"/>
              <a:t>::</a:t>
            </a:r>
            <a:r>
              <a:rPr lang="en-US" altLang="zh-CN" dirty="0" err="1"/>
              <a:t>oct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::hex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表示对齐标志位的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left、ios</a:t>
            </a:r>
            <a:r>
              <a:rPr lang="en-US" altLang="zh-CN" dirty="0"/>
              <a:t>::right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::internal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表示实数格式标志位的</a:t>
            </a:r>
            <a:r>
              <a:rPr lang="en-US" altLang="zh-CN" dirty="0" err="1"/>
              <a:t>ios</a:t>
            </a:r>
            <a:r>
              <a:rPr lang="en-US" altLang="zh-CN" dirty="0"/>
              <a:t>::scientific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::fixed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格式控制标志字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::flags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2296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来重新设置标志字并返回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表示各标志位的枚举常量，即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的取值包括(参看</a:t>
            </a:r>
            <a:r>
              <a:rPr lang="en-US" altLang="zh-CN" sz="2000" dirty="0">
                <a:solidFill>
                  <a:schemeClr val="tx1"/>
                </a:solidFill>
              </a:rPr>
              <a:t>P332-P333)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</a:t>
            </a:r>
            <a:r>
              <a:rPr lang="en-US" altLang="zh-CN" sz="2000" dirty="0" err="1">
                <a:solidFill>
                  <a:schemeClr val="tx1"/>
                </a:solidFill>
              </a:rPr>
              <a:t>skipws</a:t>
            </a:r>
            <a:r>
              <a:rPr lang="en-US" altLang="zh-CN" sz="2000" dirty="0">
                <a:solidFill>
                  <a:schemeClr val="tx1"/>
                </a:solidFill>
              </a:rPr>
              <a:t> = 0x0001</a:t>
            </a:r>
            <a:r>
              <a:rPr lang="zh-CN" altLang="en-US" sz="2000" dirty="0">
                <a:solidFill>
                  <a:schemeClr val="tx1"/>
                </a:solidFill>
              </a:rPr>
              <a:t>，即</a:t>
            </a:r>
            <a:r>
              <a:rPr lang="en-US" altLang="zh-CN" sz="2000" dirty="0">
                <a:solidFill>
                  <a:schemeClr val="tx1"/>
                </a:solidFill>
              </a:rPr>
              <a:t>000000…0001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::left 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::right 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...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</a:t>
            </a:r>
            <a:r>
              <a:rPr lang="en-US" altLang="zh-CN" sz="2000" dirty="0" err="1">
                <a:solidFill>
                  <a:schemeClr val="tx1"/>
                </a:solidFill>
              </a:rPr>
              <a:t>stdio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flags(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 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5444579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返回当前的标志字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5015954"/>
            <a:ext cx="17940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flags();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setf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288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来设置指定的格式控制标志位。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注意，与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</a:rPr>
              <a:t>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函数的“替换”方式不同，此处为“添加”方式，即是说，它并不更改其它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不涉及到的那些标志位的当前值。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32993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setf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 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4721721"/>
            <a:ext cx="7786687" cy="1443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设置指定的格式控制标志位的值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首先将第二参数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lMask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所指定的那些位清零</a:t>
            </a:r>
            <a:endParaRPr lang="en-US" altLang="zh-CN" dirty="0">
              <a:solidFill>
                <a:schemeClr val="tx1"/>
              </a:solidFill>
              <a:ea typeface="黑体" pitchFamily="2" charset="-122"/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而后用第一参数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所给定的值来重置这些标志位</a:t>
            </a:r>
            <a:endParaRPr lang="en-US" altLang="zh-CN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293096"/>
            <a:ext cx="5011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setf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,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lMasks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setf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72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::hex,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basefield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dec|ios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oct|ios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::hex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66832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设置数制标志位时不产生互斥，例如设置16进制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10190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::right,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adjustfield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adjustfield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left|ios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right|ios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::internal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66479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设置对齐标志位时不产生互斥，例如设置左对齐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1031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::fixed,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floatfield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scientific|ios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::fixed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75713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设置实数格式标志位时不产生互斥，例如设置定点格式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其它格式控制函数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lFlags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来清除指定的格式控制标志位。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5872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unsetf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fill(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cFill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将“填充字符”设置为</a:t>
            </a:r>
            <a:r>
              <a:rPr lang="en-US" altLang="zh-CN" sz="2000" dirty="0" err="1">
                <a:solidFill>
                  <a:schemeClr val="tx1"/>
                </a:solidFill>
              </a:rPr>
              <a:t>cFill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并返回原“填充字符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10406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::fill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其它格式控制函数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3607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precision(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设置浮点数精度为</a:t>
            </a:r>
            <a:r>
              <a:rPr lang="en-US" altLang="zh-CN" sz="2000" dirty="0" err="1">
                <a:solidFill>
                  <a:schemeClr val="tx1"/>
                </a:solidFill>
              </a:rPr>
              <a:t>np</a:t>
            </a:r>
            <a:r>
              <a:rPr lang="zh-CN" altLang="en-US" sz="2000" dirty="0">
                <a:solidFill>
                  <a:schemeClr val="tx1"/>
                </a:solidFill>
              </a:rPr>
              <a:t>并返回原精度。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当格式为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::scientific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::fixed</a:t>
            </a:r>
            <a:r>
              <a:rPr lang="zh-CN" altLang="en-US" sz="2000" dirty="0">
                <a:solidFill>
                  <a:schemeClr val="tx1"/>
                </a:solidFill>
              </a:rPr>
              <a:t>时，精度</a:t>
            </a:r>
            <a:r>
              <a:rPr lang="en-US" altLang="zh-CN" sz="2000" dirty="0" err="1">
                <a:solidFill>
                  <a:schemeClr val="tx1"/>
                </a:solidFill>
              </a:rPr>
              <a:t>np</a:t>
            </a:r>
            <a:r>
              <a:rPr lang="zh-CN" altLang="en-US" sz="2000" dirty="0">
                <a:solidFill>
                  <a:schemeClr val="tx1"/>
                </a:solidFill>
              </a:rPr>
              <a:t>指小数点后的位数，  否则指有效数字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9832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::precision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4508475"/>
            <a:ext cx="7786687" cy="16568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width(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nw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设置当前被显示数据的域宽</a:t>
            </a:r>
            <a:r>
              <a:rPr lang="en-US" altLang="zh-CN" sz="2000" dirty="0" err="1">
                <a:solidFill>
                  <a:schemeClr val="tx1"/>
                </a:solidFill>
              </a:rPr>
              <a:t>nw</a:t>
            </a:r>
            <a:r>
              <a:rPr lang="zh-CN" altLang="en-US" sz="2000" dirty="0">
                <a:solidFill>
                  <a:schemeClr val="tx1"/>
                </a:solidFill>
              </a:rPr>
              <a:t>并返回原域宽。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默认值为0，将按实际需要的域宽进行输出。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此设置只对随后的一个数据有效，而后系统立刻恢复域宽为系统默认值0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079850"/>
            <a:ext cx="14686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::width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928813"/>
            <a:ext cx="8229600" cy="4500562"/>
          </a:xfrm>
        </p:spPr>
        <p:txBody>
          <a:bodyPr/>
          <a:lstStyle/>
          <a:p>
            <a:r>
              <a:rPr lang="zh-CN" altLang="en-US" dirty="0"/>
              <a:t>可直接用于提取和插入算符(“&gt;&gt;”和“&lt;&lt;”)之后，而不像格式控制成员函数那样须被单独调用</a:t>
            </a:r>
            <a:endParaRPr lang="en-US" altLang="zh-CN" dirty="0"/>
          </a:p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中定义的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无参格式控制符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ends</a:t>
            </a: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ws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dec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hex</a:t>
            </a: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oct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格式控制符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3779912" y="2880000"/>
            <a:ext cx="53285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iomanip.h</a:t>
            </a:r>
            <a:r>
              <a:rPr lang="zh-CN" altLang="en-US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中定义的</a:t>
            </a:r>
            <a:endParaRPr lang="en-US" altLang="zh-CN" sz="2400" dirty="0">
              <a:latin typeface="Courier New" pitchFamily="49" charset="0"/>
              <a:ea typeface="黑体" pitchFamily="2" charset="-122"/>
              <a:cs typeface="Courier New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lang="zh-CN" altLang="en-US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有参格式控制符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黑体" pitchFamily="2" charset="-122"/>
              <a:cs typeface="Courier New" pitchFamily="49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setbase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base)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resetiosflags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(long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lFlags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setiosflags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(long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lFlags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setfill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(char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cFill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setprecision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np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nw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  <a:endParaRPr lang="zh-CN" altLang="en-US" sz="2000" b="1" dirty="0" err="1"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1008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002834"/>
            <a:ext cx="5356225" cy="2642190"/>
            <a:chOff x="1643042" y="3218860"/>
            <a:chExt cx="5356246" cy="264220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435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输入输出格式控制函数的使用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10.2】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132856"/>
            <a:ext cx="85689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ios.basefield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输出：112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&lt;&lt;“ ”&lt;&lt;(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dec|ios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oct|ios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::hex)&lt;&lt;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输出：112，即三个格式控制字进行按位异或运算的值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adjustfield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&lt;&lt;“ ”&lt;&lt;(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left|ios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right|ios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::internal);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输出：14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输出：6144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&lt;&lt;“”&lt;&lt;(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scientific|ios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::fixed)&lt;&lt;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  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052736"/>
            <a:ext cx="8153400" cy="541974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flags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将重新设置标志字，“替换”方式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showbase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输出：128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输出：256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 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cout.unsetf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输出：0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setf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为“添加”方式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showbase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输出：128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输出：384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cout.unsetf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输出：128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435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输入输出格式控制函数与格式控制符的使用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10.3】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132856"/>
            <a:ext cx="856895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iomanip.h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只管随后一个数的域宽 </a:t>
            </a:r>
          </a:p>
          <a:p>
            <a:pPr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478527.4272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27.4272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lvl="2"/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当格式为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::scientific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::fixed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时，浮点数精度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指小数点后的位数，否则指有效数字，此时设置浮点数的有效数字为3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	    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//4785    27.4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052736"/>
            <a:ext cx="8153400" cy="541974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     27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(2)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设置浮点数的有效数字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::fixed,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今后以定点格式显示浮点数(无指数部分)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(3);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当格式为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::fixed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时，设置小数点后的位数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 27.427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3744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54" name="矩形 53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55" name="矩形 54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读写磁盘文件的一般处理过程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1475656" y="1916832"/>
          <a:ext cx="6131024" cy="2076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457200" y="4005063"/>
            <a:ext cx="8229600" cy="17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dirty="0">
                <a:latin typeface="+mn-lt"/>
                <a:ea typeface="黑体" pitchFamily="2" charset="-122"/>
              </a:rPr>
              <a:t>“</a:t>
            </a:r>
            <a:r>
              <a:rPr lang="zh-CN" altLang="en-US" sz="2400" dirty="0">
                <a:latin typeface="+mn-lt"/>
                <a:ea typeface="黑体" pitchFamily="2" charset="-122"/>
              </a:rPr>
              <a:t>打开文件”通常通过构造函数自动完成（也可显式调用成员函数</a:t>
            </a:r>
            <a:r>
              <a:rPr lang="en-US" altLang="zh-CN" sz="2400" dirty="0">
                <a:latin typeface="+mn-lt"/>
                <a:ea typeface="黑体" pitchFamily="2" charset="-122"/>
              </a:rPr>
              <a:t>open</a:t>
            </a:r>
            <a:r>
              <a:rPr lang="zh-CN" altLang="en-US" sz="2400" dirty="0">
                <a:latin typeface="+mn-lt"/>
                <a:ea typeface="黑体" pitchFamily="2" charset="-122"/>
              </a:rPr>
              <a:t>完成）</a:t>
            </a:r>
            <a:endParaRPr lang="en-US" altLang="zh-CN" sz="2400" dirty="0">
              <a:latin typeface="+mn-lt"/>
              <a:ea typeface="黑体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“关闭文件”通常通过使用“&lt;流类对象名&gt;.</a:t>
            </a:r>
            <a:r>
              <a:rPr lang="en-US" altLang="zh-CN" sz="2400" dirty="0">
                <a:latin typeface="+mn-lt"/>
                <a:ea typeface="黑体" pitchFamily="2" charset="-122"/>
              </a:rPr>
              <a:t>close();”</a:t>
            </a:r>
            <a:r>
              <a:rPr lang="zh-CN" altLang="en-US" sz="2400" dirty="0">
                <a:latin typeface="+mn-lt"/>
                <a:ea typeface="黑体" pitchFamily="2" charset="-122"/>
              </a:rPr>
              <a:t>来显式完成。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outfile1("myfile1.txt");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ofstream</a:t>
            </a:r>
            <a:r>
              <a:rPr lang="zh-CN" altLang="en-US" dirty="0"/>
              <a:t>类的对象</a:t>
            </a:r>
            <a:r>
              <a:rPr lang="en-US" altLang="zh-CN" dirty="0"/>
              <a:t>outfile1；</a:t>
            </a:r>
            <a:r>
              <a:rPr lang="zh-CN" altLang="en-US" dirty="0"/>
              <a:t>使流类对象</a:t>
            </a:r>
            <a:r>
              <a:rPr lang="en-US" altLang="zh-CN" dirty="0"/>
              <a:t>outfile1</a:t>
            </a:r>
            <a:r>
              <a:rPr lang="zh-CN" altLang="en-US" dirty="0"/>
              <a:t>与磁盘文件"</a:t>
            </a:r>
            <a:r>
              <a:rPr lang="en-US" altLang="zh-CN" dirty="0"/>
              <a:t>myfile1.txt"</a:t>
            </a:r>
            <a:r>
              <a:rPr lang="zh-CN" altLang="en-US" dirty="0"/>
              <a:t>相联系；并打开用于“写”的磁盘文件"</a:t>
            </a:r>
            <a:r>
              <a:rPr lang="en-US" altLang="zh-CN" dirty="0"/>
              <a:t>myfile1.txt"。</a:t>
            </a: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outfile1;  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ofstream</a:t>
            </a:r>
            <a:r>
              <a:rPr lang="zh-CN" altLang="en-US" dirty="0"/>
              <a:t>类的对象</a:t>
            </a:r>
            <a:r>
              <a:rPr lang="en-US" altLang="zh-CN" dirty="0"/>
              <a:t>outfile1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outfile1.open("myfile1.txt");  </a:t>
            </a:r>
          </a:p>
          <a:p>
            <a:pPr lvl="1"/>
            <a:r>
              <a:rPr lang="zh-CN" altLang="en-US" dirty="0"/>
              <a:t>显式调用成员函数</a:t>
            </a:r>
            <a:r>
              <a:rPr lang="en-US" altLang="zh-CN" dirty="0"/>
              <a:t>open</a:t>
            </a:r>
            <a:r>
              <a:rPr lang="zh-CN" altLang="en-US" dirty="0"/>
              <a:t>来打开文件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::in,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参数:</a:t>
            </a:r>
          </a:p>
          <a:p>
            <a:pPr lvl="2"/>
            <a:r>
              <a:rPr lang="en-US" altLang="zh-CN" dirty="0" err="1"/>
              <a:t>szName</a:t>
            </a:r>
            <a:r>
              <a:rPr lang="en-US" altLang="zh-CN" dirty="0"/>
              <a:t> -- </a:t>
            </a:r>
            <a:r>
              <a:rPr lang="zh-CN" altLang="en-US" dirty="0"/>
              <a:t>文件名；</a:t>
            </a:r>
          </a:p>
          <a:p>
            <a:pPr lvl="2"/>
            <a:r>
              <a:rPr lang="en-US" altLang="zh-CN" dirty="0" err="1"/>
              <a:t>nMode</a:t>
            </a:r>
            <a:r>
              <a:rPr lang="en-US" altLang="zh-CN" dirty="0"/>
              <a:t>  -- </a:t>
            </a:r>
            <a:r>
              <a:rPr lang="zh-CN" altLang="en-US" dirty="0"/>
              <a:t>打开文件的方式。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::in    --  </a:t>
            </a:r>
            <a:r>
              <a:rPr lang="zh-CN" altLang="en-US" dirty="0"/>
              <a:t>以读(输入)为目的打开。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nocreate</a:t>
            </a:r>
            <a:r>
              <a:rPr lang="en-US" altLang="zh-CN" dirty="0"/>
              <a:t> -- </a:t>
            </a:r>
            <a:r>
              <a:rPr lang="zh-CN" altLang="en-US" dirty="0"/>
              <a:t>仅打开一个已存在文件。  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::binary   -- </a:t>
            </a:r>
            <a:r>
              <a:rPr lang="zh-CN" altLang="en-US" dirty="0"/>
              <a:t>打开二进制文件。 </a:t>
            </a:r>
          </a:p>
          <a:p>
            <a:pPr lvl="2"/>
            <a:r>
              <a:rPr lang="en-US" altLang="zh-CN" dirty="0" err="1"/>
              <a:t>nProt</a:t>
            </a:r>
            <a:r>
              <a:rPr lang="en-US" altLang="zh-CN" dirty="0"/>
              <a:t>  -- </a:t>
            </a:r>
            <a:r>
              <a:rPr lang="zh-CN" altLang="en-US" dirty="0"/>
              <a:t>指定所打开文件的保护方式。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::out,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参数:</a:t>
            </a:r>
          </a:p>
          <a:p>
            <a:pPr lvl="2"/>
            <a:r>
              <a:rPr lang="en-US" altLang="zh-CN" dirty="0" err="1"/>
              <a:t>szName</a:t>
            </a:r>
            <a:r>
              <a:rPr lang="en-US" altLang="zh-CN" dirty="0"/>
              <a:t> -- </a:t>
            </a:r>
            <a:r>
              <a:rPr lang="zh-CN" altLang="en-US" dirty="0"/>
              <a:t>文件名；</a:t>
            </a:r>
          </a:p>
          <a:p>
            <a:pPr lvl="2"/>
            <a:r>
              <a:rPr lang="en-US" altLang="zh-CN" dirty="0" err="1"/>
              <a:t>nMode</a:t>
            </a:r>
            <a:r>
              <a:rPr lang="en-US" altLang="zh-CN" dirty="0"/>
              <a:t>  -- </a:t>
            </a:r>
            <a:r>
              <a:rPr lang="zh-CN" altLang="en-US" dirty="0"/>
              <a:t>打开文件的方式。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::out --  </a:t>
            </a:r>
            <a:r>
              <a:rPr lang="zh-CN" altLang="en-US" dirty="0"/>
              <a:t>以写(输出)为目的打开文件。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trunc</a:t>
            </a:r>
            <a:r>
              <a:rPr lang="en-US" altLang="zh-CN" dirty="0"/>
              <a:t> -- </a:t>
            </a:r>
            <a:r>
              <a:rPr lang="zh-CN" altLang="en-US" dirty="0"/>
              <a:t>若文件存在，则将文件长度截为0。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::binary  -- </a:t>
            </a:r>
            <a:r>
              <a:rPr lang="zh-CN" altLang="en-US" dirty="0"/>
              <a:t>打开二进制文件。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::app --  </a:t>
            </a:r>
            <a:r>
              <a:rPr lang="zh-CN" altLang="en-US" dirty="0"/>
              <a:t>以追加方式打开。  </a:t>
            </a:r>
          </a:p>
          <a:p>
            <a:pPr lvl="3"/>
            <a:r>
              <a:rPr lang="zh-CN" altLang="en-US" dirty="0"/>
              <a:t>...</a:t>
            </a:r>
          </a:p>
          <a:p>
            <a:pPr lvl="2"/>
            <a:r>
              <a:rPr lang="en-US" altLang="zh-CN" dirty="0" err="1"/>
              <a:t>nProt</a:t>
            </a:r>
            <a:r>
              <a:rPr lang="en-US" altLang="zh-CN" dirty="0"/>
              <a:t> -- </a:t>
            </a:r>
            <a:r>
              <a:rPr lang="zh-CN" altLang="en-US" dirty="0"/>
              <a:t>指定所打开文件的保护方式。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参数含义和用法与</a:t>
            </a:r>
            <a:r>
              <a:rPr lang="en-US" altLang="zh-CN" dirty="0" err="1"/>
              <a:t>ofstream</a:t>
            </a:r>
            <a:r>
              <a:rPr lang="zh-CN" altLang="en-US" dirty="0"/>
              <a:t>构造函数处相同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流类库的特点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语言自己的支持</a:t>
            </a:r>
            <a:r>
              <a:rPr lang="en-US" altLang="zh-CN" dirty="0"/>
              <a:t>I/O </a:t>
            </a:r>
            <a:r>
              <a:rPr lang="zh-CN" altLang="en-US" dirty="0"/>
              <a:t>操作的流类库代替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函数族，是一个明显的进步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 err="1"/>
              <a:t>printf</a:t>
            </a:r>
            <a:r>
              <a:rPr lang="zh-CN" altLang="en-US" dirty="0"/>
              <a:t>函数族</a:t>
            </a:r>
            <a:endParaRPr lang="en-US" altLang="zh-CN" dirty="0"/>
          </a:p>
          <a:p>
            <a:pPr lvl="2"/>
            <a:r>
              <a:rPr lang="zh-CN" altLang="en-US" dirty="0"/>
              <a:t>由一族函数，控制输入输出，例如：</a:t>
            </a:r>
            <a:endParaRPr lang="en-US" altLang="zh-CN" dirty="0"/>
          </a:p>
          <a:p>
            <a:pPr lvl="3"/>
            <a:r>
              <a:rPr lang="en-US" altLang="zh-CN" dirty="0" err="1"/>
              <a:t>printf</a:t>
            </a:r>
            <a:r>
              <a:rPr lang="en-US" altLang="zh-CN" dirty="0"/>
              <a:t>()</a:t>
            </a:r>
          </a:p>
          <a:p>
            <a:pPr lvl="3"/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语言的流类库</a:t>
            </a:r>
            <a:endParaRPr lang="en-US" altLang="zh-CN" dirty="0"/>
          </a:p>
          <a:p>
            <a:pPr lvl="2"/>
            <a:r>
              <a:rPr lang="zh-CN" altLang="en-US" dirty="0"/>
              <a:t>将输入输出封装成流类，调用相关成员函数控制输入输出，例如：</a:t>
            </a:r>
            <a:endParaRPr lang="en-US" altLang="zh-CN" dirty="0"/>
          </a:p>
          <a:p>
            <a:pPr lvl="3"/>
            <a:r>
              <a:rPr lang="en-US" altLang="zh-CN" dirty="0" err="1"/>
              <a:t>cout</a:t>
            </a:r>
            <a:r>
              <a:rPr lang="en-US" altLang="zh-CN" dirty="0"/>
              <a:t>&lt;&lt;a</a:t>
            </a:r>
          </a:p>
          <a:p>
            <a:pPr lvl="3"/>
            <a:r>
              <a:rPr lang="en-US" altLang="zh-CN" dirty="0" err="1"/>
              <a:t>cin</a:t>
            </a:r>
            <a:r>
              <a:rPr lang="en-US" altLang="zh-CN" dirty="0"/>
              <a:t>&gt;&gt;b</a:t>
            </a:r>
          </a:p>
          <a:p>
            <a:pPr lvl="3"/>
            <a:r>
              <a:rPr lang="en-US" altLang="zh-CN" dirty="0" err="1"/>
              <a:t>cout.width</a:t>
            </a:r>
            <a:r>
              <a:rPr lang="en-US" altLang="zh-CN" dirty="0"/>
              <a:t>(10)</a:t>
            </a:r>
          </a:p>
          <a:p>
            <a:pPr lvl="1"/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</a:t>
            </a:r>
            <a:r>
              <a:rPr lang="en-US" altLang="zh-CN" dirty="0"/>
              <a:t>open</a:t>
            </a:r>
            <a:r>
              <a:rPr lang="zh-CN" altLang="en-US" dirty="0"/>
              <a:t>成员函数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::out,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27655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27655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 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25811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 "/>
            </a:pPr>
            <a:r>
              <a:rPr lang="en-US" altLang="zh-CN" sz="2800" dirty="0" err="1"/>
              <a:t>ifstream</a:t>
            </a:r>
            <a:r>
              <a:rPr lang="zh-CN" altLang="en-US" sz="2800" dirty="0"/>
              <a:t>类由</a:t>
            </a:r>
            <a:r>
              <a:rPr lang="en-US" altLang="zh-CN" sz="2800" dirty="0" err="1"/>
              <a:t>istream</a:t>
            </a:r>
            <a:r>
              <a:rPr lang="zh-CN" altLang="en-US" sz="2800" dirty="0"/>
              <a:t>类所派生，而</a:t>
            </a:r>
            <a:r>
              <a:rPr lang="en-US" altLang="zh-CN" sz="2800" dirty="0" err="1"/>
              <a:t>istream</a:t>
            </a:r>
            <a:r>
              <a:rPr lang="zh-CN" altLang="en-US" sz="2800" dirty="0"/>
              <a:t>类中预定义了公有的运算符重载函数“</a:t>
            </a:r>
            <a:r>
              <a:rPr lang="en-US" altLang="zh-CN" sz="2800" dirty="0"/>
              <a:t>operator &gt;&gt;”，</a:t>
            </a:r>
            <a:r>
              <a:rPr lang="zh-CN" altLang="en-US" sz="2800" dirty="0"/>
              <a:t>所以，</a:t>
            </a:r>
            <a:r>
              <a:rPr lang="en-US" altLang="zh-CN" sz="2800" dirty="0" err="1"/>
              <a:t>ifstream</a:t>
            </a:r>
            <a:r>
              <a:rPr lang="zh-CN" altLang="en-US" sz="2800" dirty="0"/>
              <a:t>流（类对象）可以使用预定义的算符“&gt;&gt;”来对自定义磁盘文件进行“读”操作（允许通过派生类对象直接调用其基类的公有成员函数）；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使用插入运算符</a:t>
            </a:r>
            <a:r>
              <a:rPr lang="en-US" altLang="zh-CN" dirty="0"/>
              <a:t>&gt;&gt;</a:t>
            </a:r>
            <a:r>
              <a:rPr lang="zh-CN" altLang="en-US" dirty="0"/>
              <a:t>读文件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ofstream</a:t>
            </a:r>
            <a:r>
              <a:rPr lang="zh-CN" altLang="en-US" dirty="0"/>
              <a:t>类由</a:t>
            </a:r>
            <a:r>
              <a:rPr lang="en-US" altLang="zh-CN" dirty="0" err="1"/>
              <a:t>ostream</a:t>
            </a:r>
            <a:r>
              <a:rPr lang="zh-CN" altLang="en-US" dirty="0"/>
              <a:t>类所派生，而</a:t>
            </a:r>
            <a:r>
              <a:rPr lang="en-US" altLang="zh-CN" dirty="0" err="1"/>
              <a:t>ostream</a:t>
            </a:r>
            <a:r>
              <a:rPr lang="zh-CN" altLang="en-US" dirty="0"/>
              <a:t>类中预定义了公有的运算符重载函数“</a:t>
            </a:r>
            <a:r>
              <a:rPr lang="en-US" altLang="zh-CN" dirty="0"/>
              <a:t>operator &lt;&lt;”，</a:t>
            </a:r>
            <a:r>
              <a:rPr lang="zh-CN" altLang="en-US" dirty="0"/>
              <a:t>所以，</a:t>
            </a:r>
            <a:r>
              <a:rPr lang="en-US" altLang="zh-CN" dirty="0" err="1"/>
              <a:t>ofstream</a:t>
            </a:r>
            <a:r>
              <a:rPr lang="zh-CN" altLang="en-US" dirty="0"/>
              <a:t>流（类对象）可以使用预定义的算符“&lt;&lt;”来对自定义磁盘文件进行“写”操作；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使用提取运算符</a:t>
            </a:r>
            <a:r>
              <a:rPr lang="en-US" altLang="zh-CN" dirty="0"/>
              <a:t>&lt;&lt;</a:t>
            </a:r>
            <a:r>
              <a:rPr lang="zh-CN" altLang="en-US" dirty="0"/>
              <a:t>写文件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zh-CN" altLang="en-US" dirty="0"/>
              <a:t>类由</a:t>
            </a:r>
            <a:r>
              <a:rPr lang="en-US" altLang="zh-CN" dirty="0" err="1"/>
              <a:t>iostream</a:t>
            </a:r>
            <a:r>
              <a:rPr lang="zh-CN" altLang="en-US" dirty="0"/>
              <a:t>所派生，</a:t>
            </a:r>
            <a:r>
              <a:rPr lang="en-US" altLang="zh-CN" dirty="0" err="1"/>
              <a:t>iostream</a:t>
            </a:r>
            <a:r>
              <a:rPr lang="zh-CN" altLang="en-US" dirty="0"/>
              <a:t>类由</a:t>
            </a:r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ostream</a:t>
            </a:r>
            <a:r>
              <a:rPr lang="zh-CN" altLang="en-US" dirty="0"/>
              <a:t>类共同派生，所以，</a:t>
            </a:r>
            <a:r>
              <a:rPr lang="en-US" altLang="zh-CN" dirty="0" err="1"/>
              <a:t>fstream</a:t>
            </a:r>
            <a:r>
              <a:rPr lang="zh-CN" altLang="en-US" dirty="0"/>
              <a:t>流（类对象）可以使用预定义的算符“&gt;&gt;”和“&lt;&lt;”来对自定义磁盘文件进行“读” 与“写”操作</a:t>
            </a:r>
            <a:endParaRPr lang="en-US" altLang="zh-CN" dirty="0"/>
          </a:p>
          <a:p>
            <a:pPr lvl="1"/>
            <a:r>
              <a:rPr lang="zh-CN" altLang="en-US" dirty="0"/>
              <a:t>使用预定义的算符“&lt;&lt;”来进行“写”操作时，为了今后能正确读出，数据间要人为地添加分隔符（比如空格），这与用算符“&gt;&gt;”来进行“读”操作时遇空格或换行均结束一个数据相呼应。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使用插入和提取运算符读写文件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下述示例程序做了如下的3件事：1) 往文件写数据；2) 往文件尾部追加数据； 3) 从文件读出数据并显示在屏幕上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10.4】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416820"/>
            <a:ext cx="8532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//1)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往文件写数据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 outfile1("myfile1.txt");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以“写”方式打开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outfile1&lt;&lt;"Hello!...CHINA!  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Nankai_University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outfile1.close();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//2)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往文件尾部追加数据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outfile1.open("myfile1.txt",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::app); 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以“追加”方式打开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x=1212, y=6868;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outfile1&lt;&lt;x&lt;&lt;" "&lt;&lt;y&lt;&lt;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注意，数据间要人为添加分割符空格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outfile1.close();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7200" y="1124744"/>
            <a:ext cx="8258204" cy="520543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//3)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从文件读出数据并显示在屏幕上。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str1[80], str2[80];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x2,y2;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heavy" strike="noStrike" kern="1200" cap="none" spc="0" normalizeH="0" baseline="0" noProof="0" dirty="0" err="1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kumimoji="0" lang="en-US" altLang="zh-CN" b="1" i="0" u="heavy" strike="noStrike" kern="1200" cap="none" spc="0" normalizeH="0" baseline="0" noProof="0" dirty="0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infile1("myfile1.txt");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以读方式打开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heavy" strike="noStrike" kern="1200" cap="none" spc="0" normalizeH="0" baseline="0" noProof="0" dirty="0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infile1&gt;&gt;str1&gt;&gt;str2; 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使用“&gt;&gt;”读(遇空格、换行均结束)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infile1&gt;&gt;x2&gt;&gt;y2;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infile1.close();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&lt;&lt;"str1="&lt;&lt;str1&lt;&lt;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&lt;&lt;"str2="&lt;&lt;str2&lt;&lt;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&lt;&lt;"x2="&lt;&lt;x2&lt;&lt;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&lt;&lt;"y2="&lt;&lt;y2&lt;&lt;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程序执行后的显示结果如下：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str1=Hello!...CHINA!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str2=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Nankai_University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x2=1212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y2=6868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文件流类的成员函数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读写字符</a:t>
            </a: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多用于读写文本文件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7588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get()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put()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读写二进制数据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多用于读写二进制文件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21707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read()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write()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读字符串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多用于读文本文件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12987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getline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get(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功能：从自定义文件中读出1个字符放入引用</a:t>
            </a:r>
            <a:r>
              <a:rPr lang="en-US" altLang="zh-CN" dirty="0" err="1"/>
              <a:t>rch</a:t>
            </a:r>
            <a:r>
              <a:rPr lang="zh-CN" altLang="en-US" dirty="0"/>
              <a:t>中。</a:t>
            </a:r>
          </a:p>
          <a:p>
            <a:pPr>
              <a:spcBef>
                <a:spcPts val="12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put(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功能：将字符</a:t>
            </a:r>
            <a:r>
              <a:rPr lang="en-US" altLang="zh-CN" dirty="0" err="1"/>
              <a:t>ch</a:t>
            </a:r>
            <a:r>
              <a:rPr lang="zh-CN" altLang="en-US" dirty="0"/>
              <a:t>写到自定义文件中。</a:t>
            </a:r>
          </a:p>
          <a:p>
            <a:pPr algn="just"/>
            <a:r>
              <a:rPr lang="zh-CN" altLang="en-US" dirty="0"/>
              <a:t>注意，</a:t>
            </a:r>
            <a:r>
              <a:rPr lang="en-US" altLang="zh-CN" dirty="0"/>
              <a:t>put</a:t>
            </a:r>
            <a:r>
              <a:rPr lang="zh-CN" altLang="en-US" dirty="0"/>
              <a:t>实际上只是</a:t>
            </a:r>
            <a:r>
              <a:rPr lang="en-US" altLang="zh-CN" dirty="0" err="1"/>
              <a:t>ostream</a:t>
            </a:r>
            <a:r>
              <a:rPr lang="zh-CN" altLang="en-US" dirty="0"/>
              <a:t>类中定义的公有成员函数，当然通过其派生类</a:t>
            </a:r>
            <a:r>
              <a:rPr lang="en-US" altLang="zh-CN" dirty="0" err="1"/>
              <a:t>ofstream</a:t>
            </a:r>
            <a:r>
              <a:rPr lang="zh-CN" altLang="en-US" dirty="0"/>
              <a:t>的类对象也可以直接对它进行调用。同理，通过</a:t>
            </a:r>
            <a:r>
              <a:rPr lang="en-US" altLang="zh-CN" dirty="0" err="1"/>
              <a:t>ifstream</a:t>
            </a:r>
            <a:r>
              <a:rPr lang="zh-CN" altLang="en-US" dirty="0"/>
              <a:t>的类对象可以直接调用</a:t>
            </a:r>
            <a:r>
              <a:rPr lang="en-US" altLang="zh-CN" dirty="0"/>
              <a:t>get。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get()</a:t>
            </a:r>
            <a:r>
              <a:rPr lang="zh-CN" altLang="en-US" dirty="0"/>
              <a:t>与</a:t>
            </a:r>
            <a:r>
              <a:rPr lang="en-US" altLang="zh-CN" dirty="0"/>
              <a:t>put()</a:t>
            </a:r>
            <a:r>
              <a:rPr lang="zh-CN" altLang="en-US" dirty="0"/>
              <a:t>读写文本文件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从键盘输入任一个字符串，通过</a:t>
            </a:r>
            <a:r>
              <a:rPr lang="en-US" altLang="zh-CN" sz="2000" dirty="0">
                <a:solidFill>
                  <a:schemeClr val="tx1"/>
                </a:solidFill>
              </a:rPr>
              <a:t>put</a:t>
            </a:r>
            <a:r>
              <a:rPr lang="zh-CN" altLang="en-US" sz="2000" dirty="0">
                <a:solidFill>
                  <a:schemeClr val="tx1"/>
                </a:solidFill>
              </a:rPr>
              <a:t>将其写到自定义磁盘文件“</a:t>
            </a:r>
            <a:r>
              <a:rPr lang="en-US" altLang="zh-CN" sz="2000" dirty="0">
                <a:solidFill>
                  <a:schemeClr val="tx1"/>
                </a:solidFill>
              </a:rPr>
              <a:t>putgetfile.txt”</a:t>
            </a:r>
            <a:r>
              <a:rPr lang="zh-CN" altLang="en-US" sz="2000" dirty="0">
                <a:solidFill>
                  <a:schemeClr val="tx1"/>
                </a:solidFill>
              </a:rPr>
              <a:t>中，而后再使用</a:t>
            </a:r>
            <a:r>
              <a:rPr lang="en-US" altLang="zh-CN" sz="2000" dirty="0">
                <a:solidFill>
                  <a:schemeClr val="tx1"/>
                </a:solidFill>
              </a:rPr>
              <a:t>get</a:t>
            </a:r>
            <a:r>
              <a:rPr lang="zh-CN" altLang="en-US" sz="2000" dirty="0">
                <a:solidFill>
                  <a:schemeClr val="tx1"/>
                </a:solidFill>
              </a:rPr>
              <a:t>从该文件中读出所写串并显示在屏幕上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10.5】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84305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main() {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键盘输入字符串，通过</a:t>
            </a:r>
            <a:r>
              <a:rPr lang="en-US" altLang="zh-CN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zh-CN" altLang="en-US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将其写到自定义磁盘文件中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[80];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&lt;&lt;"Input string:"&lt;&lt;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("putgetfile.txt"); 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fout.put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++]);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&lt;&lt;“--------------------”&lt;&lt;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052736"/>
            <a:ext cx="748883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而后使用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从文件中读出该串显示在屏幕上</a:t>
            </a: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fin("putgetfile.txt"); 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(!fin.eof()){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从头读到文件结束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当前符号非文件结束符时继续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注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成员函数</a:t>
            </a:r>
            <a:r>
              <a:rPr lang="en-US" altLang="zh-CN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在读到文件结束时方返回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程序执行后的显示结果如下：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Input string: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 operating -- using 'put' and 'get', OK! 12345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--------------------------------------------------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File operating -- using 'put' and 'get', OK! 12345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63688" y="2420888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流类库的特点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	C++</a:t>
            </a:r>
            <a:r>
              <a:rPr lang="zh-CN" altLang="en-US" dirty="0"/>
              <a:t>语言的输入输出操作(功能)是由它所预定义的输入</a:t>
            </a:r>
            <a:r>
              <a:rPr lang="en-US" altLang="zh-CN" dirty="0"/>
              <a:t>/</a:t>
            </a:r>
            <a:r>
              <a:rPr lang="zh-CN" altLang="en-US" dirty="0"/>
              <a:t>输出流类库所提供的</a:t>
            </a:r>
            <a:endParaRPr lang="en-US" altLang="zh-CN" dirty="0"/>
          </a:p>
          <a:p>
            <a:pPr lvl="1"/>
            <a:r>
              <a:rPr lang="zh-CN" altLang="en-US" dirty="0"/>
              <a:t>简明与可读性 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语句更为简明，增加了可读性</a:t>
            </a:r>
          </a:p>
          <a:p>
            <a:pPr lvl="1"/>
            <a:r>
              <a:rPr lang="zh-CN" altLang="en-US" dirty="0"/>
              <a:t>类型安全（</a:t>
            </a:r>
            <a:r>
              <a:rPr lang="en-US" altLang="zh-CN" dirty="0"/>
              <a:t>type safe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所谓类型安全，是指在进行</a:t>
            </a:r>
            <a:r>
              <a:rPr lang="en-US" altLang="zh-CN" dirty="0"/>
              <a:t>I/O </a:t>
            </a:r>
            <a:r>
              <a:rPr lang="zh-CN" altLang="en-US" dirty="0"/>
              <a:t>操作时不应对于参加输入输出的数据在类型上发生不应有的变化  </a:t>
            </a:r>
          </a:p>
          <a:p>
            <a:pPr lvl="1"/>
            <a:r>
              <a:rPr lang="zh-CN" altLang="en-US" dirty="0"/>
              <a:t>易于扩充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891784" cy="3099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使用类成员函数</a:t>
            </a:r>
            <a:r>
              <a:rPr lang="en-US" altLang="zh-CN" sz="2000" dirty="0">
                <a:solidFill>
                  <a:schemeClr val="tx1"/>
                </a:solidFill>
              </a:rPr>
              <a:t>get</a:t>
            </a:r>
            <a:r>
              <a:rPr lang="zh-CN" altLang="en-US" sz="2000" dirty="0">
                <a:solidFill>
                  <a:schemeClr val="tx1"/>
                </a:solidFill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</a:rPr>
              <a:t>put</a:t>
            </a:r>
            <a:r>
              <a:rPr lang="zh-CN" altLang="en-US" sz="2000" dirty="0">
                <a:solidFill>
                  <a:schemeClr val="tx1"/>
                </a:solidFill>
              </a:rPr>
              <a:t>对指定文件进行拷贝。被拷贝的“源文件”以及拷贝到的“目的文件”的名字与路径均由命令行参数来提供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程序运行：</a:t>
            </a:r>
            <a:r>
              <a:rPr lang="en-US" altLang="zh-CN" dirty="0">
                <a:solidFill>
                  <a:schemeClr val="tx1"/>
                </a:solidFill>
              </a:rPr>
              <a:t>copy mycopy.cpp res_1.cpp</a:t>
            </a:r>
          </a:p>
          <a:p>
            <a:pPr marL="731838" lvl="1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程序执行结果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若提供的命令行参数为</a:t>
            </a:r>
            <a:r>
              <a:rPr lang="en-US" altLang="zh-CN" dirty="0">
                <a:solidFill>
                  <a:schemeClr val="tx1"/>
                </a:solidFill>
              </a:rPr>
              <a:t>:mycopy.cpp res_1.cpp): </a:t>
            </a:r>
          </a:p>
          <a:p>
            <a:pPr marL="1189038" lvl="2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en-US" altLang="zh-CN" dirty="0">
                <a:solidFill>
                  <a:schemeClr val="tx1"/>
                </a:solidFill>
              </a:rPr>
              <a:t>Copy file from 'mycopy.cpp' to 'res_1.cpp'</a:t>
            </a:r>
          </a:p>
          <a:p>
            <a:pPr marL="731838" lvl="1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程序执行结果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若提供的命令行参数个数不对</a:t>
            </a:r>
            <a:r>
              <a:rPr lang="en-US" altLang="zh-CN" dirty="0">
                <a:solidFill>
                  <a:schemeClr val="tx1"/>
                </a:solidFill>
              </a:rPr>
              <a:t>):</a:t>
            </a:r>
          </a:p>
          <a:p>
            <a:pPr marL="1189038" lvl="2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en-US" altLang="zh-CN" dirty="0">
                <a:solidFill>
                  <a:schemeClr val="tx1"/>
                </a:solidFill>
              </a:rPr>
              <a:t>ERROR! -- supplying 2 command-line </a:t>
            </a:r>
            <a:r>
              <a:rPr lang="en-US" altLang="zh-CN" dirty="0" err="1">
                <a:solidFill>
                  <a:schemeClr val="tx1"/>
                </a:solidFill>
              </a:rPr>
              <a:t>argements</a:t>
            </a:r>
            <a:r>
              <a:rPr lang="en-US" altLang="zh-CN" dirty="0">
                <a:solidFill>
                  <a:schemeClr val="tx1"/>
                </a:solidFill>
              </a:rPr>
              <a:t> ?!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10.6】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30534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process.h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!=3) {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命令行参数个数不对时</a:t>
            </a:r>
          </a:p>
          <a:p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&lt;&lt;"ERROR ! -- supplying 2 command-line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argements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?!"&lt;&lt;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exit (1);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&lt;&lt;"Copy file from 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[1]&lt;&lt;"' to 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[2]&lt;&lt;"'"&lt;&lt;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295400"/>
            <a:ext cx="840108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ifstream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fin(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argv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[1]);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命令行参数1作为文件名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ofstream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[2]);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命令行参数2作为文件名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fin.get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(!fin.eof()){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从头读到文件结束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  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fout.put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	  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fin.get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fin.close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fout.close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060848"/>
            <a:ext cx="3600400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2" name="矩形 11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read()</a:t>
            </a:r>
            <a:r>
              <a:rPr lang="zh-CN" altLang="en-US" dirty="0"/>
              <a:t>和</a:t>
            </a:r>
            <a:r>
              <a:rPr lang="en-US" altLang="zh-CN" dirty="0"/>
              <a:t>write()</a:t>
            </a:r>
            <a:r>
              <a:rPr lang="zh-CN" altLang="en-US" dirty="0"/>
              <a:t>读写二进制文件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4425950"/>
            <a:ext cx="7786687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功能：将</a:t>
            </a:r>
            <a:r>
              <a:rPr lang="en-US" altLang="zh-CN" sz="2000" dirty="0" err="1">
                <a:solidFill>
                  <a:schemeClr val="tx1"/>
                </a:solidFill>
              </a:rPr>
              <a:t>pch</a:t>
            </a:r>
            <a:r>
              <a:rPr lang="zh-CN" altLang="en-US" sz="2000" dirty="0">
                <a:solidFill>
                  <a:schemeClr val="tx1"/>
                </a:solidFill>
              </a:rPr>
              <a:t>缓冲区中的前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个字符写出到某个文件中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3789040"/>
            <a:ext cx="8480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ostream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&amp; write(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 char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pch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nCount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);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278028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功能：从某个文件中读入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个字符放入</a:t>
            </a:r>
            <a:r>
              <a:rPr lang="en-US" altLang="zh-CN" sz="2000" dirty="0" err="1">
                <a:solidFill>
                  <a:schemeClr val="tx1"/>
                </a:solidFill>
              </a:rPr>
              <a:t>pch</a:t>
            </a:r>
            <a:r>
              <a:rPr lang="zh-CN" altLang="en-US" sz="2000" dirty="0">
                <a:solidFill>
                  <a:schemeClr val="tx1"/>
                </a:solidFill>
              </a:rPr>
              <a:t>缓冲区中（若读至文件结束尚不足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个字符时，也将立即结束本次读取过程）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2135634"/>
            <a:ext cx="73741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istream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&amp; read(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char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pch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nCount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5085184"/>
            <a:ext cx="8103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使用</a:t>
            </a:r>
            <a:r>
              <a:rPr lang="en-US" altLang="zh-CN" sz="2400" dirty="0">
                <a:latin typeface="+mn-lt"/>
                <a:ea typeface="黑体" pitchFamily="2" charset="-122"/>
              </a:rPr>
              <a:t>write</a:t>
            </a:r>
            <a:r>
              <a:rPr lang="zh-CN" altLang="en-US" sz="2400" dirty="0">
                <a:latin typeface="+mn-lt"/>
                <a:ea typeface="黑体" pitchFamily="2" charset="-122"/>
              </a:rPr>
              <a:t>与</a:t>
            </a:r>
            <a:r>
              <a:rPr lang="en-US" altLang="zh-CN" sz="2400" dirty="0">
                <a:latin typeface="+mn-lt"/>
                <a:ea typeface="黑体" pitchFamily="2" charset="-122"/>
              </a:rPr>
              <a:t>read</a:t>
            </a:r>
            <a:r>
              <a:rPr lang="zh-CN" altLang="en-US" sz="2400" dirty="0">
                <a:latin typeface="+mn-lt"/>
                <a:ea typeface="黑体" pitchFamily="2" charset="-122"/>
              </a:rPr>
              <a:t>进行数据读写时，不必要在数据间再额外“插入”分割符，这是因为它们都要求提供第二实参来指定读写长度。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1443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 algn="just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以下的示例程序先使用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往自定义二进制磁盘文件中写出如下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个“值”：字符串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zh-CN" altLang="en-US" sz="2000" dirty="0">
                <a:solidFill>
                  <a:schemeClr val="tx1"/>
                </a:solidFill>
              </a:rPr>
              <a:t>的长度值</a:t>
            </a:r>
            <a:r>
              <a:rPr lang="en-US" altLang="zh-CN" sz="2000" dirty="0">
                <a:solidFill>
                  <a:schemeClr val="tx1"/>
                </a:solidFill>
              </a:rPr>
              <a:t>Len(</a:t>
            </a:r>
            <a:r>
              <a:rPr lang="zh-CN" altLang="en-US" sz="2000" dirty="0">
                <a:solidFill>
                  <a:schemeClr val="tx1"/>
                </a:solidFill>
              </a:rPr>
              <a:t>一个正整数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、字符串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zh-CN" altLang="en-US" sz="2000" dirty="0">
                <a:solidFill>
                  <a:schemeClr val="tx1"/>
                </a:solidFill>
              </a:rPr>
              <a:t>本身、以及一个结构体的数据，而后再使用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读出这些“值”并将它们显示在屏幕上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10.7】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3140968"/>
            <a:ext cx="85689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string.h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[20]="Hello world!";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stu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char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name[20];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double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score;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={"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wu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jun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22, 91.5};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pPr marL="34290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&lt;&lt;"WRITE to '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'"&lt;&lt;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1601449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14" name="矩形 13"/>
          <p:cNvSpPr/>
          <p:nvPr/>
        </p:nvSpPr>
        <p:spPr>
          <a:xfrm>
            <a:off x="395536" y="1052736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打开用于“写”的二进制磁盘文件</a:t>
            </a:r>
            <a:endParaRPr lang="en-US" altLang="zh-CN" sz="2000" b="1" kern="0" dirty="0">
              <a:solidFill>
                <a:srgbClr val="007434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Len=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strlen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lang="en-US" altLang="zh-CN" sz="2000" b="1" u="heavy" kern="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*)(&amp;Len),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, Len);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7434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//</a:t>
            </a:r>
            <a:r>
              <a:rPr lang="zh-CN" altLang="en-US" sz="2000" b="1" kern="0" dirty="0">
                <a:solidFill>
                  <a:srgbClr val="007434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数据间无需分割符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2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((char*)(&amp;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&lt;&lt;"--------------------------------------"&lt;&lt;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 READ it from '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' --"&lt;&lt;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str2[80];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fin("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(char*)(&amp;Len), 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(str2, Len);</a:t>
            </a:r>
            <a:endParaRPr lang="zh-CN" alt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96752"/>
            <a:ext cx="8651304" cy="513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str2[Len]='\0';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(char*)(&amp;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&lt;&lt;"Len="&lt;&lt;Len&lt;&lt;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&lt;&lt;“str2=”&lt;&lt;str2&lt;&lt;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=&gt;"&lt;&lt;ss.name&lt;&lt;","&lt;&lt;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ss.age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&lt;&lt;","&lt;&lt;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ss.score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altLang="zh-CN" sz="20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fin.close</a:t>
            </a:r>
            <a:r>
              <a:rPr kumimoji="0" lang="en-US" altLang="zh-CN" sz="20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&lt;&lt;"--------------------------------------"&lt;&lt;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Courier New" pitchFamily="49" charset="0"/>
              </a:rPr>
              <a:t>程序执行后的显示结果如下：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WRITE to 'wrt_read_file.bin'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 READ it from 'wrt_read_file.bin' 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Len=12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str2=Hello world!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wu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jun,22,91.5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--------------------------------------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最常用格式为：</a:t>
            </a:r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delim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'\n');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功能：从某个文件中读出一行（至多</a:t>
            </a:r>
            <a:r>
              <a:rPr lang="en-US" altLang="zh-CN" dirty="0" err="1"/>
              <a:t>nCount</a:t>
            </a:r>
            <a:r>
              <a:rPr lang="zh-CN" altLang="en-US" dirty="0"/>
              <a:t>个字符）放入</a:t>
            </a:r>
            <a:r>
              <a:rPr lang="en-US" altLang="zh-CN" dirty="0" err="1"/>
              <a:t>pch</a:t>
            </a:r>
            <a:r>
              <a:rPr lang="zh-CN" altLang="en-US" dirty="0"/>
              <a:t>缓冲区中，缺省行结束符为'\</a:t>
            </a:r>
            <a:r>
              <a:rPr lang="en-US" altLang="zh-CN" dirty="0"/>
              <a:t>n'。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如果</a:t>
            </a:r>
            <a:r>
              <a:rPr lang="en-US" altLang="zh-CN" dirty="0" err="1"/>
              <a:t>nCount</a:t>
            </a:r>
            <a:r>
              <a:rPr lang="zh-CN" altLang="en-US" dirty="0"/>
              <a:t>小于该行实际字符数，则读出</a:t>
            </a:r>
            <a:r>
              <a:rPr lang="en-US" altLang="zh-CN" dirty="0" err="1"/>
              <a:t>nCount</a:t>
            </a:r>
            <a:r>
              <a:rPr lang="zh-CN" altLang="en-US" dirty="0"/>
              <a:t>个字符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如果</a:t>
            </a:r>
            <a:r>
              <a:rPr lang="en-US" altLang="zh-CN" dirty="0" err="1"/>
              <a:t>nCount</a:t>
            </a:r>
            <a:r>
              <a:rPr lang="zh-CN" altLang="en-US" dirty="0"/>
              <a:t>大于该行实际字符数，则读出该行全部字符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()</a:t>
            </a:r>
            <a:r>
              <a:rPr lang="zh-CN" altLang="en-US" dirty="0"/>
              <a:t>读文件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723713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7955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 algn="just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程序实例</a:t>
            </a:r>
            <a:r>
              <a:rPr lang="en-US" altLang="zh-CN" sz="2000" dirty="0">
                <a:solidFill>
                  <a:schemeClr val="tx1"/>
                </a:solidFill>
              </a:rPr>
              <a:t>: </a:t>
            </a:r>
            <a:r>
              <a:rPr lang="zh-CN" altLang="en-US" sz="2000" dirty="0">
                <a:solidFill>
                  <a:schemeClr val="tx1"/>
                </a:solidFill>
              </a:rPr>
              <a:t>读出“</a:t>
            </a:r>
            <a:r>
              <a:rPr lang="en-US" altLang="zh-CN" sz="2000" dirty="0">
                <a:solidFill>
                  <a:schemeClr val="tx1"/>
                </a:solidFill>
              </a:rPr>
              <a:t>getline_1.cpp”</a:t>
            </a:r>
            <a:r>
              <a:rPr lang="zh-CN" altLang="en-US" sz="2000" dirty="0">
                <a:solidFill>
                  <a:schemeClr val="tx1"/>
                </a:solidFill>
              </a:rPr>
              <a:t>的各行并显示在屏幕上（如，可将本源程序存放在“</a:t>
            </a:r>
            <a:r>
              <a:rPr lang="en-US" altLang="zh-CN" sz="2000" dirty="0">
                <a:solidFill>
                  <a:schemeClr val="tx1"/>
                </a:solidFill>
              </a:rPr>
              <a:t>getline_1.cpp“</a:t>
            </a:r>
            <a:r>
              <a:rPr lang="zh-CN" altLang="en-US" sz="2000" dirty="0">
                <a:solidFill>
                  <a:schemeClr val="tx1"/>
                </a:solidFill>
              </a:rPr>
              <a:t>文件中）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10.8】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492896"/>
            <a:ext cx="85689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char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line[81];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(“getline_1.cpp”);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打开文件用于读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infile.getline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(line, 80);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读出一行(至多80个字符)放入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中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(!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infile.eof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()) {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尚未读到文件结束则继续循环(处理)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&lt;&lt;line&lt;&lt;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显示在屏幕上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infile.getline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(line,80);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再读一行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zh-CN" altLang="en-US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infile.close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lang="zh-CN" altLang="en-US" sz="2000" b="1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654719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3744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52" name="矩形 51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3" name="矩形 52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59" name="矩形 58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60" name="矩形 59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61" name="矩形 60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0620454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文件与流的概念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576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流是一个逻辑概念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是</a:t>
            </a: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语言对所有外部设备的逻辑抽象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代表的是某种流类类型的一个对象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I/O</a:t>
            </a:r>
            <a:r>
              <a:rPr lang="zh-CN" altLang="en-US" sz="2000">
                <a:solidFill>
                  <a:schemeClr val="tx1"/>
                </a:solidFill>
              </a:rPr>
              <a:t>系统将每个外部设备都转换成一个称为流的逻辑设备，由流来完成对不同设备的具体操作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21002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流（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Stream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4721721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文件(</a:t>
            </a:r>
            <a:r>
              <a:rPr lang="en-US" altLang="zh-CN" sz="2000">
                <a:solidFill>
                  <a:schemeClr val="tx1"/>
                </a:solidFill>
              </a:rPr>
              <a:t>File)</a:t>
            </a:r>
            <a:r>
              <a:rPr lang="zh-CN" altLang="en-US" sz="2000">
                <a:solidFill>
                  <a:schemeClr val="tx1"/>
                </a:solidFill>
              </a:rPr>
              <a:t>是一个物理概念，代表存储着信息集合的某个外部介质，它是</a:t>
            </a: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语言对具体设备的抽象，如，磁盘文件，显示器，键盘。又可以分为文本和二进制文件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293096"/>
            <a:ext cx="19127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文件（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File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以文本形式存储</a:t>
            </a:r>
            <a:endParaRPr lang="en-US" altLang="zh-CN" dirty="0"/>
          </a:p>
          <a:p>
            <a:pPr lvl="1"/>
            <a:r>
              <a:rPr lang="zh-CN" altLang="en-US" dirty="0"/>
              <a:t>优点是具有较高的兼容性</a:t>
            </a:r>
            <a:endParaRPr lang="en-US" altLang="zh-CN" dirty="0"/>
          </a:p>
          <a:p>
            <a:pPr lvl="1"/>
            <a:r>
              <a:rPr lang="zh-CN" altLang="en-US" dirty="0"/>
              <a:t>缺点是存储一批纯数值信息时，要在数据之间人为地添加分割符，输入输出过程中，系统要对内外存的数据格式进行相应转换</a:t>
            </a:r>
            <a:endParaRPr lang="en-US" altLang="zh-CN" dirty="0"/>
          </a:p>
          <a:p>
            <a:pPr lvl="1"/>
            <a:r>
              <a:rPr lang="en-US" altLang="zh-CN" dirty="0"/>
              <a:t>text</a:t>
            </a:r>
            <a:r>
              <a:rPr lang="zh-CN" altLang="en-US" dirty="0"/>
              <a:t>文件不便于对数据实行随机访问。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文本文件（</a:t>
            </a:r>
            <a:r>
              <a:rPr lang="en-US" altLang="zh-CN" dirty="0"/>
              <a:t>.txt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762328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以</a:t>
            </a:r>
            <a:r>
              <a:rPr lang="en-US" altLang="zh-CN" dirty="0"/>
              <a:t>binary</a:t>
            </a:r>
            <a:r>
              <a:rPr lang="zh-CN" altLang="en-US" dirty="0"/>
              <a:t>形式存储</a:t>
            </a:r>
            <a:endParaRPr lang="en-US" altLang="zh-CN" dirty="0"/>
          </a:p>
          <a:p>
            <a:pPr lvl="1"/>
            <a:r>
              <a:rPr lang="zh-CN" altLang="en-US" dirty="0"/>
              <a:t>优点是便于对数据实行随机访问（每一同类型数据所占磁盘空间的大小均相同，不必在数据之间人为地添加分割符），输入输出过程中，系统不对数据进行任何转换</a:t>
            </a:r>
            <a:endParaRPr lang="en-US" altLang="zh-CN" dirty="0"/>
          </a:p>
          <a:p>
            <a:pPr lvl="1"/>
            <a:r>
              <a:rPr lang="zh-CN" altLang="en-US" dirty="0"/>
              <a:t>缺点是兼容性低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二进制文件（</a:t>
            </a:r>
            <a:r>
              <a:rPr lang="en-US" altLang="zh-CN" dirty="0"/>
              <a:t>.bin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435442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由程序员决定将数据存储为</a:t>
            </a:r>
            <a:r>
              <a:rPr lang="en-US" altLang="zh-CN" dirty="0"/>
              <a:t>text</a:t>
            </a:r>
            <a:r>
              <a:rPr lang="zh-CN" altLang="en-US" dirty="0"/>
              <a:t>文件或者</a:t>
            </a:r>
            <a:r>
              <a:rPr lang="en-US" altLang="zh-CN" dirty="0"/>
              <a:t>binary</a:t>
            </a:r>
            <a:r>
              <a:rPr lang="zh-CN" altLang="en-US" dirty="0"/>
              <a:t>文件两种形式之一。</a:t>
            </a:r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缺省打开方式时，默认为</a:t>
            </a:r>
            <a:r>
              <a:rPr lang="en-US" altLang="zh-CN" dirty="0"/>
              <a:t>text</a:t>
            </a:r>
            <a:r>
              <a:rPr lang="zh-CN" altLang="en-US" dirty="0"/>
              <a:t>文件形式。若欲使用</a:t>
            </a:r>
            <a:r>
              <a:rPr lang="en-US" altLang="zh-CN" dirty="0"/>
              <a:t>binary</a:t>
            </a:r>
            <a:r>
              <a:rPr lang="zh-CN" altLang="en-US" dirty="0"/>
              <a:t>文件形式，要将打开方式设为“</a:t>
            </a:r>
            <a:r>
              <a:rPr lang="en-US" altLang="zh-CN" dirty="0" err="1"/>
              <a:t>ios</a:t>
            </a:r>
            <a:r>
              <a:rPr lang="en-US" altLang="zh-CN" dirty="0"/>
              <a:t>::binary”。</a:t>
            </a:r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通常将纯文本信息（如字符串）以</a:t>
            </a:r>
            <a:r>
              <a:rPr lang="en-US" altLang="zh-CN" dirty="0"/>
              <a:t>text</a:t>
            </a:r>
            <a:r>
              <a:rPr lang="zh-CN" altLang="en-US" dirty="0"/>
              <a:t>文件形式存储，而将数值信息以</a:t>
            </a:r>
            <a:r>
              <a:rPr lang="en-US" altLang="zh-CN" dirty="0"/>
              <a:t>binary</a:t>
            </a:r>
            <a:r>
              <a:rPr lang="zh-CN" altLang="en-US" dirty="0"/>
              <a:t>文件形式存储</a:t>
            </a:r>
            <a:endParaRPr lang="en-US" altLang="zh-CN" dirty="0"/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通常使用</a:t>
            </a:r>
            <a:r>
              <a:rPr lang="en-US" altLang="zh-CN" dirty="0"/>
              <a:t>read()</a:t>
            </a:r>
            <a:r>
              <a:rPr lang="zh-CN" altLang="en-US" dirty="0"/>
              <a:t>与</a:t>
            </a:r>
            <a:r>
              <a:rPr lang="en-US" altLang="zh-CN" dirty="0"/>
              <a:t>write()</a:t>
            </a:r>
            <a:r>
              <a:rPr lang="zh-CN" altLang="en-US" dirty="0"/>
              <a:t>对二进制文件进行读写，但若非要使用它们对文本文件进行读写时，系统在</a:t>
            </a:r>
            <a:r>
              <a:rPr lang="en-US" altLang="zh-CN" dirty="0"/>
              <a:t>write</a:t>
            </a:r>
            <a:r>
              <a:rPr lang="zh-CN" altLang="en-US" dirty="0"/>
              <a:t>时有可能多写出了一些东西（如，回车换行符号等）。这样将导致</a:t>
            </a:r>
            <a:r>
              <a:rPr lang="en-US" altLang="zh-CN" dirty="0"/>
              <a:t>read</a:t>
            </a:r>
            <a:r>
              <a:rPr lang="zh-CN" altLang="en-US" dirty="0"/>
              <a:t>时产生错误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设置文件的类型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18769731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从键盘读入多个结构数据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个数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由用户指定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将这些结构数据写出到某个自定义二进制磁盘文件中，而后再使用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读出这些结构数据并进行处理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如，求出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score</a:t>
            </a:r>
            <a:r>
              <a:rPr lang="zh-CN" altLang="en-US" sz="2000" dirty="0">
                <a:solidFill>
                  <a:schemeClr val="tx1"/>
                </a:solidFill>
              </a:rPr>
              <a:t>的平均值</a:t>
            </a:r>
            <a:r>
              <a:rPr lang="en-US" altLang="zh-CN" sz="2000" dirty="0" err="1">
                <a:solidFill>
                  <a:schemeClr val="tx1"/>
                </a:solidFill>
              </a:rPr>
              <a:t>ave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10.9】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843058"/>
            <a:ext cx="8136904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#include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person 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char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 [20];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float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score;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endParaRPr lang="zh-CN" altLang="en-US" sz="3200" b="1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矩形 3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36" name="矩形 3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39" name="矩形 3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41" name="矩形 4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827539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95536" y="1124744"/>
            <a:ext cx="856895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n;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&gt;&gt;n;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个数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由用户指定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打开二进制文件（写）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&lt;n;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&gt;&gt;ss.name&gt;&gt;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ss.age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ss.score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写到文件中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fin(“f01.bin”,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打开二进制文件（读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）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float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读入1个结构体数据放入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while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(!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()){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未到文件末则继续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+=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ss.score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累加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再读数据放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&lt;&lt;"n="&lt;&lt;n&lt;&lt;"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/n&lt;&lt;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746176"/>
            <a:ext cx="583264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3906416"/>
            <a:ext cx="583264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矩形 2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25" name="矩形 2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8" name="矩形 2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9" name="矩形 2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30" name="矩形 2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887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使用类成员函数</a:t>
            </a:r>
            <a:r>
              <a:rPr lang="en-US" altLang="zh-CN" dirty="0"/>
              <a:t>write</a:t>
            </a:r>
            <a:r>
              <a:rPr lang="zh-CN" altLang="en-US" dirty="0"/>
              <a:t>与</a:t>
            </a:r>
            <a:r>
              <a:rPr lang="en-US" altLang="zh-CN" dirty="0"/>
              <a:t>read</a:t>
            </a:r>
            <a:r>
              <a:rPr lang="zh-CN" altLang="en-US" dirty="0"/>
              <a:t>，并配合使用类成员函数</a:t>
            </a:r>
            <a:r>
              <a:rPr lang="en-US" altLang="zh-CN" dirty="0" err="1"/>
              <a:t>seekp</a:t>
            </a:r>
            <a:r>
              <a:rPr lang="zh-CN" altLang="en-US" dirty="0"/>
              <a:t>和</a:t>
            </a:r>
            <a:r>
              <a:rPr lang="en-US" altLang="zh-CN" dirty="0" err="1"/>
              <a:t>seekg</a:t>
            </a:r>
            <a:r>
              <a:rPr lang="zh-CN" altLang="en-US" dirty="0"/>
              <a:t>，就可以对文件进行“随机性”（非顺序性）的读写操作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对数据文件进行随机访问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880316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off,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::beg ); </a:t>
            </a:r>
          </a:p>
          <a:p>
            <a:pPr lvl="1"/>
            <a:r>
              <a:rPr lang="zh-CN" altLang="en-US" dirty="0"/>
              <a:t>功能：将“输出指针”的值置到一个新位置，使以后的输出从该新位置开始。新位置由参数</a:t>
            </a:r>
            <a:r>
              <a:rPr lang="en-US" altLang="zh-CN" dirty="0"/>
              <a:t>off</a:t>
            </a:r>
            <a:r>
              <a:rPr lang="zh-CN" altLang="en-US" dirty="0"/>
              <a:t>与</a:t>
            </a:r>
            <a:r>
              <a:rPr lang="en-US" altLang="zh-CN" dirty="0" err="1"/>
              <a:t>dir</a:t>
            </a:r>
            <a:r>
              <a:rPr lang="zh-CN" altLang="en-US" dirty="0"/>
              <a:t>之值确定：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::beg”</a:t>
            </a:r>
            <a:r>
              <a:rPr lang="zh-CN" altLang="en-US" dirty="0"/>
              <a:t>时，新位置为：从文件首“后推”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::cur”</a:t>
            </a:r>
            <a:r>
              <a:rPr lang="zh-CN" altLang="en-US" dirty="0"/>
              <a:t>时，新位置为：从“输出指针”的当前位置“后推”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::end”</a:t>
            </a:r>
            <a:r>
              <a:rPr lang="zh-CN" altLang="en-US" dirty="0"/>
              <a:t>时，新位置为：从文件末“前推”</a:t>
            </a:r>
            <a:r>
              <a:rPr lang="en-US" altLang="zh-CN" dirty="0"/>
              <a:t>off</a:t>
            </a:r>
            <a:r>
              <a:rPr lang="zh-CN" altLang="en-US" dirty="0"/>
              <a:t>字节处。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6196120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off,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::beg );</a:t>
            </a:r>
          </a:p>
          <a:p>
            <a:pPr lvl="1"/>
            <a:r>
              <a:rPr lang="zh-CN" altLang="en-US" dirty="0"/>
              <a:t>功能：将“读入指针”的值置到一个新位置，使以后的读入从该新位置开始。新位置由参数</a:t>
            </a:r>
            <a:r>
              <a:rPr lang="en-US" altLang="zh-CN" dirty="0"/>
              <a:t>off</a:t>
            </a:r>
            <a:r>
              <a:rPr lang="zh-CN" altLang="en-US" dirty="0"/>
              <a:t>与</a:t>
            </a:r>
            <a:r>
              <a:rPr lang="en-US" altLang="zh-CN" dirty="0" err="1"/>
              <a:t>dir</a:t>
            </a:r>
            <a:r>
              <a:rPr lang="zh-CN" altLang="en-US" dirty="0"/>
              <a:t>之值确定：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::beg”</a:t>
            </a:r>
            <a:r>
              <a:rPr lang="zh-CN" altLang="en-US" dirty="0"/>
              <a:t>时，新位置为：从文件首“后推”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::cur”</a:t>
            </a:r>
            <a:r>
              <a:rPr lang="zh-CN" altLang="en-US" dirty="0"/>
              <a:t>时，新位置为：从“读入指针”的当前位置“后推”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::end”</a:t>
            </a:r>
            <a:r>
              <a:rPr lang="zh-CN" altLang="en-US" dirty="0"/>
              <a:t>时，新位置为：从文件末“前推”</a:t>
            </a:r>
            <a:r>
              <a:rPr lang="en-US" altLang="zh-CN" dirty="0"/>
              <a:t>off</a:t>
            </a:r>
            <a:r>
              <a:rPr lang="zh-CN" altLang="en-US" dirty="0"/>
              <a:t>字节处。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b="1" dirty="0"/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2130498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1140147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lvl="1"/>
            <a:r>
              <a:rPr lang="zh-CN" altLang="en-US" dirty="0"/>
              <a:t>功能：获取“读入指针”的当前位置值。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tellg</a:t>
            </a:r>
            <a:endParaRPr lang="zh-CN" altLang="en-US" b="1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 bwMode="auto">
          <a:xfrm>
            <a:off x="457200" y="4161061"/>
            <a:ext cx="8229600" cy="114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 "/>
              <a:defRPr sz="28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lvl="1"/>
            <a:r>
              <a:rPr lang="zh-CN" altLang="en-US" dirty="0"/>
              <a:t>功能：获取“输出指针”的当前位置值。</a:t>
            </a:r>
          </a:p>
        </p:txBody>
      </p:sp>
      <p:sp>
        <p:nvSpPr>
          <p:cNvPr id="15" name="标题 2"/>
          <p:cNvSpPr txBox="1">
            <a:spLocks/>
          </p:cNvSpPr>
          <p:nvPr/>
        </p:nvSpPr>
        <p:spPr bwMode="auto">
          <a:xfrm>
            <a:off x="446856" y="3232373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tellp</a:t>
            </a:r>
            <a:endParaRPr lang="zh-CN" altLang="en-US" b="1" dirty="0"/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1" name="矩形 2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5074590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40358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数组中存储的</a:t>
            </a: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型数据，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首先通过运算符“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zh-CN" altLang="en-US" dirty="0">
                <a:solidFill>
                  <a:schemeClr val="tx1"/>
                </a:solidFill>
              </a:rPr>
              <a:t>”依次写出到</a:t>
            </a:r>
            <a:r>
              <a:rPr lang="en-US" altLang="zh-CN" dirty="0">
                <a:solidFill>
                  <a:schemeClr val="tx1"/>
                </a:solidFill>
              </a:rPr>
              <a:t>text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>
                <a:solidFill>
                  <a:schemeClr val="tx1"/>
                </a:solidFill>
              </a:rPr>
              <a:t>ft.txt</a:t>
            </a:r>
            <a:r>
              <a:rPr lang="zh-CN" altLang="en-US" dirty="0">
                <a:solidFill>
                  <a:schemeClr val="tx1"/>
                </a:solidFill>
              </a:rPr>
              <a:t>之中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</a:rPr>
              <a:t>注意各数据在文件中“长短”不一，且数据间必须加入分割符</a:t>
            </a:r>
            <a:endParaRPr lang="en-US" altLang="zh-CN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然后通过使用类成员函数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将这相同的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型数据依次写出到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 err="1">
                <a:solidFill>
                  <a:schemeClr val="tx1"/>
                </a:solidFill>
              </a:rPr>
              <a:t>fb.bin</a:t>
            </a:r>
            <a:r>
              <a:rPr lang="zh-CN" altLang="en-US" dirty="0">
                <a:solidFill>
                  <a:schemeClr val="tx1"/>
                </a:solidFill>
              </a:rPr>
              <a:t>之中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</a:rPr>
              <a:t>注意各数据在文件中“长短”相同，且数据间不需要加入分割符</a:t>
            </a:r>
            <a:endParaRPr lang="en-US" altLang="zh-CN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通过使用无参的成员函数“</a:t>
            </a:r>
            <a:r>
              <a:rPr lang="en-US" altLang="zh-CN" dirty="0" err="1">
                <a:solidFill>
                  <a:schemeClr val="tx1"/>
                </a:solidFill>
              </a:rPr>
              <a:t>tellp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”来获取当前已写出到各文件的位置信息，以确认每一数据在文件中所占的字节数。</a:t>
            </a: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ostream</a:t>
            </a:r>
            <a:r>
              <a:rPr lang="en-US" altLang="zh-CN" dirty="0">
                <a:solidFill>
                  <a:schemeClr val="tx1"/>
                </a:solidFill>
              </a:rPr>
              <a:t>::</a:t>
            </a:r>
            <a:r>
              <a:rPr lang="en-US" altLang="zh-CN" dirty="0" err="1">
                <a:solidFill>
                  <a:schemeClr val="tx1"/>
                </a:solidFill>
              </a:rPr>
              <a:t>tellp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之功能为：获取并返回“输出指针”的当前位置值（从文件首到当前位置的字节数）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10.10】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2" name="矩形 21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22622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文件与流的行为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所有流(类对象)的行为都是相同的，而不同的文件则可能具有不同的行为</a:t>
            </a:r>
            <a:endParaRPr lang="en-US" altLang="zh-CN"/>
          </a:p>
          <a:p>
            <a:pPr lvl="1"/>
            <a:r>
              <a:rPr lang="zh-CN" altLang="en-US"/>
              <a:t>磁盘文件可进行写也可进行读操作</a:t>
            </a:r>
            <a:endParaRPr lang="en-US" altLang="zh-CN"/>
          </a:p>
          <a:p>
            <a:pPr lvl="1"/>
            <a:r>
              <a:rPr lang="zh-CN" altLang="en-US"/>
              <a:t>显示器文件则只可进行写操作</a:t>
            </a:r>
            <a:endParaRPr lang="en-US" altLang="zh-CN"/>
          </a:p>
          <a:p>
            <a:pPr lvl="1"/>
            <a:r>
              <a:rPr lang="zh-CN" altLang="en-US"/>
              <a:t>键盘文件只可进行读操作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57320"/>
            <a:ext cx="847251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fstream.h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&gt;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main()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a[8]={0,1,-1,1234567890};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=4;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&lt;8;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a[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]=876543210+i-4;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均由9位数字组成，在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text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文件中所占字节数也为9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("ft.txt");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("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fb.bin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",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=0;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&lt;8;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++) {</a:t>
            </a:r>
          </a:p>
          <a:p>
            <a:pPr lvl="0">
              <a:spcBef>
                <a:spcPts val="0"/>
              </a:spcBef>
              <a:buClr>
                <a:srgbClr val="669900"/>
              </a:buClr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&lt;&lt;a[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]&lt;&lt;" 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数据间需要添加分割符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fb.write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((char*)(&amp;a[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]),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(a[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]));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数据间不需分割符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()&lt;&lt;", ";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当前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当前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2" name="矩形 21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5686832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程序执行后的输出结果如下：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()=7,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()=38,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()=58,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()=32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692AA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7" name="矩形 16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0153263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115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从键盘输入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型数，而后按输入的相反顺序输出它们。</a:t>
            </a:r>
          </a:p>
          <a:p>
            <a:pPr marL="800100" lvl="1" indent="-342900">
              <a:buFont typeface="Arial" pitchFamily="34" charset="0"/>
              <a:buChar char="-"/>
              <a:defRPr/>
            </a:pPr>
            <a:r>
              <a:rPr lang="zh-CN" altLang="en-US" dirty="0">
                <a:solidFill>
                  <a:schemeClr val="tx1"/>
                </a:solidFill>
              </a:rPr>
              <a:t>实现方法：使用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文件，将数据存放在文件中，并使用随机访问方式读出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562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10.11】</a:t>
            </a:r>
          </a:p>
        </p:txBody>
      </p:sp>
      <p:sp>
        <p:nvSpPr>
          <p:cNvPr id="3" name="矩形 2"/>
          <p:cNvSpPr/>
          <p:nvPr/>
        </p:nvSpPr>
        <p:spPr>
          <a:xfrm>
            <a:off x="500063" y="2759437"/>
            <a:ext cx="83204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const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n=10;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x,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fdat.bin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&lt;&lt;"Input "&lt;&lt;n&lt;&lt;" integers:"&lt;&lt;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for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&lt;=n;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&gt;&gt;x;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*)(&amp;x),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3" name="矩形 22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761061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57200" y="1196752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&lt;&lt;"---- The result ----"&lt;&lt;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fdat.bin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=n-1;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&gt;=0;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--){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fin.seekg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*)(&amp;x),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&lt;&lt;x&lt;&lt;" ";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fin.close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Courier New" pitchFamily="49" charset="0"/>
              </a:rPr>
              <a:t>程序执行后的输出结果为: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Input 10 integers: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1 2 3 4 5 6 7 8 9 10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---- The result ----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10 9 8 7 6 5 4 3 2 1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100" y="4063008"/>
            <a:ext cx="4000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4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9" name="矩形 18">
            <a:hlinkClick r:id="rId6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0" name="矩形 19">
            <a:hlinkClick r:id="rId6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13137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将多个</a:t>
            </a:r>
            <a:r>
              <a:rPr lang="en-US" altLang="zh-CN" sz="2000" dirty="0">
                <a:solidFill>
                  <a:schemeClr val="tx1"/>
                </a:solidFill>
              </a:rPr>
              <a:t>person</a:t>
            </a:r>
            <a:r>
              <a:rPr lang="zh-CN" altLang="en-US" sz="2000" dirty="0">
                <a:solidFill>
                  <a:schemeClr val="tx1"/>
                </a:solidFill>
              </a:rPr>
              <a:t>类型的结构体数据，写出到某个自定义二进制磁盘文件的指定位置处，而后再使用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从另外指定的位置处读出某些结构体数据并显示在屏幕上。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10.12】</a:t>
            </a:r>
          </a:p>
        </p:txBody>
      </p:sp>
      <p:sp>
        <p:nvSpPr>
          <p:cNvPr id="3" name="矩形 2"/>
          <p:cNvSpPr/>
          <p:nvPr/>
        </p:nvSpPr>
        <p:spPr>
          <a:xfrm>
            <a:off x="500064" y="2759437"/>
            <a:ext cx="8215312" cy="394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一般程序处理模式：</a:t>
            </a:r>
            <a:endParaRPr lang="zh-CN" altLang="en-US" sz="2000" b="1" kern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person {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 [20];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float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score;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说明一个结构体数组</a:t>
            </a:r>
            <a:r>
              <a:rPr lang="en-US" altLang="zh-CN" b="1" kern="0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stu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并赋初值，各结构体的分量</a:t>
            </a:r>
            <a:r>
              <a:rPr lang="en-US" altLang="zh-CN" b="1" kern="0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num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（编号）相互不同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person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[10]={ {5,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zhou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88.5}, {3, "sun", 89}, {7,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zheng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91.5}, {1,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zhao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90.5}, {6,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94}, {2,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qian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91},{9,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feng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87.5}, {4, "li", 84}, {8,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wang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79}, {10,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chen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90} };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recnum</a:t>
            </a:r>
            <a:r>
              <a:rPr lang="en-US" altLang="zh-CN" b="1" kern="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endParaRPr lang="zh-CN" altLang="en-US" b="1" kern="0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3" name="矩形 22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2624309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7200" y="1052736"/>
            <a:ext cx="850728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=0;i&lt;10;i++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){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stu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].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“纪录号”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long offs=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)*(recnum-1);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fout.seekp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(offs);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fout.write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fin("f01.bin",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while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&gt;0&amp;&amp;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&lt;=10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long offs=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)* (recnum-1);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fin.seekg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(offs);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</a:p>
          <a:p>
            <a:pPr lvl="0">
              <a:lnSpc>
                <a:spcPct val="90000"/>
              </a:lnSpc>
              <a:buClr>
                <a:srgbClr val="669900"/>
              </a:buClr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tmp.num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 "&lt;&lt;tmp.name&lt;&lt;" "&lt;&lt;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tmp.score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lvl="0">
              <a:lnSpc>
                <a:spcPct val="90000"/>
              </a:lnSpc>
              <a:buClr>
                <a:srgbClr val="669900"/>
              </a:buClr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2478530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465313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3223718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49" name="矩形 4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0" name="矩形 49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55" name="矩形 54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62" name="矩形 61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52" name="矩形 51">
            <a:hlinkClick r:id="" action="ppaction://noaction"/>
            <a:extLst>
              <a:ext uri="{FF2B5EF4-FFF2-40B4-BE49-F238E27FC236}">
                <a16:creationId xmlns:a16="http://schemas.microsoft.com/office/drawing/2014/main" id="{8A0E59F2-355A-4FF4-8913-563EB1BBC927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3383798438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字符串流类对象并不对应于一个具体的物理设备，而是将内存中的字符数组看成是一个逻辑设备，并通过“借用”对文件进行操作的各种运算符和函数，最终完成上述所谓的信息转换工作</a:t>
            </a:r>
          </a:p>
          <a:p>
            <a:endParaRPr lang="en-US" altLang="zh-CN" dirty="0"/>
          </a:p>
          <a:p>
            <a:r>
              <a:rPr lang="zh-CN" altLang="en-US" dirty="0"/>
              <a:t>使用字符串流类时，必须包含头文件</a:t>
            </a:r>
            <a:r>
              <a:rPr lang="en-US" altLang="zh-CN" dirty="0" err="1"/>
              <a:t>strstream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字符串流类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字符串流类概述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" action="ppaction://noaction"/>
            <a:extLst>
              <a:ext uri="{FF2B5EF4-FFF2-40B4-BE49-F238E27FC236}">
                <a16:creationId xmlns:a16="http://schemas.microsoft.com/office/drawing/2014/main" id="{71AD97A1-4E7D-465C-9065-FB5DF19CB4D0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4594119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ostrstream</a:t>
            </a:r>
            <a:r>
              <a:rPr lang="zh-CN" altLang="en-US" dirty="0"/>
              <a:t>类的使用，可将不同类型的信息转换为字符串，并存放在（输出到）一个用户设定的字符数组中</a:t>
            </a:r>
            <a:endParaRPr lang="en-US" altLang="zh-CN" dirty="0"/>
          </a:p>
          <a:p>
            <a:pPr lvl="1"/>
            <a:r>
              <a:rPr lang="zh-CN" altLang="en-US" dirty="0"/>
              <a:t>构造函数</a:t>
            </a:r>
            <a:r>
              <a:rPr lang="en-US" altLang="zh-CN" dirty="0" err="1"/>
              <a:t>ostrstream</a:t>
            </a:r>
            <a:r>
              <a:rPr lang="en-US" altLang="zh-CN" dirty="0"/>
              <a:t>::</a:t>
            </a:r>
            <a:r>
              <a:rPr lang="en-US" altLang="zh-CN" dirty="0" err="1"/>
              <a:t>ostrstream</a:t>
            </a:r>
            <a:r>
              <a:rPr lang="zh-CN" altLang="en-US" dirty="0"/>
              <a:t>该类最常用的构造函数的一般格式为：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mode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::out ); </a:t>
            </a:r>
          </a:p>
          <a:p>
            <a:pPr lvl="1"/>
            <a:r>
              <a:rPr lang="zh-CN" altLang="en-US" dirty="0"/>
              <a:t>函数</a:t>
            </a:r>
            <a:r>
              <a:rPr lang="en-US" altLang="zh-CN" dirty="0" err="1"/>
              <a:t>ostrstream</a:t>
            </a:r>
            <a:r>
              <a:rPr lang="en-US" altLang="zh-CN" dirty="0"/>
              <a:t>::</a:t>
            </a:r>
            <a:r>
              <a:rPr lang="en-US" altLang="zh-CN" dirty="0" err="1"/>
              <a:t>pcount</a:t>
            </a:r>
            <a:r>
              <a:rPr lang="zh-CN" altLang="en-US" dirty="0"/>
              <a:t>的使用格式为：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pcount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zh-CN" altLang="en-US" dirty="0"/>
              <a:t>功能：返回一个数值，表示目前已经输出到字符串流即字符数组中的字符个数（字节数）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ostrstream</a:t>
            </a:r>
            <a:r>
              <a:rPr lang="zh-CN" altLang="en-US" dirty="0"/>
              <a:t>类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9" name="矩形 18">
            <a:hlinkClick r:id="" action="ppaction://noaction"/>
            <a:extLst>
              <a:ext uri="{FF2B5EF4-FFF2-40B4-BE49-F238E27FC236}">
                <a16:creationId xmlns:a16="http://schemas.microsoft.com/office/drawing/2014/main" id="{D745F139-8FD9-42C2-8474-D6C477BCA9DD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2942524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istrstream</a:t>
            </a:r>
            <a:r>
              <a:rPr lang="zh-CN" altLang="en-US" dirty="0"/>
              <a:t>类的使用，则可将用户字符数组中的字符串取出（读入），而后反向转换为各种变量的内部形式</a:t>
            </a:r>
            <a:endParaRPr lang="en-US" altLang="zh-CN" dirty="0"/>
          </a:p>
          <a:p>
            <a:pPr lvl="1"/>
            <a:r>
              <a:rPr lang="zh-CN" altLang="en-US" dirty="0"/>
              <a:t>一参构造函数：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由参数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指定了一个以</a:t>
            </a:r>
            <a:r>
              <a:rPr lang="en-US" altLang="zh-CN" dirty="0"/>
              <a:t>‘\0’</a:t>
            </a:r>
            <a:r>
              <a:rPr lang="zh-CN" altLang="en-US" dirty="0"/>
              <a:t>为结束符的字符串（字符数组），它的“整体字符”将作为“输入源”。</a:t>
            </a:r>
          </a:p>
          <a:p>
            <a:pPr lvl="1"/>
            <a:r>
              <a:rPr lang="zh-CN" altLang="en-US" dirty="0"/>
              <a:t>二参构造函数：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n ); </a:t>
            </a:r>
          </a:p>
          <a:p>
            <a:pPr lvl="2"/>
            <a:r>
              <a:rPr lang="zh-CN" altLang="en-US" dirty="0"/>
              <a:t>由参数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指定字符数组，它将作为“输入源”，由第二参数</a:t>
            </a:r>
            <a:r>
              <a:rPr lang="en-US" altLang="zh-CN" dirty="0"/>
              <a:t>n </a:t>
            </a:r>
            <a:r>
              <a:rPr lang="zh-CN" altLang="en-US" dirty="0"/>
              <a:t>指出仅使用</a:t>
            </a:r>
            <a:r>
              <a:rPr lang="en-US" altLang="zh-CN" dirty="0" err="1"/>
              <a:t>str</a:t>
            </a:r>
            <a:r>
              <a:rPr lang="zh-CN" altLang="en-US" dirty="0"/>
              <a:t>的前</a:t>
            </a:r>
            <a:r>
              <a:rPr lang="en-US" altLang="zh-CN" dirty="0"/>
              <a:t>n</a:t>
            </a:r>
            <a:r>
              <a:rPr lang="zh-CN" altLang="en-US" dirty="0"/>
              <a:t>个字符（而不是“整体字符”）</a:t>
            </a:r>
          </a:p>
          <a:p>
            <a:pPr lvl="2"/>
            <a:r>
              <a:rPr lang="zh-CN" altLang="en-US" dirty="0"/>
              <a:t>二参构造函数时，并不要求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中必须具有</a:t>
            </a:r>
            <a:r>
              <a:rPr lang="en-US" altLang="zh-CN" dirty="0"/>
              <a:t>‘\0’</a:t>
            </a:r>
            <a:r>
              <a:rPr lang="zh-CN" altLang="en-US" dirty="0"/>
              <a:t>结束符号</a:t>
            </a:r>
          </a:p>
          <a:p>
            <a:pPr lvl="2"/>
            <a:r>
              <a:rPr lang="zh-CN" altLang="en-US" dirty="0"/>
              <a:t>若</a:t>
            </a:r>
            <a:r>
              <a:rPr lang="en-US" altLang="zh-CN" dirty="0"/>
              <a:t>n=0</a:t>
            </a:r>
            <a:r>
              <a:rPr lang="zh-CN" altLang="en-US" dirty="0"/>
              <a:t>，则假定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为一个以</a:t>
            </a:r>
            <a:r>
              <a:rPr lang="en-US" altLang="zh-CN" dirty="0"/>
              <a:t>‘\0’</a:t>
            </a:r>
            <a:r>
              <a:rPr lang="zh-CN" altLang="en-US" dirty="0"/>
              <a:t>为结束符号的字符串（字符数组）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istrstream</a:t>
            </a:r>
            <a:r>
              <a:rPr lang="zh-CN" altLang="en-US" dirty="0"/>
              <a:t>类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9" name="矩形 18">
            <a:hlinkClick r:id="" action="ppaction://noaction"/>
            <a:extLst>
              <a:ext uri="{FF2B5EF4-FFF2-40B4-BE49-F238E27FC236}">
                <a16:creationId xmlns:a16="http://schemas.microsoft.com/office/drawing/2014/main" id="{E90FC38D-A1D1-4C58-88CF-14DF1FC15397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232663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文件与流的联系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当程序与一个文件交换信息时，必须通过“打开文件”的操作将一个文件与一个流(类对象)联系起来。</a:t>
            </a:r>
            <a:endParaRPr lang="en-US" altLang="zh-CN"/>
          </a:p>
          <a:p>
            <a:pPr lvl="1"/>
            <a:r>
              <a:rPr lang="zh-CN" altLang="en-US"/>
              <a:t>文件与流建立联系后，对该流(类对象)的访问就是对该文件的访问，也就是对一个具体设备的访问。</a:t>
            </a:r>
            <a:endParaRPr lang="en-US" altLang="zh-CN"/>
          </a:p>
          <a:p>
            <a:pPr lvl="1"/>
            <a:r>
              <a:rPr lang="zh-CN" altLang="en-US"/>
              <a:t>可通过“关闭文件”的操作将一个文件与流(类对象)的联系断开。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05C834-23D2-4CE7-800D-7A71B658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iostream</a:t>
            </a:r>
            <a:r>
              <a:rPr lang="zh-CN" altLang="en-US" dirty="0"/>
              <a:t>继承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string</a:t>
            </a:r>
            <a:r>
              <a:rPr lang="zh-CN" altLang="en-US" dirty="0"/>
              <a:t>类型的字符串流类</a:t>
            </a:r>
            <a:endParaRPr lang="en-US" altLang="zh-CN" dirty="0"/>
          </a:p>
          <a:p>
            <a:pPr lvl="1"/>
            <a:r>
              <a:rPr lang="en-US" altLang="zh-CN" dirty="0" err="1"/>
              <a:t>ostringstream</a:t>
            </a:r>
            <a:r>
              <a:rPr lang="zh-CN" altLang="en-US" dirty="0"/>
              <a:t>向</a:t>
            </a:r>
            <a:r>
              <a:rPr lang="en-US" altLang="zh-CN" dirty="0"/>
              <a:t>string</a:t>
            </a:r>
            <a:r>
              <a:rPr lang="zh-CN" altLang="en-US" dirty="0"/>
              <a:t>写数据</a:t>
            </a:r>
            <a:endParaRPr lang="en-US" altLang="zh-CN" dirty="0"/>
          </a:p>
          <a:p>
            <a:pPr lvl="1"/>
            <a:r>
              <a:rPr lang="en-US" altLang="zh-CN" dirty="0" err="1"/>
              <a:t>istringstream</a:t>
            </a:r>
            <a:r>
              <a:rPr lang="zh-CN" altLang="en-US" dirty="0"/>
              <a:t>从</a:t>
            </a:r>
            <a:r>
              <a:rPr lang="en-US" altLang="zh-CN" dirty="0"/>
              <a:t>string</a:t>
            </a:r>
            <a:r>
              <a:rPr lang="zh-CN" altLang="en-US" dirty="0"/>
              <a:t>读数据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zh-CN" altLang="en-US" dirty="0"/>
              <a:t>即可从</a:t>
            </a:r>
            <a:r>
              <a:rPr lang="en-US" altLang="zh-CN" dirty="0"/>
              <a:t>string</a:t>
            </a:r>
            <a:r>
              <a:rPr lang="zh-CN" altLang="en-US" dirty="0"/>
              <a:t>读数据，也可以像</a:t>
            </a:r>
            <a:r>
              <a:rPr lang="en-US" altLang="zh-CN" dirty="0"/>
              <a:t>string</a:t>
            </a:r>
            <a:r>
              <a:rPr lang="zh-CN" altLang="en-US" dirty="0"/>
              <a:t>写数据</a:t>
            </a:r>
            <a:endParaRPr lang="en-US" altLang="zh-CN" dirty="0"/>
          </a:p>
          <a:p>
            <a:r>
              <a:rPr lang="zh-CN" altLang="en-US" dirty="0"/>
              <a:t>主要成员：</a:t>
            </a:r>
            <a:endParaRPr lang="en-US" altLang="zh-CN" dirty="0"/>
          </a:p>
          <a:p>
            <a:pPr lvl="1"/>
            <a:r>
              <a:rPr lang="en-US" altLang="zh-CN" dirty="0" err="1"/>
              <a:t>sstream</a:t>
            </a:r>
            <a:r>
              <a:rPr lang="en-US" altLang="zh-CN" dirty="0"/>
              <a:t>::str()</a:t>
            </a:r>
            <a:r>
              <a:rPr lang="zh-CN" altLang="en-US" dirty="0"/>
              <a:t>：返回字符串流保存的</a:t>
            </a:r>
            <a:r>
              <a:rPr lang="en-US" altLang="zh-CN" dirty="0"/>
              <a:t>string</a:t>
            </a:r>
          </a:p>
          <a:p>
            <a:pPr lvl="1"/>
            <a:r>
              <a:rPr lang="en-US" altLang="zh-CN" dirty="0" err="1"/>
              <a:t>sstream</a:t>
            </a:r>
            <a:r>
              <a:rPr lang="en-US" altLang="zh-CN" dirty="0"/>
              <a:t>::str(s)</a:t>
            </a:r>
            <a:r>
              <a:rPr lang="zh-CN" altLang="en-US" dirty="0"/>
              <a:t>：将</a:t>
            </a:r>
            <a:r>
              <a:rPr lang="en-US" altLang="zh-CN" dirty="0"/>
              <a:t>string</a:t>
            </a:r>
            <a:r>
              <a:rPr lang="zh-CN" altLang="en-US" dirty="0"/>
              <a:t>类型的数据拷贝到</a:t>
            </a:r>
            <a:r>
              <a:rPr lang="en-US" altLang="zh-CN" dirty="0" err="1"/>
              <a:t>sstream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0E4253-4D71-43D8-86C5-826D1360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sstream</a:t>
            </a:r>
            <a:r>
              <a:rPr lang="zh-CN" altLang="en-US" dirty="0"/>
              <a:t>字符串流类</a:t>
            </a:r>
          </a:p>
        </p:txBody>
      </p:sp>
      <p:sp>
        <p:nvSpPr>
          <p:cNvPr id="5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77E6FBC1-893E-4D63-A509-70461B7E6D57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8BF65F6-AC3C-4B98-8DC2-E546AB7D8C5A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7384FAD7-C7FD-491D-92BC-005519E3ACE6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6326D698-1A8D-4C63-B91F-508171BBE564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  <a:extLst>
              <a:ext uri="{FF2B5EF4-FFF2-40B4-BE49-F238E27FC236}">
                <a16:creationId xmlns:a16="http://schemas.microsoft.com/office/drawing/2014/main" id="{C4C51C7D-DC91-4B53-AAC4-6D31C9DEBB58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0" name="矩形 9">
            <a:hlinkClick r:id="rId5" action="ppaction://hlinksldjump"/>
            <a:extLst>
              <a:ext uri="{FF2B5EF4-FFF2-40B4-BE49-F238E27FC236}">
                <a16:creationId xmlns:a16="http://schemas.microsoft.com/office/drawing/2014/main" id="{1135FB5B-DB13-4962-847B-39F1A4C26526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FDA19F07-1D3A-4400-96D7-072F4775CFD0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" action="ppaction://noaction"/>
            <a:extLst>
              <a:ext uri="{FF2B5EF4-FFF2-40B4-BE49-F238E27FC236}">
                <a16:creationId xmlns:a16="http://schemas.microsoft.com/office/drawing/2014/main" id="{AB97E888-1AB3-413B-9B97-61275ED85101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6784529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E6BB89-D303-4844-96FB-A7AC6DC9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10.13】</a:t>
            </a:r>
            <a:r>
              <a:rPr lang="zh-CN" altLang="en-US" dirty="0">
                <a:solidFill>
                  <a:srgbClr val="C00000"/>
                </a:solidFill>
              </a:rPr>
              <a:t>用一个字符串包含浮点型数组的所有元素的文本表示，精度为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位，每行包含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个数，并在宽度为</a:t>
            </a:r>
            <a:r>
              <a:rPr lang="en-US" altLang="zh-CN" dirty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个字符的输出域内右对齐。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19C619-BCA8-4264-80F0-B48B19BC233C}"/>
              </a:ext>
            </a:extLst>
          </p:cNvPr>
          <p:cNvSpPr/>
          <p:nvPr/>
        </p:nvSpPr>
        <p:spPr>
          <a:xfrm>
            <a:off x="323528" y="2466326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iomanip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sstream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&lt;string&gt;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&lt;vector&gt;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std;</a:t>
            </a:r>
          </a:p>
          <a:p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vector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 values;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"How many numbers do you want to enter? "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num{};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num;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F31A3D75-3A19-47F3-94D0-B1847AF04EB2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C96ECA2D-4B2E-419A-8CD1-B30F9E750DC5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083745D9-64CA-491F-AEB3-61E3E19D8276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2E8A72C4-2908-4C31-A6C4-57A55DC05837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F1D9C630-B975-4A8C-96CC-757DB765EFAE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DBB798F3-20FE-4946-BD88-3368A3ED14AA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96187EF0-9A75-4A24-8F9C-18BBE983BF8A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3" name="矩形 12">
            <a:hlinkClick r:id="" action="ppaction://noaction"/>
            <a:extLst>
              <a:ext uri="{FF2B5EF4-FFF2-40B4-BE49-F238E27FC236}">
                <a16:creationId xmlns:a16="http://schemas.microsoft.com/office/drawing/2014/main" id="{53862129-60A2-436C-B7D1-5674C9AEC7E8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32353553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B99DF0-70EC-4A62-9D48-04D8188A65AD}"/>
              </a:ext>
            </a:extLst>
          </p:cNvPr>
          <p:cNvSpPr/>
          <p:nvPr/>
        </p:nvSpPr>
        <p:spPr>
          <a:xfrm>
            <a:off x="0" y="980728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{};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&lt; num; ++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){   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Stream in all 'num' user inputs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d{};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d;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values.push_back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(d);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stringstream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ss;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Create a new string stream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{};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&lt; num; ++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  {  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// Use it to compose the requested string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ss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setprecision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(4)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(7)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right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values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if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+ 1) % 5 == 0)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ss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string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s{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ss.str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 }; 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Extract the resulting string using the str() function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871150D0-F622-47CB-9286-284CCDAF4E3C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E5340DEF-6631-422F-AB3C-708A780107EE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7160CC3D-F1E6-435C-8207-6D077C78444C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B67FD4BC-3707-483C-A372-722C07DDEBB9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17C06667-CCC5-4084-B01A-7EFBA3817F47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B065EBCF-2002-4D25-BFCD-CE3E30DBD637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275EB855-5C2E-4830-A9D6-08A6C5191640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3" name="矩形 12">
            <a:hlinkClick r:id="" action="ppaction://noaction"/>
            <a:extLst>
              <a:ext uri="{FF2B5EF4-FFF2-40B4-BE49-F238E27FC236}">
                <a16:creationId xmlns:a16="http://schemas.microsoft.com/office/drawing/2014/main" id="{0BF6FB81-9606-488A-AB74-2341676CCAE1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6618139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BE205B6-692E-4FA1-A54A-1EA6F6D035D4}"/>
              </a:ext>
            </a:extLst>
          </p:cNvPr>
          <p:cNvSpPr/>
          <p:nvPr/>
        </p:nvSpPr>
        <p:spPr>
          <a:xfrm>
            <a:off x="689977" y="1772816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many numbers do you want to enter?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1.23456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1.4142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17.0183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-25.1283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1000.456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1.235  3.142  1.414     -5  17.02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-25.13   1000</a:t>
            </a: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D3E2EFE5-27EA-4A6E-A83D-8140BDAC0875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6D0D87E5-6C1A-4462-84AF-A1279D71C742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89344852-46EC-4F5E-A1DB-B38A749ABE2A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F5069CB6-07A4-4F04-8C14-B51AF682DCF9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00138AAB-FA86-461D-9EBE-B23716DD67D0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EF4FA88F-63D7-4A70-BC2E-3A67B12F6404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316CDF66-F165-4CFD-8E10-55875B3D05B1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3" name="矩形 12">
            <a:hlinkClick r:id="" action="ppaction://noaction"/>
            <a:extLst>
              <a:ext uri="{FF2B5EF4-FFF2-40B4-BE49-F238E27FC236}">
                <a16:creationId xmlns:a16="http://schemas.microsoft.com/office/drawing/2014/main" id="{B8180710-BC3D-400C-9AE6-F5A0A3813A61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16409992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558757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3223718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413285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52" name="矩形 51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3" name="矩形 52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59" name="矩形 58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60" name="矩形 59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3964193367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输入输出（</a:t>
            </a:r>
            <a:r>
              <a:rPr lang="en-US" altLang="zh-CN" dirty="0"/>
              <a:t>I/O</a:t>
            </a:r>
            <a:r>
              <a:rPr lang="zh-CN" altLang="en-US" dirty="0"/>
              <a:t>）操作状态字在类</a:t>
            </a:r>
            <a:r>
              <a:rPr lang="en-US" altLang="zh-CN" dirty="0" err="1"/>
              <a:t>ios</a:t>
            </a:r>
            <a:r>
              <a:rPr lang="zh-CN" altLang="en-US" dirty="0"/>
              <a:t>中定义，各位的状态由如下标志位（常量）进行描述：</a:t>
            </a:r>
            <a:endParaRPr lang="en-US" altLang="zh-CN" dirty="0"/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goodbit</a:t>
            </a:r>
            <a:r>
              <a:rPr lang="en-US" altLang="zh-CN" dirty="0"/>
              <a:t>=0x00 </a:t>
            </a:r>
          </a:p>
          <a:p>
            <a:pPr lvl="2"/>
            <a:r>
              <a:rPr lang="zh-CN" altLang="en-US" dirty="0"/>
              <a:t>流处于正常状态（没设置任何的状态标志位）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eofbit</a:t>
            </a:r>
            <a:r>
              <a:rPr lang="en-US" altLang="zh-CN" dirty="0"/>
              <a:t>=0x01 </a:t>
            </a:r>
          </a:p>
          <a:p>
            <a:pPr lvl="2"/>
            <a:r>
              <a:rPr lang="zh-CN" altLang="en-US" dirty="0"/>
              <a:t>输入流结束（到达文件末尾）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failbit</a:t>
            </a:r>
            <a:r>
              <a:rPr lang="en-US" altLang="zh-CN" dirty="0"/>
              <a:t>=0x02 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操作失败（会使随后的操作也失败）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badbit</a:t>
            </a:r>
            <a:r>
              <a:rPr lang="en-US" altLang="zh-CN" dirty="0"/>
              <a:t>=0x04 </a:t>
            </a:r>
          </a:p>
          <a:p>
            <a:pPr lvl="2"/>
            <a:r>
              <a:rPr lang="zh-CN" altLang="en-US" dirty="0"/>
              <a:t>失去了流缓冲区的完整性（流被破坏）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输入输出操作状态字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输入输出操作状态字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42064115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good();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I/O </a:t>
            </a:r>
            <a:r>
              <a:rPr lang="zh-CN" altLang="en-US" sz="2000" dirty="0">
                <a:solidFill>
                  <a:schemeClr val="tx1"/>
                </a:solidFill>
              </a:rPr>
              <a:t>流正常（没设置任何的状态标志位）返回非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0759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good()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到达文件末尾（状态字的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eofbit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位被置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）则返回非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8178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eof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1031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fail();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流状态字的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failbit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</a:rPr>
              <a:t>badbit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hardfail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中任一个位被置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  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（意味着随后的操作将失败），否则返回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7841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fail()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42672552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6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bad();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流状态字的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badbit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hardfail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位中任一个被置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（严重错误，流被破坏），否则返回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9044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bad()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rdstate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返回当前</a:t>
            </a:r>
            <a:r>
              <a:rPr lang="en-US" altLang="zh-CN" sz="2000" dirty="0">
                <a:solidFill>
                  <a:schemeClr val="tx1"/>
                </a:solidFill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</a:rPr>
              <a:t>操作状态字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13308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rdstate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429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operator!();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与函数</a:t>
            </a:r>
            <a:r>
              <a:rPr lang="en-US" altLang="zh-CN" sz="2000" dirty="0">
                <a:solidFill>
                  <a:schemeClr val="tx1"/>
                </a:solidFill>
              </a:rPr>
              <a:t>fail()</a:t>
            </a:r>
            <a:r>
              <a:rPr lang="zh-CN" altLang="en-US" sz="2000" dirty="0">
                <a:solidFill>
                  <a:schemeClr val="tx1"/>
                </a:solidFill>
              </a:rPr>
              <a:t>功能相同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16225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operator!()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19248141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6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clear(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无参调用可清除全部出错信息（将状态字的各位均清为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）；带参，可人工将某些状态标志位设置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0583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clear()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17790544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第十章 结束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84B000-42F8-4F7D-97D7-D4D7EA9BF1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CCEF3E-CA5C-4DD3-B4A5-8CC82CAAE5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基本流类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435280" cy="4500562"/>
          </a:xfrm>
        </p:spPr>
        <p:txBody>
          <a:bodyPr/>
          <a:lstStyle/>
          <a:p>
            <a:pPr lvl="1"/>
            <a:r>
              <a:rPr lang="en-US" altLang="zh-CN" b="1">
                <a:latin typeface="Courier New" pitchFamily="49" charset="0"/>
                <a:cs typeface="Courier New" pitchFamily="49" charset="0"/>
              </a:rPr>
              <a:t>ios 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基本流类的基类;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ios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派生，支持输入(提取“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&gt;&gt;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”)操作；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ios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派生，支持输出(插入“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&lt;&lt;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”)操作；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iostream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共同派生，支持输入和输出双向操作。</a:t>
            </a:r>
          </a:p>
          <a:p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11576</Words>
  <Application>Microsoft Office PowerPoint</Application>
  <PresentationFormat>全屏显示(4:3)</PresentationFormat>
  <Paragraphs>1433</Paragraphs>
  <Slides>89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0" baseType="lpstr">
      <vt:lpstr>黑体</vt:lpstr>
      <vt:lpstr>华文琥珀</vt:lpstr>
      <vt:lpstr>楷体_GB2312</vt:lpstr>
      <vt:lpstr>宋体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第十章 输入输出流</vt:lpstr>
      <vt:lpstr>PowerPoint 演示文稿</vt:lpstr>
      <vt:lpstr>PowerPoint 演示文稿</vt:lpstr>
      <vt:lpstr>流类库的特点</vt:lpstr>
      <vt:lpstr>流类库的特点</vt:lpstr>
      <vt:lpstr>文件与流的概念</vt:lpstr>
      <vt:lpstr>文件与流的行为</vt:lpstr>
      <vt:lpstr>文件与流的联系</vt:lpstr>
      <vt:lpstr>基本流类</vt:lpstr>
      <vt:lpstr>预定义的流类对象</vt:lpstr>
      <vt:lpstr>用于磁盘操作的文件流类</vt:lpstr>
      <vt:lpstr>自定义文件流类对象</vt:lpstr>
      <vt:lpstr>PowerPoint 演示文稿</vt:lpstr>
      <vt:lpstr>插入与提取运算符</vt:lpstr>
      <vt:lpstr>插入与提取运算符重载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ios类的公有成员函数</vt:lpstr>
      <vt:lpstr>格式控制标志字</vt:lpstr>
      <vt:lpstr>格式控制标志字</vt:lpstr>
      <vt:lpstr>ios::flags</vt:lpstr>
      <vt:lpstr>ios::setf</vt:lpstr>
      <vt:lpstr>ios::setf</vt:lpstr>
      <vt:lpstr>其它格式控制函数</vt:lpstr>
      <vt:lpstr>其它格式控制函数</vt:lpstr>
      <vt:lpstr>格式控制符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读写磁盘文件的一般处理过程</vt:lpstr>
      <vt:lpstr>打开文件</vt:lpstr>
      <vt:lpstr>文件流类的构造函数</vt:lpstr>
      <vt:lpstr>文件流类的构造函数</vt:lpstr>
      <vt:lpstr>文件流类的构造函数</vt:lpstr>
      <vt:lpstr>文件流类的open成员函数</vt:lpstr>
      <vt:lpstr>使用插入运算符&gt;&gt;读文件</vt:lpstr>
      <vt:lpstr>使用提取运算符&lt;&lt;写文件</vt:lpstr>
      <vt:lpstr>使用插入和提取运算符读写文件</vt:lpstr>
      <vt:lpstr>PowerPoint 演示文稿</vt:lpstr>
      <vt:lpstr>PowerPoint 演示文稿</vt:lpstr>
      <vt:lpstr>文件流类的成员函数</vt:lpstr>
      <vt:lpstr>get()与put()读写文本文件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read()和write()读写二进制文件</vt:lpstr>
      <vt:lpstr>PowerPoint 演示文稿</vt:lpstr>
      <vt:lpstr>PowerPoint 演示文稿</vt:lpstr>
      <vt:lpstr>PowerPoint 演示文稿</vt:lpstr>
      <vt:lpstr>getline()读文件</vt:lpstr>
      <vt:lpstr>PowerPoint 演示文稿</vt:lpstr>
      <vt:lpstr>PowerPoint 演示文稿</vt:lpstr>
      <vt:lpstr>文本文件（.txt）</vt:lpstr>
      <vt:lpstr>二进制文件（.bin）</vt:lpstr>
      <vt:lpstr>设置文件的类型</vt:lpstr>
      <vt:lpstr>PowerPoint 演示文稿</vt:lpstr>
      <vt:lpstr>PowerPoint 演示文稿</vt:lpstr>
      <vt:lpstr>对数据文件进行随机访问</vt:lpstr>
      <vt:lpstr>ostream::seekp()</vt:lpstr>
      <vt:lpstr>istream::seekg()</vt:lpstr>
      <vt:lpstr>istream::tellg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字符串流类</vt:lpstr>
      <vt:lpstr>ostrstream类</vt:lpstr>
      <vt:lpstr>istrstream类</vt:lpstr>
      <vt:lpstr>sstream字符串流类</vt:lpstr>
      <vt:lpstr>PowerPoint 演示文稿</vt:lpstr>
      <vt:lpstr>PowerPoint 演示文稿</vt:lpstr>
      <vt:lpstr>PowerPoint 演示文稿</vt:lpstr>
      <vt:lpstr>PowerPoint 演示文稿</vt:lpstr>
      <vt:lpstr>输入输出操作状态字</vt:lpstr>
      <vt:lpstr>其它输入输出控制函数</vt:lpstr>
      <vt:lpstr>其它输入输出控制函数</vt:lpstr>
      <vt:lpstr>其它输入输出控制函数</vt:lpstr>
      <vt:lpstr>第十章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2022-08-24T13:38:20Z</dcterms:modified>
</cp:coreProperties>
</file>