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6.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1"/>
  </p:notesMasterIdLst>
  <p:handoutMasterIdLst>
    <p:handoutMasterId r:id="rId192"/>
  </p:handoutMasterIdLst>
  <p:sldIdLst>
    <p:sldId id="731" r:id="rId2"/>
    <p:sldId id="501" r:id="rId3"/>
    <p:sldId id="1139" r:id="rId4"/>
    <p:sldId id="1121" r:id="rId5"/>
    <p:sldId id="1122" r:id="rId6"/>
    <p:sldId id="1123" r:id="rId7"/>
    <p:sldId id="1124" r:id="rId8"/>
    <p:sldId id="1125" r:id="rId9"/>
    <p:sldId id="1126" r:id="rId10"/>
    <p:sldId id="1127" r:id="rId11"/>
    <p:sldId id="1137" r:id="rId12"/>
    <p:sldId id="1128" r:id="rId13"/>
    <p:sldId id="1129" r:id="rId14"/>
    <p:sldId id="1130" r:id="rId15"/>
    <p:sldId id="1138" r:id="rId16"/>
    <p:sldId id="1132" r:id="rId17"/>
    <p:sldId id="1133" r:id="rId18"/>
    <p:sldId id="1134" r:id="rId19"/>
    <p:sldId id="539" r:id="rId20"/>
    <p:sldId id="834" r:id="rId21"/>
    <p:sldId id="835" r:id="rId22"/>
    <p:sldId id="839" r:id="rId23"/>
    <p:sldId id="264" r:id="rId24"/>
    <p:sldId id="844" r:id="rId25"/>
    <p:sldId id="1135" r:id="rId26"/>
    <p:sldId id="1140" r:id="rId27"/>
    <p:sldId id="461" r:id="rId28"/>
    <p:sldId id="459" r:id="rId29"/>
    <p:sldId id="460" r:id="rId30"/>
    <p:sldId id="462" r:id="rId31"/>
    <p:sldId id="463" r:id="rId32"/>
    <p:sldId id="464" r:id="rId33"/>
    <p:sldId id="496" r:id="rId34"/>
    <p:sldId id="465" r:id="rId35"/>
    <p:sldId id="466" r:id="rId36"/>
    <p:sldId id="467" r:id="rId37"/>
    <p:sldId id="468" r:id="rId38"/>
    <p:sldId id="469" r:id="rId39"/>
    <p:sldId id="470" r:id="rId40"/>
    <p:sldId id="471" r:id="rId41"/>
    <p:sldId id="472" r:id="rId42"/>
    <p:sldId id="474" r:id="rId43"/>
    <p:sldId id="475" r:id="rId44"/>
    <p:sldId id="476" r:id="rId45"/>
    <p:sldId id="477" r:id="rId46"/>
    <p:sldId id="478" r:id="rId47"/>
    <p:sldId id="479" r:id="rId48"/>
    <p:sldId id="480" r:id="rId49"/>
    <p:sldId id="481" r:id="rId50"/>
    <p:sldId id="482" r:id="rId51"/>
    <p:sldId id="483" r:id="rId52"/>
    <p:sldId id="484" r:id="rId53"/>
    <p:sldId id="485" r:id="rId54"/>
    <p:sldId id="486" r:id="rId55"/>
    <p:sldId id="487" r:id="rId56"/>
    <p:sldId id="488" r:id="rId57"/>
    <p:sldId id="836" r:id="rId58"/>
    <p:sldId id="838" r:id="rId59"/>
    <p:sldId id="837" r:id="rId60"/>
    <p:sldId id="829" r:id="rId61"/>
    <p:sldId id="840" r:id="rId62"/>
    <p:sldId id="830" r:id="rId63"/>
    <p:sldId id="841" r:id="rId64"/>
    <p:sldId id="842" r:id="rId65"/>
    <p:sldId id="843" r:id="rId66"/>
    <p:sldId id="1141" r:id="rId67"/>
    <p:sldId id="1143" r:id="rId68"/>
    <p:sldId id="491" r:id="rId69"/>
    <p:sldId id="493" r:id="rId70"/>
    <p:sldId id="494" r:id="rId71"/>
    <p:sldId id="1142" r:id="rId72"/>
    <p:sldId id="517" r:id="rId73"/>
    <p:sldId id="522" r:id="rId74"/>
    <p:sldId id="523" r:id="rId75"/>
    <p:sldId id="524" r:id="rId76"/>
    <p:sldId id="525" r:id="rId77"/>
    <p:sldId id="495" r:id="rId78"/>
    <p:sldId id="502" r:id="rId79"/>
    <p:sldId id="506" r:id="rId80"/>
    <p:sldId id="507" r:id="rId81"/>
    <p:sldId id="508" r:id="rId82"/>
    <p:sldId id="505" r:id="rId83"/>
    <p:sldId id="510" r:id="rId84"/>
    <p:sldId id="511" r:id="rId85"/>
    <p:sldId id="512" r:id="rId86"/>
    <p:sldId id="509" r:id="rId87"/>
    <p:sldId id="513" r:id="rId88"/>
    <p:sldId id="514" r:id="rId89"/>
    <p:sldId id="515" r:id="rId90"/>
    <p:sldId id="504" r:id="rId91"/>
    <p:sldId id="740" r:id="rId92"/>
    <p:sldId id="1144" r:id="rId93"/>
    <p:sldId id="1145" r:id="rId94"/>
    <p:sldId id="597" r:id="rId95"/>
    <p:sldId id="526" r:id="rId96"/>
    <p:sldId id="528" r:id="rId97"/>
    <p:sldId id="531" r:id="rId98"/>
    <p:sldId id="529" r:id="rId99"/>
    <p:sldId id="1146" r:id="rId100"/>
    <p:sldId id="530" r:id="rId101"/>
    <p:sldId id="1149" r:id="rId102"/>
    <p:sldId id="1150" r:id="rId103"/>
    <p:sldId id="1151" r:id="rId104"/>
    <p:sldId id="1152" r:id="rId105"/>
    <p:sldId id="1153" r:id="rId106"/>
    <p:sldId id="1155" r:id="rId107"/>
    <p:sldId id="1154" r:id="rId108"/>
    <p:sldId id="1165" r:id="rId109"/>
    <p:sldId id="532" r:id="rId110"/>
    <p:sldId id="533" r:id="rId111"/>
    <p:sldId id="1156" r:id="rId112"/>
    <p:sldId id="1157" r:id="rId113"/>
    <p:sldId id="1158" r:id="rId114"/>
    <p:sldId id="1159" r:id="rId115"/>
    <p:sldId id="534" r:id="rId116"/>
    <p:sldId id="1179" r:id="rId117"/>
    <p:sldId id="1148" r:id="rId118"/>
    <p:sldId id="1161" r:id="rId119"/>
    <p:sldId id="1162" r:id="rId120"/>
    <p:sldId id="1163" r:id="rId121"/>
    <p:sldId id="535" r:id="rId122"/>
    <p:sldId id="536" r:id="rId123"/>
    <p:sldId id="537" r:id="rId124"/>
    <p:sldId id="538" r:id="rId125"/>
    <p:sldId id="1167" r:id="rId126"/>
    <p:sldId id="1168" r:id="rId127"/>
    <p:sldId id="1169" r:id="rId128"/>
    <p:sldId id="1173" r:id="rId129"/>
    <p:sldId id="1174" r:id="rId130"/>
    <p:sldId id="1175" r:id="rId131"/>
    <p:sldId id="1166" r:id="rId132"/>
    <p:sldId id="1177" r:id="rId133"/>
    <p:sldId id="1170" r:id="rId134"/>
    <p:sldId id="1171" r:id="rId135"/>
    <p:sldId id="1172" r:id="rId136"/>
    <p:sldId id="1178" r:id="rId137"/>
    <p:sldId id="1180" r:id="rId138"/>
    <p:sldId id="1181" r:id="rId139"/>
    <p:sldId id="1182" r:id="rId140"/>
    <p:sldId id="1184" r:id="rId141"/>
    <p:sldId id="1183" r:id="rId142"/>
    <p:sldId id="1185" r:id="rId143"/>
    <p:sldId id="1186" r:id="rId144"/>
    <p:sldId id="1189" r:id="rId145"/>
    <p:sldId id="1217" r:id="rId146"/>
    <p:sldId id="1187" r:id="rId147"/>
    <p:sldId id="1188" r:id="rId148"/>
    <p:sldId id="1191" r:id="rId149"/>
    <p:sldId id="540" r:id="rId150"/>
    <p:sldId id="547" r:id="rId151"/>
    <p:sldId id="1192" r:id="rId152"/>
    <p:sldId id="1193" r:id="rId153"/>
    <p:sldId id="1194" r:id="rId154"/>
    <p:sldId id="1195" r:id="rId155"/>
    <p:sldId id="1196" r:id="rId156"/>
    <p:sldId id="1197" r:id="rId157"/>
    <p:sldId id="1198" r:id="rId158"/>
    <p:sldId id="1199" r:id="rId159"/>
    <p:sldId id="1200" r:id="rId160"/>
    <p:sldId id="1201" r:id="rId161"/>
    <p:sldId id="541" r:id="rId162"/>
    <p:sldId id="1202" r:id="rId163"/>
    <p:sldId id="1203" r:id="rId164"/>
    <p:sldId id="544" r:id="rId165"/>
    <p:sldId id="545" r:id="rId166"/>
    <p:sldId id="1204" r:id="rId167"/>
    <p:sldId id="1205" r:id="rId168"/>
    <p:sldId id="1206" r:id="rId169"/>
    <p:sldId id="1207" r:id="rId170"/>
    <p:sldId id="1208" r:id="rId171"/>
    <p:sldId id="1209" r:id="rId172"/>
    <p:sldId id="1210" r:id="rId173"/>
    <p:sldId id="1211" r:id="rId174"/>
    <p:sldId id="1212" r:id="rId175"/>
    <p:sldId id="1213" r:id="rId176"/>
    <p:sldId id="546" r:id="rId177"/>
    <p:sldId id="549" r:id="rId178"/>
    <p:sldId id="550" r:id="rId179"/>
    <p:sldId id="551" r:id="rId180"/>
    <p:sldId id="1214" r:id="rId181"/>
    <p:sldId id="1215" r:id="rId182"/>
    <p:sldId id="1216" r:id="rId183"/>
    <p:sldId id="1218" r:id="rId184"/>
    <p:sldId id="1219" r:id="rId185"/>
    <p:sldId id="1220" r:id="rId186"/>
    <p:sldId id="1221" r:id="rId187"/>
    <p:sldId id="1222" r:id="rId188"/>
    <p:sldId id="1223" r:id="rId189"/>
    <p:sldId id="616" r:id="rId190"/>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820064"/>
    <a:srgbClr val="3399FF"/>
    <a:srgbClr val="006600"/>
    <a:srgbClr val="86006A"/>
    <a:srgbClr val="FFE9FB"/>
    <a:srgbClr val="FFF1FC"/>
    <a:srgbClr val="173660"/>
    <a:srgbClr val="00FF00"/>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4" autoAdjust="0"/>
    <p:restoredTop sz="83021" autoAdjust="0"/>
  </p:normalViewPr>
  <p:slideViewPr>
    <p:cSldViewPr>
      <p:cViewPr varScale="1">
        <p:scale>
          <a:sx n="91" d="100"/>
          <a:sy n="91" d="100"/>
        </p:scale>
        <p:origin x="1432"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2022/8/24</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2022/8/24</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91</a:t>
            </a:fld>
            <a:endParaRPr lang="zh-CN" altLang="en-US"/>
          </a:p>
        </p:txBody>
      </p:sp>
    </p:spTree>
    <p:extLst>
      <p:ext uri="{BB962C8B-B14F-4D97-AF65-F5344CB8AC3E}">
        <p14:creationId xmlns:p14="http://schemas.microsoft.com/office/powerpoint/2010/main" val="3783039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空间配置器：内存池实现小块内存分配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对应到设计模式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单例模式（工具类，提供服务，一个程序只需要一个空间配置器即可），享元模式（小块内存统一由内存池进行管理）</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迭代器：迭代器模式，模板方法</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容器：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的核心之一，其他组件围绕容器进行工作：迭代器提供访问方式，空间配置器提供容器内存分配，算法对容器中数据进行处理，仿函数伪算法提供具体的策略，类型萃取　　实现对自定义类型内部类型提取。保证算法覆盖性。其中涉及到的设计模式：组合模式（树形结构），门面模式（外部接口提供），适配器模式（</a:t>
            </a:r>
            <a:r>
              <a:rPr lang="en-US" altLang="zh-CN" sz="1200" b="0" i="0" kern="1200" dirty="0">
                <a:solidFill>
                  <a:schemeClr val="tx1"/>
                </a:solidFill>
                <a:effectLst/>
                <a:latin typeface="+mn-lt"/>
                <a:ea typeface="+mn-ea"/>
                <a:cs typeface="+mn-cs"/>
              </a:rPr>
              <a:t>stack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deque</a:t>
            </a:r>
            <a:r>
              <a:rPr lang="zh-CN" altLang="en-US" sz="1200" b="0" i="0" kern="1200" dirty="0">
                <a:solidFill>
                  <a:schemeClr val="tx1"/>
                </a:solidFill>
                <a:effectLst/>
                <a:latin typeface="+mn-lt"/>
                <a:ea typeface="+mn-ea"/>
                <a:cs typeface="+mn-cs"/>
              </a:rPr>
              <a:t>适配得　　到），建造者模式（不同类型树的建立过程）。</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类型萃取：基于范型编程的内部类型解析，通过</a:t>
            </a:r>
            <a:r>
              <a:rPr lang="en-US" altLang="zh-CN" sz="1200" b="0" i="0" kern="1200" dirty="0" err="1">
                <a:solidFill>
                  <a:schemeClr val="tx1"/>
                </a:solidFill>
                <a:effectLst/>
                <a:latin typeface="+mn-lt"/>
                <a:ea typeface="+mn-ea"/>
                <a:cs typeface="+mn-cs"/>
              </a:rPr>
              <a:t>typename</a:t>
            </a:r>
            <a:r>
              <a:rPr lang="zh-CN" altLang="en-US" sz="1200" b="0" i="0" kern="1200" dirty="0">
                <a:solidFill>
                  <a:schemeClr val="tx1"/>
                </a:solidFill>
                <a:effectLst/>
                <a:latin typeface="+mn-lt"/>
                <a:ea typeface="+mn-ea"/>
                <a:cs typeface="+mn-cs"/>
              </a:rPr>
              <a:t>获取。可以获取迭代器内部类型</a:t>
            </a:r>
            <a:r>
              <a:rPr lang="en-US" altLang="zh-CN" sz="1200" b="0" i="0" kern="1200" dirty="0" err="1">
                <a:solidFill>
                  <a:schemeClr val="tx1"/>
                </a:solidFill>
                <a:effectLst/>
                <a:latin typeface="+mn-lt"/>
                <a:ea typeface="+mn-ea"/>
                <a:cs typeface="+mn-cs"/>
              </a:rPr>
              <a:t>value_type,Poter,Reference</a:t>
            </a:r>
            <a:r>
              <a:rPr lang="zh-CN" altLang="en-US" sz="1200" b="0" i="0" kern="1200" dirty="0">
                <a:solidFill>
                  <a:schemeClr val="tx1"/>
                </a:solidFill>
                <a:effectLst/>
                <a:latin typeface="+mn-lt"/>
                <a:ea typeface="+mn-ea"/>
                <a:cs typeface="+mn-cs"/>
              </a:rPr>
              <a:t>等。</a:t>
            </a: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仿函数：一种类似于函数指针的可回调机制，用于算法中的决策处理。涉及：策略模式，模板方法。</a:t>
            </a: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适配器：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stack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通过双端队列</a:t>
            </a:r>
            <a:r>
              <a:rPr lang="en-US" altLang="zh-CN" sz="1200" b="0" i="0" kern="1200" dirty="0">
                <a:solidFill>
                  <a:schemeClr val="tx1"/>
                </a:solidFill>
                <a:effectLst/>
                <a:latin typeface="+mn-lt"/>
                <a:ea typeface="+mn-ea"/>
                <a:cs typeface="+mn-cs"/>
              </a:rPr>
              <a:t>deque</a:t>
            </a:r>
            <a:r>
              <a:rPr lang="zh-CN" altLang="en-US" sz="1200" b="0" i="0" kern="1200" dirty="0">
                <a:solidFill>
                  <a:schemeClr val="tx1"/>
                </a:solidFill>
                <a:effectLst/>
                <a:latin typeface="+mn-lt"/>
                <a:ea typeface="+mn-ea"/>
                <a:cs typeface="+mn-cs"/>
              </a:rPr>
              <a:t>适配实现，</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set</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RB-Tree</a:t>
            </a:r>
            <a:r>
              <a:rPr lang="zh-CN" altLang="en-US" sz="1200" b="0" i="0" kern="1200" dirty="0">
                <a:solidFill>
                  <a:schemeClr val="tx1"/>
                </a:solidFill>
                <a:effectLst/>
                <a:latin typeface="+mn-lt"/>
                <a:ea typeface="+mn-ea"/>
                <a:cs typeface="+mn-cs"/>
              </a:rPr>
              <a:t>适配实现。涉及适配器模式。</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4088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注：两个函数的最后一个参数</a:t>
            </a:r>
            <a:r>
              <a:rPr lang="en-US" altLang="zh-CN" dirty="0"/>
              <a:t>0</a:t>
            </a:r>
            <a:r>
              <a:rPr lang="zh-CN" altLang="en-US" dirty="0"/>
              <a:t>，是累加的初始值</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181</a:t>
            </a:fld>
            <a:endParaRPr lang="zh-CN" altLang="en-US"/>
          </a:p>
        </p:txBody>
      </p:sp>
    </p:spTree>
    <p:extLst>
      <p:ext uri="{BB962C8B-B14F-4D97-AF65-F5344CB8AC3E}">
        <p14:creationId xmlns:p14="http://schemas.microsoft.com/office/powerpoint/2010/main" val="3188613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189</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391303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11</a:t>
            </a:fld>
            <a:endParaRPr lang="zh-CN" altLang="en-US"/>
          </a:p>
        </p:txBody>
      </p:sp>
    </p:spTree>
    <p:extLst>
      <p:ext uri="{BB962C8B-B14F-4D97-AF65-F5344CB8AC3E}">
        <p14:creationId xmlns:p14="http://schemas.microsoft.com/office/powerpoint/2010/main" val="4211650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编程看看调用的是谁？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26</a:t>
            </a:fld>
            <a:endParaRPr lang="zh-CN" altLang="en-US"/>
          </a:p>
        </p:txBody>
      </p:sp>
    </p:spTree>
    <p:extLst>
      <p:ext uri="{BB962C8B-B14F-4D97-AF65-F5344CB8AC3E}">
        <p14:creationId xmlns:p14="http://schemas.microsoft.com/office/powerpoint/2010/main" val="118690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66</a:t>
            </a:fld>
            <a:endParaRPr lang="zh-CN" altLang="en-US"/>
          </a:p>
        </p:txBody>
      </p:sp>
    </p:spTree>
    <p:extLst>
      <p:ext uri="{BB962C8B-B14F-4D97-AF65-F5344CB8AC3E}">
        <p14:creationId xmlns:p14="http://schemas.microsoft.com/office/powerpoint/2010/main" val="71423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通过继承可以产生派生类。通过继承同样可产生派生的类模板</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67</a:t>
            </a:fld>
            <a:endParaRPr lang="zh-CN" altLang="en-US"/>
          </a:p>
        </p:txBody>
      </p:sp>
    </p:spTree>
    <p:extLst>
      <p:ext uri="{BB962C8B-B14F-4D97-AF65-F5344CB8AC3E}">
        <p14:creationId xmlns:p14="http://schemas.microsoft.com/office/powerpoint/2010/main" val="328599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71</a:t>
            </a:fld>
            <a:endParaRPr lang="zh-CN" altLang="en-US"/>
          </a:p>
        </p:txBody>
      </p:sp>
    </p:spTree>
    <p:extLst>
      <p:ext uri="{BB962C8B-B14F-4D97-AF65-F5344CB8AC3E}">
        <p14:creationId xmlns:p14="http://schemas.microsoft.com/office/powerpoint/2010/main" val="714231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6" name="页脚占位符 4"/>
          <p:cNvSpPr>
            <a:spLocks noGrp="1"/>
          </p:cNvSpPr>
          <p:nvPr>
            <p:ph type="ftr" sz="quarter" idx="11"/>
          </p:nvPr>
        </p:nvSpPr>
        <p:spPr/>
        <p:txBody>
          <a:bodyPr/>
          <a:lstStyle>
            <a:lvl1pPr algn="l">
              <a:defRPr/>
            </a:lvl1pPr>
          </a:lstStyle>
          <a:p>
            <a:pPr>
              <a:defRPr/>
            </a:pP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zh-CN" altLang="en-US"/>
              <a:t>高级语言</a:t>
            </a:r>
            <a:r>
              <a:rPr lang="en-US" altLang="zh-CN"/>
              <a:t>C++</a:t>
            </a:r>
            <a:r>
              <a:rPr lang="zh-CN" altLang="en-US"/>
              <a:t>程序设计</a:t>
            </a:r>
          </a:p>
        </p:txBody>
      </p:sp>
    </p:spTree>
    <p:extLst>
      <p:ext uri="{BB962C8B-B14F-4D97-AF65-F5344CB8AC3E}">
        <p14:creationId xmlns:p14="http://schemas.microsoft.com/office/powerpoint/2010/main" val="340273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endParaRPr lang="zh-CN" altLang="en-US"/>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a:extLst>
              <a:ext uri="{FF2B5EF4-FFF2-40B4-BE49-F238E27FC236}">
                <a16:creationId xmlns:a16="http://schemas.microsoft.com/office/drawing/2014/main" id="{43BBD88D-CD02-478E-892E-95AE09BB4DBE}"/>
              </a:ext>
            </a:extLst>
          </p:cNvPr>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 id="2147484472" r:id="rId7"/>
  </p:sldLayoutIdLst>
  <p:hf sldNum="0"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slide" Target="slide26.xml"/></Relationships>
</file>

<file path=ppt/slides/_rels/slide10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Layout" Target="../slideLayouts/slideLayout3.xml"/><Relationship Id="rId1" Type="http://schemas.openxmlformats.org/officeDocument/2006/relationships/tags" Target="../tags/tag212.xml"/><Relationship Id="rId5" Type="http://schemas.openxmlformats.org/officeDocument/2006/relationships/slide" Target="slide26.xml"/><Relationship Id="rId4" Type="http://schemas.openxmlformats.org/officeDocument/2006/relationships/image" Target="../media/image28.emf"/></Relationships>
</file>

<file path=ppt/slides/_rels/slide10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Layout" Target="../slideLayouts/slideLayout3.xml"/><Relationship Id="rId1" Type="http://schemas.openxmlformats.org/officeDocument/2006/relationships/tags" Target="../tags/tag213.xml"/></Relationships>
</file>

<file path=ppt/slides/_rels/slide1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Layout" Target="../slideLayouts/slideLayout3.xml"/><Relationship Id="rId1" Type="http://schemas.openxmlformats.org/officeDocument/2006/relationships/tags" Target="../tags/tag214.xml"/></Relationships>
</file>

<file path=ppt/slides/_rels/slide13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2.emf"/><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9.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9.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1.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9.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22.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9.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23.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0.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24.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image" Target="../media/image10.tmp"/><Relationship Id="rId5" Type="http://schemas.openxmlformats.org/officeDocument/2006/relationships/tags" Target="../tags/tag90.xml"/><Relationship Id="rId10" Type="http://schemas.openxmlformats.org/officeDocument/2006/relationships/slideLayout" Target="../slideLayouts/slideLayout7.xml"/><Relationship Id="rId4" Type="http://schemas.openxmlformats.org/officeDocument/2006/relationships/tags" Target="../tags/tag89.xml"/><Relationship Id="rId9" Type="http://schemas.openxmlformats.org/officeDocument/2006/relationships/tags" Target="../tags/tag94.xml"/></Relationships>
</file>

<file path=ppt/slides/_rels/slide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slideLayout" Target="../slideLayouts/slideLayout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 Type="http://schemas.openxmlformats.org/officeDocument/2006/relationships/tags" Target="../tags/tag96.xml"/><Relationship Id="rId16" Type="http://schemas.openxmlformats.org/officeDocument/2006/relationships/tags" Target="../tags/tag110.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tags" Target="../tags/tag109.xml"/><Relationship Id="rId10" Type="http://schemas.openxmlformats.org/officeDocument/2006/relationships/tags" Target="../tags/tag104.xml"/><Relationship Id="rId19" Type="http://schemas.openxmlformats.org/officeDocument/2006/relationships/image" Target="../media/image9.tmp"/><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s>
</file>

<file path=ppt/slides/_rels/slide58.xml.rels><?xml version="1.0" encoding="UTF-8" standalone="yes"?>
<Relationships xmlns="http://schemas.openxmlformats.org/package/2006/relationships"><Relationship Id="rId8" Type="http://schemas.openxmlformats.org/officeDocument/2006/relationships/tags" Target="../tags/tag119.xml"/><Relationship Id="rId13" Type="http://schemas.openxmlformats.org/officeDocument/2006/relationships/tags" Target="../tags/tag124.xml"/><Relationship Id="rId18" Type="http://schemas.openxmlformats.org/officeDocument/2006/relationships/slideLayout" Target="../slideLayouts/slideLayout7.xml"/><Relationship Id="rId3" Type="http://schemas.openxmlformats.org/officeDocument/2006/relationships/tags" Target="../tags/tag114.xml"/><Relationship Id="rId7" Type="http://schemas.openxmlformats.org/officeDocument/2006/relationships/tags" Target="../tags/tag118.xml"/><Relationship Id="rId12" Type="http://schemas.openxmlformats.org/officeDocument/2006/relationships/tags" Target="../tags/tag123.xml"/><Relationship Id="rId17" Type="http://schemas.openxmlformats.org/officeDocument/2006/relationships/tags" Target="../tags/tag128.xml"/><Relationship Id="rId2" Type="http://schemas.openxmlformats.org/officeDocument/2006/relationships/tags" Target="../tags/tag113.xml"/><Relationship Id="rId16" Type="http://schemas.openxmlformats.org/officeDocument/2006/relationships/tags" Target="../tags/tag127.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tags" Target="../tags/tag122.xml"/><Relationship Id="rId5" Type="http://schemas.openxmlformats.org/officeDocument/2006/relationships/tags" Target="../tags/tag116.xml"/><Relationship Id="rId15" Type="http://schemas.openxmlformats.org/officeDocument/2006/relationships/tags" Target="../tags/tag126.xml"/><Relationship Id="rId10" Type="http://schemas.openxmlformats.org/officeDocument/2006/relationships/tags" Target="../tags/tag121.xml"/><Relationship Id="rId19" Type="http://schemas.openxmlformats.org/officeDocument/2006/relationships/image" Target="../media/image10.tmp"/><Relationship Id="rId4" Type="http://schemas.openxmlformats.org/officeDocument/2006/relationships/tags" Target="../tags/tag115.xml"/><Relationship Id="rId9" Type="http://schemas.openxmlformats.org/officeDocument/2006/relationships/tags" Target="../tags/tag120.xml"/><Relationship Id="rId14" Type="http://schemas.openxmlformats.org/officeDocument/2006/relationships/tags" Target="../tags/tag125.xml"/></Relationships>
</file>

<file path=ppt/slides/_rels/slide59.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slideLayout" Target="../slideLayouts/slideLayout7.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image" Target="../media/image10.tmp"/><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5" Type="http://schemas.openxmlformats.org/officeDocument/2006/relationships/tags" Target="../tags/tag143.xml"/><Relationship Id="rId10" Type="http://schemas.openxmlformats.org/officeDocument/2006/relationships/tags" Target="../tags/tag138.xml"/><Relationship Id="rId19" Type="http://schemas.openxmlformats.org/officeDocument/2006/relationships/image" Target="../media/image11.png"/><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s>
</file>

<file path=ppt/slides/_rels/slide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slideLayout" Target="../slideLayouts/slideLayout7.xml"/><Relationship Id="rId3" Type="http://schemas.openxmlformats.org/officeDocument/2006/relationships/tags" Target="../tags/tag148.xml"/><Relationship Id="rId7" Type="http://schemas.openxmlformats.org/officeDocument/2006/relationships/tags" Target="../tags/tag152.xml"/><Relationship Id="rId12" Type="http://schemas.openxmlformats.org/officeDocument/2006/relationships/tags" Target="../tags/tag157.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5" Type="http://schemas.openxmlformats.org/officeDocument/2006/relationships/tags" Target="../tags/tag150.xml"/><Relationship Id="rId10" Type="http://schemas.openxmlformats.org/officeDocument/2006/relationships/tags" Target="../tags/tag155.xml"/><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image" Target="../media/image10.tmp"/></Relationships>
</file>

<file path=ppt/slides/_rels/slide61.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slideLayout" Target="../slideLayouts/slideLayout7.xml"/><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tags" Target="../tags/tag169.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tags" Target="../tags/tag168.xml"/><Relationship Id="rId5" Type="http://schemas.openxmlformats.org/officeDocument/2006/relationships/tags" Target="../tags/tag162.xml"/><Relationship Id="rId10" Type="http://schemas.openxmlformats.org/officeDocument/2006/relationships/tags" Target="../tags/tag167.xml"/><Relationship Id="rId4" Type="http://schemas.openxmlformats.org/officeDocument/2006/relationships/tags" Target="../tags/tag161.xml"/><Relationship Id="rId9" Type="http://schemas.openxmlformats.org/officeDocument/2006/relationships/tags" Target="../tags/tag166.xml"/><Relationship Id="rId14" Type="http://schemas.openxmlformats.org/officeDocument/2006/relationships/image" Target="../media/image10.tmp"/></Relationships>
</file>

<file path=ppt/slides/_rels/slide62.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image" Target="../media/image10.tmp"/><Relationship Id="rId5" Type="http://schemas.openxmlformats.org/officeDocument/2006/relationships/tags" Target="../tags/tag174.xml"/><Relationship Id="rId10" Type="http://schemas.openxmlformats.org/officeDocument/2006/relationships/slideLayout" Target="../slideLayouts/slideLayout7.xml"/><Relationship Id="rId4" Type="http://schemas.openxmlformats.org/officeDocument/2006/relationships/tags" Target="../tags/tag173.xml"/><Relationship Id="rId9" Type="http://schemas.openxmlformats.org/officeDocument/2006/relationships/tags" Target="../tags/tag178.xml"/></Relationships>
</file>

<file path=ppt/slides/_rels/slide63.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slideLayout" Target="../slideLayouts/slideLayout7.xml"/><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image" Target="../media/image10.tmp"/></Relationships>
</file>

<file path=ppt/slides/_rels/slide64.xml.rels><?xml version="1.0" encoding="UTF-8" standalone="yes"?>
<Relationships xmlns="http://schemas.openxmlformats.org/package/2006/relationships"><Relationship Id="rId8" Type="http://schemas.openxmlformats.org/officeDocument/2006/relationships/tags" Target="../tags/tag198.xml"/><Relationship Id="rId13" Type="http://schemas.openxmlformats.org/officeDocument/2006/relationships/slideLayout" Target="../slideLayouts/slideLayout7.xml"/><Relationship Id="rId3" Type="http://schemas.openxmlformats.org/officeDocument/2006/relationships/tags" Target="../tags/tag193.xml"/><Relationship Id="rId7" Type="http://schemas.openxmlformats.org/officeDocument/2006/relationships/tags" Target="../tags/tag197.xml"/><Relationship Id="rId12" Type="http://schemas.openxmlformats.org/officeDocument/2006/relationships/tags" Target="../tags/tag202.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11" Type="http://schemas.openxmlformats.org/officeDocument/2006/relationships/tags" Target="../tags/tag201.xml"/><Relationship Id="rId5" Type="http://schemas.openxmlformats.org/officeDocument/2006/relationships/tags" Target="../tags/tag195.xml"/><Relationship Id="rId10" Type="http://schemas.openxmlformats.org/officeDocument/2006/relationships/tags" Target="../tags/tag200.xml"/><Relationship Id="rId4" Type="http://schemas.openxmlformats.org/officeDocument/2006/relationships/tags" Target="../tags/tag194.xml"/><Relationship Id="rId9" Type="http://schemas.openxmlformats.org/officeDocument/2006/relationships/tags" Target="../tags/tag199.xml"/><Relationship Id="rId14" Type="http://schemas.openxmlformats.org/officeDocument/2006/relationships/image" Target="../media/image10.tmp"/></Relationships>
</file>

<file path=ppt/slides/_rels/slide65.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image" Target="../media/image10.tmp"/><Relationship Id="rId5" Type="http://schemas.openxmlformats.org/officeDocument/2006/relationships/tags" Target="../tags/tag207.xml"/><Relationship Id="rId10" Type="http://schemas.openxmlformats.org/officeDocument/2006/relationships/slideLayout" Target="../slideLayouts/slideLayout7.xml"/><Relationship Id="rId4" Type="http://schemas.openxmlformats.org/officeDocument/2006/relationships/tags" Target="../tags/tag206.xml"/><Relationship Id="rId9" Type="http://schemas.openxmlformats.org/officeDocument/2006/relationships/tags" Target="../tags/tag211.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8.png"/></Relationships>
</file>

<file path=ppt/slides/_rels/slide6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8.png"/></Relationships>
</file>

<file path=ppt/slides/_rels/slide7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slide" Target="slide26.xml"/><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slide" Target="slide26.xml"/><Relationship Id="rId4" Type="http://schemas.openxmlformats.org/officeDocument/2006/relationships/image" Target="../media/image17.png"/></Relationships>
</file>

<file path=ppt/slides/_rels/slide8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slide" Target="slide26.xml"/><Relationship Id="rId4" Type="http://schemas.openxmlformats.org/officeDocument/2006/relationships/image" Target="../media/image2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image" Target="../media/image8.png"/></Relationships>
</file>

<file path=ppt/slides/_rels/slide92.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395536" y="2000250"/>
            <a:ext cx="8424935" cy="1928813"/>
          </a:xfrm>
        </p:spPr>
        <p:txBody>
          <a:bodyPr/>
          <a:lstStyle/>
          <a:p>
            <a:r>
              <a:rPr lang="zh-CN" altLang="en-US" dirty="0">
                <a:solidFill>
                  <a:srgbClr val="000000"/>
                </a:solidFill>
              </a:rPr>
              <a:t>第九章 </a:t>
            </a:r>
            <a:r>
              <a:rPr lang="zh-CN" altLang="en-US" b="1" dirty="0">
                <a:solidFill>
                  <a:srgbClr val="000000"/>
                </a:solidFill>
                <a:latin typeface="Courier New" panose="02070309020205020404" pitchFamily="49" charset="0"/>
                <a:cs typeface="Courier New" panose="02070309020205020404" pitchFamily="49" charset="0"/>
              </a:rPr>
              <a:t>模板与</a:t>
            </a:r>
            <a:r>
              <a:rPr lang="en-US" altLang="zh-CN" b="1" dirty="0">
                <a:solidFill>
                  <a:srgbClr val="000000"/>
                </a:solidFill>
                <a:latin typeface="Courier New" panose="02070309020205020404" pitchFamily="49" charset="0"/>
                <a:cs typeface="Courier New" panose="02070309020205020404" pitchFamily="49" charset="0"/>
              </a:rPr>
              <a:t>STL</a:t>
            </a:r>
            <a:r>
              <a:rPr lang="zh-CN" altLang="en-US" b="1" dirty="0">
                <a:solidFill>
                  <a:srgbClr val="000000"/>
                </a:solidFill>
                <a:latin typeface="Courier New" panose="02070309020205020404" pitchFamily="49" charset="0"/>
                <a:cs typeface="Courier New" panose="02070309020205020404" pitchFamily="49" charset="0"/>
              </a:rPr>
              <a:t>程序设计</a:t>
            </a:r>
            <a:endParaRPr lang="zh-CN" altLang="en-US" dirty="0">
              <a:solidFill>
                <a:srgbClr val="000000"/>
              </a:solidFill>
            </a:endParaRPr>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13" name="副标题 8">
            <a:extLst>
              <a:ext uri="{FF2B5EF4-FFF2-40B4-BE49-F238E27FC236}">
                <a16:creationId xmlns:a16="http://schemas.microsoft.com/office/drawing/2014/main" id="{A9FA641F-A8DB-444E-898E-B6216ECD35AA}"/>
              </a:ext>
            </a:extLst>
          </p:cNvPr>
          <p:cNvSpPr txBox="1">
            <a:spLocks/>
          </p:cNvSpPr>
          <p:nvPr/>
        </p:nvSpPr>
        <p:spPr bwMode="auto">
          <a:xfrm>
            <a:off x="714375" y="3929063"/>
            <a:ext cx="7715250" cy="1928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bg1"/>
                </a:solidFill>
                <a:latin typeface="+mn-lt"/>
                <a:ea typeface="黑体" pitchFamily="2" charset="-122"/>
                <a:cs typeface="+mn-cs"/>
              </a:defRPr>
            </a:lvl1pPr>
            <a:lvl2pPr marL="4572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黑体" pitchFamily="2" charset="-122"/>
                <a:cs typeface="+mn-cs"/>
              </a:defRPr>
            </a:lvl2pPr>
            <a:lvl3pPr marL="9144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黑体" pitchFamily="2" charset="-122"/>
                <a:cs typeface="+mn-cs"/>
              </a:defRPr>
            </a:lvl3pPr>
            <a:lvl4pPr marL="13716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4pPr>
            <a:lvl5pPr marL="18288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   卢少平</a:t>
            </a:r>
          </a:p>
        </p:txBody>
      </p:sp>
      <p:pic>
        <p:nvPicPr>
          <p:cNvPr id="14" name="图片 13">
            <a:extLst>
              <a:ext uri="{FF2B5EF4-FFF2-40B4-BE49-F238E27FC236}">
                <a16:creationId xmlns:a16="http://schemas.microsoft.com/office/drawing/2014/main" id="{32494065-360A-4EEE-82FC-4FF47B2AAD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5" name="图片 14">
            <a:extLst>
              <a:ext uri="{FF2B5EF4-FFF2-40B4-BE49-F238E27FC236}">
                <a16:creationId xmlns:a16="http://schemas.microsoft.com/office/drawing/2014/main" id="{E754A75A-2851-4C42-925B-C881C66510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9716712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85000"/>
              </a:lnSpc>
              <a:buNone/>
            </a:pPr>
            <a:r>
              <a:rPr lang="zh-CN" altLang="en-US" sz="2800" dirty="0">
                <a:solidFill>
                  <a:schemeClr val="accent6"/>
                </a:solidFill>
              </a:rPr>
              <a:t>程序执行后的显示结果如下：</a:t>
            </a:r>
            <a:endParaRPr lang="en-US" altLang="zh-CN" sz="2800" dirty="0">
              <a:solidFill>
                <a:schemeClr val="accent6"/>
              </a:solidFill>
            </a:endParaRPr>
          </a:p>
          <a:p>
            <a:pPr algn="just">
              <a:lnSpc>
                <a:spcPct val="85000"/>
              </a:lnSpc>
              <a:buNone/>
            </a:pPr>
            <a:endParaRPr lang="zh-CN" altLang="en-US" sz="2800" dirty="0">
              <a:solidFill>
                <a:schemeClr val="accent6"/>
              </a:solidFill>
            </a:endParaRPr>
          </a:p>
          <a:p>
            <a:pPr algn="just">
              <a:lnSpc>
                <a:spcPct val="85000"/>
              </a:lnSpc>
              <a:buNone/>
            </a:pP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i1=-11, i2=0; =&gt; max(i1,i2) = 0</a:t>
            </a:r>
          </a:p>
          <a:p>
            <a:pPr algn="just">
              <a:lnSpc>
                <a:spcPct val="85000"/>
              </a:lnSpc>
              <a:buNone/>
            </a:pPr>
            <a:r>
              <a:rPr lang="en-US" altLang="zh-CN" sz="2400" b="1" dirty="0">
                <a:latin typeface="Courier New" panose="02070309020205020404" pitchFamily="49" charset="0"/>
                <a:cs typeface="Courier New" panose="02070309020205020404" pitchFamily="49" charset="0"/>
              </a:rPr>
              <a:t>max(23,-56) = 23</a:t>
            </a:r>
          </a:p>
          <a:p>
            <a:pPr algn="just">
              <a:lnSpc>
                <a:spcPct val="85000"/>
              </a:lnSpc>
              <a:buNone/>
            </a:pPr>
            <a:r>
              <a:rPr lang="en-US" altLang="zh-CN" sz="2400" b="1" dirty="0">
                <a:latin typeface="Courier New" panose="02070309020205020404" pitchFamily="49" charset="0"/>
                <a:cs typeface="Courier New" panose="02070309020205020404" pitchFamily="49" charset="0"/>
              </a:rPr>
              <a:t>char c1='T', c2='F'; =&gt; max(c1,c2) = T</a:t>
            </a:r>
          </a:p>
          <a:p>
            <a:pPr algn="just">
              <a:lnSpc>
                <a:spcPct val="85000"/>
              </a:lnSpc>
              <a:buNone/>
            </a:pPr>
            <a:r>
              <a:rPr lang="en-US" altLang="zh-CN" sz="2400" b="1" dirty="0">
                <a:latin typeface="Courier New" panose="02070309020205020404" pitchFamily="49" charset="0"/>
                <a:cs typeface="Courier New" panose="02070309020205020404" pitchFamily="49" charset="0"/>
              </a:rPr>
              <a:t>max('f', 'k') = k</a:t>
            </a:r>
          </a:p>
          <a:p>
            <a:pPr algn="just">
              <a:lnSpc>
                <a:spcPct val="85000"/>
              </a:lnSpc>
              <a:buNone/>
            </a:pPr>
            <a:r>
              <a:rPr lang="en-US" altLang="zh-CN" sz="2400" b="1" dirty="0">
                <a:latin typeface="Courier New" panose="02070309020205020404" pitchFamily="49" charset="0"/>
                <a:cs typeface="Courier New" panose="02070309020205020404" pitchFamily="49" charset="0"/>
              </a:rPr>
              <a:t>input double d1, d2 : 123.45 99.67</a:t>
            </a:r>
          </a:p>
          <a:p>
            <a:pPr algn="just">
              <a:lnSpc>
                <a:spcPct val="85000"/>
              </a:lnSpc>
              <a:buNone/>
            </a:pPr>
            <a:r>
              <a:rPr lang="en-US" altLang="zh-CN" sz="2400" b="1" dirty="0">
                <a:latin typeface="Courier New" panose="02070309020205020404" pitchFamily="49" charset="0"/>
                <a:cs typeface="Courier New" panose="02070309020205020404" pitchFamily="49" charset="0"/>
              </a:rPr>
              <a:t>d1=123.45, d2=99.67 =&gt; max(d1,d2) = 123.45</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46E421-7207-4565-A655-E2431874DD5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00AD61F9-2ED0-403D-8452-8648D368126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251D7D86-1F4C-4F21-AB4F-2D898BE129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7D01BE05-DB31-4BBA-8501-494BDA51332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66DC18CD-F470-4750-89C8-9A6F36E5851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583BCDC8-313E-4BEE-98E0-5B9830CDB49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C011075B-0C9A-4555-AA60-20BC0E5BD59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EF1AC76-E934-42AC-9D86-AFE47F6C79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613990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标准模板库的六大部件</a:t>
            </a:r>
          </a:p>
        </p:txBody>
      </p:sp>
      <p:sp>
        <p:nvSpPr>
          <p:cNvPr id="3" name="内容占位符 2"/>
          <p:cNvSpPr>
            <a:spLocks noGrp="1"/>
          </p:cNvSpPr>
          <p:nvPr>
            <p:ph idx="1"/>
          </p:nvPr>
        </p:nvSpPr>
        <p:spPr/>
        <p:txBody>
          <a:bodyPr/>
          <a:lstStyle/>
          <a:p>
            <a:r>
              <a:rPr kumimoji="1" lang="zh-CN" altLang="en-US" dirty="0"/>
              <a:t>容器（</a:t>
            </a:r>
            <a:r>
              <a:rPr kumimoji="1" lang="en-US" altLang="zh-CN" dirty="0"/>
              <a:t>container</a:t>
            </a:r>
            <a:r>
              <a:rPr kumimoji="1" lang="zh-CN" altLang="en-US" dirty="0"/>
              <a:t>）</a:t>
            </a:r>
            <a:endParaRPr kumimoji="1" lang="en-US" altLang="zh-CN" dirty="0"/>
          </a:p>
          <a:p>
            <a:r>
              <a:rPr kumimoji="1" lang="zh-CN" altLang="en-US" dirty="0"/>
              <a:t>迭代器（</a:t>
            </a:r>
            <a:r>
              <a:rPr kumimoji="1" lang="en-US" altLang="zh-CN" dirty="0"/>
              <a:t>iterator</a:t>
            </a:r>
            <a:r>
              <a:rPr kumimoji="1" lang="zh-CN" altLang="en-US" dirty="0"/>
              <a:t>）</a:t>
            </a:r>
            <a:endParaRPr kumimoji="1" lang="en-US" altLang="zh-CN" dirty="0"/>
          </a:p>
          <a:p>
            <a:r>
              <a:rPr kumimoji="1" lang="zh-CN" altLang="en-US" dirty="0"/>
              <a:t>算法（</a:t>
            </a:r>
            <a:r>
              <a:rPr kumimoji="1" lang="en-US" altLang="zh-CN" dirty="0"/>
              <a:t>algorithm</a:t>
            </a:r>
            <a:r>
              <a:rPr kumimoji="1" lang="zh-CN" altLang="en-US" dirty="0"/>
              <a:t>）</a:t>
            </a:r>
            <a:endParaRPr kumimoji="1" lang="en-US" altLang="zh-CN" dirty="0"/>
          </a:p>
          <a:p>
            <a:r>
              <a:rPr kumimoji="1" lang="zh-CN" altLang="en-US" dirty="0"/>
              <a:t>适配器（</a:t>
            </a:r>
            <a:r>
              <a:rPr kumimoji="1" lang="en-US" altLang="zh-CN" dirty="0"/>
              <a:t>Adaptor</a:t>
            </a:r>
            <a:r>
              <a:rPr kumimoji="1" lang="zh-CN" altLang="en-US" dirty="0"/>
              <a:t>）</a:t>
            </a:r>
            <a:endParaRPr kumimoji="1" lang="en-US" altLang="zh-CN" dirty="0"/>
          </a:p>
          <a:p>
            <a:r>
              <a:rPr kumimoji="1" lang="zh-CN" altLang="en-US" dirty="0"/>
              <a:t>分配器（</a:t>
            </a:r>
            <a:r>
              <a:rPr kumimoji="1" lang="en-US" altLang="zh-CN" dirty="0"/>
              <a:t>Allocator</a:t>
            </a:r>
            <a:r>
              <a:rPr kumimoji="1" lang="zh-CN" altLang="en-US" dirty="0"/>
              <a:t>）</a:t>
            </a:r>
            <a:endParaRPr kumimoji="1" lang="en-US" altLang="zh-CN" dirty="0"/>
          </a:p>
          <a:p>
            <a:r>
              <a:rPr kumimoji="1" lang="zh-CN" altLang="en-US" dirty="0"/>
              <a:t>仿函数（</a:t>
            </a:r>
            <a:r>
              <a:rPr kumimoji="1" lang="en-US" altLang="zh-CN" dirty="0" err="1"/>
              <a:t>Functor</a:t>
            </a:r>
            <a:r>
              <a:rPr kumimoji="1" lang="zh-CN" altLang="en-US" dirty="0"/>
              <a:t>）</a:t>
            </a:r>
            <a:endParaRPr kumimoji="1" lang="en-US" altLang="zh-CN" dirty="0"/>
          </a:p>
        </p:txBody>
      </p:sp>
      <p:sp>
        <p:nvSpPr>
          <p:cNvPr id="4" name="矩形 3">
            <a:hlinkClick r:id="" action="ppaction://noaction"/>
            <a:extLst>
              <a:ext uri="{FF2B5EF4-FFF2-40B4-BE49-F238E27FC236}">
                <a16:creationId xmlns:a16="http://schemas.microsoft.com/office/drawing/2014/main" id="{33453CDC-33A5-4AD2-81DD-41D038EF624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7A20089B-9B5C-42E1-9971-E30BAD45AF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1CC4C253-FC6B-4184-83F8-4ABCB44D3F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85DAF896-8614-4755-A67B-B46A830513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5990395F-EC00-4A54-963D-4C4FD4C508A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0DBF0001-6388-42C3-A2CC-49775A3DAB9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7C5F3ADE-2669-4A4E-A24D-CE9FAC43FE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836FE9-861C-434B-88BC-470788C0321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5B4F80-4FEF-4973-AEE1-9C0A2FA6FDD5}"/>
              </a:ext>
            </a:extLst>
          </p:cNvPr>
          <p:cNvPicPr>
            <a:picLocks noChangeAspect="1"/>
          </p:cNvPicPr>
          <p:nvPr/>
        </p:nvPicPr>
        <p:blipFill>
          <a:blip r:embed="rId3"/>
          <a:stretch>
            <a:fillRect/>
          </a:stretch>
        </p:blipFill>
        <p:spPr>
          <a:xfrm>
            <a:off x="170264" y="2045588"/>
            <a:ext cx="8803471" cy="3543652"/>
          </a:xfrm>
          <a:prstGeom prst="rect">
            <a:avLst/>
          </a:prstGeom>
        </p:spPr>
      </p:pic>
      <p:sp>
        <p:nvSpPr>
          <p:cNvPr id="5" name="标题 1">
            <a:extLst>
              <a:ext uri="{FF2B5EF4-FFF2-40B4-BE49-F238E27FC236}">
                <a16:creationId xmlns:a16="http://schemas.microsoft.com/office/drawing/2014/main" id="{045F8FE2-CF7B-4D27-810D-71E1EA1C04D7}"/>
              </a:ext>
            </a:extLst>
          </p:cNvPr>
          <p:cNvSpPr>
            <a:spLocks noGrp="1"/>
          </p:cNvSpPr>
          <p:nvPr>
            <p:ph type="title"/>
          </p:nvPr>
        </p:nvSpPr>
        <p:spPr>
          <a:xfrm>
            <a:off x="457200" y="1000125"/>
            <a:ext cx="8229600" cy="714375"/>
          </a:xfrm>
        </p:spPr>
        <p:txBody>
          <a:bodyPr/>
          <a:lstStyle/>
          <a:p>
            <a:r>
              <a:rPr lang="zh-CN" altLang="en-US" dirty="0"/>
              <a:t>标准模板库的六大部件</a:t>
            </a:r>
          </a:p>
        </p:txBody>
      </p:sp>
      <p:sp>
        <p:nvSpPr>
          <p:cNvPr id="6" name="矩形 5">
            <a:hlinkClick r:id="" action="ppaction://noaction"/>
            <a:extLst>
              <a:ext uri="{FF2B5EF4-FFF2-40B4-BE49-F238E27FC236}">
                <a16:creationId xmlns:a16="http://schemas.microsoft.com/office/drawing/2014/main" id="{C30793E9-1357-4E0A-A88B-AD67705E98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B0BC01A2-6BC7-4DA6-9325-F3AD5657662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1648394-751E-4F57-9FEA-532E2202DC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20B75AAF-1B73-43FD-B71F-08E258C5F4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4" action="ppaction://hlinksldjump"/>
            <a:extLst>
              <a:ext uri="{FF2B5EF4-FFF2-40B4-BE49-F238E27FC236}">
                <a16:creationId xmlns:a16="http://schemas.microsoft.com/office/drawing/2014/main" id="{CF04A6FD-0B20-4BA5-91E9-EBDC82E34D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E64B5E4-4305-44E8-8B3E-92E41AE5FA6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35C3796-B28F-41A8-AEBF-101223208C4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AEFE1D2-4F38-4909-B613-338D08DABBD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44349107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2D16BC-C3D0-453E-8EE7-06F827F68A93}"/>
              </a:ext>
            </a:extLst>
          </p:cNvPr>
          <p:cNvSpPr>
            <a:spLocks noGrp="1"/>
          </p:cNvSpPr>
          <p:nvPr>
            <p:ph idx="1"/>
          </p:nvPr>
        </p:nvSpPr>
        <p:spPr>
          <a:xfrm>
            <a:off x="313184" y="1928813"/>
            <a:ext cx="8363272" cy="4500562"/>
          </a:xfrm>
        </p:spPr>
        <p:txBody>
          <a:bodyPr/>
          <a:lstStyle/>
          <a:p>
            <a:r>
              <a:rPr lang="zh-CN" altLang="en-US" dirty="0"/>
              <a:t>容器是存放其他对象的对象。比如我们常见的</a:t>
            </a:r>
            <a:r>
              <a:rPr lang="en-US" altLang="zh-CN" dirty="0"/>
              <a:t>C++</a:t>
            </a:r>
            <a:r>
              <a:rPr lang="zh-CN" altLang="en-US" dirty="0"/>
              <a:t>内置数组，从广义上讲也属于一种容器。容器可以存放同一种类型的一组元素或对象，称为同类容器类（</a:t>
            </a:r>
            <a:r>
              <a:rPr lang="en-US" altLang="zh-CN" dirty="0"/>
              <a:t>homogenous </a:t>
            </a:r>
            <a:r>
              <a:rPr lang="en-US" altLang="zh-CN" dirty="0" err="1"/>
              <a:t>constainer</a:t>
            </a:r>
            <a:r>
              <a:rPr lang="zh-CN" altLang="en-US" dirty="0"/>
              <a:t>）；或者存放不同类型的的元素或对象时，称为异类容器类（</a:t>
            </a:r>
            <a:r>
              <a:rPr lang="en-US" altLang="zh-CN" dirty="0"/>
              <a:t>heterogenous </a:t>
            </a:r>
            <a:r>
              <a:rPr lang="en-US" altLang="zh-CN" dirty="0" err="1"/>
              <a:t>constainer</a:t>
            </a:r>
            <a:r>
              <a:rPr lang="zh-CN" altLang="en-US" dirty="0"/>
              <a:t>）。对于</a:t>
            </a:r>
            <a:r>
              <a:rPr lang="en-US" altLang="zh-CN" dirty="0"/>
              <a:t>STL</a:t>
            </a:r>
            <a:r>
              <a:rPr lang="zh-CN" altLang="en-US" dirty="0"/>
              <a:t>容器库，其包含了两类容器，一种为顺序容器（</a:t>
            </a:r>
            <a:r>
              <a:rPr lang="en-US" altLang="zh-CN" dirty="0"/>
              <a:t>sequence </a:t>
            </a:r>
            <a:r>
              <a:rPr lang="en-US" altLang="zh-CN" dirty="0" err="1"/>
              <a:t>contsainer</a:t>
            </a:r>
            <a:r>
              <a:rPr lang="zh-CN" altLang="en-US" dirty="0"/>
              <a:t>），另一种为关联容器（</a:t>
            </a:r>
            <a:r>
              <a:rPr lang="en-US" altLang="zh-CN" dirty="0"/>
              <a:t>associative container</a:t>
            </a:r>
            <a:r>
              <a:rPr lang="zh-CN" altLang="en-US" dirty="0"/>
              <a:t>）。</a:t>
            </a:r>
          </a:p>
          <a:p>
            <a:endParaRPr lang="zh-CN" altLang="en-US" dirty="0"/>
          </a:p>
        </p:txBody>
      </p:sp>
      <p:sp>
        <p:nvSpPr>
          <p:cNvPr id="3" name="标题 2">
            <a:extLst>
              <a:ext uri="{FF2B5EF4-FFF2-40B4-BE49-F238E27FC236}">
                <a16:creationId xmlns:a16="http://schemas.microsoft.com/office/drawing/2014/main" id="{111C00F5-3D48-4847-96F0-87346B80088F}"/>
              </a:ext>
            </a:extLst>
          </p:cNvPr>
          <p:cNvSpPr>
            <a:spLocks noGrp="1"/>
          </p:cNvSpPr>
          <p:nvPr>
            <p:ph type="title"/>
          </p:nvPr>
        </p:nvSpPr>
        <p:spPr/>
        <p:txBody>
          <a:bodyPr/>
          <a:lstStyle/>
          <a:p>
            <a:r>
              <a:rPr lang="zh-CN" altLang="en-US" dirty="0"/>
              <a:t>容器（</a:t>
            </a:r>
            <a:r>
              <a:rPr lang="en-US" altLang="zh-CN" dirty="0"/>
              <a:t>Container</a:t>
            </a:r>
            <a:r>
              <a:rPr lang="zh-CN" altLang="en-US" dirty="0"/>
              <a:t>）</a:t>
            </a:r>
          </a:p>
        </p:txBody>
      </p:sp>
      <p:sp>
        <p:nvSpPr>
          <p:cNvPr id="13" name="矩形 12">
            <a:hlinkClick r:id="" action="ppaction://noaction"/>
            <a:extLst>
              <a:ext uri="{FF2B5EF4-FFF2-40B4-BE49-F238E27FC236}">
                <a16:creationId xmlns:a16="http://schemas.microsoft.com/office/drawing/2014/main" id="{E5648816-CFB0-4C56-BB53-D6CBA365C0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4" name="矩形 13">
            <a:hlinkClick r:id="" action="ppaction://noaction"/>
            <a:extLst>
              <a:ext uri="{FF2B5EF4-FFF2-40B4-BE49-F238E27FC236}">
                <a16:creationId xmlns:a16="http://schemas.microsoft.com/office/drawing/2014/main" id="{36A1FC5A-C60E-423C-8D1D-7B711B4D9F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5" name="矩形 14">
            <a:hlinkClick r:id="" action="ppaction://noaction"/>
            <a:extLst>
              <a:ext uri="{FF2B5EF4-FFF2-40B4-BE49-F238E27FC236}">
                <a16:creationId xmlns:a16="http://schemas.microsoft.com/office/drawing/2014/main" id="{DDFE7DBC-F868-447F-BD6F-AAF78AAE60E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6" name="矩形 15">
            <a:hlinkClick r:id="" action="ppaction://noaction"/>
            <a:extLst>
              <a:ext uri="{FF2B5EF4-FFF2-40B4-BE49-F238E27FC236}">
                <a16:creationId xmlns:a16="http://schemas.microsoft.com/office/drawing/2014/main" id="{A379A3B2-6B95-4558-8A36-8A95F1E582A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7" name="矩形 16">
            <a:hlinkClick r:id="rId2" action="ppaction://hlinksldjump"/>
            <a:extLst>
              <a:ext uri="{FF2B5EF4-FFF2-40B4-BE49-F238E27FC236}">
                <a16:creationId xmlns:a16="http://schemas.microsoft.com/office/drawing/2014/main" id="{26DD81F3-5456-4B5C-860B-ECD799B6564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8" name="矩形 17">
            <a:hlinkClick r:id="" action="ppaction://noaction"/>
            <a:extLst>
              <a:ext uri="{FF2B5EF4-FFF2-40B4-BE49-F238E27FC236}">
                <a16:creationId xmlns:a16="http://schemas.microsoft.com/office/drawing/2014/main" id="{3F352187-24FC-4031-8CD8-A7CC325BCDB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F501814A-15D3-4868-BBDD-3153757AF7C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56BB1D41-FE36-4E1C-8623-33BDAD75F4C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0622606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9B5524-9338-4CA0-8DAE-4881CBB9BB4E}"/>
              </a:ext>
            </a:extLst>
          </p:cNvPr>
          <p:cNvSpPr>
            <a:spLocks noGrp="1"/>
          </p:cNvSpPr>
          <p:nvPr>
            <p:ph idx="1"/>
          </p:nvPr>
        </p:nvSpPr>
        <p:spPr>
          <a:xfrm>
            <a:off x="457200" y="1928813"/>
            <a:ext cx="8435280" cy="4500562"/>
          </a:xfrm>
        </p:spPr>
        <p:txBody>
          <a:bodyPr/>
          <a:lstStyle/>
          <a:p>
            <a:r>
              <a:rPr lang="zh-CN" altLang="en-US" dirty="0"/>
              <a:t>在</a:t>
            </a:r>
            <a:r>
              <a:rPr lang="en-US" altLang="zh-CN" dirty="0"/>
              <a:t>C++</a:t>
            </a:r>
            <a:r>
              <a:rPr lang="zh-CN" altLang="en-US" dirty="0"/>
              <a:t>中，我们经常使用指针。而迭代器就是相当于指针，它提供了一种一般化的方法使得</a:t>
            </a:r>
            <a:r>
              <a:rPr lang="en-US" altLang="zh-CN" dirty="0"/>
              <a:t>C++</a:t>
            </a:r>
            <a:r>
              <a:rPr lang="zh-CN" altLang="en-US" dirty="0"/>
              <a:t>程序能够访问不同数据类型的顺序或者关联容器中的每一个元素，我们可以称它为“泛型指针”。</a:t>
            </a:r>
          </a:p>
          <a:p>
            <a:r>
              <a:rPr lang="en-US" altLang="zh-CN" dirty="0"/>
              <a:t>STL</a:t>
            </a:r>
            <a:r>
              <a:rPr lang="zh-CN" altLang="en-US" dirty="0"/>
              <a:t>定义了五种迭代器类型，前向迭代器（</a:t>
            </a:r>
            <a:r>
              <a:rPr lang="en-US" altLang="zh-CN" dirty="0"/>
              <a:t>forward iterator</a:t>
            </a:r>
            <a:r>
              <a:rPr lang="zh-CN" altLang="en-US" dirty="0"/>
              <a:t>），双向迭代器</a:t>
            </a:r>
            <a:r>
              <a:rPr lang="en-US" altLang="zh-CN" dirty="0"/>
              <a:t>(bidirectional iterator)</a:t>
            </a:r>
            <a:r>
              <a:rPr lang="zh-CN" altLang="en-US" dirty="0"/>
              <a:t>，输入迭代器</a:t>
            </a:r>
            <a:r>
              <a:rPr lang="en-US" altLang="zh-CN" dirty="0"/>
              <a:t>(input iterator)</a:t>
            </a:r>
            <a:r>
              <a:rPr lang="zh-CN" altLang="en-US" dirty="0"/>
              <a:t>，输出迭代器</a:t>
            </a:r>
            <a:r>
              <a:rPr lang="en-US" altLang="zh-CN" dirty="0"/>
              <a:t>(output iterator)</a:t>
            </a:r>
            <a:r>
              <a:rPr lang="zh-CN" altLang="en-US" dirty="0"/>
              <a:t>，随机访问迭代器</a:t>
            </a:r>
            <a:r>
              <a:rPr lang="en-US" altLang="zh-CN" dirty="0"/>
              <a:t>(random access iterator)</a:t>
            </a:r>
            <a:r>
              <a:rPr lang="zh-CN" altLang="en-US" dirty="0"/>
              <a:t>。</a:t>
            </a:r>
          </a:p>
          <a:p>
            <a:endParaRPr lang="zh-CN" altLang="en-US" dirty="0"/>
          </a:p>
        </p:txBody>
      </p:sp>
      <p:sp>
        <p:nvSpPr>
          <p:cNvPr id="3" name="标题 2">
            <a:extLst>
              <a:ext uri="{FF2B5EF4-FFF2-40B4-BE49-F238E27FC236}">
                <a16:creationId xmlns:a16="http://schemas.microsoft.com/office/drawing/2014/main" id="{61E7C56A-1DE2-4E9C-826F-B6D56744BF02}"/>
              </a:ext>
            </a:extLst>
          </p:cNvPr>
          <p:cNvSpPr>
            <a:spLocks noGrp="1"/>
          </p:cNvSpPr>
          <p:nvPr>
            <p:ph type="title"/>
          </p:nvPr>
        </p:nvSpPr>
        <p:spPr/>
        <p:txBody>
          <a:bodyPr/>
          <a:lstStyle/>
          <a:p>
            <a:r>
              <a:rPr lang="zh-CN" altLang="en-US" dirty="0"/>
              <a:t>迭代器（</a:t>
            </a:r>
            <a:r>
              <a:rPr lang="en-US" altLang="zh-CN" dirty="0"/>
              <a:t>iterator</a:t>
            </a:r>
            <a:r>
              <a:rPr lang="zh-CN" altLang="en-US" dirty="0"/>
              <a:t>）</a:t>
            </a:r>
          </a:p>
        </p:txBody>
      </p:sp>
      <p:sp>
        <p:nvSpPr>
          <p:cNvPr id="13" name="矩形 12">
            <a:hlinkClick r:id="" action="ppaction://noaction"/>
            <a:extLst>
              <a:ext uri="{FF2B5EF4-FFF2-40B4-BE49-F238E27FC236}">
                <a16:creationId xmlns:a16="http://schemas.microsoft.com/office/drawing/2014/main" id="{B820487C-8C95-4C80-9EE8-E644448E3F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4" name="矩形 13">
            <a:hlinkClick r:id="" action="ppaction://noaction"/>
            <a:extLst>
              <a:ext uri="{FF2B5EF4-FFF2-40B4-BE49-F238E27FC236}">
                <a16:creationId xmlns:a16="http://schemas.microsoft.com/office/drawing/2014/main" id="{70230A22-AE33-4A98-B52A-53505665CDE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5" name="矩形 14">
            <a:hlinkClick r:id="" action="ppaction://noaction"/>
            <a:extLst>
              <a:ext uri="{FF2B5EF4-FFF2-40B4-BE49-F238E27FC236}">
                <a16:creationId xmlns:a16="http://schemas.microsoft.com/office/drawing/2014/main" id="{69295EB3-C4FE-4F97-AC3E-3DB8BAC5DB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6" name="矩形 15">
            <a:hlinkClick r:id="" action="ppaction://noaction"/>
            <a:extLst>
              <a:ext uri="{FF2B5EF4-FFF2-40B4-BE49-F238E27FC236}">
                <a16:creationId xmlns:a16="http://schemas.microsoft.com/office/drawing/2014/main" id="{96DF91A8-14E2-4004-8F14-48A06D9342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7" name="矩形 16">
            <a:hlinkClick r:id="rId2" action="ppaction://hlinksldjump"/>
            <a:extLst>
              <a:ext uri="{FF2B5EF4-FFF2-40B4-BE49-F238E27FC236}">
                <a16:creationId xmlns:a16="http://schemas.microsoft.com/office/drawing/2014/main" id="{2F121D77-4FFE-4297-ADD7-E0CFAECF27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8" name="矩形 17">
            <a:hlinkClick r:id="" action="ppaction://noaction"/>
            <a:extLst>
              <a:ext uri="{FF2B5EF4-FFF2-40B4-BE49-F238E27FC236}">
                <a16:creationId xmlns:a16="http://schemas.microsoft.com/office/drawing/2014/main" id="{9C79E0D0-46CD-47E6-9140-B6CFF6B3DA1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1CB44E23-8D1D-49D4-A79F-0BF8C6EA5F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F2133C8A-4380-4D22-A91F-9C9A1267D46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976159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B1A17D-C4A8-4827-8BC3-F829FD126B73}"/>
              </a:ext>
            </a:extLst>
          </p:cNvPr>
          <p:cNvSpPr>
            <a:spLocks noGrp="1"/>
          </p:cNvSpPr>
          <p:nvPr>
            <p:ph idx="1"/>
          </p:nvPr>
        </p:nvSpPr>
        <p:spPr/>
        <p:txBody>
          <a:bodyPr/>
          <a:lstStyle/>
          <a:p>
            <a:r>
              <a:rPr lang="zh-CN" altLang="en-US" dirty="0"/>
              <a:t>算法是</a:t>
            </a:r>
            <a:r>
              <a:rPr lang="en-US" altLang="zh-CN" dirty="0"/>
              <a:t>STL</a:t>
            </a:r>
            <a:r>
              <a:rPr lang="zh-CN" altLang="en-US" dirty="0"/>
              <a:t>中的核心，它它包含了</a:t>
            </a:r>
            <a:r>
              <a:rPr lang="en-US" altLang="zh-CN" dirty="0"/>
              <a:t>70</a:t>
            </a:r>
            <a:r>
              <a:rPr lang="zh-CN" altLang="en-US" dirty="0"/>
              <a:t>多个通用算法。可以分为四类：不可变序列算法（</a:t>
            </a:r>
            <a:r>
              <a:rPr lang="en-US" altLang="zh-CN" dirty="0"/>
              <a:t>non-modifying sequence algorithms</a:t>
            </a:r>
            <a:r>
              <a:rPr lang="zh-CN" altLang="en-US" dirty="0"/>
              <a:t>）、可变序列算法</a:t>
            </a:r>
            <a:r>
              <a:rPr lang="en-US" altLang="zh-CN" dirty="0"/>
              <a:t>(mutating sequence algorithms)</a:t>
            </a:r>
            <a:r>
              <a:rPr lang="zh-CN" altLang="en-US" dirty="0"/>
              <a:t>、排序及相关算法</a:t>
            </a:r>
            <a:r>
              <a:rPr lang="en-US" altLang="zh-CN" dirty="0"/>
              <a:t>(sorting and related algorithms)</a:t>
            </a:r>
            <a:r>
              <a:rPr lang="zh-CN" altLang="en-US" dirty="0"/>
              <a:t>和算术算法（</a:t>
            </a:r>
            <a:r>
              <a:rPr lang="en-US" altLang="zh-CN" dirty="0"/>
              <a:t>numeric algorithms</a:t>
            </a:r>
            <a:r>
              <a:rPr lang="zh-CN" altLang="en-US" dirty="0"/>
              <a:t>）。</a:t>
            </a:r>
          </a:p>
          <a:p>
            <a:endParaRPr lang="zh-CN" altLang="en-US" dirty="0"/>
          </a:p>
        </p:txBody>
      </p:sp>
      <p:sp>
        <p:nvSpPr>
          <p:cNvPr id="3" name="标题 2">
            <a:extLst>
              <a:ext uri="{FF2B5EF4-FFF2-40B4-BE49-F238E27FC236}">
                <a16:creationId xmlns:a16="http://schemas.microsoft.com/office/drawing/2014/main" id="{EBAC0BBA-F7F7-469D-B309-E271D37B6C93}"/>
              </a:ext>
            </a:extLst>
          </p:cNvPr>
          <p:cNvSpPr>
            <a:spLocks noGrp="1"/>
          </p:cNvSpPr>
          <p:nvPr>
            <p:ph type="title"/>
          </p:nvPr>
        </p:nvSpPr>
        <p:spPr/>
        <p:txBody>
          <a:bodyPr/>
          <a:lstStyle/>
          <a:p>
            <a:r>
              <a:rPr lang="zh-CN" altLang="en-US" dirty="0"/>
              <a:t>算法（</a:t>
            </a:r>
            <a:r>
              <a:rPr lang="en-US" altLang="zh-CN" dirty="0"/>
              <a:t>Algorithm</a:t>
            </a:r>
            <a:r>
              <a:rPr lang="zh-CN" altLang="en-US" dirty="0"/>
              <a:t>）</a:t>
            </a:r>
          </a:p>
        </p:txBody>
      </p:sp>
      <p:sp>
        <p:nvSpPr>
          <p:cNvPr id="5" name="矩形 4">
            <a:hlinkClick r:id="" action="ppaction://noaction"/>
            <a:extLst>
              <a:ext uri="{FF2B5EF4-FFF2-40B4-BE49-F238E27FC236}">
                <a16:creationId xmlns:a16="http://schemas.microsoft.com/office/drawing/2014/main" id="{3CD93B0C-352D-4431-BA2C-6A13E80F7D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507AD3D-5593-40C5-87E1-0A2FA915B0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B1E34606-7192-4FD6-92B5-34CA11CEF9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5984BC61-D184-4A1B-9C3A-EBC5672A83B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B9ACBA8B-D1B5-4CA4-A2F3-251E05EDBF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097E33C-F7A9-4261-94D6-A9DF0E603F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4A35309-7761-4B02-B161-8B66E1B3FFF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C4B26C2-FA04-4024-8F72-74D6984CF9B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1416197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75E444-986D-4CF4-8EA1-032CC69B9216}"/>
              </a:ext>
            </a:extLst>
          </p:cNvPr>
          <p:cNvSpPr>
            <a:spLocks noGrp="1"/>
          </p:cNvSpPr>
          <p:nvPr>
            <p:ph idx="1"/>
          </p:nvPr>
        </p:nvSpPr>
        <p:spPr/>
        <p:txBody>
          <a:bodyPr/>
          <a:lstStyle/>
          <a:p>
            <a:r>
              <a:rPr lang="zh-CN" altLang="en-US" dirty="0"/>
              <a:t>也称为函数对象，它是定义了操作符</a:t>
            </a:r>
            <a:r>
              <a:rPr lang="en-US" altLang="zh-CN" dirty="0"/>
              <a:t>operator( )</a:t>
            </a:r>
            <a:r>
              <a:rPr lang="zh-CN" altLang="en-US" dirty="0"/>
              <a:t>的对象。</a:t>
            </a:r>
            <a:endParaRPr lang="en-US" altLang="zh-CN" dirty="0"/>
          </a:p>
          <a:p>
            <a:r>
              <a:rPr lang="zh-CN" altLang="en-US" dirty="0"/>
              <a:t>在</a:t>
            </a:r>
            <a:r>
              <a:rPr lang="en-US" altLang="zh-CN" dirty="0"/>
              <a:t>C++</a:t>
            </a:r>
            <a:r>
              <a:rPr lang="zh-CN" altLang="en-US" dirty="0"/>
              <a:t>中，除了定义了操作符</a:t>
            </a:r>
            <a:r>
              <a:rPr lang="en-US" altLang="zh-CN" dirty="0"/>
              <a:t>operator( )</a:t>
            </a:r>
            <a:r>
              <a:rPr lang="zh-CN" altLang="en-US" dirty="0"/>
              <a:t>的对象之外，普通函数或者函数指针也满足函数对象的特征。结合函数模板的使用，函数对象使得</a:t>
            </a:r>
            <a:r>
              <a:rPr lang="en-US" altLang="zh-CN" dirty="0"/>
              <a:t>STL</a:t>
            </a:r>
            <a:r>
              <a:rPr lang="zh-CN" altLang="en-US" dirty="0"/>
              <a:t>更加灵活和方便，同时也使得代码更为高效。</a:t>
            </a:r>
          </a:p>
        </p:txBody>
      </p:sp>
      <p:sp>
        <p:nvSpPr>
          <p:cNvPr id="3" name="标题 2">
            <a:extLst>
              <a:ext uri="{FF2B5EF4-FFF2-40B4-BE49-F238E27FC236}">
                <a16:creationId xmlns:a16="http://schemas.microsoft.com/office/drawing/2014/main" id="{BE33EC71-00FD-4226-9E68-7CD4E37F0C9E}"/>
              </a:ext>
            </a:extLst>
          </p:cNvPr>
          <p:cNvSpPr>
            <a:spLocks noGrp="1"/>
          </p:cNvSpPr>
          <p:nvPr>
            <p:ph type="title"/>
          </p:nvPr>
        </p:nvSpPr>
        <p:spPr/>
        <p:txBody>
          <a:bodyPr/>
          <a:lstStyle/>
          <a:p>
            <a:r>
              <a:rPr lang="zh-CN" altLang="en-US" dirty="0"/>
              <a:t>仿函数（</a:t>
            </a:r>
            <a:r>
              <a:rPr lang="en-US" altLang="zh-CN" dirty="0" err="1"/>
              <a:t>Functor</a:t>
            </a:r>
            <a:r>
              <a:rPr lang="zh-CN" altLang="en-US" dirty="0"/>
              <a:t>）</a:t>
            </a:r>
          </a:p>
        </p:txBody>
      </p:sp>
      <p:sp>
        <p:nvSpPr>
          <p:cNvPr id="5" name="矩形 4">
            <a:hlinkClick r:id="" action="ppaction://noaction"/>
            <a:extLst>
              <a:ext uri="{FF2B5EF4-FFF2-40B4-BE49-F238E27FC236}">
                <a16:creationId xmlns:a16="http://schemas.microsoft.com/office/drawing/2014/main" id="{110DC86D-3085-4DB3-AC86-CE495F6BE5C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B4DB160A-6F82-40E0-AEC7-F4205363DE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67912797-C70A-4A85-A066-BE3FAF4B567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643999AF-6453-4319-9698-E065F435C96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C4CFC65-E6B3-4FBB-B6A5-93F1776F0D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4C420C3-8546-43ED-9F77-F8A0392DD8F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9B150AC-40A0-4635-9947-9478C790D94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6DF4DE5-2D1D-40D8-9A92-111A55F9808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9920412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267F57-3C4D-4CFA-80E9-0DAFF9E62303}"/>
              </a:ext>
            </a:extLst>
          </p:cNvPr>
          <p:cNvSpPr>
            <a:spLocks noGrp="1"/>
          </p:cNvSpPr>
          <p:nvPr>
            <p:ph idx="1"/>
          </p:nvPr>
        </p:nvSpPr>
        <p:spPr/>
        <p:txBody>
          <a:bodyPr/>
          <a:lstStyle/>
          <a:p>
            <a:r>
              <a:rPr lang="zh-CN" altLang="en-US" dirty="0"/>
              <a:t>适配器是一种接口类，可以认为是标准组件的改装。通过修改其它类的接口，使适配器满足一定需求，可分为容器适配器、迭代器适配器和函数对象适配器三种。</a:t>
            </a:r>
            <a:endParaRPr lang="en-US" altLang="zh-CN" dirty="0"/>
          </a:p>
          <a:p>
            <a:r>
              <a:rPr lang="zh-CN" altLang="en-US" dirty="0"/>
              <a:t>主要的容器适配器：</a:t>
            </a:r>
            <a:endParaRPr lang="en-US" altLang="zh-CN" dirty="0"/>
          </a:p>
          <a:p>
            <a:pPr lvl="1"/>
            <a:r>
              <a:rPr lang="en-US" altLang="zh-CN" dirty="0"/>
              <a:t>stack</a:t>
            </a:r>
          </a:p>
          <a:p>
            <a:pPr lvl="1"/>
            <a:r>
              <a:rPr lang="en-US" altLang="zh-CN" dirty="0"/>
              <a:t>queue</a:t>
            </a:r>
          </a:p>
          <a:p>
            <a:pPr lvl="1"/>
            <a:r>
              <a:rPr lang="en-US" altLang="zh-CN" dirty="0" err="1"/>
              <a:t>priority_queue</a:t>
            </a:r>
            <a:endParaRPr lang="zh-CN" altLang="en-US" dirty="0"/>
          </a:p>
          <a:p>
            <a:endParaRPr lang="zh-CN" altLang="en-US" dirty="0"/>
          </a:p>
        </p:txBody>
      </p:sp>
      <p:sp>
        <p:nvSpPr>
          <p:cNvPr id="3" name="标题 2">
            <a:extLst>
              <a:ext uri="{FF2B5EF4-FFF2-40B4-BE49-F238E27FC236}">
                <a16:creationId xmlns:a16="http://schemas.microsoft.com/office/drawing/2014/main" id="{F668FAEF-D99C-4D09-BE5E-A4007F8712A3}"/>
              </a:ext>
            </a:extLst>
          </p:cNvPr>
          <p:cNvSpPr>
            <a:spLocks noGrp="1"/>
          </p:cNvSpPr>
          <p:nvPr>
            <p:ph type="title"/>
          </p:nvPr>
        </p:nvSpPr>
        <p:spPr/>
        <p:txBody>
          <a:bodyPr/>
          <a:lstStyle/>
          <a:p>
            <a:r>
              <a:rPr lang="zh-CN" altLang="en-US" dirty="0"/>
              <a:t>适配器（</a:t>
            </a:r>
            <a:r>
              <a:rPr lang="en-US" altLang="zh-CN" dirty="0"/>
              <a:t>Adapter</a:t>
            </a:r>
            <a:r>
              <a:rPr lang="zh-CN" altLang="en-US" dirty="0"/>
              <a:t>）</a:t>
            </a:r>
          </a:p>
        </p:txBody>
      </p:sp>
      <p:sp>
        <p:nvSpPr>
          <p:cNvPr id="5" name="矩形 4">
            <a:hlinkClick r:id="" action="ppaction://noaction"/>
            <a:extLst>
              <a:ext uri="{FF2B5EF4-FFF2-40B4-BE49-F238E27FC236}">
                <a16:creationId xmlns:a16="http://schemas.microsoft.com/office/drawing/2014/main" id="{E320FF7F-4435-49ED-A10F-3EBFA3F439A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7FAE07F6-8464-46AA-A080-6D49A71C8B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6754987C-120E-40F5-84B3-ABB716667EE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ED0B36A-76BD-4BF1-B5B8-F23D2C6C948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FC62CC1-BBE9-4368-9967-7CC1CF66C3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3C1DBC1E-6B75-429D-8B8A-90CB5830E3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52690FE-4A52-4EAD-8DF0-46CB9FE2A24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78F1C18-549F-44E4-9305-ACA03F1DE18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2821763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17A4DE-EF2B-47F5-85D0-D7E6C7F4C7D7}"/>
              </a:ext>
            </a:extLst>
          </p:cNvPr>
          <p:cNvSpPr>
            <a:spLocks noGrp="1"/>
          </p:cNvSpPr>
          <p:nvPr>
            <p:ph idx="1"/>
          </p:nvPr>
        </p:nvSpPr>
        <p:spPr/>
        <p:txBody>
          <a:bodyPr/>
          <a:lstStyle/>
          <a:p>
            <a:r>
              <a:rPr lang="zh-CN" altLang="en-US" dirty="0"/>
              <a:t>分配器是</a:t>
            </a:r>
            <a:r>
              <a:rPr lang="en-US" altLang="zh-CN" dirty="0"/>
              <a:t>STL</a:t>
            </a:r>
            <a:r>
              <a:rPr lang="zh-CN" altLang="en-US" dirty="0"/>
              <a:t>提供的一种内存管理类模块。每种</a:t>
            </a:r>
            <a:r>
              <a:rPr lang="en-US" altLang="zh-CN" dirty="0"/>
              <a:t>STL</a:t>
            </a:r>
            <a:r>
              <a:rPr lang="zh-CN" altLang="en-US" dirty="0"/>
              <a:t>容器都是用了一种分配器类，用来封装程序所用的内存分配模式的信息。不同的内存分配模式采用不同的方法从 操作系统中检索内存。</a:t>
            </a:r>
            <a:endParaRPr lang="en-US" altLang="zh-CN" dirty="0"/>
          </a:p>
          <a:p>
            <a:r>
              <a:rPr lang="zh-CN" altLang="en-US" dirty="0"/>
              <a:t>分配器类可以封装许多方面的信息，包括指针、常量指针、引用、常量引用、对象大小、不同类型指针之间的差别、分配函数与释放函数、以及一些函数的信息。分配器上的所有操作都具有分摊常量的运行时间。</a:t>
            </a:r>
          </a:p>
        </p:txBody>
      </p:sp>
      <p:sp>
        <p:nvSpPr>
          <p:cNvPr id="3" name="标题 2">
            <a:extLst>
              <a:ext uri="{FF2B5EF4-FFF2-40B4-BE49-F238E27FC236}">
                <a16:creationId xmlns:a16="http://schemas.microsoft.com/office/drawing/2014/main" id="{3A6DC383-37A3-4674-8B16-E4838BA38FEE}"/>
              </a:ext>
            </a:extLst>
          </p:cNvPr>
          <p:cNvSpPr>
            <a:spLocks noGrp="1"/>
          </p:cNvSpPr>
          <p:nvPr>
            <p:ph type="title"/>
          </p:nvPr>
        </p:nvSpPr>
        <p:spPr/>
        <p:txBody>
          <a:bodyPr/>
          <a:lstStyle/>
          <a:p>
            <a:r>
              <a:rPr lang="zh-CN" altLang="en-US" dirty="0"/>
              <a:t>分配器（</a:t>
            </a:r>
            <a:r>
              <a:rPr lang="en-US" altLang="zh-CN" dirty="0"/>
              <a:t>Allocator</a:t>
            </a:r>
            <a:r>
              <a:rPr lang="zh-CN" altLang="en-US" dirty="0"/>
              <a:t>）</a:t>
            </a:r>
          </a:p>
        </p:txBody>
      </p:sp>
      <p:sp>
        <p:nvSpPr>
          <p:cNvPr id="5" name="矩形 4">
            <a:hlinkClick r:id="" action="ppaction://noaction"/>
            <a:extLst>
              <a:ext uri="{FF2B5EF4-FFF2-40B4-BE49-F238E27FC236}">
                <a16:creationId xmlns:a16="http://schemas.microsoft.com/office/drawing/2014/main" id="{79F8A07E-E774-417E-A6D0-38FF47BF01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0035351-E624-4C1A-873D-DE8862C2B6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8487C43-9E5D-4EA4-9A6A-F2B2F7B2619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DA7599A-27FE-44C4-BF37-E885397734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762C270-98D8-47AE-B3C5-06C5A1BC3A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4E7D67A8-0F4B-4B16-9225-D6BCDF930A6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E610C35-35D7-4A4B-A8AC-F8CF91D192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7EF1DA7-49CC-473B-AD9A-4F62887CADF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6585734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2A7589F-6DBB-4EAC-8FB1-182762E09F2F}"/>
              </a:ext>
            </a:extLst>
          </p:cNvPr>
          <p:cNvPicPr>
            <a:picLocks noChangeAspect="1"/>
          </p:cNvPicPr>
          <p:nvPr/>
        </p:nvPicPr>
        <p:blipFill>
          <a:blip r:embed="rId3"/>
          <a:stretch>
            <a:fillRect/>
          </a:stretch>
        </p:blipFill>
        <p:spPr>
          <a:xfrm>
            <a:off x="880110" y="1143000"/>
            <a:ext cx="7383780" cy="4572000"/>
          </a:xfrm>
          <a:prstGeom prst="rect">
            <a:avLst/>
          </a:prstGeom>
        </p:spPr>
      </p:pic>
      <p:pic>
        <p:nvPicPr>
          <p:cNvPr id="6" name="图片 5">
            <a:extLst>
              <a:ext uri="{FF2B5EF4-FFF2-40B4-BE49-F238E27FC236}">
                <a16:creationId xmlns:a16="http://schemas.microsoft.com/office/drawing/2014/main" id="{2EAF01A3-CEE9-4520-8EE2-368BD8F5E0DA}"/>
              </a:ext>
            </a:extLst>
          </p:cNvPr>
          <p:cNvPicPr>
            <a:picLocks noChangeAspect="1"/>
          </p:cNvPicPr>
          <p:nvPr/>
        </p:nvPicPr>
        <p:blipFill>
          <a:blip r:embed="rId4"/>
          <a:stretch>
            <a:fillRect/>
          </a:stretch>
        </p:blipFill>
        <p:spPr>
          <a:xfrm>
            <a:off x="1547664" y="2924944"/>
            <a:ext cx="6309360" cy="3467100"/>
          </a:xfrm>
          <a:prstGeom prst="rect">
            <a:avLst/>
          </a:prstGeom>
        </p:spPr>
      </p:pic>
      <p:sp>
        <p:nvSpPr>
          <p:cNvPr id="7" name="矩形 6">
            <a:hlinkClick r:id="" action="ppaction://noaction"/>
            <a:extLst>
              <a:ext uri="{FF2B5EF4-FFF2-40B4-BE49-F238E27FC236}">
                <a16:creationId xmlns:a16="http://schemas.microsoft.com/office/drawing/2014/main" id="{BE75EEAA-91EC-4D9F-9F4B-7E7A9CD3B0D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0CAC6329-DBC3-4BF6-89D7-D66C04CA6E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F2A3F4F9-BF51-46F6-93A0-7C9CB345AC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2A87149-8938-4C3A-9B81-BD074F02FD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5" action="ppaction://hlinksldjump"/>
            <a:extLst>
              <a:ext uri="{FF2B5EF4-FFF2-40B4-BE49-F238E27FC236}">
                <a16:creationId xmlns:a16="http://schemas.microsoft.com/office/drawing/2014/main" id="{ED61C041-E149-4799-89D4-5F02725D20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A88EAF3D-E60D-4F33-AC83-765D6533BE0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1CF39B3-790E-49EE-970E-75E8DA3CEC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CCF7DD9E-C3A1-4732-BBB3-C3B1A86227F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0902423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a:xfrm>
            <a:off x="179512" y="1928813"/>
            <a:ext cx="8229600" cy="4500562"/>
          </a:xfrm>
        </p:spPr>
        <p:txBody>
          <a:bodyPr/>
          <a:lstStyle/>
          <a:p>
            <a:r>
              <a:rPr kumimoji="1" lang="zh-CN" altLang="en-US" dirty="0">
                <a:solidFill>
                  <a:srgbClr val="FF0000"/>
                </a:solidFill>
              </a:rPr>
              <a:t>容器</a:t>
            </a:r>
            <a:r>
              <a:rPr kumimoji="1" lang="zh-CN" altLang="en-US" dirty="0"/>
              <a:t>（</a:t>
            </a:r>
            <a:r>
              <a:rPr kumimoji="1" lang="en-US" altLang="zh-CN" dirty="0"/>
              <a:t>container</a:t>
            </a:r>
            <a:r>
              <a:rPr kumimoji="1" lang="zh-CN" altLang="en-US" dirty="0"/>
              <a:t>）就是</a:t>
            </a:r>
            <a:r>
              <a:rPr kumimoji="1" lang="zh-CN" altLang="en-US" dirty="0">
                <a:solidFill>
                  <a:srgbClr val="FF0000"/>
                </a:solidFill>
              </a:rPr>
              <a:t>通用的数据结构</a:t>
            </a:r>
            <a:endParaRPr kumimoji="1" lang="en-US" altLang="zh-CN" dirty="0">
              <a:solidFill>
                <a:srgbClr val="FF0000"/>
              </a:solidFill>
            </a:endParaRPr>
          </a:p>
          <a:p>
            <a:pPr lvl="1"/>
            <a:r>
              <a:rPr kumimoji="1" lang="zh-CN" altLang="en-US" dirty="0"/>
              <a:t>数组（</a:t>
            </a:r>
            <a:r>
              <a:rPr kumimoji="1" lang="en-US" altLang="zh-CN" dirty="0"/>
              <a:t>array</a:t>
            </a:r>
            <a:r>
              <a:rPr kumimoji="1" lang="zh-CN" altLang="en-US" dirty="0"/>
              <a:t>）</a:t>
            </a:r>
            <a:endParaRPr kumimoji="1" lang="en-US" altLang="zh-CN" dirty="0"/>
          </a:p>
          <a:p>
            <a:pPr lvl="1"/>
            <a:r>
              <a:rPr kumimoji="1" lang="zh-CN" altLang="en-US" dirty="0"/>
              <a:t>向量（</a:t>
            </a:r>
            <a:r>
              <a:rPr kumimoji="1" lang="en-US" altLang="zh-CN" dirty="0"/>
              <a:t>vector</a:t>
            </a:r>
            <a:r>
              <a:rPr kumimoji="1" lang="zh-CN" altLang="en-US" dirty="0"/>
              <a:t>）</a:t>
            </a:r>
            <a:endParaRPr kumimoji="1" lang="en-US" altLang="zh-CN" dirty="0"/>
          </a:p>
          <a:p>
            <a:pPr lvl="1"/>
            <a:r>
              <a:rPr kumimoji="1" lang="zh-CN" altLang="en-US" dirty="0"/>
              <a:t>链表（</a:t>
            </a:r>
            <a:r>
              <a:rPr kumimoji="1" lang="en-US" altLang="zh-CN" dirty="0"/>
              <a:t>list</a:t>
            </a:r>
            <a:r>
              <a:rPr kumimoji="1" lang="zh-CN" altLang="en-US" dirty="0"/>
              <a:t>，双向链表）</a:t>
            </a:r>
            <a:endParaRPr kumimoji="1" lang="en-US" altLang="zh-CN" dirty="0"/>
          </a:p>
          <a:p>
            <a:pPr lvl="1"/>
            <a:r>
              <a:rPr kumimoji="1" lang="zh-CN" altLang="en-US" dirty="0"/>
              <a:t>单向链表（</a:t>
            </a:r>
            <a:r>
              <a:rPr kumimoji="1" lang="en-US" altLang="zh-CN" dirty="0" err="1"/>
              <a:t>forward_list</a:t>
            </a:r>
            <a:r>
              <a:rPr kumimoji="1" lang="zh-CN" altLang="en-US" dirty="0"/>
              <a:t>）</a:t>
            </a:r>
            <a:endParaRPr kumimoji="1" lang="en-US" altLang="zh-CN" dirty="0"/>
          </a:p>
          <a:p>
            <a:pPr lvl="1"/>
            <a:r>
              <a:rPr kumimoji="1" lang="zh-CN" altLang="en-US" dirty="0"/>
              <a:t>双端队列（</a:t>
            </a:r>
            <a:r>
              <a:rPr kumimoji="1" lang="en-US" altLang="zh-CN" dirty="0" err="1"/>
              <a:t>deque</a:t>
            </a:r>
            <a:r>
              <a:rPr kumimoji="1" lang="zh-CN" altLang="en-US" dirty="0"/>
              <a:t>）</a:t>
            </a:r>
            <a:endParaRPr kumimoji="1" lang="en-US" altLang="zh-CN" dirty="0"/>
          </a:p>
          <a:p>
            <a:endParaRPr kumimoji="1" lang="en-US" altLang="zh-CN" dirty="0"/>
          </a:p>
          <a:p>
            <a:r>
              <a:rPr kumimoji="1" lang="zh-CN" altLang="en-US" dirty="0"/>
              <a:t>容器用来装载数据对象</a:t>
            </a:r>
            <a:endParaRPr kumimoji="1" lang="en-US" altLang="zh-CN" dirty="0"/>
          </a:p>
        </p:txBody>
      </p:sp>
      <p:sp>
        <p:nvSpPr>
          <p:cNvPr id="4" name="矩形 3">
            <a:extLst>
              <a:ext uri="{FF2B5EF4-FFF2-40B4-BE49-F238E27FC236}">
                <a16:creationId xmlns:a16="http://schemas.microsoft.com/office/drawing/2014/main" id="{70EC85B0-1B1C-4D45-844B-FC2EA483205D}"/>
              </a:ext>
            </a:extLst>
          </p:cNvPr>
          <p:cNvSpPr/>
          <p:nvPr/>
        </p:nvSpPr>
        <p:spPr>
          <a:xfrm>
            <a:off x="4211960" y="2420888"/>
            <a:ext cx="4932040" cy="1791260"/>
          </a:xfrm>
          <a:prstGeom prst="rect">
            <a:avLst/>
          </a:prstGeom>
        </p:spPr>
        <p:txBody>
          <a:bodyPr wrap="square">
            <a:spAutoFit/>
          </a:bodyPr>
          <a:lstStyle/>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集合（</a:t>
            </a:r>
            <a:r>
              <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rPr>
              <a:t>set/ multiset</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映射（</a:t>
            </a:r>
            <a:r>
              <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rPr>
              <a:t>map/multimap</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无序集合（</a:t>
            </a:r>
            <a:r>
              <a:rPr kumimoji="1" lang="en-US" altLang="zh-CN" sz="2400" b="0" i="0" u="none" strike="noStrike" kern="1200" cap="none" spc="0" normalizeH="0" baseline="0" noProof="0" dirty="0" err="1">
                <a:ln>
                  <a:noFill/>
                </a:ln>
                <a:solidFill>
                  <a:prstClr val="black"/>
                </a:solidFill>
                <a:effectLst/>
                <a:uLnTx/>
                <a:uFillTx/>
                <a:latin typeface="Arial"/>
                <a:ea typeface="黑体" pitchFamily="2" charset="-122"/>
                <a:cs typeface="+mn-cs"/>
              </a:rPr>
              <a:t>unordered_set</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无序映射（</a:t>
            </a:r>
            <a:r>
              <a:rPr kumimoji="1" lang="en-US" altLang="zh-CN" sz="2400" b="0" i="0" u="none" strike="noStrike" kern="1200" cap="none" spc="0" normalizeH="0" baseline="0" noProof="0" dirty="0" err="1">
                <a:ln>
                  <a:noFill/>
                </a:ln>
                <a:solidFill>
                  <a:prstClr val="black"/>
                </a:solidFill>
                <a:effectLst/>
                <a:uLnTx/>
                <a:uFillTx/>
                <a:latin typeface="Arial"/>
                <a:ea typeface="黑体" pitchFamily="2" charset="-122"/>
                <a:cs typeface="+mn-cs"/>
              </a:rPr>
              <a:t>unordered_map</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p:txBody>
      </p:sp>
      <p:sp>
        <p:nvSpPr>
          <p:cNvPr id="5" name="矩形 4">
            <a:hlinkClick r:id="" action="ppaction://noaction"/>
            <a:extLst>
              <a:ext uri="{FF2B5EF4-FFF2-40B4-BE49-F238E27FC236}">
                <a16:creationId xmlns:a16="http://schemas.microsoft.com/office/drawing/2014/main" id="{EFE627A2-75A3-49D1-B4A8-6D8701D3336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650CA66-753A-4F2A-9EBD-007AAAA15E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B5ECE69-3148-4841-BA20-936AFEF874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38EDD77F-6924-46E4-A25B-D73179866C9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3F93DFC-58BB-45EC-B17A-5B19F823BF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F553F1E-6E9C-4755-9354-F585C102C84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6CEFF3D-FF67-46F0-BAE1-2AE6BB53F7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AB1409E-F160-425C-AF7F-F785A34CC8C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函数体对于参数的操作，无法支持全部数据类型，例如：</a:t>
            </a:r>
            <a:endParaRPr lang="en-US" altLang="zh-CN" dirty="0"/>
          </a:p>
          <a:p>
            <a:pPr lvl="1"/>
            <a:r>
              <a:rPr lang="zh-CN" altLang="en-US" dirty="0"/>
              <a:t>自定义类型数据的输出</a:t>
            </a:r>
            <a:endParaRPr lang="en-US" altLang="zh-CN" dirty="0"/>
          </a:p>
          <a:p>
            <a:pPr lvl="2"/>
            <a:r>
              <a:rPr lang="en-US" altLang="zh-CN" dirty="0" err="1"/>
              <a:t>cout</a:t>
            </a:r>
            <a:endParaRPr lang="en-US" altLang="zh-CN" dirty="0"/>
          </a:p>
          <a:p>
            <a:pPr lvl="1"/>
            <a:r>
              <a:rPr lang="zh-CN" altLang="en-US" dirty="0"/>
              <a:t>自定义数据类型的比较</a:t>
            </a:r>
            <a:endParaRPr lang="en-US" altLang="zh-CN" dirty="0"/>
          </a:p>
          <a:p>
            <a:pPr lvl="2"/>
            <a:r>
              <a:rPr lang="zh-CN" altLang="en-US" dirty="0"/>
              <a:t>关系运算</a:t>
            </a:r>
          </a:p>
        </p:txBody>
      </p:sp>
      <p:sp>
        <p:nvSpPr>
          <p:cNvPr id="3" name="标题 2"/>
          <p:cNvSpPr>
            <a:spLocks noGrp="1"/>
          </p:cNvSpPr>
          <p:nvPr>
            <p:ph type="title"/>
          </p:nvPr>
        </p:nvSpPr>
        <p:spPr/>
        <p:txBody>
          <a:bodyPr/>
          <a:lstStyle/>
          <a:p>
            <a:r>
              <a:rPr lang="zh-CN" altLang="en-US" dirty="0"/>
              <a:t>函数模板的特例</a:t>
            </a:r>
          </a:p>
        </p:txBody>
      </p:sp>
      <p:sp>
        <p:nvSpPr>
          <p:cNvPr id="4" name="矩形 3">
            <a:hlinkClick r:id="rId3" action="ppaction://hlinksldjump"/>
            <a:extLst>
              <a:ext uri="{FF2B5EF4-FFF2-40B4-BE49-F238E27FC236}">
                <a16:creationId xmlns:a16="http://schemas.microsoft.com/office/drawing/2014/main" id="{17FD169E-95DE-45C3-A9DF-7A590F21F2D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BA892FFD-1498-4A45-890F-D79E9B6E1A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0A39A7C3-18E0-46B6-9FD1-5C1347E9538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E83D27B5-BD2B-4220-AF8D-DDBF125ECE5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E1CAB240-42FF-4647-A389-A3384EB8CD5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F24FEDB-48A7-43A7-9317-CE45F73DB2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37339B49-C440-4E41-A601-E8AECC9CD8D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DEE414E-74B5-427F-AE70-22ECBBF992D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683586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p:txBody>
          <a:bodyPr/>
          <a:lstStyle/>
          <a:p>
            <a:r>
              <a:rPr kumimoji="1" lang="en-US" altLang="zh-CN" dirty="0"/>
              <a:t>STL</a:t>
            </a:r>
            <a:r>
              <a:rPr kumimoji="1" lang="zh-CN" altLang="en-US" dirty="0"/>
              <a:t>的所有容器都是类模板</a:t>
            </a:r>
            <a:endParaRPr lang="zh-CN" altLang="en-US" dirty="0"/>
          </a:p>
          <a:p>
            <a:pPr lvl="1"/>
            <a:r>
              <a:rPr kumimoji="1" lang="zh-CN" altLang="en-US" dirty="0"/>
              <a:t>每个容器只允许存储</a:t>
            </a:r>
            <a:r>
              <a:rPr kumimoji="1" lang="zh-CN" altLang="en-US" dirty="0">
                <a:solidFill>
                  <a:srgbClr val="FF0000"/>
                </a:solidFill>
              </a:rPr>
              <a:t>相同类型的数据</a:t>
            </a:r>
            <a:endParaRPr kumimoji="1" lang="en-US" altLang="zh-CN" dirty="0">
              <a:solidFill>
                <a:srgbClr val="FF0000"/>
              </a:solidFill>
            </a:endParaRPr>
          </a:p>
          <a:p>
            <a:pPr lvl="1"/>
            <a:r>
              <a:rPr kumimoji="1" lang="zh-CN" altLang="en-US" dirty="0"/>
              <a:t>可创建不同的容器存储不同类型的数据</a:t>
            </a:r>
            <a:endParaRPr kumimoji="1" lang="en-US" altLang="zh-CN" dirty="0"/>
          </a:p>
          <a:p>
            <a:pPr lvl="2"/>
            <a:r>
              <a:rPr kumimoji="1" lang="zh-CN" altLang="en-US" dirty="0"/>
              <a:t>容器的实例化类</a:t>
            </a:r>
            <a:endParaRPr lang="en-US" altLang="zh-CN" dirty="0"/>
          </a:p>
          <a:p>
            <a:r>
              <a:rPr kumimoji="1" lang="zh-CN" altLang="en-US" dirty="0"/>
              <a:t>不同的容器有不同的插入、删除和存取行为和性能特征，用户需要分析数据之间逻辑关系，为给定的任务选择最合适的容器</a:t>
            </a:r>
            <a:endParaRPr kumimoji="1" lang="en-US" altLang="zh-CN" dirty="0"/>
          </a:p>
          <a:p>
            <a:r>
              <a:rPr kumimoji="1" lang="zh-CN" altLang="en-US" dirty="0"/>
              <a:t>容器的分类</a:t>
            </a:r>
            <a:endParaRPr kumimoji="1" lang="en-US" altLang="zh-CN" dirty="0"/>
          </a:p>
          <a:p>
            <a:pPr lvl="1"/>
            <a:r>
              <a:rPr kumimoji="1" lang="zh-CN" altLang="en-US" dirty="0"/>
              <a:t>顺序容器</a:t>
            </a:r>
            <a:endParaRPr kumimoji="1" lang="en-US" altLang="zh-CN" dirty="0"/>
          </a:p>
          <a:p>
            <a:pPr lvl="1"/>
            <a:r>
              <a:rPr kumimoji="1" lang="zh-CN" altLang="en-US" dirty="0"/>
              <a:t>关联容器</a:t>
            </a:r>
            <a:endParaRPr kumimoji="1" lang="en-US" altLang="zh-CN" dirty="0"/>
          </a:p>
        </p:txBody>
      </p:sp>
      <p:sp>
        <p:nvSpPr>
          <p:cNvPr id="4" name="矩形 3">
            <a:hlinkClick r:id="" action="ppaction://noaction"/>
            <a:extLst>
              <a:ext uri="{FF2B5EF4-FFF2-40B4-BE49-F238E27FC236}">
                <a16:creationId xmlns:a16="http://schemas.microsoft.com/office/drawing/2014/main" id="{B1C081DA-2631-454E-911A-15197FC2D8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BBEE72BC-4753-4A7A-881A-76090199FC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77249CAF-9B2E-4714-9B85-4794431CCF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99A278AD-F68A-45BC-998B-A4F925DCF3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82AF286-657F-44D3-8449-4EF2D7CB88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23BB8B1-3525-4B43-9800-2E801615A1E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A4F5E07-902A-4A4D-AC28-9F6C0376D8B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397FBC3-CDCA-4160-BE05-739844FA317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58D559-C9CF-4230-8C24-FE2602010943}"/>
              </a:ext>
            </a:extLst>
          </p:cNvPr>
          <p:cNvSpPr>
            <a:spLocks noGrp="1"/>
          </p:cNvSpPr>
          <p:nvPr>
            <p:ph type="title"/>
          </p:nvPr>
        </p:nvSpPr>
        <p:spPr/>
        <p:txBody>
          <a:bodyPr/>
          <a:lstStyle/>
          <a:p>
            <a:r>
              <a:rPr lang="zh-CN" altLang="en-US" dirty="0"/>
              <a:t>容器的通用计算接口</a:t>
            </a:r>
          </a:p>
        </p:txBody>
      </p:sp>
      <p:graphicFrame>
        <p:nvGraphicFramePr>
          <p:cNvPr id="5" name="表格 4">
            <a:extLst>
              <a:ext uri="{FF2B5EF4-FFF2-40B4-BE49-F238E27FC236}">
                <a16:creationId xmlns:a16="http://schemas.microsoft.com/office/drawing/2014/main" id="{AEDD9761-6E28-41C2-946C-83893BAE44D5}"/>
              </a:ext>
            </a:extLst>
          </p:cNvPr>
          <p:cNvGraphicFramePr>
            <a:graphicFrameLocks noGrp="1"/>
          </p:cNvGraphicFramePr>
          <p:nvPr>
            <p:extLst>
              <p:ext uri="{D42A27DB-BD31-4B8C-83A1-F6EECF244321}">
                <p14:modId xmlns:p14="http://schemas.microsoft.com/office/powerpoint/2010/main" val="449733347"/>
              </p:ext>
            </p:extLst>
          </p:nvPr>
        </p:nvGraphicFramePr>
        <p:xfrm>
          <a:off x="750093" y="2204864"/>
          <a:ext cx="7643813" cy="3524257"/>
        </p:xfrm>
        <a:graphic>
          <a:graphicData uri="http://schemas.openxmlformats.org/drawingml/2006/table">
            <a:tbl>
              <a:tblPr/>
              <a:tblGrid>
                <a:gridCol w="1513626">
                  <a:extLst>
                    <a:ext uri="{9D8B030D-6E8A-4147-A177-3AD203B41FA5}">
                      <a16:colId xmlns:a16="http://schemas.microsoft.com/office/drawing/2014/main" val="20000"/>
                    </a:ext>
                  </a:extLst>
                </a:gridCol>
                <a:gridCol w="6130187">
                  <a:extLst>
                    <a:ext uri="{9D8B030D-6E8A-4147-A177-3AD203B41FA5}">
                      <a16:colId xmlns:a16="http://schemas.microsoft.com/office/drawing/2014/main" val="20001"/>
                    </a:ext>
                  </a:extLst>
                </a:gridCol>
              </a:tblGrid>
              <a:tr h="304799">
                <a:tc>
                  <a:txBody>
                    <a:bodyPr/>
                    <a:lstStyle/>
                    <a:p>
                      <a:pPr indent="266700" algn="just">
                        <a:spcAft>
                          <a:spcPts val="0"/>
                        </a:spcAft>
                      </a:pPr>
                      <a:r>
                        <a:rPr lang="zh-CN" sz="2000" kern="100" dirty="0">
                          <a:latin typeface="Times New Roman"/>
                          <a:ea typeface="宋体"/>
                          <a:cs typeface="Times New Roman"/>
                        </a:rPr>
                        <a:t>通用运算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598">
                <a:tc>
                  <a:txBody>
                    <a:bodyPr/>
                    <a:lstStyle/>
                    <a:p>
                      <a:pPr indent="266700" algn="just">
                        <a:spcAft>
                          <a:spcPts val="0"/>
                        </a:spcAft>
                      </a:pPr>
                      <a:r>
                        <a:rPr lang="en-US" sz="2000" kern="100">
                          <a:latin typeface="Times New Roman"/>
                          <a:ea typeface="宋体"/>
                          <a:cs typeface="Times New Roman"/>
                        </a:rPr>
                        <a:t>a==b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同类容器的相等比较操作，判断是否相等，相等则为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9598">
                <a:tc>
                  <a:txBody>
                    <a:bodyPr/>
                    <a:lstStyle/>
                    <a:p>
                      <a:pPr indent="266700" algn="just">
                        <a:spcAft>
                          <a:spcPts val="0"/>
                        </a:spcAft>
                      </a:pPr>
                      <a:r>
                        <a:rPr lang="en-US" sz="2000" kern="100">
                          <a:latin typeface="Times New Roman"/>
                          <a:ea typeface="宋体"/>
                          <a:cs typeface="Times New Roman"/>
                        </a:rPr>
                        <a:t>a!=b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同类容器的不等比较操作，判断是否不等，不等则为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6753">
                <a:tc>
                  <a:txBody>
                    <a:bodyPr/>
                    <a:lstStyle/>
                    <a:p>
                      <a:pPr indent="266700" algn="just">
                        <a:spcAft>
                          <a:spcPts val="0"/>
                        </a:spcAft>
                      </a:pPr>
                      <a:r>
                        <a:rPr lang="en-US" sz="2000" kern="100">
                          <a:latin typeface="Times New Roman"/>
                          <a:ea typeface="宋体"/>
                          <a:cs typeface="Times New Roman"/>
                        </a:rPr>
                        <a:t>a&lt;b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两个容器大小判断，首先判断</a:t>
                      </a:r>
                      <a:r>
                        <a:rPr lang="en-US" sz="2000" kern="100" dirty="0">
                          <a:latin typeface="Times New Roman"/>
                          <a:ea typeface="宋体"/>
                          <a:cs typeface="Times New Roman"/>
                        </a:rPr>
                        <a:t>size</a:t>
                      </a:r>
                      <a:r>
                        <a:rPr lang="zh-CN" sz="2000" kern="100" dirty="0">
                          <a:latin typeface="Times New Roman"/>
                          <a:ea typeface="宋体"/>
                          <a:cs typeface="Times New Roman"/>
                        </a:rPr>
                        <a:t>，接着判断元素值，</a:t>
                      </a:r>
                      <a:r>
                        <a:rPr lang="en-US" sz="2000" kern="100" dirty="0">
                          <a:latin typeface="Times New Roman"/>
                          <a:ea typeface="宋体"/>
                          <a:cs typeface="Times New Roman"/>
                        </a:rPr>
                        <a:t>a&lt;b</a:t>
                      </a:r>
                      <a:r>
                        <a:rPr lang="zh-CN" sz="2000" kern="100" dirty="0">
                          <a:latin typeface="Times New Roman"/>
                          <a:ea typeface="宋体"/>
                          <a:cs typeface="Times New Roman"/>
                        </a:rPr>
                        <a:t>则</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3376">
                <a:tc>
                  <a:txBody>
                    <a:bodyPr/>
                    <a:lstStyle/>
                    <a:p>
                      <a:pPr indent="266700" algn="just">
                        <a:spcAft>
                          <a:spcPts val="0"/>
                        </a:spcAft>
                      </a:pPr>
                      <a:r>
                        <a:rPr lang="en-US" sz="2000" kern="100">
                          <a:latin typeface="Times New Roman"/>
                          <a:ea typeface="宋体"/>
                          <a:cs typeface="Times New Roman"/>
                        </a:rPr>
                        <a:t>a&gt;b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与上同，不过</a:t>
                      </a:r>
                      <a:r>
                        <a:rPr lang="en-US" sz="2000" kern="100" dirty="0">
                          <a:latin typeface="Times New Roman"/>
                          <a:ea typeface="宋体"/>
                          <a:cs typeface="Times New Roman"/>
                        </a:rPr>
                        <a:t>a&gt;b</a:t>
                      </a:r>
                      <a:r>
                        <a:rPr lang="zh-CN" sz="2000" kern="100" dirty="0">
                          <a:latin typeface="Times New Roman"/>
                          <a:ea typeface="宋体"/>
                          <a:cs typeface="Times New Roman"/>
                        </a:rPr>
                        <a:t>时为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3376">
                <a:tc>
                  <a:txBody>
                    <a:bodyPr/>
                    <a:lstStyle/>
                    <a:p>
                      <a:pPr indent="266700" algn="just">
                        <a:spcAft>
                          <a:spcPts val="0"/>
                        </a:spcAft>
                      </a:pPr>
                      <a:r>
                        <a:rPr lang="en-US" sz="2000" kern="100">
                          <a:latin typeface="Times New Roman"/>
                          <a:ea typeface="宋体"/>
                          <a:cs typeface="Times New Roman"/>
                        </a:rPr>
                        <a:t>a&lt;=b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等同于！（</a:t>
                      </a:r>
                      <a:r>
                        <a:rPr lang="en-US" sz="2000" kern="100" dirty="0">
                          <a:latin typeface="Times New Roman"/>
                          <a:ea typeface="宋体"/>
                          <a:cs typeface="Times New Roman"/>
                        </a:rPr>
                        <a:t>a&gt;b</a:t>
                      </a:r>
                      <a:r>
                        <a:rPr lang="zh-CN" sz="20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3376">
                <a:tc>
                  <a:txBody>
                    <a:bodyPr/>
                    <a:lstStyle/>
                    <a:p>
                      <a:pPr indent="266700" algn="just">
                        <a:spcAft>
                          <a:spcPts val="0"/>
                        </a:spcAft>
                      </a:pPr>
                      <a:r>
                        <a:rPr lang="en-US" sz="2000" kern="100">
                          <a:latin typeface="Times New Roman"/>
                          <a:ea typeface="宋体"/>
                          <a:cs typeface="Times New Roman"/>
                        </a:rPr>
                        <a:t>a&gt;=b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等同与！（</a:t>
                      </a:r>
                      <a:r>
                        <a:rPr lang="en-US" sz="2000" kern="100" dirty="0">
                          <a:latin typeface="Times New Roman"/>
                          <a:ea typeface="宋体"/>
                          <a:cs typeface="Times New Roman"/>
                        </a:rPr>
                        <a:t>a&lt;b</a:t>
                      </a:r>
                      <a:r>
                        <a:rPr lang="zh-CN" sz="20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3376">
                <a:tc>
                  <a:txBody>
                    <a:bodyPr/>
                    <a:lstStyle/>
                    <a:p>
                      <a:pPr indent="266700" algn="just">
                        <a:spcAft>
                          <a:spcPts val="0"/>
                        </a:spcAft>
                      </a:pPr>
                      <a:r>
                        <a:rPr lang="en-US" sz="2000" kern="100">
                          <a:latin typeface="Times New Roman"/>
                          <a:ea typeface="宋体"/>
                          <a:cs typeface="Times New Roman"/>
                        </a:rPr>
                        <a:t>r=b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赋值操作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 name="矩形 3">
            <a:hlinkClick r:id="" action="ppaction://noaction"/>
            <a:extLst>
              <a:ext uri="{FF2B5EF4-FFF2-40B4-BE49-F238E27FC236}">
                <a16:creationId xmlns:a16="http://schemas.microsoft.com/office/drawing/2014/main" id="{251923FC-40C6-45E1-9A6F-3025B8D16F3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37AE053-FE5A-45F7-9406-9955ABD6AF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B2D0795D-1DC6-4979-80D9-D2E01C2A87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B7B3E185-45BD-4574-B35A-8BA7BDBE58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310D96AC-72B8-4714-87A4-9FAECDB095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82D696A-1B85-4835-86FC-73B78BC62A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AB1F748-029E-40E0-9220-72BB3BB5276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B7666A3-9C07-46F3-A716-C6127D45109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592905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2A17E2F-70A8-4A0C-8E41-373367F250C3}"/>
              </a:ext>
            </a:extLst>
          </p:cNvPr>
          <p:cNvSpPr>
            <a:spLocks noGrp="1"/>
          </p:cNvSpPr>
          <p:nvPr>
            <p:ph type="title"/>
          </p:nvPr>
        </p:nvSpPr>
        <p:spPr/>
        <p:txBody>
          <a:bodyPr/>
          <a:lstStyle/>
          <a:p>
            <a:r>
              <a:rPr lang="zh-CN" altLang="en-US" dirty="0"/>
              <a:t>容器的通用迭代器接口</a:t>
            </a:r>
          </a:p>
        </p:txBody>
      </p:sp>
      <p:graphicFrame>
        <p:nvGraphicFramePr>
          <p:cNvPr id="5" name="表格 4">
            <a:extLst>
              <a:ext uri="{FF2B5EF4-FFF2-40B4-BE49-F238E27FC236}">
                <a16:creationId xmlns:a16="http://schemas.microsoft.com/office/drawing/2014/main" id="{32B09606-B232-4488-A5D2-903C5237BD6D}"/>
              </a:ext>
            </a:extLst>
          </p:cNvPr>
          <p:cNvGraphicFramePr>
            <a:graphicFrameLocks noGrp="1"/>
          </p:cNvGraphicFramePr>
          <p:nvPr/>
        </p:nvGraphicFramePr>
        <p:xfrm>
          <a:off x="571500" y="2420888"/>
          <a:ext cx="8001000" cy="2257425"/>
        </p:xfrm>
        <a:graphic>
          <a:graphicData uri="http://schemas.openxmlformats.org/drawingml/2006/table">
            <a:tbl>
              <a:tblPr/>
              <a:tblGrid>
                <a:gridCol w="2297637">
                  <a:extLst>
                    <a:ext uri="{9D8B030D-6E8A-4147-A177-3AD203B41FA5}">
                      <a16:colId xmlns:a16="http://schemas.microsoft.com/office/drawing/2014/main" val="20000"/>
                    </a:ext>
                  </a:extLst>
                </a:gridCol>
                <a:gridCol w="5703363">
                  <a:extLst>
                    <a:ext uri="{9D8B030D-6E8A-4147-A177-3AD203B41FA5}">
                      <a16:colId xmlns:a16="http://schemas.microsoft.com/office/drawing/2014/main" val="20001"/>
                    </a:ext>
                  </a:extLst>
                </a:gridCol>
              </a:tblGrid>
              <a:tr h="451485">
                <a:tc>
                  <a:txBody>
                    <a:bodyPr/>
                    <a:lstStyle/>
                    <a:p>
                      <a:pPr indent="266700" algn="just">
                        <a:spcAft>
                          <a:spcPts val="0"/>
                        </a:spcAft>
                      </a:pPr>
                      <a:r>
                        <a:rPr lang="zh-CN" sz="2000" kern="100" dirty="0">
                          <a:latin typeface="Times New Roman"/>
                          <a:ea typeface="宋体"/>
                          <a:cs typeface="Times New Roman"/>
                        </a:rPr>
                        <a:t>迭代方法</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说明</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1485">
                <a:tc>
                  <a:txBody>
                    <a:bodyPr/>
                    <a:lstStyle/>
                    <a:p>
                      <a:pPr indent="266700" algn="just">
                        <a:spcAft>
                          <a:spcPts val="0"/>
                        </a:spcAft>
                      </a:pPr>
                      <a:r>
                        <a:rPr lang="en-US" sz="2000" kern="100">
                          <a:latin typeface="Times New Roman"/>
                          <a:ea typeface="宋体"/>
                          <a:cs typeface="Times New Roman"/>
                        </a:rPr>
                        <a:t>begin</a:t>
                      </a:r>
                      <a:r>
                        <a:rPr lang="zh-CN" sz="2000" kern="10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返回一个指向容器第一个元素的迭代器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1485">
                <a:tc>
                  <a:txBody>
                    <a:bodyPr/>
                    <a:lstStyle/>
                    <a:p>
                      <a:pPr indent="266700" algn="just">
                        <a:spcAft>
                          <a:spcPts val="0"/>
                        </a:spcAft>
                      </a:pPr>
                      <a:r>
                        <a:rPr lang="en-US" sz="2000" kern="100" dirty="0">
                          <a:latin typeface="Times New Roman"/>
                          <a:ea typeface="宋体"/>
                          <a:cs typeface="Times New Roman"/>
                        </a:rPr>
                        <a:t>end</a:t>
                      </a:r>
                      <a:r>
                        <a:rPr lang="zh-CN" sz="2000" kern="100" dirty="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just">
                        <a:spcAft>
                          <a:spcPts val="0"/>
                        </a:spcAft>
                      </a:pPr>
                      <a:r>
                        <a:rPr lang="zh-CN" sz="2000" kern="100" dirty="0">
                          <a:latin typeface="Times New Roman"/>
                          <a:ea typeface="宋体"/>
                          <a:cs typeface="Times New Roman"/>
                        </a:rPr>
                        <a:t>返回一个指向容器末尾元素的迭代器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1485">
                <a:tc>
                  <a:txBody>
                    <a:bodyPr/>
                    <a:lstStyle/>
                    <a:p>
                      <a:pPr indent="266700" algn="just">
                        <a:spcAft>
                          <a:spcPts val="0"/>
                        </a:spcAft>
                      </a:pPr>
                      <a:r>
                        <a:rPr lang="en-US" sz="2000" kern="100" dirty="0" err="1">
                          <a:latin typeface="Times New Roman"/>
                          <a:ea typeface="宋体"/>
                          <a:cs typeface="Times New Roman"/>
                        </a:rPr>
                        <a:t>rbegin</a:t>
                      </a:r>
                      <a:r>
                        <a:rPr lang="zh-CN" sz="2000" kern="100" dirty="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返回一个逆向迭代器，指向反序后的首元素</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1485">
                <a:tc>
                  <a:txBody>
                    <a:bodyPr/>
                    <a:lstStyle/>
                    <a:p>
                      <a:pPr indent="266700" algn="just">
                        <a:spcAft>
                          <a:spcPts val="0"/>
                        </a:spcAft>
                      </a:pPr>
                      <a:r>
                        <a:rPr lang="en-US" sz="2000" kern="100">
                          <a:latin typeface="Times New Roman"/>
                          <a:ea typeface="宋体"/>
                          <a:cs typeface="Times New Roman"/>
                        </a:rPr>
                        <a:t>rend</a:t>
                      </a:r>
                      <a:r>
                        <a:rPr lang="zh-CN" sz="2000" kern="10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返回一个逆向迭代器，指向反序后的末尾元素</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矩形 3">
            <a:hlinkClick r:id="" action="ppaction://noaction"/>
            <a:extLst>
              <a:ext uri="{FF2B5EF4-FFF2-40B4-BE49-F238E27FC236}">
                <a16:creationId xmlns:a16="http://schemas.microsoft.com/office/drawing/2014/main" id="{24E6498B-BBCB-4DD5-9966-A75538CE8F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FFD72EC-D700-4565-B8D5-68961ECBB4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87A175B6-113A-45AC-AD2F-B1F672CDB25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8F03132D-7275-40F4-B864-E2C216E8F7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E187E1C-6824-4864-9716-FAE6FA7CDF5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20A2B02-3462-460A-B571-DB6755FE35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D70F0E7-2BA9-4073-AC64-E17CF6C590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A4E941A-6C68-4020-BF43-DA7304E78B4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884832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9057004-2E8D-44C1-BEDD-B2779C3A3CB9}"/>
              </a:ext>
            </a:extLst>
          </p:cNvPr>
          <p:cNvSpPr>
            <a:spLocks noGrp="1"/>
          </p:cNvSpPr>
          <p:nvPr>
            <p:ph type="title"/>
          </p:nvPr>
        </p:nvSpPr>
        <p:spPr/>
        <p:txBody>
          <a:bodyPr/>
          <a:lstStyle/>
          <a:p>
            <a:r>
              <a:rPr lang="zh-CN" altLang="en-US" dirty="0"/>
              <a:t>容器的其它接口</a:t>
            </a:r>
          </a:p>
        </p:txBody>
      </p:sp>
      <p:graphicFrame>
        <p:nvGraphicFramePr>
          <p:cNvPr id="5" name="表格 4">
            <a:extLst>
              <a:ext uri="{FF2B5EF4-FFF2-40B4-BE49-F238E27FC236}">
                <a16:creationId xmlns:a16="http://schemas.microsoft.com/office/drawing/2014/main" id="{EAEE4E6C-4A12-44F3-B441-AAC6040656E6}"/>
              </a:ext>
            </a:extLst>
          </p:cNvPr>
          <p:cNvGraphicFramePr>
            <a:graphicFrameLocks noGrp="1"/>
          </p:cNvGraphicFramePr>
          <p:nvPr/>
        </p:nvGraphicFramePr>
        <p:xfrm>
          <a:off x="886367" y="2357437"/>
          <a:ext cx="7500938" cy="2571750"/>
        </p:xfrm>
        <a:graphic>
          <a:graphicData uri="http://schemas.openxmlformats.org/drawingml/2006/table">
            <a:tbl>
              <a:tblPr/>
              <a:tblGrid>
                <a:gridCol w="2154035">
                  <a:extLst>
                    <a:ext uri="{9D8B030D-6E8A-4147-A177-3AD203B41FA5}">
                      <a16:colId xmlns:a16="http://schemas.microsoft.com/office/drawing/2014/main" val="20000"/>
                    </a:ext>
                  </a:extLst>
                </a:gridCol>
                <a:gridCol w="5346903">
                  <a:extLst>
                    <a:ext uri="{9D8B030D-6E8A-4147-A177-3AD203B41FA5}">
                      <a16:colId xmlns:a16="http://schemas.microsoft.com/office/drawing/2014/main" val="20001"/>
                    </a:ext>
                  </a:extLst>
                </a:gridCol>
              </a:tblGrid>
              <a:tr h="428625">
                <a:tc>
                  <a:txBody>
                    <a:bodyPr/>
                    <a:lstStyle/>
                    <a:p>
                      <a:pPr indent="266700" algn="just">
                        <a:spcAft>
                          <a:spcPts val="0"/>
                        </a:spcAft>
                      </a:pPr>
                      <a:r>
                        <a:rPr lang="zh-CN" sz="2000" kern="100">
                          <a:latin typeface="Times New Roman"/>
                          <a:ea typeface="宋体"/>
                          <a:cs typeface="Times New Roman"/>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8625">
                <a:tc>
                  <a:txBody>
                    <a:bodyPr/>
                    <a:lstStyle/>
                    <a:p>
                      <a:pPr indent="266700" algn="just">
                        <a:spcAft>
                          <a:spcPts val="0"/>
                        </a:spcAft>
                      </a:pPr>
                      <a:r>
                        <a:rPr lang="en-US" sz="2000" kern="100" dirty="0">
                          <a:latin typeface="Times New Roman"/>
                          <a:ea typeface="宋体"/>
                          <a:cs typeface="Times New Roman"/>
                        </a:rPr>
                        <a:t>size()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返回容器元素个数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8625">
                <a:tc>
                  <a:txBody>
                    <a:bodyPr/>
                    <a:lstStyle/>
                    <a:p>
                      <a:pPr indent="266700" algn="just">
                        <a:spcAft>
                          <a:spcPts val="0"/>
                        </a:spcAft>
                      </a:pPr>
                      <a:r>
                        <a:rPr lang="en-US" sz="2000" kern="100" dirty="0" err="1">
                          <a:latin typeface="Times New Roman"/>
                          <a:ea typeface="宋体"/>
                          <a:cs typeface="Times New Roman"/>
                        </a:rPr>
                        <a:t>max_size</a:t>
                      </a:r>
                      <a:r>
                        <a:rPr lang="en-US"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返回容器最大的规模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8625">
                <a:tc>
                  <a:txBody>
                    <a:bodyPr/>
                    <a:lstStyle/>
                    <a:p>
                      <a:pPr indent="266700" algn="just">
                        <a:spcAft>
                          <a:spcPts val="0"/>
                        </a:spcAft>
                      </a:pPr>
                      <a:r>
                        <a:rPr lang="en-US" sz="2000" kern="100" dirty="0">
                          <a:latin typeface="Times New Roman"/>
                          <a:ea typeface="宋体"/>
                          <a:cs typeface="Times New Roman"/>
                        </a:rPr>
                        <a:t>empty()</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判断容器是否为空，是，则返回</a:t>
                      </a:r>
                      <a:r>
                        <a:rPr lang="en-US" sz="2000" kern="100">
                          <a:latin typeface="Times New Roman"/>
                          <a:ea typeface="宋体"/>
                          <a:cs typeface="Times New Roman"/>
                        </a:rPr>
                        <a:t>true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8625">
                <a:tc>
                  <a:txBody>
                    <a:bodyPr/>
                    <a:lstStyle/>
                    <a:p>
                      <a:pPr indent="266700" algn="just">
                        <a:spcAft>
                          <a:spcPts val="0"/>
                        </a:spcAft>
                      </a:pPr>
                      <a:r>
                        <a:rPr lang="en-US" sz="2000" kern="100" dirty="0">
                          <a:latin typeface="Times New Roman"/>
                          <a:ea typeface="宋体"/>
                          <a:cs typeface="Times New Roman"/>
                        </a:rPr>
                        <a:t>swap</a:t>
                      </a:r>
                      <a:r>
                        <a:rPr lang="en-US" altLang="zh-CN"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交换两个容器的所有元素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8625">
                <a:tc>
                  <a:txBody>
                    <a:bodyPr/>
                    <a:lstStyle/>
                    <a:p>
                      <a:pPr indent="266700" algn="just">
                        <a:spcAft>
                          <a:spcPts val="0"/>
                        </a:spcAft>
                      </a:pPr>
                      <a:r>
                        <a:rPr lang="en-US" altLang="zh-CN" sz="2000" kern="100" dirty="0">
                          <a:latin typeface="Times New Roman"/>
                          <a:ea typeface="宋体"/>
                          <a:cs typeface="Times New Roman"/>
                        </a:rPr>
                        <a:t>clear()</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altLang="en-US" sz="2000" kern="100" dirty="0">
                          <a:latin typeface="Times New Roman"/>
                          <a:ea typeface="宋体"/>
                          <a:cs typeface="Times New Roman"/>
                        </a:rPr>
                        <a:t>清空容器的所有元素</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371506"/>
                  </a:ext>
                </a:extLst>
              </a:tr>
            </a:tbl>
          </a:graphicData>
        </a:graphic>
      </p:graphicFrame>
      <p:sp>
        <p:nvSpPr>
          <p:cNvPr id="4" name="矩形 3">
            <a:hlinkClick r:id="" action="ppaction://noaction"/>
            <a:extLst>
              <a:ext uri="{FF2B5EF4-FFF2-40B4-BE49-F238E27FC236}">
                <a16:creationId xmlns:a16="http://schemas.microsoft.com/office/drawing/2014/main" id="{E5901091-E9E4-47EC-B0BF-E8D9EC3819F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EC0D651-DC26-4EE4-8803-176DB658FA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2A04FBA1-7E2A-4CCB-AC49-4AC91AA6AB4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2A81FBF-01F9-4C64-AA00-332E80C3F2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4520674-2109-4E1D-B26E-78F12D9CB9D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1F33733-9AE3-443F-A784-7BDEABA125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CE3A316-51E5-4540-8771-44F09C7CF8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A3E1AEF8-39B8-4D0C-AAAC-DADABBF1FC1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6198033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434B3-C1DE-4688-B175-8DB63B5C95FB}"/>
              </a:ext>
            </a:extLst>
          </p:cNvPr>
          <p:cNvSpPr>
            <a:spLocks noGrp="1"/>
          </p:cNvSpPr>
          <p:nvPr>
            <p:ph idx="1"/>
          </p:nvPr>
        </p:nvSpPr>
        <p:spPr>
          <a:xfrm>
            <a:off x="457200" y="1628800"/>
            <a:ext cx="8229600" cy="4500562"/>
          </a:xfrm>
        </p:spPr>
        <p:txBody>
          <a:bodyPr/>
          <a:lstStyle/>
          <a:p>
            <a:r>
              <a:rPr lang="zh-CN" altLang="en-US" dirty="0"/>
              <a:t>顺序容器包含</a:t>
            </a:r>
            <a:r>
              <a:rPr lang="en-US" altLang="zh-CN" dirty="0"/>
              <a:t>array</a:t>
            </a:r>
            <a:r>
              <a:rPr lang="zh-CN" altLang="en-US" dirty="0"/>
              <a:t>，</a:t>
            </a:r>
            <a:r>
              <a:rPr lang="en-US" altLang="zh-CN" dirty="0"/>
              <a:t>vector</a:t>
            </a:r>
            <a:r>
              <a:rPr lang="zh-CN" altLang="en-US" dirty="0"/>
              <a:t>，</a:t>
            </a:r>
            <a:r>
              <a:rPr lang="en-US" altLang="zh-CN" dirty="0"/>
              <a:t>list</a:t>
            </a:r>
            <a:r>
              <a:rPr lang="zh-CN" altLang="en-US" dirty="0"/>
              <a:t>，</a:t>
            </a:r>
            <a:r>
              <a:rPr lang="en-US" altLang="zh-CN" dirty="0" err="1"/>
              <a:t>forward_list</a:t>
            </a:r>
            <a:r>
              <a:rPr lang="zh-CN" altLang="en-US" dirty="0"/>
              <a:t>和</a:t>
            </a:r>
            <a:r>
              <a:rPr lang="en-US" altLang="zh-CN" dirty="0"/>
              <a:t>deque</a:t>
            </a:r>
            <a:r>
              <a:rPr lang="zh-CN" altLang="en-US" dirty="0"/>
              <a:t>，其中</a:t>
            </a:r>
            <a:r>
              <a:rPr lang="en-US" altLang="zh-CN" dirty="0"/>
              <a:t>array</a:t>
            </a:r>
            <a:r>
              <a:rPr lang="zh-CN" altLang="en-US" dirty="0"/>
              <a:t>、</a:t>
            </a:r>
            <a:r>
              <a:rPr lang="en-US" altLang="zh-CN" dirty="0"/>
              <a:t>vector</a:t>
            </a:r>
            <a:r>
              <a:rPr lang="zh-CN" altLang="en-US" dirty="0"/>
              <a:t>和</a:t>
            </a:r>
            <a:r>
              <a:rPr lang="en-US" altLang="zh-CN" dirty="0"/>
              <a:t>deque</a:t>
            </a:r>
            <a:r>
              <a:rPr lang="zh-CN" altLang="en-US" dirty="0"/>
              <a:t>属于直接访问容器，</a:t>
            </a:r>
            <a:r>
              <a:rPr lang="en-US" altLang="zh-CN" dirty="0"/>
              <a:t>list</a:t>
            </a:r>
            <a:r>
              <a:rPr lang="zh-CN" altLang="en-US" dirty="0"/>
              <a:t>和</a:t>
            </a:r>
            <a:r>
              <a:rPr lang="en-US" altLang="zh-CN" dirty="0" err="1"/>
              <a:t>forward_list</a:t>
            </a:r>
            <a:r>
              <a:rPr lang="zh-CN" altLang="en-US" dirty="0"/>
              <a:t>属于顺序访问容器。</a:t>
            </a:r>
          </a:p>
          <a:p>
            <a:endParaRPr lang="zh-CN" altLang="en-US" dirty="0"/>
          </a:p>
        </p:txBody>
      </p:sp>
      <p:sp>
        <p:nvSpPr>
          <p:cNvPr id="3" name="标题 2">
            <a:extLst>
              <a:ext uri="{FF2B5EF4-FFF2-40B4-BE49-F238E27FC236}">
                <a16:creationId xmlns:a16="http://schemas.microsoft.com/office/drawing/2014/main" id="{0F6DED53-F150-4CCA-BAE7-3A91DD1F20C9}"/>
              </a:ext>
            </a:extLst>
          </p:cNvPr>
          <p:cNvSpPr>
            <a:spLocks noGrp="1"/>
          </p:cNvSpPr>
          <p:nvPr>
            <p:ph type="title"/>
          </p:nvPr>
        </p:nvSpPr>
        <p:spPr/>
        <p:txBody>
          <a:bodyPr/>
          <a:lstStyle/>
          <a:p>
            <a:r>
              <a:rPr lang="zh-CN" altLang="en-US" dirty="0"/>
              <a:t>顺序容器</a:t>
            </a:r>
          </a:p>
        </p:txBody>
      </p:sp>
      <p:pic>
        <p:nvPicPr>
          <p:cNvPr id="5" name="图片 4">
            <a:extLst>
              <a:ext uri="{FF2B5EF4-FFF2-40B4-BE49-F238E27FC236}">
                <a16:creationId xmlns:a16="http://schemas.microsoft.com/office/drawing/2014/main" id="{EDDB77DA-D14A-49D2-B583-477D3070FF8B}"/>
              </a:ext>
            </a:extLst>
          </p:cNvPr>
          <p:cNvPicPr>
            <a:picLocks noChangeAspect="1"/>
          </p:cNvPicPr>
          <p:nvPr/>
        </p:nvPicPr>
        <p:blipFill>
          <a:blip r:embed="rId2"/>
          <a:stretch>
            <a:fillRect/>
          </a:stretch>
        </p:blipFill>
        <p:spPr>
          <a:xfrm>
            <a:off x="673224" y="3118533"/>
            <a:ext cx="7859216" cy="2233297"/>
          </a:xfrm>
          <a:prstGeom prst="rect">
            <a:avLst/>
          </a:prstGeom>
        </p:spPr>
      </p:pic>
      <p:sp>
        <p:nvSpPr>
          <p:cNvPr id="6" name="文本框 5">
            <a:extLst>
              <a:ext uri="{FF2B5EF4-FFF2-40B4-BE49-F238E27FC236}">
                <a16:creationId xmlns:a16="http://schemas.microsoft.com/office/drawing/2014/main" id="{2BF88340-13A8-4829-91CC-8F56D3D1BBAA}"/>
              </a:ext>
            </a:extLst>
          </p:cNvPr>
          <p:cNvSpPr txBox="1"/>
          <p:nvPr/>
        </p:nvSpPr>
        <p:spPr>
          <a:xfrm>
            <a:off x="899592" y="5325015"/>
            <a:ext cx="684076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99FF"/>
                </a:solidFill>
                <a:effectLst/>
                <a:uLnTx/>
                <a:uFillTx/>
                <a:latin typeface="Courier New" panose="02070309020205020404" pitchFamily="49" charset="0"/>
                <a:ea typeface="宋体" charset="-122"/>
                <a:cs typeface="Courier New" panose="02070309020205020404" pitchFamily="49" charset="0"/>
              </a:rPr>
              <a:t>Container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kumimoji="0" lang="en-US" altLang="zh-CN" sz="1800" b="1" i="0" u="none" strike="noStrike" kern="1200" cap="none" spc="0" normalizeH="0" baseline="0" noProof="0" dirty="0">
                <a:ln>
                  <a:noFill/>
                </a:ln>
                <a:solidFill>
                  <a:srgbClr val="FF0000"/>
                </a:solidFill>
                <a:effectLst/>
                <a:uLnTx/>
                <a:uFillTx/>
                <a:latin typeface="Courier New" panose="02070309020205020404" pitchFamily="49" charset="0"/>
                <a:ea typeface="宋体" charset="-122"/>
                <a:cs typeface="Courier New" panose="02070309020205020404" pitchFamily="49" charset="0"/>
              </a:rPr>
              <a:t>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 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99FF"/>
                </a:solidFill>
                <a:effectLst/>
                <a:uLnTx/>
                <a:uFillTx/>
                <a:latin typeface="Courier New" panose="02070309020205020404" pitchFamily="49" charset="0"/>
                <a:ea typeface="宋体" charset="-122"/>
                <a:cs typeface="Courier New" panose="02070309020205020404" pitchFamily="49" charset="0"/>
              </a:rPr>
              <a:t>Container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kumimoji="0" lang="en-US" altLang="zh-CN" sz="1800" b="1" i="0" u="none" strike="noStrike" kern="1200" cap="none" spc="0" normalizeH="0" baseline="0" noProof="0" dirty="0">
                <a:ln>
                  <a:noFill/>
                </a:ln>
                <a:solidFill>
                  <a:srgbClr val="FF0000"/>
                </a:solidFill>
                <a:effectLst/>
                <a:uLnTx/>
                <a:uFillTx/>
                <a:latin typeface="Courier New" panose="02070309020205020404" pitchFamily="49" charset="0"/>
                <a:ea typeface="宋体" charset="-122"/>
                <a:cs typeface="Courier New" panose="02070309020205020404" pitchFamily="49" charset="0"/>
              </a:rPr>
              <a:t>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a:t>
            </a:r>
            <a:r>
              <a:rPr kumimoji="0" lang="en-US" altLang="zh-CN" sz="1800" b="1" i="0" u="none" strike="noStrike" kern="1200" cap="none" spc="0" normalizeH="0" baseline="0" noProof="0" dirty="0">
                <a:ln>
                  <a:noFill/>
                </a:ln>
                <a:solidFill>
                  <a:srgbClr val="820064"/>
                </a:solidFill>
                <a:effectLst/>
                <a:uLnTx/>
                <a:uFillTx/>
                <a:latin typeface="Courier New" panose="02070309020205020404" pitchFamily="49" charset="0"/>
                <a:ea typeface="宋体" charset="-122"/>
                <a:cs typeface="Courier New" panose="02070309020205020404" pitchFamily="49" charset="0"/>
              </a:rPr>
              <a:t>iterator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c.begin</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for (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c.end</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endPar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矩形 6">
            <a:extLst>
              <a:ext uri="{FF2B5EF4-FFF2-40B4-BE49-F238E27FC236}">
                <a16:creationId xmlns:a16="http://schemas.microsoft.com/office/drawing/2014/main" id="{9A3B3271-013B-4448-A54D-2BE7200D9540}"/>
              </a:ext>
            </a:extLst>
          </p:cNvPr>
          <p:cNvSpPr/>
          <p:nvPr/>
        </p:nvSpPr>
        <p:spPr>
          <a:xfrm>
            <a:off x="3347864" y="5075892"/>
            <a:ext cx="2095445"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Arial" charset="0"/>
                <a:ea typeface="宋体" charset="-122"/>
                <a:cs typeface="+mn-cs"/>
              </a:rPr>
              <a:t>“前闭后开” 区间</a:t>
            </a:r>
          </a:p>
        </p:txBody>
      </p:sp>
      <p:sp>
        <p:nvSpPr>
          <p:cNvPr id="8" name="矩形 7">
            <a:hlinkClick r:id="" action="ppaction://noaction"/>
            <a:extLst>
              <a:ext uri="{FF2B5EF4-FFF2-40B4-BE49-F238E27FC236}">
                <a16:creationId xmlns:a16="http://schemas.microsoft.com/office/drawing/2014/main" id="{1254C079-FDAE-4E90-A7AE-EB2ACE5178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9" name="矩形 8">
            <a:hlinkClick r:id="" action="ppaction://noaction"/>
            <a:extLst>
              <a:ext uri="{FF2B5EF4-FFF2-40B4-BE49-F238E27FC236}">
                <a16:creationId xmlns:a16="http://schemas.microsoft.com/office/drawing/2014/main" id="{160BA410-B130-41B9-9708-8A630729206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0" name="矩形 9">
            <a:hlinkClick r:id="" action="ppaction://noaction"/>
            <a:extLst>
              <a:ext uri="{FF2B5EF4-FFF2-40B4-BE49-F238E27FC236}">
                <a16:creationId xmlns:a16="http://schemas.microsoft.com/office/drawing/2014/main" id="{76559DDE-2C48-4C24-8181-6B8A9CF9BF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1" name="矩形 10">
            <a:hlinkClick r:id="" action="ppaction://noaction"/>
            <a:extLst>
              <a:ext uri="{FF2B5EF4-FFF2-40B4-BE49-F238E27FC236}">
                <a16:creationId xmlns:a16="http://schemas.microsoft.com/office/drawing/2014/main" id="{5D0B589B-AE91-4C8F-8283-5E85C8FA59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2" name="矩形 11">
            <a:hlinkClick r:id="rId3" action="ppaction://hlinksldjump"/>
            <a:extLst>
              <a:ext uri="{FF2B5EF4-FFF2-40B4-BE49-F238E27FC236}">
                <a16:creationId xmlns:a16="http://schemas.microsoft.com/office/drawing/2014/main" id="{E7279A2C-F2AC-4E0D-9659-1C75A86689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3" name="矩形 12">
            <a:hlinkClick r:id="" action="ppaction://noaction"/>
            <a:extLst>
              <a:ext uri="{FF2B5EF4-FFF2-40B4-BE49-F238E27FC236}">
                <a16:creationId xmlns:a16="http://schemas.microsoft.com/office/drawing/2014/main" id="{BBA97035-97CF-4AA6-8E7F-AFDE174A361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8D9A1C0-461B-4D34-AF70-5AE5B6FDF57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a:extLst>
              <a:ext uri="{FF2B5EF4-FFF2-40B4-BE49-F238E27FC236}">
                <a16:creationId xmlns:a16="http://schemas.microsoft.com/office/drawing/2014/main" id="{988C18FC-1FD0-4FCE-9C30-FF6B953D541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373084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22"/>
          <p:cNvGraphicFramePr>
            <a:graphicFrameLocks noGrp="1"/>
          </p:cNvGraphicFramePr>
          <p:nvPr/>
        </p:nvGraphicFramePr>
        <p:xfrm>
          <a:off x="-508" y="927120"/>
          <a:ext cx="9144507" cy="5657040"/>
        </p:xfrm>
        <a:graphic>
          <a:graphicData uri="http://schemas.openxmlformats.org/drawingml/2006/table">
            <a:tbl>
              <a:tblPr/>
              <a:tblGrid>
                <a:gridCol w="1476164">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gridCol w="1691679">
                  <a:extLst>
                    <a:ext uri="{9D8B030D-6E8A-4147-A177-3AD203B41FA5}">
                      <a16:colId xmlns:a16="http://schemas.microsoft.com/office/drawing/2014/main" val="20003"/>
                    </a:ext>
                  </a:extLst>
                </a:gridCol>
              </a:tblGrid>
              <a:tr h="43180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容器类名</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特性</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何时使用</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头文件</a:t>
                      </a:r>
                    </a:p>
                  </a:txBody>
                  <a:tcPr marL="180000" marR="162000" marT="82800" marB="828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array</a:t>
                      </a:r>
                    </a:p>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数组</a:t>
                      </a: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在内存中占有一块连续的空间，存储一个元素序列，但是，必须指定元素的数量</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需要快速查找，不在意插入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删除的速度快慢。</a:t>
                      </a:r>
                      <a:endPar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&lt;array&gt;</a:t>
                      </a:r>
                      <a:endPar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4030166"/>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vector</a:t>
                      </a: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在内存中占有一块连续的空间，存储一个元素序列。可以看作一个可自动扩充的动态数组，而且提供越界检查。可用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运算符直接存取数据。</a:t>
                      </a: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需要快速查找，不在意插入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删除的速度快慢。能使用数组的地方都能使用向量。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&lt;vector&gt;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链表</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双向链表，每个节点包含一个元素。列表中的每个元素均有指针指向前一个元素和下一个元素。</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需要快速的插入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删除，不在意查找的速度慢，就可以使用列表。</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 list &gt;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forward_list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单向链表</a:t>
                      </a: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单向链表，</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每个节点包含一个元素。</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同上</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a:t>
                      </a: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forward_list</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&gt;</a:t>
                      </a: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2092663"/>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Deque</a:t>
                      </a:r>
                    </a:p>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双端队列</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在内存中不占有一块连续的空间，介于向量和列表之间，更接近向量，适用于由两端存取数据。可用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运算符直接存取数据。</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可以提供快速的元素存取。在序列中插入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删的速度除较慢。一般不需要使用双端队列，可以转而使用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vector</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deque</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矩形 2">
            <a:hlinkClick r:id="" action="ppaction://noaction"/>
            <a:extLst>
              <a:ext uri="{FF2B5EF4-FFF2-40B4-BE49-F238E27FC236}">
                <a16:creationId xmlns:a16="http://schemas.microsoft.com/office/drawing/2014/main" id="{CA7CB297-BAAE-4D56-9713-EBB346AEE6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DB620F5B-B689-487C-ACEB-AA41599D172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5" name="矩形 4">
            <a:hlinkClick r:id="" action="ppaction://noaction"/>
            <a:extLst>
              <a:ext uri="{FF2B5EF4-FFF2-40B4-BE49-F238E27FC236}">
                <a16:creationId xmlns:a16="http://schemas.microsoft.com/office/drawing/2014/main" id="{A0F2FC7D-E974-441C-B499-F1B5EE5B8A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7A369742-D196-4DEE-AA29-C4A9FBABA5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7D8E784D-7C97-44C0-A104-3BAAA48FE09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73AADDD-4281-40D0-8E28-2D0D1D11E1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7B9F695-E255-468E-B4AC-C2B1F3547E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A6C17AD-9551-4EB4-8E31-14F959C925C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730FA67-4C62-4C55-9418-DF860848289F}"/>
              </a:ext>
            </a:extLst>
          </p:cNvPr>
          <p:cNvSpPr>
            <a:spLocks noGrp="1"/>
          </p:cNvSpPr>
          <p:nvPr>
            <p:ph type="title"/>
          </p:nvPr>
        </p:nvSpPr>
        <p:spPr/>
        <p:txBody>
          <a:bodyPr/>
          <a:lstStyle/>
          <a:p>
            <a:r>
              <a:rPr lang="zh-CN" altLang="en-US" dirty="0"/>
              <a:t>顺序容器</a:t>
            </a:r>
          </a:p>
        </p:txBody>
      </p:sp>
      <p:pic>
        <p:nvPicPr>
          <p:cNvPr id="5" name="图片 4">
            <a:extLst>
              <a:ext uri="{FF2B5EF4-FFF2-40B4-BE49-F238E27FC236}">
                <a16:creationId xmlns:a16="http://schemas.microsoft.com/office/drawing/2014/main" id="{043AF410-71A0-427A-B4CC-989D0E0327C2}"/>
              </a:ext>
            </a:extLst>
          </p:cNvPr>
          <p:cNvPicPr>
            <a:picLocks noChangeAspect="1"/>
          </p:cNvPicPr>
          <p:nvPr/>
        </p:nvPicPr>
        <p:blipFill>
          <a:blip r:embed="rId2"/>
          <a:stretch>
            <a:fillRect/>
          </a:stretch>
        </p:blipFill>
        <p:spPr>
          <a:xfrm>
            <a:off x="2915816" y="1781346"/>
            <a:ext cx="5567565" cy="4703420"/>
          </a:xfrm>
          <a:prstGeom prst="rect">
            <a:avLst/>
          </a:prstGeom>
        </p:spPr>
      </p:pic>
      <p:sp>
        <p:nvSpPr>
          <p:cNvPr id="6" name="文本框 5">
            <a:extLst>
              <a:ext uri="{FF2B5EF4-FFF2-40B4-BE49-F238E27FC236}">
                <a16:creationId xmlns:a16="http://schemas.microsoft.com/office/drawing/2014/main" id="{9A2A41F3-007F-43BB-A0C8-AA448CB3CD25}"/>
              </a:ext>
            </a:extLst>
          </p:cNvPr>
          <p:cNvSpPr txBox="1"/>
          <p:nvPr/>
        </p:nvSpPr>
        <p:spPr>
          <a:xfrm>
            <a:off x="478832" y="1776923"/>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array</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7" name="文本框 6">
            <a:extLst>
              <a:ext uri="{FF2B5EF4-FFF2-40B4-BE49-F238E27FC236}">
                <a16:creationId xmlns:a16="http://schemas.microsoft.com/office/drawing/2014/main" id="{3AD53596-4698-4651-AC3C-F1032D2EBE07}"/>
              </a:ext>
            </a:extLst>
          </p:cNvPr>
          <p:cNvSpPr txBox="1"/>
          <p:nvPr/>
        </p:nvSpPr>
        <p:spPr>
          <a:xfrm>
            <a:off x="478832" y="2780928"/>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vector</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8" name="文本框 7">
            <a:extLst>
              <a:ext uri="{FF2B5EF4-FFF2-40B4-BE49-F238E27FC236}">
                <a16:creationId xmlns:a16="http://schemas.microsoft.com/office/drawing/2014/main" id="{EC519896-3635-473C-B979-12B21EF56899}"/>
              </a:ext>
            </a:extLst>
          </p:cNvPr>
          <p:cNvSpPr txBox="1"/>
          <p:nvPr/>
        </p:nvSpPr>
        <p:spPr>
          <a:xfrm>
            <a:off x="478832" y="3871446"/>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deque</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084CCDB2-F570-4AB2-A816-12792221582C}"/>
              </a:ext>
            </a:extLst>
          </p:cNvPr>
          <p:cNvSpPr txBox="1"/>
          <p:nvPr/>
        </p:nvSpPr>
        <p:spPr>
          <a:xfrm>
            <a:off x="457200" y="4881891"/>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list</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0" name="文本框 9">
            <a:extLst>
              <a:ext uri="{FF2B5EF4-FFF2-40B4-BE49-F238E27FC236}">
                <a16:creationId xmlns:a16="http://schemas.microsoft.com/office/drawing/2014/main" id="{4E5F8DB2-E409-47B3-9005-C0835085CCE0}"/>
              </a:ext>
            </a:extLst>
          </p:cNvPr>
          <p:cNvSpPr txBox="1"/>
          <p:nvPr/>
        </p:nvSpPr>
        <p:spPr>
          <a:xfrm>
            <a:off x="457200" y="5885896"/>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err="1">
                <a:ln>
                  <a:noFill/>
                </a:ln>
                <a:solidFill>
                  <a:prstClr val="black"/>
                </a:solidFill>
                <a:effectLst/>
                <a:uLnTx/>
                <a:uFillTx/>
                <a:latin typeface="Arial" charset="0"/>
                <a:ea typeface="宋体" charset="-122"/>
                <a:cs typeface="+mn-cs"/>
              </a:rPr>
              <a:t>forward_list</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1" name="矩形 10">
            <a:hlinkClick r:id="" action="ppaction://noaction"/>
            <a:extLst>
              <a:ext uri="{FF2B5EF4-FFF2-40B4-BE49-F238E27FC236}">
                <a16:creationId xmlns:a16="http://schemas.microsoft.com/office/drawing/2014/main" id="{68004050-8720-43E9-BE72-91DA6348BEC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2" name="矩形 11">
            <a:hlinkClick r:id="" action="ppaction://noaction"/>
            <a:extLst>
              <a:ext uri="{FF2B5EF4-FFF2-40B4-BE49-F238E27FC236}">
                <a16:creationId xmlns:a16="http://schemas.microsoft.com/office/drawing/2014/main" id="{BA57508A-3A62-4D6C-AC86-8DC2593F4E2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3" name="矩形 12">
            <a:hlinkClick r:id="" action="ppaction://noaction"/>
            <a:extLst>
              <a:ext uri="{FF2B5EF4-FFF2-40B4-BE49-F238E27FC236}">
                <a16:creationId xmlns:a16="http://schemas.microsoft.com/office/drawing/2014/main" id="{1AA4EAD2-65C6-4D35-A014-11D08C946AC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4" name="矩形 13">
            <a:hlinkClick r:id="" action="ppaction://noaction"/>
            <a:extLst>
              <a:ext uri="{FF2B5EF4-FFF2-40B4-BE49-F238E27FC236}">
                <a16:creationId xmlns:a16="http://schemas.microsoft.com/office/drawing/2014/main" id="{BED86FD2-75BD-4F40-9EF8-C281D9BB537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5" name="矩形 14">
            <a:hlinkClick r:id="rId3" action="ppaction://hlinksldjump"/>
            <a:extLst>
              <a:ext uri="{FF2B5EF4-FFF2-40B4-BE49-F238E27FC236}">
                <a16:creationId xmlns:a16="http://schemas.microsoft.com/office/drawing/2014/main" id="{148F57D6-4214-40D2-82AC-6A78B47B46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6" name="矩形 15">
            <a:hlinkClick r:id="" action="ppaction://noaction"/>
            <a:extLst>
              <a:ext uri="{FF2B5EF4-FFF2-40B4-BE49-F238E27FC236}">
                <a16:creationId xmlns:a16="http://schemas.microsoft.com/office/drawing/2014/main" id="{41609119-3EF9-4B77-9547-FBC98844A1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2929A3A1-0904-40B0-9D6B-93ED4679E4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48D666C6-44A6-4A08-82B0-C3DAB03DD8D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1597594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78D393-9600-4DE3-9D38-5A1A9B988714}"/>
              </a:ext>
            </a:extLst>
          </p:cNvPr>
          <p:cNvSpPr>
            <a:spLocks noGrp="1"/>
          </p:cNvSpPr>
          <p:nvPr>
            <p:ph type="title"/>
          </p:nvPr>
        </p:nvSpPr>
        <p:spPr/>
        <p:txBody>
          <a:bodyPr/>
          <a:lstStyle/>
          <a:p>
            <a:r>
              <a:rPr lang="zh-CN" altLang="en-US" dirty="0"/>
              <a:t>顺序容器提供的操作</a:t>
            </a:r>
          </a:p>
        </p:txBody>
      </p:sp>
      <p:graphicFrame>
        <p:nvGraphicFramePr>
          <p:cNvPr id="5" name="表格 4">
            <a:extLst>
              <a:ext uri="{FF2B5EF4-FFF2-40B4-BE49-F238E27FC236}">
                <a16:creationId xmlns:a16="http://schemas.microsoft.com/office/drawing/2014/main" id="{EE71DF28-9F7F-485C-A5C1-6ACC530AC054}"/>
              </a:ext>
            </a:extLst>
          </p:cNvPr>
          <p:cNvGraphicFramePr>
            <a:graphicFrameLocks noGrp="1"/>
          </p:cNvGraphicFramePr>
          <p:nvPr/>
        </p:nvGraphicFramePr>
        <p:xfrm>
          <a:off x="179512" y="1784439"/>
          <a:ext cx="8640960" cy="4389120"/>
        </p:xfrm>
        <a:graphic>
          <a:graphicData uri="http://schemas.openxmlformats.org/drawingml/2006/table">
            <a:tbl>
              <a:tblPr firstRow="1" bandRow="1">
                <a:tableStyleId>{5C22544A-7EE6-4342-B048-85BDC9FD1C3A}</a:tableStyleId>
              </a:tblPr>
              <a:tblGrid>
                <a:gridCol w="1611026">
                  <a:extLst>
                    <a:ext uri="{9D8B030D-6E8A-4147-A177-3AD203B41FA5}">
                      <a16:colId xmlns:a16="http://schemas.microsoft.com/office/drawing/2014/main" val="4213377381"/>
                    </a:ext>
                  </a:extLst>
                </a:gridCol>
                <a:gridCol w="2123625">
                  <a:extLst>
                    <a:ext uri="{9D8B030D-6E8A-4147-A177-3AD203B41FA5}">
                      <a16:colId xmlns:a16="http://schemas.microsoft.com/office/drawing/2014/main" val="125198582"/>
                    </a:ext>
                  </a:extLst>
                </a:gridCol>
                <a:gridCol w="4906309">
                  <a:extLst>
                    <a:ext uri="{9D8B030D-6E8A-4147-A177-3AD203B41FA5}">
                      <a16:colId xmlns:a16="http://schemas.microsoft.com/office/drawing/2014/main" val="1199274971"/>
                    </a:ext>
                  </a:extLst>
                </a:gridCol>
              </a:tblGrid>
              <a:tr h="370840">
                <a:tc>
                  <a:txBody>
                    <a:bodyPr/>
                    <a:lstStyle/>
                    <a:p>
                      <a:pPr algn="ctr"/>
                      <a:r>
                        <a:rPr lang="zh-CN" altLang="en-US" sz="2000" dirty="0"/>
                        <a:t>操作</a:t>
                      </a:r>
                    </a:p>
                  </a:txBody>
                  <a:tcPr anchor="ctr"/>
                </a:tc>
                <a:tc>
                  <a:txBody>
                    <a:bodyPr/>
                    <a:lstStyle/>
                    <a:p>
                      <a:pPr algn="ctr"/>
                      <a:r>
                        <a:rPr lang="en-US" altLang="zh-CN" sz="2000" dirty="0"/>
                        <a:t>V   A   L   F   D</a:t>
                      </a:r>
                      <a:endParaRPr lang="zh-CN" altLang="en-US" sz="2000" dirty="0"/>
                    </a:p>
                  </a:txBody>
                  <a:tcPr anchor="ctr"/>
                </a:tc>
                <a:tc>
                  <a:txBody>
                    <a:bodyPr/>
                    <a:lstStyle/>
                    <a:p>
                      <a:pPr algn="ctr"/>
                      <a:r>
                        <a:rPr lang="zh-CN" altLang="en-US" sz="2000" dirty="0"/>
                        <a:t>描述</a:t>
                      </a:r>
                    </a:p>
                  </a:txBody>
                  <a:tcPr anchor="ctr"/>
                </a:tc>
                <a:extLst>
                  <a:ext uri="{0D108BD9-81ED-4DB2-BD59-A6C34878D82A}">
                    <a16:rowId xmlns:a16="http://schemas.microsoft.com/office/drawing/2014/main" val="4142464674"/>
                  </a:ext>
                </a:extLst>
              </a:tr>
              <a:tr h="370840">
                <a:tc>
                  <a:txBody>
                    <a:bodyPr/>
                    <a:lstStyle/>
                    <a:p>
                      <a:r>
                        <a:rPr lang="en-US" altLang="zh-CN" sz="2000" dirty="0" err="1"/>
                        <a:t>push_front</a:t>
                      </a:r>
                      <a:r>
                        <a:rPr lang="en-US" altLang="zh-CN" sz="2000" dirty="0"/>
                        <a:t>()</a:t>
                      </a:r>
                    </a:p>
                    <a:p>
                      <a:r>
                        <a:rPr lang="en-US" altLang="zh-CN" sz="2000" dirty="0" err="1"/>
                        <a:t>pop_front</a:t>
                      </a:r>
                      <a:r>
                        <a:rPr lang="en-US" altLang="zh-CN" sz="2000" dirty="0"/>
                        <a:t>()</a:t>
                      </a:r>
                      <a:endParaRPr lang="zh-CN" altLang="en-US" sz="2000" dirty="0"/>
                    </a:p>
                  </a:txBody>
                  <a:tcPr anchor="ctr"/>
                </a:tc>
                <a:tc>
                  <a:txBody>
                    <a:bodyPr/>
                    <a:lstStyle/>
                    <a:p>
                      <a:pPr algn="ctr"/>
                      <a:r>
                        <a:rPr lang="zh-CN" altLang="en-US" sz="2000" dirty="0"/>
                        <a:t>□  □  ■  ■  ■</a:t>
                      </a:r>
                    </a:p>
                  </a:txBody>
                  <a:tcPr anchor="ctr"/>
                </a:tc>
                <a:tc>
                  <a:txBody>
                    <a:bodyPr/>
                    <a:lstStyle/>
                    <a:p>
                      <a:r>
                        <a:rPr lang="zh-CN" altLang="en-US" sz="2000" dirty="0"/>
                        <a:t>在前端添加或删除元素</a:t>
                      </a:r>
                    </a:p>
                  </a:txBody>
                  <a:tcPr anchor="ctr"/>
                </a:tc>
                <a:extLst>
                  <a:ext uri="{0D108BD9-81ED-4DB2-BD59-A6C34878D82A}">
                    <a16:rowId xmlns:a16="http://schemas.microsoft.com/office/drawing/2014/main" val="904476757"/>
                  </a:ext>
                </a:extLst>
              </a:tr>
              <a:tr h="370840">
                <a:tc>
                  <a:txBody>
                    <a:bodyPr/>
                    <a:lstStyle/>
                    <a:p>
                      <a:r>
                        <a:rPr lang="en-US" altLang="zh-CN" sz="2000" dirty="0" err="1"/>
                        <a:t>push_back</a:t>
                      </a:r>
                      <a:r>
                        <a:rPr lang="en-US" altLang="zh-CN" sz="2000" dirty="0"/>
                        <a:t>()</a:t>
                      </a:r>
                    </a:p>
                    <a:p>
                      <a:r>
                        <a:rPr lang="en-US" altLang="zh-CN" sz="2000" dirty="0" err="1"/>
                        <a:t>pop_back</a:t>
                      </a:r>
                      <a:r>
                        <a:rPr lang="en-US" altLang="zh-CN" sz="2000" dirty="0"/>
                        <a: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在后端添加或删除元素</a:t>
                      </a:r>
                    </a:p>
                  </a:txBody>
                  <a:tcPr anchor="ctr"/>
                </a:tc>
                <a:extLst>
                  <a:ext uri="{0D108BD9-81ED-4DB2-BD59-A6C34878D82A}">
                    <a16:rowId xmlns:a16="http://schemas.microsoft.com/office/drawing/2014/main" val="3356062853"/>
                  </a:ext>
                </a:extLst>
              </a:tr>
              <a:tr h="370840">
                <a:tc>
                  <a:txBody>
                    <a:bodyPr/>
                    <a:lstStyle/>
                    <a:p>
                      <a:r>
                        <a:rPr lang="en-US" altLang="zh-CN" sz="2000" dirty="0"/>
                        <a:t>insert()</a:t>
                      </a:r>
                    </a:p>
                    <a:p>
                      <a:r>
                        <a:rPr lang="en-US" altLang="zh-CN" sz="2000" dirty="0"/>
                        <a:t>erase()</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在任意位置插入或删除一个或多个元素</a:t>
                      </a:r>
                    </a:p>
                  </a:txBody>
                  <a:tcPr anchor="ctr"/>
                </a:tc>
                <a:extLst>
                  <a:ext uri="{0D108BD9-81ED-4DB2-BD59-A6C34878D82A}">
                    <a16:rowId xmlns:a16="http://schemas.microsoft.com/office/drawing/2014/main" val="2836459086"/>
                  </a:ext>
                </a:extLst>
              </a:tr>
              <a:tr h="370840">
                <a:tc>
                  <a:txBody>
                    <a:bodyPr/>
                    <a:lstStyle/>
                    <a:p>
                      <a:r>
                        <a:rPr lang="en-US" altLang="zh-CN" sz="2000" dirty="0"/>
                        <a:t>front()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返回第一个元素</a:t>
                      </a:r>
                    </a:p>
                  </a:txBody>
                  <a:tcPr anchor="ctr"/>
                </a:tc>
                <a:extLst>
                  <a:ext uri="{0D108BD9-81ED-4DB2-BD59-A6C34878D82A}">
                    <a16:rowId xmlns:a16="http://schemas.microsoft.com/office/drawing/2014/main" val="1641706158"/>
                  </a:ext>
                </a:extLst>
              </a:tr>
              <a:tr h="370840">
                <a:tc>
                  <a:txBody>
                    <a:bodyPr/>
                    <a:lstStyle/>
                    <a:p>
                      <a:r>
                        <a:rPr lang="en-US" altLang="zh-CN" sz="2000" dirty="0"/>
                        <a:t>back()</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返回最后一个元素</a:t>
                      </a:r>
                    </a:p>
                  </a:txBody>
                  <a:tcPr anchor="ctr"/>
                </a:tc>
                <a:extLst>
                  <a:ext uri="{0D108BD9-81ED-4DB2-BD59-A6C34878D82A}">
                    <a16:rowId xmlns:a16="http://schemas.microsoft.com/office/drawing/2014/main" val="3863843983"/>
                  </a:ext>
                </a:extLst>
              </a:tr>
              <a:tr h="370840">
                <a:tc>
                  <a:txBody>
                    <a:bodyPr/>
                    <a:lstStyle/>
                    <a:p>
                      <a:r>
                        <a:rPr lang="en-US" altLang="zh-CN" sz="2000" dirty="0"/>
                        <a:t>operator[]</a:t>
                      </a:r>
                    </a:p>
                    <a:p>
                      <a:r>
                        <a:rPr lang="en-US" altLang="zh-CN" sz="2000" dirty="0"/>
                        <a:t>at()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返回指定位置的元素</a:t>
                      </a:r>
                    </a:p>
                  </a:txBody>
                  <a:tcPr anchor="ctr"/>
                </a:tc>
                <a:extLst>
                  <a:ext uri="{0D108BD9-81ED-4DB2-BD59-A6C34878D82A}">
                    <a16:rowId xmlns:a16="http://schemas.microsoft.com/office/drawing/2014/main" val="331752466"/>
                  </a:ext>
                </a:extLst>
              </a:tr>
              <a:tr h="370840">
                <a:tc>
                  <a:txBody>
                    <a:bodyPr/>
                    <a:lstStyle/>
                    <a:p>
                      <a:r>
                        <a:rPr lang="en-US" altLang="zh-CN" sz="2000" dirty="0"/>
                        <a:t>data()</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 </a:t>
                      </a:r>
                    </a:p>
                  </a:txBody>
                  <a:tcPr anchor="ctr"/>
                </a:tc>
                <a:tc>
                  <a:txBody>
                    <a:bodyPr/>
                    <a:lstStyle/>
                    <a:p>
                      <a:r>
                        <a:rPr lang="zh-CN" altLang="en-US" sz="2000" dirty="0"/>
                        <a:t>返回开始位置的指针</a:t>
                      </a:r>
                    </a:p>
                  </a:txBody>
                  <a:tcPr anchor="ctr"/>
                </a:tc>
                <a:extLst>
                  <a:ext uri="{0D108BD9-81ED-4DB2-BD59-A6C34878D82A}">
                    <a16:rowId xmlns:a16="http://schemas.microsoft.com/office/drawing/2014/main" val="54639222"/>
                  </a:ext>
                </a:extLst>
              </a:tr>
            </a:tbl>
          </a:graphicData>
        </a:graphic>
      </p:graphicFrame>
      <p:sp>
        <p:nvSpPr>
          <p:cNvPr id="4" name="矩形 3">
            <a:hlinkClick r:id="" action="ppaction://noaction"/>
            <a:extLst>
              <a:ext uri="{FF2B5EF4-FFF2-40B4-BE49-F238E27FC236}">
                <a16:creationId xmlns:a16="http://schemas.microsoft.com/office/drawing/2014/main" id="{C5CA2DBC-8754-438F-9B5D-60DE3066B85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2E39E857-ACF3-4F2E-82FE-DAEBB75B311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7DF906ED-841D-4FD7-AE20-8C375B4E5A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99CC8653-7236-49B3-846F-4A6D1CBF9A6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231350DE-0B45-42E6-A357-104A9E7362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331D5B70-461F-4018-9B76-413D74F30E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AEDA00C-99FC-4040-956E-970D675588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4CE0EFC8-B2EB-4F39-8D95-A8E2EE13542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9277077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9EBCA6-8AF7-4E22-8A92-30B2A7E22E88}"/>
              </a:ext>
            </a:extLst>
          </p:cNvPr>
          <p:cNvSpPr>
            <a:spLocks noGrp="1"/>
          </p:cNvSpPr>
          <p:nvPr>
            <p:ph idx="1"/>
          </p:nvPr>
        </p:nvSpPr>
        <p:spPr/>
        <p:txBody>
          <a:bodyPr/>
          <a:lstStyle/>
          <a:p>
            <a:r>
              <a:rPr lang="zh-CN" altLang="en-US" dirty="0"/>
              <a:t>向量（</a:t>
            </a:r>
            <a:r>
              <a:rPr lang="en-US" altLang="zh-CN" dirty="0"/>
              <a:t>vector</a:t>
            </a:r>
            <a:r>
              <a:rPr lang="zh-CN" altLang="en-US" dirty="0"/>
              <a:t>）相当于一个动态数组，其可以动态存储元素，并提供对容器元素的随机访问。为了提高效率，</a:t>
            </a:r>
            <a:r>
              <a:rPr lang="en-US" altLang="zh-CN" dirty="0"/>
              <a:t>vector</a:t>
            </a:r>
            <a:r>
              <a:rPr lang="zh-CN" altLang="en-US" dirty="0"/>
              <a:t>并不是随着每一个元素的插入而增加长度，而是当</a:t>
            </a:r>
            <a:r>
              <a:rPr lang="en-US" altLang="zh-CN" dirty="0"/>
              <a:t>vector</a:t>
            </a:r>
            <a:r>
              <a:rPr lang="zh-CN" altLang="en-US" dirty="0"/>
              <a:t>要增加长度的时候，他分配的空间比当前所需的空间要多一些。这多一些的内存空间使需要添加新元素的时候不必再重新分配内存。</a:t>
            </a:r>
          </a:p>
        </p:txBody>
      </p:sp>
      <p:sp>
        <p:nvSpPr>
          <p:cNvPr id="3" name="标题 2">
            <a:extLst>
              <a:ext uri="{FF2B5EF4-FFF2-40B4-BE49-F238E27FC236}">
                <a16:creationId xmlns:a16="http://schemas.microsoft.com/office/drawing/2014/main" id="{86A81790-D580-48E4-BA5F-79A8DE5E7588}"/>
              </a:ext>
            </a:extLst>
          </p:cNvPr>
          <p:cNvSpPr>
            <a:spLocks noGrp="1"/>
          </p:cNvSpPr>
          <p:nvPr>
            <p:ph type="title"/>
          </p:nvPr>
        </p:nvSpPr>
        <p:spPr/>
        <p:txBody>
          <a:bodyPr/>
          <a:lstStyle/>
          <a:p>
            <a:r>
              <a:rPr lang="zh-CN" altLang="en-US" dirty="0"/>
              <a:t>向量</a:t>
            </a:r>
          </a:p>
        </p:txBody>
      </p:sp>
      <p:sp>
        <p:nvSpPr>
          <p:cNvPr id="4" name="矩形 3">
            <a:hlinkClick r:id="" action="ppaction://noaction"/>
            <a:extLst>
              <a:ext uri="{FF2B5EF4-FFF2-40B4-BE49-F238E27FC236}">
                <a16:creationId xmlns:a16="http://schemas.microsoft.com/office/drawing/2014/main" id="{CBC075C1-9D1C-4DA5-8663-C19C1CD8BCE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460BF6-DCD7-47FC-B652-6AABD7498D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A21D142-7D91-40C2-92A8-645ED3EF2D3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EBC59C1-1790-4E12-8F31-3AEF5EE51A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A0158EB1-95FB-4D84-B337-CD3572243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31EB491-69A5-4AF0-8CCF-6174A166CA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E7B51611-4171-4931-BE64-88769EB0A8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6AEB3F-2CC3-474A-93B3-E9E502A6AE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160343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F29F17-BF0F-44B6-BA0C-1B94F4271BCF}"/>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9.9】</a:t>
            </a:r>
            <a:r>
              <a:rPr lang="zh-CN" altLang="en-US" dirty="0">
                <a:solidFill>
                  <a:srgbClr val="C00000"/>
                </a:solidFill>
              </a:rPr>
              <a:t>分析程序的运行结果</a:t>
            </a:r>
          </a:p>
        </p:txBody>
      </p:sp>
      <p:sp>
        <p:nvSpPr>
          <p:cNvPr id="5" name="矩形 4">
            <a:extLst>
              <a:ext uri="{FF2B5EF4-FFF2-40B4-BE49-F238E27FC236}">
                <a16:creationId xmlns:a16="http://schemas.microsoft.com/office/drawing/2014/main" id="{05FFF6B7-3FB8-41EB-86EE-1662FD0E04C4}"/>
              </a:ext>
            </a:extLst>
          </p:cNvPr>
          <p:cNvSpPr/>
          <p:nvPr/>
        </p:nvSpPr>
        <p:spPr>
          <a:xfrm>
            <a:off x="467544" y="1556792"/>
            <a:ext cx="8496944"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&lt;vector&gt;</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使用向量容器须包含的头文件</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12,4,5,9,1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vec1;</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：定义一个空的整型向量容器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vec1</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赋值</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//vec1[</a:t>
            </a:r>
            <a:r>
              <a:rPr kumimoji="0" lang="en-US" altLang="zh-CN" sz="2000" b="1" i="0" u="none" strike="noStrike" kern="1200" cap="none" spc="0" normalizeH="0" baseline="0" noProof="0" dirty="0" err="1">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000" b="1" i="0" u="none" strike="noStrike" kern="1200" cap="none" spc="0" normalizeH="0" baseline="0" noProof="0" dirty="0" err="1">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错误</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因为</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vec1</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还没有分配内存空间</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vec1.push_back(array[</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压入向量尾部</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vec2(vec1);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2</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：拷贝构造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vec2</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vec3(array, array + 3);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到</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的值初始化</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vec4(n, 3);</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n</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个</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初始化向量</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C7762FDF-FE94-4DD2-9C99-1852FF6EDE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37B4363D-56B4-4297-B1E6-B8B5E7BD770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867373C6-F075-44BE-9245-9C816DE6E1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74C932FD-6856-48F0-B383-DBA92D0274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EDE6E24F-6A79-4847-91F0-09BEF6A54B0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B561F014-1732-4D08-83A5-77C95E7628D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173C8FE-5EAA-4019-ADE7-044EDBC9FEB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F1A3CDD-2F8C-4CD2-845E-568BFBA2B86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6554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a:t>
            </a:r>
            <a:r>
              <a:rPr lang="zh-CN" altLang="en-US" dirty="0">
                <a:solidFill>
                  <a:srgbClr val="C00000"/>
                </a:solidFill>
              </a:rPr>
              <a:t>定义一个函数模板与一个函数，它们都叫做</a:t>
            </a:r>
            <a:r>
              <a:rPr lang="en-US" altLang="zh-CN" dirty="0" err="1">
                <a:solidFill>
                  <a:srgbClr val="C00000"/>
                </a:solidFill>
              </a:rPr>
              <a:t>min，C</a:t>
            </a:r>
            <a:r>
              <a:rPr lang="en-US" altLang="zh-CN" dirty="0">
                <a:solidFill>
                  <a:srgbClr val="C00000"/>
                </a:solidFill>
              </a:rPr>
              <a:t>++</a:t>
            </a:r>
            <a:r>
              <a:rPr lang="zh-CN" altLang="en-US" dirty="0">
                <a:solidFill>
                  <a:srgbClr val="C00000"/>
                </a:solidFill>
              </a:rPr>
              <a:t>允许这种函数模板与函数同名的所谓重载使用方法。但注意，在这种情况下，每当遇见函数调用时，</a:t>
            </a:r>
            <a:r>
              <a:rPr lang="en-US" altLang="zh-CN" dirty="0">
                <a:solidFill>
                  <a:srgbClr val="C00000"/>
                </a:solidFill>
              </a:rPr>
              <a:t>C++</a:t>
            </a:r>
            <a:r>
              <a:rPr lang="zh-CN" altLang="en-US" dirty="0">
                <a:solidFill>
                  <a:srgbClr val="C00000"/>
                </a:solidFill>
              </a:rPr>
              <a:t>编译器都将</a:t>
            </a:r>
            <a:r>
              <a:rPr lang="zh-CN" altLang="en-US" dirty="0">
                <a:solidFill>
                  <a:srgbClr val="0000FF"/>
                </a:solidFill>
              </a:rPr>
              <a:t>首先检查是否存在重载函数</a:t>
            </a:r>
            <a:r>
              <a:rPr lang="zh-CN" altLang="en-US" dirty="0">
                <a:solidFill>
                  <a:srgbClr val="C00000"/>
                </a:solidFill>
              </a:rPr>
              <a:t>，若匹配成功则调用该函数，否则</a:t>
            </a:r>
            <a:r>
              <a:rPr lang="zh-CN" altLang="en-US" dirty="0">
                <a:solidFill>
                  <a:srgbClr val="0000FF"/>
                </a:solidFill>
              </a:rPr>
              <a:t>再去匹配函数模板</a:t>
            </a:r>
          </a:p>
        </p:txBody>
      </p:sp>
      <p:sp>
        <p:nvSpPr>
          <p:cNvPr id="4" name="矩形 3">
            <a:hlinkClick r:id="rId2" action="ppaction://hlinksldjump"/>
            <a:extLst>
              <a:ext uri="{FF2B5EF4-FFF2-40B4-BE49-F238E27FC236}">
                <a16:creationId xmlns:a16="http://schemas.microsoft.com/office/drawing/2014/main" id="{FCE3B94F-3C29-4974-96F9-930C1271EB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7A92AEB9-CFC0-4E06-A514-C366236DF57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F39D74E6-AD31-454F-B9B6-474BC5C391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31766196-FF81-43EF-A907-D67E23F761D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5E5BADEC-301F-4A48-84DA-B90AB78E5D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680B1E34-BB82-4628-93D2-ABE576EC2E1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27AC128E-A312-47E0-BFD5-9D196E50BC8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519C5635-CF7C-4543-895F-19B6751E1F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09642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EBC5836-3AE3-4B58-A6D5-72678DF311D1}"/>
              </a:ext>
            </a:extLst>
          </p:cNvPr>
          <p:cNvSpPr/>
          <p:nvPr/>
        </p:nvSpPr>
        <p:spPr>
          <a:xfrm>
            <a:off x="179512" y="1028343"/>
            <a:ext cx="8640960" cy="409342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vec1</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vec2</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i&lt;3;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vec3</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vec4</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extLst>
              <a:ext uri="{FF2B5EF4-FFF2-40B4-BE49-F238E27FC236}">
                <a16:creationId xmlns:a16="http://schemas.microsoft.com/office/drawing/2014/main" id="{5477D619-F79F-4A61-85A7-602A65D4B7A5}"/>
              </a:ext>
            </a:extLst>
          </p:cNvPr>
          <p:cNvSpPr/>
          <p:nvPr/>
        </p:nvSpPr>
        <p:spPr>
          <a:xfrm>
            <a:off x="5694047" y="4077072"/>
            <a:ext cx="3131840" cy="2246769"/>
          </a:xfrm>
          <a:prstGeom prst="rect">
            <a:avLst/>
          </a:prstGeom>
          <a:ln w="3175">
            <a:solidFill>
              <a:schemeClr val="tx1"/>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rPr>
              <a:t> </a:t>
            </a: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12    4    5    9    1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12    4    5    9    1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3    3    3    3    3</a:t>
            </a:r>
          </a:p>
        </p:txBody>
      </p:sp>
      <p:sp>
        <p:nvSpPr>
          <p:cNvPr id="4" name="矩形 3">
            <a:hlinkClick r:id="" action="ppaction://noaction"/>
            <a:extLst>
              <a:ext uri="{FF2B5EF4-FFF2-40B4-BE49-F238E27FC236}">
                <a16:creationId xmlns:a16="http://schemas.microsoft.com/office/drawing/2014/main" id="{C9205614-75D4-4E1F-821D-93CCD57712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732FED9-08DD-4F43-BDF6-83200F90B27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7428646-7356-4326-AB41-16543938DC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6454B0D-C33C-4F02-B610-4EAABBEF1B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B40E0F7-9979-4311-960B-2FA5B5B003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B9F24369-E5BA-43F9-A17F-7B6D90BF21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79051EC-9CCC-48E8-835B-CEEB488255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4922A00-6B74-408A-B3B8-1F19645379D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697713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9.10】</a:t>
            </a:r>
            <a:r>
              <a:rPr kumimoji="1" lang="zh-CN" altLang="en-US" dirty="0">
                <a:solidFill>
                  <a:srgbClr val="C00000"/>
                </a:solidFill>
              </a:rPr>
              <a:t>将学生成绩转换为标准分</a:t>
            </a:r>
            <a:endParaRPr kumimoji="1" lang="en-US" altLang="zh-CN" dirty="0">
              <a:solidFill>
                <a:srgbClr val="C00000"/>
              </a:solidFill>
            </a:endParaRPr>
          </a:p>
          <a:p>
            <a:r>
              <a:rPr kumimoji="1" lang="zh-CN" altLang="en-US" dirty="0"/>
              <a:t>学生的成绩一般是原始成绩，要将学生的成绩转换为标准分，必须首先比较所有学生的成绩，取得最高分，将学生原始成绩除以最高分，然后乘上</a:t>
            </a:r>
            <a:r>
              <a:rPr kumimoji="1" lang="en-US" altLang="zh-CN" dirty="0"/>
              <a:t>100</a:t>
            </a:r>
            <a:r>
              <a:rPr kumimoji="1" lang="zh-CN" altLang="en-US" dirty="0"/>
              <a:t>。</a:t>
            </a:r>
          </a:p>
          <a:p>
            <a:r>
              <a:rPr kumimoji="1" lang="zh-CN" altLang="en-US" dirty="0"/>
              <a:t>由于程序没有给出学生人数，所以采用向量作为数据存储结构，因为向量的元素个数可以自动的动态增长</a:t>
            </a:r>
            <a:endParaRPr lang="zh-CN" altLang="en-US" dirty="0"/>
          </a:p>
        </p:txBody>
      </p:sp>
      <p:sp>
        <p:nvSpPr>
          <p:cNvPr id="4" name="矩形 3">
            <a:hlinkClick r:id="" action="ppaction://noaction"/>
            <a:extLst>
              <a:ext uri="{FF2B5EF4-FFF2-40B4-BE49-F238E27FC236}">
                <a16:creationId xmlns:a16="http://schemas.microsoft.com/office/drawing/2014/main" id="{7A5C95F2-61D1-4B92-B243-ACBFFD18F5C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E6E9427-A4A0-461C-9DCD-80E5349D6FD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66EDCCEF-EDB5-4737-87A3-318483ED53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A03C8675-9A75-48B7-BCEB-A63BAF7F13A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2F6F906-76E4-476C-8105-8CC309B7879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619D7D2-A93E-44F2-A47B-9CAD201E6B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51080E3F-E0A9-468E-9848-CCB6CE11AA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F0993B0-7C25-4D9E-8E3A-DB06CC8B3ED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spcBef>
                <a:spcPct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p>
          <a:p>
            <a:pPr marL="0" indent="0">
              <a:buNone/>
            </a:pP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main(){</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创建向量</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max,temp</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-1 to stop:"&lt;&lt;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&lt;&lt;"Enter the original score 1: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&gt;&gt;max;</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scorevector.push_back</a:t>
            </a:r>
            <a:r>
              <a:rPr lang="en-US" altLang="zh-CN" sz="2400" b="1" dirty="0">
                <a:latin typeface="Courier New" panose="02070309020205020404" pitchFamily="49" charset="0"/>
                <a:cs typeface="Courier New" panose="02070309020205020404" pitchFamily="49" charset="0"/>
              </a:rPr>
              <a:t>(max);</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D166C09-AEB5-411B-8BA4-A819D548DF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FD017155-7BC3-4105-8552-87201B64F9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0E9BDF0-ED05-4905-996B-4A23E7A971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947643EC-AEDD-4050-92CC-EA5333C99D9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75B3D53-6E50-4AEB-BB06-2D03A494EE9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30DFAD11-27D7-457B-B810-EC484256690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225BED1C-F8A9-404F-A770-9177E9A4212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544372A-D30D-4F69-940C-442AFAA413A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true</a:t>
            </a:r>
            <a:r>
              <a:rPr lang="en-US" altLang="zh-CN" sz="2400" b="1" dirty="0">
                <a:latin typeface="Courier New" panose="02070309020205020404" pitchFamily="49" charset="0"/>
                <a:cs typeface="Courier New" panose="02070309020205020404" pitchFamily="49" charset="0"/>
              </a:rPr>
              <a:t>;i++)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&lt;&lt;"Enter the original"</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score "&lt;&lt;i+1&lt;&lt;":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&gt;&gt;temp;</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(temp==-1){</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scorevector.push_back</a:t>
            </a:r>
            <a:r>
              <a:rPr lang="en-US" altLang="zh-CN" sz="2400" b="1" dirty="0">
                <a:latin typeface="Courier New" panose="02070309020205020404" pitchFamily="49" charset="0"/>
                <a:cs typeface="Courier New" panose="02070309020205020404" pitchFamily="49" charset="0"/>
              </a:rPr>
              <a:t>(temp);</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(temp&gt;max)</a:t>
            </a:r>
          </a:p>
          <a:p>
            <a:pPr marL="0" indent="0">
              <a:buNone/>
            </a:pPr>
            <a:r>
              <a:rPr lang="en-US" altLang="zh-CN" sz="2400" b="1" dirty="0">
                <a:latin typeface="Courier New" panose="02070309020205020404" pitchFamily="49" charset="0"/>
                <a:cs typeface="Courier New" panose="02070309020205020404" pitchFamily="49" charset="0"/>
              </a:rPr>
              <a:t>			max=temp;</a:t>
            </a:r>
          </a:p>
          <a:p>
            <a:pPr marL="0" indent="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154C4D7-42E1-4995-B369-03023915B8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9AEA83F0-0D34-447A-B302-AB138F6490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F5D6BAE-AD9B-414F-BC7F-072BDA0F55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660C20A3-B2D7-4013-A2B1-D5931EE9D3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DB75BD1E-E692-430A-A860-8F4FCCBE41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E4EF4CCE-A884-4673-9155-72B46F737BF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27AD9EE0-0E8B-4ED5-BCC1-07C1B1E9CA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22C6AE2-E6C7-4D15-A0AA-93C94279A95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max/=100;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&lt;&lt;"Output the standard scores: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scorevector.size</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]/=max;</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]&lt;&lt;" ";</a:t>
            </a:r>
          </a:p>
          <a:p>
            <a:pPr marL="0" indent="0">
              <a:buNone/>
            </a:pP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0;</a:t>
            </a:r>
          </a:p>
          <a:p>
            <a:pPr marL="0" indent="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6" name="Rectangle 46"/>
          <p:cNvSpPr>
            <a:spLocks noChangeArrowheads="1"/>
          </p:cNvSpPr>
          <p:nvPr/>
        </p:nvSpPr>
        <p:spPr bwMode="auto">
          <a:xfrm>
            <a:off x="3779912" y="3789040"/>
            <a:ext cx="5112568" cy="2627077"/>
          </a:xfrm>
          <a:prstGeom prst="rect">
            <a:avLst/>
          </a:prstGeom>
          <a:solidFill>
            <a:schemeClr val="bg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Input -1 to stop:</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1: 76</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2: 92</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3: 84</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4: -1</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Output the standard scores:</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82.6087 100 91.3043</a:t>
            </a:r>
          </a:p>
        </p:txBody>
      </p:sp>
      <p:sp>
        <p:nvSpPr>
          <p:cNvPr id="4" name="矩形 3">
            <a:hlinkClick r:id="" action="ppaction://noaction"/>
            <a:extLst>
              <a:ext uri="{FF2B5EF4-FFF2-40B4-BE49-F238E27FC236}">
                <a16:creationId xmlns:a16="http://schemas.microsoft.com/office/drawing/2014/main" id="{14895A08-78E9-48A2-B332-AC533C5609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EB3A67E3-3A46-4CA2-BE37-AC0112EEB1E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4B28D582-C79D-4092-868D-E989EFDA5C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B922F087-CC15-4F5E-B71C-368D7DAEB0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3" action="ppaction://hlinksldjump"/>
            <a:extLst>
              <a:ext uri="{FF2B5EF4-FFF2-40B4-BE49-F238E27FC236}">
                <a16:creationId xmlns:a16="http://schemas.microsoft.com/office/drawing/2014/main" id="{01797A8E-4F65-46D8-9F21-5A6891828A3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11D55DF-7C3D-4034-8B2A-F3A7776E3E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076F756-3DF5-42D7-9076-9C329C4D90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CE0E6BC-76EB-4375-810F-D5B2D854533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090290-885B-4A66-A6F4-15D4BB36147E}"/>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9.11】</a:t>
            </a:r>
            <a:r>
              <a:rPr lang="zh-CN" altLang="en-US" dirty="0">
                <a:solidFill>
                  <a:srgbClr val="C00000"/>
                </a:solidFill>
              </a:rPr>
              <a:t>向量容器元素的插入和删除</a:t>
            </a:r>
          </a:p>
        </p:txBody>
      </p:sp>
      <p:sp>
        <p:nvSpPr>
          <p:cNvPr id="5" name="矩形 4">
            <a:extLst>
              <a:ext uri="{FF2B5EF4-FFF2-40B4-BE49-F238E27FC236}">
                <a16:creationId xmlns:a16="http://schemas.microsoft.com/office/drawing/2014/main" id="{13CB54A1-B758-4659-91AC-B8595BACCCB4}"/>
              </a:ext>
            </a:extLst>
          </p:cNvPr>
          <p:cNvSpPr/>
          <p:nvPr/>
        </p:nvSpPr>
        <p:spPr>
          <a:xfrm>
            <a:off x="539551" y="1629955"/>
            <a:ext cx="7858323" cy="4462760"/>
          </a:xfrm>
          <a:prstGeom prst="rect">
            <a:avLst/>
          </a:prstGeom>
        </p:spPr>
        <p:txBody>
          <a:bodyPr wrap="square">
            <a:spAutoFit/>
          </a:bodyPr>
          <a:lstStyle/>
          <a:p>
            <a:pPr marR="0" lvl="0" defTabSz="914400" eaLnBrk="0" fontAlgn="base" latinLnBrk="0" hangingPunct="0">
              <a:lnSpc>
                <a:spcPct val="100000"/>
              </a:lnSpc>
              <a:spcBef>
                <a:spcPct val="0"/>
              </a:spcBef>
              <a:spcAft>
                <a:spcPct val="0"/>
              </a:spcAft>
              <a:buClrTx/>
              <a:buSzTx/>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indent="0" eaLnBrk="0" fontAlgn="base" hangingPunct="0">
              <a:spcBef>
                <a:spcPct val="0"/>
              </a:spcBef>
              <a:spcAft>
                <a:spcPct val="0"/>
              </a:spcAft>
              <a:buFontTx/>
              <a:buNone/>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marR="0" lvl="0" eaLnBrk="0" fontAlgn="base" hangingPunct="0">
              <a:lnSpc>
                <a:spcPct val="100000"/>
              </a:lnSpc>
              <a:spcBef>
                <a:spcPct val="0"/>
              </a:spcBef>
              <a:spcAft>
                <a:spcPct val="0"/>
              </a:spcAft>
              <a:buClrTx/>
              <a:buSzTx/>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indent="0" eaLnBrk="0" fontAlgn="base" hangingPunct="0">
              <a:spcBef>
                <a:spcPct val="0"/>
              </a:spcBef>
              <a:spcAft>
                <a:spcPct val="0"/>
              </a:spcAft>
              <a:buFontTx/>
              <a:buNone/>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&lt;string&gt;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using namespace </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std;</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void</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display(</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&gt;&amp; _str)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charset="-122"/>
                <a:cs typeface="Courier New" panose="02070309020205020404" pitchFamily="49" charset="0"/>
              </a:rPr>
              <a:t>//</a:t>
            </a:r>
            <a:r>
              <a:rPr kumimoji="0"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charset="-122"/>
                <a:cs typeface="Courier New" panose="02070309020205020404" pitchFamily="49" charset="0"/>
              </a:rPr>
              <a:t>向量元素显示函数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"there are "</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&lt;&lt;_</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str.size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elements in the vector."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endl</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for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=0;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&lt;_</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str.size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setw</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(15)&lt;&lt;_str[</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lang="en-US" altLang="zh-CN" sz="2000" b="1" dirty="0">
                <a:solidFill>
                  <a:srgbClr val="00B050"/>
                </a:solidFill>
                <a:latin typeface="Courier New" panose="02070309020205020404" pitchFamily="49" charset="0"/>
                <a:ea typeface="宋体" charset="-122"/>
                <a:cs typeface="Courier New" panose="02070309020205020404" pitchFamily="49" charset="0"/>
              </a:rPr>
              <a:t>//</a:t>
            </a:r>
            <a:r>
              <a:rPr lang="zh-CN" altLang="en-US" sz="2000" b="1" dirty="0">
                <a:solidFill>
                  <a:srgbClr val="00B050"/>
                </a:solidFill>
                <a:latin typeface="Courier New" panose="02070309020205020404" pitchFamily="49" charset="0"/>
                <a:ea typeface="宋体" charset="-122"/>
                <a:cs typeface="Courier New" panose="02070309020205020404" pitchFamily="49" charset="0"/>
              </a:rPr>
              <a:t>逐个显示元素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endl</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A0B536BF-60D2-435A-A2BB-7218FA131C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27052D1-E410-4171-86C3-EF6C51B626D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5C5C50D-3402-4FEC-8C2F-0DFF9382F48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D9D286D-56BE-47FE-9F23-B9EDAA7A4D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75313329-DAAD-42BC-A1BB-9A044385CC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3186C9B-50ED-4521-8275-8218B645A4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7AE622C-93D9-42C4-90B0-2D1241E4919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21D10E4-9C78-4B85-BC7E-07CDDD1948F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661471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a:extLst>
              <a:ext uri="{FF2B5EF4-FFF2-40B4-BE49-F238E27FC236}">
                <a16:creationId xmlns:a16="http://schemas.microsoft.com/office/drawing/2014/main" id="{C8103A2C-EF9C-4C2F-A3E2-965058BDB197}"/>
              </a:ext>
            </a:extLst>
          </p:cNvPr>
          <p:cNvSpPr>
            <a:spLocks noChangeArrowheads="1"/>
          </p:cNvSpPr>
          <p:nvPr/>
        </p:nvSpPr>
        <p:spPr bwMode="auto">
          <a:xfrm>
            <a:off x="179512" y="836712"/>
            <a:ext cx="8759348"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void</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main() {</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str[3</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"Hello"</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"Love"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&gt; vec1;</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至</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str+3</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之间的元素插入</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vec1.insert(vec1.begin(),str,str+3);</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&gt; 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vec1.begin()</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至</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vec1.end()</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之间的元素插入到</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，等效于将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复制到</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中</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vec2.insert(vec2.end(),vec1.begin(),vec1.end());</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vec2.insert(vec2.begin(),1,</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"welcome to C++"</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在</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vec2.begin()</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前插入字符串</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vec1.clear();</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清除整个</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endPar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vec2.erase(vec2.begin());</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删除</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的首元素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vec2.pop_back();</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删除</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的末尾元素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1325FAF9-6073-4FCE-82D3-19AC719785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1E27DE2F-B382-4600-A03A-177783BA34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C3610E54-9692-41BA-9F8C-C40FB1AFBA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2A43DAD-59ED-42D2-A293-B0FDE78831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78D24D9-A347-4126-9C49-D08F927BED9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9D53AC7-469D-4EA1-BF0D-8F1FBDD2708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A8B23004-8870-4913-919B-4F4F441B46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F2E991B-B02F-4666-BD00-270D0DEFEF3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238259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63E1D5E-80C6-44C5-8362-313631F123EF}"/>
              </a:ext>
            </a:extLst>
          </p:cNvPr>
          <p:cNvSpPr>
            <a:spLocks noChangeArrowheads="1"/>
          </p:cNvSpPr>
          <p:nvPr/>
        </p:nvSpPr>
        <p:spPr bwMode="auto">
          <a:xfrm>
            <a:off x="179512" y="1259737"/>
            <a:ext cx="89644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rPr>
              <a:t>程序运行结果：</a:t>
            </a:r>
            <a:endParaRPr kumimoji="1"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3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4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welcome to C++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0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3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2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AA5DEC48-2E3A-4BE3-86FB-12A57EDFDC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4" name="矩形 3">
            <a:hlinkClick r:id="" action="ppaction://noaction"/>
            <a:extLst>
              <a:ext uri="{FF2B5EF4-FFF2-40B4-BE49-F238E27FC236}">
                <a16:creationId xmlns:a16="http://schemas.microsoft.com/office/drawing/2014/main" id="{5DAE28EA-95D1-42AB-8A5E-3E4D23CB61F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2F28431-19B4-4E0B-8CE2-C95988EE472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139BE467-A603-488E-A042-00A5031902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1B0057A8-32D0-48D5-A94A-8111CCEAD3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A66420FE-91F3-4F1A-B7DE-04F94875DB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3C5DF739-3764-48F8-805F-22A293BC75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6DD598D-88E6-44F2-A29E-84D5A6CA887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1502437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0700256-DAD2-4067-A707-49CD1B3D1452}"/>
              </a:ext>
            </a:extLst>
          </p:cNvPr>
          <p:cNvSpPr>
            <a:spLocks noGrp="1"/>
          </p:cNvSpPr>
          <p:nvPr>
            <p:ph idx="1"/>
          </p:nvPr>
        </p:nvSpPr>
        <p:spPr/>
        <p:txBody>
          <a:bodyPr/>
          <a:lstStyle/>
          <a:p>
            <a:r>
              <a:rPr lang="zh-CN" altLang="en-US" dirty="0"/>
              <a:t>双端队列是一种增加了访问权限的队列。在队列中，我们只允许从队列的一端添加元素，在队列的另一端提取元素；在双端队列中，其支持两端的出队和入队，这个我们可以通过前面所述的顺序容器接口看出。</a:t>
            </a:r>
            <a:r>
              <a:rPr lang="en-US" altLang="zh-CN" dirty="0"/>
              <a:t>vector</a:t>
            </a:r>
            <a:r>
              <a:rPr lang="zh-CN" altLang="en-US" dirty="0"/>
              <a:t>与</a:t>
            </a:r>
            <a:r>
              <a:rPr lang="en-US" altLang="zh-CN" dirty="0"/>
              <a:t>deque</a:t>
            </a:r>
            <a:r>
              <a:rPr lang="zh-CN" altLang="en-US" dirty="0"/>
              <a:t>同属于随机访问容器，</a:t>
            </a:r>
            <a:r>
              <a:rPr lang="en-US" altLang="zh-CN" dirty="0"/>
              <a:t>vector</a:t>
            </a:r>
            <a:r>
              <a:rPr lang="zh-CN" altLang="en-US" dirty="0"/>
              <a:t>拥有的成员函数</a:t>
            </a:r>
            <a:r>
              <a:rPr lang="en-US" altLang="zh-CN" dirty="0"/>
              <a:t>deque</a:t>
            </a:r>
            <a:r>
              <a:rPr lang="zh-CN" altLang="en-US" dirty="0"/>
              <a:t>也都含有。这个我们在顺序容器一般接口表中可以看出。</a:t>
            </a:r>
          </a:p>
          <a:p>
            <a:endParaRPr lang="zh-CN" altLang="en-US" dirty="0"/>
          </a:p>
        </p:txBody>
      </p:sp>
      <p:sp>
        <p:nvSpPr>
          <p:cNvPr id="3" name="标题 2">
            <a:extLst>
              <a:ext uri="{FF2B5EF4-FFF2-40B4-BE49-F238E27FC236}">
                <a16:creationId xmlns:a16="http://schemas.microsoft.com/office/drawing/2014/main" id="{DF262A62-6CD0-41A1-B138-DD9EDE876DBA}"/>
              </a:ext>
            </a:extLst>
          </p:cNvPr>
          <p:cNvSpPr>
            <a:spLocks noGrp="1"/>
          </p:cNvSpPr>
          <p:nvPr>
            <p:ph type="title"/>
          </p:nvPr>
        </p:nvSpPr>
        <p:spPr/>
        <p:txBody>
          <a:bodyPr/>
          <a:lstStyle/>
          <a:p>
            <a:r>
              <a:rPr lang="zh-CN" altLang="en-US" dirty="0"/>
              <a:t>双端队列</a:t>
            </a:r>
          </a:p>
        </p:txBody>
      </p:sp>
      <p:sp>
        <p:nvSpPr>
          <p:cNvPr id="5" name="矩形 4">
            <a:hlinkClick r:id="" action="ppaction://noaction"/>
            <a:extLst>
              <a:ext uri="{FF2B5EF4-FFF2-40B4-BE49-F238E27FC236}">
                <a16:creationId xmlns:a16="http://schemas.microsoft.com/office/drawing/2014/main" id="{F7206F8F-1E0A-469A-8E8A-CB6354FF18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166E0880-A39C-4191-8B70-3B2EB470BC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A87DBF58-4B09-4BF7-9305-527793A0C58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9D290AFB-38CF-4470-BB20-0E6316C175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147B8032-89CE-48DE-AE78-E3CF889482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AE5165F0-D833-4306-A2E0-938AE4CB9D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E2A44E1-E46C-46E0-9CA4-735DA2BB240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AC60D8F-A14D-4442-9239-B33C8CCD997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025003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DFFFEB-B7B1-4A1E-B6B4-A8A644942ECD}"/>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【9.12】</a:t>
            </a:r>
            <a:r>
              <a:rPr lang="zh-CN" altLang="en-US" dirty="0">
                <a:solidFill>
                  <a:srgbClr val="C00000"/>
                </a:solidFill>
              </a:rPr>
              <a:t>建立双端队列并插入数据</a:t>
            </a:r>
          </a:p>
        </p:txBody>
      </p:sp>
      <p:sp>
        <p:nvSpPr>
          <p:cNvPr id="5" name="矩形 4">
            <a:extLst>
              <a:ext uri="{FF2B5EF4-FFF2-40B4-BE49-F238E27FC236}">
                <a16:creationId xmlns:a16="http://schemas.microsoft.com/office/drawing/2014/main" id="{5E9F66F8-0471-4CC8-A372-8E4B9CB90CCC}"/>
              </a:ext>
            </a:extLst>
          </p:cNvPr>
          <p:cNvSpPr/>
          <p:nvPr/>
        </p:nvSpPr>
        <p:spPr>
          <a:xfrm>
            <a:off x="611560" y="1574605"/>
            <a:ext cx="8532440" cy="526297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&lt;deque&gt;</a:t>
            </a:r>
            <a:r>
              <a:rPr kumimoji="0" lang="en-US" altLang="zh-CN"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使用</a:t>
            </a:r>
            <a:r>
              <a:rPr kumimoji="0" lang="en-US" altLang="zh-CN"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deque</a:t>
            </a:r>
            <a:r>
              <a:rPr kumimoji="0" lang="zh-CN" altLang="en-US"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需要包含的头文件</a:t>
            </a:r>
            <a:endParaRPr kumimoji="0" lang="zh-CN"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4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deque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de;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10,1,3,4,5,7,2,9,8,6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i&lt;5;i++)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de.push_back</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de.push_front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(array[n - 1 -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EB018EF-6E9D-49BE-91C6-5F77882185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E4A75DC-D6F7-461C-A944-AFA7896F7A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4714EFFC-06DD-4E0C-9465-DA67BD988D2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AEACCD3-7C79-4130-88E5-4CBFB1EB2C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426FC7D-674C-4A72-A133-A58F752D546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31BF649-C0F2-4E5D-BB49-A4DF5342AEA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CC62157-35AA-41EF-AA36-9D07F46429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D8563A0E-9E92-46B2-B5A2-C3AC4A56D88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20592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5112568"/>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cstring</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min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//type</a:t>
            </a:r>
            <a:r>
              <a:rPr lang="zh-CN" altLang="en-US" sz="2400" b="1" dirty="0">
                <a:solidFill>
                  <a:srgbClr val="00B050"/>
                </a:solidFill>
                <a:latin typeface="Courier New" panose="02070309020205020404" pitchFamily="49" charset="0"/>
                <a:cs typeface="Courier New" panose="02070309020205020404" pitchFamily="49" charset="0"/>
              </a:rPr>
              <a:t>型的</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与</a:t>
            </a:r>
            <a:r>
              <a:rPr lang="en-US" altLang="zh-CN" sz="2400" b="1" dirty="0">
                <a:solidFill>
                  <a:srgbClr val="00B050"/>
                </a:solidFill>
                <a:latin typeface="Courier New" panose="02070309020205020404" pitchFamily="49" charset="0"/>
                <a:cs typeface="Courier New" panose="02070309020205020404" pitchFamily="49" charset="0"/>
              </a:rPr>
              <a:t>b</a:t>
            </a:r>
            <a:r>
              <a:rPr lang="zh-CN" altLang="en-US" sz="2400" b="1" dirty="0">
                <a:solidFill>
                  <a:srgbClr val="00B050"/>
                </a:solidFill>
                <a:latin typeface="Courier New" panose="02070309020205020404" pitchFamily="49" charset="0"/>
                <a:cs typeface="Courier New" panose="02070309020205020404" pitchFamily="49" charset="0"/>
              </a:rPr>
              <a:t>要能够进行“&lt;”比较运算!</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(a&lt;</a:t>
            </a:r>
            <a:r>
              <a:rPr lang="en-US" altLang="zh-CN" sz="2400" b="1" dirty="0" err="1">
                <a:latin typeface="Courier New" panose="02070309020205020404" pitchFamily="49" charset="0"/>
                <a:cs typeface="Courier New" panose="02070309020205020404" pitchFamily="49" charset="0"/>
              </a:rPr>
              <a:t>b?a:b</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min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a,</a:t>
            </a:r>
            <a:r>
              <a:rPr lang="en-US" altLang="zh-CN" sz="2400" b="1" dirty="0">
                <a:solidFill>
                  <a:srgbClr val="0000FF"/>
                </a:solidFill>
                <a:latin typeface="Courier New" panose="02070309020205020404" pitchFamily="49" charset="0"/>
                <a:cs typeface="Courier New" panose="02070309020205020404" pitchFamily="49" charset="0"/>
              </a:rPr>
              <a:t> char</a:t>
            </a:r>
            <a:r>
              <a:rPr lang="en-US" altLang="zh-CN" sz="2400" b="1" dirty="0">
                <a:latin typeface="Courier New" panose="02070309020205020404" pitchFamily="49" charset="0"/>
                <a:cs typeface="Courier New" panose="02070309020205020404" pitchFamily="49" charset="0"/>
              </a:rPr>
              <a:t>* b){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函数</a:t>
            </a:r>
            <a:r>
              <a:rPr lang="en-US" altLang="zh-CN" sz="2400" b="1" dirty="0">
                <a:solidFill>
                  <a:srgbClr val="00B050"/>
                </a:solidFill>
                <a:latin typeface="Courier New" panose="02070309020205020404" pitchFamily="49" charset="0"/>
                <a:cs typeface="Courier New" panose="02070309020205020404" pitchFamily="49" charset="0"/>
              </a:rPr>
              <a:t>min，</a:t>
            </a:r>
            <a:r>
              <a:rPr lang="zh-CN" altLang="en-US" sz="2400" b="1" dirty="0">
                <a:solidFill>
                  <a:srgbClr val="00B050"/>
                </a:solidFill>
                <a:latin typeface="Courier New" panose="02070309020205020404" pitchFamily="49" charset="0"/>
                <a:cs typeface="Courier New" panose="02070309020205020404" pitchFamily="49" charset="0"/>
              </a:rPr>
              <a:t>字符串型参数，不能直接使用“&lt;”来进行</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比较</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strcmp</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)&lt;0?a:b);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CD4D0832-FEF9-4DA6-9F08-B3B3ADE22EB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B13A55BB-F187-4E32-9B53-ACFADC5B8BF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C91AA6CE-500C-40A3-A790-6E45ECDC86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65608EEB-5A1C-4DB0-9D4C-CA6CAA2B455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0D2C9E56-79B5-4527-860E-00A7F042D6C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2D4BD089-47CB-4ED4-947B-468325CC3A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69F31BC2-5D23-4047-B333-CDCF77EC75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B43DECEB-0402-47C7-A37D-13A77BD961B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7933429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146722A-E515-4CDD-B57D-2B76FD338F25}"/>
              </a:ext>
            </a:extLst>
          </p:cNvPr>
          <p:cNvSpPr/>
          <p:nvPr/>
        </p:nvSpPr>
        <p:spPr>
          <a:xfrm>
            <a:off x="863080" y="908720"/>
            <a:ext cx="8280920" cy="415498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(5) &lt;&lt; de[</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de.pop_front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de.push_back</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(5) &lt;&lt; de[</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6" name="矩形 5">
            <a:extLst>
              <a:ext uri="{FF2B5EF4-FFF2-40B4-BE49-F238E27FC236}">
                <a16:creationId xmlns:a16="http://schemas.microsoft.com/office/drawing/2014/main" id="{BEE43821-4286-407E-97E3-A9C6FFCADE13}"/>
              </a:ext>
            </a:extLst>
          </p:cNvPr>
          <p:cNvSpPr/>
          <p:nvPr/>
        </p:nvSpPr>
        <p:spPr>
          <a:xfrm>
            <a:off x="968246" y="5299827"/>
            <a:ext cx="7416824" cy="101566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rPr>
              <a:t>程序运行结果：</a:t>
            </a:r>
            <a:endParaRPr kumimoji="0" lang="en-US" altLang="zh-CN"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7     2    9    8    6   10    1    3    4    5</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10    1    3    4    5    7    2    9    8    6</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632F3DC4-B1C4-46A5-A357-3FA9F36CE0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B0C702CB-199F-4AB3-8558-4105839C9A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78A93717-8464-44CB-8193-27EB0F1B6B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D1D9DE4D-D785-49EB-AD11-0E54EF88651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850FF71A-254A-4FFA-A18A-DF5F63BB52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BBAEDE57-230A-43BE-9BD6-D4CC4A11F87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D66ED1FB-95C7-4EF0-A266-F4134E178A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AF4583A5-1FBA-4511-A3B0-193DCF70E36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211795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2A0A07-89C7-4C30-A933-6A463A030BFB}"/>
              </a:ext>
            </a:extLst>
          </p:cNvPr>
          <p:cNvSpPr>
            <a:spLocks noGrp="1"/>
          </p:cNvSpPr>
          <p:nvPr>
            <p:ph idx="1"/>
          </p:nvPr>
        </p:nvSpPr>
        <p:spPr/>
        <p:txBody>
          <a:bodyPr/>
          <a:lstStyle/>
          <a:p>
            <a:r>
              <a:rPr lang="zh-CN" altLang="en-US" dirty="0"/>
              <a:t>链表（</a:t>
            </a:r>
            <a:r>
              <a:rPr lang="en-US" altLang="zh-CN" dirty="0"/>
              <a:t>list</a:t>
            </a:r>
            <a:r>
              <a:rPr lang="zh-CN" altLang="en-US" dirty="0"/>
              <a:t>）是由节点组成的双向链表，每一个节点都包括一个元素（即实际存储的数据）、一个前驱指针和一个后继指针，可提供两个方向的遍历功能。</a:t>
            </a:r>
            <a:r>
              <a:rPr lang="en-US" altLang="zh-CN" dirty="0"/>
              <a:t>list</a:t>
            </a:r>
            <a:r>
              <a:rPr lang="zh-CN" altLang="en-US" dirty="0"/>
              <a:t>无需分配指定的内存大小且可以任意伸缩，这是因为它存储在非连续的内存空间中，并且由指针将各元素链接起来。 </a:t>
            </a:r>
          </a:p>
          <a:p>
            <a:endParaRPr lang="zh-CN" altLang="en-US" dirty="0"/>
          </a:p>
        </p:txBody>
      </p:sp>
      <p:sp>
        <p:nvSpPr>
          <p:cNvPr id="3" name="标题 2">
            <a:extLst>
              <a:ext uri="{FF2B5EF4-FFF2-40B4-BE49-F238E27FC236}">
                <a16:creationId xmlns:a16="http://schemas.microsoft.com/office/drawing/2014/main" id="{89953770-3F81-4DF6-889A-1CB789225C91}"/>
              </a:ext>
            </a:extLst>
          </p:cNvPr>
          <p:cNvSpPr>
            <a:spLocks noGrp="1"/>
          </p:cNvSpPr>
          <p:nvPr>
            <p:ph type="title"/>
          </p:nvPr>
        </p:nvSpPr>
        <p:spPr/>
        <p:txBody>
          <a:bodyPr/>
          <a:lstStyle/>
          <a:p>
            <a:r>
              <a:rPr lang="zh-CN" altLang="en-US" dirty="0"/>
              <a:t>链表</a:t>
            </a:r>
          </a:p>
        </p:txBody>
      </p:sp>
      <p:sp>
        <p:nvSpPr>
          <p:cNvPr id="5" name="矩形 4">
            <a:hlinkClick r:id="" action="ppaction://noaction"/>
            <a:extLst>
              <a:ext uri="{FF2B5EF4-FFF2-40B4-BE49-F238E27FC236}">
                <a16:creationId xmlns:a16="http://schemas.microsoft.com/office/drawing/2014/main" id="{485CCAB9-A08A-435C-8482-0EA4E332669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464C26F-40D5-4BED-8D8D-2AE28F2C5BF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4BE9231A-5C68-4CBF-8CFF-E83F669FCF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97BDF69-C246-4ACA-846C-A04091766E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2081B32-675F-42DA-A598-844F122ECD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F00D5E8D-5C2C-4DA3-A8C9-DB624176084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843AE01-49DF-413F-BAC7-E1BA2D192D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8BFE636-6888-4F8F-B145-5BA29050543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555954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1D3014F8-8FB8-41FA-B9BA-3D88609D92F4}"/>
              </a:ext>
            </a:extLst>
          </p:cNvPr>
          <p:cNvGraphicFramePr>
            <a:graphicFrameLocks noGrp="1"/>
          </p:cNvGraphicFramePr>
          <p:nvPr/>
        </p:nvGraphicFramePr>
        <p:xfrm>
          <a:off x="287524" y="1996440"/>
          <a:ext cx="8568952" cy="286512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134098785"/>
                    </a:ext>
                  </a:extLst>
                </a:gridCol>
                <a:gridCol w="6912768">
                  <a:extLst>
                    <a:ext uri="{9D8B030D-6E8A-4147-A177-3AD203B41FA5}">
                      <a16:colId xmlns:a16="http://schemas.microsoft.com/office/drawing/2014/main" val="1396700241"/>
                    </a:ext>
                  </a:extLst>
                </a:gridCol>
              </a:tblGrid>
              <a:tr h="370840">
                <a:tc>
                  <a:txBody>
                    <a:bodyPr/>
                    <a:lstStyle/>
                    <a:p>
                      <a:pPr algn="ctr"/>
                      <a:r>
                        <a:rPr lang="zh-CN" altLang="en-US" dirty="0"/>
                        <a:t>成员函数</a:t>
                      </a:r>
                    </a:p>
                  </a:txBody>
                  <a:tcPr/>
                </a:tc>
                <a:tc>
                  <a:txBody>
                    <a:bodyPr/>
                    <a:lstStyle/>
                    <a:p>
                      <a:pPr algn="ctr"/>
                      <a:r>
                        <a:rPr lang="zh-CN" altLang="en-US" dirty="0"/>
                        <a:t>功能描述</a:t>
                      </a:r>
                    </a:p>
                  </a:txBody>
                  <a:tcPr/>
                </a:tc>
                <a:extLst>
                  <a:ext uri="{0D108BD9-81ED-4DB2-BD59-A6C34878D82A}">
                    <a16:rowId xmlns:a16="http://schemas.microsoft.com/office/drawing/2014/main" val="3336875700"/>
                  </a:ext>
                </a:extLst>
              </a:tr>
              <a:tr h="370840">
                <a:tc>
                  <a:txBody>
                    <a:bodyPr/>
                    <a:lstStyle/>
                    <a:p>
                      <a:r>
                        <a:rPr lang="en-US" altLang="zh-CN" dirty="0"/>
                        <a:t>sort</a:t>
                      </a:r>
                      <a:endParaRPr lang="zh-CN" altLang="en-US" dirty="0"/>
                    </a:p>
                  </a:txBody>
                  <a:tcPr/>
                </a:tc>
                <a:tc>
                  <a:txBody>
                    <a:bodyPr/>
                    <a:lstStyle/>
                    <a:p>
                      <a:r>
                        <a:rPr lang="zh-CN" altLang="en-US" dirty="0"/>
                        <a:t>排序</a:t>
                      </a:r>
                      <a:r>
                        <a:rPr lang="en-US" altLang="zh-CN" dirty="0"/>
                        <a:t>( list </a:t>
                      </a:r>
                      <a:r>
                        <a:rPr lang="zh-CN" altLang="en-US" dirty="0"/>
                        <a:t>不支持</a:t>
                      </a:r>
                      <a:r>
                        <a:rPr lang="en-US" altLang="zh-CN" dirty="0"/>
                        <a:t>STL </a:t>
                      </a:r>
                      <a:r>
                        <a:rPr lang="zh-CN" altLang="en-US" dirty="0"/>
                        <a:t>的算法</a:t>
                      </a:r>
                      <a:r>
                        <a:rPr lang="en-US" altLang="zh-CN" dirty="0"/>
                        <a:t>sort)</a:t>
                      </a:r>
                      <a:endParaRPr lang="zh-CN" altLang="en-US" dirty="0"/>
                    </a:p>
                  </a:txBody>
                  <a:tcPr/>
                </a:tc>
                <a:extLst>
                  <a:ext uri="{0D108BD9-81ED-4DB2-BD59-A6C34878D82A}">
                    <a16:rowId xmlns:a16="http://schemas.microsoft.com/office/drawing/2014/main" val="2868200027"/>
                  </a:ext>
                </a:extLst>
              </a:tr>
              <a:tr h="370840">
                <a:tc>
                  <a:txBody>
                    <a:bodyPr/>
                    <a:lstStyle/>
                    <a:p>
                      <a:r>
                        <a:rPr lang="en-US" altLang="zh-CN" dirty="0"/>
                        <a:t>remove</a:t>
                      </a:r>
                      <a:endParaRPr lang="zh-CN" altLang="en-US" dirty="0"/>
                    </a:p>
                  </a:txBody>
                  <a:tcPr/>
                </a:tc>
                <a:tc>
                  <a:txBody>
                    <a:bodyPr/>
                    <a:lstStyle/>
                    <a:p>
                      <a:r>
                        <a:rPr lang="zh-CN" altLang="en-US" dirty="0"/>
                        <a:t>删除和指定值相等的所有元素</a:t>
                      </a:r>
                    </a:p>
                  </a:txBody>
                  <a:tcPr/>
                </a:tc>
                <a:extLst>
                  <a:ext uri="{0D108BD9-81ED-4DB2-BD59-A6C34878D82A}">
                    <a16:rowId xmlns:a16="http://schemas.microsoft.com/office/drawing/2014/main" val="3899737021"/>
                  </a:ext>
                </a:extLst>
              </a:tr>
              <a:tr h="370840">
                <a:tc>
                  <a:txBody>
                    <a:bodyPr/>
                    <a:lstStyle/>
                    <a:p>
                      <a:r>
                        <a:rPr lang="en-US" altLang="zh-CN" dirty="0"/>
                        <a:t>unique</a:t>
                      </a:r>
                      <a:endParaRPr lang="zh-CN" altLang="en-US" dirty="0"/>
                    </a:p>
                  </a:txBody>
                  <a:tcPr/>
                </a:tc>
                <a:tc>
                  <a:txBody>
                    <a:bodyPr/>
                    <a:lstStyle/>
                    <a:p>
                      <a:r>
                        <a:rPr lang="zh-CN" altLang="en-US" dirty="0"/>
                        <a:t>删除所有和前一个元素相同的元素</a:t>
                      </a:r>
                    </a:p>
                  </a:txBody>
                  <a:tcPr/>
                </a:tc>
                <a:extLst>
                  <a:ext uri="{0D108BD9-81ED-4DB2-BD59-A6C34878D82A}">
                    <a16:rowId xmlns:a16="http://schemas.microsoft.com/office/drawing/2014/main" val="733299884"/>
                  </a:ext>
                </a:extLst>
              </a:tr>
              <a:tr h="370840">
                <a:tc>
                  <a:txBody>
                    <a:bodyPr/>
                    <a:lstStyle/>
                    <a:p>
                      <a:r>
                        <a:rPr lang="en-US" altLang="zh-CN" dirty="0"/>
                        <a:t>merge</a:t>
                      </a:r>
                      <a:endParaRPr lang="zh-CN" altLang="en-US" dirty="0"/>
                    </a:p>
                  </a:txBody>
                  <a:tcPr/>
                </a:tc>
                <a:tc>
                  <a:txBody>
                    <a:bodyPr/>
                    <a:lstStyle/>
                    <a:p>
                      <a:r>
                        <a:rPr lang="zh-CN" altLang="en-US" dirty="0"/>
                        <a:t>合并两个链表，并清空被合并的那个</a:t>
                      </a:r>
                    </a:p>
                  </a:txBody>
                  <a:tcPr/>
                </a:tc>
                <a:extLst>
                  <a:ext uri="{0D108BD9-81ED-4DB2-BD59-A6C34878D82A}">
                    <a16:rowId xmlns:a16="http://schemas.microsoft.com/office/drawing/2014/main" val="1809947090"/>
                  </a:ext>
                </a:extLst>
              </a:tr>
              <a:tr h="370840">
                <a:tc>
                  <a:txBody>
                    <a:bodyPr/>
                    <a:lstStyle/>
                    <a:p>
                      <a:r>
                        <a:rPr lang="en-US" altLang="zh-CN" dirty="0"/>
                        <a:t>reverse</a:t>
                      </a:r>
                      <a:endParaRPr lang="zh-CN" altLang="en-US" dirty="0"/>
                    </a:p>
                  </a:txBody>
                  <a:tcPr/>
                </a:tc>
                <a:tc>
                  <a:txBody>
                    <a:bodyPr/>
                    <a:lstStyle/>
                    <a:p>
                      <a:r>
                        <a:rPr lang="zh-CN" altLang="en-US" dirty="0"/>
                        <a:t>颠倒链表</a:t>
                      </a:r>
                    </a:p>
                  </a:txBody>
                  <a:tcPr/>
                </a:tc>
                <a:extLst>
                  <a:ext uri="{0D108BD9-81ED-4DB2-BD59-A6C34878D82A}">
                    <a16:rowId xmlns:a16="http://schemas.microsoft.com/office/drawing/2014/main" val="4231694064"/>
                  </a:ext>
                </a:extLst>
              </a:tr>
              <a:tr h="370840">
                <a:tc>
                  <a:txBody>
                    <a:bodyPr/>
                    <a:lstStyle/>
                    <a:p>
                      <a:r>
                        <a:rPr lang="en-US" altLang="zh-CN" dirty="0"/>
                        <a:t>splice</a:t>
                      </a:r>
                      <a:endParaRPr lang="zh-CN" altLang="en-US" dirty="0"/>
                    </a:p>
                  </a:txBody>
                  <a:tcPr/>
                </a:tc>
                <a:tc>
                  <a:txBody>
                    <a:bodyPr/>
                    <a:lstStyle/>
                    <a:p>
                      <a:r>
                        <a:rPr lang="zh-CN" altLang="en-US" dirty="0"/>
                        <a:t>在指定位置前面插入另一链表中的一个或多个元素</a:t>
                      </a:r>
                      <a:r>
                        <a:rPr lang="en-US" altLang="zh-CN" dirty="0"/>
                        <a:t>,</a:t>
                      </a:r>
                      <a:r>
                        <a:rPr lang="zh-CN" altLang="en-US" dirty="0"/>
                        <a:t>并在另一链表中删除被插入的元素</a:t>
                      </a:r>
                    </a:p>
                  </a:txBody>
                  <a:tcPr/>
                </a:tc>
                <a:extLst>
                  <a:ext uri="{0D108BD9-81ED-4DB2-BD59-A6C34878D82A}">
                    <a16:rowId xmlns:a16="http://schemas.microsoft.com/office/drawing/2014/main" val="1674818167"/>
                  </a:ext>
                </a:extLst>
              </a:tr>
            </a:tbl>
          </a:graphicData>
        </a:graphic>
      </p:graphicFrame>
      <p:sp>
        <p:nvSpPr>
          <p:cNvPr id="7" name="标题 2">
            <a:extLst>
              <a:ext uri="{FF2B5EF4-FFF2-40B4-BE49-F238E27FC236}">
                <a16:creationId xmlns:a16="http://schemas.microsoft.com/office/drawing/2014/main" id="{D864CD68-8535-47DE-8B3E-5180F36BF42F}"/>
              </a:ext>
            </a:extLst>
          </p:cNvPr>
          <p:cNvSpPr>
            <a:spLocks noGrp="1"/>
          </p:cNvSpPr>
          <p:nvPr>
            <p:ph type="title"/>
          </p:nvPr>
        </p:nvSpPr>
        <p:spPr>
          <a:xfrm>
            <a:off x="457200" y="1000125"/>
            <a:ext cx="8229600" cy="714375"/>
          </a:xfrm>
        </p:spPr>
        <p:txBody>
          <a:bodyPr/>
          <a:lstStyle/>
          <a:p>
            <a:r>
              <a:rPr lang="zh-CN" altLang="en-US" dirty="0"/>
              <a:t>链表的其它成员函数</a:t>
            </a:r>
          </a:p>
        </p:txBody>
      </p:sp>
      <p:sp>
        <p:nvSpPr>
          <p:cNvPr id="5" name="矩形 4">
            <a:hlinkClick r:id="" action="ppaction://noaction"/>
            <a:extLst>
              <a:ext uri="{FF2B5EF4-FFF2-40B4-BE49-F238E27FC236}">
                <a16:creationId xmlns:a16="http://schemas.microsoft.com/office/drawing/2014/main" id="{2F7D8EB6-A88A-4CA5-B33C-711961D5899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35C05E76-01C0-4BBB-B96D-B95D635D56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C130EE70-1303-4FA3-8CE1-AB278C647D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7EB9208-5C8F-45A8-B9AC-C688DE7877F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A8A6AD6A-A130-45B4-89BD-DFEE82D259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28A3166C-8191-4DB9-9CFF-BD8849C042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6847C96-8FD0-4EEB-B244-7DAFF14224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DD48D340-4687-4D0B-B7F4-262377656C0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9297998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B2C27E-3666-48DA-A5A8-416EFC7FC171}"/>
              </a:ext>
            </a:extLst>
          </p:cNvPr>
          <p:cNvSpPr>
            <a:spLocks noGrp="1"/>
          </p:cNvSpPr>
          <p:nvPr>
            <p:ph idx="1"/>
          </p:nvPr>
        </p:nvSpPr>
        <p:spPr>
          <a:xfrm>
            <a:off x="318356" y="1052736"/>
            <a:ext cx="8507288"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9.13】</a:t>
            </a:r>
            <a:r>
              <a:rPr lang="zh-CN" altLang="en-US" dirty="0">
                <a:solidFill>
                  <a:srgbClr val="C00000"/>
                </a:solidFill>
              </a:rPr>
              <a:t>建立一个链表，并将元素由小到大排序</a:t>
            </a:r>
          </a:p>
        </p:txBody>
      </p:sp>
      <p:sp>
        <p:nvSpPr>
          <p:cNvPr id="7" name="矩形 6">
            <a:extLst>
              <a:ext uri="{FF2B5EF4-FFF2-40B4-BE49-F238E27FC236}">
                <a16:creationId xmlns:a16="http://schemas.microsoft.com/office/drawing/2014/main" id="{6708B37A-B80C-4C82-BA9D-4D1061027BC7}"/>
              </a:ext>
            </a:extLst>
          </p:cNvPr>
          <p:cNvSpPr/>
          <p:nvPr/>
        </p:nvSpPr>
        <p:spPr>
          <a:xfrm>
            <a:off x="49415" y="1552432"/>
            <a:ext cx="8825644"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&lt;list&gt;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5;</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if</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.empty</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iterator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.begin</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(5)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else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(5)</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"Null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5" name="矩形 4">
            <a:hlinkClick r:id="" action="ppaction://noaction"/>
            <a:extLst>
              <a:ext uri="{FF2B5EF4-FFF2-40B4-BE49-F238E27FC236}">
                <a16:creationId xmlns:a16="http://schemas.microsoft.com/office/drawing/2014/main" id="{FF4CB0DD-B60A-4FEB-8DD5-E474EADD1A4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95594D8-74F5-4DA0-8EB8-E34B87ADAF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8416B120-5C2D-4F5A-BAAA-AF2477AAD8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4ABFE9F5-8BE0-41F8-8B1A-B56A197FB25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02ACA1D-9E61-4AD1-8F38-AF164F985D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F83B46FD-02E2-40BB-B0DE-50FDBBA79A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C168957-928D-48CA-9266-8866438A5A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98EA4DF-BC89-46AC-82E3-A7D01B447F2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69989479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4E61D2C-E2EE-4239-8D16-7F7C7991546D}"/>
              </a:ext>
            </a:extLst>
          </p:cNvPr>
          <p:cNvSpPr/>
          <p:nvPr/>
        </p:nvSpPr>
        <p:spPr>
          <a:xfrm>
            <a:off x="251520" y="873288"/>
            <a:ext cx="8712968" cy="594008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2,7,5,3,34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list1.insert(list1.begin(), array, array + 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list1.sort();</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默认按升序排列</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list2 = 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0;i&lt;4;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list2.remove(</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将列表中小于</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的元素移除，</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remove</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的作用是删除指定值的节点</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list1.merge(list2);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display(list2);</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合并后，</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list2</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变为空链表</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list1.reverse();</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逆序</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87950AA-3910-4949-AD64-0A7DF3CCC2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B1513D8-E48D-4F92-8F9B-8ADD76B491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125A8493-8E6E-43BE-893F-848CCDF735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A9DBDCF0-04D1-4DF9-8CB0-E6877BAA75F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809C4F8D-D5B4-4D0A-959F-5DEF3042968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E80CFF6B-3CB7-4DEE-BBC1-1CD7778D6B2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DD4867A-5CF8-4BA2-A90B-ECAFE5628B5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C092F3D-B2D0-4F1C-9F05-477FD9C4DE6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923793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CFF07F4-9C3E-40D8-A785-56459C375E2B}"/>
              </a:ext>
            </a:extLst>
          </p:cNvPr>
          <p:cNvSpPr/>
          <p:nvPr/>
        </p:nvSpPr>
        <p:spPr>
          <a:xfrm>
            <a:off x="1187623" y="1556792"/>
            <a:ext cx="7210251" cy="310854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 程序的运行结果：</a:t>
            </a:r>
            <a:endParaRPr kumimoji="0" lang="en-US" altLang="zh-CN"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2    7    5    3   34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2    3    5    7   34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5    7   34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2    3    5    5    7    7   34   34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Null list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34   34    7    7    5    5    3    2</a:t>
            </a:r>
          </a:p>
        </p:txBody>
      </p:sp>
      <p:sp>
        <p:nvSpPr>
          <p:cNvPr id="6" name="矩形 5">
            <a:hlinkClick r:id="" action="ppaction://noaction"/>
            <a:extLst>
              <a:ext uri="{FF2B5EF4-FFF2-40B4-BE49-F238E27FC236}">
                <a16:creationId xmlns:a16="http://schemas.microsoft.com/office/drawing/2014/main" id="{E88E52F5-728F-4C6B-BB12-84745AB5B0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CF635889-2321-4CCA-9283-1A9933DE6C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D84C554-AA47-4239-A916-6FC6BDEE44B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F6045617-46C1-46CA-9F78-74FCB8D444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57D7AD28-696E-471A-B531-A2B2B4AD75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C850C1C-8F5D-4D1F-B151-C0698C9EA1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308D267-50FD-4271-BB01-BD1EFEE400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68E0A57-3B87-4618-B0D1-3C0540DDD0B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5168185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F42BF4-8C71-43C6-8436-64E09D55AA64}"/>
              </a:ext>
            </a:extLst>
          </p:cNvPr>
          <p:cNvSpPr>
            <a:spLocks noGrp="1"/>
          </p:cNvSpPr>
          <p:nvPr>
            <p:ph idx="1"/>
          </p:nvPr>
        </p:nvSpPr>
        <p:spPr>
          <a:xfrm>
            <a:off x="457200" y="1928813"/>
            <a:ext cx="8507288" cy="4500562"/>
          </a:xfrm>
        </p:spPr>
        <p:txBody>
          <a:bodyPr/>
          <a:lstStyle/>
          <a:p>
            <a:r>
              <a:rPr lang="zh-CN" altLang="en-US" dirty="0"/>
              <a:t>关联容器也是一组特定类型对象的集合，它通过关键字（</a:t>
            </a:r>
            <a:r>
              <a:rPr lang="en-US" altLang="zh-CN" dirty="0"/>
              <a:t>key</a:t>
            </a:r>
            <a:r>
              <a:rPr lang="zh-CN" altLang="en-US" dirty="0"/>
              <a:t>）高效地查找和读取元素，而顺序容器通过位置查找元素。</a:t>
            </a:r>
            <a:endParaRPr lang="en-US" altLang="zh-CN" dirty="0"/>
          </a:p>
          <a:p>
            <a:pPr lvl="1"/>
            <a:r>
              <a:rPr lang="zh-CN" altLang="en-US" dirty="0"/>
              <a:t>集合：只存储关键字，也就是值，作为集合的元素</a:t>
            </a:r>
            <a:endParaRPr lang="en-US" altLang="zh-CN" dirty="0"/>
          </a:p>
          <a:p>
            <a:pPr lvl="2"/>
            <a:r>
              <a:rPr lang="en-US" altLang="zh-CN" dirty="0"/>
              <a:t>set</a:t>
            </a:r>
            <a:r>
              <a:rPr lang="zh-CN" altLang="en-US" dirty="0"/>
              <a:t>：元素有序，每个元素在集合中最多只能出现一次</a:t>
            </a:r>
            <a:endParaRPr lang="en-US" altLang="zh-CN" dirty="0"/>
          </a:p>
          <a:p>
            <a:pPr lvl="2"/>
            <a:r>
              <a:rPr lang="en-US" altLang="zh-CN" dirty="0"/>
              <a:t>multiset</a:t>
            </a:r>
            <a:r>
              <a:rPr lang="zh-CN" altLang="en-US" dirty="0"/>
              <a:t>：元素有序，每个元素在集合中可以出现多次</a:t>
            </a:r>
            <a:endParaRPr lang="en-US" altLang="zh-CN" dirty="0"/>
          </a:p>
          <a:p>
            <a:pPr lvl="2"/>
            <a:r>
              <a:rPr lang="en-US" altLang="zh-CN" dirty="0" err="1"/>
              <a:t>unordered_set</a:t>
            </a:r>
            <a:r>
              <a:rPr lang="zh-CN" altLang="en-US" dirty="0"/>
              <a:t>：元素不排序</a:t>
            </a:r>
            <a:endParaRPr lang="en-US" altLang="zh-CN" dirty="0"/>
          </a:p>
          <a:p>
            <a:pPr lvl="1"/>
            <a:r>
              <a:rPr lang="zh-CN" altLang="en-US" dirty="0"/>
              <a:t>映射：存储值和相应的关键字，键值对作为映射的元素</a:t>
            </a:r>
            <a:endParaRPr lang="en-US" altLang="zh-CN" dirty="0"/>
          </a:p>
          <a:p>
            <a:pPr lvl="2"/>
            <a:r>
              <a:rPr lang="en-US" altLang="zh-CN" dirty="0"/>
              <a:t>map</a:t>
            </a:r>
            <a:r>
              <a:rPr lang="zh-CN" altLang="en-US" dirty="0"/>
              <a:t>：元素有序，每个关键字在映射中最多只能出现一次</a:t>
            </a:r>
            <a:endParaRPr lang="en-US" altLang="zh-CN" dirty="0"/>
          </a:p>
          <a:p>
            <a:pPr lvl="2"/>
            <a:r>
              <a:rPr lang="en-US" altLang="zh-CN" dirty="0"/>
              <a:t>multimap</a:t>
            </a:r>
            <a:r>
              <a:rPr lang="zh-CN" altLang="en-US" dirty="0"/>
              <a:t>：元素有序，每个关键字在映射中可以出现多次</a:t>
            </a:r>
            <a:endParaRPr lang="en-US" altLang="zh-CN" dirty="0"/>
          </a:p>
          <a:p>
            <a:pPr lvl="2"/>
            <a:r>
              <a:rPr lang="en-US" altLang="zh-CN" dirty="0" err="1"/>
              <a:t>unordered_map</a:t>
            </a:r>
            <a:r>
              <a:rPr lang="zh-CN" altLang="en-US" dirty="0"/>
              <a:t>：元素不排序</a:t>
            </a:r>
          </a:p>
        </p:txBody>
      </p:sp>
      <p:sp>
        <p:nvSpPr>
          <p:cNvPr id="3" name="标题 2">
            <a:extLst>
              <a:ext uri="{FF2B5EF4-FFF2-40B4-BE49-F238E27FC236}">
                <a16:creationId xmlns:a16="http://schemas.microsoft.com/office/drawing/2014/main" id="{FE86C615-43D5-4935-A7D2-DB95A4F881A3}"/>
              </a:ext>
            </a:extLst>
          </p:cNvPr>
          <p:cNvSpPr>
            <a:spLocks noGrp="1"/>
          </p:cNvSpPr>
          <p:nvPr>
            <p:ph type="title"/>
          </p:nvPr>
        </p:nvSpPr>
        <p:spPr/>
        <p:txBody>
          <a:bodyPr/>
          <a:lstStyle/>
          <a:p>
            <a:r>
              <a:rPr lang="zh-CN" altLang="en-US" dirty="0"/>
              <a:t>关联容器</a:t>
            </a:r>
          </a:p>
        </p:txBody>
      </p:sp>
      <p:sp>
        <p:nvSpPr>
          <p:cNvPr id="5" name="矩形 4">
            <a:hlinkClick r:id="" action="ppaction://noaction"/>
            <a:extLst>
              <a:ext uri="{FF2B5EF4-FFF2-40B4-BE49-F238E27FC236}">
                <a16:creationId xmlns:a16="http://schemas.microsoft.com/office/drawing/2014/main" id="{5963E4DA-CA0B-4B3F-A1A3-306F16A374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FC11C89-DAC0-427D-B30C-56F1DDE549D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746433A-1C44-4AB9-A3E6-A2295A25EB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D23BB0C-D729-4258-84D9-60FFDB57A85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5FEC98BA-1359-4E29-BC90-2F1316A37D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A7C0967-0E49-4EB1-871C-04E21425E55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47E4ED7-03D0-4016-9673-A8640C8965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9C7E067-676A-48B2-8022-ADC7B10E944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52030396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066123-3939-4EFA-9FA0-B74DB44D9411}"/>
              </a:ext>
            </a:extLst>
          </p:cNvPr>
          <p:cNvSpPr>
            <a:spLocks noGrp="1"/>
          </p:cNvSpPr>
          <p:nvPr>
            <p:ph type="title"/>
          </p:nvPr>
        </p:nvSpPr>
        <p:spPr/>
        <p:txBody>
          <a:bodyPr/>
          <a:lstStyle/>
          <a:p>
            <a:r>
              <a:rPr lang="zh-CN" altLang="en-US" dirty="0"/>
              <a:t>关联容器</a:t>
            </a:r>
          </a:p>
        </p:txBody>
      </p:sp>
      <p:pic>
        <p:nvPicPr>
          <p:cNvPr id="5" name="图片 4">
            <a:extLst>
              <a:ext uri="{FF2B5EF4-FFF2-40B4-BE49-F238E27FC236}">
                <a16:creationId xmlns:a16="http://schemas.microsoft.com/office/drawing/2014/main" id="{65A748A4-F2B3-4023-B6B7-4E8F3AD4E3C3}"/>
              </a:ext>
            </a:extLst>
          </p:cNvPr>
          <p:cNvPicPr>
            <a:picLocks noChangeAspect="1"/>
          </p:cNvPicPr>
          <p:nvPr/>
        </p:nvPicPr>
        <p:blipFill>
          <a:blip r:embed="rId2"/>
          <a:stretch>
            <a:fillRect/>
          </a:stretch>
        </p:blipFill>
        <p:spPr>
          <a:xfrm>
            <a:off x="1133872" y="2204864"/>
            <a:ext cx="6876256" cy="4140112"/>
          </a:xfrm>
          <a:prstGeom prst="rect">
            <a:avLst/>
          </a:prstGeom>
        </p:spPr>
      </p:pic>
      <p:sp>
        <p:nvSpPr>
          <p:cNvPr id="6" name="文本框 5">
            <a:extLst>
              <a:ext uri="{FF2B5EF4-FFF2-40B4-BE49-F238E27FC236}">
                <a16:creationId xmlns:a16="http://schemas.microsoft.com/office/drawing/2014/main" id="{4DB0C965-D547-4049-B9B0-DC677CE2C9EA}"/>
              </a:ext>
            </a:extLst>
          </p:cNvPr>
          <p:cNvSpPr txBox="1"/>
          <p:nvPr/>
        </p:nvSpPr>
        <p:spPr>
          <a:xfrm>
            <a:off x="1835696" y="1757535"/>
            <a:ext cx="1872208"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set/multiset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7" name="文本框 6">
            <a:extLst>
              <a:ext uri="{FF2B5EF4-FFF2-40B4-BE49-F238E27FC236}">
                <a16:creationId xmlns:a16="http://schemas.microsoft.com/office/drawing/2014/main" id="{0F035430-18BC-40E8-8FA2-C167543C96DB}"/>
              </a:ext>
            </a:extLst>
          </p:cNvPr>
          <p:cNvSpPr txBox="1"/>
          <p:nvPr/>
        </p:nvSpPr>
        <p:spPr>
          <a:xfrm>
            <a:off x="1835696" y="4051255"/>
            <a:ext cx="2145998"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map/multimap</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8" name="文本框 7">
            <a:extLst>
              <a:ext uri="{FF2B5EF4-FFF2-40B4-BE49-F238E27FC236}">
                <a16:creationId xmlns:a16="http://schemas.microsoft.com/office/drawing/2014/main" id="{F98F3639-EC00-495F-AE36-FF686BB2A6F5}"/>
              </a:ext>
            </a:extLst>
          </p:cNvPr>
          <p:cNvSpPr txBox="1"/>
          <p:nvPr/>
        </p:nvSpPr>
        <p:spPr>
          <a:xfrm>
            <a:off x="5436098" y="1725722"/>
            <a:ext cx="2232246"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Arial" charset="0"/>
                <a:ea typeface="宋体" charset="-122"/>
                <a:cs typeface="+mn-cs"/>
              </a:rPr>
              <a:t>unordered_set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015D86DA-C377-44D0-925C-1D8ACCBF0B7D}"/>
              </a:ext>
            </a:extLst>
          </p:cNvPr>
          <p:cNvSpPr txBox="1"/>
          <p:nvPr/>
        </p:nvSpPr>
        <p:spPr>
          <a:xfrm>
            <a:off x="5364088" y="4051255"/>
            <a:ext cx="2448270"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Arial" charset="0"/>
                <a:ea typeface="宋体" charset="-122"/>
                <a:cs typeface="+mn-cs"/>
              </a:rPr>
              <a:t>unordered_map</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0" name="矩形 9">
            <a:hlinkClick r:id="" action="ppaction://noaction"/>
            <a:extLst>
              <a:ext uri="{FF2B5EF4-FFF2-40B4-BE49-F238E27FC236}">
                <a16:creationId xmlns:a16="http://schemas.microsoft.com/office/drawing/2014/main" id="{E3DD744A-93ED-487A-969E-0A8270EC26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11" name="矩形 10">
            <a:hlinkClick r:id="" action="ppaction://noaction"/>
            <a:extLst>
              <a:ext uri="{FF2B5EF4-FFF2-40B4-BE49-F238E27FC236}">
                <a16:creationId xmlns:a16="http://schemas.microsoft.com/office/drawing/2014/main" id="{A25B370C-ABAA-4702-9DC7-38C5B28D3BB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2" name="矩形 11">
            <a:hlinkClick r:id="" action="ppaction://noaction"/>
            <a:extLst>
              <a:ext uri="{FF2B5EF4-FFF2-40B4-BE49-F238E27FC236}">
                <a16:creationId xmlns:a16="http://schemas.microsoft.com/office/drawing/2014/main" id="{EFB8B5BB-905D-4BE6-8998-FFE2D0B6B9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3" name="矩形 12">
            <a:hlinkClick r:id="" action="ppaction://noaction"/>
            <a:extLst>
              <a:ext uri="{FF2B5EF4-FFF2-40B4-BE49-F238E27FC236}">
                <a16:creationId xmlns:a16="http://schemas.microsoft.com/office/drawing/2014/main" id="{BF49AEE3-D6BA-41AC-8675-39B855665DE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4" name="矩形 13">
            <a:hlinkClick r:id="rId3" action="ppaction://hlinksldjump"/>
            <a:extLst>
              <a:ext uri="{FF2B5EF4-FFF2-40B4-BE49-F238E27FC236}">
                <a16:creationId xmlns:a16="http://schemas.microsoft.com/office/drawing/2014/main" id="{C2764778-4D8F-4D17-A70A-60D766D9E1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5" name="矩形 14">
            <a:hlinkClick r:id="" action="ppaction://noaction"/>
            <a:extLst>
              <a:ext uri="{FF2B5EF4-FFF2-40B4-BE49-F238E27FC236}">
                <a16:creationId xmlns:a16="http://schemas.microsoft.com/office/drawing/2014/main" id="{2D30D862-685B-437C-BD2B-0F70BE5663E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049E032F-9C7E-472E-BAC1-75CAD23BB46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AACCDF96-C3B5-4900-BE45-EE568B8A964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178240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99B278E-BE66-4E8A-997C-738243296A7E}"/>
              </a:ext>
            </a:extLst>
          </p:cNvPr>
          <p:cNvSpPr>
            <a:spLocks noGrp="1"/>
          </p:cNvSpPr>
          <p:nvPr>
            <p:ph idx="1"/>
          </p:nvPr>
        </p:nvSpPr>
        <p:spPr/>
        <p:txBody>
          <a:bodyPr/>
          <a:lstStyle/>
          <a:p>
            <a:r>
              <a:rPr lang="zh-CN" altLang="en-US" dirty="0"/>
              <a:t>集合的存储方式是一棵红黑树，每个节点都包含着一个元素（即是</a:t>
            </a:r>
            <a:r>
              <a:rPr lang="en-US" altLang="zh-CN" dirty="0"/>
              <a:t>key</a:t>
            </a:r>
            <a:r>
              <a:rPr lang="zh-CN" altLang="en-US" dirty="0"/>
              <a:t>，也是</a:t>
            </a:r>
            <a:r>
              <a:rPr lang="en-US" altLang="zh-CN" dirty="0"/>
              <a:t>value</a:t>
            </a:r>
            <a:r>
              <a:rPr lang="zh-CN" altLang="en-US" dirty="0"/>
              <a:t>），节点之间以某种顺序进行排列（如</a:t>
            </a:r>
            <a:r>
              <a:rPr lang="en-US" altLang="zh-CN" dirty="0"/>
              <a:t>key</a:t>
            </a:r>
            <a:r>
              <a:rPr lang="zh-CN" altLang="en-US" dirty="0"/>
              <a:t>的升序或降序）</a:t>
            </a:r>
            <a:endParaRPr lang="en-US" altLang="zh-CN" dirty="0"/>
          </a:p>
          <a:p>
            <a:r>
              <a:rPr lang="zh-CN" altLang="en-US" dirty="0"/>
              <a:t>每个元素在集合中只能出现一次，没有两个不同的元素能够拥有相同的次序。</a:t>
            </a:r>
            <a:endParaRPr lang="en-US" altLang="zh-CN" dirty="0"/>
          </a:p>
        </p:txBody>
      </p:sp>
      <p:sp>
        <p:nvSpPr>
          <p:cNvPr id="3" name="标题 2">
            <a:extLst>
              <a:ext uri="{FF2B5EF4-FFF2-40B4-BE49-F238E27FC236}">
                <a16:creationId xmlns:a16="http://schemas.microsoft.com/office/drawing/2014/main" id="{371AEC73-CD67-4E33-841A-CCFF89CB8A13}"/>
              </a:ext>
            </a:extLst>
          </p:cNvPr>
          <p:cNvSpPr>
            <a:spLocks noGrp="1"/>
          </p:cNvSpPr>
          <p:nvPr>
            <p:ph type="title"/>
          </p:nvPr>
        </p:nvSpPr>
        <p:spPr/>
        <p:txBody>
          <a:bodyPr/>
          <a:lstStyle/>
          <a:p>
            <a:r>
              <a:rPr lang="zh-CN" altLang="en-US" dirty="0"/>
              <a:t>集合</a:t>
            </a:r>
          </a:p>
        </p:txBody>
      </p:sp>
      <p:sp>
        <p:nvSpPr>
          <p:cNvPr id="5" name="矩形 4">
            <a:hlinkClick r:id="" action="ppaction://noaction"/>
            <a:extLst>
              <a:ext uri="{FF2B5EF4-FFF2-40B4-BE49-F238E27FC236}">
                <a16:creationId xmlns:a16="http://schemas.microsoft.com/office/drawing/2014/main" id="{1121C3BF-BD7E-4C70-A393-4BDF82C5AE0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C9F7A224-4C20-451D-9629-1E8BC90E134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DEF69D1-8FBB-4A02-9973-23000372ED9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F415FEDE-8D3C-4585-8706-2604C87E65F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BCA59EE2-27AC-4142-8685-A564B30B18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D2DA98C6-008E-4284-B206-4D91FBC000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3633E87-9209-4D32-B7B2-52DC2B0E17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5B04FAB-0CFF-4EC0-A128-7E725CBF8046}"/>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5386853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44D019-12D5-48C1-BBBC-6AE2D735E7EA}"/>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9.14】</a:t>
            </a:r>
            <a:r>
              <a:rPr lang="zh-CN" altLang="en-US" dirty="0">
                <a:solidFill>
                  <a:srgbClr val="C00000"/>
                </a:solidFill>
              </a:rPr>
              <a:t>测试集合，分析程序运行结果</a:t>
            </a:r>
          </a:p>
        </p:txBody>
      </p:sp>
      <p:sp>
        <p:nvSpPr>
          <p:cNvPr id="5" name="矩形 4">
            <a:extLst>
              <a:ext uri="{FF2B5EF4-FFF2-40B4-BE49-F238E27FC236}">
                <a16:creationId xmlns:a16="http://schemas.microsoft.com/office/drawing/2014/main" id="{04116DF5-D589-4927-BB17-4C7FEBDC1496}"/>
              </a:ext>
            </a:extLst>
          </p:cNvPr>
          <p:cNvSpPr/>
          <p:nvPr/>
        </p:nvSpPr>
        <p:spPr>
          <a:xfrm>
            <a:off x="683568" y="1628800"/>
            <a:ext cx="8003232" cy="470898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&lt;set&gt;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For the std::set&lt;&gt; container template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&gt;&amp;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"There are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.size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elements in </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element :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element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 set, like all containers, is a range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CE1B02A-091F-47DC-AE7C-2CEEBDCCD1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1B2F90FB-11F9-4B74-AA98-0F8274C390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5B5DD75-31EF-47DF-BE2E-C2261568B85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C6A23272-76E5-42DB-8057-B6907CFF1D6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2DEC757-FAE4-475A-9EBB-54CF637BC1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1EB3F21C-E44C-4312-B45C-2995FC4074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2815C37-BBB1-4646-8DBD-DA27E374FC3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2913796-BE29-4B79-B8AC-EE0D098326D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517211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&lt;&lt;min(3,-10)&lt;&lt;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使用函数模板</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&lt;&lt;min(2.5,99.5)&lt;&lt;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a:t>
            </a:r>
            <a:r>
              <a:rPr lang="en-US" altLang="zh-CN" sz="2400" b="1" dirty="0" err="1">
                <a:latin typeface="Courier New" panose="02070309020205020404" pitchFamily="49" charset="0"/>
                <a:cs typeface="Courier New" panose="02070309020205020404" pitchFamily="49" charset="0"/>
              </a:rPr>
              <a:t>m','c</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str1="The C program", * str2="The C++ program";</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&lt;&lt;min(str1, str2)&lt;&lt;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使用重载函数!</a:t>
            </a: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3" action="ppaction://hlinksldjump"/>
            <a:extLst>
              <a:ext uri="{FF2B5EF4-FFF2-40B4-BE49-F238E27FC236}">
                <a16:creationId xmlns:a16="http://schemas.microsoft.com/office/drawing/2014/main" id="{723F15A3-6ADB-4C2E-847E-D707EDFE299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AD748852-54C5-4B17-BE63-911CC9C8392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97E0FD17-CB1E-4C50-B1F7-9B845FC285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F4A9BDE3-83F7-4874-8BE3-6E82A53161C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76DE004B-0077-489F-B3F1-8C3C7BC2D8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338892B0-949B-4165-97FC-12543B9FC6F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ACFEA025-3898-4A4C-853E-80C278803ED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4904A8B7-AE71-4D9E-8340-9AE74666F5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6486423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010DE99-4FDE-45F2-878F-C08AA0765373}"/>
              </a:ext>
            </a:extLst>
          </p:cNvPr>
          <p:cNvSpPr/>
          <p:nvPr/>
        </p:nvSpPr>
        <p:spPr>
          <a:xfrm>
            <a:off x="-36512" y="889843"/>
            <a:ext cx="9180512" cy="563231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 Insert elements 1 through 4 in arbitrary order:</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//The elements 3 and 1 are added twice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 element 1 occurs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my_set.count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time(s)"</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my_set.erase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Remove the element 1 once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my_set.clear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Remove all elements</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38E52925-7849-4794-B490-50787788E0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A68488F-D381-4B5C-9BAA-13F915E173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7771A83-87F8-4039-B978-6C604326D9C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C08F22CA-A35F-4D04-8839-C69A11FF295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BF88F09D-919D-4D30-A551-0F730C817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81587A6F-DDFD-4EC6-9D24-394AAB69AE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C3185C6-E79E-4E25-B6E6-5294B80A623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22C3B52-40FA-4BD3-A59A-1C2A49EBF75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292695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7C532E-7B13-4940-974A-BC6163292EB5}"/>
              </a:ext>
            </a:extLst>
          </p:cNvPr>
          <p:cNvSpPr/>
          <p:nvPr/>
        </p:nvSpPr>
        <p:spPr>
          <a:xfrm>
            <a:off x="395536" y="1628800"/>
            <a:ext cx="8208912" cy="230832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rPr>
              <a:t>程序的运行结果：</a:t>
            </a:r>
            <a:endParaRPr kumimoji="0"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4 elements in my_set: 1 2 3 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 element 1 occurs 1 time(s)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3 elements in my_set: 2 3 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0 elements in my_set:</a:t>
            </a:r>
          </a:p>
        </p:txBody>
      </p:sp>
      <p:sp>
        <p:nvSpPr>
          <p:cNvPr id="6" name="矩形 5">
            <a:hlinkClick r:id="" action="ppaction://noaction"/>
            <a:extLst>
              <a:ext uri="{FF2B5EF4-FFF2-40B4-BE49-F238E27FC236}">
                <a16:creationId xmlns:a16="http://schemas.microsoft.com/office/drawing/2014/main" id="{214F4F49-5AB8-486C-8622-478B579C4FB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0BDCF5AD-30D6-4090-A4D0-6997156648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B3F79DA-E84C-46C5-8EB4-3C74770B0B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72B32D4-EC21-49AD-B419-6D28E066ECA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D2AAB4F1-5483-47DD-8306-4BD6F5A1AB5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98AAB57-B2D4-412D-BED1-CE2A41225B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B2514D6-4C44-4983-9C58-E5CB9700C9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DB56063-AF67-45AC-9D94-9F81296D8C6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301279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223E22-7949-40D7-A857-A9816426C5C6}"/>
              </a:ext>
            </a:extLst>
          </p:cNvPr>
          <p:cNvSpPr>
            <a:spLocks noGrp="1"/>
          </p:cNvSpPr>
          <p:nvPr>
            <p:ph idx="1"/>
          </p:nvPr>
        </p:nvSpPr>
        <p:spPr/>
        <p:txBody>
          <a:bodyPr/>
          <a:lstStyle/>
          <a:p>
            <a:r>
              <a:rPr lang="zh-CN" altLang="en-US" dirty="0"/>
              <a:t>映射以键</a:t>
            </a:r>
            <a:r>
              <a:rPr lang="en-US" altLang="zh-CN" dirty="0"/>
              <a:t>/</a:t>
            </a:r>
            <a:r>
              <a:rPr lang="zh-CN" altLang="en-US" dirty="0"/>
              <a:t>值对（</a:t>
            </a:r>
            <a:r>
              <a:rPr lang="en-US" altLang="zh-CN" dirty="0"/>
              <a:t>key-value</a:t>
            </a:r>
            <a:r>
              <a:rPr lang="zh-CN" altLang="en-US" dirty="0"/>
              <a:t>）的方式组织数据，键即关键字，起到索引的作用，值即为关键字所对应的数据值。</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r>
              <a:rPr lang="en-US" altLang="zh-CN" b="1" dirty="0">
                <a:latin typeface="Courier New" panose="02070309020205020404" pitchFamily="49" charset="0"/>
                <a:cs typeface="Courier New" panose="02070309020205020404" pitchFamily="49" charset="0"/>
              </a:rPr>
              <a:t>map&lt;Type1, Type2&gt; </a:t>
            </a:r>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p>
          <a:p>
            <a:r>
              <a:rPr lang="en-US" altLang="zh-CN" b="1" dirty="0" err="1">
                <a:latin typeface="Courier New" panose="02070309020205020404" pitchFamily="49" charset="0"/>
                <a:cs typeface="Courier New" panose="02070309020205020404" pitchFamily="49" charset="0"/>
              </a:rPr>
              <a:t>my_map</a:t>
            </a:r>
            <a:r>
              <a:rPr lang="zh-CN" altLang="en-US" b="1" dirty="0">
                <a:latin typeface="Courier New" panose="02070309020205020404" pitchFamily="49" charset="0"/>
                <a:cs typeface="Courier New" panose="02070309020205020404" pitchFamily="49" charset="0"/>
              </a:rPr>
              <a:t>就是一个</a:t>
            </a:r>
            <a:r>
              <a:rPr lang="en-US" altLang="zh-CN" b="1" dirty="0">
                <a:latin typeface="Courier New" panose="02070309020205020404" pitchFamily="49" charset="0"/>
                <a:cs typeface="Courier New" panose="02070309020205020404" pitchFamily="49" charset="0"/>
              </a:rPr>
              <a:t>key</a:t>
            </a:r>
            <a:r>
              <a:rPr lang="zh-CN" altLang="en-US" b="1" dirty="0">
                <a:latin typeface="Courier New" panose="02070309020205020404" pitchFamily="49" charset="0"/>
                <a:cs typeface="Courier New" panose="02070309020205020404" pitchFamily="49" charset="0"/>
              </a:rPr>
              <a:t>为</a:t>
            </a:r>
            <a:r>
              <a:rPr lang="en-US" altLang="zh-CN" b="1" dirty="0">
                <a:latin typeface="Courier New" panose="02070309020205020404" pitchFamily="49" charset="0"/>
                <a:cs typeface="Courier New" panose="02070309020205020404" pitchFamily="49" charset="0"/>
              </a:rPr>
              <a:t>Type1</a:t>
            </a:r>
            <a:r>
              <a:rPr lang="zh-CN" altLang="en-US" b="1" dirty="0">
                <a:latin typeface="Courier New" panose="02070309020205020404" pitchFamily="49" charset="0"/>
                <a:cs typeface="Courier New" panose="02070309020205020404" pitchFamily="49" charset="0"/>
              </a:rPr>
              <a:t>类型，</a:t>
            </a:r>
            <a:r>
              <a:rPr lang="en-US" altLang="zh-CN" b="1" dirty="0">
                <a:latin typeface="Courier New" panose="02070309020205020404" pitchFamily="49" charset="0"/>
                <a:cs typeface="Courier New" panose="02070309020205020404" pitchFamily="49" charset="0"/>
              </a:rPr>
              <a:t>value</a:t>
            </a:r>
            <a:r>
              <a:rPr lang="zh-CN" altLang="en-US" b="1" dirty="0">
                <a:latin typeface="Courier New" panose="02070309020205020404" pitchFamily="49" charset="0"/>
                <a:cs typeface="Courier New" panose="02070309020205020404" pitchFamily="49" charset="0"/>
              </a:rPr>
              <a:t>为</a:t>
            </a:r>
            <a:r>
              <a:rPr lang="en-US" altLang="zh-CN" b="1" dirty="0">
                <a:latin typeface="Courier New" panose="02070309020205020404" pitchFamily="49" charset="0"/>
                <a:cs typeface="Courier New" panose="02070309020205020404" pitchFamily="49" charset="0"/>
              </a:rPr>
              <a:t>Type2</a:t>
            </a:r>
            <a:r>
              <a:rPr lang="zh-CN" altLang="en-US" b="1" dirty="0">
                <a:latin typeface="Courier New" panose="02070309020205020404" pitchFamily="49" charset="0"/>
                <a:cs typeface="Courier New" panose="02070309020205020404" pitchFamily="49" charset="0"/>
              </a:rPr>
              <a:t>类型的容器。 </a:t>
            </a:r>
          </a:p>
        </p:txBody>
      </p:sp>
      <p:sp>
        <p:nvSpPr>
          <p:cNvPr id="3" name="标题 2">
            <a:extLst>
              <a:ext uri="{FF2B5EF4-FFF2-40B4-BE49-F238E27FC236}">
                <a16:creationId xmlns:a16="http://schemas.microsoft.com/office/drawing/2014/main" id="{228C792E-0851-41CA-BFF0-A967D3CBAC35}"/>
              </a:ext>
            </a:extLst>
          </p:cNvPr>
          <p:cNvSpPr>
            <a:spLocks noGrp="1"/>
          </p:cNvSpPr>
          <p:nvPr>
            <p:ph type="title"/>
          </p:nvPr>
        </p:nvSpPr>
        <p:spPr/>
        <p:txBody>
          <a:bodyPr/>
          <a:lstStyle/>
          <a:p>
            <a:r>
              <a:rPr lang="zh-CN" altLang="en-US" dirty="0"/>
              <a:t>映射</a:t>
            </a:r>
          </a:p>
        </p:txBody>
      </p:sp>
      <p:sp>
        <p:nvSpPr>
          <p:cNvPr id="5" name="矩形 4">
            <a:hlinkClick r:id="" action="ppaction://noaction"/>
            <a:extLst>
              <a:ext uri="{FF2B5EF4-FFF2-40B4-BE49-F238E27FC236}">
                <a16:creationId xmlns:a16="http://schemas.microsoft.com/office/drawing/2014/main" id="{A66ABF6C-95C9-435F-B19F-52B5E2DF2BB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C7637E8-AC97-4A25-B2A5-DD5FF8C7EC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9A8AC703-CF61-46F8-B43F-8ED65EE33D3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4E634374-84A6-43C0-B1E7-375302C8F0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09A910A-74B8-49CB-B898-71955BBCF1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3E34C93-4AE4-4865-BEDA-DF506A53CF6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E5D9822-13F2-43A8-8CAC-E56D5FC8EC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E22DC5C-3968-425D-AA26-07E6A9C4F4C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1180892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BFC764-B71F-4275-B118-8C022F9D3BFD}"/>
              </a:ext>
            </a:extLst>
          </p:cNvPr>
          <p:cNvSpPr>
            <a:spLocks noGrp="1"/>
          </p:cNvSpPr>
          <p:nvPr>
            <p:ph idx="1"/>
          </p:nvPr>
        </p:nvSpPr>
        <p:spPr/>
        <p:txBody>
          <a:bodyPr/>
          <a:lstStyle/>
          <a:p>
            <a:r>
              <a:rPr lang="zh-CN" altLang="en-US" dirty="0"/>
              <a:t>基于键的查询，能够迅速查找到键相对应的所需的值</a:t>
            </a:r>
            <a:endParaRPr lang="en-US" altLang="zh-CN" dirty="0"/>
          </a:p>
          <a:p>
            <a:pPr lvl="1"/>
            <a:r>
              <a:rPr lang="en-US" altLang="zh-CN" dirty="0"/>
              <a:t>map</a:t>
            </a:r>
            <a:r>
              <a:rPr lang="zh-CN" altLang="en-US" dirty="0"/>
              <a:t>支持下标运算</a:t>
            </a:r>
            <a:endParaRPr lang="en-US" altLang="zh-CN" dirty="0"/>
          </a:p>
          <a:p>
            <a:pPr lvl="1"/>
            <a:r>
              <a:rPr lang="zh-CN" altLang="en-US" dirty="0"/>
              <a:t>以“</a:t>
            </a:r>
            <a:r>
              <a:rPr lang="en-US" altLang="zh-CN" dirty="0"/>
              <a:t>key</a:t>
            </a:r>
            <a:r>
              <a:rPr lang="zh-CN" altLang="en-US" dirty="0"/>
              <a:t>”为下标，可以获取该</a:t>
            </a:r>
            <a:r>
              <a:rPr lang="en-US" altLang="zh-CN" dirty="0"/>
              <a:t>key</a:t>
            </a:r>
            <a:r>
              <a:rPr lang="zh-CN" altLang="en-US" dirty="0"/>
              <a:t>所对应的</a:t>
            </a:r>
            <a:r>
              <a:rPr lang="en-US" altLang="zh-CN" dirty="0"/>
              <a:t>value</a:t>
            </a:r>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abc</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]=5;</a:t>
            </a:r>
          </a:p>
          <a:p>
            <a:r>
              <a:rPr lang="zh-CN" altLang="en-US" dirty="0">
                <a:latin typeface="Courier New" panose="02070309020205020404" pitchFamily="49" charset="0"/>
                <a:cs typeface="Courier New" panose="02070309020205020404" pitchFamily="49" charset="0"/>
              </a:rPr>
              <a:t>即将</a:t>
            </a:r>
            <a:r>
              <a:rPr lang="en-US" altLang="zh-CN" dirty="0">
                <a:latin typeface="Courier New" panose="02070309020205020404" pitchFamily="49" charset="0"/>
                <a:cs typeface="Courier New" panose="02070309020205020404" pitchFamily="49" charset="0"/>
              </a:rPr>
              <a:t>key</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abc</a:t>
            </a:r>
            <a:r>
              <a:rPr lang="zh-CN" altLang="en-US" dirty="0">
                <a:latin typeface="Courier New" panose="02070309020205020404" pitchFamily="49" charset="0"/>
                <a:cs typeface="Courier New" panose="02070309020205020404" pitchFamily="49" charset="0"/>
              </a:rPr>
              <a:t>”对应的</a:t>
            </a:r>
            <a:r>
              <a:rPr lang="en-US" altLang="zh-CN" dirty="0">
                <a:latin typeface="Courier New" panose="02070309020205020404" pitchFamily="49" charset="0"/>
                <a:cs typeface="Courier New" panose="02070309020205020404" pitchFamily="49" charset="0"/>
              </a:rPr>
              <a:t>value</a:t>
            </a:r>
            <a:r>
              <a:rPr lang="zh-CN" altLang="en-US" dirty="0">
                <a:latin typeface="Courier New" panose="02070309020205020404" pitchFamily="49" charset="0"/>
                <a:cs typeface="Courier New" panose="02070309020205020404" pitchFamily="49" charset="0"/>
              </a:rPr>
              <a:t>值设置为</a:t>
            </a:r>
            <a:r>
              <a:rPr lang="en-US" altLang="zh-CN" dirty="0">
                <a:latin typeface="Courier New" panose="02070309020205020404" pitchFamily="49" charset="0"/>
                <a:cs typeface="Courier New" panose="02070309020205020404" pitchFamily="49" charset="0"/>
              </a:rPr>
              <a:t>5</a:t>
            </a:r>
          </a:p>
          <a:p>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a:t>
            </a:r>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abc</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即将</a:t>
            </a:r>
            <a:r>
              <a:rPr lang="en-US" altLang="zh-CN" dirty="0">
                <a:latin typeface="Courier New" panose="02070309020205020404" pitchFamily="49" charset="0"/>
                <a:cs typeface="Courier New" panose="02070309020205020404" pitchFamily="49" charset="0"/>
              </a:rPr>
              <a:t>key</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abc</a:t>
            </a:r>
            <a:r>
              <a:rPr lang="zh-CN" altLang="en-US" dirty="0">
                <a:latin typeface="Courier New" panose="02070309020205020404" pitchFamily="49" charset="0"/>
                <a:cs typeface="Courier New" panose="02070309020205020404" pitchFamily="49" charset="0"/>
              </a:rPr>
              <a:t>”对应的</a:t>
            </a:r>
            <a:r>
              <a:rPr lang="en-US" altLang="zh-CN" dirty="0">
                <a:latin typeface="Courier New" panose="02070309020205020404" pitchFamily="49" charset="0"/>
                <a:cs typeface="Courier New" panose="02070309020205020404" pitchFamily="49" charset="0"/>
              </a:rPr>
              <a:t>value</a:t>
            </a:r>
            <a:r>
              <a:rPr lang="zh-CN" altLang="en-US" dirty="0">
                <a:latin typeface="Courier New" panose="02070309020205020404" pitchFamily="49" charset="0"/>
                <a:cs typeface="Courier New" panose="02070309020205020404" pitchFamily="49" charset="0"/>
              </a:rPr>
              <a:t>值输出到屏幕上</a:t>
            </a:r>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zh-CN" altLang="en-US" dirty="0"/>
          </a:p>
        </p:txBody>
      </p:sp>
      <p:sp>
        <p:nvSpPr>
          <p:cNvPr id="3" name="标题 2">
            <a:extLst>
              <a:ext uri="{FF2B5EF4-FFF2-40B4-BE49-F238E27FC236}">
                <a16:creationId xmlns:a16="http://schemas.microsoft.com/office/drawing/2014/main" id="{FAC187B8-7B02-4BAA-A4BB-A47F96041EC6}"/>
              </a:ext>
            </a:extLst>
          </p:cNvPr>
          <p:cNvSpPr>
            <a:spLocks noGrp="1"/>
          </p:cNvSpPr>
          <p:nvPr>
            <p:ph type="title"/>
          </p:nvPr>
        </p:nvSpPr>
        <p:spPr/>
        <p:txBody>
          <a:bodyPr/>
          <a:lstStyle/>
          <a:p>
            <a:r>
              <a:rPr lang="zh-CN" altLang="en-US" dirty="0"/>
              <a:t>映射</a:t>
            </a:r>
          </a:p>
        </p:txBody>
      </p:sp>
      <p:sp>
        <p:nvSpPr>
          <p:cNvPr id="5" name="矩形 4">
            <a:hlinkClick r:id="" action="ppaction://noaction"/>
            <a:extLst>
              <a:ext uri="{FF2B5EF4-FFF2-40B4-BE49-F238E27FC236}">
                <a16:creationId xmlns:a16="http://schemas.microsoft.com/office/drawing/2014/main" id="{E1F716D0-AF64-40FD-BBD8-55FD2FD370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EF517022-CBBF-4429-B8C0-2FCA0244D7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57D518C8-9F11-47E4-9D31-A1A36D33830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C56406A-DDDA-4391-8A9F-E241398DA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3C3B0F1-3A89-4785-9DB3-8E0799E9A48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E4B2EB56-0098-40C6-A265-E3E343AB6CC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57703BA-024C-4997-8B49-34319E0D341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8B42FA5-0145-4A88-AC02-B11E9CF69C5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99733572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263508-3AB5-49EF-A3FF-D94F1CF7EAA9}"/>
              </a:ext>
            </a:extLst>
          </p:cNvPr>
          <p:cNvSpPr>
            <a:spLocks noGrp="1"/>
          </p:cNvSpPr>
          <p:nvPr>
            <p:ph idx="1"/>
          </p:nvPr>
        </p:nvSpPr>
        <p:spPr>
          <a:xfrm>
            <a:off x="457200" y="1714500"/>
            <a:ext cx="8229600" cy="4500562"/>
          </a:xfrm>
        </p:spPr>
        <p:txBody>
          <a:bodyPr/>
          <a:lstStyle/>
          <a:p>
            <a:r>
              <a:rPr lang="zh-CN" altLang="en-US" dirty="0"/>
              <a:t>键值对</a:t>
            </a:r>
            <a:r>
              <a:rPr lang="en-US" altLang="zh-CN" dirty="0"/>
              <a:t>&lt;key, value&gt;</a:t>
            </a:r>
            <a:r>
              <a:rPr lang="zh-CN" altLang="en-US" dirty="0"/>
              <a:t>的类型为</a:t>
            </a:r>
            <a:r>
              <a:rPr lang="en-US" altLang="zh-CN" dirty="0"/>
              <a:t>pair</a:t>
            </a:r>
            <a:r>
              <a:rPr lang="zh-CN" altLang="en-US" dirty="0"/>
              <a:t>，是</a:t>
            </a:r>
            <a:r>
              <a:rPr lang="en-US" altLang="zh-CN" dirty="0"/>
              <a:t>C++</a:t>
            </a:r>
            <a:r>
              <a:rPr lang="zh-CN" altLang="en-US" dirty="0"/>
              <a:t>标准模板库提供的数据类型</a:t>
            </a:r>
            <a:endParaRPr lang="en-US" altLang="zh-CN" dirty="0"/>
          </a:p>
          <a:p>
            <a:pPr lvl="1"/>
            <a:r>
              <a:rPr lang="zh-CN" altLang="en-US" dirty="0"/>
              <a:t>类型定义于头文件</a:t>
            </a:r>
            <a:r>
              <a:rPr lang="en-US" altLang="zh-CN" dirty="0"/>
              <a:t>utility</a:t>
            </a:r>
          </a:p>
          <a:p>
            <a:pPr lvl="1"/>
            <a:r>
              <a:rPr lang="zh-CN" altLang="en-US" dirty="0"/>
              <a:t>公有数据成员</a:t>
            </a:r>
            <a:r>
              <a:rPr lang="en-US" altLang="zh-CN" dirty="0"/>
              <a:t>first</a:t>
            </a:r>
            <a:r>
              <a:rPr lang="zh-CN" altLang="en-US" dirty="0"/>
              <a:t>和</a:t>
            </a:r>
            <a:r>
              <a:rPr lang="en-US" altLang="zh-CN" dirty="0"/>
              <a:t>second</a:t>
            </a:r>
            <a:r>
              <a:rPr lang="zh-CN" altLang="en-US" dirty="0"/>
              <a:t>，分别对应</a:t>
            </a:r>
            <a:r>
              <a:rPr lang="en-US" altLang="zh-CN" dirty="0"/>
              <a:t>key</a:t>
            </a:r>
            <a:r>
              <a:rPr lang="zh-CN" altLang="en-US" dirty="0"/>
              <a:t>和</a:t>
            </a:r>
            <a:r>
              <a:rPr lang="en-US" altLang="zh-CN" dirty="0"/>
              <a:t>value</a:t>
            </a:r>
          </a:p>
          <a:p>
            <a:pPr lvl="1"/>
            <a:r>
              <a:rPr lang="zh-CN" altLang="en-US" dirty="0"/>
              <a:t>公有函数成员</a:t>
            </a:r>
            <a:r>
              <a:rPr lang="en-US" altLang="zh-CN" dirty="0" err="1"/>
              <a:t>make_pair</a:t>
            </a:r>
            <a:r>
              <a:rPr lang="zh-CN" altLang="en-US" dirty="0"/>
              <a:t>可以创建</a:t>
            </a:r>
            <a:r>
              <a:rPr lang="en-US" altLang="zh-CN" dirty="0"/>
              <a:t>pair</a:t>
            </a:r>
            <a:r>
              <a:rPr lang="zh-CN" altLang="en-US" dirty="0"/>
              <a:t>对象</a:t>
            </a:r>
          </a:p>
        </p:txBody>
      </p:sp>
      <p:sp>
        <p:nvSpPr>
          <p:cNvPr id="3" name="标题 2">
            <a:extLst>
              <a:ext uri="{FF2B5EF4-FFF2-40B4-BE49-F238E27FC236}">
                <a16:creationId xmlns:a16="http://schemas.microsoft.com/office/drawing/2014/main" id="{C2FBFC82-9AAB-48A0-86BC-1C35DAF82A60}"/>
              </a:ext>
            </a:extLst>
          </p:cNvPr>
          <p:cNvSpPr>
            <a:spLocks noGrp="1"/>
          </p:cNvSpPr>
          <p:nvPr>
            <p:ph type="title"/>
          </p:nvPr>
        </p:nvSpPr>
        <p:spPr/>
        <p:txBody>
          <a:bodyPr/>
          <a:lstStyle/>
          <a:p>
            <a:r>
              <a:rPr lang="en-US" altLang="zh-CN" dirty="0"/>
              <a:t>pair</a:t>
            </a:r>
            <a:r>
              <a:rPr lang="zh-CN" altLang="en-US" dirty="0"/>
              <a:t>类型</a:t>
            </a:r>
          </a:p>
        </p:txBody>
      </p:sp>
      <p:sp>
        <p:nvSpPr>
          <p:cNvPr id="5" name="矩形 4">
            <a:hlinkClick r:id="" action="ppaction://noaction"/>
            <a:extLst>
              <a:ext uri="{FF2B5EF4-FFF2-40B4-BE49-F238E27FC236}">
                <a16:creationId xmlns:a16="http://schemas.microsoft.com/office/drawing/2014/main" id="{3659143C-03EA-4103-8FDD-25ECAAAED00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FA9BB7FF-D0F5-4AA3-B9A6-6B37D511872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A02DD42-6468-4F27-A4D7-4CE739CAF56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C32D0B76-AE90-4B88-BEE6-91685E7354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49DEC7B-0C85-49A3-8EF8-EF504B54D8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CE0A2FB-BEF1-43D0-92BD-036B3984BF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64E000-2E42-45B3-B3A6-80842890BC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6090A9BD-3826-4A8E-AD66-A4B5A0D9D2F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409372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518A64E-1198-4F75-8F73-6FF9F9A8EBD6}"/>
              </a:ext>
            </a:extLst>
          </p:cNvPr>
          <p:cNvSpPr>
            <a:spLocks noGrp="1"/>
          </p:cNvSpPr>
          <p:nvPr>
            <p:ph type="title"/>
          </p:nvPr>
        </p:nvSpPr>
        <p:spPr/>
        <p:txBody>
          <a:bodyPr/>
          <a:lstStyle/>
          <a:p>
            <a:r>
              <a:rPr lang="en-US" altLang="zh-CN" dirty="0"/>
              <a:t>Pair</a:t>
            </a:r>
            <a:r>
              <a:rPr lang="zh-CN" altLang="en-US" dirty="0"/>
              <a:t>类型的主要操作</a:t>
            </a:r>
          </a:p>
        </p:txBody>
      </p:sp>
      <p:graphicFrame>
        <p:nvGraphicFramePr>
          <p:cNvPr id="5" name="表格 4">
            <a:extLst>
              <a:ext uri="{FF2B5EF4-FFF2-40B4-BE49-F238E27FC236}">
                <a16:creationId xmlns:a16="http://schemas.microsoft.com/office/drawing/2014/main" id="{602327FD-548D-4D32-BB46-24A6473734B5}"/>
              </a:ext>
            </a:extLst>
          </p:cNvPr>
          <p:cNvGraphicFramePr>
            <a:graphicFrameLocks noGrp="1"/>
          </p:cNvGraphicFramePr>
          <p:nvPr>
            <p:extLst>
              <p:ext uri="{D42A27DB-BD31-4B8C-83A1-F6EECF244321}">
                <p14:modId xmlns:p14="http://schemas.microsoft.com/office/powerpoint/2010/main" val="2437619084"/>
              </p:ext>
            </p:extLst>
          </p:nvPr>
        </p:nvGraphicFramePr>
        <p:xfrm>
          <a:off x="143508" y="1956213"/>
          <a:ext cx="8856984" cy="431800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2708692246"/>
                    </a:ext>
                  </a:extLst>
                </a:gridCol>
                <a:gridCol w="5616624">
                  <a:extLst>
                    <a:ext uri="{9D8B030D-6E8A-4147-A177-3AD203B41FA5}">
                      <a16:colId xmlns:a16="http://schemas.microsoft.com/office/drawing/2014/main" val="3466476604"/>
                    </a:ext>
                  </a:extLst>
                </a:gridCol>
              </a:tblGrid>
              <a:tr h="370840">
                <a:tc>
                  <a:txBody>
                    <a:bodyPr/>
                    <a:lstStyle/>
                    <a:p>
                      <a:pPr algn="ctr"/>
                      <a:r>
                        <a:rPr lang="zh-CN" altLang="en-US" dirty="0">
                          <a:latin typeface="Courier New" panose="02070309020205020404" pitchFamily="49" charset="0"/>
                          <a:cs typeface="Courier New" panose="02070309020205020404" pitchFamily="49" charset="0"/>
                        </a:rPr>
                        <a:t>表达式</a:t>
                      </a:r>
                    </a:p>
                  </a:txBody>
                  <a:tcPr anchor="ctr"/>
                </a:tc>
                <a:tc>
                  <a:txBody>
                    <a:bodyPr/>
                    <a:lstStyle/>
                    <a:p>
                      <a:pPr algn="ctr"/>
                      <a:r>
                        <a:rPr lang="zh-CN" altLang="en-US" dirty="0">
                          <a:latin typeface="Courier New" panose="02070309020205020404" pitchFamily="49" charset="0"/>
                          <a:cs typeface="Courier New" panose="02070309020205020404" pitchFamily="49" charset="0"/>
                        </a:rPr>
                        <a:t>含义</a:t>
                      </a:r>
                    </a:p>
                  </a:txBody>
                  <a:tcPr anchor="ctr"/>
                </a:tc>
                <a:extLst>
                  <a:ext uri="{0D108BD9-81ED-4DB2-BD59-A6C34878D82A}">
                    <a16:rowId xmlns:a16="http://schemas.microsoft.com/office/drawing/2014/main" val="1013531356"/>
                  </a:ext>
                </a:extLst>
              </a:tr>
              <a:tr h="370840">
                <a:tc>
                  <a:txBody>
                    <a:bodyPr/>
                    <a:lstStyle/>
                    <a:p>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pair&lt;T1,T2&gt; p1;</a:t>
                      </a:r>
                      <a:endParaRPr lang="zh-CN" altLang="en-US" b="1"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创建一个空的pair对象，它的两个元素分别是T1和T2类型，采用值初始化</a:t>
                      </a:r>
                      <a:endParaRPr lang="zh-CN" alt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035315111"/>
                  </a:ext>
                </a:extLst>
              </a:tr>
              <a:tr h="370840">
                <a:tc>
                  <a:txBody>
                    <a:bodyPr/>
                    <a:lstStyle/>
                    <a:p>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pair&lt;T1,T2&gt; p1(v1,v2); </a:t>
                      </a:r>
                      <a:endParaRPr lang="zh-CN" altLang="en-US" b="1"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创建一个pair对象，它的两个元素分别是T1和T2类型，其中first成员初始化为v2，second成员初始化为v2。</a:t>
                      </a:r>
                      <a:endParaRPr lang="zh-CN" alt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520521889"/>
                  </a:ext>
                </a:extLst>
              </a:tr>
              <a:tr h="370840">
                <a:tc>
                  <a:txBody>
                    <a:bodyPr/>
                    <a:lstStyle/>
                    <a:p>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make_pair(v1,v2) </a:t>
                      </a:r>
                      <a:endParaRPr lang="zh-CN" altLang="en-US" b="1"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以v1,v2值创建一个新的pair对象，其元素类型分别是v1，v2类型</a:t>
                      </a:r>
                      <a:endParaRPr lang="zh-CN" alt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850530043"/>
                  </a:ext>
                </a:extLst>
              </a:tr>
              <a:tr h="370840">
                <a:tc>
                  <a:txBody>
                    <a:bodyPr/>
                    <a:lstStyle/>
                    <a:p>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p1&lt;p2 </a:t>
                      </a:r>
                      <a:endParaRPr lang="zh-CN" altLang="en-US" b="1"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两个pair对象之间的小于运算，遵循字典顺序</a:t>
                      </a:r>
                      <a:endParaRPr lang="zh-CN" alt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440137919"/>
                  </a:ext>
                </a:extLst>
              </a:tr>
              <a:tr h="370840">
                <a:tc>
                  <a:txBody>
                    <a:bodyPr/>
                    <a:lstStyle/>
                    <a:p>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p1==p2 </a:t>
                      </a:r>
                      <a:endParaRPr lang="zh-CN" altLang="en-US" b="1"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如果两个pair对象的first和second值依次相等，则它们相等</a:t>
                      </a:r>
                      <a:endParaRPr lang="zh-CN" alt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789567947"/>
                  </a:ext>
                </a:extLst>
              </a:tr>
              <a:tr h="370840">
                <a:tc>
                  <a:txBody>
                    <a:bodyPr/>
                    <a:lstStyle/>
                    <a:p>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p.first </a:t>
                      </a:r>
                      <a:endParaRPr lang="zh-CN" altLang="en-US" b="1"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返回p中名为first的数据成员</a:t>
                      </a:r>
                      <a:endParaRPr lang="zh-CN" alt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216958245"/>
                  </a:ext>
                </a:extLst>
              </a:tr>
              <a:tr h="370840">
                <a:tc>
                  <a:txBody>
                    <a:bodyPr/>
                    <a:lstStyle/>
                    <a:p>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p.second </a:t>
                      </a:r>
                      <a:endParaRPr lang="zh-CN" altLang="en-US" b="1"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返回p中名为second的数据成员</a:t>
                      </a:r>
                      <a:endParaRPr lang="zh-CN" altLang="en-US" b="1"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952247934"/>
                  </a:ext>
                </a:extLst>
              </a:tr>
            </a:tbl>
          </a:graphicData>
        </a:graphic>
      </p:graphicFrame>
      <p:sp>
        <p:nvSpPr>
          <p:cNvPr id="6" name="矩形 5">
            <a:hlinkClick r:id="" action="ppaction://noaction"/>
            <a:extLst>
              <a:ext uri="{FF2B5EF4-FFF2-40B4-BE49-F238E27FC236}">
                <a16:creationId xmlns:a16="http://schemas.microsoft.com/office/drawing/2014/main" id="{097604BD-4E70-4370-847A-7E91B1E8E6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13DEB95F-952F-4357-B8E0-1BE177C600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5FD14BD-A953-4D31-AA45-EBBB95892EB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27ED2EF-4CAC-4C16-BDC8-072166982E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7BB932F-5BD3-49CE-AB07-E7EC463EDA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24E8496F-9E3A-422A-AD07-58E114F7C19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79FFAA2-91E1-449E-B170-654D635D61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A8C13A5-F3AD-43D7-B704-C77B1100803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6954349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6DA6FC-F237-428C-8961-FB9CB771B6C3}"/>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9.15】</a:t>
            </a:r>
            <a:r>
              <a:rPr lang="zh-CN" altLang="en-US" dirty="0">
                <a:solidFill>
                  <a:srgbClr val="C00000"/>
                </a:solidFill>
              </a:rPr>
              <a:t>测试映射，分析程序的运行结果</a:t>
            </a:r>
          </a:p>
        </p:txBody>
      </p:sp>
      <p:sp>
        <p:nvSpPr>
          <p:cNvPr id="5" name="矩形 4">
            <a:extLst>
              <a:ext uri="{FF2B5EF4-FFF2-40B4-BE49-F238E27FC236}">
                <a16:creationId xmlns:a16="http://schemas.microsoft.com/office/drawing/2014/main" id="{485F0A97-5328-4E66-90CB-3C68BE94A425}"/>
              </a:ext>
            </a:extLst>
          </p:cNvPr>
          <p:cNvSpPr/>
          <p:nvPr/>
        </p:nvSpPr>
        <p:spPr>
          <a:xfrm>
            <a:off x="107504" y="1505685"/>
            <a:ext cx="8928992" cy="498598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&lt;map&gt;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&lt;string&gt;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map</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string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unsigned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long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long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"Donald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2024561111;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"Melania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2024561111;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"Francis"</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39066982;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"Elizabeth"</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4402079304832;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 president's number is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"Donald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auto</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&amp; person :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person.first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can be reached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person.second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A017847F-7183-4249-907D-B574A85E546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3C919606-9C39-4514-A00B-5AB5DAD541D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C1FC461D-1278-4851-BB6A-F2DF2AB451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3DC0C258-5620-4D3C-8780-1E5C1A73AC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E5BC9D33-8478-42A7-9453-C846178B67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43C2FB4B-4180-4B4F-A5CA-37ECE316E20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68EA65D-819A-4744-B84E-B768DF8BBD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3BEED57-8614-4AD6-95F0-68E88180F9B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0852316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FE4A531-F255-4645-964A-8A84BE4DFAD3}"/>
              </a:ext>
            </a:extLst>
          </p:cNvPr>
          <p:cNvSpPr/>
          <p:nvPr/>
        </p:nvSpPr>
        <p:spPr>
          <a:xfrm>
            <a:off x="485799" y="1412776"/>
            <a:ext cx="8285138" cy="3462486"/>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4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 president's number is 2024561111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Donald Trump can be reached at 2024561111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Elizabeth can be reached at 4402079304832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Francis can be reached at 39066982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Melania Trump can be reached at 2024561111</a:t>
            </a:r>
          </a:p>
        </p:txBody>
      </p:sp>
      <p:sp>
        <p:nvSpPr>
          <p:cNvPr id="6" name="矩形 5">
            <a:hlinkClick r:id="" action="ppaction://noaction"/>
            <a:extLst>
              <a:ext uri="{FF2B5EF4-FFF2-40B4-BE49-F238E27FC236}">
                <a16:creationId xmlns:a16="http://schemas.microsoft.com/office/drawing/2014/main" id="{3F51BC79-4532-4AA2-B258-DE1AD4DE2EA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BEED1D2-5F18-440D-A83A-2E9F739789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DE53F03E-43F2-4E56-8094-3EB22EB91C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963EF176-BE7C-4405-8AE8-7D35E1F9CFD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7F5FEE72-895B-46B7-A1AD-83CED632438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A9FDB1A5-DAA9-4EC3-BC23-34873401D28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AB4E7C6-B152-41FF-8D89-6932E95155D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C1A92343-A962-4C61-93C8-EC34D1293B5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0404473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B7AE44-2913-4630-8CC6-EFE22B9492B3}"/>
              </a:ext>
            </a:extLst>
          </p:cNvPr>
          <p:cNvSpPr>
            <a:spLocks noGrp="1"/>
          </p:cNvSpPr>
          <p:nvPr>
            <p:ph idx="1"/>
          </p:nvPr>
        </p:nvSpPr>
        <p:spPr>
          <a:xfrm>
            <a:off x="457200" y="1928813"/>
            <a:ext cx="8229600" cy="636091"/>
          </a:xfrm>
        </p:spPr>
        <p:txBody>
          <a:bodyPr/>
          <a:lstStyle/>
          <a:p>
            <a:r>
              <a:rPr lang="zh-CN" altLang="en-US" dirty="0"/>
              <a:t>按字典序统计下面这段文字中单词出现的次数</a:t>
            </a:r>
            <a:endParaRPr lang="en-US" altLang="zh-CN" dirty="0"/>
          </a:p>
        </p:txBody>
      </p:sp>
      <p:sp>
        <p:nvSpPr>
          <p:cNvPr id="3" name="标题 2">
            <a:extLst>
              <a:ext uri="{FF2B5EF4-FFF2-40B4-BE49-F238E27FC236}">
                <a16:creationId xmlns:a16="http://schemas.microsoft.com/office/drawing/2014/main" id="{04002FC0-3982-4CB8-BCCD-2C19DE3B3FB9}"/>
              </a:ext>
            </a:extLst>
          </p:cNvPr>
          <p:cNvSpPr>
            <a:spLocks noGrp="1"/>
          </p:cNvSpPr>
          <p:nvPr>
            <p:ph type="title"/>
          </p:nvPr>
        </p:nvSpPr>
        <p:spPr/>
        <p:txBody>
          <a:bodyPr/>
          <a:lstStyle/>
          <a:p>
            <a:r>
              <a:rPr lang="zh-CN" altLang="en-US" dirty="0"/>
              <a:t>练习</a:t>
            </a:r>
            <a:r>
              <a:rPr lang="en-US" altLang="zh-CN" dirty="0"/>
              <a:t>9.3</a:t>
            </a:r>
            <a:endParaRPr lang="zh-CN" altLang="en-US" dirty="0"/>
          </a:p>
        </p:txBody>
      </p:sp>
      <p:sp>
        <p:nvSpPr>
          <p:cNvPr id="5" name="矩形 4">
            <a:extLst>
              <a:ext uri="{FF2B5EF4-FFF2-40B4-BE49-F238E27FC236}">
                <a16:creationId xmlns:a16="http://schemas.microsoft.com/office/drawing/2014/main" id="{A40E0983-E09F-4688-8EC8-A3FD9C3FEBDA}"/>
              </a:ext>
            </a:extLst>
          </p:cNvPr>
          <p:cNvSpPr/>
          <p:nvPr/>
        </p:nvSpPr>
        <p:spPr>
          <a:xfrm>
            <a:off x="807063" y="2708047"/>
            <a:ext cx="7931224" cy="3170099"/>
          </a:xfrm>
          <a:prstGeom prst="rect">
            <a:avLst/>
          </a:prstGeom>
        </p:spPr>
        <p:txBody>
          <a:bodyPr wrap="square">
            <a:spAutoFit/>
          </a:bodyPr>
          <a:lstStyle/>
          <a:p>
            <a:r>
              <a:rPr lang="en-US" altLang="zh-CN" sz="2000" dirty="0"/>
              <a:t>It was the best of times, and it was the worst of times. It was the age of wisdom, and it was the age of foolishness. It was the epoch of belief, and it was the epoch of incredulity. It was the season of light, and it was the season of darkness. It was the spring of hope, and it was the winter of despair. We had everything before us, and we had nothing before us. We were all going direct to Heaven, and we were all going direct the other way. In short, the period was so far like the present period. That some of its noisiest authorities insisted on its being received, for good or for evil, in the superlative degree of comparison only.</a:t>
            </a:r>
          </a:p>
        </p:txBody>
      </p:sp>
      <p:sp>
        <p:nvSpPr>
          <p:cNvPr id="6" name="矩形 5">
            <a:hlinkClick r:id="" action="ppaction://noaction"/>
            <a:extLst>
              <a:ext uri="{FF2B5EF4-FFF2-40B4-BE49-F238E27FC236}">
                <a16:creationId xmlns:a16="http://schemas.microsoft.com/office/drawing/2014/main" id="{95685E29-A77F-467C-BE77-66E62DF67E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7F937A18-0F19-480E-A076-5FE8978A6A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E5AECF2-F093-4019-90CD-DE3DAA152ED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0564268D-55D8-44BC-A4FC-85304580A09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805EF578-0F7D-456F-896F-73FE4067E67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DC113367-74B9-4023-B55C-38590E9191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CB27198E-3FE5-401F-80B3-B9B83DB69F7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0B44AFF-1B69-494B-8F69-3B9F92FC5C4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9764903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solidFill>
                  <a:srgbClr val="FF0000"/>
                </a:solidFill>
              </a:rPr>
              <a:t>迭代器</a:t>
            </a:r>
            <a:r>
              <a:rPr kumimoji="1" lang="zh-CN" altLang="en-US" dirty="0"/>
              <a:t>（</a:t>
            </a:r>
            <a:r>
              <a:rPr kumimoji="1" lang="en-US" altLang="zh-CN" dirty="0"/>
              <a:t>iterator</a:t>
            </a:r>
            <a:r>
              <a:rPr kumimoji="1" lang="zh-CN" altLang="en-US" dirty="0"/>
              <a:t>）是</a:t>
            </a:r>
            <a:r>
              <a:rPr kumimoji="1" lang="en-US" altLang="zh-CN" dirty="0"/>
              <a:t>STL</a:t>
            </a:r>
            <a:r>
              <a:rPr kumimoji="1" lang="zh-CN" altLang="en-US" dirty="0"/>
              <a:t>的一个重要组成部分。在</a:t>
            </a:r>
            <a:r>
              <a:rPr kumimoji="1" lang="en-US" altLang="zh-CN" dirty="0"/>
              <a:t>STL</a:t>
            </a:r>
            <a:r>
              <a:rPr kumimoji="1" lang="zh-CN" altLang="en-US" dirty="0"/>
              <a:t>中，迭代器如同一个特殊的</a:t>
            </a:r>
            <a:r>
              <a:rPr kumimoji="1" lang="zh-CN" altLang="en-US" dirty="0">
                <a:solidFill>
                  <a:srgbClr val="FF0000"/>
                </a:solidFill>
              </a:rPr>
              <a:t>指针</a:t>
            </a:r>
            <a:r>
              <a:rPr kumimoji="1" lang="zh-CN" altLang="en-US" dirty="0"/>
              <a:t>（用以指向容器中某个位置的数据元素，也有人据此将之意译为“</a:t>
            </a:r>
            <a:r>
              <a:rPr kumimoji="1" lang="zh-CN" altLang="en-US" dirty="0">
                <a:solidFill>
                  <a:srgbClr val="FF0000"/>
                </a:solidFill>
              </a:rPr>
              <a:t>泛型指针</a:t>
            </a:r>
            <a:r>
              <a:rPr kumimoji="1" lang="zh-CN" altLang="en-US" dirty="0"/>
              <a:t>”、“指位器”或“游标”），可以用来存取容器内存储的数据。每种容器都定义了自己的迭代器。迭代器和指针很像，功能很像指针，但是实际上，迭代器是通过重载一元的“</a:t>
            </a:r>
            <a:r>
              <a:rPr kumimoji="1" lang="zh-CN" altLang="en-US" b="1" dirty="0">
                <a:latin typeface="Courier New" panose="02070309020205020404" pitchFamily="49" charset="0"/>
                <a:cs typeface="Courier New" panose="02070309020205020404" pitchFamily="49" charset="0"/>
              </a:rPr>
              <a:t>*</a:t>
            </a:r>
            <a:r>
              <a:rPr kumimoji="1" lang="zh-CN" altLang="en-US" dirty="0"/>
              <a:t>”和“</a:t>
            </a:r>
            <a:r>
              <a:rPr kumimoji="1" lang="en-US" altLang="zh-CN" b="1" dirty="0">
                <a:latin typeface="Courier New" panose="02070309020205020404" pitchFamily="49" charset="0"/>
                <a:cs typeface="Courier New" panose="02070309020205020404" pitchFamily="49" charset="0"/>
              </a:rPr>
              <a:t>-&gt;</a:t>
            </a:r>
            <a:r>
              <a:rPr kumimoji="1" lang="zh-CN" altLang="en-US" dirty="0"/>
              <a:t>”来从容器中间接地返回一个值</a:t>
            </a:r>
          </a:p>
        </p:txBody>
      </p:sp>
      <p:sp>
        <p:nvSpPr>
          <p:cNvPr id="4" name="矩形 3">
            <a:hlinkClick r:id="" action="ppaction://noaction"/>
            <a:extLst>
              <a:ext uri="{FF2B5EF4-FFF2-40B4-BE49-F238E27FC236}">
                <a16:creationId xmlns:a16="http://schemas.microsoft.com/office/drawing/2014/main" id="{CD904421-FD88-4801-AE33-AC55171972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A1D60480-001A-433A-8890-A7897F67BE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BE9DB22-874E-4C9B-AF0F-77345606FE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1A66C472-313C-49ED-8EE5-4719244FD73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73C0A42D-7F40-4E60-8BA7-B99464BA2AD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D0A98AFB-E9B4-4C05-AF99-91ED22F5447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5D3B4F9-7E51-47CB-91D2-3C46A348955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72B2D35-78DF-4B0D-A49F-28CB0C0DB9C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9.3】</a:t>
            </a:r>
            <a:r>
              <a:rPr lang="zh-CN" altLang="en-US" dirty="0">
                <a:solidFill>
                  <a:srgbClr val="C00000"/>
                </a:solidFill>
              </a:rPr>
              <a:t>定义两个函数模板，它们都叫做</a:t>
            </a:r>
            <a:r>
              <a:rPr lang="en-US" altLang="zh-CN" dirty="0">
                <a:solidFill>
                  <a:srgbClr val="C00000"/>
                </a:solidFill>
              </a:rPr>
              <a:t>sum，</a:t>
            </a:r>
            <a:r>
              <a:rPr lang="zh-CN" altLang="en-US" dirty="0">
                <a:solidFill>
                  <a:srgbClr val="C00000"/>
                </a:solidFill>
              </a:rPr>
              <a:t>都使用了一个类型参数</a:t>
            </a:r>
            <a:r>
              <a:rPr lang="en-US" altLang="zh-CN" dirty="0">
                <a:solidFill>
                  <a:srgbClr val="C00000"/>
                </a:solidFill>
              </a:rPr>
              <a:t>Type，</a:t>
            </a:r>
            <a:r>
              <a:rPr lang="zh-CN" altLang="en-US" dirty="0">
                <a:solidFill>
                  <a:srgbClr val="C00000"/>
                </a:solidFill>
              </a:rPr>
              <a:t>但两者的形参个数不同，</a:t>
            </a:r>
            <a:r>
              <a:rPr lang="en-US" altLang="zh-CN" dirty="0">
                <a:solidFill>
                  <a:srgbClr val="C00000"/>
                </a:solidFill>
              </a:rPr>
              <a:t>C++</a:t>
            </a:r>
            <a:r>
              <a:rPr lang="zh-CN" altLang="en-US" dirty="0">
                <a:solidFill>
                  <a:srgbClr val="C00000"/>
                </a:solidFill>
              </a:rPr>
              <a:t>允许使用这种函数模板重载的方法。</a:t>
            </a:r>
            <a:endParaRPr lang="en-US" altLang="zh-CN" dirty="0">
              <a:solidFill>
                <a:srgbClr val="C00000"/>
              </a:solidFill>
            </a:endParaRPr>
          </a:p>
          <a:p>
            <a:pPr lvl="1"/>
            <a:r>
              <a:rPr lang="zh-CN" altLang="en-US" dirty="0"/>
              <a:t>注意，参数表中允许出现与类型形参</a:t>
            </a:r>
            <a:r>
              <a:rPr lang="en-US" altLang="zh-CN" dirty="0"/>
              <a:t>Type</a:t>
            </a:r>
            <a:r>
              <a:rPr lang="zh-CN" altLang="en-US" dirty="0"/>
              <a:t>无关的其它类型的参数，如“</a:t>
            </a:r>
            <a:r>
              <a:rPr lang="en-US" altLang="zh-CN" dirty="0" err="1"/>
              <a:t>int</a:t>
            </a:r>
            <a:r>
              <a:rPr lang="en-US" altLang="zh-CN" dirty="0"/>
              <a:t> size”。</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函数模板的重载</a:t>
            </a:r>
          </a:p>
        </p:txBody>
      </p:sp>
      <p:sp>
        <p:nvSpPr>
          <p:cNvPr id="4" name="矩形 3">
            <a:hlinkClick r:id="rId2" action="ppaction://hlinksldjump"/>
            <a:extLst>
              <a:ext uri="{FF2B5EF4-FFF2-40B4-BE49-F238E27FC236}">
                <a16:creationId xmlns:a16="http://schemas.microsoft.com/office/drawing/2014/main" id="{6AE27397-7402-4467-A4DF-9029439BBD1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1285AC61-1AD0-450E-8E2E-8A467A2500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1D4C4A56-41DA-47FE-ACBF-1F4E59C3ECE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B3E9A259-F2D5-45A5-BE10-E0DB9BF4919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01F17CA3-8EC6-4C53-8031-99CD82CCFD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7D58D748-B326-412F-ADBD-FBDC6F2117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D0BEC2F4-1581-42C9-9D35-B2EEF0B50E2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C6B6D85F-0BBE-4158-B0D1-1C1A63BF7B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8479146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t>不同的容器，</a:t>
            </a:r>
            <a:r>
              <a:rPr kumimoji="1" lang="en-US" altLang="zh-CN" dirty="0"/>
              <a:t>STL</a:t>
            </a:r>
            <a:r>
              <a:rPr kumimoji="1" lang="zh-CN" altLang="en-US" dirty="0"/>
              <a:t>提供的</a:t>
            </a:r>
            <a:r>
              <a:rPr kumimoji="1" lang="zh-CN" altLang="en-US" dirty="0">
                <a:solidFill>
                  <a:srgbClr val="FF0000"/>
                </a:solidFill>
              </a:rPr>
              <a:t>迭代器功能</a:t>
            </a:r>
            <a:r>
              <a:rPr kumimoji="1" lang="zh-CN" altLang="en-US" dirty="0"/>
              <a:t>各不相同。对于</a:t>
            </a:r>
            <a:r>
              <a:rPr kumimoji="1" lang="en-US" altLang="zh-CN" dirty="0"/>
              <a:t>vector</a:t>
            </a:r>
            <a:r>
              <a:rPr kumimoji="1" lang="zh-CN" altLang="en-US" dirty="0"/>
              <a:t>容器，可以使用“</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中的任何一种操作符和“</a:t>
            </a:r>
            <a:r>
              <a:rPr kumimoji="1" lang="en-US" altLang="zh-CN" dirty="0"/>
              <a:t>&lt;”</a:t>
            </a:r>
            <a:r>
              <a:rPr kumimoji="1" lang="zh-CN" altLang="en-US" dirty="0"/>
              <a:t>、“</a:t>
            </a:r>
            <a:r>
              <a:rPr kumimoji="1" lang="en-US" altLang="zh-CN" dirty="0"/>
              <a:t>&lt;=”</a:t>
            </a:r>
            <a:r>
              <a:rPr kumimoji="1" lang="zh-CN" altLang="en-US" dirty="0"/>
              <a:t>、“</a:t>
            </a:r>
            <a:r>
              <a:rPr kumimoji="1" lang="en-US" altLang="zh-CN" dirty="0"/>
              <a:t>&gt;”</a:t>
            </a:r>
            <a:r>
              <a:rPr kumimoji="1" lang="zh-CN" altLang="en-US" dirty="0"/>
              <a:t>、“</a:t>
            </a:r>
            <a:r>
              <a:rPr kumimoji="1" lang="en-US" altLang="zh-CN" dirty="0"/>
              <a:t>&gt;=”</a:t>
            </a:r>
            <a:r>
              <a:rPr kumimoji="1" lang="zh-CN" altLang="en-US" dirty="0"/>
              <a:t>、“</a:t>
            </a:r>
            <a:r>
              <a:rPr kumimoji="1" lang="en-US" altLang="zh-CN" dirty="0"/>
              <a:t>==”</a:t>
            </a:r>
            <a:r>
              <a:rPr kumimoji="1" lang="zh-CN" altLang="en-US" dirty="0"/>
              <a:t>、“</a:t>
            </a:r>
            <a:r>
              <a:rPr kumimoji="1" lang="en-US" altLang="zh-CN" dirty="0"/>
              <a:t>!=”</a:t>
            </a:r>
            <a:r>
              <a:rPr kumimoji="1" lang="zh-CN" altLang="en-US" dirty="0"/>
              <a:t>等比较运算符。</a:t>
            </a:r>
            <a:r>
              <a:rPr kumimoji="1" lang="en-US" altLang="zh-CN" dirty="0"/>
              <a:t>list</a:t>
            </a:r>
            <a:r>
              <a:rPr kumimoji="1" lang="zh-CN" altLang="en-US" dirty="0"/>
              <a:t>容器是一个标准双向链表，其迭代器也是双向的，但不能进行加、减运算，不像</a:t>
            </a:r>
            <a:r>
              <a:rPr kumimoji="1" lang="en-US" altLang="zh-CN" dirty="0"/>
              <a:t>vector</a:t>
            </a:r>
            <a:r>
              <a:rPr kumimoji="1" lang="zh-CN" altLang="en-US" dirty="0"/>
              <a:t>迭代器那样能够随机访问容器中的数据元素。</a:t>
            </a:r>
            <a:r>
              <a:rPr kumimoji="1" lang="en-US" altLang="zh-CN" dirty="0" err="1"/>
              <a:t>deque</a:t>
            </a:r>
            <a:r>
              <a:rPr kumimoji="1" lang="zh-CN" altLang="en-US" dirty="0"/>
              <a:t>容器的迭代器与</a:t>
            </a:r>
            <a:r>
              <a:rPr kumimoji="1" lang="en-US" altLang="zh-CN" dirty="0"/>
              <a:t>vector</a:t>
            </a:r>
            <a:r>
              <a:rPr kumimoji="1" lang="zh-CN" altLang="en-US" dirty="0"/>
              <a:t>容器类似，但应用相对较少。</a:t>
            </a:r>
          </a:p>
        </p:txBody>
      </p:sp>
      <p:sp>
        <p:nvSpPr>
          <p:cNvPr id="4" name="矩形 3">
            <a:hlinkClick r:id="" action="ppaction://noaction"/>
            <a:extLst>
              <a:ext uri="{FF2B5EF4-FFF2-40B4-BE49-F238E27FC236}">
                <a16:creationId xmlns:a16="http://schemas.microsoft.com/office/drawing/2014/main" id="{E782E639-A300-4136-9565-CBAABDCA66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AA2005FE-778A-4051-8FAF-6ADBFE6319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58C64E5A-56FC-4175-863D-EA8E8480F8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FF55F002-5F23-41FC-AE7F-86C9106952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72DFD46-A408-498A-BB77-DFD939EA79B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21FDCA6F-2197-446E-9738-16AE6D3F40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73F54BA-DA9C-4021-BD85-15A697935EA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1EB5C55-91C1-45C9-B215-60BBBC5FAB6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50D0AC-D0B7-42D9-B530-BA3BD8829293}"/>
              </a:ext>
            </a:extLst>
          </p:cNvPr>
          <p:cNvSpPr>
            <a:spLocks noGrp="1"/>
          </p:cNvSpPr>
          <p:nvPr>
            <p:ph idx="1"/>
          </p:nvPr>
        </p:nvSpPr>
        <p:spPr>
          <a:xfrm>
            <a:off x="457200" y="1772816"/>
            <a:ext cx="8229600" cy="4500562"/>
          </a:xfrm>
        </p:spPr>
        <p:txBody>
          <a:bodyPr/>
          <a:lstStyle/>
          <a:p>
            <a:r>
              <a:rPr lang="zh-CN" altLang="en-US" dirty="0"/>
              <a:t>输入迭代器</a:t>
            </a:r>
            <a:endParaRPr lang="en-US" altLang="zh-CN" dirty="0"/>
          </a:p>
          <a:p>
            <a:pPr lvl="1"/>
            <a:r>
              <a:rPr lang="zh-CN" altLang="en-US" dirty="0"/>
              <a:t>提供对数据的只读访问</a:t>
            </a:r>
            <a:endParaRPr lang="en-US" altLang="zh-CN" dirty="0"/>
          </a:p>
          <a:p>
            <a:r>
              <a:rPr lang="zh-CN" altLang="en-US" dirty="0"/>
              <a:t>输出迭代器</a:t>
            </a:r>
            <a:endParaRPr lang="en-US" altLang="zh-CN" dirty="0"/>
          </a:p>
          <a:p>
            <a:pPr lvl="1"/>
            <a:r>
              <a:rPr lang="zh-CN" altLang="en-US" dirty="0"/>
              <a:t>提供对数据的只写访问</a:t>
            </a:r>
            <a:endParaRPr lang="en-US" altLang="zh-CN" dirty="0"/>
          </a:p>
          <a:p>
            <a:r>
              <a:rPr lang="zh-CN" altLang="en-US" dirty="0"/>
              <a:t>前向迭代器</a:t>
            </a:r>
            <a:endParaRPr lang="en-US" altLang="zh-CN" dirty="0"/>
          </a:p>
          <a:p>
            <a:pPr lvl="1"/>
            <a:r>
              <a:rPr lang="zh-CN" altLang="en-US" dirty="0"/>
              <a:t>提供</a:t>
            </a:r>
            <a:r>
              <a:rPr lang="zh-CN" altLang="en-US" dirty="0">
                <a:solidFill>
                  <a:srgbClr val="0033CC"/>
                </a:solidFill>
              </a:rPr>
              <a:t>读写</a:t>
            </a:r>
            <a:r>
              <a:rPr lang="zh-CN" altLang="en-US" dirty="0"/>
              <a:t>操作，并能</a:t>
            </a:r>
            <a:r>
              <a:rPr lang="zh-CN" altLang="en-US" dirty="0">
                <a:solidFill>
                  <a:srgbClr val="0033CC"/>
                </a:solidFill>
              </a:rPr>
              <a:t>一次一个地向前推进</a:t>
            </a:r>
            <a:r>
              <a:rPr lang="zh-CN" altLang="en-US" dirty="0"/>
              <a:t>迭代器</a:t>
            </a:r>
            <a:endParaRPr lang="en-US" altLang="zh-CN" dirty="0"/>
          </a:p>
          <a:p>
            <a:r>
              <a:rPr lang="zh-CN" altLang="en-US" dirty="0"/>
              <a:t>双向迭代器</a:t>
            </a:r>
            <a:endParaRPr lang="en-US" altLang="zh-CN" dirty="0"/>
          </a:p>
          <a:p>
            <a:pPr lvl="1"/>
            <a:r>
              <a:rPr lang="zh-CN" altLang="en-US" dirty="0"/>
              <a:t>提供</a:t>
            </a:r>
            <a:r>
              <a:rPr lang="zh-CN" altLang="en-US" dirty="0">
                <a:solidFill>
                  <a:srgbClr val="0033CC"/>
                </a:solidFill>
              </a:rPr>
              <a:t>读写</a:t>
            </a:r>
            <a:r>
              <a:rPr lang="zh-CN" altLang="en-US" dirty="0"/>
              <a:t>操作，并能</a:t>
            </a:r>
            <a:r>
              <a:rPr lang="zh-CN" altLang="en-US" dirty="0">
                <a:solidFill>
                  <a:srgbClr val="0033CC"/>
                </a:solidFill>
              </a:rPr>
              <a:t>一次一个地向前和向后</a:t>
            </a:r>
            <a:r>
              <a:rPr lang="zh-CN" altLang="en-US" dirty="0"/>
              <a:t>移动</a:t>
            </a:r>
            <a:endParaRPr lang="en-US" altLang="zh-CN" dirty="0"/>
          </a:p>
          <a:p>
            <a:r>
              <a:rPr lang="zh-CN" altLang="en-US" dirty="0"/>
              <a:t>随机访问迭代器</a:t>
            </a:r>
            <a:endParaRPr lang="en-US" altLang="zh-CN" dirty="0"/>
          </a:p>
          <a:p>
            <a:pPr lvl="1"/>
            <a:r>
              <a:rPr lang="zh-CN" altLang="en-US" dirty="0"/>
              <a:t>提供</a:t>
            </a:r>
            <a:r>
              <a:rPr lang="zh-CN" altLang="en-US" dirty="0">
                <a:solidFill>
                  <a:srgbClr val="0033CC"/>
                </a:solidFill>
              </a:rPr>
              <a:t>读写</a:t>
            </a:r>
            <a:r>
              <a:rPr lang="zh-CN" altLang="en-US" dirty="0"/>
              <a:t>操作，并能在数据中</a:t>
            </a:r>
            <a:r>
              <a:rPr lang="zh-CN" altLang="en-US" dirty="0">
                <a:solidFill>
                  <a:srgbClr val="0033CC"/>
                </a:solidFill>
              </a:rPr>
              <a:t>随机</a:t>
            </a:r>
            <a:r>
              <a:rPr lang="zh-CN" altLang="en-US" dirty="0"/>
              <a:t>移动</a:t>
            </a:r>
          </a:p>
        </p:txBody>
      </p:sp>
      <p:sp>
        <p:nvSpPr>
          <p:cNvPr id="3" name="标题 2">
            <a:extLst>
              <a:ext uri="{FF2B5EF4-FFF2-40B4-BE49-F238E27FC236}">
                <a16:creationId xmlns:a16="http://schemas.microsoft.com/office/drawing/2014/main" id="{FAC1373B-0B0B-43B6-95DB-4645550A0B6A}"/>
              </a:ext>
            </a:extLst>
          </p:cNvPr>
          <p:cNvSpPr>
            <a:spLocks noGrp="1"/>
          </p:cNvSpPr>
          <p:nvPr>
            <p:ph type="title"/>
          </p:nvPr>
        </p:nvSpPr>
        <p:spPr/>
        <p:txBody>
          <a:bodyPr/>
          <a:lstStyle/>
          <a:p>
            <a:r>
              <a:rPr lang="zh-CN" altLang="en-US" dirty="0"/>
              <a:t>迭代器的类别</a:t>
            </a:r>
          </a:p>
        </p:txBody>
      </p:sp>
      <p:sp>
        <p:nvSpPr>
          <p:cNvPr id="5" name="矩形 4">
            <a:hlinkClick r:id="" action="ppaction://noaction"/>
            <a:extLst>
              <a:ext uri="{FF2B5EF4-FFF2-40B4-BE49-F238E27FC236}">
                <a16:creationId xmlns:a16="http://schemas.microsoft.com/office/drawing/2014/main" id="{392E65C9-A7EB-4589-9AB8-5931390BD4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5942D3D9-9130-4020-98EA-C986B31A7A2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78DEDF4-FA42-48D4-8EA7-073061EC12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24ED5F8A-5114-4658-8862-B0FAE3277D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8E5F283-DAA3-4D18-8B8D-B0A946DA81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F082FE4-CD06-4C1F-AEC0-A9E9F0CDBCF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D47BD80-6A12-40A2-9988-95F9BAAFCD9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539F424-5E71-4B0B-A9CE-51F425071A6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05491792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74C72D9-2A98-4432-9375-4A6F1F129E24}"/>
              </a:ext>
            </a:extLst>
          </p:cNvPr>
          <p:cNvPicPr>
            <a:picLocks noChangeAspect="1"/>
          </p:cNvPicPr>
          <p:nvPr/>
        </p:nvPicPr>
        <p:blipFill>
          <a:blip r:embed="rId2"/>
          <a:stretch>
            <a:fillRect/>
          </a:stretch>
        </p:blipFill>
        <p:spPr>
          <a:xfrm>
            <a:off x="1979712" y="1052736"/>
            <a:ext cx="6689674" cy="5373216"/>
          </a:xfrm>
          <a:prstGeom prst="rect">
            <a:avLst/>
          </a:prstGeom>
        </p:spPr>
      </p:pic>
      <p:sp>
        <p:nvSpPr>
          <p:cNvPr id="6" name="标题 2">
            <a:extLst>
              <a:ext uri="{FF2B5EF4-FFF2-40B4-BE49-F238E27FC236}">
                <a16:creationId xmlns:a16="http://schemas.microsoft.com/office/drawing/2014/main" id="{2CAE2094-265A-432C-B092-ED06D510571F}"/>
              </a:ext>
            </a:extLst>
          </p:cNvPr>
          <p:cNvSpPr>
            <a:spLocks noGrp="1"/>
          </p:cNvSpPr>
          <p:nvPr>
            <p:ph type="title"/>
          </p:nvPr>
        </p:nvSpPr>
        <p:spPr>
          <a:xfrm>
            <a:off x="457200" y="1000125"/>
            <a:ext cx="8229600" cy="714375"/>
          </a:xfrm>
        </p:spPr>
        <p:txBody>
          <a:bodyPr/>
          <a:lstStyle/>
          <a:p>
            <a:r>
              <a:rPr lang="zh-CN" altLang="en-US" dirty="0"/>
              <a:t>迭代器的操作</a:t>
            </a:r>
          </a:p>
        </p:txBody>
      </p:sp>
      <p:sp>
        <p:nvSpPr>
          <p:cNvPr id="7" name="矩形 6">
            <a:hlinkClick r:id="" action="ppaction://noaction"/>
            <a:extLst>
              <a:ext uri="{FF2B5EF4-FFF2-40B4-BE49-F238E27FC236}">
                <a16:creationId xmlns:a16="http://schemas.microsoft.com/office/drawing/2014/main" id="{A8FBC5AC-E75F-43E4-8780-1F6263915D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1228FB61-5C2E-4817-AAF8-13BE7904AC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8AA4AD09-60A7-494D-B050-F12428E14B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B88C358E-E5D8-433A-8335-CE7D0BD8357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B4E47396-B73F-4ED3-A4A3-92D72D2A9F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C1941785-BFC8-4029-BF6F-3E5DCEC87C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38598EB1-E9A4-42DA-95D9-5355DE000CE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F2DBB842-95C0-44D1-B0FD-5FACE2E44F2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9100050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559C290-BF7E-410E-9D99-CEE085816BEC}"/>
              </a:ext>
            </a:extLst>
          </p:cNvPr>
          <p:cNvSpPr>
            <a:spLocks noGrp="1"/>
          </p:cNvSpPr>
          <p:nvPr>
            <p:ph type="title"/>
          </p:nvPr>
        </p:nvSpPr>
        <p:spPr/>
        <p:txBody>
          <a:bodyPr/>
          <a:lstStyle/>
          <a:p>
            <a:r>
              <a:rPr lang="zh-CN" altLang="en-US" dirty="0"/>
              <a:t>迭代器与容器</a:t>
            </a:r>
          </a:p>
        </p:txBody>
      </p:sp>
      <p:graphicFrame>
        <p:nvGraphicFramePr>
          <p:cNvPr id="5" name="表格 4">
            <a:extLst>
              <a:ext uri="{FF2B5EF4-FFF2-40B4-BE49-F238E27FC236}">
                <a16:creationId xmlns:a16="http://schemas.microsoft.com/office/drawing/2014/main" id="{E1431ABF-A799-4166-B4E6-6F7273AF42F7}"/>
              </a:ext>
            </a:extLst>
          </p:cNvPr>
          <p:cNvGraphicFramePr>
            <a:graphicFrameLocks noGrp="1"/>
          </p:cNvGraphicFramePr>
          <p:nvPr>
            <p:extLst>
              <p:ext uri="{D42A27DB-BD31-4B8C-83A1-F6EECF244321}">
                <p14:modId xmlns:p14="http://schemas.microsoft.com/office/powerpoint/2010/main" val="2141482565"/>
              </p:ext>
            </p:extLst>
          </p:nvPr>
        </p:nvGraphicFramePr>
        <p:xfrm>
          <a:off x="611559" y="1916832"/>
          <a:ext cx="7786316" cy="4187264"/>
        </p:xfrm>
        <a:graphic>
          <a:graphicData uri="http://schemas.openxmlformats.org/drawingml/2006/table">
            <a:tbl>
              <a:tblPr firstRow="1" bandRow="1">
                <a:tableStyleId>{5C22544A-7EE6-4342-B048-85BDC9FD1C3A}</a:tableStyleId>
              </a:tblPr>
              <a:tblGrid>
                <a:gridCol w="3893158">
                  <a:extLst>
                    <a:ext uri="{9D8B030D-6E8A-4147-A177-3AD203B41FA5}">
                      <a16:colId xmlns:a16="http://schemas.microsoft.com/office/drawing/2014/main" val="1737648655"/>
                    </a:ext>
                  </a:extLst>
                </a:gridCol>
                <a:gridCol w="3893158">
                  <a:extLst>
                    <a:ext uri="{9D8B030D-6E8A-4147-A177-3AD203B41FA5}">
                      <a16:colId xmlns:a16="http://schemas.microsoft.com/office/drawing/2014/main" val="1434818343"/>
                    </a:ext>
                  </a:extLst>
                </a:gridCol>
              </a:tblGrid>
              <a:tr h="370840">
                <a:tc>
                  <a:txBody>
                    <a:bodyPr/>
                    <a:lstStyle/>
                    <a:p>
                      <a:pPr algn="ctr"/>
                      <a:r>
                        <a:rPr lang="zh-CN" altLang="en-US" dirty="0"/>
                        <a:t>容器</a:t>
                      </a:r>
                    </a:p>
                  </a:txBody>
                  <a:tcPr anchor="ctr"/>
                </a:tc>
                <a:tc>
                  <a:txBody>
                    <a:bodyPr/>
                    <a:lstStyle/>
                    <a:p>
                      <a:pPr algn="ctr"/>
                      <a:r>
                        <a:rPr lang="zh-CN" altLang="en-US" dirty="0"/>
                        <a:t>支持的迭代器</a:t>
                      </a:r>
                    </a:p>
                  </a:txBody>
                  <a:tcPr anchor="ctr"/>
                </a:tc>
                <a:extLst>
                  <a:ext uri="{0D108BD9-81ED-4DB2-BD59-A6C34878D82A}">
                    <a16:rowId xmlns:a16="http://schemas.microsoft.com/office/drawing/2014/main" val="2631185148"/>
                  </a:ext>
                </a:extLst>
              </a:tr>
              <a:tr h="370840">
                <a:tc>
                  <a:txBody>
                    <a:bodyPr/>
                    <a:lstStyle/>
                    <a:p>
                      <a:r>
                        <a:rPr lang="en-US" altLang="zh-CN" dirty="0"/>
                        <a:t>array</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1578106297"/>
                  </a:ext>
                </a:extLst>
              </a:tr>
              <a:tr h="370840">
                <a:tc>
                  <a:txBody>
                    <a:bodyPr/>
                    <a:lstStyle/>
                    <a:p>
                      <a:r>
                        <a:rPr lang="en-US" altLang="zh-CN" dirty="0"/>
                        <a:t>vector</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3450556097"/>
                  </a:ext>
                </a:extLst>
              </a:tr>
              <a:tr h="370840">
                <a:tc>
                  <a:txBody>
                    <a:bodyPr/>
                    <a:lstStyle/>
                    <a:p>
                      <a:r>
                        <a:rPr lang="en-US" altLang="zh-CN" dirty="0"/>
                        <a:t>deque</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2604547027"/>
                  </a:ext>
                </a:extLst>
              </a:tr>
              <a:tr h="370840">
                <a:tc>
                  <a:txBody>
                    <a:bodyPr/>
                    <a:lstStyle/>
                    <a:p>
                      <a:r>
                        <a:rPr lang="en-US" altLang="zh-CN" dirty="0"/>
                        <a:t>list</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3854681308"/>
                  </a:ext>
                </a:extLst>
              </a:tr>
              <a:tr h="370840">
                <a:tc>
                  <a:txBody>
                    <a:bodyPr/>
                    <a:lstStyle/>
                    <a:p>
                      <a:r>
                        <a:rPr lang="en-US" altLang="zh-CN" dirty="0" err="1"/>
                        <a:t>forwad_list</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836775637"/>
                  </a:ext>
                </a:extLst>
              </a:tr>
              <a:tr h="370840">
                <a:tc>
                  <a:txBody>
                    <a:bodyPr/>
                    <a:lstStyle/>
                    <a:p>
                      <a:r>
                        <a:rPr lang="en-US" altLang="zh-CN" dirty="0"/>
                        <a:t>set/multiset</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3345511208"/>
                  </a:ext>
                </a:extLst>
              </a:tr>
              <a:tr h="370840">
                <a:tc>
                  <a:txBody>
                    <a:bodyPr/>
                    <a:lstStyle/>
                    <a:p>
                      <a:r>
                        <a:rPr lang="en-US" altLang="zh-CN" dirty="0"/>
                        <a:t>map/multimap</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4148664312"/>
                  </a:ext>
                </a:extLst>
              </a:tr>
              <a:tr h="370840">
                <a:tc>
                  <a:txBody>
                    <a:bodyPr/>
                    <a:lstStyle/>
                    <a:p>
                      <a:r>
                        <a:rPr lang="en-US" altLang="zh-CN" dirty="0" err="1"/>
                        <a:t>unordered_set</a:t>
                      </a:r>
                      <a:r>
                        <a:rPr lang="en-US" altLang="zh-CN" dirty="0"/>
                        <a:t>/multiset</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5464021"/>
                  </a:ext>
                </a:extLst>
              </a:tr>
              <a:tr h="478864">
                <a:tc>
                  <a:txBody>
                    <a:bodyPr/>
                    <a:lstStyle/>
                    <a:p>
                      <a:r>
                        <a:rPr lang="en-US" altLang="zh-CN" dirty="0" err="1"/>
                        <a:t>unordered_map</a:t>
                      </a:r>
                      <a:r>
                        <a:rPr lang="en-US" altLang="zh-CN" dirty="0"/>
                        <a:t>/multimap</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3983801087"/>
                  </a:ext>
                </a:extLst>
              </a:tr>
              <a:tr h="370840">
                <a:tc>
                  <a:txBody>
                    <a:bodyPr/>
                    <a:lstStyle/>
                    <a:p>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1808820670"/>
                  </a:ext>
                </a:extLst>
              </a:tr>
            </a:tbl>
          </a:graphicData>
        </a:graphic>
      </p:graphicFrame>
      <p:sp>
        <p:nvSpPr>
          <p:cNvPr id="6" name="矩形 5">
            <a:hlinkClick r:id="" action="ppaction://noaction"/>
            <a:extLst>
              <a:ext uri="{FF2B5EF4-FFF2-40B4-BE49-F238E27FC236}">
                <a16:creationId xmlns:a16="http://schemas.microsoft.com/office/drawing/2014/main" id="{57CCDDDF-7353-4F1F-B363-3FCD4C6DC2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A542B1F5-9870-4EBB-9BA5-48009F6E95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4BBBC295-A6D9-4A4C-9216-D6AF0D3AC20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8BD929C8-023C-4AC1-AAD5-1741CBB4E1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8FB5B3F-434E-4702-A783-990E4A058C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092AAA3D-42A4-48C4-9751-AFFBA5D2CEF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20214492-A12B-4D83-95E2-7F60E526CE8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AAF4ECD9-FC84-4BEB-9BCE-84C154ADE11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832328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F3A9A8-14DB-4F9D-8A75-D5B206C6C3C8}"/>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9.16】</a:t>
            </a:r>
            <a:r>
              <a:rPr lang="zh-CN" altLang="en-US" dirty="0">
                <a:solidFill>
                  <a:srgbClr val="C00000"/>
                </a:solidFill>
              </a:rPr>
              <a:t>分析程序运行结果</a:t>
            </a:r>
          </a:p>
        </p:txBody>
      </p:sp>
      <p:sp>
        <p:nvSpPr>
          <p:cNvPr id="5" name="矩形 4">
            <a:extLst>
              <a:ext uri="{FF2B5EF4-FFF2-40B4-BE49-F238E27FC236}">
                <a16:creationId xmlns:a16="http://schemas.microsoft.com/office/drawing/2014/main" id="{209D461D-B27C-4ABA-A94D-7691C7795D97}"/>
              </a:ext>
            </a:extLst>
          </p:cNvPr>
          <p:cNvSpPr/>
          <p:nvPr/>
        </p:nvSpPr>
        <p:spPr>
          <a:xfrm>
            <a:off x="460686" y="1700808"/>
            <a:ext cx="8575809" cy="378565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7;</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38158685-0D94-4AB1-BFD2-011E347F8F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35DE035-185A-488D-BAF3-0918C8924F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8E16CC17-385B-4A57-A747-FE48D30FE7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DECCF7E9-A5B1-4B5A-BE24-FDFAA458F98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4FF41D2A-F389-4AC8-BE8F-55F436CB632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C33314CC-222C-46A1-A36F-8A7AE5D2E5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198E433-7FA3-41E2-9794-62E6BA4AED8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F30CAE00-0767-4125-B3D1-377920F10E9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251931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282EB1C-11CF-44E2-81D9-CD5425045D7A}"/>
              </a:ext>
            </a:extLst>
          </p:cNvPr>
          <p:cNvSpPr/>
          <p:nvPr/>
        </p:nvSpPr>
        <p:spPr>
          <a:xfrm>
            <a:off x="467544" y="1124744"/>
            <a:ext cx="8568952"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2,3,5,2,8,18,4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array + 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invec2;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invec2.insert(invec2.begin(),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display(invec2);</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测试</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insert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BBAE7CF8-8FCB-44C5-8182-87091EEE4EFF}"/>
              </a:ext>
            </a:extLst>
          </p:cNvPr>
          <p:cNvSpPr/>
          <p:nvPr/>
        </p:nvSpPr>
        <p:spPr>
          <a:xfrm>
            <a:off x="539552" y="4581128"/>
            <a:ext cx="4572000" cy="1323439"/>
          </a:xfrm>
          <a:prstGeom prst="rect">
            <a:avLst/>
          </a:prstGeom>
        </p:spPr>
        <p:txBody>
          <a:bodyPr>
            <a:spAutoFit/>
          </a:bodyPr>
          <a:lstStyle/>
          <a:p>
            <a:r>
              <a:rPr lang="zh-CN" altLang="en-US" sz="2000" b="1" dirty="0">
                <a:solidFill>
                  <a:schemeClr val="accent6">
                    <a:lumMod val="75000"/>
                  </a:schemeClr>
                </a:solidFill>
                <a:latin typeface="+mj-ea"/>
                <a:ea typeface="+mj-ea"/>
                <a:cs typeface="Courier New" panose="02070309020205020404" pitchFamily="49" charset="0"/>
              </a:rPr>
              <a:t>程序运行结果：</a:t>
            </a:r>
            <a:endParaRPr lang="en-US" altLang="zh-CN" sz="2000" b="1" dirty="0">
              <a:solidFill>
                <a:schemeClr val="accent6">
                  <a:lumMod val="75000"/>
                </a:schemeClr>
              </a:solidFill>
              <a:latin typeface="+mj-ea"/>
              <a:ea typeface="+mj-ea"/>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2 3 5 2 8 18 4</a:t>
            </a:r>
          </a:p>
          <a:p>
            <a:r>
              <a:rPr lang="en-US" altLang="zh-CN" sz="2000" b="1" dirty="0">
                <a:latin typeface="Courier New" panose="02070309020205020404" pitchFamily="49" charset="0"/>
                <a:cs typeface="Courier New" panose="02070309020205020404" pitchFamily="49" charset="0"/>
              </a:rPr>
              <a:t>2 3 5</a:t>
            </a:r>
          </a:p>
          <a:p>
            <a:r>
              <a:rPr lang="en-US" altLang="zh-CN" sz="2000" b="1" dirty="0">
                <a:latin typeface="Courier New" panose="02070309020205020404" pitchFamily="49" charset="0"/>
                <a:cs typeface="Courier New" panose="02070309020205020404" pitchFamily="49" charset="0"/>
              </a:rPr>
              <a:t>2 3 5 2 8 18 4</a:t>
            </a:r>
          </a:p>
        </p:txBody>
      </p:sp>
      <p:sp>
        <p:nvSpPr>
          <p:cNvPr id="7" name="矩形 6">
            <a:hlinkClick r:id="" action="ppaction://noaction"/>
            <a:extLst>
              <a:ext uri="{FF2B5EF4-FFF2-40B4-BE49-F238E27FC236}">
                <a16:creationId xmlns:a16="http://schemas.microsoft.com/office/drawing/2014/main" id="{79CDB7A3-E314-42E7-968F-0861AA980E3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E833B2C2-2A5A-4ABB-BAD4-9D75D92844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BFFF3AA4-E1EA-46B7-97AF-59CA4DCDA9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30566356-AFEC-4DC1-AB43-4DC9E28720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F2BDFE26-4047-48FE-88FA-54245ACD1A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18CFF752-6342-49B4-9ADE-74A9161CA3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2EC7E531-9FBE-4E55-BE52-FC03F7DAA0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50A352B-9051-4156-AA1E-7982E9E581A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74387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ED2130-8185-424B-8863-2349D62389A9}"/>
              </a:ext>
            </a:extLst>
          </p:cNvPr>
          <p:cNvSpPr>
            <a:spLocks noGrp="1"/>
          </p:cNvSpPr>
          <p:nvPr>
            <p:ph idx="1"/>
          </p:nvPr>
        </p:nvSpPr>
        <p:spPr>
          <a:xfrm>
            <a:off x="457200" y="1052736"/>
            <a:ext cx="8229600" cy="5376639"/>
          </a:xfrm>
        </p:spPr>
        <p:txBody>
          <a:bodyPr/>
          <a:lstStyle/>
          <a:p>
            <a:pPr marL="0" indent="0">
              <a:buNone/>
            </a:pPr>
            <a:r>
              <a:rPr lang="zh-CN" altLang="en-US" dirty="0"/>
              <a:t>增加第二个</a:t>
            </a:r>
            <a:r>
              <a:rPr lang="en-US" altLang="zh-CN" dirty="0"/>
              <a:t>display</a:t>
            </a:r>
            <a:r>
              <a:rPr lang="zh-CN" altLang="en-US" dirty="0"/>
              <a:t>函数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400" dirty="0"/>
              <a:t>调用</a:t>
            </a:r>
            <a:r>
              <a:rPr lang="en-US" altLang="zh-CN" sz="2400" b="1" dirty="0">
                <a:latin typeface="Courier New" panose="02070309020205020404" pitchFamily="49" charset="0"/>
                <a:cs typeface="Courier New" panose="02070309020205020404" pitchFamily="49" charset="0"/>
              </a:rPr>
              <a:t>display2(</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400" b="1" dirty="0">
                <a:latin typeface="Courier New" panose="02070309020205020404" pitchFamily="49" charset="0"/>
                <a:cs typeface="Courier New" panose="02070309020205020404" pitchFamily="49" charset="0"/>
              </a:rPr>
              <a:t>)</a:t>
            </a:r>
            <a:r>
              <a:rPr lang="zh-CN" altLang="en-US" sz="2400" dirty="0"/>
              <a:t>的</a:t>
            </a:r>
            <a:r>
              <a:rPr lang="zh-CN" altLang="en-US" sz="2400" dirty="0">
                <a:solidFill>
                  <a:schemeClr val="accent6">
                    <a:lumMod val="75000"/>
                  </a:schemeClr>
                </a:solidFill>
              </a:rPr>
              <a:t>运行结果</a:t>
            </a:r>
            <a:r>
              <a:rPr lang="zh-CN" altLang="en-US" sz="2400" dirty="0"/>
              <a:t>仍为：</a:t>
            </a:r>
            <a:endParaRPr lang="en-US" altLang="zh-CN" sz="2400" dirty="0"/>
          </a:p>
          <a:p>
            <a:pPr marL="0" indent="0">
              <a:buNone/>
            </a:pPr>
            <a:r>
              <a:rPr lang="en-US" altLang="zh-CN" sz="2400" b="1" dirty="0">
                <a:latin typeface="Courier New" panose="02070309020205020404" pitchFamily="49" charset="0"/>
                <a:cs typeface="Courier New" panose="02070309020205020404" pitchFamily="49" charset="0"/>
              </a:rPr>
              <a:t>2 3 5 2 8 18 4</a:t>
            </a:r>
          </a:p>
          <a:p>
            <a:pPr marL="0" indent="0">
              <a:buNone/>
            </a:pPr>
            <a:endParaRPr lang="en-US" altLang="zh-CN" dirty="0"/>
          </a:p>
          <a:p>
            <a:pPr marL="0" indent="0">
              <a:buNone/>
            </a:pPr>
            <a:endParaRPr lang="en-US" altLang="zh-CN" dirty="0"/>
          </a:p>
        </p:txBody>
      </p:sp>
      <p:sp>
        <p:nvSpPr>
          <p:cNvPr id="5" name="矩形 4">
            <a:extLst>
              <a:ext uri="{FF2B5EF4-FFF2-40B4-BE49-F238E27FC236}">
                <a16:creationId xmlns:a16="http://schemas.microsoft.com/office/drawing/2014/main" id="{77F20190-76A6-4510-81E0-4182FF3E0A3A}"/>
              </a:ext>
            </a:extLst>
          </p:cNvPr>
          <p:cNvSpPr/>
          <p:nvPr/>
        </p:nvSpPr>
        <p:spPr>
          <a:xfrm>
            <a:off x="611559" y="1628800"/>
            <a:ext cx="7786315" cy="255454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display2(</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value_type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value_type</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是模板的实参类型，这里相当于</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int </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_vec</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.size(); i++)</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A5FEA9CA-C11E-4D1E-8FD6-1D178AEE011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8AFA8960-D1C8-483E-9477-C4716F8358A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56C8C789-DFB4-4116-96B7-DF57579B2A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23E48CC-F673-43F4-B034-952116D5510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ED8B6D0-1040-4A6E-A59C-CAE395179E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EEFC12D-8E1E-4628-AE8C-D1B748C59AD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2566240-E389-4A19-9B94-A2AFFE7F074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BE1DDF9A-E57B-481D-BC7E-8EB46F60A71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1196340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DE6F8F-4288-4BB0-A716-DEF30A9CF408}"/>
              </a:ext>
            </a:extLst>
          </p:cNvPr>
          <p:cNvSpPr>
            <a:spLocks noGrp="1"/>
          </p:cNvSpPr>
          <p:nvPr>
            <p:ph idx="1"/>
          </p:nvPr>
        </p:nvSpPr>
        <p:spPr>
          <a:xfrm>
            <a:off x="457200" y="980728"/>
            <a:ext cx="8229600" cy="5448647"/>
          </a:xfrm>
        </p:spPr>
        <p:txBody>
          <a:bodyPr/>
          <a:lstStyle/>
          <a:p>
            <a:pPr marL="0" indent="0">
              <a:buNone/>
            </a:pPr>
            <a:r>
              <a:rPr lang="zh-CN" altLang="en-US" dirty="0"/>
              <a:t>增加第三个</a:t>
            </a:r>
            <a:r>
              <a:rPr lang="en-US" altLang="zh-CN" dirty="0"/>
              <a:t>display</a:t>
            </a:r>
            <a:r>
              <a:rPr lang="zh-CN" altLang="en-US" dirty="0"/>
              <a:t>函数</a:t>
            </a:r>
            <a:endParaRPr lang="en-US" altLang="zh-CN" dirty="0"/>
          </a:p>
          <a:p>
            <a:pPr marL="0" indent="0">
              <a:buNone/>
            </a:pPr>
            <a:endParaRPr lang="zh-CN" altLang="en-US" dirty="0"/>
          </a:p>
        </p:txBody>
      </p:sp>
      <p:sp>
        <p:nvSpPr>
          <p:cNvPr id="5" name="矩形 4">
            <a:extLst>
              <a:ext uri="{FF2B5EF4-FFF2-40B4-BE49-F238E27FC236}">
                <a16:creationId xmlns:a16="http://schemas.microsoft.com/office/drawing/2014/main" id="{DAF06718-7667-4DA1-BA29-C776D98ED5A9}"/>
              </a:ext>
            </a:extLst>
          </p:cNvPr>
          <p:cNvSpPr/>
          <p:nvPr/>
        </p:nvSpPr>
        <p:spPr>
          <a:xfrm>
            <a:off x="539552" y="1556792"/>
            <a:ext cx="7992888"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display3(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450B95FD-0582-49B2-8553-BDB7D4D4E428}"/>
              </a:ext>
            </a:extLst>
          </p:cNvPr>
          <p:cNvSpPr/>
          <p:nvPr/>
        </p:nvSpPr>
        <p:spPr>
          <a:xfrm>
            <a:off x="611560" y="4419114"/>
            <a:ext cx="6120680" cy="1348061"/>
          </a:xfrm>
          <a:prstGeom prst="rect">
            <a:avLst/>
          </a:prstGeom>
        </p:spPr>
        <p:txBody>
          <a:bodyPr wrap="square">
            <a:spAutoFit/>
          </a:bodyPr>
          <a:lstStyle/>
          <a:p>
            <a:pPr lvl="0" eaLnBrk="0" hangingPunct="0">
              <a:spcBef>
                <a:spcPct val="20000"/>
              </a:spcBef>
            </a:pPr>
            <a:r>
              <a:rPr lang="zh-CN" altLang="en-US" sz="2400" dirty="0">
                <a:solidFill>
                  <a:prstClr val="black"/>
                </a:solidFill>
                <a:latin typeface="Arial"/>
                <a:ea typeface="黑体" pitchFamily="2" charset="-122"/>
              </a:rPr>
              <a:t>调用</a:t>
            </a: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display2(</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a:t>
            </a:r>
            <a:r>
              <a:rPr lang="zh-CN" altLang="en-US" sz="2400" dirty="0">
                <a:solidFill>
                  <a:prstClr val="black"/>
                </a:solidFill>
                <a:latin typeface="Arial"/>
                <a:ea typeface="黑体" pitchFamily="2" charset="-122"/>
              </a:rPr>
              <a:t>的</a:t>
            </a:r>
            <a:r>
              <a:rPr lang="zh-CN" altLang="en-US" sz="2400" dirty="0">
                <a:solidFill>
                  <a:srgbClr val="FA8D3D">
                    <a:lumMod val="75000"/>
                  </a:srgbClr>
                </a:solidFill>
                <a:latin typeface="Arial"/>
                <a:ea typeface="黑体" pitchFamily="2" charset="-122"/>
              </a:rPr>
              <a:t>运行结果</a:t>
            </a:r>
            <a:r>
              <a:rPr lang="zh-CN" altLang="en-US" sz="2400" dirty="0">
                <a:solidFill>
                  <a:prstClr val="black"/>
                </a:solidFill>
                <a:latin typeface="Arial"/>
                <a:ea typeface="黑体" pitchFamily="2" charset="-122"/>
              </a:rPr>
              <a:t>为：</a:t>
            </a:r>
            <a:endParaRPr lang="en-US" altLang="zh-CN" sz="2400" dirty="0">
              <a:solidFill>
                <a:prstClr val="black"/>
              </a:solidFill>
              <a:latin typeface="Arial"/>
              <a:ea typeface="黑体" pitchFamily="2" charset="-122"/>
            </a:endParaRPr>
          </a:p>
          <a:p>
            <a:pPr lvl="0" eaLnBrk="0" hangingPunct="0">
              <a:spcBef>
                <a:spcPct val="20000"/>
              </a:spcBef>
            </a:pP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2 5 8 4</a:t>
            </a:r>
          </a:p>
          <a:p>
            <a:pPr lvl="0" eaLnBrk="0" hangingPunct="0">
              <a:spcBef>
                <a:spcPct val="20000"/>
              </a:spcBef>
            </a:pPr>
            <a:r>
              <a:rPr lang="zh-CN" altLang="en-US" sz="2400" dirty="0">
                <a:solidFill>
                  <a:prstClr val="black"/>
                </a:solidFill>
                <a:latin typeface="Arial"/>
                <a:ea typeface="黑体" pitchFamily="2" charset="-122"/>
              </a:rPr>
              <a:t>但是会报</a:t>
            </a:r>
            <a:r>
              <a:rPr lang="zh-CN" altLang="en-US" sz="2400" dirty="0">
                <a:solidFill>
                  <a:srgbClr val="FF0000"/>
                </a:solidFill>
                <a:latin typeface="Arial"/>
                <a:ea typeface="黑体" pitchFamily="2" charset="-122"/>
              </a:rPr>
              <a:t>迭代器溢出</a:t>
            </a:r>
            <a:r>
              <a:rPr lang="zh-CN" altLang="en-US" sz="2400" dirty="0">
                <a:solidFill>
                  <a:prstClr val="black"/>
                </a:solidFill>
                <a:latin typeface="Arial"/>
                <a:ea typeface="黑体" pitchFamily="2" charset="-122"/>
              </a:rPr>
              <a:t>错误！</a:t>
            </a:r>
            <a:endParaRPr lang="en-US" altLang="zh-CN" sz="2400" dirty="0">
              <a:solidFill>
                <a:prstClr val="black"/>
              </a:solidFill>
              <a:latin typeface="Arial"/>
              <a:ea typeface="黑体" pitchFamily="2" charset="-122"/>
            </a:endParaRPr>
          </a:p>
        </p:txBody>
      </p:sp>
      <p:pic>
        <p:nvPicPr>
          <p:cNvPr id="10" name="图片 9">
            <a:extLst>
              <a:ext uri="{FF2B5EF4-FFF2-40B4-BE49-F238E27FC236}">
                <a16:creationId xmlns:a16="http://schemas.microsoft.com/office/drawing/2014/main" id="{CB2FBC10-6A11-4C5C-B747-6E40CC631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236626"/>
            <a:ext cx="4046571" cy="3314987"/>
          </a:xfrm>
          <a:prstGeom prst="rect">
            <a:avLst/>
          </a:prstGeom>
        </p:spPr>
      </p:pic>
      <p:sp>
        <p:nvSpPr>
          <p:cNvPr id="7" name="矩形 6">
            <a:hlinkClick r:id="" action="ppaction://noaction"/>
            <a:extLst>
              <a:ext uri="{FF2B5EF4-FFF2-40B4-BE49-F238E27FC236}">
                <a16:creationId xmlns:a16="http://schemas.microsoft.com/office/drawing/2014/main" id="{F133F322-1BE9-4069-9368-12E96374E2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9" name="矩形 8">
            <a:hlinkClick r:id="" action="ppaction://noaction"/>
            <a:extLst>
              <a:ext uri="{FF2B5EF4-FFF2-40B4-BE49-F238E27FC236}">
                <a16:creationId xmlns:a16="http://schemas.microsoft.com/office/drawing/2014/main" id="{B0A10ED9-E949-4ED3-BFD1-7ED7EB37D1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11" name="矩形 10">
            <a:hlinkClick r:id="" action="ppaction://noaction"/>
            <a:extLst>
              <a:ext uri="{FF2B5EF4-FFF2-40B4-BE49-F238E27FC236}">
                <a16:creationId xmlns:a16="http://schemas.microsoft.com/office/drawing/2014/main" id="{A31DE39D-FE6E-4E5D-A812-2318F45BC47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2" name="矩形 11">
            <a:hlinkClick r:id="" action="ppaction://noaction"/>
            <a:extLst>
              <a:ext uri="{FF2B5EF4-FFF2-40B4-BE49-F238E27FC236}">
                <a16:creationId xmlns:a16="http://schemas.microsoft.com/office/drawing/2014/main" id="{CDE4D819-F8DD-4374-861D-DD655CCA72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3" name="矩形 12">
            <a:hlinkClick r:id="rId3" action="ppaction://hlinksldjump"/>
            <a:extLst>
              <a:ext uri="{FF2B5EF4-FFF2-40B4-BE49-F238E27FC236}">
                <a16:creationId xmlns:a16="http://schemas.microsoft.com/office/drawing/2014/main" id="{A33E4402-B7D4-453C-A887-93F1A62270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4" name="矩形 13">
            <a:hlinkClick r:id="" action="ppaction://noaction"/>
            <a:extLst>
              <a:ext uri="{FF2B5EF4-FFF2-40B4-BE49-F238E27FC236}">
                <a16:creationId xmlns:a16="http://schemas.microsoft.com/office/drawing/2014/main" id="{2B5DC437-1D1E-4BF7-A9EC-CF2C40DAC7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a:extLst>
              <a:ext uri="{FF2B5EF4-FFF2-40B4-BE49-F238E27FC236}">
                <a16:creationId xmlns:a16="http://schemas.microsoft.com/office/drawing/2014/main" id="{7936D9F7-674A-4340-B484-0120E95748F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17422962-AE4A-4FEA-88D3-3182950D2AD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3623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EBC5BC-A53B-46BB-B9BE-BA0E8D591A1E}"/>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9.17】</a:t>
            </a:r>
            <a:r>
              <a:rPr lang="zh-CN" altLang="en-US" dirty="0">
                <a:solidFill>
                  <a:srgbClr val="C00000"/>
                </a:solidFill>
              </a:rPr>
              <a:t>链表使用迭代器</a:t>
            </a:r>
          </a:p>
        </p:txBody>
      </p:sp>
      <p:sp>
        <p:nvSpPr>
          <p:cNvPr id="5" name="矩形 4">
            <a:extLst>
              <a:ext uri="{FF2B5EF4-FFF2-40B4-BE49-F238E27FC236}">
                <a16:creationId xmlns:a16="http://schemas.microsoft.com/office/drawing/2014/main" id="{BEF1A9CD-F5E3-4ED8-B7A1-AF91ABDDFA9C}"/>
              </a:ext>
            </a:extLst>
          </p:cNvPr>
          <p:cNvSpPr/>
          <p:nvPr/>
        </p:nvSpPr>
        <p:spPr>
          <a:xfrm>
            <a:off x="201984" y="1535728"/>
            <a:ext cx="8942015" cy="4770537"/>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&lt;list&gt;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cstdlib</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ctime</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sz="1600"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numbers;</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 = rand() % 100;</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numbers.push_back</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while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 != 1);</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auto</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231E87B0-8A84-483B-8F84-F4B06CC9A76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F2527220-FC1E-45B0-AFF7-EAF11DCE6F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1ADD49C9-C25F-44B9-A265-704F341E96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2F8F9D08-86F9-4CA2-B464-25CCFBE721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65CC1E8-5321-43BF-9D48-3A18088D47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3F9A33E5-753E-4414-BE6F-FE6BE5607F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ADC1DD0-A5AA-4031-839D-BF763168DE3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C5BA9F9-94F1-401E-9431-E815D5DD8D1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944419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D1799E-41B7-4B50-889E-02B62CA488A3}"/>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9.18】</a:t>
            </a:r>
            <a:r>
              <a:rPr lang="zh-CN" altLang="en-US" dirty="0">
                <a:solidFill>
                  <a:srgbClr val="C00000"/>
                </a:solidFill>
              </a:rPr>
              <a:t>使用迭代器插入和删除容器元素</a:t>
            </a:r>
          </a:p>
        </p:txBody>
      </p:sp>
      <p:sp>
        <p:nvSpPr>
          <p:cNvPr id="5" name="矩形 4">
            <a:extLst>
              <a:ext uri="{FF2B5EF4-FFF2-40B4-BE49-F238E27FC236}">
                <a16:creationId xmlns:a16="http://schemas.microsoft.com/office/drawing/2014/main" id="{3B1562F3-3C14-462F-B254-94D3FFF96869}"/>
              </a:ext>
            </a:extLst>
          </p:cNvPr>
          <p:cNvSpPr/>
          <p:nvPr/>
        </p:nvSpPr>
        <p:spPr>
          <a:xfrm>
            <a:off x="683568" y="1916832"/>
            <a:ext cx="7488832"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auto</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E2C06658-DCA9-45D6-B99C-30C73FC5DF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C0C0AFB0-B1CD-403B-985B-3275DEAEC1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2020FB3A-EF8F-4179-8845-2A30384492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9033A64-4CC5-4C19-A065-78183C0BEB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FB55D341-2077-4D8E-B7B6-A27DE76514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082B377-4E29-437F-909C-8E020E9F190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CAE65A2-F699-4CAD-9DD5-14C5B32CCD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C9756ED-DA0A-49A0-8EF5-A2D93F9795A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47381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endParaRPr lang="en-US" altLang="zh-CN" sz="24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array,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	</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array</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t>
            </a:r>
            <a:r>
              <a:rPr lang="en-US" altLang="zh-CN" sz="2400" b="1" dirty="0" err="1">
                <a:latin typeface="Courier New" panose="02070309020205020404" pitchFamily="49" charset="0"/>
                <a:cs typeface="Courier New" panose="02070309020205020404" pitchFamily="49" charset="0"/>
              </a:rPr>
              <a:t>array+i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5A3B7B6-3139-435E-8E5A-2FA1F904A18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87FF45C9-DD1A-4DC4-A141-C47CFB09A36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8132683E-818E-4C5D-9729-5E056A0CC1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0F71D895-0823-4957-BFE9-7E7E48152CA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655645D7-F683-437D-A16B-63D9590221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4D7FBCA6-C0B7-4F0C-B805-F4C83C21AF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169BFB64-865D-4FD8-8DF5-D44C4C1ED43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E5DCEC24-BEC0-48B6-A0F8-9514C9BFCF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03120632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767B858-F3A9-4F70-9ECD-8F492C7ADB11}"/>
              </a:ext>
            </a:extLst>
          </p:cNvPr>
          <p:cNvSpPr/>
          <p:nvPr/>
        </p:nvSpPr>
        <p:spPr>
          <a:xfrm>
            <a:off x="21882" y="836712"/>
            <a:ext cx="9001000" cy="5909310"/>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numbers{ 2, 4, 5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Add single element to the beginning of the sequence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1 2 4 5</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numbers.size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3);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Add in the middle of the sequence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1 2 3 4 5</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6, 7, 8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1 2 3 4 5 6 7 8</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3,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last 3 elements</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numbers.size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the middle element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the first element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2 4 5</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C015C0EE-BF86-4522-8034-571D86E4DD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84B33FBB-C51E-427D-AF0B-92E57D9B750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9C2B5EA2-8524-4E0A-B677-6DFC0D9E03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4E989DA-0CB2-41BC-9EBA-C19318C088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5EAA888F-F9DB-44D3-9B70-FBC1D8D1D1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32B5CED8-AE3B-499F-97FA-082ED7E105D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2879C7A-3DCF-4C4D-BA47-35526395AA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68A108F-F54B-4E6E-8CE3-34CFC49E171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3870577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kumimoji="1" lang="zh-CN" altLang="en-US" dirty="0"/>
              <a:t>除了标准的迭代器</a:t>
            </a:r>
            <a:r>
              <a:rPr kumimoji="1" lang="en-US" altLang="zh-CN" dirty="0">
                <a:solidFill>
                  <a:srgbClr val="FF0000"/>
                </a:solidFill>
              </a:rPr>
              <a:t>iterator</a:t>
            </a:r>
            <a:r>
              <a:rPr kumimoji="1" lang="zh-CN" altLang="en-US" dirty="0"/>
              <a:t>外，</a:t>
            </a:r>
            <a:r>
              <a:rPr kumimoji="1" lang="en-US" altLang="zh-CN" dirty="0"/>
              <a:t>STL</a:t>
            </a:r>
            <a:r>
              <a:rPr kumimoji="1" lang="zh-CN" altLang="en-US" dirty="0"/>
              <a:t>中还有三种迭代器：</a:t>
            </a:r>
          </a:p>
          <a:p>
            <a:pPr lvl="1"/>
            <a:r>
              <a:rPr kumimoji="1" lang="en-US" altLang="zh-CN" dirty="0" err="1">
                <a:solidFill>
                  <a:srgbClr val="FF0000"/>
                </a:solidFill>
              </a:rPr>
              <a:t>reverse_iterator</a:t>
            </a:r>
            <a:r>
              <a:rPr kumimoji="1" lang="en-US" altLang="zh-CN" dirty="0"/>
              <a:t> </a:t>
            </a:r>
            <a:r>
              <a:rPr kumimoji="1" lang="zh-CN" altLang="en-US" dirty="0"/>
              <a:t>：如果想用向后的方向而不是向前的方向的迭代器来遍历除</a:t>
            </a:r>
            <a:r>
              <a:rPr kumimoji="1" lang="en-US" altLang="zh-CN" dirty="0"/>
              <a:t>vector</a:t>
            </a:r>
            <a:r>
              <a:rPr kumimoji="1" lang="zh-CN" altLang="en-US" dirty="0"/>
              <a:t>之外的容器中的元素，可以使用</a:t>
            </a:r>
            <a:r>
              <a:rPr kumimoji="1" lang="en-US" altLang="zh-CN" dirty="0" err="1"/>
              <a:t>reverse_iterator</a:t>
            </a:r>
            <a:r>
              <a:rPr kumimoji="1" lang="en-US" altLang="zh-CN" dirty="0"/>
              <a:t> </a:t>
            </a:r>
            <a:r>
              <a:rPr kumimoji="1" lang="zh-CN" altLang="en-US" dirty="0"/>
              <a:t>来反转遍历的方向，也可以用</a:t>
            </a:r>
            <a:r>
              <a:rPr kumimoji="1" lang="en-US" altLang="zh-CN" dirty="0" err="1"/>
              <a:t>rbegin</a:t>
            </a:r>
            <a:r>
              <a:rPr kumimoji="1" lang="en-US" altLang="zh-CN" dirty="0"/>
              <a:t>()</a:t>
            </a:r>
            <a:r>
              <a:rPr kumimoji="1" lang="zh-CN" altLang="en-US" dirty="0"/>
              <a:t>来代替</a:t>
            </a:r>
            <a:r>
              <a:rPr kumimoji="1" lang="en-US" altLang="zh-CN" dirty="0"/>
              <a:t>begin()</a:t>
            </a:r>
            <a:r>
              <a:rPr kumimoji="1" lang="zh-CN" altLang="en-US" dirty="0"/>
              <a:t>，用</a:t>
            </a:r>
            <a:r>
              <a:rPr kumimoji="1" lang="en-US" altLang="zh-CN" dirty="0"/>
              <a:t>rend()</a:t>
            </a:r>
            <a:r>
              <a:rPr kumimoji="1" lang="zh-CN" altLang="en-US" dirty="0"/>
              <a:t>代替</a:t>
            </a:r>
            <a:r>
              <a:rPr kumimoji="1" lang="en-US" altLang="zh-CN" dirty="0"/>
              <a:t>end()</a:t>
            </a:r>
            <a:r>
              <a:rPr kumimoji="1" lang="zh-CN" altLang="en-US" dirty="0"/>
              <a:t>，而此时的“</a:t>
            </a:r>
            <a:r>
              <a:rPr kumimoji="1" lang="en-US" altLang="zh-CN" dirty="0"/>
              <a:t>++”</a:t>
            </a:r>
            <a:r>
              <a:rPr kumimoji="1" lang="zh-CN" altLang="en-US" dirty="0"/>
              <a:t>操作符会朝向后的方向遍历。</a:t>
            </a:r>
            <a:endParaRPr kumimoji="1" lang="en-US" altLang="zh-CN" dirty="0"/>
          </a:p>
          <a:p>
            <a:pPr lvl="1"/>
            <a:r>
              <a:rPr kumimoji="1" lang="en-US" altLang="zh-CN" dirty="0" err="1">
                <a:solidFill>
                  <a:srgbClr val="FF0000"/>
                </a:solidFill>
              </a:rPr>
              <a:t>const_iterator</a:t>
            </a:r>
            <a:r>
              <a:rPr kumimoji="1" lang="en-US" altLang="zh-CN" dirty="0">
                <a:solidFill>
                  <a:srgbClr val="FF0000"/>
                </a:solidFill>
              </a:rPr>
              <a:t> </a:t>
            </a:r>
            <a:r>
              <a:rPr kumimoji="1" lang="zh-CN" altLang="en-US" dirty="0"/>
              <a:t>：一个向前方向的迭代器，它返回一个常数值。可以使用这种类型的游标来指向一个只读的值。</a:t>
            </a:r>
          </a:p>
          <a:p>
            <a:pPr lvl="1"/>
            <a:r>
              <a:rPr kumimoji="1" lang="en-US" altLang="zh-CN" dirty="0" err="1">
                <a:solidFill>
                  <a:srgbClr val="FF0000"/>
                </a:solidFill>
              </a:rPr>
              <a:t>const_reverse_iterator</a:t>
            </a:r>
            <a:r>
              <a:rPr kumimoji="1" lang="zh-CN" altLang="en-US" dirty="0"/>
              <a:t>：一个朝反方向遍历的迭代器，它返回一个常数值。       </a:t>
            </a:r>
            <a:endParaRPr lang="zh-CN" altLang="en-US" dirty="0"/>
          </a:p>
        </p:txBody>
      </p:sp>
      <p:sp>
        <p:nvSpPr>
          <p:cNvPr id="4" name="矩形 3">
            <a:hlinkClick r:id="" action="ppaction://noaction"/>
            <a:extLst>
              <a:ext uri="{FF2B5EF4-FFF2-40B4-BE49-F238E27FC236}">
                <a16:creationId xmlns:a16="http://schemas.microsoft.com/office/drawing/2014/main" id="{9818D942-946D-44EF-B223-36794AD5AF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9E74CB78-DE87-4BAB-B8D7-417558A1E5B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80A1662F-2416-4894-9486-33ACA8BD94B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50AEE440-C850-479C-8C2C-1A5A6CEFCB7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F70A26F5-0EBB-451F-A3DD-76EB841A3C0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61791E00-A292-49D8-B1F4-7C280DBA79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BEE2E1BB-F7C4-4BD9-A102-2280393FE6A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713FCE7-3DC4-4AA0-B0FC-8EDBB37079B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62069-EF3A-4DAD-9AF9-42511D58ECF1}"/>
              </a:ext>
            </a:extLst>
          </p:cNvPr>
          <p:cNvSpPr>
            <a:spLocks noGrp="1"/>
          </p:cNvSpPr>
          <p:nvPr>
            <p:ph idx="1"/>
          </p:nvPr>
        </p:nvSpPr>
        <p:spPr>
          <a:xfrm>
            <a:off x="457200" y="1928813"/>
            <a:ext cx="8435280" cy="4500562"/>
          </a:xfrm>
        </p:spPr>
        <p:txBody>
          <a:bodyPr/>
          <a:lstStyle/>
          <a:p>
            <a:r>
              <a:rPr lang="en-US" altLang="zh-CN" dirty="0"/>
              <a:t>STL</a:t>
            </a:r>
            <a:r>
              <a:rPr lang="zh-CN" altLang="en-US" dirty="0"/>
              <a:t>为迭代器提供了三个辅助函数：</a:t>
            </a:r>
            <a:r>
              <a:rPr lang="en-US" altLang="zh-CN" dirty="0"/>
              <a:t>advance( )</a:t>
            </a:r>
            <a:r>
              <a:rPr lang="zh-CN" altLang="en-US" dirty="0"/>
              <a:t>、</a:t>
            </a:r>
            <a:r>
              <a:rPr lang="en-US" altLang="zh-CN" dirty="0"/>
              <a:t>distance( )</a:t>
            </a:r>
            <a:r>
              <a:rPr lang="zh-CN" altLang="en-US" dirty="0"/>
              <a:t>、</a:t>
            </a:r>
            <a:r>
              <a:rPr lang="en-US" altLang="zh-CN" dirty="0" err="1"/>
              <a:t>iter_swap</a:t>
            </a:r>
            <a:r>
              <a:rPr lang="en-US" altLang="zh-CN" dirty="0"/>
              <a:t>( )</a:t>
            </a:r>
            <a:r>
              <a:rPr lang="zh-CN" altLang="en-US" dirty="0"/>
              <a:t>。</a:t>
            </a:r>
            <a:endParaRPr lang="en-US" altLang="zh-CN" dirty="0"/>
          </a:p>
          <a:p>
            <a:r>
              <a:rPr lang="zh-CN" altLang="en-US" dirty="0"/>
              <a:t>三个函数的原型如下：</a:t>
            </a:r>
          </a:p>
          <a:p>
            <a:r>
              <a:rPr lang="en-US" altLang="zh-CN" sz="1800" b="1" dirty="0">
                <a:solidFill>
                  <a:srgbClr val="0000FF"/>
                </a:solidFill>
                <a:latin typeface="Courier New" panose="02070309020205020404" pitchFamily="49" charset="0"/>
                <a:cs typeface="Courier New" panose="02070309020205020404" pitchFamily="49" charset="0"/>
              </a:rPr>
              <a:t>void</a:t>
            </a:r>
            <a:r>
              <a:rPr lang="en-US" altLang="zh-CN" sz="1800" b="1" dirty="0">
                <a:latin typeface="Courier New" panose="02070309020205020404" pitchFamily="49" charset="0"/>
                <a:cs typeface="Courier New" panose="02070309020205020404" pitchFamily="49" charset="0"/>
              </a:rPr>
              <a:t> advance (</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&amp; pos, </a:t>
            </a:r>
            <a:r>
              <a:rPr lang="en-US" altLang="zh-CN" sz="1800" b="1" dirty="0" err="1">
                <a:latin typeface="Courier New" panose="02070309020205020404" pitchFamily="49" charset="0"/>
                <a:cs typeface="Courier New" panose="02070309020205020404" pitchFamily="49" charset="0"/>
              </a:rPr>
              <a:t>Dist</a:t>
            </a:r>
            <a:r>
              <a:rPr lang="en-US" altLang="zh-CN" sz="1800" b="1" dirty="0">
                <a:latin typeface="Courier New" panose="02070309020205020404" pitchFamily="49" charset="0"/>
                <a:cs typeface="Courier New" panose="02070309020205020404" pitchFamily="49" charset="0"/>
              </a:rPr>
              <a:t> n);</a:t>
            </a:r>
          </a:p>
          <a:p>
            <a:pPr lvl="1"/>
            <a:r>
              <a:rPr lang="zh-CN" altLang="en-US" sz="2000" dirty="0"/>
              <a:t>将迭代器从</a:t>
            </a:r>
            <a:r>
              <a:rPr lang="en-US" altLang="zh-CN" sz="2000" dirty="0"/>
              <a:t>pos</a:t>
            </a:r>
            <a:r>
              <a:rPr lang="zh-CN" altLang="en-US" sz="2000" dirty="0"/>
              <a:t>开始移动</a:t>
            </a:r>
            <a:r>
              <a:rPr lang="en-US" altLang="zh-CN" sz="2000" dirty="0"/>
              <a:t>n</a:t>
            </a:r>
            <a:r>
              <a:rPr lang="zh-CN" altLang="en-US" sz="2000" dirty="0"/>
              <a:t>个单元</a:t>
            </a:r>
          </a:p>
          <a:p>
            <a:r>
              <a:rPr lang="en-US" altLang="zh-CN" sz="1800" b="1" dirty="0" err="1">
                <a:latin typeface="Courier New" panose="02070309020205020404" pitchFamily="49" charset="0"/>
                <a:cs typeface="Courier New" panose="02070309020205020404" pitchFamily="49" charset="0"/>
              </a:rPr>
              <a:t>dist</a:t>
            </a:r>
            <a:r>
              <a:rPr lang="en-US" altLang="zh-CN" sz="1800" b="1" dirty="0">
                <a:latin typeface="Courier New" panose="02070309020205020404" pitchFamily="49" charset="0"/>
                <a:cs typeface="Courier New" panose="02070309020205020404" pitchFamily="49" charset="0"/>
              </a:rPr>
              <a:t> distance(</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 pos1, </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 pos2);</a:t>
            </a:r>
          </a:p>
          <a:p>
            <a:pPr lvl="1"/>
            <a:r>
              <a:rPr lang="zh-CN" altLang="en-US" sz="2000" dirty="0"/>
              <a:t>计算迭代器</a:t>
            </a:r>
            <a:r>
              <a:rPr lang="en-US" altLang="zh-CN" sz="2000" dirty="0"/>
              <a:t>pos1</a:t>
            </a:r>
            <a:r>
              <a:rPr lang="zh-CN" altLang="en-US" sz="2000" dirty="0"/>
              <a:t>和</a:t>
            </a:r>
            <a:r>
              <a:rPr lang="en-US" altLang="zh-CN" sz="2000" dirty="0"/>
              <a:t>pos2</a:t>
            </a:r>
            <a:r>
              <a:rPr lang="zh-CN" altLang="en-US" sz="2000" dirty="0"/>
              <a:t>的距离</a:t>
            </a:r>
          </a:p>
          <a:p>
            <a:r>
              <a:rPr lang="en-US" altLang="zh-CN" sz="1800" b="1" dirty="0">
                <a:solidFill>
                  <a:srgbClr val="0000FF"/>
                </a:solidFill>
                <a:latin typeface="Courier New" panose="02070309020205020404" pitchFamily="49" charset="0"/>
                <a:cs typeface="Courier New" panose="02070309020205020404" pitchFamily="49" charset="0"/>
              </a:rPr>
              <a:t>void</a:t>
            </a:r>
            <a:r>
              <a:rPr lang="en-US" altLang="zh-CN" sz="1800" b="1" dirty="0">
                <a:latin typeface="Courier New" panose="02070309020205020404" pitchFamily="49" charset="0"/>
                <a:cs typeface="Courier New" panose="02070309020205020404" pitchFamily="49" charset="0"/>
              </a:rPr>
              <a:t> </a:t>
            </a:r>
            <a:r>
              <a:rPr lang="en-US" altLang="zh-CN" sz="1800" b="1" dirty="0" err="1">
                <a:latin typeface="Courier New" panose="02070309020205020404" pitchFamily="49" charset="0"/>
                <a:cs typeface="Courier New" panose="02070309020205020404" pitchFamily="49" charset="0"/>
              </a:rPr>
              <a:t>iter_swap</a:t>
            </a:r>
            <a:r>
              <a:rPr lang="en-US" altLang="zh-CN" sz="1800" b="1" dirty="0">
                <a:latin typeface="Courier New" panose="02070309020205020404" pitchFamily="49" charset="0"/>
                <a:cs typeface="Courier New" panose="02070309020205020404" pitchFamily="49" charset="0"/>
              </a:rPr>
              <a:t>(</a:t>
            </a:r>
            <a:r>
              <a:rPr lang="en-US" altLang="zh-CN" sz="1800" b="1" dirty="0" err="1">
                <a:latin typeface="Courier New" panose="02070309020205020404" pitchFamily="49" charset="0"/>
                <a:cs typeface="Courier New" panose="02070309020205020404" pitchFamily="49" charset="0"/>
              </a:rPr>
              <a:t>ForwardIterator</a:t>
            </a:r>
            <a:r>
              <a:rPr lang="en-US" altLang="zh-CN" sz="1800" b="1" dirty="0">
                <a:latin typeface="Courier New" panose="02070309020205020404" pitchFamily="49" charset="0"/>
                <a:cs typeface="Courier New" panose="02070309020205020404" pitchFamily="49" charset="0"/>
              </a:rPr>
              <a:t> pos1, </a:t>
            </a:r>
            <a:r>
              <a:rPr lang="en-US" altLang="zh-CN" sz="1800" b="1" dirty="0" err="1">
                <a:latin typeface="Courier New" panose="02070309020205020404" pitchFamily="49" charset="0"/>
                <a:cs typeface="Courier New" panose="02070309020205020404" pitchFamily="49" charset="0"/>
              </a:rPr>
              <a:t>ForwardIterator</a:t>
            </a:r>
            <a:r>
              <a:rPr lang="en-US" altLang="zh-CN" sz="1800" b="1" dirty="0">
                <a:latin typeface="Courier New" panose="02070309020205020404" pitchFamily="49" charset="0"/>
                <a:cs typeface="Courier New" panose="02070309020205020404" pitchFamily="49" charset="0"/>
              </a:rPr>
              <a:t> pos2);</a:t>
            </a:r>
            <a:endParaRPr lang="zh-CN" altLang="en-US" sz="1800" b="1" dirty="0">
              <a:latin typeface="Courier New" panose="02070309020205020404" pitchFamily="49" charset="0"/>
              <a:cs typeface="Courier New" panose="02070309020205020404" pitchFamily="49" charset="0"/>
            </a:endParaRPr>
          </a:p>
          <a:p>
            <a:pPr lvl="1"/>
            <a:r>
              <a:rPr lang="zh-CN" altLang="en-US" sz="2000" dirty="0"/>
              <a:t>交换迭代器</a:t>
            </a:r>
            <a:r>
              <a:rPr lang="en-US" altLang="zh-CN" sz="2000" dirty="0"/>
              <a:t>pos1</a:t>
            </a:r>
            <a:r>
              <a:rPr lang="zh-CN" altLang="en-US" sz="2000" dirty="0"/>
              <a:t>和</a:t>
            </a:r>
            <a:r>
              <a:rPr lang="en-US" altLang="zh-CN" sz="2000" dirty="0"/>
              <a:t>pos2</a:t>
            </a:r>
            <a:r>
              <a:rPr lang="zh-CN" altLang="en-US" sz="2000" dirty="0"/>
              <a:t>指向的元素</a:t>
            </a:r>
          </a:p>
        </p:txBody>
      </p:sp>
      <p:sp>
        <p:nvSpPr>
          <p:cNvPr id="3" name="标题 2">
            <a:extLst>
              <a:ext uri="{FF2B5EF4-FFF2-40B4-BE49-F238E27FC236}">
                <a16:creationId xmlns:a16="http://schemas.microsoft.com/office/drawing/2014/main" id="{6B0B31A1-0F11-41B1-8A7C-CDCED8FA5A96}"/>
              </a:ext>
            </a:extLst>
          </p:cNvPr>
          <p:cNvSpPr>
            <a:spLocks noGrp="1"/>
          </p:cNvSpPr>
          <p:nvPr>
            <p:ph type="title"/>
          </p:nvPr>
        </p:nvSpPr>
        <p:spPr/>
        <p:txBody>
          <a:bodyPr/>
          <a:lstStyle/>
          <a:p>
            <a:r>
              <a:rPr lang="zh-CN" altLang="en-US" dirty="0"/>
              <a:t>迭代器辅助函数</a:t>
            </a:r>
          </a:p>
        </p:txBody>
      </p:sp>
      <p:sp>
        <p:nvSpPr>
          <p:cNvPr id="5" name="矩形 4">
            <a:hlinkClick r:id="" action="ppaction://noaction"/>
            <a:extLst>
              <a:ext uri="{FF2B5EF4-FFF2-40B4-BE49-F238E27FC236}">
                <a16:creationId xmlns:a16="http://schemas.microsoft.com/office/drawing/2014/main" id="{8CAEBC32-9402-4F0D-8636-7E3212F2B8B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701913BB-5732-48D2-B7BC-8293AD6367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507D94AE-A150-4420-BD50-C471F8202D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8A4B2195-535C-417E-B83A-98B9743360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AADEBBA2-FAD6-4E53-8621-596ABFEE190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BD97106-BA31-41EE-B8F3-A27B1DA9DC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6281BAF-5958-45D3-B705-7A30245E2FB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9B630F9-EBFF-4AD2-BD9C-365988EA39A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50599914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1823CE-DF65-4345-BF66-855E92525608}"/>
              </a:ext>
            </a:extLst>
          </p:cNvPr>
          <p:cNvSpPr>
            <a:spLocks noGrp="1"/>
          </p:cNvSpPr>
          <p:nvPr>
            <p:ph idx="1"/>
          </p:nvPr>
        </p:nvSpPr>
        <p:spPr>
          <a:xfrm>
            <a:off x="457200" y="908720"/>
            <a:ext cx="8229600" cy="5520655"/>
          </a:xfrm>
        </p:spPr>
        <p:txBody>
          <a:bodyPr/>
          <a:lstStyle/>
          <a:p>
            <a:pPr marL="0" indent="0">
              <a:buNone/>
            </a:pPr>
            <a:r>
              <a:rPr lang="en-US" altLang="zh-CN" dirty="0">
                <a:solidFill>
                  <a:srgbClr val="C00000"/>
                </a:solidFill>
              </a:rPr>
              <a:t>【9.19】</a:t>
            </a:r>
            <a:r>
              <a:rPr lang="zh-CN" altLang="en-US" dirty="0">
                <a:solidFill>
                  <a:srgbClr val="C00000"/>
                </a:solidFill>
              </a:rPr>
              <a:t>使用迭代器的辅助函数</a:t>
            </a:r>
          </a:p>
        </p:txBody>
      </p:sp>
      <p:sp>
        <p:nvSpPr>
          <p:cNvPr id="5" name="矩形 4">
            <a:extLst>
              <a:ext uri="{FF2B5EF4-FFF2-40B4-BE49-F238E27FC236}">
                <a16:creationId xmlns:a16="http://schemas.microsoft.com/office/drawing/2014/main" id="{2EBD7FBD-BA84-4E1F-AAD8-AB12CF13733E}"/>
              </a:ext>
            </a:extLst>
          </p:cNvPr>
          <p:cNvSpPr/>
          <p:nvPr/>
        </p:nvSpPr>
        <p:spPr>
          <a:xfrm>
            <a:off x="178953" y="1340768"/>
            <a:ext cx="9001000" cy="5509200"/>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&lt;list&gt;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7;</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7,2,6,3,8,10,9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iList.insert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array + N);</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size = distance(it,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size of the list is:"</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size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advance(it, 5);</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6th element is:"</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iter_swap</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itend;it</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101A1529-6811-40D7-BB4D-7F23FA1C1BB3}"/>
              </a:ext>
            </a:extLst>
          </p:cNvPr>
          <p:cNvSpPr/>
          <p:nvPr/>
        </p:nvSpPr>
        <p:spPr>
          <a:xfrm>
            <a:off x="5035960" y="1484784"/>
            <a:ext cx="3707904" cy="1200329"/>
          </a:xfrm>
          <a:prstGeom prst="rect">
            <a:avLst/>
          </a:prstGeom>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the size of the list is:7</a:t>
            </a:r>
          </a:p>
          <a:p>
            <a:r>
              <a:rPr lang="zh-CN" altLang="en-US" b="1" dirty="0">
                <a:latin typeface="Courier New" panose="02070309020205020404" pitchFamily="49" charset="0"/>
                <a:cs typeface="Courier New" panose="02070309020205020404" pitchFamily="49" charset="0"/>
              </a:rPr>
              <a:t>the 6th element is:10</a:t>
            </a:r>
          </a:p>
          <a:p>
            <a:r>
              <a:rPr lang="zh-CN" altLang="en-US" b="1" dirty="0">
                <a:latin typeface="Courier New" panose="02070309020205020404" pitchFamily="49" charset="0"/>
                <a:cs typeface="Courier New" panose="02070309020205020404" pitchFamily="49" charset="0"/>
              </a:rPr>
              <a:t>7 2 6 3 8 </a:t>
            </a:r>
            <a:r>
              <a:rPr lang="en-US" altLang="zh-CN" b="1" dirty="0">
                <a:latin typeface="Courier New" panose="02070309020205020404" pitchFamily="49" charset="0"/>
                <a:cs typeface="Courier New" panose="02070309020205020404" pitchFamily="49" charset="0"/>
              </a:rPr>
              <a:t>9</a:t>
            </a:r>
            <a:r>
              <a:rPr lang="zh-CN" altLang="en-US" b="1" dirty="0">
                <a:latin typeface="Courier New" panose="02070309020205020404" pitchFamily="49" charset="0"/>
                <a:cs typeface="Courier New" panose="02070309020205020404" pitchFamily="49" charset="0"/>
              </a:rPr>
              <a:t> 10</a:t>
            </a:r>
          </a:p>
        </p:txBody>
      </p:sp>
      <p:sp>
        <p:nvSpPr>
          <p:cNvPr id="7" name="矩形 6">
            <a:hlinkClick r:id="" action="ppaction://noaction"/>
            <a:extLst>
              <a:ext uri="{FF2B5EF4-FFF2-40B4-BE49-F238E27FC236}">
                <a16:creationId xmlns:a16="http://schemas.microsoft.com/office/drawing/2014/main" id="{37B61AEE-D603-4B14-83E7-F744F7DA91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7BE5B994-C9D4-43FB-9A84-873A97528C4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0D09E0BA-9414-4B93-8755-C16D04E398F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68F52E83-92D1-48AA-9C76-78B734D606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C67FF8DA-4B5D-4014-A512-A23CFAC39D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48058475-010B-4C03-976C-B8C7DB66157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39C009B-FD26-45FA-A45D-6E5912762C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4756D82B-441B-4D7A-BB30-71CCD43C303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96606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zh-CN" altLang="en-US" dirty="0">
                <a:solidFill>
                  <a:srgbClr val="FF0000"/>
                </a:solidFill>
              </a:rPr>
              <a:t>算法（</a:t>
            </a:r>
            <a:r>
              <a:rPr kumimoji="1" lang="en-US" altLang="zh-CN" dirty="0">
                <a:solidFill>
                  <a:srgbClr val="FF0000"/>
                </a:solidFill>
              </a:rPr>
              <a:t>algorithm</a:t>
            </a:r>
            <a:r>
              <a:rPr kumimoji="1" lang="zh-CN" altLang="en-US" dirty="0">
                <a:solidFill>
                  <a:srgbClr val="FF0000"/>
                </a:solidFill>
              </a:rPr>
              <a:t>）</a:t>
            </a:r>
            <a:r>
              <a:rPr kumimoji="1" lang="zh-CN" altLang="en-US" dirty="0"/>
              <a:t>就是一些常用的数据处理方法，如向容器中插入、删除容器中的元素、查找容器中的元素、对容器中的元素排序、复制容器中的元素等等，这些数据处理方法是以函数模板的形式实现的实现的。</a:t>
            </a:r>
            <a:endParaRPr kumimoji="1" lang="en-US" altLang="zh-CN" dirty="0"/>
          </a:p>
          <a:p>
            <a:r>
              <a:rPr kumimoji="1" lang="zh-CN" altLang="en-US" dirty="0"/>
              <a:t>算法并非容器的一部分，而是工作在迭代器基础之上，通过迭代器存取容器中的元素，算法并没有和特定的容器进行绑定</a:t>
            </a:r>
          </a:p>
        </p:txBody>
      </p:sp>
      <p:sp>
        <p:nvSpPr>
          <p:cNvPr id="4" name="矩形 3">
            <a:hlinkClick r:id="" action="ppaction://noaction"/>
            <a:extLst>
              <a:ext uri="{FF2B5EF4-FFF2-40B4-BE49-F238E27FC236}">
                <a16:creationId xmlns:a16="http://schemas.microsoft.com/office/drawing/2014/main" id="{CF8CE530-7CE7-4A5A-AB76-529E97502D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D7A8353E-1501-4F6C-B99B-A646B4F67BD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22C77A14-E4E6-4F31-85D0-7DA20C00A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0042FD43-DC83-4138-8EEC-F1464B4667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CA0AA323-C38A-4512-A3BF-C3072816CB8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B848F2F2-56EC-4F8B-B0E4-6154F508FA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DB64D0D-63AE-4C39-B404-534BEC1A845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DA8F6C4-8A7E-410E-A8D3-C746B16147B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en-US" altLang="zh-CN" dirty="0"/>
              <a:t>STL</a:t>
            </a:r>
            <a:r>
              <a:rPr kumimoji="1" lang="zh-CN" altLang="en-US" dirty="0"/>
              <a:t>采用</a:t>
            </a:r>
            <a:r>
              <a:rPr kumimoji="1" lang="en-US" altLang="zh-CN" dirty="0"/>
              <a:t>C++</a:t>
            </a:r>
            <a:r>
              <a:rPr kumimoji="1" lang="zh-CN" altLang="en-US" dirty="0"/>
              <a:t>模板机制实现了算法与数据类型的无关性。</a:t>
            </a:r>
            <a:endParaRPr lang="zh-CN" altLang="en-US" dirty="0"/>
          </a:p>
          <a:p>
            <a:r>
              <a:rPr kumimoji="1" lang="en-US" altLang="zh-CN" dirty="0"/>
              <a:t>STL</a:t>
            </a:r>
            <a:r>
              <a:rPr kumimoji="1" lang="zh-CN" altLang="en-US" dirty="0"/>
              <a:t>实现了</a:t>
            </a:r>
            <a:r>
              <a:rPr kumimoji="1" lang="zh-CN" altLang="en-US" dirty="0">
                <a:solidFill>
                  <a:srgbClr val="FF0000"/>
                </a:solidFill>
              </a:rPr>
              <a:t>算法与容器（数据结构）的分离</a:t>
            </a:r>
            <a:r>
              <a:rPr kumimoji="1" lang="zh-CN" altLang="en-US" dirty="0"/>
              <a:t>。这样，同一算法适用于不同的容器和数据类型，成为通用性算法，可以最大限度地节省源代码。因此</a:t>
            </a:r>
            <a:r>
              <a:rPr kumimoji="1" lang="en-US" altLang="zh-CN" dirty="0"/>
              <a:t>STL</a:t>
            </a:r>
            <a:r>
              <a:rPr kumimoji="1" lang="zh-CN" altLang="en-US" dirty="0"/>
              <a:t>比传统的函数库或类库具有更好的代码</a:t>
            </a:r>
            <a:r>
              <a:rPr kumimoji="1" lang="zh-CN" altLang="en-US" dirty="0">
                <a:solidFill>
                  <a:srgbClr val="FF0000"/>
                </a:solidFill>
              </a:rPr>
              <a:t>重用性</a:t>
            </a:r>
            <a:r>
              <a:rPr kumimoji="1" lang="zh-CN" altLang="en-US" dirty="0"/>
              <a:t>。</a:t>
            </a:r>
            <a:endParaRPr lang="zh-CN" altLang="en-US" dirty="0"/>
          </a:p>
        </p:txBody>
      </p:sp>
      <p:sp>
        <p:nvSpPr>
          <p:cNvPr id="4" name="矩形 3">
            <a:hlinkClick r:id="" action="ppaction://noaction"/>
            <a:extLst>
              <a:ext uri="{FF2B5EF4-FFF2-40B4-BE49-F238E27FC236}">
                <a16:creationId xmlns:a16="http://schemas.microsoft.com/office/drawing/2014/main" id="{E0E2D38E-DB11-434D-BC93-CF61B5B9436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8B60305E-4044-4D6C-8FBB-F3809B16697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81933BCE-7AE8-4EF5-832B-5746464930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2C033A26-3BDC-4DC7-B72C-A967590F13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61CB146B-5874-48BE-A6B2-554432160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1929F8B9-01C0-46AA-97E7-7A714B038B4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EFF061C8-2B5D-4228-9116-5726E29FE5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E407352-CE0A-4343-8F82-D223A06A964A}"/>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166F276-82E0-4CA3-B333-241A00BB47AE}"/>
              </a:ext>
            </a:extLst>
          </p:cNvPr>
          <p:cNvSpPr>
            <a:spLocks noGrp="1"/>
          </p:cNvSpPr>
          <p:nvPr>
            <p:ph idx="1"/>
          </p:nvPr>
        </p:nvSpPr>
        <p:spPr>
          <a:xfrm>
            <a:off x="457200" y="1928813"/>
            <a:ext cx="8363272" cy="4500562"/>
          </a:xfrm>
        </p:spPr>
        <p:txBody>
          <a:bodyPr/>
          <a:lstStyle/>
          <a:p>
            <a:r>
              <a:rPr lang="zh-CN" altLang="en-US" dirty="0"/>
              <a:t>第一类非可变序列算法，通常这类算法在对容器进行操作的时候不会改变容器的内容；</a:t>
            </a:r>
            <a:endParaRPr lang="en-US" altLang="zh-CN" dirty="0"/>
          </a:p>
          <a:p>
            <a:r>
              <a:rPr lang="zh-CN" altLang="en-US" dirty="0"/>
              <a:t>第二类是可变序列算法，这类算法一般会改变所操作的容器的内容；</a:t>
            </a:r>
            <a:endParaRPr lang="en-US" altLang="zh-CN" dirty="0"/>
          </a:p>
          <a:p>
            <a:r>
              <a:rPr lang="zh-CN" altLang="en-US" dirty="0"/>
              <a:t>第三类是排序以及相关的算法，包括排序和合并算法、二分查找算法、有序序列的集合操作算法；</a:t>
            </a:r>
            <a:endParaRPr lang="en-US" altLang="zh-CN" dirty="0"/>
          </a:p>
          <a:p>
            <a:r>
              <a:rPr lang="zh-CN" altLang="en-US" dirty="0"/>
              <a:t>第四类算法是通用数值算法。 </a:t>
            </a:r>
          </a:p>
        </p:txBody>
      </p:sp>
      <p:sp>
        <p:nvSpPr>
          <p:cNvPr id="3" name="标题 2">
            <a:extLst>
              <a:ext uri="{FF2B5EF4-FFF2-40B4-BE49-F238E27FC236}">
                <a16:creationId xmlns:a16="http://schemas.microsoft.com/office/drawing/2014/main" id="{A9449DDC-8587-4267-8D14-D60938D50D93}"/>
              </a:ext>
            </a:extLst>
          </p:cNvPr>
          <p:cNvSpPr>
            <a:spLocks noGrp="1"/>
          </p:cNvSpPr>
          <p:nvPr>
            <p:ph type="title"/>
          </p:nvPr>
        </p:nvSpPr>
        <p:spPr/>
        <p:txBody>
          <a:bodyPr/>
          <a:lstStyle/>
          <a:p>
            <a:r>
              <a:rPr lang="en-US" altLang="zh-CN" dirty="0"/>
              <a:t>STL</a:t>
            </a:r>
            <a:r>
              <a:rPr lang="zh-CN" altLang="en-US" dirty="0"/>
              <a:t>算法的分类</a:t>
            </a:r>
          </a:p>
        </p:txBody>
      </p:sp>
      <p:sp>
        <p:nvSpPr>
          <p:cNvPr id="5" name="矩形 4">
            <a:hlinkClick r:id="" action="ppaction://noaction"/>
            <a:extLst>
              <a:ext uri="{FF2B5EF4-FFF2-40B4-BE49-F238E27FC236}">
                <a16:creationId xmlns:a16="http://schemas.microsoft.com/office/drawing/2014/main" id="{C9E0BFD6-FEE2-4DAE-A1CD-2B6ABADECE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923AA266-5BDE-4AAA-8401-6A5D73D15D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78DEFE9F-5DD7-48D9-A36E-7E30857D0BC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A62D954E-CF48-4293-9984-2B23EA2ED0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F7AA530A-61DE-403F-B4B0-D494B597D2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9E10B2C-6F0A-44DC-AB27-CB4856E3E0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F34DCA2-5A88-4166-9975-2BDA59B4AD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9A7E24C-62C1-4FC2-A4E4-FE3DE3E22A9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717252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1D1E95A-578E-47FD-AEBA-1C4D5F4BEC89}"/>
              </a:ext>
            </a:extLst>
          </p:cNvPr>
          <p:cNvSpPr>
            <a:spLocks noGrp="1"/>
          </p:cNvSpPr>
          <p:nvPr>
            <p:ph idx="1"/>
          </p:nvPr>
        </p:nvSpPr>
        <p:spPr>
          <a:xfrm>
            <a:off x="457200" y="1928813"/>
            <a:ext cx="8579296" cy="4500562"/>
          </a:xfrm>
        </p:spPr>
        <p:txBody>
          <a:bodyPr/>
          <a:lstStyle/>
          <a:p>
            <a:r>
              <a:rPr lang="zh-CN" altLang="en-US" dirty="0"/>
              <a:t>非可变序列算法可以修改所操作容器的元素。支持这类算法的迭代器的为输入迭代器和前向迭代器。</a:t>
            </a:r>
          </a:p>
        </p:txBody>
      </p:sp>
      <p:sp>
        <p:nvSpPr>
          <p:cNvPr id="3" name="标题 2">
            <a:extLst>
              <a:ext uri="{FF2B5EF4-FFF2-40B4-BE49-F238E27FC236}">
                <a16:creationId xmlns:a16="http://schemas.microsoft.com/office/drawing/2014/main" id="{A27E8204-0317-4906-9C14-CC25673AC9FD}"/>
              </a:ext>
            </a:extLst>
          </p:cNvPr>
          <p:cNvSpPr>
            <a:spLocks noGrp="1"/>
          </p:cNvSpPr>
          <p:nvPr>
            <p:ph type="title"/>
          </p:nvPr>
        </p:nvSpPr>
        <p:spPr/>
        <p:txBody>
          <a:bodyPr/>
          <a:lstStyle/>
          <a:p>
            <a:r>
              <a:rPr lang="zh-CN" altLang="en-US" dirty="0"/>
              <a:t>非可变序列算法</a:t>
            </a:r>
          </a:p>
        </p:txBody>
      </p:sp>
      <p:graphicFrame>
        <p:nvGraphicFramePr>
          <p:cNvPr id="5" name="表格 4">
            <a:extLst>
              <a:ext uri="{FF2B5EF4-FFF2-40B4-BE49-F238E27FC236}">
                <a16:creationId xmlns:a16="http://schemas.microsoft.com/office/drawing/2014/main" id="{5B54E177-79D9-4C27-9849-CBF0F10D56C1}"/>
              </a:ext>
            </a:extLst>
          </p:cNvPr>
          <p:cNvGraphicFramePr>
            <a:graphicFrameLocks noGrp="1"/>
          </p:cNvGraphicFramePr>
          <p:nvPr>
            <p:extLst>
              <p:ext uri="{D42A27DB-BD31-4B8C-83A1-F6EECF244321}">
                <p14:modId xmlns:p14="http://schemas.microsoft.com/office/powerpoint/2010/main" val="2715289435"/>
              </p:ext>
            </p:extLst>
          </p:nvPr>
        </p:nvGraphicFramePr>
        <p:xfrm>
          <a:off x="841374" y="2996952"/>
          <a:ext cx="7929563" cy="3292476"/>
        </p:xfrm>
        <a:graphic>
          <a:graphicData uri="http://schemas.openxmlformats.org/drawingml/2006/table">
            <a:tbl>
              <a:tblPr/>
              <a:tblGrid>
                <a:gridCol w="1115101">
                  <a:extLst>
                    <a:ext uri="{9D8B030D-6E8A-4147-A177-3AD203B41FA5}">
                      <a16:colId xmlns:a16="http://schemas.microsoft.com/office/drawing/2014/main" val="20000"/>
                    </a:ext>
                  </a:extLst>
                </a:gridCol>
                <a:gridCol w="1550882">
                  <a:extLst>
                    <a:ext uri="{9D8B030D-6E8A-4147-A177-3AD203B41FA5}">
                      <a16:colId xmlns:a16="http://schemas.microsoft.com/office/drawing/2014/main" val="20001"/>
                    </a:ext>
                  </a:extLst>
                </a:gridCol>
                <a:gridCol w="5263580">
                  <a:extLst>
                    <a:ext uri="{9D8B030D-6E8A-4147-A177-3AD203B41FA5}">
                      <a16:colId xmlns:a16="http://schemas.microsoft.com/office/drawing/2014/main" val="20002"/>
                    </a:ext>
                  </a:extLst>
                </a:gridCol>
              </a:tblGrid>
              <a:tr h="274373">
                <a:tc>
                  <a:txBody>
                    <a:bodyPr/>
                    <a:lstStyle/>
                    <a:p>
                      <a:pPr algn="ctr">
                        <a:spcAft>
                          <a:spcPts val="0"/>
                        </a:spcAft>
                      </a:pPr>
                      <a:r>
                        <a:rPr lang="zh-CN" sz="1800" kern="100" dirty="0">
                          <a:latin typeface="Times New Roman"/>
                          <a:ea typeface="宋体"/>
                          <a:cs typeface="Times New Roman"/>
                        </a:rPr>
                        <a:t>循环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for_each()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对序列中的每个元素执行某操作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73">
                <a:tc rowSpan="5">
                  <a:txBody>
                    <a:bodyPr/>
                    <a:lstStyle/>
                    <a:p>
                      <a:pPr algn="ctr">
                        <a:spcAft>
                          <a:spcPts val="0"/>
                        </a:spcAft>
                      </a:pPr>
                      <a:r>
                        <a:rPr lang="zh-CN" sz="1800" kern="100">
                          <a:latin typeface="Times New Roman"/>
                          <a:ea typeface="宋体"/>
                          <a:cs typeface="Times New Roman"/>
                        </a:rPr>
                        <a:t>查找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find()</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在序列中找出某个值的第一次出现的位置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73">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find_if</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在序列中找出符合条件的第一个元素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73">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find_end</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在序列中找出一子序列的最后一次出现的位置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find_first_of()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在序列中找出第一次出现指定值集中之值的位置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adjacent_find()</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在序列中找出相邻的一对值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73">
                <a:tc rowSpan="2">
                  <a:txBody>
                    <a:bodyPr/>
                    <a:lstStyle/>
                    <a:p>
                      <a:pPr algn="ctr">
                        <a:spcAft>
                          <a:spcPts val="0"/>
                        </a:spcAft>
                      </a:pPr>
                      <a:r>
                        <a:rPr lang="zh-CN" sz="1800" kern="100">
                          <a:latin typeface="Times New Roman"/>
                          <a:ea typeface="宋体"/>
                          <a:cs typeface="Times New Roman"/>
                        </a:rPr>
                        <a:t>计数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count()</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在序列中统计某个值出现的次数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count_if()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在序列中统计符合某个条件的值出现的次数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73">
                <a:tc rowSpan="2">
                  <a:txBody>
                    <a:bodyPr/>
                    <a:lstStyle/>
                    <a:p>
                      <a:pPr algn="ctr">
                        <a:spcAft>
                          <a:spcPts val="0"/>
                        </a:spcAft>
                      </a:pPr>
                      <a:r>
                        <a:rPr lang="zh-CN" sz="1800" kern="100">
                          <a:latin typeface="Times New Roman"/>
                          <a:ea typeface="宋体"/>
                          <a:cs typeface="Times New Roman"/>
                        </a:rPr>
                        <a:t>比较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mismatch()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找出两个序列相异的第一个元素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equal()</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两个序列中的对应元素都相同时为真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373">
                <a:tc rowSpan="2">
                  <a:txBody>
                    <a:bodyPr/>
                    <a:lstStyle/>
                    <a:p>
                      <a:pPr algn="ctr">
                        <a:spcAft>
                          <a:spcPts val="0"/>
                        </a:spcAft>
                      </a:pPr>
                      <a:r>
                        <a:rPr lang="zh-CN" sz="1800" kern="100">
                          <a:latin typeface="Times New Roman"/>
                          <a:ea typeface="宋体"/>
                          <a:cs typeface="Times New Roman"/>
                        </a:rPr>
                        <a:t>搜索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search()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在序列中找出一子序列的第一次出现的位置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search_n()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在序列中找出一值的连续</a:t>
                      </a:r>
                      <a:r>
                        <a:rPr lang="en-US" sz="1800" kern="100" dirty="0">
                          <a:latin typeface="Times New Roman"/>
                          <a:ea typeface="宋体"/>
                          <a:cs typeface="Times New Roman"/>
                        </a:rPr>
                        <a:t>n</a:t>
                      </a:r>
                      <a:r>
                        <a:rPr lang="zh-CN" sz="1800" kern="100" dirty="0">
                          <a:latin typeface="Times New Roman"/>
                          <a:ea typeface="宋体"/>
                          <a:cs typeface="Times New Roman"/>
                        </a:rPr>
                        <a:t>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6" name="矩形 5">
            <a:hlinkClick r:id="" action="ppaction://noaction"/>
            <a:extLst>
              <a:ext uri="{FF2B5EF4-FFF2-40B4-BE49-F238E27FC236}">
                <a16:creationId xmlns:a16="http://schemas.microsoft.com/office/drawing/2014/main" id="{A6C1731E-EAD4-4E30-A204-C50761342AC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B7EF7E3-4BD1-410D-A36F-D2842F0376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F857BCC6-5788-46E3-8E09-E23A88CC54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F62FA02-4D6F-4E1F-8511-F10378D1710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991D98F0-2C72-4BCF-8C48-E841256234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4F2B168-447B-4DE6-8996-66C411374D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0F73D0A-AF84-4F1B-8B8E-F0AF42F420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D116166-2100-4EFA-AAD6-EC75BFB6AAF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498913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A05EDE4-AF7A-4D58-98F1-C27E0F375111}"/>
              </a:ext>
            </a:extLst>
          </p:cNvPr>
          <p:cNvSpPr>
            <a:spLocks noGrp="1"/>
          </p:cNvSpPr>
          <p:nvPr>
            <p:ph idx="1"/>
          </p:nvPr>
        </p:nvSpPr>
        <p:spPr/>
        <p:txBody>
          <a:bodyPr/>
          <a:lstStyle/>
          <a:p>
            <a:pPr>
              <a:buFont typeface="Wingdings" panose="05000000000000000000" pitchFamily="2" charset="2"/>
              <a:buNone/>
            </a:pPr>
            <a:r>
              <a:rPr kumimoji="1" lang="en-US" altLang="zh-CN" sz="2000" b="1" dirty="0">
                <a:solidFill>
                  <a:srgbClr val="0000FF"/>
                </a:solidFill>
                <a:latin typeface="Courier New" panose="02070309020205020404" pitchFamily="49" charset="0"/>
                <a:cs typeface="Courier New" panose="02070309020205020404" pitchFamily="49" charset="0"/>
              </a:rPr>
              <a:t>template</a:t>
            </a:r>
            <a:r>
              <a:rPr kumimoji="1" lang="en-US" altLang="zh-CN" sz="2000" b="1" dirty="0">
                <a:latin typeface="Courier New" panose="02070309020205020404" pitchFamily="49" charset="0"/>
                <a:cs typeface="Courier New" panose="02070309020205020404" pitchFamily="49" charset="0"/>
              </a:rPr>
              <a:t>&lt;</a:t>
            </a:r>
            <a:r>
              <a:rPr kumimoji="1" lang="en-US" altLang="zh-CN" sz="2000" b="1" dirty="0" err="1">
                <a:solidFill>
                  <a:srgbClr val="0000FF"/>
                </a:solidFill>
                <a:latin typeface="Courier New" panose="02070309020205020404" pitchFamily="49" charset="0"/>
                <a:cs typeface="Courier New" panose="02070309020205020404" pitchFamily="49" charset="0"/>
              </a:rPr>
              <a:t>typename</a:t>
            </a:r>
            <a:r>
              <a:rPr kumimoji="1" lang="en-US" altLang="zh-CN" sz="2000" b="1" dirty="0">
                <a:latin typeface="Courier New" panose="02070309020205020404" pitchFamily="49" charset="0"/>
                <a:cs typeface="Courier New" panose="02070309020205020404" pitchFamily="49" charset="0"/>
              </a:rPr>
              <a:t> </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a:t>
            </a:r>
            <a:r>
              <a:rPr kumimoji="1" lang="en-US" altLang="zh-CN" sz="2000" b="1" dirty="0" err="1">
                <a:solidFill>
                  <a:srgbClr val="0000FF"/>
                </a:solidFill>
                <a:latin typeface="Courier New" panose="02070309020205020404" pitchFamily="49" charset="0"/>
                <a:cs typeface="Courier New" panose="02070309020205020404" pitchFamily="49" charset="0"/>
              </a:rPr>
              <a:t>typename</a:t>
            </a:r>
            <a:r>
              <a:rPr kumimoji="1" lang="en-US" altLang="zh-CN" sz="2000" b="1" dirty="0">
                <a:latin typeface="Courier New" panose="02070309020205020404" pitchFamily="49" charset="0"/>
                <a:cs typeface="Courier New" panose="02070309020205020404" pitchFamily="49" charset="0"/>
              </a:rPr>
              <a:t> T&gt;</a:t>
            </a:r>
          </a:p>
          <a:p>
            <a:pPr>
              <a:buFont typeface="Wingdings" panose="05000000000000000000" pitchFamily="2" charset="2"/>
              <a:buNone/>
            </a:pP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find(</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first, </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last, </a:t>
            </a:r>
            <a:r>
              <a:rPr kumimoji="1" lang="en-US" altLang="zh-CN" sz="2000" b="1" dirty="0">
                <a:solidFill>
                  <a:srgbClr val="0000FF"/>
                </a:solidFill>
                <a:latin typeface="Courier New" panose="02070309020205020404" pitchFamily="49" charset="0"/>
                <a:cs typeface="Courier New" panose="02070309020205020404" pitchFamily="49" charset="0"/>
              </a:rPr>
              <a:t>const</a:t>
            </a:r>
            <a:r>
              <a:rPr kumimoji="1" lang="en-US" altLang="zh-CN" sz="2000" b="1" dirty="0">
                <a:latin typeface="Courier New" panose="02070309020205020404" pitchFamily="49" charset="0"/>
                <a:cs typeface="Courier New" panose="02070309020205020404" pitchFamily="49" charset="0"/>
              </a:rPr>
              <a:t> T&amp; </a:t>
            </a:r>
            <a:r>
              <a:rPr kumimoji="1" lang="en-US" altLang="zh-CN" sz="2000" b="1" dirty="0" err="1">
                <a:latin typeface="Courier New" panose="02070309020205020404" pitchFamily="49" charset="0"/>
                <a:cs typeface="Courier New" panose="02070309020205020404" pitchFamily="49" charset="0"/>
              </a:rPr>
              <a:t>val</a:t>
            </a:r>
            <a:r>
              <a:rPr kumimoji="1" lang="en-US" altLang="zh-CN" sz="2000" b="1" dirty="0">
                <a:latin typeface="Courier New" panose="02070309020205020404" pitchFamily="49" charset="0"/>
                <a:cs typeface="Courier New" panose="02070309020205020404" pitchFamily="49" charset="0"/>
              </a:rPr>
              <a:t>);</a:t>
            </a:r>
            <a:r>
              <a:rPr kumimoji="1" lang="en-US" altLang="zh-CN" sz="2000" dirty="0">
                <a:latin typeface="Courier New" panose="02070309020205020404" pitchFamily="49" charset="0"/>
                <a:cs typeface="Courier New" panose="02070309020205020404" pitchFamily="49" charset="0"/>
              </a:rPr>
              <a:t> </a:t>
            </a:r>
          </a:p>
          <a:p>
            <a:r>
              <a:rPr kumimoji="1" lang="en-US" altLang="zh-CN" dirty="0"/>
              <a:t>first </a:t>
            </a:r>
            <a:r>
              <a:rPr kumimoji="1" lang="zh-CN" altLang="en-US" dirty="0"/>
              <a:t>和 </a:t>
            </a:r>
            <a:r>
              <a:rPr kumimoji="1" lang="en-US" altLang="zh-CN" dirty="0"/>
              <a:t>last </a:t>
            </a:r>
            <a:r>
              <a:rPr kumimoji="1" lang="zh-CN" altLang="en-US" dirty="0"/>
              <a:t>这两个参数都是容器的迭代器，它们给出了容器中的查找区间起点和终点。</a:t>
            </a:r>
          </a:p>
          <a:p>
            <a:pPr lvl="1"/>
            <a:r>
              <a:rPr kumimoji="1" lang="zh-CN" altLang="en-US" dirty="0"/>
              <a:t>这个区间是个左闭右开的区间，即区间的起点是位于查找范围之中的，而终点不是</a:t>
            </a:r>
          </a:p>
          <a:p>
            <a:r>
              <a:rPr kumimoji="1" lang="en-US" altLang="zh-CN" dirty="0" err="1"/>
              <a:t>val</a:t>
            </a:r>
            <a:r>
              <a:rPr kumimoji="1" lang="zh-CN" altLang="en-US" dirty="0"/>
              <a:t>参数是要查找的元素的值</a:t>
            </a:r>
          </a:p>
          <a:p>
            <a:r>
              <a:rPr kumimoji="1" lang="zh-CN" altLang="en-US" dirty="0"/>
              <a:t>函数返回值是一个迭代器。如果找到，则该迭代器指向被找到的元素。如果找不到，则该迭代器指向查找区间终点。</a:t>
            </a:r>
          </a:p>
          <a:p>
            <a:endParaRPr lang="zh-CN" altLang="en-US" dirty="0"/>
          </a:p>
        </p:txBody>
      </p:sp>
      <p:sp>
        <p:nvSpPr>
          <p:cNvPr id="3" name="标题 2">
            <a:extLst>
              <a:ext uri="{FF2B5EF4-FFF2-40B4-BE49-F238E27FC236}">
                <a16:creationId xmlns:a16="http://schemas.microsoft.com/office/drawing/2014/main" id="{44045727-E28C-471A-9A65-122CF35EA12C}"/>
              </a:ext>
            </a:extLst>
          </p:cNvPr>
          <p:cNvSpPr>
            <a:spLocks noGrp="1"/>
          </p:cNvSpPr>
          <p:nvPr>
            <p:ph type="title"/>
          </p:nvPr>
        </p:nvSpPr>
        <p:spPr/>
        <p:txBody>
          <a:bodyPr/>
          <a:lstStyle/>
          <a:p>
            <a:r>
              <a:rPr lang="en-US" altLang="zh-CN" dirty="0"/>
              <a:t>find</a:t>
            </a:r>
            <a:r>
              <a:rPr lang="zh-CN" altLang="en-US" dirty="0"/>
              <a:t>算法</a:t>
            </a:r>
          </a:p>
        </p:txBody>
      </p:sp>
    </p:spTree>
    <p:extLst>
      <p:ext uri="{BB962C8B-B14F-4D97-AF65-F5344CB8AC3E}">
        <p14:creationId xmlns:p14="http://schemas.microsoft.com/office/powerpoint/2010/main" val="30883793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4CD769-82CF-4013-A0BA-7076303954B2}"/>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9.20】find</a:t>
            </a:r>
            <a:r>
              <a:rPr lang="zh-CN" altLang="en-US" dirty="0">
                <a:solidFill>
                  <a:srgbClr val="C00000"/>
                </a:solidFill>
              </a:rPr>
              <a:t>算法示例</a:t>
            </a:r>
          </a:p>
        </p:txBody>
      </p:sp>
      <p:sp>
        <p:nvSpPr>
          <p:cNvPr id="5" name="矩形 4">
            <a:extLst>
              <a:ext uri="{FF2B5EF4-FFF2-40B4-BE49-F238E27FC236}">
                <a16:creationId xmlns:a16="http://schemas.microsoft.com/office/drawing/2014/main" id="{3A62AF15-2E29-43D1-A9BA-448994CC1EEA}"/>
              </a:ext>
            </a:extLst>
          </p:cNvPr>
          <p:cNvSpPr/>
          <p:nvPr/>
        </p:nvSpPr>
        <p:spPr>
          <a:xfrm>
            <a:off x="611560" y="1700808"/>
            <a:ext cx="7920880" cy="3693319"/>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array[10] = { 10,20,30,40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v;</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(2);</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(3);</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(4);</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3);</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47AB1F72-4096-4F5E-8AA1-D987C214C56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ADECEA4C-70FE-4A62-88BA-12BDC095F8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E6EBA46D-3362-4FE6-AFF1-5E47C86B103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3EDF141B-EF23-4952-B532-1FDF479E54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447CFE31-8091-4983-98AE-F7C8FF04B6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42B6EB69-BA17-43CC-AF50-327CD8A11D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13D6884-8B0B-4F6E-96AA-A8C53EF7A26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1D2DC481-456F-427D-90CE-3276EB06A9D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766284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a1,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a2,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total+=a1[</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]+a2[</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b="1" dirty="0"/>
          </a:p>
        </p:txBody>
      </p:sp>
      <p:sp>
        <p:nvSpPr>
          <p:cNvPr id="4" name="矩形 3">
            <a:hlinkClick r:id="rId2" action="ppaction://hlinksldjump"/>
            <a:extLst>
              <a:ext uri="{FF2B5EF4-FFF2-40B4-BE49-F238E27FC236}">
                <a16:creationId xmlns:a16="http://schemas.microsoft.com/office/drawing/2014/main" id="{20A89252-509D-46C7-9A0E-34E73A5A88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2DD33DCF-AE7D-4C24-90E3-F5CB90FC52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C6B5701B-645E-4E60-8420-248504E5C3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E896438D-A906-489B-A769-88C4E0AD153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C270CA9-5C17-49BB-8C78-003243DE62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FA5F36A-9ECD-4224-8A8C-1E61DC3E36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CBA35236-1C57-47A7-85AD-7FE7E00BB60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7A26123C-708E-42F6-8630-CF05261D0C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44306801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2347CF4-B4BD-490A-BAD9-0862F8612F65}"/>
              </a:ext>
            </a:extLst>
          </p:cNvPr>
          <p:cNvSpPr/>
          <p:nvPr/>
        </p:nvSpPr>
        <p:spPr>
          <a:xfrm>
            <a:off x="539552" y="1124744"/>
            <a:ext cx="8064896" cy="286232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9);</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"not found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2, 1);</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pp = find(array, array + 4, 20);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7" name="文本框 6">
            <a:extLst>
              <a:ext uri="{FF2B5EF4-FFF2-40B4-BE49-F238E27FC236}">
                <a16:creationId xmlns:a16="http://schemas.microsoft.com/office/drawing/2014/main" id="{256380AE-1B12-42D3-9803-A845DE4C933C}"/>
              </a:ext>
            </a:extLst>
          </p:cNvPr>
          <p:cNvSpPr txBox="1"/>
          <p:nvPr/>
        </p:nvSpPr>
        <p:spPr>
          <a:xfrm>
            <a:off x="611560" y="4255928"/>
            <a:ext cx="2262158" cy="1477328"/>
          </a:xfrm>
          <a:prstGeom prst="rect">
            <a:avLst/>
          </a:prstGeom>
          <a:noFill/>
        </p:spPr>
        <p:txBody>
          <a:bodyPr wrap="none" rtlCol="0">
            <a:spAutoFit/>
          </a:bodyPr>
          <a:lstStyle/>
          <a:p>
            <a:r>
              <a:rPr lang="zh-CN" altLang="en-US" b="1" dirty="0">
                <a:solidFill>
                  <a:schemeClr val="accent6">
                    <a:lumMod val="75000"/>
                  </a:schemeClr>
                </a:solidFill>
                <a:latin typeface="Courier New" panose="02070309020205020404" pitchFamily="49" charset="0"/>
                <a:ea typeface="+mj-ea"/>
                <a:cs typeface="Courier New" panose="02070309020205020404" pitchFamily="49" charset="0"/>
              </a:rPr>
              <a:t>程序的运行结果为：</a:t>
            </a:r>
            <a:endParaRPr lang="en-US" altLang="zh-CN" b="1" dirty="0">
              <a:solidFill>
                <a:schemeClr val="accent6">
                  <a:lumMod val="75000"/>
                </a:schemeClr>
              </a:solidFill>
              <a:latin typeface="Courier New" panose="02070309020205020404" pitchFamily="49" charset="0"/>
              <a:ea typeface="+mj-ea"/>
              <a:cs typeface="Courier New" panose="02070309020205020404" pitchFamily="49" charset="0"/>
            </a:endParaRPr>
          </a:p>
          <a:p>
            <a:r>
              <a:rPr lang="en-US" altLang="zh-CN" b="1" dirty="0">
                <a:latin typeface="Courier New" panose="02070309020205020404" pitchFamily="49" charset="0"/>
                <a:ea typeface="+mj-ea"/>
                <a:cs typeface="Courier New" panose="02070309020205020404" pitchFamily="49" charset="0"/>
              </a:rPr>
              <a:t>3</a:t>
            </a:r>
          </a:p>
          <a:p>
            <a:r>
              <a:rPr lang="en-US" altLang="zh-CN" b="1" dirty="0">
                <a:latin typeface="Courier New" panose="02070309020205020404" pitchFamily="49" charset="0"/>
                <a:ea typeface="+mj-ea"/>
                <a:cs typeface="Courier New" panose="02070309020205020404" pitchFamily="49" charset="0"/>
              </a:rPr>
              <a:t>not found</a:t>
            </a:r>
          </a:p>
          <a:p>
            <a:r>
              <a:rPr lang="en-US" altLang="zh-CN" b="1" dirty="0">
                <a:latin typeface="Courier New" panose="02070309020205020404" pitchFamily="49" charset="0"/>
                <a:ea typeface="+mj-ea"/>
                <a:cs typeface="Courier New" panose="02070309020205020404" pitchFamily="49" charset="0"/>
              </a:rPr>
              <a:t>3</a:t>
            </a:r>
          </a:p>
          <a:p>
            <a:r>
              <a:rPr lang="en-US" altLang="zh-CN" b="1" dirty="0">
                <a:latin typeface="Courier New" panose="02070309020205020404" pitchFamily="49" charset="0"/>
                <a:ea typeface="+mj-ea"/>
                <a:cs typeface="Courier New" panose="02070309020205020404" pitchFamily="49" charset="0"/>
              </a:rPr>
              <a:t>20</a:t>
            </a:r>
            <a:endParaRPr lang="zh-CN" altLang="en-US" b="1" dirty="0">
              <a:latin typeface="Courier New" panose="02070309020205020404" pitchFamily="49" charset="0"/>
              <a:ea typeface="+mj-ea"/>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861D153D-9C14-4DAD-A453-AB42798311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E5FFD427-8F3D-476B-A91A-0889D5B8CC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46C95C07-6B65-4800-AED1-B3B2EF200F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3663B5B4-B769-484F-B8AF-C5D1C35F32C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631B892E-95E6-406A-B3B3-0B793295ED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24AA9AB6-F60E-47C1-8775-24BA68A16B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75D8F10-1535-4DFE-9CAD-22A432B8DAB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BF9FC817-D387-4FAF-B4BE-7E4C650F088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4824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FAE69F-099E-4C87-AADB-352FE92CEE87}"/>
              </a:ext>
            </a:extLst>
          </p:cNvPr>
          <p:cNvSpPr>
            <a:spLocks noGrp="1"/>
          </p:cNvSpPr>
          <p:nvPr>
            <p:ph idx="1"/>
          </p:nvPr>
        </p:nvSpPr>
        <p:spPr>
          <a:xfrm>
            <a:off x="107504" y="908720"/>
            <a:ext cx="8579296" cy="552065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9.21】</a:t>
            </a:r>
            <a:r>
              <a:rPr lang="zh-CN" altLang="en-US" dirty="0">
                <a:solidFill>
                  <a:srgbClr val="C00000"/>
                </a:solidFill>
              </a:rPr>
              <a:t>非可变序列算法示例</a:t>
            </a:r>
          </a:p>
        </p:txBody>
      </p:sp>
      <p:sp>
        <p:nvSpPr>
          <p:cNvPr id="5" name="矩形 4">
            <a:extLst>
              <a:ext uri="{FF2B5EF4-FFF2-40B4-BE49-F238E27FC236}">
                <a16:creationId xmlns:a16="http://schemas.microsoft.com/office/drawing/2014/main" id="{EE9C02B6-D127-4981-9ACF-B829A68EB097}"/>
              </a:ext>
            </a:extLst>
          </p:cNvPr>
          <p:cNvSpPr/>
          <p:nvPr/>
        </p:nvSpPr>
        <p:spPr>
          <a:xfrm>
            <a:off x="161764" y="1325081"/>
            <a:ext cx="8820472" cy="535531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算法需要包含的头文件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&lt;functional&gt;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使用函数对象需要包含的头文件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 { 2,4,7,4,9,3,2,7,8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(array, array + </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sizeof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(array) / </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sizeof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找到第一个为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的元素位置，并输出此值和后面的所有值</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4);</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输出容器中等于</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的元素个数</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4)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count_if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bind2nd(</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less_equal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4))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输出小于等于</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元素的个数</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extLst>
              <a:ext uri="{FF2B5EF4-FFF2-40B4-BE49-F238E27FC236}">
                <a16:creationId xmlns:a16="http://schemas.microsoft.com/office/drawing/2014/main" id="{A7C8FCD4-048E-43CB-A2E6-8AB24C93B699}"/>
              </a:ext>
            </a:extLst>
          </p:cNvPr>
          <p:cNvSpPr/>
          <p:nvPr/>
        </p:nvSpPr>
        <p:spPr>
          <a:xfrm>
            <a:off x="6907755" y="908720"/>
            <a:ext cx="2123728" cy="1200329"/>
          </a:xfrm>
          <a:prstGeom prst="rect">
            <a:avLst/>
          </a:prstGeom>
        </p:spPr>
        <p:txBody>
          <a:bodyPr wrap="square">
            <a:spAutoFit/>
          </a:bodyPr>
          <a:lstStyle/>
          <a:p>
            <a:r>
              <a:rPr lang="zh-CN" altLang="en-US" dirty="0">
                <a:solidFill>
                  <a:schemeClr val="accent6">
                    <a:lumMod val="75000"/>
                  </a:schemeClr>
                </a:solidFill>
                <a:latin typeface="+mj-ea"/>
                <a:ea typeface="+mj-ea"/>
              </a:rPr>
              <a:t>程序运行结果：</a:t>
            </a:r>
            <a:endParaRPr lang="en-US" altLang="zh-CN" dirty="0">
              <a:solidFill>
                <a:schemeClr val="accent6">
                  <a:lumMod val="75000"/>
                </a:schemeClr>
              </a:solidFill>
              <a:latin typeface="+mj-ea"/>
              <a:ea typeface="+mj-ea"/>
            </a:endParaRPr>
          </a:p>
          <a:p>
            <a:r>
              <a:rPr lang="zh-CN" altLang="en-US" dirty="0"/>
              <a:t>4 7 4 9 3 2 7 8</a:t>
            </a:r>
          </a:p>
          <a:p>
            <a:r>
              <a:rPr lang="zh-CN" altLang="en-US" dirty="0"/>
              <a:t>2</a:t>
            </a:r>
          </a:p>
          <a:p>
            <a:r>
              <a:rPr lang="zh-CN" altLang="en-US" dirty="0"/>
              <a:t>5</a:t>
            </a:r>
          </a:p>
        </p:txBody>
      </p:sp>
      <p:sp>
        <p:nvSpPr>
          <p:cNvPr id="7" name="矩形 6">
            <a:hlinkClick r:id="" action="ppaction://noaction"/>
            <a:extLst>
              <a:ext uri="{FF2B5EF4-FFF2-40B4-BE49-F238E27FC236}">
                <a16:creationId xmlns:a16="http://schemas.microsoft.com/office/drawing/2014/main" id="{CE194934-DB29-47B5-A048-B5FF5324DE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F84735F3-15AA-47FC-9C49-760AEE9424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9D67A0D2-AA17-4775-A41C-1C125712D1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65A5BF3F-34BC-40C9-8FF0-3FAEB2AFA9B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2" action="ppaction://hlinksldjump"/>
            <a:extLst>
              <a:ext uri="{FF2B5EF4-FFF2-40B4-BE49-F238E27FC236}">
                <a16:creationId xmlns:a16="http://schemas.microsoft.com/office/drawing/2014/main" id="{74E832C6-6F07-4063-A3AC-F7D0D5242E8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02E19123-10B0-4365-A9E8-B281B12B3F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7011BCE-1FDE-4256-AA23-674C08E3A5D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8D4E0AE7-5305-46A9-8CF9-42188034FF1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15740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97BDE00-C1E8-4C40-9FD1-E0AA02A6C5C2}"/>
              </a:ext>
            </a:extLst>
          </p:cNvPr>
          <p:cNvSpPr>
            <a:spLocks noGrp="1"/>
          </p:cNvSpPr>
          <p:nvPr>
            <p:ph idx="1"/>
          </p:nvPr>
        </p:nvSpPr>
        <p:spPr/>
        <p:txBody>
          <a:bodyPr/>
          <a:lstStyle/>
          <a:p>
            <a:r>
              <a:rPr lang="zh-CN" altLang="en-US" dirty="0"/>
              <a:t>可变序列算法可以修改他们所操作的容器的元素</a:t>
            </a:r>
          </a:p>
        </p:txBody>
      </p:sp>
      <p:sp>
        <p:nvSpPr>
          <p:cNvPr id="3" name="标题 2">
            <a:extLst>
              <a:ext uri="{FF2B5EF4-FFF2-40B4-BE49-F238E27FC236}">
                <a16:creationId xmlns:a16="http://schemas.microsoft.com/office/drawing/2014/main" id="{73EA4CFD-1876-408D-8950-85A678E60653}"/>
              </a:ext>
            </a:extLst>
          </p:cNvPr>
          <p:cNvSpPr>
            <a:spLocks noGrp="1"/>
          </p:cNvSpPr>
          <p:nvPr>
            <p:ph type="title"/>
          </p:nvPr>
        </p:nvSpPr>
        <p:spPr/>
        <p:txBody>
          <a:bodyPr/>
          <a:lstStyle/>
          <a:p>
            <a:r>
              <a:rPr lang="zh-CN" altLang="en-US" dirty="0"/>
              <a:t>可变序列算法</a:t>
            </a:r>
          </a:p>
        </p:txBody>
      </p:sp>
      <p:graphicFrame>
        <p:nvGraphicFramePr>
          <p:cNvPr id="5" name="表格 4">
            <a:extLst>
              <a:ext uri="{FF2B5EF4-FFF2-40B4-BE49-F238E27FC236}">
                <a16:creationId xmlns:a16="http://schemas.microsoft.com/office/drawing/2014/main" id="{C74C1649-CD14-40EA-AA97-B8FFB3E3C575}"/>
              </a:ext>
            </a:extLst>
          </p:cNvPr>
          <p:cNvGraphicFramePr>
            <a:graphicFrameLocks noGrp="1"/>
          </p:cNvGraphicFramePr>
          <p:nvPr>
            <p:extLst>
              <p:ext uri="{D42A27DB-BD31-4B8C-83A1-F6EECF244321}">
                <p14:modId xmlns:p14="http://schemas.microsoft.com/office/powerpoint/2010/main" val="3465658057"/>
              </p:ext>
            </p:extLst>
          </p:nvPr>
        </p:nvGraphicFramePr>
        <p:xfrm>
          <a:off x="976312" y="2778918"/>
          <a:ext cx="7191375" cy="2800352"/>
        </p:xfrm>
        <a:graphic>
          <a:graphicData uri="http://schemas.openxmlformats.org/drawingml/2006/table">
            <a:tbl>
              <a:tblPr/>
              <a:tblGrid>
                <a:gridCol w="1151726">
                  <a:extLst>
                    <a:ext uri="{9D8B030D-6E8A-4147-A177-3AD203B41FA5}">
                      <a16:colId xmlns:a16="http://schemas.microsoft.com/office/drawing/2014/main" val="20000"/>
                    </a:ext>
                  </a:extLst>
                </a:gridCol>
                <a:gridCol w="2110574">
                  <a:extLst>
                    <a:ext uri="{9D8B030D-6E8A-4147-A177-3AD203B41FA5}">
                      <a16:colId xmlns:a16="http://schemas.microsoft.com/office/drawing/2014/main" val="20001"/>
                    </a:ext>
                  </a:extLst>
                </a:gridCol>
                <a:gridCol w="3929075">
                  <a:extLst>
                    <a:ext uri="{9D8B030D-6E8A-4147-A177-3AD203B41FA5}">
                      <a16:colId xmlns:a16="http://schemas.microsoft.com/office/drawing/2014/main" val="20002"/>
                    </a:ext>
                  </a:extLst>
                </a:gridCol>
              </a:tblGrid>
              <a:tr h="274320">
                <a:tc rowSpan="2">
                  <a:txBody>
                    <a:bodyPr/>
                    <a:lstStyle/>
                    <a:p>
                      <a:pPr algn="ctr">
                        <a:spcAft>
                          <a:spcPts val="0"/>
                        </a:spcAft>
                      </a:pPr>
                      <a:r>
                        <a:rPr lang="zh-CN" sz="1800" kern="100" dirty="0">
                          <a:latin typeface="Times New Roman"/>
                          <a:ea typeface="宋体"/>
                          <a:cs typeface="Times New Roman"/>
                        </a:rPr>
                        <a:t>复制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从序列的第一个元素起进行复制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2896">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copy_backward</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从序列的最后一个元素起进行复制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20">
                <a:tc rowSpan="3">
                  <a:txBody>
                    <a:bodyPr/>
                    <a:lstStyle/>
                    <a:p>
                      <a:pPr algn="ctr">
                        <a:spcAft>
                          <a:spcPts val="0"/>
                        </a:spcAft>
                      </a:pPr>
                      <a:r>
                        <a:rPr lang="zh-CN" sz="1800" kern="100">
                          <a:latin typeface="Times New Roman"/>
                          <a:ea typeface="宋体"/>
                          <a:cs typeface="Times New Roman"/>
                        </a:rPr>
                        <a:t>交换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swap()</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交换两个元素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swap_ranges()</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交换指定范围的元素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iter_swap()</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交换由迭代器所指的两个元素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2896">
                <a:tc>
                  <a:txBody>
                    <a:bodyPr/>
                    <a:lstStyle/>
                    <a:p>
                      <a:pPr algn="ctr">
                        <a:spcAft>
                          <a:spcPts val="0"/>
                        </a:spcAft>
                      </a:pPr>
                      <a:r>
                        <a:rPr lang="zh-CN" sz="1800" kern="100" dirty="0">
                          <a:latin typeface="Times New Roman"/>
                          <a:ea typeface="宋体"/>
                          <a:cs typeface="Times New Roman"/>
                        </a:rPr>
                        <a:t>变换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transform()</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将某操作应用于指定范围的每个元素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20">
                <a:tc rowSpan="4">
                  <a:txBody>
                    <a:bodyPr/>
                    <a:lstStyle/>
                    <a:p>
                      <a:pPr algn="ctr">
                        <a:spcAft>
                          <a:spcPts val="0"/>
                        </a:spcAft>
                      </a:pPr>
                      <a:r>
                        <a:rPr lang="zh-CN" sz="1800" kern="100">
                          <a:latin typeface="Times New Roman"/>
                          <a:ea typeface="宋体"/>
                          <a:cs typeface="Times New Roman"/>
                        </a:rPr>
                        <a:t>替换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replace()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用一个给定值替换一些值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替换满足条件的一些元素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复制序列时用一给定值替换元素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replace_copy_if()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复制序列时替换满足条件的元素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矩形 5">
            <a:hlinkClick r:id="" action="ppaction://noaction"/>
            <a:extLst>
              <a:ext uri="{FF2B5EF4-FFF2-40B4-BE49-F238E27FC236}">
                <a16:creationId xmlns:a16="http://schemas.microsoft.com/office/drawing/2014/main" id="{96122C16-AF0C-4938-B6AA-8B220C59B6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B2E78821-21C0-4F7B-A6D0-D73F2B5BF4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B3F838CC-C47A-462F-B8D8-385C7E8AE48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6EF8D9FD-A342-40C4-996B-F34D7028038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CE8E03BB-51B8-49AD-9ED0-94C23A09BBA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8321FAD-9317-4786-B820-0E43A4EA93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2D0390C-0FB2-401E-ABA8-F69722E184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760DA3B5-E39F-469B-AF11-A860275CF1F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02556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9BCB53D-526A-4041-A99A-F6C3DAE0C3D1}"/>
              </a:ext>
            </a:extLst>
          </p:cNvPr>
          <p:cNvSpPr>
            <a:spLocks noGrp="1"/>
          </p:cNvSpPr>
          <p:nvPr>
            <p:ph type="title"/>
          </p:nvPr>
        </p:nvSpPr>
        <p:spPr/>
        <p:txBody>
          <a:bodyPr/>
          <a:lstStyle/>
          <a:p>
            <a:r>
              <a:rPr lang="zh-CN" altLang="en-US" dirty="0"/>
              <a:t>可变序列算法</a:t>
            </a:r>
          </a:p>
        </p:txBody>
      </p:sp>
      <p:graphicFrame>
        <p:nvGraphicFramePr>
          <p:cNvPr id="5" name="表格 4">
            <a:extLst>
              <a:ext uri="{FF2B5EF4-FFF2-40B4-BE49-F238E27FC236}">
                <a16:creationId xmlns:a16="http://schemas.microsoft.com/office/drawing/2014/main" id="{4A2E7EA8-E262-402C-909F-2DA3E82C5C74}"/>
              </a:ext>
            </a:extLst>
          </p:cNvPr>
          <p:cNvGraphicFramePr>
            <a:graphicFrameLocks noGrp="1"/>
          </p:cNvGraphicFramePr>
          <p:nvPr>
            <p:extLst>
              <p:ext uri="{D42A27DB-BD31-4B8C-83A1-F6EECF244321}">
                <p14:modId xmlns:p14="http://schemas.microsoft.com/office/powerpoint/2010/main" val="365422136"/>
              </p:ext>
            </p:extLst>
          </p:nvPr>
        </p:nvGraphicFramePr>
        <p:xfrm>
          <a:off x="539552" y="1628801"/>
          <a:ext cx="8424937" cy="4891712"/>
        </p:xfrm>
        <a:graphic>
          <a:graphicData uri="http://schemas.openxmlformats.org/drawingml/2006/table">
            <a:tbl>
              <a:tblPr/>
              <a:tblGrid>
                <a:gridCol w="1250557">
                  <a:extLst>
                    <a:ext uri="{9D8B030D-6E8A-4147-A177-3AD203B41FA5}">
                      <a16:colId xmlns:a16="http://schemas.microsoft.com/office/drawing/2014/main" val="20000"/>
                    </a:ext>
                  </a:extLst>
                </a:gridCol>
                <a:gridCol w="2205827">
                  <a:extLst>
                    <a:ext uri="{9D8B030D-6E8A-4147-A177-3AD203B41FA5}">
                      <a16:colId xmlns:a16="http://schemas.microsoft.com/office/drawing/2014/main" val="20001"/>
                    </a:ext>
                  </a:extLst>
                </a:gridCol>
                <a:gridCol w="4968553">
                  <a:extLst>
                    <a:ext uri="{9D8B030D-6E8A-4147-A177-3AD203B41FA5}">
                      <a16:colId xmlns:a16="http://schemas.microsoft.com/office/drawing/2014/main" val="20002"/>
                    </a:ext>
                  </a:extLst>
                </a:gridCol>
              </a:tblGrid>
              <a:tr h="261120">
                <a:tc rowSpan="2">
                  <a:txBody>
                    <a:bodyPr/>
                    <a:lstStyle/>
                    <a:p>
                      <a:pPr algn="ctr">
                        <a:spcAft>
                          <a:spcPts val="0"/>
                        </a:spcAft>
                      </a:pPr>
                      <a:r>
                        <a:rPr lang="zh-CN" sz="1800" kern="100" dirty="0">
                          <a:latin typeface="Times New Roman"/>
                          <a:ea typeface="宋体"/>
                          <a:cs typeface="Times New Roman"/>
                        </a:rPr>
                        <a:t>填充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fill()</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用一给定值取代所有元素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fill_n()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用一给定值取代前</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1120">
                <a:tc rowSpan="2">
                  <a:txBody>
                    <a:bodyPr/>
                    <a:lstStyle/>
                    <a:p>
                      <a:pPr algn="ctr">
                        <a:spcAft>
                          <a:spcPts val="0"/>
                        </a:spcAft>
                      </a:pPr>
                      <a:r>
                        <a:rPr lang="zh-CN" sz="1800" kern="100">
                          <a:latin typeface="Times New Roman"/>
                          <a:ea typeface="宋体"/>
                          <a:cs typeface="Times New Roman"/>
                        </a:rPr>
                        <a:t>生成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generate()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用一操作的结果取代所有元素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generate_n()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用一操作的结果取代前</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1120">
                <a:tc rowSpan="4">
                  <a:txBody>
                    <a:bodyPr/>
                    <a:lstStyle/>
                    <a:p>
                      <a:pPr algn="ctr">
                        <a:spcAft>
                          <a:spcPts val="0"/>
                        </a:spcAft>
                      </a:pPr>
                      <a:r>
                        <a:rPr lang="zh-CN" sz="1800" kern="100" dirty="0">
                          <a:latin typeface="Times New Roman"/>
                          <a:ea typeface="宋体"/>
                          <a:cs typeface="Times New Roman"/>
                        </a:rPr>
                        <a:t>删除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remove()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删除具有给定值的元素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复制序列时删除具有给定值的元素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remove_copy_if()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1120">
                <a:tc rowSpan="2">
                  <a:txBody>
                    <a:bodyPr/>
                    <a:lstStyle/>
                    <a:p>
                      <a:pPr algn="ctr">
                        <a:spcAft>
                          <a:spcPts val="0"/>
                        </a:spcAft>
                      </a:pPr>
                      <a:r>
                        <a:rPr lang="zh-CN" sz="1800" kern="100">
                          <a:latin typeface="Times New Roman"/>
                          <a:ea typeface="宋体"/>
                          <a:cs typeface="Times New Roman"/>
                        </a:rPr>
                        <a:t>剔除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unique()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删除相邻的重复元素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unique_copy()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复制序列时删除相邻的重复元素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1120">
                <a:tc rowSpan="2">
                  <a:txBody>
                    <a:bodyPr/>
                    <a:lstStyle/>
                    <a:p>
                      <a:pPr algn="ctr">
                        <a:spcAft>
                          <a:spcPts val="0"/>
                        </a:spcAft>
                      </a:pPr>
                      <a:r>
                        <a:rPr lang="zh-CN" sz="1800" kern="100">
                          <a:latin typeface="Times New Roman"/>
                          <a:ea typeface="宋体"/>
                          <a:cs typeface="Times New Roman"/>
                        </a:rPr>
                        <a:t>反转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reverse()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反转元素的次序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reverse_copy()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复制序列时反转元素的次序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61120">
                <a:tc rowSpan="2">
                  <a:txBody>
                    <a:bodyPr/>
                    <a:lstStyle/>
                    <a:p>
                      <a:pPr algn="ctr">
                        <a:spcAft>
                          <a:spcPts val="0"/>
                        </a:spcAft>
                      </a:pPr>
                      <a:r>
                        <a:rPr lang="zh-CN" sz="1800" kern="100">
                          <a:latin typeface="Times New Roman"/>
                          <a:ea typeface="宋体"/>
                          <a:cs typeface="Times New Roman"/>
                        </a:rPr>
                        <a:t>循环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rotate()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循环移动元素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rotate_copy()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复制序列时循环移动元素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61120">
                <a:tc>
                  <a:txBody>
                    <a:bodyPr/>
                    <a:lstStyle/>
                    <a:p>
                      <a:pPr algn="ctr">
                        <a:spcAft>
                          <a:spcPts val="0"/>
                        </a:spcAft>
                      </a:pPr>
                      <a:r>
                        <a:rPr lang="zh-CN" sz="1800" kern="100">
                          <a:latin typeface="Times New Roman"/>
                          <a:ea typeface="宋体"/>
                          <a:cs typeface="Times New Roman"/>
                        </a:rPr>
                        <a:t>随机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random_shuffle()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采用均匀分布来随机移动元素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1120">
                <a:tc rowSpan="2">
                  <a:txBody>
                    <a:bodyPr/>
                    <a:lstStyle/>
                    <a:p>
                      <a:pPr algn="ctr">
                        <a:spcAft>
                          <a:spcPts val="0"/>
                        </a:spcAft>
                      </a:pPr>
                      <a:r>
                        <a:rPr lang="zh-CN" sz="1800" kern="100" dirty="0">
                          <a:latin typeface="Times New Roman"/>
                          <a:ea typeface="宋体"/>
                          <a:cs typeface="Times New Roman"/>
                        </a:rPr>
                        <a:t>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partition()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将满足某条件的元素都放到前面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502592">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stable_partition</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将满足某条件的元素都放到前面并维持原顺序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6" name="矩形 5">
            <a:hlinkClick r:id="" action="ppaction://noaction"/>
            <a:extLst>
              <a:ext uri="{FF2B5EF4-FFF2-40B4-BE49-F238E27FC236}">
                <a16:creationId xmlns:a16="http://schemas.microsoft.com/office/drawing/2014/main" id="{0AE98B73-E7E2-4CF3-82B5-26DF3721EE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EE39851F-6468-4CC1-87E7-5426492961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D8A251CA-EFD6-4777-BD71-E8B28050E9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569CAF33-3EEA-4861-B79C-04D7BD0735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634369A6-4817-4216-B747-719DC73443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EF73DD4-A63D-48CD-9732-109F2EF1AB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98039B06-C17E-4D43-849F-F5B63A88189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688680C6-628A-4A0F-AF56-CC10D679D7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9497655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B0CF14-3155-4126-BC47-8C9598400452}"/>
              </a:ext>
            </a:extLst>
          </p:cNvPr>
          <p:cNvSpPr>
            <a:spLocks noGrp="1"/>
          </p:cNvSpPr>
          <p:nvPr>
            <p:ph type="title"/>
          </p:nvPr>
        </p:nvSpPr>
        <p:spPr/>
        <p:txBody>
          <a:bodyPr/>
          <a:lstStyle/>
          <a:p>
            <a:r>
              <a:rPr lang="zh-CN" altLang="en-US" dirty="0"/>
              <a:t>排序以及相关算法</a:t>
            </a:r>
          </a:p>
        </p:txBody>
      </p:sp>
      <p:graphicFrame>
        <p:nvGraphicFramePr>
          <p:cNvPr id="5" name="表格 4">
            <a:extLst>
              <a:ext uri="{FF2B5EF4-FFF2-40B4-BE49-F238E27FC236}">
                <a16:creationId xmlns:a16="http://schemas.microsoft.com/office/drawing/2014/main" id="{5AE3E5CF-986A-4D6B-9EEC-2709DF7425F1}"/>
              </a:ext>
            </a:extLst>
          </p:cNvPr>
          <p:cNvGraphicFramePr>
            <a:graphicFrameLocks noGrp="1"/>
          </p:cNvGraphicFramePr>
          <p:nvPr>
            <p:extLst>
              <p:ext uri="{D42A27DB-BD31-4B8C-83A1-F6EECF244321}">
                <p14:modId xmlns:p14="http://schemas.microsoft.com/office/powerpoint/2010/main" val="4292101320"/>
              </p:ext>
            </p:extLst>
          </p:nvPr>
        </p:nvGraphicFramePr>
        <p:xfrm>
          <a:off x="678656" y="1664177"/>
          <a:ext cx="7786687" cy="4937760"/>
        </p:xfrm>
        <a:graphic>
          <a:graphicData uri="http://schemas.openxmlformats.org/drawingml/2006/table">
            <a:tbl>
              <a:tblPr/>
              <a:tblGrid>
                <a:gridCol w="1357312">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4429125">
                  <a:extLst>
                    <a:ext uri="{9D8B030D-6E8A-4147-A177-3AD203B41FA5}">
                      <a16:colId xmlns:a16="http://schemas.microsoft.com/office/drawing/2014/main" val="20002"/>
                    </a:ext>
                  </a:extLst>
                </a:gridCol>
              </a:tblGrid>
              <a:tr h="274285">
                <a:tc rowSpan="4">
                  <a:txBody>
                    <a:bodyPr/>
                    <a:lstStyle/>
                    <a:p>
                      <a:pPr algn="ctr">
                        <a:spcAft>
                          <a:spcPts val="0"/>
                        </a:spcAft>
                      </a:pPr>
                      <a:r>
                        <a:rPr lang="zh-CN" sz="1800" kern="100">
                          <a:latin typeface="Times New Roman"/>
                          <a:ea typeface="宋体"/>
                          <a:cs typeface="Times New Roman"/>
                        </a:rPr>
                        <a:t>排序</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以很好的平均效率排序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stable_sort()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排序，并维持相同元素的原有顺序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partial_sort()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将区间个数的元素排好序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partial_sort_copy()</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将区间个数的元素排序并复制到别处</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85">
                <a:tc>
                  <a:txBody>
                    <a:bodyPr/>
                    <a:lstStyle/>
                    <a:p>
                      <a:pPr algn="ctr">
                        <a:spcAft>
                          <a:spcPts val="0"/>
                        </a:spcAft>
                      </a:pPr>
                      <a:r>
                        <a:rPr lang="zh-CN" sz="1800" kern="100">
                          <a:latin typeface="Times New Roman"/>
                          <a:ea typeface="宋体"/>
                          <a:cs typeface="Times New Roman"/>
                        </a:rPr>
                        <a:t>第</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nth_element()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将第</a:t>
                      </a:r>
                      <a:r>
                        <a:rPr lang="en-US" sz="1800" kern="100">
                          <a:latin typeface="Times New Roman"/>
                          <a:ea typeface="宋体"/>
                          <a:cs typeface="Times New Roman"/>
                        </a:rPr>
                        <a:t>n</a:t>
                      </a:r>
                      <a:r>
                        <a:rPr lang="zh-CN" sz="1800" kern="100">
                          <a:latin typeface="Times New Roman"/>
                          <a:ea typeface="宋体"/>
                          <a:cs typeface="Times New Roman"/>
                        </a:rPr>
                        <a:t>各元素放到它的正确位置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85">
                <a:tc rowSpan="4">
                  <a:txBody>
                    <a:bodyPr/>
                    <a:lstStyle/>
                    <a:p>
                      <a:pPr algn="ctr">
                        <a:spcAft>
                          <a:spcPts val="0"/>
                        </a:spcAft>
                      </a:pPr>
                      <a:r>
                        <a:rPr lang="zh-CN" sz="1800" kern="100" dirty="0">
                          <a:latin typeface="Times New Roman"/>
                          <a:ea typeface="宋体"/>
                          <a:cs typeface="Times New Roman"/>
                        </a:rPr>
                        <a:t>二分检索</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lower_bound()</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找到大于等于某值的第一次出现</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upper_bound()</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找到大于某值的第一次出现</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8569">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equal_range()</a:t>
                      </a:r>
                      <a:endParaRPr lang="zh-CN" sz="1800" kern="100">
                        <a:latin typeface="Times New Roman"/>
                        <a:ea typeface="宋体"/>
                        <a:cs typeface="Times New Roman"/>
                      </a:endParaRP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找到（在不破坏顺序的前提下）可插入给定值的最大范围</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binary_search()</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在有序序列中确定给定元素是否存在</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85">
                <a:tc rowSpan="2">
                  <a:txBody>
                    <a:bodyPr/>
                    <a:lstStyle/>
                    <a:p>
                      <a:pPr algn="ctr">
                        <a:spcAft>
                          <a:spcPts val="0"/>
                        </a:spcAft>
                      </a:pPr>
                      <a:r>
                        <a:rPr lang="zh-CN" sz="1800" kern="100">
                          <a:latin typeface="Times New Roman"/>
                          <a:ea typeface="宋体"/>
                          <a:cs typeface="Times New Roman"/>
                        </a:rPr>
                        <a:t>归并</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merge()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归并两个有序序列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inplace_merge()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归并两个接续的有序序列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285">
                <a:tc rowSpan="5">
                  <a:txBody>
                    <a:bodyPr/>
                    <a:lstStyle/>
                    <a:p>
                      <a:pPr algn="ctr">
                        <a:spcAft>
                          <a:spcPts val="0"/>
                        </a:spcAft>
                      </a:pPr>
                      <a:r>
                        <a:rPr lang="zh-CN" sz="1800" kern="100">
                          <a:latin typeface="Times New Roman"/>
                          <a:ea typeface="宋体"/>
                          <a:cs typeface="Times New Roman"/>
                        </a:rPr>
                        <a:t>有序结构上的集合操作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includes()</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一序列为另一序列的子序列时为真</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set_union()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构造两个集合的有序并集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set_intersection()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构造两个集合的有序交集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构造两个集合的有序差集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548569">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set_symmetric_difference()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构造两个集合的有序对称差集（并</a:t>
                      </a:r>
                      <a:r>
                        <a:rPr lang="en-US" sz="1800" kern="100" dirty="0">
                          <a:latin typeface="Times New Roman"/>
                          <a:ea typeface="宋体"/>
                          <a:cs typeface="Times New Roman"/>
                        </a:rPr>
                        <a:t>-</a:t>
                      </a:r>
                      <a:r>
                        <a:rPr lang="zh-CN" sz="1800" kern="100" dirty="0">
                          <a:latin typeface="Times New Roman"/>
                          <a:ea typeface="宋体"/>
                          <a:cs typeface="Times New Roman"/>
                        </a:rPr>
                        <a:t>交）</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6" name="矩形 5">
            <a:hlinkClick r:id="" action="ppaction://noaction"/>
            <a:extLst>
              <a:ext uri="{FF2B5EF4-FFF2-40B4-BE49-F238E27FC236}">
                <a16:creationId xmlns:a16="http://schemas.microsoft.com/office/drawing/2014/main" id="{21993AEB-665E-4F7B-BDEE-0137ED6BC06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2C208282-0B58-47A0-A8BB-FFB0EFDC249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63D9F83-F52C-45DC-8437-264C4D3B79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FBB38D27-7B93-4798-ACB5-C4B1C49500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E48B22B2-790C-48E3-9D74-A97D07948D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938D41BC-75A4-4686-A589-C132AF83C2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520A7770-1CC4-4E47-84AD-50B63DD3D5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E266E54-2004-411D-A0CF-E3657025F44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5890043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8FB519-C29B-4249-B227-6814148AA5CD}"/>
              </a:ext>
            </a:extLst>
          </p:cNvPr>
          <p:cNvSpPr>
            <a:spLocks noGrp="1"/>
          </p:cNvSpPr>
          <p:nvPr>
            <p:ph type="title"/>
          </p:nvPr>
        </p:nvSpPr>
        <p:spPr/>
        <p:txBody>
          <a:bodyPr/>
          <a:lstStyle/>
          <a:p>
            <a:r>
              <a:rPr lang="zh-CN" altLang="en-US" dirty="0"/>
              <a:t>排序以及相关算法</a:t>
            </a:r>
          </a:p>
        </p:txBody>
      </p:sp>
      <p:graphicFrame>
        <p:nvGraphicFramePr>
          <p:cNvPr id="5" name="表格 4">
            <a:extLst>
              <a:ext uri="{FF2B5EF4-FFF2-40B4-BE49-F238E27FC236}">
                <a16:creationId xmlns:a16="http://schemas.microsoft.com/office/drawing/2014/main" id="{5B1AFB7C-DF8D-4781-A27A-A3FB21DCD366}"/>
              </a:ext>
            </a:extLst>
          </p:cNvPr>
          <p:cNvGraphicFramePr>
            <a:graphicFrameLocks noGrp="1"/>
          </p:cNvGraphicFramePr>
          <p:nvPr>
            <p:extLst>
              <p:ext uri="{D42A27DB-BD31-4B8C-83A1-F6EECF244321}">
                <p14:modId xmlns:p14="http://schemas.microsoft.com/office/powerpoint/2010/main" val="3382306919"/>
              </p:ext>
            </p:extLst>
          </p:nvPr>
        </p:nvGraphicFramePr>
        <p:xfrm>
          <a:off x="425796" y="1664248"/>
          <a:ext cx="8538692" cy="4937618"/>
        </p:xfrm>
        <a:graphic>
          <a:graphicData uri="http://schemas.openxmlformats.org/drawingml/2006/table">
            <a:tbl>
              <a:tblPr/>
              <a:tblGrid>
                <a:gridCol w="1693473">
                  <a:extLst>
                    <a:ext uri="{9D8B030D-6E8A-4147-A177-3AD203B41FA5}">
                      <a16:colId xmlns:a16="http://schemas.microsoft.com/office/drawing/2014/main" val="20000"/>
                    </a:ext>
                  </a:extLst>
                </a:gridCol>
                <a:gridCol w="2668755">
                  <a:extLst>
                    <a:ext uri="{9D8B030D-6E8A-4147-A177-3AD203B41FA5}">
                      <a16:colId xmlns:a16="http://schemas.microsoft.com/office/drawing/2014/main" val="20001"/>
                    </a:ext>
                  </a:extLst>
                </a:gridCol>
                <a:gridCol w="4176464">
                  <a:extLst>
                    <a:ext uri="{9D8B030D-6E8A-4147-A177-3AD203B41FA5}">
                      <a16:colId xmlns:a16="http://schemas.microsoft.com/office/drawing/2014/main" val="20002"/>
                    </a:ext>
                  </a:extLst>
                </a:gridCol>
              </a:tblGrid>
              <a:tr h="548569">
                <a:tc rowSpan="5">
                  <a:txBody>
                    <a:bodyPr/>
                    <a:lstStyle/>
                    <a:p>
                      <a:pPr algn="ctr">
                        <a:spcAft>
                          <a:spcPts val="0"/>
                        </a:spcAft>
                      </a:pPr>
                      <a:r>
                        <a:rPr lang="zh-CN" sz="1800" kern="100" dirty="0">
                          <a:latin typeface="Times New Roman"/>
                          <a:ea typeface="宋体"/>
                          <a:cs typeface="Times New Roman"/>
                        </a:rPr>
                        <a:t>有序结构上的集合操作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includes()</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一序列为另一序列的子序列时为真</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set_union()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构造两个集合的有序并集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set_intersection()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构造两个集合的有序交集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构造两个集合的有序差集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8569">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set_symmetric_difference</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构造两个集合的有序对称差集（并</a:t>
                      </a:r>
                      <a:r>
                        <a:rPr lang="en-US" sz="1800" kern="100" dirty="0">
                          <a:latin typeface="Times New Roman"/>
                          <a:ea typeface="宋体"/>
                          <a:cs typeface="Times New Roman"/>
                        </a:rPr>
                        <a:t>-</a:t>
                      </a:r>
                      <a:r>
                        <a:rPr lang="zh-CN" sz="1800" kern="100" dirty="0">
                          <a:latin typeface="Times New Roman"/>
                          <a:ea typeface="宋体"/>
                          <a:cs typeface="Times New Roman"/>
                        </a:rPr>
                        <a:t>交）</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85">
                <a:tc rowSpan="4">
                  <a:txBody>
                    <a:bodyPr/>
                    <a:lstStyle/>
                    <a:p>
                      <a:pPr algn="ctr">
                        <a:spcAft>
                          <a:spcPts val="0"/>
                        </a:spcAft>
                      </a:pPr>
                      <a:r>
                        <a:rPr lang="zh-CN" sz="1800" kern="100">
                          <a:latin typeface="Times New Roman"/>
                          <a:ea typeface="宋体"/>
                          <a:cs typeface="Times New Roman"/>
                        </a:rPr>
                        <a:t>堆操作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push_heap()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向堆中加入元素</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pop_heap()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从堆中弹出元素</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make_heap()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从序列构造堆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sort_heap()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给堆排序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85">
                <a:tc rowSpan="4">
                  <a:txBody>
                    <a:bodyPr/>
                    <a:lstStyle/>
                    <a:p>
                      <a:pPr algn="ctr">
                        <a:spcAft>
                          <a:spcPts val="0"/>
                        </a:spcAft>
                      </a:pPr>
                      <a:r>
                        <a:rPr lang="zh-CN" sz="1800" kern="100">
                          <a:latin typeface="Times New Roman"/>
                          <a:ea typeface="宋体"/>
                          <a:cs typeface="Times New Roman"/>
                        </a:rPr>
                        <a:t>最大和最小</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min()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返回两个元素最小值</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max()</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返回两个元素最大值</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min_element()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返回序列中的最小元素的位置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max_element()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返回序列中的最大元素的位置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285">
                <a:tc>
                  <a:txBody>
                    <a:bodyPr/>
                    <a:lstStyle/>
                    <a:p>
                      <a:pPr algn="ctr">
                        <a:spcAft>
                          <a:spcPts val="0"/>
                        </a:spcAft>
                      </a:pPr>
                      <a:r>
                        <a:rPr lang="zh-CN" sz="1800" kern="100">
                          <a:latin typeface="Times New Roman"/>
                          <a:ea typeface="宋体"/>
                          <a:cs typeface="Times New Roman"/>
                        </a:rPr>
                        <a:t>词典比较</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lexicographical_compare()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两个序列按字典序的第一个在前</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4285">
                <a:tc rowSpan="2">
                  <a:txBody>
                    <a:bodyPr/>
                    <a:lstStyle/>
                    <a:p>
                      <a:pPr algn="ctr">
                        <a:spcAft>
                          <a:spcPts val="0"/>
                        </a:spcAft>
                      </a:pPr>
                      <a:r>
                        <a:rPr lang="zh-CN" sz="1800" kern="100">
                          <a:latin typeface="Times New Roman"/>
                          <a:ea typeface="宋体"/>
                          <a:cs typeface="Times New Roman"/>
                        </a:rPr>
                        <a:t>排列生成器</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next_permutation()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按字典序的下一个排列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prev_permutation()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按字典序的前一个排列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6" name="矩形 5">
            <a:hlinkClick r:id="" action="ppaction://noaction"/>
            <a:extLst>
              <a:ext uri="{FF2B5EF4-FFF2-40B4-BE49-F238E27FC236}">
                <a16:creationId xmlns:a16="http://schemas.microsoft.com/office/drawing/2014/main" id="{ED714DA7-E5F4-42CE-B64F-457ED8BF2C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7" name="矩形 6">
            <a:hlinkClick r:id="" action="ppaction://noaction"/>
            <a:extLst>
              <a:ext uri="{FF2B5EF4-FFF2-40B4-BE49-F238E27FC236}">
                <a16:creationId xmlns:a16="http://schemas.microsoft.com/office/drawing/2014/main" id="{D6CFB9CB-23A7-4DF1-8B4E-C945375F819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8" name="矩形 7">
            <a:hlinkClick r:id="" action="ppaction://noaction"/>
            <a:extLst>
              <a:ext uri="{FF2B5EF4-FFF2-40B4-BE49-F238E27FC236}">
                <a16:creationId xmlns:a16="http://schemas.microsoft.com/office/drawing/2014/main" id="{7964DBFC-1A38-49DE-A2A7-5C9004CACC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9" name="矩形 8">
            <a:hlinkClick r:id="" action="ppaction://noaction"/>
            <a:extLst>
              <a:ext uri="{FF2B5EF4-FFF2-40B4-BE49-F238E27FC236}">
                <a16:creationId xmlns:a16="http://schemas.microsoft.com/office/drawing/2014/main" id="{41886EE9-3483-47B4-9366-9E219897A3E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0" name="矩形 9">
            <a:hlinkClick r:id="rId2" action="ppaction://hlinksldjump"/>
            <a:extLst>
              <a:ext uri="{FF2B5EF4-FFF2-40B4-BE49-F238E27FC236}">
                <a16:creationId xmlns:a16="http://schemas.microsoft.com/office/drawing/2014/main" id="{AEA5A966-A7AE-4241-8B10-35030750C8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FED28858-B388-4E77-8D33-30B7FF7E127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CB80A9F-2E06-4635-8DFA-FD001142B0C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4391D67C-A64D-4144-89CE-12439893BC9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67768366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9.22】</a:t>
            </a:r>
            <a:r>
              <a:rPr lang="zh-CN" altLang="en-US" dirty="0">
                <a:solidFill>
                  <a:srgbClr val="C00000"/>
                </a:solidFill>
              </a:rPr>
              <a:t>随机产生的</a:t>
            </a:r>
            <a:r>
              <a:rPr lang="en-US" altLang="zh-CN" dirty="0">
                <a:solidFill>
                  <a:srgbClr val="C00000"/>
                </a:solidFill>
              </a:rPr>
              <a:t>10</a:t>
            </a:r>
            <a:r>
              <a:rPr lang="zh-CN" altLang="en-US" dirty="0">
                <a:solidFill>
                  <a:srgbClr val="C00000"/>
                </a:solidFill>
              </a:rPr>
              <a:t>个整数，分别按照由小到大的顺序和由大到小的顺序进行排序</a:t>
            </a:r>
          </a:p>
          <a:p>
            <a:pPr lvl="1"/>
            <a:r>
              <a:rPr lang="zh-CN" altLang="en-US" dirty="0"/>
              <a:t>利用</a:t>
            </a:r>
            <a:r>
              <a:rPr lang="en-US" altLang="zh-CN" dirty="0"/>
              <a:t>vector</a:t>
            </a:r>
            <a:r>
              <a:rPr lang="zh-CN" altLang="en-US" dirty="0"/>
              <a:t>（容器）保存随机数</a:t>
            </a:r>
            <a:endParaRPr lang="en-US" altLang="zh-CN" dirty="0"/>
          </a:p>
          <a:p>
            <a:pPr lvl="1"/>
            <a:r>
              <a:rPr lang="zh-CN" altLang="en-US" dirty="0"/>
              <a:t>利用</a:t>
            </a:r>
            <a:r>
              <a:rPr lang="en-US" altLang="zh-CN" dirty="0"/>
              <a:t>iterator</a:t>
            </a:r>
            <a:r>
              <a:rPr lang="zh-CN" altLang="en-US" dirty="0"/>
              <a:t>（迭代器）进行数据遍历</a:t>
            </a:r>
            <a:endParaRPr lang="en-US" altLang="zh-CN" dirty="0"/>
          </a:p>
          <a:p>
            <a:pPr lvl="1"/>
            <a:r>
              <a:rPr lang="zh-CN" altLang="en-US" dirty="0"/>
              <a:t>调用</a:t>
            </a:r>
            <a:r>
              <a:rPr lang="en-US" altLang="zh-CN" dirty="0"/>
              <a:t>sort</a:t>
            </a:r>
            <a:r>
              <a:rPr lang="zh-CN" altLang="en-US" dirty="0"/>
              <a:t>函数（算法）实现排序，默认为由小到大排序</a:t>
            </a:r>
            <a:endParaRPr lang="en-US" altLang="zh-CN" dirty="0"/>
          </a:p>
          <a:p>
            <a:pPr lvl="1"/>
            <a:r>
              <a:rPr lang="zh-CN" altLang="en-US" dirty="0"/>
              <a:t>利用</a:t>
            </a:r>
            <a:r>
              <a:rPr lang="en-US" altLang="zh-CN" dirty="0"/>
              <a:t>greater&lt;&gt;</a:t>
            </a:r>
            <a:r>
              <a:rPr lang="zh-CN" altLang="en-US" dirty="0"/>
              <a:t>（仿函数）实现由大到小排序</a:t>
            </a:r>
          </a:p>
          <a:p>
            <a:endParaRPr lang="zh-CN" altLang="en-US" dirty="0"/>
          </a:p>
        </p:txBody>
      </p:sp>
      <p:sp>
        <p:nvSpPr>
          <p:cNvPr id="6" name="矩形 5"/>
          <p:cNvSpPr/>
          <p:nvPr/>
        </p:nvSpPr>
        <p:spPr>
          <a:xfrm>
            <a:off x="642910" y="4005064"/>
            <a:ext cx="7858180" cy="2246769"/>
          </a:xfrm>
          <a:prstGeom prst="rect">
            <a:avLst/>
          </a:prstGeom>
        </p:spPr>
        <p:txBody>
          <a:bodyPr wrap="square">
            <a:spAutoFit/>
          </a:bodyPr>
          <a:lstStyle/>
          <a:p>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vector</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sort()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&lt;functional&gt;   </a:t>
            </a:r>
            <a:r>
              <a:rPr lang="en-US" altLang="zh-CN" sz="2000" b="1" dirty="0">
                <a:solidFill>
                  <a:srgbClr val="00B050"/>
                </a:solidFill>
                <a:latin typeface="Courier New" panose="02070309020205020404" pitchFamily="49" charset="0"/>
                <a:cs typeface="Courier New" panose="02070309020205020404" pitchFamily="49" charset="0"/>
              </a:rPr>
              <a:t>// For greater&lt;int&gt;()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a:t>
            </a:r>
            <a:r>
              <a:rPr lang="en-US" altLang="zh-CN" sz="2000" b="1" dirty="0" err="1">
                <a:solidFill>
                  <a:srgbClr val="00B050"/>
                </a:solidFill>
                <a:latin typeface="Courier New" panose="02070309020205020404" pitchFamily="49" charset="0"/>
                <a:cs typeface="Courier New" panose="02070309020205020404" pitchFamily="49" charset="0"/>
              </a:rPr>
              <a:t>srand</a:t>
            </a:r>
            <a:r>
              <a:rPr lang="en-US" altLang="zh-CN" sz="2000" b="1" dirty="0">
                <a:solidFill>
                  <a:srgbClr val="00B050"/>
                </a:solidFill>
                <a:latin typeface="Courier New" panose="02070309020205020404" pitchFamily="49" charset="0"/>
                <a:cs typeface="Courier New" panose="02070309020205020404" pitchFamily="49" charset="0"/>
              </a:rPr>
              <a:t>() &amp; rand()</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ctime</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time()</a:t>
            </a:r>
          </a:p>
          <a:p>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latin typeface="Courier New" panose="02070309020205020404" pitchFamily="49" charset="0"/>
                <a:cs typeface="Courier New" panose="02070309020205020404" pitchFamily="49" charset="0"/>
              </a:rPr>
              <a:t> std;</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304D0ED-406C-46C2-B4A1-C0C49551ED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EB9A088-793F-49FB-8798-6EC8A36735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2131B245-9D34-4677-8BFE-73304D5FB28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15072FF-8355-4B1A-BC3D-B4A84A18F69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1AC60EE1-CC0B-4496-A0A4-4224C5B855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176A7A75-03B0-415C-99DC-E7CF6DBE40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6E0214E-62CC-449B-9C02-C7AA767F099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44CCDFE-EFEA-45AB-807F-D89268143EB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main()</a:t>
            </a:r>
          </a:p>
          <a:p>
            <a:pPr>
              <a:spcBef>
                <a:spcPts val="0"/>
              </a:spcBef>
              <a:buNone/>
            </a:pP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 v1;</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设置容器，保存随机数</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200" b="1" dirty="0">
                <a:latin typeface="Courier New" panose="02070309020205020404" pitchFamily="49" charset="0"/>
                <a:cs typeface="Courier New" panose="02070309020205020404" pitchFamily="49" charset="0"/>
              </a:rPr>
              <a:t> Iter1;</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设置迭代器</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srand</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unsigned</a:t>
            </a:r>
            <a:r>
              <a:rPr lang="en-US" altLang="zh-CN" sz="2200" b="1" dirty="0">
                <a:latin typeface="Courier New" panose="02070309020205020404" pitchFamily="49" charset="0"/>
                <a:cs typeface="Courier New" panose="02070309020205020404" pitchFamily="49" charset="0"/>
              </a:rPr>
              <a:t>)time(</a:t>
            </a:r>
            <a:r>
              <a:rPr lang="en-US" altLang="zh-CN" sz="2200" b="1" dirty="0">
                <a:solidFill>
                  <a:srgbClr val="C00000"/>
                </a:solidFill>
                <a:latin typeface="Courier New" panose="02070309020205020404" pitchFamily="49" charset="0"/>
                <a:cs typeface="Courier New" panose="02070309020205020404" pitchFamily="49" charset="0"/>
              </a:rPr>
              <a:t>NULL</a:t>
            </a:r>
            <a:r>
              <a:rPr lang="en-US" altLang="zh-CN" sz="2200" b="1" dirty="0">
                <a:latin typeface="Courier New" panose="02070309020205020404" pitchFamily="49" charset="0"/>
                <a:cs typeface="Courier New" panose="02070309020205020404" pitchFamily="49" charset="0"/>
              </a:rPr>
              <a:t>));   </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for</a:t>
            </a:r>
            <a:r>
              <a:rPr lang="en-US" altLang="zh-CN" sz="2200" b="1" dirty="0">
                <a:latin typeface="Courier New" panose="02070309020205020404" pitchFamily="49" charset="0"/>
                <a:cs typeface="Courier New" panose="02070309020205020404" pitchFamily="49" charset="0"/>
              </a:rPr>
              <a: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=0;i&lt;=10;i++)</a:t>
            </a:r>
          </a:p>
          <a:p>
            <a:pPr>
              <a:spcBef>
                <a:spcPts val="0"/>
              </a:spcBef>
              <a:buNone/>
            </a:pPr>
            <a:r>
              <a:rPr lang="en-US" altLang="zh-CN" sz="2200" b="1" dirty="0">
                <a:latin typeface="Courier New" panose="02070309020205020404" pitchFamily="49" charset="0"/>
                <a:cs typeface="Courier New" panose="02070309020205020404" pitchFamily="49" charset="0"/>
              </a:rPr>
              <a:t>		v1.push_back(rand()%100);</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产生随机数并保存</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	//</a:t>
            </a:r>
            <a:r>
              <a:rPr lang="zh-CN" altLang="en-US" sz="2200" b="1" dirty="0">
                <a:solidFill>
                  <a:srgbClr val="00B050"/>
                </a:solidFill>
                <a:latin typeface="Courier New" panose="02070309020205020404" pitchFamily="49" charset="0"/>
                <a:cs typeface="Courier New" panose="02070309020205020404" pitchFamily="49" charset="0"/>
              </a:rPr>
              <a:t>开始输出随机数</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C00000"/>
                </a:solidFill>
                <a:latin typeface="Courier New" panose="02070309020205020404" pitchFamily="49" charset="0"/>
                <a:cs typeface="Courier New" panose="02070309020205020404" pitchFamily="49" charset="0"/>
              </a:rPr>
              <a:t> " Original vector v1 =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for</a:t>
            </a:r>
            <a:r>
              <a:rPr lang="en-US" altLang="zh-CN" sz="2200" b="1" dirty="0">
                <a:latin typeface="Courier New" panose="02070309020205020404" pitchFamily="49" charset="0"/>
                <a:cs typeface="Courier New" panose="02070309020205020404" pitchFamily="49" charset="0"/>
              </a:rPr>
              <a:t>(Iter1=v1.begin();Iter1!=v1.end();Iter1++)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随机数输出完毕</a:t>
            </a:r>
          </a:p>
        </p:txBody>
      </p:sp>
      <p:sp>
        <p:nvSpPr>
          <p:cNvPr id="4" name="矩形 3">
            <a:hlinkClick r:id="" action="ppaction://noaction"/>
            <a:extLst>
              <a:ext uri="{FF2B5EF4-FFF2-40B4-BE49-F238E27FC236}">
                <a16:creationId xmlns:a16="http://schemas.microsoft.com/office/drawing/2014/main" id="{C9464973-55FE-4A0F-AD19-8BD1884216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1375A4B8-BD4C-442A-A1D7-74146CEAFEE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DCC8ADE0-34BD-4BC8-98D2-073594935F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62FC839-45D1-47E9-A18C-FE7FC5011E6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84C4B4C9-C04B-4F61-B9E6-CAD5104F03F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079B2A8B-404C-4946-A990-3155CC7BA8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3BB34E8-FEF0-4C30-8BAC-BA74A92711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058CBCC-CC97-440D-8606-A0C85846AC31}"/>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651304" cy="5343872"/>
          </a:xfrm>
        </p:spPr>
        <p:txBody>
          <a:bodyPr/>
          <a:lstStyle/>
          <a:p>
            <a:pPr>
              <a:spcBef>
                <a:spcPts val="0"/>
              </a:spcBef>
              <a:buNone/>
            </a:pPr>
            <a:r>
              <a:rPr lang="en-US" altLang="zh-CN" sz="2200" b="1" dirty="0">
                <a:latin typeface="Courier New" panose="02070309020205020404" pitchFamily="49" charset="0"/>
                <a:cs typeface="Courier New" panose="02070309020205020404" pitchFamily="49" charset="0"/>
              </a:rPr>
              <a:t>	sort( v1.begin(), v1.end()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由小到大排序</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	//</a:t>
            </a:r>
            <a:r>
              <a:rPr lang="zh-CN" altLang="en-US" sz="2200" b="1" dirty="0">
                <a:solidFill>
                  <a:srgbClr val="00B050"/>
                </a:solidFill>
                <a:latin typeface="Courier New" panose="02070309020205020404" pitchFamily="49" charset="0"/>
                <a:cs typeface="Courier New" panose="02070309020205020404" pitchFamily="49" charset="0"/>
              </a:rPr>
              <a:t>输出排序结果</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"Sorted vector v1 = ( "</a:t>
            </a:r>
            <a:r>
              <a:rPr lang="en-US" altLang="zh-CN" sz="2200" b="1" dirty="0">
                <a:latin typeface="Courier New" panose="02070309020205020404" pitchFamily="49" charset="0"/>
                <a:cs typeface="Courier New" panose="02070309020205020404" pitchFamily="49" charset="0"/>
              </a:rPr>
              <a:t> ;</a:t>
            </a:r>
          </a:p>
          <a:p>
            <a:pPr>
              <a:spcBef>
                <a:spcPts val="0"/>
              </a:spcBef>
              <a:buNone/>
            </a:pPr>
            <a:r>
              <a:rPr lang="en-US" altLang="zh-CN" sz="2200" b="1" dirty="0">
                <a:latin typeface="Courier New" panose="02070309020205020404" pitchFamily="49" charset="0"/>
                <a:cs typeface="Courier New" panose="02070309020205020404" pitchFamily="49" charset="0"/>
              </a:rPr>
              <a:t>  for(Iter1=v1.begin();Iter1!=v1.end(); 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solidFill>
                  <a:srgbClr val="C00000"/>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由大到小排序</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sort(v1.begin(),v1.end(),</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greater</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输出排序结果</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"Resorted (greater) vector v1 = ( "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for(Iter1=v1.begin();Iter1!=v1.end(); 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solidFill>
                  <a:srgbClr val="C00000"/>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return</a:t>
            </a:r>
            <a:r>
              <a:rPr lang="en-US" altLang="zh-CN" sz="2200" b="1" dirty="0">
                <a:latin typeface="Courier New" panose="02070309020205020404" pitchFamily="49" charset="0"/>
                <a:cs typeface="Courier New" panose="02070309020205020404" pitchFamily="49" charset="0"/>
              </a:rPr>
              <a:t> 0;</a:t>
            </a:r>
          </a:p>
          <a:p>
            <a:pPr>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p>
        </p:txBody>
      </p:sp>
      <p:sp>
        <p:nvSpPr>
          <p:cNvPr id="4" name="矩形 3">
            <a:hlinkClick r:id="" action="ppaction://noaction"/>
            <a:extLst>
              <a:ext uri="{FF2B5EF4-FFF2-40B4-BE49-F238E27FC236}">
                <a16:creationId xmlns:a16="http://schemas.microsoft.com/office/drawing/2014/main" id="{01698DF1-5BB4-43F3-99A1-14CD0662943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998A3B-DD02-46D4-B50C-312A3F8839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BE44DD7C-C4C9-4203-88D5-20264E8DC2C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EA08DAD1-4FDF-4292-B6BF-334F53B930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9DEC4105-875A-4BC0-97B2-503B261F3E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B1115FFF-1DA9-427C-80CD-4B794CE72D0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49BB7C04-4F77-4AC7-8A6F-BC07E5F432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4C96687-A74B-498B-A0DD-43A4B1B881DD}"/>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4500562"/>
          </a:xfrm>
        </p:spPr>
        <p:txBody>
          <a:bodyPr/>
          <a:lstStyle/>
          <a:p>
            <a:pPr marL="0" indent="0">
              <a:buNone/>
            </a:pPr>
            <a:r>
              <a:rPr lang="zh-CN" altLang="en-US" dirty="0">
                <a:solidFill>
                  <a:schemeClr val="accent6">
                    <a:lumMod val="75000"/>
                  </a:schemeClr>
                </a:solidFill>
              </a:rPr>
              <a:t>程序的运行结果：</a:t>
            </a:r>
          </a:p>
        </p:txBody>
      </p:sp>
      <p:pic>
        <p:nvPicPr>
          <p:cNvPr id="6" name="Picture 1" descr="C:\Users\zhhaiwei\AppData\Roaming\Tencent\Users\27291477\QQ\WinTemp\RichOle\6GI4%_}1J70P_O86G1B3}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03" y="1960017"/>
            <a:ext cx="8566469" cy="144016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hlinkClick r:id="" action="ppaction://noaction"/>
            <a:extLst>
              <a:ext uri="{FF2B5EF4-FFF2-40B4-BE49-F238E27FC236}">
                <a16:creationId xmlns:a16="http://schemas.microsoft.com/office/drawing/2014/main" id="{078D50D9-19B2-4800-8337-95A439BFDE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4CF73F07-3E26-40B1-984B-3E711CB7F7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3D0003A0-99E5-4979-B064-27B8EA5AA9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13ED36DD-7AFA-4A73-81D2-A4ECB6BFB8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3" action="ppaction://hlinksldjump"/>
            <a:extLst>
              <a:ext uri="{FF2B5EF4-FFF2-40B4-BE49-F238E27FC236}">
                <a16:creationId xmlns:a16="http://schemas.microsoft.com/office/drawing/2014/main" id="{9285D7E4-A29C-492E-9AAC-0D3390E2E1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B79F9FBE-F316-430D-A538-8B70F6E34BC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C5EF47B-D11F-449A-B779-C760902D864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8A23D3B-752E-43E7-9313-E4529B9237AB}"/>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a1[10],a2[8];</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af</a:t>
            </a:r>
            <a:r>
              <a:rPr lang="en-US" altLang="zh-CN" sz="2400" b="1" dirty="0">
                <a:latin typeface="Courier New" panose="02070309020205020404" pitchFamily="49" charset="0"/>
                <a:cs typeface="Courier New" panose="02070309020205020404" pitchFamily="49" charset="0"/>
              </a:rPr>
              <a:t>[10];</a:t>
            </a:r>
          </a:p>
          <a:p>
            <a:pPr algn="just">
              <a:spcBef>
                <a:spcPts val="0"/>
              </a:spcBef>
              <a:buNone/>
            </a:pPr>
            <a:r>
              <a:rPr lang="en-US" altLang="zh-CN" sz="2400" b="1" dirty="0">
                <a:latin typeface="Courier New" panose="02070309020205020404" pitchFamily="49" charset="0"/>
                <a:cs typeface="Courier New" panose="02070309020205020404" pitchFamily="49" charset="0"/>
              </a:rPr>
              <a:t>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为数组分量定值</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求出</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数组前10个元素之和并输出</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&lt;&lt;sum(af,10)&lt;&lt;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&lt;&lt;sum(a1,a2,8)&lt;&lt;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数组前8个元素之和并输出</a:t>
            </a:r>
          </a:p>
          <a:p>
            <a:pPr algn="just">
              <a:spcBef>
                <a:spcPts val="0"/>
              </a:spcBef>
              <a:buNone/>
            </a:pPr>
            <a:r>
              <a:rPr lang="zh-CN" altLang="en-US"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F0279CB-F7C1-48AD-8BAA-F288C34DA8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CAF537A2-4279-4D46-870D-E8A685A87A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39A95E00-003E-496B-81F2-AA093A75BC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5B37B077-AB17-4403-800A-2D7E8E6940A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7C79E802-5C58-4052-A8FF-3AADFD91EC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FEEB417E-792E-4A29-A9E3-92E668ED512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221AFE80-D8F5-4FD0-AD08-4395BA6E944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B5E83417-5D3D-45DF-ACCA-7259D4C8468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1663692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D02C71-C3C7-4733-A16D-7823B0FA745F}"/>
              </a:ext>
            </a:extLst>
          </p:cNvPr>
          <p:cNvSpPr>
            <a:spLocks noGrp="1"/>
          </p:cNvSpPr>
          <p:nvPr>
            <p:ph idx="1"/>
          </p:nvPr>
        </p:nvSpPr>
        <p:spPr/>
        <p:txBody>
          <a:bodyPr/>
          <a:lstStyle/>
          <a:p>
            <a:r>
              <a:rPr lang="zh-CN" altLang="en-US" dirty="0"/>
              <a:t>数值算法包括</a:t>
            </a:r>
            <a:r>
              <a:rPr lang="en-US" altLang="zh-CN" dirty="0"/>
              <a:t>4</a:t>
            </a:r>
            <a:r>
              <a:rPr lang="zh-CN" altLang="en-US" dirty="0"/>
              <a:t>个算法，分别为</a:t>
            </a:r>
            <a:endParaRPr lang="en-US" altLang="zh-CN" dirty="0"/>
          </a:p>
          <a:p>
            <a:pPr lvl="1"/>
            <a:r>
              <a:rPr lang="en-US" altLang="zh-CN" dirty="0"/>
              <a:t>accumulate</a:t>
            </a:r>
            <a:r>
              <a:rPr lang="zh-CN" altLang="en-US" dirty="0"/>
              <a:t>（累积算法）</a:t>
            </a:r>
            <a:endParaRPr lang="en-US" altLang="zh-CN" dirty="0"/>
          </a:p>
          <a:p>
            <a:pPr lvl="1"/>
            <a:r>
              <a:rPr lang="en-US" altLang="zh-CN" dirty="0" err="1"/>
              <a:t>partial_sum</a:t>
            </a:r>
            <a:r>
              <a:rPr lang="zh-CN" altLang="en-US" dirty="0"/>
              <a:t>（累加部分元素和算法）</a:t>
            </a:r>
            <a:endParaRPr lang="en-US" altLang="zh-CN" dirty="0"/>
          </a:p>
          <a:p>
            <a:pPr lvl="1"/>
            <a:r>
              <a:rPr lang="en-US" altLang="zh-CN" dirty="0" err="1"/>
              <a:t>adjacent_difference</a:t>
            </a:r>
            <a:r>
              <a:rPr lang="zh-CN" altLang="en-US" dirty="0"/>
              <a:t>（相邻元素差）</a:t>
            </a:r>
            <a:endParaRPr lang="en-US" altLang="zh-CN" dirty="0"/>
          </a:p>
          <a:p>
            <a:pPr lvl="1"/>
            <a:r>
              <a:rPr lang="en-US" altLang="zh-CN" dirty="0" err="1"/>
              <a:t>inner_product</a:t>
            </a:r>
            <a:r>
              <a:rPr lang="zh-CN" altLang="en-US" dirty="0"/>
              <a:t>（内积算法）</a:t>
            </a:r>
            <a:endParaRPr lang="en-US" altLang="zh-CN" dirty="0"/>
          </a:p>
          <a:p>
            <a:r>
              <a:rPr lang="zh-CN" altLang="en-US" dirty="0"/>
              <a:t>使用数值算法需要包含头文件</a:t>
            </a:r>
            <a:r>
              <a:rPr lang="en-US" altLang="zh-CN" dirty="0"/>
              <a:t>&lt;numeric&gt;</a:t>
            </a:r>
            <a:endParaRPr lang="zh-CN" altLang="en-US" sz="1800" dirty="0">
              <a:solidFill>
                <a:srgbClr val="66FFCC"/>
              </a:solidFill>
            </a:endParaRPr>
          </a:p>
          <a:p>
            <a:endParaRPr lang="zh-CN" altLang="en-US" dirty="0"/>
          </a:p>
        </p:txBody>
      </p:sp>
      <p:sp>
        <p:nvSpPr>
          <p:cNvPr id="3" name="标题 2">
            <a:extLst>
              <a:ext uri="{FF2B5EF4-FFF2-40B4-BE49-F238E27FC236}">
                <a16:creationId xmlns:a16="http://schemas.microsoft.com/office/drawing/2014/main" id="{A49E2D03-1EFE-415C-B0F4-ACD7DA400A38}"/>
              </a:ext>
            </a:extLst>
          </p:cNvPr>
          <p:cNvSpPr>
            <a:spLocks noGrp="1"/>
          </p:cNvSpPr>
          <p:nvPr>
            <p:ph type="title"/>
          </p:nvPr>
        </p:nvSpPr>
        <p:spPr/>
        <p:txBody>
          <a:bodyPr/>
          <a:lstStyle/>
          <a:p>
            <a:r>
              <a:rPr lang="zh-CN" altLang="en-US" dirty="0"/>
              <a:t>数值算法</a:t>
            </a:r>
          </a:p>
        </p:txBody>
      </p:sp>
      <p:sp>
        <p:nvSpPr>
          <p:cNvPr id="5" name="矩形 4">
            <a:hlinkClick r:id="" action="ppaction://noaction"/>
            <a:extLst>
              <a:ext uri="{FF2B5EF4-FFF2-40B4-BE49-F238E27FC236}">
                <a16:creationId xmlns:a16="http://schemas.microsoft.com/office/drawing/2014/main" id="{EFA290EB-3C92-4DBB-84E6-5C66086A5D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48B0D128-2710-4F5F-B35E-493945680A1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06BEB6D-91AD-49D6-9A7A-4D70A07B63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EF76076-A394-455E-82CE-1C21DAACD96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CA592FB8-F41D-4A4B-9853-6ACB48D36F1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56CBC5CA-F62C-42BA-8CA9-4D1467D691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DD3FF2A-4829-499E-AC53-BF83A6993DF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C0FBD71-4C91-47E1-BC30-241DC603304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54465367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382263-8CBB-4791-A495-EA10D0176CD4}"/>
              </a:ext>
            </a:extLst>
          </p:cNvPr>
          <p:cNvSpPr>
            <a:spLocks noGrp="1"/>
          </p:cNvSpPr>
          <p:nvPr>
            <p:ph idx="1"/>
          </p:nvPr>
        </p:nvSpPr>
        <p:spPr>
          <a:xfrm>
            <a:off x="457200" y="980729"/>
            <a:ext cx="8229600" cy="57606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9.23】</a:t>
            </a:r>
            <a:r>
              <a:rPr lang="zh-CN" altLang="en-US" dirty="0">
                <a:solidFill>
                  <a:srgbClr val="C00000"/>
                </a:solidFill>
              </a:rPr>
              <a:t>数值算法示例</a:t>
            </a:r>
          </a:p>
        </p:txBody>
      </p:sp>
      <p:sp>
        <p:nvSpPr>
          <p:cNvPr id="5" name="矩形 4">
            <a:extLst>
              <a:ext uri="{FF2B5EF4-FFF2-40B4-BE49-F238E27FC236}">
                <a16:creationId xmlns:a16="http://schemas.microsoft.com/office/drawing/2014/main" id="{CDE0A03C-B4F0-461C-8CA0-35C48DA9B580}"/>
              </a:ext>
            </a:extLst>
          </p:cNvPr>
          <p:cNvSpPr/>
          <p:nvPr/>
        </p:nvSpPr>
        <p:spPr>
          <a:xfrm>
            <a:off x="395536" y="1628800"/>
            <a:ext cx="8748464" cy="4247317"/>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&lt;numeric&gt;</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所需要包含的头文件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6;</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2,2,1,5,3,6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ivec1(array, array + n);</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ivec2(ivec1);</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对序列进行求和</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accumulate(ivec1.begin(), ivec1.end(), 0)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对两个向量做内积</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inner_product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(ivec1.begin(), ivec1.end(),    ivec2.begin(), 0)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E30D9B9C-1DFF-4847-B218-C5FDE03AA7E4}"/>
              </a:ext>
            </a:extLst>
          </p:cNvPr>
          <p:cNvSpPr txBox="1"/>
          <p:nvPr/>
        </p:nvSpPr>
        <p:spPr>
          <a:xfrm>
            <a:off x="6300192" y="1628800"/>
            <a:ext cx="2386608" cy="1200329"/>
          </a:xfrm>
          <a:prstGeom prst="rect">
            <a:avLst/>
          </a:prstGeom>
          <a:noFill/>
        </p:spPr>
        <p:txBody>
          <a:bodyPr wrap="square" rtlCol="0">
            <a:spAutoFit/>
          </a:bodyPr>
          <a:lstStyle/>
          <a:p>
            <a:r>
              <a:rPr lang="zh-CN" altLang="en-US" sz="2400" b="1" dirty="0">
                <a:solidFill>
                  <a:schemeClr val="accent6">
                    <a:lumMod val="75000"/>
                  </a:schemeClr>
                </a:solidFill>
                <a:latin typeface="Courier New" panose="02070309020205020404" pitchFamily="49" charset="0"/>
                <a:ea typeface="+mj-ea"/>
                <a:cs typeface="Courier New" panose="02070309020205020404" pitchFamily="49" charset="0"/>
              </a:rPr>
              <a:t>程序的运行结果：</a:t>
            </a:r>
            <a:endParaRPr lang="en-US" altLang="zh-CN" sz="2400" b="1" dirty="0">
              <a:solidFill>
                <a:schemeClr val="accent6">
                  <a:lumMod val="75000"/>
                </a:schemeClr>
              </a:solidFill>
              <a:latin typeface="Courier New" panose="02070309020205020404" pitchFamily="49" charset="0"/>
              <a:ea typeface="+mj-ea"/>
              <a:cs typeface="Courier New" panose="02070309020205020404" pitchFamily="49" charset="0"/>
            </a:endParaRPr>
          </a:p>
          <a:p>
            <a:r>
              <a:rPr lang="en-US" altLang="zh-CN" sz="2400" b="1" dirty="0">
                <a:latin typeface="Courier New" panose="02070309020205020404" pitchFamily="49" charset="0"/>
                <a:ea typeface="+mj-ea"/>
                <a:cs typeface="Courier New" panose="02070309020205020404" pitchFamily="49" charset="0"/>
              </a:rPr>
              <a:t>19</a:t>
            </a:r>
          </a:p>
          <a:p>
            <a:r>
              <a:rPr lang="en-US" altLang="zh-CN" sz="2400" b="1" dirty="0">
                <a:latin typeface="Courier New" panose="02070309020205020404" pitchFamily="49" charset="0"/>
                <a:ea typeface="+mj-ea"/>
                <a:cs typeface="Courier New" panose="02070309020205020404" pitchFamily="49" charset="0"/>
              </a:rPr>
              <a:t>79</a:t>
            </a:r>
            <a:endParaRPr lang="zh-CN" altLang="en-US" sz="2400" b="1" dirty="0">
              <a:latin typeface="Courier New" panose="02070309020205020404" pitchFamily="49" charset="0"/>
              <a:ea typeface="+mj-ea"/>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A3242A66-3F74-416A-8964-93838E323BD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8" name="矩形 7">
            <a:hlinkClick r:id="" action="ppaction://noaction"/>
            <a:extLst>
              <a:ext uri="{FF2B5EF4-FFF2-40B4-BE49-F238E27FC236}">
                <a16:creationId xmlns:a16="http://schemas.microsoft.com/office/drawing/2014/main" id="{0DD5DC4E-4F78-447E-8C1B-D8B3622F6F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9" name="矩形 8">
            <a:hlinkClick r:id="" action="ppaction://noaction"/>
            <a:extLst>
              <a:ext uri="{FF2B5EF4-FFF2-40B4-BE49-F238E27FC236}">
                <a16:creationId xmlns:a16="http://schemas.microsoft.com/office/drawing/2014/main" id="{61A076D5-8E14-4C28-ABD7-6E71EEAE5F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10" name="矩形 9">
            <a:hlinkClick r:id="" action="ppaction://noaction"/>
            <a:extLst>
              <a:ext uri="{FF2B5EF4-FFF2-40B4-BE49-F238E27FC236}">
                <a16:creationId xmlns:a16="http://schemas.microsoft.com/office/drawing/2014/main" id="{4AE84735-05C3-4A18-B67A-B6BF2A2975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11" name="矩形 10">
            <a:hlinkClick r:id="rId3" action="ppaction://hlinksldjump"/>
            <a:extLst>
              <a:ext uri="{FF2B5EF4-FFF2-40B4-BE49-F238E27FC236}">
                <a16:creationId xmlns:a16="http://schemas.microsoft.com/office/drawing/2014/main" id="{C4CFEFF8-22B2-4088-836F-9CB2443504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A76161A6-B25E-43EC-BCD3-251F5CF0E38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0C38E8F-78AB-48CF-8411-8EEFBD79416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08E0A23E-6B6B-40EF-BD7F-FEB1022E73B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32665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C08981-5081-40CC-B9E4-F1C8B89CECD2}"/>
              </a:ext>
            </a:extLst>
          </p:cNvPr>
          <p:cNvSpPr>
            <a:spLocks noGrp="1"/>
          </p:cNvSpPr>
          <p:nvPr>
            <p:ph idx="1"/>
          </p:nvPr>
        </p:nvSpPr>
        <p:spPr/>
        <p:txBody>
          <a:bodyPr/>
          <a:lstStyle/>
          <a:p>
            <a:r>
              <a:rPr lang="zh-CN" altLang="en-US" dirty="0"/>
              <a:t>适配器 在</a:t>
            </a:r>
            <a:r>
              <a:rPr lang="en-US" altLang="zh-CN" dirty="0"/>
              <a:t>STL</a:t>
            </a:r>
            <a:r>
              <a:rPr lang="zh-CN" altLang="en-US" dirty="0"/>
              <a:t>中扮演着转换器的角色，本质上是一种</a:t>
            </a:r>
            <a:r>
              <a:rPr lang="zh-CN" altLang="en-US" dirty="0">
                <a:solidFill>
                  <a:srgbClr val="FF0000"/>
                </a:solidFill>
              </a:rPr>
              <a:t>设计模式</a:t>
            </a:r>
            <a:r>
              <a:rPr lang="zh-CN" altLang="en-US" dirty="0"/>
              <a:t>，用于将一种接口转换成另一种接口，从而是原本不兼容的接口能够很好地一起运作。适配器</a:t>
            </a:r>
            <a:r>
              <a:rPr lang="zh-CN" altLang="en-US" dirty="0">
                <a:solidFill>
                  <a:srgbClr val="FF0000"/>
                </a:solidFill>
              </a:rPr>
              <a:t>不提供</a:t>
            </a:r>
            <a:r>
              <a:rPr lang="zh-CN" altLang="en-US" dirty="0"/>
              <a:t>迭代器。</a:t>
            </a:r>
            <a:endParaRPr lang="en-US" altLang="zh-CN" dirty="0"/>
          </a:p>
          <a:p>
            <a:r>
              <a:rPr lang="zh-CN" altLang="en-US" dirty="0"/>
              <a:t>根据目标接口的类型，适配器可分为以下几类：</a:t>
            </a:r>
          </a:p>
          <a:p>
            <a:pPr lvl="1"/>
            <a:r>
              <a:rPr lang="zh-CN" altLang="en-US" dirty="0"/>
              <a:t>改变容器的接口，称为容器适配器；</a:t>
            </a:r>
            <a:endParaRPr lang="en-US" altLang="zh-CN" dirty="0"/>
          </a:p>
          <a:p>
            <a:pPr lvl="1"/>
            <a:r>
              <a:rPr lang="zh-CN" altLang="en-US" dirty="0"/>
              <a:t>改变迭代器的接口，称为迭代器适配器；</a:t>
            </a:r>
            <a:endParaRPr lang="en-US" altLang="zh-CN" dirty="0"/>
          </a:p>
          <a:p>
            <a:pPr lvl="1"/>
            <a:r>
              <a:rPr lang="zh-CN" altLang="en-US" dirty="0"/>
              <a:t>改变仿函数的接口，称为仿函数适配器。</a:t>
            </a:r>
          </a:p>
          <a:p>
            <a:endParaRPr lang="zh-CN" altLang="en-US" dirty="0"/>
          </a:p>
        </p:txBody>
      </p:sp>
      <p:sp>
        <p:nvSpPr>
          <p:cNvPr id="3" name="标题 2">
            <a:extLst>
              <a:ext uri="{FF2B5EF4-FFF2-40B4-BE49-F238E27FC236}">
                <a16:creationId xmlns:a16="http://schemas.microsoft.com/office/drawing/2014/main" id="{61D0270B-8FC2-40F1-A893-4D4DACF8AACB}"/>
              </a:ext>
            </a:extLst>
          </p:cNvPr>
          <p:cNvSpPr>
            <a:spLocks noGrp="1"/>
          </p:cNvSpPr>
          <p:nvPr>
            <p:ph type="title"/>
          </p:nvPr>
        </p:nvSpPr>
        <p:spPr/>
        <p:txBody>
          <a:bodyPr/>
          <a:lstStyle/>
          <a:p>
            <a:r>
              <a:rPr lang="zh-CN" altLang="en-US" dirty="0"/>
              <a:t>适配器</a:t>
            </a:r>
          </a:p>
        </p:txBody>
      </p:sp>
      <p:sp>
        <p:nvSpPr>
          <p:cNvPr id="5" name="矩形 4">
            <a:hlinkClick r:id="" action="ppaction://noaction"/>
            <a:extLst>
              <a:ext uri="{FF2B5EF4-FFF2-40B4-BE49-F238E27FC236}">
                <a16:creationId xmlns:a16="http://schemas.microsoft.com/office/drawing/2014/main" id="{AF107BE4-2466-4A0F-81D5-55BB54840AF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E638915C-A4D0-4CE5-9CF4-D042B234383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82EA6F0-7922-4E15-A0CA-26A56D4D98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D256FC6-19C2-4A09-A9BD-39C4BE2A68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A86818E-D197-47A4-9679-3AFD508C50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DA64C526-531B-4E71-BDD2-2626511945B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4E46D1C9-AF94-4423-A8F3-BF1F6E9D1A7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4F5816E-75C3-4A1C-A091-9D640161DCFE}"/>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0631112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E92C3-BF35-434E-AE76-8CEA91521EE8}"/>
              </a:ext>
            </a:extLst>
          </p:cNvPr>
          <p:cNvSpPr>
            <a:spLocks noGrp="1"/>
          </p:cNvSpPr>
          <p:nvPr>
            <p:ph idx="1"/>
          </p:nvPr>
        </p:nvSpPr>
        <p:spPr/>
        <p:txBody>
          <a:bodyPr/>
          <a:lstStyle/>
          <a:p>
            <a:r>
              <a:rPr lang="zh-CN" altLang="en-US" dirty="0"/>
              <a:t>是通过修改调整容器的接口，使得容器适用于另一种不同效果。</a:t>
            </a:r>
            <a:endParaRPr lang="en-US" altLang="zh-CN" dirty="0"/>
          </a:p>
          <a:p>
            <a:pPr lvl="1"/>
            <a:r>
              <a:rPr lang="zh-CN" altLang="en-US" dirty="0"/>
              <a:t>封装</a:t>
            </a:r>
            <a:r>
              <a:rPr lang="en-US" altLang="zh-CN" dirty="0"/>
              <a:t>5</a:t>
            </a:r>
            <a:r>
              <a:rPr lang="zh-CN" altLang="en-US" dirty="0"/>
              <a:t>种顺序容器之一</a:t>
            </a:r>
            <a:endParaRPr lang="en-US" altLang="zh-CN" dirty="0"/>
          </a:p>
          <a:p>
            <a:pPr lvl="1"/>
            <a:r>
              <a:rPr lang="zh-CN" altLang="en-US" dirty="0"/>
              <a:t>使用该容器实现一组特定的、非常有限的成员函数</a:t>
            </a:r>
            <a:endParaRPr lang="en-US" altLang="zh-CN" dirty="0"/>
          </a:p>
          <a:p>
            <a:r>
              <a:rPr lang="zh-CN" altLang="en-US" dirty="0"/>
              <a:t>修改顺序容器接口的容器适配器有</a:t>
            </a:r>
            <a:r>
              <a:rPr lang="en-US" altLang="zh-CN" dirty="0"/>
              <a:t>stack</a:t>
            </a:r>
            <a:r>
              <a:rPr lang="zh-CN" altLang="en-US" dirty="0"/>
              <a:t>和</a:t>
            </a:r>
            <a:r>
              <a:rPr lang="en-US" altLang="zh-CN" dirty="0"/>
              <a:t>queue</a:t>
            </a:r>
            <a:r>
              <a:rPr lang="zh-CN" altLang="en-US" dirty="0"/>
              <a:t>，其中</a:t>
            </a:r>
            <a:r>
              <a:rPr lang="en-US" altLang="zh-CN" dirty="0"/>
              <a:t>stack</a:t>
            </a:r>
            <a:r>
              <a:rPr lang="zh-CN" altLang="en-US" dirty="0"/>
              <a:t>是具有后进先出特性的访问受限的线性结构，而</a:t>
            </a:r>
            <a:r>
              <a:rPr lang="en-US" altLang="zh-CN" dirty="0"/>
              <a:t>queue</a:t>
            </a:r>
            <a:r>
              <a:rPr lang="zh-CN" altLang="en-US" dirty="0"/>
              <a:t>是具有先进先出特性的访问受限的线性结构，此外还有优先队列</a:t>
            </a:r>
            <a:r>
              <a:rPr lang="en-US" altLang="zh-CN" dirty="0" err="1"/>
              <a:t>priority_queue</a:t>
            </a:r>
            <a:endParaRPr lang="zh-CN" altLang="en-US" dirty="0"/>
          </a:p>
          <a:p>
            <a:endParaRPr lang="zh-CN" altLang="en-US" dirty="0"/>
          </a:p>
        </p:txBody>
      </p:sp>
      <p:sp>
        <p:nvSpPr>
          <p:cNvPr id="3" name="标题 2">
            <a:extLst>
              <a:ext uri="{FF2B5EF4-FFF2-40B4-BE49-F238E27FC236}">
                <a16:creationId xmlns:a16="http://schemas.microsoft.com/office/drawing/2014/main" id="{5E196491-C6AE-435A-AB48-1746EFE2EA9D}"/>
              </a:ext>
            </a:extLst>
          </p:cNvPr>
          <p:cNvSpPr>
            <a:spLocks noGrp="1"/>
          </p:cNvSpPr>
          <p:nvPr>
            <p:ph type="title"/>
          </p:nvPr>
        </p:nvSpPr>
        <p:spPr/>
        <p:txBody>
          <a:bodyPr/>
          <a:lstStyle/>
          <a:p>
            <a:r>
              <a:rPr lang="zh-CN" altLang="en-US" dirty="0"/>
              <a:t>容器适配器</a:t>
            </a:r>
          </a:p>
        </p:txBody>
      </p:sp>
      <p:sp>
        <p:nvSpPr>
          <p:cNvPr id="5" name="矩形 4">
            <a:hlinkClick r:id="" action="ppaction://noaction"/>
            <a:extLst>
              <a:ext uri="{FF2B5EF4-FFF2-40B4-BE49-F238E27FC236}">
                <a16:creationId xmlns:a16="http://schemas.microsoft.com/office/drawing/2014/main" id="{BFF491A1-E5BB-458A-9EB3-AAE87E090BB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4CB7FF14-8B3A-4E01-BA92-4C662A04BE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9C3F4BE-AD71-4A23-8FEF-0FF3FDD65B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9AC6E7F-7F66-43C9-AB3D-4D7939AD06D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22D2FF18-1018-42CE-8FC6-3AA9AEC6612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B404E40-7D31-47E1-BB1A-C944CE9E32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8E955F5-A12E-4F00-A2AD-EA00C3E454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9536DC7-CD5B-45D0-B56E-44A4C732982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66695421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A17403-CE30-4F16-A241-8CE5219D7507}"/>
              </a:ext>
            </a:extLst>
          </p:cNvPr>
          <p:cNvSpPr>
            <a:spLocks noGrp="1"/>
          </p:cNvSpPr>
          <p:nvPr>
            <p:ph idx="1"/>
          </p:nvPr>
        </p:nvSpPr>
        <p:spPr/>
        <p:txBody>
          <a:bodyPr/>
          <a:lstStyle/>
          <a:p>
            <a:r>
              <a:rPr lang="en-US" altLang="zh-CN" dirty="0"/>
              <a:t>stack</a:t>
            </a:r>
            <a:r>
              <a:rPr lang="zh-CN" altLang="en-US" dirty="0"/>
              <a:t>（栈）是一种容器适配器，它不是独立的容器，只是某种顺序容器的变化，它提供原容器的一个专用的受限接口。</a:t>
            </a:r>
            <a:endParaRPr lang="en-US" altLang="zh-CN" dirty="0"/>
          </a:p>
          <a:p>
            <a:r>
              <a:rPr lang="zh-CN" altLang="en-US" dirty="0"/>
              <a:t>栈是具有“后进先出”（</a:t>
            </a:r>
            <a:r>
              <a:rPr lang="en-US" altLang="zh-CN" dirty="0"/>
              <a:t>LIFO</a:t>
            </a:r>
            <a:r>
              <a:rPr lang="zh-CN" altLang="en-US" dirty="0"/>
              <a:t>）的语义，缺省的</a:t>
            </a:r>
            <a:r>
              <a:rPr lang="en-US" altLang="zh-CN" dirty="0"/>
              <a:t>stack</a:t>
            </a:r>
            <a:r>
              <a:rPr lang="zh-CN" altLang="en-US" dirty="0"/>
              <a:t>类（定义在</a:t>
            </a:r>
            <a:r>
              <a:rPr lang="en-US" altLang="zh-CN" dirty="0"/>
              <a:t>&lt;stack&gt;</a:t>
            </a:r>
            <a:r>
              <a:rPr lang="zh-CN" altLang="en-US" dirty="0"/>
              <a:t>头文件中），是对</a:t>
            </a:r>
            <a:r>
              <a:rPr lang="en-US" altLang="zh-CN" dirty="0"/>
              <a:t>deque</a:t>
            </a:r>
            <a:r>
              <a:rPr lang="zh-CN" altLang="en-US" dirty="0"/>
              <a:t>（双端队列）的一种限制。</a:t>
            </a:r>
            <a:endParaRPr lang="en-US" altLang="zh-CN" dirty="0"/>
          </a:p>
          <a:p>
            <a:endParaRPr lang="zh-CN" altLang="en-US" dirty="0"/>
          </a:p>
          <a:p>
            <a:endParaRPr lang="zh-CN" altLang="en-US" dirty="0"/>
          </a:p>
        </p:txBody>
      </p:sp>
      <p:sp>
        <p:nvSpPr>
          <p:cNvPr id="3" name="标题 2">
            <a:extLst>
              <a:ext uri="{FF2B5EF4-FFF2-40B4-BE49-F238E27FC236}">
                <a16:creationId xmlns:a16="http://schemas.microsoft.com/office/drawing/2014/main" id="{16A172AE-D78C-4D15-B367-B2DB10F4823D}"/>
              </a:ext>
            </a:extLst>
          </p:cNvPr>
          <p:cNvSpPr>
            <a:spLocks noGrp="1"/>
          </p:cNvSpPr>
          <p:nvPr>
            <p:ph type="title"/>
          </p:nvPr>
        </p:nvSpPr>
        <p:spPr/>
        <p:txBody>
          <a:bodyPr/>
          <a:lstStyle/>
          <a:p>
            <a:r>
              <a:rPr lang="zh-CN" altLang="en-US" dirty="0"/>
              <a:t>栈</a:t>
            </a:r>
          </a:p>
        </p:txBody>
      </p:sp>
      <p:sp>
        <p:nvSpPr>
          <p:cNvPr id="5" name="矩形 4">
            <a:hlinkClick r:id="" action="ppaction://noaction"/>
            <a:extLst>
              <a:ext uri="{FF2B5EF4-FFF2-40B4-BE49-F238E27FC236}">
                <a16:creationId xmlns:a16="http://schemas.microsoft.com/office/drawing/2014/main" id="{A87CFBB6-37C4-4E5D-818A-BEB98B1C0CF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0701E85D-D0F4-44E8-B4A7-9585465AC7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7DB6B3F-572C-41AD-8A96-618E9E5FFF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B640FAB-D6F4-4686-95B7-4CB3C8D06AD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7BEED977-7003-4CC1-8CC4-1358D45E2B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7BE7409A-A34D-4764-A5C1-F4D50B9D93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227F33E-743D-4283-A566-3962E99759F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FCC1AB8-DB2E-4BE5-AF35-56B7538C25E7}"/>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2315969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6107AC-5896-4034-B780-B687F9897E26}"/>
              </a:ext>
            </a:extLst>
          </p:cNvPr>
          <p:cNvSpPr>
            <a:spLocks noGrp="1"/>
          </p:cNvSpPr>
          <p:nvPr>
            <p:ph idx="1"/>
          </p:nvPr>
        </p:nvSpPr>
        <p:spPr>
          <a:xfrm>
            <a:off x="457200" y="1052737"/>
            <a:ext cx="8229600" cy="57606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9.24】</a:t>
            </a:r>
            <a:r>
              <a:rPr lang="zh-CN" altLang="en-US" dirty="0">
                <a:solidFill>
                  <a:srgbClr val="C00000"/>
                </a:solidFill>
              </a:rPr>
              <a:t>简单的栈应用</a:t>
            </a:r>
          </a:p>
        </p:txBody>
      </p:sp>
      <p:sp>
        <p:nvSpPr>
          <p:cNvPr id="6" name="矩形 5">
            <a:extLst>
              <a:ext uri="{FF2B5EF4-FFF2-40B4-BE49-F238E27FC236}">
                <a16:creationId xmlns:a16="http://schemas.microsoft.com/office/drawing/2014/main" id="{F2A20629-A620-410C-8858-3261A18511DD}"/>
              </a:ext>
            </a:extLst>
          </p:cNvPr>
          <p:cNvSpPr/>
          <p:nvPr/>
        </p:nvSpPr>
        <p:spPr>
          <a:xfrm>
            <a:off x="611560" y="1556792"/>
            <a:ext cx="8075240" cy="4832092"/>
          </a:xfrm>
          <a:prstGeom prst="rect">
            <a:avLst/>
          </a:prstGeom>
        </p:spPr>
        <p:txBody>
          <a:bodyPr wrap="square">
            <a:spAutoFit/>
          </a:bodyPr>
          <a:lstStyle/>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&lt;stack&gt;</a:t>
            </a:r>
            <a:endPar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sk1;</a:t>
            </a:r>
          </a:p>
          <a:p>
            <a:r>
              <a:rPr lang="nn-NO"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0;i&lt;10; i++)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sk1.push(</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from the stack:"</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(!sk1.empty())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sk1.top()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sk1.pop();</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
        <p:nvSpPr>
          <p:cNvPr id="5" name="矩形 4">
            <a:hlinkClick r:id="" action="ppaction://noaction"/>
            <a:extLst>
              <a:ext uri="{FF2B5EF4-FFF2-40B4-BE49-F238E27FC236}">
                <a16:creationId xmlns:a16="http://schemas.microsoft.com/office/drawing/2014/main" id="{E4650819-D979-44B4-B5F8-463960A943E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7" name="矩形 6">
            <a:hlinkClick r:id="" action="ppaction://noaction"/>
            <a:extLst>
              <a:ext uri="{FF2B5EF4-FFF2-40B4-BE49-F238E27FC236}">
                <a16:creationId xmlns:a16="http://schemas.microsoft.com/office/drawing/2014/main" id="{99942D83-F6A8-4AD7-A4EA-730ADC7A9B6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3D9DFBB-8C80-4D05-BCD6-40012A3013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76A6C11C-A636-4EF8-9AB4-A98286C94B3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811C7357-3927-441A-93EC-D27963FEC0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6630BB3B-2091-41F4-A88C-D513148F3C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BF429136-1709-408C-A5F1-FAD749B978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852CC71C-1331-483C-9DC3-8FEDBCC2A3F5}"/>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27025728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644220-0A3F-4C9D-A2EA-C98C03CAAD7E}"/>
              </a:ext>
            </a:extLst>
          </p:cNvPr>
          <p:cNvSpPr>
            <a:spLocks noGrp="1"/>
          </p:cNvSpPr>
          <p:nvPr>
            <p:ph idx="1"/>
          </p:nvPr>
        </p:nvSpPr>
        <p:spPr/>
        <p:txBody>
          <a:bodyPr/>
          <a:lstStyle/>
          <a:p>
            <a:r>
              <a:rPr lang="en-US" altLang="zh-CN" dirty="0"/>
              <a:t>queue</a:t>
            </a:r>
            <a:r>
              <a:rPr lang="zh-CN" altLang="en-US" dirty="0"/>
              <a:t>也是一种容器适配器，默认通过</a:t>
            </a:r>
            <a:r>
              <a:rPr lang="en-US" altLang="zh-CN" dirty="0"/>
              <a:t>deque</a:t>
            </a:r>
            <a:r>
              <a:rPr lang="zh-CN" altLang="en-US" dirty="0"/>
              <a:t>来实现队列，提供了如</a:t>
            </a:r>
            <a:r>
              <a:rPr lang="en-US" altLang="zh-CN" dirty="0"/>
              <a:t>push</a:t>
            </a:r>
            <a:r>
              <a:rPr lang="zh-CN" altLang="en-US" dirty="0"/>
              <a:t>，</a:t>
            </a:r>
            <a:r>
              <a:rPr lang="en-US" altLang="zh-CN" dirty="0"/>
              <a:t>pop</a:t>
            </a:r>
            <a:r>
              <a:rPr lang="zh-CN" altLang="en-US" dirty="0"/>
              <a:t>等成员函数，还包括测试队列的使用情况，元素个数，是否为空等等功能。</a:t>
            </a:r>
          </a:p>
          <a:p>
            <a:r>
              <a:rPr lang="zh-CN" altLang="en-US" dirty="0"/>
              <a:t>队列具有“先进先出”（</a:t>
            </a:r>
            <a:r>
              <a:rPr lang="en-US" altLang="zh-CN" dirty="0"/>
              <a:t>FIFO</a:t>
            </a:r>
            <a:r>
              <a:rPr lang="zh-CN" altLang="en-US" dirty="0"/>
              <a:t>）的语义</a:t>
            </a:r>
          </a:p>
        </p:txBody>
      </p:sp>
      <p:sp>
        <p:nvSpPr>
          <p:cNvPr id="3" name="标题 2">
            <a:extLst>
              <a:ext uri="{FF2B5EF4-FFF2-40B4-BE49-F238E27FC236}">
                <a16:creationId xmlns:a16="http://schemas.microsoft.com/office/drawing/2014/main" id="{F30949BA-6245-4CEB-9497-02AED50A70C7}"/>
              </a:ext>
            </a:extLst>
          </p:cNvPr>
          <p:cNvSpPr>
            <a:spLocks noGrp="1"/>
          </p:cNvSpPr>
          <p:nvPr>
            <p:ph type="title"/>
          </p:nvPr>
        </p:nvSpPr>
        <p:spPr/>
        <p:txBody>
          <a:bodyPr/>
          <a:lstStyle/>
          <a:p>
            <a:r>
              <a:rPr lang="zh-CN" altLang="en-US" dirty="0"/>
              <a:t>队列</a:t>
            </a:r>
          </a:p>
        </p:txBody>
      </p:sp>
      <p:sp>
        <p:nvSpPr>
          <p:cNvPr id="5" name="矩形 4">
            <a:hlinkClick r:id="" action="ppaction://noaction"/>
            <a:extLst>
              <a:ext uri="{FF2B5EF4-FFF2-40B4-BE49-F238E27FC236}">
                <a16:creationId xmlns:a16="http://schemas.microsoft.com/office/drawing/2014/main" id="{332DA5C9-EA56-4F2B-9830-4B2585804A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6" name="矩形 5">
            <a:hlinkClick r:id="" action="ppaction://noaction"/>
            <a:extLst>
              <a:ext uri="{FF2B5EF4-FFF2-40B4-BE49-F238E27FC236}">
                <a16:creationId xmlns:a16="http://schemas.microsoft.com/office/drawing/2014/main" id="{FC452A48-2068-4321-AA8B-087828A60AC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3F2BE20-3903-4F55-B483-C8CA49AE6B5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3095B79-F371-46E8-BE19-8B318C7F7C8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EDB68BBD-55F5-4096-9C87-BB384A320B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8DC140D7-464B-4BDC-BAA1-57D0EB1C37E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1983E33-B7C1-4D85-874A-9F32B129205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14F92FFF-B0F7-46E7-8C47-58C7E13D84C3}"/>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6661241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DDED469-A8B5-4B4C-B672-54C484393D2D}"/>
              </a:ext>
            </a:extLst>
          </p:cNvPr>
          <p:cNvSpPr>
            <a:spLocks noGrp="1"/>
          </p:cNvSpPr>
          <p:nvPr>
            <p:ph idx="1"/>
          </p:nvPr>
        </p:nvSpPr>
        <p:spPr>
          <a:xfrm>
            <a:off x="457200" y="980729"/>
            <a:ext cx="8229600" cy="648072"/>
          </a:xfrm>
        </p:spPr>
        <p:txBody>
          <a:bodyPr/>
          <a:lstStyle/>
          <a:p>
            <a:pPr marL="0" indent="0">
              <a:buNone/>
            </a:pPr>
            <a:r>
              <a:rPr lang="en-US" altLang="zh-CN" dirty="0">
                <a:solidFill>
                  <a:srgbClr val="C00000"/>
                </a:solidFill>
              </a:rPr>
              <a:t>【9.25】</a:t>
            </a:r>
            <a:r>
              <a:rPr lang="zh-CN" altLang="en-US" dirty="0">
                <a:solidFill>
                  <a:srgbClr val="C00000"/>
                </a:solidFill>
              </a:rPr>
              <a:t>基于队列，实现杨辉三角输出</a:t>
            </a:r>
          </a:p>
        </p:txBody>
      </p:sp>
      <p:sp>
        <p:nvSpPr>
          <p:cNvPr id="5" name="矩形 4">
            <a:extLst>
              <a:ext uri="{FF2B5EF4-FFF2-40B4-BE49-F238E27FC236}">
                <a16:creationId xmlns:a16="http://schemas.microsoft.com/office/drawing/2014/main" id="{D2B59FEA-25E8-4881-8408-AD9A027ABB39}"/>
              </a:ext>
            </a:extLst>
          </p:cNvPr>
          <p:cNvSpPr/>
          <p:nvPr/>
        </p:nvSpPr>
        <p:spPr>
          <a:xfrm>
            <a:off x="261864" y="1725776"/>
            <a:ext cx="8882136"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&lt;queue&gt;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pic>
        <p:nvPicPr>
          <p:cNvPr id="7" name="图片 6">
            <a:extLst>
              <a:ext uri="{FF2B5EF4-FFF2-40B4-BE49-F238E27FC236}">
                <a16:creationId xmlns:a16="http://schemas.microsoft.com/office/drawing/2014/main" id="{31EDCC64-45C1-459F-8C50-31CC039F9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948" y="3266438"/>
            <a:ext cx="5920188" cy="3024336"/>
          </a:xfrm>
          <a:prstGeom prst="rect">
            <a:avLst/>
          </a:prstGeom>
        </p:spPr>
      </p:pic>
      <p:sp>
        <p:nvSpPr>
          <p:cNvPr id="6" name="矩形 5">
            <a:hlinkClick r:id="" action="ppaction://noaction"/>
            <a:extLst>
              <a:ext uri="{FF2B5EF4-FFF2-40B4-BE49-F238E27FC236}">
                <a16:creationId xmlns:a16="http://schemas.microsoft.com/office/drawing/2014/main" id="{E1D30AD9-78B0-429C-98FF-9B90D2DDFD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8" name="矩形 7">
            <a:hlinkClick r:id="" action="ppaction://noaction"/>
            <a:extLst>
              <a:ext uri="{FF2B5EF4-FFF2-40B4-BE49-F238E27FC236}">
                <a16:creationId xmlns:a16="http://schemas.microsoft.com/office/drawing/2014/main" id="{1EF083A3-D115-475B-9AF6-F180430D44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6F6FF860-ACF3-4AB3-8BA3-F26560F52E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3F7924D4-75C6-41B8-838D-BB4E7C06C1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rId3" action="ppaction://hlinksldjump"/>
            <a:extLst>
              <a:ext uri="{FF2B5EF4-FFF2-40B4-BE49-F238E27FC236}">
                <a16:creationId xmlns:a16="http://schemas.microsoft.com/office/drawing/2014/main" id="{887CD019-D14F-4AE6-85B9-B81020629BD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2" name="矩形 11">
            <a:hlinkClick r:id="" action="ppaction://noaction"/>
            <a:extLst>
              <a:ext uri="{FF2B5EF4-FFF2-40B4-BE49-F238E27FC236}">
                <a16:creationId xmlns:a16="http://schemas.microsoft.com/office/drawing/2014/main" id="{8F2BBFF9-1789-4C50-ABAD-CB38BA70F04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B020DDAD-3FCC-4078-B11C-D34EB37E54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a:extLst>
              <a:ext uri="{FF2B5EF4-FFF2-40B4-BE49-F238E27FC236}">
                <a16:creationId xmlns:a16="http://schemas.microsoft.com/office/drawing/2014/main" id="{C57E5B63-D0A2-484C-9EDE-8D4453972140}"/>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39187034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BD943B6-9EEA-4388-889C-045CD8F6A62D}"/>
              </a:ext>
            </a:extLst>
          </p:cNvPr>
          <p:cNvSpPr/>
          <p:nvPr/>
        </p:nvSpPr>
        <p:spPr>
          <a:xfrm>
            <a:off x="107504" y="836712"/>
            <a:ext cx="9145016" cy="5909310"/>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输出杨辉三角，</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为行数</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q;</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首先在队列中存第一行元素</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1</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0;</a:t>
            </a:r>
          </a:p>
          <a:p>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对于每一行输出换行</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setw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设置输出格式</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(0);</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在每一行数据中间添加</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0</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1;j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+ 2;j++)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对于每一行的输出</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i+2</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项元素</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q.front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获取队首元素</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q.pop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 + 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保存两项之和</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setw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(4)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不打印</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i+2</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项的</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0</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p>
        </p:txBody>
      </p:sp>
      <p:sp>
        <p:nvSpPr>
          <p:cNvPr id="6" name="矩形 5">
            <a:hlinkClick r:id="" action="ppaction://noaction"/>
            <a:extLst>
              <a:ext uri="{FF2B5EF4-FFF2-40B4-BE49-F238E27FC236}">
                <a16:creationId xmlns:a16="http://schemas.microsoft.com/office/drawing/2014/main" id="{613E2941-D778-4000-9E3C-6ED4508186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适配器</a:t>
            </a:r>
          </a:p>
        </p:txBody>
      </p:sp>
      <p:sp>
        <p:nvSpPr>
          <p:cNvPr id="7" name="矩形 6">
            <a:hlinkClick r:id="" action="ppaction://noaction"/>
            <a:extLst>
              <a:ext uri="{FF2B5EF4-FFF2-40B4-BE49-F238E27FC236}">
                <a16:creationId xmlns:a16="http://schemas.microsoft.com/office/drawing/2014/main" id="{63FA8AFD-22A7-49F1-83DC-545301C4D4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9862717-F264-48FD-9C08-F4198DF229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EEF3CE83-4C71-4E3A-BA40-3586C14A6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75ED4EE9-A856-4A11-A6AE-A4EF2336F7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1" name="矩形 10">
            <a:hlinkClick r:id="" action="ppaction://noaction"/>
            <a:extLst>
              <a:ext uri="{FF2B5EF4-FFF2-40B4-BE49-F238E27FC236}">
                <a16:creationId xmlns:a16="http://schemas.microsoft.com/office/drawing/2014/main" id="{7D70D42D-5132-471C-9AAF-DD5C4D5849D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D82B558-33ED-42C7-BA61-1E028B6AE32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58C40CAA-0F2E-4C75-9784-C33058D82D9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5000238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第九章 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pic>
        <p:nvPicPr>
          <p:cNvPr id="13" name="图片 12">
            <a:extLst>
              <a:ext uri="{FF2B5EF4-FFF2-40B4-BE49-F238E27FC236}">
                <a16:creationId xmlns:a16="http://schemas.microsoft.com/office/drawing/2014/main" id="{C7FF95F5-1DCB-4524-A360-361DB6532D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4" name="图片 13">
            <a:extLst>
              <a:ext uri="{FF2B5EF4-FFF2-40B4-BE49-F238E27FC236}">
                <a16:creationId xmlns:a16="http://schemas.microsoft.com/office/drawing/2014/main" id="{228BE2B7-43DC-42E4-A4C5-1292CA368DF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2628186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914400" y="1178719"/>
            <a:ext cx="7315200" cy="160734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有如下模板定义</a:t>
            </a:r>
            <a:r>
              <a:rPr lang="en-US" altLang="zh-CN" sz="2400" dirty="0">
                <a:solidFill>
                  <a:srgbClr val="000000"/>
                </a:solidFill>
              </a:rPr>
              <a:t>:</a:t>
            </a:r>
          </a:p>
          <a:p>
            <a:r>
              <a:rPr lang="en-US" altLang="zh-CN" sz="2400" dirty="0">
                <a:solidFill>
                  <a:srgbClr val="000000"/>
                </a:solidFill>
              </a:rPr>
              <a:t>Template &lt;class T&gt;T fun(T x, T y){return x*</a:t>
            </a:r>
            <a:r>
              <a:rPr lang="en-US" altLang="zh-CN" sz="2400" dirty="0" err="1">
                <a:solidFill>
                  <a:srgbClr val="000000"/>
                </a:solidFill>
              </a:rPr>
              <a:t>x+y</a:t>
            </a:r>
            <a:r>
              <a:rPr lang="en-US" altLang="zh-CN" sz="2400" dirty="0">
                <a:solidFill>
                  <a:srgbClr val="000000"/>
                </a:solidFill>
              </a:rPr>
              <a:t>*y;}</a:t>
            </a:r>
          </a:p>
          <a:p>
            <a:r>
              <a:rPr lang="zh-CN" altLang="en-US" sz="2400" dirty="0">
                <a:solidFill>
                  <a:srgbClr val="000000"/>
                </a:solidFill>
              </a:rPr>
              <a:t>在下列对</a:t>
            </a:r>
            <a:r>
              <a:rPr lang="en-US" altLang="zh-CN" sz="2400" dirty="0">
                <a:solidFill>
                  <a:srgbClr val="000000"/>
                </a:solidFill>
              </a:rPr>
              <a:t>fun</a:t>
            </a:r>
            <a:r>
              <a:rPr lang="zh-CN" altLang="en-US" sz="2400" dirty="0">
                <a:solidFill>
                  <a:srgbClr val="000000"/>
                </a:solidFill>
              </a:rPr>
              <a:t>的调用中，错误的是：</a:t>
            </a:r>
          </a:p>
        </p:txBody>
      </p:sp>
      <p:sp>
        <p:nvSpPr>
          <p:cNvPr id="4" name="矩形 3"/>
          <p:cNvSpPr/>
          <p:nvPr>
            <p:custDataLst>
              <p:tags r:id="rId3"/>
            </p:custDataLst>
          </p:nvPr>
        </p:nvSpPr>
        <p:spPr>
          <a:xfrm>
            <a:off x="1828800" y="2946798"/>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fun(2,8)</a:t>
            </a:r>
            <a:endParaRPr lang="zh-CN" altLang="en-US" sz="2400" dirty="0">
              <a:solidFill>
                <a:srgbClr val="000000"/>
              </a:solidFill>
            </a:endParaRPr>
          </a:p>
        </p:txBody>
      </p:sp>
      <p:sp>
        <p:nvSpPr>
          <p:cNvPr id="5" name="矩形 4"/>
          <p:cNvSpPr/>
          <p:nvPr>
            <p:custDataLst>
              <p:tags r:id="rId4"/>
            </p:custDataLst>
          </p:nvPr>
        </p:nvSpPr>
        <p:spPr>
          <a:xfrm>
            <a:off x="1828800" y="3589735"/>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fun(2.0,8.2)</a:t>
            </a:r>
            <a:endParaRPr lang="zh-CN" altLang="en-US" sz="2400" dirty="0">
              <a:solidFill>
                <a:srgbClr val="000000"/>
              </a:solidFill>
            </a:endParaRPr>
          </a:p>
        </p:txBody>
      </p:sp>
      <p:sp>
        <p:nvSpPr>
          <p:cNvPr id="6" name="矩形 5"/>
          <p:cNvSpPr/>
          <p:nvPr>
            <p:custDataLst>
              <p:tags r:id="rId5"/>
            </p:custDataLst>
          </p:nvPr>
        </p:nvSpPr>
        <p:spPr>
          <a:xfrm>
            <a:off x="1828800" y="4232673"/>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fun(2.3,8)</a:t>
            </a:r>
            <a:endParaRPr lang="zh-CN" altLang="en-US" sz="2400" dirty="0">
              <a:solidFill>
                <a:srgbClr val="000000"/>
              </a:solidFill>
            </a:endParaRPr>
          </a:p>
        </p:txBody>
      </p:sp>
      <p:sp>
        <p:nvSpPr>
          <p:cNvPr id="7" name="矩形 6"/>
          <p:cNvSpPr/>
          <p:nvPr>
            <p:custDataLst>
              <p:tags r:id="rId6"/>
            </p:custDataLst>
          </p:nvPr>
        </p:nvSpPr>
        <p:spPr>
          <a:xfrm>
            <a:off x="1828800" y="4875610"/>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fun&lt;float&gt;(2,8.3)</a:t>
            </a:r>
            <a:endParaRPr lang="zh-CN" altLang="en-US" sz="2400" dirty="0">
              <a:solidFill>
                <a:srgbClr val="000000"/>
              </a:solidFill>
            </a:endParaRPr>
          </a:p>
        </p:txBody>
      </p:sp>
      <p:sp>
        <p:nvSpPr>
          <p:cNvPr id="8" name="椭圆 7"/>
          <p:cNvSpPr>
            <a:spLocks noChangeAspect="1"/>
          </p:cNvSpPr>
          <p:nvPr>
            <p:custDataLst>
              <p:tags r:id="rId7"/>
            </p:custDataLst>
          </p:nvPr>
        </p:nvSpPr>
        <p:spPr>
          <a:xfrm>
            <a:off x="1178719" y="2995017"/>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A</a:t>
            </a:r>
            <a:endParaRPr lang="zh-CN" altLang="en-US" sz="1600">
              <a:solidFill>
                <a:srgbClr val="FFFFFF"/>
              </a:solidFill>
            </a:endParaRPr>
          </a:p>
        </p:txBody>
      </p:sp>
      <p:sp>
        <p:nvSpPr>
          <p:cNvPr id="9" name="椭圆 8"/>
          <p:cNvSpPr>
            <a:spLocks noChangeAspect="1"/>
          </p:cNvSpPr>
          <p:nvPr>
            <p:custDataLst>
              <p:tags r:id="rId8"/>
            </p:custDataLst>
          </p:nvPr>
        </p:nvSpPr>
        <p:spPr>
          <a:xfrm>
            <a:off x="1178719" y="3637954"/>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B</a:t>
            </a:r>
            <a:endParaRPr lang="zh-CN" altLang="en-US" sz="1600">
              <a:solidFill>
                <a:srgbClr val="FFFFFF"/>
              </a:solidFill>
            </a:endParaRPr>
          </a:p>
        </p:txBody>
      </p:sp>
      <p:sp>
        <p:nvSpPr>
          <p:cNvPr id="10" name="椭圆 9"/>
          <p:cNvSpPr>
            <a:spLocks noChangeAspect="1"/>
          </p:cNvSpPr>
          <p:nvPr>
            <p:custDataLst>
              <p:tags r:id="rId9"/>
            </p:custDataLst>
          </p:nvPr>
        </p:nvSpPr>
        <p:spPr>
          <a:xfrm>
            <a:off x="1178719" y="4280892"/>
            <a:ext cx="385763"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C</a:t>
            </a:r>
            <a:endParaRPr lang="zh-CN" altLang="en-US" sz="1600">
              <a:solidFill>
                <a:srgbClr val="FFFFFF"/>
              </a:solidFill>
            </a:endParaRPr>
          </a:p>
        </p:txBody>
      </p:sp>
      <p:sp>
        <p:nvSpPr>
          <p:cNvPr id="11" name="椭圆 10"/>
          <p:cNvSpPr>
            <a:spLocks noChangeAspect="1"/>
          </p:cNvSpPr>
          <p:nvPr>
            <p:custDataLst>
              <p:tags r:id="rId10"/>
            </p:custDataLst>
          </p:nvPr>
        </p:nvSpPr>
        <p:spPr>
          <a:xfrm>
            <a:off x="1178719" y="4923829"/>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D</a:t>
            </a:r>
            <a:endParaRPr lang="zh-CN" altLang="en-US" sz="1600">
              <a:solidFill>
                <a:srgbClr val="FFFFFF"/>
              </a:solidFill>
            </a:endParaRPr>
          </a:p>
        </p:txBody>
      </p:sp>
      <p:sp>
        <p:nvSpPr>
          <p:cNvPr id="12" name="圆角矩形 11"/>
          <p:cNvSpPr/>
          <p:nvPr>
            <p:custDataLst>
              <p:tags r:id="rId11"/>
            </p:custDataLst>
          </p:nvPr>
        </p:nvSpPr>
        <p:spPr>
          <a:xfrm>
            <a:off x="6686550" y="551854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3" name="ColorBlock"/>
            <p:cNvSpPr/>
            <p:nvPr>
              <p:custDataLst>
                <p:tags r:id="rId15"/>
              </p:custDataLst>
            </p:nvPr>
          </p:nvSpPr>
          <p:spPr>
            <a:xfrm>
              <a:off x="0" y="0"/>
              <a:ext cx="190500"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254000" y="0"/>
              <a:ext cx="952500" cy="476250"/>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950">
                  <a:solidFill>
                    <a:srgbClr val="000000"/>
                  </a:solidFill>
                </a:rPr>
                <a:t>单选题</a:t>
              </a:r>
            </a:p>
          </p:txBody>
        </p:sp>
        <p:sp>
          <p:nvSpPr>
            <p:cNvPr id="18" name="TipText"/>
            <p:cNvSpPr txBox="1"/>
            <p:nvPr>
              <p:custDataLst>
                <p:tags r:id="rId17"/>
              </p:custDataLst>
            </p:nvPr>
          </p:nvSpPr>
          <p:spPr>
            <a:xfrm>
              <a:off x="1248093"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398855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5193"/>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914400" y="1178719"/>
            <a:ext cx="7906072" cy="160734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solidFill>
                  <a:srgbClr val="000000"/>
                </a:solidFill>
              </a:rPr>
              <a:t>template &lt;</a:t>
            </a:r>
            <a:r>
              <a:rPr lang="en-US" altLang="zh-CN" sz="3600" dirty="0" err="1">
                <a:solidFill>
                  <a:srgbClr val="000000"/>
                </a:solidFill>
              </a:rPr>
              <a:t>typename</a:t>
            </a:r>
            <a:r>
              <a:rPr lang="en-US" altLang="zh-CN" sz="3600" dirty="0">
                <a:solidFill>
                  <a:srgbClr val="000000"/>
                </a:solidFill>
              </a:rPr>
              <a:t> T&gt;</a:t>
            </a:r>
          </a:p>
          <a:p>
            <a:r>
              <a:rPr lang="zh-CN" altLang="en-US" sz="3600" dirty="0">
                <a:solidFill>
                  <a:srgbClr val="000000"/>
                </a:solidFill>
              </a:rPr>
              <a:t>则</a:t>
            </a:r>
            <a:r>
              <a:rPr lang="en-US" altLang="zh-CN" sz="3600" dirty="0">
                <a:solidFill>
                  <a:srgbClr val="000000"/>
                </a:solidFill>
              </a:rPr>
              <a:t>T</a:t>
            </a:r>
            <a:r>
              <a:rPr lang="zh-CN" altLang="en-US" sz="3600" dirty="0">
                <a:solidFill>
                  <a:srgbClr val="000000"/>
                </a:solidFill>
              </a:rPr>
              <a:t>在函数模板中：</a:t>
            </a:r>
          </a:p>
        </p:txBody>
      </p:sp>
      <p:sp>
        <p:nvSpPr>
          <p:cNvPr id="4" name="矩形 3"/>
          <p:cNvSpPr/>
          <p:nvPr>
            <p:custDataLst>
              <p:tags r:id="rId3"/>
            </p:custDataLst>
          </p:nvPr>
        </p:nvSpPr>
        <p:spPr>
          <a:xfrm>
            <a:off x="1828799" y="2946798"/>
            <a:ext cx="6917813"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可以作为返回类型，参数类型和函数中的变量类型</a:t>
            </a:r>
          </a:p>
        </p:txBody>
      </p:sp>
      <p:sp>
        <p:nvSpPr>
          <p:cNvPr id="5" name="矩形 4"/>
          <p:cNvSpPr/>
          <p:nvPr>
            <p:custDataLst>
              <p:tags r:id="rId4"/>
            </p:custDataLst>
          </p:nvPr>
        </p:nvSpPr>
        <p:spPr>
          <a:xfrm>
            <a:off x="1828799" y="3589735"/>
            <a:ext cx="6917813"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只能作为函数返回类型</a:t>
            </a:r>
          </a:p>
        </p:txBody>
      </p:sp>
      <p:sp>
        <p:nvSpPr>
          <p:cNvPr id="6" name="矩形 5"/>
          <p:cNvSpPr/>
          <p:nvPr>
            <p:custDataLst>
              <p:tags r:id="rId5"/>
            </p:custDataLst>
          </p:nvPr>
        </p:nvSpPr>
        <p:spPr>
          <a:xfrm>
            <a:off x="1860883" y="4232673"/>
            <a:ext cx="6917813"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只能作为函数参数类型</a:t>
            </a:r>
          </a:p>
        </p:txBody>
      </p:sp>
      <p:sp>
        <p:nvSpPr>
          <p:cNvPr id="7" name="矩形 6"/>
          <p:cNvSpPr/>
          <p:nvPr>
            <p:custDataLst>
              <p:tags r:id="rId6"/>
            </p:custDataLst>
          </p:nvPr>
        </p:nvSpPr>
        <p:spPr>
          <a:xfrm>
            <a:off x="1828799" y="4875610"/>
            <a:ext cx="6917813"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只能用于函数中的变量类型</a:t>
            </a:r>
          </a:p>
        </p:txBody>
      </p:sp>
      <p:sp>
        <p:nvSpPr>
          <p:cNvPr id="8" name="椭圆 7"/>
          <p:cNvSpPr>
            <a:spLocks noChangeAspect="1"/>
          </p:cNvSpPr>
          <p:nvPr>
            <p:custDataLst>
              <p:tags r:id="rId7"/>
            </p:custDataLst>
          </p:nvPr>
        </p:nvSpPr>
        <p:spPr>
          <a:xfrm>
            <a:off x="1178719" y="2995017"/>
            <a:ext cx="416922"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A</a:t>
            </a:r>
            <a:endParaRPr lang="zh-CN" altLang="en-US" sz="1600">
              <a:solidFill>
                <a:srgbClr val="FFFFFF"/>
              </a:solidFill>
            </a:endParaRPr>
          </a:p>
        </p:txBody>
      </p:sp>
      <p:sp>
        <p:nvSpPr>
          <p:cNvPr id="9" name="椭圆 8"/>
          <p:cNvSpPr>
            <a:spLocks noChangeAspect="1"/>
          </p:cNvSpPr>
          <p:nvPr>
            <p:custDataLst>
              <p:tags r:id="rId8"/>
            </p:custDataLst>
          </p:nvPr>
        </p:nvSpPr>
        <p:spPr>
          <a:xfrm>
            <a:off x="1178719" y="3637954"/>
            <a:ext cx="41692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B</a:t>
            </a:r>
            <a:endParaRPr lang="zh-CN" altLang="en-US" sz="1600">
              <a:solidFill>
                <a:srgbClr val="FFFFFF"/>
              </a:solidFill>
            </a:endParaRPr>
          </a:p>
        </p:txBody>
      </p:sp>
      <p:sp>
        <p:nvSpPr>
          <p:cNvPr id="10" name="椭圆 9"/>
          <p:cNvSpPr>
            <a:spLocks noChangeAspect="1"/>
          </p:cNvSpPr>
          <p:nvPr>
            <p:custDataLst>
              <p:tags r:id="rId9"/>
            </p:custDataLst>
          </p:nvPr>
        </p:nvSpPr>
        <p:spPr>
          <a:xfrm>
            <a:off x="1178719" y="4280892"/>
            <a:ext cx="41692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C</a:t>
            </a:r>
            <a:endParaRPr lang="zh-CN" altLang="en-US" sz="1600">
              <a:solidFill>
                <a:srgbClr val="FFFFFF"/>
              </a:solidFill>
            </a:endParaRPr>
          </a:p>
        </p:txBody>
      </p:sp>
      <p:sp>
        <p:nvSpPr>
          <p:cNvPr id="11" name="椭圆 10"/>
          <p:cNvSpPr>
            <a:spLocks noChangeAspect="1"/>
          </p:cNvSpPr>
          <p:nvPr>
            <p:custDataLst>
              <p:tags r:id="rId10"/>
            </p:custDataLst>
          </p:nvPr>
        </p:nvSpPr>
        <p:spPr>
          <a:xfrm>
            <a:off x="1178719" y="4923829"/>
            <a:ext cx="416922"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D</a:t>
            </a:r>
            <a:endParaRPr lang="zh-CN" altLang="en-US" sz="1600">
              <a:solidFill>
                <a:srgbClr val="FFFFFF"/>
              </a:solidFill>
            </a:endParaRPr>
          </a:p>
        </p:txBody>
      </p:sp>
      <p:sp>
        <p:nvSpPr>
          <p:cNvPr id="12" name="圆角矩形 11"/>
          <p:cNvSpPr/>
          <p:nvPr>
            <p:custDataLst>
              <p:tags r:id="rId11"/>
            </p:custDataLst>
          </p:nvPr>
        </p:nvSpPr>
        <p:spPr>
          <a:xfrm>
            <a:off x="6686550" y="5518547"/>
            <a:ext cx="1250766"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3" name="ColorBlock"/>
            <p:cNvSpPr/>
            <p:nvPr>
              <p:custDataLst>
                <p:tags r:id="rId15"/>
              </p:custDataLst>
            </p:nvPr>
          </p:nvSpPr>
          <p:spPr>
            <a:xfrm>
              <a:off x="0" y="0"/>
              <a:ext cx="190500"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254000" y="0"/>
              <a:ext cx="952500" cy="476250"/>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950">
                  <a:solidFill>
                    <a:srgbClr val="000000"/>
                  </a:solidFill>
                </a:rPr>
                <a:t>单选题</a:t>
              </a:r>
            </a:p>
          </p:txBody>
        </p:sp>
        <p:sp>
          <p:nvSpPr>
            <p:cNvPr id="18" name="TipText"/>
            <p:cNvSpPr txBox="1"/>
            <p:nvPr>
              <p:custDataLst>
                <p:tags r:id="rId17"/>
              </p:custDataLst>
            </p:nvPr>
          </p:nvSpPr>
          <p:spPr>
            <a:xfrm>
              <a:off x="1248093"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685421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876046" y="1070156"/>
            <a:ext cx="7834064" cy="160734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0000"/>
                </a:solidFill>
              </a:rPr>
              <a:t>假设有函数模板定义如下</a:t>
            </a:r>
            <a:r>
              <a:rPr lang="en-US" altLang="zh-CN" sz="2400" dirty="0">
                <a:solidFill>
                  <a:srgbClr val="000000"/>
                </a:solidFill>
              </a:rPr>
              <a:t>:</a:t>
            </a:r>
          </a:p>
          <a:p>
            <a:r>
              <a:rPr lang="en-US" altLang="zh-CN" sz="2400" dirty="0">
                <a:solidFill>
                  <a:srgbClr val="000000"/>
                </a:solidFill>
              </a:rPr>
              <a:t>template &lt;</a:t>
            </a:r>
            <a:r>
              <a:rPr lang="en-US" altLang="zh-CN" sz="2400" dirty="0" err="1">
                <a:solidFill>
                  <a:srgbClr val="000000"/>
                </a:solidFill>
              </a:rPr>
              <a:t>typename</a:t>
            </a:r>
            <a:r>
              <a:rPr lang="en-US" altLang="zh-CN" sz="2400" dirty="0">
                <a:solidFill>
                  <a:srgbClr val="000000"/>
                </a:solidFill>
              </a:rPr>
              <a:t> T&gt; </a:t>
            </a:r>
          </a:p>
          <a:p>
            <a:r>
              <a:rPr lang="en-US" altLang="zh-CN" sz="2400" dirty="0">
                <a:solidFill>
                  <a:srgbClr val="000000"/>
                </a:solidFill>
              </a:rPr>
              <a:t>Max(T a, T b, T &amp;c)</a:t>
            </a:r>
          </a:p>
          <a:p>
            <a:r>
              <a:rPr lang="en-US" altLang="zh-CN" sz="2400" dirty="0">
                <a:solidFill>
                  <a:srgbClr val="000000"/>
                </a:solidFill>
              </a:rPr>
              <a:t>{c = a + b;}</a:t>
            </a:r>
          </a:p>
          <a:p>
            <a:r>
              <a:rPr lang="zh-CN" altLang="en-US" sz="2400" dirty="0">
                <a:solidFill>
                  <a:srgbClr val="000000"/>
                </a:solidFill>
              </a:rPr>
              <a:t>下列选项正确的是：</a:t>
            </a:r>
          </a:p>
        </p:txBody>
      </p:sp>
      <p:sp>
        <p:nvSpPr>
          <p:cNvPr id="4" name="矩形 3"/>
          <p:cNvSpPr/>
          <p:nvPr>
            <p:custDataLst>
              <p:tags r:id="rId3"/>
            </p:custDataLst>
          </p:nvPr>
        </p:nvSpPr>
        <p:spPr>
          <a:xfrm>
            <a:off x="1828800" y="2946798"/>
            <a:ext cx="6854806"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Int x, y; char z; Max(x, y, z);</a:t>
            </a:r>
            <a:endParaRPr lang="zh-CN" altLang="en-US" sz="2400" dirty="0">
              <a:solidFill>
                <a:srgbClr val="000000"/>
              </a:solidFill>
            </a:endParaRPr>
          </a:p>
        </p:txBody>
      </p:sp>
      <p:sp>
        <p:nvSpPr>
          <p:cNvPr id="5" name="矩形 4"/>
          <p:cNvSpPr/>
          <p:nvPr>
            <p:custDataLst>
              <p:tags r:id="rId4"/>
            </p:custDataLst>
          </p:nvPr>
        </p:nvSpPr>
        <p:spPr>
          <a:xfrm>
            <a:off x="1828800" y="3589735"/>
            <a:ext cx="6854806"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double x, y, z; Max(x, y, z);</a:t>
            </a:r>
            <a:endParaRPr lang="zh-CN" altLang="en-US" sz="2400" dirty="0">
              <a:solidFill>
                <a:srgbClr val="000000"/>
              </a:solidFill>
            </a:endParaRPr>
          </a:p>
        </p:txBody>
      </p:sp>
      <p:sp>
        <p:nvSpPr>
          <p:cNvPr id="6" name="矩形 5"/>
          <p:cNvSpPr/>
          <p:nvPr>
            <p:custDataLst>
              <p:tags r:id="rId5"/>
            </p:custDataLst>
          </p:nvPr>
        </p:nvSpPr>
        <p:spPr>
          <a:xfrm>
            <a:off x="1828800" y="4232673"/>
            <a:ext cx="6854806"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Int x, y; float z; Max(x, y, z);</a:t>
            </a:r>
            <a:endParaRPr lang="zh-CN" altLang="en-US" sz="2400" dirty="0">
              <a:solidFill>
                <a:srgbClr val="000000"/>
              </a:solidFill>
            </a:endParaRPr>
          </a:p>
        </p:txBody>
      </p:sp>
      <p:sp>
        <p:nvSpPr>
          <p:cNvPr id="7" name="矩形 6"/>
          <p:cNvSpPr/>
          <p:nvPr>
            <p:custDataLst>
              <p:tags r:id="rId6"/>
            </p:custDataLst>
          </p:nvPr>
        </p:nvSpPr>
        <p:spPr>
          <a:xfrm>
            <a:off x="1828800" y="4875610"/>
            <a:ext cx="6854806"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float x; double y, z; Max(x, y, z);</a:t>
            </a:r>
            <a:endParaRPr lang="zh-CN" altLang="en-US" sz="2400" dirty="0">
              <a:solidFill>
                <a:srgbClr val="000000"/>
              </a:solidFill>
            </a:endParaRPr>
          </a:p>
        </p:txBody>
      </p:sp>
      <p:sp>
        <p:nvSpPr>
          <p:cNvPr id="8" name="椭圆 7"/>
          <p:cNvSpPr>
            <a:spLocks noChangeAspect="1"/>
          </p:cNvSpPr>
          <p:nvPr>
            <p:custDataLst>
              <p:tags r:id="rId7"/>
            </p:custDataLst>
          </p:nvPr>
        </p:nvSpPr>
        <p:spPr>
          <a:xfrm>
            <a:off x="1178719" y="2995017"/>
            <a:ext cx="413125"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A</a:t>
            </a:r>
            <a:endParaRPr lang="zh-CN" altLang="en-US" sz="1600">
              <a:solidFill>
                <a:srgbClr val="FFFFFF"/>
              </a:solidFill>
            </a:endParaRPr>
          </a:p>
        </p:txBody>
      </p:sp>
      <p:sp>
        <p:nvSpPr>
          <p:cNvPr id="9" name="椭圆 8"/>
          <p:cNvSpPr>
            <a:spLocks noChangeAspect="1"/>
          </p:cNvSpPr>
          <p:nvPr>
            <p:custDataLst>
              <p:tags r:id="rId8"/>
            </p:custDataLst>
          </p:nvPr>
        </p:nvSpPr>
        <p:spPr>
          <a:xfrm>
            <a:off x="1178719" y="3637954"/>
            <a:ext cx="413125"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B</a:t>
            </a:r>
            <a:endParaRPr lang="zh-CN" altLang="en-US" sz="1600">
              <a:solidFill>
                <a:srgbClr val="FFFFFF"/>
              </a:solidFill>
            </a:endParaRPr>
          </a:p>
        </p:txBody>
      </p:sp>
      <p:sp>
        <p:nvSpPr>
          <p:cNvPr id="10" name="椭圆 9"/>
          <p:cNvSpPr>
            <a:spLocks noChangeAspect="1"/>
          </p:cNvSpPr>
          <p:nvPr>
            <p:custDataLst>
              <p:tags r:id="rId9"/>
            </p:custDataLst>
          </p:nvPr>
        </p:nvSpPr>
        <p:spPr>
          <a:xfrm>
            <a:off x="1178719" y="4280892"/>
            <a:ext cx="413125"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C</a:t>
            </a:r>
            <a:endParaRPr lang="zh-CN" altLang="en-US" sz="1600">
              <a:solidFill>
                <a:srgbClr val="FFFFFF"/>
              </a:solidFill>
            </a:endParaRPr>
          </a:p>
        </p:txBody>
      </p:sp>
      <p:sp>
        <p:nvSpPr>
          <p:cNvPr id="11" name="椭圆 10"/>
          <p:cNvSpPr>
            <a:spLocks noChangeAspect="1"/>
          </p:cNvSpPr>
          <p:nvPr>
            <p:custDataLst>
              <p:tags r:id="rId10"/>
            </p:custDataLst>
          </p:nvPr>
        </p:nvSpPr>
        <p:spPr>
          <a:xfrm>
            <a:off x="1178719" y="4923829"/>
            <a:ext cx="413125"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D</a:t>
            </a:r>
            <a:endParaRPr lang="zh-CN" altLang="en-US" sz="1600">
              <a:solidFill>
                <a:srgbClr val="FFFFFF"/>
              </a:solidFill>
            </a:endParaRPr>
          </a:p>
        </p:txBody>
      </p:sp>
      <p:sp>
        <p:nvSpPr>
          <p:cNvPr id="12" name="圆角矩形 11"/>
          <p:cNvSpPr/>
          <p:nvPr>
            <p:custDataLst>
              <p:tags r:id="rId11"/>
            </p:custDataLst>
          </p:nvPr>
        </p:nvSpPr>
        <p:spPr>
          <a:xfrm>
            <a:off x="6686550" y="5518547"/>
            <a:ext cx="1239374"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3" name="ColorBlock"/>
            <p:cNvSpPr/>
            <p:nvPr>
              <p:custDataLst>
                <p:tags r:id="rId15"/>
              </p:custDataLst>
            </p:nvPr>
          </p:nvSpPr>
          <p:spPr>
            <a:xfrm>
              <a:off x="0" y="0"/>
              <a:ext cx="190500"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254000" y="0"/>
              <a:ext cx="952500" cy="476250"/>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950">
                  <a:solidFill>
                    <a:srgbClr val="000000"/>
                  </a:solidFill>
                </a:rPr>
                <a:t>单选题</a:t>
              </a:r>
            </a:p>
          </p:txBody>
        </p:sp>
        <p:sp>
          <p:nvSpPr>
            <p:cNvPr id="18" name="TipText"/>
            <p:cNvSpPr txBox="1"/>
            <p:nvPr>
              <p:custDataLst>
                <p:tags r:id="rId17"/>
              </p:custDataLst>
            </p:nvPr>
          </p:nvSpPr>
          <p:spPr>
            <a:xfrm>
              <a:off x="1248093"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165980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914400" y="1178719"/>
            <a:ext cx="7315200" cy="160734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0000"/>
                </a:solidFill>
              </a:rPr>
              <a:t>在下列模板说明中，正确的是</a:t>
            </a:r>
            <a:r>
              <a:rPr lang="en-US" altLang="zh-CN" sz="2800" dirty="0">
                <a:solidFill>
                  <a:srgbClr val="000000"/>
                </a:solidFill>
              </a:rPr>
              <a:t>:</a:t>
            </a:r>
          </a:p>
        </p:txBody>
      </p:sp>
      <p:sp>
        <p:nvSpPr>
          <p:cNvPr id="4" name="矩形 3"/>
          <p:cNvSpPr/>
          <p:nvPr>
            <p:custDataLst>
              <p:tags r:id="rId3"/>
            </p:custDataLst>
          </p:nvPr>
        </p:nvSpPr>
        <p:spPr>
          <a:xfrm>
            <a:off x="1864424" y="2544961"/>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template &lt;</a:t>
            </a:r>
            <a:r>
              <a:rPr lang="en-US" altLang="zh-CN" sz="2400" dirty="0" err="1">
                <a:solidFill>
                  <a:srgbClr val="000000"/>
                </a:solidFill>
              </a:rPr>
              <a:t>typename</a:t>
            </a:r>
            <a:r>
              <a:rPr lang="en-US" altLang="zh-CN" sz="2400" dirty="0">
                <a:solidFill>
                  <a:srgbClr val="000000"/>
                </a:solidFill>
              </a:rPr>
              <a:t> T1, T2&gt;</a:t>
            </a:r>
            <a:endParaRPr lang="zh-CN" altLang="en-US" sz="2400" dirty="0">
              <a:solidFill>
                <a:srgbClr val="000000"/>
              </a:solidFill>
            </a:endParaRPr>
          </a:p>
        </p:txBody>
      </p:sp>
      <p:sp>
        <p:nvSpPr>
          <p:cNvPr id="5" name="矩形 4"/>
          <p:cNvSpPr/>
          <p:nvPr>
            <p:custDataLst>
              <p:tags r:id="rId4"/>
            </p:custDataLst>
          </p:nvPr>
        </p:nvSpPr>
        <p:spPr>
          <a:xfrm>
            <a:off x="1864424" y="3187898"/>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template&lt;class T1, T2&gt;</a:t>
            </a:r>
            <a:endParaRPr lang="zh-CN" altLang="en-US" sz="2400" dirty="0">
              <a:solidFill>
                <a:srgbClr val="000000"/>
              </a:solidFill>
            </a:endParaRPr>
          </a:p>
        </p:txBody>
      </p:sp>
      <p:sp>
        <p:nvSpPr>
          <p:cNvPr id="6" name="矩形 5"/>
          <p:cNvSpPr/>
          <p:nvPr>
            <p:custDataLst>
              <p:tags r:id="rId5"/>
            </p:custDataLst>
          </p:nvPr>
        </p:nvSpPr>
        <p:spPr>
          <a:xfrm>
            <a:off x="1896508" y="3830836"/>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template&lt;</a:t>
            </a:r>
            <a:r>
              <a:rPr lang="en-US" altLang="zh-CN" sz="2400" dirty="0" err="1">
                <a:solidFill>
                  <a:srgbClr val="000000"/>
                </a:solidFill>
              </a:rPr>
              <a:t>typename</a:t>
            </a:r>
            <a:r>
              <a:rPr lang="en-US" altLang="zh-CN" sz="2400" dirty="0">
                <a:solidFill>
                  <a:srgbClr val="000000"/>
                </a:solidFill>
              </a:rPr>
              <a:t> T1, </a:t>
            </a:r>
            <a:r>
              <a:rPr lang="en-US" altLang="zh-CN" sz="2400" dirty="0" err="1">
                <a:solidFill>
                  <a:srgbClr val="000000"/>
                </a:solidFill>
              </a:rPr>
              <a:t>typename</a:t>
            </a:r>
            <a:r>
              <a:rPr lang="en-US" altLang="zh-CN" sz="2400" dirty="0">
                <a:solidFill>
                  <a:srgbClr val="000000"/>
                </a:solidFill>
              </a:rPr>
              <a:t> T2&gt;</a:t>
            </a:r>
            <a:endParaRPr lang="zh-CN" altLang="en-US" sz="2400" dirty="0">
              <a:solidFill>
                <a:srgbClr val="000000"/>
              </a:solidFill>
            </a:endParaRPr>
          </a:p>
        </p:txBody>
      </p:sp>
      <p:sp>
        <p:nvSpPr>
          <p:cNvPr id="7" name="矩形 6"/>
          <p:cNvSpPr/>
          <p:nvPr>
            <p:custDataLst>
              <p:tags r:id="rId6"/>
            </p:custDataLst>
          </p:nvPr>
        </p:nvSpPr>
        <p:spPr>
          <a:xfrm>
            <a:off x="1864424" y="4473773"/>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00"/>
                </a:solidFill>
              </a:rPr>
              <a:t>template</a:t>
            </a:r>
            <a:r>
              <a:rPr lang="zh-CN" altLang="en-US" sz="2400" dirty="0">
                <a:solidFill>
                  <a:srgbClr val="000000"/>
                </a:solidFill>
              </a:rPr>
              <a:t> </a:t>
            </a:r>
            <a:r>
              <a:rPr lang="en-US" altLang="zh-CN" sz="2400" dirty="0">
                <a:solidFill>
                  <a:srgbClr val="000000"/>
                </a:solidFill>
              </a:rPr>
              <a:t>(typedef T1, typedef T2)</a:t>
            </a:r>
            <a:endParaRPr lang="zh-CN" altLang="en-US" sz="2400" dirty="0">
              <a:solidFill>
                <a:srgbClr val="000000"/>
              </a:solidFill>
            </a:endParaRPr>
          </a:p>
        </p:txBody>
      </p:sp>
      <p:sp>
        <p:nvSpPr>
          <p:cNvPr id="8" name="椭圆 7"/>
          <p:cNvSpPr>
            <a:spLocks noChangeAspect="1"/>
          </p:cNvSpPr>
          <p:nvPr>
            <p:custDataLst>
              <p:tags r:id="rId7"/>
            </p:custDataLst>
          </p:nvPr>
        </p:nvSpPr>
        <p:spPr>
          <a:xfrm>
            <a:off x="1214343" y="2593180"/>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A</a:t>
            </a:r>
            <a:endParaRPr lang="zh-CN" altLang="en-US" sz="1600">
              <a:solidFill>
                <a:srgbClr val="FFFFFF"/>
              </a:solidFill>
            </a:endParaRPr>
          </a:p>
        </p:txBody>
      </p:sp>
      <p:sp>
        <p:nvSpPr>
          <p:cNvPr id="9" name="椭圆 8"/>
          <p:cNvSpPr>
            <a:spLocks noChangeAspect="1"/>
          </p:cNvSpPr>
          <p:nvPr>
            <p:custDataLst>
              <p:tags r:id="rId8"/>
            </p:custDataLst>
          </p:nvPr>
        </p:nvSpPr>
        <p:spPr>
          <a:xfrm>
            <a:off x="1214343" y="3236117"/>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B</a:t>
            </a:r>
            <a:endParaRPr lang="zh-CN" altLang="en-US" sz="1600">
              <a:solidFill>
                <a:srgbClr val="FFFFFF"/>
              </a:solidFill>
            </a:endParaRPr>
          </a:p>
        </p:txBody>
      </p:sp>
      <p:sp>
        <p:nvSpPr>
          <p:cNvPr id="10" name="椭圆 9"/>
          <p:cNvSpPr>
            <a:spLocks noChangeAspect="1"/>
          </p:cNvSpPr>
          <p:nvPr>
            <p:custDataLst>
              <p:tags r:id="rId9"/>
            </p:custDataLst>
          </p:nvPr>
        </p:nvSpPr>
        <p:spPr>
          <a:xfrm>
            <a:off x="1214343" y="3879055"/>
            <a:ext cx="385763"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C</a:t>
            </a:r>
            <a:endParaRPr lang="zh-CN" altLang="en-US" sz="1600">
              <a:solidFill>
                <a:srgbClr val="FFFFFF"/>
              </a:solidFill>
            </a:endParaRPr>
          </a:p>
        </p:txBody>
      </p:sp>
      <p:sp>
        <p:nvSpPr>
          <p:cNvPr id="11" name="椭圆 10"/>
          <p:cNvSpPr>
            <a:spLocks noChangeAspect="1"/>
          </p:cNvSpPr>
          <p:nvPr>
            <p:custDataLst>
              <p:tags r:id="rId10"/>
            </p:custDataLst>
          </p:nvPr>
        </p:nvSpPr>
        <p:spPr>
          <a:xfrm>
            <a:off x="1214343" y="4521992"/>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rPr>
              <a:t>D</a:t>
            </a:r>
            <a:endParaRPr lang="zh-CN" altLang="en-US" sz="1600">
              <a:solidFill>
                <a:srgbClr val="FFFFFF"/>
              </a:solidFill>
            </a:endParaRPr>
          </a:p>
        </p:txBody>
      </p:sp>
      <p:sp>
        <p:nvSpPr>
          <p:cNvPr id="12" name="圆角矩形 11"/>
          <p:cNvSpPr/>
          <p:nvPr>
            <p:custDataLst>
              <p:tags r:id="rId11"/>
            </p:custDataLst>
          </p:nvPr>
        </p:nvSpPr>
        <p:spPr>
          <a:xfrm>
            <a:off x="6722174" y="5116710"/>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3" name="ColorBlock"/>
            <p:cNvSpPr/>
            <p:nvPr>
              <p:custDataLst>
                <p:tags r:id="rId15"/>
              </p:custDataLst>
            </p:nvPr>
          </p:nvSpPr>
          <p:spPr>
            <a:xfrm>
              <a:off x="0" y="0"/>
              <a:ext cx="190500"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254000" y="0"/>
              <a:ext cx="952500" cy="476250"/>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950">
                  <a:solidFill>
                    <a:srgbClr val="000000"/>
                  </a:solidFill>
                </a:rPr>
                <a:t>单选题</a:t>
              </a:r>
            </a:p>
          </p:txBody>
        </p:sp>
        <p:sp>
          <p:nvSpPr>
            <p:cNvPr id="18" name="TipText"/>
            <p:cNvSpPr txBox="1"/>
            <p:nvPr>
              <p:custDataLst>
                <p:tags r:id="rId17"/>
              </p:custDataLst>
            </p:nvPr>
          </p:nvSpPr>
          <p:spPr>
            <a:xfrm>
              <a:off x="1248093"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9029957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a:t>
            </a:fld>
            <a:endParaRPr lang="zh-CN" altLang="en-US" dirty="0"/>
          </a:p>
        </p:txBody>
      </p:sp>
      <p:sp>
        <p:nvSpPr>
          <p:cNvPr id="6" name="TextBox 5"/>
          <p:cNvSpPr txBox="1"/>
          <p:nvPr>
            <p:custDataLst>
              <p:tags r:id="rId2"/>
            </p:custDataLst>
          </p:nvPr>
        </p:nvSpPr>
        <p:spPr>
          <a:xfrm>
            <a:off x="254000" y="1628800"/>
            <a:ext cx="7975600" cy="1149325"/>
          </a:xfrm>
          <a:prstGeom prst="rect">
            <a:avLst/>
          </a:prstGeom>
          <a:noFill/>
        </p:spPr>
        <p:txBody>
          <a:bodyPr vert="horz" wrap="square" rtlCol="0" anchor="ctr" anchorCtr="0">
            <a:noAutofit/>
          </a:bodyPr>
          <a:lstStyle/>
          <a:p>
            <a:r>
              <a:rPr lang="zh-CN" altLang="en-US" sz="2800" dirty="0"/>
              <a:t>模板的使用是为了</a:t>
            </a:r>
            <a:r>
              <a:rPr lang="en-US" altLang="zh-CN" sz="2800" dirty="0"/>
              <a:t>(</a:t>
            </a:r>
            <a:r>
              <a:rPr lang="en-US" altLang="zh-CN" sz="2800" u="sng" dirty="0"/>
              <a:t>       </a:t>
            </a:r>
            <a:r>
              <a:rPr lang="zh-CN" altLang="en-US" sz="2800" u="sng" dirty="0"/>
              <a:t>？</a:t>
            </a:r>
            <a:r>
              <a:rPr lang="en-US" altLang="zh-CN" sz="2800" u="sng" dirty="0"/>
              <a:t>      </a:t>
            </a:r>
            <a:r>
              <a:rPr lang="en-US" altLang="zh-CN" sz="2800" dirty="0"/>
              <a:t>)</a:t>
            </a:r>
            <a:r>
              <a:rPr lang="zh-CN" altLang="en-US" sz="2800" dirty="0"/>
              <a:t>。</a:t>
            </a:r>
            <a:endParaRPr lang="en-US" altLang="zh-CN" sz="2800" dirty="0"/>
          </a:p>
        </p:txBody>
      </p:sp>
      <p:sp>
        <p:nvSpPr>
          <p:cNvPr id="7" name="TextBox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加强代码的可重用性</a:t>
            </a:r>
          </a:p>
        </p:txBody>
      </p:sp>
      <p:sp>
        <p:nvSpPr>
          <p:cNvPr id="8" name="TextBox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提高代码的运行效率</a:t>
            </a:r>
          </a:p>
        </p:txBody>
      </p:sp>
      <p:sp>
        <p:nvSpPr>
          <p:cNvPr id="9" name="TextBox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加强类的封装性</a:t>
            </a:r>
          </a:p>
        </p:txBody>
      </p:sp>
      <p:sp>
        <p:nvSpPr>
          <p:cNvPr id="10" name="TextBox 9"/>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实现多态性</a:t>
            </a:r>
          </a:p>
        </p:txBody>
      </p:sp>
      <p:sp>
        <p:nvSpPr>
          <p:cNvPr id="11" name="椭圆 10"/>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a:ea typeface="Microsoft Yahei"/>
                <a:sym typeface="Microsoft Yahei"/>
              </a:rPr>
              <a:t>A</a:t>
            </a:r>
            <a:endParaRPr lang="zh-CN" altLang="en-US" sz="1600" dirty="0">
              <a:solidFill>
                <a:srgbClr val="FFFFFF"/>
              </a:solidFill>
              <a:latin typeface="Microsoft Yahei"/>
              <a:ea typeface="Microsoft Yahei"/>
              <a:sym typeface="Microsoft Yahei"/>
            </a:endParaRPr>
          </a:p>
        </p:txBody>
      </p:sp>
      <p:sp>
        <p:nvSpPr>
          <p:cNvPr id="12" name="椭圆 11"/>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a:ea typeface="Microsoft Yahei"/>
                <a:sym typeface="Microsoft Yahei"/>
              </a:rPr>
              <a:t>C</a:t>
            </a:r>
            <a:endParaRPr lang="zh-CN" altLang="en-US" sz="1600" dirty="0">
              <a:solidFill>
                <a:srgbClr val="FFFFFF"/>
              </a:solidFill>
              <a:latin typeface="Microsoft Yahei"/>
              <a:ea typeface="Microsoft Yahei"/>
              <a:sym typeface="Microsoft Yahei"/>
            </a:endParaRPr>
          </a:p>
        </p:txBody>
      </p:sp>
      <p:sp>
        <p:nvSpPr>
          <p:cNvPr id="14" name="椭圆 13"/>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5" name="圆角矩形 14"/>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p>
        </p:txBody>
      </p:sp>
      <p:grpSp>
        <p:nvGrpSpPr>
          <p:cNvPr id="20" name="组合 19"/>
          <p:cNvGrpSpPr/>
          <p:nvPr>
            <p:custDataLst>
              <p:tags r:id="rId12"/>
            </p:custDataLst>
          </p:nvPr>
        </p:nvGrpSpPr>
        <p:grpSpPr>
          <a:xfrm>
            <a:off x="0" y="0"/>
            <a:ext cx="9144000" cy="635000"/>
            <a:chOff x="0" y="-26504"/>
            <a:chExt cx="9144000" cy="635000"/>
          </a:xfrm>
        </p:grpSpPr>
        <p:sp>
          <p:nvSpPr>
            <p:cNvPr id="16" name="TitleBackground"/>
            <p:cNvSpPr/>
            <p:nvPr>
              <p:custDataLst>
                <p:tags r:id="rId14"/>
              </p:custDataLst>
            </p:nvPr>
          </p:nvSpPr>
          <p:spPr>
            <a:xfrm>
              <a:off x="0" y="-26504"/>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26504"/>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a:xfrm>
              <a:off x="254000" y="-26504"/>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单选题</a:t>
              </a:r>
            </a:p>
          </p:txBody>
        </p:sp>
        <p:sp>
          <p:nvSpPr>
            <p:cNvPr id="19" name="TipText"/>
            <p:cNvSpPr txBox="1"/>
            <p:nvPr>
              <p:custDataLst>
                <p:tags r:id="rId17"/>
              </p:custDataLst>
            </p:nvPr>
          </p:nvSpPr>
          <p:spPr>
            <a:xfrm>
              <a:off x="1525905" y="82716"/>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分</a:t>
              </a:r>
            </a:p>
          </p:txBody>
        </p:sp>
      </p:grpSp>
      <p:pic>
        <p:nvPicPr>
          <p:cNvPr id="5" name="图片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107559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24</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2"/>
            </p:custDataLst>
          </p:nvPr>
        </p:nvSpPr>
        <p:spPr>
          <a:xfrm>
            <a:off x="539552" y="1853646"/>
            <a:ext cx="8008829" cy="2143125"/>
          </a:xfrm>
          <a:prstGeom prst="rect">
            <a:avLst/>
          </a:prstGeom>
          <a:noFill/>
        </p:spPr>
        <p:txBody>
          <a:bodyPr vert="horz" wrap="square" rtlCol="0" anchor="ctr" anchorCtr="0">
            <a:noAutofit/>
          </a:bodyPr>
          <a:lstStyle/>
          <a:p>
            <a:pPr lvl="0" defTabSz="914400">
              <a:defRPr/>
            </a:pPr>
            <a:r>
              <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定义一个函数模板，返回两个值中较小的值</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p>
          <a:p>
            <a:pPr lvl="0" defTabSz="914400">
              <a:defRPr/>
            </a:pPr>
            <a:endParaRPr lang="en-US" altLang="zh-CN" sz="3200" dirty="0">
              <a:solidFill>
                <a:prstClr val="black"/>
              </a:solidFill>
            </a:endParaRPr>
          </a:p>
          <a:p>
            <a:pPr lvl="0" defTabSz="914400">
              <a:defRPr/>
            </a:pPr>
            <a:r>
              <a:rPr lang="en-US" altLang="zh-CN" sz="3200" dirty="0">
                <a:solidFill>
                  <a:prstClr val="black"/>
                </a:solidFill>
              </a:rPr>
              <a:t>Template &lt;</a:t>
            </a:r>
            <a:r>
              <a:rPr lang="en-US" altLang="zh-CN" sz="3200" dirty="0" err="1">
                <a:solidFill>
                  <a:prstClr val="black"/>
                </a:solidFill>
              </a:rPr>
              <a:t>typename</a:t>
            </a:r>
            <a:r>
              <a:rPr lang="en-US" altLang="zh-CN" sz="3200" dirty="0">
                <a:solidFill>
                  <a:prstClr val="black"/>
                </a:solidFill>
              </a:rPr>
              <a:t> T&gt;</a:t>
            </a:r>
          </a:p>
          <a:p>
            <a:pPr lvl="0" defTabSz="914400">
              <a:defRPr/>
            </a:pPr>
            <a:r>
              <a:rPr lang="en-US" altLang="zh-CN" sz="3200" dirty="0">
                <a:solidFill>
                  <a:prstClr val="black"/>
                </a:solidFill>
              </a:rPr>
              <a:t>T&amp; smaller(const T&amp; v1, const T&amp; v2)</a:t>
            </a:r>
          </a:p>
          <a:p>
            <a:pPr lvl="0" defTabSz="914400">
              <a:defRPr/>
            </a:pPr>
            <a:r>
              <a:rPr lang="en-US" altLang="zh-CN" sz="3200" dirty="0">
                <a:solidFill>
                  <a:prstClr val="black"/>
                </a:solidFill>
              </a:rPr>
              <a:t>{</a:t>
            </a:r>
          </a:p>
          <a:p>
            <a:pPr lvl="0" defTabSz="914400">
              <a:defRPr/>
            </a:pPr>
            <a:r>
              <a:rPr lang="en-US" altLang="zh-CN" sz="3200" dirty="0">
                <a:solidFill>
                  <a:prstClr val="black"/>
                </a:solidFill>
              </a:rPr>
              <a:t>        return _______________ ;</a:t>
            </a:r>
          </a:p>
          <a:p>
            <a:pPr lvl="0" defTabSz="914400">
              <a:defRPr/>
            </a:pPr>
            <a:r>
              <a:rPr lang="en-US" altLang="zh-CN" sz="3200" dirty="0">
                <a:solidFill>
                  <a:prstClr val="black"/>
                </a:solidFill>
              </a:rPr>
              <a:t>}</a:t>
            </a: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79140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9.1</a:t>
            </a:r>
            <a:endParaRPr lang="zh-CN" altLang="en-US" dirty="0"/>
          </a:p>
        </p:txBody>
      </p:sp>
      <p:sp>
        <p:nvSpPr>
          <p:cNvPr id="3" name="内容占位符 2"/>
          <p:cNvSpPr>
            <a:spLocks noGrp="1"/>
          </p:cNvSpPr>
          <p:nvPr>
            <p:ph idx="1"/>
          </p:nvPr>
        </p:nvSpPr>
        <p:spPr/>
        <p:txBody>
          <a:bodyPr/>
          <a:lstStyle/>
          <a:p>
            <a:r>
              <a:rPr lang="zh-CN" altLang="en-US" dirty="0"/>
              <a:t>编写函数模板，实现将</a:t>
            </a:r>
            <a:r>
              <a:rPr lang="en-US" altLang="zh-CN" dirty="0"/>
              <a:t>n</a:t>
            </a:r>
            <a:r>
              <a:rPr lang="zh-CN" altLang="en-US" dirty="0"/>
              <a:t>个数据进行由小到大排序的功能</a:t>
            </a:r>
            <a:endParaRPr lang="en-US" altLang="zh-CN" dirty="0"/>
          </a:p>
          <a:p>
            <a:pPr lvl="1"/>
            <a:r>
              <a:rPr lang="zh-CN" altLang="en-US" dirty="0"/>
              <a:t>排序算法自行选择</a:t>
            </a:r>
            <a:endParaRPr lang="en-US" altLang="zh-CN" dirty="0"/>
          </a:p>
          <a:p>
            <a:pPr lvl="1"/>
            <a:r>
              <a:rPr lang="zh-CN" altLang="en-US" dirty="0"/>
              <a:t>能够处理的数据类型包括：</a:t>
            </a:r>
            <a:endParaRPr lang="en-US" altLang="zh-CN" dirty="0"/>
          </a:p>
          <a:p>
            <a:pPr lvl="2"/>
            <a:r>
              <a:rPr lang="zh-CN" altLang="en-US" dirty="0"/>
              <a:t>整型</a:t>
            </a:r>
            <a:endParaRPr lang="en-US" altLang="zh-CN" dirty="0"/>
          </a:p>
          <a:p>
            <a:pPr lvl="2"/>
            <a:r>
              <a:rPr lang="zh-CN" altLang="en-US" dirty="0"/>
              <a:t>浮点型</a:t>
            </a:r>
            <a:endParaRPr lang="en-US" altLang="zh-CN" dirty="0"/>
          </a:p>
          <a:p>
            <a:pPr lvl="2"/>
            <a:r>
              <a:rPr lang="zh-CN" altLang="en-US" dirty="0"/>
              <a:t>字符型</a:t>
            </a:r>
            <a:endParaRPr lang="en-US" altLang="zh-CN" dirty="0"/>
          </a:p>
          <a:p>
            <a:pPr lvl="2"/>
            <a:r>
              <a:rPr lang="zh-CN" altLang="en-US" dirty="0"/>
              <a:t>自定义类型，如复数类型</a:t>
            </a:r>
          </a:p>
        </p:txBody>
      </p:sp>
      <p:sp>
        <p:nvSpPr>
          <p:cNvPr id="4" name="矩形 3">
            <a:hlinkClick r:id="rId2" action="ppaction://hlinksldjump"/>
            <a:extLst>
              <a:ext uri="{FF2B5EF4-FFF2-40B4-BE49-F238E27FC236}">
                <a16:creationId xmlns:a16="http://schemas.microsoft.com/office/drawing/2014/main" id="{6D677C08-E8C1-4917-8A1F-20DCA50644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08438D6F-AD97-4961-8277-43E5F399A3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691566C9-D13E-4346-AFB3-734A0B9968E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ED03ECCE-05C6-47F7-9707-F82A104F576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E1F5557-BA17-4020-84BE-72F4B930CD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ABEE865E-D157-4545-B421-6E6CC57059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DDB438F-FABB-4B09-B8DA-215DAEFB461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BFE7ECC9-A7E3-4A16-A79E-035FD99DC8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72104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21"/>
            <a:ext cx="5356225" cy="2650615"/>
            <a:chOff x="1643042" y="3210439"/>
            <a:chExt cx="5356246" cy="2650623"/>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p>
        </p:txBody>
      </p:sp>
      <p:sp>
        <p:nvSpPr>
          <p:cNvPr id="31" name="五边形 30"/>
          <p:cNvSpPr/>
          <p:nvPr/>
        </p:nvSpPr>
        <p:spPr bwMode="auto">
          <a:xfrm flipH="1">
            <a:off x="2036613" y="242088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2377782"/>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3">
            <a:extLst>
              <a:ext uri="{FF2B5EF4-FFF2-40B4-BE49-F238E27FC236}">
                <a16:creationId xmlns:a16="http://schemas.microsoft.com/office/drawing/2014/main" id="{961746E0-A741-4D31-8C68-0F2F9F9D4EFF}"/>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3" name="椭圆 42">
            <a:extLst>
              <a:ext uri="{FF2B5EF4-FFF2-40B4-BE49-F238E27FC236}">
                <a16:creationId xmlns:a16="http://schemas.microsoft.com/office/drawing/2014/main" id="{15986D62-05B3-4D28-972E-5F17633D63E7}"/>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5" name="图片 22" descr="NANKAI.png">
            <a:extLst>
              <a:ext uri="{FF2B5EF4-FFF2-40B4-BE49-F238E27FC236}">
                <a16:creationId xmlns:a16="http://schemas.microsoft.com/office/drawing/2014/main" id="{AF8EA407-820B-4268-B670-ABED8BD87EB8}"/>
              </a:ext>
            </a:extLst>
          </p:cNvPr>
          <p:cNvPicPr>
            <a:picLocks noChangeAspect="1"/>
          </p:cNvPicPr>
          <p:nvPr/>
        </p:nvPicPr>
        <p:blipFill>
          <a:blip r:embed="rId3" cstate="print"/>
          <a:srcRect/>
          <a:stretch>
            <a:fillRect/>
          </a:stretch>
        </p:blipFill>
        <p:spPr bwMode="auto">
          <a:xfrm>
            <a:off x="1644281" y="1484784"/>
            <a:ext cx="788984" cy="788986"/>
          </a:xfrm>
          <a:prstGeom prst="rect">
            <a:avLst/>
          </a:prstGeom>
          <a:noFill/>
          <a:ln w="9525">
            <a:noFill/>
            <a:miter lim="800000"/>
            <a:headEnd/>
            <a:tailEnd/>
          </a:ln>
        </p:spPr>
      </p:pic>
      <p:sp>
        <p:nvSpPr>
          <p:cNvPr id="72" name="矩形 7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73" name="矩形 7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74" name="矩形 7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5" name="矩形 7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76" name="矩形 7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77" name="矩形 7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78" name="矩形 7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9" name="矩形 7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143755409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pPr>
              <a:lnSpc>
                <a:spcPct val="90000"/>
              </a:lnSpc>
            </a:pPr>
            <a:r>
              <a:rPr lang="zh-CN" altLang="en-US" dirty="0"/>
              <a:t>类模板（带</a:t>
            </a:r>
            <a:r>
              <a:rPr lang="zh-CN" altLang="en-US" dirty="0">
                <a:solidFill>
                  <a:srgbClr val="FF0000"/>
                </a:solidFill>
              </a:rPr>
              <a:t>类型参数</a:t>
            </a:r>
            <a:r>
              <a:rPr lang="zh-CN" altLang="en-US" dirty="0"/>
              <a:t>或</a:t>
            </a:r>
            <a:r>
              <a:rPr lang="zh-CN" altLang="en-US" dirty="0">
                <a:solidFill>
                  <a:srgbClr val="FF0000"/>
                </a:solidFill>
              </a:rPr>
              <a:t>普通参数</a:t>
            </a:r>
            <a:r>
              <a:rPr lang="zh-CN" altLang="en-US" dirty="0"/>
              <a:t>的类）用来定义具有共性的一组类</a:t>
            </a:r>
            <a:endParaRPr lang="en-US" altLang="zh-CN" dirty="0"/>
          </a:p>
          <a:p>
            <a:pPr lvl="1">
              <a:lnSpc>
                <a:spcPct val="90000"/>
              </a:lnSpc>
            </a:pPr>
            <a:r>
              <a:rPr lang="zh-CN" altLang="en-US" dirty="0"/>
              <a:t>“共性”通过类模板参数体现</a:t>
            </a:r>
          </a:p>
          <a:p>
            <a:pPr lvl="1">
              <a:lnSpc>
                <a:spcPct val="90000"/>
              </a:lnSpc>
            </a:pPr>
            <a:r>
              <a:rPr lang="zh-CN" altLang="en-US" dirty="0"/>
              <a:t>通过类模板的定义，类中的某些数据成员、某些成员函数的参数、某些成员函数的返回值都可以是任意类型的</a:t>
            </a:r>
            <a:endParaRPr lang="en-US" altLang="zh-CN" dirty="0"/>
          </a:p>
          <a:p>
            <a:pPr lvl="1">
              <a:lnSpc>
                <a:spcPct val="90000"/>
              </a:lnSpc>
            </a:pPr>
            <a:r>
              <a:rPr lang="zh-CN" altLang="en-US" dirty="0"/>
              <a:t>可将程序所处理的对象（数据）的类型参数化，从而使同一段程序可用于处理多种不同类型的对象（数据）</a:t>
            </a:r>
          </a:p>
        </p:txBody>
      </p:sp>
      <p:sp>
        <p:nvSpPr>
          <p:cNvPr id="4" name="矩形 3">
            <a:hlinkClick r:id="" action="ppaction://noaction"/>
            <a:extLst>
              <a:ext uri="{FF2B5EF4-FFF2-40B4-BE49-F238E27FC236}">
                <a16:creationId xmlns:a16="http://schemas.microsoft.com/office/drawing/2014/main" id="{7A8E75CB-4C56-4CAF-827A-AE17FD2785B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537D33BA-30B5-4DBC-8250-4F3A4C31A89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D139A191-8D01-4D2A-9139-58466D71A8D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A97B18F-9D39-4C4F-B01B-19C8E025D0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471A05A-CD39-49BF-940B-6A371BE9337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52FC1871-A530-407D-88FC-DE5DFE43F0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B9FE6B3-45AB-4DCB-AC8F-C2331B78AD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CB66345-A0CC-48CB-A112-03EDDA2FB9B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类模板的定义方式</a:t>
            </a:r>
            <a:endParaRPr lang="en-US" altLang="zh-CN" dirty="0"/>
          </a:p>
        </p:txBody>
      </p:sp>
      <p:sp>
        <p:nvSpPr>
          <p:cNvPr id="3" name="内容占位符 2"/>
          <p:cNvSpPr>
            <a:spLocks noGrp="1"/>
          </p:cNvSpPr>
          <p:nvPr>
            <p:ph idx="1"/>
          </p:nvPr>
        </p:nvSpPr>
        <p:spPr/>
        <p:txBody>
          <a:bodyPr/>
          <a:lstStyle/>
          <a:p>
            <a:pPr lvl="1">
              <a:buNone/>
            </a:pPr>
            <a:r>
              <a:rPr lang="en-US" altLang="zh-CN" b="1" dirty="0">
                <a:solidFill>
                  <a:srgbClr val="0000FF"/>
                </a:solidFill>
                <a:latin typeface="Courier New" panose="02070309020205020404" pitchFamily="49" charset="0"/>
                <a:cs typeface="Courier New" panose="02070309020205020404" pitchFamily="49" charset="0"/>
              </a:rPr>
              <a:t>template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类型形参或普通形参的说明列表&gt;  </a:t>
            </a:r>
            <a:endParaRPr lang="en-US" altLang="zh-CN" dirty="0">
              <a:latin typeface="Courier New" panose="02070309020205020404" pitchFamily="49" charset="0"/>
              <a:cs typeface="Courier New" panose="02070309020205020404" pitchFamily="49" charset="0"/>
            </a:endParaRPr>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dirty="0">
                <a:solidFill>
                  <a:schemeClr val="tx2"/>
                </a:solidFill>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类模板名 </a:t>
            </a:r>
            <a:endParaRPr lang="en-US" altLang="zh-CN" dirty="0">
              <a:latin typeface="Courier New" panose="02070309020205020404" pitchFamily="49" charset="0"/>
              <a:cs typeface="Courier New" panose="02070309020205020404" pitchFamily="49" charset="0"/>
            </a:endParaRPr>
          </a:p>
          <a:p>
            <a:pPr lvl="1">
              <a:buNone/>
            </a:pPr>
            <a:r>
              <a:rPr lang="zh-CN" altLang="en-US" b="1"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带上述</a:t>
            </a:r>
            <a:r>
              <a:rPr lang="zh-CN" altLang="en-US" dirty="0">
                <a:solidFill>
                  <a:srgbClr val="FF0000"/>
                </a:solidFill>
                <a:latin typeface="Courier New" panose="02070309020205020404" pitchFamily="49" charset="0"/>
                <a:cs typeface="Courier New" panose="02070309020205020404" pitchFamily="49" charset="0"/>
              </a:rPr>
              <a:t>类型形参</a:t>
            </a:r>
            <a:r>
              <a:rPr lang="zh-CN" altLang="en-US" dirty="0">
                <a:latin typeface="Courier New" panose="02070309020205020404" pitchFamily="49" charset="0"/>
                <a:cs typeface="Courier New" panose="02070309020205020404" pitchFamily="49" charset="0"/>
              </a:rPr>
              <a:t>或</a:t>
            </a:r>
            <a:r>
              <a:rPr lang="zh-CN" altLang="en-US" dirty="0">
                <a:solidFill>
                  <a:srgbClr val="FF0000"/>
                </a:solidFill>
                <a:latin typeface="Courier New" panose="02070309020205020404" pitchFamily="49" charset="0"/>
                <a:cs typeface="Courier New" panose="02070309020205020404" pitchFamily="49" charset="0"/>
              </a:rPr>
              <a:t>普通形参名</a:t>
            </a:r>
            <a:r>
              <a:rPr lang="zh-CN" altLang="en-US" dirty="0">
                <a:latin typeface="Courier New" panose="02070309020205020404" pitchFamily="49" charset="0"/>
                <a:cs typeface="Courier New" panose="02070309020205020404" pitchFamily="49" charset="0"/>
              </a:rPr>
              <a:t>的类定义体 </a:t>
            </a:r>
            <a:r>
              <a:rPr lang="zh-CN" altLang="en-US"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p>
          <a:p>
            <a:pPr lvl="1"/>
            <a:r>
              <a:rPr lang="zh-CN" altLang="en-US" dirty="0"/>
              <a:t>类型形参</a:t>
            </a:r>
            <a:endParaRPr lang="en-US" altLang="zh-CN" dirty="0"/>
          </a:p>
          <a:p>
            <a:pPr lvl="2"/>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类型形参名（或：</a:t>
            </a: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类型形参名）</a:t>
            </a:r>
            <a:endParaRPr lang="en-US" altLang="zh-CN" dirty="0">
              <a:latin typeface="Courier New" panose="02070309020205020404" pitchFamily="49" charset="0"/>
              <a:cs typeface="Courier New" panose="02070309020205020404" pitchFamily="49" charset="0"/>
            </a:endParaRPr>
          </a:p>
          <a:p>
            <a:pPr lvl="1"/>
            <a:r>
              <a:rPr lang="zh-CN" altLang="en-US" dirty="0"/>
              <a:t>普通形参</a:t>
            </a:r>
            <a:endParaRPr lang="en-US" altLang="zh-CN" dirty="0"/>
          </a:p>
          <a:p>
            <a:pPr lvl="2"/>
            <a:r>
              <a:rPr lang="zh-CN" altLang="en-US" dirty="0">
                <a:latin typeface="Courier New" panose="02070309020205020404" pitchFamily="49" charset="0"/>
                <a:cs typeface="Courier New" panose="02070309020205020404" pitchFamily="49" charset="0"/>
              </a:rPr>
              <a:t>数据类型 普通形参名</a:t>
            </a:r>
            <a:endParaRPr lang="en-US" altLang="zh-CN" dirty="0">
              <a:latin typeface="Courier New" panose="02070309020205020404" pitchFamily="49" charset="0"/>
              <a:cs typeface="Courier New" panose="02070309020205020404" pitchFamily="49" charset="0"/>
            </a:endParaRPr>
          </a:p>
          <a:p>
            <a:pPr lvl="1"/>
            <a:r>
              <a:rPr lang="zh-CN" altLang="en-US" dirty="0">
                <a:latin typeface="Courier New" panose="02070309020205020404" pitchFamily="49" charset="0"/>
                <a:cs typeface="Courier New" panose="02070309020205020404" pitchFamily="49" charset="0"/>
              </a:rPr>
              <a:t>类模板名</a:t>
            </a:r>
            <a:endParaRPr lang="en-US" altLang="zh-CN" dirty="0">
              <a:latin typeface="Courier New" panose="02070309020205020404" pitchFamily="49" charset="0"/>
              <a:cs typeface="Courier New" panose="02070309020205020404" pitchFamily="49" charset="0"/>
            </a:endParaRPr>
          </a:p>
          <a:p>
            <a:pPr lvl="2"/>
            <a:r>
              <a:rPr lang="zh-CN" altLang="en-US" dirty="0">
                <a:latin typeface="Courier New" panose="02070309020205020404" pitchFamily="49" charset="0"/>
                <a:cs typeface="Courier New" panose="02070309020205020404" pitchFamily="49" charset="0"/>
              </a:rPr>
              <a:t>标识符</a:t>
            </a:r>
          </a:p>
        </p:txBody>
      </p:sp>
      <p:sp>
        <p:nvSpPr>
          <p:cNvPr id="4" name="矩形 3">
            <a:hlinkClick r:id="" action="ppaction://noaction"/>
            <a:extLst>
              <a:ext uri="{FF2B5EF4-FFF2-40B4-BE49-F238E27FC236}">
                <a16:creationId xmlns:a16="http://schemas.microsoft.com/office/drawing/2014/main" id="{9DF55CC5-D8B6-4CF0-A246-DB774B17F6C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776205F-73C9-48DA-B6C3-FFF80A151F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3DB23A8D-D84A-44EE-A227-10A3E8671F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FB912A53-F1B7-401F-BC65-47C3EBD9CF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2062ABC-9BD9-4998-B26F-B9138553D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D5C20FE-BE74-4A9C-B4EF-B7F510BC561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A77E04A-D43C-41E5-90FC-3C10947B79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3AF552A-909B-4BD4-B005-930FB1B9A01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类模板的说明</a:t>
            </a:r>
            <a:endParaRPr lang="en-US" altLang="zh-CN" dirty="0"/>
          </a:p>
        </p:txBody>
      </p:sp>
      <p:sp>
        <p:nvSpPr>
          <p:cNvPr id="3" name="内容占位符 2"/>
          <p:cNvSpPr>
            <a:spLocks noGrp="1"/>
          </p:cNvSpPr>
          <p:nvPr>
            <p:ph idx="1"/>
          </p:nvPr>
        </p:nvSpPr>
        <p:spPr>
          <a:xfrm>
            <a:off x="457200" y="1928813"/>
            <a:ext cx="8507288" cy="4500562"/>
          </a:xfrm>
        </p:spPr>
        <p:txBody>
          <a:bodyPr/>
          <a:lstStyle/>
          <a:p>
            <a:pPr>
              <a:lnSpc>
                <a:spcPct val="90000"/>
              </a:lnSpc>
            </a:pPr>
            <a:r>
              <a:rPr lang="zh-CN" altLang="en-US" dirty="0"/>
              <a:t>类定义体中应使用上述的“类型形参名”及“普通形参名”。</a:t>
            </a:r>
          </a:p>
          <a:p>
            <a:pPr>
              <a:lnSpc>
                <a:spcPct val="90000"/>
              </a:lnSpc>
            </a:pPr>
            <a:r>
              <a:rPr lang="zh-CN" altLang="en-US" dirty="0"/>
              <a:t>利用类模板说明类对象时，要随类模板名同时给出对应于类型形参或普通形参的具体实参（从而</a:t>
            </a:r>
            <a:r>
              <a:rPr lang="zh-CN" altLang="en-US" dirty="0">
                <a:solidFill>
                  <a:srgbClr val="FF0000"/>
                </a:solidFill>
              </a:rPr>
              <a:t>实例化</a:t>
            </a:r>
            <a:r>
              <a:rPr lang="zh-CN" altLang="en-US" dirty="0"/>
              <a:t>为一个具体的类）。说明格式为：</a:t>
            </a:r>
          </a:p>
          <a:p>
            <a:pPr lvl="1">
              <a:lnSpc>
                <a:spcPct val="90000"/>
              </a:lnSpc>
            </a:pPr>
            <a:r>
              <a:rPr lang="zh-CN" altLang="en-US" dirty="0"/>
              <a:t>类模板名 &lt; 形参1的相应实参，... ，形参</a:t>
            </a:r>
            <a:r>
              <a:rPr lang="en-US" altLang="zh-CN" dirty="0"/>
              <a:t>n</a:t>
            </a:r>
            <a:r>
              <a:rPr lang="zh-CN" altLang="en-US" dirty="0"/>
              <a:t>的相应实参  &gt;</a:t>
            </a:r>
          </a:p>
          <a:p>
            <a:pPr>
              <a:lnSpc>
                <a:spcPct val="90000"/>
              </a:lnSpc>
            </a:pPr>
            <a:r>
              <a:rPr lang="zh-CN" altLang="en-US" dirty="0"/>
              <a:t>注意：类型形参的相应实参为</a:t>
            </a:r>
            <a:r>
              <a:rPr lang="zh-CN" altLang="en-US" dirty="0">
                <a:solidFill>
                  <a:srgbClr val="FF0000"/>
                </a:solidFill>
              </a:rPr>
              <a:t>类型名</a:t>
            </a:r>
            <a:r>
              <a:rPr lang="zh-CN" altLang="en-US" dirty="0"/>
              <a:t>，而普通形参的相应实参必须为一个</a:t>
            </a:r>
            <a:r>
              <a:rPr lang="zh-CN" altLang="en-US" dirty="0">
                <a:solidFill>
                  <a:srgbClr val="FF0000"/>
                </a:solidFill>
              </a:rPr>
              <a:t>常量</a:t>
            </a:r>
            <a:r>
              <a:rPr lang="zh-CN" altLang="en-US" dirty="0"/>
              <a:t>。  </a:t>
            </a:r>
          </a:p>
        </p:txBody>
      </p:sp>
      <p:sp>
        <p:nvSpPr>
          <p:cNvPr id="4" name="矩形 3">
            <a:hlinkClick r:id="" action="ppaction://noaction"/>
            <a:extLst>
              <a:ext uri="{FF2B5EF4-FFF2-40B4-BE49-F238E27FC236}">
                <a16:creationId xmlns:a16="http://schemas.microsoft.com/office/drawing/2014/main" id="{5B175096-B9B8-4E9D-9957-EBAADE2ED96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7F9C74C-6925-4EE2-801B-063120B4B2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D55ADD1-F3FC-4029-B960-29D5DCEBA7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0B4B04A-057B-4917-87E9-F6279ED450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C774501-D0C7-4FD5-A3A7-F5C0F7936E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C15BA27E-DE71-4B5F-B025-62743526A11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41DB8BF-44DE-4BC1-BD92-F2F2422284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CABF70EE-296B-48F7-AF1F-A68B4B073C3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26478"/>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a:extLst>
              <a:ext uri="{FF2B5EF4-FFF2-40B4-BE49-F238E27FC236}">
                <a16:creationId xmlns:a16="http://schemas.microsoft.com/office/drawing/2014/main" id="{111753A9-75BC-4611-BCEE-F825B201CDCB}"/>
              </a:ext>
            </a:extLst>
          </p:cNvPr>
          <p:cNvSpPr/>
          <p:nvPr/>
        </p:nvSpPr>
        <p:spPr bwMode="auto">
          <a:xfrm flipH="1">
            <a:off x="2036613" y="1484784"/>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a:extLst>
              <a:ext uri="{FF2B5EF4-FFF2-40B4-BE49-F238E27FC236}">
                <a16:creationId xmlns:a16="http://schemas.microsoft.com/office/drawing/2014/main" id="{B569C98F-01A5-4AD9-8FD0-7C95A63A2C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1438739"/>
            <a:ext cx="885840" cy="885840"/>
          </a:xfrm>
          <a:prstGeom prst="rect">
            <a:avLst/>
          </a:prstGeom>
        </p:spPr>
      </p:pic>
      <p:sp>
        <p:nvSpPr>
          <p:cNvPr id="40" name="TextBox 42">
            <a:extLst>
              <a:ext uri="{FF2B5EF4-FFF2-40B4-BE49-F238E27FC236}">
                <a16:creationId xmlns:a16="http://schemas.microsoft.com/office/drawing/2014/main" id="{A395974B-FFA4-40B0-A92E-642C250CC980}"/>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29" name="矩形 28">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39" name="矩形 3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41" name="矩形 4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42" name="矩形 4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51" name="矩形 5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4536898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endParaRPr lang="en-US" altLang="zh-CN" dirty="0"/>
          </a:p>
        </p:txBody>
      </p:sp>
      <p:sp>
        <p:nvSpPr>
          <p:cNvPr id="3" name="内容占位符 2"/>
          <p:cNvSpPr>
            <a:spLocks noGrp="1"/>
          </p:cNvSpPr>
          <p:nvPr>
            <p:ph idx="1"/>
          </p:nvPr>
        </p:nvSpPr>
        <p:spPr/>
        <p:txBody>
          <a:bodyPr/>
          <a:lstStyle/>
          <a:p>
            <a:pPr>
              <a:lnSpc>
                <a:spcPct val="115000"/>
              </a:lnSpc>
            </a:pPr>
            <a:r>
              <a:rPr lang="zh-CN" altLang="en-US" dirty="0"/>
              <a:t>类模板的成员函数既可以在类体内进行说明（自动按内联函数处理），也可以在类体外进行说明</a:t>
            </a:r>
            <a:endParaRPr lang="en-US" altLang="zh-CN" dirty="0"/>
          </a:p>
          <a:p>
            <a:pPr lvl="1">
              <a:lnSpc>
                <a:spcPct val="115000"/>
              </a:lnSpc>
            </a:pPr>
            <a:r>
              <a:rPr lang="zh-CN" altLang="en-US" dirty="0"/>
              <a:t>在类体外说明（定义）时使用如下格式：</a:t>
            </a:r>
          </a:p>
          <a:p>
            <a:pPr eaLnBrk="0" hangingPunct="0">
              <a:lnSpc>
                <a:spcPct val="12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template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&lt; </a:t>
            </a:r>
            <a:r>
              <a:rPr lang="zh-CN" altLang="en-US" sz="2400" dirty="0">
                <a:latin typeface="Courier New" panose="02070309020205020404" pitchFamily="49" charset="0"/>
                <a:cs typeface="Courier New" panose="02070309020205020404" pitchFamily="49" charset="0"/>
              </a:rPr>
              <a:t>形参1的说明，... ，形参</a:t>
            </a:r>
            <a:r>
              <a:rPr lang="en-US" altLang="zh-CN" sz="2400" dirty="0">
                <a:latin typeface="Courier New" panose="02070309020205020404" pitchFamily="49" charset="0"/>
                <a:cs typeface="Courier New" panose="02070309020205020404" pitchFamily="49" charset="0"/>
              </a:rPr>
              <a:t>n</a:t>
            </a:r>
            <a:r>
              <a:rPr lang="zh-CN" altLang="en-US" sz="2400" dirty="0">
                <a:latin typeface="Courier New" panose="02070309020205020404" pitchFamily="49" charset="0"/>
                <a:cs typeface="Courier New" panose="02070309020205020404" pitchFamily="49" charset="0"/>
              </a:rPr>
              <a:t>的说明 &gt;</a:t>
            </a:r>
            <a:endParaRPr lang="en-US" altLang="zh-CN" sz="2400" dirty="0">
              <a:latin typeface="Courier New" panose="02070309020205020404" pitchFamily="49" charset="0"/>
              <a:cs typeface="Courier New" panose="02070309020205020404" pitchFamily="49" charset="0"/>
            </a:endParaRP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返回类型  </a:t>
            </a:r>
            <a:r>
              <a:rPr lang="zh-CN" altLang="en-US" sz="2400" dirty="0">
                <a:solidFill>
                  <a:srgbClr val="C00000"/>
                </a:solidFill>
                <a:latin typeface="Courier New" panose="02070309020205020404" pitchFamily="49" charset="0"/>
                <a:cs typeface="Courier New" panose="02070309020205020404" pitchFamily="49" charset="0"/>
              </a:rPr>
              <a:t>类模板名 &lt; 形参1的名字，... ，形参</a:t>
            </a:r>
            <a:r>
              <a:rPr lang="en-US" altLang="zh-CN" sz="2400" dirty="0">
                <a:solidFill>
                  <a:srgbClr val="C00000"/>
                </a:solidFill>
                <a:latin typeface="Courier New" panose="02070309020205020404" pitchFamily="49" charset="0"/>
                <a:cs typeface="Courier New" panose="02070309020205020404" pitchFamily="49" charset="0"/>
              </a:rPr>
              <a:t>n</a:t>
            </a:r>
            <a:r>
              <a:rPr lang="zh-CN" altLang="en-US" sz="2400" dirty="0">
                <a:solidFill>
                  <a:srgbClr val="C00000"/>
                </a:solidFill>
                <a:latin typeface="Courier New" panose="02070309020205020404" pitchFamily="49" charset="0"/>
                <a:cs typeface="Courier New" panose="02070309020205020404" pitchFamily="49" charset="0"/>
              </a:rPr>
              <a:t>的名字 &gt;</a:t>
            </a:r>
            <a:r>
              <a:rPr lang="zh-CN" altLang="en-US" sz="2400" dirty="0">
                <a:latin typeface="Courier New" panose="02070309020205020404" pitchFamily="49" charset="0"/>
                <a:cs typeface="Courier New" panose="02070309020205020404" pitchFamily="49" charset="0"/>
              </a:rPr>
              <a:t>::函数名( 形参表 ) {</a:t>
            </a: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    ...   </a:t>
            </a:r>
            <a:r>
              <a:rPr lang="zh-CN" altLang="en-US" sz="2400" dirty="0">
                <a:solidFill>
                  <a:srgbClr val="006600"/>
                </a:solidFill>
                <a:latin typeface="Courier New" panose="02070309020205020404" pitchFamily="49" charset="0"/>
                <a:cs typeface="Courier New" panose="02070309020205020404" pitchFamily="49" charset="0"/>
              </a:rPr>
              <a:t>//函数体</a:t>
            </a: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a:t>
            </a:r>
            <a:r>
              <a:rPr lang="en-US" altLang="zh-CN" sz="2400" dirty="0">
                <a:latin typeface="Courier New" panose="02070309020205020404" pitchFamily="49" charset="0"/>
                <a:cs typeface="Courier New" panose="02070309020205020404" pitchFamily="49" charset="0"/>
              </a:rPr>
              <a:t>;</a:t>
            </a:r>
            <a:endParaRPr lang="zh-CN" altLang="en-US" sz="2400"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DBBFB54-7538-4E20-B36E-385289B5E8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5D9843F-A24A-423E-A9C7-39125225DF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C3A987D-AB28-4152-8EE3-7807652ECA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2B78B145-2579-4253-A59C-36C452A27A3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F3B519B4-4AAE-4360-9D8F-74AE4F21C1C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E325C03-1A49-4D2E-AC81-910E861C854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39CB2595-4DD5-4CA3-BB41-1A299F980A3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F8AEA60-DAE0-4273-8C8C-8CAF25B3B22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endParaRPr lang="en-US" altLang="zh-CN" dirty="0"/>
          </a:p>
        </p:txBody>
      </p:sp>
      <p:sp>
        <p:nvSpPr>
          <p:cNvPr id="3" name="内容占位符 2"/>
          <p:cNvSpPr>
            <a:spLocks noGrp="1"/>
          </p:cNvSpPr>
          <p:nvPr>
            <p:ph idx="1"/>
          </p:nvPr>
        </p:nvSpPr>
        <p:spPr/>
        <p:txBody>
          <a:bodyPr/>
          <a:lstStyle/>
          <a:p>
            <a:pPr>
              <a:lnSpc>
                <a:spcPct val="115000"/>
              </a:lnSpc>
            </a:pPr>
            <a:r>
              <a:rPr lang="zh-CN" altLang="en-US" dirty="0"/>
              <a:t>上述的“形参1的名字”来自于“形参1的说明”，由“甩掉”说明部分的“类型”而得，是对类型形参或普通形参的使用。而 “类模板名 &lt; 形参1的名字，... ，形参</a:t>
            </a:r>
            <a:r>
              <a:rPr lang="en-US" altLang="zh-CN" dirty="0"/>
              <a:t>n</a:t>
            </a:r>
            <a:r>
              <a:rPr lang="zh-CN" altLang="en-US" dirty="0"/>
              <a:t>的名字 &gt;::”所起的作用正是在类体外定义成员函数时在函数名前所加的类限定符!</a:t>
            </a:r>
          </a:p>
          <a:p>
            <a:endParaRPr lang="zh-CN" altLang="en-US" dirty="0"/>
          </a:p>
        </p:txBody>
      </p:sp>
      <p:sp>
        <p:nvSpPr>
          <p:cNvPr id="4" name="矩形 3">
            <a:hlinkClick r:id="" action="ppaction://noaction"/>
            <a:extLst>
              <a:ext uri="{FF2B5EF4-FFF2-40B4-BE49-F238E27FC236}">
                <a16:creationId xmlns:a16="http://schemas.microsoft.com/office/drawing/2014/main" id="{2678CEC5-C925-4452-80EB-86C02EEC55B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89B44B2-1ACE-47BE-B0D9-3AD14C6C14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63BB779-73F7-4720-AF03-6B2638D950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65A86A2-3463-45FC-8E18-803943C7E8C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F7E0034-3C04-402F-A265-9031DCAD36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904C9B6-4E4A-4A08-BA24-ECE33686DA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2D7F586-47EF-4BDC-B7CC-6DAF3FFC07C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808DF83-9562-4A30-9E15-A54F8D4422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对具有一个类型参数</a:t>
            </a:r>
            <a:r>
              <a:rPr lang="en-US" altLang="zh-CN" dirty="0"/>
              <a:t>T</a:t>
            </a:r>
            <a:r>
              <a:rPr lang="zh-CN" altLang="en-US" dirty="0"/>
              <a:t>的类模板</a:t>
            </a:r>
            <a:r>
              <a:rPr lang="en-US" altLang="zh-CN" dirty="0" err="1"/>
              <a:t>TestClass</a:t>
            </a:r>
            <a:r>
              <a:rPr lang="en-US" altLang="zh-CN" dirty="0"/>
              <a:t>，</a:t>
            </a:r>
            <a:r>
              <a:rPr lang="zh-CN" altLang="en-US" dirty="0"/>
              <a:t>在类体外定义其成员函数</a:t>
            </a:r>
            <a:r>
              <a:rPr lang="en-US" altLang="zh-CN" dirty="0" err="1"/>
              <a:t>getData</a:t>
            </a:r>
            <a:r>
              <a:rPr lang="zh-CN" altLang="en-US" dirty="0"/>
              <a:t>时的大致样式如下：</a:t>
            </a:r>
          </a:p>
          <a:p>
            <a:pPr algn="just" eaLnBrk="0" hangingPunct="0">
              <a:lnSpc>
                <a:spcPct val="95000"/>
              </a:lnSpc>
              <a:spcBef>
                <a:spcPct val="0"/>
              </a:spcBef>
              <a:buClrTx/>
              <a:buSzTx/>
              <a:buFontTx/>
              <a:buNone/>
            </a:pPr>
            <a:r>
              <a:rPr lang="en-US" altLang="zh-CN" sz="2400" dirty="0">
                <a:solidFill>
                  <a:schemeClr val="tx2"/>
                </a:solidFill>
                <a:latin typeface="Courier New" panose="02070309020205020404" pitchFamily="49" charset="0"/>
                <a:cs typeface="Courier New" panose="02070309020205020404" pitchFamily="49" charset="0"/>
              </a:rPr>
              <a:t>	</a:t>
            </a:r>
          </a:p>
          <a:p>
            <a:pPr algn="just" eaLnBrk="0" hangingPunct="0">
              <a:lnSpc>
                <a:spcPct val="95000"/>
              </a:lnSpc>
              <a:spcBef>
                <a:spcPct val="0"/>
              </a:spcBef>
              <a:buClrTx/>
              <a:buSzTx/>
              <a:buFontTx/>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template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lgn="just" eaLnBrk="0" hangingPunct="0">
              <a:lnSpc>
                <a:spcPct val="95000"/>
              </a:lnSpc>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形参表 ) {</a:t>
            </a:r>
          </a:p>
          <a:p>
            <a:pPr algn="just" eaLnBrk="0" hangingPunct="0">
              <a:lnSpc>
                <a:spcPct val="95000"/>
              </a:lnSpc>
              <a:spcBef>
                <a:spcPct val="0"/>
              </a:spcBef>
              <a:buClrTx/>
              <a:buSzTx/>
              <a:buFontTx/>
              <a:buNone/>
            </a:pPr>
            <a:r>
              <a:rPr lang="zh-CN" altLang="en-US" sz="2400" b="1" dirty="0">
                <a:latin typeface="Courier New" panose="02070309020205020404" pitchFamily="49" charset="0"/>
                <a:cs typeface="Courier New" panose="02070309020205020404" pitchFamily="49" charset="0"/>
              </a:rPr>
              <a:t>          ...      </a:t>
            </a:r>
            <a:r>
              <a:rPr lang="zh-CN" altLang="en-US" sz="2400" b="1" dirty="0">
                <a:solidFill>
                  <a:srgbClr val="00B050"/>
                </a:solidFill>
                <a:latin typeface="Courier New" panose="02070309020205020404" pitchFamily="49" charset="0"/>
                <a:cs typeface="Courier New" panose="02070309020205020404" pitchFamily="49" charset="0"/>
              </a:rPr>
              <a:t>//函数体</a:t>
            </a:r>
          </a:p>
          <a:p>
            <a:pPr algn="just" eaLnBrk="0" hangingPunct="0">
              <a:lnSpc>
                <a:spcPct val="95000"/>
              </a:lnSpc>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lvl="1">
              <a:lnSpc>
                <a:spcPct val="95000"/>
              </a:lnSpc>
            </a:pPr>
            <a:r>
              <a:rPr lang="zh-CN" altLang="en-US" dirty="0"/>
              <a:t>其中的“</a:t>
            </a:r>
            <a:r>
              <a:rPr lang="en-US" altLang="zh-CN" dirty="0" err="1"/>
              <a:t>TestClass</a:t>
            </a:r>
            <a:r>
              <a:rPr lang="en-US" altLang="zh-CN" dirty="0"/>
              <a:t>&lt;T&gt;::”</a:t>
            </a:r>
            <a:r>
              <a:rPr lang="zh-CN" altLang="en-US" dirty="0"/>
              <a:t>所起的作用正是在类体外定义成员函数时在函数名前所加的类限定符! </a:t>
            </a:r>
          </a:p>
        </p:txBody>
      </p:sp>
      <p:sp>
        <p:nvSpPr>
          <p:cNvPr id="4" name="矩形 3">
            <a:hlinkClick r:id="" action="ppaction://noaction"/>
            <a:extLst>
              <a:ext uri="{FF2B5EF4-FFF2-40B4-BE49-F238E27FC236}">
                <a16:creationId xmlns:a16="http://schemas.microsoft.com/office/drawing/2014/main" id="{18F8A70A-EA4D-4574-888A-53856CE5A9E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D596043-A81C-4A14-A08B-1286C3CCD6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3D286B92-1957-4842-91F7-9BF5D535599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77F665B1-4EB4-4332-B8BF-E525F1A8A34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676CD4A-687F-43CF-9C4B-7E10B5DBC4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B72FCF6-D67D-4AC4-AFD7-B69BC3C448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6BF81B5-0FE6-47A5-8A5A-EE29FBD9D07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2D2BB4F-9C52-42E7-9FF5-03083A2A2E8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类模板的实例化</a:t>
            </a:r>
            <a:endParaRPr lang="en-US" altLang="zh-CN" dirty="0"/>
          </a:p>
        </p:txBody>
      </p:sp>
      <p:sp>
        <p:nvSpPr>
          <p:cNvPr id="3" name="内容占位符 2"/>
          <p:cNvSpPr>
            <a:spLocks noGrp="1"/>
          </p:cNvSpPr>
          <p:nvPr>
            <p:ph idx="1"/>
          </p:nvPr>
        </p:nvSpPr>
        <p:spPr/>
        <p:txBody>
          <a:bodyPr/>
          <a:lstStyle/>
          <a:p>
            <a:r>
              <a:rPr lang="zh-CN" altLang="en-US" dirty="0"/>
              <a:t>不能使用类模板来直接生成对象</a:t>
            </a:r>
            <a:endParaRPr lang="en-US" altLang="zh-CN" dirty="0"/>
          </a:p>
          <a:p>
            <a:pPr lvl="1"/>
            <a:r>
              <a:rPr lang="zh-CN" altLang="en-US" dirty="0"/>
              <a:t>类型参数是不确定的</a:t>
            </a:r>
            <a:endParaRPr lang="en-US" altLang="zh-CN" dirty="0"/>
          </a:p>
          <a:p>
            <a:r>
              <a:rPr lang="zh-CN" altLang="en-US" dirty="0"/>
              <a:t>必须先为模板参数指定“实参”</a:t>
            </a:r>
            <a:endParaRPr lang="en-US" altLang="zh-CN" dirty="0"/>
          </a:p>
          <a:p>
            <a:pPr lvl="1"/>
            <a:r>
              <a:rPr lang="zh-CN" altLang="en-US" dirty="0"/>
              <a:t>即为模板“实例化”</a:t>
            </a:r>
            <a:endParaRPr lang="en-US" altLang="zh-CN" dirty="0"/>
          </a:p>
          <a:p>
            <a:r>
              <a:rPr lang="zh-CN" altLang="en-US" dirty="0"/>
              <a:t>实例化格式</a:t>
            </a:r>
            <a:endParaRPr lang="en-US" altLang="zh-CN" dirty="0"/>
          </a:p>
          <a:p>
            <a:pPr lvl="1">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a:t>
            </a:r>
          </a:p>
          <a:p>
            <a:r>
              <a:rPr lang="zh-CN" altLang="en-US" dirty="0"/>
              <a:t>利用类模板生成对象</a:t>
            </a:r>
            <a:endParaRPr lang="en-US" altLang="zh-CN" dirty="0"/>
          </a:p>
          <a:p>
            <a:pPr lvl="1">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 </a:t>
            </a:r>
            <a:r>
              <a:rPr lang="zh-CN" altLang="en-US" dirty="0">
                <a:solidFill>
                  <a:schemeClr val="tx2"/>
                </a:solidFill>
              </a:rPr>
              <a:t>对象名称</a:t>
            </a:r>
          </a:p>
        </p:txBody>
      </p:sp>
      <p:sp>
        <p:nvSpPr>
          <p:cNvPr id="4" name="矩形 3">
            <a:hlinkClick r:id="" action="ppaction://noaction"/>
            <a:extLst>
              <a:ext uri="{FF2B5EF4-FFF2-40B4-BE49-F238E27FC236}">
                <a16:creationId xmlns:a16="http://schemas.microsoft.com/office/drawing/2014/main" id="{4A09CFA2-BE85-47C6-BCAC-A18E5C2B1A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8634BAD-30F7-4092-AD71-76308C90B84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28142E6-4EB5-4219-9F58-A3112D80AA3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ABADDE13-675B-4689-9942-6279C10DA8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796DB32-1B83-41C9-A1C8-365820B376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BB2298B-0AA0-42E5-B008-C88BD2E6DF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B5C2A5B1-2E08-4675-AABB-F6CA4AB106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0DE076F-4A87-4C06-8D6B-704F67CDAA5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01080" cy="5662982"/>
          </a:xfrm>
        </p:spPr>
        <p:txBody>
          <a:bodyPr/>
          <a:lstStyle/>
          <a:p>
            <a:pPr marL="0" indent="0">
              <a:lnSpc>
                <a:spcPct val="105000"/>
              </a:lnSpc>
              <a:buSzTx/>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9.4】</a:t>
            </a:r>
            <a:r>
              <a:rPr lang="zh-CN" altLang="en-US" dirty="0">
                <a:solidFill>
                  <a:srgbClr val="C00000"/>
                </a:solidFill>
              </a:rPr>
              <a:t>仅使用类型参数的类模板示例</a:t>
            </a:r>
            <a:endParaRPr lang="en-US" altLang="zh-CN" dirty="0">
              <a:solidFill>
                <a:srgbClr val="C00000"/>
              </a:solidFill>
            </a:endParaRPr>
          </a:p>
          <a:p>
            <a:pPr algn="just" eaLnBrk="0" hangingPunct="0">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eaLnBrk="0" hangingPunct="0">
              <a:spcBef>
                <a:spcPct val="0"/>
              </a:spcBef>
              <a:buClrTx/>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buffer[10];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类型的数据成员</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数组大小固定为</a:t>
            </a:r>
            <a:r>
              <a:rPr lang="en-US" altLang="zh-CN" sz="2000" b="1" dirty="0">
                <a:solidFill>
                  <a:srgbClr val="00B050"/>
                </a:solidFill>
                <a:latin typeface="Courier New" panose="02070309020205020404" pitchFamily="49" charset="0"/>
                <a:cs typeface="Courier New" panose="02070309020205020404" pitchFamily="49" charset="0"/>
              </a:rPr>
              <a:t>10</a:t>
            </a:r>
            <a:endParaRPr lang="zh-CN" altLang="en-US" sz="2000" b="1" dirty="0">
              <a:solidFill>
                <a:srgbClr val="00B050"/>
              </a:solidFill>
              <a:latin typeface="Courier New" panose="02070309020205020404" pitchFamily="49" charset="0"/>
              <a:cs typeface="Courier New" panose="02070309020205020404" pitchFamily="49" charset="0"/>
            </a:endParaRPr>
          </a:p>
          <a:p>
            <a:pPr algn="just" eaLnBrk="0" hangingPunct="0">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获取</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数组)的第</a:t>
            </a:r>
            <a:r>
              <a:rPr lang="en-US" altLang="zh-CN" sz="2000" b="1" dirty="0">
                <a:solidFill>
                  <a:srgbClr val="00B050"/>
                </a:solidFill>
                <a:latin typeface="Courier New" panose="02070309020205020404" pitchFamily="49" charset="0"/>
                <a:cs typeface="Courier New" panose="02070309020205020404" pitchFamily="49" charset="0"/>
              </a:rPr>
              <a:t>j</a:t>
            </a:r>
            <a:r>
              <a:rPr lang="zh-CN" altLang="en-US" sz="2000" b="1" dirty="0">
                <a:solidFill>
                  <a:srgbClr val="00B050"/>
                </a:solidFill>
                <a:latin typeface="Courier New" panose="02070309020205020404" pitchFamily="49" charset="0"/>
                <a:cs typeface="Courier New" panose="02070309020205020404" pitchFamily="49" charset="0"/>
              </a:rPr>
              <a:t>个分量 </a:t>
            </a:r>
          </a:p>
          <a:p>
            <a:pPr algn="just" eaLnBrk="0" hangingPunct="0">
              <a:spcBef>
                <a:spcPct val="0"/>
              </a:spcBef>
              <a:buClrTx/>
              <a:buSzTx/>
              <a:buFontTx/>
              <a:buNone/>
            </a:pPr>
            <a:r>
              <a:rPr lang="zh-CN" altLang="en-US" sz="2000" b="1" dirty="0">
                <a:latin typeface="Courier New" panose="02070309020205020404" pitchFamily="49" charset="0"/>
                <a:cs typeface="Courier New" panose="02070309020205020404" pitchFamily="49" charset="0"/>
              </a:rPr>
              <a:t>}; </a:t>
            </a:r>
          </a:p>
          <a:p>
            <a:pPr algn="just">
              <a:spcBef>
                <a:spcPct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buffer+j</a:t>
            </a:r>
            <a:r>
              <a:rPr lang="en-US" altLang="zh-CN" sz="20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2C18A2F0-25A2-4C7E-84C7-930C1C1AF6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552ECA7B-7D58-423A-9098-036586A537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C2FC51D-1CF2-48F4-A4DB-B3DA449DD30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CDBA80B-FEC6-4FF0-B00D-1BE37396A6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35846FAC-8ADB-4821-B904-7EF67816BB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3B6667F-A47E-4A5D-A224-6DAE0D6C86B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F2BFCA1-E135-48A6-9FCF-B9DD1DA3CF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0017B7C-998F-4D0E-9F5E-4E76A78D17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ClassInstA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//char</a:t>
            </a:r>
            <a:r>
              <a:rPr lang="zh-CN" altLang="en-US" sz="2400" b="1" dirty="0">
                <a:solidFill>
                  <a:srgbClr val="00B050"/>
                </a:solidFill>
                <a:latin typeface="Courier New" panose="02070309020205020404" pitchFamily="49" charset="0"/>
                <a:cs typeface="Courier New" panose="02070309020205020404" pitchFamily="49" charset="0"/>
              </a:rPr>
              <a:t>取代</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从而实例化为一个具体的类 </a:t>
            </a:r>
          </a:p>
          <a:p>
            <a:pPr algn="just" eaLnBrk="0" hangingPunct="0">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[6]="</a:t>
            </a:r>
            <a:r>
              <a:rPr lang="en-US" altLang="zh-CN" sz="2400" b="1" dirty="0" err="1">
                <a:latin typeface="Courier New" panose="02070309020205020404" pitchFamily="49" charset="0"/>
                <a:cs typeface="Courier New" panose="02070309020205020404" pitchFamily="49" charset="0"/>
              </a:rPr>
              <a:t>abcde</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ClassInstA.buffer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ClassInstA.getData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BD2D7E1-E6A1-45D5-8600-FE5E8E7794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EEE3127D-EC68-4E07-9289-21EB9530F88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80348DD1-2EA8-422F-96BC-20B32A430C5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7A45221D-915E-4910-8009-0AE3A56EEC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44F6934-DB07-4FF5-92BF-D9DDE2EFA81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01594D8-2B60-4F83-B0DE-8CCC0E0CD7C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C9CF07DE-FC1A-4D1C-8334-438F517E8C3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4FEB39A-E63E-4896-A327-70EEBEF8E80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570" y="876559"/>
            <a:ext cx="8153400" cy="5572164"/>
          </a:xfrm>
        </p:spPr>
        <p:txBody>
          <a:bodyPr/>
          <a:lstStyle/>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实例化为另外一个具体的类</a:t>
            </a:r>
          </a:p>
          <a:p>
            <a:pPr algn="just" eaLnBrk="0" hangingPunct="0">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a:t>
            </a:r>
            <a:r>
              <a:rPr lang="en-US" altLang="zh-CN" sz="24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a  b  c  d  e</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2.1  13.2  24.3  35.4  46.5  57.6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CEDC8125-48AB-4FDA-A99F-8D2AA792A7F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ACCBD29E-7643-447D-A9FB-1221CD87204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8BB56333-BF1D-4E8C-92EA-418ACECE8FC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BA7C417-922C-49BD-A6C2-ED7F21D8EC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159698B-FBBE-4612-99EC-1623D425651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FA66B89-B293-48C5-84A0-734A2BCAB34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3BE8332-EBD7-42D7-AC50-0E653D0E5A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357A20A-6B44-42E1-82E0-F5E9826FC9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9.5】</a:t>
            </a:r>
            <a:r>
              <a:rPr lang="zh-CN" altLang="en-US" dirty="0">
                <a:solidFill>
                  <a:srgbClr val="C00000"/>
                </a:solidFill>
              </a:rPr>
              <a:t>仅使用普通参数(非类型参数)的类模板示例</a:t>
            </a:r>
            <a:endParaRPr lang="en-US" altLang="zh-CN" dirty="0">
              <a:solidFill>
                <a:srgbClr val="C00000"/>
              </a:solidFill>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int </a:t>
            </a:r>
            <a:r>
              <a:rPr lang="en-US" altLang="zh-CN" sz="2400" b="1" dirty="0">
                <a:latin typeface="Courier New" panose="02070309020205020404" pitchFamily="49" charset="0"/>
                <a:cs typeface="Courier New" panose="02070309020205020404" pitchFamily="49" charset="0"/>
              </a:rPr>
              <a:t>buffer[</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使</a:t>
            </a:r>
            <a:r>
              <a:rPr lang="en-US" altLang="zh-CN" sz="2400" b="1" dirty="0">
                <a:solidFill>
                  <a:srgbClr val="00B050"/>
                </a:solidFill>
                <a:latin typeface="Courier New" panose="02070309020205020404" pitchFamily="49" charset="0"/>
                <a:cs typeface="Courier New" panose="02070309020205020404" pitchFamily="49" charset="0"/>
              </a:rPr>
              <a:t>buffer</a:t>
            </a:r>
            <a:r>
              <a:rPr lang="zh-CN" altLang="en-US" sz="2400" b="1" dirty="0">
                <a:solidFill>
                  <a:srgbClr val="00B050"/>
                </a:solidFill>
                <a:latin typeface="Courier New" panose="02070309020205020404" pitchFamily="49" charset="0"/>
                <a:cs typeface="Courier New" panose="02070309020205020404" pitchFamily="49" charset="0"/>
              </a:rPr>
              <a:t>的大小可变化，但其类型则固定为</a:t>
            </a:r>
            <a:r>
              <a:rPr lang="en-US" altLang="zh-CN" sz="2400" b="1" dirty="0" err="1">
                <a:solidFill>
                  <a:srgbClr val="00B050"/>
                </a:solidFill>
                <a:latin typeface="Courier New" panose="02070309020205020404" pitchFamily="49" charset="0"/>
                <a:cs typeface="Courier New" panose="02070309020205020404" pitchFamily="49" charset="0"/>
              </a:rPr>
              <a:t>int</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(int j);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(int j)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buffer+j</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28664825-B430-4F83-8D8F-F2735174BF0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9B0739F7-4D0F-4581-910D-EDE118862D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3FBF7F8-CDF0-4F09-9936-4CB0F4976D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E52133B-8449-4F7B-A826-515532A288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B93E4C6-ADCB-4128-B549-D3BDAA38640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F7C25703-3C60-486F-A3D6-A1AA0C3533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CAAF46A-1903-4E67-87F9-F6DC6652408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7BC3AB3-F103-49A9-B80E-9688331F8EC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&lt;6&gt;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spcBef>
                <a:spcPts val="0"/>
              </a:spcBef>
              <a:buNone/>
            </a:pPr>
            <a:r>
              <a:rPr lang="zh-CN" altLang="en-US" sz="2400" b="1" dirty="0">
                <a:latin typeface="Courier New" panose="02070309020205020404" pitchFamily="49" charset="0"/>
                <a:cs typeface="Courier New" panose="02070309020205020404" pitchFamily="49" charset="0"/>
              </a:rPr>
              <a:t>2  13  24  35  46  57</a:t>
            </a:r>
          </a:p>
        </p:txBody>
      </p:sp>
      <p:sp>
        <p:nvSpPr>
          <p:cNvPr id="4" name="矩形 3">
            <a:hlinkClick r:id="" action="ppaction://noaction"/>
            <a:extLst>
              <a:ext uri="{FF2B5EF4-FFF2-40B4-BE49-F238E27FC236}">
                <a16:creationId xmlns:a16="http://schemas.microsoft.com/office/drawing/2014/main" id="{06CE2268-7882-4EA1-8FE9-291DDD01456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638FA4F0-28F5-4293-B539-CAADF7C5BF0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29FDA25-2208-48B1-81A7-4885280BD7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2C9F2A8B-D50F-40AF-BA46-DE112F02291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03C016F-3609-451A-A0A3-6385F17B1F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B442866-73C8-4C46-B878-379F8B7880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7EC9D3F-972C-47C7-815E-9BE270B678E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DBFFECAE-960D-481A-8421-AE0BB90945F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734420"/>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9.6】</a:t>
            </a:r>
            <a:r>
              <a:rPr lang="zh-CN" altLang="en-US" dirty="0">
                <a:solidFill>
                  <a:srgbClr val="C00000"/>
                </a:solidFill>
                <a:latin typeface="宋体" panose="02010600030101010101" pitchFamily="2" charset="-122"/>
              </a:rPr>
              <a:t>既使用类型参数又使用普通参数的类模板示例</a:t>
            </a:r>
            <a:endParaRPr lang="en-US" altLang="zh-CN" dirty="0">
              <a:solidFill>
                <a:srgbClr val="C00000"/>
              </a:solidFill>
              <a:latin typeface="宋体" panose="02010600030101010101" pitchFamily="2" charset="-122"/>
            </a:endParaRPr>
          </a:p>
          <a:p>
            <a:pPr>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iostream.h</a:t>
            </a:r>
            <a:r>
              <a:rPr lang="en-US" altLang="zh-CN" sz="2000" b="1" dirty="0">
                <a:latin typeface="Courier New" panose="02070309020205020404" pitchFamily="49" charset="0"/>
                <a:cs typeface="Courier New" panose="02070309020205020404" pitchFamily="49" charset="0"/>
              </a:rPr>
              <a:t>&gt;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string.h</a:t>
            </a:r>
            <a:r>
              <a:rPr lang="en-US" altLang="zh-CN" sz="2000" b="1" dirty="0">
                <a:latin typeface="Courier New" panose="02070309020205020404" pitchFamily="49" charset="0"/>
                <a:cs typeface="Courier New" panose="02070309020205020404" pitchFamily="49" charset="0"/>
              </a:rPr>
              <a:t>&gt;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latin typeface="Courier New" panose="02070309020205020404" pitchFamily="49" charset="0"/>
                <a:cs typeface="Courier New" panose="02070309020205020404" pitchFamily="49" charset="0"/>
              </a:rPr>
              <a:t>:</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buffer[</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其大小随普通形参</a:t>
            </a:r>
            <a:r>
              <a:rPr lang="en-US" altLang="zh-CN" sz="2000" b="1" dirty="0" err="1">
                <a:solidFill>
                  <a:srgbClr val="00B050"/>
                </a:solidFill>
                <a:latin typeface="Courier New" panose="02070309020205020404" pitchFamily="49" charset="0"/>
                <a:cs typeface="Courier New" panose="02070309020205020404" pitchFamily="49" charset="0"/>
              </a:rPr>
              <a:t>i</a:t>
            </a:r>
            <a:r>
              <a:rPr lang="zh-CN" altLang="en-US" sz="2000" b="1" dirty="0">
                <a:solidFill>
                  <a:srgbClr val="00B050"/>
                </a:solidFill>
                <a:latin typeface="Courier New" panose="02070309020205020404" pitchFamily="49" charset="0"/>
                <a:cs typeface="Courier New" panose="02070309020205020404" pitchFamily="49" charset="0"/>
              </a:rPr>
              <a:t>的值变化</a:t>
            </a:r>
          </a:p>
          <a:p>
            <a:pPr>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spcBef>
                <a:spcPts val="0"/>
              </a:spcBef>
              <a:buNone/>
            </a:pP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  </a:t>
            </a:r>
          </a:p>
          <a:p>
            <a:pPr>
              <a:spcBef>
                <a:spcPts val="0"/>
              </a:spcBef>
              <a:buNone/>
            </a:pP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FF0000"/>
                </a:solidFill>
                <a:latin typeface="Courier New" panose="02070309020205020404" pitchFamily="49" charset="0"/>
                <a:cs typeface="Courier New" panose="02070309020205020404" pitchFamily="49" charset="0"/>
              </a:rPr>
              <a:t>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buffer+j</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p>
        </p:txBody>
      </p:sp>
      <p:sp>
        <p:nvSpPr>
          <p:cNvPr id="4" name="矩形 3">
            <a:hlinkClick r:id="" action="ppaction://noaction"/>
            <a:extLst>
              <a:ext uri="{FF2B5EF4-FFF2-40B4-BE49-F238E27FC236}">
                <a16:creationId xmlns:a16="http://schemas.microsoft.com/office/drawing/2014/main" id="{02C8985C-B5D4-4110-B1AE-A345EED3BF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048EEF24-2BC4-4F7A-8D1A-38DE7942AE1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A07F090-BDE8-48AC-A4FB-1227DEB78B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B4F7ABA5-9DAA-46C4-B1CA-8976E68F5C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E410BCC-F0EB-4282-A0C6-EAFE27C9D8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0A8B5BB-1626-4657-8696-E5DE4FA233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5235F97-60E0-4480-A60B-45B43E5AEE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EC344C07-C4A5-4E97-8210-445472DD033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628800"/>
            <a:ext cx="8153400" cy="2062162"/>
          </a:xfrm>
        </p:spPr>
        <p:txBody>
          <a:bodyPr/>
          <a:lstStyle/>
          <a:p>
            <a:r>
              <a:rPr lang="zh-CN" altLang="en-US" dirty="0"/>
              <a:t>通常设计的算法（处理语句）是可以处理多种数据类型的，但目前处理相同的问题，仍要分别定义多个类似的函数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矩形 5"/>
          <p:cNvSpPr/>
          <p:nvPr/>
        </p:nvSpPr>
        <p:spPr>
          <a:xfrm>
            <a:off x="928662" y="3341891"/>
            <a:ext cx="3429024" cy="2031325"/>
          </a:xfrm>
          <a:prstGeom prst="rect">
            <a:avLst/>
          </a:prstGeom>
        </p:spPr>
        <p:txBody>
          <a:bodyPr wrap="square">
            <a:spAutoFit/>
          </a:bodyPr>
          <a:lstStyle/>
          <a:p>
            <a:pPr algn="just">
              <a:buFont typeface="Wingdings" panose="05000000000000000000" pitchFamily="2" charset="2"/>
              <a:buNone/>
            </a:pP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b)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p>
        </p:txBody>
      </p:sp>
      <p:sp>
        <p:nvSpPr>
          <p:cNvPr id="7" name="矩形 6"/>
          <p:cNvSpPr/>
          <p:nvPr/>
        </p:nvSpPr>
        <p:spPr>
          <a:xfrm>
            <a:off x="4572000" y="3341891"/>
            <a:ext cx="4429156" cy="2031325"/>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double b</a:t>
            </a:r>
            <a:r>
              <a:rPr lang="en-US" altLang="zh-CN" b="1" dirty="0">
                <a:latin typeface="Courier New" panose="02070309020205020404" pitchFamily="49" charset="0"/>
                <a:cs typeface="Courier New" panose="02070309020205020404" pitchFamily="49" charset="0"/>
              </a:rPr>
              <a:t>) {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8" name="矩形 7"/>
          <p:cNvSpPr/>
          <p:nvPr/>
        </p:nvSpPr>
        <p:spPr>
          <a:xfrm>
            <a:off x="928662" y="5408056"/>
            <a:ext cx="3786214" cy="1200329"/>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endParaRPr lang="zh-CN" altLang="en-US" dirty="0">
              <a:solidFill>
                <a:schemeClr val="tx2"/>
              </a:solidFill>
              <a:latin typeface="Courier New" panose="02070309020205020404" pitchFamily="49" charset="0"/>
              <a:cs typeface="Courier New" panose="02070309020205020404" pitchFamily="49" charset="0"/>
            </a:endParaRPr>
          </a:p>
        </p:txBody>
      </p:sp>
      <p:cxnSp>
        <p:nvCxnSpPr>
          <p:cNvPr id="10" name="直接连接符 9"/>
          <p:cNvCxnSpPr/>
          <p:nvPr/>
        </p:nvCxnSpPr>
        <p:spPr>
          <a:xfrm rot="16200000" flipH="1">
            <a:off x="3438930" y="4260648"/>
            <a:ext cx="2143141" cy="19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a:off x="785786" y="5392385"/>
            <a:ext cx="37147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00562" y="5390797"/>
            <a:ext cx="435771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hlinkClick r:id="rId2" action="ppaction://hlinksldjump"/>
            <a:extLst>
              <a:ext uri="{FF2B5EF4-FFF2-40B4-BE49-F238E27FC236}">
                <a16:creationId xmlns:a16="http://schemas.microsoft.com/office/drawing/2014/main" id="{F703F35A-0062-47B3-9FE5-7A48E42E20F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2" name="矩形 11">
            <a:hlinkClick r:id="" action="ppaction://noaction"/>
            <a:extLst>
              <a:ext uri="{FF2B5EF4-FFF2-40B4-BE49-F238E27FC236}">
                <a16:creationId xmlns:a16="http://schemas.microsoft.com/office/drawing/2014/main" id="{118ACC63-3797-463F-AADA-5D7958A86A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4" name="矩形 13">
            <a:hlinkClick r:id="" action="ppaction://noaction"/>
            <a:extLst>
              <a:ext uri="{FF2B5EF4-FFF2-40B4-BE49-F238E27FC236}">
                <a16:creationId xmlns:a16="http://schemas.microsoft.com/office/drawing/2014/main" id="{A641298D-67D5-4E17-8DDB-9D365AEEE2C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6" name="矩形 15">
            <a:hlinkClick r:id="" action="ppaction://noaction"/>
            <a:extLst>
              <a:ext uri="{FF2B5EF4-FFF2-40B4-BE49-F238E27FC236}">
                <a16:creationId xmlns:a16="http://schemas.microsoft.com/office/drawing/2014/main" id="{87D449DD-2FCB-437C-9D11-40CDF6D849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17" name="矩形 16">
            <a:hlinkClick r:id="" action="ppaction://noaction"/>
            <a:extLst>
              <a:ext uri="{FF2B5EF4-FFF2-40B4-BE49-F238E27FC236}">
                <a16:creationId xmlns:a16="http://schemas.microsoft.com/office/drawing/2014/main" id="{65D7E2ED-0E5E-4EF2-BD32-B04246056C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18" name="矩形 17">
            <a:hlinkClick r:id="" action="ppaction://noaction"/>
            <a:extLst>
              <a:ext uri="{FF2B5EF4-FFF2-40B4-BE49-F238E27FC236}">
                <a16:creationId xmlns:a16="http://schemas.microsoft.com/office/drawing/2014/main" id="{B17238E4-C4A1-420E-8CF6-585FEF66EE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9" name="矩形 18">
            <a:hlinkClick r:id="" action="ppaction://noaction"/>
            <a:extLst>
              <a:ext uri="{FF2B5EF4-FFF2-40B4-BE49-F238E27FC236}">
                <a16:creationId xmlns:a16="http://schemas.microsoft.com/office/drawing/2014/main" id="{F6153F5D-6B8B-473E-B2E0-595E06F088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20" name="矩形 19">
            <a:hlinkClick r:id="" action="ppaction://noaction"/>
            <a:extLst>
              <a:ext uri="{FF2B5EF4-FFF2-40B4-BE49-F238E27FC236}">
                <a16:creationId xmlns:a16="http://schemas.microsoft.com/office/drawing/2014/main" id="{F206E42B-BA29-4633-BE0B-5DE0DE1A60D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320248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5&gt; </a:t>
            </a:r>
            <a:r>
              <a:rPr lang="en-US" altLang="zh-CN" sz="2400" b="1" dirty="0" err="1">
                <a:latin typeface="Courier New" panose="02070309020205020404" pitchFamily="49" charset="0"/>
                <a:cs typeface="Courier New" panose="02070309020205020404" pitchFamily="49" charset="0"/>
              </a:rPr>
              <a:t>ClassInstA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[6]="</a:t>
            </a:r>
            <a:r>
              <a:rPr lang="en-US" altLang="zh-CN" sz="2400" b="1" dirty="0" err="1">
                <a:latin typeface="Courier New" panose="02070309020205020404" pitchFamily="49" charset="0"/>
                <a:cs typeface="Courier New" panose="02070309020205020404" pitchFamily="49" charset="0"/>
              </a:rPr>
              <a:t>abcde</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ClassInstA.buffer</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ClassInstA.getData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E8FBE68E-89D5-4245-835A-0B753C0F018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8F7BC931-C4AE-42F7-8044-F4E410B3B2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16AD955-6ADB-4C9A-9BC8-C2189DD8D3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051258D6-A62F-4D87-8925-46EBAED37B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3C5EBBD7-323D-468A-BEBD-D5512EDC08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15A997C-44FA-412B-9A96-3C2D6C9D3B9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F3077F70-B725-4499-A1D3-8A965EBD68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BA1414E-54A8-4E8C-9DB6-0AE3FBE96A3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 6&gt;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spcBef>
                <a:spcPts val="0"/>
              </a:spcBef>
              <a:buNone/>
            </a:pPr>
            <a:r>
              <a:rPr lang="en-US" altLang="zh-CN" sz="2400" b="1" dirty="0">
                <a:latin typeface="Courier New" panose="02070309020205020404" pitchFamily="49" charset="0"/>
                <a:cs typeface="Courier New" panose="02070309020205020404" pitchFamily="49" charset="0"/>
              </a:rPr>
              <a:t>a  b  c  d  e</a:t>
            </a:r>
          </a:p>
          <a:p>
            <a:pPr>
              <a:spcBef>
                <a:spcPts val="0"/>
              </a:spcBef>
              <a:buNone/>
            </a:pPr>
            <a:r>
              <a:rPr lang="en-US" altLang="zh-CN" sz="2400" b="1" dirty="0">
                <a:latin typeface="Courier New" panose="02070309020205020404" pitchFamily="49" charset="0"/>
                <a:cs typeface="Courier New" panose="02070309020205020404" pitchFamily="49" charset="0"/>
              </a:rPr>
              <a:t>2.1  13.2  24.3  35.4  46.5  57.6</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9D7EE7EB-E211-435A-A781-7B99287C07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477422EB-F388-4DB2-98E6-A1B2C8FC7E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EB26E5AE-7F28-4A82-802D-D6F3153094F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69C933C-5CCC-4A27-9918-2C9043D2C6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5A8BE309-2079-4BE6-963A-DFE1D1581B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1C4F592-DD86-46C9-A3D2-3B10408A863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9895A82-3806-4B9A-8071-70FB9ECD447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AC2177D-3114-49CF-A615-1C18900D70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类模板也允许有静态成员。实际上，它们是类模板之实例化类的静态成员。也就是说，对于一个类模板的每一个实例化类，其所有的对象共享其静态成员。</a:t>
            </a:r>
          </a:p>
          <a:p>
            <a:pPr lvl="1"/>
            <a:r>
              <a:rPr lang="en-US" altLang="zh-CN" dirty="0">
                <a:solidFill>
                  <a:srgbClr val="C00000"/>
                </a:solidFill>
              </a:rPr>
              <a:t>【</a:t>
            </a:r>
            <a:r>
              <a:rPr lang="zh-CN" altLang="zh-CN" dirty="0">
                <a:solidFill>
                  <a:srgbClr val="C00000"/>
                </a:solidFill>
              </a:rPr>
              <a:t>例如</a:t>
            </a:r>
            <a:r>
              <a:rPr lang="en-US" altLang="zh-CN" dirty="0">
                <a:solidFill>
                  <a:srgbClr val="C00000"/>
                </a:solidFill>
              </a:rPr>
              <a:t>】</a:t>
            </a:r>
            <a:endParaRPr lang="zh-CN" altLang="en-US" dirty="0">
              <a:solidFill>
                <a:srgbClr val="C00000"/>
              </a:solidFill>
            </a:endParaRPr>
          </a:p>
          <a:p>
            <a:pPr>
              <a:buNone/>
            </a:pPr>
            <a:r>
              <a:rPr lang="en-US" altLang="zh-CN" dirty="0">
                <a:solidFill>
                  <a:srgbClr val="0000FF"/>
                </a:solidFill>
              </a:rPr>
              <a:t>	</a:t>
            </a:r>
            <a:r>
              <a:rPr lang="en-US" altLang="zh-CN" sz="2800" b="1" dirty="0">
                <a:solidFill>
                  <a:srgbClr val="0000FF"/>
                </a:solidFill>
                <a:latin typeface="Courier New" panose="02070309020205020404" pitchFamily="49" charset="0"/>
                <a:cs typeface="Courier New" panose="02070309020205020404" pitchFamily="49" charset="0"/>
              </a:rPr>
              <a:t>template </a:t>
            </a:r>
            <a:r>
              <a:rPr lang="en-US" altLang="zh-CN" sz="2800" b="1" dirty="0">
                <a:latin typeface="Courier New" panose="02070309020205020404" pitchFamily="49" charset="0"/>
                <a:cs typeface="Courier New" panose="02070309020205020404" pitchFamily="49" charset="0"/>
              </a:rPr>
              <a:t>&lt;</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latin typeface="Courier New" panose="02070309020205020404" pitchFamily="49" charset="0"/>
                <a:cs typeface="Courier New" panose="02070309020205020404" pitchFamily="49" charset="0"/>
              </a:rPr>
              <a:t>&gt;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class</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C{</a:t>
            </a:r>
          </a:p>
          <a:p>
            <a:pPr>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static</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t</a:t>
            </a:r>
            <a:r>
              <a:rPr lang="en-US" altLang="zh-CN" b="1" dirty="0">
                <a:latin typeface="Courier New" panose="02070309020205020404" pitchFamily="49" charset="0"/>
                <a:cs typeface="Courier New" panose="02070309020205020404" pitchFamily="49" charset="0"/>
              </a:rPr>
              <a:t>;</a:t>
            </a:r>
            <a:r>
              <a:rPr lang="zh-CN" altLang="en-US"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B050"/>
                </a:solidFill>
                <a:latin typeface="Courier New" panose="02070309020205020404" pitchFamily="49" charset="0"/>
                <a:cs typeface="Courier New" panose="02070309020205020404" pitchFamily="49" charset="0"/>
              </a:rPr>
              <a:t>//</a:t>
            </a:r>
            <a:r>
              <a:rPr lang="zh-CN" altLang="en-US" sz="2800" b="1" dirty="0">
                <a:solidFill>
                  <a:srgbClr val="00B050"/>
                </a:solidFill>
                <a:latin typeface="Courier New" panose="02070309020205020404" pitchFamily="49" charset="0"/>
                <a:cs typeface="Courier New" panose="02070309020205020404" pitchFamily="49" charset="0"/>
              </a:rPr>
              <a:t>类模板的静态成员</a:t>
            </a:r>
            <a:r>
              <a:rPr lang="en-US" altLang="zh-CN" sz="2800" b="1" dirty="0">
                <a:solidFill>
                  <a:srgbClr val="00B050"/>
                </a:solidFill>
                <a:latin typeface="Courier New" panose="02070309020205020404" pitchFamily="49" charset="0"/>
                <a:cs typeface="Courier New" panose="02070309020205020404" pitchFamily="49" charset="0"/>
              </a:rPr>
              <a:t>t  </a:t>
            </a:r>
          </a:p>
          <a:p>
            <a:pPr>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t>
            </a:r>
          </a:p>
          <a:p>
            <a:endParaRPr lang="zh-CN" altLang="en-US" dirty="0"/>
          </a:p>
        </p:txBody>
      </p:sp>
      <p:sp>
        <p:nvSpPr>
          <p:cNvPr id="4" name="矩形 3">
            <a:hlinkClick r:id="" action="ppaction://noaction"/>
            <a:extLst>
              <a:ext uri="{FF2B5EF4-FFF2-40B4-BE49-F238E27FC236}">
                <a16:creationId xmlns:a16="http://schemas.microsoft.com/office/drawing/2014/main" id="{BFC4B94C-4577-4657-AD4F-1BB3AB9B2E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729F7D96-036D-4721-B7DB-FA9A16DAC5B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76095508-B460-4E53-93CB-6A644A33E34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E93794AD-FA93-467F-A00E-15411853AD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EAAC8741-18D1-4C0A-92A1-9241EA411E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437A54A6-78AA-4039-B012-AEF8921B535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9A9CD3C-8F53-4C40-920D-EFF03716C06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C51FB91-D87E-4C10-96FA-E132490EF7E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类模板的静态成员在模板定义时是不会被创建的，其创建是在</a:t>
            </a:r>
            <a:r>
              <a:rPr lang="zh-CN" altLang="en-US" dirty="0">
                <a:solidFill>
                  <a:srgbClr val="FF0000"/>
                </a:solidFill>
              </a:rPr>
              <a:t>类的实例化之后</a:t>
            </a:r>
            <a:endParaRPr lang="en-US" altLang="zh-CN" dirty="0">
              <a:solidFill>
                <a:srgbClr val="FF0000"/>
              </a:solidFill>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buNone/>
            </a:pPr>
            <a:r>
              <a:rPr lang="en-US" altLang="zh-CN" b="1" dirty="0">
                <a:latin typeface="Courier New" panose="02070309020205020404" pitchFamily="49" charset="0"/>
                <a:cs typeface="Courier New" panose="02070309020205020404" pitchFamily="49" charset="0"/>
              </a:rPr>
              <a:t>CA&lt;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&gt;aiobj1, aiobj2</a:t>
            </a:r>
            <a:r>
              <a:rPr lang="zh-CN" altLang="en-US"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CA&lt;</a:t>
            </a: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&gt;acobj1, acobj2</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2"/>
            <a:r>
              <a:rPr lang="zh-CN" altLang="en-US" dirty="0"/>
              <a:t>对象 </a:t>
            </a:r>
            <a:r>
              <a:rPr lang="en-US" altLang="zh-CN" dirty="0"/>
              <a:t>aiobj1 </a:t>
            </a:r>
            <a:r>
              <a:rPr lang="zh-CN" altLang="en-US" dirty="0"/>
              <a:t>和 </a:t>
            </a:r>
            <a:r>
              <a:rPr lang="en-US" altLang="zh-CN" dirty="0"/>
              <a:t>aiobj2 </a:t>
            </a:r>
            <a:r>
              <a:rPr lang="zh-CN" altLang="en-US" dirty="0"/>
              <a:t>将共享实例化类 </a:t>
            </a:r>
            <a:r>
              <a:rPr lang="en-US" altLang="zh-CN" dirty="0"/>
              <a:t>CA&lt;</a:t>
            </a:r>
            <a:r>
              <a:rPr lang="en-US" altLang="zh-CN" dirty="0" err="1"/>
              <a:t>int</a:t>
            </a:r>
            <a:r>
              <a:rPr lang="en-US" altLang="zh-CN" dirty="0"/>
              <a:t>&gt;</a:t>
            </a:r>
            <a:r>
              <a:rPr lang="zh-CN" altLang="en-US" dirty="0"/>
              <a:t>的静态成员 </a:t>
            </a:r>
            <a:r>
              <a:rPr lang="en-US" altLang="zh-CN" dirty="0" err="1"/>
              <a:t>int</a:t>
            </a:r>
            <a:r>
              <a:rPr lang="en-US" altLang="zh-CN" dirty="0"/>
              <a:t> t </a:t>
            </a:r>
            <a:r>
              <a:rPr lang="zh-CN" altLang="en-US" dirty="0"/>
              <a:t>，而对象</a:t>
            </a:r>
            <a:r>
              <a:rPr lang="en-US" altLang="zh-CN" dirty="0"/>
              <a:t>acobj1</a:t>
            </a:r>
            <a:r>
              <a:rPr lang="zh-CN" altLang="en-US" dirty="0"/>
              <a:t>，</a:t>
            </a:r>
            <a:r>
              <a:rPr lang="en-US" altLang="zh-CN" dirty="0"/>
              <a:t>acobj2 </a:t>
            </a:r>
            <a:r>
              <a:rPr lang="zh-CN" altLang="en-US" dirty="0"/>
              <a:t>将共享实例化类</a:t>
            </a:r>
            <a:r>
              <a:rPr lang="en-US" altLang="zh-CN" dirty="0"/>
              <a:t>CA&lt;char&gt;</a:t>
            </a:r>
            <a:r>
              <a:rPr lang="zh-CN" altLang="en-US" dirty="0"/>
              <a:t>的静态成员 </a:t>
            </a:r>
            <a:r>
              <a:rPr lang="en-US" altLang="zh-CN" dirty="0"/>
              <a:t>char t</a:t>
            </a:r>
            <a:r>
              <a:rPr lang="zh-CN" altLang="en-US" dirty="0"/>
              <a:t>。</a:t>
            </a:r>
          </a:p>
        </p:txBody>
      </p:sp>
      <p:sp>
        <p:nvSpPr>
          <p:cNvPr id="4" name="矩形 3">
            <a:hlinkClick r:id="" action="ppaction://noaction"/>
            <a:extLst>
              <a:ext uri="{FF2B5EF4-FFF2-40B4-BE49-F238E27FC236}">
                <a16:creationId xmlns:a16="http://schemas.microsoft.com/office/drawing/2014/main" id="{F7E368DB-5FD8-4032-B81B-B741944335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2F6C76E9-55AD-4374-B4DE-A732C8263D3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F17DA56-D605-4310-9C49-9CF564F5733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BD75321B-8D71-4843-90DE-AE4F96F460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E32A745B-93E5-4B09-9D59-D78AD3207B0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7016267-A635-4BF9-88AC-131B7A4434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9903714-D337-4F8B-BFFA-3E37528A572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E40FED4B-4A2A-44C0-8654-9A6A9C2302B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r>
              <a:rPr lang="zh-CN" altLang="en-US" dirty="0"/>
              <a:t>类模板定义中允许包含友元。讨论类模板中的友元函数，因为说明一个友元类，实际上相当于说明该类的成员函数都是友元函数。</a:t>
            </a:r>
          </a:p>
          <a:p>
            <a:pPr lvl="1"/>
            <a:r>
              <a:rPr lang="zh-CN" altLang="en-US" dirty="0"/>
              <a:t>该友元函数为一般函数，则它将是该类模板的所有实例化类的友元函数。</a:t>
            </a:r>
          </a:p>
          <a:p>
            <a:pPr lvl="1"/>
            <a:r>
              <a:rPr lang="zh-CN" altLang="en-US" dirty="0"/>
              <a:t>该友元函数为一函数模板，但其类型参数与类模板的类型参数无关。则该函数模板的所有实例化（函数）都是类模板的所有实例化类的友元。</a:t>
            </a:r>
          </a:p>
        </p:txBody>
      </p:sp>
      <p:sp>
        <p:nvSpPr>
          <p:cNvPr id="4" name="矩形 3">
            <a:hlinkClick r:id="" action="ppaction://noaction"/>
            <a:extLst>
              <a:ext uri="{FF2B5EF4-FFF2-40B4-BE49-F238E27FC236}">
                <a16:creationId xmlns:a16="http://schemas.microsoft.com/office/drawing/2014/main" id="{6E9ACF07-644E-4F4E-9E79-AD6BE2D9BD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9F43FFF-898E-4E33-BA3C-B0520EAD6F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F231A3E-AD74-4125-84F7-4614428B95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127C1791-E0C6-402A-A2C8-0CAFA3B33A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421C5401-883B-416A-8C25-4037A0F4489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F47D711-FC1D-4C86-85AC-EED5F2166E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04C7082-0A23-4E8B-BBA8-1F2CB9664FE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19DA2E29-98FA-40FF-8526-56CEA7356E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pPr lvl="1"/>
            <a:r>
              <a:rPr lang="zh-CN" altLang="en-US" dirty="0"/>
              <a:t>更复杂的情形是，该友元函数为一函数模板，且它与类模板的类型参数有关。例如，函数模板可以用该类模板作为其函数参数的类型。在友元函数模板定义与相应类模板的类型参数有关时，该友元函数模板的实例有可能只是该类模板的</a:t>
            </a:r>
            <a:r>
              <a:rPr lang="zh-CN" altLang="en-US" dirty="0">
                <a:solidFill>
                  <a:srgbClr val="FF0000"/>
                </a:solidFill>
              </a:rPr>
              <a:t>某些特定实例化</a:t>
            </a:r>
            <a:r>
              <a:rPr lang="zh-CN" altLang="en-US" dirty="0"/>
              <a:t>（而不是所有实例化）类的友元</a:t>
            </a:r>
          </a:p>
          <a:p>
            <a:endParaRPr lang="zh-CN" altLang="en-US" dirty="0"/>
          </a:p>
        </p:txBody>
      </p:sp>
      <p:sp>
        <p:nvSpPr>
          <p:cNvPr id="4" name="矩形 3">
            <a:hlinkClick r:id="" action="ppaction://noaction"/>
            <a:extLst>
              <a:ext uri="{FF2B5EF4-FFF2-40B4-BE49-F238E27FC236}">
                <a16:creationId xmlns:a16="http://schemas.microsoft.com/office/drawing/2014/main" id="{3C212FFB-8B1F-4B52-8DCA-2F0E198511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AD0481E1-1AEF-4D44-B4F6-98D379BC67C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27FDFD7-4341-4835-B7E7-F85CA6B5C72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67E9A33E-DDF0-44EE-ADF4-D9EF3507C6B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05A13A2A-38A5-4772-91A6-E82EF50AE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5762245-2A50-450B-A2DA-1C0B3F561E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3921C7F-5D0E-4464-BCEA-2098D70B80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42D4EBD-0BD7-4C65-9308-CE0EAE3AED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大多数类模板不能任意进行实例化。也就是说类模板的类型参数往往在实例化时不允许用任意的类（类型）作为</a:t>
            </a:r>
            <a:r>
              <a:rPr lang="zh-CN" altLang="en-US" dirty="0">
                <a:latin typeface="Times New Roman" panose="02020603050405020304"/>
              </a:rPr>
              <a:t>“</a:t>
            </a:r>
            <a:r>
              <a:rPr lang="zh-CN" altLang="en-US" dirty="0"/>
              <a:t>实参</a:t>
            </a:r>
            <a:r>
              <a:rPr lang="zh-CN" altLang="en-US" dirty="0">
                <a:latin typeface="Times New Roman" panose="02020603050405020304"/>
              </a:rPr>
              <a:t>”</a:t>
            </a:r>
            <a:r>
              <a:rPr lang="zh-CN" altLang="en-US" dirty="0"/>
              <a:t>。模板的</a:t>
            </a:r>
            <a:r>
              <a:rPr lang="zh-CN" altLang="en-US" dirty="0">
                <a:latin typeface="Times New Roman" panose="02020603050405020304"/>
              </a:rPr>
              <a:t>“</a:t>
            </a:r>
            <a:r>
              <a:rPr lang="zh-CN" altLang="en-US" dirty="0"/>
              <a:t>实参</a:t>
            </a:r>
            <a:r>
              <a:rPr lang="zh-CN" altLang="en-US" dirty="0">
                <a:latin typeface="Times New Roman" panose="02020603050405020304"/>
              </a:rPr>
              <a:t>”</a:t>
            </a:r>
            <a:r>
              <a:rPr lang="zh-CN" altLang="en-US" dirty="0"/>
              <a:t>不当，主要会在实例化后的函数成员调用中体现出来</a:t>
            </a:r>
          </a:p>
        </p:txBody>
      </p:sp>
      <p:sp>
        <p:nvSpPr>
          <p:cNvPr id="4" name="矩形 3">
            <a:hlinkClick r:id="" action="ppaction://noaction"/>
            <a:extLst>
              <a:ext uri="{FF2B5EF4-FFF2-40B4-BE49-F238E27FC236}">
                <a16:creationId xmlns:a16="http://schemas.microsoft.com/office/drawing/2014/main" id="{841CB7B0-B861-4E95-B46E-B00F4115E68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00EDF13A-F30E-41F5-934B-AFC8250D32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7506313-682B-40DB-B29B-F3E78BD21FF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C9B21AFE-EF1B-404B-9453-AFCA8EA5593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F88E9A8-6C8A-4125-8277-36ADD6A247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0FDBC56-022B-4323-9895-744F2C6FBCD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54B88E7-A494-465D-93E2-582AEE6B90E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CDD73F50-3DBE-476A-B8E4-4FC2C1EFCAC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48668"/>
          </a:xfrm>
        </p:spPr>
        <p:txBody>
          <a:bodyPr/>
          <a:lstStyle/>
          <a:p>
            <a:pPr marL="0"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stack {</a:t>
            </a:r>
            <a:r>
              <a:rPr lang="en-US" altLang="zh-CN" sz="20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栈中元素类型为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的</a:t>
            </a:r>
            <a:r>
              <a:rPr lang="en-US" altLang="zh-CN" sz="2000" b="1" dirty="0">
                <a:solidFill>
                  <a:srgbClr val="00B050"/>
                </a:solidFill>
                <a:latin typeface="Courier New" panose="02070309020205020404" pitchFamily="49" charset="0"/>
                <a:cs typeface="Courier New" panose="02070309020205020404" pitchFamily="49" charset="0"/>
              </a:rPr>
              <a:t>stack </a:t>
            </a:r>
            <a:r>
              <a:rPr lang="zh-CN" altLang="en-US" sz="2000" b="1" dirty="0">
                <a:solidFill>
                  <a:srgbClr val="00B050"/>
                </a:solidFill>
                <a:latin typeface="Courier New" panose="02070309020205020404" pitchFamily="49" charset="0"/>
                <a:cs typeface="Courier New" panose="02070309020205020404" pitchFamily="49" charset="0"/>
              </a:rPr>
              <a:t>类模板</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num [MAX]; </a:t>
            </a:r>
            <a:r>
              <a:rPr lang="en-US" altLang="zh-CN" sz="2000" b="1" dirty="0">
                <a:solidFill>
                  <a:srgbClr val="00B050"/>
                </a:solidFill>
                <a:latin typeface="Courier New" panose="02070309020205020404" pitchFamily="49" charset="0"/>
                <a:cs typeface="Courier New" panose="02070309020205020404" pitchFamily="49" charset="0"/>
              </a:rPr>
              <a:t>//num </a:t>
            </a:r>
            <a:r>
              <a:rPr lang="zh-CN" altLang="en-US" sz="2000" b="1" dirty="0">
                <a:solidFill>
                  <a:srgbClr val="00B050"/>
                </a:solidFill>
                <a:latin typeface="Courier New" panose="02070309020205020404" pitchFamily="49" charset="0"/>
                <a:cs typeface="Courier New" panose="02070309020205020404" pitchFamily="49" charset="0"/>
              </a:rPr>
              <a:t>中存放栈的实际数据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top;</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//top </a:t>
            </a:r>
            <a:r>
              <a:rPr lang="zh-CN" altLang="en-US" sz="2000" b="1" dirty="0">
                <a:solidFill>
                  <a:srgbClr val="00B050"/>
                </a:solidFill>
                <a:latin typeface="Courier New" panose="02070309020205020404" pitchFamily="49" charset="0"/>
                <a:cs typeface="Courier New" panose="02070309020205020404" pitchFamily="49" charset="0"/>
              </a:rPr>
              <a:t>为栈顶位置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stack () { top=0; }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构造函数</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a:latin typeface="Courier New" panose="02070309020205020404" pitchFamily="49" charset="0"/>
                <a:cs typeface="Courier New" panose="02070309020205020404" pitchFamily="49" charset="0"/>
              </a:rPr>
              <a:t>push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 { num[top++]=a; } </a:t>
            </a:r>
          </a:p>
          <a:p>
            <a:pPr marL="609600" indent="-60960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将数据</a:t>
            </a:r>
            <a:r>
              <a:rPr lang="en-US" altLang="zh-CN" sz="2000" b="1" dirty="0">
                <a:solidFill>
                  <a:srgbClr val="00B050"/>
                </a:solidFill>
                <a:latin typeface="Courier New" panose="02070309020205020404" pitchFamily="49" charset="0"/>
                <a:cs typeface="Courier New" panose="02070309020205020404" pitchFamily="49" charset="0"/>
              </a:rPr>
              <a:t>a“</a:t>
            </a:r>
            <a:r>
              <a:rPr lang="zh-CN" altLang="en-US" sz="2000" b="1" dirty="0">
                <a:solidFill>
                  <a:srgbClr val="00B050"/>
                </a:solidFill>
                <a:latin typeface="Courier New" panose="02070309020205020404" pitchFamily="49" charset="0"/>
                <a:cs typeface="Courier New" panose="02070309020205020404" pitchFamily="49" charset="0"/>
              </a:rPr>
              <a:t>压入”栈顶</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showtop</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显示栈顶数据</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模板中通用的</a:t>
            </a:r>
            <a:r>
              <a:rPr lang="en-US" altLang="zh-CN" sz="2000" b="1" dirty="0" err="1">
                <a:solidFill>
                  <a:srgbClr val="00B050"/>
                </a:solidFill>
                <a:latin typeface="Courier New" panose="02070309020205020404" pitchFamily="49" charset="0"/>
                <a:cs typeface="Courier New" panose="02070309020205020404" pitchFamily="49" charset="0"/>
              </a:rPr>
              <a:t>showtop</a:t>
            </a:r>
            <a:r>
              <a:rPr lang="zh-CN" altLang="en-US" sz="2000" b="1" dirty="0">
                <a:solidFill>
                  <a:srgbClr val="00B050"/>
                </a:solidFill>
                <a:latin typeface="Courier New" panose="02070309020205020404" pitchFamily="49" charset="0"/>
                <a:cs typeface="Courier New" panose="02070309020205020404" pitchFamily="49" charset="0"/>
              </a:rPr>
              <a:t>，显示栈顶的那一个</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类型的数据</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（必须为可直接通过运算符“</a:t>
            </a:r>
            <a:r>
              <a:rPr lang="en-US" altLang="zh-CN" sz="2000" b="1" dirty="0">
                <a:solidFill>
                  <a:srgbClr val="00B050"/>
                </a:solidFill>
                <a:latin typeface="Courier New" panose="02070309020205020404" pitchFamily="49" charset="0"/>
                <a:cs typeface="Courier New" panose="02070309020205020404" pitchFamily="49" charset="0"/>
              </a:rPr>
              <a:t>&lt;&lt;”</a:t>
            </a:r>
            <a:r>
              <a:rPr lang="zh-CN" altLang="en-US" sz="2000" b="1" dirty="0">
                <a:solidFill>
                  <a:srgbClr val="00B050"/>
                </a:solidFill>
                <a:latin typeface="Courier New" panose="02070309020205020404" pitchFamily="49" charset="0"/>
                <a:cs typeface="Courier New" panose="02070309020205020404" pitchFamily="49" charset="0"/>
              </a:rPr>
              <a:t>来显示的数据）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if </a:t>
            </a:r>
            <a:r>
              <a:rPr lang="en-US" altLang="zh-CN" sz="2000" b="1" dirty="0">
                <a:latin typeface="Courier New" panose="02070309020205020404" pitchFamily="49" charset="0"/>
                <a:cs typeface="Courier New" panose="02070309020205020404" pitchFamily="49" charset="0"/>
              </a:rPr>
              <a:t>(top==0)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"stack is empty!"&lt;&lt;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else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Top_Member</a:t>
            </a:r>
            <a:r>
              <a:rPr lang="en-US" altLang="zh-CN" sz="2000" b="1" dirty="0">
                <a:latin typeface="Courier New" panose="02070309020205020404" pitchFamily="49" charset="0"/>
                <a:cs typeface="Courier New" panose="02070309020205020404" pitchFamily="49" charset="0"/>
              </a:rPr>
              <a:t>:"&lt;&lt;num[top-1]&lt;&lt;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1EA78A80-87C4-44F8-93DF-A898A5CE62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2C321C9D-09F6-416F-8E2C-FB5E901DF2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EFFE642-E798-4F8F-B307-304C57033E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3F5090C-B040-4D85-AB94-3B883381B8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1C37FCD7-D398-43BE-B109-92F5388ED22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CCFA7DA-77F1-4CAB-A136-0C055EEA5E6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A6A36C0-6F19-47EF-8989-A33FFF9014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608D6B0-F196-4B31-A43E-D1E8C916A4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153400" cy="5029200"/>
          </a:xfrm>
        </p:spPr>
        <p:txBody>
          <a:bodyPr/>
          <a:lstStyle/>
          <a:p>
            <a:r>
              <a:rPr lang="zh-CN" altLang="en-US" dirty="0"/>
              <a:t>在类模板</a:t>
            </a:r>
            <a:r>
              <a:rPr lang="en-US" altLang="zh-CN" dirty="0"/>
              <a:t>stack </a:t>
            </a:r>
            <a:r>
              <a:rPr lang="zh-CN" altLang="en-US" dirty="0"/>
              <a:t>中，以下实例化都是可行的：</a:t>
            </a:r>
          </a:p>
          <a:p>
            <a:pPr marL="609600" indent="-609600">
              <a:spcBef>
                <a:spcPts val="0"/>
              </a:spcBef>
              <a:buNone/>
            </a:pPr>
            <a:r>
              <a:rPr lang="en-US" altLang="zh-CN" b="1" dirty="0"/>
              <a:t>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&gt;i1,i2;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&gt;c1,c2;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a:solidFill>
                  <a:srgbClr val="0000FF"/>
                </a:solidFill>
                <a:latin typeface="Courier New" panose="02070309020205020404" pitchFamily="49" charset="0"/>
                <a:cs typeface="Courier New" panose="02070309020205020404" pitchFamily="49" charset="0"/>
              </a:rPr>
              <a:t>float</a:t>
            </a:r>
            <a:r>
              <a:rPr lang="en-US" altLang="zh-CN" sz="2400" b="1" dirty="0">
                <a:latin typeface="Courier New" panose="02070309020205020404" pitchFamily="49" charset="0"/>
                <a:cs typeface="Courier New" panose="02070309020205020404" pitchFamily="49" charset="0"/>
              </a:rPr>
              <a:t>&gt;f1,f2</a:t>
            </a:r>
            <a:r>
              <a:rPr lang="zh-CN" altLang="en-US" sz="2400" b="1" dirty="0">
                <a:latin typeface="Courier New" panose="02070309020205020404" pitchFamily="49" charset="0"/>
                <a:cs typeface="Courier New" panose="02070309020205020404" pitchFamily="49" charset="0"/>
              </a:rPr>
              <a:t>；</a:t>
            </a:r>
          </a:p>
          <a:p>
            <a:pPr lvl="1"/>
            <a:r>
              <a:rPr lang="zh-CN" altLang="en-US" dirty="0"/>
              <a:t>但如果采用用户定义类型而又未在该类中对运算符“</a:t>
            </a:r>
            <a:r>
              <a:rPr lang="en-US" altLang="zh-CN" dirty="0"/>
              <a:t>&lt;&lt;”</a:t>
            </a:r>
            <a:r>
              <a:rPr lang="zh-CN" altLang="en-US" dirty="0"/>
              <a:t>进行重载时，就会产生问题，例如：</a:t>
            </a:r>
            <a:r>
              <a:rPr lang="en-US" altLang="zh-CN" b="1" dirty="0">
                <a:solidFill>
                  <a:schemeClr val="tx2"/>
                </a:solidFill>
                <a:latin typeface="Courier New" panose="02070309020205020404" pitchFamily="49" charset="0"/>
                <a:cs typeface="Courier New" panose="02070309020205020404" pitchFamily="49" charset="0"/>
              </a:rPr>
              <a:t>stack&lt;complex&gt;com1,com2; </a:t>
            </a:r>
          </a:p>
          <a:p>
            <a:pPr lvl="2"/>
            <a:r>
              <a:rPr lang="zh-CN" altLang="en-US" dirty="0"/>
              <a:t>由于在执行</a:t>
            </a:r>
            <a:r>
              <a:rPr lang="en-US" altLang="zh-CN" dirty="0"/>
              <a:t>com1.showtop() </a:t>
            </a:r>
            <a:r>
              <a:rPr lang="zh-CN" altLang="en-US" dirty="0"/>
              <a:t>函数时，将需要对</a:t>
            </a:r>
            <a:r>
              <a:rPr lang="en-US" altLang="zh-CN" dirty="0"/>
              <a:t>complex </a:t>
            </a:r>
            <a:r>
              <a:rPr lang="zh-CN" altLang="en-US" dirty="0"/>
              <a:t>类型的数据</a:t>
            </a:r>
            <a:r>
              <a:rPr lang="en-US" altLang="zh-CN" dirty="0"/>
              <a:t>num[top-1] </a:t>
            </a:r>
            <a:r>
              <a:rPr lang="zh-CN" altLang="en-US" dirty="0"/>
              <a:t>通过使用运算符“</a:t>
            </a:r>
            <a:r>
              <a:rPr lang="en-US" altLang="zh-CN" dirty="0"/>
              <a:t>&lt;&lt;”</a:t>
            </a:r>
            <a:r>
              <a:rPr lang="zh-CN" altLang="en-US" dirty="0"/>
              <a:t>来进行输出，而系统和用户都没有定义过这种操作，因此，类模板</a:t>
            </a:r>
            <a:r>
              <a:rPr lang="en-US" altLang="zh-CN" dirty="0"/>
              <a:t>stack </a:t>
            </a:r>
            <a:r>
              <a:rPr lang="zh-CN" altLang="en-US" dirty="0"/>
              <a:t>的实例化</a:t>
            </a:r>
            <a:r>
              <a:rPr lang="en-US" altLang="zh-CN" dirty="0"/>
              <a:t>stack&lt;complex&gt;</a:t>
            </a:r>
            <a:r>
              <a:rPr lang="zh-CN" altLang="en-US" dirty="0"/>
              <a:t>就是不可行的了</a:t>
            </a:r>
          </a:p>
        </p:txBody>
      </p:sp>
      <p:sp>
        <p:nvSpPr>
          <p:cNvPr id="6" name="矩形 5">
            <a:hlinkClick r:id="" action="ppaction://noaction"/>
            <a:extLst>
              <a:ext uri="{FF2B5EF4-FFF2-40B4-BE49-F238E27FC236}">
                <a16:creationId xmlns:a16="http://schemas.microsoft.com/office/drawing/2014/main" id="{13A8683A-E4AD-4578-8A9A-FEB4C63051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7" name="矩形 6">
            <a:hlinkClick r:id="" action="ppaction://noaction"/>
            <a:extLst>
              <a:ext uri="{FF2B5EF4-FFF2-40B4-BE49-F238E27FC236}">
                <a16:creationId xmlns:a16="http://schemas.microsoft.com/office/drawing/2014/main" id="{E309D475-A065-46DF-A6E5-FE1092EDA82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8" name="矩形 7">
            <a:hlinkClick r:id="" action="ppaction://noaction"/>
            <a:extLst>
              <a:ext uri="{FF2B5EF4-FFF2-40B4-BE49-F238E27FC236}">
                <a16:creationId xmlns:a16="http://schemas.microsoft.com/office/drawing/2014/main" id="{203F3E0E-588A-43C5-9E09-381F029E16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9" name="矩形 8">
            <a:hlinkClick r:id="" action="ppaction://noaction"/>
            <a:extLst>
              <a:ext uri="{FF2B5EF4-FFF2-40B4-BE49-F238E27FC236}">
                <a16:creationId xmlns:a16="http://schemas.microsoft.com/office/drawing/2014/main" id="{3221EBD3-FC06-4065-AC3B-5C7DAB3C543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10" name="矩形 9">
            <a:hlinkClick r:id="rId2" action="ppaction://hlinksldjump"/>
            <a:extLst>
              <a:ext uri="{FF2B5EF4-FFF2-40B4-BE49-F238E27FC236}">
                <a16:creationId xmlns:a16="http://schemas.microsoft.com/office/drawing/2014/main" id="{293D6DC2-8294-4860-938B-7A76C8BC032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1" name="矩形 10">
            <a:hlinkClick r:id="" action="ppaction://noaction"/>
            <a:extLst>
              <a:ext uri="{FF2B5EF4-FFF2-40B4-BE49-F238E27FC236}">
                <a16:creationId xmlns:a16="http://schemas.microsoft.com/office/drawing/2014/main" id="{C9D7044A-5921-4521-B88C-A2C77B98F2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2" name="矩形 11">
            <a:hlinkClick r:id="" action="ppaction://noaction"/>
            <a:extLst>
              <a:ext uri="{FF2B5EF4-FFF2-40B4-BE49-F238E27FC236}">
                <a16:creationId xmlns:a16="http://schemas.microsoft.com/office/drawing/2014/main" id="{9635C6DF-7BBE-4F29-9C2F-E3E26B44FF0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3" name="矩形 12">
            <a:hlinkClick r:id="" action="ppaction://noaction"/>
            <a:extLst>
              <a:ext uri="{FF2B5EF4-FFF2-40B4-BE49-F238E27FC236}">
                <a16:creationId xmlns:a16="http://schemas.microsoft.com/office/drawing/2014/main" id="{DDAE47A5-9BA0-4979-9850-0FE1F652FD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如果用户在上述情况下，需要使</a:t>
            </a:r>
            <a:r>
              <a:rPr lang="en-US" altLang="zh-CN" b="1" dirty="0">
                <a:latin typeface="Courier New" panose="02070309020205020404" pitchFamily="49" charset="0"/>
                <a:cs typeface="Courier New" panose="02070309020205020404" pitchFamily="49" charset="0"/>
              </a:rPr>
              <a:t>stack&lt;complex&gt;</a:t>
            </a:r>
            <a:r>
              <a:rPr lang="zh-CN" altLang="en-US" dirty="0"/>
              <a:t>可行，可有几个办法</a:t>
            </a:r>
            <a:r>
              <a:rPr lang="en-US" altLang="zh-CN" dirty="0"/>
              <a:t>:</a:t>
            </a:r>
            <a:endParaRPr lang="zh-CN" altLang="en-US" dirty="0"/>
          </a:p>
          <a:p>
            <a:pPr lvl="1"/>
            <a:r>
              <a:rPr lang="zh-CN" altLang="en-US" dirty="0"/>
              <a:t>对于类</a:t>
            </a:r>
            <a:r>
              <a:rPr lang="en-US" altLang="zh-CN" dirty="0"/>
              <a:t>complex </a:t>
            </a:r>
            <a:r>
              <a:rPr lang="zh-CN" altLang="en-US" dirty="0"/>
              <a:t>追加插入运算符“</a:t>
            </a:r>
            <a:r>
              <a:rPr lang="en-US" altLang="zh-CN" dirty="0"/>
              <a:t>&lt;&lt;”</a:t>
            </a:r>
            <a:r>
              <a:rPr lang="zh-CN" altLang="en-US" dirty="0"/>
              <a:t>的重载定义；</a:t>
            </a:r>
          </a:p>
          <a:p>
            <a:pPr lvl="1"/>
            <a:r>
              <a:rPr lang="zh-CN" altLang="en-US" dirty="0"/>
              <a:t>也可在类模板</a:t>
            </a:r>
            <a:r>
              <a:rPr lang="en-US" altLang="zh-CN" dirty="0"/>
              <a:t>stack </a:t>
            </a:r>
            <a:r>
              <a:rPr lang="zh-CN" altLang="en-US" dirty="0"/>
              <a:t>的定义中增加一个“特例版本”（也称“特殊版本”）的定义。例如在上例中，可以在类模板定义之后给出如下形式的特例版本：</a:t>
            </a:r>
          </a:p>
          <a:p>
            <a:endParaRPr lang="zh-CN" altLang="en-US" dirty="0"/>
          </a:p>
        </p:txBody>
      </p:sp>
      <p:sp>
        <p:nvSpPr>
          <p:cNvPr id="4" name="矩形 3">
            <a:hlinkClick r:id="" action="ppaction://noaction"/>
            <a:extLst>
              <a:ext uri="{FF2B5EF4-FFF2-40B4-BE49-F238E27FC236}">
                <a16:creationId xmlns:a16="http://schemas.microsoft.com/office/drawing/2014/main" id="{B9AA19AC-236C-4FEE-ADC0-2E8B3C77B0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B4007734-2B48-4FD4-8F48-74C5CACF031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4D01026-E50C-45C4-82CF-1ABD9FA607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4F677589-E091-4F31-A225-BEA20F16CC0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A3967CBA-4012-4E55-9D91-A10AC57F28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FFC044C5-8BB7-4699-A1A1-07333C6025C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020FDC5-2089-44A2-8E91-B3FC4B2B02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8CD5D941-8628-4504-933F-4E28B8570E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实际上，若“提取”出一个可变化的类型参数</a:t>
            </a:r>
            <a:r>
              <a:rPr lang="en-US" altLang="zh-CN" dirty="0"/>
              <a:t>T，</a:t>
            </a:r>
            <a:r>
              <a:rPr lang="zh-CN" altLang="en-US" dirty="0"/>
              <a:t>则可“综合”成为如下的同一个</a:t>
            </a:r>
            <a:r>
              <a:rPr lang="zh-CN" altLang="en-US" dirty="0">
                <a:solidFill>
                  <a:srgbClr val="FF0000"/>
                </a:solidFill>
              </a:rPr>
              <a:t>函数（即函数模板）</a:t>
            </a:r>
            <a:r>
              <a:rPr lang="zh-CN" altLang="en-US" dirty="0"/>
              <a:t>，它实际上代表着一组函数</a:t>
            </a:r>
            <a:endParaRPr lang="en-US" altLang="zh-CN" dirty="0">
              <a:solidFill>
                <a:srgbClr val="0000FF"/>
              </a:solidFill>
            </a:endParaRPr>
          </a:p>
          <a:p>
            <a:pPr>
              <a:lnSpc>
                <a:spcPct val="70000"/>
              </a:lnSpc>
              <a:buNone/>
            </a:pPr>
            <a:r>
              <a:rPr lang="en-US" altLang="zh-CN" dirty="0">
                <a:solidFill>
                  <a:srgbClr val="0000FF"/>
                </a:solidFill>
                <a:latin typeface="宋体" panose="02010600030101010101" pitchFamily="2" charset="-122"/>
              </a:rPr>
              <a:t>	</a:t>
            </a:r>
          </a:p>
          <a:p>
            <a:pPr>
              <a:lnSpc>
                <a:spcPct val="70000"/>
              </a:lnSpc>
              <a:buNone/>
            </a:pPr>
            <a:r>
              <a:rPr lang="en-US" altLang="zh-CN" sz="2800" dirty="0">
                <a:solidFill>
                  <a:srgbClr val="0000FF"/>
                </a:solidFill>
                <a:latin typeface="宋体" panose="02010600030101010101" pitchFamily="2" charset="-122"/>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if</a:t>
            </a:r>
            <a:r>
              <a:rPr lang="en-US" altLang="zh-CN" sz="2800" b="1" dirty="0">
                <a:latin typeface="Courier New" panose="02070309020205020404" pitchFamily="49" charset="0"/>
                <a:cs typeface="Courier New" panose="02070309020205020404" pitchFamily="49" charset="0"/>
              </a:rPr>
              <a:t>(a&gt;b)</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a;</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else</a:t>
            </a:r>
            <a:endParaRPr lang="en-US" altLang="zh-CN" sz="2800" b="1" dirty="0">
              <a:solidFill>
                <a:srgbClr val="FF0000"/>
              </a:solidFill>
              <a:latin typeface="Courier New" panose="02070309020205020404" pitchFamily="49" charset="0"/>
              <a:cs typeface="Courier New" panose="02070309020205020404" pitchFamily="49" charset="0"/>
            </a:endParaRP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70000"/>
              </a:lnSpc>
              <a:buNone/>
            </a:pPr>
            <a:r>
              <a:rPr lang="en-US" altLang="zh-CN" sz="2800" b="1" dirty="0">
                <a:latin typeface="Courier New" panose="02070309020205020404" pitchFamily="49" charset="0"/>
                <a:cs typeface="Courier New" panose="02070309020205020404" pitchFamily="49" charset="0"/>
              </a:rPr>
              <a:t>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C3E32A82-E778-4A60-8EE6-B84203D2FC6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9EAC7B80-79EA-49A3-AFA0-80567889F7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4379032D-8A87-40E6-9157-963406AB5CB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4176474A-39FF-41DB-99D4-F566464960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442F1169-DA61-4029-94AC-21577952306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E718B8A2-9691-4FB5-8389-BC97BE6E866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F8543067-DDBA-4EA6-9224-FC2D88624E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6C7080D4-618F-4E0D-8EFC-59FA4193CE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394118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专用于</a:t>
            </a:r>
            <a:r>
              <a:rPr lang="en-US" altLang="zh-CN" sz="2400" b="1" dirty="0">
                <a:solidFill>
                  <a:srgbClr val="00B050"/>
                </a:solidFill>
                <a:latin typeface="Courier New" panose="02070309020205020404" pitchFamily="49" charset="0"/>
                <a:cs typeface="Courier New" panose="02070309020205020404" pitchFamily="49" charset="0"/>
              </a:rPr>
              <a:t>complex </a:t>
            </a:r>
            <a:r>
              <a:rPr lang="zh-CN" altLang="en-US" sz="2400" b="1" dirty="0">
                <a:solidFill>
                  <a:srgbClr val="00B050"/>
                </a:solidFill>
                <a:latin typeface="Courier New" panose="02070309020205020404" pitchFamily="49" charset="0"/>
                <a:cs typeface="Courier New" panose="02070309020205020404" pitchFamily="49" charset="0"/>
              </a:rPr>
              <a:t>类型的</a:t>
            </a:r>
            <a:r>
              <a:rPr lang="en-US" altLang="zh-CN" sz="2400" b="1" dirty="0" err="1">
                <a:solidFill>
                  <a:srgbClr val="00B050"/>
                </a:solidFill>
                <a:latin typeface="Courier New" panose="02070309020205020404" pitchFamily="49" charset="0"/>
                <a:cs typeface="Courier New" panose="02070309020205020404" pitchFamily="49" charset="0"/>
              </a:rPr>
              <a:t>showtop</a:t>
            </a:r>
            <a:r>
              <a:rPr lang="zh-CN" altLang="en-US" sz="2400" b="1" dirty="0">
                <a:solidFill>
                  <a:srgbClr val="00B050"/>
                </a:solidFill>
                <a:latin typeface="Courier New" panose="02070309020205020404" pitchFamily="49" charset="0"/>
                <a:cs typeface="Courier New" panose="02070309020205020404" pitchFamily="49" charset="0"/>
              </a:rPr>
              <a:t>（专门补充的“特例版本”），显示栈顶的</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那一个</a:t>
            </a:r>
            <a:r>
              <a:rPr lang="en-US" altLang="zh-CN" sz="2400" b="1" dirty="0">
                <a:solidFill>
                  <a:srgbClr val="00B050"/>
                </a:solidFill>
                <a:latin typeface="Courier New" panose="02070309020205020404" pitchFamily="49" charset="0"/>
                <a:cs typeface="Courier New" panose="02070309020205020404" pitchFamily="49" charset="0"/>
              </a:rPr>
              <a:t>complex </a:t>
            </a:r>
            <a:r>
              <a:rPr lang="zh-CN" altLang="en-US" sz="2400" b="1" dirty="0">
                <a:solidFill>
                  <a:srgbClr val="00B050"/>
                </a:solidFill>
                <a:latin typeface="Courier New" panose="02070309020205020404" pitchFamily="49" charset="0"/>
                <a:cs typeface="Courier New" panose="02070309020205020404" pitchFamily="49" charset="0"/>
              </a:rPr>
              <a:t>型数据。其中的</a:t>
            </a:r>
            <a:r>
              <a:rPr lang="en-US" altLang="zh-CN" sz="2400" b="1" dirty="0">
                <a:solidFill>
                  <a:srgbClr val="00B050"/>
                </a:solidFill>
                <a:latin typeface="Courier New" panose="02070309020205020404" pitchFamily="49" charset="0"/>
                <a:cs typeface="Courier New" panose="02070309020205020404" pitchFamily="49" charset="0"/>
              </a:rPr>
              <a:t>stack&lt;complex&gt;</a:t>
            </a:r>
            <a:r>
              <a:rPr lang="zh-CN" altLang="en-US" sz="2400" b="1" dirty="0">
                <a:solidFill>
                  <a:srgbClr val="00B050"/>
                </a:solidFill>
                <a:latin typeface="Courier New" panose="02070309020205020404" pitchFamily="49" charset="0"/>
                <a:cs typeface="Courier New" panose="02070309020205020404" pitchFamily="49" charset="0"/>
              </a:rPr>
              <a:t>为一个实例化后的模板类</a:t>
            </a:r>
            <a:r>
              <a:rPr lang="en-US" altLang="zh-CN" sz="2400" b="1" dirty="0">
                <a:solidFill>
                  <a:srgbClr val="00B050"/>
                </a:solidFill>
                <a:latin typeface="Courier New" panose="02070309020205020404" pitchFamily="49" charset="0"/>
                <a:cs typeface="Courier New" panose="02070309020205020404" pitchFamily="49" charset="0"/>
              </a:rPr>
              <a:t>*/</a:t>
            </a:r>
            <a:endParaRPr lang="zh-CN" altLang="en-US" sz="2400" b="1" dirty="0">
              <a:solidFill>
                <a:srgbClr val="00B050"/>
              </a:solidFill>
              <a:latin typeface="Courier New" panose="02070309020205020404" pitchFamily="49" charset="0"/>
              <a:cs typeface="Courier New" panose="02070309020205020404" pitchFamily="49" charset="0"/>
            </a:endParaRP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if </a:t>
            </a:r>
            <a:r>
              <a:rPr lang="en-US" altLang="zh-CN" sz="2400" b="1" dirty="0">
                <a:latin typeface="Courier New" panose="02070309020205020404" pitchFamily="49" charset="0"/>
                <a:cs typeface="Courier New" panose="02070309020205020404" pitchFamily="49" charset="0"/>
              </a:rPr>
              <a:t>(top==0) </a:t>
            </a:r>
          </a:p>
          <a:p>
            <a:pPr marL="609600" indent="-60960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else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:"&lt;&lt;num[top-1].</a:t>
            </a:r>
            <a:r>
              <a:rPr lang="en-US" altLang="zh-CN" sz="2400" b="1" dirty="0" err="1">
                <a:latin typeface="Courier New" panose="02070309020205020404" pitchFamily="49" charset="0"/>
                <a:cs typeface="Courier New" panose="02070309020205020404" pitchFamily="49" charset="0"/>
              </a:rPr>
              <a:t>get_r</a:t>
            </a:r>
            <a:r>
              <a:rPr lang="en-US" altLang="zh-CN" sz="2400" b="1" dirty="0">
                <a:latin typeface="Courier New" panose="02070309020205020404" pitchFamily="49" charset="0"/>
                <a:cs typeface="Courier New" panose="02070309020205020404" pitchFamily="49" charset="0"/>
              </a:rPr>
              <a:t>()</a:t>
            </a:r>
          </a:p>
          <a:p>
            <a:pPr marL="609600" indent="-609600">
              <a:buNone/>
            </a:pPr>
            <a:r>
              <a:rPr lang="en-US" altLang="zh-CN" sz="2400" b="1" dirty="0">
                <a:latin typeface="Courier New" panose="02070309020205020404" pitchFamily="49" charset="0"/>
                <a:cs typeface="Courier New" panose="02070309020205020404" pitchFamily="49" charset="0"/>
              </a:rPr>
              <a:t>		&lt;&lt;", "&lt;&lt;num[top-1].</a:t>
            </a:r>
            <a:r>
              <a:rPr lang="en-US" altLang="zh-CN" sz="2400" b="1" dirty="0" err="1">
                <a:latin typeface="Courier New" panose="02070309020205020404" pitchFamily="49" charset="0"/>
                <a:cs typeface="Courier New" panose="02070309020205020404" pitchFamily="49" charset="0"/>
              </a:rPr>
              <a:t>get_i</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8A76A941-5197-4014-A176-08C22AC9DC1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FB8D7140-22EB-47B2-B901-139C362A544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969F8938-8A9E-4CED-B1B7-E287093ABA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5241A7FB-A425-4B10-96AC-0017609CA7B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D1650C07-3533-47AA-A818-B34257123B2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C3A69AD4-9F33-4139-A965-FB7B087B888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C13618A4-0211-41B2-8185-DAEF4D62F8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4572782-8A7D-4840-9288-CC8AF8F8D3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假设自定义的复数类型</a:t>
            </a:r>
            <a:r>
              <a:rPr lang="en-US" altLang="zh-CN" dirty="0"/>
              <a:t>complex </a:t>
            </a:r>
            <a:r>
              <a:rPr lang="zh-CN" altLang="en-US" dirty="0"/>
              <a:t>中具有公有的成员函数</a:t>
            </a:r>
            <a:r>
              <a:rPr lang="en-US" altLang="zh-CN" dirty="0" err="1"/>
              <a:t>get_r</a:t>
            </a:r>
            <a:r>
              <a:rPr lang="en-US" altLang="zh-CN" dirty="0"/>
              <a:t>()</a:t>
            </a:r>
            <a:r>
              <a:rPr lang="zh-CN" altLang="en-US" dirty="0"/>
              <a:t>以及</a:t>
            </a:r>
            <a:r>
              <a:rPr lang="en-US" altLang="zh-CN" dirty="0" err="1"/>
              <a:t>get_i</a:t>
            </a:r>
            <a:r>
              <a:rPr lang="en-US" altLang="zh-CN" dirty="0"/>
              <a:t>()</a:t>
            </a:r>
            <a:r>
              <a:rPr lang="zh-CN" altLang="en-US" dirty="0"/>
              <a:t>，用于获取复数的实部和虚部。如此，当实例化</a:t>
            </a:r>
            <a:r>
              <a:rPr lang="en-US" altLang="zh-CN" dirty="0"/>
              <a:t>stack&lt;complex&gt;</a:t>
            </a:r>
            <a:r>
              <a:rPr lang="zh-CN" altLang="en-US" dirty="0"/>
              <a:t>时将按该特例版本的定义进行。</a:t>
            </a:r>
          </a:p>
          <a:p>
            <a:r>
              <a:rPr lang="zh-CN" altLang="en-US" dirty="0"/>
              <a:t>概括地说，当处理某一类模板中的可变类型</a:t>
            </a:r>
            <a:r>
              <a:rPr lang="en-US" altLang="zh-CN" dirty="0">
                <a:solidFill>
                  <a:srgbClr val="FF0000"/>
                </a:solidFill>
              </a:rPr>
              <a:t>T</a:t>
            </a:r>
            <a:r>
              <a:rPr lang="zh-CN" altLang="en-US" dirty="0"/>
              <a:t>型数据时，如果处理算法并不能对所有的</a:t>
            </a:r>
            <a:r>
              <a:rPr lang="en-US" altLang="zh-CN" dirty="0">
                <a:solidFill>
                  <a:srgbClr val="FF0000"/>
                </a:solidFill>
              </a:rPr>
              <a:t>T</a:t>
            </a:r>
            <a:r>
              <a:rPr lang="zh-CN" altLang="en-US" dirty="0"/>
              <a:t>类型取值做统一的处理，此时可通过使用专门补充的所谓特例版本来对具有特殊性的那些</a:t>
            </a:r>
            <a:r>
              <a:rPr lang="en-US" altLang="zh-CN" dirty="0"/>
              <a:t>T</a:t>
            </a:r>
            <a:r>
              <a:rPr lang="zh-CN" altLang="en-US" dirty="0"/>
              <a:t>类型取值做特殊处理。</a:t>
            </a:r>
          </a:p>
        </p:txBody>
      </p:sp>
      <p:sp>
        <p:nvSpPr>
          <p:cNvPr id="4" name="矩形 3">
            <a:hlinkClick r:id="" action="ppaction://noaction"/>
            <a:extLst>
              <a:ext uri="{FF2B5EF4-FFF2-40B4-BE49-F238E27FC236}">
                <a16:creationId xmlns:a16="http://schemas.microsoft.com/office/drawing/2014/main" id="{534F3BC0-3F7E-4010-A4CD-CFDD5EA211C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C4FA19A-1DBE-4B58-AFBB-EFE1E4DDE0F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0BBB63FC-E931-4DD9-B4E7-59C78E6309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DC33ACD0-7F3D-4B01-8514-CC0CAD1D10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B0361AD-8617-4117-B5E6-86A20BB6A4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82E7DC5-7A17-4349-90DD-139744EA704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78E9ED0-560D-46BC-8DB6-A045972A98C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2A602C3-6381-48D8-A5EF-32013F2EB3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也可以对函数模板，或类模板的个别函数成员补充其“特例版本”定义。</a:t>
            </a:r>
          </a:p>
          <a:p>
            <a:r>
              <a:rPr lang="zh-CN" altLang="en-US" dirty="0"/>
              <a:t>例如，可将该例的</a:t>
            </a:r>
            <a:r>
              <a:rPr lang="en-US" altLang="zh-CN" dirty="0" err="1"/>
              <a:t>showtop</a:t>
            </a:r>
            <a:r>
              <a:rPr lang="zh-CN" altLang="en-US" dirty="0"/>
              <a:t>功能进一步划分，让</a:t>
            </a:r>
            <a:r>
              <a:rPr lang="en-US" altLang="zh-CN" dirty="0" err="1"/>
              <a:t>showtop</a:t>
            </a:r>
            <a:r>
              <a:rPr lang="zh-CN" altLang="en-US" dirty="0"/>
              <a:t>调用另一个新增加的</a:t>
            </a:r>
            <a:r>
              <a:rPr lang="en-US" altLang="zh-CN" dirty="0"/>
              <a:t>show</a:t>
            </a:r>
            <a:r>
              <a:rPr lang="zh-CN" altLang="en-US" dirty="0"/>
              <a:t>函数，而由</a:t>
            </a:r>
            <a:r>
              <a:rPr lang="en-US" altLang="zh-CN" dirty="0"/>
              <a:t>show</a:t>
            </a:r>
            <a:r>
              <a:rPr lang="zh-CN" altLang="en-US" dirty="0"/>
              <a:t>函数具体考虑对两种情况的处理：一种处理可直接通过运算符“</a:t>
            </a:r>
            <a:r>
              <a:rPr lang="en-US" altLang="zh-CN" dirty="0"/>
              <a:t>&lt;&lt;”</a:t>
            </a:r>
            <a:r>
              <a:rPr lang="zh-CN" altLang="en-US" dirty="0"/>
              <a:t>来显示的数据，另一种“特例版本”专用于处理</a:t>
            </a:r>
            <a:r>
              <a:rPr lang="en-US" altLang="zh-CN" dirty="0"/>
              <a:t>complex</a:t>
            </a:r>
            <a:r>
              <a:rPr lang="zh-CN" altLang="en-US" dirty="0"/>
              <a:t>类型的数据。</a:t>
            </a:r>
          </a:p>
        </p:txBody>
      </p:sp>
      <p:sp>
        <p:nvSpPr>
          <p:cNvPr id="4" name="矩形 3">
            <a:hlinkClick r:id="" action="ppaction://noaction"/>
            <a:extLst>
              <a:ext uri="{FF2B5EF4-FFF2-40B4-BE49-F238E27FC236}">
                <a16:creationId xmlns:a16="http://schemas.microsoft.com/office/drawing/2014/main" id="{15FAB245-0731-4D57-B3C3-05B1AF629F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E3CCB919-E52B-4F6A-B79F-2EE309AF23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175013DF-1103-409F-9925-DC5A3CEC036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372AAA6A-2FA5-4262-8AF4-5109ADAF446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232BD7FC-D63A-442D-97D3-509C7C9C18E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E3493485-0E46-404C-B439-026AC95B4D0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37E7390-B468-4331-B490-0909CF5812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A3888C35-0A4F-4008-9B92-E0FACB0D7F1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complex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复数类型</a:t>
            </a:r>
            <a:r>
              <a:rPr lang="en-US" altLang="zh-CN" sz="2400" b="1" dirty="0">
                <a:solidFill>
                  <a:srgbClr val="00B050"/>
                </a:solidFill>
                <a:latin typeface="Courier New" panose="02070309020205020404" pitchFamily="49" charset="0"/>
                <a:cs typeface="Courier New" panose="02070309020205020404" pitchFamily="49" charset="0"/>
              </a:rPr>
              <a:t>complex</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real, image;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stack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data [20];</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top;</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6699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显示栈顶数据</a:t>
            </a:r>
          </a:p>
          <a:p>
            <a:pPr>
              <a:spcBef>
                <a:spcPts val="0"/>
              </a:spcBef>
              <a:buNone/>
            </a:pPr>
            <a:r>
              <a:rPr lang="zh-CN" altLang="en-US" sz="2400" b="1" dirty="0">
                <a:latin typeface="Courier New" panose="02070309020205020404" pitchFamily="49" charset="0"/>
                <a:cs typeface="Courier New" panose="02070309020205020404" pitchFamily="49" charset="0"/>
              </a:rPr>
              <a:t>    ...</a:t>
            </a:r>
          </a:p>
          <a:p>
            <a:pPr>
              <a:spcBef>
                <a:spcPts val="0"/>
              </a:spcBef>
              <a:buNone/>
            </a:pPr>
            <a:r>
              <a:rPr lang="zh-CN" altLang="en-US" sz="24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47146CB1-45C0-4E0F-8602-6042340E02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16E8B41E-868D-4EF0-9295-15880E28C04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4BABD89E-2E56-48FE-B330-25C03F008E1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9D87A116-1604-4180-A30A-B8452652EA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BFFF5EDB-D839-4503-925B-2E7C7902FC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342643F-BBE6-49CC-9602-A83AB84884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C37AD62-9787-42E2-B78C-1A4E00275D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772D93BA-C773-4A2A-B733-1147FC658A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07288"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通用的</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//T</a:t>
            </a:r>
            <a:r>
              <a:rPr lang="zh-CN" altLang="en-US" sz="2400" b="1" dirty="0">
                <a:solidFill>
                  <a:srgbClr val="00B050"/>
                </a:solidFill>
                <a:latin typeface="Courier New" panose="02070309020205020404" pitchFamily="49" charset="0"/>
                <a:cs typeface="Courier New" panose="02070309020205020404" pitchFamily="49" charset="0"/>
              </a:rPr>
              <a:t>类型数据，可直接通过“&lt;&lt;”来一次性输出的数据</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 </a:t>
            </a:r>
            <a:r>
              <a:rPr lang="en-US" altLang="zh-CN" sz="2400" b="1" dirty="0">
                <a:latin typeface="Courier New" panose="02070309020205020404" pitchFamily="49" charset="0"/>
                <a:cs typeface="Courier New" panose="02070309020205020404" pitchFamily="49" charset="0"/>
              </a:rPr>
              <a:t>(top==0)</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else</a:t>
            </a:r>
            <a:endParaRPr lang="en-US" altLang="zh-CN" sz="2400" b="1" dirty="0">
              <a:solidFill>
                <a:srgbClr val="FF00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:"&lt;&lt;data[top-1]&lt;&lt;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9FD6DDF-3704-40B4-B92B-C19205C3168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31AFE087-952F-41CA-9858-38F9130AE0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F5723627-B339-450F-954E-629B9E3E92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FE96B4E1-ABCE-4C94-99B6-6E8D3DF3BA6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8915A7B1-76B8-4B87-8287-16A0367117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0B903CFD-1749-4AB2-893D-272344D76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DBA9B31-6D5D-46BB-A65A-15EAFDC4FD8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46895361-3577-488A-943A-D26223B0768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686800" cy="512784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专用于</a:t>
            </a:r>
            <a:r>
              <a:rPr lang="en-US" altLang="zh-CN" sz="2400" b="1" dirty="0">
                <a:solidFill>
                  <a:srgbClr val="00B050"/>
                </a:solidFill>
                <a:latin typeface="Courier New" panose="02070309020205020404" pitchFamily="49" charset="0"/>
                <a:cs typeface="Courier New" panose="02070309020205020404" pitchFamily="49" charset="0"/>
              </a:rPr>
              <a:t>complex</a:t>
            </a:r>
            <a:r>
              <a:rPr lang="zh-CN" altLang="en-US" sz="2400" b="1" dirty="0">
                <a:solidFill>
                  <a:srgbClr val="00B050"/>
                </a:solidFill>
                <a:latin typeface="Courier New" panose="02070309020205020404" pitchFamily="49" charset="0"/>
                <a:cs typeface="Courier New" panose="02070309020205020404" pitchFamily="49" charset="0"/>
              </a:rPr>
              <a:t>类型的</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显示栈顶的那一个</a:t>
            </a:r>
            <a:r>
              <a:rPr lang="en-US" altLang="zh-CN" sz="2400" b="1" dirty="0">
                <a:solidFill>
                  <a:srgbClr val="00B050"/>
                </a:solidFill>
                <a:latin typeface="Courier New" panose="02070309020205020404" pitchFamily="49" charset="0"/>
                <a:cs typeface="Courier New" panose="02070309020205020404" pitchFamily="49" charset="0"/>
              </a:rPr>
              <a:t>complex</a:t>
            </a:r>
            <a:r>
              <a:rPr lang="zh-CN" altLang="en-US" sz="2400" b="1" dirty="0">
                <a:solidFill>
                  <a:srgbClr val="00B050"/>
                </a:solidFill>
                <a:latin typeface="Courier New" panose="02070309020205020404" pitchFamily="49" charset="0"/>
                <a:cs typeface="Courier New" panose="02070309020205020404" pitchFamily="49" charset="0"/>
              </a:rPr>
              <a:t>型数据，它不可直接通过</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“&lt;&lt;”一次性输出!</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 </a:t>
            </a:r>
            <a:r>
              <a:rPr lang="en-US" altLang="zh-CN" sz="2400" b="1" dirty="0">
                <a:latin typeface="Courier New" panose="02070309020205020404" pitchFamily="49" charset="0"/>
                <a:cs typeface="Courier New" panose="02070309020205020404" pitchFamily="49" charset="0"/>
              </a:rPr>
              <a:t>(top==0)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else</a:t>
            </a:r>
            <a:endParaRPr lang="en-US" altLang="zh-CN" sz="2400" b="1" dirty="0">
              <a:solidFill>
                <a:srgbClr val="FF00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:"&lt;&lt;data[top-1].</a:t>
            </a:r>
            <a:r>
              <a:rPr lang="en-US" altLang="zh-CN" sz="2400" b="1" dirty="0" err="1">
                <a:latin typeface="Courier New" panose="02070309020205020404" pitchFamily="49" charset="0"/>
                <a:cs typeface="Courier New" panose="02070309020205020404" pitchFamily="49" charset="0"/>
              </a:rPr>
              <a:t>get_r</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&lt;&lt;","&lt;&lt;data[top-1].</a:t>
            </a:r>
            <a:r>
              <a:rPr lang="en-US" altLang="zh-CN" sz="2400" b="1" dirty="0" err="1">
                <a:latin typeface="Courier New" panose="02070309020205020404" pitchFamily="49" charset="0"/>
                <a:cs typeface="Courier New" panose="02070309020205020404" pitchFamily="49" charset="0"/>
              </a:rPr>
              <a:t>get_i</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70DE2406-19FD-462E-BA3D-79B8EDD6F7E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DE23F974-8D3C-4F87-B82F-B418EEB2250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61A382B4-FCAE-48A9-9243-D7E2F46596F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D5042F5B-829B-421A-B464-C61DA3E6637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6E9388F5-B798-4051-AC71-D29511C37B3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C97C789-8B10-4031-946E-C0B873D8D33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580DD84-7622-4EC7-8437-CC5AD640E3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B7FD03E-CE82-4695-A769-DF5F250C755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376090"/>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 s1;</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s1.push(2*</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压入”：2,4,6,8,10,12 (栈顶为12)</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s1.showtop();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调用模板中通用的</a:t>
            </a:r>
            <a:r>
              <a:rPr lang="en-US" altLang="zh-CN" sz="2400" b="1" dirty="0" err="1">
                <a:solidFill>
                  <a:srgbClr val="00B050"/>
                </a:solidFill>
                <a:latin typeface="Courier New" panose="02070309020205020404" pitchFamily="49" charset="0"/>
                <a:cs typeface="Courier New" panose="02070309020205020404" pitchFamily="49" charset="0"/>
              </a:rPr>
              <a:t>showtop</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chemeClr val="hlink"/>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 s1c;</a:t>
            </a:r>
          </a:p>
          <a:p>
            <a:pPr>
              <a:spcBef>
                <a:spcPts val="0"/>
              </a:spcBef>
              <a:buNone/>
            </a:pPr>
            <a:r>
              <a:rPr lang="en-US" altLang="zh-CN" sz="2400" b="1" dirty="0">
                <a:latin typeface="Courier New" panose="02070309020205020404" pitchFamily="49" charset="0"/>
                <a:cs typeface="Courier New" panose="02070309020205020404" pitchFamily="49" charset="0"/>
              </a:rPr>
              <a:t>	complex c1(1.1, 1.111), c2(2.2, 2.222);</a:t>
            </a:r>
          </a:p>
          <a:p>
            <a:pPr>
              <a:spcBef>
                <a:spcPts val="0"/>
              </a:spcBef>
              <a:buNone/>
            </a:pPr>
            <a:r>
              <a:rPr lang="en-US" altLang="zh-CN" sz="2400" b="1" dirty="0">
                <a:latin typeface="Courier New" panose="02070309020205020404" pitchFamily="49" charset="0"/>
                <a:cs typeface="Courier New" panose="02070309020205020404" pitchFamily="49" charset="0"/>
              </a:rPr>
              <a:t>	s1c.push(c1);</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s1c.push(c2);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压入”复数</a:t>
            </a:r>
            <a:r>
              <a:rPr lang="en-US" altLang="zh-CN" sz="2400" b="1" dirty="0">
                <a:solidFill>
                  <a:srgbClr val="00B050"/>
                </a:solidFill>
                <a:latin typeface="Courier New" panose="02070309020205020404" pitchFamily="49" charset="0"/>
                <a:cs typeface="Courier New" panose="02070309020205020404" pitchFamily="49" charset="0"/>
              </a:rPr>
              <a:t>c2 (</a:t>
            </a:r>
            <a:r>
              <a:rPr lang="zh-CN" altLang="en-US" sz="2400" b="1" dirty="0">
                <a:solidFill>
                  <a:srgbClr val="00B050"/>
                </a:solidFill>
                <a:latin typeface="Courier New" panose="02070309020205020404" pitchFamily="49" charset="0"/>
                <a:cs typeface="Courier New" panose="02070309020205020404" pitchFamily="49" charset="0"/>
              </a:rPr>
              <a:t>处于栈顶)</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s1c.showtop();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调用专门补充的“特例函数”</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79B8D49-BF1F-460E-815E-81C9182F9E9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5" name="矩形 4">
            <a:hlinkClick r:id="" action="ppaction://noaction"/>
            <a:extLst>
              <a:ext uri="{FF2B5EF4-FFF2-40B4-BE49-F238E27FC236}">
                <a16:creationId xmlns:a16="http://schemas.microsoft.com/office/drawing/2014/main" id="{7991AB7B-1185-4C0D-9625-CBADF7343F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6" name="矩形 5">
            <a:hlinkClick r:id="" action="ppaction://noaction"/>
            <a:extLst>
              <a:ext uri="{FF2B5EF4-FFF2-40B4-BE49-F238E27FC236}">
                <a16:creationId xmlns:a16="http://schemas.microsoft.com/office/drawing/2014/main" id="{A4B04063-BDE7-4520-A224-A31E39B15F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 name="矩形 6">
            <a:hlinkClick r:id="" action="ppaction://noaction"/>
            <a:extLst>
              <a:ext uri="{FF2B5EF4-FFF2-40B4-BE49-F238E27FC236}">
                <a16:creationId xmlns:a16="http://schemas.microsoft.com/office/drawing/2014/main" id="{60B8B6ED-5E82-4D56-82DF-87D86FECD29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8" name="矩形 7">
            <a:hlinkClick r:id="rId2" action="ppaction://hlinksldjump"/>
            <a:extLst>
              <a:ext uri="{FF2B5EF4-FFF2-40B4-BE49-F238E27FC236}">
                <a16:creationId xmlns:a16="http://schemas.microsoft.com/office/drawing/2014/main" id="{C0A64BCC-A905-4173-8B36-668D606928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0941955-05EF-4F66-A30A-B30F077FDD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61D68E10-18CD-47A9-A14E-5E244CA5C6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5B113A0-FE00-4712-9A21-FF75CE104B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914400" y="1178719"/>
            <a:ext cx="7315200" cy="1607344"/>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dirty="0">
                <a:solidFill>
                  <a:srgbClr val="000000"/>
                </a:solidFill>
              </a:rPr>
              <a:t>建立类模板对象的实例化过程为</a:t>
            </a:r>
            <a:r>
              <a:rPr lang="en-US" altLang="zh-CN" sz="4000" dirty="0">
                <a:solidFill>
                  <a:srgbClr val="000000"/>
                </a:solidFill>
              </a:rPr>
              <a:t>:</a:t>
            </a:r>
          </a:p>
        </p:txBody>
      </p:sp>
      <p:sp>
        <p:nvSpPr>
          <p:cNvPr id="4" name="矩形 3"/>
          <p:cNvSpPr/>
          <p:nvPr>
            <p:custDataLst>
              <p:tags r:id="rId3"/>
            </p:custDataLst>
          </p:nvPr>
        </p:nvSpPr>
        <p:spPr>
          <a:xfrm>
            <a:off x="1828800" y="2946798"/>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0000"/>
                </a:solidFill>
              </a:rPr>
              <a:t>基类 </a:t>
            </a:r>
            <a:r>
              <a:rPr lang="en-US" altLang="zh-CN" sz="2800" dirty="0">
                <a:solidFill>
                  <a:srgbClr val="000000"/>
                </a:solidFill>
              </a:rPr>
              <a:t>-&gt; </a:t>
            </a:r>
            <a:r>
              <a:rPr lang="zh-CN" altLang="en-US" sz="2800" dirty="0">
                <a:solidFill>
                  <a:srgbClr val="000000"/>
                </a:solidFill>
              </a:rPr>
              <a:t>派生类</a:t>
            </a:r>
          </a:p>
        </p:txBody>
      </p:sp>
      <p:sp>
        <p:nvSpPr>
          <p:cNvPr id="5" name="矩形 4"/>
          <p:cNvSpPr/>
          <p:nvPr>
            <p:custDataLst>
              <p:tags r:id="rId4"/>
            </p:custDataLst>
          </p:nvPr>
        </p:nvSpPr>
        <p:spPr>
          <a:xfrm>
            <a:off x="1828800" y="3589735"/>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0000"/>
                </a:solidFill>
              </a:rPr>
              <a:t>构造函数 </a:t>
            </a:r>
            <a:r>
              <a:rPr lang="en-US" altLang="zh-CN" sz="2800" dirty="0">
                <a:solidFill>
                  <a:srgbClr val="000000"/>
                </a:solidFill>
              </a:rPr>
              <a:t>-&gt; </a:t>
            </a:r>
            <a:r>
              <a:rPr lang="zh-CN" altLang="en-US" sz="2800" dirty="0">
                <a:solidFill>
                  <a:srgbClr val="000000"/>
                </a:solidFill>
              </a:rPr>
              <a:t>对象</a:t>
            </a:r>
          </a:p>
        </p:txBody>
      </p:sp>
      <p:sp>
        <p:nvSpPr>
          <p:cNvPr id="6" name="矩形 5"/>
          <p:cNvSpPr/>
          <p:nvPr>
            <p:custDataLst>
              <p:tags r:id="rId5"/>
            </p:custDataLst>
          </p:nvPr>
        </p:nvSpPr>
        <p:spPr>
          <a:xfrm>
            <a:off x="1860884" y="4232673"/>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0000"/>
                </a:solidFill>
              </a:rPr>
              <a:t>模板类 </a:t>
            </a:r>
            <a:r>
              <a:rPr lang="en-US" altLang="zh-CN" sz="2800" dirty="0">
                <a:solidFill>
                  <a:srgbClr val="000000"/>
                </a:solidFill>
              </a:rPr>
              <a:t>-&gt; </a:t>
            </a:r>
            <a:r>
              <a:rPr lang="zh-CN" altLang="en-US" sz="2800" dirty="0">
                <a:solidFill>
                  <a:srgbClr val="000000"/>
                </a:solidFill>
              </a:rPr>
              <a:t>对象</a:t>
            </a:r>
          </a:p>
        </p:txBody>
      </p:sp>
      <p:sp>
        <p:nvSpPr>
          <p:cNvPr id="7" name="矩形 6"/>
          <p:cNvSpPr/>
          <p:nvPr>
            <p:custDataLst>
              <p:tags r:id="rId6"/>
            </p:custDataLst>
          </p:nvPr>
        </p:nvSpPr>
        <p:spPr>
          <a:xfrm>
            <a:off x="1828800" y="4875610"/>
            <a:ext cx="6400800" cy="482203"/>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0000"/>
                </a:solidFill>
              </a:rPr>
              <a:t>模板类 </a:t>
            </a:r>
            <a:r>
              <a:rPr lang="en-US" altLang="zh-CN" sz="2800" dirty="0">
                <a:solidFill>
                  <a:srgbClr val="000000"/>
                </a:solidFill>
              </a:rPr>
              <a:t>-&gt; </a:t>
            </a:r>
            <a:r>
              <a:rPr lang="zh-CN" altLang="en-US" sz="2800" dirty="0">
                <a:solidFill>
                  <a:srgbClr val="000000"/>
                </a:solidFill>
              </a:rPr>
              <a:t>模板函数</a:t>
            </a:r>
          </a:p>
        </p:txBody>
      </p:sp>
      <p:sp>
        <p:nvSpPr>
          <p:cNvPr id="8" name="椭圆 7"/>
          <p:cNvSpPr>
            <a:spLocks noChangeAspect="1"/>
          </p:cNvSpPr>
          <p:nvPr>
            <p:custDataLst>
              <p:tags r:id="rId7"/>
            </p:custDataLst>
          </p:nvPr>
        </p:nvSpPr>
        <p:spPr>
          <a:xfrm>
            <a:off x="1178719" y="2995017"/>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rPr>
              <a:t>A</a:t>
            </a:r>
            <a:endParaRPr lang="zh-CN" altLang="en-US">
              <a:solidFill>
                <a:srgbClr val="FFFFFF"/>
              </a:solidFill>
            </a:endParaRPr>
          </a:p>
        </p:txBody>
      </p:sp>
      <p:sp>
        <p:nvSpPr>
          <p:cNvPr id="9" name="椭圆 8"/>
          <p:cNvSpPr>
            <a:spLocks noChangeAspect="1"/>
          </p:cNvSpPr>
          <p:nvPr>
            <p:custDataLst>
              <p:tags r:id="rId8"/>
            </p:custDataLst>
          </p:nvPr>
        </p:nvSpPr>
        <p:spPr>
          <a:xfrm>
            <a:off x="1178719" y="3637954"/>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rPr>
              <a:t>B</a:t>
            </a:r>
            <a:endParaRPr lang="zh-CN" altLang="en-US">
              <a:solidFill>
                <a:srgbClr val="FFFFFF"/>
              </a:solidFill>
            </a:endParaRPr>
          </a:p>
        </p:txBody>
      </p:sp>
      <p:sp>
        <p:nvSpPr>
          <p:cNvPr id="10" name="椭圆 9"/>
          <p:cNvSpPr>
            <a:spLocks noChangeAspect="1"/>
          </p:cNvSpPr>
          <p:nvPr>
            <p:custDataLst>
              <p:tags r:id="rId9"/>
            </p:custDataLst>
          </p:nvPr>
        </p:nvSpPr>
        <p:spPr>
          <a:xfrm>
            <a:off x="1178719" y="4280892"/>
            <a:ext cx="385763" cy="385763"/>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rPr>
              <a:t>C</a:t>
            </a:r>
            <a:endParaRPr lang="zh-CN" altLang="en-US">
              <a:solidFill>
                <a:srgbClr val="FFFFFF"/>
              </a:solidFill>
            </a:endParaRPr>
          </a:p>
        </p:txBody>
      </p:sp>
      <p:sp>
        <p:nvSpPr>
          <p:cNvPr id="11" name="椭圆 10"/>
          <p:cNvSpPr>
            <a:spLocks noChangeAspect="1"/>
          </p:cNvSpPr>
          <p:nvPr>
            <p:custDataLst>
              <p:tags r:id="rId10"/>
            </p:custDataLst>
          </p:nvPr>
        </p:nvSpPr>
        <p:spPr>
          <a:xfrm>
            <a:off x="1178719" y="4923829"/>
            <a:ext cx="385763" cy="385763"/>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rPr>
              <a:t>D</a:t>
            </a:r>
            <a:endParaRPr lang="zh-CN" altLang="en-US">
              <a:solidFill>
                <a:srgbClr val="FFFFFF"/>
              </a:solidFill>
            </a:endParaRPr>
          </a:p>
        </p:txBody>
      </p:sp>
      <p:sp>
        <p:nvSpPr>
          <p:cNvPr id="12" name="圆角矩形 11"/>
          <p:cNvSpPr/>
          <p:nvPr>
            <p:custDataLst>
              <p:tags r:id="rId11"/>
            </p:custDataLst>
          </p:nvPr>
        </p:nvSpPr>
        <p:spPr>
          <a:xfrm>
            <a:off x="6686550" y="5518547"/>
            <a:ext cx="1157288" cy="308610"/>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a:solidFill>
                  <a:srgbClr val="FFFFFF"/>
                </a:solidFill>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7" name="TitleBackground"/>
            <p:cNvSpPr/>
            <p:nvPr>
              <p:custDataLst>
                <p:tags r:id="rId14"/>
              </p:custDataLst>
            </p:nvPr>
          </p:nvSpPr>
          <p:spPr bwMode="auto">
            <a:xfrm>
              <a:off x="0" y="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Times New Roman" pitchFamily="18" charset="0"/>
              </a:endParaRPr>
            </a:p>
          </p:txBody>
        </p:sp>
        <p:sp>
          <p:nvSpPr>
            <p:cNvPr id="13" name="ColorBlock"/>
            <p:cNvSpPr/>
            <p:nvPr>
              <p:custDataLst>
                <p:tags r:id="rId15"/>
              </p:custDataLst>
            </p:nvPr>
          </p:nvSpPr>
          <p:spPr>
            <a:xfrm>
              <a:off x="0" y="0"/>
              <a:ext cx="190500" cy="47625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254000" y="0"/>
              <a:ext cx="952500" cy="476250"/>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950">
                  <a:solidFill>
                    <a:srgbClr val="000000"/>
                  </a:solidFill>
                </a:rPr>
                <a:t>单选题</a:t>
              </a:r>
            </a:p>
          </p:txBody>
        </p:sp>
        <p:sp>
          <p:nvSpPr>
            <p:cNvPr id="18" name="TipText"/>
            <p:cNvSpPr txBox="1"/>
            <p:nvPr>
              <p:custDataLst>
                <p:tags r:id="rId17"/>
              </p:custDataLst>
            </p:nvPr>
          </p:nvSpPr>
          <p:spPr>
            <a:xfrm>
              <a:off x="1248093"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758403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58</a:t>
            </a:fld>
            <a:endParaRPr lang="zh-CN" altLang="en-US" dirty="0"/>
          </a:p>
        </p:txBody>
      </p:sp>
      <p:sp>
        <p:nvSpPr>
          <p:cNvPr id="6" name="TextBox 5"/>
          <p:cNvSpPr txBox="1"/>
          <p:nvPr>
            <p:custDataLst>
              <p:tags r:id="rId2"/>
            </p:custDataLst>
          </p:nvPr>
        </p:nvSpPr>
        <p:spPr>
          <a:xfrm>
            <a:off x="254000" y="1628800"/>
            <a:ext cx="7975600" cy="1149325"/>
          </a:xfrm>
          <a:prstGeom prst="rect">
            <a:avLst/>
          </a:prstGeom>
          <a:noFill/>
        </p:spPr>
        <p:txBody>
          <a:bodyPr vert="horz" wrap="square" rtlCol="0" anchor="ctr" anchorCtr="0">
            <a:noAutofit/>
          </a:bodyPr>
          <a:lstStyle/>
          <a:p>
            <a:r>
              <a:rPr lang="zh-CN" altLang="en-US" sz="2800" dirty="0"/>
              <a:t>关于类模板的静态数据成员，错误叙述的是</a:t>
            </a:r>
            <a:r>
              <a:rPr lang="en-US" altLang="zh-CN" sz="2800" dirty="0"/>
              <a:t>(</a:t>
            </a:r>
            <a:r>
              <a:rPr lang="en-US" altLang="zh-CN" sz="2800" u="sng" dirty="0"/>
              <a:t>          </a:t>
            </a:r>
            <a:r>
              <a:rPr lang="en-US" altLang="zh-CN" sz="2800" dirty="0"/>
              <a:t>)</a:t>
            </a:r>
            <a:r>
              <a:rPr lang="zh-CN" altLang="en-US" sz="2800" dirty="0"/>
              <a:t>。</a:t>
            </a:r>
            <a:endParaRPr lang="en-US" altLang="zh-CN" sz="2800" dirty="0"/>
          </a:p>
        </p:txBody>
      </p:sp>
      <p:sp>
        <p:nvSpPr>
          <p:cNvPr id="7" name="TextBox 6"/>
          <p:cNvSpPr txBox="1"/>
          <p:nvPr>
            <p:custDataLst>
              <p:tags r:id="rId3"/>
            </p:custDataLst>
          </p:nvPr>
        </p:nvSpPr>
        <p:spPr>
          <a:xfrm>
            <a:off x="965896" y="2786063"/>
            <a:ext cx="7975600" cy="642938"/>
          </a:xfrm>
          <a:prstGeom prst="rect">
            <a:avLst/>
          </a:prstGeom>
          <a:noFill/>
        </p:spPr>
        <p:txBody>
          <a:bodyPr vert="horz" rtlCol="0" anchor="ctr" anchorCtr="0">
            <a:noAutofit/>
          </a:bodyPr>
          <a:lstStyle/>
          <a:p>
            <a:r>
              <a:rPr lang="zh-CN" altLang="en-US" sz="2400" dirty="0">
                <a:solidFill>
                  <a:srgbClr val="000000"/>
                </a:solidFill>
                <a:latin typeface="Microsoft Yahei"/>
                <a:ea typeface="Microsoft Yahei"/>
                <a:sym typeface="Microsoft Yahei"/>
              </a:rPr>
              <a:t>一个类模板实例化的所有对象共享一个静态数据成员</a:t>
            </a:r>
          </a:p>
        </p:txBody>
      </p:sp>
      <p:sp>
        <p:nvSpPr>
          <p:cNvPr id="8" name="TextBox 7"/>
          <p:cNvSpPr txBox="1"/>
          <p:nvPr>
            <p:custDataLst>
              <p:tags r:id="rId4"/>
            </p:custDataLst>
          </p:nvPr>
        </p:nvSpPr>
        <p:spPr>
          <a:xfrm>
            <a:off x="965896" y="3643313"/>
            <a:ext cx="7975600" cy="642938"/>
          </a:xfrm>
          <a:prstGeom prst="rect">
            <a:avLst/>
          </a:prstGeom>
          <a:noFill/>
        </p:spPr>
        <p:txBody>
          <a:bodyPr vert="horz" rtlCol="0" anchor="ctr" anchorCtr="0">
            <a:noAutofit/>
          </a:bodyPr>
          <a:lstStyle/>
          <a:p>
            <a:r>
              <a:rPr lang="zh-CN" altLang="en-US" sz="2400" dirty="0">
                <a:solidFill>
                  <a:srgbClr val="000000"/>
                </a:solidFill>
                <a:latin typeface="Microsoft Yahei"/>
                <a:ea typeface="Microsoft Yahei"/>
                <a:sym typeface="Microsoft Yahei"/>
              </a:rPr>
              <a:t>每一个实例化的模板类都有自己的静态数据成员副本</a:t>
            </a:r>
          </a:p>
        </p:txBody>
      </p:sp>
      <p:sp>
        <p:nvSpPr>
          <p:cNvPr id="9" name="TextBox 8"/>
          <p:cNvSpPr txBox="1"/>
          <p:nvPr>
            <p:custDataLst>
              <p:tags r:id="rId5"/>
            </p:custDataLst>
          </p:nvPr>
        </p:nvSpPr>
        <p:spPr>
          <a:xfrm>
            <a:off x="965896" y="4500563"/>
            <a:ext cx="7975600" cy="642938"/>
          </a:xfrm>
          <a:prstGeom prst="rect">
            <a:avLst/>
          </a:prstGeom>
          <a:noFill/>
        </p:spPr>
        <p:txBody>
          <a:bodyPr vert="horz" rtlCol="0" anchor="ctr" anchorCtr="0">
            <a:noAutofit/>
          </a:bodyPr>
          <a:lstStyle/>
          <a:p>
            <a:r>
              <a:rPr lang="zh-CN" altLang="en-US" sz="2400" dirty="0">
                <a:solidFill>
                  <a:srgbClr val="000000"/>
                </a:solidFill>
                <a:latin typeface="Microsoft Yahei"/>
                <a:ea typeface="Microsoft Yahei"/>
                <a:sym typeface="Microsoft Yahei"/>
              </a:rPr>
              <a:t>一个模板类实例化的所有对象共享一个静态数据成员</a:t>
            </a:r>
          </a:p>
        </p:txBody>
      </p:sp>
      <p:sp>
        <p:nvSpPr>
          <p:cNvPr id="10" name="TextBox 9"/>
          <p:cNvSpPr txBox="1"/>
          <p:nvPr>
            <p:custDataLst>
              <p:tags r:id="rId6"/>
            </p:custDataLst>
          </p:nvPr>
        </p:nvSpPr>
        <p:spPr>
          <a:xfrm>
            <a:off x="965896" y="5357813"/>
            <a:ext cx="7975600" cy="642938"/>
          </a:xfrm>
          <a:prstGeom prst="rect">
            <a:avLst/>
          </a:prstGeom>
          <a:noFill/>
        </p:spPr>
        <p:txBody>
          <a:bodyPr vert="horz" rtlCol="0" anchor="ctr" anchorCtr="0">
            <a:noAutofit/>
          </a:bodyPr>
          <a:lstStyle/>
          <a:p>
            <a:r>
              <a:rPr lang="zh-CN" altLang="en-US" sz="2400" dirty="0">
                <a:solidFill>
                  <a:srgbClr val="000000"/>
                </a:solidFill>
                <a:latin typeface="Microsoft Yahei"/>
                <a:ea typeface="Microsoft Yahei"/>
                <a:sym typeface="Microsoft Yahei"/>
              </a:rPr>
              <a:t>类模板实例化的静态数据成员应该在文件范围内定义和初始化</a:t>
            </a:r>
          </a:p>
        </p:txBody>
      </p:sp>
      <p:sp>
        <p:nvSpPr>
          <p:cNvPr id="11" name="椭圆 10"/>
          <p:cNvSpPr>
            <a:spLocks noChangeAspect="1"/>
          </p:cNvSpPr>
          <p:nvPr>
            <p:custDataLst>
              <p:tags r:id="rId7"/>
            </p:custDataLst>
          </p:nvPr>
        </p:nvSpPr>
        <p:spPr>
          <a:xfrm>
            <a:off x="251520" y="2850356"/>
            <a:ext cx="640896"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a:solidFill>
                  <a:srgbClr val="FFFFFF"/>
                </a:solidFill>
                <a:latin typeface="Microsoft Yahei"/>
                <a:ea typeface="Microsoft Yahei"/>
                <a:sym typeface="Microsoft Yahei"/>
              </a:rPr>
              <a:t>A</a:t>
            </a:r>
            <a:endParaRPr lang="zh-CN" altLang="en-US" dirty="0">
              <a:solidFill>
                <a:srgbClr val="FFFFFF"/>
              </a:solidFill>
              <a:latin typeface="Microsoft Yahei"/>
              <a:ea typeface="Microsoft Yahei"/>
              <a:sym typeface="Microsoft Yahei"/>
            </a:endParaRPr>
          </a:p>
        </p:txBody>
      </p:sp>
      <p:sp>
        <p:nvSpPr>
          <p:cNvPr id="12" name="椭圆 11"/>
          <p:cNvSpPr>
            <a:spLocks noChangeAspect="1"/>
          </p:cNvSpPr>
          <p:nvPr>
            <p:custDataLst>
              <p:tags r:id="rId8"/>
            </p:custDataLst>
          </p:nvPr>
        </p:nvSpPr>
        <p:spPr>
          <a:xfrm>
            <a:off x="251520" y="3707606"/>
            <a:ext cx="640896"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latin typeface="Microsoft Yahei"/>
                <a:ea typeface="Microsoft Yahei"/>
                <a:sym typeface="Microsoft Yahei"/>
              </a:rPr>
              <a:t>B</a:t>
            </a:r>
            <a:endParaRPr lang="zh-CN" altLang="en-US">
              <a:solidFill>
                <a:srgbClr val="FFFFFF"/>
              </a:solidFill>
              <a:latin typeface="Microsoft Yahei"/>
              <a:ea typeface="Microsoft Yahei"/>
              <a:sym typeface="Microsoft Yahei"/>
            </a:endParaRPr>
          </a:p>
        </p:txBody>
      </p:sp>
      <p:sp>
        <p:nvSpPr>
          <p:cNvPr id="13" name="椭圆 12"/>
          <p:cNvSpPr>
            <a:spLocks noChangeAspect="1"/>
          </p:cNvSpPr>
          <p:nvPr>
            <p:custDataLst>
              <p:tags r:id="rId9"/>
            </p:custDataLst>
          </p:nvPr>
        </p:nvSpPr>
        <p:spPr>
          <a:xfrm>
            <a:off x="251520" y="4564856"/>
            <a:ext cx="640896"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dirty="0">
                <a:solidFill>
                  <a:srgbClr val="FFFFFF"/>
                </a:solidFill>
                <a:latin typeface="Microsoft Yahei"/>
                <a:ea typeface="Microsoft Yahei"/>
                <a:sym typeface="Microsoft Yahei"/>
              </a:rPr>
              <a:t>C</a:t>
            </a:r>
            <a:endParaRPr lang="zh-CN" altLang="en-US" dirty="0">
              <a:solidFill>
                <a:srgbClr val="FFFFFF"/>
              </a:solidFill>
              <a:latin typeface="Microsoft Yahei"/>
              <a:ea typeface="Microsoft Yahei"/>
              <a:sym typeface="Microsoft Yahei"/>
            </a:endParaRPr>
          </a:p>
        </p:txBody>
      </p:sp>
      <p:sp>
        <p:nvSpPr>
          <p:cNvPr id="14" name="椭圆 13"/>
          <p:cNvSpPr>
            <a:spLocks noChangeAspect="1"/>
          </p:cNvSpPr>
          <p:nvPr>
            <p:custDataLst>
              <p:tags r:id="rId10"/>
            </p:custDataLst>
          </p:nvPr>
        </p:nvSpPr>
        <p:spPr>
          <a:xfrm>
            <a:off x="251520" y="5422106"/>
            <a:ext cx="640896"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a:solidFill>
                  <a:srgbClr val="FFFFFF"/>
                </a:solidFill>
                <a:latin typeface="Microsoft Yahei"/>
                <a:ea typeface="Microsoft Yahei"/>
                <a:sym typeface="Microsoft Yahei"/>
              </a:rPr>
              <a:t>D</a:t>
            </a:r>
            <a:endParaRPr lang="zh-CN" altLang="en-US">
              <a:solidFill>
                <a:srgbClr val="FFFFFF"/>
              </a:solidFill>
              <a:latin typeface="Microsoft Yahei"/>
              <a:ea typeface="Microsoft Yahei"/>
              <a:sym typeface="Microsoft Yahei"/>
            </a:endParaRPr>
          </a:p>
        </p:txBody>
      </p:sp>
      <p:sp>
        <p:nvSpPr>
          <p:cNvPr id="15" name="圆角矩形 14"/>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p>
        </p:txBody>
      </p:sp>
      <p:grpSp>
        <p:nvGrpSpPr>
          <p:cNvPr id="20" name="组合 19"/>
          <p:cNvGrpSpPr/>
          <p:nvPr>
            <p:custDataLst>
              <p:tags r:id="rId12"/>
            </p:custDataLst>
          </p:nvPr>
        </p:nvGrpSpPr>
        <p:grpSpPr>
          <a:xfrm>
            <a:off x="0" y="0"/>
            <a:ext cx="9144000" cy="635000"/>
            <a:chOff x="0" y="-26504"/>
            <a:chExt cx="9144000" cy="635000"/>
          </a:xfrm>
        </p:grpSpPr>
        <p:sp>
          <p:nvSpPr>
            <p:cNvPr id="16" name="TitleBackground"/>
            <p:cNvSpPr/>
            <p:nvPr>
              <p:custDataLst>
                <p:tags r:id="rId14"/>
              </p:custDataLst>
            </p:nvPr>
          </p:nvSpPr>
          <p:spPr>
            <a:xfrm>
              <a:off x="0" y="-26504"/>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26504"/>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a:xfrm>
              <a:off x="254000" y="-26504"/>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单选题</a:t>
              </a:r>
            </a:p>
          </p:txBody>
        </p:sp>
        <p:sp>
          <p:nvSpPr>
            <p:cNvPr id="19" name="TipText"/>
            <p:cNvSpPr txBox="1"/>
            <p:nvPr>
              <p:custDataLst>
                <p:tags r:id="rId17"/>
              </p:custDataLst>
            </p:nvPr>
          </p:nvSpPr>
          <p:spPr>
            <a:xfrm>
              <a:off x="1525905" y="82716"/>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分</a:t>
              </a:r>
            </a:p>
          </p:txBody>
        </p:sp>
      </p:grpSp>
      <p:pic>
        <p:nvPicPr>
          <p:cNvPr id="5" name="图片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59522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59</a:t>
            </a:fld>
            <a:endParaRPr lang="zh-CN" altLang="en-US" dirty="0"/>
          </a:p>
        </p:txBody>
      </p:sp>
      <p:sp>
        <p:nvSpPr>
          <p:cNvPr id="6" name="TextBox 5"/>
          <p:cNvSpPr txBox="1"/>
          <p:nvPr>
            <p:custDataLst>
              <p:tags r:id="rId2"/>
            </p:custDataLst>
          </p:nvPr>
        </p:nvSpPr>
        <p:spPr>
          <a:xfrm>
            <a:off x="254000" y="1628800"/>
            <a:ext cx="7975600" cy="1149325"/>
          </a:xfrm>
          <a:prstGeom prst="rect">
            <a:avLst/>
          </a:prstGeom>
          <a:noFill/>
        </p:spPr>
        <p:txBody>
          <a:bodyPr vert="horz" wrap="square" rtlCol="0" anchor="ctr" anchorCtr="0">
            <a:noAutofit/>
          </a:bodyPr>
          <a:lstStyle/>
          <a:p>
            <a:r>
              <a:rPr lang="zh-CN" altLang="en-US" sz="2800" dirty="0"/>
              <a:t>若有如右图所示的类模板，以下正确的说明语句是 </a:t>
            </a:r>
            <a:r>
              <a:rPr lang="en-US" altLang="zh-CN" sz="2800" dirty="0"/>
              <a:t>(</a:t>
            </a:r>
            <a:r>
              <a:rPr lang="en-US" altLang="zh-CN" sz="2800" u="sng" dirty="0"/>
              <a:t>         </a:t>
            </a:r>
            <a:r>
              <a:rPr lang="en-US" altLang="zh-CN" sz="2800" dirty="0"/>
              <a:t>)</a:t>
            </a:r>
            <a:r>
              <a:rPr lang="zh-CN" altLang="en-US" sz="2800" dirty="0"/>
              <a:t>。</a:t>
            </a:r>
            <a:endParaRPr lang="en-US" altLang="zh-CN" sz="2800" dirty="0"/>
          </a:p>
        </p:txBody>
      </p:sp>
      <p:sp>
        <p:nvSpPr>
          <p:cNvPr id="7" name="TextBox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Tclass</a:t>
            </a:r>
            <a:r>
              <a:rPr lang="en-US" altLang="zh-CN" sz="2600" dirty="0">
                <a:solidFill>
                  <a:srgbClr val="000000"/>
                </a:solidFill>
                <a:latin typeface="Microsoft Yahei"/>
                <a:ea typeface="Microsoft Yahei"/>
                <a:sym typeface="Microsoft Yahei"/>
              </a:rPr>
              <a:t>(double) t(10);</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Tclass</a:t>
            </a:r>
            <a:r>
              <a:rPr lang="en-US" altLang="zh-CN" sz="2600" dirty="0">
                <a:solidFill>
                  <a:srgbClr val="000000"/>
                </a:solidFill>
                <a:latin typeface="Microsoft Yahei"/>
                <a:ea typeface="Microsoft Yahei"/>
                <a:sym typeface="Microsoft Yahei"/>
              </a:rPr>
              <a:t>&lt;double&gt; t(10);</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Tclass</a:t>
            </a:r>
            <a:r>
              <a:rPr lang="en-US" altLang="zh-CN" sz="2600" dirty="0">
                <a:solidFill>
                  <a:srgbClr val="000000"/>
                </a:solidFill>
                <a:latin typeface="Microsoft Yahei"/>
                <a:ea typeface="Microsoft Yahei"/>
                <a:sym typeface="Microsoft Yahei"/>
              </a:rPr>
              <a:t>&lt;0.5&gt; t(10);</a:t>
            </a:r>
            <a:endParaRPr lang="zh-CN" altLang="en-US" sz="2600" dirty="0">
              <a:solidFill>
                <a:srgbClr val="000000"/>
              </a:solidFill>
              <a:latin typeface="Microsoft Yahei"/>
              <a:ea typeface="Microsoft Yahei"/>
              <a:sym typeface="Microsoft Yahei"/>
            </a:endParaRPr>
          </a:p>
        </p:txBody>
      </p:sp>
      <p:sp>
        <p:nvSpPr>
          <p:cNvPr id="10" name="TextBox 9"/>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err="1">
                <a:solidFill>
                  <a:srgbClr val="000000"/>
                </a:solidFill>
                <a:latin typeface="Microsoft Yahei"/>
                <a:ea typeface="Microsoft Yahei"/>
                <a:sym typeface="Microsoft Yahei"/>
              </a:rPr>
              <a:t>Tclass</a:t>
            </a:r>
            <a:r>
              <a:rPr lang="zh-CN" altLang="en-US" sz="2600" dirty="0">
                <a:solidFill>
                  <a:srgbClr val="000000"/>
                </a:solidFill>
                <a:latin typeface="Microsoft Yahei"/>
                <a:ea typeface="Microsoft Yahei"/>
                <a:sym typeface="Microsoft Yahei"/>
              </a:rPr>
              <a:t> </a:t>
            </a:r>
            <a:r>
              <a:rPr lang="en-US" altLang="zh-CN" sz="2600" dirty="0">
                <a:solidFill>
                  <a:srgbClr val="000000"/>
                </a:solidFill>
                <a:latin typeface="Microsoft Yahei"/>
                <a:ea typeface="Microsoft Yahei"/>
                <a:sym typeface="Microsoft Yahei"/>
              </a:rPr>
              <a:t>t(10);</a:t>
            </a:r>
            <a:endParaRPr lang="zh-CN" altLang="en-US" sz="2600" dirty="0">
              <a:solidFill>
                <a:srgbClr val="000000"/>
              </a:solidFill>
              <a:latin typeface="Microsoft Yahei"/>
              <a:ea typeface="Microsoft Yahei"/>
              <a:sym typeface="Microsoft Yahei"/>
            </a:endParaRPr>
          </a:p>
        </p:txBody>
      </p:sp>
      <p:sp>
        <p:nvSpPr>
          <p:cNvPr id="11" name="椭圆 10"/>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a:ea typeface="Microsoft Yahei"/>
                <a:sym typeface="Microsoft Yahei"/>
              </a:rPr>
              <a:t>A</a:t>
            </a:r>
            <a:endParaRPr lang="zh-CN" altLang="en-US" sz="1600" dirty="0">
              <a:solidFill>
                <a:srgbClr val="FFFFFF"/>
              </a:solidFill>
              <a:latin typeface="Microsoft Yahei"/>
              <a:ea typeface="Microsoft Yahei"/>
              <a:sym typeface="Microsoft Yahei"/>
            </a:endParaRPr>
          </a:p>
        </p:txBody>
      </p:sp>
      <p:sp>
        <p:nvSpPr>
          <p:cNvPr id="12" name="椭圆 11"/>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dirty="0">
                <a:solidFill>
                  <a:srgbClr val="FFFFFF"/>
                </a:solidFill>
                <a:latin typeface="Microsoft Yahei"/>
                <a:ea typeface="Microsoft Yahei"/>
                <a:sym typeface="Microsoft Yahei"/>
              </a:rPr>
              <a:t>C</a:t>
            </a:r>
            <a:endParaRPr lang="zh-CN" altLang="en-US" sz="1600" dirty="0">
              <a:solidFill>
                <a:srgbClr val="FFFFFF"/>
              </a:solidFill>
              <a:latin typeface="Microsoft Yahei"/>
              <a:ea typeface="Microsoft Yahei"/>
              <a:sym typeface="Microsoft Yahei"/>
            </a:endParaRPr>
          </a:p>
        </p:txBody>
      </p:sp>
      <p:sp>
        <p:nvSpPr>
          <p:cNvPr id="14" name="椭圆 13"/>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5" name="圆角矩形 14"/>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a:solidFill>
                  <a:srgbClr val="FFFFFF"/>
                </a:solidFill>
                <a:latin typeface="Microsoft Yahei"/>
                <a:ea typeface="Microsoft Yahei"/>
                <a:sym typeface="Microsoft Yahei"/>
              </a:rPr>
              <a:t>提交</a:t>
            </a:r>
          </a:p>
        </p:txBody>
      </p:sp>
      <p:pic>
        <p:nvPicPr>
          <p:cNvPr id="3" name="图片 2">
            <a:extLst>
              <a:ext uri="{FF2B5EF4-FFF2-40B4-BE49-F238E27FC236}">
                <a16:creationId xmlns:a16="http://schemas.microsoft.com/office/drawing/2014/main" id="{ED2A928C-3BC2-4D7E-A7F3-81F49B10895C}"/>
              </a:ext>
            </a:extLst>
          </p:cNvPr>
          <p:cNvPicPr>
            <a:picLocks noChangeAspect="1"/>
          </p:cNvPicPr>
          <p:nvPr/>
        </p:nvPicPr>
        <p:blipFill>
          <a:blip r:embed="rId19"/>
          <a:stretch>
            <a:fillRect/>
          </a:stretch>
        </p:blipFill>
        <p:spPr>
          <a:xfrm>
            <a:off x="5500729" y="2493811"/>
            <a:ext cx="3389271" cy="3442645"/>
          </a:xfrm>
          <a:prstGeom prst="rect">
            <a:avLst/>
          </a:prstGeom>
        </p:spPr>
      </p:pic>
      <p:grpSp>
        <p:nvGrpSpPr>
          <p:cNvPr id="20" name="组合 19"/>
          <p:cNvGrpSpPr/>
          <p:nvPr>
            <p:custDataLst>
              <p:tags r:id="rId12"/>
            </p:custDataLst>
          </p:nvPr>
        </p:nvGrpSpPr>
        <p:grpSpPr>
          <a:xfrm>
            <a:off x="0" y="0"/>
            <a:ext cx="9144000" cy="635000"/>
            <a:chOff x="0" y="-26504"/>
            <a:chExt cx="9144000" cy="635000"/>
          </a:xfrm>
        </p:grpSpPr>
        <p:sp>
          <p:nvSpPr>
            <p:cNvPr id="16" name="TitleBackground"/>
            <p:cNvSpPr/>
            <p:nvPr>
              <p:custDataLst>
                <p:tags r:id="rId14"/>
              </p:custDataLst>
            </p:nvPr>
          </p:nvSpPr>
          <p:spPr>
            <a:xfrm>
              <a:off x="0" y="-26504"/>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26504"/>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a:xfrm>
              <a:off x="254000" y="-26504"/>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a:ea typeface="Microsoft Yahei"/>
                  <a:sym typeface="Microsoft Yahei"/>
                </a:rPr>
                <a:t>单选题</a:t>
              </a:r>
            </a:p>
          </p:txBody>
        </p:sp>
        <p:sp>
          <p:nvSpPr>
            <p:cNvPr id="19" name="TipText"/>
            <p:cNvSpPr txBox="1"/>
            <p:nvPr>
              <p:custDataLst>
                <p:tags r:id="rId17"/>
              </p:custDataLst>
            </p:nvPr>
          </p:nvSpPr>
          <p:spPr>
            <a:xfrm>
              <a:off x="1525905" y="82716"/>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a:ea typeface="Microsoft Yahei"/>
                  <a:sym typeface="Microsoft Yahei"/>
                </a:rPr>
                <a:t>1</a:t>
              </a:r>
              <a:r>
                <a:rPr lang="zh-CN" altLang="en-US" sz="2000">
                  <a:solidFill>
                    <a:srgbClr val="808080"/>
                  </a:solidFill>
                  <a:latin typeface="Microsoft Yahei"/>
                  <a:ea typeface="Microsoft Yahei"/>
                  <a:sym typeface="Microsoft Yahei"/>
                </a:rPr>
                <a:t>分</a:t>
              </a:r>
            </a:p>
          </p:txBody>
        </p:sp>
      </p:grpSp>
      <p:pic>
        <p:nvPicPr>
          <p:cNvPr id="5" name="图片 4"/>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8199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中定义完整的函数模板</a:t>
            </a:r>
            <a:r>
              <a:rPr lang="en-US" altLang="zh-CN" dirty="0"/>
              <a:t>max</a:t>
            </a:r>
            <a:r>
              <a:rPr lang="zh-CN" altLang="en-US" dirty="0"/>
              <a:t>时，格式如下</a:t>
            </a:r>
            <a:endParaRPr lang="en-US" altLang="zh-CN" dirty="0"/>
          </a:p>
          <a:p>
            <a:pPr>
              <a:lnSpc>
                <a:spcPct val="80000"/>
              </a:lnSpc>
              <a:buNone/>
            </a:pPr>
            <a:r>
              <a:rPr lang="en-US" altLang="zh-CN" dirty="0">
                <a:solidFill>
                  <a:schemeClr val="tx2"/>
                </a:solidFill>
                <a:latin typeface="宋体" panose="02010600030101010101" pitchFamily="2" charset="-122"/>
              </a:rPr>
              <a:t>	</a:t>
            </a:r>
          </a:p>
          <a:p>
            <a:pPr>
              <a:lnSpc>
                <a:spcPct val="80000"/>
              </a:lnSpc>
              <a:buNone/>
            </a:pPr>
            <a:r>
              <a:rPr lang="en-US" altLang="zh-CN" sz="2800" dirty="0">
                <a:solidFill>
                  <a:schemeClr val="tx2"/>
                </a:solidFill>
                <a:latin typeface="宋体" panose="02010600030101010101" pitchFamily="2" charset="-122"/>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template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&lt;</a:t>
            </a:r>
            <a:r>
              <a:rPr lang="en-US" altLang="zh-CN" sz="2800" b="1" dirty="0" err="1">
                <a:solidFill>
                  <a:srgbClr val="0000FF"/>
                </a:solidFill>
                <a:latin typeface="Courier New" panose="02070309020205020404" pitchFamily="49" charset="0"/>
                <a:cs typeface="Courier New" panose="02070309020205020404" pitchFamily="49" charset="0"/>
              </a:rPr>
              <a:t>typename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latin typeface="Courier New" panose="02070309020205020404" pitchFamily="49" charset="0"/>
                <a:cs typeface="Courier New" panose="02070309020205020404" pitchFamily="49" charset="0"/>
              </a:rPr>
              <a:t>&gt;</a:t>
            </a:r>
            <a:r>
              <a:rPr lang="en-US" altLang="zh-CN" sz="2800" b="1" dirty="0">
                <a:solidFill>
                  <a:schemeClr val="tx2"/>
                </a:solidFill>
                <a:latin typeface="Courier New" panose="02070309020205020404" pitchFamily="49" charset="0"/>
                <a:cs typeface="Courier New" panose="02070309020205020404" pitchFamily="49" charset="0"/>
              </a:rPr>
              <a:t>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 </a:t>
            </a:r>
            <a:r>
              <a:rPr lang="en-US" altLang="zh-CN" sz="2800" b="1" dirty="0">
                <a:latin typeface="Courier New" panose="02070309020205020404" pitchFamily="49" charset="0"/>
                <a:cs typeface="Courier New" panose="02070309020205020404" pitchFamily="49" charset="0"/>
              </a:rPr>
              <a:t>a,</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if</a:t>
            </a:r>
            <a:r>
              <a:rPr lang="en-US" altLang="zh-CN" sz="2800" b="1" dirty="0">
                <a:latin typeface="Courier New" panose="02070309020205020404" pitchFamily="49" charset="0"/>
                <a:cs typeface="Courier New" panose="02070309020205020404" pitchFamily="49" charset="0"/>
              </a:rPr>
              <a:t>(a&gt;b)</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return</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else</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80000"/>
              </a:lnSpc>
              <a:buNone/>
            </a:pPr>
            <a:r>
              <a:rPr lang="en-US" altLang="zh-CN" sz="2800" b="1" dirty="0">
                <a:latin typeface="Courier New" panose="02070309020205020404" pitchFamily="49" charset="0"/>
                <a:cs typeface="Courier New" panose="02070309020205020404" pitchFamily="49" charset="0"/>
              </a:rPr>
              <a:t>	}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DA2AFDFB-8D02-4301-8B6A-67FD8A8811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848829E0-AF3A-4DC6-AD64-F4CD2F2E8B7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2045897F-2D8E-4C6B-AC34-83F41BFC38D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89D9FADC-9E01-4D36-9B7E-73CE8B0F19F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ED9A30F2-354C-453C-A7CA-F772B93576A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4389771C-0710-437A-8BD0-C9E226AAB5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10AED80-C757-4713-BAA4-1F9E3B8852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FD5A74D9-FE10-40C8-9162-69054D1BAA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4071147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hidden="1">
            <a:extLst>
              <a:ext uri="{FF2B5EF4-FFF2-40B4-BE49-F238E27FC236}">
                <a16:creationId xmlns:a16="http://schemas.microsoft.com/office/drawing/2014/main" id="{8092DF9B-61A2-48CB-AC7B-746ED73A87FE}"/>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60</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3"/>
            </p:custDataLst>
          </p:nvPr>
        </p:nvSpPr>
        <p:spPr>
          <a:xfrm>
            <a:off x="990600" y="1684962"/>
            <a:ext cx="7315200" cy="4140485"/>
          </a:xfrm>
          <a:prstGeom prst="rect">
            <a:avLst/>
          </a:prstGeom>
          <a:noFill/>
        </p:spPr>
        <p:txBody>
          <a:bodyPr vert="horz" wrap="square" rtlCol="0" anchor="ctr" anchorCtr="0">
            <a:noAutofit/>
          </a:bodyPr>
          <a:lstStyle/>
          <a:p>
            <a:pPr lvl="0" defTabSz="914400">
              <a:defRPr/>
            </a:pPr>
            <a:r>
              <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下面程序的输出结果是</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r>
              <a:rPr kumimoji="0" lang="en-US" altLang="zh-CN"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0" lang="en-US" altLang="zh-CN"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p>
          <a:p>
            <a:pPr lvl="0" defTabSz="914400">
              <a:defRPr/>
            </a:pPr>
            <a:r>
              <a:rPr lang="en-US" altLang="zh-CN" sz="2800" dirty="0">
                <a:solidFill>
                  <a:prstClr val="black"/>
                </a:solidFill>
              </a:rPr>
              <a:t>#include&lt;iostream&gt;</a:t>
            </a:r>
          </a:p>
          <a:p>
            <a:pPr lvl="0" defTabSz="914400">
              <a:defRPr/>
            </a:pPr>
            <a:r>
              <a:rPr lang="en-US" altLang="zh-CN" sz="2800" dirty="0">
                <a:solidFill>
                  <a:prstClr val="black"/>
                </a:solidFill>
              </a:rPr>
              <a:t>template &lt;class T&gt;</a:t>
            </a:r>
          </a:p>
          <a:p>
            <a:pPr lvl="0" defTabSz="914400">
              <a:defRPr/>
            </a:pPr>
            <a:r>
              <a:rPr lang="en-US" altLang="zh-CN" sz="2800" dirty="0">
                <a:solidFill>
                  <a:prstClr val="black"/>
                </a:solidFill>
              </a:rPr>
              <a:t>T max(T x, T y)</a:t>
            </a:r>
          </a:p>
          <a:p>
            <a:pPr lvl="0" defTabSz="914400">
              <a:defRPr/>
            </a:pPr>
            <a:r>
              <a:rPr lang="en-US" altLang="zh-CN" sz="2800" dirty="0">
                <a:solidFill>
                  <a:prstClr val="black"/>
                </a:solidFill>
              </a:rPr>
              <a:t>{</a:t>
            </a:r>
          </a:p>
          <a:p>
            <a:pPr lvl="0" defTabSz="914400">
              <a:defRPr/>
            </a:pPr>
            <a:r>
              <a:rPr lang="en-US" altLang="zh-CN" sz="2800" dirty="0">
                <a:solidFill>
                  <a:prstClr val="black"/>
                </a:solidFill>
              </a:rPr>
              <a:t>return (x&gt;</a:t>
            </a:r>
            <a:r>
              <a:rPr lang="en-US" altLang="zh-CN" sz="2800" dirty="0" err="1">
                <a:solidFill>
                  <a:prstClr val="black"/>
                </a:solidFill>
              </a:rPr>
              <a:t>y?x:y</a:t>
            </a:r>
            <a:r>
              <a:rPr lang="en-US" altLang="zh-CN" sz="2800" dirty="0">
                <a:solidFill>
                  <a:prstClr val="black"/>
                </a:solidFill>
              </a:rPr>
              <a:t>);</a:t>
            </a:r>
          </a:p>
          <a:p>
            <a:pPr lvl="0" defTabSz="914400">
              <a:defRPr/>
            </a:pPr>
            <a:r>
              <a:rPr lang="en-US" altLang="zh-CN" sz="2800" dirty="0">
                <a:solidFill>
                  <a:prstClr val="black"/>
                </a:solidFill>
              </a:rPr>
              <a:t>}</a:t>
            </a:r>
          </a:p>
          <a:p>
            <a:pPr lvl="0" defTabSz="914400">
              <a:defRPr/>
            </a:pPr>
            <a:r>
              <a:rPr lang="en-US" altLang="zh-CN" sz="2800" dirty="0">
                <a:solidFill>
                  <a:prstClr val="black"/>
                </a:solidFill>
              </a:rPr>
              <a:t>void main()</a:t>
            </a:r>
          </a:p>
          <a:p>
            <a:pPr lvl="0" defTabSz="914400">
              <a:defRPr/>
            </a:pPr>
            <a:r>
              <a:rPr lang="en-US" altLang="zh-CN" sz="2800" dirty="0">
                <a:solidFill>
                  <a:prstClr val="black"/>
                </a:solidFill>
              </a:rPr>
              <a:t>{</a:t>
            </a:r>
          </a:p>
          <a:p>
            <a:pPr lvl="0" defTabSz="914400">
              <a:defRPr/>
            </a:pPr>
            <a:r>
              <a:rPr lang="en-US" altLang="zh-CN" sz="2800" dirty="0" err="1">
                <a:solidFill>
                  <a:prstClr val="black"/>
                </a:solidFill>
              </a:rPr>
              <a:t>cout</a:t>
            </a:r>
            <a:r>
              <a:rPr lang="en-US" altLang="zh-CN" sz="2800" dirty="0">
                <a:solidFill>
                  <a:prstClr val="black"/>
                </a:solidFill>
              </a:rPr>
              <a:t>&lt;&lt;max(2,5)&lt;&lt;“,”&lt;&lt;max(3.5,2.8)&lt;&lt;</a:t>
            </a:r>
            <a:r>
              <a:rPr lang="en-US" altLang="zh-CN" sz="2800" dirty="0" err="1">
                <a:solidFill>
                  <a:prstClr val="black"/>
                </a:solidFill>
              </a:rPr>
              <a:t>endl</a:t>
            </a:r>
            <a:r>
              <a:rPr lang="en-US" altLang="zh-CN" sz="2800" dirty="0">
                <a:solidFill>
                  <a:prstClr val="black"/>
                </a:solidFill>
              </a:rPr>
              <a:t>;</a:t>
            </a:r>
          </a:p>
          <a:p>
            <a:pPr lvl="0" defTabSz="914400">
              <a:defRPr/>
            </a:pPr>
            <a:r>
              <a:rPr lang="en-US" altLang="zh-CN" sz="2800" dirty="0">
                <a:solidFill>
                  <a:prstClr val="black"/>
                </a:solidFill>
              </a:rPr>
              <a:t>}</a:t>
            </a: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22" name="文本框 21" hidden="1">
            <a:extLst>
              <a:ext uri="{FF2B5EF4-FFF2-40B4-BE49-F238E27FC236}">
                <a16:creationId xmlns:a16="http://schemas.microsoft.com/office/drawing/2014/main" id="{E1F5C35C-CFB3-46AB-8F96-5D2E0CF147CF}"/>
              </a:ext>
            </a:extLst>
          </p:cNvPr>
          <p:cNvSpPr txBox="1"/>
          <p:nvPr>
            <p:custDataLst>
              <p:tags r:id="rId5"/>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3" name="文本框 22" hidden="1">
            <a:extLst>
              <a:ext uri="{FF2B5EF4-FFF2-40B4-BE49-F238E27FC236}">
                <a16:creationId xmlns:a16="http://schemas.microsoft.com/office/drawing/2014/main" id="{EA842BA2-72DE-4359-98A0-649EB1E2FEBC}"/>
              </a:ext>
            </a:extLst>
          </p:cNvPr>
          <p:cNvSpPr txBox="1"/>
          <p:nvPr>
            <p:custDataLst>
              <p:tags r:id="rId6"/>
            </p:custDataLst>
          </p:nvPr>
        </p:nvSpPr>
        <p:spPr>
          <a:xfrm>
            <a:off x="9779000" y="1270000"/>
            <a:ext cx="3332480" cy="1905000"/>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grpSp>
        <p:nvGrpSpPr>
          <p:cNvPr id="10" name="组合 9"/>
          <p:cNvGrpSpPr/>
          <p:nvPr>
            <p:custDataLst>
              <p:tags r:id="rId7"/>
            </p:custDataLst>
          </p:nvPr>
        </p:nvGrpSpPr>
        <p:grpSpPr>
          <a:xfrm>
            <a:off x="0" y="0"/>
            <a:ext cx="9144000" cy="635000"/>
            <a:chOff x="0" y="0"/>
            <a:chExt cx="9144000" cy="635000"/>
          </a:xfrm>
        </p:grpSpPr>
        <p:sp>
          <p:nvSpPr>
            <p:cNvPr id="6" name="TitleBackground"/>
            <p:cNvSpPr/>
            <p:nvPr>
              <p:custDataLst>
                <p:tags r:id="rId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77772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hidden="1">
            <a:extLst>
              <a:ext uri="{FF2B5EF4-FFF2-40B4-BE49-F238E27FC236}">
                <a16:creationId xmlns:a16="http://schemas.microsoft.com/office/drawing/2014/main" id="{8092DF9B-61A2-48CB-AC7B-746ED73A87FE}"/>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61</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3"/>
            </p:custDataLst>
          </p:nvPr>
        </p:nvSpPr>
        <p:spPr>
          <a:xfrm>
            <a:off x="990600" y="2608655"/>
            <a:ext cx="7315200" cy="2143125"/>
          </a:xfrm>
          <a:prstGeom prst="rect">
            <a:avLst/>
          </a:prstGeom>
          <a:noFill/>
        </p:spPr>
        <p:txBody>
          <a:bodyPr vert="horz" wrap="square" rtlCol="0" anchor="ctr" anchorCtr="0">
            <a:noAutofit/>
          </a:bodyPr>
          <a:lstStyle/>
          <a:p>
            <a:pPr lvl="0" defTabSz="914400">
              <a:defRPr/>
            </a:pPr>
            <a:r>
              <a:rPr kumimoji="0" lang="zh-CN" altLang="en-US"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下面程序的输出结果是</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r>
              <a:rPr kumimoji="0" lang="en-US" altLang="zh-CN"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6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0" lang="en-US" altLang="zh-CN" sz="26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p>
          <a:p>
            <a:pPr lvl="0" defTabSz="914400">
              <a:defRPr/>
            </a:pPr>
            <a:r>
              <a:rPr lang="en-US" altLang="zh-CN" sz="2800" dirty="0">
                <a:solidFill>
                  <a:prstClr val="black"/>
                </a:solidFill>
              </a:rPr>
              <a:t>#include&lt;iostream&gt;</a:t>
            </a:r>
          </a:p>
          <a:p>
            <a:pPr lvl="0" defTabSz="914400">
              <a:defRPr/>
            </a:pPr>
            <a:r>
              <a:rPr lang="en-US" altLang="zh-CN" sz="2800" dirty="0">
                <a:solidFill>
                  <a:prstClr val="black"/>
                </a:solidFill>
              </a:rPr>
              <a:t>template &lt;class T&gt;</a:t>
            </a:r>
          </a:p>
          <a:p>
            <a:pPr lvl="0" defTabSz="914400">
              <a:defRPr/>
            </a:pPr>
            <a:r>
              <a:rPr lang="en-US" altLang="zh-CN" sz="2800" dirty="0">
                <a:solidFill>
                  <a:prstClr val="black"/>
                </a:solidFill>
              </a:rPr>
              <a:t>T abs(T x, T y)</a:t>
            </a:r>
          </a:p>
          <a:p>
            <a:pPr lvl="0" defTabSz="914400">
              <a:defRPr/>
            </a:pPr>
            <a:r>
              <a:rPr lang="en-US" altLang="zh-CN" sz="2800" dirty="0">
                <a:solidFill>
                  <a:prstClr val="black"/>
                </a:solidFill>
              </a:rPr>
              <a:t>{</a:t>
            </a:r>
          </a:p>
          <a:p>
            <a:pPr lvl="0" defTabSz="914400">
              <a:defRPr/>
            </a:pPr>
            <a:r>
              <a:rPr lang="en-US" altLang="zh-CN" sz="2800" dirty="0">
                <a:solidFill>
                  <a:prstClr val="black"/>
                </a:solidFill>
              </a:rPr>
              <a:t>return (x&gt;0?x:-x);</a:t>
            </a:r>
          </a:p>
          <a:p>
            <a:pPr lvl="0" defTabSz="914400">
              <a:defRPr/>
            </a:pPr>
            <a:r>
              <a:rPr lang="en-US" altLang="zh-CN" sz="2800" dirty="0">
                <a:solidFill>
                  <a:prstClr val="black"/>
                </a:solidFill>
              </a:rPr>
              <a:t>}</a:t>
            </a:r>
          </a:p>
          <a:p>
            <a:pPr lvl="0" defTabSz="914400">
              <a:defRPr/>
            </a:pPr>
            <a:r>
              <a:rPr lang="en-US" altLang="zh-CN" sz="2800" dirty="0">
                <a:solidFill>
                  <a:prstClr val="black"/>
                </a:solidFill>
              </a:rPr>
              <a:t>void main()</a:t>
            </a:r>
          </a:p>
          <a:p>
            <a:pPr lvl="0" defTabSz="914400">
              <a:defRPr/>
            </a:pPr>
            <a:r>
              <a:rPr lang="en-US" altLang="zh-CN" sz="2800" dirty="0">
                <a:solidFill>
                  <a:prstClr val="black"/>
                </a:solidFill>
              </a:rPr>
              <a:t>{</a:t>
            </a:r>
          </a:p>
          <a:p>
            <a:pPr lvl="0" defTabSz="914400">
              <a:defRPr/>
            </a:pPr>
            <a:r>
              <a:rPr lang="en-US" altLang="zh-CN" sz="2800" dirty="0" err="1">
                <a:solidFill>
                  <a:prstClr val="black"/>
                </a:solidFill>
              </a:rPr>
              <a:t>cout</a:t>
            </a:r>
            <a:r>
              <a:rPr lang="en-US" altLang="zh-CN" sz="2800" dirty="0">
                <a:solidFill>
                  <a:prstClr val="black"/>
                </a:solidFill>
              </a:rPr>
              <a:t>&lt;&lt;abs(-3)&lt;&lt;“,”&lt;&lt;abs(-2.6)&lt;&lt;</a:t>
            </a:r>
            <a:r>
              <a:rPr lang="en-US" altLang="zh-CN" sz="2800" dirty="0" err="1">
                <a:solidFill>
                  <a:prstClr val="black"/>
                </a:solidFill>
              </a:rPr>
              <a:t>endl</a:t>
            </a:r>
            <a:r>
              <a:rPr lang="en-US" altLang="zh-CN" sz="2800" dirty="0">
                <a:solidFill>
                  <a:prstClr val="black"/>
                </a:solidFill>
              </a:rPr>
              <a:t>;</a:t>
            </a:r>
          </a:p>
          <a:p>
            <a:pPr lvl="0" defTabSz="914400">
              <a:defRPr/>
            </a:pPr>
            <a:r>
              <a:rPr lang="en-US" altLang="zh-CN" sz="2800" dirty="0">
                <a:solidFill>
                  <a:prstClr val="black"/>
                </a:solidFill>
              </a:rPr>
              <a:t>}</a:t>
            </a: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22" name="文本框 21" hidden="1">
            <a:extLst>
              <a:ext uri="{FF2B5EF4-FFF2-40B4-BE49-F238E27FC236}">
                <a16:creationId xmlns:a16="http://schemas.microsoft.com/office/drawing/2014/main" id="{E1F5C35C-CFB3-46AB-8F96-5D2E0CF147CF}"/>
              </a:ext>
            </a:extLst>
          </p:cNvPr>
          <p:cNvSpPr txBox="1"/>
          <p:nvPr>
            <p:custDataLst>
              <p:tags r:id="rId5"/>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3" name="文本框 22" hidden="1">
            <a:extLst>
              <a:ext uri="{FF2B5EF4-FFF2-40B4-BE49-F238E27FC236}">
                <a16:creationId xmlns:a16="http://schemas.microsoft.com/office/drawing/2014/main" id="{EA842BA2-72DE-4359-98A0-649EB1E2FEBC}"/>
              </a:ext>
            </a:extLst>
          </p:cNvPr>
          <p:cNvSpPr txBox="1"/>
          <p:nvPr>
            <p:custDataLst>
              <p:tags r:id="rId6"/>
            </p:custDataLst>
          </p:nvPr>
        </p:nvSpPr>
        <p:spPr>
          <a:xfrm>
            <a:off x="9779000" y="1270000"/>
            <a:ext cx="3332480" cy="1905000"/>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grpSp>
        <p:nvGrpSpPr>
          <p:cNvPr id="10" name="组合 9"/>
          <p:cNvGrpSpPr/>
          <p:nvPr>
            <p:custDataLst>
              <p:tags r:id="rId7"/>
            </p:custDataLst>
          </p:nvPr>
        </p:nvGrpSpPr>
        <p:grpSpPr>
          <a:xfrm>
            <a:off x="0" y="0"/>
            <a:ext cx="9144000" cy="635000"/>
            <a:chOff x="0" y="0"/>
            <a:chExt cx="9144000" cy="635000"/>
          </a:xfrm>
        </p:grpSpPr>
        <p:sp>
          <p:nvSpPr>
            <p:cNvPr id="6" name="TitleBackground"/>
            <p:cNvSpPr/>
            <p:nvPr>
              <p:custDataLst>
                <p:tags r:id="rId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2</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0939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62</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2"/>
            </p:custDataLst>
          </p:nvPr>
        </p:nvSpPr>
        <p:spPr>
          <a:xfrm>
            <a:off x="-25524" y="2564904"/>
            <a:ext cx="5461620" cy="2332513"/>
          </a:xfrm>
          <a:prstGeom prst="rect">
            <a:avLst/>
          </a:prstGeom>
          <a:noFill/>
        </p:spPr>
        <p:txBody>
          <a:bodyPr vert="horz" wrap="square" rtlCol="0" anchor="ctr" anchorCtr="0">
            <a:noAutofit/>
          </a:bodyPr>
          <a:lstStyle/>
          <a:p>
            <a:pPr lvl="0" defTabSz="914400">
              <a:defRPr/>
            </a:pP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下面程序的输出结果是</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p>
          <a:p>
            <a:pPr lvl="0" defTabSz="914400">
              <a:defRPr/>
            </a:pPr>
            <a:r>
              <a:rPr lang="en-US" altLang="zh-CN" sz="2400" dirty="0">
                <a:solidFill>
                  <a:prstClr val="black"/>
                </a:solidFill>
              </a:rPr>
              <a:t>#include&lt;iostream&gt;</a:t>
            </a:r>
          </a:p>
          <a:p>
            <a:pPr lvl="0" defTabSz="914400">
              <a:defRPr/>
            </a:pPr>
            <a:r>
              <a:rPr lang="en-US" altLang="zh-CN" sz="2400" dirty="0">
                <a:solidFill>
                  <a:prstClr val="black"/>
                </a:solidFill>
              </a:rPr>
              <a:t>template &lt;class T&gt;</a:t>
            </a:r>
          </a:p>
          <a:p>
            <a:pPr lvl="0" defTabSz="914400">
              <a:defRPr/>
            </a:pPr>
            <a:r>
              <a:rPr lang="en-US" altLang="zh-CN" sz="2400" dirty="0">
                <a:solidFill>
                  <a:prstClr val="black"/>
                </a:solidFill>
              </a:rPr>
              <a:t>class Sample{</a:t>
            </a:r>
          </a:p>
          <a:p>
            <a:pPr lvl="0" defTabSz="914400">
              <a:defRPr/>
            </a:pPr>
            <a:r>
              <a:rPr lang="en-US" altLang="zh-CN" sz="2400" dirty="0">
                <a:solidFill>
                  <a:prstClr val="black"/>
                </a:solidFill>
              </a:rPr>
              <a:t>  T n;</a:t>
            </a:r>
          </a:p>
          <a:p>
            <a:pPr lvl="0" defTabSz="914400">
              <a:defRPr/>
            </a:pPr>
            <a:r>
              <a:rPr lang="en-US" altLang="zh-CN" sz="2400" dirty="0">
                <a:solidFill>
                  <a:prstClr val="black"/>
                </a:solidFill>
              </a:rPr>
              <a:t>  public:</a:t>
            </a:r>
          </a:p>
          <a:p>
            <a:pPr lvl="0" defTabSz="914400">
              <a:defRPr/>
            </a:pPr>
            <a:r>
              <a:rPr lang="en-US" altLang="zh-CN" sz="2400" dirty="0">
                <a:solidFill>
                  <a:prstClr val="black"/>
                </a:solidFill>
              </a:rPr>
              <a:t>  Sample(T </a:t>
            </a:r>
            <a:r>
              <a:rPr lang="en-US" altLang="zh-CN" sz="2400" dirty="0" err="1">
                <a:solidFill>
                  <a:prstClr val="black"/>
                </a:solidFill>
              </a:rPr>
              <a:t>i</a:t>
            </a:r>
            <a:r>
              <a:rPr lang="en-US" altLang="zh-CN" sz="2400" dirty="0">
                <a:solidFill>
                  <a:prstClr val="black"/>
                </a:solidFill>
              </a:rPr>
              <a:t>){n=</a:t>
            </a:r>
            <a:r>
              <a:rPr lang="en-US" altLang="zh-CN" sz="2400" dirty="0" err="1">
                <a:solidFill>
                  <a:prstClr val="black"/>
                </a:solidFill>
              </a:rPr>
              <a:t>i</a:t>
            </a:r>
            <a:r>
              <a:rPr lang="en-US" altLang="zh-CN" sz="2400" dirty="0">
                <a:solidFill>
                  <a:prstClr val="black"/>
                </a:solidFill>
              </a:rPr>
              <a:t>;}</a:t>
            </a:r>
          </a:p>
          <a:p>
            <a:pPr lvl="0" defTabSz="914400">
              <a:defRPr/>
            </a:pPr>
            <a:r>
              <a:rPr lang="en-US" altLang="zh-CN" sz="2400" dirty="0">
                <a:solidFill>
                  <a:prstClr val="black"/>
                </a:solidFill>
              </a:rPr>
              <a:t>  void operator++();</a:t>
            </a:r>
          </a:p>
          <a:p>
            <a:pPr lvl="0" defTabSz="914400">
              <a:defRPr/>
            </a:pPr>
            <a:r>
              <a:rPr lang="en-US" altLang="zh-CN" sz="2400" dirty="0">
                <a:solidFill>
                  <a:prstClr val="black"/>
                </a:solidFill>
              </a:rPr>
              <a:t>  void </a:t>
            </a:r>
            <a:r>
              <a:rPr lang="en-US" altLang="zh-CN" sz="2400" dirty="0" err="1">
                <a:solidFill>
                  <a:prstClr val="black"/>
                </a:solidFill>
              </a:rPr>
              <a:t>disp</a:t>
            </a:r>
            <a:r>
              <a:rPr lang="en-US" altLang="zh-CN" sz="2400" dirty="0">
                <a:solidFill>
                  <a:prstClr val="black"/>
                </a:solidFill>
              </a:rPr>
              <a:t>(){</a:t>
            </a:r>
            <a:r>
              <a:rPr lang="en-US" altLang="zh-CN" sz="2400" dirty="0" err="1">
                <a:solidFill>
                  <a:prstClr val="black"/>
                </a:solidFill>
              </a:rPr>
              <a:t>cout</a:t>
            </a:r>
            <a:r>
              <a:rPr lang="en-US" altLang="zh-CN" sz="2400" dirty="0">
                <a:solidFill>
                  <a:prstClr val="black"/>
                </a:solidFill>
              </a:rPr>
              <a:t>&lt;&lt;“n=”&lt;&lt;n&lt;&lt;</a:t>
            </a:r>
            <a:r>
              <a:rPr lang="en-US" altLang="zh-CN" sz="2400" dirty="0" err="1">
                <a:solidFill>
                  <a:prstClr val="black"/>
                </a:solidFill>
              </a:rPr>
              <a:t>endl</a:t>
            </a:r>
            <a:r>
              <a:rPr lang="en-US" altLang="zh-CN" sz="2400" dirty="0">
                <a:solidFill>
                  <a:prstClr val="black"/>
                </a:solidFill>
              </a:rPr>
              <a:t>;}};</a:t>
            </a:r>
          </a:p>
          <a:p>
            <a:pPr lvl="0" defTabSz="914400">
              <a:defRPr/>
            </a:pPr>
            <a:r>
              <a:rPr lang="en-US" altLang="zh-CN" sz="2400" dirty="0">
                <a:solidFill>
                  <a:prstClr val="black"/>
                </a:solidFill>
              </a:rPr>
              <a:t>  template &lt;class T&gt;</a:t>
            </a:r>
          </a:p>
          <a:p>
            <a:pPr lvl="0" defTabSz="914400">
              <a:defRPr/>
            </a:pPr>
            <a:r>
              <a:rPr lang="en-US" altLang="zh-CN" sz="2400" dirty="0">
                <a:solidFill>
                  <a:prstClr val="black"/>
                </a:solidFill>
              </a:rPr>
              <a:t>  void Sample&lt;T&gt;::operator++() </a:t>
            </a:r>
          </a:p>
          <a:p>
            <a:pPr lvl="0" defTabSz="914400">
              <a:defRPr/>
            </a:pPr>
            <a:r>
              <a:rPr lang="en-US" altLang="zh-CN" sz="2400" dirty="0">
                <a:solidFill>
                  <a:prstClr val="black"/>
                </a:solidFill>
              </a:rPr>
              <a:t> {</a:t>
            </a:r>
          </a:p>
          <a:p>
            <a:pPr lvl="0" defTabSz="914400">
              <a:defRPr/>
            </a:pPr>
            <a:r>
              <a:rPr lang="en-US" altLang="zh-CN" sz="2400" dirty="0">
                <a:solidFill>
                  <a:prstClr val="black"/>
                </a:solidFill>
              </a:rPr>
              <a:t>	n+=1; //double</a:t>
            </a:r>
            <a:r>
              <a:rPr lang="zh-CN" altLang="en-US" sz="2400" dirty="0">
                <a:solidFill>
                  <a:prstClr val="black"/>
                </a:solidFill>
              </a:rPr>
              <a:t>类型不能用</a:t>
            </a:r>
            <a:r>
              <a:rPr lang="en-US" altLang="zh-CN" sz="2400" dirty="0">
                <a:solidFill>
                  <a:prstClr val="black"/>
                </a:solidFill>
              </a:rPr>
              <a:t>n++</a:t>
            </a:r>
          </a:p>
          <a:p>
            <a:pPr lvl="0" defTabSz="914400">
              <a:defRPr/>
            </a:pPr>
            <a:r>
              <a:rPr lang="en-US" altLang="zh-CN" sz="2400" dirty="0">
                <a:solidFill>
                  <a:prstClr val="black"/>
                </a:solidFill>
              </a:rPr>
              <a:t>}</a:t>
            </a: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11" name="文本框 10">
            <a:extLst>
              <a:ext uri="{FF2B5EF4-FFF2-40B4-BE49-F238E27FC236}">
                <a16:creationId xmlns:a16="http://schemas.microsoft.com/office/drawing/2014/main" id="{5E8B5BC1-0561-405D-8432-8C5AAA2EE28B}"/>
              </a:ext>
            </a:extLst>
          </p:cNvPr>
          <p:cNvSpPr txBox="1"/>
          <p:nvPr/>
        </p:nvSpPr>
        <p:spPr>
          <a:xfrm>
            <a:off x="5292080" y="1484784"/>
            <a:ext cx="4204997" cy="2677656"/>
          </a:xfrm>
          <a:prstGeom prst="rect">
            <a:avLst/>
          </a:prstGeom>
          <a:noFill/>
        </p:spPr>
        <p:txBody>
          <a:bodyPr wrap="none" rtlCol="0">
            <a:spAutoFit/>
          </a:bodyPr>
          <a:lstStyle/>
          <a:p>
            <a:pPr lvl="0" defTabSz="914400">
              <a:defRPr/>
            </a:pPr>
            <a:r>
              <a:rPr lang="en-US" altLang="zh-CN" sz="2400" dirty="0">
                <a:solidFill>
                  <a:prstClr val="black"/>
                </a:solidFill>
              </a:rPr>
              <a:t>void main()</a:t>
            </a:r>
          </a:p>
          <a:p>
            <a:pPr lvl="0" defTabSz="914400">
              <a:defRPr/>
            </a:pPr>
            <a:r>
              <a:rPr lang="en-US" altLang="zh-CN" sz="2400" dirty="0">
                <a:solidFill>
                  <a:prstClr val="black"/>
                </a:solidFill>
              </a:rPr>
              <a:t>{</a:t>
            </a:r>
          </a:p>
          <a:p>
            <a:pPr lvl="0" defTabSz="914400">
              <a:defRPr/>
            </a:pPr>
            <a:r>
              <a:rPr lang="en-US" altLang="zh-CN" sz="2400" dirty="0">
                <a:solidFill>
                  <a:prstClr val="black"/>
                </a:solidFill>
              </a:rPr>
              <a:t>	Sample&lt;char&gt; s(‘a’);   </a:t>
            </a:r>
          </a:p>
          <a:p>
            <a:pPr lvl="0" defTabSz="914400">
              <a:defRPr/>
            </a:pPr>
            <a:r>
              <a:rPr lang="en-US" altLang="zh-CN" sz="2400" dirty="0">
                <a:solidFill>
                  <a:prstClr val="black"/>
                </a:solidFill>
              </a:rPr>
              <a:t>           s++;</a:t>
            </a:r>
          </a:p>
          <a:p>
            <a:pPr lvl="0" defTabSz="914400">
              <a:defRPr/>
            </a:pPr>
            <a:r>
              <a:rPr lang="en-US" altLang="zh-CN" sz="2400" dirty="0">
                <a:solidFill>
                  <a:prstClr val="black"/>
                </a:solidFill>
              </a:rPr>
              <a:t>	</a:t>
            </a:r>
            <a:r>
              <a:rPr lang="en-US" altLang="zh-CN" sz="2400" dirty="0" err="1">
                <a:solidFill>
                  <a:prstClr val="black"/>
                </a:solidFill>
              </a:rPr>
              <a:t>s.disp</a:t>
            </a:r>
            <a:r>
              <a:rPr lang="en-US" altLang="zh-CN" sz="2400" dirty="0">
                <a:solidFill>
                  <a:prstClr val="black"/>
                </a:solidFill>
              </a:rPr>
              <a:t>(); </a:t>
            </a:r>
          </a:p>
          <a:p>
            <a:pPr lvl="0" defTabSz="914400">
              <a:defRPr/>
            </a:pPr>
            <a:r>
              <a:rPr lang="en-US" altLang="zh-CN" sz="2400" dirty="0">
                <a:solidFill>
                  <a:prstClr val="black"/>
                </a:solidFill>
              </a:rPr>
              <a:t>}</a:t>
            </a:r>
          </a:p>
          <a:p>
            <a:endParaRPr lang="zh-CN" altLang="en-US" sz="2400" dirty="0"/>
          </a:p>
        </p:txBody>
      </p:sp>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662886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hidden="1">
            <a:extLst>
              <a:ext uri="{FF2B5EF4-FFF2-40B4-BE49-F238E27FC236}">
                <a16:creationId xmlns:a16="http://schemas.microsoft.com/office/drawing/2014/main" id="{8092DF9B-61A2-48CB-AC7B-746ED73A87FE}"/>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63</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3"/>
            </p:custDataLst>
          </p:nvPr>
        </p:nvSpPr>
        <p:spPr>
          <a:xfrm>
            <a:off x="990600" y="3579762"/>
            <a:ext cx="8026400" cy="2143125"/>
          </a:xfrm>
          <a:prstGeom prst="rect">
            <a:avLst/>
          </a:prstGeom>
          <a:noFill/>
        </p:spPr>
        <p:txBody>
          <a:bodyPr vert="horz" wrap="square" rtlCol="0" anchor="ctr" anchorCtr="0">
            <a:noAutofit/>
          </a:bodyPr>
          <a:lstStyle/>
          <a:p>
            <a:pPr lvl="0" defTabSz="914400">
              <a:defRPr/>
            </a:pPr>
            <a:r>
              <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下面哪些调用是错误的？</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endPar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lvl="0" defTabSz="914400">
              <a:defRPr/>
            </a:pPr>
            <a:r>
              <a:rPr lang="en-US" altLang="zh-CN" sz="2800" dirty="0">
                <a:solidFill>
                  <a:prstClr val="black"/>
                </a:solidFill>
              </a:rPr>
              <a:t>double </a:t>
            </a:r>
            <a:r>
              <a:rPr lang="en-US" altLang="zh-CN" sz="2800" dirty="0" err="1">
                <a:solidFill>
                  <a:prstClr val="black"/>
                </a:solidFill>
              </a:rPr>
              <a:t>dobj</a:t>
            </a:r>
            <a:r>
              <a:rPr lang="en-US" altLang="zh-CN" sz="2800" dirty="0">
                <a:solidFill>
                  <a:prstClr val="black"/>
                </a:solidFill>
              </a:rPr>
              <a:t>; float </a:t>
            </a:r>
            <a:r>
              <a:rPr lang="en-US" altLang="zh-CN" sz="2800" dirty="0" err="1">
                <a:solidFill>
                  <a:prstClr val="black"/>
                </a:solidFill>
              </a:rPr>
              <a:t>fobj</a:t>
            </a:r>
            <a:r>
              <a:rPr lang="en-US" altLang="zh-CN" sz="2800" dirty="0">
                <a:solidFill>
                  <a:prstClr val="black"/>
                </a:solidFill>
              </a:rPr>
              <a:t>; char </a:t>
            </a:r>
            <a:r>
              <a:rPr lang="en-US" altLang="zh-CN" sz="2800" dirty="0" err="1">
                <a:solidFill>
                  <a:prstClr val="black"/>
                </a:solidFill>
              </a:rPr>
              <a:t>cobj</a:t>
            </a:r>
            <a:r>
              <a:rPr lang="en-US" altLang="zh-CN" sz="2800" dirty="0">
                <a:solidFill>
                  <a:prstClr val="black"/>
                </a:solidFill>
              </a:rPr>
              <a:t>;</a:t>
            </a:r>
          </a:p>
          <a:p>
            <a:pPr lvl="0" defTabSz="914400">
              <a:defRPr/>
            </a:pPr>
            <a:r>
              <a:rPr lang="en-US" altLang="zh-CN" sz="2800" dirty="0">
                <a:solidFill>
                  <a:prstClr val="black"/>
                </a:solidFill>
              </a:rPr>
              <a:t>int ai[5] = { 511, 16, 8, 63, 34 };</a:t>
            </a:r>
          </a:p>
          <a:p>
            <a:pPr marL="342900" lvl="0" indent="-342900" defTabSz="914400">
              <a:buAutoNum type="alphaLcParenBoth"/>
              <a:defRPr/>
            </a:pPr>
            <a:r>
              <a:rPr lang="en-US" altLang="zh-CN" sz="2800" dirty="0">
                <a:solidFill>
                  <a:prstClr val="black"/>
                </a:solidFill>
              </a:rPr>
              <a:t>calc(</a:t>
            </a:r>
            <a:r>
              <a:rPr lang="en-US" altLang="zh-CN" sz="2800" dirty="0" err="1">
                <a:solidFill>
                  <a:prstClr val="black"/>
                </a:solidFill>
              </a:rPr>
              <a:t>cobj</a:t>
            </a:r>
            <a:r>
              <a:rPr lang="en-US" altLang="zh-CN" sz="2800" dirty="0">
                <a:solidFill>
                  <a:prstClr val="black"/>
                </a:solidFill>
              </a:rPr>
              <a:t>, ‘c’);</a:t>
            </a:r>
          </a:p>
          <a:p>
            <a:pPr marL="342900" lvl="0" indent="-342900" defTabSz="914400">
              <a:buAutoNum type="alphaLcParenBoth"/>
              <a:defRPr/>
            </a:pPr>
            <a:r>
              <a:rPr lang="en-US" altLang="zh-CN" sz="2800" dirty="0">
                <a:solidFill>
                  <a:prstClr val="black"/>
                </a:solidFill>
              </a:rPr>
              <a:t>calc(</a:t>
            </a:r>
            <a:r>
              <a:rPr lang="en-US" altLang="zh-CN" sz="2800" dirty="0" err="1">
                <a:solidFill>
                  <a:prstClr val="black"/>
                </a:solidFill>
              </a:rPr>
              <a:t>dobj</a:t>
            </a:r>
            <a:r>
              <a:rPr lang="en-US" altLang="zh-CN" sz="2800" dirty="0">
                <a:solidFill>
                  <a:prstClr val="black"/>
                </a:solidFill>
              </a:rPr>
              <a:t>, </a:t>
            </a:r>
            <a:r>
              <a:rPr lang="en-US" altLang="zh-CN" sz="2800" dirty="0" err="1">
                <a:solidFill>
                  <a:prstClr val="black"/>
                </a:solidFill>
              </a:rPr>
              <a:t>fobj</a:t>
            </a:r>
            <a:r>
              <a:rPr lang="en-US" altLang="zh-CN" sz="2800" dirty="0">
                <a:solidFill>
                  <a:prstClr val="black"/>
                </a:solidFill>
              </a:rPr>
              <a:t>);</a:t>
            </a:r>
          </a:p>
          <a:p>
            <a:pPr marL="342900" lvl="0" indent="-342900" defTabSz="914400">
              <a:buAutoNum type="alphaLcParenBoth"/>
              <a:defRPr/>
            </a:pPr>
            <a:r>
              <a:rPr lang="en-US" altLang="zh-CN" sz="2800" dirty="0" err="1">
                <a:solidFill>
                  <a:prstClr val="black"/>
                </a:solidFill>
              </a:rPr>
              <a:t>fcn</a:t>
            </a:r>
            <a:r>
              <a:rPr lang="en-US" altLang="zh-CN" sz="2800" dirty="0">
                <a:solidFill>
                  <a:prstClr val="black"/>
                </a:solidFill>
              </a:rPr>
              <a:t>(ai, </a:t>
            </a:r>
            <a:r>
              <a:rPr lang="en-US" altLang="zh-CN" sz="2800" dirty="0" err="1">
                <a:solidFill>
                  <a:prstClr val="black"/>
                </a:solidFill>
              </a:rPr>
              <a:t>cobj</a:t>
            </a:r>
            <a:r>
              <a:rPr lang="en-US" altLang="zh-CN" sz="2800" dirty="0">
                <a:solidFill>
                  <a:prstClr val="black"/>
                </a:solidFill>
              </a:rPr>
              <a:t>);</a:t>
            </a: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22" name="文本框 21" hidden="1">
            <a:extLst>
              <a:ext uri="{FF2B5EF4-FFF2-40B4-BE49-F238E27FC236}">
                <a16:creationId xmlns:a16="http://schemas.microsoft.com/office/drawing/2014/main" id="{E1F5C35C-CFB3-46AB-8F96-5D2E0CF147CF}"/>
              </a:ext>
            </a:extLst>
          </p:cNvPr>
          <p:cNvSpPr txBox="1"/>
          <p:nvPr>
            <p:custDataLst>
              <p:tags r:id="rId5"/>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3" name="文本框 22" hidden="1">
            <a:extLst>
              <a:ext uri="{FF2B5EF4-FFF2-40B4-BE49-F238E27FC236}">
                <a16:creationId xmlns:a16="http://schemas.microsoft.com/office/drawing/2014/main" id="{EA842BA2-72DE-4359-98A0-649EB1E2FEBC}"/>
              </a:ext>
            </a:extLst>
          </p:cNvPr>
          <p:cNvSpPr txBox="1"/>
          <p:nvPr>
            <p:custDataLst>
              <p:tags r:id="rId6"/>
            </p:custDataLst>
          </p:nvPr>
        </p:nvSpPr>
        <p:spPr>
          <a:xfrm>
            <a:off x="9779000" y="1270000"/>
            <a:ext cx="3332480" cy="1905000"/>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sp>
        <p:nvSpPr>
          <p:cNvPr id="14" name="文本框 3">
            <a:extLst>
              <a:ext uri="{FF2B5EF4-FFF2-40B4-BE49-F238E27FC236}">
                <a16:creationId xmlns:a16="http://schemas.microsoft.com/office/drawing/2014/main" id="{39EEC97E-EAD8-4CBE-89CA-5221A042108E}"/>
              </a:ext>
            </a:extLst>
          </p:cNvPr>
          <p:cNvSpPr txBox="1"/>
          <p:nvPr/>
        </p:nvSpPr>
        <p:spPr>
          <a:xfrm>
            <a:off x="990600" y="944462"/>
            <a:ext cx="8026400" cy="2143125"/>
          </a:xfrm>
          <a:prstGeom prst="rect">
            <a:avLst/>
          </a:prstGeom>
          <a:noFill/>
        </p:spPr>
        <p:txBody>
          <a:bodyPr vert="horz" wrap="square"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对于下面的模板：</a:t>
            </a:r>
            <a:endPar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lvl="0" defTabSz="914400">
              <a:defRPr/>
            </a:pPr>
            <a:r>
              <a:rPr lang="en-US" altLang="zh-CN" sz="2800" dirty="0">
                <a:solidFill>
                  <a:prstClr val="black"/>
                </a:solidFill>
              </a:rPr>
              <a:t>template &lt;class Type&gt;</a:t>
            </a:r>
          </a:p>
          <a:p>
            <a:pPr lvl="0" defTabSz="914400">
              <a:defRPr/>
            </a:pPr>
            <a:r>
              <a:rPr lang="en-US" altLang="zh-CN" sz="2800" dirty="0">
                <a:solidFill>
                  <a:prstClr val="black"/>
                </a:solidFill>
              </a:rPr>
              <a:t>Type calc(const Type* array, int size);</a:t>
            </a:r>
          </a:p>
          <a:p>
            <a:pPr lvl="0" defTabSz="914400">
              <a:defRPr/>
            </a:pPr>
            <a:r>
              <a:rPr lang="en-US" altLang="zh-CN" sz="2800" dirty="0">
                <a:solidFill>
                  <a:prstClr val="black"/>
                </a:solidFill>
              </a:rPr>
              <a:t>template &lt;class Type&gt;</a:t>
            </a:r>
          </a:p>
          <a:p>
            <a:pPr lvl="0" defTabSz="914400">
              <a:defRPr/>
            </a:pPr>
            <a:r>
              <a:rPr lang="en-US" altLang="zh-CN" sz="2800" dirty="0">
                <a:solidFill>
                  <a:prstClr val="black"/>
                </a:solidFill>
              </a:rPr>
              <a:t>Type </a:t>
            </a:r>
            <a:r>
              <a:rPr lang="en-US" altLang="zh-CN" sz="2800" dirty="0" err="1">
                <a:solidFill>
                  <a:prstClr val="black"/>
                </a:solidFill>
              </a:rPr>
              <a:t>fcn</a:t>
            </a:r>
            <a:r>
              <a:rPr lang="en-US" altLang="zh-CN" sz="2800" dirty="0">
                <a:solidFill>
                  <a:prstClr val="black"/>
                </a:solidFill>
              </a:rPr>
              <a:t>(Type p1, Type p2);</a:t>
            </a:r>
          </a:p>
        </p:txBody>
      </p:sp>
      <p:grpSp>
        <p:nvGrpSpPr>
          <p:cNvPr id="10" name="组合 9"/>
          <p:cNvGrpSpPr/>
          <p:nvPr>
            <p:custDataLst>
              <p:tags r:id="rId7"/>
            </p:custDataLst>
          </p:nvPr>
        </p:nvGrpSpPr>
        <p:grpSpPr>
          <a:xfrm>
            <a:off x="0" y="0"/>
            <a:ext cx="9144000" cy="635000"/>
            <a:chOff x="0" y="0"/>
            <a:chExt cx="9144000" cy="635000"/>
          </a:xfrm>
        </p:grpSpPr>
        <p:sp>
          <p:nvSpPr>
            <p:cNvPr id="6" name="TitleBackground"/>
            <p:cNvSpPr/>
            <p:nvPr>
              <p:custDataLst>
                <p:tags r:id="rId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050069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hidden="1">
            <a:extLst>
              <a:ext uri="{FF2B5EF4-FFF2-40B4-BE49-F238E27FC236}">
                <a16:creationId xmlns:a16="http://schemas.microsoft.com/office/drawing/2014/main" id="{8092DF9B-61A2-48CB-AC7B-746ED73A87FE}"/>
              </a:ext>
            </a:extLst>
          </p:cNvPr>
          <p:cNvSpPr/>
          <p:nvPr>
            <p:custDataLst>
              <p:tags r:id="rId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64</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3"/>
            </p:custDataLst>
          </p:nvPr>
        </p:nvSpPr>
        <p:spPr>
          <a:xfrm>
            <a:off x="920960" y="2895573"/>
            <a:ext cx="7899511" cy="3197723"/>
          </a:xfrm>
          <a:prstGeom prst="rect">
            <a:avLst/>
          </a:prstGeom>
          <a:noFill/>
        </p:spPr>
        <p:txBody>
          <a:bodyPr vert="horz" wrap="square" rtlCol="0" anchor="ctr" anchorCtr="0">
            <a:noAutofit/>
          </a:bodyPr>
          <a:lstStyle/>
          <a:p>
            <a:pPr lvl="0" defTabSz="914400">
              <a:defRPr/>
            </a:pP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解释下面的每个调用，指出哪些是错误的</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endPar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lvl="0" defTabSz="914400">
              <a:defRPr/>
            </a:pPr>
            <a:r>
              <a:rPr lang="en-US" altLang="zh-CN" sz="2800" dirty="0">
                <a:solidFill>
                  <a:prstClr val="black"/>
                </a:solidFill>
              </a:rPr>
              <a:t>double dobj1,</a:t>
            </a:r>
            <a:r>
              <a:rPr lang="zh-CN" altLang="en-US" sz="2800" dirty="0">
                <a:solidFill>
                  <a:prstClr val="black"/>
                </a:solidFill>
              </a:rPr>
              <a:t> </a:t>
            </a:r>
            <a:r>
              <a:rPr lang="en-US" altLang="zh-CN" sz="2800" dirty="0">
                <a:solidFill>
                  <a:prstClr val="black"/>
                </a:solidFill>
              </a:rPr>
              <a:t>dobj2; float fobj1, fobj2; char cobj1, cobj2;</a:t>
            </a:r>
          </a:p>
          <a:p>
            <a:pPr marL="342900" lvl="0" indent="-342900" defTabSz="914400">
              <a:buAutoNum type="alphaLcParenBoth"/>
              <a:defRPr/>
            </a:pPr>
            <a:r>
              <a:rPr lang="en-US" altLang="zh-CN" sz="2800" dirty="0">
                <a:solidFill>
                  <a:prstClr val="black"/>
                </a:solidFill>
              </a:rPr>
              <a:t>sum(dobj1, dobj2);</a:t>
            </a:r>
          </a:p>
          <a:p>
            <a:pPr marL="342900" lvl="0" indent="-342900" defTabSz="914400">
              <a:buAutoNum type="alphaLcParenBoth"/>
              <a:defRPr/>
            </a:pPr>
            <a:r>
              <a:rPr lang="en-US" altLang="zh-CN" sz="2800" dirty="0">
                <a:solidFill>
                  <a:prstClr val="black"/>
                </a:solidFill>
              </a:rPr>
              <a:t>sum&lt;double, double, double&gt;(fobj1, fobj2);</a:t>
            </a:r>
          </a:p>
          <a:p>
            <a:pPr marL="342900" lvl="0" indent="-342900" defTabSz="914400">
              <a:buAutoNum type="alphaLcParenBoth"/>
              <a:defRPr/>
            </a:pPr>
            <a:r>
              <a:rPr lang="en-US" altLang="zh-CN" sz="2800" dirty="0">
                <a:solidFill>
                  <a:prstClr val="black"/>
                </a:solidFill>
              </a:rPr>
              <a:t>sum&lt;int&gt;(cobj1, cobj2);</a:t>
            </a:r>
          </a:p>
          <a:p>
            <a:pPr marL="342900" lvl="0" indent="-342900" defTabSz="914400">
              <a:buAutoNum type="alphaLcParenBoth"/>
              <a:defRPr/>
            </a:pPr>
            <a:r>
              <a:rPr lang="en-US" altLang="zh-CN" sz="2800" dirty="0">
                <a:solidFill>
                  <a:prstClr val="black"/>
                </a:solidFill>
              </a:rPr>
              <a:t>sum&lt;double, ,double&gt;(fobj2, dobj2);</a:t>
            </a:r>
          </a:p>
        </p:txBody>
      </p:sp>
      <p:sp>
        <p:nvSpPr>
          <p:cNvPr id="5" name="圆角矩形 4"/>
          <p:cNvSpPr/>
          <p:nvPr>
            <p:custDataLst>
              <p:tags r:id="rId4"/>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sp>
        <p:nvSpPr>
          <p:cNvPr id="22" name="文本框 21" hidden="1">
            <a:extLst>
              <a:ext uri="{FF2B5EF4-FFF2-40B4-BE49-F238E27FC236}">
                <a16:creationId xmlns:a16="http://schemas.microsoft.com/office/drawing/2014/main" id="{E1F5C35C-CFB3-46AB-8F96-5D2E0CF147CF}"/>
              </a:ext>
            </a:extLst>
          </p:cNvPr>
          <p:cNvSpPr txBox="1"/>
          <p:nvPr>
            <p:custDataLst>
              <p:tags r:id="rId5"/>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3" name="文本框 22" hidden="1">
            <a:extLst>
              <a:ext uri="{FF2B5EF4-FFF2-40B4-BE49-F238E27FC236}">
                <a16:creationId xmlns:a16="http://schemas.microsoft.com/office/drawing/2014/main" id="{EA842BA2-72DE-4359-98A0-649EB1E2FEBC}"/>
              </a:ext>
            </a:extLst>
          </p:cNvPr>
          <p:cNvSpPr txBox="1"/>
          <p:nvPr>
            <p:custDataLst>
              <p:tags r:id="rId6"/>
            </p:custDataLst>
          </p:nvPr>
        </p:nvSpPr>
        <p:spPr>
          <a:xfrm>
            <a:off x="9779000" y="1270000"/>
            <a:ext cx="3332480" cy="1905000"/>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sp>
        <p:nvSpPr>
          <p:cNvPr id="14" name="文本框 3">
            <a:extLst>
              <a:ext uri="{FF2B5EF4-FFF2-40B4-BE49-F238E27FC236}">
                <a16:creationId xmlns:a16="http://schemas.microsoft.com/office/drawing/2014/main" id="{39EEC97E-EAD8-4CBE-89CA-5221A042108E}"/>
              </a:ext>
            </a:extLst>
          </p:cNvPr>
          <p:cNvSpPr txBox="1"/>
          <p:nvPr/>
        </p:nvSpPr>
        <p:spPr>
          <a:xfrm>
            <a:off x="920960" y="734668"/>
            <a:ext cx="7701337" cy="2143125"/>
          </a:xfrm>
          <a:prstGeom prst="rect">
            <a:avLst/>
          </a:prstGeom>
          <a:noFill/>
        </p:spPr>
        <p:txBody>
          <a:bodyPr vert="horz" wrap="square" rtlCol="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defRPr/>
            </a:pP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对于下面的</a:t>
            </a:r>
            <a:r>
              <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sum</a:t>
            </a: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模板</a:t>
            </a:r>
            <a:r>
              <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定义</a:t>
            </a: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endPar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endParaRPr>
          </a:p>
          <a:p>
            <a:pPr lvl="0" defTabSz="914400">
              <a:defRPr/>
            </a:pPr>
            <a:r>
              <a:rPr lang="en-US" altLang="zh-CN" sz="2800" dirty="0">
                <a:solidFill>
                  <a:prstClr val="black"/>
                </a:solidFill>
              </a:rPr>
              <a:t>template &lt;class T1,</a:t>
            </a:r>
            <a:r>
              <a:rPr lang="zh-CN" altLang="en-US" sz="2800" dirty="0">
                <a:solidFill>
                  <a:prstClr val="black"/>
                </a:solidFill>
              </a:rPr>
              <a:t> </a:t>
            </a:r>
            <a:r>
              <a:rPr lang="en-US" altLang="zh-CN" sz="2800" dirty="0">
                <a:solidFill>
                  <a:prstClr val="black"/>
                </a:solidFill>
              </a:rPr>
              <a:t>class</a:t>
            </a:r>
            <a:r>
              <a:rPr lang="zh-CN" altLang="en-US" sz="2800" dirty="0">
                <a:solidFill>
                  <a:prstClr val="black"/>
                </a:solidFill>
              </a:rPr>
              <a:t> </a:t>
            </a:r>
            <a:r>
              <a:rPr lang="en-US" altLang="zh-CN" sz="2800" dirty="0">
                <a:solidFill>
                  <a:prstClr val="black"/>
                </a:solidFill>
              </a:rPr>
              <a:t>T2,</a:t>
            </a:r>
            <a:r>
              <a:rPr lang="zh-CN" altLang="en-US" sz="2800" dirty="0">
                <a:solidFill>
                  <a:prstClr val="black"/>
                </a:solidFill>
              </a:rPr>
              <a:t> </a:t>
            </a:r>
            <a:r>
              <a:rPr lang="en-US" altLang="zh-CN" sz="2800" dirty="0">
                <a:solidFill>
                  <a:prstClr val="black"/>
                </a:solidFill>
              </a:rPr>
              <a:t>class</a:t>
            </a:r>
            <a:r>
              <a:rPr lang="zh-CN" altLang="en-US" sz="2800" dirty="0">
                <a:solidFill>
                  <a:prstClr val="black"/>
                </a:solidFill>
              </a:rPr>
              <a:t> </a:t>
            </a:r>
            <a:r>
              <a:rPr lang="en-US" altLang="zh-CN" sz="2800" dirty="0">
                <a:solidFill>
                  <a:prstClr val="black"/>
                </a:solidFill>
              </a:rPr>
              <a:t>T3&gt;</a:t>
            </a:r>
          </a:p>
          <a:p>
            <a:pPr lvl="0" defTabSz="914400">
              <a:defRPr/>
            </a:pPr>
            <a:r>
              <a:rPr lang="en-US" altLang="zh-CN" sz="2800" dirty="0">
                <a:solidFill>
                  <a:prstClr val="black"/>
                </a:solidFill>
              </a:rPr>
              <a:t>T1 sum(T2, T3);</a:t>
            </a:r>
          </a:p>
        </p:txBody>
      </p:sp>
      <p:grpSp>
        <p:nvGrpSpPr>
          <p:cNvPr id="10" name="组合 9"/>
          <p:cNvGrpSpPr/>
          <p:nvPr>
            <p:custDataLst>
              <p:tags r:id="rId7"/>
            </p:custDataLst>
          </p:nvPr>
        </p:nvGrpSpPr>
        <p:grpSpPr>
          <a:xfrm>
            <a:off x="0" y="0"/>
            <a:ext cx="9144000" cy="635000"/>
            <a:chOff x="0" y="0"/>
            <a:chExt cx="9144000" cy="635000"/>
          </a:xfrm>
        </p:grpSpPr>
        <p:sp>
          <p:nvSpPr>
            <p:cNvPr id="6" name="TitleBackground"/>
            <p:cNvSpPr/>
            <p:nvPr>
              <p:custDataLst>
                <p:tags r:id="rId9"/>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10"/>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23117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buClrTx/>
              <a:buSzTx/>
              <a:buFontTx/>
              <a:buNone/>
              <a:tabLst/>
              <a:defRPr/>
            </a:pPr>
            <a:fld id="{AE0236F8-D03A-44C4-BBAF-EC129E3188FA}" type="slidenum">
              <a:rPr kumimoji="0" lang="ko-KR" altLang="en-US" sz="1800" b="0" i="0" u="none" strike="noStrike" kern="1200" cap="none" spc="0" normalizeH="0" baseline="0" noProof="0" smtClean="0">
                <a:ln>
                  <a:noFill/>
                </a:ln>
                <a:solidFill>
                  <a:prstClr val="black"/>
                </a:solidFill>
                <a:effectLst/>
                <a:uLnTx/>
                <a:uFillTx/>
                <a:latin typeface="Arial"/>
                <a:ea typeface="굴림" panose="020B0600000101010101" pitchFamily="34" charset="-127"/>
                <a:cs typeface="+mn-cs"/>
              </a:rPr>
              <a:pPr marL="0" marR="0" lvl="0" indent="0" algn="l" defTabSz="914400" rtl="0" eaLnBrk="1" fontAlgn="auto" latinLnBrk="0" hangingPunct="1">
                <a:lnSpc>
                  <a:spcPct val="100000"/>
                </a:lnSpc>
                <a:spcBef>
                  <a:spcPts val="0"/>
                </a:spcBef>
                <a:buClrTx/>
                <a:buSzTx/>
                <a:buFontTx/>
                <a:buNone/>
                <a:tabLst/>
                <a:defRPr/>
              </a:pPr>
              <a:t>65</a:t>
            </a:fld>
            <a:endParaRPr kumimoji="0" lang="en-US" altLang="ko-KR" sz="1800" b="0" i="0" u="none" strike="noStrike" kern="1200" cap="none" spc="0" normalizeH="0" baseline="0" noProof="0">
              <a:ln>
                <a:noFill/>
              </a:ln>
              <a:solidFill>
                <a:prstClr val="black"/>
              </a:solidFill>
              <a:effectLst/>
              <a:uLnTx/>
              <a:uFillTx/>
              <a:latin typeface="Arial"/>
              <a:ea typeface="굴림" panose="020B0600000101010101" pitchFamily="34" charset="-127"/>
              <a:cs typeface="+mn-cs"/>
            </a:endParaRPr>
          </a:p>
        </p:txBody>
      </p:sp>
      <p:sp>
        <p:nvSpPr>
          <p:cNvPr id="4" name="文本框 3"/>
          <p:cNvSpPr txBox="1"/>
          <p:nvPr>
            <p:custDataLst>
              <p:tags r:id="rId2"/>
            </p:custDataLst>
          </p:nvPr>
        </p:nvSpPr>
        <p:spPr>
          <a:xfrm>
            <a:off x="254001" y="1665152"/>
            <a:ext cx="8638480" cy="3132000"/>
          </a:xfrm>
          <a:prstGeom prst="rect">
            <a:avLst/>
          </a:prstGeom>
          <a:noFill/>
        </p:spPr>
        <p:txBody>
          <a:bodyPr vert="horz" wrap="square" rtlCol="0" anchor="ctr" anchorCtr="0">
            <a:noAutofit/>
          </a:bodyPr>
          <a:lstStyle/>
          <a:p>
            <a:pPr lvl="0" defTabSz="914400">
              <a:defRPr/>
            </a:pPr>
            <a:r>
              <a:rPr lang="zh-CN" altLang="en-US" sz="28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指出</a:t>
            </a:r>
            <a:r>
              <a:rPr kumimoji="0" lang="zh-CN" altLang="en-US"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下面类模板声明中哪些是非法的</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a:t>
            </a:r>
            <a:r>
              <a:rPr kumimoji="0" lang="zh-CN" altLang="en-US"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a:t>
            </a:r>
            <a:r>
              <a:rPr kumimoji="0" lang="en-US" altLang="zh-CN" sz="2800" b="0" i="0" u="none" strike="noStrike" kern="1200" cap="none" spc="0" normalizeH="0" baseline="0" noProof="0" dirty="0">
                <a:ln>
                  <a:noFill/>
                </a:ln>
                <a:solidFill>
                  <a:srgbClr val="639EF4"/>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en-US" altLang="zh-CN" sz="2800" b="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 </a:t>
            </a:r>
          </a:p>
          <a:p>
            <a:pPr marL="342900" lvl="0" indent="-342900" defTabSz="914400">
              <a:buAutoNum type="alphaLcParenBoth"/>
              <a:defRPr/>
            </a:pPr>
            <a:r>
              <a:rPr lang="en-US" altLang="zh-CN" sz="2800" dirty="0">
                <a:solidFill>
                  <a:prstClr val="black"/>
                </a:solidFill>
              </a:rPr>
              <a:t>template &lt;class Type&gt; class C1;</a:t>
            </a:r>
          </a:p>
          <a:p>
            <a:pPr lvl="0" defTabSz="914400">
              <a:defRPr/>
            </a:pPr>
            <a:r>
              <a:rPr lang="en-US" altLang="zh-CN" sz="2800" dirty="0">
                <a:solidFill>
                  <a:prstClr val="black"/>
                </a:solidFill>
              </a:rPr>
              <a:t>      template &lt;class Type, int size&gt; class C1;</a:t>
            </a:r>
          </a:p>
          <a:p>
            <a:pPr lvl="0" defTabSz="914400">
              <a:defRPr/>
            </a:pPr>
            <a:r>
              <a:rPr lang="en-US" altLang="zh-CN" sz="2800" dirty="0">
                <a:solidFill>
                  <a:prstClr val="black"/>
                </a:solidFill>
              </a:rPr>
              <a:t>(b) template &lt;class T, U, class V&gt; class C2;</a:t>
            </a:r>
          </a:p>
          <a:p>
            <a:pPr lvl="0" defTabSz="914400">
              <a:defRPr/>
            </a:pPr>
            <a:r>
              <a:rPr lang="en-US" altLang="zh-CN" sz="2800" dirty="0">
                <a:solidFill>
                  <a:prstClr val="black"/>
                </a:solidFill>
              </a:rPr>
              <a:t>(c) template &lt;class C1, </a:t>
            </a:r>
            <a:r>
              <a:rPr lang="en-US" altLang="zh-CN" sz="2800" dirty="0" err="1">
                <a:solidFill>
                  <a:prstClr val="black"/>
                </a:solidFill>
              </a:rPr>
              <a:t>typename</a:t>
            </a:r>
            <a:r>
              <a:rPr lang="en-US" altLang="zh-CN" sz="2800" dirty="0">
                <a:solidFill>
                  <a:prstClr val="black"/>
                </a:solidFill>
              </a:rPr>
              <a:t> c2&gt; class C3 { };</a:t>
            </a:r>
          </a:p>
          <a:p>
            <a:pPr lvl="0" defTabSz="914400">
              <a:defRPr/>
            </a:pPr>
            <a:r>
              <a:rPr lang="en-US" altLang="zh-CN" sz="2800" dirty="0">
                <a:solidFill>
                  <a:prstClr val="black"/>
                </a:solidFill>
              </a:rPr>
              <a:t>(d) template &lt;</a:t>
            </a:r>
            <a:r>
              <a:rPr lang="en-US" altLang="zh-CN" sz="2800" dirty="0" err="1">
                <a:solidFill>
                  <a:prstClr val="black"/>
                </a:solidFill>
              </a:rPr>
              <a:t>typename</a:t>
            </a:r>
            <a:r>
              <a:rPr lang="en-US" altLang="zh-CN" sz="2800" dirty="0">
                <a:solidFill>
                  <a:prstClr val="black"/>
                </a:solidFill>
              </a:rPr>
              <a:t> </a:t>
            </a:r>
            <a:r>
              <a:rPr lang="en-US" altLang="zh-CN" sz="2800" dirty="0" err="1">
                <a:solidFill>
                  <a:prstClr val="black"/>
                </a:solidFill>
              </a:rPr>
              <a:t>myT</a:t>
            </a:r>
            <a:r>
              <a:rPr lang="en-US" altLang="zh-CN" sz="2800" dirty="0">
                <a:solidFill>
                  <a:prstClr val="black"/>
                </a:solidFill>
              </a:rPr>
              <a:t>, class </a:t>
            </a:r>
            <a:r>
              <a:rPr lang="en-US" altLang="zh-CN" sz="2800" dirty="0" err="1">
                <a:solidFill>
                  <a:prstClr val="black"/>
                </a:solidFill>
              </a:rPr>
              <a:t>myT</a:t>
            </a:r>
            <a:r>
              <a:rPr lang="en-US" altLang="zh-CN" sz="2800" dirty="0">
                <a:solidFill>
                  <a:prstClr val="black"/>
                </a:solidFill>
              </a:rPr>
              <a:t>&gt; class C4 { };</a:t>
            </a:r>
          </a:p>
          <a:p>
            <a:pPr lvl="0" defTabSz="914400">
              <a:defRPr/>
            </a:pPr>
            <a:r>
              <a:rPr lang="en-US" altLang="zh-CN" sz="2800" dirty="0">
                <a:solidFill>
                  <a:prstClr val="black"/>
                </a:solidFill>
              </a:rPr>
              <a:t>(e) template &lt;class Type, int *</a:t>
            </a:r>
            <a:r>
              <a:rPr lang="en-US" altLang="zh-CN" sz="2800" dirty="0" err="1">
                <a:solidFill>
                  <a:prstClr val="black"/>
                </a:solidFill>
              </a:rPr>
              <a:t>ptr</a:t>
            </a:r>
            <a:r>
              <a:rPr lang="en-US" altLang="zh-CN" sz="2800" dirty="0">
                <a:solidFill>
                  <a:prstClr val="black"/>
                </a:solidFill>
              </a:rPr>
              <a:t>&gt; class C5;</a:t>
            </a:r>
          </a:p>
          <a:p>
            <a:pPr lvl="0" defTabSz="914400">
              <a:defRPr/>
            </a:pPr>
            <a:r>
              <a:rPr lang="en-US" altLang="zh-CN" sz="2800" dirty="0">
                <a:solidFill>
                  <a:prstClr val="black"/>
                </a:solidFill>
              </a:rPr>
              <a:t>      template &lt;class T, int *pi&gt; class C5;</a:t>
            </a:r>
          </a:p>
        </p:txBody>
      </p:sp>
      <p:sp>
        <p:nvSpPr>
          <p:cNvPr id="5" name="圆角矩形 4"/>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作答</a:t>
            </a:r>
          </a:p>
        </p:txBody>
      </p:sp>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7" name="ColorBlock"/>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黑体" panose="02010609060101010101" pitchFamily="49" charset="-122"/>
                <a:cs typeface="+mn-cs"/>
              </a:endParaRPr>
            </a:p>
          </p:txBody>
        </p:sp>
        <p:sp>
          <p:nvSpPr>
            <p:cNvPr id="8"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填空题</a:t>
              </a:r>
            </a:p>
          </p:txBody>
        </p:sp>
        <p:sp>
          <p:nvSpPr>
            <p:cNvPr id="9"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pPr defTabSz="914400">
                <a:defRPr/>
              </a:pPr>
              <a:r>
                <a:rPr kumimoji="0" lang="en-US" altLang="zh-CN"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1</a:t>
              </a:r>
              <a:r>
                <a:rPr kumimoji="0" lang="zh-CN" altLang="en-US" sz="2000" b="0" i="0" u="none" strike="noStrike" kern="1200" cap="none" spc="0" normalizeH="0" baseline="0" noProof="0">
                  <a:ln>
                    <a:noFill/>
                  </a:ln>
                  <a:solidFill>
                    <a:srgbClr val="808080"/>
                  </a:solidFill>
                  <a:effectLst/>
                  <a:uLnTx/>
                  <a:uFillTx/>
                  <a:latin typeface="Microsoft Yahei" panose="020B0503020204020204" pitchFamily="34" charset="-122"/>
                  <a:ea typeface="Microsoft Yahei" panose="020B0503020204020204" pitchFamily="34" charset="-122"/>
                  <a:cs typeface="+mn-cs"/>
                  <a:sym typeface="Microsoft Yahei" panose="020B0503020204020204" pitchFamily="34" charset="-122"/>
                </a:rPr>
                <a:t>分</a:t>
              </a:r>
            </a:p>
          </p:txBody>
        </p:sp>
      </p:grpSp>
      <p:pic>
        <p:nvPicPr>
          <p:cNvPr id="3" name="图片 2"/>
          <p:cNvPicPr>
            <a:picLocks/>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322401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4781"/>
            <a:ext cx="5356225" cy="1728199"/>
            <a:chOff x="1643042" y="3212102"/>
            <a:chExt cx="5356246" cy="1728207"/>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321210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3212102"/>
              <a:ext cx="792165" cy="788993"/>
              <a:chOff x="854055" y="-216922"/>
              <a:chExt cx="792165" cy="788993"/>
            </a:xfrm>
          </p:grpSpPr>
          <p:sp>
            <p:nvSpPr>
              <p:cNvPr id="35" name="椭圆 34"/>
              <p:cNvSpPr>
                <a:spLocks noChangeAspect="1"/>
              </p:cNvSpPr>
              <p:nvPr/>
            </p:nvSpPr>
            <p:spPr bwMode="auto">
              <a:xfrm>
                <a:off x="857230" y="-216919"/>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216922"/>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3553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3309285"/>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4">
            <a:extLst>
              <a:ext uri="{FF2B5EF4-FFF2-40B4-BE49-F238E27FC236}">
                <a16:creationId xmlns:a16="http://schemas.microsoft.com/office/drawing/2014/main" id="{49844359-78D0-4EBF-8F54-CC71C0B81704}"/>
              </a:ext>
            </a:extLst>
          </p:cNvPr>
          <p:cNvSpPr txBox="1"/>
          <p:nvPr/>
        </p:nvSpPr>
        <p:spPr>
          <a:xfrm>
            <a:off x="2627784" y="34881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2" name="矩形 41">
            <a:hlinkClick r:id="rId5" action="ppaction://hlinksldjump"/>
            <a:extLst>
              <a:ext uri="{FF2B5EF4-FFF2-40B4-BE49-F238E27FC236}">
                <a16:creationId xmlns:a16="http://schemas.microsoft.com/office/drawing/2014/main" id="{B4839A97-E0D4-41A2-8858-68D0C62FA0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43" name="矩形 42">
            <a:hlinkClick r:id="" action="ppaction://noaction"/>
            <a:extLst>
              <a:ext uri="{FF2B5EF4-FFF2-40B4-BE49-F238E27FC236}">
                <a16:creationId xmlns:a16="http://schemas.microsoft.com/office/drawing/2014/main" id="{74600DE9-BA1B-49DE-9AC4-CEE7ACFC51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45" name="矩形 44">
            <a:hlinkClick r:id="" action="ppaction://noaction"/>
            <a:extLst>
              <a:ext uri="{FF2B5EF4-FFF2-40B4-BE49-F238E27FC236}">
                <a16:creationId xmlns:a16="http://schemas.microsoft.com/office/drawing/2014/main" id="{5B83D4D5-D61F-4456-B82A-5FD9D36427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55" name="矩形 54">
            <a:hlinkClick r:id="" action="ppaction://noaction"/>
            <a:extLst>
              <a:ext uri="{FF2B5EF4-FFF2-40B4-BE49-F238E27FC236}">
                <a16:creationId xmlns:a16="http://schemas.microsoft.com/office/drawing/2014/main" id="{C19F40A4-4789-43B1-BE1D-3056F0F796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184069207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520655"/>
          </a:xfrm>
        </p:spPr>
        <p:txBody>
          <a:bodyPr/>
          <a:lstStyle/>
          <a:p>
            <a:pPr marL="0" indent="0">
              <a:buNone/>
            </a:pPr>
            <a:r>
              <a:rPr lang="zh-CN" altLang="en-US" dirty="0"/>
              <a:t>一般类（其中不使用类型参数的类）作基类，派生出类模板（其中要使用类型参数）</a:t>
            </a:r>
            <a:endParaRPr lang="zh-CN" altLang="en-US" dirty="0">
              <a:solidFill>
                <a:srgbClr val="0000FF"/>
              </a:solidFill>
            </a:endParaRPr>
          </a:p>
          <a:p>
            <a:endParaRPr lang="zh-CN" altLang="en-US" dirty="0"/>
          </a:p>
        </p:txBody>
      </p:sp>
      <p:sp>
        <p:nvSpPr>
          <p:cNvPr id="5" name="矩形 4"/>
          <p:cNvSpPr/>
          <p:nvPr/>
        </p:nvSpPr>
        <p:spPr>
          <a:xfrm>
            <a:off x="539552" y="2420888"/>
            <a:ext cx="8001056" cy="3170099"/>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为一般类（其中不使用类型参数），它将作为类模板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CA:</a:t>
            </a:r>
            <a:r>
              <a:rPr lang="en-US" altLang="zh-CN" sz="2000" b="1" dirty="0" err="1">
                <a:solidFill>
                  <a:srgbClr val="0000FF"/>
                </a:solidFill>
                <a:latin typeface="Courier New" panose="02070309020205020404" pitchFamily="49" charset="0"/>
                <a:cs typeface="Courier New" panose="02070309020205020404" pitchFamily="49" charset="0"/>
              </a:rPr>
              <a:t>public</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被派生出的</a:t>
            </a: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，其基类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为一般类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私有数据为</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B105B8A7-739E-45E3-B1A6-F96F3D8E51B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7" name="矩形 6">
            <a:hlinkClick r:id="" action="ppaction://noaction"/>
            <a:extLst>
              <a:ext uri="{FF2B5EF4-FFF2-40B4-BE49-F238E27FC236}">
                <a16:creationId xmlns:a16="http://schemas.microsoft.com/office/drawing/2014/main" id="{39238CE4-D10A-4AD7-BAC3-7DAD67EFBD9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8" name="矩形 7">
            <a:hlinkClick r:id="" action="ppaction://noaction"/>
            <a:extLst>
              <a:ext uri="{FF2B5EF4-FFF2-40B4-BE49-F238E27FC236}">
                <a16:creationId xmlns:a16="http://schemas.microsoft.com/office/drawing/2014/main" id="{637A2C6F-C592-4F98-A4B3-A2B49D1823C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9C9629BF-4EDA-4812-8A7D-EA24B46004F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rId3" action="ppaction://hlinksldjump"/>
            <a:extLst>
              <a:ext uri="{FF2B5EF4-FFF2-40B4-BE49-F238E27FC236}">
                <a16:creationId xmlns:a16="http://schemas.microsoft.com/office/drawing/2014/main" id="{EDB9345B-3120-4101-87A9-8C03ECFFA0F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5" name="矩形 14">
            <a:hlinkClick r:id="" action="ppaction://noaction"/>
            <a:extLst>
              <a:ext uri="{FF2B5EF4-FFF2-40B4-BE49-F238E27FC236}">
                <a16:creationId xmlns:a16="http://schemas.microsoft.com/office/drawing/2014/main" id="{DD0A4725-7209-4EB8-B10A-A76F77662FB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E781034C-A390-4AE0-A7C3-D013E7E2F37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AD71FD83-C960-46AA-8D5B-11CBE51FA6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33978203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58204" cy="5343872"/>
          </a:xfrm>
        </p:spPr>
        <p:txBody>
          <a:bodyPr/>
          <a:lstStyle/>
          <a:p>
            <a:pPr marL="0" indent="0">
              <a:buNone/>
            </a:pPr>
            <a:r>
              <a:rPr lang="zh-CN" altLang="en-US" dirty="0"/>
              <a:t>类模板作基类，派生出新的类模板。但仅基类中用到类型参数</a:t>
            </a:r>
            <a:r>
              <a:rPr lang="en-US" altLang="zh-CN" dirty="0"/>
              <a:t>T</a:t>
            </a:r>
            <a:r>
              <a:rPr lang="zh-CN" altLang="en-US" dirty="0"/>
              <a:t>，而派生的类模板中不使用</a:t>
            </a:r>
            <a:r>
              <a:rPr lang="en-US" altLang="zh-CN" dirty="0"/>
              <a:t>T</a:t>
            </a:r>
            <a:endParaRPr lang="zh-CN" altLang="en-US" dirty="0"/>
          </a:p>
          <a:p>
            <a:endParaRPr lang="zh-CN" altLang="en-US" dirty="0"/>
          </a:p>
        </p:txBody>
      </p:sp>
      <p:sp>
        <p:nvSpPr>
          <p:cNvPr id="6" name="矩形 5"/>
          <p:cNvSpPr/>
          <p:nvPr/>
        </p:nvSpPr>
        <p:spPr>
          <a:xfrm>
            <a:off x="459557" y="1923395"/>
            <a:ext cx="8143932" cy="4401205"/>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私有数据为</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 }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用到类型参数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CA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将被“传递”给基类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，本派生类中并不使用该类型参数</a:t>
            </a:r>
            <a:r>
              <a:rPr lang="en-US" altLang="zh-CN" sz="2000" b="1" dirty="0">
                <a:solidFill>
                  <a:srgbClr val="00B050"/>
                </a:solidFill>
                <a:latin typeface="Courier New" panose="02070309020205020404" pitchFamily="49" charset="0"/>
                <a:cs typeface="Courier New" panose="02070309020205020404" pitchFamily="49" charset="0"/>
              </a:rPr>
              <a:t>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double </a:t>
            </a:r>
            <a:r>
              <a:rPr lang="en-US" altLang="zh-CN" sz="2000" b="1" dirty="0">
                <a:latin typeface="Courier New" panose="02070309020205020404" pitchFamily="49" charset="0"/>
                <a:cs typeface="Courier New" panose="02070309020205020404" pitchFamily="49" charset="0"/>
              </a:rPr>
              <a:t>t1;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私有数据成员</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pP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基类的名字应为实例化后的“</a:t>
            </a:r>
            <a:r>
              <a:rPr lang="en-US" altLang="zh-CN" sz="2000" b="1" dirty="0">
                <a:solidFill>
                  <a:srgbClr val="00B050"/>
                </a:solidFill>
                <a:latin typeface="Courier New" panose="02070309020205020404" pitchFamily="49" charset="0"/>
                <a:cs typeface="Courier New" panose="02070309020205020404" pitchFamily="49" charset="0"/>
              </a:rPr>
              <a:t>CB&lt;T&gt;”</a:t>
            </a:r>
            <a:r>
              <a:rPr lang="zh-CN" altLang="en-US" sz="2000" b="1" dirty="0">
                <a:solidFill>
                  <a:srgbClr val="00B050"/>
                </a:solidFill>
                <a:latin typeface="Courier New" panose="02070309020205020404" pitchFamily="49" charset="0"/>
                <a:cs typeface="Courier New" panose="02070309020205020404" pitchFamily="49" charset="0"/>
              </a:rPr>
              <a:t>而并非仅使用“</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。例如，在本例的派生类说明中，要对基类进行指定时必须使用“</a:t>
            </a:r>
            <a:r>
              <a:rPr lang="en-US" altLang="zh-CN" sz="2000" b="1" dirty="0">
                <a:solidFill>
                  <a:srgbClr val="00B050"/>
                </a:solidFill>
                <a:latin typeface="Courier New" panose="02070309020205020404" pitchFamily="49" charset="0"/>
                <a:cs typeface="Courier New" panose="02070309020205020404" pitchFamily="49" charset="0"/>
              </a:rPr>
              <a:t>CB&lt;T&gt;”</a:t>
            </a:r>
            <a:r>
              <a:rPr lang="zh-CN" altLang="en-US" sz="2000" b="1" dirty="0">
                <a:solidFill>
                  <a:srgbClr val="00B050"/>
                </a:solidFill>
                <a:latin typeface="Courier New" panose="02070309020205020404" pitchFamily="49" charset="0"/>
                <a:cs typeface="Courier New" panose="02070309020205020404" pitchFamily="49" charset="0"/>
              </a:rPr>
              <a:t>而不可只使用“</a:t>
            </a:r>
            <a:r>
              <a:rPr lang="en-US" altLang="zh-CN" sz="2000" b="1" dirty="0">
                <a:solidFill>
                  <a:srgbClr val="00B050"/>
                </a:solidFill>
                <a:latin typeface="Courier New" panose="02070309020205020404" pitchFamily="49" charset="0"/>
                <a:cs typeface="Courier New" panose="02070309020205020404" pitchFamily="49" charset="0"/>
              </a:rPr>
              <a:t>CB”*/</a:t>
            </a:r>
          </a:p>
        </p:txBody>
      </p:sp>
      <p:sp>
        <p:nvSpPr>
          <p:cNvPr id="4" name="矩形 3">
            <a:hlinkClick r:id="" action="ppaction://noaction"/>
            <a:extLst>
              <a:ext uri="{FF2B5EF4-FFF2-40B4-BE49-F238E27FC236}">
                <a16:creationId xmlns:a16="http://schemas.microsoft.com/office/drawing/2014/main" id="{D5FE6E2C-0E40-46C4-9AF6-8F0971E5171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925E956E-7DA3-4572-BD91-D2A81923B3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7" name="矩形 6">
            <a:hlinkClick r:id="" action="ppaction://noaction"/>
            <a:extLst>
              <a:ext uri="{FF2B5EF4-FFF2-40B4-BE49-F238E27FC236}">
                <a16:creationId xmlns:a16="http://schemas.microsoft.com/office/drawing/2014/main" id="{91501C04-6230-4F4A-9C1C-D258DBE77BB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4107ECD-3BBF-4A56-B339-00A7D7F122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D0F96137-F8CA-4FF6-80AA-9B8F918C14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0" name="矩形 9">
            <a:hlinkClick r:id="" action="ppaction://noaction"/>
            <a:extLst>
              <a:ext uri="{FF2B5EF4-FFF2-40B4-BE49-F238E27FC236}">
                <a16:creationId xmlns:a16="http://schemas.microsoft.com/office/drawing/2014/main" id="{AF540FE2-88D5-4011-BA68-CBD9DA677D5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1" name="矩形 10">
            <a:hlinkClick r:id="" action="ppaction://noaction"/>
            <a:extLst>
              <a:ext uri="{FF2B5EF4-FFF2-40B4-BE49-F238E27FC236}">
                <a16:creationId xmlns:a16="http://schemas.microsoft.com/office/drawing/2014/main" id="{5B27E4F4-5392-4F0C-9741-E5FC644CDF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2" name="矩形 11">
            <a:hlinkClick r:id="" action="ppaction://noaction"/>
            <a:extLst>
              <a:ext uri="{FF2B5EF4-FFF2-40B4-BE49-F238E27FC236}">
                <a16:creationId xmlns:a16="http://schemas.microsoft.com/office/drawing/2014/main" id="{F9DAA359-03CB-4E8D-8C0C-887085585B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592114"/>
          </a:xfrm>
        </p:spPr>
        <p:txBody>
          <a:bodyPr/>
          <a:lstStyle/>
          <a:p>
            <a:pPr marL="0" indent="0">
              <a:buNone/>
            </a:pPr>
            <a:r>
              <a:rPr lang="zh-CN" altLang="en-US" dirty="0"/>
              <a:t>类模板作基类，派生出新的类模板，且基类与派生类中均使用同一个类型参数</a:t>
            </a:r>
            <a:r>
              <a:rPr lang="en-US" altLang="zh-CN" dirty="0"/>
              <a:t>T</a:t>
            </a:r>
            <a:r>
              <a:rPr lang="zh-CN" altLang="en-US" dirty="0"/>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r>
              <a:rPr lang="en-US" altLang="zh-CN" sz="2000" b="1" dirty="0">
                <a:solidFill>
                  <a:srgbClr val="FF0000"/>
                </a:solidFill>
                <a:latin typeface="Courier New" panose="02070309020205020404" pitchFamily="49" charset="0"/>
                <a:cs typeface="Courier New" panose="02070309020205020404" pitchFamily="49" charset="0"/>
              </a:rPr>
              <a:t>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数据成员为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用到类型参数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FF0000"/>
                </a:solidFill>
                <a:latin typeface="Courier New" panose="02070309020205020404" pitchFamily="49" charset="0"/>
                <a:cs typeface="Courier New" panose="02070309020205020404" pitchFamily="49" charset="0"/>
              </a:rPr>
              <a:t> 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CA : </a:t>
            </a:r>
            <a:r>
              <a:rPr lang="en-US" altLang="zh-CN" sz="2000" b="1" dirty="0">
                <a:solidFill>
                  <a:srgbClr val="0000FF"/>
                </a:solidFill>
                <a:latin typeface="Courier New" panose="02070309020205020404" pitchFamily="49" charset="0"/>
                <a:cs typeface="Courier New" panose="02070309020205020404" pitchFamily="49" charset="0"/>
              </a:rPr>
              <a:t>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将被</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zh-CN" altLang="en-US" sz="2000" b="1" dirty="0">
                <a:solidFill>
                  <a:srgbClr val="00B050"/>
                </a:solidFill>
                <a:latin typeface="Courier New" panose="02070309020205020404" pitchFamily="49" charset="0"/>
                <a:cs typeface="Courier New" panose="02070309020205020404" pitchFamily="49" charset="0"/>
              </a:rPr>
              <a:t>“传递”给基类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；本派生类中也将使用这同一个类型参数</a:t>
            </a:r>
            <a:r>
              <a:rPr lang="en-US" altLang="zh-CN" sz="2000" b="1" dirty="0">
                <a:solidFill>
                  <a:srgbClr val="00B050"/>
                </a:solidFill>
                <a:latin typeface="Courier New" panose="02070309020205020404" pitchFamily="49" charset="0"/>
                <a:cs typeface="Courier New" panose="02070309020205020404" pitchFamily="49" charset="0"/>
              </a:rPr>
              <a:t>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t1;</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995A6E6-0AD2-43CE-844F-26379F7A18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45F66CF1-8701-4784-BF63-09FDF5A3430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6" name="矩形 5">
            <a:hlinkClick r:id="" action="ppaction://noaction"/>
            <a:extLst>
              <a:ext uri="{FF2B5EF4-FFF2-40B4-BE49-F238E27FC236}">
                <a16:creationId xmlns:a16="http://schemas.microsoft.com/office/drawing/2014/main" id="{645FAE82-C9F1-4AC7-A22E-6888E798EB6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783345A-D18F-49A1-94C0-664B07E8F6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766BB861-93EC-4CC6-B7A8-17B3A6D320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D49D20D1-803D-4A07-A05F-1EB3DB05408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A66CAF54-7F3D-4C23-BBA4-9914C8B85CB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B5F5F87D-E5F9-4B6E-8B51-6DC4460A6C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808758"/>
            <a:ext cx="8229600" cy="4500562"/>
          </a:xfrm>
        </p:spPr>
        <p:txBody>
          <a:bodyPr/>
          <a:lstStyle/>
          <a:p>
            <a:pPr>
              <a:lnSpc>
                <a:spcPct val="90000"/>
              </a:lnSpc>
            </a:pPr>
            <a:r>
              <a:rPr lang="zh-CN" altLang="en-US" dirty="0"/>
              <a:t>函数模板定义的一般格式为：</a:t>
            </a:r>
          </a:p>
          <a:p>
            <a:pPr lvl="1">
              <a:lnSpc>
                <a:spcPct val="90000"/>
              </a:lnSpc>
              <a:buNone/>
            </a:pPr>
            <a:r>
              <a:rPr lang="en-US" altLang="zh-CN" b="1" dirty="0">
                <a:solidFill>
                  <a:srgbClr val="0000FF"/>
                </a:solidFill>
                <a:latin typeface="Courier New" panose="02070309020205020404" pitchFamily="49" charset="0"/>
                <a:cs typeface="Courier New" panose="02070309020205020404" pitchFamily="49" charset="0"/>
              </a:rPr>
              <a:t>template</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类型参数和非类型参数表</a:t>
            </a:r>
            <a:r>
              <a:rPr lang="en-US" altLang="zh-CN" b="1" dirty="0">
                <a:latin typeface="Courier New" panose="02070309020205020404" pitchFamily="49" charset="0"/>
                <a:cs typeface="Courier New" panose="02070309020205020404" pitchFamily="49" charset="0"/>
              </a:rPr>
              <a: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&gt; </a:t>
            </a:r>
          </a:p>
          <a:p>
            <a:pPr lvl="1">
              <a:lnSpc>
                <a:spcPct val="90000"/>
              </a:lnSpc>
              <a:buNone/>
            </a:pPr>
            <a:r>
              <a:rPr lang="zh-CN" altLang="en-US" b="1" dirty="0">
                <a:solidFill>
                  <a:schemeClr val="tx2"/>
                </a:solidFill>
                <a:latin typeface="Courier New" panose="02070309020205020404" pitchFamily="49" charset="0"/>
                <a:cs typeface="Courier New" panose="02070309020205020404" pitchFamily="49" charset="0"/>
              </a:rPr>
              <a:t>返回类型  函数模板名(函数模板形参表) {函数体}</a:t>
            </a:r>
            <a:endParaRPr lang="en-US" altLang="zh-CN" b="1" dirty="0">
              <a:solidFill>
                <a:schemeClr val="tx2"/>
              </a:solidFill>
              <a:latin typeface="Courier New" panose="02070309020205020404" pitchFamily="49" charset="0"/>
              <a:cs typeface="Courier New" panose="02070309020205020404" pitchFamily="49" charset="0"/>
            </a:endParaRPr>
          </a:p>
          <a:p>
            <a:pPr lvl="1">
              <a:lnSpc>
                <a:spcPct val="90000"/>
              </a:lnSpc>
            </a:pPr>
            <a:r>
              <a:rPr lang="zh-CN" altLang="en-US" dirty="0"/>
              <a:t>类型参数表</a:t>
            </a:r>
            <a:endParaRPr lang="en-US" altLang="zh-CN" dirty="0"/>
          </a:p>
          <a:p>
            <a:pPr marL="914400" lvl="2" indent="0">
              <a:lnSpc>
                <a:spcPct val="90000"/>
              </a:lnSpc>
              <a:buNone/>
            </a:pP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类型形参名1 ，... ，</a:t>
            </a:r>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a:t>
            </a:r>
            <a:r>
              <a:rPr lang="en-US" altLang="zh-CN" b="1" dirty="0">
                <a:latin typeface="Courier New" panose="02070309020205020404" pitchFamily="49" charset="0"/>
                <a:cs typeface="Courier New" panose="02070309020205020404" pitchFamily="49" charset="0"/>
              </a:rPr>
              <a:t>n</a:t>
            </a:r>
          </a:p>
          <a:p>
            <a:pPr lvl="1">
              <a:lnSpc>
                <a:spcPct val="90000"/>
              </a:lnSpc>
            </a:pPr>
            <a:r>
              <a:rPr lang="zh-CN" altLang="en-US" dirty="0"/>
              <a:t>非类型参数表：普通形参表</a:t>
            </a:r>
            <a:endParaRPr lang="en-US" altLang="zh-CN" dirty="0"/>
          </a:p>
          <a:p>
            <a:pPr lvl="1">
              <a:lnSpc>
                <a:spcPct val="90000"/>
              </a:lnSpc>
            </a:pPr>
            <a:r>
              <a:rPr lang="zh-CN" altLang="en-US" dirty="0"/>
              <a:t>注意:</a:t>
            </a:r>
          </a:p>
          <a:p>
            <a:pPr lvl="2">
              <a:lnSpc>
                <a:spcPct val="90000"/>
              </a:lnSpc>
            </a:pPr>
            <a:r>
              <a:rPr lang="zh-CN" altLang="en-US" dirty="0"/>
              <a:t>应在函数模板的“返回类型”或“形参表”或“函数体”中使用上述的“类型形参名” 。</a:t>
            </a:r>
          </a:p>
          <a:p>
            <a:pPr lvl="2">
              <a:lnSpc>
                <a:spcPct val="90000"/>
              </a:lnSpc>
            </a:pPr>
            <a:r>
              <a:rPr lang="zh-CN" altLang="en-US" dirty="0"/>
              <a:t>调用处则类似于一般函数，用户只需给出具体的实参。</a:t>
            </a:r>
          </a:p>
          <a:p>
            <a:pPr lvl="2">
              <a:lnSpc>
                <a:spcPct val="90000"/>
              </a:lnSpc>
            </a:pPr>
            <a:r>
              <a:rPr lang="zh-CN" altLang="en-US" dirty="0"/>
              <a:t>模板函数调用时，不进行实参到形参类型的自动转换。</a:t>
            </a:r>
          </a:p>
          <a:p>
            <a:pPr lvl="2">
              <a:lnSpc>
                <a:spcPct val="90000"/>
              </a:lnSpc>
            </a:pPr>
            <a:r>
              <a:rPr lang="zh-CN" altLang="en-US" dirty="0"/>
              <a:t>从物理意义上，函数模板类似于重载</a:t>
            </a:r>
          </a:p>
        </p:txBody>
      </p:sp>
      <p:sp>
        <p:nvSpPr>
          <p:cNvPr id="4" name="矩形 3">
            <a:hlinkClick r:id="rId2" action="ppaction://hlinksldjump"/>
            <a:extLst>
              <a:ext uri="{FF2B5EF4-FFF2-40B4-BE49-F238E27FC236}">
                <a16:creationId xmlns:a16="http://schemas.microsoft.com/office/drawing/2014/main" id="{ACD6457C-42E3-4FDE-9B64-62BE7537A41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272F38D3-3562-45EB-8710-543430A514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EF956E61-A6E0-4757-8A04-F29E8AD5D5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30DAA996-02AC-40BA-8449-37A204EC78B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DB8844E-AF1C-4057-8378-1BAF26DC5A0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30E76CF8-475C-4034-BA12-4A65BED2C32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34C04D58-7F5B-4BDD-8D4C-7876537F782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4983211E-1EBA-4758-92D6-9318702593C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18799327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80728"/>
            <a:ext cx="9144000" cy="5591544"/>
          </a:xfrm>
        </p:spPr>
        <p:txBody>
          <a:bodyPr/>
          <a:lstStyle/>
          <a:p>
            <a:pPr marL="0" indent="0">
              <a:buNone/>
            </a:pPr>
            <a:r>
              <a:rPr lang="zh-CN" altLang="en-US" dirty="0"/>
              <a:t>类模板作基类，派生出新的类模板，但基类中使用类型参数</a:t>
            </a:r>
            <a:r>
              <a:rPr lang="en-US" altLang="zh-CN" dirty="0"/>
              <a:t>T2</a:t>
            </a:r>
            <a:r>
              <a:rPr lang="zh-CN" altLang="en-US" dirty="0"/>
              <a:t>，而派生类中使用另一个类型参数</a:t>
            </a:r>
            <a:r>
              <a:rPr lang="en-US" altLang="zh-CN" dirty="0"/>
              <a:t>T1(</a:t>
            </a:r>
            <a:r>
              <a:rPr lang="zh-CN" altLang="en-US" dirty="0"/>
              <a:t>而不使用</a:t>
            </a:r>
            <a:r>
              <a:rPr lang="en-US" altLang="zh-CN" dirty="0"/>
              <a:t>T2)</a:t>
            </a:r>
            <a:r>
              <a:rPr lang="zh-CN" altLang="en-US" dirty="0"/>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T2</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T2 </a:t>
            </a:r>
            <a:r>
              <a:rPr lang="zh-CN" altLang="en-US" sz="2000" b="1" dirty="0">
                <a:solidFill>
                  <a:srgbClr val="00B050"/>
                </a:solidFill>
                <a:latin typeface="Courier New" panose="02070309020205020404" pitchFamily="49" charset="0"/>
                <a:cs typeface="Courier New" panose="02070309020205020404" pitchFamily="49" charset="0"/>
              </a:rPr>
              <a:t>类型的</a:t>
            </a:r>
            <a:r>
              <a:rPr lang="zh-CN" altLang="en-US" sz="2000" b="1" dirty="0">
                <a:solidFill>
                  <a:srgbClr val="0000FF"/>
                </a:solidFill>
                <a:latin typeface="Courier New" panose="02070309020205020404" pitchFamily="49" charset="0"/>
                <a:cs typeface="Courier New" panose="02070309020205020404" pitchFamily="49" charset="0"/>
              </a:rPr>
              <a:t> </a:t>
            </a:r>
            <a:endParaRPr lang="en-US" altLang="zh-CN" sz="2000" b="1" dirty="0">
              <a:solidFill>
                <a:srgbClr val="0000FF"/>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T1</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typename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CA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T2 </a:t>
            </a:r>
            <a:r>
              <a:rPr lang="zh-CN" altLang="en-US" sz="2000" b="1" dirty="0">
                <a:solidFill>
                  <a:srgbClr val="00B050"/>
                </a:solidFill>
                <a:latin typeface="Courier New" panose="02070309020205020404" pitchFamily="49" charset="0"/>
                <a:cs typeface="Courier New" panose="02070309020205020404" pitchFamily="49" charset="0"/>
              </a:rPr>
              <a:t>将被</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；本派生类中还将使用另一个类型参数</a:t>
            </a:r>
            <a:r>
              <a:rPr lang="en-US" altLang="zh-CN" sz="2000" b="1" dirty="0">
                <a:solidFill>
                  <a:srgbClr val="00B050"/>
                </a:solidFill>
                <a:latin typeface="Courier New" panose="02070309020205020404" pitchFamily="49" charset="0"/>
                <a:cs typeface="Courier New" panose="02070309020205020404" pitchFamily="49" charset="0"/>
              </a:rPr>
              <a:t>T1*/</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T1</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t1</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T1 </a:t>
            </a:r>
            <a:r>
              <a:rPr lang="zh-CN" altLang="en-US" sz="2000" b="1" dirty="0">
                <a:solidFill>
                  <a:srgbClr val="00B050"/>
                </a:solidFill>
                <a:latin typeface="Courier New" panose="02070309020205020404" pitchFamily="49" charset="0"/>
                <a:cs typeface="Courier New" panose="02070309020205020404" pitchFamily="49" charset="0"/>
              </a:rPr>
              <a:t>类型的 </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1FA2ECA-17DE-410E-A6FE-892CDAEEAF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 name="矩形 4">
            <a:hlinkClick r:id="" action="ppaction://noaction"/>
            <a:extLst>
              <a:ext uri="{FF2B5EF4-FFF2-40B4-BE49-F238E27FC236}">
                <a16:creationId xmlns:a16="http://schemas.microsoft.com/office/drawing/2014/main" id="{6DD7A80F-3428-401C-9A25-7CF59AA518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6" name="矩形 5">
            <a:hlinkClick r:id="" action="ppaction://noaction"/>
            <a:extLst>
              <a:ext uri="{FF2B5EF4-FFF2-40B4-BE49-F238E27FC236}">
                <a16:creationId xmlns:a16="http://schemas.microsoft.com/office/drawing/2014/main" id="{0A3A56A3-6926-40EA-9F9C-F7A0CF86F9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2EF9C82-C526-4A01-AD42-86F5CA9AB0B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EB27780-2D26-4EF2-891B-ECE8D51748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D57705D-A1B7-468A-8403-6C0D476AD6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E3746036-378D-4252-A6FB-7DC8DAABAD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57F2B80-9805-46ED-A064-BD8BF92DDB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3356992"/>
            <a:ext cx="5356225" cy="2664305"/>
            <a:chOff x="1643042" y="2275996"/>
            <a:chExt cx="5356246" cy="2664313"/>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88992"/>
              <a:chOff x="854055" y="1633054"/>
              <a:chExt cx="792165" cy="788992"/>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3054"/>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4781"/>
            <a:ext cx="5356225" cy="1728199"/>
            <a:chOff x="1643042" y="3212102"/>
            <a:chExt cx="5356246" cy="1728207"/>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321210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3212102"/>
              <a:ext cx="792165" cy="788993"/>
              <a:chOff x="854055" y="-216922"/>
              <a:chExt cx="792165" cy="788993"/>
            </a:xfrm>
          </p:grpSpPr>
          <p:sp>
            <p:nvSpPr>
              <p:cNvPr id="35" name="椭圆 34"/>
              <p:cNvSpPr>
                <a:spLocks noChangeAspect="1"/>
              </p:cNvSpPr>
              <p:nvPr/>
            </p:nvSpPr>
            <p:spPr bwMode="auto">
              <a:xfrm>
                <a:off x="857230" y="-216919"/>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216922"/>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429309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4247051"/>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4">
            <a:extLst>
              <a:ext uri="{FF2B5EF4-FFF2-40B4-BE49-F238E27FC236}">
                <a16:creationId xmlns:a16="http://schemas.microsoft.com/office/drawing/2014/main" id="{49844359-78D0-4EBF-8F54-CC71C0B81704}"/>
              </a:ext>
            </a:extLst>
          </p:cNvPr>
          <p:cNvSpPr txBox="1"/>
          <p:nvPr/>
        </p:nvSpPr>
        <p:spPr>
          <a:xfrm>
            <a:off x="2627784" y="34881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0" name="TextBox 39"/>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6" name="矩形 5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7" name="矩形 56">
            <a:hlinkClick r:id="rId5" action="ppaction://hlinksldjump"/>
            <a:extLst>
              <a:ext uri="{FF2B5EF4-FFF2-40B4-BE49-F238E27FC236}">
                <a16:creationId xmlns:a16="http://schemas.microsoft.com/office/drawing/2014/main" id="{B4839A97-E0D4-41A2-8858-68D0C62FA0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8" name="矩形 57">
            <a:hlinkClick r:id="" action="ppaction://noaction"/>
            <a:extLst>
              <a:ext uri="{FF2B5EF4-FFF2-40B4-BE49-F238E27FC236}">
                <a16:creationId xmlns:a16="http://schemas.microsoft.com/office/drawing/2014/main" id="{74600DE9-BA1B-49DE-9AC4-CEE7ACFC51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59" name="矩形 58">
            <a:hlinkClick r:id="" action="ppaction://noaction"/>
            <a:extLst>
              <a:ext uri="{FF2B5EF4-FFF2-40B4-BE49-F238E27FC236}">
                <a16:creationId xmlns:a16="http://schemas.microsoft.com/office/drawing/2014/main" id="{5B83D4D5-D61F-4456-B82A-5FD9D36427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60" name="矩形 59">
            <a:hlinkClick r:id="" action="ppaction://noaction"/>
            <a:extLst>
              <a:ext uri="{FF2B5EF4-FFF2-40B4-BE49-F238E27FC236}">
                <a16:creationId xmlns:a16="http://schemas.microsoft.com/office/drawing/2014/main" id="{C19F40A4-4789-43B1-BE1D-3056F0F796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389578792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9.7】</a:t>
            </a:r>
            <a:r>
              <a:rPr lang="zh-CN" altLang="en-US" dirty="0">
                <a:solidFill>
                  <a:srgbClr val="C00000"/>
                </a:solidFill>
              </a:rPr>
              <a:t>队列类模板</a:t>
            </a:r>
            <a:endParaRPr lang="en-US" altLang="zh-CN" dirty="0">
              <a:solidFill>
                <a:srgbClr val="C00000"/>
              </a:solidFill>
            </a:endParaRPr>
          </a:p>
          <a:p>
            <a:r>
              <a:rPr lang="zh-CN" altLang="en-US" dirty="0"/>
              <a:t>队列与栈不同，对数据采用“先进先出” 的管理方式（而栈则使用“先进后出” 方式）。队列数据放于作为类成员的动态数组</a:t>
            </a:r>
            <a:r>
              <a:rPr lang="en-US" altLang="zh-CN" dirty="0"/>
              <a:t>queue</a:t>
            </a:r>
            <a:r>
              <a:rPr lang="zh-CN" altLang="en-US" dirty="0"/>
              <a:t>之中，在构造函数中，将通过</a:t>
            </a:r>
            <a:r>
              <a:rPr lang="en-US" altLang="zh-CN" dirty="0"/>
              <a:t>new</a:t>
            </a:r>
            <a:r>
              <a:rPr lang="zh-CN" altLang="en-US" dirty="0"/>
              <a:t>来生成该动态数组，动态数组</a:t>
            </a:r>
            <a:r>
              <a:rPr lang="en-US" altLang="zh-CN" dirty="0"/>
              <a:t>queue</a:t>
            </a:r>
            <a:r>
              <a:rPr lang="zh-CN" altLang="en-US" dirty="0"/>
              <a:t>的大小由类的私有数据成员</a:t>
            </a:r>
            <a:r>
              <a:rPr lang="en-US" altLang="zh-CN" dirty="0" err="1"/>
              <a:t>Maxsize</a:t>
            </a:r>
            <a:r>
              <a:rPr lang="zh-CN" altLang="en-US" dirty="0"/>
              <a:t>之值来确定。</a:t>
            </a:r>
            <a:endParaRPr lang="en-US" altLang="zh-CN" dirty="0"/>
          </a:p>
          <a:p>
            <a:r>
              <a:rPr lang="zh-CN" altLang="en-US" dirty="0"/>
              <a:t>主要成员函数为：</a:t>
            </a:r>
            <a:endParaRPr lang="en-US" altLang="zh-CN" dirty="0"/>
          </a:p>
          <a:p>
            <a:pPr lvl="1"/>
            <a:r>
              <a:rPr lang="zh-CN" altLang="en-US" dirty="0"/>
              <a:t>队尾增加数据</a:t>
            </a:r>
            <a:r>
              <a:rPr lang="en-US" altLang="zh-CN" dirty="0"/>
              <a:t>Add</a:t>
            </a:r>
          </a:p>
          <a:p>
            <a:pPr lvl="1"/>
            <a:r>
              <a:rPr lang="zh-CN" altLang="en-US" dirty="0"/>
              <a:t>队首删除数据</a:t>
            </a:r>
            <a:r>
              <a:rPr lang="en-US" altLang="zh-CN" dirty="0"/>
              <a:t>Delete</a:t>
            </a:r>
            <a:endParaRPr lang="zh-CN" altLang="en-US" dirty="0"/>
          </a:p>
        </p:txBody>
      </p:sp>
      <p:sp>
        <p:nvSpPr>
          <p:cNvPr id="4" name="矩形 3">
            <a:hlinkClick r:id="" action="ppaction://noaction"/>
            <a:extLst>
              <a:ext uri="{FF2B5EF4-FFF2-40B4-BE49-F238E27FC236}">
                <a16:creationId xmlns:a16="http://schemas.microsoft.com/office/drawing/2014/main" id="{1DA697CC-38EC-4B35-B2FF-BCA4DFC8178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69119AFF-ADAA-4318-AA3D-FA6B219F7FB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E13C91DD-9940-4D1A-87C3-326397A9C4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375D24DE-07AC-4053-A4C4-0A9DE3C96E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F1FFE630-CDE0-4073-89F3-83CB675A6C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42A3DCFA-BD49-4E6E-B0B5-1FEFCE99B3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7C4357C-81F8-408A-B7B7-0D4AF58E26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A243B38-F3EB-4963-BF81-1EBBFC97EA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579296" cy="5029200"/>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process.h</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008000"/>
                </a:solidFill>
                <a:latin typeface="Courier New" panose="02070309020205020404" pitchFamily="49" charset="0"/>
                <a:cs typeface="Courier New" panose="02070309020205020404" pitchFamily="49" charset="0"/>
              </a:rPr>
              <a:t>//exit(0)</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队列的大小</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front,rear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元素从</a:t>
            </a:r>
            <a:r>
              <a:rPr lang="en-US" altLang="zh-CN" sz="2000" b="1" dirty="0">
                <a:solidFill>
                  <a:srgbClr val="008000"/>
                </a:solidFill>
                <a:latin typeface="Courier New" panose="02070309020205020404" pitchFamily="49" charset="0"/>
                <a:cs typeface="Courier New" panose="02070309020205020404" pitchFamily="49" charset="0"/>
              </a:rPr>
              <a:t>queue[front+1]</a:t>
            </a:r>
            <a:r>
              <a:rPr lang="zh-CN" altLang="en-US" sz="2000" b="1" dirty="0">
                <a:solidFill>
                  <a:srgbClr val="008000"/>
                </a:solidFill>
                <a:latin typeface="Courier New" panose="02070309020205020404" pitchFamily="49" charset="0"/>
                <a:cs typeface="Courier New" panose="02070309020205020404" pitchFamily="49" charset="0"/>
              </a:rPr>
              <a:t>到</a:t>
            </a:r>
            <a:r>
              <a:rPr lang="en-US" altLang="zh-CN" sz="2000" b="1" dirty="0">
                <a:solidFill>
                  <a:srgbClr val="008000"/>
                </a:solidFill>
                <a:latin typeface="Courier New" panose="02070309020205020404" pitchFamily="49" charset="0"/>
                <a:cs typeface="Courier New" panose="02070309020205020404" pitchFamily="49" charset="0"/>
              </a:rPr>
              <a:t>queue[rear]</a:t>
            </a:r>
            <a:endParaRPr lang="zh-CN" altLang="en-US" sz="2000" b="1" dirty="0">
              <a:solidFill>
                <a:srgbClr val="008000"/>
              </a:solidFill>
              <a:latin typeface="Courier New" panose="02070309020205020404" pitchFamily="49" charset="0"/>
              <a:cs typeface="Courier New" panose="02070309020205020404" pitchFamily="49" charset="0"/>
            </a:endParaRP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动态数组</a:t>
            </a:r>
            <a:r>
              <a:rPr lang="en-US" altLang="zh-CN" sz="2000" b="1" dirty="0">
                <a:solidFill>
                  <a:srgbClr val="008000"/>
                </a:solidFill>
                <a:latin typeface="Courier New" panose="02070309020205020404" pitchFamily="49" charset="0"/>
                <a:cs typeface="Courier New" panose="02070309020205020404" pitchFamily="49" charset="0"/>
              </a:rPr>
              <a:t>queue</a:t>
            </a:r>
            <a:r>
              <a:rPr lang="zh-CN" altLang="en-US" sz="2000" b="1" dirty="0">
                <a:solidFill>
                  <a:srgbClr val="008000"/>
                </a:solidFill>
                <a:latin typeface="Courier New" panose="02070309020205020404" pitchFamily="49" charset="0"/>
                <a:cs typeface="Courier New" panose="02070309020205020404" pitchFamily="49" charset="0"/>
              </a:rPr>
              <a:t>，用来存放队列数据</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size){</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构造函数，生成动态数组来存放队列数据</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=size;</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front=rear=-1;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意味着队列为空</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DE07E44-9F16-4618-8B8B-83316CF2BA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9268E190-2488-420A-8518-94BA1067A83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A0F61A9F-0296-4E80-AF08-970A1C057C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C5FF355-1F63-4595-B42F-FF151320AF4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B16EFB1-CBBA-4971-BDFD-0ACF46DC414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940199D-6389-4F71-B584-805506A23D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3318E44-722E-4A3A-80B5-94619C0010B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115CB90-D3CF-4BCE-9D5C-171B8528FF9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2352" y="1124744"/>
            <a:ext cx="8579296" cy="5092148"/>
          </a:xfrm>
        </p:spPr>
        <p:txBody>
          <a:bodyPr/>
          <a:lstStyle/>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IsFull</a:t>
            </a:r>
            <a:r>
              <a:rPr lang="en-US" altLang="zh-CN" sz="2000" b="1" dirty="0">
                <a:latin typeface="Courier New" panose="02070309020205020404" pitchFamily="49" charset="0"/>
                <a:cs typeface="Courier New" panose="02070309020205020404" pitchFamily="49" charset="0"/>
              </a:rPr>
              <a:t> ()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(rear==Maxsize-1)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IsEmpty</a:t>
            </a:r>
            <a:r>
              <a:rPr lang="en-US" altLang="zh-CN" sz="2000" b="1" dirty="0">
                <a:latin typeface="Courier New" panose="02070309020205020404" pitchFamily="49" charset="0"/>
                <a:cs typeface="Courier New" panose="02070309020205020404" pitchFamily="49" charset="0"/>
              </a:rPr>
              <a:t> () {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(front==rear)</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Add(</a:t>
            </a:r>
            <a:r>
              <a:rPr lang="en-US" altLang="zh-CN" sz="2000" b="1" dirty="0" err="1">
                <a:solidFill>
                  <a:srgbClr val="0000FF"/>
                </a:solidFill>
                <a:latin typeface="Courier New" panose="02070309020205020404" pitchFamily="49" charset="0"/>
                <a:cs typeface="Courier New" panose="02070309020205020404" pitchFamily="49" charset="0"/>
              </a:rPr>
              <a:t>const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&amp;);</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Delete(</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11C3EEC8-A9AC-4799-AA33-126B343A794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55CED139-B188-472F-9593-B77873FD412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10F3D5E5-13BA-4DE6-8BC3-7764C81F5B5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7E334F5-29B3-4664-8664-CE44703BA97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73736C8-19FF-4B4D-B6F2-F6BAAAE20FD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ECADE5C-DE20-40E9-A625-E2D7F73C67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34E7A00-E2D8-4A12-9447-441D4A9715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2611A8B2-630A-4B1C-A258-AAB4E96BF4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2352" y="1052736"/>
            <a:ext cx="8861648" cy="5161721"/>
          </a:xfrm>
        </p:spPr>
        <p:txBody>
          <a:bodyPr/>
          <a:lstStyle/>
          <a:p>
            <a:pPr marL="0" indent="0">
              <a:spcBef>
                <a:spcPts val="0"/>
              </a:spcBef>
              <a:buNone/>
            </a:pPr>
            <a:r>
              <a:rPr lang="en-US" altLang="zh-CN" sz="2000" b="1" dirty="0">
                <a:solidFill>
                  <a:srgbClr val="008000"/>
                </a:solidFill>
                <a:latin typeface="Courier New" panose="02070309020205020404" pitchFamily="49" charset="0"/>
                <a:cs typeface="Courier New" panose="02070309020205020404" pitchFamily="49" charset="0"/>
              </a:rPr>
              <a:t>//Delete</a:t>
            </a:r>
            <a:r>
              <a:rPr lang="zh-CN" altLang="en-US" sz="2000" b="1" dirty="0">
                <a:solidFill>
                  <a:srgbClr val="008000"/>
                </a:solidFill>
                <a:latin typeface="Courier New" panose="02070309020205020404" pitchFamily="49" charset="0"/>
                <a:cs typeface="Courier New" panose="02070309020205020404" pitchFamily="49" charset="0"/>
              </a:rPr>
              <a:t>在类体外定义，函数名前要加类限定符“</a:t>
            </a:r>
            <a:r>
              <a:rPr lang="en-US" altLang="zh-CN" sz="2000" b="1" dirty="0">
                <a:solidFill>
                  <a:srgbClr val="008000"/>
                </a:solidFill>
                <a:latin typeface="Courier New" panose="02070309020205020404" pitchFamily="49" charset="0"/>
                <a:cs typeface="Courier New" panose="02070309020205020404" pitchFamily="49" charset="0"/>
              </a:rPr>
              <a:t>Queue&lt;</a:t>
            </a:r>
            <a:r>
              <a:rPr lang="en-US" altLang="zh-CN" sz="2000" b="1" dirty="0" err="1">
                <a:solidFill>
                  <a:srgbClr val="008000"/>
                </a:solidFill>
                <a:latin typeface="Courier New" panose="02070309020205020404" pitchFamily="49" charset="0"/>
                <a:cs typeface="Courier New" panose="02070309020205020404" pitchFamily="49" charset="0"/>
              </a:rPr>
              <a:t>keytype</a:t>
            </a:r>
            <a:r>
              <a:rPr lang="en-US" altLang="zh-CN" sz="2000" b="1" dirty="0">
                <a:solidFill>
                  <a:srgbClr val="008000"/>
                </a:solidFill>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 </a:t>
            </a:r>
          </a:p>
          <a:p>
            <a:pPr marL="0" indent="0">
              <a:spcBef>
                <a:spcPts val="0"/>
              </a:spcBef>
              <a:buNone/>
            </a:pP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 Queue&lt;</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&gt;::Delete(</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IsEmpty</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"the queue is empty"&lt;&lt;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exit (0);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queue[++front];  </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8000"/>
                </a:solidFill>
                <a:latin typeface="Courier New" panose="02070309020205020404" pitchFamily="49" charset="0"/>
                <a:cs typeface="Courier New" panose="02070309020205020404" pitchFamily="49" charset="0"/>
              </a:rPr>
              <a:t>//Add</a:t>
            </a:r>
            <a:r>
              <a:rPr lang="zh-CN" altLang="en-US" sz="2000" b="1" dirty="0">
                <a:solidFill>
                  <a:srgbClr val="008000"/>
                </a:solidFill>
                <a:latin typeface="Courier New" panose="02070309020205020404" pitchFamily="49" charset="0"/>
                <a:cs typeface="Courier New" panose="02070309020205020404" pitchFamily="49" charset="0"/>
              </a:rPr>
              <a:t>在类体外定义</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 </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Queue&lt;</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&gt;::Add(</a:t>
            </a:r>
            <a:r>
              <a:rPr lang="en-US" altLang="zh-CN" sz="2000" b="1" dirty="0" err="1">
                <a:solidFill>
                  <a:srgbClr val="0000FF"/>
                </a:solidFill>
                <a:latin typeface="Courier New" panose="02070309020205020404" pitchFamily="49" charset="0"/>
                <a:cs typeface="Courier New" panose="02070309020205020404" pitchFamily="49" charset="0"/>
              </a:rPr>
              <a:t>const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 &amp; item){</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IsFull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"the queue is full"&lt;&lt;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queue[++rear]=item;</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p:txBody>
      </p:sp>
      <p:sp>
        <p:nvSpPr>
          <p:cNvPr id="4" name="矩形 3">
            <a:hlinkClick r:id="" action="ppaction://noaction"/>
            <a:extLst>
              <a:ext uri="{FF2B5EF4-FFF2-40B4-BE49-F238E27FC236}">
                <a16:creationId xmlns:a16="http://schemas.microsoft.com/office/drawing/2014/main" id="{5EBD5529-8568-465D-A229-F62EB9152F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E2E77246-3107-45D8-94C5-AB3382BF876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FBBE3BE5-5878-48B2-A11F-9F207E83B4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E16C2D5-2924-4837-96C3-983827FF3F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28AA489A-B0DE-409C-B902-014B4A1E22F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9A8AB522-C0AF-41EE-BF44-A28A1904704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C1295F7-15A7-41B0-8976-C3D1B1AA8BD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BAEC4FD0-18B9-4802-9443-7AC99DA1E3C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14400"/>
            <a:ext cx="8579296" cy="5610944"/>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    </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Queue&lt;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&gt; Qi(10);</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Queue&lt;</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&gt; Qf1(10),Qf2(10)</a:t>
            </a:r>
            <a:r>
              <a:rPr lang="en-US" altLang="zh-CN" sz="2000" b="1"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while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Qi.IsFull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{//Qi</a:t>
            </a:r>
            <a:r>
              <a:rPr lang="zh-CN" altLang="en-US" sz="2000" b="1" dirty="0">
                <a:solidFill>
                  <a:srgbClr val="008000"/>
                </a:solidFill>
                <a:latin typeface="Courier New" panose="02070309020205020404" pitchFamily="49" charset="0"/>
                <a:cs typeface="Courier New" panose="02070309020205020404" pitchFamily="49" charset="0"/>
              </a:rPr>
              <a:t>中只能存</a:t>
            </a:r>
            <a:r>
              <a:rPr lang="en-US" altLang="zh-CN" sz="2000" b="1" dirty="0">
                <a:solidFill>
                  <a:srgbClr val="008000"/>
                </a:solidFill>
                <a:latin typeface="Courier New" panose="02070309020205020404" pitchFamily="49" charset="0"/>
                <a:cs typeface="Courier New" panose="02070309020205020404" pitchFamily="49" charset="0"/>
              </a:rPr>
              <a:t>10</a:t>
            </a:r>
            <a:r>
              <a:rPr lang="zh-CN" altLang="en-US" sz="2000" b="1" dirty="0">
                <a:solidFill>
                  <a:srgbClr val="008000"/>
                </a:solidFill>
                <a:latin typeface="Courier New" panose="02070309020205020404" pitchFamily="49" charset="0"/>
                <a:cs typeface="Courier New" panose="02070309020205020404" pitchFamily="49" charset="0"/>
              </a:rPr>
              <a:t>个数</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Qi.Add</a:t>
            </a:r>
            <a:r>
              <a:rPr lang="en-US" altLang="zh-CN" sz="2000" b="1" dirty="0">
                <a:latin typeface="Courier New" panose="02070309020205020404" pitchFamily="49" charset="0"/>
                <a:cs typeface="Courier New" panose="02070309020205020404" pitchFamily="49" charset="0"/>
              </a:rPr>
              <a:t>(2*</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Qf1.Add(3.0*</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&lt;4;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四次循环，每次总先往</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的队列尾部加入两个数</a:t>
            </a:r>
          </a:p>
          <a:p>
            <a:pPr marL="0" indent="0">
              <a:spcBef>
                <a:spcPts val="0"/>
              </a:spcBef>
              <a:buNone/>
            </a:pPr>
            <a:r>
              <a:rPr lang="zh-CN" altLang="en-US" sz="2000" b="1" dirty="0">
                <a:solidFill>
                  <a:srgbClr val="008000"/>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而后又从首部删取一个数并输出</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Qf2.Add(4.5*</a:t>
            </a:r>
            <a:r>
              <a:rPr lang="en-US" altLang="zh-CN" sz="2000" b="1" dirty="0" err="1">
                <a:latin typeface="Courier New" panose="02070309020205020404" pitchFamily="49" charset="0"/>
                <a:cs typeface="Courier New" panose="02070309020205020404" pitchFamily="49" charset="0"/>
              </a:rPr>
              <a:t>Qi.Delete</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从</a:t>
            </a:r>
            <a:r>
              <a:rPr lang="en-US" altLang="zh-CN" sz="2000" b="1" dirty="0">
                <a:solidFill>
                  <a:srgbClr val="008000"/>
                </a:solidFill>
                <a:latin typeface="Courier New" panose="02070309020205020404" pitchFamily="49" charset="0"/>
                <a:cs typeface="Courier New" panose="02070309020205020404" pitchFamily="49" charset="0"/>
              </a:rPr>
              <a:t>Qi</a:t>
            </a:r>
            <a:r>
              <a:rPr lang="zh-CN" altLang="en-US" sz="2000" b="1" dirty="0">
                <a:solidFill>
                  <a:srgbClr val="008000"/>
                </a:solidFill>
                <a:latin typeface="Courier New" panose="02070309020205020404" pitchFamily="49" charset="0"/>
                <a:cs typeface="Courier New" panose="02070309020205020404" pitchFamily="49" charset="0"/>
              </a:rPr>
              <a:t>首删取一元素，乘以</a:t>
            </a:r>
            <a:r>
              <a:rPr lang="en-US" altLang="zh-CN" sz="2000" b="1" dirty="0">
                <a:solidFill>
                  <a:srgbClr val="008000"/>
                </a:solidFill>
                <a:latin typeface="Courier New" panose="02070309020205020404" pitchFamily="49" charset="0"/>
                <a:cs typeface="Courier New" panose="02070309020205020404" pitchFamily="49" charset="0"/>
              </a:rPr>
              <a:t>4.5</a:t>
            </a:r>
            <a:r>
              <a:rPr lang="zh-CN" altLang="en-US" sz="2000" b="1" dirty="0">
                <a:solidFill>
                  <a:srgbClr val="008000"/>
                </a:solidFill>
                <a:latin typeface="Courier New" panose="02070309020205020404" pitchFamily="49" charset="0"/>
                <a:cs typeface="Courier New" panose="02070309020205020404" pitchFamily="49" charset="0"/>
              </a:rPr>
              <a:t>，而后将其加入到</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尾部</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Qf2.Add(Qf1.Delete()/2.0);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&lt;&lt;Qf2.Delete()&lt;&lt;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四次循环往</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队列尾加入：</a:t>
            </a:r>
            <a:r>
              <a:rPr lang="en-US" altLang="zh-CN" sz="2000" b="1" dirty="0">
                <a:solidFill>
                  <a:srgbClr val="008000"/>
                </a:solidFill>
                <a:latin typeface="Courier New" panose="02070309020205020404" pitchFamily="49" charset="0"/>
                <a:cs typeface="Courier New" panose="02070309020205020404" pitchFamily="49" charset="0"/>
              </a:rPr>
              <a:t>0*4.5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2*4.5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4*4.5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6*4.5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 action="ppaction://noaction"/>
            <a:extLst>
              <a:ext uri="{FF2B5EF4-FFF2-40B4-BE49-F238E27FC236}">
                <a16:creationId xmlns:a16="http://schemas.microsoft.com/office/drawing/2014/main" id="{0429A4A8-D6C8-473F-AFF7-5034EC46B1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2ADE66E2-E0D9-4EE5-93CB-A9B9C667B2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B7206647-28CC-4864-8A7C-3CBBE8A97E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666D338E-B10F-4826-AEF9-2357676D1E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1C0C74B-85DD-427C-B783-0D98474A855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B8568363-6C49-446D-AA90-AF14651B2F4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9228DE5E-A680-44EF-8F94-6E3B41E3EB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A4594D96-156B-4C49-9D2B-CDCBBF5C7A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solidFill>
                  <a:srgbClr val="C00000"/>
                </a:solidFill>
              </a:rPr>
              <a:t>用类模板实现有序单向链表，能够处理整型、浮点型和字符型数据并按照由小到大顺序排列链表节点</a:t>
            </a:r>
            <a:endParaRPr lang="en-US" altLang="zh-CN" dirty="0">
              <a:solidFill>
                <a:srgbClr val="C00000"/>
              </a:solidFill>
            </a:endParaRPr>
          </a:p>
          <a:p>
            <a:pPr lvl="1"/>
            <a:r>
              <a:rPr lang="zh-CN" altLang="en-US" dirty="0"/>
              <a:t>链表的结构</a:t>
            </a:r>
            <a:endParaRPr lang="en-US" altLang="zh-CN" dirty="0"/>
          </a:p>
          <a:p>
            <a:pPr lvl="1"/>
            <a:r>
              <a:rPr lang="zh-CN" altLang="en-US" dirty="0"/>
              <a:t>链表类模板的设计</a:t>
            </a:r>
            <a:endParaRPr lang="en-US" altLang="zh-CN" dirty="0"/>
          </a:p>
          <a:p>
            <a:pPr lvl="1"/>
            <a:r>
              <a:rPr lang="zh-CN" altLang="en-US" dirty="0"/>
              <a:t>链表的操作与相应成员函数</a:t>
            </a:r>
            <a:endParaRPr lang="en-US" altLang="zh-CN" dirty="0"/>
          </a:p>
          <a:p>
            <a:pPr lvl="2"/>
            <a:r>
              <a:rPr lang="zh-CN" altLang="en-US" dirty="0"/>
              <a:t>插入节点</a:t>
            </a:r>
            <a:endParaRPr lang="en-US" altLang="zh-CN" dirty="0"/>
          </a:p>
          <a:p>
            <a:pPr lvl="2"/>
            <a:r>
              <a:rPr lang="zh-CN" altLang="en-US" dirty="0"/>
              <a:t>删除节点</a:t>
            </a:r>
            <a:endParaRPr lang="en-US" altLang="zh-CN" dirty="0"/>
          </a:p>
          <a:p>
            <a:pPr lvl="2"/>
            <a:r>
              <a:rPr lang="zh-CN" altLang="en-US" dirty="0"/>
              <a:t>查找节点</a:t>
            </a:r>
            <a:endParaRPr lang="en-US" altLang="zh-CN" dirty="0"/>
          </a:p>
          <a:p>
            <a:pPr lvl="1"/>
            <a:r>
              <a:rPr lang="zh-CN" altLang="en-US" dirty="0"/>
              <a:t>链表的创建与使用</a:t>
            </a:r>
            <a:endParaRPr lang="en-US" altLang="zh-CN" dirty="0"/>
          </a:p>
        </p:txBody>
      </p:sp>
      <p:sp>
        <p:nvSpPr>
          <p:cNvPr id="4" name="矩形 3">
            <a:hlinkClick r:id="" action="ppaction://noaction"/>
            <a:extLst>
              <a:ext uri="{FF2B5EF4-FFF2-40B4-BE49-F238E27FC236}">
                <a16:creationId xmlns:a16="http://schemas.microsoft.com/office/drawing/2014/main" id="{9EA5B687-4BB0-4E4F-A410-DE2FE30463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1ADFB64B-8378-4FF1-9625-5BB99571EF3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8287653-94F0-4574-AB37-23EC2D77850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2D18E865-9C15-47B1-8C24-A7D4070E40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6B7C191B-F943-4CC9-B8D1-B350F0461C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8D2C8225-F09E-4635-BDCD-7DE0066B84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44A155E-DD09-4D66-B7B8-31299FFE4F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10CFA40-5848-4CF9-BF5F-86FE5610BC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链表的结构</a:t>
            </a:r>
            <a:endParaRPr lang="en-US" altLang="zh-CN" dirty="0"/>
          </a:p>
          <a:p>
            <a:pPr lvl="1"/>
            <a:r>
              <a:rPr lang="zh-CN" altLang="en-US" dirty="0"/>
              <a:t>数据域</a:t>
            </a:r>
            <a:endParaRPr lang="en-US" altLang="zh-CN" dirty="0"/>
          </a:p>
          <a:p>
            <a:pPr lvl="1"/>
            <a:r>
              <a:rPr lang="zh-CN" altLang="en-US" dirty="0"/>
              <a:t>指针域</a:t>
            </a:r>
          </a:p>
        </p:txBody>
      </p:sp>
      <p:pic>
        <p:nvPicPr>
          <p:cNvPr id="1030" name="Picture 6"/>
          <p:cNvPicPr>
            <a:picLocks noChangeAspect="1" noChangeArrowheads="1"/>
          </p:cNvPicPr>
          <p:nvPr/>
        </p:nvPicPr>
        <p:blipFill>
          <a:blip r:embed="rId2" cstate="print"/>
          <a:srcRect/>
          <a:stretch>
            <a:fillRect/>
          </a:stretch>
        </p:blipFill>
        <p:spPr bwMode="auto">
          <a:xfrm>
            <a:off x="928662" y="3643314"/>
            <a:ext cx="1590675" cy="10763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cstate="print"/>
          <a:srcRect/>
          <a:stretch>
            <a:fillRect/>
          </a:stretch>
        </p:blipFill>
        <p:spPr bwMode="auto">
          <a:xfrm>
            <a:off x="2571736" y="3629032"/>
            <a:ext cx="1028700" cy="8001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cstate="print"/>
          <a:srcRect/>
          <a:stretch>
            <a:fillRect/>
          </a:stretch>
        </p:blipFill>
        <p:spPr bwMode="auto">
          <a:xfrm>
            <a:off x="3619501" y="3638559"/>
            <a:ext cx="1095375" cy="1076325"/>
          </a:xfrm>
          <a:prstGeom prst="rect">
            <a:avLst/>
          </a:prstGeom>
          <a:noFill/>
          <a:ln w="9525">
            <a:noFill/>
            <a:miter lim="800000"/>
            <a:headEnd/>
            <a:tailEnd/>
          </a:ln>
          <a:effectLst/>
        </p:spPr>
      </p:pic>
      <p:pic>
        <p:nvPicPr>
          <p:cNvPr id="14" name="Picture 7"/>
          <p:cNvPicPr>
            <a:picLocks noChangeAspect="1" noChangeArrowheads="1"/>
          </p:cNvPicPr>
          <p:nvPr/>
        </p:nvPicPr>
        <p:blipFill>
          <a:blip r:embed="rId3" cstate="print"/>
          <a:srcRect/>
          <a:stretch>
            <a:fillRect/>
          </a:stretch>
        </p:blipFill>
        <p:spPr bwMode="auto">
          <a:xfrm>
            <a:off x="4714876" y="3643314"/>
            <a:ext cx="1028700" cy="800100"/>
          </a:xfrm>
          <a:prstGeom prst="rect">
            <a:avLst/>
          </a:prstGeom>
          <a:noFill/>
          <a:ln w="9525">
            <a:noFill/>
            <a:miter lim="800000"/>
            <a:headEnd/>
            <a:tailEnd/>
          </a:ln>
          <a:effectLst/>
        </p:spPr>
      </p:pic>
      <p:pic>
        <p:nvPicPr>
          <p:cNvPr id="15" name="Picture 8"/>
          <p:cNvPicPr>
            <a:picLocks noChangeAspect="1" noChangeArrowheads="1"/>
          </p:cNvPicPr>
          <p:nvPr/>
        </p:nvPicPr>
        <p:blipFill>
          <a:blip r:embed="rId4" cstate="print"/>
          <a:srcRect/>
          <a:stretch>
            <a:fillRect/>
          </a:stretch>
        </p:blipFill>
        <p:spPr bwMode="auto">
          <a:xfrm>
            <a:off x="5762641" y="3652841"/>
            <a:ext cx="1095375" cy="1076325"/>
          </a:xfrm>
          <a:prstGeom prst="rect">
            <a:avLst/>
          </a:prstGeom>
          <a:noFill/>
          <a:ln w="9525">
            <a:noFill/>
            <a:miter lim="800000"/>
            <a:headEnd/>
            <a:tailEnd/>
          </a:ln>
          <a:effectLst/>
        </p:spPr>
      </p:pic>
      <p:sp>
        <p:nvSpPr>
          <p:cNvPr id="8" name="矩形 7">
            <a:hlinkClick r:id="" action="ppaction://noaction"/>
            <a:extLst>
              <a:ext uri="{FF2B5EF4-FFF2-40B4-BE49-F238E27FC236}">
                <a16:creationId xmlns:a16="http://schemas.microsoft.com/office/drawing/2014/main" id="{75F98F50-D64B-4A61-91CE-36364476337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9" name="矩形 8">
            <a:hlinkClick r:id="" action="ppaction://noaction"/>
            <a:extLst>
              <a:ext uri="{FF2B5EF4-FFF2-40B4-BE49-F238E27FC236}">
                <a16:creationId xmlns:a16="http://schemas.microsoft.com/office/drawing/2014/main" id="{F621D0F8-280D-448C-B2B9-43CDEA3E82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0" name="矩形 9">
            <a:hlinkClick r:id="" action="ppaction://noaction"/>
            <a:extLst>
              <a:ext uri="{FF2B5EF4-FFF2-40B4-BE49-F238E27FC236}">
                <a16:creationId xmlns:a16="http://schemas.microsoft.com/office/drawing/2014/main" id="{E2F5C83B-EB02-4755-8D89-FDD1A05798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BDD1DC5-267D-49B0-BF3B-E4E9DA60402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rId5" action="ppaction://hlinksldjump"/>
            <a:extLst>
              <a:ext uri="{FF2B5EF4-FFF2-40B4-BE49-F238E27FC236}">
                <a16:creationId xmlns:a16="http://schemas.microsoft.com/office/drawing/2014/main" id="{05FC7174-83AA-450B-AF81-C31CA45F57A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3" name="矩形 12">
            <a:hlinkClick r:id="" action="ppaction://noaction"/>
            <a:extLst>
              <a:ext uri="{FF2B5EF4-FFF2-40B4-BE49-F238E27FC236}">
                <a16:creationId xmlns:a16="http://schemas.microsoft.com/office/drawing/2014/main" id="{F76EB603-42EF-410D-B949-6AD88D018C1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005D14EB-0122-412A-BCCE-26E65CB4B34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295EFD4F-C0C1-41A2-8154-BB3A56BFE8F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r>
              <a:rPr lang="zh-CN" altLang="en-US" dirty="0"/>
              <a:t>链表相关类模板的设计</a:t>
            </a:r>
            <a:endParaRPr lang="en-US" altLang="zh-CN" dirty="0"/>
          </a:p>
          <a:p>
            <a:pPr lvl="1"/>
            <a:r>
              <a:rPr lang="zh-CN" altLang="en-US" dirty="0"/>
              <a:t>链表节点类模板</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latin typeface="Courier New" panose="02070309020205020404" pitchFamily="49" charset="0"/>
                <a:cs typeface="Courier New" panose="02070309020205020404" pitchFamily="49" charset="0"/>
              </a:rPr>
              <a:t> 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Node</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T num;</a:t>
            </a:r>
          </a:p>
          <a:p>
            <a:pPr lvl="1">
              <a:spcBef>
                <a:spcPts val="0"/>
              </a:spcBef>
              <a:buNone/>
            </a:pPr>
            <a:r>
              <a:rPr lang="en-US" altLang="zh-CN" sz="2000" b="1" dirty="0">
                <a:latin typeface="Courier New" panose="02070309020205020404" pitchFamily="49" charset="0"/>
                <a:cs typeface="Courier New" panose="02070309020205020404" pitchFamily="49" charset="0"/>
              </a:rPr>
              <a:t>	Node* 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static</a:t>
            </a: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TotalCount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统计链表节点的数量</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Node(T n);</a:t>
            </a:r>
          </a:p>
          <a:p>
            <a:pPr lvl="1">
              <a:spcBef>
                <a:spcPts val="0"/>
              </a:spcBef>
              <a:buNone/>
            </a:pPr>
            <a:r>
              <a:rPr lang="en-US" altLang="zh-CN" sz="2000" b="1" dirty="0">
                <a:latin typeface="Courier New" panose="02070309020205020404" pitchFamily="49" charset="0"/>
                <a:cs typeface="Courier New" panose="02070309020205020404" pitchFamily="49" charset="0"/>
              </a:rPr>
              <a:t>	~Node();	</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6BE2F171-256B-4AD2-A789-DBD641C1196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DC3AF1C3-80DE-4801-91DD-D34B8F5C9A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5106F06-1270-47D5-96C5-D5FE085E1BC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57B0243-762E-4E33-9C13-8BA91C872B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792DA95-C765-4A21-84F3-1A7E8502D0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355119F8-BAF4-48C1-8A85-B3A66AC4AA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1B911CB-8610-48C0-9FDE-29566E34266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53AE6B4-54D5-44EA-9416-420CB5BA6B1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a:t>
            </a:r>
            <a:r>
              <a:rPr lang="zh-CN" altLang="en-US" dirty="0">
                <a:solidFill>
                  <a:srgbClr val="C00000"/>
                </a:solidFill>
              </a:rPr>
              <a:t>定义一个函数模板</a:t>
            </a:r>
            <a:r>
              <a:rPr lang="en-US" altLang="zh-CN" dirty="0">
                <a:solidFill>
                  <a:srgbClr val="C00000"/>
                </a:solidFill>
              </a:rPr>
              <a:t>max，</a:t>
            </a:r>
            <a:r>
              <a:rPr lang="zh-CN" altLang="en-US" dirty="0">
                <a:solidFill>
                  <a:srgbClr val="C00000"/>
                </a:solidFill>
              </a:rPr>
              <a:t>而后对它进行不同的调用</a:t>
            </a:r>
            <a:endParaRPr lang="en-US" altLang="zh-CN" dirty="0">
              <a:solidFill>
                <a:srgbClr val="C00000"/>
              </a:solidFill>
            </a:endParaRPr>
          </a:p>
          <a:p>
            <a:pPr algn="just">
              <a:lnSpc>
                <a:spcPct val="80000"/>
              </a:lnSpc>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max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(a&gt;b)</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else</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lnSpc>
                <a:spcPct val="80000"/>
              </a:lnSpc>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5652291-DC1F-468A-8F30-E4A8DCA951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95C3436D-EBB6-4CC9-A33D-84D092E8CF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70D1D457-0172-4099-903B-9D480FEB17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9C6EDC20-32DB-4EEB-89D5-756B783EF9B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BF780995-52E8-4DB8-8787-143F9E04618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F3845DFE-E5F1-4B8C-83E0-977191C2DE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7D9787E8-AE36-43B5-A6BA-0BCE496DDB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D90F3CDC-DBF3-4E6D-B3F0-A46F6D764F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9801733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590974"/>
          </a:xfrm>
        </p:spPr>
        <p:txBody>
          <a:bodyPr/>
          <a:lstStyle/>
          <a:p>
            <a:r>
              <a:rPr lang="zh-CN" altLang="en-US" dirty="0"/>
              <a:t>链表类的设计</a:t>
            </a:r>
            <a:endParaRPr lang="en-US" altLang="zh-CN" dirty="0"/>
          </a:p>
          <a:p>
            <a:pPr lvl="1"/>
            <a:r>
              <a:rPr lang="zh-CN" altLang="en-US" dirty="0"/>
              <a:t>链表类模板</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latin typeface="Courier New" panose="02070309020205020404" pitchFamily="49" charset="0"/>
                <a:cs typeface="Courier New" panose="02070309020205020404" pitchFamily="49" charset="0"/>
              </a:rPr>
              <a:t> 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List</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private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Node&lt;T&gt;* head;</a:t>
            </a:r>
          </a:p>
          <a:p>
            <a:pPr lvl="1">
              <a:spcBef>
                <a:spcPts val="0"/>
              </a:spcBef>
              <a:buNone/>
            </a:pPr>
            <a:r>
              <a:rPr lang="en-US" altLang="zh-CN" sz="2000" b="1" dirty="0">
                <a:latin typeface="Courier New" panose="02070309020205020404" pitchFamily="49" charset="0"/>
                <a:cs typeface="Courier New" panose="02070309020205020404" pitchFamily="49" charset="0"/>
              </a:rPr>
              <a:t>	Node&lt;T&gt;* tail;</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链表节点的数量</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Insert(T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插入节点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Remove(T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删除节点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Find(T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查找节点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List();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Print();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打印链表的数据项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FCAE7085-E589-424F-B1C6-6589A6D3CF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8ED8A155-0249-4B0C-9672-4EE8CFF3898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B34F2F27-486B-4838-8ED6-1E9DBB11DE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F40E1FE-1BC0-4B7E-87BE-E56A16A6A19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88562DC-844A-4E6C-B1E4-190B4ECE5CB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34E4A98A-AF96-479B-A821-B4421D0CE99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2207FCCD-9D90-4B88-8C5D-34F035D0637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34FBE97-6464-4CA6-A526-1857B3E657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链表的访问</a:t>
            </a:r>
            <a:endParaRPr lang="en-US" altLang="zh-CN" dirty="0"/>
          </a:p>
          <a:p>
            <a:pPr lvl="1"/>
            <a:r>
              <a:rPr lang="zh-CN" altLang="en-US" dirty="0"/>
              <a:t>根据链表的头指针（</a:t>
            </a:r>
            <a:r>
              <a:rPr lang="en-US" altLang="zh-CN" dirty="0"/>
              <a:t>*head</a:t>
            </a:r>
            <a:r>
              <a:rPr lang="zh-CN" altLang="en-US" dirty="0"/>
              <a:t>）确定链表的入口地址</a:t>
            </a:r>
            <a:endParaRPr lang="en-US" altLang="zh-CN" dirty="0"/>
          </a:p>
          <a:p>
            <a:pPr lvl="1"/>
            <a:r>
              <a:rPr lang="zh-CN" altLang="en-US" dirty="0"/>
              <a:t>建立临时指针，通过该指针的移动，访问链表的每一个节点，直到链表的尾节点</a:t>
            </a:r>
            <a:endParaRPr lang="en-US" altLang="zh-CN" dirty="0"/>
          </a:p>
          <a:p>
            <a:pPr lvl="2"/>
            <a:r>
              <a:rPr lang="zh-CN" altLang="en-US" dirty="0"/>
              <a:t>临时指针根据当前节点的指针域所指地址进行移动</a:t>
            </a:r>
          </a:p>
        </p:txBody>
      </p:sp>
      <p:pic>
        <p:nvPicPr>
          <p:cNvPr id="2050" name="Picture 2"/>
          <p:cNvPicPr>
            <a:picLocks noChangeAspect="1" noChangeArrowheads="1"/>
          </p:cNvPicPr>
          <p:nvPr/>
        </p:nvPicPr>
        <p:blipFill>
          <a:blip r:embed="rId2" cstate="print"/>
          <a:srcRect/>
          <a:stretch>
            <a:fillRect/>
          </a:stretch>
        </p:blipFill>
        <p:spPr bwMode="auto">
          <a:xfrm>
            <a:off x="1500166" y="3501008"/>
            <a:ext cx="6972300" cy="1133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300016" y="3562913"/>
            <a:ext cx="1200150" cy="3714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1500166" y="4634483"/>
            <a:ext cx="1095375" cy="800100"/>
          </a:xfrm>
          <a:prstGeom prst="rect">
            <a:avLst/>
          </a:prstGeom>
          <a:noFill/>
          <a:ln w="9525">
            <a:noFill/>
            <a:miter lim="800000"/>
            <a:headEnd/>
            <a:tailEnd/>
          </a:ln>
          <a:effectLst/>
        </p:spPr>
      </p:pic>
      <p:pic>
        <p:nvPicPr>
          <p:cNvPr id="9" name="Picture 4"/>
          <p:cNvPicPr>
            <a:picLocks noChangeAspect="1" noChangeArrowheads="1"/>
          </p:cNvPicPr>
          <p:nvPr/>
        </p:nvPicPr>
        <p:blipFill>
          <a:blip r:embed="rId4" cstate="print"/>
          <a:srcRect/>
          <a:stretch>
            <a:fillRect/>
          </a:stretch>
        </p:blipFill>
        <p:spPr bwMode="auto">
          <a:xfrm>
            <a:off x="3571868" y="4634483"/>
            <a:ext cx="1095375" cy="80010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5643570" y="4634483"/>
            <a:ext cx="1095375" cy="800100"/>
          </a:xfrm>
          <a:prstGeom prst="rect">
            <a:avLst/>
          </a:prstGeom>
          <a:noFill/>
          <a:ln w="9525">
            <a:noFill/>
            <a:miter lim="800000"/>
            <a:headEnd/>
            <a:tailEnd/>
          </a:ln>
          <a:effectLst/>
        </p:spPr>
      </p:pic>
      <p:sp>
        <p:nvSpPr>
          <p:cNvPr id="8" name="矩形 7">
            <a:hlinkClick r:id="" action="ppaction://noaction"/>
            <a:extLst>
              <a:ext uri="{FF2B5EF4-FFF2-40B4-BE49-F238E27FC236}">
                <a16:creationId xmlns:a16="http://schemas.microsoft.com/office/drawing/2014/main" id="{73C40F67-64CF-4C92-8488-D3EF481304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11" name="矩形 10">
            <a:hlinkClick r:id="" action="ppaction://noaction"/>
            <a:extLst>
              <a:ext uri="{FF2B5EF4-FFF2-40B4-BE49-F238E27FC236}">
                <a16:creationId xmlns:a16="http://schemas.microsoft.com/office/drawing/2014/main" id="{D8A3A38A-1DCF-4A83-B513-9C98CB6324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2" name="矩形 11">
            <a:hlinkClick r:id="" action="ppaction://noaction"/>
            <a:extLst>
              <a:ext uri="{FF2B5EF4-FFF2-40B4-BE49-F238E27FC236}">
                <a16:creationId xmlns:a16="http://schemas.microsoft.com/office/drawing/2014/main" id="{8E8F25A3-ACE2-4B1D-A667-A72A027D426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F111095E-7F20-4CED-9E69-5C2CC315610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4" name="矩形 13">
            <a:hlinkClick r:id="rId5" action="ppaction://hlinksldjump"/>
            <a:extLst>
              <a:ext uri="{FF2B5EF4-FFF2-40B4-BE49-F238E27FC236}">
                <a16:creationId xmlns:a16="http://schemas.microsoft.com/office/drawing/2014/main" id="{4203F62C-9E2D-4F6B-B05A-8D2ECE4CC0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5" name="矩形 14">
            <a:hlinkClick r:id="" action="ppaction://noaction"/>
            <a:extLst>
              <a:ext uri="{FF2B5EF4-FFF2-40B4-BE49-F238E27FC236}">
                <a16:creationId xmlns:a16="http://schemas.microsoft.com/office/drawing/2014/main" id="{B4872737-635C-4CC9-9385-ED73E9CA25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6" name="矩形 15">
            <a:hlinkClick r:id="" action="ppaction://noaction"/>
            <a:extLst>
              <a:ext uri="{FF2B5EF4-FFF2-40B4-BE49-F238E27FC236}">
                <a16:creationId xmlns:a16="http://schemas.microsoft.com/office/drawing/2014/main" id="{3B3C1361-DBF1-45C0-A038-1FD0A9354AD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7" name="矩形 16">
            <a:hlinkClick r:id="" action="ppaction://noaction"/>
            <a:extLst>
              <a:ext uri="{FF2B5EF4-FFF2-40B4-BE49-F238E27FC236}">
                <a16:creationId xmlns:a16="http://schemas.microsoft.com/office/drawing/2014/main" id="{5EC86873-D7A5-4213-B4F9-72C042FE7C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链表的操作</a:t>
            </a:r>
            <a:endParaRPr lang="en-US" altLang="zh-CN" dirty="0"/>
          </a:p>
          <a:p>
            <a:pPr lvl="1"/>
            <a:r>
              <a:rPr lang="zh-CN" altLang="en-US" dirty="0"/>
              <a:t>链表节点的插入</a:t>
            </a:r>
          </a:p>
        </p:txBody>
      </p:sp>
      <p:pic>
        <p:nvPicPr>
          <p:cNvPr id="3074" name="Picture 2"/>
          <p:cNvPicPr>
            <a:picLocks noChangeAspect="1" noChangeArrowheads="1"/>
          </p:cNvPicPr>
          <p:nvPr/>
        </p:nvPicPr>
        <p:blipFill>
          <a:blip r:embed="rId2" cstate="print"/>
          <a:srcRect/>
          <a:stretch>
            <a:fillRect/>
          </a:stretch>
        </p:blipFill>
        <p:spPr bwMode="auto">
          <a:xfrm>
            <a:off x="1071538" y="2132856"/>
            <a:ext cx="6972300" cy="11334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3162310" y="3418740"/>
            <a:ext cx="2838450" cy="11334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5286380" y="3633054"/>
            <a:ext cx="876300" cy="28575"/>
          </a:xfrm>
          <a:prstGeom prst="rect">
            <a:avLst/>
          </a:prstGeom>
          <a:noFill/>
          <a:ln w="9525">
            <a:noFill/>
            <a:miter lim="800000"/>
            <a:headEnd/>
            <a:tailEnd/>
          </a:ln>
          <a:effectLst/>
        </p:spPr>
      </p:pic>
      <p:pic>
        <p:nvPicPr>
          <p:cNvPr id="3079" name="Picture 7"/>
          <p:cNvPicPr>
            <a:picLocks noChangeAspect="1" noChangeArrowheads="1"/>
          </p:cNvPicPr>
          <p:nvPr/>
        </p:nvPicPr>
        <p:blipFill>
          <a:blip r:embed="rId5" cstate="print"/>
          <a:srcRect/>
          <a:stretch>
            <a:fillRect/>
          </a:stretch>
        </p:blipFill>
        <p:spPr bwMode="auto">
          <a:xfrm>
            <a:off x="4538665" y="2347170"/>
            <a:ext cx="390525" cy="752475"/>
          </a:xfrm>
          <a:prstGeom prst="rect">
            <a:avLst/>
          </a:prstGeom>
          <a:noFill/>
          <a:ln w="9525">
            <a:noFill/>
            <a:miter lim="800000"/>
            <a:headEnd/>
            <a:tailEnd/>
          </a:ln>
          <a:effectLst/>
        </p:spPr>
      </p:pic>
      <p:pic>
        <p:nvPicPr>
          <p:cNvPr id="3080" name="Picture 8"/>
          <p:cNvPicPr>
            <a:picLocks noChangeAspect="1" noChangeArrowheads="1"/>
          </p:cNvPicPr>
          <p:nvPr/>
        </p:nvPicPr>
        <p:blipFill>
          <a:blip r:embed="rId6" cstate="print"/>
          <a:srcRect/>
          <a:stretch>
            <a:fillRect/>
          </a:stretch>
        </p:blipFill>
        <p:spPr bwMode="auto">
          <a:xfrm>
            <a:off x="138113" y="5133260"/>
            <a:ext cx="8867775" cy="1143000"/>
          </a:xfrm>
          <a:prstGeom prst="rect">
            <a:avLst/>
          </a:prstGeom>
          <a:noFill/>
          <a:ln w="9525">
            <a:noFill/>
            <a:miter lim="800000"/>
            <a:headEnd/>
            <a:tailEnd/>
          </a:ln>
          <a:effectLst/>
        </p:spPr>
      </p:pic>
      <p:pic>
        <p:nvPicPr>
          <p:cNvPr id="3081" name="Picture 9"/>
          <p:cNvPicPr>
            <a:picLocks noChangeAspect="1" noChangeArrowheads="1"/>
          </p:cNvPicPr>
          <p:nvPr/>
        </p:nvPicPr>
        <p:blipFill>
          <a:blip r:embed="rId7" cstate="print"/>
          <a:srcRect/>
          <a:stretch>
            <a:fillRect/>
          </a:stretch>
        </p:blipFill>
        <p:spPr bwMode="auto">
          <a:xfrm>
            <a:off x="2571736" y="4633186"/>
            <a:ext cx="2524125" cy="361950"/>
          </a:xfrm>
          <a:prstGeom prst="rect">
            <a:avLst/>
          </a:prstGeom>
          <a:noFill/>
          <a:ln w="9525">
            <a:noFill/>
            <a:miter lim="800000"/>
            <a:headEnd/>
            <a:tailEnd/>
          </a:ln>
          <a:effectLst/>
        </p:spPr>
      </p:pic>
      <p:sp>
        <p:nvSpPr>
          <p:cNvPr id="9" name="矩形 8">
            <a:hlinkClick r:id="" action="ppaction://noaction"/>
            <a:extLst>
              <a:ext uri="{FF2B5EF4-FFF2-40B4-BE49-F238E27FC236}">
                <a16:creationId xmlns:a16="http://schemas.microsoft.com/office/drawing/2014/main" id="{5A1F46FB-6A62-4142-880E-DBA79F7C86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10" name="矩形 9">
            <a:hlinkClick r:id="" action="ppaction://noaction"/>
            <a:extLst>
              <a:ext uri="{FF2B5EF4-FFF2-40B4-BE49-F238E27FC236}">
                <a16:creationId xmlns:a16="http://schemas.microsoft.com/office/drawing/2014/main" id="{3E8F6BA7-0C7B-4F9C-A6B7-B9AC3B79191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11" name="矩形 10">
            <a:hlinkClick r:id="" action="ppaction://noaction"/>
            <a:extLst>
              <a:ext uri="{FF2B5EF4-FFF2-40B4-BE49-F238E27FC236}">
                <a16:creationId xmlns:a16="http://schemas.microsoft.com/office/drawing/2014/main" id="{A126A22C-C670-40A4-BD84-7DDFDF663DD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7976C253-EF93-4A92-9DD3-A1A769BCAE1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3" name="矩形 12">
            <a:hlinkClick r:id="rId8" action="ppaction://hlinksldjump"/>
            <a:extLst>
              <a:ext uri="{FF2B5EF4-FFF2-40B4-BE49-F238E27FC236}">
                <a16:creationId xmlns:a16="http://schemas.microsoft.com/office/drawing/2014/main" id="{3A3E6BE1-3EC6-42B7-BEB9-AD484852BE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4" name="矩形 13">
            <a:hlinkClick r:id="" action="ppaction://noaction"/>
            <a:extLst>
              <a:ext uri="{FF2B5EF4-FFF2-40B4-BE49-F238E27FC236}">
                <a16:creationId xmlns:a16="http://schemas.microsoft.com/office/drawing/2014/main" id="{FA98BEC9-CDE2-4BE1-9518-93890F60CB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5" name="矩形 14">
            <a:hlinkClick r:id="" action="ppaction://noaction"/>
            <a:extLst>
              <a:ext uri="{FF2B5EF4-FFF2-40B4-BE49-F238E27FC236}">
                <a16:creationId xmlns:a16="http://schemas.microsoft.com/office/drawing/2014/main" id="{89569647-2262-464C-8D11-CC5B3BDC53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6" name="矩形 15">
            <a:hlinkClick r:id="" action="ppaction://noaction"/>
            <a:extLst>
              <a:ext uri="{FF2B5EF4-FFF2-40B4-BE49-F238E27FC236}">
                <a16:creationId xmlns:a16="http://schemas.microsoft.com/office/drawing/2014/main" id="{5FDAA738-8380-4937-BE4D-943FAD7028A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链表的操作</a:t>
            </a:r>
            <a:endParaRPr lang="en-US" altLang="zh-CN" dirty="0"/>
          </a:p>
          <a:p>
            <a:pPr lvl="1"/>
            <a:r>
              <a:rPr lang="zh-CN" altLang="en-US" dirty="0"/>
              <a:t>链表节点的插入的成员函数</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T&gt;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List&lt;T&gt;::Insert(T n)</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Node&lt;T&gt;*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latin typeface="Courier New" panose="02070309020205020404" pitchFamily="49" charset="0"/>
                <a:cs typeface="Courier New" panose="02070309020205020404" pitchFamily="49" charset="0"/>
              </a:rPr>
              <a:t> Node&lt;T&gt;(n);</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(head==NULL)</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head=tail=</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61F48D9-6A0F-41B6-BEF6-3DD2E27B37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CD86708B-6730-4DDA-BD7F-D340724045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9020664D-2288-422C-A620-CB821D03B82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0F53FA5-52B5-4578-8BDF-70399FBE70B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A45DD46A-9BBD-47B9-BFB4-A5DE003CD68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884B33A-B864-4FD5-BAC8-DF291D325D5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1172418C-86D8-4470-86DF-B244900CA8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FD27A22F-1BEE-40E9-80F9-B5739FCA05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else</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(n&lt;head-&gt;num)</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-&gt;next=head;</a:t>
            </a:r>
          </a:p>
          <a:p>
            <a:pPr lvl="1">
              <a:spcBef>
                <a:spcPts val="0"/>
              </a:spcBef>
              <a:buNone/>
            </a:pPr>
            <a:r>
              <a:rPr lang="en-US" altLang="zh-CN" sz="2000" b="1" dirty="0">
                <a:latin typeface="Courier New" panose="02070309020205020404" pitchFamily="49" charset="0"/>
                <a:cs typeface="Courier New" panose="02070309020205020404" pitchFamily="49" charset="0"/>
              </a:rPr>
              <a:t>			head=</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(n&gt;tail-&gt;num)</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tail-&gt;next=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tail=</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65F25290-5701-430D-B581-E3243EC384D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E4450258-896B-43A7-93A2-DEC1780603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0CC3EE74-E328-416F-8CFD-4F4FD598257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8182B54-03C8-427A-9711-4C0A9FADC1D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01FAB00A-ED99-40CF-95A0-53078F736E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1481515F-88F1-4AFB-A855-6407DFDEF3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4CEBF3B2-9445-4BE8-8E48-C3816335B72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342B7ED8-7011-42F4-833E-D73E14658A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latin typeface="Courier New" panose="02070309020205020404" pitchFamily="49" charset="0"/>
                <a:cs typeface="Courier New" panose="02070309020205020404" pitchFamily="49" charset="0"/>
              </a:rPr>
              <a:t>		Node&lt;T&gt;*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=head;</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while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-&gt;next!=NULL)</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-&gt;num&lt;=n)&amp;&amp;(</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-&gt;next-&gt;num&gt;n))</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-&gt;next=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zh-CN" altLang="en-US" b="1" dirty="0"/>
          </a:p>
        </p:txBody>
      </p:sp>
      <p:sp>
        <p:nvSpPr>
          <p:cNvPr id="4" name="矩形 3">
            <a:hlinkClick r:id="" action="ppaction://noaction"/>
            <a:extLst>
              <a:ext uri="{FF2B5EF4-FFF2-40B4-BE49-F238E27FC236}">
                <a16:creationId xmlns:a16="http://schemas.microsoft.com/office/drawing/2014/main" id="{FC15AA35-47B5-4FDA-B90A-354DD03E6B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DAC42C44-AA38-4889-8FDF-B6D4F9C0721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0529D0A6-0240-45BF-B9C3-0DA98A81FE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05FE03D-43C3-4863-B9CD-3BE4ABE26C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118313DA-89F4-4B57-9A2B-F2BC2B4080C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2B8BB53E-0C70-42EB-A218-481A10BA97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73551344-10E0-4736-97C3-BB0DFA37A7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64A172C0-B104-4841-8E54-69A8F1C1D0E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zh-CN" altLang="en-US" dirty="0"/>
              <a:t>链表的操作</a:t>
            </a:r>
            <a:endParaRPr lang="en-US" altLang="zh-CN" dirty="0"/>
          </a:p>
          <a:p>
            <a:pPr lvl="1"/>
            <a:r>
              <a:rPr lang="zh-CN" altLang="en-US" dirty="0"/>
              <a:t>链表节点的删除</a:t>
            </a:r>
          </a:p>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38113" y="2348880"/>
            <a:ext cx="8867775" cy="1581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2928926" y="4063392"/>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1071538" y="4849210"/>
            <a:ext cx="6972300" cy="1133475"/>
          </a:xfrm>
          <a:prstGeom prst="rect">
            <a:avLst/>
          </a:prstGeom>
          <a:noFill/>
          <a:ln w="9525">
            <a:noFill/>
            <a:miter lim="800000"/>
            <a:headEnd/>
            <a:tailEnd/>
          </a:ln>
          <a:effectLst/>
        </p:spPr>
      </p:pic>
      <p:sp>
        <p:nvSpPr>
          <p:cNvPr id="6" name="矩形 5">
            <a:hlinkClick r:id="" action="ppaction://noaction"/>
            <a:extLst>
              <a:ext uri="{FF2B5EF4-FFF2-40B4-BE49-F238E27FC236}">
                <a16:creationId xmlns:a16="http://schemas.microsoft.com/office/drawing/2014/main" id="{44C47AA3-5E72-4801-9564-4255205816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7" name="矩形 6">
            <a:hlinkClick r:id="" action="ppaction://noaction"/>
            <a:extLst>
              <a:ext uri="{FF2B5EF4-FFF2-40B4-BE49-F238E27FC236}">
                <a16:creationId xmlns:a16="http://schemas.microsoft.com/office/drawing/2014/main" id="{24F4A15B-C798-4B26-827D-D014C891CDE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8" name="矩形 7">
            <a:hlinkClick r:id="" action="ppaction://noaction"/>
            <a:extLst>
              <a:ext uri="{FF2B5EF4-FFF2-40B4-BE49-F238E27FC236}">
                <a16:creationId xmlns:a16="http://schemas.microsoft.com/office/drawing/2014/main" id="{9AD7D129-A069-4F04-B858-5389889E25A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DB22B8CB-0D25-4C4F-8D5D-390E901A2C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5" action="ppaction://hlinksldjump"/>
            <a:extLst>
              <a:ext uri="{FF2B5EF4-FFF2-40B4-BE49-F238E27FC236}">
                <a16:creationId xmlns:a16="http://schemas.microsoft.com/office/drawing/2014/main" id="{26B3EEB2-7CA3-4BE6-9142-D8E6CB237F4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11" name="矩形 10">
            <a:hlinkClick r:id="" action="ppaction://noaction"/>
            <a:extLst>
              <a:ext uri="{FF2B5EF4-FFF2-40B4-BE49-F238E27FC236}">
                <a16:creationId xmlns:a16="http://schemas.microsoft.com/office/drawing/2014/main" id="{41846A82-BFB0-4EEE-B8A1-AD80534A46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2" name="矩形 11">
            <a:hlinkClick r:id="" action="ppaction://noaction"/>
            <a:extLst>
              <a:ext uri="{FF2B5EF4-FFF2-40B4-BE49-F238E27FC236}">
                <a16:creationId xmlns:a16="http://schemas.microsoft.com/office/drawing/2014/main" id="{90C6FF63-1731-4622-9D15-1033DA561C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3" name="矩形 12">
            <a:hlinkClick r:id="" action="ppaction://noaction"/>
            <a:extLst>
              <a:ext uri="{FF2B5EF4-FFF2-40B4-BE49-F238E27FC236}">
                <a16:creationId xmlns:a16="http://schemas.microsoft.com/office/drawing/2014/main" id="{C622DCC7-79FF-4CAF-8502-0CFE78120B2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zh-CN" altLang="en-US" dirty="0"/>
              <a:t>链表的操作</a:t>
            </a:r>
            <a:endParaRPr lang="en-US" altLang="zh-CN" dirty="0"/>
          </a:p>
          <a:p>
            <a:pPr lvl="1"/>
            <a:r>
              <a:rPr lang="zh-CN" altLang="en-US" dirty="0"/>
              <a:t>链表节点的查找</a:t>
            </a:r>
            <a:endParaRPr lang="en-US" altLang="zh-CN" dirty="0"/>
          </a:p>
          <a:p>
            <a:pPr lvl="2"/>
            <a:r>
              <a:rPr lang="zh-CN" altLang="en-US" dirty="0"/>
              <a:t>输入数据值</a:t>
            </a:r>
            <a:endParaRPr lang="en-US" altLang="zh-CN" dirty="0"/>
          </a:p>
          <a:p>
            <a:pPr lvl="2"/>
            <a:r>
              <a:rPr lang="zh-CN" altLang="en-US" dirty="0"/>
              <a:t>返回该数据值所属链表节点的位置</a:t>
            </a:r>
            <a:endParaRPr lang="en-US" altLang="zh-CN" dirty="0"/>
          </a:p>
          <a:p>
            <a:pPr lvl="1"/>
            <a:r>
              <a:rPr lang="zh-CN" altLang="en-US" dirty="0"/>
              <a:t>链表全部节点数据项的输出</a:t>
            </a:r>
            <a:endParaRPr lang="en-US" altLang="zh-CN" dirty="0"/>
          </a:p>
          <a:p>
            <a:pPr lvl="2"/>
            <a:r>
              <a:rPr lang="zh-CN" altLang="en-US" dirty="0"/>
              <a:t>从第一个节点开始，逐项输出节点存储的数据</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662412"/>
          </a:xfrm>
        </p:spPr>
        <p:txBody>
          <a:bodyPr/>
          <a:lstStyle/>
          <a:p>
            <a:r>
              <a:rPr lang="zh-CN" altLang="en-US" dirty="0"/>
              <a:t>链表的创建与使用</a:t>
            </a:r>
            <a:endParaRPr lang="en-US" altLang="zh-CN" dirty="0"/>
          </a:p>
          <a:p>
            <a:pPr lvl="1"/>
            <a:r>
              <a:rPr lang="zh-CN" altLang="en-US" dirty="0"/>
              <a:t>主函数中进行链表的创建以及对链表进行各类操作</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latin typeface="Courier New" panose="02070309020205020404" pitchFamily="49" charset="0"/>
                <a:cs typeface="Courier New" panose="02070309020205020404" pitchFamily="49" charset="0"/>
              </a:rPr>
              <a:t>	List&lt;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&gt; list;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count of the node of the list: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&gt;&gt;count;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srand</a:t>
            </a:r>
            <a:r>
              <a:rPr lang="en-US" altLang="zh-CN" sz="2000" b="1" dirty="0">
                <a:latin typeface="Courier New" panose="02070309020205020404" pitchFamily="49" charset="0"/>
                <a:cs typeface="Courier New" panose="02070309020205020404" pitchFamily="49" charset="0"/>
              </a:rPr>
              <a:t>(time(0));</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=1;i&lt;=</a:t>
            </a:r>
            <a:r>
              <a:rPr lang="en-US" altLang="zh-CN" sz="2000" b="1" dirty="0" err="1">
                <a:latin typeface="Courier New" panose="02070309020205020404" pitchFamily="49" charset="0"/>
                <a:cs typeface="Courier New" panose="02070309020205020404" pitchFamily="49" charset="0"/>
              </a:rPr>
              <a:t>count;i</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 = rand()%100;</a:t>
            </a:r>
          </a:p>
          <a:p>
            <a:pPr lvl="1">
              <a:spcBef>
                <a:spcPts val="0"/>
              </a:spcBef>
              <a:buNone/>
            </a:pPr>
            <a:r>
              <a:rPr lang="en-US" altLang="zh-CN"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//double </a:t>
            </a:r>
            <a:r>
              <a:rPr lang="en-US" altLang="zh-CN" sz="2000" b="1" dirty="0" err="1">
                <a:solidFill>
                  <a:srgbClr val="00B050"/>
                </a:solidFill>
                <a:latin typeface="Courier New" panose="02070309020205020404" pitchFamily="49" charset="0"/>
                <a:cs typeface="Courier New" panose="02070309020205020404" pitchFamily="49" charset="0"/>
              </a:rPr>
              <a:t>tmp_double</a:t>
            </a:r>
            <a:r>
              <a:rPr lang="en-US" altLang="zh-CN" sz="2000" b="1" dirty="0">
                <a:solidFill>
                  <a:srgbClr val="00B050"/>
                </a:solidFill>
                <a:latin typeface="Courier New" panose="02070309020205020404" pitchFamily="49" charset="0"/>
                <a:cs typeface="Courier New" panose="02070309020205020404" pitchFamily="49" charset="0"/>
              </a:rPr>
              <a:t> = </a:t>
            </a:r>
            <a:r>
              <a:rPr lang="en-US" altLang="zh-CN" sz="2000" b="1" dirty="0" err="1">
                <a:solidFill>
                  <a:srgbClr val="00B050"/>
                </a:solidFill>
                <a:latin typeface="Courier New" panose="02070309020205020404" pitchFamily="49" charset="0"/>
                <a:cs typeface="Courier New" panose="02070309020205020404" pitchFamily="49" charset="0"/>
              </a:rPr>
              <a:t>tmp</a:t>
            </a:r>
            <a:r>
              <a:rPr lang="en-US" altLang="zh-CN" sz="2000" b="1" dirty="0">
                <a:solidFill>
                  <a:srgbClr val="00B050"/>
                </a:solidFill>
                <a:latin typeface="Courier New" panose="02070309020205020404" pitchFamily="49" charset="0"/>
                <a:cs typeface="Courier New" panose="02070309020205020404" pitchFamily="49" charset="0"/>
              </a:rPr>
              <a:t>/7.0;</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list.Insert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dirty="0">
                <a:latin typeface="Courier New" panose="02070309020205020404" pitchFamily="49" charset="0"/>
                <a:cs typeface="Courier New" panose="02070309020205020404" pitchFamily="49" charset="0"/>
              </a:rPr>
              <a:t>	</a:t>
            </a:r>
            <a:endParaRPr lang="zh-CN" altLang="en-US" sz="2000"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60B3C6BB-FFAC-4027-B9E5-36A893C9B11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F787A14C-CE09-4ECE-BACA-C2D251E040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E54F4ED3-DCEF-421C-BCB2-71D93D77433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FFEE7113-5E5E-4613-A679-172955043C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D83917C-4227-47BD-9491-32200D31CE0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63189D9-0C03-459D-851A-107506D483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318DDC66-D0A4-4F0C-BAA3-FE07BFCF40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02502EB9-ED25-48A8-A969-35B3296764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lvl="1">
              <a:spcBef>
                <a:spcPts val="0"/>
              </a:spcBef>
              <a:buNone/>
            </a:pPr>
            <a:r>
              <a:rPr lang="en-US" altLang="zh-CN" sz="2000"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insert: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list.Insert</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delete: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list.Remove</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search: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list.Find</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 action="ppaction://noaction"/>
            <a:extLst>
              <a:ext uri="{FF2B5EF4-FFF2-40B4-BE49-F238E27FC236}">
                <a16:creationId xmlns:a16="http://schemas.microsoft.com/office/drawing/2014/main" id="{1C1E3964-2C86-4FC4-8679-27101CA088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29B21CE3-7E4C-4AC9-A234-D602A76F2A2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561CBDDC-6FBA-4F8A-B4FA-12287310A8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A70EF36-7666-4003-A757-A0A828AC6AA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9BF45732-8103-4590-B553-4105E28BA29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A4F48299-F59E-4A9F-A1D3-86AC439024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5F3E8554-BB79-4895-94B9-CB6A021D95B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9D54006E-1CE0-497B-9A1D-B8A0D54A4BB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472518"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i1=-11, i2=0;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d1, d2;</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max(i1,i2)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由实参</a:t>
            </a:r>
            <a:r>
              <a:rPr lang="en-US" altLang="zh-CN" sz="2400" b="1" dirty="0">
                <a:solidFill>
                  <a:srgbClr val="00B050"/>
                </a:solidFill>
                <a:latin typeface="Courier New" panose="02070309020205020404" pitchFamily="49" charset="0"/>
                <a:cs typeface="Courier New" panose="02070309020205020404" pitchFamily="49" charset="0"/>
              </a:rPr>
              <a:t>i1，i2，</a:t>
            </a:r>
            <a:r>
              <a:rPr lang="zh-CN" altLang="en-US" sz="2400" b="1" dirty="0">
                <a:solidFill>
                  <a:srgbClr val="00B050"/>
                </a:solidFill>
                <a:latin typeface="Courier New" panose="02070309020205020404" pitchFamily="49" charset="0"/>
                <a:cs typeface="Courier New" panose="02070309020205020404" pitchFamily="49" charset="0"/>
              </a:rPr>
              <a:t>系统可确定“类型形参</a:t>
            </a:r>
            <a:r>
              <a:rPr lang="en-US" altLang="zh-CN" sz="2400" b="1" dirty="0">
                <a:solidFill>
                  <a:srgbClr val="00B050"/>
                </a:solidFill>
                <a:latin typeface="Courier New" panose="02070309020205020404" pitchFamily="49" charset="0"/>
                <a:cs typeface="Courier New" panose="02070309020205020404" pitchFamily="49" charset="0"/>
              </a:rPr>
              <a:t>T”</a:t>
            </a:r>
            <a:r>
              <a:rPr lang="zh-CN" altLang="en-US" sz="2400" b="1" dirty="0">
                <a:solidFill>
                  <a:srgbClr val="00B050"/>
                </a:solidFill>
                <a:latin typeface="Courier New" panose="02070309020205020404" pitchFamily="49" charset="0"/>
                <a:cs typeface="Courier New" panose="02070309020205020404" pitchFamily="49" charset="0"/>
              </a:rPr>
              <a:t>对应于</a:t>
            </a:r>
            <a:r>
              <a:rPr lang="en-US" altLang="zh-CN" sz="2400" b="1" dirty="0" err="1">
                <a:solidFill>
                  <a:srgbClr val="00B050"/>
                </a:solidFill>
                <a:latin typeface="Courier New" panose="02070309020205020404" pitchFamily="49" charset="0"/>
                <a:cs typeface="Courier New" panose="02070309020205020404" pitchFamily="49" charset="0"/>
              </a:rPr>
              <a:t>int</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max('f', 'k')</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&gt;&gt;d1&gt;&gt;d2;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max(d1,d2)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cout</a:t>
            </a:r>
            <a:r>
              <a:rPr lang="en-US" altLang="zh-CN" sz="2400" b="1" dirty="0">
                <a:solidFill>
                  <a:srgbClr val="00B050"/>
                </a:solidFill>
                <a:latin typeface="Courier New" panose="02070309020205020404" pitchFamily="49" charset="0"/>
                <a:cs typeface="Courier New" panose="02070309020205020404" pitchFamily="49" charset="0"/>
              </a:rPr>
              <a:t>&lt;&lt;"max(23,-5.6) ="&lt;&lt;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solidFill>
                  <a:srgbClr val="00B050"/>
                </a:solidFill>
                <a:latin typeface="Courier New" panose="02070309020205020404" pitchFamily="49" charset="0"/>
                <a:cs typeface="Courier New" panose="02070309020205020404" pitchFamily="49" charset="0"/>
              </a:rPr>
              <a:t>)&lt;&lt;</a:t>
            </a:r>
            <a:r>
              <a:rPr lang="en-US" altLang="zh-CN" sz="2400" b="1" dirty="0" err="1">
                <a:solidFill>
                  <a:srgbClr val="00B050"/>
                </a:solidFill>
                <a:latin typeface="Courier New" panose="02070309020205020404" pitchFamily="49" charset="0"/>
                <a:cs typeface="Courier New" panose="02070309020205020404" pitchFamily="49" charset="0"/>
              </a:rPr>
              <a:t>endl</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出错! 不进行实参到形参类型的自动转换</a:t>
            </a: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C81D4E6-7EA5-4C48-8B37-E90128368F6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 name="矩形 4">
            <a:hlinkClick r:id="" action="ppaction://noaction"/>
            <a:extLst>
              <a:ext uri="{FF2B5EF4-FFF2-40B4-BE49-F238E27FC236}">
                <a16:creationId xmlns:a16="http://schemas.microsoft.com/office/drawing/2014/main" id="{EEB8D7A9-A44F-4225-A5EF-28CD91492F3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6" name="矩形 5">
            <a:hlinkClick r:id="" action="ppaction://noaction"/>
            <a:extLst>
              <a:ext uri="{FF2B5EF4-FFF2-40B4-BE49-F238E27FC236}">
                <a16:creationId xmlns:a16="http://schemas.microsoft.com/office/drawing/2014/main" id="{F49CB74B-99ED-4836-A06A-8788E54782A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 name="矩形 6">
            <a:hlinkClick r:id="" action="ppaction://noaction"/>
            <a:extLst>
              <a:ext uri="{FF2B5EF4-FFF2-40B4-BE49-F238E27FC236}">
                <a16:creationId xmlns:a16="http://schemas.microsoft.com/office/drawing/2014/main" id="{4756E669-F694-4719-B778-9C5CF1AB74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8" name="矩形 7">
            <a:hlinkClick r:id="" action="ppaction://noaction"/>
            <a:extLst>
              <a:ext uri="{FF2B5EF4-FFF2-40B4-BE49-F238E27FC236}">
                <a16:creationId xmlns:a16="http://schemas.microsoft.com/office/drawing/2014/main" id="{D58995B4-6BBB-483A-BA68-49BCB03454A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9" name="矩形 8">
            <a:hlinkClick r:id="" action="ppaction://noaction"/>
            <a:extLst>
              <a:ext uri="{FF2B5EF4-FFF2-40B4-BE49-F238E27FC236}">
                <a16:creationId xmlns:a16="http://schemas.microsoft.com/office/drawing/2014/main" id="{D6060E56-44ED-4662-BDD9-3EF06F69F3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10" name="矩形 9">
            <a:hlinkClick r:id="" action="ppaction://noaction"/>
            <a:extLst>
              <a:ext uri="{FF2B5EF4-FFF2-40B4-BE49-F238E27FC236}">
                <a16:creationId xmlns:a16="http://schemas.microsoft.com/office/drawing/2014/main" id="{FCBA6113-6990-464C-8A72-0CB259FCEE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11" name="矩形 10">
            <a:hlinkClick r:id="" action="ppaction://noaction"/>
            <a:extLst>
              <a:ext uri="{FF2B5EF4-FFF2-40B4-BE49-F238E27FC236}">
                <a16:creationId xmlns:a16="http://schemas.microsoft.com/office/drawing/2014/main" id="{F7DFD879-95E2-43E7-BFA5-641E08D933D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6620732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9.2</a:t>
            </a:r>
            <a:endParaRPr lang="zh-CN" altLang="en-US" dirty="0"/>
          </a:p>
        </p:txBody>
      </p:sp>
      <p:sp>
        <p:nvSpPr>
          <p:cNvPr id="3" name="内容占位符 2"/>
          <p:cNvSpPr>
            <a:spLocks noGrp="1"/>
          </p:cNvSpPr>
          <p:nvPr>
            <p:ph idx="1"/>
          </p:nvPr>
        </p:nvSpPr>
        <p:spPr/>
        <p:txBody>
          <a:bodyPr/>
          <a:lstStyle/>
          <a:p>
            <a:r>
              <a:rPr lang="zh-CN" altLang="en-US" dirty="0"/>
              <a:t>上机实现</a:t>
            </a:r>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t>链表类模板程序，观察链表类模板的程序与普通链表类程序之间的区别，并完善：</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两个类模板中的其它未定义成员函数</a:t>
            </a:r>
          </a:p>
        </p:txBody>
      </p:sp>
      <p:sp>
        <p:nvSpPr>
          <p:cNvPr id="4" name="矩形 3">
            <a:hlinkClick r:id="" action="ppaction://noaction"/>
            <a:extLst>
              <a:ext uri="{FF2B5EF4-FFF2-40B4-BE49-F238E27FC236}">
                <a16:creationId xmlns:a16="http://schemas.microsoft.com/office/drawing/2014/main" id="{6773158B-201A-4F60-990D-6EDC97D786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5" name="矩形 4">
            <a:hlinkClick r:id="" action="ppaction://noaction"/>
            <a:extLst>
              <a:ext uri="{FF2B5EF4-FFF2-40B4-BE49-F238E27FC236}">
                <a16:creationId xmlns:a16="http://schemas.microsoft.com/office/drawing/2014/main" id="{FA0FE918-69F4-4C8B-A611-FA79B24CC4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6" name="矩形 5">
            <a:hlinkClick r:id="" action="ppaction://noaction"/>
            <a:extLst>
              <a:ext uri="{FF2B5EF4-FFF2-40B4-BE49-F238E27FC236}">
                <a16:creationId xmlns:a16="http://schemas.microsoft.com/office/drawing/2014/main" id="{61C9F09F-CC7F-4966-A73D-AC19EF89C9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9B46D9A-97BC-48D9-90B3-0F0749E7F7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7ED73E74-4012-4731-87E0-FF97B02564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9" name="矩形 8">
            <a:hlinkClick r:id="" action="ppaction://noaction"/>
            <a:extLst>
              <a:ext uri="{FF2B5EF4-FFF2-40B4-BE49-F238E27FC236}">
                <a16:creationId xmlns:a16="http://schemas.microsoft.com/office/drawing/2014/main" id="{6AD42C1A-98CB-4CCE-937D-86B63F0F6A5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10" name="矩形 9">
            <a:hlinkClick r:id="" action="ppaction://noaction"/>
            <a:extLst>
              <a:ext uri="{FF2B5EF4-FFF2-40B4-BE49-F238E27FC236}">
                <a16:creationId xmlns:a16="http://schemas.microsoft.com/office/drawing/2014/main" id="{0D8E9BCD-4BD8-47B3-95CB-9EC81BA0DF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11" name="矩形 10">
            <a:hlinkClick r:id="" action="ppaction://noaction"/>
            <a:extLst>
              <a:ext uri="{FF2B5EF4-FFF2-40B4-BE49-F238E27FC236}">
                <a16:creationId xmlns:a16="http://schemas.microsoft.com/office/drawing/2014/main" id="{55E1C6C4-0BA1-4E9A-93FE-3D432A9B22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484784"/>
            <a:ext cx="5356225" cy="3529270"/>
            <a:chOff x="1643042" y="475796"/>
            <a:chExt cx="5356246" cy="3529278"/>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7895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75796"/>
              <a:ext cx="792165" cy="788991"/>
              <a:chOff x="854055" y="-2024534"/>
              <a:chExt cx="792165" cy="788991"/>
            </a:xfrm>
          </p:grpSpPr>
          <p:sp>
            <p:nvSpPr>
              <p:cNvPr id="30" name="椭圆 29"/>
              <p:cNvSpPr>
                <a:spLocks noChangeAspect="1"/>
              </p:cNvSpPr>
              <p:nvPr/>
            </p:nvSpPr>
            <p:spPr bwMode="auto">
              <a:xfrm>
                <a:off x="857230" y="-202453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02453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6" name="TextBox 45"/>
          <p:cNvSpPr txBox="1"/>
          <p:nvPr/>
        </p:nvSpPr>
        <p:spPr>
          <a:xfrm>
            <a:off x="2627784" y="43410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5181493"/>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5135448"/>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6">
            <a:extLst>
              <a:ext uri="{FF2B5EF4-FFF2-40B4-BE49-F238E27FC236}">
                <a16:creationId xmlns:a16="http://schemas.microsoft.com/office/drawing/2014/main" id="{EB752974-96C9-4FCA-846E-E6D07FE86AAE}"/>
              </a:ext>
            </a:extLst>
          </p:cNvPr>
          <p:cNvSpPr txBox="1"/>
          <p:nvPr/>
        </p:nvSpPr>
        <p:spPr>
          <a:xfrm>
            <a:off x="2627784" y="52771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60" name="矩形 5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1" name="矩形 6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2" name="矩形 6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63" name="矩形 6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64" name="矩形 63">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65" name="矩形 6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7" name="矩形 66">
            <a:hlinkClick r:id="" action="ppaction://noaction"/>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201513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B5050E9-EA14-4210-8455-EA62F85B6EE5}"/>
              </a:ext>
            </a:extLst>
          </p:cNvPr>
          <p:cNvSpPr>
            <a:spLocks noGrp="1"/>
          </p:cNvSpPr>
          <p:nvPr>
            <p:ph idx="1"/>
          </p:nvPr>
        </p:nvSpPr>
        <p:spPr/>
        <p:txBody>
          <a:bodyPr/>
          <a:lstStyle/>
          <a:p>
            <a:r>
              <a:rPr lang="zh-CN" altLang="en-US" dirty="0"/>
              <a:t>提供海量的类型（类模板）和函数（函数模板）</a:t>
            </a:r>
            <a:endParaRPr lang="en-US" altLang="zh-CN" dirty="0"/>
          </a:p>
          <a:p>
            <a:pPr lvl="1"/>
            <a:r>
              <a:rPr lang="en-US" altLang="zh-CN" dirty="0"/>
              <a:t>iostream</a:t>
            </a:r>
          </a:p>
          <a:p>
            <a:pPr lvl="1"/>
            <a:r>
              <a:rPr lang="en-US" altLang="zh-CN" dirty="0" err="1"/>
              <a:t>fstream</a:t>
            </a:r>
            <a:endParaRPr lang="en-US" altLang="zh-CN" dirty="0"/>
          </a:p>
          <a:p>
            <a:pPr lvl="1"/>
            <a:r>
              <a:rPr lang="en-US" altLang="zh-CN" dirty="0"/>
              <a:t>string</a:t>
            </a:r>
          </a:p>
          <a:p>
            <a:pPr lvl="1"/>
            <a:r>
              <a:rPr lang="en-US" altLang="zh-CN" dirty="0"/>
              <a:t>clock()</a:t>
            </a:r>
          </a:p>
          <a:p>
            <a:pPr lvl="1"/>
            <a:r>
              <a:rPr lang="en-US" altLang="zh-CN" dirty="0"/>
              <a:t>pow()</a:t>
            </a:r>
          </a:p>
          <a:p>
            <a:pPr lvl="1"/>
            <a:r>
              <a:rPr lang="en-US" altLang="zh-CN" dirty="0"/>
              <a:t>sqrt()</a:t>
            </a:r>
          </a:p>
          <a:p>
            <a:pPr lvl="1"/>
            <a:r>
              <a:rPr lang="en-US" altLang="zh-CN" dirty="0"/>
              <a:t>pause()</a:t>
            </a:r>
          </a:p>
          <a:p>
            <a:pPr lvl="1"/>
            <a:r>
              <a:rPr lang="en-US" altLang="zh-CN" dirty="0"/>
              <a:t>……</a:t>
            </a:r>
          </a:p>
          <a:p>
            <a:pPr lvl="1"/>
            <a:endParaRPr lang="zh-CN" altLang="en-US" dirty="0"/>
          </a:p>
        </p:txBody>
      </p:sp>
      <p:sp>
        <p:nvSpPr>
          <p:cNvPr id="3" name="标题 2">
            <a:extLst>
              <a:ext uri="{FF2B5EF4-FFF2-40B4-BE49-F238E27FC236}">
                <a16:creationId xmlns:a16="http://schemas.microsoft.com/office/drawing/2014/main" id="{7B014C13-5376-4795-9940-4FA08E06EDD8}"/>
              </a:ext>
            </a:extLst>
          </p:cNvPr>
          <p:cNvSpPr>
            <a:spLocks noGrp="1"/>
          </p:cNvSpPr>
          <p:nvPr>
            <p:ph type="title"/>
          </p:nvPr>
        </p:nvSpPr>
        <p:spPr/>
        <p:txBody>
          <a:bodyPr/>
          <a:lstStyle/>
          <a:p>
            <a:r>
              <a:rPr lang="en-US" altLang="zh-CN" dirty="0"/>
              <a:t>C++</a:t>
            </a:r>
            <a:r>
              <a:rPr lang="zh-CN" altLang="en-US" dirty="0"/>
              <a:t>标准库</a:t>
            </a:r>
          </a:p>
        </p:txBody>
      </p:sp>
      <p:sp>
        <p:nvSpPr>
          <p:cNvPr id="5" name="矩形 4">
            <a:hlinkClick r:id="" action="ppaction://noaction"/>
            <a:extLst>
              <a:ext uri="{FF2B5EF4-FFF2-40B4-BE49-F238E27FC236}">
                <a16:creationId xmlns:a16="http://schemas.microsoft.com/office/drawing/2014/main" id="{C7F6CFA1-A903-454B-AB8F-2AA752D9D76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6ABC6D8B-0E3E-4EFF-90C5-A44FC10443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E2F99069-F028-4D00-9121-96351F46CA4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E981BACA-448C-423E-926C-9E1DE72FD71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9B9AE88B-7E33-4061-9616-14C474BA5E7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944BE42-F067-489B-9AA0-6E8E56F77E5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1C68265-4982-49DB-BAA2-C853B251B7C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FCE6E75D-E4A6-4DB4-B6F0-47AEA4C1CB5C}"/>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727818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F46155-3373-438F-B619-EEDDA8D81385}"/>
              </a:ext>
            </a:extLst>
          </p:cNvPr>
          <p:cNvSpPr>
            <a:spLocks noGrp="1"/>
          </p:cNvSpPr>
          <p:nvPr>
            <p:ph idx="1"/>
          </p:nvPr>
        </p:nvSpPr>
        <p:spPr/>
        <p:txBody>
          <a:bodyPr/>
          <a:lstStyle/>
          <a:p>
            <a:r>
              <a:rPr lang="zh-CN" altLang="en-US" dirty="0"/>
              <a:t>标准库以“头文件”的形式呈现</a:t>
            </a:r>
            <a:endParaRPr lang="en-US" altLang="zh-CN" dirty="0"/>
          </a:p>
          <a:p>
            <a:r>
              <a:rPr lang="en-US" altLang="zh-CN" dirty="0"/>
              <a:t>#include&lt;iostream&gt;</a:t>
            </a:r>
          </a:p>
          <a:p>
            <a:r>
              <a:rPr lang="en-US" altLang="zh-CN" dirty="0"/>
              <a:t>#include&lt;</a:t>
            </a:r>
            <a:r>
              <a:rPr lang="en-US" altLang="zh-CN" dirty="0" err="1"/>
              <a:t>cmath</a:t>
            </a:r>
            <a:r>
              <a:rPr lang="en-US" altLang="zh-CN" dirty="0"/>
              <a:t>&gt;</a:t>
            </a:r>
          </a:p>
          <a:p>
            <a:r>
              <a:rPr lang="en-US" altLang="zh-CN" dirty="0"/>
              <a:t>#include&lt;string&gt;</a:t>
            </a:r>
          </a:p>
          <a:p>
            <a:r>
              <a:rPr lang="zh-CN" altLang="en-US" dirty="0"/>
              <a:t>头文件的组件封装于命名空间</a:t>
            </a:r>
            <a:r>
              <a:rPr lang="en-US" altLang="zh-CN" dirty="0"/>
              <a:t>std</a:t>
            </a:r>
            <a:r>
              <a:rPr lang="zh-CN" altLang="en-US" dirty="0"/>
              <a:t>中</a:t>
            </a:r>
            <a:endParaRPr lang="en-US" altLang="zh-CN" dirty="0"/>
          </a:p>
          <a:p>
            <a:pPr lvl="1"/>
            <a:r>
              <a:rPr lang="en-US" altLang="zh-CN" dirty="0"/>
              <a:t>using namespace std;</a:t>
            </a:r>
            <a:endParaRPr lang="zh-CN" altLang="en-US" dirty="0"/>
          </a:p>
        </p:txBody>
      </p:sp>
      <p:sp>
        <p:nvSpPr>
          <p:cNvPr id="3" name="标题 2">
            <a:extLst>
              <a:ext uri="{FF2B5EF4-FFF2-40B4-BE49-F238E27FC236}">
                <a16:creationId xmlns:a16="http://schemas.microsoft.com/office/drawing/2014/main" id="{FCF799AE-C270-4B4E-8790-6BFFED03C708}"/>
              </a:ext>
            </a:extLst>
          </p:cNvPr>
          <p:cNvSpPr>
            <a:spLocks noGrp="1"/>
          </p:cNvSpPr>
          <p:nvPr>
            <p:ph type="title"/>
          </p:nvPr>
        </p:nvSpPr>
        <p:spPr/>
        <p:txBody>
          <a:bodyPr/>
          <a:lstStyle/>
          <a:p>
            <a:r>
              <a:rPr lang="en-US" altLang="zh-CN" dirty="0"/>
              <a:t>C++</a:t>
            </a:r>
            <a:r>
              <a:rPr lang="zh-CN" altLang="en-US" dirty="0"/>
              <a:t>标准库</a:t>
            </a:r>
          </a:p>
        </p:txBody>
      </p:sp>
      <p:sp>
        <p:nvSpPr>
          <p:cNvPr id="5" name="矩形 4">
            <a:hlinkClick r:id="" action="ppaction://noaction"/>
            <a:extLst>
              <a:ext uri="{FF2B5EF4-FFF2-40B4-BE49-F238E27FC236}">
                <a16:creationId xmlns:a16="http://schemas.microsoft.com/office/drawing/2014/main" id="{76DF566B-C5FC-4BE2-AA37-C61B80F21E5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DC8D432B-92C4-4A57-A345-AA0832DB95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FD3390AE-208A-4453-9C5A-0E4BDE0A76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0800240A-D236-45BC-A375-D5A24E472A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D4B34D9A-D049-4E54-AABD-02F98BCEFCA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93BE82A4-9E97-48A6-BC03-1DD66AE89F7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E113C94-B812-481A-A1E0-73402F7FE2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E6431973-2829-459A-A978-7E4C1318C52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4862255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标准模板库</a:t>
            </a:r>
          </a:p>
        </p:txBody>
      </p:sp>
      <p:sp>
        <p:nvSpPr>
          <p:cNvPr id="3" name="内容占位符 2"/>
          <p:cNvSpPr>
            <a:spLocks noGrp="1"/>
          </p:cNvSpPr>
          <p:nvPr>
            <p:ph idx="1"/>
          </p:nvPr>
        </p:nvSpPr>
        <p:spPr/>
        <p:txBody>
          <a:bodyPr/>
          <a:lstStyle/>
          <a:p>
            <a:r>
              <a:rPr lang="zh-CN" altLang="en-US" dirty="0"/>
              <a:t>模板机制的主要目标是程序的通用性和可重用性</a:t>
            </a:r>
            <a:endParaRPr lang="en-US" altLang="zh-CN" dirty="0"/>
          </a:p>
          <a:p>
            <a:r>
              <a:rPr lang="en-US" altLang="zh-CN" dirty="0"/>
              <a:t>C++</a:t>
            </a:r>
            <a:r>
              <a:rPr lang="zh-CN" altLang="en-US" dirty="0"/>
              <a:t>编译系统为用户提供一个标准模板库（</a:t>
            </a:r>
            <a:r>
              <a:rPr lang="en-US" altLang="zh-CN" dirty="0"/>
              <a:t>Standard Template Library, STL</a:t>
            </a:r>
            <a:r>
              <a:rPr lang="zh-CN" altLang="en-US" dirty="0"/>
              <a:t>）</a:t>
            </a:r>
            <a:endParaRPr lang="en-US" altLang="zh-CN" dirty="0"/>
          </a:p>
          <a:p>
            <a:pPr lvl="1"/>
            <a:r>
              <a:rPr lang="zh-CN" altLang="en-US" dirty="0"/>
              <a:t>系统已经编好的类模板和函数模板</a:t>
            </a:r>
            <a:endParaRPr lang="en-US" altLang="zh-CN" dirty="0"/>
          </a:p>
          <a:p>
            <a:pPr lvl="1"/>
            <a:r>
              <a:rPr lang="zh-CN" altLang="en-US" dirty="0"/>
              <a:t>编写程序时可直接调用</a:t>
            </a:r>
            <a:endParaRPr lang="en-US" altLang="zh-CN" dirty="0"/>
          </a:p>
          <a:p>
            <a:pPr lvl="1"/>
            <a:r>
              <a:rPr lang="zh-CN" altLang="en-US" dirty="0"/>
              <a:t>主要类模板：</a:t>
            </a:r>
            <a:r>
              <a:rPr lang="en-US" altLang="zh-CN" dirty="0"/>
              <a:t>array</a:t>
            </a:r>
            <a:r>
              <a:rPr lang="zh-CN" altLang="en-US" dirty="0"/>
              <a:t>、</a:t>
            </a:r>
            <a:r>
              <a:rPr lang="en-US" altLang="zh-CN" dirty="0"/>
              <a:t>vector</a:t>
            </a:r>
            <a:r>
              <a:rPr lang="zh-CN" altLang="en-US" dirty="0"/>
              <a:t>、</a:t>
            </a:r>
            <a:r>
              <a:rPr lang="en-US" altLang="zh-CN" dirty="0"/>
              <a:t>list</a:t>
            </a:r>
            <a:r>
              <a:rPr lang="zh-CN" altLang="en-US" dirty="0"/>
              <a:t>、</a:t>
            </a:r>
            <a:r>
              <a:rPr lang="en-US" altLang="zh-CN" dirty="0"/>
              <a:t>deque</a:t>
            </a:r>
            <a:r>
              <a:rPr lang="zh-CN" altLang="en-US" dirty="0"/>
              <a:t>、</a:t>
            </a:r>
            <a:r>
              <a:rPr lang="en-US" altLang="zh-CN" dirty="0"/>
              <a:t>queue</a:t>
            </a:r>
            <a:r>
              <a:rPr lang="zh-CN" altLang="en-US" dirty="0"/>
              <a:t>、</a:t>
            </a:r>
            <a:r>
              <a:rPr lang="en-US" altLang="zh-CN" dirty="0"/>
              <a:t>stack</a:t>
            </a:r>
            <a:r>
              <a:rPr lang="zh-CN" altLang="en-US" dirty="0"/>
              <a:t>、</a:t>
            </a:r>
            <a:r>
              <a:rPr lang="en-US" altLang="zh-CN" dirty="0"/>
              <a:t>map</a:t>
            </a:r>
            <a:r>
              <a:rPr lang="zh-CN" altLang="en-US" dirty="0"/>
              <a:t>、</a:t>
            </a:r>
            <a:r>
              <a:rPr lang="en-US" altLang="zh-CN" dirty="0" err="1"/>
              <a:t>multimap</a:t>
            </a:r>
            <a:r>
              <a:rPr lang="zh-CN" altLang="en-US" dirty="0"/>
              <a:t>、</a:t>
            </a:r>
            <a:r>
              <a:rPr lang="en-US" altLang="zh-CN" dirty="0"/>
              <a:t>set</a:t>
            </a:r>
            <a:r>
              <a:rPr lang="zh-CN" altLang="en-US" dirty="0"/>
              <a:t>、</a:t>
            </a:r>
            <a:r>
              <a:rPr lang="en-US" altLang="zh-CN" dirty="0"/>
              <a:t>multiset</a:t>
            </a:r>
          </a:p>
          <a:p>
            <a:pPr lvl="1"/>
            <a:r>
              <a:rPr lang="zh-CN" altLang="en-US" dirty="0"/>
              <a:t>主要函数模板：</a:t>
            </a:r>
            <a:r>
              <a:rPr lang="en-US" altLang="zh-CN" dirty="0"/>
              <a:t>sort</a:t>
            </a:r>
            <a:r>
              <a:rPr lang="zh-CN" altLang="en-US" dirty="0"/>
              <a:t>、</a:t>
            </a:r>
            <a:r>
              <a:rPr lang="en-US" altLang="zh-CN" dirty="0"/>
              <a:t>copy</a:t>
            </a:r>
            <a:r>
              <a:rPr lang="zh-CN" altLang="en-US" dirty="0"/>
              <a:t>、</a:t>
            </a:r>
            <a:r>
              <a:rPr lang="en-US" altLang="zh-CN" dirty="0"/>
              <a:t>search</a:t>
            </a:r>
            <a:r>
              <a:rPr lang="zh-CN" altLang="en-US" dirty="0"/>
              <a:t>、</a:t>
            </a:r>
            <a:r>
              <a:rPr lang="en-US" altLang="zh-CN" dirty="0"/>
              <a:t>reverse</a:t>
            </a:r>
            <a:endParaRPr lang="zh-CN" altLang="en-US" dirty="0"/>
          </a:p>
        </p:txBody>
      </p:sp>
      <p:sp>
        <p:nvSpPr>
          <p:cNvPr id="4" name="矩形 3">
            <a:hlinkClick r:id="" action="ppaction://noaction"/>
            <a:extLst>
              <a:ext uri="{FF2B5EF4-FFF2-40B4-BE49-F238E27FC236}">
                <a16:creationId xmlns:a16="http://schemas.microsoft.com/office/drawing/2014/main" id="{94CE5DF4-B716-4C91-A7CB-CE7ACEBFE13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1BE0E587-C833-47B0-A4C2-C2342DACDDE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FAC6250C-9127-4DEE-B740-2077AD54ED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68EB563A-C396-4389-B189-89DA08C9990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D309B139-1BF8-473C-A79F-F6E89B1833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327EA75A-599F-45A4-9B6F-3F1521B151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9385BB68-5271-4079-91B5-95B1C5491C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736219D-BED1-4AC7-8C94-BB67292A16A4}"/>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en-US" altLang="zh-CN" dirty="0">
                <a:solidFill>
                  <a:srgbClr val="FF0000"/>
                </a:solidFill>
              </a:rPr>
              <a:t>STL</a:t>
            </a:r>
            <a:r>
              <a:rPr kumimoji="1" lang="zh-CN" altLang="en-US" dirty="0">
                <a:solidFill>
                  <a:srgbClr val="FF0000"/>
                </a:solidFill>
              </a:rPr>
              <a:t>（</a:t>
            </a:r>
            <a:r>
              <a:rPr kumimoji="1" lang="en-US" altLang="zh-CN" dirty="0">
                <a:solidFill>
                  <a:srgbClr val="FF0000"/>
                </a:solidFill>
              </a:rPr>
              <a:t>Standard Template Library</a:t>
            </a:r>
            <a:r>
              <a:rPr kumimoji="1" lang="zh-CN" altLang="en-US" dirty="0">
                <a:solidFill>
                  <a:srgbClr val="FF0000"/>
                </a:solidFill>
              </a:rPr>
              <a:t>）</a:t>
            </a:r>
            <a:r>
              <a:rPr kumimoji="1" lang="zh-CN" altLang="en-US" dirty="0"/>
              <a:t>，即标准模板库，是一个高效的</a:t>
            </a:r>
            <a:r>
              <a:rPr kumimoji="1" lang="en-US" altLang="zh-CN" dirty="0"/>
              <a:t>C++</a:t>
            </a:r>
            <a:r>
              <a:rPr kumimoji="1" lang="zh-CN" altLang="en-US" dirty="0"/>
              <a:t>程序库。</a:t>
            </a:r>
            <a:r>
              <a:rPr kumimoji="1" lang="en-US" altLang="zh-CN" dirty="0"/>
              <a:t>STL</a:t>
            </a:r>
            <a:r>
              <a:rPr kumimoji="1" lang="zh-CN" altLang="en-US" dirty="0"/>
              <a:t>是</a:t>
            </a:r>
            <a:r>
              <a:rPr kumimoji="1" lang="en-US" altLang="zh-CN" dirty="0"/>
              <a:t>ANSI/ISO C++</a:t>
            </a:r>
            <a:r>
              <a:rPr kumimoji="1" lang="zh-CN" altLang="en-US" dirty="0"/>
              <a:t>标准库的一个子集，它提供了大量可扩展的类模板，包含了诸多在计算机科学领域里所常用的基本数据结构和基本算法，类似于</a:t>
            </a:r>
            <a:r>
              <a:rPr kumimoji="1" lang="en-US" altLang="zh-CN" dirty="0"/>
              <a:t>Microsoft Visual C++</a:t>
            </a:r>
            <a:r>
              <a:rPr kumimoji="1" lang="zh-CN" altLang="en-US" dirty="0"/>
              <a:t>中的</a:t>
            </a:r>
            <a:r>
              <a:rPr kumimoji="1" lang="en-US" altLang="zh-CN" dirty="0">
                <a:solidFill>
                  <a:srgbClr val="FF0000"/>
                </a:solidFill>
              </a:rPr>
              <a:t>MFC</a:t>
            </a:r>
            <a:r>
              <a:rPr kumimoji="1" lang="zh-CN" altLang="en-US" dirty="0"/>
              <a:t>（</a:t>
            </a:r>
            <a:r>
              <a:rPr kumimoji="1" lang="en-US" altLang="zh-CN" dirty="0"/>
              <a:t>Microsoft Foundation Class Library</a:t>
            </a:r>
            <a:r>
              <a:rPr kumimoji="1" lang="zh-CN" altLang="en-US" dirty="0"/>
              <a:t>）。     </a:t>
            </a:r>
            <a:endParaRPr lang="zh-CN" altLang="en-US" dirty="0"/>
          </a:p>
        </p:txBody>
      </p:sp>
      <p:sp>
        <p:nvSpPr>
          <p:cNvPr id="4" name="矩形 3">
            <a:hlinkClick r:id="" action="ppaction://noaction"/>
            <a:extLst>
              <a:ext uri="{FF2B5EF4-FFF2-40B4-BE49-F238E27FC236}">
                <a16:creationId xmlns:a16="http://schemas.microsoft.com/office/drawing/2014/main" id="{F422D6D7-E814-4B7E-A51F-FAFFA91214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03103FCD-D12D-417D-9D50-AEC1823971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072B313A-9F06-4344-A374-A10B7B700EA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D0D16FA6-5342-4E96-84D3-8B0A5487D7E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20CE42CB-DD00-4818-84D0-16AF4C4285C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8639077-0AF5-4346-BC59-7AF9E5D7F42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00ED8735-1CE9-4CC5-8E17-2245509B6A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28BA3341-C160-4C09-A143-EEFC3A71E89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程序设计基本思想</a:t>
            </a:r>
          </a:p>
        </p:txBody>
      </p:sp>
      <p:sp>
        <p:nvSpPr>
          <p:cNvPr id="3" name="内容占位符 2"/>
          <p:cNvSpPr>
            <a:spLocks noGrp="1"/>
          </p:cNvSpPr>
          <p:nvPr>
            <p:ph idx="1"/>
          </p:nvPr>
        </p:nvSpPr>
        <p:spPr/>
        <p:txBody>
          <a:bodyPr/>
          <a:lstStyle/>
          <a:p>
            <a:r>
              <a:rPr kumimoji="1" lang="zh-CN" altLang="en-US" sz="2800" dirty="0"/>
              <a:t>从逻辑结构和存储结构来看，基本数据结构的数量是有限的。对于其中的数据结构，用户可能需要反复的编写一些类似的的代码，只是为了适应不同数据的类型变化而在细节上有所出入。如果能够将这些经典的数据结构，采用</a:t>
            </a:r>
            <a:r>
              <a:rPr kumimoji="1" lang="zh-CN" altLang="en-US" sz="2800" dirty="0">
                <a:solidFill>
                  <a:srgbClr val="FF0000"/>
                </a:solidFill>
              </a:rPr>
              <a:t>类型参数</a:t>
            </a:r>
            <a:r>
              <a:rPr kumimoji="1" lang="zh-CN" altLang="en-US" sz="2800" dirty="0"/>
              <a:t>的形式，设计为</a:t>
            </a:r>
            <a:r>
              <a:rPr kumimoji="1" lang="zh-CN" altLang="en-US" sz="2800" dirty="0">
                <a:solidFill>
                  <a:srgbClr val="FF0000"/>
                </a:solidFill>
              </a:rPr>
              <a:t>通用的类模板和函数模板</a:t>
            </a:r>
            <a:r>
              <a:rPr kumimoji="1" lang="zh-CN" altLang="en-US" sz="2800" dirty="0"/>
              <a:t>的形式，允许用户</a:t>
            </a:r>
            <a:r>
              <a:rPr kumimoji="1" lang="zh-CN" altLang="en-US" sz="2800" dirty="0">
                <a:solidFill>
                  <a:srgbClr val="FF0000"/>
                </a:solidFill>
              </a:rPr>
              <a:t>重复利用已有的数据结构</a:t>
            </a:r>
            <a:r>
              <a:rPr kumimoji="1" lang="zh-CN" altLang="en-US" sz="2800" dirty="0"/>
              <a:t>构造自己特定类型下的、符合实际需要的数据结构，无疑将简化程序开发，提高软件的开发效率，这就是</a:t>
            </a:r>
            <a:r>
              <a:rPr kumimoji="1" lang="en-US" altLang="zh-CN" sz="2800" dirty="0"/>
              <a:t>STL</a:t>
            </a:r>
            <a:r>
              <a:rPr kumimoji="1" lang="zh-CN" altLang="en-US" sz="2800" dirty="0"/>
              <a:t>编程的基本设计思想。</a:t>
            </a:r>
            <a:endParaRPr lang="zh-CN" altLang="en-US" sz="2400" dirty="0"/>
          </a:p>
        </p:txBody>
      </p:sp>
      <p:sp>
        <p:nvSpPr>
          <p:cNvPr id="4" name="矩形 3">
            <a:hlinkClick r:id="" action="ppaction://noaction"/>
            <a:extLst>
              <a:ext uri="{FF2B5EF4-FFF2-40B4-BE49-F238E27FC236}">
                <a16:creationId xmlns:a16="http://schemas.microsoft.com/office/drawing/2014/main" id="{6FCC9EDB-C2A2-467E-9EB7-BC8968B82D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6823AFE6-A230-4AF7-BEDC-688755AEED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E7BC90A5-8B9E-4D5B-8273-476F06C4E1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844305E1-BA34-4BC8-BEC9-7A012044F01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AE2BEBD-483D-4BE6-8609-19553925414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DD6548CE-3696-445E-94B9-B23394670A3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2AC74A5-B982-4819-A9DA-24B7AA4DD5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A3ED630-B8F4-4CE3-BB91-14A45C89A069}"/>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逻辑层面</a:t>
            </a:r>
            <a:r>
              <a:rPr kumimoji="1" lang="zh-CN" altLang="en-US" dirty="0"/>
              <a:t>来看，</a:t>
            </a:r>
            <a:r>
              <a:rPr kumimoji="1" lang="en-US" altLang="zh-CN" dirty="0"/>
              <a:t>STL</a:t>
            </a:r>
            <a:r>
              <a:rPr kumimoji="1" lang="zh-CN" altLang="en-US" dirty="0"/>
              <a:t>提倡使用现有的模板程序代码开发应用程序，是一种代码的重用技术（</a:t>
            </a:r>
            <a:r>
              <a:rPr kumimoji="1" lang="en-US" altLang="zh-CN" dirty="0"/>
              <a:t>reusability</a:t>
            </a:r>
            <a:r>
              <a:rPr kumimoji="1" lang="zh-CN" altLang="en-US" dirty="0"/>
              <a:t>）。许多程序设计语言通过提供标准库来实现代码重用的机制。</a:t>
            </a:r>
            <a:r>
              <a:rPr kumimoji="1" lang="en-US" altLang="zh-CN" dirty="0"/>
              <a:t>STL</a:t>
            </a:r>
            <a:r>
              <a:rPr kumimoji="1" lang="zh-CN" altLang="en-US" dirty="0"/>
              <a:t>是一个通用组件库</a:t>
            </a:r>
            <a:r>
              <a:rPr kumimoji="1" lang="en-US" altLang="zh-CN" dirty="0"/>
              <a:t>, </a:t>
            </a:r>
            <a:r>
              <a:rPr kumimoji="1" lang="zh-CN" altLang="en-US" dirty="0"/>
              <a:t>它的目标是将常用的数据结构和算法标准化、通用化，这样用户可以直接套用而不用重复开发它们，从而提高程序设计的效率。</a:t>
            </a:r>
          </a:p>
          <a:p>
            <a:endParaRPr lang="zh-CN" altLang="en-US" dirty="0"/>
          </a:p>
        </p:txBody>
      </p:sp>
      <p:sp>
        <p:nvSpPr>
          <p:cNvPr id="4" name="矩形 3">
            <a:hlinkClick r:id="" action="ppaction://noaction"/>
            <a:extLst>
              <a:ext uri="{FF2B5EF4-FFF2-40B4-BE49-F238E27FC236}">
                <a16:creationId xmlns:a16="http://schemas.microsoft.com/office/drawing/2014/main" id="{8487A17D-200B-4F14-B2C1-BCF73AB822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22D96498-F530-4918-B56F-EF39FEE30AD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1F4DBD0D-5AEC-4AF6-B775-65A555EAF3E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BEACDC06-EDC3-417F-8E10-6C092FAE688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086F85D7-5F61-44CC-AC97-2196FF1D47C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4F9CFFB0-EA5A-4561-8A23-7F45152371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6A5FCFA5-8197-4C6D-BE93-0B3F5BA2B6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D6E18B1-B867-4959-B249-7A100DF28B82}"/>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实现层面</a:t>
            </a:r>
            <a:r>
              <a:rPr kumimoji="1" lang="zh-CN" altLang="en-US" dirty="0"/>
              <a:t>看，</a:t>
            </a:r>
            <a:r>
              <a:rPr kumimoji="1" lang="en-US" altLang="zh-CN" dirty="0"/>
              <a:t>STL</a:t>
            </a:r>
            <a:r>
              <a:rPr kumimoji="1" lang="zh-CN" altLang="en-US" dirty="0"/>
              <a:t>是一种</a:t>
            </a:r>
            <a:r>
              <a:rPr kumimoji="1" lang="zh-CN" altLang="en-US" dirty="0">
                <a:solidFill>
                  <a:srgbClr val="FF0000"/>
                </a:solidFill>
              </a:rPr>
              <a:t>类型参数化</a:t>
            </a:r>
            <a:r>
              <a:rPr kumimoji="1" lang="zh-CN" altLang="en-US" dirty="0"/>
              <a:t>（</a:t>
            </a:r>
            <a:r>
              <a:rPr kumimoji="1" lang="en-US" altLang="zh-CN" dirty="0"/>
              <a:t>type parameterized</a:t>
            </a:r>
            <a:r>
              <a:rPr kumimoji="1" lang="zh-CN" altLang="en-US" dirty="0"/>
              <a:t>）的程序设计方法，是一个基于模板的标准类库，称之为</a:t>
            </a:r>
            <a:r>
              <a:rPr kumimoji="1" lang="zh-CN" altLang="en-US" dirty="0">
                <a:solidFill>
                  <a:srgbClr val="FF0000"/>
                </a:solidFill>
              </a:rPr>
              <a:t>容器类</a:t>
            </a:r>
            <a:r>
              <a:rPr kumimoji="1" lang="zh-CN" altLang="en-US" dirty="0"/>
              <a:t>。每种容器都是一种已经建立完成的标准数据结构。在容器中，放入任何类型的数据，很容易建立一个存储该类型（或类）的数据结构。</a:t>
            </a:r>
            <a:endParaRPr lang="zh-CN" altLang="en-US" dirty="0"/>
          </a:p>
        </p:txBody>
      </p:sp>
      <p:sp>
        <p:nvSpPr>
          <p:cNvPr id="4" name="矩形 3">
            <a:hlinkClick r:id="" action="ppaction://noaction"/>
            <a:extLst>
              <a:ext uri="{FF2B5EF4-FFF2-40B4-BE49-F238E27FC236}">
                <a16:creationId xmlns:a16="http://schemas.microsoft.com/office/drawing/2014/main" id="{E6163BBA-4F5A-40BB-8DEA-4216EC810F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5" name="矩形 4">
            <a:hlinkClick r:id="" action="ppaction://noaction"/>
            <a:extLst>
              <a:ext uri="{FF2B5EF4-FFF2-40B4-BE49-F238E27FC236}">
                <a16:creationId xmlns:a16="http://schemas.microsoft.com/office/drawing/2014/main" id="{CC4F84DA-39B3-4DAA-AFA4-AECB7F5FF9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 name="矩形 5">
            <a:hlinkClick r:id="" action="ppaction://noaction"/>
            <a:extLst>
              <a:ext uri="{FF2B5EF4-FFF2-40B4-BE49-F238E27FC236}">
                <a16:creationId xmlns:a16="http://schemas.microsoft.com/office/drawing/2014/main" id="{6C540BFE-D770-4B1F-94F8-C5B2DDCBD94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7" name="矩形 6">
            <a:hlinkClick r:id="" action="ppaction://noaction"/>
            <a:extLst>
              <a:ext uri="{FF2B5EF4-FFF2-40B4-BE49-F238E27FC236}">
                <a16:creationId xmlns:a16="http://schemas.microsoft.com/office/drawing/2014/main" id="{0D46F447-4D2D-430C-B404-CA1EABFD10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8" name="矩形 7">
            <a:hlinkClick r:id="rId2" action="ppaction://hlinksldjump"/>
            <a:extLst>
              <a:ext uri="{FF2B5EF4-FFF2-40B4-BE49-F238E27FC236}">
                <a16:creationId xmlns:a16="http://schemas.microsoft.com/office/drawing/2014/main" id="{BF89B7FD-70AD-4D88-AB0D-4BFE999A762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9" name="矩形 8">
            <a:hlinkClick r:id="" action="ppaction://noaction"/>
            <a:extLst>
              <a:ext uri="{FF2B5EF4-FFF2-40B4-BE49-F238E27FC236}">
                <a16:creationId xmlns:a16="http://schemas.microsoft.com/office/drawing/2014/main" id="{5855EB0C-9118-49F8-AAE7-B373222EB1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BCA9A155-042F-4857-876B-843B5E4506D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4B12DF79-0EBD-4A95-80C9-C3BE7E001B48}"/>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1664DA-2598-449C-A9C6-DAD74879B2FA}"/>
              </a:ext>
            </a:extLst>
          </p:cNvPr>
          <p:cNvSpPr>
            <a:spLocks noGrp="1"/>
          </p:cNvSpPr>
          <p:nvPr>
            <p:ph idx="1"/>
          </p:nvPr>
        </p:nvSpPr>
        <p:spPr/>
        <p:txBody>
          <a:bodyPr/>
          <a:lstStyle/>
          <a:p>
            <a:r>
              <a:rPr lang="zh-CN" altLang="en-US" dirty="0">
                <a:solidFill>
                  <a:srgbClr val="FF0000"/>
                </a:solidFill>
              </a:rPr>
              <a:t>泛型</a:t>
            </a:r>
            <a:r>
              <a:rPr lang="zh-CN" altLang="en-US" dirty="0"/>
              <a:t>即是指具有在多种数据类型上皆可操作的含义，与模板有些相似。</a:t>
            </a:r>
            <a:endParaRPr lang="en-US" altLang="zh-CN" dirty="0"/>
          </a:p>
          <a:p>
            <a:r>
              <a:rPr lang="zh-CN" altLang="en-US" dirty="0"/>
              <a:t>泛型编程是实现一个通用的标准容器库。所谓通用的标准容器库，就是要能够做到，比如用一个</a:t>
            </a:r>
            <a:r>
              <a:rPr lang="en-US" altLang="zh-CN" dirty="0"/>
              <a:t>List</a:t>
            </a:r>
            <a:r>
              <a:rPr lang="zh-CN" altLang="en-US" dirty="0"/>
              <a:t>类存放所有可能类型的对象这样的事；泛型编程让你编写完全一般化并可重复使用的算法，其效率与针对某特定数据类型而设计的算法相同。</a:t>
            </a:r>
            <a:endParaRPr lang="en-US" altLang="zh-CN" dirty="0"/>
          </a:p>
          <a:p>
            <a:r>
              <a:rPr lang="zh-CN" altLang="en-US" dirty="0"/>
              <a:t>实现算法与数据</a:t>
            </a:r>
            <a:r>
              <a:rPr lang="zh-CN" altLang="en-US" dirty="0">
                <a:solidFill>
                  <a:srgbClr val="FF0000"/>
                </a:solidFill>
              </a:rPr>
              <a:t>分离</a:t>
            </a:r>
          </a:p>
        </p:txBody>
      </p:sp>
      <p:sp>
        <p:nvSpPr>
          <p:cNvPr id="3" name="标题 2">
            <a:extLst>
              <a:ext uri="{FF2B5EF4-FFF2-40B4-BE49-F238E27FC236}">
                <a16:creationId xmlns:a16="http://schemas.microsoft.com/office/drawing/2014/main" id="{EEA8C43F-2F84-47DF-8887-5D6F4DCB31CD}"/>
              </a:ext>
            </a:extLst>
          </p:cNvPr>
          <p:cNvSpPr>
            <a:spLocks noGrp="1"/>
          </p:cNvSpPr>
          <p:nvPr>
            <p:ph type="title"/>
          </p:nvPr>
        </p:nvSpPr>
        <p:spPr>
          <a:xfrm>
            <a:off x="457200" y="1000125"/>
            <a:ext cx="8507288" cy="714375"/>
          </a:xfrm>
        </p:spPr>
        <p:txBody>
          <a:bodyPr/>
          <a:lstStyle/>
          <a:p>
            <a:r>
              <a:rPr lang="zh-CN" altLang="en-US" dirty="0"/>
              <a:t>泛型程序设计（</a:t>
            </a:r>
            <a:r>
              <a:rPr lang="en-US" altLang="zh-CN" dirty="0"/>
              <a:t>Generic Programming</a:t>
            </a:r>
            <a:r>
              <a:rPr lang="zh-CN" altLang="en-US" dirty="0"/>
              <a:t>）</a:t>
            </a:r>
          </a:p>
        </p:txBody>
      </p:sp>
      <p:sp>
        <p:nvSpPr>
          <p:cNvPr id="5" name="矩形 4">
            <a:hlinkClick r:id="" action="ppaction://noaction"/>
            <a:extLst>
              <a:ext uri="{FF2B5EF4-FFF2-40B4-BE49-F238E27FC236}">
                <a16:creationId xmlns:a16="http://schemas.microsoft.com/office/drawing/2014/main" id="{6626A88A-A0D0-471E-95A9-0D7E04DE73C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 name="矩形 5">
            <a:hlinkClick r:id="" action="ppaction://noaction"/>
            <a:extLst>
              <a:ext uri="{FF2B5EF4-FFF2-40B4-BE49-F238E27FC236}">
                <a16:creationId xmlns:a16="http://schemas.microsoft.com/office/drawing/2014/main" id="{3B4DBD3B-C93C-4EB4-8317-DD01897F15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7" name="矩形 6">
            <a:hlinkClick r:id="" action="ppaction://noaction"/>
            <a:extLst>
              <a:ext uri="{FF2B5EF4-FFF2-40B4-BE49-F238E27FC236}">
                <a16:creationId xmlns:a16="http://schemas.microsoft.com/office/drawing/2014/main" id="{19C83034-9D51-483B-BC95-27F90A7473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8" name="矩形 7">
            <a:hlinkClick r:id="" action="ppaction://noaction"/>
            <a:extLst>
              <a:ext uri="{FF2B5EF4-FFF2-40B4-BE49-F238E27FC236}">
                <a16:creationId xmlns:a16="http://schemas.microsoft.com/office/drawing/2014/main" id="{49C51756-BC74-4544-8D57-A48C96805B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9" name="矩形 8">
            <a:hlinkClick r:id="rId2" action="ppaction://hlinksldjump"/>
            <a:extLst>
              <a:ext uri="{FF2B5EF4-FFF2-40B4-BE49-F238E27FC236}">
                <a16:creationId xmlns:a16="http://schemas.microsoft.com/office/drawing/2014/main" id="{04116984-BBDE-4D35-9D41-FAD040FC74D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10" name="矩形 9">
            <a:hlinkClick r:id="" action="ppaction://noaction"/>
            <a:extLst>
              <a:ext uri="{FF2B5EF4-FFF2-40B4-BE49-F238E27FC236}">
                <a16:creationId xmlns:a16="http://schemas.microsoft.com/office/drawing/2014/main" id="{EB454907-EEE7-4DA5-9836-DE709E6874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FC83341-2199-49D7-9B51-3729CE7BE5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02847157-F99C-467D-BC6D-39379607B5BF}"/>
              </a:ext>
            </a:extLst>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731614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5&quot;]},{&quot;num&quot;:2,&quot;caseSensitive&quot;:false,&quot;fuzzyMatch&quot;:false,&quot;Score&quot;:1.0,&quot;answers&quot;:[&quot;3.5&quot;]}]"/>
  <p:tag name="PROBLEMSCORE" val="2.0"/>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3&quot;]},{&quot;num&quot;:2,&quot;caseSensitive&quot;:false,&quot;fuzzyMatch&quot;:false,&quot;Score&quot;:1.0,&quot;answers&quot;:[&quot;2.6&quot;]}]"/>
  <p:tag name="PROBLEMSCORE" val="2.0"/>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6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n=b&quot;]}]"/>
  <p:tag name="PROBLEMSCORE" val="1.0"/>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true,&quot;Score&quot;:1.0,&quot;answers&quot;:[&quot;a b c&quot;]}]"/>
  <p:tag name="PROBLEMSCORE" val="1.0"/>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8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true,&quot;Score&quot;:1.0,&quot;answers&quot;:[&quot;a d&quot;]}]"/>
  <p:tag name="PROBLEMSCORE" val="1.0"/>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9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true,&quot;Score&quot;:1.0,&quot;answers&quot;:[&quot;b d&quot;]}]"/>
  <p:tag name="PROBLEMSCORE" val="1.0"/>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xml><?xml version="1.0" encoding="utf-8"?>
<p:tagLst xmlns:a="http://schemas.openxmlformats.org/drawingml/2006/main" xmlns:r="http://schemas.openxmlformats.org/officeDocument/2006/relationships" xmlns:p="http://schemas.openxmlformats.org/presentationml/2006/main">
  <p:tag name="TIMING" val="|573"/>
</p:tagLst>
</file>

<file path=ppt/tags/tag213.xml><?xml version="1.0" encoding="utf-8"?>
<p:tagLst xmlns:a="http://schemas.openxmlformats.org/drawingml/2006/main" xmlns:r="http://schemas.openxmlformats.org/officeDocument/2006/relationships" xmlns:p="http://schemas.openxmlformats.org/presentationml/2006/main">
  <p:tag name="TIMING" val="|116"/>
</p:tagLst>
</file>

<file path=ppt/tags/tag214.xml><?xml version="1.0" encoding="utf-8"?>
<p:tagLst xmlns:a="http://schemas.openxmlformats.org/drawingml/2006/main" xmlns:r="http://schemas.openxmlformats.org/officeDocument/2006/relationships" xmlns:p="http://schemas.openxmlformats.org/presentationml/2006/main">
  <p:tag name="TIMING" val="|108.3"/>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v1&lt;v2 ? v1:v2&quot;]}]"/>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21882</Words>
  <Application>Microsoft Office PowerPoint</Application>
  <PresentationFormat>全屏显示(4:3)</PresentationFormat>
  <Paragraphs>2989</Paragraphs>
  <Slides>189</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189</vt:i4>
      </vt:variant>
    </vt:vector>
  </HeadingPairs>
  <TitlesOfParts>
    <vt:vector size="199" baseType="lpstr">
      <vt:lpstr>黑体</vt:lpstr>
      <vt:lpstr>华文琥珀</vt:lpstr>
      <vt:lpstr>宋体</vt:lpstr>
      <vt:lpstr>Microsoft Yahei</vt:lpstr>
      <vt:lpstr>Arial</vt:lpstr>
      <vt:lpstr>Calibri</vt:lpstr>
      <vt:lpstr>Courier New</vt:lpstr>
      <vt:lpstr>Times New Roman</vt:lpstr>
      <vt:lpstr>Wingdings</vt:lpstr>
      <vt:lpstr>Office 主题</vt:lpstr>
      <vt:lpstr>第九章 模板与STL程序设计</vt:lpstr>
      <vt:lpstr>PowerPoint 演示文稿</vt:lpstr>
      <vt:lpstr>PowerPoint 演示文稿</vt:lpstr>
      <vt:lpstr>函数模板</vt:lpstr>
      <vt:lpstr>函数模板</vt:lpstr>
      <vt:lpstr>函数模板</vt:lpstr>
      <vt:lpstr>函数模板</vt:lpstr>
      <vt:lpstr>函数模板</vt:lpstr>
      <vt:lpstr>PowerPoint 演示文稿</vt:lpstr>
      <vt:lpstr>PowerPoint 演示文稿</vt:lpstr>
      <vt:lpstr>函数模板的特例</vt:lpstr>
      <vt:lpstr>PowerPoint 演示文稿</vt:lpstr>
      <vt:lpstr>PowerPoint 演示文稿</vt:lpstr>
      <vt:lpstr>PowerPoint 演示文稿</vt:lpstr>
      <vt:lpstr>函数模板的重载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练习9.1</vt:lpstr>
      <vt:lpstr>PowerPoint 演示文稿</vt:lpstr>
      <vt:lpstr>类模板</vt:lpstr>
      <vt:lpstr>类模板的定义方式</vt:lpstr>
      <vt:lpstr>类模板的说明</vt:lpstr>
      <vt:lpstr>类模板的成员函数</vt:lpstr>
      <vt:lpstr>类模板的成员函数</vt:lpstr>
      <vt:lpstr>类模板的成员函数</vt:lpstr>
      <vt:lpstr>类模板的实例化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类模板的静态成员</vt:lpstr>
      <vt:lpstr>类模板的静态成员</vt:lpstr>
      <vt:lpstr>类模板的友元</vt:lpstr>
      <vt:lpstr>类模板的友元</vt:lpstr>
      <vt:lpstr>类型参数检测与特例版本</vt:lpstr>
      <vt:lpstr>PowerPoint 演示文稿</vt:lpstr>
      <vt:lpstr>PowerPoint 演示文稿</vt:lpstr>
      <vt:lpstr>类型参数检测与特例版本</vt:lpstr>
      <vt:lpstr>PowerPoint 演示文稿</vt:lpstr>
      <vt:lpstr>类型参数检测与特例版本</vt:lpstr>
      <vt:lpstr>类型参数检测与特例版本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练习9.2</vt:lpstr>
      <vt:lpstr>PowerPoint 演示文稿</vt:lpstr>
      <vt:lpstr>C++标准库</vt:lpstr>
      <vt:lpstr>C++标准库</vt:lpstr>
      <vt:lpstr>C++标准模板库</vt:lpstr>
      <vt:lpstr>标准模板库程序设计</vt:lpstr>
      <vt:lpstr>STL程序设计基本思想</vt:lpstr>
      <vt:lpstr>标准模板库程序设计</vt:lpstr>
      <vt:lpstr>标准模板库程序设计</vt:lpstr>
      <vt:lpstr>泛型程序设计（Generic Programming）</vt:lpstr>
      <vt:lpstr>标准模板库的六大部件</vt:lpstr>
      <vt:lpstr>标准模板库的六大部件</vt:lpstr>
      <vt:lpstr>容器（Container）</vt:lpstr>
      <vt:lpstr>迭代器（iterator）</vt:lpstr>
      <vt:lpstr>算法（Algorithm）</vt:lpstr>
      <vt:lpstr>仿函数（Functor）</vt:lpstr>
      <vt:lpstr>适配器（Adapter）</vt:lpstr>
      <vt:lpstr>分配器（Allocator）</vt:lpstr>
      <vt:lpstr>PowerPoint 演示文稿</vt:lpstr>
      <vt:lpstr>容器</vt:lpstr>
      <vt:lpstr>容器</vt:lpstr>
      <vt:lpstr>容器的通用计算接口</vt:lpstr>
      <vt:lpstr>容器的通用迭代器接口</vt:lpstr>
      <vt:lpstr>容器的其它接口</vt:lpstr>
      <vt:lpstr>顺序容器</vt:lpstr>
      <vt:lpstr>PowerPoint 演示文稿</vt:lpstr>
      <vt:lpstr>顺序容器</vt:lpstr>
      <vt:lpstr>顺序容器提供的操作</vt:lpstr>
      <vt:lpstr>向量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双端队列</vt:lpstr>
      <vt:lpstr>PowerPoint 演示文稿</vt:lpstr>
      <vt:lpstr>PowerPoint 演示文稿</vt:lpstr>
      <vt:lpstr>链表</vt:lpstr>
      <vt:lpstr>链表的其它成员函数</vt:lpstr>
      <vt:lpstr>PowerPoint 演示文稿</vt:lpstr>
      <vt:lpstr>PowerPoint 演示文稿</vt:lpstr>
      <vt:lpstr>PowerPoint 演示文稿</vt:lpstr>
      <vt:lpstr>关联容器</vt:lpstr>
      <vt:lpstr>关联容器</vt:lpstr>
      <vt:lpstr>集合</vt:lpstr>
      <vt:lpstr>PowerPoint 演示文稿</vt:lpstr>
      <vt:lpstr>PowerPoint 演示文稿</vt:lpstr>
      <vt:lpstr>PowerPoint 演示文稿</vt:lpstr>
      <vt:lpstr>映射</vt:lpstr>
      <vt:lpstr>映射</vt:lpstr>
      <vt:lpstr>pair类型</vt:lpstr>
      <vt:lpstr>Pair类型的主要操作</vt:lpstr>
      <vt:lpstr>PowerPoint 演示文稿</vt:lpstr>
      <vt:lpstr>PowerPoint 演示文稿</vt:lpstr>
      <vt:lpstr>练习9.3</vt:lpstr>
      <vt:lpstr>迭代器</vt:lpstr>
      <vt:lpstr>迭代器</vt:lpstr>
      <vt:lpstr>迭代器的类别</vt:lpstr>
      <vt:lpstr>迭代器的操作</vt:lpstr>
      <vt:lpstr>迭代器与容器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迭代器辅助函数</vt:lpstr>
      <vt:lpstr>PowerPoint 演示文稿</vt:lpstr>
      <vt:lpstr>算法</vt:lpstr>
      <vt:lpstr>算法</vt:lpstr>
      <vt:lpstr>STL算法的分类</vt:lpstr>
      <vt:lpstr>非可变序列算法</vt:lpstr>
      <vt:lpstr>find算法</vt:lpstr>
      <vt:lpstr>PowerPoint 演示文稿</vt:lpstr>
      <vt:lpstr>PowerPoint 演示文稿</vt:lpstr>
      <vt:lpstr>PowerPoint 演示文稿</vt:lpstr>
      <vt:lpstr>可变序列算法</vt:lpstr>
      <vt:lpstr>可变序列算法</vt:lpstr>
      <vt:lpstr>排序以及相关算法</vt:lpstr>
      <vt:lpstr>排序以及相关算法</vt:lpstr>
      <vt:lpstr>PowerPoint 演示文稿</vt:lpstr>
      <vt:lpstr>PowerPoint 演示文稿</vt:lpstr>
      <vt:lpstr>PowerPoint 演示文稿</vt:lpstr>
      <vt:lpstr>PowerPoint 演示文稿</vt:lpstr>
      <vt:lpstr>数值算法</vt:lpstr>
      <vt:lpstr>PowerPoint 演示文稿</vt:lpstr>
      <vt:lpstr>适配器</vt:lpstr>
      <vt:lpstr>容器适配器</vt:lpstr>
      <vt:lpstr>栈</vt:lpstr>
      <vt:lpstr>PowerPoint 演示文稿</vt:lpstr>
      <vt:lpstr>队列</vt:lpstr>
      <vt:lpstr>PowerPoint 演示文稿</vt:lpstr>
      <vt:lpstr>PowerPoint 演示文稿</vt:lpstr>
      <vt:lpstr>第九章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2022-08-24T13:36:14Z</dcterms:modified>
</cp:coreProperties>
</file>