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9" r:id="rId12"/>
    <p:sldId id="268" r:id="rId13"/>
    <p:sldId id="266" r:id="rId14"/>
    <p:sldId id="271" r:id="rId15"/>
    <p:sldId id="272" r:id="rId16"/>
    <p:sldId id="274" r:id="rId17"/>
    <p:sldId id="273" r:id="rId18"/>
    <p:sldId id="275" r:id="rId19"/>
    <p:sldId id="277" r:id="rId20"/>
    <p:sldId id="276" r:id="rId21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第八章自立题（一）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2305" y="668020"/>
            <a:ext cx="9496425" cy="43516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/>
              <a:t>库房，入库、出库、统计某种衬衣数量、总价 </a:t>
            </a:r>
            <a:r>
              <a:rPr lang="en-US" altLang="zh-CN" sz="2000"/>
              <a:t>-&gt; </a:t>
            </a:r>
            <a:r>
              <a:rPr lang="en-US" altLang="zh-CN" sz="2000" b="1"/>
              <a:t>Warehouse</a:t>
            </a:r>
            <a:r>
              <a:rPr lang="zh-CN" altLang="en-US" sz="2000" b="1"/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69340" y="1383030"/>
            <a:ext cx="11470005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Warehouse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{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Shirts* head;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//使用链表维护所有的商品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Shirts* tail;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Warehouse()</a:t>
            </a:r>
            <a:r>
              <a:rPr lang="en-US" altLang="zh-CN" sz="2000">
                <a:sym typeface="+mn-ea"/>
              </a:rPr>
              <a:t>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Shirts* find(double price, char* address, char* cloth);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找到某种衬衣</a:t>
            </a:r>
          </a:p>
          <a:p>
            <a:pPr marL="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Shirts* findBefore(double price, char* address, char* cloth)</a:t>
            </a:r>
            <a:r>
              <a:rPr lang="zh-CN" altLang="en-US" sz="2000">
                <a:sym typeface="+mn-ea"/>
              </a:rPr>
              <a:t>；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				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//找到某种衬衣的前驱节点，用于节点的删除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void in(int num, double price, char* address, char* cloth)</a:t>
            </a:r>
            <a:r>
              <a:rPr lang="en-US" altLang="zh-CN" sz="2000">
                <a:sym typeface="+mn-ea"/>
              </a:rPr>
              <a:t>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 入库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void out(int num, double price, char* address, char* cloth)</a:t>
            </a:r>
            <a:r>
              <a:rPr lang="en-US" altLang="zh-CN" sz="2000">
                <a:sym typeface="+mn-ea"/>
              </a:rPr>
              <a:t>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 出库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void num(double price, char* address, char* cloth);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 统计某种衬衣的数量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void price()</a:t>
            </a:r>
            <a:r>
              <a:rPr lang="en-US" altLang="zh-CN" sz="2000">
                <a:sym typeface="+mn-ea"/>
              </a:rPr>
              <a:t>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 计算衬衣总价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754380" y="521335"/>
            <a:ext cx="379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易错点：父类成员初始化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9055" y="3712845"/>
            <a:ext cx="101923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Shirts : public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int clothNum;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//该种类衬衫的数量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错误方法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Shirts(double price, char* address, char* cloth)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		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Shirt(price, address, cloth);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rgbClr val="FF0000"/>
                </a:solidFill>
                <a:sym typeface="+mn-ea"/>
              </a:rPr>
              <a:t>			//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重新声明一个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Shirt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对象，而不是对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this-&gt;price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等初始化</a:t>
            </a:r>
            <a:endParaRPr lang="en-US" altLang="zh-CN" sz="2000" b="1">
              <a:solidFill>
                <a:srgbClr val="FF0000"/>
              </a:solidFill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		clothNum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	}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};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9055" y="1282065"/>
            <a:ext cx="101923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double price;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//单价</a:t>
            </a:r>
            <a:endParaRPr lang="zh-CN" altLang="en-US" sz="2000">
              <a:sym typeface="+mn-ea"/>
            </a:endParaRP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address;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//产地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cloth;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//布料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Shirt(double price, char* address, char* cloth) </a:t>
            </a:r>
            <a:r>
              <a:rPr lang="en-US" altLang="zh-CN" sz="2000">
                <a:sym typeface="+mn-ea"/>
              </a:rPr>
              <a:t>;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//无参构造函数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};	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/>
          <p:cNvSpPr txBox="1"/>
          <p:nvPr/>
        </p:nvSpPr>
        <p:spPr>
          <a:xfrm>
            <a:off x="754380" y="521335"/>
            <a:ext cx="379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易错点：父类成员初始化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329055" y="3712845"/>
            <a:ext cx="1019238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Shirts : public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int clothNum;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//该种类衬衫的数量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正确方法</a:t>
            </a:r>
            <a:endParaRPr lang="en-US" altLang="zh-CN" sz="2000" b="1">
              <a:solidFill>
                <a:schemeClr val="accent6">
                  <a:lumMod val="75000"/>
                </a:schemeClr>
              </a:solidFill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</a:t>
            </a:r>
            <a:r>
              <a:rPr lang="zh-CN" altLang="en-US" sz="2000" b="1">
                <a:solidFill>
                  <a:schemeClr val="tx1"/>
                </a:solidFill>
                <a:sym typeface="+mn-ea"/>
              </a:rPr>
              <a:t>Shirts(double price, char* address, char* cloth) </a:t>
            </a:r>
            <a:r>
              <a:rPr lang="en-US" altLang="zh-CN" sz="2000" b="1">
                <a:solidFill>
                  <a:schemeClr val="accent6">
                    <a:lumMod val="75000"/>
                  </a:schemeClr>
                </a:solidFill>
                <a:sym typeface="+mn-ea"/>
              </a:rPr>
              <a:t>:Shirt(price, address, cloth)</a:t>
            </a:r>
            <a:r>
              <a:rPr lang="en-US" altLang="zh-CN" sz="2000" b="1">
                <a:solidFill>
                  <a:schemeClr val="tx1"/>
                </a:solidFill>
                <a:sym typeface="+mn-ea"/>
              </a:rPr>
              <a:t>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		clothNum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 b="1">
                <a:solidFill>
                  <a:schemeClr val="tx1"/>
                </a:solidFill>
                <a:sym typeface="+mn-ea"/>
              </a:rPr>
              <a:t>	}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};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329055" y="1282065"/>
            <a:ext cx="1019238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double price;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//单价</a:t>
            </a:r>
            <a:endParaRPr lang="zh-CN" altLang="en-US" sz="2000">
              <a:sym typeface="+mn-ea"/>
            </a:endParaRP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address;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//产地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cloth;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//布料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Shirt(double price, char* address, char* cloth) </a:t>
            </a:r>
            <a:r>
              <a:rPr lang="en-US" altLang="zh-CN" sz="2000">
                <a:sym typeface="+mn-ea"/>
              </a:rPr>
              <a:t>;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//无参构造函数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};	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945515" y="1163320"/>
            <a:ext cx="3590290" cy="1278890"/>
            <a:chOff x="1830" y="2605"/>
            <a:chExt cx="5654" cy="2014"/>
          </a:xfrm>
        </p:grpSpPr>
        <p:sp>
          <p:nvSpPr>
            <p:cNvPr id="4" name="椭圆 3"/>
            <p:cNvSpPr/>
            <p:nvPr/>
          </p:nvSpPr>
          <p:spPr>
            <a:xfrm>
              <a:off x="1883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1</a:t>
              </a:r>
            </a:p>
          </p:txBody>
        </p:sp>
        <p:sp>
          <p:nvSpPr>
            <p:cNvPr id="5" name="椭圆 4"/>
            <p:cNvSpPr/>
            <p:nvPr/>
          </p:nvSpPr>
          <p:spPr>
            <a:xfrm>
              <a:off x="4095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3060" y="4052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7" name="椭圆 6"/>
            <p:cNvSpPr/>
            <p:nvPr/>
          </p:nvSpPr>
          <p:spPr>
            <a:xfrm>
              <a:off x="6307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3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>
              <a:off x="5272" y="4052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830" y="2605"/>
              <a:ext cx="1283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/>
                <a:t>head</a:t>
              </a: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434" y="2605"/>
              <a:ext cx="92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/>
                <a:t>tail</a:t>
              </a: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622415" y="1509395"/>
            <a:ext cx="528828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在构造链表时，为实际的第一个节点构造一个</a:t>
            </a:r>
            <a:r>
              <a:rPr lang="zh-CN" altLang="en-US" b="1"/>
              <a:t>前驱节点</a:t>
            </a:r>
            <a:r>
              <a:rPr lang="zh-CN" altLang="en-US"/>
              <a:t>，并标记为</a:t>
            </a:r>
            <a:r>
              <a:rPr lang="en-US" altLang="zh-CN"/>
              <a:t>head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/>
              <a:t>规避节点插入时对链表是否为空的判断</a:t>
            </a:r>
            <a:r>
              <a:rPr lang="zh-CN" altLang="en-US" b="1"/>
              <a:t>      </a:t>
            </a:r>
            <a:r>
              <a:rPr lang="en-US" altLang="zh-CN" b="1"/>
              <a:t>if(head==nullptr)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b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为链表实际的最后一个节点构造一个</a:t>
            </a:r>
            <a:r>
              <a:rPr lang="zh-CN" altLang="en-US" b="1">
                <a:solidFill>
                  <a:schemeClr val="tx1"/>
                </a:solidFill>
              </a:rPr>
              <a:t>后继节点</a:t>
            </a:r>
            <a:r>
              <a:rPr lang="zh-CN" altLang="en-US">
                <a:solidFill>
                  <a:schemeClr val="tx1"/>
                </a:solidFill>
              </a:rPr>
              <a:t>，标记为</a:t>
            </a:r>
            <a:r>
              <a:rPr lang="en-US" altLang="zh-CN">
                <a:solidFill>
                  <a:schemeClr val="tx1"/>
                </a:solidFill>
              </a:rPr>
              <a:t>tail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chemeClr val="tx1"/>
                </a:solidFill>
              </a:rPr>
              <a:t>规避删除节点时该节点是否是</a:t>
            </a:r>
            <a:r>
              <a:rPr lang="en-US" altLang="zh-CN">
                <a:solidFill>
                  <a:schemeClr val="tx1"/>
                </a:solidFill>
              </a:rPr>
              <a:t>tail</a:t>
            </a:r>
            <a:r>
              <a:rPr lang="zh-CN" altLang="en-US">
                <a:solidFill>
                  <a:schemeClr val="tx1"/>
                </a:solidFill>
              </a:rPr>
              <a:t>的判断</a:t>
            </a:r>
          </a:p>
          <a:p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945515" y="2788920"/>
            <a:ext cx="4994275" cy="1278255"/>
            <a:chOff x="1830" y="2605"/>
            <a:chExt cx="7865" cy="2013"/>
          </a:xfrm>
        </p:grpSpPr>
        <p:sp>
          <p:nvSpPr>
            <p:cNvPr id="17" name="椭圆 16"/>
            <p:cNvSpPr/>
            <p:nvPr/>
          </p:nvSpPr>
          <p:spPr>
            <a:xfrm>
              <a:off x="1883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4095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1</a:t>
              </a:r>
              <a:endParaRPr lang="en-US" altLang="zh-CN" sz="2400" b="1">
                <a:solidFill>
                  <a:schemeClr val="tx1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>
              <a:off x="3060" y="4052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6307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2</a:t>
              </a:r>
            </a:p>
          </p:txBody>
        </p:sp>
        <p:cxnSp>
          <p:nvCxnSpPr>
            <p:cNvPr id="21" name="直接箭头连接符 20"/>
            <p:cNvCxnSpPr/>
            <p:nvPr/>
          </p:nvCxnSpPr>
          <p:spPr>
            <a:xfrm>
              <a:off x="5272" y="4052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2" name="椭圆 21"/>
            <p:cNvSpPr/>
            <p:nvPr/>
          </p:nvSpPr>
          <p:spPr>
            <a:xfrm>
              <a:off x="8519" y="3484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r>
                <a:rPr lang="en-US" altLang="zh-CN" sz="2400" b="1">
                  <a:solidFill>
                    <a:schemeClr val="tx1"/>
                  </a:solidFill>
                  <a:sym typeface="+mn-ea"/>
                </a:rPr>
                <a:t>3</a:t>
              </a:r>
            </a:p>
          </p:txBody>
        </p:sp>
        <p:cxnSp>
          <p:nvCxnSpPr>
            <p:cNvPr id="23" name="直接箭头连接符 22"/>
            <p:cNvCxnSpPr/>
            <p:nvPr/>
          </p:nvCxnSpPr>
          <p:spPr>
            <a:xfrm>
              <a:off x="7484" y="4052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4" name="文本框 23"/>
            <p:cNvSpPr txBox="1"/>
            <p:nvPr/>
          </p:nvSpPr>
          <p:spPr>
            <a:xfrm>
              <a:off x="1830" y="2605"/>
              <a:ext cx="1283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/>
                <a:t>head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653" y="2605"/>
              <a:ext cx="922" cy="725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r>
                <a:rPr lang="en-US" altLang="zh-CN" sz="2400" b="1"/>
                <a:t>tail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955675" y="4373880"/>
            <a:ext cx="6413500" cy="1278890"/>
            <a:chOff x="4203" y="6335"/>
            <a:chExt cx="10100" cy="2014"/>
          </a:xfrm>
        </p:grpSpPr>
        <p:grpSp>
          <p:nvGrpSpPr>
            <p:cNvPr id="27" name="组合 26"/>
            <p:cNvGrpSpPr/>
            <p:nvPr/>
          </p:nvGrpSpPr>
          <p:grpSpPr>
            <a:xfrm>
              <a:off x="4203" y="6335"/>
              <a:ext cx="9973" cy="2014"/>
              <a:chOff x="1830" y="2605"/>
              <a:chExt cx="9973" cy="201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883" y="3484"/>
                <a:ext cx="1177" cy="113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4095" y="3484"/>
                <a:ext cx="1177" cy="113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b="1">
                    <a:solidFill>
                      <a:schemeClr val="tx1"/>
                    </a:solidFill>
                    <a:sym typeface="+mn-ea"/>
                  </a:rPr>
                  <a:t>1</a:t>
                </a:r>
                <a:endParaRPr lang="en-US" altLang="zh-CN" sz="2400" b="1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直接箭头连接符 29"/>
              <p:cNvCxnSpPr/>
              <p:nvPr/>
            </p:nvCxnSpPr>
            <p:spPr>
              <a:xfrm>
                <a:off x="3060" y="4052"/>
                <a:ext cx="1035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31" name="椭圆 30"/>
              <p:cNvSpPr/>
              <p:nvPr/>
            </p:nvSpPr>
            <p:spPr>
              <a:xfrm>
                <a:off x="6307" y="3484"/>
                <a:ext cx="1177" cy="113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2400" b="1">
                    <a:solidFill>
                      <a:schemeClr val="tx1"/>
                    </a:solidFill>
                    <a:sym typeface="+mn-ea"/>
                  </a:rPr>
                  <a:t>2</a:t>
                </a:r>
              </a:p>
            </p:txBody>
          </p:sp>
          <p:cxnSp>
            <p:nvCxnSpPr>
              <p:cNvPr id="32" name="直接箭头连接符 31"/>
              <p:cNvCxnSpPr/>
              <p:nvPr/>
            </p:nvCxnSpPr>
            <p:spPr>
              <a:xfrm>
                <a:off x="5272" y="4052"/>
                <a:ext cx="1035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33" name="椭圆 32"/>
              <p:cNvSpPr/>
              <p:nvPr/>
            </p:nvSpPr>
            <p:spPr>
              <a:xfrm>
                <a:off x="8519" y="3484"/>
                <a:ext cx="1177" cy="1135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lstStyle/>
              <a:p>
                <a:pPr lvl="0" algn="ctr">
                  <a:buClrTx/>
                  <a:buSzTx/>
                  <a:buFontTx/>
                </a:pPr>
                <a:r>
                  <a:rPr lang="en-US" altLang="zh-CN" sz="2400" b="1">
                    <a:solidFill>
                      <a:schemeClr val="tx1"/>
                    </a:solidFill>
                    <a:sym typeface="+mn-ea"/>
                  </a:rPr>
                  <a:t>3</a:t>
                </a:r>
              </a:p>
            </p:txBody>
          </p:sp>
          <p:cxnSp>
            <p:nvCxnSpPr>
              <p:cNvPr id="34" name="直接箭头连接符 33"/>
              <p:cNvCxnSpPr/>
              <p:nvPr/>
            </p:nvCxnSpPr>
            <p:spPr>
              <a:xfrm>
                <a:off x="7484" y="4052"/>
                <a:ext cx="1035" cy="0"/>
              </a:xfrm>
              <a:prstGeom prst="straightConnector1">
                <a:avLst/>
              </a:prstGeom>
              <a:noFill/>
              <a:ln w="57150">
                <a:solidFill>
                  <a:schemeClr val="tx1"/>
                </a:solidFill>
                <a:tailEnd type="triangle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dk1"/>
                    </a:solidFill>
                  </a14:hiddenFill>
                </a:ext>
              </a:extLst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</p:cxnSp>
          <p:sp>
            <p:nvSpPr>
              <p:cNvPr id="35" name="文本框 34"/>
              <p:cNvSpPr txBox="1"/>
              <p:nvPr/>
            </p:nvSpPr>
            <p:spPr>
              <a:xfrm>
                <a:off x="1830" y="2605"/>
                <a:ext cx="1283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/>
                  <a:t>head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10881" y="2605"/>
                <a:ext cx="922" cy="72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lstStyle/>
              <a:p>
                <a:r>
                  <a:rPr lang="en-US" altLang="zh-CN" sz="2400" b="1"/>
                  <a:t>tail</a:t>
                </a:r>
              </a:p>
            </p:txBody>
          </p:sp>
        </p:grpSp>
        <p:sp>
          <p:nvSpPr>
            <p:cNvPr id="37" name="椭圆 36"/>
            <p:cNvSpPr/>
            <p:nvPr/>
          </p:nvSpPr>
          <p:spPr>
            <a:xfrm>
              <a:off x="13127" y="7215"/>
              <a:ext cx="1177" cy="1135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>
                <a:buClrTx/>
                <a:buSzTx/>
                <a:buFontTx/>
              </a:pPr>
              <a:endParaRPr lang="en-US" altLang="zh-CN" sz="2400" b="1">
                <a:solidFill>
                  <a:schemeClr val="tx1"/>
                </a:solidFill>
                <a:sym typeface="+mn-ea"/>
              </a:endParaRPr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12092" y="7783"/>
              <a:ext cx="1035" cy="0"/>
            </a:xfrm>
            <a:prstGeom prst="straightConnector1">
              <a:avLst/>
            </a:prstGeom>
            <a:noFill/>
            <a:ln w="57150">
              <a:solidFill>
                <a:schemeClr val="tx1"/>
              </a:solidFill>
              <a:tail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dk1"/>
                  </a:solidFill>
                </a14:hiddenFill>
              </a:ext>
            </a:extLst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sp>
        <p:nvSpPr>
          <p:cNvPr id="39" name="文本框 38"/>
          <p:cNvSpPr txBox="1"/>
          <p:nvPr/>
        </p:nvSpPr>
        <p:spPr>
          <a:xfrm>
            <a:off x="754380" y="521335"/>
            <a:ext cx="911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技巧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第八章自立题（二）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142875"/>
            <a:ext cx="11369040" cy="6571615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/>
              <a:t>自定义一个日期时间类DateTime，它由基类Date和Time两者公有派生。编写主函数，说明派生类对象，并对派生类的成员函数以及两个基类的成员函数进行使用。要求： 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（1）基类</a:t>
            </a:r>
            <a:r>
              <a:rPr lang="en-US" altLang="zh-CN" sz="2000"/>
              <a:t>Time</a:t>
            </a:r>
            <a:r>
              <a:rPr lang="zh-CN" altLang="en-US" sz="2000"/>
              <a:t>：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有</a:t>
            </a:r>
            <a:r>
              <a:rPr lang="zh-CN" altLang="en-US" sz="1800" b="1"/>
              <a:t>Hours</a:t>
            </a:r>
            <a:r>
              <a:rPr lang="zh-CN" altLang="en-US" sz="1800"/>
              <a:t>，</a:t>
            </a:r>
            <a:r>
              <a:rPr lang="zh-CN" altLang="en-US" sz="1800" b="1"/>
              <a:t>Minutes</a:t>
            </a:r>
            <a:r>
              <a:rPr lang="zh-CN" altLang="en-US" sz="1800"/>
              <a:t>和</a:t>
            </a:r>
            <a:r>
              <a:rPr lang="zh-CN" altLang="en-US" sz="1800" b="1"/>
              <a:t>Seconds</a:t>
            </a:r>
            <a:r>
              <a:rPr lang="zh-CN" altLang="en-US" sz="1800"/>
              <a:t>共三个成员变量，分别用来存储时，分，秒；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有</a:t>
            </a:r>
            <a:r>
              <a:rPr lang="zh-CN" altLang="en-US" sz="1800" b="1"/>
              <a:t>void SetTime(int h,int m,int s)</a:t>
            </a:r>
            <a:r>
              <a:rPr lang="zh-CN" altLang="en-US" sz="1800"/>
              <a:t>和</a:t>
            </a:r>
            <a:r>
              <a:rPr lang="zh-CN" altLang="en-US" sz="1800" b="1"/>
              <a:t>void PrintTime()</a:t>
            </a:r>
            <a:r>
              <a:rPr lang="zh-CN" altLang="en-US" sz="1800"/>
              <a:t>共两个成员函数，分别用来设置时间和输出时间；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默认的时间是“0:0:0”。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（2）基类</a:t>
            </a:r>
            <a:r>
              <a:rPr lang="en-US" altLang="zh-CN" sz="2000"/>
              <a:t>Date</a:t>
            </a:r>
            <a:r>
              <a:rPr lang="zh-CN" altLang="en-US" sz="2000"/>
              <a:t>：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有</a:t>
            </a:r>
            <a:r>
              <a:rPr lang="zh-CN" altLang="en-US" sz="1800" b="1"/>
              <a:t>Year</a:t>
            </a:r>
            <a:r>
              <a:rPr lang="zh-CN" altLang="en-US" sz="1800"/>
              <a:t>，</a:t>
            </a:r>
            <a:r>
              <a:rPr lang="zh-CN" altLang="en-US" sz="1800" b="1"/>
              <a:t>Month</a:t>
            </a:r>
            <a:r>
              <a:rPr lang="zh-CN" altLang="en-US" sz="1800"/>
              <a:t>，</a:t>
            </a:r>
            <a:r>
              <a:rPr lang="zh-CN" altLang="en-US" sz="1800" b="1"/>
              <a:t>Day</a:t>
            </a:r>
            <a:r>
              <a:rPr lang="zh-CN" altLang="en-US" sz="1800"/>
              <a:t>共三个成员变量，分别用来存储年，月，日；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有</a:t>
            </a:r>
            <a:r>
              <a:rPr lang="zh-CN" altLang="en-US" sz="1800" b="1"/>
              <a:t>void SetDate(int y,int m,int d)</a:t>
            </a:r>
            <a:r>
              <a:rPr lang="zh-CN" altLang="en-US" sz="1800"/>
              <a:t>和</a:t>
            </a:r>
            <a:r>
              <a:rPr lang="zh-CN" altLang="en-US" sz="1800" b="1"/>
              <a:t>void PrintDate()</a:t>
            </a:r>
            <a:r>
              <a:rPr lang="zh-CN" altLang="en-US" sz="1800"/>
              <a:t>共两个成员函数，分别用来设置日期和输出日期；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默认的日期是“0/0/0”。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）派生类DateTime：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1800"/>
              <a:t>由基类Date和Time两者公有派生，新增加2个成员函数，第一个是</a:t>
            </a:r>
            <a:r>
              <a:rPr lang="zh-CN" altLang="en-US" sz="1800" b="1"/>
              <a:t>void incrementSeconds(int s)</a:t>
            </a:r>
            <a:r>
              <a:rPr lang="zh-CN" altLang="en-US" sz="1800"/>
              <a:t>函数，用于在当前日期和时间的基础上增加s秒，产生新的日期和时间；第二个是</a:t>
            </a:r>
            <a:r>
              <a:rPr lang="zh-CN" altLang="en-US" sz="1800" b="1"/>
              <a:t>void PrintDateTime()</a:t>
            </a:r>
            <a:r>
              <a:rPr lang="zh-CN" altLang="en-US" sz="1800"/>
              <a:t>函数，用于同时输出当前日期和时间。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1800"/>
              <a:t>注意：0&lt;=s&lt;2147483647，时间采用24小时制，且不用补零，年月日之间用“/”分隔，时分秒之间用“:”分隔。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2000"/>
              <a:t>输入格式：第一行首先输入n，表示要测试n个函数，接下来每输入一个函数名，便执行一个函数，若输入的函数名有误，则输出“没有这个函数！”。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2000"/>
              <a:t>输出格式：对应函数执行的结果。</a:t>
            </a:r>
          </a:p>
          <a:p>
            <a:pPr fontAlgn="auto">
              <a:lnSpc>
                <a:spcPct val="100000"/>
              </a:lnSpc>
            </a:pPr>
            <a:endParaRPr lang="zh-CN" altLang="en-US" sz="2000"/>
          </a:p>
          <a:p>
            <a:pPr fontAlgn="auto">
              <a:lnSpc>
                <a:spcPct val="10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888365"/>
            <a:ext cx="10515600" cy="1715135"/>
          </a:xfrm>
        </p:spPr>
        <p:txBody>
          <a:bodyPr>
            <a:normAutofit lnSpcReduction="10000"/>
          </a:bodyPr>
          <a:lstStyle/>
          <a:p>
            <a:pPr marL="0" lvl="0" indent="0" fontAlgn="auto">
              <a:lnSpc>
                <a:spcPct val="100000"/>
              </a:lnSpc>
              <a:buNone/>
            </a:pPr>
            <a:r>
              <a:rPr lang="zh-CN" altLang="en-US" sz="2000"/>
              <a:t>（1）基类</a:t>
            </a:r>
            <a:r>
              <a:rPr lang="en-US" altLang="zh-CN" sz="2000"/>
              <a:t>Time</a:t>
            </a:r>
            <a:r>
              <a:rPr lang="zh-CN" altLang="en-US" sz="2000"/>
              <a:t>：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en-US" altLang="zh-CN" sz="2000" b="1"/>
              <a:t>Hours</a:t>
            </a:r>
            <a:r>
              <a:rPr lang="zh-CN" altLang="en-US" sz="2000"/>
              <a:t>，</a:t>
            </a:r>
            <a:r>
              <a:rPr lang="en-US" altLang="zh-CN" sz="2000" b="1"/>
              <a:t>Minutes</a:t>
            </a:r>
            <a:r>
              <a:rPr lang="zh-CN" altLang="en-US" sz="2000"/>
              <a:t>和</a:t>
            </a:r>
            <a:r>
              <a:rPr lang="en-US" altLang="zh-CN" sz="2000" b="1"/>
              <a:t>Seconds</a:t>
            </a:r>
            <a:r>
              <a:rPr lang="zh-CN" altLang="en-US" sz="2000"/>
              <a:t>共三个成员变量，分别用来存储时，分，秒；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zh-CN" altLang="en-US" sz="2000" b="1"/>
              <a:t>void SetTime(int h,int m,int s)</a:t>
            </a:r>
            <a:r>
              <a:rPr lang="zh-CN" altLang="en-US" sz="2000"/>
              <a:t>和</a:t>
            </a:r>
            <a:r>
              <a:rPr lang="zh-CN" altLang="en-US" sz="2000" b="1"/>
              <a:t>void </a:t>
            </a:r>
            <a:r>
              <a:rPr lang="en-US" altLang="zh-CN" sz="2000" b="1"/>
              <a:t>Print</a:t>
            </a:r>
            <a:r>
              <a:rPr lang="zh-CN" altLang="en-US" sz="2000" b="1"/>
              <a:t>Time()</a:t>
            </a:r>
            <a:r>
              <a:rPr lang="zh-CN" altLang="en-US" sz="2000"/>
              <a:t>共两个成员函数，分别用来设置时间和输出时间；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默认的时间是“0:0:0”。</a:t>
            </a:r>
          </a:p>
          <a:p>
            <a:pPr lvl="1" fontAlgn="auto">
              <a:lnSpc>
                <a:spcPct val="100000"/>
              </a:lnSpc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220"/>
          </a:p>
          <a:p>
            <a:pPr fontAlgn="auto">
              <a:lnSpc>
                <a:spcPct val="100000"/>
              </a:lnSpc>
            </a:pPr>
            <a:endParaRPr lang="zh-CN" altLang="en-US" sz="2220"/>
          </a:p>
        </p:txBody>
      </p:sp>
      <p:sp>
        <p:nvSpPr>
          <p:cNvPr id="2" name="文本框 1"/>
          <p:cNvSpPr txBox="1"/>
          <p:nvPr/>
        </p:nvSpPr>
        <p:spPr>
          <a:xfrm>
            <a:off x="302260" y="2990850"/>
            <a:ext cx="68567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class </a:t>
            </a:r>
            <a:r>
              <a:rPr lang="en-US" altLang="zh-CN">
                <a:sym typeface="+mn-ea"/>
              </a:rPr>
              <a:t>Time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int H</a:t>
            </a:r>
            <a:r>
              <a:rPr lang="en-US" altLang="zh-CN">
                <a:sym typeface="+mn-ea"/>
              </a:rPr>
              <a:t>ours</a:t>
            </a:r>
            <a:r>
              <a:rPr lang="zh-CN" altLang="en-US">
                <a:sym typeface="+mn-ea"/>
              </a:rPr>
              <a:t>, M</a:t>
            </a:r>
            <a:r>
              <a:rPr lang="en-US" altLang="zh-CN">
                <a:sym typeface="+mn-ea"/>
              </a:rPr>
              <a:t>inutes</a:t>
            </a:r>
            <a:r>
              <a:rPr lang="zh-CN" altLang="en-US">
                <a:sym typeface="+mn-ea"/>
              </a:rPr>
              <a:t>, S</a:t>
            </a:r>
            <a:r>
              <a:rPr lang="en-US" altLang="zh-CN">
                <a:sym typeface="+mn-ea"/>
              </a:rPr>
              <a:t>econds</a:t>
            </a:r>
            <a:r>
              <a:rPr lang="zh-CN" altLang="en-US">
                <a:sym typeface="+mn-ea"/>
              </a:rPr>
              <a:t>;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Time():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Hours(0), Minutes(0), Seconds(0) {}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/>
              <a:t>	</a:t>
            </a:r>
            <a:r>
              <a:rPr lang="zh-CN" altLang="en-US"/>
              <a:t>Time(int h, int m, int s):</a:t>
            </a:r>
            <a:r>
              <a:rPr lang="en-US" altLang="zh-CN"/>
              <a:t> </a:t>
            </a:r>
            <a:r>
              <a:rPr lang="zh-CN" altLang="en-US"/>
              <a:t>Hours(h), Minutes(m), Seconds(s) {}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void SetTime(int h, int m, int s);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设置时间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void </a:t>
            </a:r>
            <a:r>
              <a:rPr lang="en-US" altLang="zh-CN">
                <a:sym typeface="+mn-ea"/>
              </a:rPr>
              <a:t>Print</a:t>
            </a:r>
            <a:r>
              <a:rPr lang="zh-CN" altLang="en-US">
                <a:sym typeface="+mn-ea"/>
              </a:rPr>
              <a:t>Time();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输出时间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990080" y="2700020"/>
            <a:ext cx="457581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void Time::SetTime(int h, int m, int s)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	Hours = h;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   	Minutes = m;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	Seconds = s;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endParaRPr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void Time::PrintTime()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	cout &lt;&lt; Hours &lt;&lt; ":" &lt;&lt; Minutes &lt;&lt;    		":" &lt;&lt; Seconds;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840740"/>
            <a:ext cx="10515600" cy="1656715"/>
          </a:xfrm>
        </p:spPr>
        <p:txBody>
          <a:bodyPr>
            <a:normAutofit lnSpcReduction="10000"/>
          </a:bodyPr>
          <a:lstStyle/>
          <a:p>
            <a:pPr marL="0" lvl="0" indent="0" fontAlgn="auto">
              <a:lnSpc>
                <a:spcPct val="10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）基类</a:t>
            </a:r>
            <a:r>
              <a:rPr lang="en-US" altLang="zh-CN" sz="2000"/>
              <a:t>Date</a:t>
            </a:r>
            <a:r>
              <a:rPr lang="zh-CN" altLang="en-US" sz="2000"/>
              <a:t>：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en-US" altLang="zh-CN" sz="2000" b="1"/>
              <a:t>Year</a:t>
            </a:r>
            <a:r>
              <a:rPr lang="zh-CN" altLang="en-US" sz="2000"/>
              <a:t>，</a:t>
            </a:r>
            <a:r>
              <a:rPr lang="en-US" altLang="zh-CN" sz="2000" b="1"/>
              <a:t>Month</a:t>
            </a:r>
            <a:r>
              <a:rPr lang="zh-CN" altLang="en-US" sz="2000"/>
              <a:t>和</a:t>
            </a:r>
            <a:r>
              <a:rPr lang="en-US" altLang="zh-CN" sz="2000" b="1"/>
              <a:t>Day</a:t>
            </a:r>
            <a:r>
              <a:rPr lang="zh-CN" altLang="en-US" sz="2000"/>
              <a:t>共三个成员变量，分别用来存储年，月，日；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zh-CN" altLang="en-US" sz="2000" b="1"/>
              <a:t>void SetDate(int y,int m,int d)</a:t>
            </a:r>
            <a:r>
              <a:rPr lang="zh-CN" altLang="en-US" sz="2000"/>
              <a:t>和</a:t>
            </a:r>
            <a:r>
              <a:rPr lang="zh-CN" altLang="en-US" sz="2000" b="1"/>
              <a:t>void PrintDate()</a:t>
            </a:r>
            <a:r>
              <a:rPr lang="zh-CN" altLang="en-US" sz="2000"/>
              <a:t>共两个成员函数，分别用来设置日期和输出日期；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默认的日期是“0/0/0”。</a:t>
            </a:r>
          </a:p>
          <a:p>
            <a:pPr lvl="1" fontAlgn="auto">
              <a:lnSpc>
                <a:spcPct val="100000"/>
              </a:lnSpc>
            </a:pPr>
            <a:endParaRPr lang="zh-CN" altLang="en-US" sz="2000"/>
          </a:p>
          <a:p>
            <a:pPr lvl="1" fontAlgn="auto">
              <a:lnSpc>
                <a:spcPct val="100000"/>
              </a:lnSpc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220"/>
          </a:p>
          <a:p>
            <a:pPr fontAlgn="auto">
              <a:lnSpc>
                <a:spcPct val="100000"/>
              </a:lnSpc>
            </a:pPr>
            <a:endParaRPr lang="zh-CN" altLang="en-US" sz="2220"/>
          </a:p>
        </p:txBody>
      </p:sp>
      <p:sp>
        <p:nvSpPr>
          <p:cNvPr id="2" name="文本框 1"/>
          <p:cNvSpPr txBox="1"/>
          <p:nvPr/>
        </p:nvSpPr>
        <p:spPr>
          <a:xfrm>
            <a:off x="742950" y="2936875"/>
            <a:ext cx="595439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class Date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int Year, Month, Day;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Date(): Year(0), Month(0), Day(0) {}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Date(int y, int m, int d): Year(y),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Month(m), Day(d) {}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   	</a:t>
            </a:r>
            <a:r>
              <a:rPr lang="zh-CN" altLang="en-US">
                <a:sym typeface="+mn-ea"/>
              </a:rPr>
              <a:t>void SetDate(int y, int m, int d);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设置日期</a:t>
            </a:r>
            <a:endParaRPr lang="zh-CN" altLang="en-US"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void PrintDate();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输出日期</a:t>
            </a:r>
            <a:endParaRPr lang="zh-CN" altLang="en-US"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};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635750" y="2936875"/>
            <a:ext cx="524573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void Date::SetDate(int y, int m, int d)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Year = y;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Month = m;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Day = d;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void Date::PrintDate()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</a:t>
            </a:r>
            <a:r>
              <a:rPr lang="en-US" altLang="zh-CN">
                <a:sym typeface="+mn-ea"/>
              </a:rPr>
              <a:t>	</a:t>
            </a:r>
            <a:r>
              <a:rPr lang="zh-CN" altLang="en-US">
                <a:sym typeface="+mn-ea"/>
              </a:rPr>
              <a:t>cout &lt;&lt; Year &lt;&lt; "/" &lt;&lt; Month &lt;&lt; "/" &lt;&lt; Day;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840740"/>
            <a:ext cx="10515600" cy="1656715"/>
          </a:xfrm>
        </p:spPr>
        <p:txBody>
          <a:bodyPr>
            <a:normAutofit lnSpcReduction="10000"/>
          </a:bodyPr>
          <a:lstStyle/>
          <a:p>
            <a:pPr marL="0" lvl="0" indent="0" fontAlgn="auto">
              <a:lnSpc>
                <a:spcPct val="100000"/>
              </a:lnSpc>
              <a:buNone/>
            </a:pPr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）派生类</a:t>
            </a:r>
            <a:r>
              <a:rPr lang="en-US" altLang="zh-CN" sz="2000"/>
              <a:t>DateTime</a:t>
            </a:r>
            <a:r>
              <a:rPr lang="zh-CN" altLang="en-US" sz="2000"/>
              <a:t>：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由基类Date和Time两者公有派生，新增加2个成员函数；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第一个是</a:t>
            </a:r>
            <a:r>
              <a:rPr lang="zh-CN" altLang="en-US" sz="2000" b="1"/>
              <a:t>void incrementSeconds(int s)</a:t>
            </a:r>
            <a:r>
              <a:rPr lang="zh-CN" altLang="en-US" sz="2000"/>
              <a:t>函数，用于在当前日期和时间的基础上增加s秒，产生新的日期和时间；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第二个是</a:t>
            </a:r>
            <a:r>
              <a:rPr lang="zh-CN" altLang="en-US" sz="2000" b="1"/>
              <a:t>void PrintDateTime()</a:t>
            </a:r>
            <a:r>
              <a:rPr lang="zh-CN" altLang="en-US" sz="2000"/>
              <a:t>函数，用于同时输出当前日期和时间。</a:t>
            </a:r>
          </a:p>
          <a:p>
            <a:pPr lvl="1" fontAlgn="auto">
              <a:lnSpc>
                <a:spcPct val="100000"/>
              </a:lnSpc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220"/>
          </a:p>
          <a:p>
            <a:pPr fontAlgn="auto">
              <a:lnSpc>
                <a:spcPct val="100000"/>
              </a:lnSpc>
            </a:pPr>
            <a:endParaRPr lang="zh-CN" altLang="en-US" sz="2220"/>
          </a:p>
        </p:txBody>
      </p:sp>
      <p:sp>
        <p:nvSpPr>
          <p:cNvPr id="2" name="文本框 1"/>
          <p:cNvSpPr txBox="1"/>
          <p:nvPr/>
        </p:nvSpPr>
        <p:spPr>
          <a:xfrm>
            <a:off x="1234440" y="2562860"/>
            <a:ext cx="1051623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class DateTime : public Date, public Time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DateTime(): Date(), Time() {};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	DateTime(int y, int mo, int d, int h, int mi, int s): Date(y, mo, d), Time(h, mi, s) {}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	void PrintDateTime()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输出当前日期和时间</a:t>
            </a:r>
            <a:endParaRPr lang="en-US" altLang="zh-CN"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	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	        PrintDate();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	        cout &lt;&lt; " ";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  	        PrintTime();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	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};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6735" y="934720"/>
            <a:ext cx="73723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void incrementSeconds(int s)</a:t>
            </a:r>
            <a:r>
              <a:rPr lang="en-US" altLang="zh-CN">
                <a:sym typeface="+mn-ea"/>
              </a:rPr>
              <a:t>;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//在当前日期和时间的基础上增加s秒，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                                                           产生新的日期和时间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46735" y="3426460"/>
            <a:ext cx="520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bool IsLeapYear(int year)</a:t>
            </a:r>
            <a:r>
              <a:rPr lang="en-US" altLang="zh-CN">
                <a:sym typeface="+mn-ea"/>
              </a:rPr>
              <a:t>;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判断闰年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46735" y="3900170"/>
            <a:ext cx="7947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int GetDayByYearAndMonth(int year, int month)</a:t>
            </a:r>
            <a:r>
              <a:rPr lang="en-US">
                <a:sym typeface="+mn-ea"/>
              </a:rPr>
              <a:t>;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判断返回的月份的天数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52755" y="1579880"/>
            <a:ext cx="7679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eg. 5000000s   →   57d 20h 53min 20s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ym typeface="+mn-ea"/>
              </a:rPr>
              <a:t>      1999/12/29 8:18:3 + 57d 20h 53min 20s = 2000/2/25 5:11:23</a:t>
            </a:r>
            <a:endParaRPr lang="zh-CN" altLang="en-US">
              <a:solidFill>
                <a:schemeClr val="accent6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919085" y="0"/>
            <a:ext cx="427291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int temp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if (S + tempS &gt;= 60)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S = S + tempS - 60;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1;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else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S = S + tempS;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if (M + tempM + temp &gt;= 60)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M = M + tempM + temp - 60;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1;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else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M = M + tempM + temp;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if (H + tempH + temp &gt;= 24)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H = H + tempH + temp - 24;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1;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else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H = H + tempH + temp;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temp =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tempD = tempD + temp;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46735" y="2952750"/>
            <a:ext cx="5206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>
                <a:sym typeface="+mn-ea"/>
              </a:rPr>
              <a:t>void incrementDays(int days)</a:t>
            </a:r>
            <a:r>
              <a:rPr lang="en-US">
                <a:sym typeface="+mn-ea"/>
              </a:rPr>
              <a:t>;</a:t>
            </a:r>
            <a:r>
              <a:rPr lang="en-US" altLang="zh-CN">
                <a:sym typeface="+mn-ea"/>
              </a:rPr>
              <a:t>  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增加</a:t>
            </a:r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xx</a:t>
            </a:r>
            <a:r>
              <a:rPr lang="zh-CN" altLang="en-US">
                <a:solidFill>
                  <a:schemeClr val="accent6">
                    <a:lumMod val="75000"/>
                  </a:schemeClr>
                </a:solidFill>
                <a:sym typeface="+mn-ea"/>
              </a:rPr>
              <a:t>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573405"/>
            <a:ext cx="10515600" cy="4351338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 dirty="0"/>
              <a:t>自定义一个闹钟类</a:t>
            </a:r>
            <a:r>
              <a:rPr lang="zh-CN" altLang="en-US" sz="2000" b="1" dirty="0"/>
              <a:t>AlarmClock</a:t>
            </a:r>
            <a:r>
              <a:rPr lang="zh-CN" altLang="en-US" sz="2000" dirty="0"/>
              <a:t>，它由</a:t>
            </a:r>
            <a:r>
              <a:rPr lang="zh-CN" altLang="en-US" sz="2000" b="1" dirty="0"/>
              <a:t>基类Clock</a:t>
            </a:r>
            <a:r>
              <a:rPr lang="zh-CN" altLang="en-US" sz="2000" b="1" dirty="0">
                <a:solidFill>
                  <a:srgbClr val="FF0000"/>
                </a:solidFill>
              </a:rPr>
              <a:t>公有派生</a:t>
            </a:r>
            <a:r>
              <a:rPr lang="zh-CN" altLang="en-US" sz="2000" dirty="0"/>
              <a:t>。编写主函数，说明派生类对象，并对派生类的成员函数以及基类的公有成员函数进行使用。要求： 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 dirty="0"/>
              <a:t>（1）基类Clock：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2000" dirty="0"/>
              <a:t>有</a:t>
            </a:r>
            <a:r>
              <a:rPr lang="zh-CN" altLang="en-US" sz="2000" b="1" dirty="0"/>
              <a:t>H</a:t>
            </a:r>
            <a:r>
              <a:rPr lang="zh-CN" altLang="en-US" sz="2000" dirty="0"/>
              <a:t>，</a:t>
            </a:r>
            <a:r>
              <a:rPr lang="zh-CN" altLang="en-US" sz="2000" b="1" dirty="0"/>
              <a:t>M</a:t>
            </a:r>
            <a:r>
              <a:rPr lang="zh-CN" altLang="en-US" sz="2000" dirty="0"/>
              <a:t>和</a:t>
            </a:r>
            <a:r>
              <a:rPr lang="zh-CN" altLang="en-US" sz="2000" b="1" dirty="0"/>
              <a:t>S</a:t>
            </a:r>
            <a:r>
              <a:rPr lang="zh-CN" altLang="en-US" sz="2000" dirty="0"/>
              <a:t>共三个成员变量，分别用来存储时，分，秒；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2000" dirty="0"/>
              <a:t>有</a:t>
            </a:r>
            <a:r>
              <a:rPr lang="zh-CN" altLang="en-US" sz="2000" b="1" dirty="0"/>
              <a:t>void SetTime(int h,int m,int s)</a:t>
            </a:r>
            <a:r>
              <a:rPr lang="zh-CN" altLang="en-US" sz="2000" dirty="0"/>
              <a:t>和</a:t>
            </a:r>
            <a:r>
              <a:rPr lang="zh-CN" altLang="en-US" sz="2000" b="1" dirty="0"/>
              <a:t>void ShowTime()</a:t>
            </a:r>
            <a:r>
              <a:rPr lang="zh-CN" altLang="en-US" sz="2000" dirty="0"/>
              <a:t>共两个成员函数，分别用来设置时间和输出时间。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 dirty="0"/>
              <a:t>（2）闹钟类AlarmClock：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2000" dirty="0"/>
              <a:t>新增加两个成员变量</a:t>
            </a:r>
            <a:r>
              <a:rPr lang="zh-CN" altLang="en-US" sz="2000" b="1" dirty="0"/>
              <a:t>AH</a:t>
            </a:r>
            <a:r>
              <a:rPr lang="zh-CN" altLang="en-US" sz="2000" dirty="0"/>
              <a:t>和</a:t>
            </a:r>
            <a:r>
              <a:rPr lang="zh-CN" altLang="en-US" sz="2000" b="1" dirty="0"/>
              <a:t>AM</a:t>
            </a:r>
            <a:r>
              <a:rPr lang="zh-CN" altLang="en-US" sz="2000" dirty="0"/>
              <a:t>，分别用来存储闹钟时间的时和闹钟时间的分；  </a:t>
            </a:r>
          </a:p>
          <a:p>
            <a:pPr lvl="2" fontAlgn="auto">
              <a:lnSpc>
                <a:spcPct val="100000"/>
              </a:lnSpc>
            </a:pPr>
            <a:r>
              <a:rPr lang="zh-CN" altLang="en-US" sz="2000" dirty="0"/>
              <a:t>由基类Clock公有派生，新增加两个成员函数</a:t>
            </a:r>
            <a:r>
              <a:rPr lang="zh-CN" altLang="en-US" sz="2000" b="1" dirty="0"/>
              <a:t>void SetAlarm(int AH, int AM)</a:t>
            </a:r>
            <a:r>
              <a:rPr lang="zh-CN" altLang="en-US" sz="2000" dirty="0"/>
              <a:t>和</a:t>
            </a:r>
            <a:r>
              <a:rPr lang="zh-CN" altLang="en-US" sz="2000" b="1" dirty="0"/>
              <a:t>void ShowAlarm()</a:t>
            </a:r>
            <a:r>
              <a:rPr lang="zh-CN" altLang="en-US" sz="2000" dirty="0"/>
              <a:t>，分别用来设置闹钟时间和输出闹钟时间。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2000" dirty="0"/>
              <a:t>注意：时间的表示采用24小时制，且不用补零，时分秒之间用“:”分隔。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2000" dirty="0"/>
              <a:t>输入格式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 dirty="0"/>
              <a:t>第一行首先输入n，表示要测试n个函数，接下来每输入一个函数名，便执行一个函数，若输入的函数名有误，则输出“没有这个函数！”。</a:t>
            </a:r>
          </a:p>
          <a:p>
            <a:pPr lvl="0" fontAlgn="auto">
              <a:lnSpc>
                <a:spcPct val="100000"/>
              </a:lnSpc>
            </a:pPr>
            <a:r>
              <a:rPr lang="zh-CN" altLang="en-US" sz="2000" dirty="0"/>
              <a:t>输出格式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 dirty="0"/>
              <a:t>对应函数执行的结果。</a:t>
            </a:r>
          </a:p>
          <a:p>
            <a:pPr fontAlgn="auto">
              <a:lnSpc>
                <a:spcPct val="100000"/>
              </a:lnSpc>
            </a:pPr>
            <a:endParaRPr lang="zh-CN" altLang="en-US" sz="2000" dirty="0"/>
          </a:p>
          <a:p>
            <a:pPr fontAlgn="auto">
              <a:lnSpc>
                <a:spcPct val="100000"/>
              </a:lnSpc>
            </a:pPr>
            <a:endParaRPr lang="zh-CN" altLang="en-US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38505" y="1998980"/>
            <a:ext cx="510159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int main()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DateTime dt_a;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int n;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cin &gt;&gt; n;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string functionName;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while (n--)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cin &gt;&gt; functionName;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if (functionName == "SetTime")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int a, b, c;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cin &gt;&gt; a &gt;&gt; b &gt;&gt; c;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dt_a.SetTime(a, b, c);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if (functionName == "PrintTime")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dt_a.PrintTime();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cout &lt;&lt; endl;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840095" y="59690"/>
            <a:ext cx="55137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if (functionName == "SetDate")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int a, b, c;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cin &gt;&gt; a &gt;&gt; b &gt;&gt; c;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dt_a.SetDate(a, b, c);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if (functionName == "PrintDate")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dt_a.PrintDate();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cout &lt;&lt; endl;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if (functionName == "PrintDateTime")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dt_a.PrintDateTime();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cout &lt;&lt; endl;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if (functionName == "incrementSeconds")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int s;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cin &gt;&gt; s;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dt_a.incrementSeconds(s);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else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    cout &lt;&lt; "没有这个函数！" &lt;&lt; endl;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}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    return 0;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</a:t>
            </a: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88950" y="421005"/>
            <a:ext cx="5840095" cy="1510030"/>
          </a:xfrm>
        </p:spPr>
        <p:txBody>
          <a:bodyPr>
            <a:normAutofit fontScale="92500"/>
          </a:bodyPr>
          <a:lstStyle/>
          <a:p>
            <a:pPr marL="342900" lvl="0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输入格式：第一行首先输入n，表示要测试n个函数，接下来每输入一个函数名，便执行一个函数，若输入的函数名有误，则输出“没有这个函数！”。</a:t>
            </a:r>
          </a:p>
          <a:p>
            <a:pPr marL="342900" lvl="0" indent="-342900" algn="l" fontAlgn="auto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000"/>
              <a:t>输出格式：对应函数执行的结果。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252855"/>
            <a:ext cx="10515600" cy="4351338"/>
          </a:xfrm>
        </p:spPr>
        <p:txBody>
          <a:bodyPr>
            <a:normAutofit/>
          </a:bodyPr>
          <a:lstStyle/>
          <a:p>
            <a:pPr marL="0" lvl="0" indent="0" fontAlgn="auto">
              <a:lnSpc>
                <a:spcPct val="100000"/>
              </a:lnSpc>
              <a:buNone/>
            </a:pPr>
            <a:r>
              <a:rPr lang="zh-CN" altLang="en-US" sz="2000"/>
              <a:t>（1）基类Clock：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zh-CN" altLang="en-US" sz="2000" b="1"/>
              <a:t>H</a:t>
            </a:r>
            <a:r>
              <a:rPr lang="zh-CN" altLang="en-US" sz="2000"/>
              <a:t>，</a:t>
            </a:r>
            <a:r>
              <a:rPr lang="zh-CN" altLang="en-US" sz="2000" b="1"/>
              <a:t>M</a:t>
            </a:r>
            <a:r>
              <a:rPr lang="zh-CN" altLang="en-US" sz="2000"/>
              <a:t>和</a:t>
            </a:r>
            <a:r>
              <a:rPr lang="zh-CN" altLang="en-US" sz="2000" b="1"/>
              <a:t>S</a:t>
            </a:r>
            <a:r>
              <a:rPr lang="zh-CN" altLang="en-US" sz="2000"/>
              <a:t>共三个成员变量，分别用来存储时，分，秒；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有</a:t>
            </a:r>
            <a:r>
              <a:rPr lang="zh-CN" altLang="en-US" sz="2000" b="1"/>
              <a:t>void SetTime(int h,int m,int s)</a:t>
            </a:r>
            <a:r>
              <a:rPr lang="zh-CN" altLang="en-US" sz="2000"/>
              <a:t>和</a:t>
            </a:r>
            <a:r>
              <a:rPr lang="zh-CN" altLang="en-US" sz="2000" b="1"/>
              <a:t>void ShowTime()</a:t>
            </a:r>
            <a:r>
              <a:rPr lang="zh-CN" altLang="en-US" sz="2000"/>
              <a:t>共两个成员函数，分别用来设置时间和输出时间。</a:t>
            </a:r>
          </a:p>
          <a:p>
            <a:pPr lvl="1" fontAlgn="auto">
              <a:lnSpc>
                <a:spcPct val="100000"/>
              </a:lnSpc>
            </a:pPr>
            <a:endParaRPr lang="zh-CN" altLang="en-US" sz="2000"/>
          </a:p>
          <a:p>
            <a:pPr marL="0" indent="0" fontAlgn="auto">
              <a:lnSpc>
                <a:spcPct val="100000"/>
              </a:lnSpc>
              <a:buNone/>
            </a:pPr>
            <a:endParaRPr lang="zh-CN" altLang="en-US" sz="2220"/>
          </a:p>
          <a:p>
            <a:pPr fontAlgn="auto">
              <a:lnSpc>
                <a:spcPct val="100000"/>
              </a:lnSpc>
            </a:pPr>
            <a:endParaRPr lang="zh-CN" altLang="en-US" sz="2220"/>
          </a:p>
        </p:txBody>
      </p:sp>
      <p:sp>
        <p:nvSpPr>
          <p:cNvPr id="2" name="文本框 1"/>
          <p:cNvSpPr txBox="1"/>
          <p:nvPr/>
        </p:nvSpPr>
        <p:spPr>
          <a:xfrm>
            <a:off x="742950" y="3020060"/>
            <a:ext cx="417322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class Clock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int H, M, S;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public: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Clock();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void SetTime(int h, int m, int s);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void ShowTime();</a:t>
            </a:r>
            <a:endParaRPr lang="zh-CN" altLang="en-US"/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};</a:t>
            </a:r>
            <a:endParaRPr lang="zh-CN" altLang="en-US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803900" y="2660015"/>
            <a:ext cx="638683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Clock::SetTime(int h, int m, int s)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H = h;</a:t>
            </a:r>
          </a:p>
          <a:p>
            <a:r>
              <a:rPr lang="zh-CN" altLang="en-US"/>
              <a:t>	M = m;</a:t>
            </a:r>
          </a:p>
          <a:p>
            <a:r>
              <a:rPr lang="zh-CN" altLang="en-US"/>
              <a:t>	S = s;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void Clock::ShowTime()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cout &lt;&lt; "NOW:" &lt;&lt; H &lt;&lt; ":" &lt;&lt; M &lt;&lt; ":" &lt;&lt; S&lt;&lt;endl;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42950" y="1049020"/>
            <a:ext cx="10515600" cy="4351338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（2）闹钟类AlarmClock： </a:t>
            </a:r>
            <a:r>
              <a:rPr lang="zh-CN" altLang="en-US" sz="2000"/>
              <a:t>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新增加两个成员变量</a:t>
            </a:r>
            <a:r>
              <a:rPr lang="zh-CN" altLang="en-US" sz="2000" b="1"/>
              <a:t>AH</a:t>
            </a:r>
            <a:r>
              <a:rPr lang="zh-CN" altLang="en-US" sz="2000"/>
              <a:t>和</a:t>
            </a:r>
            <a:r>
              <a:rPr lang="zh-CN" altLang="en-US" sz="2000" b="1"/>
              <a:t>AM</a:t>
            </a:r>
            <a:r>
              <a:rPr lang="zh-CN" altLang="en-US" sz="2000"/>
              <a:t>，分别用来存储闹钟时间的时和闹钟时间的分；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由</a:t>
            </a:r>
            <a:r>
              <a:rPr lang="zh-CN" altLang="en-US" sz="2000" b="1"/>
              <a:t>基类Clock公有派生</a:t>
            </a:r>
            <a:r>
              <a:rPr lang="zh-CN" altLang="en-US" sz="2000"/>
              <a:t>，新增加两个成员函数</a:t>
            </a:r>
            <a:r>
              <a:rPr lang="zh-CN" altLang="en-US" sz="2000" b="1"/>
              <a:t>void SetAlarm(int AH, int AM)</a:t>
            </a:r>
            <a:r>
              <a:rPr lang="zh-CN" altLang="en-US" sz="2000"/>
              <a:t>和</a:t>
            </a:r>
            <a:r>
              <a:rPr lang="zh-CN" altLang="en-US" sz="2000" b="1"/>
              <a:t>void ShowAlarm()</a:t>
            </a:r>
            <a:r>
              <a:rPr lang="zh-CN" altLang="en-US" sz="2000"/>
              <a:t>，分别用来设置闹钟时间和输出闹钟时间。</a:t>
            </a:r>
          </a:p>
          <a:p>
            <a:pPr fontAlgn="auto">
              <a:lnSpc>
                <a:spcPct val="100000"/>
              </a:lnSpc>
            </a:pPr>
            <a:endParaRPr lang="zh-CN" altLang="en-US" sz="2000"/>
          </a:p>
          <a:p>
            <a:pPr fontAlgn="auto">
              <a:lnSpc>
                <a:spcPct val="100000"/>
              </a:lnSpc>
            </a:pP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742950" y="3020060"/>
            <a:ext cx="41732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class AlarmClock : public Clock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int AH, AM;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AlarmClock();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void SetAlarm(int ah, int am);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	void ShowAlarm();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>
                <a:sym typeface="+mn-ea"/>
              </a:rPr>
              <a:t>};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735955" y="2877820"/>
            <a:ext cx="638683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void AlarmClock::SetAlarm(int AH, int AM)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this-&gt;AH = AH;</a:t>
            </a:r>
          </a:p>
          <a:p>
            <a:r>
              <a:rPr lang="zh-CN" altLang="en-US"/>
              <a:t>	this-&gt;AM = AM;</a:t>
            </a:r>
          </a:p>
          <a:p>
            <a:r>
              <a:rPr lang="zh-CN" altLang="en-US"/>
              <a:t>}</a:t>
            </a:r>
          </a:p>
          <a:p>
            <a:endParaRPr lang="zh-CN" altLang="en-US"/>
          </a:p>
          <a:p>
            <a:r>
              <a:rPr lang="zh-CN" altLang="en-US"/>
              <a:t>void AlarmClock::ShowAlarm()</a:t>
            </a:r>
          </a:p>
          <a:p>
            <a:r>
              <a:rPr lang="zh-CN" altLang="en-US"/>
              <a:t>{</a:t>
            </a:r>
          </a:p>
          <a:p>
            <a:r>
              <a:rPr lang="zh-CN" altLang="en-US"/>
              <a:t>	cout &lt;&lt; "AlarmTime:" &lt;&lt; AH &lt;&lt; ":" &lt;&lt; AM&lt;&lt;endl ;</a:t>
            </a:r>
          </a:p>
          <a:p>
            <a:r>
              <a:rPr lang="zh-CN" altLang="en-US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 txBox="1">
            <a:spLocks noGrp="1"/>
          </p:cNvSpPr>
          <p:nvPr>
            <p:ph idx="1"/>
          </p:nvPr>
        </p:nvSpPr>
        <p:spPr>
          <a:xfrm>
            <a:off x="509905" y="777875"/>
            <a:ext cx="10515600" cy="398780"/>
          </a:xfrm>
          <a:noFill/>
        </p:spPr>
        <p:txBody>
          <a:bodyPr wrap="square" rtlCol="0">
            <a:spAutoFit/>
          </a:bodyPr>
          <a:lstStyle/>
          <a:p>
            <a:pPr marL="0" lvl="0" indent="0" algn="l">
              <a:lnSpc>
                <a:spcPct val="100000"/>
              </a:lnSpc>
              <a:buNone/>
            </a:pPr>
            <a:r>
              <a:rPr lang="zh-CN" sz="2000" b="1">
                <a:latin typeface="+mj-ea"/>
                <a:ea typeface="+mj-ea"/>
                <a:sym typeface="+mn-ea"/>
              </a:rPr>
              <a:t>易错点：对于输入字符串与所执行函数的判断</a:t>
            </a:r>
            <a:endParaRPr sz="2000" b="1">
              <a:latin typeface="+mj-ea"/>
              <a:ea typeface="+mj-ea"/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8782340"/>
              </p:ext>
            </p:extLst>
          </p:nvPr>
        </p:nvGraphicFramePr>
        <p:xfrm>
          <a:off x="918210" y="1687830"/>
          <a:ext cx="10610215" cy="477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76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33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218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输入字符串</a:t>
                      </a:r>
                    </a:p>
                    <a:p>
                      <a:pPr algn="r">
                        <a:buNone/>
                      </a:pPr>
                      <a:r>
                        <a:rPr lang="zh-CN" altLang="en-US" sz="1800">
                          <a:solidFill>
                            <a:schemeClr val="tx1"/>
                          </a:solidFill>
                          <a:sym typeface="+mn-ea"/>
                        </a:rPr>
                        <a:t>类型</a:t>
                      </a:r>
                    </a:p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判断方式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char* func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endParaRPr lang="en-US" altLang="zh-CN" sz="240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70000"/>
                        </a:lnSpc>
                        <a:buNone/>
                      </a:pPr>
                      <a:r>
                        <a:rPr lang="en-US" altLang="zh-CN" sz="2400">
                          <a:solidFill>
                            <a:schemeClr val="tx1"/>
                          </a:solidFill>
                        </a:rPr>
                        <a:t>string func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if (</a:t>
                      </a:r>
                      <a:r>
                        <a:rPr lang="zh-CN" altLang="en-US" sz="2000">
                          <a:sym typeface="+mn-ea"/>
                        </a:rPr>
                        <a:t>!strcmp(func, "SetTime")</a:t>
                      </a:r>
                      <a:r>
                        <a:rPr lang="en-US" altLang="zh-CN" sz="2000">
                          <a:sym typeface="+mn-ea"/>
                        </a:rPr>
                        <a:t>)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accent6"/>
                          </a:solidFill>
                        </a:rPr>
                        <a:t>√</a:t>
                      </a:r>
                      <a:r>
                        <a:rPr lang="zh-CN" altLang="en-US" sz="2000">
                          <a:sym typeface="+mn-ea"/>
                        </a:rPr>
                        <a:t>strcmp函数当两个字符串相等时返回</a:t>
                      </a:r>
                      <a:r>
                        <a:rPr lang="en-US" altLang="zh-CN" sz="2000">
                          <a:sym typeface="+mn-ea"/>
                        </a:rPr>
                        <a:t>0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32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strcmp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不能用于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string</a:t>
                      </a:r>
                    </a:p>
                    <a:p>
                      <a:pPr>
                        <a:buNone/>
                      </a:pPr>
                      <a:endParaRPr lang="en-US" altLang="zh-CN" sz="3200" b="1">
                        <a:solidFill>
                          <a:schemeClr val="accent6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if (</a:t>
                      </a:r>
                      <a:r>
                        <a:rPr lang="en-US" altLang="zh-CN" sz="2000">
                          <a:sym typeface="+mn-ea"/>
                        </a:rPr>
                        <a:t>func=="SetTime")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200" b="1">
                          <a:solidFill>
                            <a:srgbClr val="FF0000"/>
                          </a:solidFill>
                        </a:rPr>
                        <a:t>×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等式左侧是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char*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</a:rPr>
                        <a:t>，右侧是</a:t>
                      </a:r>
                      <a:r>
                        <a:rPr lang="en-US" altLang="zh-CN" sz="2000">
                          <a:solidFill>
                            <a:schemeClr val="tx1"/>
                          </a:solidFill>
                        </a:rPr>
                        <a:t>const char*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3200" b="1">
                          <a:solidFill>
                            <a:schemeClr val="accent6"/>
                          </a:solidFill>
                          <a:sym typeface="+mn-ea"/>
                        </a:rPr>
                        <a:t>√</a:t>
                      </a:r>
                    </a:p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char funcName[] = { "SetTime" };</a:t>
                      </a:r>
                    </a:p>
                    <a:p>
                      <a:pPr>
                        <a:buNone/>
                      </a:pP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if (func == funcName)</a:t>
                      </a:r>
                      <a:endParaRPr lang="en-US" altLang="zh-CN" sz="200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3200" b="1">
                          <a:solidFill>
                            <a:srgbClr val="FF0000"/>
                          </a:solidFill>
                          <a:sym typeface="+mn-ea"/>
                        </a:rPr>
                        <a:t>×</a:t>
                      </a:r>
                      <a:r>
                        <a:rPr lang="zh-CN" altLang="en-US" sz="2000">
                          <a:solidFill>
                            <a:schemeClr val="tx1"/>
                          </a:solidFill>
                          <a:sym typeface="+mn-ea"/>
                        </a:rPr>
                        <a:t>指针指向地址的比较，而不是指向地址所存储的值的比较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6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string funcName = "SetTime" ;</a:t>
                      </a:r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olidFill>
                            <a:schemeClr val="tx1"/>
                          </a:solidFill>
                          <a:sym typeface="+mn-ea"/>
                        </a:rPr>
                        <a:t>if (func== funcName)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altLang="zh-CN" sz="2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3200" b="1">
                          <a:solidFill>
                            <a:schemeClr val="accent6"/>
                          </a:solidFill>
                          <a:sym typeface="+mn-ea"/>
                        </a:rPr>
                        <a:t>√</a:t>
                      </a:r>
                      <a:endParaRPr lang="en-US" altLang="zh-CN" sz="3200" b="1"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第八章自立题（三）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46505" y="1578610"/>
            <a:ext cx="9496425" cy="43516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/>
              <a:t>衬衣的信息包括：</a:t>
            </a:r>
            <a:r>
              <a:rPr lang="zh-CN" altLang="en-US" sz="2000" b="1"/>
              <a:t>单价、产地、布料</a:t>
            </a:r>
            <a:r>
              <a:rPr lang="zh-CN" altLang="en-US" sz="2000"/>
              <a:t>。</a:t>
            </a:r>
          </a:p>
          <a:p>
            <a:pPr fontAlgn="auto">
              <a:lnSpc>
                <a:spcPct val="100000"/>
              </a:lnSpc>
            </a:pPr>
            <a:r>
              <a:rPr lang="zh-CN" altLang="en-US" sz="2000"/>
              <a:t>对这些商品的操作有：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1、商品的</a:t>
            </a:r>
            <a:r>
              <a:rPr lang="zh-CN" altLang="en-US" sz="2000" b="1"/>
              <a:t>入库</a:t>
            </a:r>
            <a:r>
              <a:rPr lang="zh-CN" altLang="en-US" sz="2000"/>
              <a:t>（增加某种衬衣的库存量）。例如，“入库5件单价为50元、产地为天津、布料为棉的衬衣”；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2、商品的</a:t>
            </a:r>
            <a:r>
              <a:rPr lang="zh-CN" altLang="en-US" sz="2000" b="1"/>
              <a:t>出库</a:t>
            </a:r>
            <a:r>
              <a:rPr lang="zh-CN" altLang="en-US" sz="2000"/>
              <a:t>（减少满足某种条件的衬衣的库存量）。例如，“出库3件单价为100元、产地为北京、布料为丝绸的衬衣”；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3、计算库房中</a:t>
            </a:r>
            <a:r>
              <a:rPr lang="zh-CN" altLang="en-US" sz="2000" b="1"/>
              <a:t>某种商品的数量</a:t>
            </a:r>
            <a:r>
              <a:rPr lang="zh-CN" altLang="en-US" sz="2000"/>
              <a:t>；  </a:t>
            </a:r>
          </a:p>
          <a:p>
            <a:pPr lvl="1" fontAlgn="auto">
              <a:lnSpc>
                <a:spcPct val="100000"/>
              </a:lnSpc>
            </a:pPr>
            <a:r>
              <a:rPr lang="zh-CN" altLang="en-US" sz="2000"/>
              <a:t>4、计算库房内</a:t>
            </a:r>
            <a:r>
              <a:rPr lang="zh-CN" altLang="en-US" sz="2000" b="1"/>
              <a:t>所有衬衣的总价格</a:t>
            </a:r>
            <a:r>
              <a:rPr lang="zh-CN" altLang="en-US" sz="2000"/>
              <a:t>。</a:t>
            </a:r>
          </a:p>
          <a:p>
            <a:pPr fontAlgn="auto">
              <a:lnSpc>
                <a:spcPct val="100000"/>
              </a:lnSpc>
            </a:pPr>
            <a:endParaRPr lang="zh-CN" altLang="en-US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0750" y="803910"/>
            <a:ext cx="9496425" cy="43516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/>
              <a:t>衬衣的信息包括：</a:t>
            </a:r>
            <a:r>
              <a:rPr lang="zh-CN" altLang="en-US" sz="2000" b="1"/>
              <a:t>单价、产地、布料 </a:t>
            </a:r>
            <a:r>
              <a:rPr lang="en-US" altLang="zh-CN" sz="2000" b="1"/>
              <a:t>-&gt; Shirt</a:t>
            </a:r>
            <a:r>
              <a:rPr lang="zh-CN" altLang="en-US" sz="2000" b="1"/>
              <a:t>类</a:t>
            </a:r>
            <a:endParaRPr lang="zh-CN" altLang="en-US" sz="2000"/>
          </a:p>
          <a:p>
            <a:pPr fontAlgn="auto">
              <a:lnSpc>
                <a:spcPct val="100000"/>
              </a:lnSpc>
            </a:pP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1355090" y="1844040"/>
            <a:ext cx="1019238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double price;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//单价</a:t>
            </a:r>
            <a:endParaRPr lang="zh-CN" altLang="en-US" sz="2000">
              <a:sym typeface="+mn-ea"/>
            </a:endParaRP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address; 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//产地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char* cloth;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//布料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Shirt() </a:t>
            </a:r>
            <a:r>
              <a:rPr lang="en-US" altLang="zh-CN" sz="2000">
                <a:sym typeface="+mn-ea"/>
              </a:rPr>
              <a:t>;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//无参构造函数</a:t>
            </a:r>
          </a:p>
          <a:p>
            <a:pPr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Shirt(double price, char* address, char* cloth)</a:t>
            </a:r>
            <a:r>
              <a:rPr lang="en-US" altLang="zh-CN" sz="2000">
                <a:sym typeface="+mn-ea"/>
              </a:rPr>
              <a:t>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 //有参构造函数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bool find(double price, char* address, char* cloth)</a:t>
            </a:r>
            <a:r>
              <a:rPr lang="en-US" altLang="zh-CN" sz="2000">
                <a:sym typeface="+mn-ea"/>
              </a:rPr>
              <a:t>;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//查找，在入库和出库过程中调用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};	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15365" y="858520"/>
            <a:ext cx="9496425" cy="4351655"/>
          </a:xfrm>
        </p:spPr>
        <p:txBody>
          <a:bodyPr>
            <a:normAutofit/>
          </a:bodyPr>
          <a:lstStyle/>
          <a:p>
            <a:pPr fontAlgn="auto">
              <a:lnSpc>
                <a:spcPct val="100000"/>
              </a:lnSpc>
            </a:pPr>
            <a:r>
              <a:rPr lang="zh-CN" altLang="en-US" sz="2000"/>
              <a:t>对于每种衬衣的储存信息 </a:t>
            </a:r>
            <a:r>
              <a:rPr lang="en-US" altLang="zh-CN" sz="2000"/>
              <a:t>-&gt; </a:t>
            </a:r>
            <a:r>
              <a:rPr lang="en-US" altLang="zh-CN" sz="2000" b="1"/>
              <a:t>Shirts</a:t>
            </a:r>
            <a:r>
              <a:rPr lang="zh-CN" altLang="en-US" sz="2000" b="1"/>
              <a:t>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18285" y="1877695"/>
            <a:ext cx="1019238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class Shirts : public Shirt {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public: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z="2000">
                <a:sym typeface="+mn-ea"/>
              </a:rPr>
              <a:t>	int clothNum;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//该种类衬衫的数量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Shirts* next;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Shirts()</a:t>
            </a:r>
            <a:r>
              <a:rPr lang="en-US" altLang="zh-CN" sz="2000">
                <a:sym typeface="+mn-ea"/>
              </a:rPr>
              <a:t>;</a:t>
            </a:r>
            <a:endParaRPr lang="zh-CN" altLang="en-US" sz="2000">
              <a:sym typeface="+mn-ea"/>
            </a:endParaRP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	Shirts(double price, char* address, char* cloth) 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ym typeface="+mn-ea"/>
              </a:rPr>
              <a:t>	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void in(int num)</a:t>
            </a:r>
            <a:r>
              <a:rPr lang="en-US" altLang="zh-CN" sz="2000">
                <a:sym typeface="+mn-ea"/>
              </a:rPr>
              <a:t>;</a:t>
            </a:r>
            <a:r>
              <a:rPr lang="zh-CN" altLang="en-US" sz="2000">
                <a:sym typeface="+mn-ea"/>
              </a:rPr>
              <a:t>	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</a:t>
            </a:r>
            <a:r>
              <a:rPr lang="zh-CN" altLang="en-US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该种衬衣的入库</a:t>
            </a:r>
          </a:p>
          <a:p>
            <a:pPr marL="457200" lvl="1" algn="l" fontAlgn="auto">
              <a:lnSpc>
                <a:spcPct val="100000"/>
              </a:lnSpc>
              <a:buClrTx/>
              <a:buSzTx/>
              <a:buFontTx/>
              <a:buNone/>
            </a:pPr>
            <a:r>
              <a:rPr lang="en-US" altLang="zh-CN" sz="2000">
                <a:sym typeface="+mn-ea"/>
              </a:rPr>
              <a:t>	</a:t>
            </a:r>
            <a:r>
              <a:rPr lang="zh-CN" altLang="en-US" sz="2000">
                <a:sym typeface="+mn-ea"/>
              </a:rPr>
              <a:t>void out(int num)</a:t>
            </a:r>
            <a:r>
              <a:rPr lang="en-US" altLang="zh-CN" sz="2000">
                <a:sym typeface="+mn-ea"/>
              </a:rPr>
              <a:t>;  </a:t>
            </a:r>
            <a:r>
              <a:rPr lang="en-US" altLang="zh-CN" sz="2000">
                <a:solidFill>
                  <a:schemeClr val="accent6">
                    <a:lumMod val="75000"/>
                  </a:schemeClr>
                </a:solidFill>
                <a:sym typeface="+mn-ea"/>
              </a:rPr>
              <a:t>//该种衬衣的出库</a:t>
            </a:r>
          </a:p>
          <a:p>
            <a:pPr marL="457200" lvl="1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};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2U0YmExMWJiN2QyOGZhNWQ1ZWYzNmM3ODUyNDU0M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5261dcf-63aa-4332-ac62-9d658543a7df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1092</Words>
  <Application>Microsoft Office PowerPoint</Application>
  <PresentationFormat>宽屏</PresentationFormat>
  <Paragraphs>334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4" baseType="lpstr">
      <vt:lpstr>微软雅黑</vt:lpstr>
      <vt:lpstr>Arial</vt:lpstr>
      <vt:lpstr>Calibri</vt:lpstr>
      <vt:lpstr>Office 主题</vt:lpstr>
      <vt:lpstr>第八章自立题（一）</vt:lpstr>
      <vt:lpstr>PowerPoint 演示文稿</vt:lpstr>
      <vt:lpstr>PowerPoint 演示文稿</vt:lpstr>
      <vt:lpstr>PowerPoint 演示文稿</vt:lpstr>
      <vt:lpstr>PowerPoint 演示文稿</vt:lpstr>
      <vt:lpstr>第八章自立题（三）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第八章自立题（二）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第八章自立题（一）</dc:title>
  <dc:creator>lxm</dc:creator>
  <cp:lastModifiedBy>凡 文博</cp:lastModifiedBy>
  <cp:revision>118</cp:revision>
  <dcterms:created xsi:type="dcterms:W3CDTF">2022-05-19T12:44:00Z</dcterms:created>
  <dcterms:modified xsi:type="dcterms:W3CDTF">2022-05-20T10:25:02Z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5B3BE3044EB6479490B695E758AADE6D</vt:lpwstr>
  </property>
</Properties>
</file>