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73" r:id="rId10"/>
    <p:sldId id="274" r:id="rId11"/>
    <p:sldId id="261" r:id="rId12"/>
    <p:sldId id="267" r:id="rId13"/>
    <p:sldId id="263" r:id="rId14"/>
    <p:sldId id="262" r:id="rId15"/>
    <p:sldId id="268" r:id="rId16"/>
    <p:sldId id="269" r:id="rId17"/>
    <p:sldId id="275" r:id="rId18"/>
    <p:sldId id="271" r:id="rId19"/>
    <p:sldId id="276" r:id="rId20"/>
    <p:sldId id="277" r:id="rId21"/>
    <p:sldId id="278" r:id="rId22"/>
    <p:sldId id="272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2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406417-4C0E-5011-E84F-61362F92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Knapsack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E716F5-C84A-703D-F7F4-F7BB11BB4C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4053B-3A7E-4B6F-2CA4-CFE9C6038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0317C8-C9A5-3F82-6903-F104F380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6" y="1952327"/>
            <a:ext cx="4012360" cy="440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2B2C3-085D-7570-C421-741040CF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61" y="2608383"/>
            <a:ext cx="4381301" cy="30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A56A3-E382-55FF-16F9-986C7008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구간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C50E-8A10-6573-A9DB-38F8CA93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22656" cy="3897183"/>
          </a:xfrm>
        </p:spPr>
        <p:txBody>
          <a:bodyPr/>
          <a:lstStyle/>
          <a:p>
            <a:r>
              <a:rPr lang="ko-KR" altLang="en-US" sz="1600" dirty="0"/>
              <a:t>일 차원 배열이 주어졌을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j </a:t>
            </a:r>
            <a:r>
              <a:rPr lang="ko-KR" altLang="en-US" sz="1600" dirty="0"/>
              <a:t>를 쿼리</a:t>
            </a:r>
            <a:r>
              <a:rPr lang="en-US" altLang="ko-KR" sz="1600" dirty="0"/>
              <a:t>(</a:t>
            </a:r>
            <a:r>
              <a:rPr lang="ko-KR" altLang="en-US" sz="1600" dirty="0"/>
              <a:t>질의</a:t>
            </a:r>
            <a:r>
              <a:rPr lang="en-US" altLang="ko-KR" sz="1600" dirty="0"/>
              <a:t>)</a:t>
            </a:r>
            <a:r>
              <a:rPr lang="ko-KR" altLang="en-US" sz="1600" dirty="0"/>
              <a:t>로 받으면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수부터 </a:t>
            </a:r>
            <a:r>
              <a:rPr lang="en-US" altLang="ko-KR" sz="1600" dirty="0"/>
              <a:t>j</a:t>
            </a:r>
            <a:r>
              <a:rPr lang="ko-KR" altLang="en-US" sz="1600" dirty="0"/>
              <a:t>번째 수까지의 합을 구하는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크기를 </a:t>
            </a:r>
            <a:r>
              <a:rPr lang="en-US" altLang="ko-KR" sz="1600" dirty="0"/>
              <a:t>0 &lt; N &lt; 1,000,000 </a:t>
            </a:r>
            <a:r>
              <a:rPr lang="ko-KR" altLang="en-US" sz="1600" dirty="0"/>
              <a:t>이라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쿼리 개수를 </a:t>
            </a:r>
            <a:r>
              <a:rPr lang="en-US" altLang="ko-KR" sz="1600" dirty="0"/>
              <a:t>0 &lt; M &lt; 1,000,000 </a:t>
            </a:r>
            <a:r>
              <a:rPr lang="ko-KR" altLang="en-US" sz="1600" dirty="0"/>
              <a:t>이라고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문제는 </a:t>
            </a:r>
            <a:r>
              <a:rPr lang="en-US" altLang="ko-KR" sz="1600" dirty="0"/>
              <a:t>DP</a:t>
            </a:r>
            <a:r>
              <a:rPr lang="ko-KR" altLang="en-US" sz="1600" dirty="0"/>
              <a:t>알고리즘을 적용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일단</a:t>
            </a:r>
            <a:r>
              <a:rPr lang="en-US" altLang="ko-KR" sz="1600" dirty="0"/>
              <a:t>, </a:t>
            </a:r>
            <a:r>
              <a:rPr lang="ko-KR" altLang="en-US" sz="1600" dirty="0"/>
              <a:t>단순한 방법으로 푼다면</a:t>
            </a:r>
            <a:r>
              <a:rPr lang="en-US" altLang="ko-KR" sz="1600" dirty="0"/>
              <a:t>, </a:t>
            </a:r>
            <a:r>
              <a:rPr lang="ko-KR" altLang="en-US" sz="1600" dirty="0"/>
              <a:t>쿼리 하나마다 </a:t>
            </a:r>
            <a:r>
              <a:rPr lang="en-US" altLang="ko-KR" sz="1600" dirty="0" err="1"/>
              <a:t>i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-US" altLang="ko-KR" sz="1600" dirty="0"/>
              <a:t>j</a:t>
            </a:r>
            <a:r>
              <a:rPr lang="ko-KR" altLang="en-US" sz="1600" dirty="0"/>
              <a:t>까지 더하고 출력한다면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최악의 경우 </a:t>
            </a:r>
            <a:r>
              <a:rPr lang="en-US" altLang="ko-KR" sz="1600" dirty="0"/>
              <a:t>O(NM)</a:t>
            </a:r>
            <a:r>
              <a:rPr lang="ko-KR" altLang="en-US" sz="1600" dirty="0"/>
              <a:t>이 걸릴 것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</a:t>
            </a:r>
            <a:r>
              <a:rPr lang="en-US" altLang="ko-KR" sz="1600" dirty="0"/>
              <a:t>, DP</a:t>
            </a:r>
            <a:r>
              <a:rPr lang="ko-KR" altLang="en-US" sz="1600" dirty="0"/>
              <a:t>알고리즘을 적용한다면</a:t>
            </a:r>
            <a:r>
              <a:rPr lang="en-US" altLang="ko-KR" sz="1600" dirty="0"/>
              <a:t>, DP</a:t>
            </a:r>
            <a:r>
              <a:rPr lang="ko-KR" altLang="en-US" sz="1600" dirty="0"/>
              <a:t>배열을 추가하고</a:t>
            </a:r>
            <a:r>
              <a:rPr lang="en-US" altLang="ko-KR" sz="1600" dirty="0"/>
              <a:t>, 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까지의 합을 </a:t>
            </a:r>
            <a:r>
              <a:rPr lang="en-US" altLang="ko-KR" sz="1600" dirty="0"/>
              <a:t>O(N)</a:t>
            </a:r>
            <a:r>
              <a:rPr lang="ko-KR" altLang="en-US" sz="1600" dirty="0"/>
              <a:t>걸려서 모두 기입하고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쿼리 하나마다 </a:t>
            </a:r>
            <a:r>
              <a:rPr lang="en-US" altLang="ko-KR" sz="1600" dirty="0"/>
              <a:t>DP[j] - 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- 1] </a:t>
            </a:r>
            <a:r>
              <a:rPr lang="ko-KR" altLang="en-US" sz="1600" dirty="0"/>
              <a:t>을 출력하면 되기에 최악의 경우 </a:t>
            </a:r>
            <a:r>
              <a:rPr lang="en-US" altLang="ko-KR" sz="1600" dirty="0"/>
              <a:t>O(N + M)</a:t>
            </a:r>
            <a:r>
              <a:rPr lang="ko-KR" altLang="en-US" sz="1600" dirty="0"/>
              <a:t>이 걸려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상당히 시간을 절약 할 수 있게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구간 합 문제는 다양하게 사용 가능하여 중요한 알고리즘에 속하지만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값을 변경하는 기능하나 없이</a:t>
            </a:r>
            <a:r>
              <a:rPr lang="en-US" altLang="ko-KR" sz="1600" dirty="0"/>
              <a:t>, </a:t>
            </a:r>
            <a:r>
              <a:rPr lang="ko-KR" altLang="en-US" sz="1600" dirty="0"/>
              <a:t>단순하게 구간 합을 구하는 문제로만 사용하는 것이 좋습니다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특정 값을 변경하는 로직을 추가하면</a:t>
            </a:r>
            <a:r>
              <a:rPr lang="en-US" altLang="ko-KR" sz="1600" dirty="0"/>
              <a:t>, </a:t>
            </a:r>
            <a:r>
              <a:rPr lang="ko-KR" altLang="en-US" sz="1600" dirty="0"/>
              <a:t>제곱의 복잡도가 될 수 있기 때문입니다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708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40A7C-BB99-D679-5A32-7E4165ED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구간 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E1E32-7E80-364F-CC04-C532A7B2B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B17692-41D2-699A-E3F0-1E3AAB794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8956C-B7B7-05DE-315E-D5063399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3" y="2508422"/>
            <a:ext cx="4084869" cy="3571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8D496E-D86A-31BE-F1EA-FC763DFC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508421"/>
            <a:ext cx="5278580" cy="32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CE18-1DCC-5CB3-9FA0-1B175D3D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2E62C-62D0-880B-EDB7-CC05489F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57434" cy="4082534"/>
          </a:xfrm>
        </p:spPr>
        <p:txBody>
          <a:bodyPr/>
          <a:lstStyle/>
          <a:p>
            <a:r>
              <a:rPr lang="ko-KR" altLang="en-US" sz="1400" dirty="0"/>
              <a:t>외판원 순회 문제는 대표적인 </a:t>
            </a:r>
            <a:r>
              <a:rPr lang="en-US" altLang="ko-KR" sz="1400" dirty="0"/>
              <a:t>NP-</a:t>
            </a:r>
            <a:r>
              <a:rPr lang="ko-KR" altLang="en-US" sz="1400" dirty="0"/>
              <a:t>난해 문제로 도시를 정점</a:t>
            </a:r>
            <a:r>
              <a:rPr lang="en-US" altLang="ko-KR" sz="1400" dirty="0"/>
              <a:t>, </a:t>
            </a:r>
            <a:r>
              <a:rPr lang="ko-KR" altLang="en-US" sz="1400" dirty="0"/>
              <a:t>도시간의 이동 도로를 간선으로 나타낸다면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임의의 도시에서 출발하여 모든 도시를 단 한 번씩만 방문하고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출발한 도시로 도착하는 최소 거리를 구하는 문제 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우측의 그림 처럼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이는 그래프 이론에서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완전 그래프</a:t>
            </a:r>
            <a:r>
              <a:rPr lang="en-US" altLang="ko-KR" sz="1400" dirty="0"/>
              <a:t>” </a:t>
            </a:r>
            <a:r>
              <a:rPr lang="ko-KR" altLang="en-US" sz="1400" dirty="0"/>
              <a:t>에서 간선의 합이 최소인 </a:t>
            </a:r>
            <a:r>
              <a:rPr lang="en-US" altLang="ko-KR" sz="1400" dirty="0"/>
              <a:t>“</a:t>
            </a:r>
            <a:r>
              <a:rPr lang="ko-KR" altLang="en-US" sz="1400" dirty="0"/>
              <a:t>해밀턴 순환</a:t>
            </a:r>
            <a:r>
              <a:rPr lang="en-US" altLang="ko-KR" sz="1400" dirty="0"/>
              <a:t>”</a:t>
            </a:r>
            <a:r>
              <a:rPr lang="ko-KR" altLang="en-US" sz="1400" dirty="0"/>
              <a:t>을</a:t>
            </a:r>
            <a:br>
              <a:rPr lang="en-US" altLang="ko-KR" sz="1400" dirty="0"/>
            </a:br>
            <a:r>
              <a:rPr lang="ko-KR" altLang="en-US" sz="1400" dirty="0"/>
              <a:t>구하는 것과 동치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문제를 동적계획법으로 최적화 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복잡도는 </a:t>
            </a:r>
            <a:r>
              <a:rPr lang="en-US" altLang="ko-KR" sz="1400" dirty="0"/>
              <a:t>O(N^2*2^N) 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2^N</a:t>
            </a:r>
            <a:r>
              <a:rPr lang="ko-KR" altLang="en-US" sz="1400" dirty="0"/>
              <a:t>은 </a:t>
            </a:r>
            <a:r>
              <a:rPr lang="en-US" altLang="ko-KR" sz="1400" dirty="0"/>
              <a:t>state</a:t>
            </a:r>
            <a:r>
              <a:rPr lang="ko-KR" altLang="en-US" sz="1400" dirty="0"/>
              <a:t>로 정점 </a:t>
            </a:r>
            <a:r>
              <a:rPr lang="en-US" altLang="ko-KR" sz="1400" dirty="0"/>
              <a:t>N</a:t>
            </a:r>
            <a:r>
              <a:rPr lang="ko-KR" altLang="en-US" sz="1400" dirty="0"/>
              <a:t>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방문</a:t>
            </a:r>
            <a:r>
              <a:rPr lang="en-US" altLang="ko-KR" sz="1400" dirty="0"/>
              <a:t>(1), </a:t>
            </a:r>
            <a:r>
              <a:rPr lang="ko-KR" altLang="en-US" sz="1400"/>
              <a:t>미 방문</a:t>
            </a:r>
            <a:r>
              <a:rPr lang="en-US" altLang="ko-KR" sz="1400" dirty="0"/>
              <a:t>(0)</a:t>
            </a:r>
            <a:r>
              <a:rPr lang="ko-KR" altLang="en-US" sz="1400" dirty="0"/>
              <a:t>을 따졌을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모든 가능한 상태는</a:t>
            </a:r>
            <a:r>
              <a:rPr lang="en-US" altLang="ko-KR" sz="1400" dirty="0"/>
              <a:t> 2^N</a:t>
            </a:r>
            <a:r>
              <a:rPr lang="ko-KR" altLang="en-US" sz="1400" dirty="0"/>
              <a:t>이 되는 것을 알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동적계획법으로 푸는 경우 </a:t>
            </a:r>
            <a:r>
              <a:rPr lang="en-US" altLang="ko-KR" sz="1400" dirty="0"/>
              <a:t>DP[N][2^N]</a:t>
            </a:r>
            <a:r>
              <a:rPr lang="ko-KR" altLang="en-US" sz="1400" dirty="0"/>
              <a:t>을 두고 값을 채워 넣게 되는데</a:t>
            </a:r>
            <a:r>
              <a:rPr lang="en-US" altLang="ko-KR" sz="1400" dirty="0"/>
              <a:t> </a:t>
            </a:r>
            <a:r>
              <a:rPr lang="ko-KR" altLang="en-US" sz="1400" dirty="0"/>
              <a:t>상태 값</a:t>
            </a:r>
            <a:r>
              <a:rPr lang="en-US" altLang="ko-KR" sz="1400" dirty="0"/>
              <a:t>(2^N)</a:t>
            </a:r>
            <a:r>
              <a:rPr lang="ko-KR" altLang="en-US" sz="1400" dirty="0"/>
              <a:t>을 사용할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잘 생각해보면</a:t>
            </a:r>
            <a:r>
              <a:rPr lang="en-US" altLang="ko-KR" sz="1400" dirty="0"/>
              <a:t>, </a:t>
            </a:r>
            <a:r>
              <a:rPr lang="ko-KR" altLang="en-US" sz="1400" dirty="0"/>
              <a:t>상태 값은</a:t>
            </a:r>
            <a:r>
              <a:rPr lang="en-US" altLang="ko-KR" sz="1400" dirty="0"/>
              <a:t> </a:t>
            </a:r>
            <a:r>
              <a:rPr lang="ko-KR" altLang="en-US" sz="1400" dirty="0"/>
              <a:t>비트단위로 값을 다뤄야 한다는 것을 알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정점이라면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상태는 </a:t>
            </a:r>
            <a:r>
              <a:rPr lang="en-US" altLang="ko-KR" sz="1400" dirty="0"/>
              <a:t>1024</a:t>
            </a:r>
            <a:r>
              <a:rPr lang="ko-KR" altLang="en-US" sz="1400" dirty="0"/>
              <a:t>가 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도시를 방문 할 때마다</a:t>
            </a:r>
            <a:r>
              <a:rPr lang="en-US" altLang="ko-KR" sz="1400" dirty="0"/>
              <a:t> 2^i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계산해서</a:t>
            </a:r>
            <a:br>
              <a:rPr lang="en-US" altLang="ko-KR" sz="1400" dirty="0"/>
            </a:br>
            <a:r>
              <a:rPr lang="ko-KR" altLang="en-US" sz="1400" dirty="0"/>
              <a:t>상태 값에 더하는 것은 그다지 효율적이지 않기 때문입니다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차라리 비트를 시프트와 논리 연산하는 것이 빠르겠죠</a:t>
            </a:r>
            <a:r>
              <a:rPr lang="en-US" altLang="ko-KR" sz="1400" dirty="0"/>
              <a:t>?)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B2766-90C6-63B3-6A65-79CC2384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192" y="2599271"/>
            <a:ext cx="2369528" cy="22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4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7F3BE-BEE2-D632-3186-DC08217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비트마스크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CC82E-CD1F-5D8E-4323-BD65AE0C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2534"/>
          </a:xfrm>
        </p:spPr>
        <p:txBody>
          <a:bodyPr/>
          <a:lstStyle/>
          <a:p>
            <a:r>
              <a:rPr lang="ko-KR" altLang="en-US" sz="1400" dirty="0"/>
              <a:t>비트마스크는 집합의 원소를 비트로 추상화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집합의 원소를 다루는 연산을 비트 연산으로 수행하는 것을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int</a:t>
            </a:r>
            <a:r>
              <a:rPr lang="ko-KR" altLang="en-US" sz="1400" dirty="0"/>
              <a:t>로 집합의 원소들을 다루는 테크닉이라 볼 수 있습니다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원소의 수 </a:t>
            </a:r>
            <a:r>
              <a:rPr lang="en-US" altLang="ko-KR" sz="1400" dirty="0"/>
              <a:t>N</a:t>
            </a:r>
            <a:r>
              <a:rPr lang="ko-KR" altLang="en-US" sz="1400" dirty="0"/>
              <a:t>이 주어진다면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다음의 내용은 집합</a:t>
            </a:r>
            <a:r>
              <a:rPr lang="en-US" altLang="ko-KR" sz="1400" dirty="0"/>
              <a:t>S</a:t>
            </a:r>
            <a:r>
              <a:rPr lang="ko-KR" altLang="en-US" sz="1400" dirty="0"/>
              <a:t>에 대한 연산 </a:t>
            </a:r>
            <a:r>
              <a:rPr lang="en-US" altLang="ko-KR" sz="1400" dirty="0"/>
              <a:t>6</a:t>
            </a:r>
            <a:r>
              <a:rPr lang="ko-KR" altLang="en-US" sz="1400" dirty="0"/>
              <a:t>가지를 </a:t>
            </a:r>
            <a:r>
              <a:rPr lang="ko-KR" altLang="en-US" sz="1400" dirty="0" err="1"/>
              <a:t>비트마스킹</a:t>
            </a:r>
            <a:r>
              <a:rPr lang="ko-KR" altLang="en-US" sz="1400" dirty="0"/>
              <a:t> 하는 방법입니다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add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에 </a:t>
            </a:r>
            <a:r>
              <a:rPr lang="en-US" altLang="ko-KR" sz="1400" dirty="0"/>
              <a:t>x</a:t>
            </a:r>
            <a:r>
              <a:rPr lang="ko-KR" altLang="en-US" sz="1400" dirty="0"/>
              <a:t>번 원소를 추가합니다</a:t>
            </a:r>
            <a:r>
              <a:rPr lang="en-US" altLang="ko-KR" sz="1400" dirty="0"/>
              <a:t>. (S</a:t>
            </a:r>
            <a:r>
              <a:rPr lang="ko-KR" altLang="en-US" sz="1400" dirty="0"/>
              <a:t>에 이미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연산을 무시합니다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-&gt; S = S OR (1 SHL x)</a:t>
            </a:r>
            <a:br>
              <a:rPr lang="en-US" altLang="ko-KR" sz="1400" dirty="0"/>
            </a:br>
            <a:r>
              <a:rPr lang="en-US" altLang="ko-KR" sz="1400" dirty="0"/>
              <a:t>2).</a:t>
            </a:r>
            <a:r>
              <a:rPr lang="ko-KR" altLang="en-US" sz="1400" dirty="0"/>
              <a:t> </a:t>
            </a:r>
            <a:r>
              <a:rPr lang="en-US" altLang="ko-KR" sz="1400" dirty="0"/>
              <a:t>remove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 </a:t>
            </a:r>
            <a:r>
              <a:rPr lang="en-US" altLang="ko-KR" sz="1400" dirty="0"/>
              <a:t>: S</a:t>
            </a:r>
            <a:r>
              <a:rPr lang="ko-KR" altLang="en-US" sz="1400" dirty="0"/>
              <a:t>에 </a:t>
            </a:r>
            <a:r>
              <a:rPr lang="en-US" altLang="ko-KR" sz="1400" dirty="0"/>
              <a:t>x</a:t>
            </a:r>
            <a:r>
              <a:rPr lang="ko-KR" altLang="en-US" sz="1400" dirty="0"/>
              <a:t>번 원소를 제거합니다</a:t>
            </a:r>
            <a:r>
              <a:rPr lang="en-US" altLang="ko-KR" sz="1400" dirty="0"/>
              <a:t>. (S</a:t>
            </a:r>
            <a:r>
              <a:rPr lang="ko-KR" altLang="en-US" sz="1400" dirty="0"/>
              <a:t>에 이미 없으면</a:t>
            </a:r>
            <a:r>
              <a:rPr lang="en-US" altLang="ko-KR" sz="1400" dirty="0"/>
              <a:t>, </a:t>
            </a:r>
            <a:r>
              <a:rPr lang="ko-KR" altLang="en-US" sz="1400" dirty="0"/>
              <a:t>연산을 무시합니다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-&gt; S = S AND (NOT (1 SHL x))</a:t>
            </a:r>
            <a:br>
              <a:rPr lang="en-US" altLang="ko-KR" sz="1400" dirty="0"/>
            </a:br>
            <a:r>
              <a:rPr lang="en-US" altLang="ko-KR" sz="1400" dirty="0"/>
              <a:t>3). check x : S</a:t>
            </a:r>
            <a:r>
              <a:rPr lang="ko-KR" altLang="en-US" sz="1400" dirty="0"/>
              <a:t>에 </a:t>
            </a:r>
            <a:r>
              <a:rPr lang="en-US" altLang="ko-KR" sz="1400" dirty="0"/>
              <a:t>x</a:t>
            </a:r>
            <a:r>
              <a:rPr lang="ko-KR" altLang="en-US" sz="1400" dirty="0"/>
              <a:t>번 원소가 있으면 </a:t>
            </a:r>
            <a:r>
              <a:rPr lang="en-US" altLang="ko-KR" sz="1400" dirty="0"/>
              <a:t>true(1),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false(0)</a:t>
            </a:r>
            <a:r>
              <a:rPr lang="ko-KR" altLang="en-US" sz="1400" dirty="0"/>
              <a:t>을 출력합니다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-&gt; print</a:t>
            </a:r>
            <a:r>
              <a:rPr lang="ko-KR" altLang="en-US" sz="1400" dirty="0"/>
              <a:t> </a:t>
            </a:r>
            <a:r>
              <a:rPr lang="en-US" altLang="ko-KR" sz="1400" dirty="0"/>
              <a:t>( S AND (1 SHL x) != 0 )</a:t>
            </a:r>
            <a:br>
              <a:rPr lang="en-US" altLang="ko-KR" sz="1400" dirty="0"/>
            </a:br>
            <a:r>
              <a:rPr lang="en-US" altLang="ko-KR" sz="1400" dirty="0"/>
              <a:t>4). toggle x : S</a:t>
            </a:r>
            <a:r>
              <a:rPr lang="ko-KR" altLang="en-US" sz="1400" dirty="0"/>
              <a:t>에 </a:t>
            </a:r>
            <a:r>
              <a:rPr lang="en-US" altLang="ko-KR" sz="1400" dirty="0"/>
              <a:t>x</a:t>
            </a:r>
            <a:r>
              <a:rPr lang="ko-KR" altLang="en-US" sz="1400" dirty="0"/>
              <a:t>번 원소가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원소를 제거하고</a:t>
            </a:r>
            <a:r>
              <a:rPr lang="en-US" altLang="ko-KR" sz="1400" dirty="0"/>
              <a:t>, x</a:t>
            </a:r>
            <a:r>
              <a:rPr lang="ko-KR" altLang="en-US" sz="1400" dirty="0"/>
              <a:t>번 원소가 없으면</a:t>
            </a:r>
            <a:r>
              <a:rPr lang="en-US" altLang="ko-KR" sz="1400" dirty="0"/>
              <a:t>, </a:t>
            </a:r>
            <a:r>
              <a:rPr lang="ko-KR" altLang="en-US" sz="1400" dirty="0"/>
              <a:t>원소를 추가합니다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-&gt; S = S XOR (1 SHL x)</a:t>
            </a:r>
            <a:br>
              <a:rPr lang="en-US" altLang="ko-KR" sz="1400" dirty="0"/>
            </a:br>
            <a:r>
              <a:rPr lang="en-US" altLang="ko-KR" sz="1400" dirty="0"/>
              <a:t>5). all : S</a:t>
            </a:r>
            <a:r>
              <a:rPr lang="ko-KR" altLang="en-US" sz="1400" dirty="0"/>
              <a:t>에 모든 원소를 추가합니다</a:t>
            </a:r>
            <a:r>
              <a:rPr lang="en-US" altLang="ko-KR" sz="1400" dirty="0"/>
              <a:t>. -&gt; S = (1 SHL (x + 1)) - 1</a:t>
            </a:r>
            <a:br>
              <a:rPr lang="en-US" altLang="ko-KR" sz="1400" dirty="0"/>
            </a:br>
            <a:r>
              <a:rPr lang="en-US" altLang="ko-KR" sz="1400" dirty="0"/>
              <a:t>6). empty : 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에 모든 원소를 제거합니다</a:t>
            </a:r>
            <a:r>
              <a:rPr lang="en-US" altLang="ko-KR" sz="1400" dirty="0"/>
              <a:t>. -&gt; S = 0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1043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F3D8-AFA9-9F37-0D5E-5935C355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비트마스크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644F4-A232-2BB4-24F6-0FCDD99A8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F11D0-98C7-29BF-472B-BD8AEA6AD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DD786-977C-9A91-1BE7-D11A63AC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1" y="2594309"/>
            <a:ext cx="4560176" cy="3374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4344E4-D219-2480-703B-3B7D7102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3" y="2594309"/>
            <a:ext cx="4823401" cy="3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C648-60E4-CCAE-2E42-52FED25F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544D0-EBC9-A329-27A4-BF5689D2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그럼 이제 </a:t>
            </a:r>
            <a:r>
              <a:rPr lang="en-US" altLang="ko-KR" sz="1600" dirty="0"/>
              <a:t>TSP</a:t>
            </a:r>
            <a:r>
              <a:rPr lang="ko-KR" altLang="en-US" sz="1600" dirty="0"/>
              <a:t>문제를 동적계획법으로 풀어봅시다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DP[N][2^N]</a:t>
            </a:r>
            <a:r>
              <a:rPr lang="ko-KR" altLang="en-US" sz="1600" dirty="0"/>
              <a:t>과 비트마스크를 사용한다면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다음의 단계로 </a:t>
            </a:r>
            <a:r>
              <a:rPr lang="en-US" altLang="ko-KR" sz="1600" dirty="0"/>
              <a:t>TSP</a:t>
            </a:r>
            <a:r>
              <a:rPr lang="ko-KR" altLang="en-US" sz="1600" dirty="0"/>
              <a:t>를 구현 할 수 있을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/>
              <a:t>도시의 개수</a:t>
            </a:r>
            <a:r>
              <a:rPr lang="en-US" altLang="ko-KR" sz="1600" dirty="0"/>
              <a:t>(</a:t>
            </a:r>
            <a:r>
              <a:rPr lang="ko-KR" altLang="en-US" sz="1600" dirty="0"/>
              <a:t>정점의 개수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r>
              <a:rPr lang="ko-KR" altLang="en-US" sz="1600" dirty="0"/>
              <a:t>을 입력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도시간의 연결</a:t>
            </a:r>
            <a:r>
              <a:rPr lang="en-US" altLang="ko-KR" sz="1600" dirty="0"/>
              <a:t>(</a:t>
            </a:r>
            <a:r>
              <a:rPr lang="ko-KR" altLang="en-US" sz="1600" dirty="0"/>
              <a:t>간선</a:t>
            </a:r>
            <a:r>
              <a:rPr lang="en-US" altLang="ko-KR" sz="1600" dirty="0"/>
              <a:t>)</a:t>
            </a:r>
            <a:r>
              <a:rPr lang="ko-KR" altLang="en-US" sz="1600" dirty="0"/>
              <a:t>을 이차 배열</a:t>
            </a:r>
            <a:r>
              <a:rPr lang="en-US" altLang="ko-KR" sz="1600" dirty="0"/>
              <a:t>(</a:t>
            </a:r>
            <a:r>
              <a:rPr lang="ko-KR" altLang="en-US" sz="1600" dirty="0"/>
              <a:t>인접 행렬</a:t>
            </a:r>
            <a:r>
              <a:rPr lang="en-US" altLang="ko-KR" sz="1600" dirty="0"/>
              <a:t>)W</a:t>
            </a:r>
            <a:r>
              <a:rPr lang="ko-KR" altLang="en-US" sz="1600" dirty="0"/>
              <a:t>로 입력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각 원소의 값은 열 도시에서 행 도시로 도달하기 위한 비용을 나타냅니다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3). 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</a:t>
            </a:r>
            <a:r>
              <a:rPr lang="ko-KR" altLang="en-US" sz="1600" dirty="0"/>
              <a:t>의 각 원소를 </a:t>
            </a:r>
            <a:r>
              <a:rPr lang="en-US" altLang="ko-KR" sz="1600" dirty="0" err="1"/>
              <a:t>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도달 위치로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때의 </a:t>
            </a:r>
            <a:r>
              <a:rPr lang="en-US" altLang="ko-KR" sz="1600" dirty="0"/>
              <a:t>j</a:t>
            </a:r>
            <a:r>
              <a:rPr lang="ko-KR" altLang="en-US" sz="1600" dirty="0"/>
              <a:t>상태 값을 만들 수 있는 최소 비용을 기입합니다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이를 점화식으로 표현한다면</a:t>
            </a:r>
            <a:r>
              <a:rPr lang="en-US" altLang="ko-KR" sz="1600" dirty="0"/>
              <a:t>, 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= min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 </a:t>
            </a:r>
            <a:r>
              <a:rPr lang="en-US" altLang="ko-KR" sz="1600" dirty="0"/>
              <a:t>DP[N - 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}][j - 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}] + W[N - 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}][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) </a:t>
            </a:r>
            <a:r>
              <a:rPr lang="ko-KR" altLang="en-US" sz="1600" dirty="0"/>
              <a:t>가 될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참고로 집합 </a:t>
            </a:r>
            <a:r>
              <a:rPr lang="en-US" altLang="ko-KR" sz="1600" dirty="0"/>
              <a:t>N - 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를 제외한 모든 원소를 뜻하고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위의 식은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아닌 지점과 상태에서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로 가는 비용을 더한 식이라 볼 수 있습니다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DP[S][0]</a:t>
            </a:r>
            <a:r>
              <a:rPr lang="ko-KR" altLang="en-US" sz="1600" dirty="0"/>
              <a:t>에서 식을 다 채우면</a:t>
            </a:r>
            <a:r>
              <a:rPr lang="en-US" altLang="ko-KR" sz="1600" dirty="0"/>
              <a:t>, DP[S][2^N]</a:t>
            </a:r>
            <a:r>
              <a:rPr lang="ko-KR" altLang="en-US" sz="1600" dirty="0"/>
              <a:t>이 </a:t>
            </a:r>
            <a:r>
              <a:rPr lang="en-US" altLang="ko-KR" sz="1600" dirty="0"/>
              <a:t>TSP</a:t>
            </a:r>
            <a:r>
              <a:rPr lang="ko-KR" altLang="en-US" sz="1600" dirty="0"/>
              <a:t>값이 될 것입니다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087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7CB9-F32C-A838-9A07-40D30C5F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5D2D1-7877-464E-E0F4-BBF11AAE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A7D3B5-8253-1655-1A0B-0E198A3E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79" y="1895581"/>
            <a:ext cx="4655762" cy="45067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569DED-9328-2633-CBC8-90AA8999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1" y="4546792"/>
            <a:ext cx="4192205" cy="18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EF7B2-DE69-57B2-8BA9-BC6CFF0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연쇄 행렬 최소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60B1F-23D8-375A-B946-942689D3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이전까지 배운 동적 계획법은 다양한 복잡도를 가지지만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TSP</a:t>
            </a:r>
            <a:r>
              <a:rPr lang="ko-KR" altLang="en-US" sz="1600" dirty="0"/>
              <a:t>같은 </a:t>
            </a:r>
            <a:r>
              <a:rPr lang="en-US" altLang="ko-KR" sz="1600" dirty="0"/>
              <a:t>NP-</a:t>
            </a:r>
            <a:r>
              <a:rPr lang="ko-KR" altLang="en-US" sz="1600" dirty="0"/>
              <a:t>난해 문제를 제외하고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</a:t>
            </a:r>
            <a:r>
              <a:rPr lang="ko-KR" altLang="en-US" sz="1600" dirty="0"/>
              <a:t>차원 </a:t>
            </a:r>
            <a:r>
              <a:rPr lang="en-US" altLang="ko-KR" sz="1600" dirty="0"/>
              <a:t>DP, 2</a:t>
            </a:r>
            <a:r>
              <a:rPr lang="ko-KR" altLang="en-US" sz="1600" dirty="0"/>
              <a:t>차원 </a:t>
            </a:r>
            <a:r>
              <a:rPr lang="en-US" altLang="ko-KR" sz="1600" dirty="0"/>
              <a:t>DP</a:t>
            </a:r>
            <a:r>
              <a:rPr lang="ko-KR" altLang="en-US" sz="1600" dirty="0"/>
              <a:t>로 나뉘어 졌었고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이번에 배울 </a:t>
            </a:r>
            <a:r>
              <a:rPr lang="en-US" altLang="ko-KR" sz="1600" dirty="0"/>
              <a:t>3</a:t>
            </a:r>
            <a:r>
              <a:rPr lang="ko-KR" altLang="en-US" sz="1600" dirty="0"/>
              <a:t>차원 </a:t>
            </a:r>
            <a:r>
              <a:rPr lang="en-US" altLang="ko-KR" sz="1600" dirty="0"/>
              <a:t>DP</a:t>
            </a:r>
            <a:r>
              <a:rPr lang="ko-KR" altLang="en-US" sz="1600" dirty="0"/>
              <a:t>를 사용하는</a:t>
            </a:r>
            <a:br>
              <a:rPr lang="en-US" altLang="ko-KR" sz="1600" dirty="0"/>
            </a:br>
            <a:r>
              <a:rPr lang="ko-KR" altLang="en-US" sz="1600" dirty="0"/>
              <a:t>연쇄 행렬 최소 곱셈에 대해 배워 봅시다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문제는 행렬이 여러 개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행렬들은 순차적으로 곱셈 연산이 가능하다고 가정할 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행렬 </a:t>
            </a:r>
            <a:r>
              <a:rPr lang="en-US" altLang="ko-KR" sz="1600" dirty="0" err="1"/>
              <a:t>A_i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m*n </a:t>
            </a:r>
            <a:r>
              <a:rPr lang="ko-KR" altLang="en-US" sz="1600" dirty="0"/>
              <a:t>행렬이면</a:t>
            </a:r>
            <a:r>
              <a:rPr lang="en-US" altLang="ko-KR" sz="1600" dirty="0"/>
              <a:t>, </a:t>
            </a:r>
            <a:r>
              <a:rPr lang="ko-KR" altLang="en-US" sz="1600" dirty="0"/>
              <a:t>곱의 규칙에 따라</a:t>
            </a:r>
            <a:r>
              <a:rPr lang="en-US" altLang="ko-KR" sz="1600" dirty="0"/>
              <a:t>, A_(i-1)</a:t>
            </a:r>
            <a:r>
              <a:rPr lang="ko-KR" altLang="en-US" sz="1600" dirty="0"/>
              <a:t>의 열이 </a:t>
            </a:r>
            <a:r>
              <a:rPr lang="en-US" altLang="ko-KR" sz="1600" dirty="0"/>
              <a:t>m, A_(i+1)</a:t>
            </a:r>
            <a:r>
              <a:rPr lang="ko-KR" altLang="en-US" sz="1600" dirty="0"/>
              <a:t>의 행이 </a:t>
            </a:r>
            <a:r>
              <a:rPr lang="en-US" altLang="ko-KR" sz="1600" dirty="0"/>
              <a:t>n</a:t>
            </a:r>
            <a:r>
              <a:rPr lang="ko-KR" altLang="en-US" sz="1600" dirty="0"/>
              <a:t>이 되도록 주어집니다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행렬은 결합법칙에 따라 곱하는 순서를 자유롭게 결정해도 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곱 순서에 따라 계산요구량은 달라질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A_5*3, B_3*2, C_2*6 </a:t>
            </a:r>
            <a:r>
              <a:rPr lang="ko-KR" altLang="en-US" sz="1600" dirty="0"/>
              <a:t>행렬이 주어질 때</a:t>
            </a:r>
            <a:r>
              <a:rPr lang="en-US" altLang="ko-KR" sz="1600" dirty="0"/>
              <a:t>, (AB)C</a:t>
            </a:r>
            <a:r>
              <a:rPr lang="ko-KR" altLang="en-US" sz="1600" dirty="0"/>
              <a:t>의 계산 요구량은 </a:t>
            </a:r>
            <a:r>
              <a:rPr lang="en-US" altLang="ko-KR" sz="1600" dirty="0"/>
              <a:t>5*3*2 + 5*2*6 = 90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A(BC)</a:t>
            </a:r>
            <a:r>
              <a:rPr lang="ko-KR" altLang="en-US" sz="1600" dirty="0"/>
              <a:t>의 계산 요구량은 </a:t>
            </a:r>
            <a:r>
              <a:rPr lang="en-US" altLang="ko-KR" sz="1600" dirty="0"/>
              <a:t>3*2*6 + 5*3*6 = 126</a:t>
            </a:r>
            <a:r>
              <a:rPr lang="ko-KR" altLang="en-US" sz="1600" dirty="0"/>
              <a:t>이 되어 </a:t>
            </a:r>
            <a:r>
              <a:rPr lang="en-US" altLang="ko-KR" sz="1600" dirty="0"/>
              <a:t>(AB)C</a:t>
            </a:r>
            <a:r>
              <a:rPr lang="ko-KR" altLang="en-US" sz="1600" dirty="0"/>
              <a:t>가 더 효율적인 연산임을 알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문제의 답은 행렬들이 </a:t>
            </a:r>
            <a:r>
              <a:rPr lang="en-US" altLang="ko-KR" sz="1600" dirty="0"/>
              <a:t>N</a:t>
            </a:r>
            <a:r>
              <a:rPr lang="ko-KR" altLang="en-US" sz="1600" dirty="0"/>
              <a:t>개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최소 연산요구량을 구하는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77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4CE22-878F-2C08-53DF-815D9C2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연쇄 행렬 최소 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A2FFC-7257-307F-E019-3C33A12D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84467" cy="4156675"/>
          </a:xfrm>
        </p:spPr>
        <p:txBody>
          <a:bodyPr/>
          <a:lstStyle/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 문제의 해결방법은 어떻게 될까요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DP</a:t>
            </a:r>
            <a:r>
              <a:rPr lang="ko-KR" altLang="en-US" sz="1400" dirty="0"/>
              <a:t>알고리즘을 적용할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DP</a:t>
            </a:r>
            <a:r>
              <a:rPr lang="ko-KR" altLang="en-US" sz="1400" dirty="0"/>
              <a:t>알고리즘의 경우 우측의 그림과 같이 </a:t>
            </a:r>
            <a:r>
              <a:rPr lang="en-US" altLang="ko-KR" sz="1400" dirty="0"/>
              <a:t>2</a:t>
            </a:r>
            <a:r>
              <a:rPr lang="ko-KR" altLang="en-US" sz="1400" dirty="0"/>
              <a:t>차원 </a:t>
            </a:r>
            <a:r>
              <a:rPr lang="en-US" altLang="ko-KR" sz="1400" dirty="0"/>
              <a:t>DP</a:t>
            </a:r>
            <a:r>
              <a:rPr lang="ko-KR" altLang="en-US" sz="1400" dirty="0"/>
              <a:t>를 가지고</a:t>
            </a:r>
            <a:br>
              <a:rPr lang="en-US" altLang="ko-KR" sz="1400" dirty="0"/>
            </a:br>
            <a:r>
              <a:rPr lang="ko-KR" altLang="en-US" sz="1400" dirty="0"/>
              <a:t>상 삼각 행렬을 채우는 방식으로 접근 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먼저 </a:t>
            </a:r>
            <a:r>
              <a:rPr lang="ko-KR" altLang="en-US" sz="1400" dirty="0">
                <a:solidFill>
                  <a:srgbClr val="7030A0"/>
                </a:solidFill>
              </a:rPr>
              <a:t>대각원소</a:t>
            </a:r>
            <a:r>
              <a:rPr lang="ko-KR" altLang="en-US" sz="1400" dirty="0"/>
              <a:t>들을 채웁니다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>
                <a:solidFill>
                  <a:srgbClr val="7030A0"/>
                </a:solidFill>
              </a:rPr>
              <a:t>대각원소</a:t>
            </a:r>
            <a:r>
              <a:rPr lang="ko-KR" altLang="en-US" sz="1400" dirty="0"/>
              <a:t>들은 한 행렬의 단일 연산 개수 일 것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</a:t>
            </a:r>
            <a:r>
              <a:rPr lang="ko-KR" altLang="en-US" sz="1400" dirty="0"/>
              <a:t> 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이항 행렬 곱셈인 </a:t>
            </a:r>
            <a:r>
              <a:rPr lang="ko-KR" altLang="en-US" sz="1400" dirty="0">
                <a:solidFill>
                  <a:srgbClr val="0070C0"/>
                </a:solidFill>
              </a:rPr>
              <a:t>대각행렬의 우측 원소</a:t>
            </a:r>
            <a:r>
              <a:rPr lang="ko-KR" altLang="en-US" sz="1400" dirty="0">
                <a:solidFill>
                  <a:schemeClr val="tx1"/>
                </a:solidFill>
              </a:rPr>
              <a:t>들을</a:t>
            </a:r>
            <a:br>
              <a:rPr lang="en-US" altLang="ko-KR" sz="1400" dirty="0">
                <a:solidFill>
                  <a:srgbClr val="0070C0"/>
                </a:solidFill>
              </a:rPr>
            </a:br>
            <a:r>
              <a:rPr lang="ko-KR" altLang="en-US" sz="1400" dirty="0">
                <a:solidFill>
                  <a:srgbClr val="0070C0"/>
                </a:solidFill>
              </a:rPr>
              <a:t>화살표 방향</a:t>
            </a:r>
            <a:r>
              <a:rPr lang="ko-KR" altLang="en-US" sz="1400" dirty="0">
                <a:solidFill>
                  <a:schemeClr val="tx1"/>
                </a:solidFill>
              </a:rPr>
              <a:t>으로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계산합니다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3). </a:t>
            </a: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다항 행렬 곱셈식들은 </a:t>
            </a:r>
            <a:r>
              <a:rPr lang="ko-KR" altLang="en-US" sz="1400" dirty="0">
                <a:solidFill>
                  <a:srgbClr val="FF0000"/>
                </a:solidFill>
              </a:rPr>
              <a:t>화살표 방향</a:t>
            </a:r>
            <a:r>
              <a:rPr lang="ko-KR" altLang="en-US" sz="1400" dirty="0">
                <a:solidFill>
                  <a:schemeClr val="tx1"/>
                </a:solidFill>
              </a:rPr>
              <a:t>으로 계산하는데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우선</a:t>
            </a:r>
            <a:r>
              <a:rPr lang="en-US" altLang="ko-KR" sz="1400" dirty="0">
                <a:solidFill>
                  <a:schemeClr val="tx1"/>
                </a:solidFill>
              </a:rPr>
              <a:t>, connect = row[start]* col[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* col[end] 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possible = DP[start][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+ DP[i+1][end] + connect </a:t>
            </a:r>
            <a:r>
              <a:rPr lang="ko-KR" altLang="en-US" sz="1400" dirty="0">
                <a:solidFill>
                  <a:schemeClr val="tx1"/>
                </a:solidFill>
              </a:rPr>
              <a:t>를 정의한다면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점화식</a:t>
            </a:r>
            <a:r>
              <a:rPr lang="en-US" altLang="ko-KR" sz="1400" dirty="0">
                <a:solidFill>
                  <a:schemeClr val="tx1"/>
                </a:solidFill>
              </a:rPr>
              <a:t> DP[start][end] 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 min[ possible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start ~ end ] </a:t>
            </a:r>
            <a:r>
              <a:rPr lang="ko-KR" altLang="en-US" sz="1400" dirty="0">
                <a:solidFill>
                  <a:schemeClr val="tx1"/>
                </a:solidFill>
              </a:rPr>
              <a:t>가 될 것 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DP] 백준 - 행렬 곱셈 순서 11049번">
            <a:extLst>
              <a:ext uri="{FF2B5EF4-FFF2-40B4-BE49-F238E27FC236}">
                <a16:creationId xmlns:a16="http://schemas.microsoft.com/office/drawing/2014/main" id="{BAF9A820-118B-B485-55E1-16C28A2E6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 r="2009"/>
          <a:stretch/>
        </p:blipFill>
        <p:spPr bwMode="auto">
          <a:xfrm>
            <a:off x="6843091" y="1916670"/>
            <a:ext cx="4312589" cy="3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7D1DE9-5E30-6BB8-F760-B2FFADB936BE}"/>
              </a:ext>
            </a:extLst>
          </p:cNvPr>
          <p:cNvCxnSpPr/>
          <p:nvPr/>
        </p:nvCxnSpPr>
        <p:spPr>
          <a:xfrm>
            <a:off x="7642654" y="3249828"/>
            <a:ext cx="2446638" cy="211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47C338-D8D5-F210-E237-974AA3D48CE7}"/>
              </a:ext>
            </a:extLst>
          </p:cNvPr>
          <p:cNvCxnSpPr>
            <a:cxnSpLocks/>
          </p:cNvCxnSpPr>
          <p:nvPr/>
        </p:nvCxnSpPr>
        <p:spPr>
          <a:xfrm>
            <a:off x="8279027" y="3082828"/>
            <a:ext cx="2007973" cy="1637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C08BBC-C792-97E8-5DD4-00828CB79A95}"/>
              </a:ext>
            </a:extLst>
          </p:cNvPr>
          <p:cNvCxnSpPr>
            <a:cxnSpLocks/>
          </p:cNvCxnSpPr>
          <p:nvPr/>
        </p:nvCxnSpPr>
        <p:spPr>
          <a:xfrm>
            <a:off x="9712411" y="3082827"/>
            <a:ext cx="481913" cy="41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1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ko-KR" altLang="en-US"/>
          </a:p>
        </p:txBody>
      </p:sp>
      <p:pic>
        <p:nvPicPr>
          <p:cNvPr id="5" name="Picture 4" descr="문서의 그래프와 펜">
            <a:extLst>
              <a:ext uri="{FF2B5EF4-FFF2-40B4-BE49-F238E27FC236}">
                <a16:creationId xmlns:a16="http://schemas.microsoft.com/office/drawing/2014/main" id="{4423ADB5-F345-7218-41D6-30B309AA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2" r="2084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DP </a:t>
            </a:r>
            <a:r>
              <a:rPr lang="ko-KR" altLang="en-US" dirty="0"/>
              <a:t>정의와 기초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Knapsack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구간 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TSP, Bitmask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연쇄 행렬 최소 곱셈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다양한 </a:t>
            </a:r>
            <a:r>
              <a:rPr lang="en-US" altLang="ko-KR" dirty="0"/>
              <a:t>DP </a:t>
            </a:r>
            <a:r>
              <a:rPr lang="ko-KR" altLang="en-US" dirty="0"/>
              <a:t>최적화 기법</a:t>
            </a:r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DFCDB-67D7-AA7C-1F3F-18982C45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연쇄 행렬 최소 곱셈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70265-8055-647A-2F2C-93FA38C43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A8F0BF-2E12-0632-908A-6DABC1BFEF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5040EB-127B-9C31-CDC5-76AB19A8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31" y="2502243"/>
            <a:ext cx="4340034" cy="388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A09828-46C0-AE0E-32A2-A0FB0D2D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58" y="2502243"/>
            <a:ext cx="5165507" cy="37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A81A6-E719-5CAC-7DEC-7907443D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DP</a:t>
            </a:r>
            <a:r>
              <a:rPr lang="ko-KR" altLang="en-US" dirty="0"/>
              <a:t> 최적화 기법 </a:t>
            </a:r>
            <a:r>
              <a:rPr lang="en-US" altLang="ko-KR" dirty="0"/>
              <a:t>9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8A6DF-A829-326E-B9B6-D5D379F9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1). Convex Hull Optimization(CHT) : DP</a:t>
            </a:r>
            <a:r>
              <a:rPr lang="ko-KR" altLang="en-US" sz="1200" dirty="0"/>
              <a:t>알고리즘 중에서 </a:t>
            </a:r>
            <a:r>
              <a:rPr lang="en-US" altLang="ko-KR" sz="1200" dirty="0"/>
              <a:t>O(n^2)</a:t>
            </a:r>
            <a:r>
              <a:rPr lang="ko-KR" altLang="en-US" sz="1200" dirty="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점화식이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Min{ DP[j] + B[j] *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| j &lt;- 1 ~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}</a:t>
            </a:r>
            <a:r>
              <a:rPr lang="ko-KR" altLang="en-US" sz="1200" dirty="0"/>
              <a:t>이면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O(</a:t>
            </a:r>
            <a:r>
              <a:rPr lang="en-US" altLang="ko-KR" sz="1200" dirty="0" err="1"/>
              <a:t>nlogn</a:t>
            </a:r>
            <a:r>
              <a:rPr lang="en-US" altLang="ko-KR" sz="1200" dirty="0"/>
              <a:t>)</a:t>
            </a:r>
            <a:r>
              <a:rPr lang="ko-KR" altLang="en-US" sz="1200" dirty="0"/>
              <a:t>으로 최적화하는 기법입니다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방법을 사용한 방법으로 </a:t>
            </a:r>
            <a:r>
              <a:rPr lang="en-US" altLang="ko-KR" sz="1200" dirty="0"/>
              <a:t>LIS</a:t>
            </a:r>
            <a:r>
              <a:rPr lang="ko-KR" altLang="en-US" sz="1200" dirty="0"/>
              <a:t>를 </a:t>
            </a:r>
            <a:r>
              <a:rPr lang="en-US" altLang="ko-KR" sz="1200" dirty="0"/>
              <a:t>O(</a:t>
            </a:r>
            <a:r>
              <a:rPr lang="en-US" altLang="ko-KR" sz="1200" dirty="0" err="1"/>
              <a:t>nlogn</a:t>
            </a:r>
            <a:r>
              <a:rPr lang="en-US" altLang="ko-KR" sz="1200" dirty="0"/>
              <a:t>)</a:t>
            </a:r>
            <a:r>
              <a:rPr lang="ko-KR" altLang="en-US" sz="1200" dirty="0"/>
              <a:t>으로 계산하는 </a:t>
            </a:r>
            <a:r>
              <a:rPr lang="en-US" altLang="ko-KR" sz="1200" dirty="0"/>
              <a:t>Patience Sorting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컨벡스</a:t>
            </a:r>
            <a:r>
              <a:rPr lang="ko-KR" altLang="en-US" sz="1200" dirty="0"/>
              <a:t> 헐 최적화와 관련 있는 알고리즘입니다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대회알고리즘에서는 </a:t>
            </a:r>
            <a:r>
              <a:rPr lang="en-US" altLang="ko-KR" sz="1200" dirty="0"/>
              <a:t>Sqrt Decomposition(Bentley-Saxe method)</a:t>
            </a:r>
            <a:r>
              <a:rPr lang="ko-KR" altLang="en-US" sz="1200" dirty="0"/>
              <a:t>을 일부 적용하여 </a:t>
            </a:r>
            <a:r>
              <a:rPr lang="ko-KR" altLang="en-US" sz="1200" dirty="0" err="1"/>
              <a:t>컨벡스</a:t>
            </a:r>
            <a:r>
              <a:rPr lang="ko-KR" altLang="en-US" sz="1200" dirty="0"/>
              <a:t> 헐 최적화를 사용합니다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2). Divide and Conquer Optimization : DP</a:t>
            </a:r>
            <a:r>
              <a:rPr lang="ko-KR" altLang="en-US" sz="1200" dirty="0"/>
              <a:t>알고리즘 중에서 </a:t>
            </a:r>
            <a:r>
              <a:rPr lang="en-US" altLang="ko-KR" sz="1200" dirty="0"/>
              <a:t>O(kn^2)</a:t>
            </a:r>
            <a:r>
              <a:rPr lang="ko-KR" altLang="en-US" sz="1200" dirty="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점화식이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 = Min{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- 1][k] + C[k][j] | k &lt;- 1 ~ j } </a:t>
            </a:r>
            <a:r>
              <a:rPr lang="ko-KR" altLang="en-US" sz="1200" dirty="0"/>
              <a:t>이고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특정 조건 </a:t>
            </a:r>
            <a:r>
              <a:rPr lang="en-US" altLang="ko-KR" sz="1200" dirty="0"/>
              <a:t>: </a:t>
            </a:r>
            <a:r>
              <a:rPr lang="en-US" altLang="ko-KR" sz="1200" dirty="0">
                <a:sym typeface="Wingdings" panose="05000000000000000000" pitchFamily="2" charset="2"/>
              </a:rPr>
              <a:t>C[a][c] + C[b][d] ≤ C[a][d] + C[b][c] , a ≤ b ≤ c ≤ d (</a:t>
            </a:r>
            <a:r>
              <a:rPr lang="ko-KR" altLang="en-US" sz="1200" dirty="0">
                <a:sym typeface="Wingdings" panose="05000000000000000000" pitchFamily="2" charset="2"/>
              </a:rPr>
              <a:t>이를 사각 부등식이라 표현합니다</a:t>
            </a:r>
            <a:r>
              <a:rPr lang="en-US" altLang="ko-KR" sz="1200" dirty="0">
                <a:sym typeface="Wingdings" panose="05000000000000000000" pitchFamily="2" charset="2"/>
              </a:rPr>
              <a:t>.) </a:t>
            </a:r>
            <a:r>
              <a:rPr lang="ko-KR" altLang="en-US" sz="1200" dirty="0">
                <a:sym typeface="Wingdings" panose="05000000000000000000" pitchFamily="2" charset="2"/>
              </a:rPr>
              <a:t>을 만족하면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O(</a:t>
            </a:r>
            <a:r>
              <a:rPr lang="en-US" altLang="ko-KR" sz="1200" dirty="0" err="1">
                <a:sym typeface="Wingdings" panose="05000000000000000000" pitchFamily="2" charset="2"/>
              </a:rPr>
              <a:t>knlogn</a:t>
            </a:r>
            <a:r>
              <a:rPr lang="en-US" altLang="ko-KR" sz="1200" dirty="0">
                <a:sym typeface="Wingdings" panose="05000000000000000000" pitchFamily="2" charset="2"/>
              </a:rPr>
              <a:t>) ~ O(</a:t>
            </a:r>
            <a:r>
              <a:rPr lang="en-US" altLang="ko-KR" sz="1200" dirty="0" err="1">
                <a:sym typeface="Wingdings" panose="05000000000000000000" pitchFamily="2" charset="2"/>
              </a:rPr>
              <a:t>kn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sym typeface="Wingdings" panose="05000000000000000000" pitchFamily="2" charset="2"/>
              </a:rPr>
              <a:t>으로 최적화하는 기법입니다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이 방법은 피보나치 수열과 이항계수 연산등에 사용 가능 하며</a:t>
            </a:r>
            <a:r>
              <a:rPr lang="en-US" altLang="ko-KR" sz="1200" dirty="0">
                <a:sym typeface="Wingdings" panose="05000000000000000000" pitchFamily="2" charset="2"/>
              </a:rPr>
              <a:t>, DP</a:t>
            </a:r>
            <a:r>
              <a:rPr lang="ko-KR" altLang="en-US" sz="1200" dirty="0">
                <a:sym typeface="Wingdings" panose="05000000000000000000" pitchFamily="2" charset="2"/>
              </a:rPr>
              <a:t>식을 분할정복으로 풀도록 해서 최적화 하는 방법입니다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  <a:p>
            <a:r>
              <a:rPr lang="en-US" altLang="ko-KR" sz="1200" dirty="0"/>
              <a:t>3). Monotone Queue Optimization : DP</a:t>
            </a:r>
            <a:r>
              <a:rPr lang="ko-KR" altLang="en-US" sz="1200" dirty="0"/>
              <a:t>알고리즘 중에서 </a:t>
            </a:r>
            <a:r>
              <a:rPr lang="en-US" altLang="ko-KR" sz="1200" dirty="0"/>
              <a:t>O(n^2)</a:t>
            </a:r>
            <a:r>
              <a:rPr lang="ko-KR" altLang="en-US" sz="1200" dirty="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점화식이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Min{ DP[j] + C[j][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| j &lt;- 1 ~ I }</a:t>
            </a:r>
            <a:r>
              <a:rPr lang="ko-KR" altLang="en-US" sz="1200" dirty="0"/>
              <a:t>이고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특정 조건 </a:t>
            </a:r>
            <a:r>
              <a:rPr lang="en-US" altLang="ko-KR" sz="1200" dirty="0"/>
              <a:t>: </a:t>
            </a:r>
            <a:r>
              <a:rPr lang="en-US" altLang="ko-KR" sz="1200" dirty="0">
                <a:sym typeface="Wingdings" panose="05000000000000000000" pitchFamily="2" charset="2"/>
              </a:rPr>
              <a:t>C[a][c] + C[b][d] ≤ C[a][d] + C[b][c] , a ≤ b ≤ c ≤ d (</a:t>
            </a:r>
            <a:r>
              <a:rPr lang="ko-KR" altLang="en-US" sz="1200" dirty="0">
                <a:sym typeface="Wingdings" panose="05000000000000000000" pitchFamily="2" charset="2"/>
              </a:rPr>
              <a:t>사각 부등식</a:t>
            </a:r>
            <a:r>
              <a:rPr lang="en-US" altLang="ko-KR" sz="1200" dirty="0"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ym typeface="Wingdings" panose="05000000000000000000" pitchFamily="2" charset="2"/>
              </a:rPr>
              <a:t>을 만족하면</a:t>
            </a:r>
            <a:r>
              <a:rPr lang="en-US" altLang="ko-KR" sz="1200" dirty="0">
                <a:sym typeface="Wingdings" panose="05000000000000000000" pitchFamily="2" charset="2"/>
              </a:rPr>
              <a:t>, O(</a:t>
            </a:r>
            <a:r>
              <a:rPr lang="en-US" altLang="ko-KR" sz="1200" dirty="0" err="1">
                <a:sym typeface="Wingdings" panose="05000000000000000000" pitchFamily="2" charset="2"/>
              </a:rPr>
              <a:t>nlogn</a:t>
            </a:r>
            <a:r>
              <a:rPr lang="en-US" altLang="ko-KR" sz="1200" dirty="0">
                <a:sym typeface="Wingdings" panose="05000000000000000000" pitchFamily="2" charset="2"/>
              </a:rPr>
              <a:t>) ~ O(n)</a:t>
            </a:r>
            <a:r>
              <a:rPr lang="ko-KR" altLang="en-US" sz="1200" dirty="0">
                <a:sym typeface="Wingdings" panose="05000000000000000000" pitchFamily="2" charset="2"/>
              </a:rPr>
              <a:t>으로 최적화하는 기법입니다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이 방법은 </a:t>
            </a:r>
            <a:r>
              <a:rPr lang="en-US" altLang="ko-KR" sz="1200" dirty="0">
                <a:sym typeface="Wingdings" panose="05000000000000000000" pitchFamily="2" charset="2"/>
              </a:rPr>
              <a:t>1)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2)</a:t>
            </a:r>
            <a:r>
              <a:rPr lang="ko-KR" altLang="en-US" sz="1200" dirty="0">
                <a:sym typeface="Wingdings" panose="05000000000000000000" pitchFamily="2" charset="2"/>
              </a:rPr>
              <a:t>를 일반화 한 방식으로 위에 언급한 </a:t>
            </a:r>
            <a:r>
              <a:rPr lang="en-US" altLang="ko-KR" sz="1200" dirty="0">
                <a:sym typeface="Wingdings" panose="05000000000000000000" pitchFamily="2" charset="2"/>
              </a:rPr>
              <a:t>LIS</a:t>
            </a:r>
            <a:r>
              <a:rPr lang="ko-KR" altLang="en-US" sz="1200" dirty="0">
                <a:sym typeface="Wingdings" panose="05000000000000000000" pitchFamily="2" charset="2"/>
              </a:rPr>
              <a:t>가 정확히는 </a:t>
            </a:r>
            <a:r>
              <a:rPr lang="en-US" altLang="ko-KR" sz="1200" dirty="0"/>
              <a:t>Monotone Queue</a:t>
            </a:r>
            <a:r>
              <a:rPr lang="ko-KR" altLang="en-US" sz="1200" dirty="0"/>
              <a:t>를 사용하는 </a:t>
            </a:r>
            <a:r>
              <a:rPr lang="en-US" altLang="ko-KR" sz="1200" dirty="0"/>
              <a:t>3)</a:t>
            </a:r>
            <a:r>
              <a:rPr lang="ko-KR" altLang="en-US" sz="1200" dirty="0"/>
              <a:t>방식으로 동작합니다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이 알고리즘을 사용할 때는 반드시 </a:t>
            </a:r>
            <a:r>
              <a:rPr lang="en-US" altLang="ko-KR" sz="1200" dirty="0"/>
              <a:t>Monotone Queue</a:t>
            </a:r>
            <a:r>
              <a:rPr lang="ko-KR" altLang="en-US" sz="1200" dirty="0"/>
              <a:t>는 단조 수열</a:t>
            </a:r>
            <a:r>
              <a:rPr lang="en-US" altLang="ko-KR" sz="1200" dirty="0"/>
              <a:t>(</a:t>
            </a:r>
            <a:r>
              <a:rPr lang="ko-KR" altLang="en-US" sz="1200" dirty="0"/>
              <a:t>증가 또는 감소</a:t>
            </a:r>
            <a:r>
              <a:rPr lang="en-US" altLang="ko-KR" sz="1200" dirty="0"/>
              <a:t>)</a:t>
            </a:r>
            <a:r>
              <a:rPr lang="ko-KR" altLang="en-US" sz="1200" dirty="0"/>
              <a:t>이어야 합니다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이를 통해 부분 문제 최적화</a:t>
            </a:r>
            <a:r>
              <a:rPr lang="en-US" altLang="ko-KR" sz="1200" dirty="0"/>
              <a:t>(</a:t>
            </a:r>
            <a:r>
              <a:rPr lang="ko-KR" altLang="en-US" sz="1200" dirty="0"/>
              <a:t>이진탐색 같은 것들</a:t>
            </a:r>
            <a:r>
              <a:rPr lang="en-US" altLang="ko-KR" sz="1200" dirty="0"/>
              <a:t>)</a:t>
            </a:r>
            <a:r>
              <a:rPr lang="ko-KR" altLang="en-US" sz="1200" dirty="0"/>
              <a:t>를 진행하여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복잡도를 제곱식보다 줄여줍니다</a:t>
            </a:r>
            <a:r>
              <a:rPr lang="en-US" altLang="ko-KR" sz="1200" dirty="0"/>
              <a:t>.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398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40D9-04D3-6131-22C9-A9504928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DP</a:t>
            </a:r>
            <a:r>
              <a:rPr lang="ko-KR" altLang="en-US" dirty="0"/>
              <a:t> 최적화 기법 </a:t>
            </a:r>
            <a:r>
              <a:rPr lang="en-US" altLang="ko-KR" dirty="0"/>
              <a:t>9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E05F1-ECF1-BE4F-DC23-45EBB799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4891"/>
          </a:xfrm>
        </p:spPr>
        <p:txBody>
          <a:bodyPr/>
          <a:lstStyle/>
          <a:p>
            <a:r>
              <a:rPr lang="en-US" altLang="ko-KR" sz="1200" dirty="0"/>
              <a:t>4). Knuth Optimization : DP</a:t>
            </a:r>
            <a:r>
              <a:rPr lang="ko-KR" altLang="en-US" sz="1200" dirty="0"/>
              <a:t>알고리즘 중에서 </a:t>
            </a:r>
            <a:r>
              <a:rPr lang="en-US" altLang="ko-KR" sz="1200" dirty="0"/>
              <a:t>O(n^3)</a:t>
            </a:r>
            <a:r>
              <a:rPr lang="ko-KR" altLang="en-US" sz="1200" dirty="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점화식이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 = Min{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][k] + DP[k + 1][j] + C[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 | k &lt;-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 j } </a:t>
            </a:r>
            <a:r>
              <a:rPr lang="ko-KR" altLang="en-US" sz="1200" dirty="0"/>
              <a:t>이고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특정 조건 </a:t>
            </a:r>
            <a:r>
              <a:rPr lang="en-US" altLang="ko-KR" sz="1200" dirty="0"/>
              <a:t>: </a:t>
            </a:r>
            <a:r>
              <a:rPr lang="en-US" altLang="ko-KR" sz="1200" dirty="0">
                <a:sym typeface="Wingdings" panose="05000000000000000000" pitchFamily="2" charset="2"/>
              </a:rPr>
              <a:t>C[a][c] + C[b][d] ≤ C[a][d] + C[b][c] , a ≤ b ≤ c ≤ d (</a:t>
            </a:r>
            <a:r>
              <a:rPr lang="ko-KR" altLang="en-US" sz="1200" dirty="0">
                <a:sym typeface="Wingdings" panose="05000000000000000000" pitchFamily="2" charset="2"/>
              </a:rPr>
              <a:t>사각 부등식</a:t>
            </a:r>
            <a:r>
              <a:rPr lang="en-US" altLang="ko-KR" sz="1200" dirty="0"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C[b][c] ≤ C[a][d] (</a:t>
            </a:r>
            <a:r>
              <a:rPr lang="ko-KR" altLang="en-US" sz="1200" dirty="0">
                <a:sym typeface="Wingdings" panose="05000000000000000000" pitchFamily="2" charset="2"/>
              </a:rPr>
              <a:t>이를 단조성 이라 표현합니다</a:t>
            </a:r>
            <a:r>
              <a:rPr lang="en-US" altLang="ko-KR" sz="1200" dirty="0">
                <a:sym typeface="Wingdings" panose="05000000000000000000" pitchFamily="2" charset="2"/>
              </a:rPr>
              <a:t>.) </a:t>
            </a:r>
            <a:r>
              <a:rPr lang="ko-KR" altLang="en-US" sz="1200" dirty="0">
                <a:sym typeface="Wingdings" panose="05000000000000000000" pitchFamily="2" charset="2"/>
              </a:rPr>
              <a:t>을 만족하면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O(n^2)</a:t>
            </a:r>
            <a:r>
              <a:rPr lang="ko-KR" altLang="en-US" sz="1200" dirty="0">
                <a:sym typeface="Wingdings" panose="05000000000000000000" pitchFamily="2" charset="2"/>
              </a:rPr>
              <a:t>으로 최적화하는 기법입니다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dirty="0"/>
              <a:t>이 방법은 주로 최적 이진 트리와 같은 방식의 문제에서 사용됩니다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특정조건의 단조성과 사각 부등식은 중앙 계산이 중복 계산이라는 것을</a:t>
            </a:r>
            <a:r>
              <a:rPr lang="en-US" altLang="ko-KR" sz="1200" dirty="0"/>
              <a:t> </a:t>
            </a:r>
            <a:r>
              <a:rPr lang="ko-KR" altLang="en-US" sz="1200" dirty="0"/>
              <a:t>의미하고</a:t>
            </a:r>
            <a:r>
              <a:rPr lang="en-US" altLang="ko-KR" sz="1200" dirty="0"/>
              <a:t>,</a:t>
            </a:r>
            <a:r>
              <a:rPr lang="ko-KR" altLang="en-US" sz="1200" dirty="0"/>
              <a:t> 이 들을 생략하여 최적화하는 방법이라 볼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추가로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Garsia-Wachs</a:t>
            </a:r>
            <a:r>
              <a:rPr lang="en-US" altLang="ko-KR" sz="1200" dirty="0"/>
              <a:t> algorithm</a:t>
            </a:r>
            <a:r>
              <a:rPr lang="ko-KR" altLang="en-US" sz="1200" dirty="0"/>
              <a:t>은 최적 이진 트리문제를 </a:t>
            </a:r>
            <a:r>
              <a:rPr lang="en-US" altLang="ko-KR" sz="1200" dirty="0"/>
              <a:t>O(</a:t>
            </a:r>
            <a:r>
              <a:rPr lang="en-US" altLang="ko-KR" sz="1200" dirty="0" err="1"/>
              <a:t>nlogn</a:t>
            </a:r>
            <a:r>
              <a:rPr lang="en-US" altLang="ko-KR" sz="1200" dirty="0"/>
              <a:t>)</a:t>
            </a:r>
            <a:r>
              <a:rPr lang="ko-KR" altLang="en-US" sz="1200" dirty="0"/>
              <a:t>로 푸는 방법을 제공합니다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Hu - Shing algorithm</a:t>
            </a:r>
            <a:r>
              <a:rPr lang="ko-KR" altLang="en-US" sz="1200" dirty="0"/>
              <a:t>은 연쇄행렬 곱셈문제를 </a:t>
            </a:r>
            <a:r>
              <a:rPr lang="en-US" altLang="ko-KR" sz="1200" dirty="0"/>
              <a:t>O(</a:t>
            </a:r>
            <a:r>
              <a:rPr lang="en-US" altLang="ko-KR" sz="1200" dirty="0" err="1"/>
              <a:t>nlogn</a:t>
            </a:r>
            <a:r>
              <a:rPr lang="en-US" altLang="ko-KR" sz="1200" dirty="0"/>
              <a:t>)</a:t>
            </a:r>
            <a:r>
              <a:rPr lang="ko-KR" altLang="en-US" sz="1200" dirty="0"/>
              <a:t>로 푸는 방법을 제공합니다</a:t>
            </a:r>
            <a:r>
              <a:rPr lang="en-US" altLang="ko-KR" sz="1200" dirty="0"/>
              <a:t>. (</a:t>
            </a:r>
            <a:r>
              <a:rPr lang="ko-KR" altLang="en-US" sz="1200" dirty="0"/>
              <a:t>백준 루비</a:t>
            </a:r>
            <a:r>
              <a:rPr lang="en-US" altLang="ko-KR" sz="1200" dirty="0"/>
              <a:t>-18237)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5). Lagrange Optimization : DP</a:t>
            </a:r>
            <a:r>
              <a:rPr lang="ko-KR" altLang="en-US" sz="1200" dirty="0">
                <a:sym typeface="Wingdings" panose="05000000000000000000" pitchFamily="2" charset="2"/>
              </a:rPr>
              <a:t>알고리즘 중에서 </a:t>
            </a:r>
            <a:r>
              <a:rPr lang="en-US" altLang="ko-KR" sz="1200" dirty="0">
                <a:sym typeface="Wingdings" panose="05000000000000000000" pitchFamily="2" charset="2"/>
              </a:rPr>
              <a:t>O(kn^2)</a:t>
            </a:r>
            <a:r>
              <a:rPr lang="ko-KR" altLang="en-US" sz="1200" dirty="0">
                <a:sym typeface="Wingdings" panose="05000000000000000000" pitchFamily="2" charset="2"/>
              </a:rPr>
              <a:t>에 해당하고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점화식이 </a:t>
            </a:r>
            <a:r>
              <a:rPr lang="en-US" altLang="ko-KR" sz="1200" dirty="0">
                <a:sym typeface="Wingdings" panose="05000000000000000000" pitchFamily="2" charset="2"/>
              </a:rPr>
              <a:t>DP[</a:t>
            </a:r>
            <a:r>
              <a:rPr lang="en-US" altLang="ko-KR" sz="1200" dirty="0" err="1">
                <a:sym typeface="Wingdings" panose="05000000000000000000" pitchFamily="2" charset="2"/>
              </a:rPr>
              <a:t>i</a:t>
            </a:r>
            <a:r>
              <a:rPr lang="en-US" altLang="ko-KR" sz="1200" dirty="0">
                <a:sym typeface="Wingdings" panose="05000000000000000000" pitchFamily="2" charset="2"/>
              </a:rPr>
              <a:t>][j] = Min{DP[</a:t>
            </a:r>
            <a:r>
              <a:rPr lang="en-US" altLang="ko-KR" sz="1200" dirty="0" err="1">
                <a:sym typeface="Wingdings" panose="05000000000000000000" pitchFamily="2" charset="2"/>
              </a:rPr>
              <a:t>i</a:t>
            </a:r>
            <a:r>
              <a:rPr lang="en-US" altLang="ko-KR" sz="1200" dirty="0">
                <a:sym typeface="Wingdings" panose="05000000000000000000" pitchFamily="2" charset="2"/>
              </a:rPr>
              <a:t> - 1][k] + C[k + 1][j] | k &lt;- 1 ~ j } </a:t>
            </a:r>
            <a:r>
              <a:rPr lang="ko-KR" altLang="en-US" sz="1200" dirty="0">
                <a:sym typeface="Wingdings" panose="05000000000000000000" pitchFamily="2" charset="2"/>
              </a:rPr>
              <a:t>이고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ko-KR" altLang="en-US" sz="1200" dirty="0">
                <a:sym typeface="Wingdings" panose="05000000000000000000" pitchFamily="2" charset="2"/>
              </a:rPr>
              <a:t>특정 조건 </a:t>
            </a:r>
            <a:r>
              <a:rPr lang="en-US" altLang="ko-KR" sz="1200" dirty="0">
                <a:sym typeface="Wingdings" panose="05000000000000000000" pitchFamily="2" charset="2"/>
              </a:rPr>
              <a:t>: DP[x][n] (f(x)</a:t>
            </a:r>
            <a:r>
              <a:rPr lang="ko-KR" altLang="en-US" sz="1200" dirty="0">
                <a:sym typeface="Wingdings" panose="05000000000000000000" pitchFamily="2" charset="2"/>
              </a:rPr>
              <a:t>처럼 함수로 배열을 본다면</a:t>
            </a:r>
            <a:r>
              <a:rPr lang="en-US" altLang="ko-KR" sz="1200" dirty="0"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ym typeface="Wingdings" panose="05000000000000000000" pitchFamily="2" charset="2"/>
              </a:rPr>
              <a:t>함수가 볼록함 을 만족하면</a:t>
            </a:r>
            <a:r>
              <a:rPr lang="en-US" altLang="ko-KR" sz="1200" dirty="0">
                <a:sym typeface="Wingdings" panose="05000000000000000000" pitchFamily="2" charset="2"/>
              </a:rPr>
              <a:t>, O(n^2logk)</a:t>
            </a:r>
            <a:r>
              <a:rPr lang="ko-KR" altLang="en-US" sz="1200" dirty="0">
                <a:sym typeface="Wingdings" panose="05000000000000000000" pitchFamily="2" charset="2"/>
              </a:rPr>
              <a:t>으로 최적화 하는 방법입니다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/>
              <a:t>6). Slope Trick : DP</a:t>
            </a:r>
            <a:r>
              <a:rPr lang="ko-KR" altLang="en-US" sz="1200" dirty="0"/>
              <a:t>알고리즘에서 최소비용 최대유량 </a:t>
            </a:r>
            <a:r>
              <a:rPr lang="en-US" altLang="ko-KR" sz="1200" dirty="0"/>
              <a:t>MCMF</a:t>
            </a:r>
            <a:r>
              <a:rPr lang="ko-KR" altLang="en-US" sz="1200" dirty="0"/>
              <a:t>문제를 </a:t>
            </a:r>
            <a:r>
              <a:rPr lang="en-US" altLang="ko-KR" sz="1200" dirty="0"/>
              <a:t>DP</a:t>
            </a:r>
            <a:r>
              <a:rPr lang="ko-KR" altLang="en-US" sz="1200" dirty="0"/>
              <a:t>로 최적화하여 풀 때 사용하는 방법으로 방법론적인 개념이고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특정한 복잡도나 조건을 정하지 않고 해당 기법의 관념을 사용하여 최적화하는 것이 핵심입니다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기울기는 함수의 변화량으로 이 변화량을 이용하여 문제를 간략화 하고</a:t>
            </a:r>
            <a:r>
              <a:rPr lang="en-US" altLang="ko-KR" sz="1200" dirty="0"/>
              <a:t>,</a:t>
            </a:r>
            <a:r>
              <a:rPr lang="ko-KR" altLang="en-US" sz="1200" dirty="0"/>
              <a:t> 이 과정에서 중복된 계산 또는 적용가능한 최적화 기법을 발견하고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이를 적용하여 최적화 하는 방법입니다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71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A5C8-DDC9-7124-39E3-61B3C6BC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DP</a:t>
            </a:r>
            <a:r>
              <a:rPr lang="ko-KR" altLang="en-US" dirty="0"/>
              <a:t> 최적화 기법 </a:t>
            </a:r>
            <a:r>
              <a:rPr lang="en-US" altLang="ko-KR" dirty="0"/>
              <a:t>9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40EC7-C6E2-8AEB-0038-DB75A94A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215"/>
          </a:xfrm>
        </p:spPr>
        <p:txBody>
          <a:bodyPr/>
          <a:lstStyle/>
          <a:p>
            <a:r>
              <a:rPr lang="en-US" altLang="ko-KR" sz="1200" dirty="0"/>
              <a:t>7). </a:t>
            </a:r>
            <a:r>
              <a:rPr lang="en-US" altLang="ko-KR" sz="1200" dirty="0" err="1"/>
              <a:t>Hirschburg's</a:t>
            </a:r>
            <a:r>
              <a:rPr lang="en-US" altLang="ko-KR" sz="1200" dirty="0"/>
              <a:t> Algorithm : DP</a:t>
            </a:r>
            <a:r>
              <a:rPr lang="ko-KR" altLang="en-US" sz="1200" dirty="0"/>
              <a:t>알고리즘 중에서 </a:t>
            </a:r>
            <a:r>
              <a:rPr lang="en-US" altLang="ko-KR" sz="1200" dirty="0"/>
              <a:t>O(nm)</a:t>
            </a:r>
            <a:r>
              <a:rPr lang="ko-KR" altLang="en-US" sz="1200" dirty="0"/>
              <a:t>의 </a:t>
            </a:r>
            <a:r>
              <a:rPr lang="en-US" altLang="ko-KR" sz="1200" dirty="0"/>
              <a:t>“</a:t>
            </a:r>
            <a:r>
              <a:rPr lang="ko-KR" altLang="en-US" sz="1200" dirty="0"/>
              <a:t>공간 복잡도</a:t>
            </a:r>
            <a:r>
              <a:rPr lang="en-US" altLang="ko-KR" sz="1200" dirty="0"/>
              <a:t>”</a:t>
            </a:r>
            <a:r>
              <a:rPr lang="ko-KR" altLang="en-US" sz="1200" dirty="0"/>
              <a:t>를 가지고</a:t>
            </a:r>
            <a:r>
              <a:rPr lang="en-US" altLang="ko-KR" sz="1200" dirty="0"/>
              <a:t>, </a:t>
            </a:r>
            <a:r>
              <a:rPr lang="ko-KR" altLang="en-US" sz="1200" dirty="0"/>
              <a:t>점화식이</a:t>
            </a:r>
            <a:r>
              <a:rPr lang="en-US" altLang="ko-KR" sz="1200" dirty="0"/>
              <a:t>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 = Min(DP[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- 1][j],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 - 1]) + C[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</a:t>
            </a:r>
            <a:r>
              <a:rPr lang="ko-KR" altLang="en-US" sz="1200" dirty="0"/>
              <a:t>이면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O(n + m)</a:t>
            </a:r>
            <a:r>
              <a:rPr lang="ko-KR" altLang="en-US" sz="1200" dirty="0"/>
              <a:t>의 공간 복잡도로 최적화하는 기법입니다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해당 알고리즘은 </a:t>
            </a:r>
            <a:r>
              <a:rPr lang="ko-KR" altLang="en-US" sz="1200" dirty="0" err="1"/>
              <a:t>공간복잡도를</a:t>
            </a:r>
            <a:r>
              <a:rPr lang="ko-KR" altLang="en-US" sz="1200" dirty="0"/>
              <a:t> 줄이는 방법이기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중요하게 다루고 있지는 않지만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LCS</a:t>
            </a:r>
            <a:r>
              <a:rPr lang="ko-KR" altLang="en-US" sz="1200" dirty="0"/>
              <a:t>등에서 효율적인 메모리 관리를 가능케하여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배워두면</a:t>
            </a:r>
            <a:r>
              <a:rPr lang="ko-KR" altLang="en-US" sz="1200" dirty="0"/>
              <a:t> 괜찮을 기법에 속합니다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우리가 흔히 </a:t>
            </a:r>
            <a:r>
              <a:rPr lang="en-US" altLang="ko-KR" sz="1200" dirty="0"/>
              <a:t>O(nm)</a:t>
            </a:r>
            <a:r>
              <a:rPr lang="ko-KR" altLang="en-US" sz="1200" dirty="0"/>
              <a:t>에 대해서 </a:t>
            </a:r>
            <a:r>
              <a:rPr lang="en-US" altLang="ko-KR" sz="1200" dirty="0"/>
              <a:t>O(m)</a:t>
            </a:r>
            <a:r>
              <a:rPr lang="ko-KR" altLang="en-US" sz="1200" dirty="0"/>
              <a:t>으로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배열을 만드는 것을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배열로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토글링</a:t>
            </a:r>
            <a:r>
              <a:rPr lang="en-US" altLang="ko-KR" sz="1200" dirty="0"/>
              <a:t>”(</a:t>
            </a:r>
            <a:r>
              <a:rPr lang="ko-KR" altLang="en-US" sz="1200" dirty="0"/>
              <a:t>나는 스와핑이라 부름</a:t>
            </a:r>
            <a:r>
              <a:rPr lang="en-US" altLang="ko-KR" sz="1200" dirty="0"/>
              <a:t>)</a:t>
            </a:r>
            <a:r>
              <a:rPr lang="ko-KR" altLang="en-US" sz="1200" dirty="0"/>
              <a:t>을 거쳐서 하는 경우가 잦은데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문제는 </a:t>
            </a:r>
            <a:r>
              <a:rPr lang="ko-KR" altLang="en-US" sz="1200" dirty="0" err="1"/>
              <a:t>토글링은</a:t>
            </a:r>
            <a:r>
              <a:rPr lang="ko-KR" altLang="en-US" sz="1200" dirty="0"/>
              <a:t> 이전 데이터를 버리면서 최적화 하기에 값을 역 추적 할 수는 없습니다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그저 마지막 결과 도출만 가능하죠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 알고리즘은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배열을 사용하면서도 역추적을 가능하게 합니다</a:t>
            </a:r>
            <a:r>
              <a:rPr lang="en-US" altLang="ko-KR" sz="1200" dirty="0"/>
              <a:t>. ( </a:t>
            </a:r>
            <a:r>
              <a:rPr lang="ko-KR" altLang="en-US" sz="1200" dirty="0"/>
              <a:t>분할정복을 사용하여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logm</a:t>
            </a:r>
            <a:r>
              <a:rPr lang="ko-KR" altLang="en-US" sz="1200" dirty="0"/>
              <a:t>의 무한 합</a:t>
            </a:r>
            <a:r>
              <a:rPr lang="en-US" altLang="ko-KR" sz="1200" dirty="0"/>
              <a:t>)m + </a:t>
            </a:r>
            <a:r>
              <a:rPr lang="ko-KR" altLang="en-US" sz="1200" dirty="0"/>
              <a:t>결과 값 </a:t>
            </a:r>
            <a:r>
              <a:rPr lang="en-US" altLang="ko-KR" sz="1200" dirty="0"/>
              <a:t>n = m + n )</a:t>
            </a:r>
          </a:p>
          <a:p>
            <a:r>
              <a:rPr lang="en-US" altLang="ko-KR" sz="1200" dirty="0"/>
              <a:t>8). Circular LCS : </a:t>
            </a:r>
            <a:r>
              <a:rPr lang="ko-KR" altLang="en-US" sz="1200" dirty="0"/>
              <a:t>최장 공통 부분 수열 </a:t>
            </a:r>
            <a:r>
              <a:rPr lang="en-US" altLang="ko-KR" sz="1200" dirty="0"/>
              <a:t>LCS</a:t>
            </a:r>
            <a:r>
              <a:rPr lang="ko-KR" altLang="en-US" sz="1200" dirty="0"/>
              <a:t>를 찾는 알고리즘에서 두 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와 </a:t>
            </a:r>
            <a:r>
              <a:rPr lang="en-US" altLang="ko-KR" sz="1200" dirty="0"/>
              <a:t>T</a:t>
            </a:r>
            <a:r>
              <a:rPr lang="ko-KR" altLang="en-US" sz="1200" dirty="0"/>
              <a:t>가 주어질 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두 문자열의 공통 매칭 부분을 빠르게 찾는 알고리즘 입니다</a:t>
            </a:r>
            <a:r>
              <a:rPr lang="en-US" altLang="ko-KR" sz="1200" dirty="0"/>
              <a:t>. ( </a:t>
            </a:r>
            <a:r>
              <a:rPr lang="ko-KR" altLang="en-US" sz="1200" dirty="0"/>
              <a:t>기본 </a:t>
            </a:r>
            <a:r>
              <a:rPr lang="en-US" altLang="ko-KR" sz="1200" dirty="0"/>
              <a:t>LCS</a:t>
            </a:r>
            <a:r>
              <a:rPr lang="ko-KR" altLang="en-US" sz="1200" dirty="0"/>
              <a:t>의 복잡도는 </a:t>
            </a:r>
            <a:r>
              <a:rPr lang="en-US" altLang="ko-KR" sz="1200" dirty="0"/>
              <a:t>O(|S||T|) )</a:t>
            </a:r>
            <a:br>
              <a:rPr lang="en-US" altLang="ko-KR" sz="1200" dirty="0"/>
            </a:b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만약</a:t>
            </a:r>
            <a:r>
              <a:rPr lang="en-US" altLang="ko-KR" sz="1200" dirty="0"/>
              <a:t>, S</a:t>
            </a:r>
            <a:r>
              <a:rPr lang="ko-KR" altLang="en-US" sz="1200" dirty="0"/>
              <a:t>가 선형 귀환 가능 문자열일 때는 </a:t>
            </a:r>
            <a:r>
              <a:rPr lang="ko-KR" altLang="en-US" sz="1200" dirty="0" err="1"/>
              <a:t>쉬프트</a:t>
            </a:r>
            <a:r>
              <a:rPr lang="ko-KR" altLang="en-US" sz="1200" dirty="0"/>
              <a:t> 횟수까지 하여 </a:t>
            </a:r>
            <a:r>
              <a:rPr lang="en-US" altLang="ko-KR" sz="1200" dirty="0"/>
              <a:t>O(|S|^2|T|)</a:t>
            </a:r>
            <a:r>
              <a:rPr lang="ko-KR" altLang="en-US" sz="1200" dirty="0"/>
              <a:t>가 되는데 이를 줄여주는 최적화 기법입니다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I). bitmask</a:t>
            </a:r>
            <a:r>
              <a:rPr lang="ko-KR" altLang="en-US" sz="1200" dirty="0"/>
              <a:t>를 사용한 </a:t>
            </a:r>
            <a:r>
              <a:rPr lang="en-US" altLang="ko-KR" sz="1200" dirty="0" err="1"/>
              <a:t>Bitap</a:t>
            </a:r>
            <a:r>
              <a:rPr lang="en-US" altLang="ko-KR" sz="1200" dirty="0"/>
              <a:t> algorithm </a:t>
            </a:r>
            <a:r>
              <a:rPr lang="ko-KR" altLang="en-US" sz="1200" dirty="0"/>
              <a:t>이 있습니다</a:t>
            </a:r>
            <a:r>
              <a:rPr lang="en-US" altLang="ko-KR" sz="1200" dirty="0"/>
              <a:t>. II).</a:t>
            </a:r>
            <a:r>
              <a:rPr lang="ko-KR" altLang="en-US" sz="1200" dirty="0"/>
              <a:t> 분할정복을 사용하여 </a:t>
            </a:r>
            <a:r>
              <a:rPr lang="en-US" altLang="ko-KR" sz="1200" dirty="0"/>
              <a:t>O(</a:t>
            </a:r>
            <a:r>
              <a:rPr lang="en-US" altLang="ko-KR" sz="1200" dirty="0" err="1"/>
              <a:t>nmlogn</a:t>
            </a:r>
            <a:r>
              <a:rPr lang="en-US" altLang="ko-KR" sz="1200" dirty="0"/>
              <a:t>)</a:t>
            </a:r>
            <a:r>
              <a:rPr lang="ko-KR" altLang="en-US" sz="1200" dirty="0"/>
              <a:t>으로 최적화 가능합니다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II). </a:t>
            </a:r>
            <a:r>
              <a:rPr lang="en-US" altLang="ko-KR" sz="1200" dirty="0" err="1"/>
              <a:t>Quardratic</a:t>
            </a:r>
            <a:r>
              <a:rPr lang="en-US" altLang="ko-KR" sz="1200" dirty="0"/>
              <a:t> Ad-hoc </a:t>
            </a:r>
            <a:r>
              <a:rPr lang="ko-KR" altLang="en-US" sz="1200" dirty="0"/>
              <a:t>이 있습니다</a:t>
            </a:r>
            <a:r>
              <a:rPr lang="en-US" altLang="ko-KR" sz="1200" dirty="0"/>
              <a:t>. ( O(nm)</a:t>
            </a:r>
            <a:r>
              <a:rPr lang="ko-KR" altLang="en-US" sz="1200" dirty="0"/>
              <a:t>로 해결해주지만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일반화가 불가능 한 방법입니다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LCS</a:t>
            </a:r>
            <a:r>
              <a:rPr lang="ko-KR" altLang="en-US" sz="1200" dirty="0"/>
              <a:t>전용 방법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9). Dynamic Tree DP : </a:t>
            </a:r>
            <a:r>
              <a:rPr lang="ko-KR" altLang="en-US" sz="1200" dirty="0"/>
              <a:t>트리형태</a:t>
            </a:r>
            <a:r>
              <a:rPr lang="en-US" altLang="ko-KR" sz="1200" dirty="0"/>
              <a:t>(</a:t>
            </a:r>
            <a:r>
              <a:rPr lang="ko-KR" altLang="en-US" sz="1200" dirty="0"/>
              <a:t>비선형</a:t>
            </a:r>
            <a:r>
              <a:rPr lang="en-US" altLang="ko-KR" sz="1200" dirty="0"/>
              <a:t>)</a:t>
            </a:r>
            <a:r>
              <a:rPr lang="ko-KR" altLang="en-US" sz="1200" dirty="0"/>
              <a:t>자료구조에서 </a:t>
            </a:r>
            <a:r>
              <a:rPr lang="en-US" altLang="ko-KR" sz="1200" dirty="0"/>
              <a:t>DP</a:t>
            </a:r>
            <a:r>
              <a:rPr lang="ko-KR" altLang="en-US" sz="1200" dirty="0"/>
              <a:t>알고리즘을 적용하여 최적화하는 방법입니다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6)</a:t>
            </a:r>
            <a:r>
              <a:rPr lang="ko-KR" altLang="en-US" sz="1200" dirty="0"/>
              <a:t>처럼 특정한 조건과 결과가 존재하지 않고</a:t>
            </a:r>
            <a:r>
              <a:rPr lang="en-US" altLang="ko-KR" sz="1200" dirty="0"/>
              <a:t>, HLD(</a:t>
            </a:r>
            <a:r>
              <a:rPr lang="ko-KR" altLang="en-US" sz="1200" dirty="0"/>
              <a:t>트리 동적 쿼리 알고리즘 중 하나</a:t>
            </a:r>
            <a:r>
              <a:rPr lang="en-US" altLang="ko-KR" sz="1200" dirty="0"/>
              <a:t>) </a:t>
            </a:r>
            <a:r>
              <a:rPr lang="ko-KR" altLang="en-US" sz="1200" dirty="0"/>
              <a:t>가 가능한 트리에서 </a:t>
            </a:r>
            <a:r>
              <a:rPr lang="en-US" altLang="ko-KR" sz="1200" dirty="0"/>
              <a:t>Heavy-edge</a:t>
            </a:r>
            <a:r>
              <a:rPr lang="ko-KR" altLang="en-US" sz="1200" dirty="0"/>
              <a:t>를 따라 분할 될 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Light-edge</a:t>
            </a:r>
            <a:r>
              <a:rPr lang="ko-KR" altLang="en-US" sz="1200" dirty="0"/>
              <a:t>의 </a:t>
            </a:r>
            <a:r>
              <a:rPr lang="en-US" altLang="ko-KR" sz="1200" dirty="0"/>
              <a:t>DP</a:t>
            </a:r>
            <a:r>
              <a:rPr lang="ko-KR" altLang="en-US" sz="1200" dirty="0"/>
              <a:t>값을 모으면서 최적화 하는데</a:t>
            </a:r>
            <a:r>
              <a:rPr lang="en-US" altLang="ko-KR" sz="1200" dirty="0"/>
              <a:t>,</a:t>
            </a:r>
            <a:r>
              <a:rPr lang="ko-KR" altLang="en-US" sz="1200" dirty="0"/>
              <a:t> 이 때</a:t>
            </a:r>
            <a:r>
              <a:rPr lang="en-US" altLang="ko-KR" sz="1200" dirty="0"/>
              <a:t> DP</a:t>
            </a:r>
            <a:r>
              <a:rPr lang="ko-KR" altLang="en-US" sz="1200" dirty="0"/>
              <a:t>점화식을 사용하여 빠르게 값을 모으는 방식입니다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69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02BB-B0AF-6FB8-3B0A-02EAF9A2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5507D-4E89-6C3F-3D67-E8DAE435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동적 계획법</a:t>
            </a:r>
            <a:r>
              <a:rPr lang="en-US" altLang="ko-KR" sz="1600" dirty="0"/>
              <a:t>(DP)</a:t>
            </a:r>
            <a:r>
              <a:rPr lang="ko-KR" altLang="en-US" sz="1600" dirty="0"/>
              <a:t>은 다이나믹 프로그래밍이라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최적화에 분류되는 알고리즘입니다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DP</a:t>
            </a:r>
            <a:r>
              <a:rPr lang="ko-KR" altLang="en-US" sz="1600" dirty="0"/>
              <a:t>알고리즘은 점화 수열식으로 해결 가능 한 문제를 저장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메모이제이션</a:t>
            </a:r>
            <a:r>
              <a:rPr lang="en-US" altLang="ko-KR" sz="1600" dirty="0"/>
              <a:t>)</a:t>
            </a:r>
            <a:r>
              <a:rPr lang="ko-KR" altLang="en-US" sz="1600" dirty="0"/>
              <a:t>하면서 식을 확장하여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최종 결과 까지 도달하는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점화 수열식으로 치환 가능한 문제는 </a:t>
            </a:r>
            <a:r>
              <a:rPr lang="en-US" altLang="ko-KR" sz="1600" dirty="0"/>
              <a:t>DP</a:t>
            </a:r>
            <a:r>
              <a:rPr lang="ko-KR" altLang="en-US" sz="1600" dirty="0"/>
              <a:t>알고리즘으로 가능한가</a:t>
            </a:r>
            <a:r>
              <a:rPr lang="en-US" altLang="ko-KR" sz="1600" dirty="0"/>
              <a:t>? - Yes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문제가 점화 수열식으로 치환 가능한가</a:t>
            </a:r>
            <a:r>
              <a:rPr lang="en-US" altLang="ko-KR" sz="1600" dirty="0"/>
              <a:t>? &lt;- </a:t>
            </a:r>
            <a:r>
              <a:rPr lang="ko-KR" altLang="en-US" sz="1600" dirty="0"/>
              <a:t>이게 핵심이 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먼저</a:t>
            </a:r>
            <a:r>
              <a:rPr lang="en-US" altLang="ko-KR" sz="1600" dirty="0"/>
              <a:t>, DP</a:t>
            </a:r>
            <a:r>
              <a:rPr lang="ko-KR" altLang="en-US" sz="1600" dirty="0"/>
              <a:t>방식으로 푸는 문제들의 공통점들을 살펴봅시다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가장 기본적인 문제로 피보나치 수열이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피보나치 수열의 점화식은 </a:t>
            </a:r>
            <a:r>
              <a:rPr lang="en-US" altLang="ko-KR" sz="1600" dirty="0"/>
              <a:t>a_(n+1) = a_(n) + a(n-1) 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DP</a:t>
            </a:r>
            <a:r>
              <a:rPr lang="ko-KR" altLang="en-US" sz="1600" dirty="0"/>
              <a:t>로 해당 문제를 풀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이는 가장 기본적인 </a:t>
            </a:r>
            <a:r>
              <a:rPr lang="en-US" altLang="ko-KR" sz="1600" dirty="0"/>
              <a:t>DP</a:t>
            </a:r>
            <a:r>
              <a:rPr lang="ko-KR" altLang="en-US" sz="1600" dirty="0"/>
              <a:t>문제로 꼽힙니다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0F45A-CE37-4AAE-2291-6E576F49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피보나치 수열</a:t>
            </a:r>
            <a:r>
              <a:rPr lang="en-US" altLang="ko-KR" dirty="0"/>
              <a:t>(DP)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DD7CA-14C1-7C5F-AA68-AC5377EC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931920" cy="3748193"/>
          </a:xfrm>
        </p:spPr>
        <p:txBody>
          <a:bodyPr/>
          <a:lstStyle/>
          <a:p>
            <a:pPr algn="ctr"/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D8F01E-4400-56E7-32EA-C99E3B12C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altLang="ko-KR" dirty="0"/>
              <a:t>Haskell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97DB8-7C3C-7B12-BFFD-699267C0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24" y="2573992"/>
            <a:ext cx="3105232" cy="3163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4D4FC-5DE6-5878-4E10-6A2DDA40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29" y="2733578"/>
            <a:ext cx="512516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866-5B1B-240F-61D9-CF3C9196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C5C5-8F8C-C633-189D-DF5D369C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최장 증가 부분 수열</a:t>
            </a:r>
            <a:r>
              <a:rPr lang="en-US" altLang="ko-KR" sz="1600" dirty="0"/>
              <a:t>(LIS)</a:t>
            </a:r>
            <a:r>
              <a:rPr lang="ko-KR" altLang="en-US" sz="1600" dirty="0"/>
              <a:t>문제는 대표적인 </a:t>
            </a:r>
            <a:r>
              <a:rPr lang="en-US" altLang="ko-KR" sz="1600" dirty="0"/>
              <a:t>DP</a:t>
            </a:r>
            <a:r>
              <a:rPr lang="ko-KR" altLang="en-US" sz="1600" dirty="0"/>
              <a:t>유형 문제로 내용은 다음과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어떤 수열이 주어 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부분 수열이 증가 수열 이면서</a:t>
            </a:r>
            <a:r>
              <a:rPr lang="en-US" altLang="ko-KR" sz="1600" dirty="0"/>
              <a:t>, </a:t>
            </a:r>
            <a:r>
              <a:rPr lang="ko-KR" altLang="en-US" sz="1600" dirty="0"/>
              <a:t>길이가 가장 긴 수열을 알아내는 문제입니다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수열 </a:t>
            </a:r>
            <a:r>
              <a:rPr lang="en-US" altLang="ko-KR" sz="1600" dirty="0"/>
              <a:t>A = {10, 20, 10, 30, 20, 50}</a:t>
            </a:r>
            <a:r>
              <a:rPr lang="ko-KR" altLang="en-US" sz="1600" dirty="0"/>
              <a:t>일 때</a:t>
            </a:r>
            <a:r>
              <a:rPr lang="en-US" altLang="ko-KR" sz="1600" dirty="0"/>
              <a:t>, A</a:t>
            </a:r>
            <a:r>
              <a:rPr lang="ko-KR" altLang="en-US" sz="1600" dirty="0"/>
              <a:t>의 </a:t>
            </a:r>
            <a:r>
              <a:rPr lang="en-US" altLang="ko-KR" sz="1600" dirty="0"/>
              <a:t>LIS</a:t>
            </a:r>
            <a:r>
              <a:rPr lang="ko-KR" altLang="en-US" sz="1600" dirty="0"/>
              <a:t>는 </a:t>
            </a:r>
            <a:r>
              <a:rPr lang="en-US" altLang="ko-KR" sz="1600" dirty="0"/>
              <a:t>{10, 20, 30, 50}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길이는 </a:t>
            </a:r>
            <a:r>
              <a:rPr lang="en-US" altLang="ko-KR" sz="1600" dirty="0"/>
              <a:t>4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LIS</a:t>
            </a:r>
            <a:r>
              <a:rPr lang="ko-KR" altLang="en-US" sz="1600" dirty="0"/>
              <a:t>의 길이를 알아내기 위해서는 다음 </a:t>
            </a:r>
            <a:r>
              <a:rPr lang="en-US" altLang="ko-KR" sz="1600" dirty="0"/>
              <a:t>4 </a:t>
            </a:r>
            <a:r>
              <a:rPr lang="ko-KR" altLang="en-US" sz="1600" dirty="0"/>
              <a:t>단계를 거쳐서 알아낼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수열 </a:t>
            </a:r>
            <a:r>
              <a:rPr lang="en-US" altLang="ko-KR" sz="1600" dirty="0"/>
              <a:t>A</a:t>
            </a:r>
            <a:r>
              <a:rPr lang="ko-KR" altLang="en-US" sz="1600" dirty="0"/>
              <a:t>를 입력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와 같은 크기의 배열 </a:t>
            </a:r>
            <a:r>
              <a:rPr lang="en-US" altLang="ko-KR" sz="1600" dirty="0"/>
              <a:t>B</a:t>
            </a:r>
            <a:r>
              <a:rPr lang="ko-KR" altLang="en-US" sz="1600" dirty="0"/>
              <a:t>를 하나 더 만들고</a:t>
            </a:r>
            <a:r>
              <a:rPr lang="en-US" altLang="ko-KR" sz="1600" dirty="0"/>
              <a:t>, A</a:t>
            </a:r>
            <a:r>
              <a:rPr lang="ko-KR" altLang="en-US" sz="1600" dirty="0"/>
              <a:t>를 좌측부터 우측까지 순회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순회하면서 이전 값들을 토대로</a:t>
            </a:r>
            <a:r>
              <a:rPr lang="en-US" altLang="ko-KR" sz="1600" dirty="0"/>
              <a:t>(1</a:t>
            </a:r>
            <a:r>
              <a:rPr lang="ko-KR" altLang="en-US" sz="1600" dirty="0"/>
              <a:t>부터 </a:t>
            </a:r>
            <a:r>
              <a:rPr lang="en-US" altLang="ko-KR" sz="1600" dirty="0"/>
              <a:t>i-1</a:t>
            </a:r>
            <a:r>
              <a:rPr lang="ko-KR" altLang="en-US" sz="1600" dirty="0"/>
              <a:t>까지 중에</a:t>
            </a:r>
            <a:r>
              <a:rPr lang="en-US" altLang="ko-KR" sz="1600" dirty="0"/>
              <a:t>) </a:t>
            </a:r>
            <a:r>
              <a:rPr lang="ko-KR" altLang="en-US" sz="1600" dirty="0"/>
              <a:t>가능한 가장 긴 길이를 </a:t>
            </a:r>
            <a:r>
              <a:rPr lang="en-US" altLang="ko-KR" sz="1600" dirty="0"/>
              <a:t>B</a:t>
            </a:r>
            <a:r>
              <a:rPr lang="ko-KR" altLang="en-US" sz="1600" dirty="0"/>
              <a:t>에다가 기록하면서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순회합니다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그렇게 되면</a:t>
            </a:r>
            <a:r>
              <a:rPr lang="en-US" altLang="ko-KR" sz="1600" dirty="0"/>
              <a:t>, B[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에는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가 포함된 </a:t>
            </a:r>
            <a:r>
              <a:rPr lang="en-US" altLang="ko-KR" sz="1600" dirty="0"/>
              <a:t>LIS</a:t>
            </a:r>
            <a:r>
              <a:rPr lang="ko-KR" altLang="en-US" sz="1600" dirty="0"/>
              <a:t>의 길이가 될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마지막에 </a:t>
            </a:r>
            <a:r>
              <a:rPr lang="en-US" altLang="ko-KR" sz="1600" dirty="0"/>
              <a:t>B[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중 가장 큰 값을 출력합니다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 방식은 </a:t>
            </a:r>
            <a:r>
              <a:rPr lang="en-US" altLang="ko-KR" sz="1600" dirty="0"/>
              <a:t>O(N^2) </a:t>
            </a:r>
            <a:r>
              <a:rPr lang="ko-KR" altLang="en-US" sz="1600" dirty="0"/>
              <a:t>의 복잡도를 가집니다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1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3D3B-929A-4465-B90A-9B4B0942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58B73-D72C-DEAD-ED84-5A362F2017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C++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EB39E7-2087-A349-BDC5-4469E0EE84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Haskell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40BDE-48E7-6244-AF58-3B82032D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8" y="2011923"/>
            <a:ext cx="3280720" cy="4337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8EA4C1-E3C9-0110-597D-540BDF77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73" y="2649364"/>
            <a:ext cx="3773969" cy="24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5CA78-F8F1-0B61-F8EC-62F28D3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Knapsack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1116-52D3-74B4-AEE2-BE9D011B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냅색</a:t>
            </a:r>
            <a:r>
              <a:rPr lang="ko-KR" altLang="en-US" sz="1600" dirty="0"/>
              <a:t> 문제는 유명한 문제로 </a:t>
            </a:r>
            <a:r>
              <a:rPr lang="en-US" altLang="ko-KR" sz="1600" dirty="0"/>
              <a:t>NP-</a:t>
            </a:r>
            <a:r>
              <a:rPr lang="ko-KR" altLang="en-US" sz="1600" dirty="0"/>
              <a:t>난해 문제에 속하는 많은 곳에서 응용해서 사용되고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P=NP</a:t>
            </a:r>
            <a:r>
              <a:rPr lang="ko-KR" altLang="en-US" sz="1600" dirty="0"/>
              <a:t> 문제 때문에도 많은 수학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컴퓨터과학 연구자들에게 알려진 중요한 문제로 거론되고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냅색</a:t>
            </a:r>
            <a:r>
              <a:rPr lang="ko-KR" altLang="en-US" sz="1600" dirty="0"/>
              <a:t> 문제는 다음과 같습니다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먼저 </a:t>
            </a:r>
            <a:r>
              <a:rPr lang="en-US" altLang="ko-KR" sz="1600" dirty="0"/>
              <a:t>(</a:t>
            </a:r>
            <a:r>
              <a:rPr lang="ko-KR" altLang="en-US" sz="1600" dirty="0"/>
              <a:t>비용 </a:t>
            </a:r>
            <a:r>
              <a:rPr lang="en-US" altLang="ko-KR" sz="1600" dirty="0" err="1"/>
              <a:t>w_i</a:t>
            </a:r>
            <a:r>
              <a:rPr lang="en-US" altLang="ko-KR" sz="1600" dirty="0"/>
              <a:t> </a:t>
            </a:r>
            <a:r>
              <a:rPr lang="ko-KR" altLang="en-US" sz="1600" dirty="0"/>
              <a:t>와 가치 </a:t>
            </a:r>
            <a:r>
              <a:rPr lang="en-US" altLang="ko-KR" sz="1600" dirty="0" err="1"/>
              <a:t>v_i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가진</a:t>
            </a:r>
            <a:r>
              <a:rPr lang="en-US" altLang="ko-KR" sz="1600" dirty="0"/>
              <a:t>)</a:t>
            </a:r>
            <a:r>
              <a:rPr lang="ko-KR" altLang="en-US" sz="1600" dirty="0"/>
              <a:t>물건 </a:t>
            </a:r>
            <a:r>
              <a:rPr lang="en-US" altLang="ko-KR" sz="1600" dirty="0" err="1"/>
              <a:t>x_i</a:t>
            </a:r>
            <a:r>
              <a:rPr lang="en-US" altLang="ko-KR" sz="1600" dirty="0"/>
              <a:t> </a:t>
            </a:r>
            <a:r>
              <a:rPr lang="ko-KR" altLang="en-US" sz="1600" dirty="0"/>
              <a:t>가 존재 한다고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물건의 개수를 </a:t>
            </a:r>
            <a:r>
              <a:rPr lang="en-US" altLang="ko-KR" sz="1600" dirty="0"/>
              <a:t>N</a:t>
            </a:r>
            <a:r>
              <a:rPr lang="ko-KR" altLang="en-US" sz="1600" dirty="0"/>
              <a:t>으로 정합니다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1 &lt;=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 N)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최대 허용 비용 </a:t>
            </a:r>
            <a:r>
              <a:rPr lang="en-US" altLang="ko-KR" sz="1600" dirty="0"/>
              <a:t>W </a:t>
            </a:r>
            <a:r>
              <a:rPr lang="ko-KR" altLang="en-US" sz="1600" dirty="0"/>
              <a:t>가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최대 허용 비용을 넘지 않게 물건을 선택하면서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최대로 하는 구성</a:t>
            </a:r>
            <a:r>
              <a:rPr lang="en-US" altLang="ko-KR" sz="1600" dirty="0"/>
              <a:t>)S</a:t>
            </a:r>
            <a:r>
              <a:rPr lang="ko-KR" altLang="en-US" sz="1600" dirty="0"/>
              <a:t> 또는 </a:t>
            </a:r>
            <a:r>
              <a:rPr lang="en-US" altLang="ko-KR" sz="1600" dirty="0"/>
              <a:t>(</a:t>
            </a:r>
            <a:r>
              <a:rPr lang="ko-KR" altLang="en-US" sz="1600" dirty="0"/>
              <a:t>최대 가치 합</a:t>
            </a:r>
            <a:r>
              <a:rPr lang="en-US" altLang="ko-KR" sz="1600" dirty="0"/>
              <a:t>)V</a:t>
            </a:r>
            <a:r>
              <a:rPr lang="ko-KR" altLang="en-US" sz="1600" dirty="0"/>
              <a:t>를 출력하는 것이 목표입니다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여담으로 </a:t>
            </a:r>
            <a:r>
              <a:rPr lang="en-US" altLang="ko-KR" sz="1600" dirty="0"/>
              <a:t>NP-</a:t>
            </a:r>
            <a:r>
              <a:rPr lang="ko-KR" altLang="en-US" sz="1600" dirty="0"/>
              <a:t>완전으로 불리는 부분집합의 합 </a:t>
            </a:r>
            <a:r>
              <a:rPr lang="en-US" altLang="ko-KR" sz="1600" dirty="0"/>
              <a:t>= 0 </a:t>
            </a:r>
            <a:r>
              <a:rPr lang="ko-KR" altLang="en-US" sz="1600" dirty="0"/>
              <a:t>문제도 </a:t>
            </a:r>
            <a:r>
              <a:rPr lang="ko-KR" altLang="en-US" sz="1600" dirty="0" err="1"/>
              <a:t>냅색과</a:t>
            </a:r>
            <a:r>
              <a:rPr lang="ko-KR" altLang="en-US" sz="1600" dirty="0"/>
              <a:t> 동형사상 관계임이 증명 되었습니다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N = 4, W = 7 </a:t>
            </a:r>
            <a:r>
              <a:rPr lang="ko-KR" altLang="en-US" sz="1600" dirty="0"/>
              <a:t>이 주어 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물건의 </a:t>
            </a:r>
            <a:r>
              <a:rPr lang="en-US" altLang="ko-KR" sz="1600" dirty="0"/>
              <a:t>(</a:t>
            </a:r>
            <a:r>
              <a:rPr lang="ko-KR" altLang="en-US" sz="1600" dirty="0"/>
              <a:t>비용</a:t>
            </a:r>
            <a:r>
              <a:rPr lang="en-US" altLang="ko-KR" sz="1600" dirty="0"/>
              <a:t>, </a:t>
            </a:r>
            <a:r>
              <a:rPr lang="ko-KR" altLang="en-US" sz="1600" dirty="0"/>
              <a:t>가치</a:t>
            </a:r>
            <a:r>
              <a:rPr lang="en-US" altLang="ko-KR" sz="1600" dirty="0"/>
              <a:t>) </a:t>
            </a:r>
            <a:r>
              <a:rPr lang="ko-KR" altLang="en-US" sz="1600" dirty="0"/>
              <a:t>순으로 </a:t>
            </a:r>
            <a:r>
              <a:rPr lang="en-US" altLang="ko-KR" sz="1600" dirty="0"/>
              <a:t>[(6, 13), (4, 8), (3, 6), (5, 12)]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조건에 맞는 </a:t>
            </a:r>
            <a:r>
              <a:rPr lang="en-US" altLang="ko-KR" sz="1600" dirty="0"/>
              <a:t>V(</a:t>
            </a:r>
            <a:r>
              <a:rPr lang="ko-KR" altLang="en-US" sz="1600" dirty="0"/>
              <a:t>최대 가치 합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14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 S(</a:t>
            </a:r>
            <a:r>
              <a:rPr lang="ko-KR" altLang="en-US" sz="1600" dirty="0"/>
              <a:t>최대로 하는 구성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[(4, 8), (3, 6)]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429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F93D6-3826-FEFC-18E0-8522DC45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Knapsack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CFAF9-A8B5-34DF-F1DA-D1643411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31509" cy="4045464"/>
          </a:xfrm>
        </p:spPr>
        <p:txBody>
          <a:bodyPr/>
          <a:lstStyle/>
          <a:p>
            <a:r>
              <a:rPr lang="ko-KR" altLang="en-US" sz="1600" dirty="0"/>
              <a:t>그렇다면</a:t>
            </a:r>
            <a:r>
              <a:rPr lang="en-US" altLang="ko-KR" sz="1600" dirty="0"/>
              <a:t>, NP-</a:t>
            </a:r>
            <a:r>
              <a:rPr lang="ko-KR" altLang="en-US" sz="1600" dirty="0"/>
              <a:t>난해인 </a:t>
            </a:r>
            <a:r>
              <a:rPr lang="ko-KR" altLang="en-US" sz="1600" dirty="0" err="1"/>
              <a:t>냅색</a:t>
            </a:r>
            <a:r>
              <a:rPr lang="ko-KR" altLang="en-US" sz="1600" dirty="0"/>
              <a:t> 문제는 복잡도가 어떻게 될까요</a:t>
            </a:r>
            <a:r>
              <a:rPr lang="en-US" altLang="ko-KR" sz="1600" dirty="0"/>
              <a:t>? </a:t>
            </a:r>
            <a:r>
              <a:rPr lang="ko-KR" altLang="en-US" sz="1600" dirty="0"/>
              <a:t>사실 깔끔하게 정의하기는 어렵습니다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배낭문제는 크게 </a:t>
            </a:r>
            <a:r>
              <a:rPr lang="en-US" altLang="ko-KR" sz="1600" dirty="0"/>
              <a:t>4</a:t>
            </a:r>
            <a:r>
              <a:rPr lang="ko-KR" altLang="en-US" sz="1600" dirty="0"/>
              <a:t>가지로 분류가능한데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분할 가능한 배낭문제 </a:t>
            </a:r>
            <a:r>
              <a:rPr lang="en-US" altLang="ko-KR" sz="1600" dirty="0"/>
              <a:t>: </a:t>
            </a:r>
            <a:r>
              <a:rPr lang="ko-KR" altLang="en-US" sz="1600" dirty="0"/>
              <a:t>각 물건이 같은 단위로 분할 가능한 경우입니다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모든 물건이 </a:t>
            </a:r>
            <a:r>
              <a:rPr lang="en-US" altLang="ko-KR" sz="1600" dirty="0"/>
              <a:t>1</a:t>
            </a:r>
            <a:r>
              <a:rPr lang="ko-KR" altLang="en-US" sz="1600" dirty="0"/>
              <a:t>비용 단위로 분할해서 선택 가능 한 경우에 해당됩니다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2). 0-1 </a:t>
            </a:r>
            <a:r>
              <a:rPr lang="ko-KR" altLang="en-US" sz="1600" dirty="0"/>
              <a:t>배낭문제 </a:t>
            </a:r>
            <a:r>
              <a:rPr lang="en-US" altLang="ko-KR" sz="1600" dirty="0"/>
              <a:t>:  </a:t>
            </a:r>
            <a:r>
              <a:rPr lang="ko-KR" altLang="en-US" sz="1600" dirty="0"/>
              <a:t>각 물건이 분할 불가능하고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선택</a:t>
            </a:r>
            <a:r>
              <a:rPr lang="en-US" altLang="ko-KR" sz="1600" dirty="0"/>
              <a:t>(1) </a:t>
            </a:r>
            <a:r>
              <a:rPr lang="ko-KR" altLang="en-US" sz="1600" dirty="0"/>
              <a:t>또는 미 선택</a:t>
            </a:r>
            <a:r>
              <a:rPr lang="en-US" altLang="ko-KR" sz="1600" dirty="0"/>
              <a:t>(0) </a:t>
            </a:r>
            <a:r>
              <a:rPr lang="ko-KR" altLang="en-US" sz="1600" dirty="0"/>
              <a:t>으로만 제약한 경우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이전 페이지의 예시가 </a:t>
            </a:r>
            <a:r>
              <a:rPr lang="en-US" altLang="ko-KR" sz="1600" dirty="0"/>
              <a:t>0-1</a:t>
            </a:r>
            <a:r>
              <a:rPr lang="ko-KR" altLang="en-US" sz="1600" dirty="0"/>
              <a:t>배낭문제라고 볼 수 있습니다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3). BKP(</a:t>
            </a:r>
            <a:r>
              <a:rPr lang="ko-KR" altLang="en-US" sz="1600" dirty="0"/>
              <a:t>유한 배낭 문제</a:t>
            </a:r>
            <a:r>
              <a:rPr lang="en-US" altLang="ko-KR" sz="1600" dirty="0"/>
              <a:t>) : </a:t>
            </a:r>
            <a:r>
              <a:rPr lang="ko-KR" altLang="en-US" sz="1600" dirty="0"/>
              <a:t>분할 불가능하고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유한한 중복 선택</a:t>
            </a:r>
            <a:r>
              <a:rPr lang="en-US" altLang="ko-KR" sz="1600" dirty="0"/>
              <a:t>(1~c) </a:t>
            </a:r>
            <a:r>
              <a:rPr lang="ko-KR" altLang="en-US" sz="1600" dirty="0"/>
              <a:t>또는 미 선택</a:t>
            </a:r>
            <a:r>
              <a:rPr lang="en-US" altLang="ko-KR" sz="1600" dirty="0"/>
              <a:t>(0) </a:t>
            </a:r>
            <a:r>
              <a:rPr lang="ko-KR" altLang="en-US" sz="1600" dirty="0"/>
              <a:t>으로만 제약한 경우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UKP(</a:t>
            </a:r>
            <a:r>
              <a:rPr lang="ko-KR" altLang="en-US" sz="1600" dirty="0"/>
              <a:t>무한 배낭 문제</a:t>
            </a:r>
            <a:r>
              <a:rPr lang="en-US" altLang="ko-KR" sz="1600" dirty="0"/>
              <a:t>) : </a:t>
            </a:r>
            <a:r>
              <a:rPr lang="ko-KR" altLang="en-US" sz="1600" dirty="0"/>
              <a:t>분할 불가능하고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무한한 중복 선택</a:t>
            </a:r>
            <a:r>
              <a:rPr lang="en-US" altLang="ko-KR" sz="1600" dirty="0"/>
              <a:t>(1~) </a:t>
            </a:r>
            <a:r>
              <a:rPr lang="ko-KR" altLang="en-US" sz="1600" dirty="0"/>
              <a:t>또는 미 선택</a:t>
            </a:r>
            <a:r>
              <a:rPr lang="en-US" altLang="ko-KR" sz="1600" dirty="0"/>
              <a:t>(0) </a:t>
            </a:r>
            <a:r>
              <a:rPr lang="ko-KR" altLang="en-US" sz="1600" dirty="0"/>
              <a:t>으로만 제약한 경우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여기서 분할 가능한 경우라면</a:t>
            </a:r>
            <a:r>
              <a:rPr lang="en-US" altLang="ko-KR" sz="1600" dirty="0"/>
              <a:t>, </a:t>
            </a:r>
            <a:r>
              <a:rPr lang="ko-KR" altLang="en-US" sz="1600" dirty="0"/>
              <a:t>정렬시간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Nlog</a:t>
            </a:r>
            <a:r>
              <a:rPr lang="en-US" altLang="ko-KR" sz="1600" dirty="0"/>
              <a:t>(N)) </a:t>
            </a:r>
            <a:r>
              <a:rPr lang="ko-KR" altLang="en-US" sz="1600" dirty="0"/>
              <a:t>정도가 걸릴 것이고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이외 분할 불가능한 경우라면 단순하게 </a:t>
            </a:r>
            <a:r>
              <a:rPr lang="en-US" altLang="ko-KR" sz="1600" dirty="0"/>
              <a:t>O(2^N) </a:t>
            </a:r>
            <a:r>
              <a:rPr lang="ko-KR" altLang="en-US" sz="1600" dirty="0"/>
              <a:t>으로 지수 시간이 걸릴 것이지만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0-1</a:t>
            </a:r>
            <a:r>
              <a:rPr lang="ko-KR" altLang="en-US" sz="1600" dirty="0"/>
              <a:t>배낭문제와 유한 배낭 문제는 </a:t>
            </a:r>
            <a:r>
              <a:rPr lang="en-US" altLang="ko-KR" sz="1600" dirty="0"/>
              <a:t>O(NW)</a:t>
            </a:r>
            <a:r>
              <a:rPr lang="ko-KR" altLang="en-US" sz="1600" dirty="0"/>
              <a:t>로 풀 수 있는 </a:t>
            </a:r>
            <a:r>
              <a:rPr lang="en-US" altLang="ko-KR" sz="1600" dirty="0"/>
              <a:t>DP</a:t>
            </a:r>
            <a:r>
              <a:rPr lang="ko-KR" altLang="en-US" sz="1600" dirty="0"/>
              <a:t>알고리즘을 적용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400" dirty="0"/>
              <a:t>( O(NW)</a:t>
            </a:r>
            <a:r>
              <a:rPr lang="ko-KR" altLang="en-US" sz="1400" dirty="0"/>
              <a:t>는 다항시간에 풀리는 것 같아 보이지만</a:t>
            </a:r>
            <a:r>
              <a:rPr lang="en-US" altLang="ko-KR" sz="1400" dirty="0"/>
              <a:t>, W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에 독립이므로 만약</a:t>
            </a:r>
            <a:r>
              <a:rPr lang="en-US" altLang="ko-KR" sz="1400" dirty="0"/>
              <a:t>, W =</a:t>
            </a:r>
            <a:r>
              <a:rPr lang="ko-KR" altLang="en-US" sz="1400" dirty="0"/>
              <a:t> </a:t>
            </a:r>
            <a:r>
              <a:rPr lang="en-US" altLang="ko-KR" sz="1400" dirty="0"/>
              <a:t>2^N</a:t>
            </a:r>
            <a:r>
              <a:rPr lang="ko-KR" altLang="en-US" sz="1400" dirty="0"/>
              <a:t>같은 경우에는 여전히 </a:t>
            </a:r>
            <a:r>
              <a:rPr lang="en-US" altLang="ko-KR" sz="1400" dirty="0"/>
              <a:t>NP</a:t>
            </a:r>
            <a:r>
              <a:rPr lang="ko-KR" altLang="en-US" sz="1400" dirty="0"/>
              <a:t>문제 입니다</a:t>
            </a:r>
            <a:r>
              <a:rPr lang="en-US" altLang="ko-KR" sz="1400" dirty="0"/>
              <a:t>.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602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6459B-7CFC-1687-100D-8192D6E9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Knapsack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9C09B-3CE9-97A7-5175-29F7BF7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16477" cy="4113426"/>
          </a:xfrm>
        </p:spPr>
        <p:txBody>
          <a:bodyPr/>
          <a:lstStyle/>
          <a:p>
            <a:r>
              <a:rPr lang="ko-KR" altLang="en-US" sz="1400" dirty="0"/>
              <a:t>그렇다면</a:t>
            </a:r>
            <a:r>
              <a:rPr lang="en-US" altLang="ko-KR" sz="1400" dirty="0"/>
              <a:t>, O(NW)</a:t>
            </a:r>
            <a:r>
              <a:rPr lang="ko-KR" altLang="en-US" sz="1400" dirty="0"/>
              <a:t>로 푸는 </a:t>
            </a:r>
            <a:r>
              <a:rPr lang="en-US" altLang="ko-KR" sz="1400" dirty="0"/>
              <a:t>DP</a:t>
            </a:r>
            <a:r>
              <a:rPr lang="ko-KR" altLang="en-US" sz="1400" dirty="0"/>
              <a:t>알고리즘은 어떻게 될까요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냅색은</a:t>
            </a:r>
            <a:r>
              <a:rPr lang="ko-KR" altLang="en-US" sz="1400" dirty="0"/>
              <a:t> 다음의 단계로 풀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먼저</a:t>
            </a:r>
            <a:r>
              <a:rPr lang="en-US" altLang="ko-KR" sz="1400" dirty="0"/>
              <a:t>, N</a:t>
            </a:r>
            <a:r>
              <a:rPr lang="ko-KR" altLang="en-US" sz="1400" dirty="0"/>
              <a:t>과 </a:t>
            </a:r>
            <a:r>
              <a:rPr lang="en-US" altLang="ko-KR" sz="1400" dirty="0"/>
              <a:t>W</a:t>
            </a:r>
            <a:r>
              <a:rPr lang="ko-KR" altLang="en-US" sz="1400" dirty="0"/>
              <a:t>가 주어집니다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물론</a:t>
            </a:r>
            <a:r>
              <a:rPr lang="en-US" altLang="ko-KR" sz="1400" dirty="0"/>
              <a:t>, NW</a:t>
            </a:r>
            <a:r>
              <a:rPr lang="ko-KR" altLang="en-US" sz="1400" dirty="0"/>
              <a:t>는 다항 시간 이어야 할 것입니다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각 물건의 비용</a:t>
            </a:r>
            <a:r>
              <a:rPr lang="en-US" altLang="ko-KR" sz="1400" dirty="0" err="1"/>
              <a:t>c_i</a:t>
            </a:r>
            <a:r>
              <a:rPr lang="ko-KR" altLang="en-US" sz="1400" dirty="0"/>
              <a:t>와 가치</a:t>
            </a:r>
            <a:r>
              <a:rPr lang="en-US" altLang="ko-KR" sz="1400" dirty="0" err="1"/>
              <a:t>v_i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받은 다음</a:t>
            </a:r>
            <a:r>
              <a:rPr lang="en-US" altLang="ko-KR" sz="1400" dirty="0"/>
              <a:t>, </a:t>
            </a:r>
            <a:r>
              <a:rPr lang="ko-KR" altLang="en-US" sz="1400" dirty="0"/>
              <a:t>물건리스트에 기록해 둡니다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DP</a:t>
            </a:r>
            <a:r>
              <a:rPr lang="ko-KR" altLang="en-US" sz="1400" dirty="0"/>
              <a:t>를 행할 배열을 </a:t>
            </a:r>
            <a:r>
              <a:rPr lang="en-US" altLang="ko-KR" sz="1400" dirty="0"/>
              <a:t>‘2’</a:t>
            </a:r>
            <a:r>
              <a:rPr lang="ko-KR" altLang="en-US" sz="1400" dirty="0"/>
              <a:t>차원으로 생성합니다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행의 수는 </a:t>
            </a:r>
            <a:r>
              <a:rPr lang="en-US" altLang="ko-KR" sz="1400" dirty="0"/>
              <a:t>N, </a:t>
            </a:r>
            <a:r>
              <a:rPr lang="ko-KR" altLang="en-US" sz="1400" dirty="0"/>
              <a:t>열의 수는 </a:t>
            </a:r>
            <a:r>
              <a:rPr lang="en-US" altLang="ko-KR" sz="1400" dirty="0"/>
              <a:t>W</a:t>
            </a:r>
            <a:r>
              <a:rPr lang="ko-KR" altLang="en-US" sz="1400" dirty="0"/>
              <a:t>로 정하고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1</a:t>
            </a:r>
            <a:r>
              <a:rPr lang="ko-KR" altLang="en-US" sz="1400" dirty="0"/>
              <a:t>번 부터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물건까지 주어 지고</a:t>
            </a:r>
            <a:r>
              <a:rPr lang="en-US" altLang="ko-KR" sz="1400" dirty="0"/>
              <a:t>, j</a:t>
            </a:r>
            <a:r>
              <a:rPr lang="ko-KR" altLang="en-US" sz="1400" dirty="0"/>
              <a:t>가 최대 허용 비용일 때의</a:t>
            </a:r>
            <a:r>
              <a:rPr lang="en-US" altLang="ko-KR" sz="1400" dirty="0"/>
              <a:t> (</a:t>
            </a:r>
            <a:r>
              <a:rPr lang="ko-KR" altLang="en-US" sz="1400" dirty="0"/>
              <a:t>최대 가치 합</a:t>
            </a:r>
            <a:r>
              <a:rPr lang="en-US" altLang="ko-KR" sz="1400" dirty="0"/>
              <a:t>) V</a:t>
            </a:r>
            <a:r>
              <a:rPr lang="ko-KR" altLang="en-US" sz="1400" dirty="0"/>
              <a:t>를 기록합니다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그렇다면</a:t>
            </a:r>
            <a:r>
              <a:rPr lang="en-US" altLang="ko-KR" sz="1400" dirty="0"/>
              <a:t>, 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</a:t>
            </a:r>
            <a:r>
              <a:rPr lang="ko-KR" altLang="en-US" sz="1400" dirty="0"/>
              <a:t>값의 후보는</a:t>
            </a:r>
            <a:r>
              <a:rPr lang="en-US" altLang="ko-KR" sz="1400" dirty="0"/>
              <a:t> (I). DP[i-1][j] </a:t>
            </a:r>
            <a:r>
              <a:rPr lang="ko-KR" altLang="en-US" sz="1400" dirty="0"/>
              <a:t>이거나</a:t>
            </a:r>
            <a:r>
              <a:rPr lang="en-US" altLang="ko-KR" sz="1400" dirty="0"/>
              <a:t>, (II). DP[i-1][j - </a:t>
            </a:r>
            <a:r>
              <a:rPr lang="en-US" altLang="ko-KR" sz="1400" dirty="0" err="1"/>
              <a:t>c_i</a:t>
            </a:r>
            <a:r>
              <a:rPr lang="en-US" altLang="ko-KR" sz="1400" dirty="0"/>
              <a:t>] + 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 </a:t>
            </a:r>
            <a:r>
              <a:rPr lang="ko-KR" altLang="en-US" sz="1400" dirty="0"/>
              <a:t>두 가지 중 최대 인 값이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후보에 대해 부연 설명하면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먼저 </a:t>
            </a:r>
            <a:r>
              <a:rPr lang="en-US" altLang="ko-KR" sz="1400" dirty="0"/>
              <a:t>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][j+1]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번 부터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물건까지 비용을 </a:t>
            </a:r>
            <a:r>
              <a:rPr lang="en-US" altLang="ko-KR" sz="1400" dirty="0"/>
              <a:t>j</a:t>
            </a:r>
            <a:r>
              <a:rPr lang="ko-KR" altLang="en-US" sz="1400" dirty="0"/>
              <a:t>이하로 하는 조합 중에서</a:t>
            </a:r>
            <a:r>
              <a:rPr lang="en-US" altLang="ko-KR" sz="1400" dirty="0"/>
              <a:t> </a:t>
            </a:r>
            <a:r>
              <a:rPr lang="ko-KR" altLang="en-US" sz="1400" dirty="0"/>
              <a:t>최대 가치입니다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(I)</a:t>
            </a:r>
            <a:r>
              <a:rPr lang="ko-KR" altLang="en-US" sz="1400" dirty="0"/>
              <a:t>의 의미는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물건을 포함 하지 않고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j </a:t>
            </a:r>
            <a:r>
              <a:rPr lang="ko-KR" altLang="en-US" sz="1400" dirty="0"/>
              <a:t>이하로 하는 조합은 </a:t>
            </a:r>
            <a:r>
              <a:rPr lang="en-US" altLang="ko-KR" sz="1400" dirty="0"/>
              <a:t>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</a:t>
            </a:r>
            <a:r>
              <a:rPr lang="ko-KR" altLang="en-US" sz="1400" dirty="0"/>
              <a:t>조건에도 들 수 있을 것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DP[i-1][j] 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물건을 반드시 포함하지 않으면서</a:t>
            </a:r>
            <a:r>
              <a:rPr lang="en-US" altLang="ko-KR" sz="1400" dirty="0"/>
              <a:t>, 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</a:t>
            </a:r>
            <a:r>
              <a:rPr lang="ko-KR" altLang="en-US" sz="1400" dirty="0"/>
              <a:t>조건에는 충족된다는 것을 알 수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(II)</a:t>
            </a:r>
            <a:r>
              <a:rPr lang="ko-KR" altLang="en-US" sz="1400" dirty="0"/>
              <a:t>의 의미는 </a:t>
            </a:r>
            <a:r>
              <a:rPr lang="en-US" altLang="ko-KR" sz="1400" dirty="0"/>
              <a:t>(I)</a:t>
            </a:r>
            <a:r>
              <a:rPr lang="ko-KR" altLang="en-US" sz="1400" dirty="0"/>
              <a:t>와 반대로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물건을 반드시 포함 하고</a:t>
            </a:r>
            <a:r>
              <a:rPr lang="en-US" altLang="ko-KR" sz="1400" dirty="0"/>
              <a:t>, j </a:t>
            </a:r>
            <a:r>
              <a:rPr lang="ko-KR" altLang="en-US" sz="1400" dirty="0"/>
              <a:t>이하로 하는 조합은 </a:t>
            </a:r>
            <a:r>
              <a:rPr lang="en-US" altLang="ko-KR" sz="1400" dirty="0"/>
              <a:t>DP[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</a:t>
            </a:r>
            <a:r>
              <a:rPr lang="ko-KR" altLang="en-US" sz="1400" dirty="0"/>
              <a:t>조건에도 들 수 있을 것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그런데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물건을 추가한다면</a:t>
            </a:r>
            <a:r>
              <a:rPr lang="en-US" altLang="ko-KR" sz="1400" dirty="0"/>
              <a:t>, 1</a:t>
            </a:r>
            <a:r>
              <a:rPr lang="ko-KR" altLang="en-US" sz="1400" dirty="0"/>
              <a:t>부터 </a:t>
            </a:r>
            <a:r>
              <a:rPr lang="en-US" altLang="ko-KR" sz="1400" dirty="0"/>
              <a:t>i-1</a:t>
            </a:r>
            <a:r>
              <a:rPr lang="ko-KR" altLang="en-US" sz="1400" dirty="0"/>
              <a:t>번째 물건 중 </a:t>
            </a:r>
            <a:r>
              <a:rPr lang="en-US" altLang="ko-KR" sz="1400" dirty="0"/>
              <a:t>j - </a:t>
            </a:r>
            <a:r>
              <a:rPr lang="en-US" altLang="ko-KR" sz="1400" dirty="0" err="1"/>
              <a:t>c_i</a:t>
            </a:r>
            <a:r>
              <a:rPr lang="en-US" altLang="ko-KR" sz="1400" dirty="0"/>
              <a:t> </a:t>
            </a:r>
            <a:r>
              <a:rPr lang="ko-KR" altLang="en-US" sz="1400" dirty="0"/>
              <a:t>이하로 하는 조합에서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 째 물건의 가치를 더해야 하므로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식은</a:t>
            </a:r>
            <a:r>
              <a:rPr lang="en-US" altLang="ko-KR" sz="1400" dirty="0"/>
              <a:t> </a:t>
            </a:r>
            <a:r>
              <a:rPr lang="ko-KR" altLang="en-US" sz="1400" dirty="0"/>
              <a:t>결과적으로 위와 같이 나오게 되는 것입니다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즉</a:t>
            </a:r>
            <a:r>
              <a:rPr lang="en-US" altLang="ko-KR" sz="1400" dirty="0"/>
              <a:t>, DP[i-1][j - </a:t>
            </a:r>
            <a:r>
              <a:rPr lang="en-US" altLang="ko-KR" sz="1400" dirty="0" err="1"/>
              <a:t>c_i</a:t>
            </a:r>
            <a:r>
              <a:rPr lang="en-US" altLang="ko-KR" sz="1400" dirty="0"/>
              <a:t>]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v_i</a:t>
            </a:r>
            <a:r>
              <a:rPr lang="ko-KR" altLang="en-US" sz="1400" dirty="0"/>
              <a:t>를 더한 값은 조건에 충족 될 것 입니다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09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3521</Words>
  <Application>Microsoft Office PowerPoint</Application>
  <PresentationFormat>와이드스크린</PresentationFormat>
  <Paragraphs>121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 Semilight</vt:lpstr>
      <vt:lpstr>맑은 고딕</vt:lpstr>
      <vt:lpstr>Arial</vt:lpstr>
      <vt:lpstr>Calibri</vt:lpstr>
      <vt:lpstr>RetrospectVTI</vt:lpstr>
      <vt:lpstr>하계방학 – 알고리즘 2</vt:lpstr>
      <vt:lpstr>목차</vt:lpstr>
      <vt:lpstr>DP</vt:lpstr>
      <vt:lpstr>피보나치 수열(DP)</vt:lpstr>
      <vt:lpstr>LIS</vt:lpstr>
      <vt:lpstr>LIS</vt:lpstr>
      <vt:lpstr>Knapsack</vt:lpstr>
      <vt:lpstr>Knapsack</vt:lpstr>
      <vt:lpstr>Knapsack</vt:lpstr>
      <vt:lpstr>Knapsack</vt:lpstr>
      <vt:lpstr>구간 합</vt:lpstr>
      <vt:lpstr>구간 합</vt:lpstr>
      <vt:lpstr>TSP</vt:lpstr>
      <vt:lpstr>비트마스크</vt:lpstr>
      <vt:lpstr>비트마스크</vt:lpstr>
      <vt:lpstr>TSP</vt:lpstr>
      <vt:lpstr>TSP</vt:lpstr>
      <vt:lpstr>연쇄 행렬 최소 곱셈</vt:lpstr>
      <vt:lpstr>연쇄 행렬 최소 곱셈</vt:lpstr>
      <vt:lpstr>연쇄 행렬 최소 곱셈</vt:lpstr>
      <vt:lpstr>DP 최적화 기법 9가지</vt:lpstr>
      <vt:lpstr>DP 최적화 기법 9가지</vt:lpstr>
      <vt:lpstr>DP 최적화 기법 9가지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132</cp:revision>
  <dcterms:created xsi:type="dcterms:W3CDTF">2023-06-22T07:39:13Z</dcterms:created>
  <dcterms:modified xsi:type="dcterms:W3CDTF">2023-07-03T09:54:23Z</dcterms:modified>
</cp:coreProperties>
</file>