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60" r:id="rId8"/>
    <p:sldId id="273" r:id="rId9"/>
    <p:sldId id="269" r:id="rId10"/>
    <p:sldId id="261" r:id="rId11"/>
    <p:sldId id="270" r:id="rId12"/>
    <p:sldId id="262" r:id="rId13"/>
    <p:sldId id="274" r:id="rId14"/>
    <p:sldId id="263" r:id="rId15"/>
    <p:sldId id="264" r:id="rId16"/>
    <p:sldId id="275" r:id="rId17"/>
    <p:sldId id="276" r:id="rId18"/>
    <p:sldId id="265" r:id="rId19"/>
    <p:sldId id="277" r:id="rId20"/>
    <p:sldId id="266" r:id="rId21"/>
    <p:sldId id="267" r:id="rId22"/>
    <p:sldId id="278" r:id="rId23"/>
    <p:sldId id="26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7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1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4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7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6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1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2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1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7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9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1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1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91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1" kern="1200" spc="1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4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b="0" i="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흐린 유성 페인트 예술">
            <a:extLst>
              <a:ext uri="{FF2B5EF4-FFF2-40B4-BE49-F238E27FC236}">
                <a16:creationId xmlns:a16="http://schemas.microsoft.com/office/drawing/2014/main" id="{B23F9DA6-B43B-66E2-46AD-BB92F15FE0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57" b="47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43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47275B1-39CB-B866-0D0B-2ACA4B2E4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</a:rPr>
              <a:t>하계방학 </a:t>
            </a:r>
            <a:r>
              <a:rPr lang="en-US" altLang="ko-KR" sz="4400" dirty="0">
                <a:solidFill>
                  <a:schemeClr val="tx1"/>
                </a:solidFill>
              </a:rPr>
              <a:t>– </a:t>
            </a:r>
            <a:r>
              <a:rPr lang="ko-KR" altLang="en-US" sz="4400" dirty="0">
                <a:solidFill>
                  <a:schemeClr val="tx1"/>
                </a:solidFill>
              </a:rPr>
              <a:t>알고리즘 </a:t>
            </a:r>
            <a:r>
              <a:rPr lang="en-US" altLang="ko-KR" sz="4400" dirty="0">
                <a:solidFill>
                  <a:schemeClr val="tx1"/>
                </a:solidFill>
              </a:rPr>
              <a:t>3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990558-4D24-CEBA-EFB6-03B8A674B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/>
              <a:t>소프트웨어학과 </a:t>
            </a:r>
            <a:r>
              <a:rPr lang="en-US" altLang="ko-KR" dirty="0"/>
              <a:t>19</a:t>
            </a:r>
            <a:r>
              <a:rPr lang="ko-KR" altLang="en-US" dirty="0"/>
              <a:t>학번 </a:t>
            </a:r>
            <a:r>
              <a:rPr lang="ko-KR" altLang="en-US" dirty="0" err="1"/>
              <a:t>하민우</a:t>
            </a:r>
            <a:endParaRPr lang="ko-KR" alt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9621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67F64-38B4-C0EC-BBA0-529EC2FB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이분 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F74F0E-7AEF-9C77-2F94-9B5A470D9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08394"/>
          </a:xfrm>
        </p:spPr>
        <p:txBody>
          <a:bodyPr/>
          <a:lstStyle/>
          <a:p>
            <a:r>
              <a:rPr lang="ko-KR" altLang="en-US" sz="1600" dirty="0"/>
              <a:t>이분 탐색은 분할 정복의 비선형 점화식을 이용한 탐색 기법으로 기존의 탐색은 </a:t>
            </a:r>
            <a:r>
              <a:rPr lang="en-US" altLang="ko-KR" sz="1600" dirty="0"/>
              <a:t>O(N)</a:t>
            </a:r>
            <a:r>
              <a:rPr lang="ko-KR" altLang="en-US" sz="1600" dirty="0"/>
              <a:t>이 걸리는 것에 비해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이분 탐색은 </a:t>
            </a:r>
            <a:r>
              <a:rPr lang="en-US" altLang="ko-KR" sz="1600" dirty="0"/>
              <a:t>O(</a:t>
            </a:r>
            <a:r>
              <a:rPr lang="en-US" altLang="ko-KR" sz="1600" dirty="0" err="1"/>
              <a:t>logN</a:t>
            </a:r>
            <a:r>
              <a:rPr lang="en-US" altLang="ko-KR" sz="1600" dirty="0"/>
              <a:t>)</a:t>
            </a:r>
            <a:r>
              <a:rPr lang="ko-KR" altLang="en-US" sz="1600" dirty="0"/>
              <a:t>으로 줄일 수 있는 알고리즘 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물론 이분탐색은 원소의 좌측</a:t>
            </a:r>
            <a:r>
              <a:rPr lang="en-US" altLang="ko-KR" sz="1600" dirty="0"/>
              <a:t>, </a:t>
            </a:r>
            <a:r>
              <a:rPr lang="ko-KR" altLang="en-US" sz="1600" dirty="0"/>
              <a:t>우측 값이 해당 값과 관련 있어야 하고</a:t>
            </a:r>
            <a:r>
              <a:rPr lang="en-US" altLang="ko-KR" sz="1600" dirty="0"/>
              <a:t>(</a:t>
            </a:r>
            <a:r>
              <a:rPr lang="ko-KR" altLang="en-US" sz="1600" dirty="0"/>
              <a:t>예를 들어 대소관계가 성립 한다 던가</a:t>
            </a:r>
            <a:r>
              <a:rPr lang="en-US" altLang="ko-KR" sz="1600" dirty="0"/>
              <a:t>),</a:t>
            </a:r>
            <a:br>
              <a:rPr lang="en-US" altLang="ko-KR" sz="1600" dirty="0"/>
            </a:br>
            <a:r>
              <a:rPr lang="ko-KR" altLang="en-US" sz="1600" dirty="0"/>
              <a:t>이 관련 정보가 탐색하는 데 사용 가능한 정보 이어야 이분 탐색 알고리즘을 적용 할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이분 탐색은 상당히 중요하면서도 간단한 알고리즘이고</a:t>
            </a:r>
            <a:r>
              <a:rPr lang="en-US" altLang="ko-KR" sz="1600" dirty="0"/>
              <a:t>, </a:t>
            </a:r>
            <a:r>
              <a:rPr lang="ko-KR" altLang="en-US" sz="1600" dirty="0"/>
              <a:t>직관적으로 이해하기도 쉬워서 빈출로 나오는 유형 중 하나로 꼽힙니다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1). </a:t>
            </a:r>
            <a:r>
              <a:rPr lang="en-US" altLang="ko-KR" sz="1600" dirty="0" err="1"/>
              <a:t>lp</a:t>
            </a:r>
            <a:r>
              <a:rPr lang="en-US" altLang="ko-KR" sz="1600" dirty="0"/>
              <a:t> = 0, </a:t>
            </a:r>
            <a:r>
              <a:rPr lang="en-US" altLang="ko-KR" sz="1600" dirty="0" err="1"/>
              <a:t>rp</a:t>
            </a:r>
            <a:r>
              <a:rPr lang="en-US" altLang="ko-KR" sz="1600" dirty="0"/>
              <a:t> = N-1 </a:t>
            </a:r>
            <a:r>
              <a:rPr lang="ko-KR" altLang="en-US" sz="1600" dirty="0"/>
              <a:t>을 기점으로 </a:t>
            </a:r>
            <a:r>
              <a:rPr lang="en-US" altLang="ko-KR" sz="1600" dirty="0"/>
              <a:t>hf = (</a:t>
            </a:r>
            <a:r>
              <a:rPr lang="en-US" altLang="ko-KR" sz="1600" dirty="0" err="1"/>
              <a:t>lp</a:t>
            </a:r>
            <a:r>
              <a:rPr lang="en-US" altLang="ko-KR" sz="1600" dirty="0"/>
              <a:t> + </a:t>
            </a:r>
            <a:r>
              <a:rPr lang="en-US" altLang="ko-KR" sz="1600" dirty="0" err="1"/>
              <a:t>rp</a:t>
            </a:r>
            <a:r>
              <a:rPr lang="en-US" altLang="ko-KR" sz="1600" dirty="0"/>
              <a:t>)/2 </a:t>
            </a:r>
            <a:r>
              <a:rPr lang="ko-KR" altLang="en-US" sz="1600" dirty="0"/>
              <a:t>로 정의한 다음</a:t>
            </a:r>
            <a:r>
              <a:rPr lang="en-US" altLang="ko-KR" sz="1600" dirty="0"/>
              <a:t>, [hf]</a:t>
            </a:r>
            <a:r>
              <a:rPr lang="ko-KR" altLang="en-US" sz="1600" dirty="0"/>
              <a:t>을 찾으려는 값과 비교합니다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2). (I). </a:t>
            </a:r>
            <a:r>
              <a:rPr lang="ko-KR" altLang="en-US" sz="1600" dirty="0"/>
              <a:t>찾는 값이 큰 경우</a:t>
            </a:r>
            <a:r>
              <a:rPr lang="en-US" altLang="ko-KR" sz="1600" dirty="0"/>
              <a:t> : </a:t>
            </a:r>
            <a:r>
              <a:rPr lang="ko-KR" altLang="en-US" sz="1600" dirty="0"/>
              <a:t>배열의 관계에 따라 조건에 맞지 않는 절반을 </a:t>
            </a:r>
            <a:r>
              <a:rPr lang="en-US" altLang="ko-KR" sz="1600" dirty="0"/>
              <a:t>p(</a:t>
            </a:r>
            <a:r>
              <a:rPr lang="ko-KR" altLang="en-US" sz="1600" dirty="0"/>
              <a:t>포인터</a:t>
            </a:r>
            <a:r>
              <a:rPr lang="en-US" altLang="ko-KR" sz="1600" dirty="0"/>
              <a:t>)</a:t>
            </a:r>
            <a:r>
              <a:rPr lang="ko-KR" altLang="en-US" sz="1600" dirty="0"/>
              <a:t>를 옮기면서</a:t>
            </a:r>
            <a:br>
              <a:rPr lang="en-US" altLang="ko-KR" sz="1600" dirty="0"/>
            </a:br>
            <a:r>
              <a:rPr lang="ko-KR" altLang="en-US" sz="1600" dirty="0"/>
              <a:t>탐색 대상에서 제거합니다</a:t>
            </a:r>
            <a:r>
              <a:rPr lang="en-US" altLang="ko-KR" sz="1600" dirty="0"/>
              <a:t>. (</a:t>
            </a:r>
            <a:r>
              <a:rPr lang="ko-KR" altLang="en-US" sz="1600" dirty="0"/>
              <a:t>탐색 대상을 절반 씩 줄여 나가기 때문에 </a:t>
            </a:r>
            <a:r>
              <a:rPr lang="en-US" altLang="ko-KR" sz="1600" dirty="0"/>
              <a:t>O(</a:t>
            </a:r>
            <a:r>
              <a:rPr lang="en-US" altLang="ko-KR" sz="1600" dirty="0" err="1"/>
              <a:t>logN</a:t>
            </a:r>
            <a:r>
              <a:rPr lang="en-US" altLang="ko-KR" sz="1600" dirty="0"/>
              <a:t>) </a:t>
            </a:r>
            <a:r>
              <a:rPr lang="ko-KR" altLang="en-US" sz="1600" dirty="0"/>
              <a:t>이 되는 것을 볼 수 있습니다</a:t>
            </a:r>
            <a:r>
              <a:rPr lang="en-US" altLang="ko-KR" sz="1600" dirty="0"/>
              <a:t>.)</a:t>
            </a:r>
            <a:br>
              <a:rPr lang="en-US" altLang="ko-KR" sz="1600" dirty="0"/>
            </a:br>
            <a:r>
              <a:rPr lang="en-US" altLang="ko-KR" sz="1600" dirty="0"/>
              <a:t>(II). </a:t>
            </a:r>
            <a:r>
              <a:rPr lang="ko-KR" altLang="en-US" sz="1600" dirty="0"/>
              <a:t>찾는 값이 작은 경우 </a:t>
            </a:r>
            <a:r>
              <a:rPr lang="en-US" altLang="ko-KR" sz="1600" dirty="0"/>
              <a:t>: </a:t>
            </a:r>
            <a:r>
              <a:rPr lang="ko-KR" altLang="en-US" sz="1600" dirty="0"/>
              <a:t>위와 정 반대의 </a:t>
            </a:r>
            <a:r>
              <a:rPr lang="en-US" altLang="ko-KR" sz="1600" dirty="0"/>
              <a:t>(</a:t>
            </a:r>
            <a:r>
              <a:rPr lang="ko-KR" altLang="en-US" sz="1600" dirty="0"/>
              <a:t>조건에 맞지 않는</a:t>
            </a:r>
            <a:r>
              <a:rPr lang="en-US" altLang="ko-KR" sz="1600" dirty="0"/>
              <a:t>) </a:t>
            </a:r>
            <a:r>
              <a:rPr lang="ko-KR" altLang="en-US" sz="1600" dirty="0"/>
              <a:t>절반을 </a:t>
            </a:r>
            <a:r>
              <a:rPr lang="en-US" altLang="ko-KR" sz="1600" dirty="0"/>
              <a:t>p(</a:t>
            </a:r>
            <a:r>
              <a:rPr lang="ko-KR" altLang="en-US" sz="1600" dirty="0"/>
              <a:t>포인터</a:t>
            </a:r>
            <a:r>
              <a:rPr lang="en-US" altLang="ko-KR" sz="1600" dirty="0"/>
              <a:t>)</a:t>
            </a:r>
            <a:r>
              <a:rPr lang="ko-KR" altLang="en-US" sz="1600" dirty="0"/>
              <a:t>를 옮기면서</a:t>
            </a:r>
            <a:br>
              <a:rPr lang="en-US" altLang="ko-KR" sz="1600" dirty="0"/>
            </a:br>
            <a:r>
              <a:rPr lang="ko-KR" altLang="en-US" sz="1600" dirty="0"/>
              <a:t>탐색 대상에서 제거합니다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3). </a:t>
            </a:r>
            <a:r>
              <a:rPr lang="ko-KR" altLang="en-US" sz="1600" dirty="0"/>
              <a:t>찾는 값과 같은 값이 있으면</a:t>
            </a:r>
            <a:r>
              <a:rPr lang="en-US" altLang="ko-KR" sz="1600" dirty="0"/>
              <a:t>, </a:t>
            </a:r>
            <a:r>
              <a:rPr lang="ko-KR" altLang="en-US" sz="1600" dirty="0"/>
              <a:t>탐색을 성공한 것이고</a:t>
            </a:r>
            <a:r>
              <a:rPr lang="en-US" altLang="ko-KR" sz="1600" dirty="0"/>
              <a:t>, </a:t>
            </a:r>
            <a:r>
              <a:rPr lang="ko-KR" altLang="en-US" sz="1600" dirty="0"/>
              <a:t>찾지 못하고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lp</a:t>
            </a:r>
            <a:r>
              <a:rPr lang="ko-KR" altLang="en-US" sz="1600" dirty="0"/>
              <a:t>보다 </a:t>
            </a:r>
            <a:r>
              <a:rPr lang="en-US" altLang="ko-KR" sz="1600" dirty="0" err="1"/>
              <a:t>rp</a:t>
            </a:r>
            <a:r>
              <a:rPr lang="ko-KR" altLang="en-US" sz="1600" dirty="0"/>
              <a:t>가 작으면 실패 한 것입니다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9723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2B9AA-816A-8A1B-89B9-2D3CC587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이분 탐색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880CEB-63E1-E896-5C24-66AB7AC9F5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sz="1600" dirty="0"/>
              <a:t>C++</a:t>
            </a:r>
            <a:endParaRPr lang="ko-KR" altLang="en-US" sz="16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6C9A2D7-ACDC-3908-26D7-BD9D833639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sz="1600" dirty="0"/>
              <a:t>Haskell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3D8CA6-2753-F993-6CB3-4E6C98419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183" y="2537467"/>
            <a:ext cx="3863453" cy="29118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3C0FD6-2C88-0E18-0FA6-8CE72CF9C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265" y="1957106"/>
            <a:ext cx="3149200" cy="442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97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FB56-2EB7-D12E-F2B8-8FAAA1FC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Parametric 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CA9FEB-93DA-599F-1CED-027722AB1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/>
              <a:t>이분 탐색을 그저 탐색하는 곳에서만 사용되는 것은 아닙니다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이 알고리즘의 진면목은 매번 절반 씩 가능성을 배제하는 것이</a:t>
            </a:r>
            <a:r>
              <a:rPr lang="en-US" altLang="ko-KR" sz="1400" dirty="0"/>
              <a:t> </a:t>
            </a:r>
            <a:r>
              <a:rPr lang="ko-KR" altLang="en-US" sz="1400" dirty="0"/>
              <a:t>핵심이기 때문에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동형문제에 대해서 비슷한 방법으로 최적화 할 수 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매개 변수 탐색은 조건에 맞는 상한</a:t>
            </a:r>
            <a:r>
              <a:rPr lang="en-US" altLang="ko-KR" sz="1400" dirty="0"/>
              <a:t>(</a:t>
            </a:r>
            <a:r>
              <a:rPr lang="ko-KR" altLang="en-US" sz="1400" dirty="0"/>
              <a:t>하한</a:t>
            </a:r>
            <a:r>
              <a:rPr lang="en-US" altLang="ko-KR" sz="1400" dirty="0"/>
              <a:t>) </a:t>
            </a:r>
            <a:r>
              <a:rPr lang="ko-KR" altLang="en-US" sz="1400" dirty="0"/>
              <a:t>을 찾을 때</a:t>
            </a:r>
            <a:r>
              <a:rPr lang="en-US" altLang="ko-KR" sz="1400" dirty="0"/>
              <a:t>, </a:t>
            </a:r>
            <a:r>
              <a:rPr lang="ko-KR" altLang="en-US" sz="1400" dirty="0"/>
              <a:t>조건 확인을 이진 탐색 횟수 만큼 해서</a:t>
            </a:r>
            <a:r>
              <a:rPr lang="en-US" altLang="ko-KR" sz="1400" dirty="0"/>
              <a:t> </a:t>
            </a:r>
            <a:r>
              <a:rPr lang="ko-KR" altLang="en-US" sz="1400" dirty="0"/>
              <a:t>최적화하는 알고리즘입니다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예를 들어</a:t>
            </a:r>
            <a:r>
              <a:rPr lang="en-US" altLang="ko-KR" sz="1400" dirty="0"/>
              <a:t>, </a:t>
            </a:r>
            <a:r>
              <a:rPr lang="ko-KR" altLang="en-US" sz="1400" dirty="0"/>
              <a:t>각기 다양한 길이를 가진 막대 </a:t>
            </a:r>
            <a:r>
              <a:rPr lang="en-US" altLang="ko-KR" sz="1400" dirty="0"/>
              <a:t>N</a:t>
            </a:r>
            <a:r>
              <a:rPr lang="ko-KR" altLang="en-US" sz="1400" dirty="0"/>
              <a:t>개가 주어 졌을 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N</a:t>
            </a:r>
            <a:r>
              <a:rPr lang="ko-KR" altLang="en-US" sz="1400" dirty="0"/>
              <a:t>개의 막대를 임의로 잘라서 </a:t>
            </a:r>
            <a:r>
              <a:rPr lang="en-US" altLang="ko-KR" sz="1400" dirty="0"/>
              <a:t>K</a:t>
            </a:r>
            <a:r>
              <a:rPr lang="ko-KR" altLang="en-US" sz="1400" dirty="0"/>
              <a:t>개의 같은 길이 막대를 만든다고 가정 할 때</a:t>
            </a:r>
            <a:r>
              <a:rPr lang="en-US" altLang="ko-KR" sz="1400" dirty="0"/>
              <a:t>, (</a:t>
            </a:r>
            <a:r>
              <a:rPr lang="ko-KR" altLang="en-US" sz="1400" dirty="0"/>
              <a:t>단</a:t>
            </a:r>
            <a:r>
              <a:rPr lang="en-US" altLang="ko-KR" sz="1400" dirty="0"/>
              <a:t>, </a:t>
            </a:r>
            <a:r>
              <a:rPr lang="ko-KR" altLang="en-US" sz="1400" dirty="0"/>
              <a:t>붙일 수는 없음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이 때</a:t>
            </a:r>
            <a:r>
              <a:rPr lang="en-US" altLang="ko-KR" sz="1400" dirty="0"/>
              <a:t>,</a:t>
            </a:r>
            <a:r>
              <a:rPr lang="ko-KR" altLang="en-US" sz="1400" dirty="0"/>
              <a:t> 가능한 </a:t>
            </a:r>
            <a:r>
              <a:rPr lang="en-US" altLang="ko-KR" sz="1400" dirty="0"/>
              <a:t>K</a:t>
            </a:r>
            <a:r>
              <a:rPr lang="ko-KR" altLang="en-US" sz="1400" dirty="0"/>
              <a:t>개의 같은 길이 막대 중에서 가장 긴 경우의 막대 길이를 구하는 문제의 경우</a:t>
            </a:r>
            <a:endParaRPr lang="en-US" altLang="ko-KR" sz="1400" dirty="0"/>
          </a:p>
          <a:p>
            <a:r>
              <a:rPr lang="en-US" altLang="ko-KR" sz="1400" dirty="0"/>
              <a:t>N</a:t>
            </a:r>
            <a:r>
              <a:rPr lang="ko-KR" altLang="en-US" sz="1400" dirty="0"/>
              <a:t>개 중 가장 긴 막대부터 </a:t>
            </a:r>
            <a:r>
              <a:rPr lang="en-US" altLang="ko-KR" sz="1400" dirty="0"/>
              <a:t>-1</a:t>
            </a:r>
            <a:r>
              <a:rPr lang="ko-KR" altLang="en-US" sz="1400" dirty="0"/>
              <a:t>씩 감소하면서 조건이 안되다가</a:t>
            </a:r>
            <a:r>
              <a:rPr lang="en-US" altLang="ko-KR" sz="1400" dirty="0"/>
              <a:t>, </a:t>
            </a:r>
            <a:r>
              <a:rPr lang="ko-KR" altLang="en-US" sz="1400" dirty="0"/>
              <a:t>조건이 딱 맞는 지점 까지 확인하는 방법도</a:t>
            </a:r>
            <a:r>
              <a:rPr lang="en-US" altLang="ko-KR" sz="1400" dirty="0"/>
              <a:t> </a:t>
            </a:r>
            <a:r>
              <a:rPr lang="ko-KR" altLang="en-US" sz="1400" dirty="0"/>
              <a:t>가능 하겠지만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가장 긴 막대의 절반으로 시작해서 조건이 맞으면</a:t>
            </a:r>
            <a:r>
              <a:rPr lang="en-US" altLang="ko-KR" sz="1400" dirty="0"/>
              <a:t> ¾ </a:t>
            </a:r>
            <a:r>
              <a:rPr lang="ko-KR" altLang="en-US" sz="1400" dirty="0"/>
              <a:t>지점으로</a:t>
            </a:r>
            <a:r>
              <a:rPr lang="en-US" altLang="ko-KR" sz="1400" dirty="0"/>
              <a:t>, </a:t>
            </a:r>
            <a:r>
              <a:rPr lang="ko-KR" altLang="en-US" sz="1400" dirty="0"/>
              <a:t>조건이 안 맞으면 </a:t>
            </a:r>
            <a:r>
              <a:rPr lang="en-US" altLang="ko-KR" sz="1400" dirty="0"/>
              <a:t>¼ </a:t>
            </a:r>
            <a:r>
              <a:rPr lang="ko-KR" altLang="en-US" sz="1400" dirty="0"/>
              <a:t>지점으로 이동하면서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마지막에 조건이 맞으면서</a:t>
            </a:r>
            <a:r>
              <a:rPr lang="en-US" altLang="ko-KR" sz="1400" dirty="0"/>
              <a:t>, </a:t>
            </a:r>
            <a:r>
              <a:rPr lang="ko-KR" altLang="en-US" sz="1400" dirty="0"/>
              <a:t>간격이 하나라면</a:t>
            </a:r>
            <a:r>
              <a:rPr lang="en-US" altLang="ko-KR" sz="1400" dirty="0"/>
              <a:t>, </a:t>
            </a:r>
            <a:r>
              <a:rPr lang="ko-KR" altLang="en-US" sz="1400" dirty="0"/>
              <a:t>그 지점이 정답이 될 것입니다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막대길이를 선정하는 것을 </a:t>
            </a:r>
            <a:r>
              <a:rPr lang="en-US" altLang="ko-KR" sz="1400" dirty="0"/>
              <a:t>bs</a:t>
            </a:r>
            <a:r>
              <a:rPr lang="ko-KR" altLang="en-US" sz="1400" dirty="0"/>
              <a:t>함수로</a:t>
            </a:r>
            <a:r>
              <a:rPr lang="en-US" altLang="ko-KR" sz="1400" dirty="0"/>
              <a:t>, </a:t>
            </a:r>
            <a:r>
              <a:rPr lang="ko-KR" altLang="en-US" sz="1400" dirty="0"/>
              <a:t>해당 길이가 조건에 맞는지 확인하는 것을 </a:t>
            </a:r>
            <a:r>
              <a:rPr lang="en-US" altLang="ko-KR" sz="1400" dirty="0" err="1"/>
              <a:t>ispos</a:t>
            </a:r>
            <a:r>
              <a:rPr lang="ko-KR" altLang="en-US" sz="1400" dirty="0"/>
              <a:t> 함수로 해서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매개변수 탐색 알고리즘을 구현 하면 다음과 같습니다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6404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F3B0D-392D-DC10-E703-8A235F73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Parametric Search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3C293D-8684-69FF-E0AF-1A5BC12D1D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sz="1600" dirty="0"/>
              <a:t>C++</a:t>
            </a:r>
            <a:endParaRPr lang="ko-KR" altLang="en-US" sz="16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E5A3C72-8A92-A148-8AB0-2A7812DAA3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sz="1600" dirty="0"/>
              <a:t>Haskell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870B45-1B17-4AB3-ED7A-EA3A7DFC7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110" y="1933831"/>
            <a:ext cx="2771890" cy="44489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A24885-F416-A991-8605-F3D002BB1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689" y="2504582"/>
            <a:ext cx="4949558" cy="342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89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99815-A3B5-5980-562E-1D168ED7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투 포인터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D7C299-0D05-E1A0-0FA3-401557AB1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우리는 이미 커서에 대해서 많이 사용하였습니다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함수형에서는 </a:t>
            </a:r>
            <a:r>
              <a:rPr lang="en-US" altLang="ko-KR" sz="1600" dirty="0"/>
              <a:t>cur</a:t>
            </a:r>
            <a:r>
              <a:rPr lang="ko-KR" altLang="en-US" sz="1600" dirty="0"/>
              <a:t>로 나타낸 것</a:t>
            </a:r>
            <a:r>
              <a:rPr lang="en-US" altLang="ko-KR" sz="1600" dirty="0"/>
              <a:t>, </a:t>
            </a:r>
            <a:r>
              <a:rPr lang="ko-KR" altLang="en-US" sz="1600" dirty="0"/>
              <a:t>이는 </a:t>
            </a:r>
            <a:r>
              <a:rPr lang="en-US" altLang="ko-KR" sz="1600" dirty="0"/>
              <a:t>reduce like </a:t>
            </a:r>
            <a:r>
              <a:rPr lang="ko-KR" altLang="en-US" sz="1600" dirty="0"/>
              <a:t>함수에서 사용하는 방법이고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c</a:t>
            </a:r>
            <a:r>
              <a:rPr lang="ko-KR" altLang="en-US" sz="1600" dirty="0"/>
              <a:t>에서는 </a:t>
            </a:r>
            <a:r>
              <a:rPr lang="en-US" altLang="ko-KR" sz="1600" dirty="0"/>
              <a:t>p(</a:t>
            </a:r>
            <a:r>
              <a:rPr lang="en-US" altLang="ko-KR" sz="1600" dirty="0" err="1"/>
              <a:t>ptr</a:t>
            </a:r>
            <a:r>
              <a:rPr lang="en-US" altLang="ko-KR" sz="1600" dirty="0"/>
              <a:t>)</a:t>
            </a:r>
            <a:r>
              <a:rPr lang="ko-KR" altLang="en-US" sz="1600" dirty="0"/>
              <a:t>로 사용되는 기법입니다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병합 정렬이나 이분 탐색 모두 이 포인터를 가지고</a:t>
            </a:r>
            <a:r>
              <a:rPr lang="en-US" altLang="ko-KR" sz="1600" dirty="0"/>
              <a:t>, </a:t>
            </a:r>
            <a:r>
              <a:rPr lang="ko-KR" altLang="en-US" sz="1600" dirty="0"/>
              <a:t>값 연산 처리를 진행하였습니다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투 포인터는 말 그대로 포인터 두 개를 가지고 문제를 풀어내는 기법을 말합니다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사실</a:t>
            </a:r>
            <a:r>
              <a:rPr lang="en-US" altLang="ko-KR" sz="1600" dirty="0"/>
              <a:t>, </a:t>
            </a:r>
            <a:r>
              <a:rPr lang="ko-KR" altLang="en-US" sz="1600" dirty="0"/>
              <a:t>병합 정렬은 이미 투 포인터 기법을 사용하는 알고리즘 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두 개의 커서가 우측으로 이동하면서 정렬을 하는 구조이기 때문에 </a:t>
            </a:r>
            <a:r>
              <a:rPr lang="en-US" altLang="ko-KR" sz="1600" dirty="0"/>
              <a:t>“</a:t>
            </a:r>
            <a:r>
              <a:rPr lang="ko-KR" altLang="en-US" sz="1600" dirty="0"/>
              <a:t>투 포인터</a:t>
            </a:r>
            <a:r>
              <a:rPr lang="en-US" altLang="ko-KR" sz="1600" dirty="0"/>
              <a:t>” </a:t>
            </a:r>
            <a:r>
              <a:rPr lang="ko-KR" altLang="en-US" sz="1600" dirty="0"/>
              <a:t>알고리즘의 일종 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투 포인터와 분할 정복의 기법은 서로 직접적인 관계는 없지만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분할한 요소가 각 하나 이상의 포인터를 가지고 동작하는 경우가 많아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보통 분할정복 중에 투 포인터 기법이 녹아 있는 것을 많이 볼 수 있습니다</a:t>
            </a:r>
            <a:r>
              <a:rPr lang="en-US" altLang="ko-KR" sz="1600" dirty="0"/>
              <a:t>.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992228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A2C5C-2AC1-793A-7417-94504936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Quick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52A1C-428B-1B5D-BC5A-110093ED5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81388"/>
          </a:xfrm>
        </p:spPr>
        <p:txBody>
          <a:bodyPr/>
          <a:lstStyle/>
          <a:p>
            <a:r>
              <a:rPr lang="ko-KR" altLang="en-US" sz="1400" dirty="0" err="1"/>
              <a:t>퀵</a:t>
            </a:r>
            <a:r>
              <a:rPr lang="ko-KR" altLang="en-US" sz="1400" dirty="0"/>
              <a:t> 정렬은 실제로 많이 사용하는 효율적인 정렬 알고리즘 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최악 복잡도는 </a:t>
            </a:r>
            <a:r>
              <a:rPr lang="en-US" altLang="ko-KR" sz="1400" dirty="0"/>
              <a:t>O(N^2) </a:t>
            </a:r>
            <a:r>
              <a:rPr lang="ko-KR" altLang="en-US" sz="1400" dirty="0"/>
              <a:t>이고</a:t>
            </a:r>
            <a:r>
              <a:rPr lang="en-US" altLang="ko-KR" sz="1400" dirty="0"/>
              <a:t>, </a:t>
            </a:r>
            <a:r>
              <a:rPr lang="ko-KR" altLang="en-US" sz="1400" dirty="0"/>
              <a:t>평균 복잡도는 </a:t>
            </a:r>
            <a:r>
              <a:rPr lang="en-US" altLang="ko-KR" sz="1400" dirty="0"/>
              <a:t>O(</a:t>
            </a:r>
            <a:r>
              <a:rPr lang="en-US" altLang="ko-KR" sz="1400" dirty="0" err="1"/>
              <a:t>NlogN</a:t>
            </a:r>
            <a:r>
              <a:rPr lang="en-US" altLang="ko-KR" sz="1400" dirty="0"/>
              <a:t>)</a:t>
            </a:r>
            <a:r>
              <a:rPr lang="ko-KR" altLang="en-US" sz="1400" dirty="0"/>
              <a:t>으로 보기에는 병합 정렬이 더 빨라 보이지만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평상시 성능은 </a:t>
            </a:r>
            <a:r>
              <a:rPr lang="ko-KR" altLang="en-US" sz="1400" dirty="0" err="1"/>
              <a:t>퀵</a:t>
            </a:r>
            <a:r>
              <a:rPr lang="ko-KR" altLang="en-US" sz="1400" dirty="0"/>
              <a:t> 정렬이 훨씬 빠른 걸로 나옵니다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왜 </a:t>
            </a:r>
            <a:r>
              <a:rPr lang="ko-KR" altLang="en-US" sz="1400" dirty="0" err="1"/>
              <a:t>그런걸까요</a:t>
            </a:r>
            <a:r>
              <a:rPr lang="en-US" altLang="ko-KR" sz="1400" dirty="0"/>
              <a:t>?</a:t>
            </a:r>
          </a:p>
          <a:p>
            <a:r>
              <a:rPr lang="ko-KR" altLang="en-US" sz="1400" dirty="0"/>
              <a:t>병합 정렬은 최악도 최선도 </a:t>
            </a:r>
            <a:r>
              <a:rPr lang="en-US" altLang="ko-KR" sz="1400" dirty="0" err="1"/>
              <a:t>NlogN</a:t>
            </a:r>
            <a:r>
              <a:rPr lang="ko-KR" altLang="en-US" sz="1400" dirty="0"/>
              <a:t>으로 안정성을 제공해주지만</a:t>
            </a:r>
            <a:r>
              <a:rPr lang="en-US" altLang="ko-KR" sz="1400" dirty="0"/>
              <a:t>, </a:t>
            </a:r>
            <a:r>
              <a:rPr lang="ko-KR" altLang="en-US" sz="1400" dirty="0"/>
              <a:t>정석에 가까운 복잡도를 가지는 반면에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 err="1"/>
              <a:t>퀵</a:t>
            </a:r>
            <a:r>
              <a:rPr lang="ko-KR" altLang="en-US" sz="1400" dirty="0"/>
              <a:t> 정렬은 대부분의 케이스에서는 </a:t>
            </a:r>
            <a:r>
              <a:rPr lang="en-US" altLang="ko-KR" sz="1400" dirty="0" err="1"/>
              <a:t>NlogN</a:t>
            </a:r>
            <a:r>
              <a:rPr lang="ko-KR" altLang="en-US" sz="1400" dirty="0"/>
              <a:t>이거나 조금 더 빠른 방식으로 동작하여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최악이 </a:t>
            </a:r>
            <a:r>
              <a:rPr lang="en-US" altLang="ko-KR" sz="1400" dirty="0"/>
              <a:t>N^2</a:t>
            </a:r>
            <a:r>
              <a:rPr lang="ko-KR" altLang="en-US" sz="1400" dirty="0"/>
              <a:t>이어도 실제로 최악으로 정렬하는 경우가 드물어 병합 정렬보다 빠른 것으로 나오게 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 err="1"/>
              <a:t>퀵</a:t>
            </a:r>
            <a:r>
              <a:rPr lang="ko-KR" altLang="en-US" sz="1400" dirty="0"/>
              <a:t> 정렬은 어떠한 값</a:t>
            </a:r>
            <a:r>
              <a:rPr lang="en-US" altLang="ko-KR" sz="1400" dirty="0"/>
              <a:t>“</a:t>
            </a:r>
            <a:r>
              <a:rPr lang="ko-KR" altLang="en-US" sz="1400" dirty="0" err="1"/>
              <a:t>피봇</a:t>
            </a:r>
            <a:r>
              <a:rPr lang="en-US" altLang="ko-KR" sz="1400" dirty="0"/>
              <a:t>”</a:t>
            </a:r>
            <a:r>
              <a:rPr lang="ko-KR" altLang="en-US" sz="1400" dirty="0"/>
              <a:t>을 선정 한 뒤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피봇보다</a:t>
            </a:r>
            <a:r>
              <a:rPr lang="ko-KR" altLang="en-US" sz="1400" dirty="0"/>
              <a:t> 작은 값을 왼쪽에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피봇보다</a:t>
            </a:r>
            <a:r>
              <a:rPr lang="ko-KR" altLang="en-US" sz="1400" dirty="0"/>
              <a:t> 큰 값을 오른쪽에 두는 방식으로</a:t>
            </a:r>
            <a:br>
              <a:rPr lang="en-US" altLang="ko-KR" sz="1400" dirty="0"/>
            </a:br>
            <a:r>
              <a:rPr lang="ko-KR" altLang="en-US" sz="1400" dirty="0"/>
              <a:t>이 분할 하고</a:t>
            </a:r>
            <a:r>
              <a:rPr lang="en-US" altLang="ko-KR" sz="1400" dirty="0"/>
              <a:t>, </a:t>
            </a:r>
            <a:r>
              <a:rPr lang="ko-KR" altLang="en-US" sz="1400" dirty="0"/>
              <a:t>각 분할된 영역에서 재귀적으로 위의 내용을 반복 수행하면 정렬이 이루어지는 방식을 사용합니다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 err="1"/>
              <a:t>퀵</a:t>
            </a:r>
            <a:r>
              <a:rPr lang="ko-KR" altLang="en-US" sz="1400" dirty="0"/>
              <a:t> 정렬은 </a:t>
            </a:r>
            <a:r>
              <a:rPr lang="en-US" altLang="ko-KR" sz="1400" dirty="0"/>
              <a:t>unstable</a:t>
            </a:r>
            <a:r>
              <a:rPr lang="ko-KR" altLang="en-US" sz="1400" dirty="0"/>
              <a:t> </a:t>
            </a:r>
            <a:r>
              <a:rPr lang="en-US" altLang="ko-KR" sz="1400" dirty="0"/>
              <a:t>sort</a:t>
            </a:r>
            <a:r>
              <a:rPr lang="ko-KR" altLang="en-US" sz="1400" dirty="0"/>
              <a:t>로 제네릭 타입 정렬에 적합하지 않고</a:t>
            </a:r>
            <a:r>
              <a:rPr lang="en-US" altLang="ko-KR" sz="1400" dirty="0"/>
              <a:t>, in-place </a:t>
            </a:r>
            <a:r>
              <a:rPr lang="ko-KR" altLang="en-US" sz="1400" dirty="0"/>
              <a:t>정렬 방식으로 추가 메모리 요구는 없지만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값의 순서가 뭉개질</a:t>
            </a:r>
            <a:r>
              <a:rPr lang="en-US" altLang="ko-KR" sz="1400" dirty="0"/>
              <a:t>(</a:t>
            </a:r>
            <a:r>
              <a:rPr lang="ko-KR" altLang="en-US" sz="1400" dirty="0"/>
              <a:t>뒤바뀔</a:t>
            </a:r>
            <a:r>
              <a:rPr lang="en-US" altLang="ko-KR" sz="1400" dirty="0"/>
              <a:t>)</a:t>
            </a:r>
            <a:r>
              <a:rPr lang="ko-KR" altLang="en-US" sz="1400" dirty="0"/>
              <a:t> 수 있다는 점이 있습니다</a:t>
            </a:r>
            <a:r>
              <a:rPr lang="en-US" altLang="ko-KR" sz="1400" dirty="0"/>
              <a:t>. ( </a:t>
            </a:r>
            <a:r>
              <a:rPr lang="ko-KR" altLang="en-US" sz="1400" dirty="0"/>
              <a:t>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빨랐죠</a:t>
            </a:r>
            <a:r>
              <a:rPr lang="en-US" altLang="ko-KR" sz="1400" dirty="0"/>
              <a:t>?</a:t>
            </a:r>
            <a:r>
              <a:rPr lang="ko-KR" altLang="en-US" sz="1400" dirty="0"/>
              <a:t> 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 err="1"/>
              <a:t>퀵</a:t>
            </a:r>
            <a:r>
              <a:rPr lang="ko-KR" altLang="en-US" sz="1400" dirty="0"/>
              <a:t> 정렬의 최악의 경우는 </a:t>
            </a:r>
            <a:r>
              <a:rPr lang="ko-KR" altLang="en-US" sz="1400" dirty="0" err="1"/>
              <a:t>피봇이</a:t>
            </a:r>
            <a:r>
              <a:rPr lang="ko-KR" altLang="en-US" sz="1400" dirty="0"/>
              <a:t> 중앙에 가까운 값이 아닌</a:t>
            </a:r>
            <a:r>
              <a:rPr lang="en-US" altLang="ko-KR" sz="1400" dirty="0"/>
              <a:t>, </a:t>
            </a:r>
            <a:r>
              <a:rPr lang="ko-KR" altLang="en-US" sz="1400" dirty="0"/>
              <a:t>양 극단의 값이면</a:t>
            </a:r>
            <a:r>
              <a:rPr lang="en-US" altLang="ko-KR" sz="1400" dirty="0"/>
              <a:t>, </a:t>
            </a:r>
            <a:r>
              <a:rPr lang="ko-KR" altLang="en-US" sz="1400" dirty="0"/>
              <a:t>분할 과정이 </a:t>
            </a:r>
            <a:r>
              <a:rPr lang="en-US" altLang="ko-KR" sz="1400" dirty="0"/>
              <a:t>N^2</a:t>
            </a:r>
            <a:r>
              <a:rPr lang="ko-KR" altLang="en-US" sz="1400" dirty="0"/>
              <a:t>이 되어 느려지게 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대부분 언어의 </a:t>
            </a:r>
            <a:r>
              <a:rPr lang="en-US" altLang="ko-KR" sz="1400" dirty="0"/>
              <a:t>STL </a:t>
            </a:r>
            <a:r>
              <a:rPr lang="ko-KR" altLang="en-US" sz="1400" dirty="0"/>
              <a:t>에서는 </a:t>
            </a:r>
            <a:r>
              <a:rPr lang="ko-KR" altLang="en-US" sz="1400" dirty="0" err="1"/>
              <a:t>퀵</a:t>
            </a:r>
            <a:r>
              <a:rPr lang="ko-KR" altLang="en-US" sz="1400" dirty="0"/>
              <a:t> 정렬 방식을 지원하고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각기 다양한 방법으로 빠른 </a:t>
            </a:r>
            <a:r>
              <a:rPr lang="ko-KR" altLang="en-US" sz="1400" dirty="0" err="1"/>
              <a:t>피봇</a:t>
            </a:r>
            <a:r>
              <a:rPr lang="ko-KR" altLang="en-US" sz="1400" dirty="0"/>
              <a:t> 선정 기준을 가지고</a:t>
            </a:r>
            <a:r>
              <a:rPr lang="en-US" altLang="ko-KR" sz="1400" dirty="0"/>
              <a:t>,</a:t>
            </a:r>
            <a:r>
              <a:rPr lang="ko-KR" altLang="en-US" sz="1400" dirty="0"/>
              <a:t> 최악을 회피하도록 알고리즘을 설계하고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16822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A2C5C-2AC1-793A-7417-94504936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Quick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52A1C-428B-1B5D-BC5A-110093ED5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81388"/>
          </a:xfrm>
        </p:spPr>
        <p:txBody>
          <a:bodyPr/>
          <a:lstStyle/>
          <a:p>
            <a:r>
              <a:rPr lang="ko-KR" altLang="en-US" sz="1400" dirty="0" err="1"/>
              <a:t>퀵</a:t>
            </a:r>
            <a:r>
              <a:rPr lang="ko-KR" altLang="en-US" sz="1400" dirty="0"/>
              <a:t> 정렬은 구현 방법이 다양하게 존재하지만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핵심은 </a:t>
            </a:r>
            <a:r>
              <a:rPr lang="ko-KR" altLang="en-US" sz="1400" dirty="0" err="1"/>
              <a:t>피봇을</a:t>
            </a:r>
            <a:r>
              <a:rPr lang="ko-KR" altLang="en-US" sz="1400" dirty="0"/>
              <a:t> 기준으로 좌측과 우측으로 원소를 분할 하는 것입니다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좌측은 절차지향 방식 </a:t>
            </a:r>
            <a:r>
              <a:rPr lang="ko-KR" altLang="en-US" sz="1400" dirty="0" err="1"/>
              <a:t>퀵</a:t>
            </a:r>
            <a:r>
              <a:rPr lang="ko-KR" altLang="en-US" sz="1400" dirty="0"/>
              <a:t> 정렬이고</a:t>
            </a:r>
            <a:r>
              <a:rPr lang="en-US" altLang="ko-KR" sz="1400" dirty="0"/>
              <a:t>, </a:t>
            </a:r>
            <a:r>
              <a:rPr lang="ko-KR" altLang="en-US" sz="1400" dirty="0"/>
              <a:t>우측은 함수형 방식 </a:t>
            </a:r>
            <a:r>
              <a:rPr lang="ko-KR" altLang="en-US" sz="1400" dirty="0" err="1"/>
              <a:t>퀵</a:t>
            </a:r>
            <a:r>
              <a:rPr lang="ko-KR" altLang="en-US" sz="1400" dirty="0"/>
              <a:t> 정렬 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in-place</a:t>
            </a:r>
            <a:r>
              <a:rPr lang="ko-KR" altLang="en-US" sz="1400" dirty="0"/>
              <a:t>는 반드시 </a:t>
            </a:r>
            <a:r>
              <a:rPr lang="en-US" altLang="ko-KR" sz="1400" dirty="0"/>
              <a:t>side-effect </a:t>
            </a:r>
            <a:r>
              <a:rPr lang="ko-KR" altLang="en-US" sz="1400" dirty="0"/>
              <a:t>방식이므로</a:t>
            </a:r>
            <a:r>
              <a:rPr lang="en-US" altLang="ko-KR" sz="1400" dirty="0"/>
              <a:t>, </a:t>
            </a:r>
            <a:r>
              <a:rPr lang="ko-KR" altLang="en-US" sz="1400" dirty="0"/>
              <a:t>좌측은 이를 사용해서 메모리를 아끼면서 빠르게 동작하고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함수형 방식은 </a:t>
            </a:r>
            <a:r>
              <a:rPr lang="en-US" altLang="ko-KR" sz="1400" dirty="0"/>
              <a:t>side-effect</a:t>
            </a:r>
            <a:r>
              <a:rPr lang="ko-KR" altLang="en-US" sz="1400" dirty="0"/>
              <a:t>를 사용할 수 없어</a:t>
            </a:r>
            <a:r>
              <a:rPr lang="en-US" altLang="ko-KR" sz="1400" dirty="0"/>
              <a:t>, </a:t>
            </a:r>
            <a:r>
              <a:rPr lang="ko-KR" altLang="en-US" sz="1400" dirty="0"/>
              <a:t>복잡한 </a:t>
            </a:r>
            <a:r>
              <a:rPr lang="ko-KR" altLang="en-US" sz="1400" dirty="0" err="1"/>
              <a:t>모나드</a:t>
            </a:r>
            <a:r>
              <a:rPr lang="ko-KR" altLang="en-US" sz="1400" dirty="0"/>
              <a:t> 기법보다 우측 아래 방식으로 동작하는 것을 택한 것입니다</a:t>
            </a:r>
            <a:r>
              <a:rPr lang="en-US" altLang="ko-KR" sz="1400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DC0E00-C9B7-AF2F-21C7-0FF2AEB7F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347" y="3857740"/>
            <a:ext cx="3299296" cy="251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텍스트, 스크린샷, 폰트, 일렉트릭 블루이(가) 표시된 사진&#10;&#10;자동 생성된 설명">
            <a:extLst>
              <a:ext uri="{FF2B5EF4-FFF2-40B4-BE49-F238E27FC236}">
                <a16:creationId xmlns:a16="http://schemas.microsoft.com/office/drawing/2014/main" id="{4E7BB669-11ED-3FD8-C9D2-DC296A316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232" y="3657044"/>
            <a:ext cx="4565822" cy="272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51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A2C5C-2AC1-793A-7417-94504936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Quick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52A1C-428B-1B5D-BC5A-110093ED54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sz="1600" dirty="0"/>
              <a:t>C++</a:t>
            </a:r>
            <a:endParaRPr lang="ko-KR" altLang="en-US" sz="16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6CECBD-8638-926B-613D-E478193911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sz="1600" dirty="0"/>
              <a:t>Haskell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E2399B-256D-C6EC-F456-5BB675E06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212" y="1921476"/>
            <a:ext cx="3305967" cy="44546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8FCD6B-EDF1-D334-F11E-B7CE5E691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878" y="2602663"/>
            <a:ext cx="3654196" cy="14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89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719D8-56C7-5F25-6220-342537B8A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구간 합</a:t>
            </a:r>
            <a:br>
              <a:rPr lang="en-US" altLang="ko-KR" dirty="0"/>
            </a:br>
            <a:r>
              <a:rPr lang="en-US" altLang="ko-KR" sz="1600" dirty="0"/>
              <a:t>(</a:t>
            </a:r>
            <a:r>
              <a:rPr lang="ko-KR" altLang="en-US" sz="1600" dirty="0"/>
              <a:t>합이 특정 값을 넘는 구간 최소 길이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1E9959-259A-9313-4572-35075648F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해당 문제는 투 포인터를 정석으로 사용하는 문제로</a:t>
            </a:r>
            <a:r>
              <a:rPr lang="en-US" altLang="ko-KR" sz="1600" dirty="0"/>
              <a:t>, </a:t>
            </a:r>
            <a:r>
              <a:rPr lang="ko-KR" altLang="en-US" sz="1600" dirty="0"/>
              <a:t>구간 합을 구하되 이번에는 특정 값이 주어지면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구간 합이 이 값을 넘으면서</a:t>
            </a:r>
            <a:r>
              <a:rPr lang="en-US" altLang="ko-KR" sz="1600" dirty="0"/>
              <a:t>, </a:t>
            </a:r>
            <a:r>
              <a:rPr lang="ko-KR" altLang="en-US" sz="1600" dirty="0"/>
              <a:t>구간의 길이가 최소가 되는 구간을 구하는 문제 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이번에는 구간의 길이를 출력하는 문제로 풀어봅시다</a:t>
            </a:r>
            <a:r>
              <a:rPr lang="en-US" altLang="ko-KR" sz="1600" dirty="0"/>
              <a:t>.</a:t>
            </a:r>
            <a:r>
              <a:rPr lang="ko-KR" altLang="en-US" sz="1600" dirty="0"/>
              <a:t> 풀이 과정은 다음과 같습니다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1). </a:t>
            </a:r>
            <a:r>
              <a:rPr lang="ko-KR" altLang="en-US" sz="1600" dirty="0"/>
              <a:t>포인터 두 개를 정의하고 </a:t>
            </a:r>
            <a:r>
              <a:rPr lang="en-US" altLang="ko-KR" sz="1600" dirty="0"/>
              <a:t>0</a:t>
            </a:r>
            <a:r>
              <a:rPr lang="ko-KR" altLang="en-US" sz="1600" dirty="0"/>
              <a:t>위치에 둡니다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2). </a:t>
            </a:r>
            <a:r>
              <a:rPr lang="ko-KR" altLang="en-US" sz="1600" dirty="0"/>
              <a:t>리스트를 모두 입력 받으면</a:t>
            </a:r>
            <a:r>
              <a:rPr lang="en-US" altLang="ko-KR" sz="1600" dirty="0"/>
              <a:t>, </a:t>
            </a:r>
            <a:r>
              <a:rPr lang="ko-KR" altLang="en-US" sz="1600" dirty="0"/>
              <a:t>포인터 </a:t>
            </a:r>
            <a:r>
              <a:rPr lang="en-US" altLang="ko-KR" sz="1600" dirty="0"/>
              <a:t>A, B</a:t>
            </a:r>
            <a:r>
              <a:rPr lang="ko-KR" altLang="en-US" sz="1600" dirty="0"/>
              <a:t>는 다음 로직을 따라 움직이면서 답을 찾습니다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3). </a:t>
            </a:r>
            <a:r>
              <a:rPr lang="ko-KR" altLang="en-US" sz="1600" dirty="0"/>
              <a:t>만약</a:t>
            </a:r>
            <a:r>
              <a:rPr lang="en-US" altLang="ko-KR" sz="1600" dirty="0"/>
              <a:t>, A</a:t>
            </a:r>
            <a:r>
              <a:rPr lang="ko-KR" altLang="en-US" sz="1600" dirty="0"/>
              <a:t>와 </a:t>
            </a:r>
            <a:r>
              <a:rPr lang="en-US" altLang="ko-KR" sz="1600" dirty="0"/>
              <a:t>B</a:t>
            </a:r>
            <a:r>
              <a:rPr lang="ko-KR" altLang="en-US" sz="1600"/>
              <a:t>가 같은 </a:t>
            </a:r>
            <a:r>
              <a:rPr lang="ko-KR" altLang="en-US" sz="1600" dirty="0"/>
              <a:t>경우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ans</a:t>
            </a:r>
            <a:r>
              <a:rPr lang="ko-KR" altLang="en-US" sz="1600" dirty="0"/>
              <a:t>는 반드시 </a:t>
            </a:r>
            <a:r>
              <a:rPr lang="en-US" altLang="ko-KR" sz="1600" dirty="0"/>
              <a:t>1</a:t>
            </a:r>
            <a:r>
              <a:rPr lang="ko-KR" altLang="en-US" sz="1600" dirty="0"/>
              <a:t>이므로 즉시 종료합니다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4). </a:t>
            </a:r>
            <a:r>
              <a:rPr lang="ko-KR" altLang="en-US" sz="1600" dirty="0"/>
              <a:t>인덱스 </a:t>
            </a:r>
            <a:r>
              <a:rPr lang="en-US" altLang="ko-KR" sz="1600" dirty="0"/>
              <a:t>A</a:t>
            </a:r>
            <a:r>
              <a:rPr lang="ko-KR" altLang="en-US" sz="1600" dirty="0"/>
              <a:t>에서 인덱스 </a:t>
            </a:r>
            <a:r>
              <a:rPr lang="en-US" altLang="ko-KR" sz="1600" dirty="0"/>
              <a:t>B</a:t>
            </a:r>
            <a:r>
              <a:rPr lang="ko-KR" altLang="en-US" sz="1600" dirty="0"/>
              <a:t>까지의 합을 계산합니다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	I). </a:t>
            </a:r>
            <a:r>
              <a:rPr lang="ko-KR" altLang="en-US" sz="1600" dirty="0"/>
              <a:t>계산 결과가 조건 보다 작은 경우</a:t>
            </a:r>
            <a:r>
              <a:rPr lang="en-US" altLang="ko-KR" sz="1600" dirty="0"/>
              <a:t>, A</a:t>
            </a:r>
            <a:r>
              <a:rPr lang="ko-KR" altLang="en-US" sz="1600" dirty="0"/>
              <a:t>를 </a:t>
            </a:r>
            <a:r>
              <a:rPr lang="en-US" altLang="ko-KR" sz="1600" dirty="0"/>
              <a:t>+1 </a:t>
            </a:r>
            <a:r>
              <a:rPr lang="ko-KR" altLang="en-US" sz="1600" dirty="0"/>
              <a:t>이동시킵니다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	II). </a:t>
            </a:r>
            <a:r>
              <a:rPr lang="ko-KR" altLang="en-US" sz="1600" dirty="0"/>
              <a:t>계산 결과가 조건 보다 큰 경우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ans</a:t>
            </a:r>
            <a:r>
              <a:rPr lang="ko-KR" altLang="en-US" sz="1600" dirty="0"/>
              <a:t>를 갱신하고</a:t>
            </a:r>
            <a:r>
              <a:rPr lang="en-US" altLang="ko-KR" sz="1600" dirty="0"/>
              <a:t>, B</a:t>
            </a:r>
            <a:r>
              <a:rPr lang="ko-KR" altLang="en-US" sz="1600" dirty="0"/>
              <a:t>를 </a:t>
            </a:r>
            <a:r>
              <a:rPr lang="en-US" altLang="ko-KR" sz="1600" dirty="0"/>
              <a:t>+1 </a:t>
            </a:r>
            <a:r>
              <a:rPr lang="ko-KR" altLang="en-US" sz="1600" dirty="0"/>
              <a:t>이동시킵니다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5). A</a:t>
            </a:r>
            <a:r>
              <a:rPr lang="ko-KR" altLang="en-US" sz="1600" dirty="0"/>
              <a:t>가 끝에 도달하고</a:t>
            </a:r>
            <a:r>
              <a:rPr lang="en-US" altLang="ko-KR" sz="1600" dirty="0"/>
              <a:t>, </a:t>
            </a:r>
            <a:r>
              <a:rPr lang="ko-KR" altLang="en-US" sz="1600" dirty="0"/>
              <a:t>현재 상태의 구간 합이 조건보다 작을 때 까지 </a:t>
            </a:r>
            <a:r>
              <a:rPr lang="en-US" altLang="ko-KR" sz="1600" dirty="0"/>
              <a:t>2)~5)</a:t>
            </a:r>
            <a:r>
              <a:rPr lang="ko-KR" altLang="en-US" sz="1600" dirty="0"/>
              <a:t>를 반복합니다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err="1"/>
              <a:t>정석적인</a:t>
            </a:r>
            <a:r>
              <a:rPr lang="ko-KR" altLang="en-US" sz="1600" dirty="0"/>
              <a:t> 투 포인터 문제라는 것을 볼 수 있고</a:t>
            </a:r>
            <a:r>
              <a:rPr lang="en-US" altLang="ko-KR" sz="1600" dirty="0"/>
              <a:t>, </a:t>
            </a:r>
            <a:r>
              <a:rPr lang="ko-KR" altLang="en-US" sz="1600" dirty="0"/>
              <a:t>복잡도는 </a:t>
            </a:r>
            <a:r>
              <a:rPr lang="en-US" altLang="ko-KR" sz="1600" dirty="0"/>
              <a:t>O(2N)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 (A</a:t>
            </a:r>
            <a:r>
              <a:rPr lang="ko-KR" altLang="en-US" sz="1600" dirty="0"/>
              <a:t>와 </a:t>
            </a:r>
            <a:r>
              <a:rPr lang="en-US" altLang="ko-KR" sz="1600" dirty="0"/>
              <a:t>B</a:t>
            </a:r>
            <a:r>
              <a:rPr lang="ko-KR" altLang="en-US" sz="1600" dirty="0"/>
              <a:t>가 둘 다 </a:t>
            </a:r>
            <a:r>
              <a:rPr lang="ko-KR" altLang="en-US" sz="1600" dirty="0" err="1"/>
              <a:t>끝가지</a:t>
            </a:r>
            <a:r>
              <a:rPr lang="ko-KR" altLang="en-US" sz="1600" dirty="0"/>
              <a:t> 간 경우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9458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26FEC03-0709-E47D-9D3E-572974BBA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구간 합</a:t>
            </a:r>
            <a:br>
              <a:rPr lang="en-US" altLang="ko-KR" dirty="0"/>
            </a:br>
            <a:r>
              <a:rPr lang="en-US" altLang="ko-KR" sz="1600" dirty="0"/>
              <a:t>(</a:t>
            </a:r>
            <a:r>
              <a:rPr lang="ko-KR" altLang="en-US" sz="1600" dirty="0"/>
              <a:t>합이 특정 값을 넘는 구간 최소 길이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6FADCD4-D2C8-6B3F-8161-65A1CF0447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sz="1600" dirty="0"/>
              <a:t>C++</a:t>
            </a:r>
            <a:endParaRPr lang="ko-KR" altLang="en-US" sz="16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EC626A-DB92-72BB-1212-519547FA93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sz="1600" dirty="0" err="1"/>
              <a:t>haskell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02E98B-AC7B-EAC6-5AE0-FA44329F4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255" y="1921476"/>
            <a:ext cx="2280812" cy="44484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34692DF-710B-C2DC-8FA6-7763FD3A6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51535"/>
            <a:ext cx="5432730" cy="213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A5D72E-0C70-5A10-A83A-452DD907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ko-KR" altLang="en-US" dirty="0"/>
              <a:t>목차</a:t>
            </a:r>
            <a:endParaRPr lang="ko-KR" altLang="en-US"/>
          </a:p>
        </p:txBody>
      </p:sp>
      <p:pic>
        <p:nvPicPr>
          <p:cNvPr id="5" name="Picture 4" descr="파란색 배경의 탐색 나침반">
            <a:extLst>
              <a:ext uri="{FF2B5EF4-FFF2-40B4-BE49-F238E27FC236}">
                <a16:creationId xmlns:a16="http://schemas.microsoft.com/office/drawing/2014/main" id="{3D198A8C-EF45-4255-DC35-07F46E91AE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80" r="9627" b="2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1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A7418B-F9BC-D239-B721-DEB13AC6F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3" y="2023963"/>
            <a:ext cx="5983606" cy="3760891"/>
          </a:xfrm>
        </p:spPr>
        <p:txBody>
          <a:bodyPr>
            <a:noAutofit/>
          </a:bodyPr>
          <a:lstStyle/>
          <a:p>
            <a:pPr marL="457200" indent="-457200">
              <a:lnSpc>
                <a:spcPct val="104000"/>
              </a:lnSpc>
              <a:buFont typeface="+mj-lt"/>
              <a:buAutoNum type="arabicPeriod"/>
            </a:pPr>
            <a:r>
              <a:rPr lang="ko-KR" altLang="en-US" sz="1600" dirty="0"/>
              <a:t>분할정복</a:t>
            </a:r>
            <a:endParaRPr lang="en-US" altLang="ko-KR" sz="1600" dirty="0"/>
          </a:p>
          <a:p>
            <a:pPr marL="457200" indent="-457200">
              <a:lnSpc>
                <a:spcPct val="104000"/>
              </a:lnSpc>
              <a:buFont typeface="+mj-lt"/>
              <a:buAutoNum type="arabicPeriod"/>
            </a:pPr>
            <a:r>
              <a:rPr lang="ko-KR" altLang="en-US" sz="1600" dirty="0" err="1"/>
              <a:t>병합정렬</a:t>
            </a:r>
            <a:endParaRPr lang="en-US" altLang="ko-KR" sz="1600" dirty="0"/>
          </a:p>
          <a:p>
            <a:pPr marL="457200" indent="-457200">
              <a:lnSpc>
                <a:spcPct val="104000"/>
              </a:lnSpc>
              <a:buFont typeface="+mj-lt"/>
              <a:buAutoNum type="arabicPeriod"/>
            </a:pPr>
            <a:r>
              <a:rPr lang="ko-KR" altLang="en-US" sz="1600" dirty="0"/>
              <a:t>피보나치 수열</a:t>
            </a:r>
            <a:endParaRPr lang="en-US" altLang="ko-KR" sz="1600" dirty="0"/>
          </a:p>
          <a:p>
            <a:pPr marL="457200" indent="-457200">
              <a:lnSpc>
                <a:spcPct val="104000"/>
              </a:lnSpc>
              <a:buFont typeface="+mj-lt"/>
              <a:buAutoNum type="arabicPeriod"/>
            </a:pPr>
            <a:r>
              <a:rPr lang="ko-KR" altLang="en-US" sz="1600" dirty="0"/>
              <a:t>이분탐색</a:t>
            </a:r>
            <a:endParaRPr lang="en-US" altLang="ko-KR" sz="1600" dirty="0"/>
          </a:p>
          <a:p>
            <a:pPr marL="457200" indent="-457200">
              <a:lnSpc>
                <a:spcPct val="104000"/>
              </a:lnSpc>
              <a:buFont typeface="+mj-lt"/>
              <a:buAutoNum type="arabicPeriod"/>
            </a:pPr>
            <a:r>
              <a:rPr lang="ko-KR" altLang="en-US" sz="1600" dirty="0"/>
              <a:t>매개 변수 탐색</a:t>
            </a:r>
            <a:endParaRPr lang="en-US" altLang="ko-KR" sz="1600" dirty="0"/>
          </a:p>
          <a:p>
            <a:pPr marL="457200" indent="-457200">
              <a:lnSpc>
                <a:spcPct val="104000"/>
              </a:lnSpc>
              <a:buFont typeface="+mj-lt"/>
              <a:buAutoNum type="arabicPeriod"/>
            </a:pPr>
            <a:r>
              <a:rPr lang="ko-KR" altLang="en-US" sz="1600" dirty="0" err="1"/>
              <a:t>투포인터</a:t>
            </a:r>
            <a:endParaRPr lang="en-US" altLang="ko-KR" sz="1600" dirty="0"/>
          </a:p>
          <a:p>
            <a:pPr marL="457200" indent="-457200">
              <a:lnSpc>
                <a:spcPct val="104000"/>
              </a:lnSpc>
              <a:buFont typeface="+mj-lt"/>
              <a:buAutoNum type="arabicPeriod"/>
            </a:pPr>
            <a:r>
              <a:rPr lang="ko-KR" altLang="en-US" sz="1600" dirty="0" err="1"/>
              <a:t>퀵정렬</a:t>
            </a:r>
            <a:endParaRPr lang="en-US" altLang="ko-KR" sz="1600" dirty="0"/>
          </a:p>
          <a:p>
            <a:pPr marL="457200" indent="-457200">
              <a:lnSpc>
                <a:spcPct val="104000"/>
              </a:lnSpc>
              <a:buFont typeface="+mj-lt"/>
              <a:buAutoNum type="arabicPeriod"/>
            </a:pPr>
            <a:r>
              <a:rPr lang="ko-KR" altLang="en-US" sz="1600" dirty="0" err="1"/>
              <a:t>구간합</a:t>
            </a:r>
            <a:endParaRPr lang="en-US" altLang="ko-KR" sz="1600" dirty="0"/>
          </a:p>
          <a:p>
            <a:pPr marL="457200" indent="-457200">
              <a:lnSpc>
                <a:spcPct val="104000"/>
              </a:lnSpc>
              <a:buFont typeface="+mj-lt"/>
              <a:buAutoNum type="arabicPeriod"/>
            </a:pPr>
            <a:r>
              <a:rPr lang="en-US" altLang="ko-KR" sz="1600" dirty="0"/>
              <a:t>MITM</a:t>
            </a:r>
          </a:p>
          <a:p>
            <a:pPr marL="457200" indent="-457200">
              <a:lnSpc>
                <a:spcPct val="104000"/>
              </a:lnSpc>
              <a:buFont typeface="+mj-lt"/>
              <a:buAutoNum type="arabicPeriod"/>
            </a:pPr>
            <a:r>
              <a:rPr lang="ko-KR" altLang="en-US" sz="1600" dirty="0"/>
              <a:t>슬라이딩 윈도우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527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AC170-4FEC-0766-6597-F3ABC051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meet in the middle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5E8671-5AB8-25FD-92E5-BE5E4A88D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71323"/>
          </a:xfrm>
        </p:spPr>
        <p:txBody>
          <a:bodyPr/>
          <a:lstStyle/>
          <a:p>
            <a:r>
              <a:rPr lang="en-US" altLang="ko-KR" sz="1400" dirty="0"/>
              <a:t>MITM </a:t>
            </a:r>
            <a:r>
              <a:rPr lang="ko-KR" altLang="en-US" sz="1400" dirty="0"/>
              <a:t>알고리즘은 </a:t>
            </a:r>
            <a:r>
              <a:rPr lang="en-US" altLang="ko-KR" sz="1400" dirty="0"/>
              <a:t>NP</a:t>
            </a:r>
            <a:r>
              <a:rPr lang="ko-KR" altLang="en-US" sz="1400" dirty="0"/>
              <a:t>문제 중에서 일부 완전 탐색 </a:t>
            </a:r>
            <a:r>
              <a:rPr lang="en-US" altLang="ko-KR" sz="1400" dirty="0"/>
              <a:t>O(2^N) </a:t>
            </a:r>
            <a:r>
              <a:rPr lang="ko-KR" altLang="en-US" sz="1400" dirty="0"/>
              <a:t>문제를</a:t>
            </a:r>
            <a:r>
              <a:rPr lang="en-US" altLang="ko-KR" sz="1400" dirty="0"/>
              <a:t> O(N*2^(N/2)) </a:t>
            </a:r>
            <a:r>
              <a:rPr lang="ko-KR" altLang="en-US" sz="1400" dirty="0"/>
              <a:t>으로 줄이는 알고리즘 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줄이는 방법은 다음과 같습니다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1).</a:t>
            </a:r>
            <a:r>
              <a:rPr lang="ko-KR" altLang="en-US" sz="1400" dirty="0"/>
              <a:t> </a:t>
            </a:r>
            <a:r>
              <a:rPr lang="en-US" altLang="ko-KR" sz="1400" dirty="0"/>
              <a:t>N</a:t>
            </a:r>
            <a:r>
              <a:rPr lang="ko-KR" altLang="en-US" sz="1400" dirty="0"/>
              <a:t>개의 원소를 반으로 분할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2). </a:t>
            </a:r>
            <a:r>
              <a:rPr lang="ko-KR" altLang="en-US" sz="1400" dirty="0"/>
              <a:t>좌측 </a:t>
            </a:r>
            <a:r>
              <a:rPr lang="en-US" altLang="ko-KR" sz="1400" dirty="0"/>
              <a:t>N/2</a:t>
            </a:r>
            <a:r>
              <a:rPr lang="ko-KR" altLang="en-US" sz="1400" dirty="0"/>
              <a:t>개의 원소는 </a:t>
            </a:r>
            <a:r>
              <a:rPr lang="en-US" altLang="ko-KR" sz="1400" dirty="0"/>
              <a:t>2^(N/2)</a:t>
            </a:r>
            <a:r>
              <a:rPr lang="ko-KR" altLang="en-US" sz="1400" dirty="0"/>
              <a:t>경우의 수를 모두 구하여 값을 저장해 둡니다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3). </a:t>
            </a:r>
            <a:r>
              <a:rPr lang="ko-KR" altLang="en-US" sz="1400" dirty="0"/>
              <a:t>우측 </a:t>
            </a:r>
            <a:r>
              <a:rPr lang="en-US" altLang="ko-KR" sz="1400" dirty="0"/>
              <a:t>N/2</a:t>
            </a:r>
            <a:r>
              <a:rPr lang="ko-KR" altLang="en-US" sz="1400" dirty="0"/>
              <a:t>개의 원소는 </a:t>
            </a:r>
            <a:r>
              <a:rPr lang="en-US" altLang="ko-KR" sz="1400" dirty="0"/>
              <a:t>2^(N/2)</a:t>
            </a:r>
            <a:r>
              <a:rPr lang="ko-KR" altLang="en-US" sz="1400" dirty="0"/>
              <a:t>경우의 수를 모두 구하여 값을 정렬하여 저장해 둡니다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4). </a:t>
            </a:r>
            <a:r>
              <a:rPr lang="ko-KR" altLang="en-US" sz="1400" dirty="0"/>
              <a:t>좌측 </a:t>
            </a:r>
            <a:r>
              <a:rPr lang="en-US" altLang="ko-KR" sz="1400" dirty="0"/>
              <a:t>2^(N/2) </a:t>
            </a:r>
            <a:r>
              <a:rPr lang="ko-KR" altLang="en-US" sz="1400" dirty="0"/>
              <a:t>개를 순회 하면서 우측 정렬된 </a:t>
            </a:r>
            <a:r>
              <a:rPr lang="en-US" altLang="ko-KR" sz="1400" dirty="0"/>
              <a:t>2^(N/2)</a:t>
            </a:r>
            <a:r>
              <a:rPr lang="ko-KR" altLang="en-US" sz="1400" dirty="0"/>
              <a:t>개 원소를 이분 탐색으로 조건에 맞게 찾습니다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과정에서 복잡도는 </a:t>
            </a:r>
            <a:r>
              <a:rPr lang="en-US" altLang="ko-KR" sz="1400" dirty="0"/>
              <a:t>O(2^(N/2))</a:t>
            </a:r>
            <a:r>
              <a:rPr lang="ko-KR" altLang="en-US" sz="1400" dirty="0"/>
              <a:t>가 되고</a:t>
            </a:r>
            <a:r>
              <a:rPr lang="en-US" altLang="ko-KR" sz="1400" dirty="0"/>
              <a:t>, 3) </a:t>
            </a:r>
            <a:r>
              <a:rPr lang="ko-KR" altLang="en-US" sz="1400" dirty="0"/>
              <a:t>과정에서 복잡도는 </a:t>
            </a:r>
            <a:r>
              <a:rPr lang="en-US" altLang="ko-KR" sz="1400" dirty="0"/>
              <a:t>O(2^(N/2) * log2^(N/2)) = O((N/2)2^(N/2))</a:t>
            </a:r>
            <a:r>
              <a:rPr lang="ko-KR" altLang="en-US" sz="1400" dirty="0"/>
              <a:t>가 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4) </a:t>
            </a:r>
            <a:r>
              <a:rPr lang="ko-KR" altLang="en-US" sz="1400" dirty="0"/>
              <a:t>과정에서 복잡도는 </a:t>
            </a:r>
            <a:r>
              <a:rPr lang="en-US" altLang="ko-KR" sz="1400" dirty="0"/>
              <a:t>O(2^(N/2) * log2^(N/2)) = O((N/2)2^(N/2)) </a:t>
            </a:r>
            <a:r>
              <a:rPr lang="ko-KR" altLang="en-US" sz="1400" dirty="0"/>
              <a:t>이므로</a:t>
            </a:r>
            <a:r>
              <a:rPr lang="en-US" altLang="ko-KR" sz="1400" dirty="0"/>
              <a:t>, </a:t>
            </a:r>
            <a:r>
              <a:rPr lang="ko-KR" altLang="en-US" sz="1400" dirty="0"/>
              <a:t>총 </a:t>
            </a:r>
            <a:r>
              <a:rPr lang="en-US" altLang="ko-KR" sz="1400" dirty="0"/>
              <a:t>O((N+1)*2^(N/2)) </a:t>
            </a:r>
            <a:r>
              <a:rPr lang="ko-KR" altLang="en-US" sz="1400" dirty="0"/>
              <a:t>가 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여기서 </a:t>
            </a:r>
            <a:r>
              <a:rPr lang="en-US" altLang="ko-KR" sz="1400" dirty="0"/>
              <a:t>2)</a:t>
            </a:r>
            <a:r>
              <a:rPr lang="ko-KR" altLang="en-US" sz="1400" dirty="0"/>
              <a:t>의 과정을 생략하고 </a:t>
            </a:r>
            <a:r>
              <a:rPr lang="en-US" altLang="ko-KR" sz="1400" dirty="0"/>
              <a:t>4)</a:t>
            </a:r>
            <a:r>
              <a:rPr lang="ko-KR" altLang="en-US" sz="1400" dirty="0"/>
              <a:t>에서 한다면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O(N*2^(N/2))</a:t>
            </a:r>
            <a:r>
              <a:rPr lang="ko-KR" altLang="en-US" sz="1400" dirty="0"/>
              <a:t>으로 줄인 것이 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이렇게 줄여도 여전히 지수시간에 의존하는 문제이기 때문에</a:t>
            </a:r>
            <a:r>
              <a:rPr lang="en-US" altLang="ko-KR" sz="1400" dirty="0"/>
              <a:t>, NP</a:t>
            </a:r>
            <a:r>
              <a:rPr lang="ko-KR" altLang="en-US" sz="1400" dirty="0"/>
              <a:t>인건 변함이 없지만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기존 </a:t>
            </a:r>
            <a:r>
              <a:rPr lang="en-US" altLang="ko-KR" sz="1400" dirty="0"/>
              <a:t>NP</a:t>
            </a:r>
            <a:r>
              <a:rPr lang="ko-KR" altLang="en-US" sz="1400" dirty="0"/>
              <a:t>방식보다 대략 </a:t>
            </a:r>
            <a:r>
              <a:rPr lang="en-US" altLang="ko-KR" sz="1400" dirty="0"/>
              <a:t>2</a:t>
            </a:r>
            <a:r>
              <a:rPr lang="ko-KR" altLang="en-US" sz="1400" dirty="0"/>
              <a:t>배 정도 더 큰 값을 동일한 속도로 구할 수 있게 되었습니다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 기법을 적용 할 수 있는 것은 </a:t>
            </a:r>
            <a:r>
              <a:rPr lang="ko-KR" altLang="en-US" sz="1400" dirty="0" err="1"/>
              <a:t>냅색</a:t>
            </a:r>
            <a:r>
              <a:rPr lang="ko-KR" altLang="en-US" sz="1400" dirty="0"/>
              <a:t> 문제와 </a:t>
            </a:r>
            <a:r>
              <a:rPr lang="ko-KR" altLang="en-US" sz="1400" dirty="0" err="1"/>
              <a:t>냅색</a:t>
            </a:r>
            <a:r>
              <a:rPr lang="ko-KR" altLang="en-US" sz="1400" dirty="0"/>
              <a:t> 동형 문제인 부분집합 합 문제정도가 대표적으로 있습니다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8361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A3C71-26C5-C2D3-F65A-0F5DEF8C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부분집합 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0047F3-BFF6-F691-1E4C-FE80AB9D2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135013" cy="3760891"/>
          </a:xfrm>
        </p:spPr>
        <p:txBody>
          <a:bodyPr/>
          <a:lstStyle/>
          <a:p>
            <a:r>
              <a:rPr lang="ko-KR" altLang="en-US" sz="1600" dirty="0"/>
              <a:t>부분집합 합 문제는 </a:t>
            </a:r>
            <a:r>
              <a:rPr lang="ko-KR" altLang="en-US" sz="1600" dirty="0" err="1"/>
              <a:t>냅색</a:t>
            </a:r>
            <a:r>
              <a:rPr lang="ko-KR" altLang="en-US" sz="1600" dirty="0"/>
              <a:t> 동형 문제로 </a:t>
            </a:r>
            <a:r>
              <a:rPr lang="en-US" altLang="ko-KR" sz="1600" dirty="0"/>
              <a:t>NP-</a:t>
            </a:r>
            <a:r>
              <a:rPr lang="ko-KR" altLang="en-US" sz="1600" dirty="0"/>
              <a:t>완전 문제로 설명이 간단 하면서도 </a:t>
            </a:r>
            <a:r>
              <a:rPr lang="en-US" altLang="ko-KR" sz="1600" dirty="0"/>
              <a:t>NP</a:t>
            </a:r>
            <a:r>
              <a:rPr lang="ko-KR" altLang="en-US" sz="1600" dirty="0"/>
              <a:t>인 유명한 문제입니다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부분집합 합 문제는 어떤 집합이 주어졌을 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 집합의 임의의 부분집합의 합이 </a:t>
            </a:r>
            <a:r>
              <a:rPr lang="en-US" altLang="ko-KR" sz="1600" dirty="0"/>
              <a:t>K</a:t>
            </a:r>
            <a:r>
              <a:rPr lang="ko-KR" altLang="en-US" sz="1600" dirty="0"/>
              <a:t>인 부분집합이 존재하는지 판별하는 문제입니다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예를 들어 </a:t>
            </a:r>
            <a:r>
              <a:rPr lang="en-US" altLang="ko-KR" sz="1600" dirty="0"/>
              <a:t>{-7, -3, -2, 5, 8}</a:t>
            </a:r>
            <a:r>
              <a:rPr lang="ko-KR" altLang="en-US" sz="1600" dirty="0"/>
              <a:t>중에서 부분집합의 합이 </a:t>
            </a:r>
            <a:r>
              <a:rPr lang="en-US" altLang="ko-KR" sz="1600" dirty="0"/>
              <a:t>0</a:t>
            </a:r>
            <a:r>
              <a:rPr lang="ko-KR" altLang="en-US" sz="1600" dirty="0"/>
              <a:t>이 되는 것이 있는가</a:t>
            </a:r>
            <a:r>
              <a:rPr lang="en-US" altLang="ko-KR" sz="1600" dirty="0"/>
              <a:t>? </a:t>
            </a:r>
            <a:r>
              <a:rPr lang="ko-KR" altLang="en-US" sz="1600" dirty="0"/>
              <a:t>에 대한 답은</a:t>
            </a:r>
            <a:br>
              <a:rPr lang="en-US" altLang="ko-KR" sz="1600" dirty="0"/>
            </a:br>
            <a:r>
              <a:rPr lang="ko-KR" altLang="en-US" sz="1600" dirty="0"/>
              <a:t>부분집합</a:t>
            </a:r>
            <a:r>
              <a:rPr lang="en-US" altLang="ko-KR" sz="1600" dirty="0"/>
              <a:t>{-3, -2, 5}</a:t>
            </a:r>
            <a:r>
              <a:rPr lang="ko-KR" altLang="en-US" sz="1600" dirty="0"/>
              <a:t>의 합이 </a:t>
            </a:r>
            <a:r>
              <a:rPr lang="en-US" altLang="ko-KR" sz="1600" dirty="0"/>
              <a:t>0 </a:t>
            </a:r>
            <a:r>
              <a:rPr lang="ko-KR" altLang="en-US" sz="1600" dirty="0"/>
              <a:t>이므로 참임이라는 것을 알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문제점은 현재까지 밝혀 지기로</a:t>
            </a:r>
            <a:r>
              <a:rPr lang="en-US" altLang="ko-KR" sz="1600" dirty="0"/>
              <a:t>,</a:t>
            </a:r>
            <a:r>
              <a:rPr lang="ko-KR" altLang="en-US" sz="1600" dirty="0"/>
              <a:t> 이 문제의 가장 빠른 복잡도는 지수시간 이기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O(2^N)</a:t>
            </a:r>
            <a:r>
              <a:rPr lang="ko-KR" altLang="en-US" sz="1600" dirty="0"/>
              <a:t>에 가까운 속도로 풀 수 있지만</a:t>
            </a:r>
            <a:r>
              <a:rPr lang="en-US" altLang="ko-KR" sz="1600" dirty="0"/>
              <a:t>, </a:t>
            </a:r>
            <a:r>
              <a:rPr lang="ko-KR" altLang="en-US" sz="1600" dirty="0"/>
              <a:t>이를 </a:t>
            </a:r>
            <a:r>
              <a:rPr lang="en-US" altLang="ko-KR" sz="1600" dirty="0"/>
              <a:t>MITM</a:t>
            </a:r>
            <a:r>
              <a:rPr lang="ko-KR" altLang="en-US" sz="1600" dirty="0"/>
              <a:t>알고리즘을 적용하여 </a:t>
            </a:r>
            <a:r>
              <a:rPr lang="en-US" altLang="ko-KR" sz="1600" dirty="0"/>
              <a:t>O(N*2^(N/2))</a:t>
            </a:r>
            <a:r>
              <a:rPr lang="ko-KR" altLang="en-US" sz="1600" dirty="0"/>
              <a:t>으로 줄일 수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( </a:t>
            </a:r>
            <a:r>
              <a:rPr lang="ko-KR" altLang="en-US" sz="1600" dirty="0"/>
              <a:t>여담으로</a:t>
            </a:r>
            <a:r>
              <a:rPr lang="en-US" altLang="ko-KR" sz="1600" dirty="0"/>
              <a:t>, </a:t>
            </a:r>
            <a:r>
              <a:rPr lang="ko-KR" altLang="en-US" sz="1600" dirty="0"/>
              <a:t>실전에서는 부분집합의 합 문제 대신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그 근사값을 빠르게 찾는 감산 알고리즘을 사용하기도 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알고리즘은 </a:t>
            </a:r>
            <a:r>
              <a:rPr lang="ko-KR" altLang="en-US" sz="1600" dirty="0" err="1"/>
              <a:t>그리디로</a:t>
            </a:r>
            <a:r>
              <a:rPr lang="ko-KR" altLang="en-US" sz="1600" dirty="0"/>
              <a:t> 빠르게 동작합니다</a:t>
            </a:r>
            <a:r>
              <a:rPr lang="en-US" altLang="ko-KR" sz="1600" dirty="0"/>
              <a:t>. )</a:t>
            </a:r>
          </a:p>
          <a:p>
            <a:r>
              <a:rPr lang="en-US" altLang="ko-KR" sz="1600" dirty="0"/>
              <a:t>MITM</a:t>
            </a:r>
            <a:r>
              <a:rPr lang="ko-KR" altLang="en-US" sz="1600" dirty="0"/>
              <a:t>알고리즘에서 조건은 두 집합의 합이 </a:t>
            </a:r>
            <a:r>
              <a:rPr lang="en-US" altLang="ko-KR" sz="1600" dirty="0"/>
              <a:t>K</a:t>
            </a:r>
            <a:r>
              <a:rPr lang="ko-KR" altLang="en-US" sz="1600" dirty="0"/>
              <a:t>가 되는 것으로 적용하여 문제를 풀어보면 다음과 같습니다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6797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CD5DE-A76B-7AC5-A870-1C6A12CC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부분집합 합</a:t>
            </a:r>
            <a:r>
              <a:rPr lang="en-US" altLang="ko-KR" dirty="0"/>
              <a:t>(MITM)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8A7D12-FF20-1BDB-8CFE-27637C7D7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743877" cy="541981"/>
          </a:xfrm>
        </p:spPr>
        <p:txBody>
          <a:bodyPr/>
          <a:lstStyle/>
          <a:p>
            <a:r>
              <a:rPr lang="en-US" altLang="ko-KR" sz="1600" dirty="0"/>
              <a:t>C++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B61F91-9EC2-66EB-0C2F-0D5891206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880" y="1923436"/>
            <a:ext cx="3651422" cy="44268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145FA37-5C05-7D8C-D5FC-ECF861399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302" y="1923436"/>
            <a:ext cx="3379539" cy="442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46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CBB33-CBFC-0887-90D2-0128B4EC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슬라이딩 윈도우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67FF50-515E-30EC-34BF-B1D82A274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058399" cy="3760891"/>
          </a:xfrm>
        </p:spPr>
        <p:txBody>
          <a:bodyPr/>
          <a:lstStyle/>
          <a:p>
            <a:r>
              <a:rPr lang="ko-KR" altLang="en-US" sz="1400" dirty="0"/>
              <a:t>슬라이딩 윈도우 기법은 투 포인터를 가지고 동일한 간격으로 사용하는 기법을 의미합니다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 간격은 한 번 정해지면</a:t>
            </a:r>
            <a:r>
              <a:rPr lang="en-US" altLang="ko-KR" sz="1400" dirty="0"/>
              <a:t>, </a:t>
            </a:r>
            <a:r>
              <a:rPr lang="ko-KR" altLang="en-US" sz="1400" dirty="0"/>
              <a:t>고정되어 이를 윈도우 라고 부르고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 윈도우는 좌</a:t>
            </a:r>
            <a:r>
              <a:rPr lang="en-US" altLang="ko-KR" sz="1400" dirty="0"/>
              <a:t> </a:t>
            </a:r>
            <a:r>
              <a:rPr lang="ko-KR" altLang="en-US" sz="1400" dirty="0"/>
              <a:t>또는 우 로 이동 하는 것을 허용하여</a:t>
            </a:r>
            <a:r>
              <a:rPr lang="en-US" altLang="ko-KR" sz="1400" dirty="0"/>
              <a:t>, </a:t>
            </a:r>
            <a:r>
              <a:rPr lang="ko-KR" altLang="en-US" sz="1400" dirty="0"/>
              <a:t>이를 슬라이드 라고 표현합니다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슬라이딩 윈도우는 특정한 간격의 구간에 대한 문제들에 사용될 수 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예를 들어 구간 합 문제 중에서 구간길이가 주어지는 문제의 경우 구간</a:t>
            </a:r>
            <a:r>
              <a:rPr lang="en-US" altLang="ko-KR" sz="1400" dirty="0"/>
              <a:t>(</a:t>
            </a:r>
            <a:r>
              <a:rPr lang="ko-KR" altLang="en-US" sz="1400" dirty="0"/>
              <a:t>윈도우</a:t>
            </a:r>
            <a:r>
              <a:rPr lang="en-US" altLang="ko-KR" sz="1400" dirty="0"/>
              <a:t>)</a:t>
            </a:r>
            <a:r>
              <a:rPr lang="ko-KR" altLang="en-US" sz="1400" dirty="0"/>
              <a:t>를</a:t>
            </a:r>
            <a:br>
              <a:rPr lang="en-US" altLang="ko-KR" sz="1400" dirty="0"/>
            </a:br>
            <a:r>
              <a:rPr lang="ko-KR" altLang="en-US" sz="1400" dirty="0"/>
              <a:t>하나씩 밀면서</a:t>
            </a:r>
            <a:r>
              <a:rPr lang="en-US" altLang="ko-KR" sz="1400" dirty="0"/>
              <a:t> </a:t>
            </a:r>
            <a:r>
              <a:rPr lang="ko-KR" altLang="en-US" sz="1400" dirty="0"/>
              <a:t>값을 하나 더하고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하나 빼는 형태로 계산하면</a:t>
            </a:r>
            <a:r>
              <a:rPr lang="en-US" altLang="ko-KR" sz="1400" dirty="0"/>
              <a:t>, </a:t>
            </a:r>
            <a:r>
              <a:rPr lang="ko-KR" altLang="en-US" sz="1400" dirty="0"/>
              <a:t>빠르게 접근할 수 있는 문제들이나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중간의 결과는 일시적으로 남아있기 때문에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이를 잠깐동안 사용해야 하는 문제 류에 적절히 사용될 수 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또한</a:t>
            </a:r>
            <a:r>
              <a:rPr lang="en-US" altLang="ko-KR" sz="1400" dirty="0"/>
              <a:t>, </a:t>
            </a:r>
            <a:r>
              <a:rPr lang="ko-KR" altLang="en-US" sz="1400" dirty="0"/>
              <a:t>실전에서 네트워크 통신에서 패킷 흐름 제어에서 대기 큐의 동작 방식과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ARQ</a:t>
            </a:r>
            <a:r>
              <a:rPr lang="ko-KR" altLang="en-US" sz="1400" dirty="0"/>
              <a:t>프로토콜에서 </a:t>
            </a:r>
            <a:r>
              <a:rPr lang="en-US" altLang="ko-KR" sz="1400" dirty="0"/>
              <a:t>Stop-And-Wait</a:t>
            </a:r>
            <a:r>
              <a:rPr lang="ko-KR" altLang="en-US" sz="1400" dirty="0"/>
              <a:t>에서 이 방식을 사용합니다</a:t>
            </a:r>
            <a:r>
              <a:rPr lang="en-US" altLang="ko-KR" sz="1400" dirty="0"/>
              <a:t>. (</a:t>
            </a:r>
            <a:r>
              <a:rPr lang="ko-KR" altLang="en-US" sz="1400" dirty="0"/>
              <a:t>우측 그림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2050" name="Picture 2" descr="컴퓨터 네트워크 17장 - 슬라이딩 윈도우 프로토콜 -">
            <a:extLst>
              <a:ext uri="{FF2B5EF4-FFF2-40B4-BE49-F238E27FC236}">
                <a16:creationId xmlns:a16="http://schemas.microsoft.com/office/drawing/2014/main" id="{5034951B-81D0-C90B-1BD2-04101257A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945" y="3096101"/>
            <a:ext cx="4088799" cy="314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59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933AA-AA1E-5159-BA4F-D434FCF7D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분할 정복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E575F-D6E9-9B45-D56F-5B8B7A140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19604"/>
          </a:xfrm>
        </p:spPr>
        <p:txBody>
          <a:bodyPr/>
          <a:lstStyle/>
          <a:p>
            <a:r>
              <a:rPr lang="ko-KR" altLang="en-US" sz="1600" dirty="0"/>
              <a:t>분할정복</a:t>
            </a:r>
            <a:r>
              <a:rPr lang="en-US" altLang="ko-KR" sz="1600" dirty="0"/>
              <a:t>(Divide &amp; Conquer)</a:t>
            </a:r>
            <a:r>
              <a:rPr lang="ko-KR" altLang="en-US" sz="1600" dirty="0"/>
              <a:t>은 큰 문제를 부분 문제로 나누어 간단하게 해결하고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이들을 합하면서 큰 문제를 정복하는 방식의 알고리즘 기법입니다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DP</a:t>
            </a:r>
            <a:r>
              <a:rPr lang="ko-KR" altLang="en-US" sz="1600" dirty="0"/>
              <a:t>의 경우 점화식에서 항의 관계가 상수 거리에 있는 원소들을 통해 구성되는 방식</a:t>
            </a:r>
            <a:r>
              <a:rPr lang="en-US" altLang="ko-KR" sz="1600" dirty="0"/>
              <a:t>( </a:t>
            </a:r>
            <a:r>
              <a:rPr lang="ko-KR" altLang="en-US" sz="1600" dirty="0"/>
              <a:t>선형 점화 구조 </a:t>
            </a:r>
            <a:r>
              <a:rPr lang="en-US" altLang="ko-KR" sz="1600" dirty="0"/>
              <a:t>)</a:t>
            </a:r>
            <a:r>
              <a:rPr lang="ko-KR" altLang="en-US" sz="1600" dirty="0"/>
              <a:t>인데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D&amp;C</a:t>
            </a:r>
            <a:r>
              <a:rPr lang="ko-KR" altLang="en-US" sz="1600" dirty="0"/>
              <a:t>는 점화식에서 항의 관계가 절반 또는 쿼터 방식이 대부분으로 준 선형 거리에 있는 원소들을</a:t>
            </a:r>
            <a:r>
              <a:rPr lang="en-US" altLang="ko-KR" sz="1600" dirty="0"/>
              <a:t> </a:t>
            </a:r>
            <a:r>
              <a:rPr lang="ko-KR" altLang="en-US" sz="1600" dirty="0"/>
              <a:t>통해</a:t>
            </a:r>
            <a:br>
              <a:rPr lang="en-US" altLang="ko-KR" sz="1600" dirty="0"/>
            </a:br>
            <a:r>
              <a:rPr lang="ko-KR" altLang="en-US" sz="1600" dirty="0"/>
              <a:t>구성 되는 방식 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따라서</a:t>
            </a:r>
            <a:r>
              <a:rPr lang="en-US" altLang="ko-KR" sz="1600" dirty="0"/>
              <a:t>, D&amp;C</a:t>
            </a:r>
            <a:r>
              <a:rPr lang="ko-KR" altLang="en-US" sz="1600" dirty="0"/>
              <a:t>는 최적화 기법이고</a:t>
            </a:r>
            <a:r>
              <a:rPr lang="en-US" altLang="ko-KR" sz="1600" dirty="0"/>
              <a:t>, </a:t>
            </a:r>
            <a:r>
              <a:rPr lang="ko-KR" altLang="en-US" sz="1600" dirty="0"/>
              <a:t>보통 선형</a:t>
            </a:r>
            <a:r>
              <a:rPr lang="en-US" altLang="ko-KR" sz="1600" dirty="0"/>
              <a:t>(N)</a:t>
            </a:r>
            <a:r>
              <a:rPr lang="ko-KR" altLang="en-US" sz="1600" dirty="0"/>
              <a:t>을 </a:t>
            </a:r>
            <a:r>
              <a:rPr lang="en-US" altLang="ko-KR" sz="1600" dirty="0" err="1"/>
              <a:t>logN</a:t>
            </a:r>
            <a:r>
              <a:rPr lang="ko-KR" altLang="en-US" sz="1600" dirty="0"/>
              <a:t>으로 변환 하는 것에 특화된 기법입니다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해당 문제가 분할 정복 가능함을 판단하려면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먼저 점화식이 존재해야 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이 점화식은 반드시 준 선형</a:t>
            </a:r>
            <a:r>
              <a:rPr lang="en-US" altLang="ko-KR" sz="1600" dirty="0"/>
              <a:t>(n/2</a:t>
            </a:r>
            <a:r>
              <a:rPr lang="ko-KR" altLang="en-US" sz="1600" dirty="0"/>
              <a:t> 또는 </a:t>
            </a:r>
            <a:r>
              <a:rPr lang="en-US" altLang="ko-KR" sz="1600" dirty="0"/>
              <a:t>n/k) </a:t>
            </a:r>
            <a:r>
              <a:rPr lang="ko-KR" altLang="en-US" sz="1600" dirty="0"/>
              <a:t>방식의 </a:t>
            </a:r>
            <a:r>
              <a:rPr lang="ko-KR" altLang="en-US" sz="1600" dirty="0" err="1"/>
              <a:t>점화식</a:t>
            </a:r>
            <a:r>
              <a:rPr lang="ko-KR" altLang="en-US" sz="1600" dirty="0"/>
              <a:t> 이어야 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err="1"/>
              <a:t>예를들어</a:t>
            </a:r>
            <a:r>
              <a:rPr lang="ko-KR" altLang="en-US" sz="1600" dirty="0"/>
              <a:t> 점화식이 </a:t>
            </a:r>
            <a:r>
              <a:rPr lang="en-US" altLang="ko-KR" sz="1600" dirty="0"/>
              <a:t>a[n] = a[n-1] + a[n-2] </a:t>
            </a:r>
            <a:r>
              <a:rPr lang="ko-KR" altLang="en-US" sz="1600" dirty="0"/>
              <a:t>인 피보나치 수열 식은 분할정복으로 풀 수 없고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a[n] = a[n/2] * a[n/2] *a[1] </a:t>
            </a:r>
            <a:r>
              <a:rPr lang="ko-KR" altLang="en-US" sz="1600" dirty="0"/>
              <a:t>인 피보나치 수열 식은 분할정복으로 풀 수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DP</a:t>
            </a:r>
            <a:r>
              <a:rPr lang="ko-KR" altLang="en-US" sz="1600" dirty="0"/>
              <a:t>에서 분할정복 </a:t>
            </a:r>
            <a:r>
              <a:rPr lang="en-US" altLang="ko-KR" sz="1600" dirty="0" err="1"/>
              <a:t>Optimaztion</a:t>
            </a:r>
            <a:r>
              <a:rPr lang="ko-KR" altLang="en-US" sz="1600" dirty="0"/>
              <a:t>도 </a:t>
            </a:r>
            <a:r>
              <a:rPr lang="en-US" altLang="ko-KR" sz="1600" dirty="0"/>
              <a:t>DP</a:t>
            </a:r>
            <a:r>
              <a:rPr lang="ko-KR" altLang="en-US" sz="1600" dirty="0"/>
              <a:t>의 다항식 최적화에서도 </a:t>
            </a:r>
            <a:r>
              <a:rPr lang="en-US" altLang="ko-KR" sz="1600" dirty="0" err="1"/>
              <a:t>logN</a:t>
            </a:r>
            <a:r>
              <a:rPr lang="en-US" altLang="ko-KR" sz="1600" dirty="0"/>
              <a:t> </a:t>
            </a:r>
            <a:r>
              <a:rPr lang="ko-KR" altLang="en-US" sz="1600" dirty="0"/>
              <a:t>최적화를 적용하기 위한 기법입니다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818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4D609-D918-F0B9-D4D6-F160D92D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Merge</a:t>
            </a:r>
            <a:r>
              <a:rPr lang="ko-KR" altLang="en-US" dirty="0"/>
              <a:t> </a:t>
            </a:r>
            <a:r>
              <a:rPr lang="en-US" altLang="ko-KR" dirty="0"/>
              <a:t>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47F662-E23E-77E6-1644-74CC61D03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82534"/>
          </a:xfrm>
        </p:spPr>
        <p:txBody>
          <a:bodyPr/>
          <a:lstStyle/>
          <a:p>
            <a:r>
              <a:rPr lang="ko-KR" altLang="en-US" sz="1600" dirty="0"/>
              <a:t>무작위로 나열된 배열</a:t>
            </a:r>
            <a:r>
              <a:rPr lang="en-US" altLang="ko-KR" sz="1600" dirty="0"/>
              <a:t>(</a:t>
            </a:r>
            <a:r>
              <a:rPr lang="ko-KR" altLang="en-US" sz="1600" dirty="0"/>
              <a:t>리스트</a:t>
            </a:r>
            <a:r>
              <a:rPr lang="en-US" altLang="ko-KR" sz="1600" dirty="0"/>
              <a:t>)</a:t>
            </a:r>
            <a:r>
              <a:rPr lang="ko-KR" altLang="en-US" sz="1600" dirty="0"/>
              <a:t>를 정렬하는 상황은 실전에서 굉장히 많이 만나볼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정렬 알고리즘은 다양하게 존재합니다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err="1"/>
              <a:t>버블정렬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삽입정렬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선택정렬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기수정렬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쉘정렬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카운팅정렬</a:t>
            </a:r>
            <a:r>
              <a:rPr lang="en-US" altLang="ko-KR" sz="1600" dirty="0"/>
              <a:t>, </a:t>
            </a:r>
            <a:r>
              <a:rPr lang="ko-KR" altLang="en-US" sz="1600" dirty="0"/>
              <a:t>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이들은 </a:t>
            </a:r>
            <a:r>
              <a:rPr lang="en-US" altLang="ko-KR" sz="1600" dirty="0"/>
              <a:t>O(N^2)</a:t>
            </a:r>
            <a:r>
              <a:rPr lang="ko-KR" altLang="en-US" sz="1600" dirty="0"/>
              <a:t>이거나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거기에 준하는 알고리즘들 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병합 정렬은 이들과 다르게 </a:t>
            </a:r>
            <a:r>
              <a:rPr lang="en-US" altLang="ko-KR" sz="1600" dirty="0"/>
              <a:t>O(</a:t>
            </a:r>
            <a:r>
              <a:rPr lang="en-US" altLang="ko-KR" sz="1600" dirty="0" err="1"/>
              <a:t>NlogN</a:t>
            </a:r>
            <a:r>
              <a:rPr lang="en-US" altLang="ko-KR" sz="1600" dirty="0"/>
              <a:t>)</a:t>
            </a:r>
            <a:r>
              <a:rPr lang="ko-KR" altLang="en-US" sz="1600" dirty="0"/>
              <a:t>을 사용하여 더 빠르게 정렬 하는 방식을 가집니다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게다가</a:t>
            </a:r>
            <a:r>
              <a:rPr lang="en-US" altLang="ko-KR" sz="1600" dirty="0"/>
              <a:t>, O(</a:t>
            </a:r>
            <a:r>
              <a:rPr lang="en-US" altLang="ko-KR" sz="1600" dirty="0" err="1"/>
              <a:t>NlogN</a:t>
            </a:r>
            <a:r>
              <a:rPr lang="en-US" altLang="ko-KR" sz="1600" dirty="0"/>
              <a:t>)</a:t>
            </a:r>
            <a:r>
              <a:rPr lang="ko-KR" altLang="en-US" sz="1600" dirty="0"/>
              <a:t>들 중에서 병합 정렬은 </a:t>
            </a:r>
            <a:r>
              <a:rPr lang="en-US" altLang="ko-KR" sz="1600" dirty="0"/>
              <a:t>stable sort</a:t>
            </a:r>
            <a:r>
              <a:rPr lang="ko-KR" altLang="en-US" sz="1600" dirty="0"/>
              <a:t>로 제네릭 타입 정렬은</a:t>
            </a:r>
            <a:r>
              <a:rPr lang="en-US" altLang="ko-KR" sz="1600" dirty="0"/>
              <a:t> </a:t>
            </a:r>
            <a:r>
              <a:rPr lang="ko-KR" altLang="en-US" sz="1600" dirty="0"/>
              <a:t>구조물을 유지하면서</a:t>
            </a:r>
            <a:br>
              <a:rPr lang="en-US" altLang="ko-KR" sz="1600" dirty="0"/>
            </a:br>
            <a:r>
              <a:rPr lang="ko-KR" altLang="en-US" sz="1600" dirty="0"/>
              <a:t>정렬하기 위해</a:t>
            </a:r>
            <a:r>
              <a:rPr lang="en-US" altLang="ko-KR" sz="1600" dirty="0"/>
              <a:t> </a:t>
            </a:r>
            <a:r>
              <a:rPr lang="ko-KR" altLang="en-US" sz="1600" dirty="0"/>
              <a:t>대부분 이 정렬 방식을 사용합니다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최악의 경우도 </a:t>
            </a:r>
            <a:r>
              <a:rPr lang="en-US" altLang="ko-KR" sz="1600" dirty="0" err="1"/>
              <a:t>NlogN</a:t>
            </a:r>
            <a:r>
              <a:rPr lang="ko-KR" altLang="en-US" sz="1600" dirty="0"/>
              <a:t>이고</a:t>
            </a:r>
            <a:r>
              <a:rPr lang="en-US" altLang="ko-KR" sz="1600" dirty="0"/>
              <a:t>, </a:t>
            </a:r>
            <a:r>
              <a:rPr lang="ko-KR" altLang="en-US" sz="1600" dirty="0"/>
              <a:t>최선의 경우도 </a:t>
            </a:r>
            <a:r>
              <a:rPr lang="en-US" altLang="ko-KR" sz="1600" dirty="0" err="1"/>
              <a:t>NlogN</a:t>
            </a:r>
            <a:r>
              <a:rPr lang="ko-KR" altLang="en-US" sz="1600" dirty="0"/>
              <a:t>으로 때로는 가장 빠른 정렬 알고리즘 이기도 하지만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때로는 느린 정렬 알고리즘 이기도 한 </a:t>
            </a:r>
            <a:r>
              <a:rPr lang="en-US" altLang="ko-KR" sz="1600" dirty="0" err="1"/>
              <a:t>NlogN</a:t>
            </a:r>
            <a:r>
              <a:rPr lang="en-US" altLang="ko-KR" sz="1600" dirty="0"/>
              <a:t> </a:t>
            </a:r>
            <a:r>
              <a:rPr lang="ko-KR" altLang="en-US" sz="1600" dirty="0"/>
              <a:t>정렬 중 정석 알고리즘입니다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추가로 병합 정렬은 </a:t>
            </a:r>
            <a:r>
              <a:rPr lang="en-US" altLang="ko-KR" sz="1600" dirty="0"/>
              <a:t>not-in-place</a:t>
            </a:r>
            <a:r>
              <a:rPr lang="ko-KR" altLang="en-US" sz="1600" dirty="0"/>
              <a:t> 정렬 알고리즘으로 추가 메모리가 필요하지만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이는 기존의 값을 유지하는 정렬 알고리즘이기도 합니다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72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C8B86-11BF-BACB-D8F7-A2DDD726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Merge</a:t>
            </a:r>
            <a:r>
              <a:rPr lang="ko-KR" altLang="en-US" dirty="0"/>
              <a:t> </a:t>
            </a:r>
            <a:r>
              <a:rPr lang="en-US" altLang="ko-KR" dirty="0"/>
              <a:t>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D03218-47E2-BF7A-2CDE-4B88858D6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778170" cy="4131732"/>
          </a:xfrm>
        </p:spPr>
        <p:txBody>
          <a:bodyPr/>
          <a:lstStyle/>
          <a:p>
            <a:r>
              <a:rPr lang="ko-KR" altLang="en-US" sz="1400" dirty="0"/>
              <a:t>병합 정렬은 우측 그림처럼</a:t>
            </a:r>
            <a:r>
              <a:rPr lang="en-US" altLang="ko-KR" sz="1400" dirty="0"/>
              <a:t>, </a:t>
            </a:r>
            <a:r>
              <a:rPr lang="ko-KR" altLang="en-US" sz="1400" dirty="0"/>
              <a:t>반으로 분할하여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둘을 병합 할 때</a:t>
            </a:r>
            <a:r>
              <a:rPr lang="en-US" altLang="ko-KR" sz="1400" dirty="0"/>
              <a:t>, </a:t>
            </a:r>
            <a:r>
              <a:rPr lang="ko-KR" altLang="en-US" sz="1400" dirty="0"/>
              <a:t>왼쪽부터 하나 씩 두 값을 비교하여</a:t>
            </a:r>
            <a:br>
              <a:rPr lang="en-US" altLang="ko-KR" sz="1400" dirty="0"/>
            </a:br>
            <a:r>
              <a:rPr lang="ko-KR" altLang="en-US" sz="1400" dirty="0"/>
              <a:t>작은 것 부터 넣는 방식으로 병합하여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마지막에 모두 병합하면</a:t>
            </a:r>
            <a:r>
              <a:rPr lang="en-US" altLang="ko-KR" sz="1400" dirty="0"/>
              <a:t>, </a:t>
            </a:r>
            <a:r>
              <a:rPr lang="ko-KR" altLang="en-US" sz="1400" dirty="0"/>
              <a:t>정렬이 이루어지는 방식입니다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구체적으로 단계를 나열하면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1). </a:t>
            </a:r>
            <a:r>
              <a:rPr lang="ko-KR" altLang="en-US" sz="1400" dirty="0"/>
              <a:t>분할 단계</a:t>
            </a:r>
            <a:r>
              <a:rPr lang="en-US" altLang="ko-KR" sz="1400" dirty="0"/>
              <a:t>O(n)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인덱스를 반으로 분할 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2). </a:t>
            </a:r>
            <a:r>
              <a:rPr lang="ko-KR" altLang="en-US" sz="1400" dirty="0"/>
              <a:t>병합 단계</a:t>
            </a:r>
            <a:r>
              <a:rPr lang="en-US" altLang="ko-KR" sz="1400" dirty="0"/>
              <a:t>O(n)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두 리스트를 좌측 부터 </a:t>
            </a:r>
            <a:br>
              <a:rPr lang="en-US" altLang="ko-KR" sz="1400" dirty="0"/>
            </a:br>
            <a:r>
              <a:rPr lang="en-US" altLang="ko-KR" sz="1400" dirty="0"/>
              <a:t>(I). </a:t>
            </a:r>
            <a:r>
              <a:rPr lang="ko-KR" altLang="en-US" sz="1400" dirty="0"/>
              <a:t>왼쪽 리스트가 크면</a:t>
            </a:r>
            <a:r>
              <a:rPr lang="en-US" altLang="ko-KR" sz="1400" dirty="0"/>
              <a:t>, </a:t>
            </a:r>
            <a:r>
              <a:rPr lang="ko-KR" altLang="en-US" sz="1400" dirty="0"/>
              <a:t>왼쪽 값을 먼저 사용하고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왼쪽 커서를 우측으로 한 칸 이동합니다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(II). </a:t>
            </a:r>
            <a:r>
              <a:rPr lang="ko-KR" altLang="en-US" sz="1400" dirty="0"/>
              <a:t>오른쪽 리스트가 크면</a:t>
            </a:r>
            <a:r>
              <a:rPr lang="en-US" altLang="ko-KR" sz="1400" dirty="0"/>
              <a:t>, </a:t>
            </a:r>
            <a:r>
              <a:rPr lang="ko-KR" altLang="en-US" sz="1400" dirty="0"/>
              <a:t>오른쪽 값을 먼저 사용하고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오른쪽 커서를 우측으로 한 칸 이동합니다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(III). </a:t>
            </a:r>
            <a:r>
              <a:rPr lang="ko-KR" altLang="en-US" sz="1400" dirty="0"/>
              <a:t>둘 중 하나의 리스트가 끝 가지 이동되었다면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다른 하나는 생각 할 필요없이 순서 그대로 추가합니다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병합 단계의 횟수는 </a:t>
            </a:r>
            <a:r>
              <a:rPr lang="en-US" altLang="ko-KR" sz="1400" dirty="0" err="1"/>
              <a:t>logn</a:t>
            </a:r>
            <a:r>
              <a:rPr lang="ko-KR" altLang="en-US" sz="1400" dirty="0"/>
              <a:t>이므로 총 복잡도는 </a:t>
            </a:r>
            <a:r>
              <a:rPr lang="en-US" altLang="ko-KR" sz="1400" dirty="0"/>
              <a:t>O(n +</a:t>
            </a:r>
            <a:r>
              <a:rPr lang="ko-KR" altLang="en-US" sz="1400" dirty="0"/>
              <a:t> </a:t>
            </a:r>
            <a:r>
              <a:rPr lang="en-US" altLang="ko-KR" sz="1400" dirty="0" err="1"/>
              <a:t>nlogn</a:t>
            </a:r>
            <a:r>
              <a:rPr lang="en-US" altLang="ko-KR" sz="1400" dirty="0"/>
              <a:t>) </a:t>
            </a:r>
            <a:r>
              <a:rPr lang="ko-KR" altLang="en-US" sz="1400" dirty="0"/>
              <a:t>가 됩니다</a:t>
            </a:r>
            <a:r>
              <a:rPr lang="en-US" altLang="ko-KR" sz="1400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5E7DC9-3ECE-B19C-E92A-AE599769C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785" y="2003409"/>
            <a:ext cx="6336215" cy="397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098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FEBDC-4FA8-492F-99C4-7F4EF226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Merge Sort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FA75A6-0695-1016-45BA-B696BD7ED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56454" y="2120901"/>
            <a:ext cx="1980562" cy="538272"/>
          </a:xfrm>
        </p:spPr>
        <p:txBody>
          <a:bodyPr/>
          <a:lstStyle/>
          <a:p>
            <a:r>
              <a:rPr lang="en-US" altLang="ko-KR" dirty="0"/>
              <a:t>C++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1798CE1-096E-A5DF-252E-52A103B204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Haskell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2D303E-CFC5-6919-27F6-5D50BB4BD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089" y="2659173"/>
            <a:ext cx="4307446" cy="31237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B213D93-1B78-531E-3F09-815DD23C7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885" y="1940010"/>
            <a:ext cx="2557267" cy="44360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D703AFC-85EE-AF59-AF67-2E2ED27CF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152" y="4818912"/>
            <a:ext cx="2169833" cy="155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70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B652C-FBB8-727D-6CF7-6A956563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피보나치 수열</a:t>
            </a:r>
            <a:r>
              <a:rPr lang="en-US" altLang="ko-KR" dirty="0"/>
              <a:t>(</a:t>
            </a:r>
            <a:r>
              <a:rPr lang="en-US" altLang="ko-KR" dirty="0" err="1"/>
              <a:t>logN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C0993A-F5B8-23FD-6463-F4E209FD2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/>
              <a:t>이전에 피보나치 수열은 선형 점화식을 사용하여 </a:t>
            </a:r>
            <a:r>
              <a:rPr lang="en-US" altLang="ko-KR" sz="1400" dirty="0"/>
              <a:t>O(N)</a:t>
            </a:r>
            <a:r>
              <a:rPr lang="ko-KR" altLang="en-US" sz="1400" dirty="0"/>
              <a:t>으로 값을 구했습니다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이번에는 비 선형 점화식을 사용하여 </a:t>
            </a:r>
            <a:r>
              <a:rPr lang="en-US" altLang="ko-KR" sz="1400" dirty="0"/>
              <a:t>O(</a:t>
            </a:r>
            <a:r>
              <a:rPr lang="en-US" altLang="ko-KR" sz="1400" dirty="0" err="1"/>
              <a:t>logN</a:t>
            </a:r>
            <a:r>
              <a:rPr lang="en-US" altLang="ko-KR" sz="1400" dirty="0"/>
              <a:t>)</a:t>
            </a:r>
            <a:r>
              <a:rPr lang="ko-KR" altLang="en-US" sz="1400" dirty="0"/>
              <a:t>으로 구하는 알고리즘을 구현해 봅시다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피보나치 수열은 행렬 </a:t>
            </a:r>
            <a:r>
              <a:rPr lang="en-US" altLang="ko-KR" sz="1400" dirty="0"/>
              <a:t>[[1, 1][1, 0]]</a:t>
            </a:r>
            <a:r>
              <a:rPr lang="ko-KR" altLang="en-US" sz="1400" dirty="0"/>
              <a:t>을 제곱하는 방식으로 구현 할 수도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이는 분할정복 최적화 기법에서 점화식이 두 이전 식 </a:t>
            </a:r>
            <a:r>
              <a:rPr lang="en-US" altLang="ko-KR" sz="1400" dirty="0"/>
              <a:t>* </a:t>
            </a:r>
            <a:r>
              <a:rPr lang="ko-KR" altLang="en-US" sz="1400" dirty="0"/>
              <a:t>고정 상수의 합이 다음 값을 이루는 형태라서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피보나치 수열은 이 형태의 기본 값</a:t>
            </a:r>
            <a:r>
              <a:rPr lang="en-US" altLang="ko-KR" sz="1400" dirty="0"/>
              <a:t>(?)</a:t>
            </a:r>
            <a:r>
              <a:rPr lang="ko-KR" altLang="en-US" sz="1400" dirty="0"/>
              <a:t>으로 위의 행렬의 형태로 동작할 수 있게 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행렬</a:t>
            </a:r>
            <a:r>
              <a:rPr lang="en-US" altLang="ko-KR" sz="1400" dirty="0"/>
              <a:t>[[1, 1][1, 0]]</a:t>
            </a:r>
            <a:r>
              <a:rPr lang="ko-KR" altLang="en-US" sz="1400" dirty="0"/>
              <a:t>의 </a:t>
            </a:r>
            <a:r>
              <a:rPr lang="en-US" altLang="ko-KR" sz="1400" dirty="0"/>
              <a:t>N</a:t>
            </a:r>
            <a:r>
              <a:rPr lang="ko-KR" altLang="en-US" sz="1400" dirty="0"/>
              <a:t>제곱을 하면 </a:t>
            </a:r>
            <a:r>
              <a:rPr lang="en-US" altLang="ko-KR" sz="1400" dirty="0"/>
              <a:t>N</a:t>
            </a:r>
            <a:r>
              <a:rPr lang="ko-KR" altLang="en-US" sz="1400" dirty="0"/>
              <a:t>번 째 피보나치 수열을 구하는 것은 알았지만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하나씩 곱한다면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O(N*K) (K</a:t>
            </a:r>
            <a:r>
              <a:rPr lang="ko-KR" altLang="en-US" sz="1400" dirty="0"/>
              <a:t>는 행렬 곱 비용</a:t>
            </a:r>
            <a:r>
              <a:rPr lang="en-US" altLang="ko-KR" sz="1400" dirty="0"/>
              <a:t>) </a:t>
            </a:r>
            <a:r>
              <a:rPr lang="ko-KR" altLang="en-US" sz="1400" dirty="0"/>
              <a:t>으로 이전보다 효율이 안 좋을 것입니다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곱셈 순서를 바꿔 절반씩 나눠 곱한다면</a:t>
            </a:r>
            <a:r>
              <a:rPr lang="en-US" altLang="ko-KR" sz="1400" dirty="0"/>
              <a:t>, </a:t>
            </a:r>
            <a:r>
              <a:rPr lang="ko-KR" altLang="en-US" sz="1400" dirty="0"/>
              <a:t>점화식은 비선형으로 되고</a:t>
            </a:r>
            <a:r>
              <a:rPr lang="en-US" altLang="ko-KR" sz="1400" dirty="0"/>
              <a:t>, O(</a:t>
            </a:r>
            <a:r>
              <a:rPr lang="en-US" altLang="ko-KR" sz="1400" dirty="0" err="1"/>
              <a:t>NlogN</a:t>
            </a:r>
            <a:r>
              <a:rPr lang="en-US" altLang="ko-KR" sz="1400" dirty="0"/>
              <a:t>)</a:t>
            </a:r>
            <a:r>
              <a:rPr lang="ko-KR" altLang="en-US" sz="1400" dirty="0"/>
              <a:t>으로 줄일 수 있게 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과정은 다음과 같습니다</a:t>
            </a:r>
            <a:r>
              <a:rPr lang="en-US" altLang="ko-KR" sz="1400" dirty="0"/>
              <a:t>.( </a:t>
            </a:r>
            <a:r>
              <a:rPr lang="ko-KR" altLang="en-US" sz="1400" dirty="0"/>
              <a:t>행렬 </a:t>
            </a:r>
            <a:r>
              <a:rPr lang="en-US" altLang="ko-KR" sz="1400" dirty="0"/>
              <a:t>[[1, 1][1, 0]] = A </a:t>
            </a:r>
            <a:r>
              <a:rPr lang="ko-KR" altLang="en-US" sz="1400" dirty="0"/>
              <a:t>일 때</a:t>
            </a:r>
            <a:r>
              <a:rPr lang="en-US" altLang="ko-KR" sz="1400" dirty="0"/>
              <a:t>, )</a:t>
            </a:r>
            <a:br>
              <a:rPr lang="en-US" altLang="ko-KR" sz="1400" dirty="0"/>
            </a:br>
            <a:r>
              <a:rPr lang="en-US" altLang="ko-KR" sz="1400" dirty="0"/>
              <a:t>1). A</a:t>
            </a:r>
            <a:r>
              <a:rPr lang="ko-KR" altLang="en-US" sz="1400" dirty="0"/>
              <a:t>의 </a:t>
            </a:r>
            <a:r>
              <a:rPr lang="en-US" altLang="ko-KR" sz="1400" dirty="0"/>
              <a:t>N</a:t>
            </a:r>
            <a:r>
              <a:rPr lang="ko-KR" altLang="en-US" sz="1400" dirty="0"/>
              <a:t>제곱 값은 </a:t>
            </a:r>
            <a:r>
              <a:rPr lang="en-US" altLang="ko-KR" sz="1400" dirty="0"/>
              <a:t>N</a:t>
            </a:r>
            <a:r>
              <a:rPr lang="ko-KR" altLang="en-US" sz="1400" dirty="0"/>
              <a:t>이 홀수 이면</a:t>
            </a:r>
            <a:r>
              <a:rPr lang="en-US" altLang="ko-KR" sz="1400" dirty="0"/>
              <a:t>, A</a:t>
            </a:r>
            <a:r>
              <a:rPr lang="ko-KR" altLang="en-US" sz="1400" dirty="0"/>
              <a:t>의 </a:t>
            </a:r>
            <a:r>
              <a:rPr lang="en-US" altLang="ko-KR" sz="1400" dirty="0"/>
              <a:t>N/2 * A</a:t>
            </a:r>
            <a:r>
              <a:rPr lang="ko-KR" altLang="en-US" sz="1400" dirty="0"/>
              <a:t>의 </a:t>
            </a:r>
            <a:r>
              <a:rPr lang="en-US" altLang="ko-KR" sz="1400" dirty="0"/>
              <a:t>N/2 * A</a:t>
            </a:r>
            <a:r>
              <a:rPr lang="ko-KR" altLang="en-US" sz="1400" dirty="0"/>
              <a:t> 이므로 </a:t>
            </a:r>
            <a:r>
              <a:rPr lang="en-US" altLang="ko-KR" sz="1400" dirty="0"/>
              <a:t>A</a:t>
            </a:r>
            <a:r>
              <a:rPr lang="ko-KR" altLang="en-US" sz="1400" dirty="0"/>
              <a:t>의 </a:t>
            </a:r>
            <a:r>
              <a:rPr lang="en-US" altLang="ko-KR" sz="1400" dirty="0"/>
              <a:t>N/2</a:t>
            </a:r>
            <a:r>
              <a:rPr lang="ko-KR" altLang="en-US" sz="1400" dirty="0"/>
              <a:t>을 구해야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2). A</a:t>
            </a:r>
            <a:r>
              <a:rPr lang="ko-KR" altLang="en-US" sz="1400" dirty="0"/>
              <a:t>의 </a:t>
            </a:r>
            <a:r>
              <a:rPr lang="en-US" altLang="ko-KR" sz="1400" dirty="0"/>
              <a:t>N</a:t>
            </a:r>
            <a:r>
              <a:rPr lang="ko-KR" altLang="en-US" sz="1400" dirty="0"/>
              <a:t>제곱 값은 </a:t>
            </a:r>
            <a:r>
              <a:rPr lang="en-US" altLang="ko-KR" sz="1400" dirty="0"/>
              <a:t>N</a:t>
            </a:r>
            <a:r>
              <a:rPr lang="ko-KR" altLang="en-US" sz="1400" dirty="0"/>
              <a:t>이 짝수 이면</a:t>
            </a:r>
            <a:r>
              <a:rPr lang="en-US" altLang="ko-KR" sz="1400" dirty="0"/>
              <a:t>, A</a:t>
            </a:r>
            <a:r>
              <a:rPr lang="ko-KR" altLang="en-US" sz="1400" dirty="0"/>
              <a:t>의 </a:t>
            </a:r>
            <a:r>
              <a:rPr lang="en-US" altLang="ko-KR" sz="1400" dirty="0"/>
              <a:t>N/2 * A</a:t>
            </a:r>
            <a:r>
              <a:rPr lang="ko-KR" altLang="en-US" sz="1400" dirty="0"/>
              <a:t>의 </a:t>
            </a:r>
            <a:r>
              <a:rPr lang="en-US" altLang="ko-KR" sz="1400" dirty="0"/>
              <a:t>N/2 </a:t>
            </a:r>
            <a:r>
              <a:rPr lang="ko-KR" altLang="en-US" sz="1400" dirty="0"/>
              <a:t>이므로 </a:t>
            </a:r>
            <a:r>
              <a:rPr lang="en-US" altLang="ko-KR" sz="1400" dirty="0"/>
              <a:t>A</a:t>
            </a:r>
            <a:r>
              <a:rPr lang="ko-KR" altLang="en-US" sz="1400" dirty="0"/>
              <a:t>의 </a:t>
            </a:r>
            <a:r>
              <a:rPr lang="en-US" altLang="ko-KR" sz="1400" dirty="0"/>
              <a:t>N/2</a:t>
            </a:r>
            <a:r>
              <a:rPr lang="ko-KR" altLang="en-US" sz="1400" dirty="0"/>
              <a:t>을 구해야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3). 1)</a:t>
            </a:r>
            <a:r>
              <a:rPr lang="ko-KR" altLang="en-US" sz="1400" dirty="0"/>
              <a:t>과 </a:t>
            </a:r>
            <a:r>
              <a:rPr lang="en-US" altLang="ko-KR" sz="1400" dirty="0"/>
              <a:t>2)</a:t>
            </a:r>
            <a:r>
              <a:rPr lang="ko-KR" altLang="en-US" sz="1400" dirty="0"/>
              <a:t>를 끝까지 진행하여</a:t>
            </a:r>
            <a:r>
              <a:rPr lang="en-US" altLang="ko-KR" sz="1400" dirty="0"/>
              <a:t>, A * A </a:t>
            </a:r>
            <a:r>
              <a:rPr lang="ko-KR" altLang="en-US" sz="1400" dirty="0"/>
              <a:t>꼴로 계산과정 까지 도달 하면</a:t>
            </a:r>
            <a:r>
              <a:rPr lang="en-US" altLang="ko-KR" sz="1400" dirty="0"/>
              <a:t>, </a:t>
            </a:r>
            <a:r>
              <a:rPr lang="ko-KR" altLang="en-US" sz="1400" dirty="0"/>
              <a:t>계산 후</a:t>
            </a:r>
            <a:r>
              <a:rPr lang="en-US" altLang="ko-KR" sz="1400" dirty="0"/>
              <a:t>, </a:t>
            </a:r>
            <a:r>
              <a:rPr lang="ko-KR" altLang="en-US" sz="1400" dirty="0"/>
              <a:t>다시 이들을 병합하여</a:t>
            </a:r>
            <a:r>
              <a:rPr lang="en-US" altLang="ko-KR" sz="1400" dirty="0"/>
              <a:t>, </a:t>
            </a:r>
            <a:r>
              <a:rPr lang="ko-KR" altLang="en-US" sz="1400" dirty="0"/>
              <a:t>결과를 구합니다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192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DD644-DD7B-6EB6-B7C0-FAB7B92B8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피보나치 수열</a:t>
            </a:r>
            <a:r>
              <a:rPr lang="en-US" altLang="ko-KR" dirty="0"/>
              <a:t>(</a:t>
            </a:r>
            <a:r>
              <a:rPr lang="en-US" altLang="ko-KR" dirty="0" err="1"/>
              <a:t>logN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20C69E-E6A1-336D-00D3-18BF2FB22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36912" y="2122616"/>
            <a:ext cx="1539145" cy="535803"/>
          </a:xfrm>
        </p:spPr>
        <p:txBody>
          <a:bodyPr/>
          <a:lstStyle/>
          <a:p>
            <a:r>
              <a:rPr lang="en-US" altLang="ko-KR" sz="1600" dirty="0"/>
              <a:t>C++</a:t>
            </a:r>
            <a:endParaRPr lang="ko-KR" altLang="en-US" sz="16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9CCDE68-E339-3C10-2D01-49673A5955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sz="1600" dirty="0"/>
              <a:t>Haskell</a:t>
            </a:r>
            <a:endParaRPr lang="ko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3A35716-034F-A1DD-5C24-C1AB4D02E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64" y="1884443"/>
            <a:ext cx="3095832" cy="451879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300BBED-CE6A-D3ED-7FA9-BB10862E5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596" y="5334953"/>
            <a:ext cx="3222264" cy="10682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A51FBA2-D73F-1941-697E-3679C4907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170" y="2538891"/>
            <a:ext cx="4741510" cy="237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3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E362F-95DF-DE8D-CC59-C84B8CC1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빠른 제곱 셈</a:t>
            </a:r>
            <a:br>
              <a:rPr lang="en-US" altLang="ko-KR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제곱과 곱셈 알고리즘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9DFC6D-A701-DC3B-8080-6A12F3218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/>
              <a:t>피보나치 수열이 아닌 </a:t>
            </a:r>
            <a:r>
              <a:rPr lang="en-US" altLang="ko-KR" sz="1400" dirty="0"/>
              <a:t>pow </a:t>
            </a:r>
            <a:r>
              <a:rPr lang="ko-KR" altLang="en-US" sz="1400" dirty="0"/>
              <a:t>함수도 위와 동일한 방식으로 계산할 수 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이를 실전에서 사용하는 곳은 </a:t>
            </a:r>
            <a:r>
              <a:rPr lang="en-US" altLang="ko-KR" sz="1400" dirty="0"/>
              <a:t>RSA </a:t>
            </a:r>
            <a:r>
              <a:rPr lang="ko-KR" altLang="en-US" sz="1400" dirty="0"/>
              <a:t>알고리즘에서 </a:t>
            </a:r>
            <a:r>
              <a:rPr lang="en-US" altLang="ko-KR" sz="1400" dirty="0"/>
              <a:t>d</a:t>
            </a:r>
            <a:r>
              <a:rPr lang="ko-KR" altLang="en-US" sz="1400" dirty="0"/>
              <a:t>와 </a:t>
            </a:r>
            <a:r>
              <a:rPr lang="en-US" altLang="ko-KR" sz="1400" dirty="0"/>
              <a:t>e</a:t>
            </a:r>
            <a:r>
              <a:rPr lang="ko-KR" altLang="en-US" sz="1400" dirty="0"/>
              <a:t>가 지수로 들어가는데</a:t>
            </a:r>
            <a:r>
              <a:rPr lang="en-US" altLang="ko-KR" sz="1400" dirty="0"/>
              <a:t>, </a:t>
            </a:r>
            <a:r>
              <a:rPr lang="ko-KR" altLang="en-US" sz="1400" dirty="0"/>
              <a:t>이를 선형으로 곱한다면</a:t>
            </a:r>
            <a:r>
              <a:rPr lang="en-US" altLang="ko-KR" sz="1400" dirty="0"/>
              <a:t> </a:t>
            </a:r>
            <a:r>
              <a:rPr lang="ko-KR" altLang="en-US" sz="1400" dirty="0"/>
              <a:t>상당히 오래 걸려서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이런 빠른 제 곱셈 방식으로 값을 구합니다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 방식을 제곱과 곱셈 알고리즘이라고 하고</a:t>
            </a:r>
            <a:r>
              <a:rPr lang="en-US" altLang="ko-KR" sz="1400" dirty="0"/>
              <a:t>, (Square and Multiply Algorithm)</a:t>
            </a:r>
            <a:br>
              <a:rPr lang="en-US" altLang="ko-KR" sz="1400" dirty="0"/>
            </a:br>
            <a:r>
              <a:rPr lang="ko-KR" altLang="en-US" sz="1400" dirty="0"/>
              <a:t>우측의 예시처럼 동작합니다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자세히 분석해보면</a:t>
            </a:r>
            <a:r>
              <a:rPr lang="en-US" altLang="ko-KR" sz="1400" dirty="0"/>
              <a:t>, </a:t>
            </a:r>
            <a:r>
              <a:rPr lang="ko-KR" altLang="en-US" sz="1400" dirty="0"/>
              <a:t>제 곱셈 알고리즘과 동치 임을 금방</a:t>
            </a:r>
            <a:r>
              <a:rPr lang="en-US" altLang="ko-KR" sz="1400" dirty="0"/>
              <a:t> </a:t>
            </a:r>
            <a:r>
              <a:rPr lang="ko-KR" altLang="en-US" sz="1400" dirty="0"/>
              <a:t>알아 챌 수 있습니다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( </a:t>
            </a:r>
            <a:r>
              <a:rPr lang="ko-KR" altLang="en-US" sz="1400" dirty="0"/>
              <a:t>추가로 </a:t>
            </a:r>
            <a:r>
              <a:rPr lang="en-US" altLang="ko-KR" sz="1400" dirty="0"/>
              <a:t>RSA</a:t>
            </a:r>
            <a:r>
              <a:rPr lang="ko-KR" altLang="en-US" sz="1400" dirty="0"/>
              <a:t>는 </a:t>
            </a:r>
            <a:r>
              <a:rPr lang="en-US" altLang="ko-KR" sz="1400" dirty="0"/>
              <a:t>modular</a:t>
            </a:r>
            <a:r>
              <a:rPr lang="ko-KR" altLang="en-US" sz="1400" dirty="0"/>
              <a:t>를 사용하기 때문에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곱의 결과가 일정하게 유지되는 것을 볼 수 있습니다</a:t>
            </a:r>
            <a:r>
              <a:rPr lang="en-US" altLang="ko-KR" sz="1400" dirty="0"/>
              <a:t>. )</a:t>
            </a:r>
          </a:p>
          <a:p>
            <a:r>
              <a:rPr lang="ko-KR" altLang="en-US" sz="1400" dirty="0"/>
              <a:t>이런 </a:t>
            </a:r>
            <a:r>
              <a:rPr lang="ko-KR" altLang="en-US" sz="1400" dirty="0" err="1"/>
              <a:t>제곱셈</a:t>
            </a:r>
            <a:r>
              <a:rPr lang="ko-KR" altLang="en-US" sz="1400" dirty="0"/>
              <a:t> 방식의 수식 구조 문제들은 모두 위와 같이 적용 가능 하므로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ko-KR" altLang="en-US" sz="1400" dirty="0"/>
              <a:t>함수 제차 합성 등의 응용문제도 이와 비슷한 방법으로</a:t>
            </a:r>
            <a:r>
              <a:rPr lang="en-US" altLang="ko-KR" sz="1400" dirty="0"/>
              <a:t> </a:t>
            </a:r>
            <a:r>
              <a:rPr lang="ko-KR" altLang="en-US" sz="1400" dirty="0"/>
              <a:t>풀 수 있을 것 입니다</a:t>
            </a:r>
            <a:r>
              <a:rPr lang="en-US" altLang="ko-KR" sz="1400" dirty="0"/>
              <a:t>.</a:t>
            </a:r>
          </a:p>
        </p:txBody>
      </p:sp>
      <p:pic>
        <p:nvPicPr>
          <p:cNvPr id="2050" name="Picture 2" descr="Example">
            <a:extLst>
              <a:ext uri="{FF2B5EF4-FFF2-40B4-BE49-F238E27FC236}">
                <a16:creationId xmlns:a16="http://schemas.microsoft.com/office/drawing/2014/main" id="{8E6408A1-253D-BE5E-B40A-AB0ED0904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414" y="3168024"/>
            <a:ext cx="3838510" cy="291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9719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Retrospect">
      <a:majorFont>
        <a:latin typeface="Malgun Gothic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lgun Gothic Semi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2627</Words>
  <Application>Microsoft Office PowerPoint</Application>
  <PresentationFormat>와이드스크린</PresentationFormat>
  <Paragraphs>118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Malgun Gothic Semilight</vt:lpstr>
      <vt:lpstr>Malgun Gothic</vt:lpstr>
      <vt:lpstr>Calibri</vt:lpstr>
      <vt:lpstr>RetrospectVTI</vt:lpstr>
      <vt:lpstr>하계방학 – 알고리즘 3</vt:lpstr>
      <vt:lpstr>목차</vt:lpstr>
      <vt:lpstr>분할 정복</vt:lpstr>
      <vt:lpstr>Merge Sort</vt:lpstr>
      <vt:lpstr>Merge Sort</vt:lpstr>
      <vt:lpstr>Merge Sort</vt:lpstr>
      <vt:lpstr>피보나치 수열(logN)</vt:lpstr>
      <vt:lpstr>피보나치 수열(logN)</vt:lpstr>
      <vt:lpstr>빠른 제곱 셈 (제곱과 곱셈 알고리즘)</vt:lpstr>
      <vt:lpstr>이분 탐색</vt:lpstr>
      <vt:lpstr>이분 탐색</vt:lpstr>
      <vt:lpstr>Parametric Search</vt:lpstr>
      <vt:lpstr>Parametric Search</vt:lpstr>
      <vt:lpstr>투 포인터</vt:lpstr>
      <vt:lpstr>Quick Sort</vt:lpstr>
      <vt:lpstr>Quick Sort</vt:lpstr>
      <vt:lpstr>Quick Sort</vt:lpstr>
      <vt:lpstr>구간 합 (합이 특정 값을 넘는 구간 최소 길이)</vt:lpstr>
      <vt:lpstr>구간 합 (합이 특정 값을 넘는 구간 최소 길이)</vt:lpstr>
      <vt:lpstr>meet in the middle</vt:lpstr>
      <vt:lpstr>부분집합 합</vt:lpstr>
      <vt:lpstr>부분집합 합(MITM)</vt:lpstr>
      <vt:lpstr>슬라이딩 윈도우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minuHa</dc:creator>
  <cp:lastModifiedBy>MinU Ha</cp:lastModifiedBy>
  <cp:revision>197</cp:revision>
  <dcterms:created xsi:type="dcterms:W3CDTF">2023-06-22T07:39:13Z</dcterms:created>
  <dcterms:modified xsi:type="dcterms:W3CDTF">2023-08-16T12:38:27Z</dcterms:modified>
</cp:coreProperties>
</file>