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2" r:id="rId5"/>
    <p:sldId id="267" r:id="rId6"/>
    <p:sldId id="272" r:id="rId7"/>
    <p:sldId id="279" r:id="rId8"/>
    <p:sldId id="265" r:id="rId9"/>
    <p:sldId id="280" r:id="rId10"/>
    <p:sldId id="282" r:id="rId11"/>
    <p:sldId id="259" r:id="rId12"/>
    <p:sldId id="275" r:id="rId13"/>
    <p:sldId id="274" r:id="rId14"/>
    <p:sldId id="264" r:id="rId15"/>
    <p:sldId id="278" r:id="rId16"/>
    <p:sldId id="268" r:id="rId17"/>
    <p:sldId id="273" r:id="rId18"/>
    <p:sldId id="269" r:id="rId19"/>
    <p:sldId id="270" r:id="rId20"/>
    <p:sldId id="277" r:id="rId21"/>
    <p:sldId id="281" r:id="rId22"/>
    <p:sldId id="271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5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3FF9-8EFE-DB38-3722-43CDFFB5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(+alpha)SHA256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9E5F4-B8C0-C084-DFA1-0753104C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07" y="1881981"/>
            <a:ext cx="725342" cy="419867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574ACE-8508-2A96-D2DA-3D0E45378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9"/>
          <a:stretch/>
        </p:blipFill>
        <p:spPr>
          <a:xfrm>
            <a:off x="5950445" y="2310388"/>
            <a:ext cx="5599397" cy="4328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4C5964-4273-E726-FBA3-62D23C95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9" y="1926480"/>
            <a:ext cx="4510922" cy="3839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CDAE27-C067-6E47-C9B1-F84B4666E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75" y="2310388"/>
            <a:ext cx="5488870" cy="4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98CE-662A-0599-F311-F8E7349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74EF1-94E1-CA96-6A76-3786A023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91004"/>
          </a:xfrm>
        </p:spPr>
        <p:txBody>
          <a:bodyPr/>
          <a:lstStyle/>
          <a:p>
            <a:r>
              <a:rPr lang="ko-KR" altLang="en-US" sz="1600" dirty="0" err="1"/>
              <a:t>그리디</a:t>
            </a:r>
            <a:r>
              <a:rPr lang="ko-KR" altLang="en-US" sz="1600" dirty="0"/>
              <a:t> 알고리즘은 당장 눈에 보이는 가장 최적화 된 길을 가는 알고리즘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그리디는</a:t>
            </a:r>
            <a:r>
              <a:rPr lang="ko-KR" altLang="en-US" sz="1600" dirty="0"/>
              <a:t> 해당 문제를 부분문제로 분할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부분문제끼리 영향을 주지 않는다면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부분 문제에 해당되는 구간만 고려를 하면서 문제를 해결하여</a:t>
            </a:r>
            <a:br>
              <a:rPr lang="en-US" altLang="ko-KR" sz="1600" dirty="0"/>
            </a:br>
            <a:r>
              <a:rPr lang="ko-KR" altLang="en-US" sz="1600" dirty="0"/>
              <a:t>기존의 최적화 방식들 보다 더 확실하게 범위를 줄일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문제를 </a:t>
            </a:r>
            <a:r>
              <a:rPr lang="ko-KR" altLang="en-US" sz="1600" dirty="0" err="1"/>
              <a:t>그리디로</a:t>
            </a:r>
            <a:r>
              <a:rPr lang="ko-KR" altLang="en-US" sz="1600" dirty="0"/>
              <a:t> 풀기 위해서 검사 해봐야 하는 것은</a:t>
            </a:r>
            <a:br>
              <a:rPr lang="en-US" altLang="ko-KR" sz="1600" dirty="0"/>
            </a:br>
            <a:r>
              <a:rPr lang="ko-KR" altLang="en-US" sz="1600" dirty="0"/>
              <a:t>각 부분문제들이 서로에게 영향을 주는지</a:t>
            </a:r>
            <a:r>
              <a:rPr lang="en-US" altLang="ko-KR" sz="1600" dirty="0"/>
              <a:t>(</a:t>
            </a:r>
            <a:r>
              <a:rPr lang="ko-KR" altLang="en-US" sz="1600" dirty="0"/>
              <a:t>쉽게</a:t>
            </a:r>
            <a:r>
              <a:rPr lang="en-US" altLang="ko-KR" sz="1600" dirty="0"/>
              <a:t>, </a:t>
            </a:r>
            <a:r>
              <a:rPr lang="ko-KR" altLang="en-US" sz="1600" dirty="0"/>
              <a:t>점화식으로 구성이 되는지</a:t>
            </a:r>
            <a:r>
              <a:rPr lang="en-US" altLang="ko-KR" sz="1600" dirty="0"/>
              <a:t>) </a:t>
            </a:r>
            <a:r>
              <a:rPr lang="ko-KR" altLang="en-US" sz="1600" dirty="0"/>
              <a:t>검사하고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각 항이 독립적으로 선택해도 같은 결과라면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점화식이 아닌 방식이라면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해당 문제는 </a:t>
            </a:r>
            <a:r>
              <a:rPr lang="ko-KR" altLang="en-US" sz="1600" dirty="0" err="1"/>
              <a:t>그리디로</a:t>
            </a:r>
            <a:r>
              <a:rPr lang="ko-KR" altLang="en-US" sz="1600" dirty="0"/>
              <a:t> 풀 수도 있는 문제라는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그리디는</a:t>
            </a:r>
            <a:r>
              <a:rPr lang="ko-KR" altLang="en-US" sz="1600" dirty="0"/>
              <a:t> 당연히 최적화 알고리즘이지만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당연히 최선의 선택을 매번 제공해주는 것은 아닙니다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최선의 선택을 가능하게 하는 조건을 만족할 때에만 해당 알고리즘을 사용하는 것을 권장합니다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9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7C74-52B4-BB07-91CC-B9824E73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거스름돈 계산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BAE17-D5EA-3884-00F0-2262A0631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9E0F93-0640-1FF5-3644-2DBF98474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0E500A-5E3E-457D-7528-05BB8334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4" y="2504439"/>
            <a:ext cx="5315196" cy="3510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8EBC3E-6ABE-6509-3AE7-AC4E8273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76" y="2544239"/>
            <a:ext cx="5407366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3F6A-8612-D638-3350-26CFB5E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냅색</a:t>
            </a:r>
            <a:r>
              <a:rPr lang="ko-KR" altLang="en-US" dirty="0"/>
              <a:t> 분할 가능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40F9D-DB77-0C26-87E6-2C752238F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DBB2D1-256E-B2CD-BA6D-14B92219CB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7232C0-6381-EC38-3EE6-B07CC4B6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77" y="2051692"/>
            <a:ext cx="3294633" cy="4299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1742D6-1624-13FC-BFEA-A489A564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26" y="2533424"/>
            <a:ext cx="6256979" cy="3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98CE-662A-0599-F311-F8E7349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SJF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74EF1-94E1-CA96-6A76-3786A023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08289" cy="4217536"/>
          </a:xfrm>
        </p:spPr>
        <p:txBody>
          <a:bodyPr/>
          <a:lstStyle/>
          <a:p>
            <a:r>
              <a:rPr lang="en-US" altLang="ko-KR" sz="1400" dirty="0"/>
              <a:t>CPU </a:t>
            </a:r>
            <a:r>
              <a:rPr lang="ko-KR" altLang="en-US" sz="1400" dirty="0" err="1"/>
              <a:t>스케쥴링은</a:t>
            </a:r>
            <a:r>
              <a:rPr lang="ko-KR" altLang="en-US" sz="1400" dirty="0"/>
              <a:t> 운영체제에서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처리를 바라는 여러 프로세스들이 존재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CPU</a:t>
            </a:r>
            <a:r>
              <a:rPr lang="ko-KR" altLang="en-US" sz="1400" dirty="0"/>
              <a:t>는 이들의 요구를 마구잡이로 수행하는 것이 아니라 작업 스케쥴을 작성하여</a:t>
            </a:r>
            <a:r>
              <a:rPr lang="en-US" altLang="ko-KR" sz="1400" dirty="0"/>
              <a:t> </a:t>
            </a:r>
            <a:r>
              <a:rPr lang="ko-KR" altLang="en-US" sz="1400" dirty="0"/>
              <a:t>해당 스케쥴 대로</a:t>
            </a:r>
            <a:r>
              <a:rPr lang="en-US" altLang="ko-KR" sz="1400" dirty="0"/>
              <a:t> </a:t>
            </a:r>
            <a:r>
              <a:rPr lang="ko-KR" altLang="en-US" sz="1400" dirty="0"/>
              <a:t>작업을 맡아서 수행합니다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스케쥴은 다양한 기준을 가지고 다양한 방법으로 작성할 수 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 중 선점과 비선점을 기준으로 </a:t>
            </a:r>
            <a:r>
              <a:rPr lang="ko-KR" altLang="en-US" sz="1400" dirty="0" err="1"/>
              <a:t>스케쥴링을</a:t>
            </a:r>
            <a:r>
              <a:rPr lang="ko-KR" altLang="en-US" sz="1400" dirty="0"/>
              <a:t> 구별할 수도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Shortest Job First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방식은</a:t>
            </a:r>
            <a:br>
              <a:rPr lang="en-US" altLang="ko-KR" sz="1400" dirty="0"/>
            </a:br>
            <a:r>
              <a:rPr lang="ko-KR" altLang="en-US" sz="1400" dirty="0"/>
              <a:t>선점</a:t>
            </a:r>
            <a:r>
              <a:rPr lang="en-US" altLang="ko-KR" sz="1400" dirty="0"/>
              <a:t>(Preemptive)</a:t>
            </a:r>
            <a:r>
              <a:rPr lang="ko-KR" altLang="en-US" sz="1400" dirty="0"/>
              <a:t>방식으로 도중에 가로채는 일이 없이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시작부터 끝 가지 일을 맡아 처리하는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짧은 작업을 가장 먼저 실행하는 것으로</a:t>
            </a:r>
            <a:br>
              <a:rPr lang="en-US" altLang="ko-KR" sz="1400" dirty="0"/>
            </a:br>
            <a:r>
              <a:rPr lang="ko-KR" altLang="en-US" sz="1400" dirty="0"/>
              <a:t>효율성을 높인 방식입니다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구체적으로 작업을 요청하는 쓰레드들이 있을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각 쓰레드의 </a:t>
            </a:r>
            <a:r>
              <a:rPr lang="en-US" altLang="ko-KR" sz="1400" dirty="0"/>
              <a:t>CPU</a:t>
            </a:r>
            <a:r>
              <a:rPr lang="ko-KR" altLang="en-US" sz="1400" dirty="0"/>
              <a:t>사용 요청이 도착한 시간과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한 번 </a:t>
            </a:r>
            <a:r>
              <a:rPr lang="en-US" altLang="ko-KR" sz="1400" dirty="0"/>
              <a:t>CPU</a:t>
            </a:r>
            <a:r>
              <a:rPr lang="ko-KR" altLang="en-US" sz="1400" dirty="0"/>
              <a:t>를 선점하면</a:t>
            </a:r>
            <a:r>
              <a:rPr lang="en-US" altLang="ko-KR" sz="1400" dirty="0"/>
              <a:t>, </a:t>
            </a:r>
            <a:r>
              <a:rPr lang="ko-KR" altLang="en-US" sz="1400" dirty="0"/>
              <a:t>총 실행해야 하는 실행시간이 주어질 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총 </a:t>
            </a:r>
            <a:r>
              <a:rPr lang="en-US" altLang="ko-KR" sz="1400" dirty="0"/>
              <a:t>CPU</a:t>
            </a:r>
            <a:r>
              <a:rPr lang="ko-KR" altLang="en-US" sz="1400" dirty="0"/>
              <a:t>사용시간과 총 대기시간을 구하는 문제입니다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우측의 총 </a:t>
            </a:r>
            <a:r>
              <a:rPr lang="en-US" altLang="ko-KR" sz="1400" dirty="0"/>
              <a:t>CPU</a:t>
            </a:r>
            <a:r>
              <a:rPr lang="ko-KR" altLang="en-US" sz="1400" dirty="0"/>
              <a:t>사용시간은 </a:t>
            </a:r>
            <a:r>
              <a:rPr lang="en-US" altLang="ko-KR" sz="1400" dirty="0"/>
              <a:t>11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총 대기시간은 </a:t>
            </a:r>
            <a:r>
              <a:rPr lang="en-US" altLang="ko-KR" sz="1400" dirty="0"/>
              <a:t>0+4+2+3=9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8C5D6-AB26-7ED3-864D-99D2AEE2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64" y="3139853"/>
            <a:ext cx="5457749" cy="31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98CE-662A-0599-F311-F8E7349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SJF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A687B-4201-6257-E689-456E9857A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794341" cy="545518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62274D-BF89-D651-E0C0-E569698E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120901"/>
            <a:ext cx="1077283" cy="498732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C1F491-EDEE-ECF7-44F3-62016AFD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90" y="1975382"/>
            <a:ext cx="3404424" cy="4374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A4A12E-1A6A-E6B3-2C5F-D988717B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921" y="1975382"/>
            <a:ext cx="4750618" cy="4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6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0FB2-300D-03AF-FEAD-92A5EC4A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라인 </a:t>
            </a:r>
            <a:r>
              <a:rPr lang="ko-KR" altLang="en-US" dirty="0" err="1"/>
              <a:t>스위핑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58348-24A6-C28E-00A1-2CEBF326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3999"/>
          </a:xfrm>
        </p:spPr>
        <p:txBody>
          <a:bodyPr/>
          <a:lstStyle/>
          <a:p>
            <a:r>
              <a:rPr lang="ko-KR" altLang="en-US" sz="1600" dirty="0" err="1"/>
              <a:t>스위핑은</a:t>
            </a:r>
            <a:r>
              <a:rPr lang="ko-KR" altLang="en-US" sz="1600" dirty="0"/>
              <a:t> 어떤 문제가 하나의 포인터를 가지고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어느 한쪽에서 다른 한쪽으로 쓱 훑으면서 답을 찾는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알고리즘은 다양한 방법으로 사용될 여지가 있어 특정한 어떤 구조가 있거나 루틴이 있는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문제해결 컨셉 중 하나로 보통 다양한 자료구조와 함께 쓰입니다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라인 </a:t>
            </a:r>
            <a:r>
              <a:rPr lang="ko-KR" altLang="en-US" sz="1600" dirty="0" err="1"/>
              <a:t>스위핑은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스위핑</a:t>
            </a:r>
            <a:r>
              <a:rPr lang="ko-KR" altLang="en-US" sz="1600" dirty="0"/>
              <a:t> 문제 중 하나로 </a:t>
            </a:r>
            <a:r>
              <a:rPr lang="en-US" altLang="ko-KR" sz="1600" dirty="0"/>
              <a:t>1</a:t>
            </a:r>
            <a:r>
              <a:rPr lang="ko-KR" altLang="en-US" sz="1600" dirty="0"/>
              <a:t>차원에서 사용되는 라인들이 주어질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이들의 길이 합을 구하는 문제이지만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서로 다른 막대가 겹치는 부분은 중복 덧셈을 하지 않는다는 조건이 추가된다면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단순 덧셈 문제에서 라인 </a:t>
            </a:r>
            <a:r>
              <a:rPr lang="ko-KR" altLang="en-US" sz="1600" dirty="0" err="1"/>
              <a:t>스위핑</a:t>
            </a:r>
            <a:r>
              <a:rPr lang="ko-KR" altLang="en-US" sz="1600" dirty="0"/>
              <a:t> 문제로 변환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라인 </a:t>
            </a:r>
            <a:r>
              <a:rPr lang="ko-KR" altLang="en-US" sz="1600" dirty="0" err="1"/>
              <a:t>스위핑</a:t>
            </a:r>
            <a:r>
              <a:rPr lang="ko-KR" altLang="en-US" sz="1600" dirty="0"/>
              <a:t> 문제는 대표적인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라인 </a:t>
            </a:r>
            <a:r>
              <a:rPr lang="ko-KR" altLang="en-US" sz="1600" dirty="0" err="1"/>
              <a:t>스위핑은</a:t>
            </a:r>
            <a:r>
              <a:rPr lang="ko-KR" altLang="en-US" sz="1600" dirty="0"/>
              <a:t> 막대의 시작지점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정렬 </a:t>
            </a:r>
            <a:r>
              <a:rPr lang="en-US" altLang="ko-KR" sz="1600" dirty="0"/>
              <a:t>=&gt;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다음 시작지점이 이전 끝 지점보다 작으면 끝지점을 갱신합니다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다음 시작지점이 이전 끝 지점보다 크면 끝지점까지 출력 값을 갱신하고 시작지점을 변경합니다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모든 막대를 검사하면</a:t>
            </a:r>
            <a:r>
              <a:rPr lang="en-US" altLang="ko-KR" sz="1600" dirty="0"/>
              <a:t>, </a:t>
            </a:r>
            <a:r>
              <a:rPr lang="ko-KR" altLang="en-US" sz="1600" dirty="0"/>
              <a:t>남은 길이까지 출력 값을 갱신하고 출력합니다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1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0FB2-300D-03AF-FEAD-92A5EC4A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라인 </a:t>
            </a:r>
            <a:r>
              <a:rPr lang="ko-KR" altLang="en-US" dirty="0" err="1"/>
              <a:t>스위핑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73E9B-476E-FA08-CB18-4A92302FD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43351E-39FA-5B3A-1D2D-1AC3A0672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18AF4F-95AB-760C-07D5-387D0C95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521686"/>
            <a:ext cx="5323900" cy="3687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332B2C-FDFE-5264-052E-17DA70B3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27" y="1915437"/>
            <a:ext cx="3822878" cy="44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7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828AB-C0DB-F4BB-ECDD-CB81359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9A516-7DA3-E7DA-2922-D45176D9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6675"/>
          </a:xfrm>
        </p:spPr>
        <p:txBody>
          <a:bodyPr/>
          <a:lstStyle/>
          <a:p>
            <a:r>
              <a:rPr lang="ko-KR" altLang="en-US" sz="1600" dirty="0"/>
              <a:t>그래프는 비선형 자료구조의 일반화 한 자료구조로 모든 비선형 자료구조는 그래프로 표현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선형 자료구조 또한 그래프로 표현 가능합니다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트리는 그래프의 일종으로 추이관계가 성립하지 않는 그래프로 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반사와 대칭관계는 단</a:t>
            </a:r>
            <a:r>
              <a:rPr lang="en-US" altLang="ko-KR" sz="1600" dirty="0"/>
              <a:t>/</a:t>
            </a:r>
            <a:r>
              <a:rPr lang="ko-KR" altLang="en-US" sz="1600" dirty="0"/>
              <a:t>양방향</a:t>
            </a:r>
            <a:r>
              <a:rPr lang="en-US" altLang="ko-KR" sz="1600" dirty="0"/>
              <a:t>, </a:t>
            </a:r>
            <a:r>
              <a:rPr lang="ko-KR" altLang="en-US" sz="1600" dirty="0"/>
              <a:t>자기 참조 여부에 따라 조금씩 다를 수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그래프는 정점</a:t>
            </a:r>
            <a:r>
              <a:rPr lang="en-US" altLang="ko-KR" sz="1600" dirty="0"/>
              <a:t>(Vertex)</a:t>
            </a:r>
            <a:r>
              <a:rPr lang="ko-KR" altLang="en-US" sz="1600" dirty="0"/>
              <a:t>와 간선</a:t>
            </a:r>
            <a:r>
              <a:rPr lang="en-US" altLang="ko-KR" sz="1600" dirty="0"/>
              <a:t>(Edge) </a:t>
            </a:r>
            <a:r>
              <a:rPr lang="ko-KR" altLang="en-US" sz="1600" dirty="0"/>
              <a:t>으로 이루어 지고</a:t>
            </a:r>
            <a:r>
              <a:rPr lang="en-US" altLang="ko-KR" sz="1600" dirty="0"/>
              <a:t>, </a:t>
            </a:r>
            <a:r>
              <a:rPr lang="ko-KR" altLang="en-US" sz="1600" dirty="0"/>
              <a:t>간선은 연결 되어있거나 끊어져 있거나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가중치가 있는 가중치 그래프의 형태가 가능 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가능한 간선이 모두 연결되어 있는 완전 그래프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정점을 이분 할 수 있는 이분 그래프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정점을 연결하는 부분 그래프를 </a:t>
            </a:r>
            <a:r>
              <a:rPr lang="ko-KR" altLang="en-US" sz="1600" dirty="0" err="1"/>
              <a:t>스패닝</a:t>
            </a:r>
            <a:r>
              <a:rPr lang="ko-KR" altLang="en-US" sz="1600" dirty="0"/>
              <a:t> 그래프 등등 다양한 유형의 그래프가 존재합니다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자료구조에서 그래프는 두 가지 방법으로 구현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2</a:t>
            </a:r>
            <a:r>
              <a:rPr lang="ko-KR" altLang="en-US" sz="1600" dirty="0"/>
              <a:t>차원 배열을 사용하여 구현하는 방법을 인접행렬 방법이라고 표현합니다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가로 리스트와 세로 리스트를 사용하여 구현하는 방법을 인접리스트 방법이라고 표현합니다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27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AFE5-2949-D804-E763-04C9840F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인접 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37689-F782-58EE-F19B-74597119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91004"/>
          </a:xfrm>
        </p:spPr>
        <p:txBody>
          <a:bodyPr/>
          <a:lstStyle/>
          <a:p>
            <a:r>
              <a:rPr lang="ko-KR" altLang="en-US" sz="1600" dirty="0"/>
              <a:t>그래프의 표현방법 중 하나로 인접 행렬 방식은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생성 한 뒤에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세로에서 가로로 가는 간선을 기록하는 방식</a:t>
            </a:r>
            <a:r>
              <a:rPr lang="en-US" altLang="ko-KR" sz="1600" dirty="0"/>
              <a:t>(</a:t>
            </a:r>
            <a:r>
              <a:rPr lang="ko-KR" altLang="en-US" sz="1600" dirty="0"/>
              <a:t>역으로도 가능</a:t>
            </a:r>
            <a:r>
              <a:rPr lang="en-US" altLang="ko-KR" sz="1600" dirty="0"/>
              <a:t>)</a:t>
            </a:r>
            <a:r>
              <a:rPr lang="ko-KR" altLang="en-US" sz="1600" dirty="0"/>
              <a:t>으로 기록하고 사용하는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방법은 인접리스트 보다 간단하게 구현 가능하지만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몇 가지 단점이 존재합니다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배열의 최대 사이즈가 존재하여 </a:t>
            </a:r>
            <a:r>
              <a:rPr lang="en-US" altLang="ko-KR" sz="1600" dirty="0"/>
              <a:t>10000*10000 </a:t>
            </a:r>
            <a:r>
              <a:rPr lang="ko-KR" altLang="en-US" sz="1600" dirty="0"/>
              <a:t>사이즈 이상 부터는 생성이 힘들어 질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이는</a:t>
            </a:r>
            <a:r>
              <a:rPr lang="en-US" altLang="ko-KR" sz="1600" dirty="0"/>
              <a:t>, E(</a:t>
            </a:r>
            <a:r>
              <a:rPr lang="ko-KR" altLang="en-US" sz="1600" dirty="0"/>
              <a:t>간선</a:t>
            </a:r>
            <a:r>
              <a:rPr lang="en-US" altLang="ko-KR" sz="1600" dirty="0"/>
              <a:t>)</a:t>
            </a:r>
            <a:r>
              <a:rPr lang="ko-KR" altLang="en-US" sz="1600" dirty="0"/>
              <a:t>개수가 </a:t>
            </a:r>
            <a:r>
              <a:rPr lang="en-US" altLang="ko-KR" sz="1600" dirty="0"/>
              <a:t>V</a:t>
            </a:r>
            <a:r>
              <a:rPr lang="ko-KR" altLang="en-US" sz="1600" dirty="0"/>
              <a:t>의 제곱으로 가정하고 생성하는 것이기 때문에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완전 그래프가 아니면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저장 비효율이 생기는 문제점이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0</a:t>
            </a:r>
            <a:r>
              <a:rPr lang="ko-KR" altLang="en-US" sz="1600" dirty="0"/>
              <a:t>이 비 연결 상태를 나타내는 것이라면</a:t>
            </a:r>
            <a:r>
              <a:rPr lang="en-US" altLang="ko-KR" sz="1600" dirty="0"/>
              <a:t>, 0</a:t>
            </a:r>
            <a:r>
              <a:rPr lang="ko-KR" altLang="en-US" sz="1600" dirty="0"/>
              <a:t>이 상당히 많아지게 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실제로 문제 중에서는 </a:t>
            </a:r>
            <a:r>
              <a:rPr lang="en-US" altLang="ko-KR" sz="1600" dirty="0"/>
              <a:t>V^2 &gt; E</a:t>
            </a:r>
            <a:r>
              <a:rPr lang="ko-KR" altLang="en-US" sz="1600" dirty="0"/>
              <a:t>인 경우가 대다수 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인접행렬을 사용하는 것을 피하는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N</a:t>
            </a:r>
            <a:r>
              <a:rPr lang="ko-KR" altLang="en-US" sz="1600" dirty="0"/>
              <a:t>이 행렬로 처리 가능한 수준의 값이라면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빠르고 직관적으로 처리하기에 이 방법은 좋은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 인접행렬 구현은 열에서 행으로 정의되는 간선을 표현한 방식을 사용했습니다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55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038BDE9D-2044-9DD4-4D34-379E1A3DC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51115"/>
            <a:ext cx="3695179" cy="36951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브루트</a:t>
            </a:r>
            <a:r>
              <a:rPr lang="ko-KR" altLang="en-US" sz="1600" dirty="0"/>
              <a:t> 포스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브루트</a:t>
            </a:r>
            <a:r>
              <a:rPr lang="ko-KR" altLang="en-US" sz="1600" dirty="0"/>
              <a:t> 포스 예제와 공격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그리디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1600" dirty="0"/>
              <a:t>SJF </a:t>
            </a:r>
            <a:r>
              <a:rPr lang="ko-KR" altLang="en-US" sz="1600" dirty="0" err="1"/>
              <a:t>스케쥴링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라인스위핑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그래프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인접 행렬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인접 리스트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E646-3E23-0113-CFBA-06D3187C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인접 행렬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28B5A-24C2-0272-2FD4-5542FBA6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417320" cy="3748193"/>
          </a:xfrm>
        </p:spPr>
        <p:txBody>
          <a:bodyPr/>
          <a:lstStyle/>
          <a:p>
            <a:r>
              <a:rPr lang="en-US" altLang="ko-KR" sz="1600" dirty="0"/>
              <a:t>C++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입력 예제</a:t>
            </a:r>
            <a:br>
              <a:rPr lang="en-US" altLang="ko-KR" sz="1600" dirty="0"/>
            </a:br>
            <a:r>
              <a:rPr lang="en-US" altLang="ko-KR" sz="1600" dirty="0"/>
              <a:t>3 4</a:t>
            </a:r>
            <a:br>
              <a:rPr lang="en-US" altLang="ko-KR" sz="1600" dirty="0"/>
            </a:br>
            <a:r>
              <a:rPr lang="en-US" altLang="ko-KR" sz="1600" dirty="0"/>
              <a:t>1 2</a:t>
            </a:r>
            <a:br>
              <a:rPr lang="en-US" altLang="ko-KR" sz="1600" dirty="0"/>
            </a:br>
            <a:r>
              <a:rPr lang="en-US" altLang="ko-KR" sz="1600" dirty="0"/>
              <a:t>3 2</a:t>
            </a:r>
            <a:br>
              <a:rPr lang="en-US" altLang="ko-KR" sz="1600" dirty="0"/>
            </a:br>
            <a:r>
              <a:rPr lang="en-US" altLang="ko-KR" sz="1600" dirty="0"/>
              <a:t>1 3</a:t>
            </a:r>
            <a:br>
              <a:rPr lang="en-US" altLang="ko-KR" sz="1600" dirty="0"/>
            </a:br>
            <a:r>
              <a:rPr lang="en-US" altLang="ko-KR" sz="1600" dirty="0"/>
              <a:t>2 3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출력</a:t>
            </a:r>
            <a:br>
              <a:rPr lang="en-US" altLang="ko-KR" sz="1600" dirty="0"/>
            </a:br>
            <a:r>
              <a:rPr lang="en-US" altLang="ko-KR" sz="1600" dirty="0"/>
              <a:t>0 1 1</a:t>
            </a:r>
            <a:br>
              <a:rPr lang="en-US" altLang="ko-KR" sz="1600" dirty="0"/>
            </a:br>
            <a:r>
              <a:rPr lang="en-US" altLang="ko-KR" sz="1600" dirty="0"/>
              <a:t>0 0 1</a:t>
            </a:r>
            <a:br>
              <a:rPr lang="en-US" altLang="ko-KR" sz="1600" dirty="0"/>
            </a:br>
            <a:r>
              <a:rPr lang="en-US" altLang="ko-KR" sz="1600" dirty="0"/>
              <a:t>0 1 0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188326F-36C3-7F50-613F-8682E272C3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16C0F-01EB-E01D-BE70-719FF3BE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62" y="2180968"/>
            <a:ext cx="2746582" cy="4156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8E5AD6-262C-5915-A144-50A2101F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58" y="2553873"/>
            <a:ext cx="6050615" cy="36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69408-155B-7C68-22BA-810A251B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8034E-78A5-2700-279E-05657569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3680"/>
          </a:xfrm>
        </p:spPr>
        <p:txBody>
          <a:bodyPr/>
          <a:lstStyle/>
          <a:p>
            <a:r>
              <a:rPr lang="ko-KR" altLang="en-US" sz="1600" dirty="0"/>
              <a:t>수학에서의 관계는 어떠한 </a:t>
            </a:r>
            <a:r>
              <a:rPr lang="ko-KR" altLang="en-US" sz="1600" dirty="0" err="1"/>
              <a:t>정의역</a:t>
            </a:r>
            <a:r>
              <a:rPr lang="ko-KR" altLang="en-US" sz="1600" dirty="0"/>
              <a:t> 원소들에 대해서 두 원소 간의 관계를 </a:t>
            </a:r>
            <a:r>
              <a:rPr lang="en-US" altLang="ko-KR" sz="1600" dirty="0"/>
              <a:t>R</a:t>
            </a:r>
            <a:r>
              <a:rPr lang="ko-KR" altLang="en-US" sz="1600" dirty="0"/>
              <a:t>집합으로 표기하고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관계 집합의 원소는 </a:t>
            </a:r>
            <a:r>
              <a:rPr lang="en-US" altLang="ko-KR" sz="1600" dirty="0"/>
              <a:t>{a, b}</a:t>
            </a:r>
            <a:r>
              <a:rPr lang="ko-KR" altLang="en-US" sz="1600" dirty="0"/>
              <a:t>의 형태로 나타냅니다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R</a:t>
            </a:r>
            <a:r>
              <a:rPr lang="ko-KR" altLang="en-US" sz="1600" dirty="0"/>
              <a:t>을 인접행렬로 본다면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{</a:t>
            </a:r>
            <a:r>
              <a:rPr lang="ko-KR" altLang="en-US" sz="1600" dirty="0"/>
              <a:t>열</a:t>
            </a:r>
            <a:r>
              <a:rPr lang="en-US" altLang="ko-KR" sz="1600" dirty="0"/>
              <a:t>, </a:t>
            </a:r>
            <a:r>
              <a:rPr lang="ko-KR" altLang="en-US" sz="1600" dirty="0"/>
              <a:t>행</a:t>
            </a:r>
            <a:r>
              <a:rPr lang="en-US" altLang="ko-KR" sz="1600" dirty="0"/>
              <a:t>}</a:t>
            </a:r>
            <a:r>
              <a:rPr lang="ko-KR" altLang="en-US" sz="1600" dirty="0"/>
              <a:t>으로 표현 가능한 경우들의 합을 의미하는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R</a:t>
            </a:r>
            <a:r>
              <a:rPr lang="ko-KR" altLang="en-US" sz="1600" dirty="0"/>
              <a:t>은 정의된 모든 단일 간선을 표현 한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R^2(</a:t>
            </a:r>
            <a:r>
              <a:rPr lang="ko-KR" altLang="en-US" sz="1600" dirty="0"/>
              <a:t>행렬 제 곱셈</a:t>
            </a:r>
            <a:r>
              <a:rPr lang="en-US" altLang="ko-KR" sz="1600" dirty="0"/>
              <a:t>)</a:t>
            </a:r>
            <a:r>
              <a:rPr lang="ko-KR" altLang="en-US" sz="1600" dirty="0"/>
              <a:t>은 어떤 것을 의미할까요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dirty="0"/>
              <a:t>무조건 간선을 두 번 거쳐서 도달하는 모든 관계를 나타내는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추가로 </a:t>
            </a:r>
            <a:r>
              <a:rPr lang="en-US" altLang="ko-KR" sz="1600" dirty="0"/>
              <a:t>R^∞ </a:t>
            </a:r>
            <a:r>
              <a:rPr lang="ko-KR" altLang="en-US" sz="1600" dirty="0"/>
              <a:t>은 </a:t>
            </a:r>
            <a:r>
              <a:rPr lang="en-US" altLang="ko-KR" sz="1600" dirty="0"/>
              <a:t>R | R^2 | R^3 | … </a:t>
            </a:r>
            <a:r>
              <a:rPr lang="ko-KR" altLang="en-US" sz="1600" dirty="0"/>
              <a:t>으로 모든 가능한 연결을 표시하는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이를 강한 연결 이라고 부르고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구하는 강한 연결요소 알고리즘도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카테시안</a:t>
            </a:r>
            <a:r>
              <a:rPr lang="ko-KR" altLang="en-US" sz="1600" dirty="0"/>
              <a:t> 곱은 데이터 베이스 조인에서 자주 사용하는 용어이지만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원래는 그래프 이론에서</a:t>
            </a:r>
            <a:r>
              <a:rPr lang="en-US" altLang="ko-KR" sz="1600" dirty="0"/>
              <a:t> </a:t>
            </a:r>
            <a:r>
              <a:rPr lang="ko-KR" altLang="en-US" sz="1600" dirty="0"/>
              <a:t>두 집합</a:t>
            </a:r>
            <a:r>
              <a:rPr lang="en-US" altLang="ko-KR" sz="1600" dirty="0"/>
              <a:t>(</a:t>
            </a:r>
            <a:r>
              <a:rPr lang="ko-KR" altLang="en-US" sz="1600" dirty="0"/>
              <a:t>정점들</a:t>
            </a:r>
            <a:r>
              <a:rPr lang="en-US" altLang="ko-KR" sz="1600" dirty="0"/>
              <a:t>) </a:t>
            </a:r>
            <a:r>
              <a:rPr lang="ko-KR" altLang="en-US" sz="1600" dirty="0"/>
              <a:t>사이의 정의 가능한 모든 관계들이 포함된 집합을</a:t>
            </a:r>
            <a:br>
              <a:rPr lang="en-US" altLang="ko-KR" sz="1600" dirty="0"/>
            </a:br>
            <a:r>
              <a:rPr lang="ko-KR" altLang="en-US" sz="1600" dirty="0"/>
              <a:t>둘의 </a:t>
            </a:r>
            <a:r>
              <a:rPr lang="ko-KR" altLang="en-US" sz="1600" dirty="0" err="1"/>
              <a:t>카테시안</a:t>
            </a:r>
            <a:r>
              <a:rPr lang="ko-KR" altLang="en-US" sz="1600" dirty="0"/>
              <a:t> 곱</a:t>
            </a:r>
            <a:r>
              <a:rPr lang="en-US" altLang="ko-KR" sz="1600" dirty="0"/>
              <a:t>(</a:t>
            </a:r>
            <a:r>
              <a:rPr lang="ko-KR" altLang="en-US" sz="1600" dirty="0"/>
              <a:t>집합</a:t>
            </a:r>
            <a:r>
              <a:rPr lang="en-US" altLang="ko-KR" sz="1600" dirty="0"/>
              <a:t>)</a:t>
            </a:r>
            <a:r>
              <a:rPr lang="ko-KR" altLang="en-US" sz="1600" dirty="0"/>
              <a:t>으로 표현합니다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2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E646-3E23-0113-CFBA-06D3187C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인접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EFB39-1B2B-0A8B-A512-536F35FA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6675"/>
          </a:xfrm>
        </p:spPr>
        <p:txBody>
          <a:bodyPr/>
          <a:lstStyle/>
          <a:p>
            <a:r>
              <a:rPr lang="ko-KR" altLang="en-US" sz="1600" dirty="0"/>
              <a:t>인접행렬 대신에 행과 열을 동적으로 확장 가능한 방식을 사용한다면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V^2 &lt; E </a:t>
            </a:r>
            <a:r>
              <a:rPr lang="ko-KR" altLang="en-US" sz="1600" dirty="0"/>
              <a:t>인 경우에 대해서 </a:t>
            </a:r>
            <a:r>
              <a:rPr lang="en-US" altLang="ko-KR" sz="1600" dirty="0"/>
              <a:t>V</a:t>
            </a:r>
            <a:r>
              <a:rPr lang="ko-KR" altLang="en-US" sz="1600" dirty="0"/>
              <a:t>값을 </a:t>
            </a:r>
            <a:r>
              <a:rPr lang="en-US" altLang="ko-KR" sz="1600" dirty="0"/>
              <a:t>10000 </a:t>
            </a:r>
            <a:r>
              <a:rPr lang="ko-KR" altLang="en-US" sz="1600" dirty="0"/>
              <a:t>보다 더 많이 받을 수도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인접행렬의 경우 그저 주어진 이차원 배열을 사용하여 그래프를 구현하면 되었지만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동적으로 </a:t>
            </a:r>
            <a:r>
              <a:rPr lang="en-US" altLang="ko-KR" sz="1600" dirty="0"/>
              <a:t>2</a:t>
            </a:r>
            <a:r>
              <a:rPr lang="ko-KR" altLang="en-US" sz="1600" dirty="0"/>
              <a:t>차 배열을 만들기 위해서는 선형 리스트를 세로 하나와 가로 </a:t>
            </a:r>
            <a:r>
              <a:rPr lang="en-US" altLang="ko-KR" sz="1600" dirty="0"/>
              <a:t>n</a:t>
            </a:r>
            <a:r>
              <a:rPr lang="ko-KR" altLang="en-US" sz="1600" dirty="0"/>
              <a:t>개로 구성하여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연결하는 형태로 그래프를 동적으로 구현하는 원리입니다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방식을 인접 리스트 방식으로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인접 리스트의 세로의 인덱스는 간선의 시작 지점이 맞지만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가로 리스트의 인덱스는 간선의 끝 지점은 아닙니다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그저 저장된 순서를 표시한 것입니다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그래서 간선의 끝지점과 추가 가중치를 세트로 리스트에 저장하는 방식으로 인접리스트를 구성합니다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인접리스트의 세로 리스트는 각 원소가 리스트를 가리키는 포인터인 것이고</a:t>
            </a:r>
            <a:r>
              <a:rPr lang="en-US" altLang="ko-KR" sz="1600" dirty="0"/>
              <a:t>, (</a:t>
            </a:r>
            <a:r>
              <a:rPr lang="ko-KR" altLang="en-US" sz="1600" dirty="0"/>
              <a:t>간략하게 </a:t>
            </a:r>
            <a:r>
              <a:rPr lang="en-US" altLang="ko-KR" sz="1600" dirty="0"/>
              <a:t>*int</a:t>
            </a:r>
            <a:r>
              <a:rPr lang="ko-KR" altLang="en-US" sz="1600" dirty="0"/>
              <a:t> </a:t>
            </a:r>
            <a:r>
              <a:rPr lang="en-US" altLang="ko-KR" sz="1600" dirty="0"/>
              <a:t>[];)</a:t>
            </a:r>
            <a:br>
              <a:rPr lang="en-US" altLang="ko-KR" sz="1600" dirty="0"/>
            </a:br>
            <a:r>
              <a:rPr lang="ko-KR" altLang="en-US" sz="1600" dirty="0"/>
              <a:t>가로 리스트는 각 원소가 왼쪽 값이 끝 지점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값이 가중치가 될 것입니다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간략하게 </a:t>
            </a:r>
            <a:r>
              <a:rPr lang="en-US" altLang="ko-KR" sz="1600" dirty="0"/>
              <a:t>&lt;int,</a:t>
            </a:r>
            <a:r>
              <a:rPr lang="ko-KR" altLang="en-US" sz="1600" dirty="0"/>
              <a:t> </a:t>
            </a:r>
            <a:r>
              <a:rPr lang="en-US" altLang="ko-KR" sz="1600" dirty="0"/>
              <a:t>int&gt;[])</a:t>
            </a:r>
          </a:p>
          <a:p>
            <a:r>
              <a:rPr lang="ko-KR" altLang="en-US" sz="1600" dirty="0"/>
              <a:t>그래프 알고리즘에서 특히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 문제를 푸는 </a:t>
            </a:r>
            <a:r>
              <a:rPr lang="ko-KR" altLang="en-US" sz="1600" dirty="0" err="1"/>
              <a:t>문제들에서</a:t>
            </a:r>
            <a:r>
              <a:rPr lang="ko-KR" altLang="en-US" sz="1600" dirty="0"/>
              <a:t> 인접리스트는 자주 나오기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인접행렬보다 더 자연스럽게 다룰 수 있어야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69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AFE5-2949-D804-E763-04C9840F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인접 리스트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F6490-6053-A2AC-E75A-50A6C1BC7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2120900"/>
            <a:ext cx="1441210" cy="3748193"/>
          </a:xfrm>
        </p:spPr>
        <p:txBody>
          <a:bodyPr/>
          <a:lstStyle/>
          <a:p>
            <a:r>
              <a:rPr lang="en-US" altLang="ko-KR" sz="1600" dirty="0"/>
              <a:t>C++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입력 예제는</a:t>
            </a:r>
            <a:endParaRPr lang="en-US" altLang="ko-KR" sz="1600" dirty="0"/>
          </a:p>
          <a:p>
            <a:r>
              <a:rPr lang="ko-KR" altLang="en-US" sz="1600" dirty="0"/>
              <a:t>이전과</a:t>
            </a:r>
            <a:endParaRPr lang="en-US" altLang="ko-KR" sz="1600" dirty="0"/>
          </a:p>
          <a:p>
            <a:r>
              <a:rPr lang="ko-KR" altLang="en-US" sz="1600" dirty="0"/>
              <a:t>동일합니다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B3EAC8-3073-339B-18AF-0A539AD4D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3D5369-E60F-A709-CEA1-95A7AA81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3" y="2514599"/>
            <a:ext cx="4798380" cy="3805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4BD989-17C4-F2B6-95F6-7BB24485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31" y="2533587"/>
            <a:ext cx="3697885" cy="37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3713-3DD3-6BA8-4406-6B75E24B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508B0-5EF6-8902-B375-7879203D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1959"/>
          </a:xfrm>
        </p:spPr>
        <p:txBody>
          <a:bodyPr/>
          <a:lstStyle/>
          <a:p>
            <a:r>
              <a:rPr lang="ko-KR" altLang="en-US" sz="1600" dirty="0" err="1"/>
              <a:t>브루트</a:t>
            </a:r>
            <a:r>
              <a:rPr lang="ko-KR" altLang="en-US" sz="1600" dirty="0"/>
              <a:t> 포스는 </a:t>
            </a:r>
            <a:r>
              <a:rPr lang="en-US" altLang="ko-KR" sz="1600" dirty="0"/>
              <a:t>Brute Force</a:t>
            </a:r>
            <a:r>
              <a:rPr lang="ko-KR" altLang="en-US" sz="1600" dirty="0"/>
              <a:t>로 무식하게 힘으로 문제를 푼다는 의미입니다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알고리즘에서는 모든 경우의 수를 대입하여 문제를 푸는 것으로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보통 어떤 문제를 해결할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생각하기 쉬운 방법이기도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문제는 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포스는 그렇기 때문에 가장 오래 걸리는 방법이어서</a:t>
            </a:r>
            <a:br>
              <a:rPr lang="en-US" altLang="ko-KR" sz="1600" dirty="0"/>
            </a:br>
            <a:r>
              <a:rPr lang="ko-KR" altLang="en-US" sz="1600" dirty="0"/>
              <a:t>이를 최적화 하기 위해 다양한 방법을 사용하는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연구하고 적용하는 학문이 알고리즘이라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포스는 사용할 일이 없는 효율이 나쁜 방법 일까요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dirty="0"/>
              <a:t>반은 맞고 반은 아닙니다</a:t>
            </a:r>
            <a:r>
              <a:rPr lang="en-US" altLang="ko-KR" sz="1600" dirty="0"/>
              <a:t>. </a:t>
            </a:r>
            <a:r>
              <a:rPr lang="ko-KR" altLang="en-US" sz="1600" dirty="0"/>
              <a:t>효율이 나쁜 것은 맞고 이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개선점을 적용하는 것이지만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사용할 일이 생각보다 자주 나오는 편이기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이외로 대부분의 회사에서는 완전탐색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</a:t>
            </a:r>
            <a:r>
              <a:rPr lang="en-US" altLang="ko-KR" sz="1600" dirty="0"/>
              <a:t>)</a:t>
            </a:r>
            <a:r>
              <a:rPr lang="ko-KR" altLang="en-US" sz="1600" dirty="0"/>
              <a:t>문제를 자주 출제하는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경우의 수가 적은 작은 케이스의 경우에는 복잡한 최적화 코드 보다도</a:t>
            </a:r>
            <a:br>
              <a:rPr lang="en-US" altLang="ko-KR" sz="1600" dirty="0"/>
            </a:br>
            <a:r>
              <a:rPr lang="ko-KR" altLang="en-US" sz="1600" dirty="0"/>
              <a:t>간단한 단순 대입 코드로도 충분하기 때문에</a:t>
            </a:r>
            <a:r>
              <a:rPr lang="en-US" altLang="ko-KR" sz="1600" dirty="0"/>
              <a:t>(</a:t>
            </a:r>
            <a:r>
              <a:rPr lang="ko-KR" altLang="en-US" sz="1600" dirty="0"/>
              <a:t>실무에서 복잡한 건 많이 없음</a:t>
            </a:r>
            <a:r>
              <a:rPr lang="en-US" altLang="ko-KR" sz="1600" dirty="0"/>
              <a:t>) </a:t>
            </a:r>
            <a:r>
              <a:rPr lang="ko-KR" altLang="en-US" sz="1600" dirty="0"/>
              <a:t>그냥 돌리기도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42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3713-3DD3-6BA8-4406-6B75E24B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부분집합의 합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4E3E7-C1C1-48DB-44EF-50AB7CC516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A271DF-C4C5-A203-3B09-E391613ED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BCA94B-9A24-0A06-562A-801C732A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57" y="2120900"/>
            <a:ext cx="2892778" cy="4227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8CEA6F-42E7-3E14-CB1A-838C0B9F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27" y="2528762"/>
            <a:ext cx="4992130" cy="14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023E4-CE1B-7EDF-FD51-21692A4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소인수 분해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104F6-0BB6-FBA1-A147-310823843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D7AF92-CBB6-5510-13A0-34EE99BA7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287D36-6036-E3F3-F6E4-F8D1BC5C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295" y="2575086"/>
            <a:ext cx="4885672" cy="1848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72FF2C-8F26-F9FD-ED71-2F600B24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28" y="2575086"/>
            <a:ext cx="3571619" cy="29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E7BF-457E-9496-D4C1-2B17129D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Bogo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DEECF-BCA2-11F0-2554-A0554E4C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값이 완전 무작위로 배열 되어있다고 가정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 정렬이 되어있는지 아닌지 여부조차 알 수 없는 상태일 때</a:t>
            </a:r>
            <a:r>
              <a:rPr lang="en-US" altLang="ko-KR" sz="1600" dirty="0"/>
              <a:t>,)</a:t>
            </a:r>
          </a:p>
          <a:p>
            <a:r>
              <a:rPr lang="ko-KR" altLang="en-US" sz="1600" dirty="0"/>
              <a:t>세상에서 가장 빠른 정렬 방법이 어떤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복잡도는 어떻게 될 까요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dirty="0"/>
              <a:t>아마 </a:t>
            </a:r>
            <a:r>
              <a:rPr lang="ko-KR" altLang="en-US" sz="1600" dirty="0" err="1"/>
              <a:t>퀵</a:t>
            </a:r>
            <a:r>
              <a:rPr lang="ko-KR" altLang="en-US" sz="1600" dirty="0"/>
              <a:t> 정렬과 병합 정렬일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실제로도 둘은 자주 쓰이기 때문에 더욱 신빙성이 있는 방법입니다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이들의 복잡도는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이어서 이 보다 더 줄일 방법은 도저히 보이지 않는 것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반대로 세상에서 가장 느린 정렬 방법은 어떤 것일까요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ko-KR" altLang="en-US" sz="1600" dirty="0"/>
              <a:t>정답은 </a:t>
            </a:r>
            <a:r>
              <a:rPr lang="en-US" altLang="ko-KR" sz="1600" dirty="0"/>
              <a:t>Bogo sort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정렬방법은 값을 무작위로 대입하여 한 번 대입에 정렬여부를 검사하는 로직을 실행하는 방식으로 </a:t>
            </a:r>
            <a:r>
              <a:rPr lang="en-US" altLang="ko-KR" sz="1600" dirty="0"/>
              <a:t>O((N+1)!)</a:t>
            </a:r>
            <a:r>
              <a:rPr lang="ko-KR" altLang="en-US" sz="1600" dirty="0"/>
              <a:t>의 복잡도로 사실상 모든 가능한 경우의 수를 테스트 해보는 셈입니다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Bogosort</a:t>
            </a:r>
            <a:r>
              <a:rPr lang="ko-KR" altLang="en-US" sz="1600" dirty="0"/>
              <a:t>는 결정적과 확률적 알고리즘 두 가지 버전이 있는데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결정적 알고리즘은 확률이 아닌 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포스로 값을 대입하는 로직으로 최악이 </a:t>
            </a:r>
            <a:r>
              <a:rPr lang="en-US" altLang="ko-KR" sz="1600" dirty="0"/>
              <a:t>O((N+1)!)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확률은 이보다 더 느리게 확률 대입을 하는 로직으로 최악은 무한대로 갈 수도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377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E7BF-457E-9496-D4C1-2B17129D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Bogo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0A2CF-CF08-3150-1467-21F5D4DE81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43E6573-90D6-3CB2-51B9-9559D86EF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5D6E26-6959-F487-9EFB-3A4CF1E5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0" y="1983260"/>
            <a:ext cx="2388828" cy="4366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C5427-DE27-4451-9151-58ACFF80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80" y="2643017"/>
            <a:ext cx="3690110" cy="22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3713-3DD3-6BA8-4406-6B75E24B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브루트</a:t>
            </a:r>
            <a:r>
              <a:rPr lang="ko-KR" altLang="en-US" dirty="0"/>
              <a:t> 포스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508B0-5EF6-8902-B375-7879203D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4678"/>
          </a:xfrm>
        </p:spPr>
        <p:txBody>
          <a:bodyPr/>
          <a:lstStyle/>
          <a:p>
            <a:r>
              <a:rPr lang="ko-KR" altLang="en-US" sz="1600" dirty="0" err="1"/>
              <a:t>브루트</a:t>
            </a:r>
            <a:r>
              <a:rPr lang="ko-KR" altLang="en-US" sz="1600" dirty="0"/>
              <a:t> 포스 파트를 진행하면 무조건 한번은 나오는 문제인 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 공격에 대해 배워 봅시다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브루트</a:t>
            </a:r>
            <a:r>
              <a:rPr lang="ko-KR" altLang="en-US" sz="1600" dirty="0"/>
              <a:t> 포스 공격은 이름에 맞게 무식하게 모든 값을 대입하여 해를 구하는 방식으로 </a:t>
            </a:r>
            <a:br>
              <a:rPr lang="en-US" altLang="ko-KR" sz="1600" dirty="0"/>
            </a:br>
            <a:r>
              <a:rPr lang="ko-KR" altLang="en-US" sz="1600" dirty="0"/>
              <a:t>이를 전사 공격이라고도 합니다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전사 함수에서 온 개념입니다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대표적인 </a:t>
            </a:r>
            <a:r>
              <a:rPr lang="ko-KR" altLang="en-US" sz="1600" dirty="0" err="1"/>
              <a:t>브루트</a:t>
            </a:r>
            <a:r>
              <a:rPr lang="ko-KR" altLang="en-US" sz="1600" dirty="0"/>
              <a:t> 포스 공격은 간단한 비밀번호를 일일이 대입하는 무차별 대입공격</a:t>
            </a:r>
            <a:br>
              <a:rPr lang="en-US" altLang="ko-KR" sz="1600" dirty="0"/>
            </a:br>
            <a:r>
              <a:rPr lang="ko-KR" altLang="en-US" sz="1600" dirty="0"/>
              <a:t>사용자의 패턴을 통해 비밀번호 후보를 사전에 기록하여 사전을 통해 공격하는 사전공격</a:t>
            </a:r>
            <a:br>
              <a:rPr lang="en-US" altLang="ko-KR" sz="1600" dirty="0"/>
            </a:br>
            <a:r>
              <a:rPr lang="ko-KR" altLang="en-US" sz="1600" dirty="0"/>
              <a:t>직접적인 해킹이 아닌</a:t>
            </a:r>
            <a:r>
              <a:rPr lang="en-US" altLang="ko-KR" sz="1600" dirty="0"/>
              <a:t>,</a:t>
            </a:r>
            <a:r>
              <a:rPr lang="ko-KR" altLang="en-US" sz="1600" dirty="0"/>
              <a:t> 대입을 하면서 암호화 패턴을 분석하여</a:t>
            </a:r>
            <a:br>
              <a:rPr lang="en-US" altLang="ko-KR" sz="1600" dirty="0"/>
            </a:br>
            <a:r>
              <a:rPr lang="ko-KR" altLang="en-US" sz="1600" dirty="0"/>
              <a:t>분석 결과를 통해 암호를 뚫기 위한 정보 수집을 하는 키 전수 조사 공격 등이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이것들을 막는 방법은 단순하게 열쇠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  <a:r>
              <a:rPr lang="ko-KR" altLang="en-US" sz="1600" dirty="0"/>
              <a:t>크기를 길게 하여 해독 시간을 늘리는 방법과</a:t>
            </a:r>
            <a:br>
              <a:rPr lang="en-US" altLang="ko-KR" sz="1600" dirty="0"/>
            </a:br>
            <a:r>
              <a:rPr lang="ko-KR" altLang="en-US" sz="1600" dirty="0"/>
              <a:t>절대적 안전 암호</a:t>
            </a:r>
            <a:r>
              <a:rPr lang="en-US" altLang="ko-KR" sz="1600" dirty="0"/>
              <a:t>(One-Time-Pad)</a:t>
            </a:r>
            <a:r>
              <a:rPr lang="ko-KR" altLang="en-US" sz="1600" dirty="0"/>
              <a:t>나 계산상 해독 불가능 암호들을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브루트</a:t>
            </a:r>
            <a:r>
              <a:rPr lang="ko-KR" altLang="en-US" sz="1600" dirty="0"/>
              <a:t> 포스 접속을 막는 방법</a:t>
            </a:r>
            <a:r>
              <a:rPr lang="en-US" altLang="ko-KR" sz="1600" dirty="0"/>
              <a:t>(n</a:t>
            </a:r>
            <a:r>
              <a:rPr lang="ko-KR" altLang="en-US" sz="1600" dirty="0"/>
              <a:t>회 제한 입력</a:t>
            </a:r>
            <a:r>
              <a:rPr lang="en-US" altLang="ko-KR" sz="1600" dirty="0"/>
              <a:t>)</a:t>
            </a:r>
            <a:r>
              <a:rPr lang="ko-KR" altLang="en-US" sz="1600" dirty="0"/>
              <a:t>등이 있을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 코드를 실제로 동작 시켜보면서 특수문자</a:t>
            </a:r>
            <a:r>
              <a:rPr lang="en-US" altLang="ko-KR" sz="1600" dirty="0"/>
              <a:t>-</a:t>
            </a:r>
            <a:r>
              <a:rPr lang="ko-KR" altLang="en-US" sz="1600" dirty="0"/>
              <a:t>대문자가 없는 암호는 속도가 어떻게 될지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개인의 비밀번호가 어느정도 속도로 해독 가능할지 확인해보면 좋을 것 같습니다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81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3FF9-8EFE-DB38-3722-43CDFFB5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비밀번호 해독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9E5F4-B8C0-C084-DFA1-0753104C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25342" cy="455826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E154EE-C1DE-F8CE-A569-F3012115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27" y="2019373"/>
            <a:ext cx="1411641" cy="1342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085BFC-6294-C793-669D-88EBEC90E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12"/>
          <a:stretch/>
        </p:blipFill>
        <p:spPr>
          <a:xfrm>
            <a:off x="6192327" y="3495661"/>
            <a:ext cx="4963353" cy="2893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7EBE98-6A17-4D1F-FCC5-C00D1023FA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308"/>
          <a:stretch/>
        </p:blipFill>
        <p:spPr>
          <a:xfrm>
            <a:off x="1097280" y="2500989"/>
            <a:ext cx="5005159" cy="38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2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1654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Malgun Gothic Semilight</vt:lpstr>
      <vt:lpstr>Malgun Gothic</vt:lpstr>
      <vt:lpstr>Calibri</vt:lpstr>
      <vt:lpstr>RetrospectVTI</vt:lpstr>
      <vt:lpstr>하계방학 – 알고리즘 5</vt:lpstr>
      <vt:lpstr>목차</vt:lpstr>
      <vt:lpstr>브루트 포스</vt:lpstr>
      <vt:lpstr>부분집합의 합 문제</vt:lpstr>
      <vt:lpstr>소인수 분해</vt:lpstr>
      <vt:lpstr>Bogo sort</vt:lpstr>
      <vt:lpstr>Bogo sort</vt:lpstr>
      <vt:lpstr>브루트 포스 공격</vt:lpstr>
      <vt:lpstr>비밀번호 해독 예제</vt:lpstr>
      <vt:lpstr>(+alpha)SHA256</vt:lpstr>
      <vt:lpstr>그리디</vt:lpstr>
      <vt:lpstr>거스름돈 계산</vt:lpstr>
      <vt:lpstr>냅색 분할 가능 문제</vt:lpstr>
      <vt:lpstr>SJF 스케쥴링</vt:lpstr>
      <vt:lpstr>SJF 스케쥴링</vt:lpstr>
      <vt:lpstr>라인 스위핑</vt:lpstr>
      <vt:lpstr>라인 스위핑</vt:lpstr>
      <vt:lpstr>그래프</vt:lpstr>
      <vt:lpstr>인접 행렬</vt:lpstr>
      <vt:lpstr>인접 행렬</vt:lpstr>
      <vt:lpstr>관계</vt:lpstr>
      <vt:lpstr>인접 리스트</vt:lpstr>
      <vt:lpstr>인접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149</cp:revision>
  <dcterms:created xsi:type="dcterms:W3CDTF">2023-06-22T07:39:13Z</dcterms:created>
  <dcterms:modified xsi:type="dcterms:W3CDTF">2023-07-23T16:02:31Z</dcterms:modified>
</cp:coreProperties>
</file>