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72" r:id="rId9"/>
    <p:sldId id="278" r:id="rId10"/>
    <p:sldId id="273" r:id="rId11"/>
    <p:sldId id="261" r:id="rId12"/>
    <p:sldId id="265" r:id="rId13"/>
    <p:sldId id="266" r:id="rId14"/>
    <p:sldId id="262" r:id="rId15"/>
    <p:sldId id="267" r:id="rId16"/>
    <p:sldId id="268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6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C3C1-128B-FFCF-9476-C3588373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Tarjan's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0C7BA-D43D-81F9-05C4-92A6BCCA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6" y="2031225"/>
            <a:ext cx="3943316" cy="4357154"/>
          </a:xfrm>
        </p:spPr>
        <p:txBody>
          <a:bodyPr/>
          <a:lstStyle/>
          <a:p>
            <a:r>
              <a:rPr lang="ko-KR" altLang="en-US" sz="1400" dirty="0"/>
              <a:t>타잔 알고리즘은 </a:t>
            </a:r>
            <a:r>
              <a:rPr lang="en-US" altLang="ko-KR" sz="1400" dirty="0"/>
              <a:t>SCC</a:t>
            </a:r>
            <a:r>
              <a:rPr lang="ko-KR" altLang="en-US" sz="1400" dirty="0"/>
              <a:t>를 </a:t>
            </a:r>
            <a:r>
              <a:rPr lang="en-US" altLang="ko-KR" sz="1400" dirty="0"/>
              <a:t>DFS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푸는</a:t>
            </a:r>
            <a:br>
              <a:rPr lang="en-US" altLang="ko-KR" sz="1400" dirty="0"/>
            </a:br>
            <a:r>
              <a:rPr lang="ko-KR" altLang="en-US" sz="1400" dirty="0"/>
              <a:t>또 다른 방법 중 하나로</a:t>
            </a:r>
            <a:br>
              <a:rPr lang="en-US" altLang="ko-KR" sz="1400" dirty="0"/>
            </a:br>
            <a:r>
              <a:rPr lang="ko-KR" altLang="en-US" sz="1400" dirty="0" err="1"/>
              <a:t>코사라주</a:t>
            </a:r>
            <a:r>
              <a:rPr lang="ko-KR" altLang="en-US" sz="1400" dirty="0"/>
              <a:t> 방식에 비해</a:t>
            </a:r>
            <a:r>
              <a:rPr lang="en-US" altLang="ko-KR" sz="1400" dirty="0"/>
              <a:t> </a:t>
            </a:r>
            <a:r>
              <a:rPr lang="ko-KR" altLang="en-US" sz="1400" dirty="0"/>
              <a:t>어려운 편이지만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범용적이고</a:t>
            </a:r>
            <a:r>
              <a:rPr lang="en-US" altLang="ko-KR" sz="1400" dirty="0"/>
              <a:t>, O(2n) -&gt; O(n)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복잡도를</a:t>
            </a:r>
            <a:r>
              <a:rPr lang="en-US" altLang="ko-KR" sz="1400" dirty="0"/>
              <a:t> </a:t>
            </a:r>
            <a:r>
              <a:rPr lang="ko-KR" altLang="en-US" sz="1400" dirty="0"/>
              <a:t>절반 줄이는 방법입니다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실행 할 </a:t>
            </a:r>
            <a:r>
              <a:rPr lang="en-US" altLang="ko-KR" sz="1400" dirty="0" err="1"/>
              <a:t>adjlist</a:t>
            </a:r>
            <a:r>
              <a:rPr lang="ko-KR" altLang="en-US" sz="1400" dirty="0"/>
              <a:t>를 입력 받습니다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탐색내용을 저장하는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(</a:t>
            </a:r>
            <a:r>
              <a:rPr lang="ko-KR" altLang="en-US" sz="1400" dirty="0"/>
              <a:t>스택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각 노드의 고유한 번호를 </a:t>
            </a:r>
            <a:r>
              <a:rPr lang="en-US" altLang="ko-KR" sz="1400" dirty="0"/>
              <a:t>id(</a:t>
            </a:r>
            <a:r>
              <a:rPr lang="ko-KR" altLang="en-US" sz="1400" dirty="0"/>
              <a:t>오름차순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en-US" altLang="ko-KR" sz="1400" dirty="0" err="1"/>
              <a:t>scc</a:t>
            </a:r>
            <a:r>
              <a:rPr lang="ko-KR" altLang="en-US" sz="1400" dirty="0"/>
              <a:t>가 이미 완성되었는지 여부를 </a:t>
            </a:r>
            <a:r>
              <a:rPr lang="en-US" altLang="ko-KR" sz="1400" dirty="0"/>
              <a:t>fin 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해서 </a:t>
            </a:r>
            <a:r>
              <a:rPr lang="en-US" altLang="ko-KR" sz="1400" dirty="0" err="1"/>
              <a:t>dfs</a:t>
            </a:r>
            <a:r>
              <a:rPr lang="ko-KR" altLang="en-US" sz="1400" dirty="0"/>
              <a:t>에 넣고 동작 시킵니다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en-US" altLang="ko-KR" sz="1400" dirty="0" err="1"/>
              <a:t>dfs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minid_arrived</a:t>
            </a:r>
            <a:r>
              <a:rPr lang="ko-KR" altLang="en-US" sz="1400" dirty="0"/>
              <a:t>는 도달 가능한</a:t>
            </a:r>
            <a:br>
              <a:rPr lang="en-US" altLang="ko-KR" sz="1400" dirty="0"/>
            </a:br>
            <a:r>
              <a:rPr lang="ko-KR" altLang="en-US" sz="1400" dirty="0"/>
              <a:t>정점의 </a:t>
            </a:r>
            <a:r>
              <a:rPr lang="en-US" altLang="ko-KR" sz="1400" dirty="0"/>
              <a:t>id </a:t>
            </a:r>
            <a:r>
              <a:rPr lang="ko-KR" altLang="en-US" sz="1400" dirty="0"/>
              <a:t>최소 값을 말하고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사용하여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scc</a:t>
            </a:r>
            <a:r>
              <a:rPr lang="ko-KR" altLang="en-US" sz="1400" dirty="0"/>
              <a:t> 순환이 완성되면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후위 순회 방식으로 뒤로 돌아가다가</a:t>
            </a:r>
            <a:r>
              <a:rPr lang="en-US" altLang="ko-KR" sz="1200" dirty="0"/>
              <a:t>,)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minid_arrived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자기 자신인 순간이 되면</a:t>
            </a:r>
            <a:r>
              <a:rPr lang="en-US" altLang="ko-KR" sz="1200" dirty="0"/>
              <a:t>,)</a:t>
            </a:r>
            <a:br>
              <a:rPr lang="en-US" altLang="ko-KR" sz="1400" dirty="0"/>
            </a:br>
            <a:r>
              <a:rPr lang="en-US" altLang="ko-KR" sz="1400" dirty="0" err="1"/>
              <a:t>ans</a:t>
            </a:r>
            <a:r>
              <a:rPr lang="ko-KR" altLang="en-US" sz="1400" dirty="0"/>
              <a:t> 넣고</a:t>
            </a:r>
            <a:r>
              <a:rPr lang="en-US" altLang="ko-KR" sz="1400" dirty="0"/>
              <a:t>, </a:t>
            </a:r>
            <a:r>
              <a:rPr lang="ko-KR" altLang="en-US" sz="1400" dirty="0"/>
              <a:t>탐색이 끝날 때까지 반복합니다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</a:t>
            </a:r>
            <a:r>
              <a:rPr lang="ko-KR" altLang="en-US" sz="1400" dirty="0"/>
              <a:t> 탐색이 끝났다면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ans</a:t>
            </a:r>
            <a:r>
              <a:rPr lang="ko-KR" altLang="en-US" sz="1400" dirty="0"/>
              <a:t>를 출력합니다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D566EC-E547-498C-C4FF-61300174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209" y="1920795"/>
            <a:ext cx="2943349" cy="4467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2E4AC-1DBA-56C9-E9BE-E35B6BBA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93" y="1920796"/>
            <a:ext cx="4314116" cy="44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C49B-100A-C4C3-AE6D-EA26CC5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백트래킹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477C0-A91B-EC8E-708B-9557A78E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92599"/>
          </a:xfrm>
        </p:spPr>
        <p:txBody>
          <a:bodyPr/>
          <a:lstStyle/>
          <a:p>
            <a:r>
              <a:rPr lang="ko-KR" altLang="en-US" sz="1400" dirty="0"/>
              <a:t>백트래킹은 </a:t>
            </a:r>
            <a:r>
              <a:rPr lang="en-US" altLang="ko-KR" sz="1400" dirty="0"/>
              <a:t>DFS</a:t>
            </a:r>
            <a:r>
              <a:rPr lang="ko-KR" altLang="en-US" sz="1400" dirty="0"/>
              <a:t>순회를 기반으로 한 탐색방식을 수행하는 과정에서 가능성이 없어지면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다시 뒤로 돌아가는 백트랙을 해서 가능성을 배재하는 탐색방식을 백트래킹이라고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백트래킹의 다른 말로 가지치기</a:t>
            </a:r>
            <a:r>
              <a:rPr lang="en-US" altLang="ko-KR" sz="1400" dirty="0"/>
              <a:t>(pruning)</a:t>
            </a:r>
            <a:r>
              <a:rPr lang="ko-KR" altLang="en-US" sz="1400" dirty="0"/>
              <a:t>라고도 표현하고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백트래킹 기법의 효율성은 가지치기의 효율성에 따라</a:t>
            </a:r>
            <a:r>
              <a:rPr lang="en-US" altLang="ko-KR" sz="1400" dirty="0"/>
              <a:t> </a:t>
            </a:r>
            <a:r>
              <a:rPr lang="ko-KR" altLang="en-US" sz="1400" dirty="0"/>
              <a:t>달라진다고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백트래킹에서는 해가 될 만한 가능성이 있으면 유망하다</a:t>
            </a:r>
            <a:r>
              <a:rPr lang="en-US" altLang="ko-KR" sz="1400" dirty="0"/>
              <a:t>(promising)</a:t>
            </a:r>
            <a:r>
              <a:rPr lang="ko-KR" altLang="en-US" sz="1400" dirty="0"/>
              <a:t>라고 표현하며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유망하지 않은 경우에 가지치기를 진행하므로 백트래킹 기법은 </a:t>
            </a:r>
            <a:r>
              <a:rPr lang="ko-KR" altLang="en-US" sz="1400" dirty="0" err="1"/>
              <a:t>유망성</a:t>
            </a:r>
            <a:r>
              <a:rPr lang="ko-KR" altLang="en-US" sz="1400" dirty="0"/>
              <a:t> 판단이 핵심임을 알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백트래킹과 </a:t>
            </a:r>
            <a:r>
              <a:rPr lang="ko-KR" altLang="en-US" sz="1400" dirty="0" err="1"/>
              <a:t>브루트</a:t>
            </a:r>
            <a:r>
              <a:rPr lang="ko-KR" altLang="en-US" sz="1400" dirty="0"/>
              <a:t> 포스를 하나로 완전 탐색이라고 표현하는데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완전 탐색이 코딩 테스트에 자주 출제되는 유형으로 많은 곳에 사용될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백트래킹 문제를 추상화 한다면 다음 세 가지 과정으로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값을 백업해 두고</a:t>
            </a:r>
            <a:r>
              <a:rPr lang="en-US" altLang="ko-KR" sz="1400" dirty="0"/>
              <a:t>,</a:t>
            </a:r>
            <a:r>
              <a:rPr lang="ko-KR" altLang="en-US" sz="1400" dirty="0"/>
              <a:t> 가능한 경우의 수를 일단 대입합니다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대입한 상태로 다음 스테이지를 이동합니다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스테이지에서 돌아 왔을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답을 찾은 것이면</a:t>
            </a:r>
            <a:r>
              <a:rPr lang="en-US" altLang="ko-KR" sz="1400" dirty="0"/>
              <a:t> </a:t>
            </a:r>
            <a:r>
              <a:rPr lang="ko-KR" altLang="en-US" sz="1400" dirty="0"/>
              <a:t>넘어가고</a:t>
            </a:r>
            <a:r>
              <a:rPr lang="en-US" altLang="ko-KR" sz="1400" dirty="0"/>
              <a:t>, </a:t>
            </a:r>
            <a:r>
              <a:rPr lang="ko-KR" altLang="en-US" sz="1400" dirty="0"/>
              <a:t>답을 찾지 않고 가지치기로 온 것이면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백업 한 값을 롤백 합니다</a:t>
            </a:r>
            <a:r>
              <a:rPr lang="en-US" altLang="ko-KR" sz="1400" dirty="0"/>
              <a:t>.  </a:t>
            </a:r>
          </a:p>
          <a:p>
            <a:r>
              <a:rPr lang="ko-KR" altLang="en-US" sz="1400" dirty="0"/>
              <a:t>대표적인 백트래킹 문제는 </a:t>
            </a:r>
            <a:r>
              <a:rPr lang="en-US" altLang="ko-KR" sz="1400" dirty="0"/>
              <a:t>N-Queen, </a:t>
            </a:r>
            <a:r>
              <a:rPr lang="ko-KR" altLang="en-US" sz="1400" dirty="0" err="1"/>
              <a:t>스도쿠</a:t>
            </a:r>
            <a:r>
              <a:rPr lang="ko-KR" altLang="en-US" sz="1400" dirty="0"/>
              <a:t> 문제가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63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A16F6-019E-81F1-684B-500E56D8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N-Queen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3F3B0-523F-A344-E867-9F9DAA94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272784" cy="4056535"/>
          </a:xfrm>
        </p:spPr>
        <p:txBody>
          <a:bodyPr/>
          <a:lstStyle/>
          <a:p>
            <a:r>
              <a:rPr lang="en-US" altLang="ko-KR" sz="1600" dirty="0"/>
              <a:t>N-Queen</a:t>
            </a:r>
            <a:r>
              <a:rPr lang="ko-KR" altLang="en-US" sz="1600" dirty="0"/>
              <a:t>문제는 </a:t>
            </a:r>
            <a:r>
              <a:rPr lang="en-US" altLang="ko-KR" sz="1600" dirty="0"/>
              <a:t>N*N </a:t>
            </a:r>
            <a:r>
              <a:rPr lang="ko-KR" altLang="en-US" sz="1600" dirty="0"/>
              <a:t>체스판에서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개의 퀸을</a:t>
            </a:r>
            <a:r>
              <a:rPr lang="en-US" altLang="ko-KR" sz="1600" dirty="0"/>
              <a:t> </a:t>
            </a:r>
            <a:r>
              <a:rPr lang="ko-KR" altLang="en-US" sz="1600" dirty="0"/>
              <a:t>배치 한다고 할 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각 퀸은 서로 잡을 수 없도록 배치해야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퀸은 가로 세로</a:t>
            </a:r>
            <a:r>
              <a:rPr lang="en-US" altLang="ko-KR" sz="1600" dirty="0"/>
              <a:t>, </a:t>
            </a:r>
            <a:r>
              <a:rPr lang="ko-KR" altLang="en-US" sz="1600" dirty="0"/>
              <a:t>대각선에 있는</a:t>
            </a:r>
            <a:br>
              <a:rPr lang="en-US" altLang="ko-KR" sz="1600" dirty="0"/>
            </a:br>
            <a:r>
              <a:rPr lang="ko-KR" altLang="en-US" sz="1600" dirty="0"/>
              <a:t>모든 물체를 잡을 수 있다고 가정한다면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N-Queen</a:t>
            </a:r>
            <a:r>
              <a:rPr lang="ko-KR" altLang="en-US" sz="1600" dirty="0"/>
              <a:t>문제는 배치할 수 있는</a:t>
            </a:r>
            <a:br>
              <a:rPr lang="en-US" altLang="ko-KR" sz="1600" dirty="0"/>
            </a:br>
            <a:r>
              <a:rPr lang="ko-KR" altLang="en-US" sz="1600" dirty="0"/>
              <a:t>경우의 수를 구하는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백트래킹을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일단 대입을 해보고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성립이 안되면</a:t>
            </a:r>
            <a:r>
              <a:rPr lang="en-US" altLang="ko-KR" sz="1600" dirty="0"/>
              <a:t>, col + 1(</a:t>
            </a:r>
            <a:r>
              <a:rPr lang="ko-KR" altLang="en-US" sz="1600" dirty="0"/>
              <a:t>우측이동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성립이 되면</a:t>
            </a:r>
            <a:r>
              <a:rPr lang="en-US" altLang="ko-KR" sz="1600" dirty="0"/>
              <a:t>, row + 1(</a:t>
            </a:r>
            <a:r>
              <a:rPr lang="ko-KR" altLang="en-US" sz="1600" dirty="0"/>
              <a:t>아래칸 시작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방식으로 모두 성립되면 </a:t>
            </a:r>
            <a:r>
              <a:rPr lang="en-US" altLang="ko-KR" sz="1600" dirty="0" err="1"/>
              <a:t>ans</a:t>
            </a:r>
            <a:r>
              <a:rPr lang="en-US" altLang="ko-KR" sz="1600" dirty="0"/>
              <a:t> + 1</a:t>
            </a:r>
            <a:r>
              <a:rPr lang="ko-KR" altLang="en-US" sz="1600" dirty="0"/>
              <a:t>을 하여 </a:t>
            </a:r>
            <a:br>
              <a:rPr lang="en-US" altLang="ko-KR" sz="1600" dirty="0"/>
            </a:br>
            <a:r>
              <a:rPr lang="ko-KR" altLang="en-US" sz="1600" dirty="0"/>
              <a:t>최종적으로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를 출력하는 방식입니다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BED347A-D7BB-2E16-FE2F-E3E67ABF2F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0064" y="1979830"/>
            <a:ext cx="2459030" cy="433867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EFD4D-4365-6517-59C6-42BC8A2C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94" y="3611463"/>
            <a:ext cx="4296400" cy="1509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3918E5-761B-C52A-B5EE-BEDB14AA581B}"/>
              </a:ext>
            </a:extLst>
          </p:cNvPr>
          <p:cNvSpPr txBox="1"/>
          <p:nvPr/>
        </p:nvSpPr>
        <p:spPr>
          <a:xfrm>
            <a:off x="7936435" y="2999661"/>
            <a:ext cx="30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좌측은 </a:t>
            </a:r>
            <a:r>
              <a:rPr lang="en-US" altLang="ko-KR" dirty="0"/>
              <a:t>C++ , </a:t>
            </a:r>
            <a:r>
              <a:rPr lang="ko-KR" altLang="en-US" dirty="0"/>
              <a:t>아래는 </a:t>
            </a:r>
            <a:r>
              <a:rPr lang="en-US" altLang="ko-KR" dirty="0"/>
              <a:t>Haskell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2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196C0-C71A-549F-AD06-5B5220E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스도쿠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9B32-829B-D9A0-4DF2-144E8E01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048764" cy="4174232"/>
          </a:xfrm>
        </p:spPr>
        <p:txBody>
          <a:bodyPr/>
          <a:lstStyle/>
          <a:p>
            <a:r>
              <a:rPr lang="ko-KR" altLang="en-US" sz="1600" dirty="0" err="1"/>
              <a:t>스도쿠는</a:t>
            </a:r>
            <a:r>
              <a:rPr lang="ko-KR" altLang="en-US" sz="1600" dirty="0"/>
              <a:t> </a:t>
            </a:r>
            <a:r>
              <a:rPr lang="en-US" altLang="ko-KR" sz="1600" dirty="0"/>
              <a:t>9*9</a:t>
            </a:r>
            <a:r>
              <a:rPr lang="ko-KR" altLang="en-US" sz="1600" dirty="0"/>
              <a:t>에서 각 가로</a:t>
            </a:r>
            <a:r>
              <a:rPr lang="en-US" altLang="ko-KR" sz="1600" dirty="0"/>
              <a:t>, </a:t>
            </a:r>
            <a:r>
              <a:rPr lang="ko-KR" altLang="en-US" sz="1600" dirty="0"/>
              <a:t>각 세로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3*3</a:t>
            </a:r>
            <a:r>
              <a:rPr lang="ko-KR" altLang="en-US" sz="1600" dirty="0"/>
              <a:t>으로 분할 된 격자 모두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 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까지가 한번씩만 들어가도록 수를 배치해야 하는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스도쿠는</a:t>
            </a:r>
            <a:r>
              <a:rPr lang="ko-KR" altLang="en-US" sz="1600" dirty="0"/>
              <a:t> 전제 조건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가로 세로가 </a:t>
            </a:r>
            <a:r>
              <a:rPr lang="en-US" altLang="ko-KR" sz="1600" dirty="0"/>
              <a:t>1~9</a:t>
            </a:r>
            <a:r>
              <a:rPr lang="ko-KR" altLang="en-US" sz="1600" dirty="0"/>
              <a:t>가 하나씩 출현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사이즈가 정해져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사이즈는 </a:t>
            </a:r>
            <a:r>
              <a:rPr lang="en-US" altLang="ko-KR" sz="1600" dirty="0"/>
              <a:t>81</a:t>
            </a:r>
            <a:r>
              <a:rPr lang="ko-KR" altLang="en-US" sz="1600" dirty="0"/>
              <a:t>칸이 최대 이기 때문에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복잡한 수학 공식 접근보다</a:t>
            </a:r>
            <a:br>
              <a:rPr lang="en-US" altLang="ko-KR" sz="1600" dirty="0"/>
            </a:br>
            <a:r>
              <a:rPr lang="ko-KR" altLang="en-US" sz="1600" dirty="0"/>
              <a:t>그냥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</a:t>
            </a:r>
            <a:r>
              <a:rPr lang="en-US" altLang="ko-KR" sz="1600" dirty="0"/>
              <a:t> 81</a:t>
            </a:r>
            <a:r>
              <a:rPr lang="ko-KR" altLang="en-US" sz="1600" dirty="0"/>
              <a:t>칸에 대입해가면서</a:t>
            </a:r>
            <a:br>
              <a:rPr lang="en-US" altLang="ko-KR" sz="1600" dirty="0"/>
            </a:br>
            <a:r>
              <a:rPr lang="ko-KR" altLang="en-US" sz="1600" dirty="0"/>
              <a:t>조건에 맞는지 검사하는 것으로도</a:t>
            </a:r>
            <a:br>
              <a:rPr lang="en-US" altLang="ko-KR" sz="1600" dirty="0"/>
            </a:br>
            <a:r>
              <a:rPr lang="ko-KR" altLang="en-US" sz="1600" dirty="0"/>
              <a:t>빠른 시간안에 풀리기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백트래킹을 적용합니다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CD2BC-F7D2-0805-CA77-F68BEB6A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28" y="2613455"/>
            <a:ext cx="3492718" cy="36816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54E2C2-352B-AC0C-1B60-D053A3A6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346" y="873366"/>
            <a:ext cx="3660441" cy="54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BCAE-5830-CD3A-06F5-65833D63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가중치가 없는 최단</a:t>
            </a:r>
            <a:r>
              <a:rPr lang="en-US" altLang="ko-KR" dirty="0"/>
              <a:t>(</a:t>
            </a:r>
            <a:r>
              <a:rPr lang="ko-KR" altLang="en-US" dirty="0"/>
              <a:t>최장</a:t>
            </a:r>
            <a:r>
              <a:rPr lang="en-US" altLang="ko-KR" dirty="0"/>
              <a:t>)</a:t>
            </a:r>
            <a:r>
              <a:rPr lang="ko-KR" altLang="en-US" dirty="0"/>
              <a:t>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02E39-12DA-08E0-2055-365A255C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70936" cy="4298777"/>
          </a:xfrm>
        </p:spPr>
        <p:txBody>
          <a:bodyPr/>
          <a:lstStyle/>
          <a:p>
            <a:r>
              <a:rPr lang="ko-KR" altLang="en-US" sz="1600" dirty="0"/>
              <a:t>최단거리를 구하는 경우는 모든 순회방법을 사용해도 결국</a:t>
            </a:r>
            <a:r>
              <a:rPr lang="en-US" altLang="ko-KR" sz="1600" dirty="0"/>
              <a:t> </a:t>
            </a:r>
            <a:r>
              <a:rPr lang="ko-KR" altLang="en-US" sz="1600" dirty="0"/>
              <a:t>마지막에는 정답에 다다를 수 있겠지만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보다 빠르게 최단거리를 찾는 방법으로 </a:t>
            </a:r>
            <a:r>
              <a:rPr lang="en-US" altLang="ko-KR" sz="1600" dirty="0"/>
              <a:t>DFS</a:t>
            </a:r>
            <a:r>
              <a:rPr lang="ko-KR" altLang="en-US" sz="1600" dirty="0"/>
              <a:t>나 </a:t>
            </a:r>
            <a:r>
              <a:rPr lang="en-US" altLang="ko-KR" sz="1600" dirty="0"/>
              <a:t>BFS</a:t>
            </a:r>
            <a:r>
              <a:rPr lang="ko-KR" altLang="en-US" sz="1600" dirty="0"/>
              <a:t>중에서 어떤 것이 좋을까요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DFS</a:t>
            </a:r>
            <a:r>
              <a:rPr lang="ko-KR" altLang="en-US" sz="1600" dirty="0"/>
              <a:t>방식은 최단거리를 찾기에는 편차가 심하다는 문제가 있어 일반적으로 사용되지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BFS</a:t>
            </a:r>
            <a:r>
              <a:rPr lang="ko-KR" altLang="en-US" sz="1600" dirty="0"/>
              <a:t>방식은 최단거리를 찾는 속도가 빠른 것 같아 보이지 않지만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BFS</a:t>
            </a:r>
            <a:r>
              <a:rPr lang="ko-KR" altLang="en-US" sz="1600" dirty="0"/>
              <a:t>가 처음 닿는 순간이 항상 최단거리임이 보장 되는 알고리즘으로</a:t>
            </a:r>
            <a:r>
              <a:rPr lang="en-US" altLang="ko-KR" sz="1600" dirty="0"/>
              <a:t>, </a:t>
            </a:r>
            <a:r>
              <a:rPr lang="ko-KR" altLang="en-US" sz="1600" dirty="0"/>
              <a:t>최단거리를 구할 때는 </a:t>
            </a:r>
            <a:r>
              <a:rPr lang="en-US" altLang="ko-KR" sz="1600" dirty="0"/>
              <a:t>BFS</a:t>
            </a:r>
            <a:r>
              <a:rPr lang="ko-KR" altLang="en-US" sz="1600" dirty="0"/>
              <a:t>를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최장거리를 구하는 경우에는 어떤 알고리즘을 사용할까요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이 또한</a:t>
            </a:r>
            <a:r>
              <a:rPr lang="en-US" altLang="ko-KR" sz="1600" dirty="0"/>
              <a:t>, BFS</a:t>
            </a:r>
            <a:r>
              <a:rPr lang="ko-KR" altLang="en-US" sz="1600" dirty="0"/>
              <a:t>방식을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처음 닿는 순간이 항상 최단거리 라는 것은</a:t>
            </a:r>
            <a:r>
              <a:rPr lang="en-US" altLang="ko-KR" sz="1600" dirty="0"/>
              <a:t> </a:t>
            </a:r>
            <a:r>
              <a:rPr lang="ko-KR" altLang="en-US" sz="1600" dirty="0"/>
              <a:t>비슷한 조건 내 최장거리는</a:t>
            </a:r>
            <a:br>
              <a:rPr lang="en-US" altLang="ko-KR" sz="1600" dirty="0"/>
            </a:br>
            <a:r>
              <a:rPr lang="en-US" altLang="ko-KR" sz="1600" dirty="0"/>
              <a:t>BFS</a:t>
            </a:r>
            <a:r>
              <a:rPr lang="ko-KR" altLang="en-US" sz="1600" dirty="0"/>
              <a:t>의 마지막 도달 위치라는 의미이기 때문입니다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BFS</a:t>
            </a:r>
            <a:r>
              <a:rPr lang="ko-KR" altLang="en-US" sz="1600" dirty="0"/>
              <a:t>의 본질은 한 번에 한 번씩 움직이는 것이기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오래 움직이는 것이</a:t>
            </a:r>
            <a:r>
              <a:rPr lang="en-US" altLang="ko-KR" sz="1600" dirty="0"/>
              <a:t> </a:t>
            </a:r>
            <a:r>
              <a:rPr lang="ko-KR" altLang="en-US" sz="1600" dirty="0"/>
              <a:t>최장거리일 가능성이 높다는 의미이고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최장거리문제도 동일하게 해결할 수 있다는 의미입니다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1C2A4F-2835-4E9C-C4CB-F9FF76C5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23" y="3962509"/>
            <a:ext cx="4357381" cy="23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84E-C068-83E1-8132-AF2D280F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미로 찾기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F893A-B873-5762-06B7-9CAC03B29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243893"/>
          </a:xfrm>
        </p:spPr>
        <p:txBody>
          <a:bodyPr/>
          <a:lstStyle/>
          <a:p>
            <a:r>
              <a:rPr lang="ko-KR" altLang="en-US" sz="1600" dirty="0"/>
              <a:t>대표적인 </a:t>
            </a:r>
            <a:r>
              <a:rPr lang="en-US" altLang="ko-KR" sz="1600" dirty="0"/>
              <a:t>BFS</a:t>
            </a:r>
            <a:r>
              <a:rPr lang="ko-KR" altLang="en-US" sz="1600" dirty="0"/>
              <a:t>문제로 미로 찾기가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DFS</a:t>
            </a:r>
            <a:r>
              <a:rPr lang="ko-KR" altLang="en-US" sz="1600" dirty="0"/>
              <a:t>방식으로 미로를 푼다면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복잡도의 편차가 상당하게 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적합하지 않다는 것을 경험을 통해</a:t>
            </a:r>
            <a:br>
              <a:rPr lang="en-US" altLang="ko-KR" sz="1600" dirty="0"/>
            </a:br>
            <a:r>
              <a:rPr lang="ko-KR" altLang="en-US" sz="1600" dirty="0"/>
              <a:t>알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BFS</a:t>
            </a:r>
            <a:r>
              <a:rPr lang="ko-KR" altLang="en-US" sz="1600" dirty="0"/>
              <a:t>는 반드시 최단 경로로 값을 찾아내기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미로탐색의 최단 경로 길이를 출력하는 문제도 금방 풀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입력은 </a:t>
            </a:r>
            <a:r>
              <a:rPr lang="en-US" altLang="ko-KR" sz="1600" dirty="0"/>
              <a:t>N</a:t>
            </a:r>
            <a:r>
              <a:rPr lang="ko-KR" altLang="en-US" sz="1600" dirty="0"/>
              <a:t>과 </a:t>
            </a:r>
            <a:r>
              <a:rPr lang="en-US" altLang="ko-KR" sz="1600" dirty="0"/>
              <a:t>M</a:t>
            </a:r>
            <a:r>
              <a:rPr lang="ko-KR" altLang="en-US" sz="1600" dirty="0"/>
              <a:t>이 주어지고</a:t>
            </a:r>
            <a:r>
              <a:rPr lang="en-US" altLang="ko-KR" sz="1600" dirty="0"/>
              <a:t>, N*M</a:t>
            </a:r>
            <a:r>
              <a:rPr lang="ko-KR" altLang="en-US" sz="1600" dirty="0"/>
              <a:t>크기의 띄어쓰기 없이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주어집니다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0</a:t>
            </a:r>
            <a:r>
              <a:rPr lang="ko-KR" altLang="en-US" sz="1600" dirty="0"/>
              <a:t>은 갈 수 없는 벽이고</a:t>
            </a:r>
            <a:r>
              <a:rPr lang="en-US" altLang="ko-KR" sz="1600" dirty="0"/>
              <a:t>, 1</a:t>
            </a:r>
            <a:r>
              <a:rPr lang="ko-KR" altLang="en-US" sz="1600" dirty="0"/>
              <a:t>은 갈 수 있는 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출력은 미로를 돌파하는 최소 길이입니다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904E4A-0E01-82E7-B302-AF4E40BD2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45985" y="1737360"/>
            <a:ext cx="3247784" cy="462743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E97B05-410E-FE25-CB48-15D6EDF9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16" y="3590337"/>
            <a:ext cx="2080755" cy="921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4A83D9-9151-90A8-35C6-63CC7F86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016" y="4613613"/>
            <a:ext cx="2708969" cy="17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BCBE-C948-B0C1-6877-0AACCBF8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트리의 지름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66C2B-E7F6-F1F7-356F-CEDF80D0E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894850" cy="4032765"/>
          </a:xfrm>
        </p:spPr>
        <p:txBody>
          <a:bodyPr/>
          <a:lstStyle/>
          <a:p>
            <a:r>
              <a:rPr lang="ko-KR" altLang="en-US" sz="1600" dirty="0"/>
              <a:t>트리는 무 방향 그래프 군에서는 </a:t>
            </a:r>
            <a:br>
              <a:rPr lang="en-US" altLang="ko-KR" sz="1600" dirty="0"/>
            </a:br>
            <a:r>
              <a:rPr lang="ko-KR" altLang="en-US" sz="1600" dirty="0"/>
              <a:t>반사 관계와 대칭 관계가 성립하고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추이관계가 성립하지 않는 특수한 그래프입니다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그래프가 트리라는 것은</a:t>
            </a:r>
            <a:br>
              <a:rPr lang="en-US" altLang="ko-KR" sz="1600" dirty="0"/>
            </a:br>
            <a:r>
              <a:rPr lang="ko-KR" altLang="en-US" sz="1600" dirty="0"/>
              <a:t>추이관계가 없는 그래프이고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관계이동</a:t>
            </a:r>
            <a:r>
              <a:rPr lang="en-US" altLang="ko-KR" sz="1600" dirty="0"/>
              <a:t>(</a:t>
            </a:r>
            <a:r>
              <a:rPr lang="ko-KR" altLang="en-US" sz="1600" dirty="0"/>
              <a:t>간선</a:t>
            </a:r>
            <a:r>
              <a:rPr lang="en-US" altLang="ko-KR" sz="1600" dirty="0"/>
              <a:t>)</a:t>
            </a:r>
            <a:r>
              <a:rPr lang="ko-KR" altLang="en-US" sz="1600" dirty="0"/>
              <a:t>을 길이로 가정한다면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모든 정점사이는 이동 가능하며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거리를 가진 채로</a:t>
            </a:r>
            <a:br>
              <a:rPr lang="en-US" altLang="ko-KR" sz="1600" dirty="0"/>
            </a:br>
            <a:r>
              <a:rPr lang="ko-KR" altLang="en-US" sz="1600" dirty="0"/>
              <a:t>존재 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긴 두 정점의 길이는</a:t>
            </a:r>
            <a:br>
              <a:rPr lang="en-US" altLang="ko-KR" sz="1600" dirty="0"/>
            </a:br>
            <a:r>
              <a:rPr lang="ko-KR" altLang="en-US" sz="1600" dirty="0"/>
              <a:t>어떻게 구할까요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E4CF1C-172D-7768-D4F9-7D64932B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62" y="3233711"/>
            <a:ext cx="4256458" cy="3092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F047B-F15F-22C4-589A-7E50B78B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220" y="3233711"/>
            <a:ext cx="2910699" cy="3103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C57E7-5090-AEF1-CEF0-5CFEF147E34A}"/>
              </a:ext>
            </a:extLst>
          </p:cNvPr>
          <p:cNvSpPr txBox="1"/>
          <p:nvPr/>
        </p:nvSpPr>
        <p:spPr>
          <a:xfrm>
            <a:off x="4948763" y="2069757"/>
            <a:ext cx="2730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값의 입력은 </a:t>
            </a:r>
            <a:r>
              <a:rPr lang="en-US" altLang="ko-KR" sz="1400" dirty="0"/>
              <a:t>V</a:t>
            </a:r>
            <a:r>
              <a:rPr lang="ko-KR" altLang="en-US" sz="1400" dirty="0"/>
              <a:t>가 주어지고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다음 줄부터 간선의 시작점에서</a:t>
            </a:r>
            <a:br>
              <a:rPr lang="en-US" altLang="ko-KR" sz="1400" dirty="0"/>
            </a:br>
            <a:r>
              <a:rPr lang="ko-KR" altLang="en-US" sz="1400" dirty="0"/>
              <a:t>연결 리스트 방식으로 값을 받고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마지막은 </a:t>
            </a:r>
            <a:r>
              <a:rPr lang="en-US" altLang="ko-KR" sz="1400" dirty="0"/>
              <a:t>-1</a:t>
            </a:r>
            <a:r>
              <a:rPr lang="ko-KR" altLang="en-US" sz="1400" dirty="0"/>
              <a:t>로 끝납니다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우측의 예제를 참고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75DF2-7C77-756C-A836-D979EE47A28A}"/>
              </a:ext>
            </a:extLst>
          </p:cNvPr>
          <p:cNvSpPr txBox="1"/>
          <p:nvPr/>
        </p:nvSpPr>
        <p:spPr>
          <a:xfrm>
            <a:off x="8001000" y="2022443"/>
            <a:ext cx="131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1 3 2 -1</a:t>
            </a:r>
          </a:p>
          <a:p>
            <a:r>
              <a:rPr lang="en-US" altLang="ko-KR" sz="1200" dirty="0"/>
              <a:t>2 4 4 -1</a:t>
            </a:r>
          </a:p>
          <a:p>
            <a:r>
              <a:rPr lang="en-US" altLang="ko-KR" sz="1200" dirty="0"/>
              <a:t>3 1 2 4 3 -1</a:t>
            </a:r>
          </a:p>
          <a:p>
            <a:r>
              <a:rPr lang="en-US" altLang="ko-KR" sz="1200" dirty="0"/>
              <a:t>4 2 4 3 3 5 6 -1</a:t>
            </a:r>
          </a:p>
          <a:p>
            <a:r>
              <a:rPr lang="en-US" altLang="ko-KR" sz="1200" dirty="0"/>
              <a:t>5 4 6 -1</a:t>
            </a:r>
          </a:p>
        </p:txBody>
      </p:sp>
    </p:spTree>
    <p:extLst>
      <p:ext uri="{BB962C8B-B14F-4D97-AF65-F5344CB8AC3E}">
        <p14:creationId xmlns:p14="http://schemas.microsoft.com/office/powerpoint/2010/main" val="120141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93FB-44EE-B9F8-3B8C-85249051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최단경로 역 추적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10538-3146-5AF3-873C-AE164D79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5783"/>
          </a:xfrm>
        </p:spPr>
        <p:txBody>
          <a:bodyPr/>
          <a:lstStyle/>
          <a:p>
            <a:r>
              <a:rPr lang="ko-KR" altLang="en-US" sz="1600" dirty="0"/>
              <a:t>최단 경로 문제에서 실제 경로를 출력하는 류의 문제를 수행하려는 경우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과정 단계에서 경로를 얻어내려는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방향이 최단경로인지는 모르기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과정에서는 경로를 기록하는 것은</a:t>
            </a:r>
            <a:r>
              <a:rPr lang="en-US" altLang="ko-KR" sz="1600" dirty="0"/>
              <a:t> </a:t>
            </a:r>
            <a:r>
              <a:rPr lang="ko-KR" altLang="en-US" sz="1600" dirty="0"/>
              <a:t>굉장히 비효율 적일 수 밖에 없습니다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최단경로를 알아낸 시점부터 경로 출력의 여지가 생기는데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이유는 해당 값이 최단경로인지 확인이 되는 최초 시점이기 때문입니다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문제는 결론으로부터 과정을 이끌어 내야 한다는 것인데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그러기 위해서는 과정 속에서 미리 이전 경로들을 기록해서 경로를 구했다가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마지막에 시작점까지 경로를 역으로 따라가면서 찾는 과정이 필요하게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이것을 경로 역추적이라고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기법들에 사용될 수 있습니다</a:t>
            </a:r>
            <a:r>
              <a:rPr lang="en-US" altLang="ko-KR" sz="1600" dirty="0"/>
              <a:t>.(DP</a:t>
            </a:r>
            <a:r>
              <a:rPr lang="ko-KR" altLang="en-US" sz="1600" dirty="0"/>
              <a:t>나 분할정복</a:t>
            </a:r>
            <a:r>
              <a:rPr lang="en-US" altLang="ko-KR" sz="1600" dirty="0"/>
              <a:t>, </a:t>
            </a:r>
            <a:r>
              <a:rPr lang="ko-KR" altLang="en-US" sz="1600" dirty="0"/>
              <a:t>최단거리 등등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경로 역추적기법을 추상화 한다면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1). </a:t>
            </a:r>
            <a:r>
              <a:rPr lang="ko-KR" altLang="en-US" sz="1600" dirty="0"/>
              <a:t>과정에서 </a:t>
            </a:r>
            <a:r>
              <a:rPr lang="en-US" altLang="ko-KR" sz="1600" dirty="0"/>
              <a:t>parents(</a:t>
            </a:r>
            <a:r>
              <a:rPr lang="ko-KR" altLang="en-US" sz="1600" dirty="0"/>
              <a:t>주로 이전 값</a:t>
            </a:r>
            <a:r>
              <a:rPr lang="en-US" altLang="ko-KR" sz="1600" dirty="0"/>
              <a:t>)</a:t>
            </a:r>
            <a:r>
              <a:rPr lang="ko-KR" altLang="en-US" sz="1600" dirty="0"/>
              <a:t>을 매번 저장한다는 것과</a:t>
            </a:r>
            <a:br>
              <a:rPr lang="en-US" altLang="ko-KR" sz="1600" dirty="0"/>
            </a:br>
            <a:r>
              <a:rPr lang="en-US" altLang="ko-KR" sz="1600" dirty="0"/>
              <a:t>2).</a:t>
            </a:r>
            <a:r>
              <a:rPr lang="ko-KR" altLang="en-US" sz="1600" dirty="0"/>
              <a:t>결과가 나왔을 때</a:t>
            </a:r>
            <a:r>
              <a:rPr lang="en-US" altLang="ko-KR" sz="1600" dirty="0"/>
              <a:t>, parents</a:t>
            </a:r>
            <a:r>
              <a:rPr lang="ko-KR" altLang="en-US" sz="1600" dirty="0"/>
              <a:t>를 타고 거슬러 올라간 것을 스택에 넣고 빼서 역순을 맞추는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06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6F332-57AE-E37C-7CAA-A4A4A062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미로 찾기 정답 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32B8C-FB42-41CD-BB0C-B8757F61A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231774" cy="3748193"/>
          </a:xfrm>
        </p:spPr>
        <p:txBody>
          <a:bodyPr/>
          <a:lstStyle/>
          <a:p>
            <a:r>
              <a:rPr lang="ko-KR" altLang="en-US" sz="1600" dirty="0"/>
              <a:t>미로 찾기 문제에서 답이 최소 길이 이면서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추가로 최소길이로 도달 하는 과정을 출력합니다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</a:t>
            </a:r>
            <a:r>
              <a:rPr lang="ko-KR" altLang="en-US" sz="1600" dirty="0"/>
              <a:t>는 위로 이동한다는 의미이고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</a:t>
            </a:r>
            <a:r>
              <a:rPr lang="ko-KR" altLang="en-US" sz="1600" dirty="0"/>
              <a:t>는 아래로 이동한다는 의미이고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</a:t>
            </a:r>
            <a:r>
              <a:rPr lang="ko-KR" altLang="en-US" sz="1600" dirty="0"/>
              <a:t>은 좌로 이동한다는 의미이고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R</a:t>
            </a:r>
            <a:r>
              <a:rPr lang="ko-KR" altLang="en-US" sz="1600" dirty="0"/>
              <a:t>은 우로 이동한다는 의미입니다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시작지점부터 도달 할 때까지 최소경로를 </a:t>
            </a:r>
            <a:br>
              <a:rPr lang="en-US" altLang="ko-KR" sz="1600" dirty="0"/>
            </a:br>
            <a:r>
              <a:rPr lang="en-US" altLang="ko-KR" sz="1600" dirty="0"/>
              <a:t>U, D, L, R</a:t>
            </a:r>
            <a:r>
              <a:rPr lang="ko-KR" altLang="en-US" sz="1600" dirty="0"/>
              <a:t>만으로 표현하면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입력은 기존문제와 동일합니다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51BA8D-88D6-D464-719D-4F37A5FB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4" y="1921475"/>
            <a:ext cx="2957369" cy="4466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0B5F85-C261-58CA-8DBF-C3C70FD2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23" y="1921474"/>
            <a:ext cx="2549118" cy="44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E750D-CCB7-0383-727A-39DD51AC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휴리스틱</a:t>
            </a:r>
            <a:r>
              <a:rPr lang="en-US" altLang="ko-KR" dirty="0"/>
              <a:t>, A*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3C001-05E6-7C50-D344-6E05514B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9031"/>
          </a:xfrm>
        </p:spPr>
        <p:txBody>
          <a:bodyPr/>
          <a:lstStyle/>
          <a:p>
            <a:r>
              <a:rPr lang="ko-KR" altLang="en-US" sz="1400" dirty="0"/>
              <a:t>휴리스틱 알고리즘</a:t>
            </a:r>
            <a:r>
              <a:rPr lang="en-US" altLang="ko-KR" sz="1400" dirty="0"/>
              <a:t>(heuristic algorithm)</a:t>
            </a:r>
            <a:r>
              <a:rPr lang="ko-KR" altLang="en-US" sz="1400" dirty="0"/>
              <a:t>은 더 빠르고 효율적으로 계산하는 방법들을 사용한 알고리즘으로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휴리스틱 알고리즘은 전통적인 해결방법보다 빠르게 하는 것을 목표로 설계하기 위해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경험적인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불 확실한</a:t>
            </a:r>
            <a:r>
              <a:rPr lang="en-US" altLang="ko-KR" sz="1400" dirty="0"/>
              <a:t>, </a:t>
            </a:r>
            <a:r>
              <a:rPr lang="ko-KR" altLang="en-US" sz="1400" dirty="0"/>
              <a:t>결정론 적이 아닌 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를 일부 사용하기도 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충분한 시간이 존재 하지 않음에도 상당히 빠른 속도로 가지치기를 수행 할 수도 있어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완전 탐색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그리디</a:t>
            </a:r>
            <a:r>
              <a:rPr lang="en-US" altLang="ko-KR" sz="1400" dirty="0"/>
              <a:t>-</a:t>
            </a:r>
            <a:r>
              <a:rPr lang="ko-KR" altLang="en-US" sz="1400" dirty="0"/>
              <a:t>백트래킹</a:t>
            </a:r>
            <a:r>
              <a:rPr lang="en-US" altLang="ko-KR" sz="1400" dirty="0"/>
              <a:t>(Best-First-Search)</a:t>
            </a:r>
            <a:r>
              <a:rPr lang="ko-KR" altLang="en-US" sz="1400" dirty="0"/>
              <a:t>방식에서 자주 거론되는 알고리즘 기법이기도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특히</a:t>
            </a:r>
            <a:r>
              <a:rPr lang="en-US" altLang="ko-KR" sz="1400" dirty="0"/>
              <a:t> </a:t>
            </a:r>
            <a:r>
              <a:rPr lang="ko-KR" altLang="en-US" sz="1400" dirty="0"/>
              <a:t>인공지능 분야에서 휴리스틱 방식이 많이 쓰일 정도로</a:t>
            </a:r>
            <a:r>
              <a:rPr lang="en-US" altLang="ko-KR" sz="1400" dirty="0"/>
              <a:t> </a:t>
            </a:r>
            <a:r>
              <a:rPr lang="ko-KR" altLang="en-US" sz="1400" dirty="0"/>
              <a:t>상관관계가 깊은 분야이기도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유전 알고리즘</a:t>
            </a:r>
            <a:r>
              <a:rPr lang="en-US" altLang="ko-KR" sz="1400" dirty="0"/>
              <a:t>(Genetic Algorithm), KNN(K-Nearest </a:t>
            </a:r>
            <a:r>
              <a:rPr lang="en-US" altLang="ko-KR" sz="1400" dirty="0" err="1"/>
              <a:t>Neighbour</a:t>
            </a:r>
            <a:r>
              <a:rPr lang="en-US" altLang="ko-KR" sz="1400" dirty="0"/>
              <a:t> Algorithm) </a:t>
            </a:r>
            <a:r>
              <a:rPr lang="ko-KR" altLang="en-US" sz="1400" dirty="0"/>
              <a:t>등등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오늘날 백신 시스템은 결정론 적인 알고리즘으로는 보안이 약할 수 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일부 휴리스틱</a:t>
            </a:r>
            <a:r>
              <a:rPr lang="en-US" altLang="ko-KR" sz="1400" dirty="0"/>
              <a:t>(</a:t>
            </a:r>
            <a:r>
              <a:rPr lang="ko-KR" altLang="en-US" sz="1400" dirty="0"/>
              <a:t>경험적</a:t>
            </a:r>
            <a:r>
              <a:rPr lang="en-US" altLang="ko-KR" sz="1400" dirty="0"/>
              <a:t>)</a:t>
            </a:r>
            <a:r>
              <a:rPr lang="ko-KR" altLang="en-US" sz="1400" dirty="0"/>
              <a:t>하게 바이러스를 찾는 방식을 사용하기도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오진률</a:t>
            </a:r>
            <a:r>
              <a:rPr lang="en-US" altLang="ko-KR" sz="1400" dirty="0"/>
              <a:t>(FP)</a:t>
            </a:r>
            <a:r>
              <a:rPr lang="ko-KR" altLang="en-US" sz="1400" dirty="0"/>
              <a:t>도 많이 높아지지만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재현율</a:t>
            </a:r>
            <a:r>
              <a:rPr lang="en-US" altLang="ko-KR" sz="1400" dirty="0"/>
              <a:t>(TP/(TP+FN))</a:t>
            </a:r>
            <a:r>
              <a:rPr lang="ko-KR" altLang="en-US" sz="1400" dirty="0"/>
              <a:t>도 올라가서 이 방법을 많이 사용합니다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A* </a:t>
            </a:r>
            <a:r>
              <a:rPr lang="ko-KR" altLang="en-US" sz="1400" dirty="0"/>
              <a:t>알고리즘은 최단경로를 휴리스틱 방법으로 찾는 알고리즘으로 총 경로 </a:t>
            </a:r>
            <a:r>
              <a:rPr lang="en-US" altLang="ko-KR" sz="1400" dirty="0"/>
              <a:t>f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지나온 경로 </a:t>
            </a:r>
            <a:r>
              <a:rPr lang="en-US" altLang="ko-KR" sz="1400" dirty="0"/>
              <a:t>g + </a:t>
            </a:r>
            <a:r>
              <a:rPr lang="ko-KR" altLang="en-US" sz="1400" dirty="0"/>
              <a:t>예상 미래 경로 </a:t>
            </a:r>
            <a:r>
              <a:rPr lang="en-US" altLang="ko-KR" sz="1400" dirty="0"/>
              <a:t>h</a:t>
            </a:r>
            <a:r>
              <a:rPr lang="ko-KR" altLang="en-US" sz="1400" dirty="0"/>
              <a:t> 를 해서</a:t>
            </a:r>
            <a:br>
              <a:rPr lang="en-US" altLang="ko-KR" sz="1400" dirty="0"/>
            </a:br>
            <a:r>
              <a:rPr lang="ko-KR" altLang="en-US" sz="1400" dirty="0"/>
              <a:t>가장 빠른 경로를 선택하는 방법으로</a:t>
            </a:r>
            <a:r>
              <a:rPr lang="en-US" altLang="ko-KR" sz="1400" dirty="0"/>
              <a:t>, h</a:t>
            </a:r>
            <a:r>
              <a:rPr lang="ko-KR" altLang="en-US" sz="1400" dirty="0"/>
              <a:t>가 휴리스틱 방식이고</a:t>
            </a:r>
            <a:r>
              <a:rPr lang="en-US" altLang="ko-KR" sz="1400" dirty="0"/>
              <a:t>, </a:t>
            </a:r>
            <a:r>
              <a:rPr lang="ko-KR" altLang="en-US" sz="1400" dirty="0"/>
              <a:t>알고리즘의 효율성을 좌지우지 할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h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일반적인 </a:t>
            </a:r>
            <a:r>
              <a:rPr lang="en-US" altLang="ko-KR" sz="1400" dirty="0"/>
              <a:t>BFS(</a:t>
            </a:r>
            <a:r>
              <a:rPr lang="ko-KR" altLang="en-US" sz="1400" dirty="0" err="1"/>
              <a:t>다익스트라</a:t>
            </a:r>
            <a:r>
              <a:rPr lang="en-US" altLang="ko-KR" sz="1400" dirty="0"/>
              <a:t>) </a:t>
            </a:r>
            <a:r>
              <a:rPr lang="ko-KR" altLang="en-US" sz="1400" dirty="0"/>
              <a:t>방식이고</a:t>
            </a:r>
            <a:r>
              <a:rPr lang="en-US" altLang="ko-KR" sz="1400" dirty="0"/>
              <a:t>, h</a:t>
            </a:r>
            <a:r>
              <a:rPr lang="ko-KR" altLang="en-US" sz="1400" dirty="0"/>
              <a:t>는 빠르게 구하면서도 정확할수록 좋은 성능을 낼 수 있습니다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8323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목차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 descr="통계">
            <a:extLst>
              <a:ext uri="{FF2B5EF4-FFF2-40B4-BE49-F238E27FC236}">
                <a16:creationId xmlns:a16="http://schemas.microsoft.com/office/drawing/2014/main" id="{0688CC29-6975-0F8B-4E64-13C82021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그래프 순회</a:t>
            </a:r>
            <a:r>
              <a:rPr lang="en-US" altLang="ko-KR" dirty="0"/>
              <a:t>(DFS,</a:t>
            </a:r>
            <a:r>
              <a:rPr lang="ko-KR" altLang="en-US" dirty="0"/>
              <a:t> </a:t>
            </a:r>
            <a:r>
              <a:rPr lang="en-US" altLang="ko-KR" dirty="0"/>
              <a:t>BFS)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색문제와 이분 그래프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SCC(DFS)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백트래킹</a:t>
            </a:r>
            <a:r>
              <a:rPr lang="en-US" altLang="ko-KR" dirty="0"/>
              <a:t>(DFS)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최단경로</a:t>
            </a:r>
            <a:r>
              <a:rPr lang="en-US" altLang="ko-KR" dirty="0"/>
              <a:t>(BFS)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최단경로 역 추적</a:t>
            </a:r>
            <a:r>
              <a:rPr lang="en-US" altLang="ko-KR" dirty="0"/>
              <a:t>(BFS)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휴리스틱</a:t>
            </a:r>
            <a:r>
              <a:rPr lang="en-US" altLang="ko-KR" dirty="0"/>
              <a:t>, A*</a:t>
            </a:r>
            <a:endParaRPr lang="ko-KR" alt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C0C50-582D-BAB6-D55C-34F44605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242164" cy="1450757"/>
          </a:xfrm>
        </p:spPr>
        <p:txBody>
          <a:bodyPr/>
          <a:lstStyle/>
          <a:p>
            <a:pPr algn="ctr"/>
            <a:r>
              <a:rPr lang="ko-KR" altLang="en-US" dirty="0"/>
              <a:t>미로 찾기</a:t>
            </a:r>
            <a:r>
              <a:rPr lang="en-US" altLang="ko-KR" dirty="0"/>
              <a:t>(A*)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DA898-EF1B-8631-6619-7A88CCEDE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146" y="2120900"/>
            <a:ext cx="3695378" cy="3878305"/>
          </a:xfrm>
        </p:spPr>
        <p:txBody>
          <a:bodyPr/>
          <a:lstStyle/>
          <a:p>
            <a:r>
              <a:rPr lang="ko-KR" altLang="en-US" sz="1400" dirty="0"/>
              <a:t>기존의 미로 찾기 문제를</a:t>
            </a:r>
            <a:br>
              <a:rPr lang="en-US" altLang="ko-KR" sz="1400" dirty="0"/>
            </a:br>
            <a:r>
              <a:rPr lang="en-US" altLang="ko-KR" sz="1400" dirty="0"/>
              <a:t>A* </a:t>
            </a:r>
            <a:r>
              <a:rPr lang="ko-KR" altLang="en-US" sz="1400" dirty="0"/>
              <a:t>알고리즘을 적용하여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풀어 봅시다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평가 할 거리 </a:t>
            </a:r>
            <a:r>
              <a:rPr lang="en-US" altLang="ko-KR" sz="1400" dirty="0"/>
              <a:t>f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튜플의</a:t>
            </a:r>
            <a:r>
              <a:rPr lang="en-US" altLang="ko-KR" sz="1400" dirty="0"/>
              <a:t> </a:t>
            </a:r>
            <a:r>
              <a:rPr lang="ko-KR" altLang="en-US" sz="1400" dirty="0"/>
              <a:t>첫 번째 항목이고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우선순위 큐로 빼서</a:t>
            </a:r>
            <a:r>
              <a:rPr lang="en-US" altLang="ko-KR" sz="1400" dirty="0"/>
              <a:t> </a:t>
            </a:r>
            <a:r>
              <a:rPr lang="ko-KR" altLang="en-US" sz="1400" dirty="0"/>
              <a:t>탐색 순위를</a:t>
            </a:r>
            <a:br>
              <a:rPr lang="en-US" altLang="ko-KR" sz="1400" dirty="0"/>
            </a:br>
            <a:r>
              <a:rPr lang="ko-KR" altLang="en-US" sz="1400" dirty="0"/>
              <a:t>평가 거리가</a:t>
            </a:r>
            <a:r>
              <a:rPr lang="en-US" altLang="ko-KR" sz="1400" dirty="0"/>
              <a:t> </a:t>
            </a:r>
            <a:r>
              <a:rPr lang="ko-KR" altLang="en-US" sz="1400" dirty="0"/>
              <a:t>작은 것을 먼저 탐색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이를 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방식이라고 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f</a:t>
            </a:r>
            <a:r>
              <a:rPr lang="ko-KR" altLang="en-US" sz="1400" dirty="0"/>
              <a:t>는 이전까지의 비용</a:t>
            </a:r>
            <a:r>
              <a:rPr lang="en-US" altLang="ko-KR" sz="1400" dirty="0"/>
              <a:t>(g)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br>
              <a:rPr lang="en-US" altLang="ko-KR" sz="1400" dirty="0"/>
            </a:br>
            <a:r>
              <a:rPr lang="ko-KR" altLang="en-US" sz="1400" dirty="0"/>
              <a:t>휴리스틱 함수결과</a:t>
            </a:r>
            <a:r>
              <a:rPr lang="en-US" altLang="ko-KR" sz="1400" dirty="0"/>
              <a:t>(h)</a:t>
            </a:r>
            <a:r>
              <a:rPr lang="ko-KR" altLang="en-US" sz="1400" dirty="0"/>
              <a:t>를 적용합니다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예제의 </a:t>
            </a:r>
            <a:r>
              <a:rPr lang="en-US" altLang="ko-KR" sz="1400" dirty="0"/>
              <a:t>h</a:t>
            </a:r>
            <a:r>
              <a:rPr lang="ko-KR" altLang="en-US" sz="1400" dirty="0"/>
              <a:t>는 해당 위치와 도착지점의</a:t>
            </a:r>
            <a:br>
              <a:rPr lang="en-US" altLang="ko-KR" sz="1400" dirty="0"/>
            </a:br>
            <a:r>
              <a:rPr lang="ko-KR" altLang="en-US" sz="1400" dirty="0"/>
              <a:t>맨해튼 거리로 하였습니다</a:t>
            </a:r>
            <a:r>
              <a:rPr lang="en-US" altLang="ko-KR" sz="1400" dirty="0"/>
              <a:t>.) 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BFS(</a:t>
            </a:r>
            <a:r>
              <a:rPr lang="ko-KR" altLang="en-US" sz="1400" dirty="0" err="1"/>
              <a:t>다익스트라</a:t>
            </a:r>
            <a:r>
              <a:rPr lang="en-US" altLang="ko-KR" sz="1400" dirty="0"/>
              <a:t>)</a:t>
            </a:r>
            <a:r>
              <a:rPr lang="ko-KR" altLang="en-US" sz="1400" dirty="0"/>
              <a:t>와</a:t>
            </a:r>
            <a:br>
              <a:rPr lang="en-US" altLang="ko-KR" sz="1400" dirty="0"/>
            </a:br>
            <a:r>
              <a:rPr lang="ko-KR" altLang="en-US" sz="1400" dirty="0"/>
              <a:t>동일하게</a:t>
            </a:r>
            <a:r>
              <a:rPr lang="en-US" altLang="ko-KR" sz="1400" dirty="0"/>
              <a:t> </a:t>
            </a:r>
            <a:r>
              <a:rPr lang="ko-KR" altLang="en-US" sz="1400" dirty="0"/>
              <a:t>진행하고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출력결과는 최종 </a:t>
            </a:r>
            <a:r>
              <a:rPr lang="en-US" altLang="ko-KR" sz="1400" dirty="0"/>
              <a:t>g</a:t>
            </a:r>
            <a:r>
              <a:rPr lang="ko-KR" altLang="en-US" sz="1400" dirty="0"/>
              <a:t>값 만을 출력합니다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252CEB-20C1-A465-BBA3-1B2D60026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9524" y="1962853"/>
            <a:ext cx="2774005" cy="209924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47C04C-C376-5806-CE3C-7E8749FF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29" y="1284349"/>
            <a:ext cx="4645747" cy="51024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9328-AF56-9058-D1F5-85A8B9D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24" y="4124876"/>
            <a:ext cx="2556012" cy="16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56EC-16AA-3962-E5B8-E63CC795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그래프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8E42C-CE5A-B655-E0E8-A6975C2A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1799"/>
          </a:xfrm>
        </p:spPr>
        <p:txBody>
          <a:bodyPr/>
          <a:lstStyle/>
          <a:p>
            <a:r>
              <a:rPr lang="ko-KR" altLang="en-US" sz="1600" dirty="0"/>
              <a:t>그래프의 구조는 인접 행렬 방식과 인접 리스트 방식을 사용한다는 것을 배웠습니다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이들을 순회하는 방법은 어떻게 될까요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그래프의 순회방법은 </a:t>
            </a:r>
            <a:r>
              <a:rPr lang="en-US" altLang="ko-KR" sz="1600" dirty="0"/>
              <a:t>DFS, BFS </a:t>
            </a:r>
            <a:r>
              <a:rPr lang="ko-KR" altLang="en-US" sz="1600" dirty="0"/>
              <a:t>두 가지 방법으로 분류할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DFS(Depth-First-Search)</a:t>
            </a:r>
            <a:r>
              <a:rPr lang="ko-KR" altLang="en-US" sz="1600" dirty="0"/>
              <a:t>는 깊이 우선 탐색으로 시작점을 기준으로 주변 노드 중 하나를 방문하고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방문한 노드의 주변 노드가 없을 때까지 이동하면서 방문하고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방문할 주변 노드가 없으면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다시 돌아가는 과정을 거쳐 모든 노드를 방문하는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트리의 전위순회는 </a:t>
            </a:r>
            <a:r>
              <a:rPr lang="en-US" altLang="ko-KR" sz="1600" dirty="0"/>
              <a:t>DFS</a:t>
            </a:r>
            <a:r>
              <a:rPr lang="ko-KR" altLang="en-US" sz="1600" dirty="0"/>
              <a:t>의 일종이며</a:t>
            </a:r>
            <a:r>
              <a:rPr lang="en-US" altLang="ko-KR" sz="1600" dirty="0"/>
              <a:t>, </a:t>
            </a:r>
            <a:r>
              <a:rPr lang="ko-KR" altLang="en-US" sz="1600" dirty="0"/>
              <a:t>트리는 상하와 좌우의 우선순위를 고려한 </a:t>
            </a:r>
            <a:r>
              <a:rPr lang="en-US" altLang="ko-KR" sz="1600" dirty="0"/>
              <a:t>DFS</a:t>
            </a:r>
            <a:r>
              <a:rPr lang="ko-KR" altLang="en-US" sz="1600" dirty="0"/>
              <a:t>라고 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BFS(Breadth-first search)</a:t>
            </a:r>
            <a:r>
              <a:rPr lang="ko-KR" altLang="en-US" sz="1600" dirty="0"/>
              <a:t>는 너비 우선 탐색으로 시작점을 기준으로 주변 노드를 모두 방문 한 뒤에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주변 노드 중 하나를 방문하고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반복하다가 방문할 주변 노드가 없으면 종료합니다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트리의 레벨 순회는 </a:t>
            </a:r>
            <a:r>
              <a:rPr lang="en-US" altLang="ko-KR" sz="1600" dirty="0"/>
              <a:t>BFS</a:t>
            </a:r>
            <a:r>
              <a:rPr lang="ko-KR" altLang="en-US" sz="1600" dirty="0"/>
              <a:t>의 일종이며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큐 자료구조를 통해 구현하는 순회 방법입니다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DFS</a:t>
            </a:r>
            <a:r>
              <a:rPr lang="ko-KR" altLang="en-US" sz="1600" dirty="0"/>
              <a:t>는 스택을 사용하고</a:t>
            </a:r>
            <a:r>
              <a:rPr lang="en-US" altLang="ko-KR" sz="1600" dirty="0"/>
              <a:t>, BFS</a:t>
            </a:r>
            <a:r>
              <a:rPr lang="ko-KR" altLang="en-US" sz="1600" dirty="0"/>
              <a:t>는 큐를 사용한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방문순서는 특정 우선순위가 없는 경우라면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두 가지 방법 밖에 없다는 것을 쉽게 알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5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1ED9-70C2-836E-CD80-AD63E801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AB312-A20D-59C5-CDED-8D90E35F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203712" cy="3748193"/>
          </a:xfrm>
        </p:spPr>
        <p:txBody>
          <a:bodyPr/>
          <a:lstStyle/>
          <a:p>
            <a:r>
              <a:rPr lang="en-US" altLang="ko-KR" sz="1600" dirty="0"/>
              <a:t>C++</a:t>
            </a:r>
          </a:p>
          <a:p>
            <a:r>
              <a:rPr lang="en-US" altLang="ko-KR" sz="1600" dirty="0" err="1"/>
              <a:t>adjmatrix</a:t>
            </a:r>
            <a:br>
              <a:rPr lang="en-US" altLang="ko-KR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adjlist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FA58C3-EDC1-92E0-8311-13D30A43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1009828" cy="372379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133FE3-A3C5-A8A1-E0E3-DD275E69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92" y="2120900"/>
            <a:ext cx="3203944" cy="1156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50DE7A-8E35-A9D8-8869-4EEEC095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92" y="3277353"/>
            <a:ext cx="1881771" cy="8664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5BCBD6-6DEC-7F95-DD95-96C310D46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92" y="4205601"/>
            <a:ext cx="3529502" cy="11537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CCA041-016C-DDA7-694F-6D0ADBBE3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992" y="5359358"/>
            <a:ext cx="1935480" cy="761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EA67B4-913B-CC46-F026-B8B7BD599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197" y="2552126"/>
            <a:ext cx="6145044" cy="3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CEBFE-4169-0245-2584-D598396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D62C3B-8B16-BFE2-6E7A-9E36CB278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517686" cy="4020408"/>
          </a:xfrm>
        </p:spPr>
        <p:txBody>
          <a:bodyPr/>
          <a:lstStyle/>
          <a:p>
            <a:r>
              <a:rPr lang="en-US" altLang="ko-KR" sz="1600" dirty="0"/>
              <a:t>C++</a:t>
            </a:r>
          </a:p>
          <a:p>
            <a:r>
              <a:rPr lang="en-US" altLang="ko-KR" sz="1600" dirty="0" err="1"/>
              <a:t>adjmatrix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adjlist</a:t>
            </a:r>
            <a:endParaRPr lang="en-US" altLang="ko-KR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A9D4714-D38E-6692-8752-89FA8CB30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984607" cy="424592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DD8D8-0AEF-B7DF-6F5A-E7356CC6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66" y="1982006"/>
            <a:ext cx="3309008" cy="2197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8DF051-F1B3-963C-81CD-35F00A9C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32" y="4179444"/>
            <a:ext cx="3582642" cy="2197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377482-D3C1-8F90-C7B4-732F0CA6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22" y="2469777"/>
            <a:ext cx="4897736" cy="39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6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A07A4-7D33-49E3-6ECD-370BA044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색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C965-4E2E-D4FE-3F62-5E943E57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9285"/>
          </a:xfrm>
        </p:spPr>
        <p:txBody>
          <a:bodyPr/>
          <a:lstStyle/>
          <a:p>
            <a:r>
              <a:rPr lang="ko-KR" altLang="en-US" sz="1600" dirty="0"/>
              <a:t>그래프 </a:t>
            </a:r>
            <a:r>
              <a:rPr lang="ko-KR" altLang="en-US" sz="1600" dirty="0" err="1"/>
              <a:t>컬러링</a:t>
            </a:r>
            <a:r>
              <a:rPr lang="en-US" altLang="ko-KR" sz="1600" dirty="0"/>
              <a:t>(Graph Coloring)</a:t>
            </a:r>
            <a:r>
              <a:rPr lang="ko-KR" altLang="en-US" sz="1600" dirty="0"/>
              <a:t>은 그래프의 노드가 각자 색을 가지고 있다고 가정할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색은 주변 노드와 같으면 안되고</a:t>
            </a:r>
            <a:r>
              <a:rPr lang="en-US" altLang="ko-KR" sz="1600" dirty="0"/>
              <a:t>, </a:t>
            </a:r>
            <a:r>
              <a:rPr lang="ko-KR" altLang="en-US" sz="1600" dirty="0"/>
              <a:t>최소로 사용해야 한다는 조건이 붙는다 하면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임의의 그래프는 최소 몇 개의 색으로 채울 수 있을까요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수학적으로 최소 </a:t>
            </a:r>
            <a:r>
              <a:rPr lang="en-US" altLang="ko-KR" sz="1600" dirty="0"/>
              <a:t>4</a:t>
            </a:r>
            <a:r>
              <a:rPr lang="ko-KR" altLang="en-US" sz="1600" dirty="0"/>
              <a:t>색이면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형태의 그래프를 채울 수 있다고 합니다</a:t>
            </a:r>
            <a:r>
              <a:rPr lang="en-US" altLang="ko-KR" sz="1600" dirty="0"/>
              <a:t>.( </a:t>
            </a:r>
            <a:r>
              <a:rPr lang="ko-KR" altLang="en-US" sz="1600" dirty="0"/>
              <a:t>수학적으로 증명 되었습니다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그래프 컬러링은 유명한 </a:t>
            </a:r>
            <a:r>
              <a:rPr lang="en-US" altLang="ko-KR" sz="1600" dirty="0"/>
              <a:t>NP</a:t>
            </a:r>
            <a:r>
              <a:rPr lang="ko-KR" altLang="en-US" sz="1600" dirty="0"/>
              <a:t>문제로 아직까지 효율적인 알고리즘은 밝혀지지 않았고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다만</a:t>
            </a:r>
            <a:r>
              <a:rPr lang="en-US" altLang="ko-KR" sz="1600" dirty="0"/>
              <a:t>, 2</a:t>
            </a:r>
            <a:r>
              <a:rPr lang="ko-KR" altLang="en-US" sz="1600" dirty="0"/>
              <a:t>색 가능 문제는 순회에 해당하는 알고리즘으로 풀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이분 그래프는 모든 노드를 두 가지로 분할하여 각 한 그룹끼리 는 연결되지 않도록 가능한</a:t>
            </a:r>
            <a:br>
              <a:rPr lang="en-US" altLang="ko-KR" sz="1600" dirty="0"/>
            </a:br>
            <a:r>
              <a:rPr lang="ko-KR" altLang="en-US" sz="1600" dirty="0"/>
              <a:t>그래프를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쉽게 말하자면</a:t>
            </a:r>
            <a:r>
              <a:rPr lang="en-US" altLang="ko-KR" sz="1600" dirty="0"/>
              <a:t>, </a:t>
            </a:r>
            <a:r>
              <a:rPr lang="ko-KR" altLang="en-US" sz="1600" dirty="0"/>
              <a:t>이분그래프는 </a:t>
            </a:r>
            <a:r>
              <a:rPr lang="en-US" altLang="ko-KR" sz="1600" dirty="0"/>
              <a:t>2</a:t>
            </a:r>
            <a:r>
              <a:rPr lang="ko-KR" altLang="en-US" sz="1600" dirty="0"/>
              <a:t>색 가능 문제와 동치 이므로</a:t>
            </a:r>
            <a:r>
              <a:rPr lang="en-US" altLang="ko-KR" sz="1600" dirty="0"/>
              <a:t> </a:t>
            </a:r>
            <a:r>
              <a:rPr lang="ko-KR" altLang="en-US" sz="1600" dirty="0"/>
              <a:t>순회를 진행하면서 </a:t>
            </a:r>
            <a:br>
              <a:rPr lang="en-US" altLang="ko-KR" sz="1600" dirty="0"/>
            </a:br>
            <a:r>
              <a:rPr lang="ko-KR" altLang="en-US" sz="1600" dirty="0"/>
              <a:t>인접 노드와 반대 색으로 칠해보면서 순회가 완료되면</a:t>
            </a:r>
            <a:r>
              <a:rPr lang="en-US" altLang="ko-KR" sz="1600" dirty="0"/>
              <a:t> </a:t>
            </a:r>
            <a:r>
              <a:rPr lang="ko-KR" altLang="en-US" sz="1600" dirty="0"/>
              <a:t>이분그래프 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순회가 되지 않으면</a:t>
            </a:r>
            <a:r>
              <a:rPr lang="en-US" altLang="ko-KR" sz="1600" dirty="0"/>
              <a:t>, </a:t>
            </a:r>
            <a:r>
              <a:rPr lang="ko-KR" altLang="en-US" sz="1600" dirty="0"/>
              <a:t>이분그래프가 아님을 알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9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586E-4413-E80D-3276-DED03D42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이분그래프 판정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4C46D-47F2-806F-7A6A-8BFE448D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818017" cy="449305"/>
          </a:xfrm>
        </p:spPr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DD53CA-933B-D11F-8A23-EDD496CB0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996964" cy="449305"/>
          </a:xfrm>
        </p:spPr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15737-474C-D0AD-C5A6-E5A22974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68"/>
          <a:stretch/>
        </p:blipFill>
        <p:spPr>
          <a:xfrm>
            <a:off x="96023" y="2503479"/>
            <a:ext cx="3085842" cy="3027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AA7693-2EDD-0028-4179-474875440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1"/>
          <a:stretch/>
        </p:blipFill>
        <p:spPr>
          <a:xfrm>
            <a:off x="3181865" y="2503479"/>
            <a:ext cx="3245103" cy="2859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6546BA-C2E8-3EB4-6711-B1B958E0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503479"/>
            <a:ext cx="5499566" cy="16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7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B8CD-3845-0C2A-3769-0ED55A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SCC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E9056-CCB9-CF3A-D63F-84CAD8E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8329"/>
          </a:xfrm>
        </p:spPr>
        <p:txBody>
          <a:bodyPr/>
          <a:lstStyle/>
          <a:p>
            <a:r>
              <a:rPr lang="ko-KR" altLang="en-US" sz="1600" dirty="0"/>
              <a:t>강한 연결 요소</a:t>
            </a:r>
            <a:r>
              <a:rPr lang="en-US" altLang="ko-KR" sz="1600" dirty="0"/>
              <a:t>(Strongly Connected Component)</a:t>
            </a:r>
            <a:r>
              <a:rPr lang="ko-KR" altLang="en-US" sz="1600" dirty="0"/>
              <a:t>는 방향그래프에서 유한 번 노드를 타고</a:t>
            </a:r>
            <a:br>
              <a:rPr lang="en-US" altLang="ko-KR" sz="1600" dirty="0"/>
            </a:br>
            <a:r>
              <a:rPr lang="ko-KR" altLang="en-US" sz="1600" dirty="0"/>
              <a:t>이동 할 수 있다고 가정한다면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도달 가능한 모든 노드들을 하나의 그룹으로 묶을 수 있을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묶은 그룹을 강한 연결이라고 표현하고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그래프를 강한연결끼리 묶어서 모두 분할 해내면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강한 연결 요소라고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강한 연결 요소는 본질적으로 </a:t>
            </a:r>
            <a:r>
              <a:rPr lang="en-US" altLang="ko-KR" sz="1600" dirty="0" err="1"/>
              <a:t>aRb</a:t>
            </a:r>
            <a:r>
              <a:rPr lang="en-US" altLang="ko-KR" sz="1600" dirty="0"/>
              <a:t> | a{R^2}b | a{R^3}b | … </a:t>
            </a:r>
            <a:r>
              <a:rPr lang="ko-KR" altLang="en-US" sz="1600" dirty="0"/>
              <a:t>을 의미하며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간단하게</a:t>
            </a:r>
            <a:r>
              <a:rPr lang="en-US" altLang="ko-KR" sz="1600" dirty="0"/>
              <a:t> a{R^∞}b </a:t>
            </a:r>
            <a:r>
              <a:rPr lang="ko-KR" altLang="en-US" sz="1600" dirty="0"/>
              <a:t>라고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수학적으로 강한 연결 요소는 관계행렬 제 곱셈으로 구할 수 있겠지만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O(N^2 * </a:t>
            </a:r>
            <a:r>
              <a:rPr lang="en-US" altLang="ko-KR" sz="1600" dirty="0" err="1"/>
              <a:t>logN</a:t>
            </a:r>
            <a:r>
              <a:rPr lang="en-US" altLang="ko-KR" sz="1600" dirty="0"/>
              <a:t>)</a:t>
            </a:r>
            <a:r>
              <a:rPr lang="ko-KR" altLang="en-US" sz="1600" dirty="0"/>
              <a:t>의 복잡도이고</a:t>
            </a:r>
            <a:r>
              <a:rPr lang="en-US" altLang="ko-KR" sz="1600" dirty="0"/>
              <a:t>, N</a:t>
            </a:r>
            <a:r>
              <a:rPr lang="ko-KR" altLang="en-US" sz="1600" dirty="0"/>
              <a:t>은 </a:t>
            </a:r>
            <a:r>
              <a:rPr lang="en-US" altLang="ko-KR" sz="1600" dirty="0"/>
              <a:t>10,000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넘어서면</a:t>
            </a:r>
            <a:r>
              <a:rPr lang="en-US" altLang="ko-KR" sz="1600" dirty="0"/>
              <a:t>, 2</a:t>
            </a:r>
            <a:r>
              <a:rPr lang="ko-KR" altLang="en-US" sz="1600" dirty="0"/>
              <a:t>차 배열 할당도 힘들어져서 </a:t>
            </a:r>
            <a:br>
              <a:rPr lang="en-US" altLang="ko-KR" sz="1600" dirty="0"/>
            </a:br>
            <a:r>
              <a:rPr lang="ko-KR" altLang="en-US" sz="1600" dirty="0"/>
              <a:t>그대로 사용하는 것은 무리가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대신에 </a:t>
            </a:r>
            <a:r>
              <a:rPr lang="en-US" altLang="ko-KR" sz="1600" dirty="0"/>
              <a:t>SCC</a:t>
            </a:r>
            <a:r>
              <a:rPr lang="ko-KR" altLang="en-US" sz="1600" dirty="0"/>
              <a:t>알고리즘을 푸는 방법 중에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 err="1"/>
              <a:t>코사라주</a:t>
            </a:r>
            <a:r>
              <a:rPr lang="ko-KR" altLang="en-US" sz="1600" dirty="0"/>
              <a:t> 알고리즘 </a:t>
            </a:r>
            <a:r>
              <a:rPr lang="en-US" altLang="ko-KR" sz="1600" dirty="0"/>
              <a:t>: DFS</a:t>
            </a:r>
            <a:r>
              <a:rPr lang="ko-KR" altLang="en-US" sz="1600" dirty="0"/>
              <a:t>를 기본으로 한 번</a:t>
            </a:r>
            <a:r>
              <a:rPr lang="en-US" altLang="ko-KR" sz="1600" dirty="0"/>
              <a:t>, </a:t>
            </a:r>
            <a:r>
              <a:rPr lang="ko-KR" altLang="en-US" sz="1600" dirty="0"/>
              <a:t>역 그래프로 한 번 해서 총 두 번의 순회로 값을 도출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타잔 알고리즘 </a:t>
            </a:r>
            <a:r>
              <a:rPr lang="en-US" altLang="ko-KR" sz="1600" dirty="0"/>
              <a:t>: DFS</a:t>
            </a:r>
            <a:r>
              <a:rPr lang="ko-KR" altLang="en-US" sz="1600" dirty="0"/>
              <a:t>를 한 번 하면서</a:t>
            </a:r>
            <a:r>
              <a:rPr lang="en-US" altLang="ko-KR" sz="1600" dirty="0"/>
              <a:t>, 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minid_arrived</a:t>
            </a:r>
            <a:r>
              <a:rPr lang="en-US" altLang="ko-KR" sz="1600" dirty="0"/>
              <a:t> </a:t>
            </a:r>
            <a:r>
              <a:rPr lang="ko-KR" altLang="en-US" sz="1600" dirty="0"/>
              <a:t>값을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값을 도출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 대표적이며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이들 모두 </a:t>
            </a:r>
            <a:r>
              <a:rPr lang="en-US" altLang="ko-KR" sz="1600" dirty="0"/>
              <a:t>DFS</a:t>
            </a:r>
            <a:r>
              <a:rPr lang="ko-KR" altLang="en-US" sz="1600" dirty="0"/>
              <a:t>알고리즘을 기반으로 설계된 알고리즘들입니다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 장은 이 중 타잔 알고리즘을 구현한 코드입니다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4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84E2-38DA-3923-679B-B4352F59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ko-KR" altLang="en-US" dirty="0"/>
            </a:br>
            <a:r>
              <a:rPr lang="en-US" altLang="ko-KR" dirty="0"/>
              <a:t>Kosaraju's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CD4E2-9786-600A-B366-DFD7198C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16" y="2108201"/>
            <a:ext cx="4021923" cy="4020373"/>
          </a:xfrm>
        </p:spPr>
        <p:txBody>
          <a:bodyPr/>
          <a:lstStyle/>
          <a:p>
            <a:r>
              <a:rPr lang="ko-KR" altLang="en-US" sz="1600" dirty="0" err="1"/>
              <a:t>코사라주</a:t>
            </a:r>
            <a:r>
              <a:rPr lang="ko-KR" altLang="en-US" sz="1600" dirty="0"/>
              <a:t> 알고리즘은</a:t>
            </a:r>
            <a:r>
              <a:rPr lang="en-US" altLang="ko-KR" sz="1600" dirty="0"/>
              <a:t> SCC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en-US" altLang="ko-KR" sz="1600" dirty="0"/>
              <a:t>DFS</a:t>
            </a:r>
            <a:r>
              <a:rPr lang="ko-KR" altLang="en-US" sz="1600" dirty="0"/>
              <a:t>로 푸는 방법 중</a:t>
            </a:r>
            <a:r>
              <a:rPr lang="en-US" altLang="ko-KR" sz="1600" dirty="0"/>
              <a:t> </a:t>
            </a:r>
            <a:r>
              <a:rPr lang="ko-KR" altLang="en-US" sz="1600" dirty="0"/>
              <a:t>하나로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다음 단계를 따라갑니다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실행 할 </a:t>
            </a:r>
            <a:r>
              <a:rPr lang="en-US" altLang="ko-KR" sz="1600" dirty="0" err="1"/>
              <a:t>adjlist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입력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en-US" altLang="ko-KR" sz="1600" dirty="0" err="1"/>
              <a:t>adjlist</a:t>
            </a:r>
            <a:r>
              <a:rPr lang="ko-KR" altLang="en-US" sz="1600" dirty="0"/>
              <a:t>의 역 방향</a:t>
            </a:r>
            <a:r>
              <a:rPr lang="en-US" altLang="ko-KR" sz="1600" dirty="0"/>
              <a:t>(edge</a:t>
            </a:r>
            <a:r>
              <a:rPr lang="ko-KR" altLang="en-US" sz="1600" dirty="0"/>
              <a:t>가 모두 역</a:t>
            </a:r>
            <a:r>
              <a:rPr lang="en-US" altLang="ko-KR" sz="1600" dirty="0"/>
              <a:t>)</a:t>
            </a:r>
            <a:r>
              <a:rPr lang="ko-KR" altLang="en-US" sz="1600" dirty="0"/>
              <a:t>인</a:t>
            </a:r>
            <a:br>
              <a:rPr lang="en-US" altLang="ko-KR" sz="1600" dirty="0"/>
            </a:br>
            <a:r>
              <a:rPr lang="en-US" altLang="ko-KR" sz="1600" dirty="0" err="1"/>
              <a:t>inverse_adjlist</a:t>
            </a:r>
            <a:r>
              <a:rPr lang="ko-KR" altLang="en-US" sz="1600" dirty="0"/>
              <a:t>을 만듭니다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en-US" altLang="ko-KR" sz="1600" dirty="0" err="1"/>
              <a:t>dfs</a:t>
            </a:r>
            <a:r>
              <a:rPr lang="ko-KR" altLang="en-US" sz="1600" dirty="0"/>
              <a:t>를 통해서 방문 순서를</a:t>
            </a:r>
            <a:br>
              <a:rPr lang="en-US" altLang="ko-KR" sz="1600" dirty="0"/>
            </a:br>
            <a:r>
              <a:rPr lang="en-US" altLang="ko-KR" sz="1600" dirty="0"/>
              <a:t>order</a:t>
            </a:r>
            <a:r>
              <a:rPr lang="ko-KR" altLang="en-US" sz="1600" dirty="0"/>
              <a:t>에 기입합니다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만든 </a:t>
            </a:r>
            <a:r>
              <a:rPr lang="en-US" altLang="ko-KR" sz="1600" dirty="0"/>
              <a:t>order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역순</a:t>
            </a:r>
            <a:r>
              <a:rPr lang="en-US" altLang="ko-KR" sz="1600" dirty="0"/>
              <a:t>(</a:t>
            </a:r>
            <a:r>
              <a:rPr lang="ko-KR" altLang="en-US" sz="1600" dirty="0"/>
              <a:t>스택 순서</a:t>
            </a:r>
            <a:r>
              <a:rPr lang="en-US" altLang="ko-KR" sz="1600" dirty="0"/>
              <a:t>)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en-US" altLang="ko-KR" sz="1600" dirty="0" err="1"/>
              <a:t>dfs</a:t>
            </a:r>
            <a:r>
              <a:rPr lang="ko-KR" altLang="en-US" sz="1600" dirty="0"/>
              <a:t>를 수행하여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scc</a:t>
            </a:r>
            <a:r>
              <a:rPr lang="ko-KR" altLang="en-US" sz="1600" dirty="0"/>
              <a:t>를 뽑아 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5). </a:t>
            </a:r>
            <a:r>
              <a:rPr lang="ko-KR" altLang="en-US" sz="1600" dirty="0"/>
              <a:t>모든 </a:t>
            </a:r>
            <a:r>
              <a:rPr lang="en-US" altLang="ko-KR" sz="1600" dirty="0" err="1"/>
              <a:t>scc</a:t>
            </a:r>
            <a:r>
              <a:rPr lang="ko-KR" altLang="en-US" sz="1600" dirty="0"/>
              <a:t>값을 모아서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에 넣고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탐색이 끝나면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543F-7F3D-74B9-014C-DF8658206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348"/>
          <a:stretch/>
        </p:blipFill>
        <p:spPr>
          <a:xfrm>
            <a:off x="3524977" y="1924614"/>
            <a:ext cx="4101910" cy="184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75FDD-1585-C24F-7E76-5C017728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63"/>
          <a:stretch/>
        </p:blipFill>
        <p:spPr>
          <a:xfrm>
            <a:off x="7626887" y="1924614"/>
            <a:ext cx="4493322" cy="4469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24A42A-E758-D04E-4C9D-A69B6E4E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9" y="3797929"/>
            <a:ext cx="2872048" cy="25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9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2108</Words>
  <Application>Microsoft Office PowerPoint</Application>
  <PresentationFormat>와이드스크린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 Semilight</vt:lpstr>
      <vt:lpstr>맑은 고딕</vt:lpstr>
      <vt:lpstr>Arial</vt:lpstr>
      <vt:lpstr>Calibri</vt:lpstr>
      <vt:lpstr>RetrospectVTI</vt:lpstr>
      <vt:lpstr>하계방학 – 알고리즘 6</vt:lpstr>
      <vt:lpstr>목차</vt:lpstr>
      <vt:lpstr>그래프 순회</vt:lpstr>
      <vt:lpstr>DFS</vt:lpstr>
      <vt:lpstr>BFS</vt:lpstr>
      <vt:lpstr>4색 문제</vt:lpstr>
      <vt:lpstr>이분그래프 판정</vt:lpstr>
      <vt:lpstr>SCC</vt:lpstr>
      <vt:lpstr> Kosaraju's Algorithm</vt:lpstr>
      <vt:lpstr>Tarjan's Algorithm</vt:lpstr>
      <vt:lpstr>백트래킹</vt:lpstr>
      <vt:lpstr>N-Queen</vt:lpstr>
      <vt:lpstr>스도쿠</vt:lpstr>
      <vt:lpstr>가중치가 없는 최단(최장)경로</vt:lpstr>
      <vt:lpstr>미로 찾기</vt:lpstr>
      <vt:lpstr>트리의 지름</vt:lpstr>
      <vt:lpstr>최단경로 역 추적(가중치X)</vt:lpstr>
      <vt:lpstr>미로 찾기 정답 출력</vt:lpstr>
      <vt:lpstr>휴리스틱, A* 알고리즘</vt:lpstr>
      <vt:lpstr>미로 찾기(A*)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294</cp:revision>
  <dcterms:created xsi:type="dcterms:W3CDTF">2023-06-22T07:39:13Z</dcterms:created>
  <dcterms:modified xsi:type="dcterms:W3CDTF">2023-07-30T15:53:26Z</dcterms:modified>
</cp:coreProperties>
</file>