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9" r:id="rId10"/>
    <p:sldId id="261" r:id="rId11"/>
    <p:sldId id="264" r:id="rId12"/>
    <p:sldId id="265" r:id="rId13"/>
    <p:sldId id="262" r:id="rId14"/>
    <p:sldId id="266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하계방학 </a:t>
            </a:r>
            <a:r>
              <a:rPr lang="en-US" altLang="ko-KR" sz="4400" dirty="0">
                <a:solidFill>
                  <a:schemeClr val="tx1"/>
                </a:solidFill>
              </a:rPr>
              <a:t>– </a:t>
            </a:r>
            <a:r>
              <a:rPr lang="ko-KR" altLang="en-US" sz="4400" dirty="0">
                <a:solidFill>
                  <a:schemeClr val="tx1"/>
                </a:solidFill>
              </a:rPr>
              <a:t>알고리즘 </a:t>
            </a:r>
            <a:r>
              <a:rPr lang="en-US" altLang="ko-KR" sz="4400" dirty="0">
                <a:solidFill>
                  <a:schemeClr val="tx1"/>
                </a:solidFill>
              </a:rPr>
              <a:t>7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6B777-D12E-0905-C707-F058A7EB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0F7FF-BEFE-62F6-7B03-52C96D8B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7567"/>
          </a:xfrm>
        </p:spPr>
        <p:txBody>
          <a:bodyPr/>
          <a:lstStyle/>
          <a:p>
            <a:r>
              <a:rPr lang="en-US" altLang="ko-KR" sz="1600" dirty="0"/>
              <a:t>MST(minimum spanning tree), </a:t>
            </a:r>
            <a:r>
              <a:rPr lang="ko-KR" altLang="en-US" sz="1600" dirty="0"/>
              <a:t>최소 </a:t>
            </a:r>
            <a:r>
              <a:rPr lang="ko-KR" altLang="en-US" sz="1600" dirty="0" err="1"/>
              <a:t>스패닝</a:t>
            </a:r>
            <a:r>
              <a:rPr lang="ko-KR" altLang="en-US" sz="1600" dirty="0"/>
              <a:t> 트리로 그래프의</a:t>
            </a:r>
            <a:br>
              <a:rPr lang="en-US" altLang="ko-KR" sz="1600" dirty="0"/>
            </a:br>
            <a:r>
              <a:rPr lang="ko-KR" altLang="en-US" sz="1600" dirty="0"/>
              <a:t>모든 정점들을 최소 비용으로 연결하는 최소 크기의 트리를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MST</a:t>
            </a:r>
            <a:r>
              <a:rPr lang="ko-KR" altLang="en-US" sz="1600" dirty="0"/>
              <a:t>의 조건은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추이 관계가 존재하지 않습니다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트리로 구성해야 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각 모든 정점은 각 다른 정점과 관계가 적어도 하나는 있어야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(</a:t>
            </a:r>
            <a:r>
              <a:rPr lang="ko-KR" altLang="en-US" sz="1600" dirty="0"/>
              <a:t>각 모든 원소는 최소 하나의 관계가 연결되어야 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모든 정점은 주변 경로들을 통해 모두 연결 되어야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이 모든 경로의 합이 최소 비용이 되어야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조건을 성립하도록 답을 찾아내는 알고리즘은 주로 두 가지를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 err="1"/>
              <a:t>프림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시작 정점을 설정하여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다익스트라</a:t>
            </a:r>
            <a:r>
              <a:rPr lang="ko-KR" altLang="en-US" sz="1600" dirty="0"/>
              <a:t> 방식으로 노드를 선정하되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갱신은 하지 않고 트리를 만들어 나갑니다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 err="1"/>
              <a:t>크루스칼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간선을 정렬하여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가중치가 적은 간선부터 선택하여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그룹의 연결여부만을 유니온 </a:t>
            </a:r>
            <a:r>
              <a:rPr lang="ko-KR" altLang="en-US" sz="1600" dirty="0" err="1"/>
              <a:t>파인드로</a:t>
            </a:r>
            <a:r>
              <a:rPr lang="ko-KR" altLang="en-US" sz="1600" dirty="0"/>
              <a:t> 판단하여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트리를 만들어 나갑니다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E9CFF-99B3-96F2-3ED5-640DF33E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91" y="1979912"/>
            <a:ext cx="3692835" cy="29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CC65-1137-A5DA-BF03-620D8EA2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85401" cy="1450757"/>
          </a:xfrm>
        </p:spPr>
        <p:txBody>
          <a:bodyPr/>
          <a:lstStyle/>
          <a:p>
            <a:pPr algn="ctr"/>
            <a:r>
              <a:rPr lang="en-US" altLang="ko-KR" dirty="0"/>
              <a:t>Prim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5DB76-B38A-026A-BDFC-B29CA50E8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685401" cy="4272920"/>
          </a:xfrm>
        </p:spPr>
        <p:txBody>
          <a:bodyPr/>
          <a:lstStyle/>
          <a:p>
            <a:r>
              <a:rPr lang="en-US" altLang="ko-KR" sz="1600" dirty="0"/>
              <a:t>MST</a:t>
            </a:r>
            <a:r>
              <a:rPr lang="ko-KR" altLang="en-US" sz="1600" dirty="0"/>
              <a:t>알고리즘 중 </a:t>
            </a:r>
            <a:r>
              <a:rPr lang="ko-KR" altLang="en-US" sz="1600" dirty="0" err="1"/>
              <a:t>프림</a:t>
            </a:r>
            <a:r>
              <a:rPr lang="ko-KR" altLang="en-US" sz="1600" dirty="0"/>
              <a:t> 알고리즘은</a:t>
            </a:r>
            <a:br>
              <a:rPr lang="en-US" altLang="ko-KR" sz="1600" dirty="0"/>
            </a:br>
            <a:r>
              <a:rPr lang="ko-KR" altLang="en-US" sz="1600" dirty="0" err="1"/>
              <a:t>다익스트라를</a:t>
            </a:r>
            <a:r>
              <a:rPr lang="ko-KR" altLang="en-US" sz="1600" dirty="0"/>
              <a:t> 활용하여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트리를 생성합니다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프림</a:t>
            </a:r>
            <a:r>
              <a:rPr lang="ko-KR" altLang="en-US" sz="1600" dirty="0"/>
              <a:t> 알고리즘의 구현 방식은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계산할 가중치 그래프를 받아옵니다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우선순위 큐를 사용한 </a:t>
            </a:r>
            <a:r>
              <a:rPr lang="ko-KR" altLang="en-US" sz="1600" dirty="0" err="1"/>
              <a:t>다익스트라</a:t>
            </a:r>
            <a:r>
              <a:rPr lang="ko-KR" altLang="en-US" sz="1600" dirty="0"/>
              <a:t> 알고리즘을 사용하여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visited</a:t>
            </a:r>
            <a:r>
              <a:rPr lang="ko-KR" altLang="en-US" sz="1600" dirty="0"/>
              <a:t>로 일회성 간선을 체크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한번 확인 되면 갱신하지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모두 확인 될 때까지 진행합니다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ElogV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en-US" altLang="ko-KR" sz="1600" dirty="0"/>
              <a:t>E</a:t>
            </a:r>
            <a:r>
              <a:rPr lang="ko-KR" altLang="en-US" sz="1600" dirty="0"/>
              <a:t>가 </a:t>
            </a:r>
            <a:r>
              <a:rPr lang="en-US" altLang="ko-KR" sz="1600" dirty="0"/>
              <a:t>1 ~ V^2</a:t>
            </a:r>
            <a:r>
              <a:rPr lang="ko-KR" altLang="en-US" sz="1600" dirty="0"/>
              <a:t>범위 인 것을 감안하면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O(V^2logV)</a:t>
            </a:r>
            <a:r>
              <a:rPr lang="ko-KR" altLang="en-US" sz="1600" dirty="0"/>
              <a:t>라고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프림</a:t>
            </a:r>
            <a:r>
              <a:rPr lang="ko-KR" altLang="en-US" sz="1600" dirty="0"/>
              <a:t> 알고리즘은 </a:t>
            </a:r>
            <a:r>
              <a:rPr lang="ko-KR" altLang="en-US" sz="1600" dirty="0" err="1"/>
              <a:t>크루스칼</a:t>
            </a:r>
            <a:r>
              <a:rPr lang="ko-KR" altLang="en-US" sz="1600" dirty="0"/>
              <a:t> 알고리즘에 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간선의 개수가 많은 경우에 조금 더 이득입니다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5C8AAE3-A6F7-9642-6710-87346BB08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2681" y="63500"/>
            <a:ext cx="5328991" cy="6330320"/>
          </a:xfrm>
        </p:spPr>
      </p:pic>
    </p:spTree>
    <p:extLst>
      <p:ext uri="{BB962C8B-B14F-4D97-AF65-F5344CB8AC3E}">
        <p14:creationId xmlns:p14="http://schemas.microsoft.com/office/powerpoint/2010/main" val="61246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9B10C-31E8-ED02-DD58-AB17C78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3840" cy="1450757"/>
          </a:xfrm>
        </p:spPr>
        <p:txBody>
          <a:bodyPr/>
          <a:lstStyle/>
          <a:p>
            <a:pPr algn="ctr"/>
            <a:r>
              <a:rPr lang="en-US" altLang="ko-KR" dirty="0"/>
              <a:t>Kruskal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62DF-361F-48B1-6922-C8DD46A2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926" y="1956245"/>
            <a:ext cx="5383840" cy="4452684"/>
          </a:xfrm>
        </p:spPr>
        <p:txBody>
          <a:bodyPr/>
          <a:lstStyle/>
          <a:p>
            <a:r>
              <a:rPr lang="en-US" altLang="ko-KR" sz="1600" dirty="0"/>
              <a:t>MST</a:t>
            </a:r>
            <a:r>
              <a:rPr lang="ko-KR" altLang="en-US" sz="1600" dirty="0"/>
              <a:t>알고리즘 중 </a:t>
            </a:r>
            <a:r>
              <a:rPr lang="ko-KR" altLang="en-US" sz="1600" dirty="0" err="1"/>
              <a:t>크루스칼</a:t>
            </a:r>
            <a:r>
              <a:rPr lang="ko-KR" altLang="en-US" sz="1600" dirty="0"/>
              <a:t> 알고리즘은</a:t>
            </a:r>
            <a:br>
              <a:rPr lang="en-US" altLang="ko-KR" sz="1600" dirty="0"/>
            </a:br>
            <a:r>
              <a:rPr lang="ko-KR" altLang="en-US" sz="1600" dirty="0"/>
              <a:t>유니온 </a:t>
            </a:r>
            <a:r>
              <a:rPr lang="ko-KR" altLang="en-US" sz="1600" dirty="0" err="1"/>
              <a:t>파인드를</a:t>
            </a:r>
            <a:r>
              <a:rPr lang="ko-KR" altLang="en-US" sz="1600" dirty="0"/>
              <a:t> 활용하여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트리를 생성합니다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크루스칼</a:t>
            </a:r>
            <a:r>
              <a:rPr lang="ko-KR" altLang="en-US" sz="1600" dirty="0"/>
              <a:t> 알고리즘의 구현 방식은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계산할 가중치 그래프를 받아옵니다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이 중에서 간선만 가져와서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가중치 오름차순 정렬을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오름차순 순서로 간선을 선택하면서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유니온 </a:t>
            </a:r>
            <a:r>
              <a:rPr lang="ko-KR" altLang="en-US" sz="1600" dirty="0" err="1"/>
              <a:t>파인드</a:t>
            </a:r>
            <a:r>
              <a:rPr lang="ko-KR" altLang="en-US" sz="1600" dirty="0"/>
              <a:t> 자료구조를 정리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모든 정점이 하나의 집합에 포함되면</a:t>
            </a:r>
            <a:r>
              <a:rPr lang="en-US" altLang="ko-KR" sz="1600" dirty="0"/>
              <a:t>, </a:t>
            </a:r>
            <a:r>
              <a:rPr lang="ko-KR" altLang="en-US" sz="1600" dirty="0"/>
              <a:t>종료합니다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ElogE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en-US" altLang="ko-KR" sz="1600" dirty="0"/>
              <a:t>E</a:t>
            </a:r>
            <a:r>
              <a:rPr lang="ko-KR" altLang="en-US" sz="1600" dirty="0"/>
              <a:t>가 </a:t>
            </a:r>
            <a:r>
              <a:rPr lang="en-US" altLang="ko-KR" sz="1600" dirty="0"/>
              <a:t>1 ~ V^2</a:t>
            </a:r>
            <a:r>
              <a:rPr lang="ko-KR" altLang="en-US" sz="1600" dirty="0"/>
              <a:t>범위</a:t>
            </a:r>
            <a:r>
              <a:rPr lang="en-US" altLang="ko-KR" sz="1600" dirty="0"/>
              <a:t> </a:t>
            </a:r>
            <a:r>
              <a:rPr lang="ko-KR" altLang="en-US" sz="1600" dirty="0"/>
              <a:t>인 것을 감안하면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O(2V^2logV)</a:t>
            </a:r>
            <a:r>
              <a:rPr lang="ko-KR" altLang="en-US" sz="1600" dirty="0"/>
              <a:t>라고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크루스칼</a:t>
            </a:r>
            <a:r>
              <a:rPr lang="ko-KR" altLang="en-US" sz="1600" dirty="0"/>
              <a:t> 알고리즘은 </a:t>
            </a:r>
            <a:r>
              <a:rPr lang="ko-KR" altLang="en-US" sz="1600" dirty="0" err="1"/>
              <a:t>프림</a:t>
            </a:r>
            <a:r>
              <a:rPr lang="ko-KR" altLang="en-US" sz="1600" dirty="0"/>
              <a:t> 알고리즘에 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간선의 개수가 적은 경우에 조금 더 이득입니다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C2A072-02BC-6A40-36C6-CD873099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535" y="1936621"/>
            <a:ext cx="2963117" cy="4451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722E1D-D1F6-9524-B7A6-F8582784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20" y="1143432"/>
            <a:ext cx="2615061" cy="52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BB530-222B-82DC-A1AB-B3167A5A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Topological 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04BB2-4A66-AEB8-C5AF-55950F40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4064"/>
          </a:xfrm>
        </p:spPr>
        <p:txBody>
          <a:bodyPr/>
          <a:lstStyle/>
          <a:p>
            <a:r>
              <a:rPr lang="ko-KR" altLang="en-US" sz="1600" dirty="0"/>
              <a:t>위상 정렬 알고리즘은 유향 그래프의 정점들이 순서를 어기지 않고 정렬하는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여기서 일반적인 정렬과 다른 점은 모든 원소와의 관계가 정의되어 있지 않아도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정렬이 가능하며</a:t>
            </a:r>
            <a:r>
              <a:rPr lang="en-US" altLang="ko-KR" sz="1600" dirty="0"/>
              <a:t> </a:t>
            </a:r>
            <a:r>
              <a:rPr lang="ko-KR" altLang="en-US" sz="1600" dirty="0"/>
              <a:t>그렇기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정렬 결과의 경우의 수가 하나 이상일 수 있다는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위상 정렬에는 다음의 조건들이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정렬 대상은 </a:t>
            </a:r>
            <a:r>
              <a:rPr lang="en-US" altLang="ko-KR" sz="1600" dirty="0"/>
              <a:t>DAG(Directed Acyclic Graph)</a:t>
            </a:r>
            <a:r>
              <a:rPr lang="ko-KR" altLang="en-US" sz="1600" dirty="0"/>
              <a:t>이어야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(DAG</a:t>
            </a:r>
            <a:r>
              <a:rPr lang="ko-KR" altLang="en-US" sz="1600" dirty="0"/>
              <a:t>는 대칭 관계가 성립하지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순환이 없는 관계 그래프를 말합니다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모든 원소는 적어도 하나의 관계를 가져야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두 원소 간의 직접적인 관계가 없는 경우 둘의 상하관계는 정의하지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위상 정렬 알고리즘의 구현 방식은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위상 정렬을 수행 할 </a:t>
            </a:r>
            <a:r>
              <a:rPr lang="en-US" altLang="ko-KR" sz="1600" dirty="0"/>
              <a:t>DAG</a:t>
            </a:r>
            <a:r>
              <a:rPr lang="ko-KR" altLang="en-US" sz="1600" dirty="0"/>
              <a:t>그래프를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큐와 </a:t>
            </a:r>
            <a:r>
              <a:rPr lang="en-US" altLang="ko-KR" sz="1600" dirty="0"/>
              <a:t>BFS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, </a:t>
            </a:r>
            <a:r>
              <a:rPr lang="ko-KR" altLang="en-US" sz="1600" dirty="0"/>
              <a:t>순회를 적용하지만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방문을 하기 위한 조건을 하나 추가하여 순회합니다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방문을 하기 위한 조건은 진입 조건이라 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하위관계를 모두 방문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방문을 허용합니다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(</a:t>
            </a:r>
            <a:r>
              <a:rPr lang="ko-KR" altLang="en-US" sz="1600" dirty="0"/>
              <a:t>이는</a:t>
            </a:r>
            <a:r>
              <a:rPr lang="en-US" altLang="ko-KR" sz="1600" dirty="0"/>
              <a:t>, </a:t>
            </a:r>
            <a:r>
              <a:rPr lang="ko-KR" altLang="en-US" sz="1600" dirty="0"/>
              <a:t>후위 순회와 동형 사상 관계라고도 볼 수 있습니다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96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2026-61A9-16AE-E969-26AFFD61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부분 순서 관계</a:t>
            </a:r>
            <a:r>
              <a:rPr lang="en-US" altLang="ko-KR" dirty="0"/>
              <a:t>, </a:t>
            </a:r>
            <a:r>
              <a:rPr lang="ko-KR" altLang="en-US" dirty="0"/>
              <a:t>하세도형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A5767-BD44-E3CF-84DF-EB23F3A3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/>
          <a:lstStyle/>
          <a:p>
            <a:r>
              <a:rPr lang="ko-KR" altLang="en-US" sz="1600" dirty="0"/>
              <a:t>집합 </a:t>
            </a:r>
            <a:r>
              <a:rPr lang="en-US" altLang="ko-KR" sz="1600" dirty="0"/>
              <a:t>A</a:t>
            </a:r>
            <a:r>
              <a:rPr lang="ko-KR" altLang="en-US" sz="1600" dirty="0"/>
              <a:t>에 관한 관계 </a:t>
            </a:r>
            <a:r>
              <a:rPr lang="en-US" altLang="ko-KR" sz="1600" dirty="0"/>
              <a:t>R</a:t>
            </a:r>
            <a:r>
              <a:rPr lang="ko-KR" altLang="en-US" sz="1600" dirty="0"/>
              <a:t>이 반사 관계</a:t>
            </a:r>
            <a:r>
              <a:rPr lang="en-US" altLang="ko-KR" sz="1600" dirty="0"/>
              <a:t>, </a:t>
            </a:r>
            <a:r>
              <a:rPr lang="ko-KR" altLang="en-US" sz="1600" dirty="0"/>
              <a:t>반 대칭 관계</a:t>
            </a:r>
            <a:r>
              <a:rPr lang="en-US" altLang="ko-KR" sz="1600" dirty="0"/>
              <a:t>, </a:t>
            </a:r>
            <a:r>
              <a:rPr lang="ko-KR" altLang="en-US" sz="1600" dirty="0"/>
              <a:t>추이 관계를 만족하면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관계 </a:t>
            </a:r>
            <a:r>
              <a:rPr lang="en-US" altLang="ko-KR" sz="1600" dirty="0"/>
              <a:t>R</a:t>
            </a:r>
            <a:r>
              <a:rPr lang="ko-KR" altLang="en-US" sz="1600" dirty="0"/>
              <a:t>을 부분 순서 관계</a:t>
            </a:r>
            <a:r>
              <a:rPr lang="en-US" altLang="ko-KR" sz="1600" dirty="0"/>
              <a:t>(Partially Ordered Relation)</a:t>
            </a:r>
            <a:r>
              <a:rPr lang="ko-KR" altLang="en-US" sz="1600" dirty="0"/>
              <a:t> 라고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부분 순서를 만족하는 집합을 부분 순서 집합이라고 하고</a:t>
            </a:r>
            <a:r>
              <a:rPr lang="en-US" altLang="ko-KR" sz="1600" dirty="0"/>
              <a:t>, (A,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≼</a:t>
            </a:r>
            <a:r>
              <a:rPr lang="en-US" altLang="ko-KR" sz="1600" dirty="0"/>
              <a:t>)</a:t>
            </a:r>
            <a:r>
              <a:rPr lang="ko-KR" altLang="en-US" sz="1600" dirty="0"/>
              <a:t>로 나타냅니다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부분 순서 집합</a:t>
            </a:r>
            <a:r>
              <a:rPr lang="en-US" altLang="ko-KR" sz="1600" dirty="0"/>
              <a:t> (A,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≼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A</a:t>
            </a:r>
            <a:r>
              <a:rPr lang="ko-KR" altLang="en-US" sz="1600" dirty="0"/>
              <a:t>의 원소 </a:t>
            </a:r>
            <a:r>
              <a:rPr lang="en-US" altLang="ko-KR" sz="1600" dirty="0"/>
              <a:t>a, b</a:t>
            </a:r>
            <a:r>
              <a:rPr lang="ko-KR" altLang="en-US" sz="1600" dirty="0"/>
              <a:t>가 </a:t>
            </a:r>
            <a:r>
              <a:rPr lang="en-US" altLang="ko-KR" sz="1600" dirty="0"/>
              <a:t>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b </a:t>
            </a:r>
            <a:r>
              <a:rPr lang="ko-KR" altLang="en-US" sz="1600" dirty="0"/>
              <a:t>또는 </a:t>
            </a:r>
            <a:r>
              <a:rPr lang="en-US" altLang="ko-KR" sz="1600" dirty="0"/>
              <a:t>b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a</a:t>
            </a:r>
            <a:r>
              <a:rPr lang="ko-KR" altLang="en-US" sz="1600" dirty="0"/>
              <a:t>이면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는 비교 가능 하다 라고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비교가능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en-US" altLang="ko-KR" sz="1600" dirty="0"/>
              <a:t>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b ∨ b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a, {a, b} </a:t>
            </a:r>
            <a:r>
              <a:rPr lang="ko-KR" altLang="en-US" sz="1400" b="0" i="0" dirty="0">
                <a:solidFill>
                  <a:srgbClr val="003566"/>
                </a:solidFill>
                <a:effectLst/>
                <a:latin typeface="MathJax_Main"/>
              </a:rPr>
              <a:t>∈</a:t>
            </a:r>
            <a:r>
              <a:rPr lang="en-US" altLang="ko-KR" sz="1600" dirty="0"/>
              <a:t> A)</a:t>
            </a:r>
            <a:br>
              <a:rPr lang="en-US" altLang="ko-KR" sz="1600" dirty="0"/>
            </a:br>
            <a:r>
              <a:rPr lang="en-US" altLang="ko-KR" sz="1600" dirty="0"/>
              <a:t>A</a:t>
            </a:r>
            <a:r>
              <a:rPr lang="ko-KR" altLang="en-US" sz="1600" dirty="0"/>
              <a:t>의 임의의 원소 </a:t>
            </a:r>
            <a:r>
              <a:rPr lang="en-US" altLang="ko-KR" sz="1600" dirty="0"/>
              <a:t>a, b</a:t>
            </a:r>
            <a:r>
              <a:rPr lang="ko-KR" altLang="en-US" sz="1600" dirty="0"/>
              <a:t>가 비교 가능이면</a:t>
            </a:r>
            <a:r>
              <a:rPr lang="en-US" altLang="ko-KR" sz="1600" dirty="0"/>
              <a:t>, A</a:t>
            </a:r>
            <a:r>
              <a:rPr lang="ko-KR" altLang="en-US" sz="1600" dirty="0"/>
              <a:t>를 전 순서 집합이라고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A := </a:t>
            </a:r>
            <a:r>
              <a:rPr lang="ko-KR" altLang="en-US" sz="1600" dirty="0"/>
              <a:t>전 순서 집합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400" b="0" i="0" dirty="0">
                <a:effectLst/>
                <a:latin typeface="MathJax_Main"/>
              </a:rPr>
              <a:t>∀</a:t>
            </a:r>
            <a:r>
              <a:rPr lang="en-US" altLang="ko-KR" sz="1600" dirty="0"/>
              <a:t>{a, b} </a:t>
            </a:r>
            <a:r>
              <a:rPr lang="ko-KR" altLang="en-US" sz="1400" b="0" i="0" dirty="0">
                <a:effectLst/>
                <a:latin typeface="MathJax_Main"/>
              </a:rPr>
              <a:t>∈</a:t>
            </a:r>
            <a:r>
              <a:rPr lang="en-US" altLang="ko-KR" sz="1600" dirty="0"/>
              <a:t> A : 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b ∨ b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a)</a:t>
            </a:r>
            <a:br>
              <a:rPr lang="en-US" altLang="ko-KR" sz="1600" dirty="0"/>
            </a:br>
            <a:r>
              <a:rPr lang="ko-KR" altLang="en-US" sz="1600" dirty="0"/>
              <a:t>이 집합의 부분순서 관계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≼ </a:t>
            </a:r>
            <a:r>
              <a:rPr lang="ko-KR" altLang="en-US" sz="1600" b="0" i="0" u="none" strike="noStrike" dirty="0">
                <a:effectLst/>
              </a:rPr>
              <a:t>를 전 순서 관계 하고 표현합니다</a:t>
            </a:r>
            <a:r>
              <a:rPr lang="en-US" altLang="ko-KR" sz="1600" b="0" i="0" u="none" strike="noStrike" dirty="0">
                <a:effectLst/>
              </a:rPr>
              <a:t>.</a:t>
            </a:r>
          </a:p>
          <a:p>
            <a:r>
              <a:rPr lang="ko-KR" altLang="en-US" sz="1600" dirty="0"/>
              <a:t>하세도형은 부분 순서 관계의 또 하나의 표기법으로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다음 규칙으로 생성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모든 반사 관계를 생략합니다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추이관계 </a:t>
            </a:r>
            <a:r>
              <a:rPr lang="en-US" altLang="ko-KR" sz="1600" dirty="0"/>
              <a:t>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b ∨ b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c =&gt; 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c </a:t>
            </a:r>
            <a:r>
              <a:rPr lang="ko-KR" altLang="en-US" sz="1600" dirty="0"/>
              <a:t>일 때</a:t>
            </a:r>
            <a:r>
              <a:rPr lang="en-US" altLang="ko-KR" sz="1600" dirty="0"/>
              <a:t>, 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thJax_AMS"/>
              </a:rPr>
              <a:t> ≼ </a:t>
            </a:r>
            <a:r>
              <a:rPr lang="en-US" altLang="ko-KR" sz="1600" dirty="0"/>
              <a:t>c</a:t>
            </a:r>
            <a:r>
              <a:rPr lang="ko-KR" altLang="en-US" sz="1600" dirty="0"/>
              <a:t>를 생략합니다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모든 화살표를 위로 올라가도록 그리고</a:t>
            </a:r>
            <a:r>
              <a:rPr lang="en-US" altLang="ko-KR" sz="1600" dirty="0"/>
              <a:t>(</a:t>
            </a:r>
            <a:r>
              <a:rPr lang="ko-KR" altLang="en-US" sz="1600" dirty="0"/>
              <a:t>오름차순으로 기입</a:t>
            </a:r>
            <a:r>
              <a:rPr lang="en-US" altLang="ko-KR" sz="1600" dirty="0"/>
              <a:t>), </a:t>
            </a:r>
            <a:r>
              <a:rPr lang="ko-KR" altLang="en-US" sz="1600" dirty="0"/>
              <a:t>화살표 방향을 생략합니다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위상 정렬은 부분 순서 관계의 가능한 전 순서 관계</a:t>
            </a:r>
            <a:r>
              <a:rPr lang="en-US" altLang="ko-KR" sz="1600" dirty="0"/>
              <a:t>(</a:t>
            </a:r>
            <a:r>
              <a:rPr lang="ko-KR" altLang="en-US" sz="1600"/>
              <a:t>하나 또는 여러 개</a:t>
            </a:r>
            <a:r>
              <a:rPr lang="en-US" altLang="ko-KR" sz="1600"/>
              <a:t>)</a:t>
            </a:r>
            <a:r>
              <a:rPr lang="ko-KR" altLang="en-US" sz="1600" dirty="0"/>
              <a:t>를 구하는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62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EFFE4-DCCC-FB64-D515-02785E34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053" y="286603"/>
            <a:ext cx="6953626" cy="1450757"/>
          </a:xfrm>
        </p:spPr>
        <p:txBody>
          <a:bodyPr/>
          <a:lstStyle/>
          <a:p>
            <a:pPr algn="ctr"/>
            <a:r>
              <a:rPr lang="en-US" altLang="ko-KR" dirty="0"/>
              <a:t>Topological Sorting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CC9A19-21F5-A177-A868-0BFBFAE56F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2602" y="13907"/>
            <a:ext cx="3628800" cy="6350402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01A95D3-F288-D87E-E187-FEBA13567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687" y="3544400"/>
            <a:ext cx="6842896" cy="281990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0EB7F-129E-2D40-4A95-465601F2077A}"/>
              </a:ext>
            </a:extLst>
          </p:cNvPr>
          <p:cNvSpPr txBox="1"/>
          <p:nvPr/>
        </p:nvSpPr>
        <p:spPr>
          <a:xfrm>
            <a:off x="4628360" y="2117461"/>
            <a:ext cx="370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Haskell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85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D77FD2-1E66-5156-DE6D-E35A430E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Matching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9142D4-45D4-A7A0-D93B-4BDBCA52E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681"/>
            <a:ext cx="10180320" cy="4389120"/>
          </a:xfrm>
        </p:spPr>
        <p:txBody>
          <a:bodyPr/>
          <a:lstStyle/>
          <a:p>
            <a:r>
              <a:rPr lang="ko-KR" altLang="en-US" sz="1400" dirty="0"/>
              <a:t>문자열 </a:t>
            </a:r>
            <a:r>
              <a:rPr lang="ko-KR" altLang="en-US" sz="1400" dirty="0" err="1"/>
              <a:t>매칭은</a:t>
            </a:r>
            <a:r>
              <a:rPr lang="ko-KR" altLang="en-US" sz="1400" dirty="0"/>
              <a:t> 두 문자열</a:t>
            </a:r>
            <a:r>
              <a:rPr lang="en-US" altLang="ko-KR" sz="1400" dirty="0"/>
              <a:t>(</a:t>
            </a:r>
            <a:r>
              <a:rPr lang="ko-KR" altLang="en-US" sz="1400" dirty="0"/>
              <a:t>찾을 문자열</a:t>
            </a:r>
            <a:r>
              <a:rPr lang="en-US" altLang="ko-KR" sz="1400" dirty="0"/>
              <a:t>(M), </a:t>
            </a:r>
            <a:r>
              <a:rPr lang="ko-KR" altLang="en-US" sz="1400" dirty="0"/>
              <a:t>검색 대상 문자열</a:t>
            </a:r>
            <a:r>
              <a:rPr lang="en-US" altLang="ko-KR" sz="1400" dirty="0"/>
              <a:t>(N)) </a:t>
            </a:r>
            <a:r>
              <a:rPr lang="ko-KR" altLang="en-US" sz="1400" dirty="0"/>
              <a:t>을 가지고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두문자가 매칭이 되는지</a:t>
            </a:r>
            <a:r>
              <a:rPr lang="en-US" altLang="ko-KR" sz="1400" dirty="0"/>
              <a:t> </a:t>
            </a:r>
            <a:r>
              <a:rPr lang="ko-KR" altLang="en-US" sz="1400" dirty="0"/>
              <a:t>확인하여 매칭되는 곳의 인덱스를 결과로 도출하는 알고리즘입니다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문자열 매칭 알고리즘은 단어 매칭 방식</a:t>
            </a:r>
            <a:r>
              <a:rPr lang="en-US" altLang="ko-KR" sz="1400" dirty="0"/>
              <a:t>, </a:t>
            </a:r>
            <a:r>
              <a:rPr lang="ko-KR" altLang="en-US" sz="1400" dirty="0"/>
              <a:t>일대일 방식</a:t>
            </a:r>
            <a:r>
              <a:rPr lang="en-US" altLang="ko-KR" sz="1400" dirty="0"/>
              <a:t>, </a:t>
            </a:r>
            <a:r>
              <a:rPr lang="ko-KR" altLang="en-US" sz="1400" dirty="0"/>
              <a:t>일대다 방식으로 존재하며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같은 알고리즘들이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단어 매칭 방식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Trie</a:t>
            </a:r>
            <a:r>
              <a:rPr lang="ko-KR" altLang="en-US" sz="1400" dirty="0"/>
              <a:t> 알고리즘 </a:t>
            </a:r>
            <a:r>
              <a:rPr lang="en-US" altLang="ko-KR" sz="1400" dirty="0"/>
              <a:t>: M</a:t>
            </a:r>
            <a:r>
              <a:rPr lang="ko-KR" altLang="en-US" sz="1400" dirty="0"/>
              <a:t>이 문장이 아닌</a:t>
            </a:r>
            <a:r>
              <a:rPr lang="en-US" altLang="ko-KR" sz="1400" dirty="0"/>
              <a:t>, </a:t>
            </a:r>
            <a:r>
              <a:rPr lang="ko-KR" altLang="en-US" sz="1400" dirty="0"/>
              <a:t>단어의 집합으로 주어진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둘을 매칭하는 알고리즘입니다</a:t>
            </a:r>
            <a:r>
              <a:rPr lang="en-US" altLang="ko-KR" sz="1400" dirty="0"/>
              <a:t>. O(N+M)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일대다 방식 </a:t>
            </a:r>
            <a:r>
              <a:rPr lang="en-US" altLang="ko-KR" sz="1400" dirty="0"/>
              <a:t>: M</a:t>
            </a:r>
            <a:r>
              <a:rPr lang="ko-KR" altLang="en-US" sz="1400" dirty="0"/>
              <a:t>이 하나의 문장으로 되어 있어</a:t>
            </a:r>
            <a:r>
              <a:rPr lang="en-US" altLang="ko-KR" sz="1400" dirty="0"/>
              <a:t>, M</a:t>
            </a:r>
            <a:r>
              <a:rPr lang="ko-KR" altLang="en-US" sz="1400" dirty="0"/>
              <a:t>의 부분 문자열이 한 단어 </a:t>
            </a:r>
            <a:r>
              <a:rPr lang="en-US" altLang="ko-KR" sz="1400" dirty="0"/>
              <a:t>N</a:t>
            </a:r>
            <a:r>
              <a:rPr lang="ko-KR" altLang="en-US" sz="1400" dirty="0"/>
              <a:t>과 정확히 매칭 되는지 확인합니다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</a:t>
            </a:r>
            <a:r>
              <a:rPr lang="ko-KR" altLang="en-US" sz="1400" dirty="0"/>
              <a:t> </a:t>
            </a:r>
            <a:r>
              <a:rPr lang="en-US" altLang="ko-KR" sz="1400" dirty="0"/>
              <a:t>Naive(</a:t>
            </a:r>
            <a:r>
              <a:rPr lang="ko-KR" altLang="en-US" sz="1400" dirty="0"/>
              <a:t>기본</a:t>
            </a:r>
            <a:r>
              <a:rPr lang="en-US" altLang="ko-KR" sz="1400" dirty="0"/>
              <a:t>)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: N</a:t>
            </a:r>
            <a:r>
              <a:rPr lang="ko-KR" altLang="en-US" sz="1400" dirty="0"/>
              <a:t>과 </a:t>
            </a:r>
            <a:r>
              <a:rPr lang="en-US" altLang="ko-KR" sz="1400" dirty="0"/>
              <a:t>M</a:t>
            </a:r>
            <a:r>
              <a:rPr lang="ko-KR" altLang="en-US" sz="1400" dirty="0"/>
              <a:t>을 처음부터 끝까지 순차적으로 비교하는</a:t>
            </a:r>
            <a:r>
              <a:rPr lang="en-US" altLang="ko-KR" sz="1400" dirty="0"/>
              <a:t> </a:t>
            </a:r>
            <a:r>
              <a:rPr lang="ko-KR" altLang="en-US" sz="1400" dirty="0"/>
              <a:t>가장 기본적인 알고리즘입니다</a:t>
            </a:r>
            <a:r>
              <a:rPr lang="en-US" altLang="ko-KR" sz="1400" dirty="0"/>
              <a:t>. O(MN)</a:t>
            </a:r>
            <a:br>
              <a:rPr lang="en-US" altLang="ko-KR" sz="1400" dirty="0"/>
            </a:br>
            <a:r>
              <a:rPr lang="en-US" altLang="ko-KR" sz="1400" dirty="0"/>
              <a:t>2). Knuth-Morris-Pratt(KMP)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: M</a:t>
            </a:r>
            <a:r>
              <a:rPr lang="ko-KR" altLang="en-US" sz="1400" dirty="0"/>
              <a:t>의 </a:t>
            </a:r>
            <a:r>
              <a:rPr lang="en-US" altLang="ko-KR" sz="1400" dirty="0"/>
              <a:t>LPS(Long Proper Prefix which is also Suffix) </a:t>
            </a:r>
            <a:r>
              <a:rPr lang="ko-KR" altLang="en-US" sz="1400" dirty="0"/>
              <a:t>배열을 이용해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비효율적인 비교를 넘기는 알고리즘입니다</a:t>
            </a:r>
            <a:r>
              <a:rPr lang="en-US" altLang="ko-KR" sz="1400" dirty="0"/>
              <a:t>. O(N+M)</a:t>
            </a:r>
            <a:br>
              <a:rPr lang="en-US" altLang="ko-KR" sz="1400" dirty="0"/>
            </a:br>
            <a:r>
              <a:rPr lang="en-US" altLang="ko-KR" sz="1400" dirty="0"/>
              <a:t>3). Boyer-Moore-</a:t>
            </a:r>
            <a:r>
              <a:rPr lang="en-US" altLang="ko-KR" sz="1400" dirty="0" err="1"/>
              <a:t>Horspool</a:t>
            </a:r>
            <a:r>
              <a:rPr lang="en-US" altLang="ko-KR" sz="1400" dirty="0"/>
              <a:t>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: </a:t>
            </a:r>
            <a:r>
              <a:rPr lang="ko-KR" altLang="en-US" sz="1400" dirty="0"/>
              <a:t>맞지 않은 시점이 나오면</a:t>
            </a:r>
            <a:r>
              <a:rPr lang="en-US" altLang="ko-KR" sz="1400" dirty="0"/>
              <a:t>, </a:t>
            </a:r>
            <a:r>
              <a:rPr lang="ko-KR" altLang="en-US" sz="1400" dirty="0"/>
              <a:t>맞지 않는 해당 값이</a:t>
            </a:r>
            <a:r>
              <a:rPr lang="en-US" altLang="ko-KR" sz="1400" dirty="0"/>
              <a:t> M</a:t>
            </a:r>
            <a:r>
              <a:rPr lang="ko-KR" altLang="en-US" sz="1400" dirty="0"/>
              <a:t>에 어디에 있는지 확인하여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M</a:t>
            </a:r>
            <a:r>
              <a:rPr lang="ko-KR" altLang="en-US" sz="1400" dirty="0"/>
              <a:t>을 </a:t>
            </a:r>
            <a:r>
              <a:rPr lang="en-US" altLang="ko-KR" sz="1400" dirty="0"/>
              <a:t>jump</a:t>
            </a:r>
            <a:r>
              <a:rPr lang="ko-KR" altLang="en-US" sz="1400" dirty="0"/>
              <a:t>시켜서 매칭하는 알고리즘입니다</a:t>
            </a:r>
            <a:r>
              <a:rPr lang="en-US" altLang="ko-KR" sz="1400" dirty="0"/>
              <a:t>. O(N/M)~O(NM) ( </a:t>
            </a:r>
            <a:r>
              <a:rPr lang="ko-KR" altLang="en-US" sz="1400" dirty="0"/>
              <a:t>평균 </a:t>
            </a:r>
            <a:r>
              <a:rPr lang="en-US" altLang="ko-KR" sz="1400" dirty="0"/>
              <a:t>O(N/M) )</a:t>
            </a:r>
            <a:br>
              <a:rPr lang="en-US" altLang="ko-KR" sz="1400" dirty="0"/>
            </a:br>
            <a:r>
              <a:rPr lang="en-US" altLang="ko-KR" sz="1400" dirty="0"/>
              <a:t>4). Rabin-Karp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: 2</a:t>
            </a:r>
            <a:r>
              <a:rPr lang="ko-KR" altLang="en-US" sz="1400" dirty="0"/>
              <a:t>의 지수를 활용하여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슬라이드 윈도우 방식으로 </a:t>
            </a:r>
            <a:r>
              <a:rPr lang="en-US" altLang="ko-KR" sz="1400" dirty="0"/>
              <a:t>M</a:t>
            </a:r>
            <a:r>
              <a:rPr lang="ko-KR" altLang="en-US" sz="1400" dirty="0"/>
              <a:t>과 </a:t>
            </a:r>
            <a:r>
              <a:rPr lang="en-US" altLang="ko-KR" sz="1400" dirty="0"/>
              <a:t>N</a:t>
            </a:r>
            <a:r>
              <a:rPr lang="ko-KR" altLang="en-US" sz="1400" dirty="0"/>
              <a:t>의 두 값</a:t>
            </a:r>
            <a:r>
              <a:rPr lang="en-US" altLang="ko-KR" sz="1400" dirty="0"/>
              <a:t>(</a:t>
            </a:r>
            <a:r>
              <a:rPr lang="ko-KR" altLang="en-US" sz="1400" dirty="0"/>
              <a:t>해시 값</a:t>
            </a:r>
            <a:r>
              <a:rPr lang="en-US" altLang="ko-KR" sz="1400" dirty="0"/>
              <a:t>)</a:t>
            </a:r>
            <a:r>
              <a:rPr lang="ko-KR" altLang="en-US" sz="1400" dirty="0"/>
              <a:t>이 같은 지 확인하여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값을 구하는 알고리즘입니다</a:t>
            </a:r>
            <a:r>
              <a:rPr lang="en-US" altLang="ko-KR" sz="1400" dirty="0"/>
              <a:t>. O(N+M) ~ O(NM) (</a:t>
            </a:r>
            <a:r>
              <a:rPr lang="ko-KR" altLang="en-US" sz="1400" dirty="0"/>
              <a:t>평균 </a:t>
            </a:r>
            <a:r>
              <a:rPr lang="en-US" altLang="ko-KR" sz="1400" dirty="0"/>
              <a:t>O(N+M))</a:t>
            </a:r>
          </a:p>
          <a:p>
            <a:r>
              <a:rPr lang="ko-KR" altLang="en-US" sz="1400" dirty="0"/>
              <a:t>일대다 방식 </a:t>
            </a:r>
            <a:r>
              <a:rPr lang="en-US" altLang="ko-KR" sz="1400" dirty="0"/>
              <a:t>: M</a:t>
            </a:r>
            <a:r>
              <a:rPr lang="ko-KR" altLang="en-US" sz="1400" dirty="0"/>
              <a:t>이 하나의 문장으로 되어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단어 </a:t>
            </a:r>
            <a:r>
              <a:rPr lang="en-US" altLang="ko-KR" sz="1400" dirty="0"/>
              <a:t>N</a:t>
            </a:r>
            <a:r>
              <a:rPr lang="ko-KR" altLang="en-US" sz="1400" dirty="0"/>
              <a:t>의 각 단어와 매칭되는 부분 문자열이 있는 지 확인합니다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en-US" altLang="ko-KR" sz="1400" dirty="0" err="1"/>
              <a:t>Aho-Corasick</a:t>
            </a:r>
            <a:r>
              <a:rPr lang="en-US" altLang="ko-KR" sz="1400" dirty="0"/>
              <a:t>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Trie</a:t>
            </a:r>
            <a:r>
              <a:rPr lang="ko-KR" altLang="en-US" sz="1400" dirty="0"/>
              <a:t>에서 </a:t>
            </a:r>
            <a:r>
              <a:rPr lang="en-US" altLang="ko-KR" sz="1400" dirty="0"/>
              <a:t>failure</a:t>
            </a:r>
            <a:r>
              <a:rPr lang="ko-KR" altLang="en-US" sz="1400" dirty="0"/>
              <a:t>함수를 사용하여 실패 시 경로를 재 탐색하여 값을 구하는 알고리즘입니다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2).</a:t>
            </a:r>
            <a:r>
              <a:rPr lang="ko-KR" altLang="en-US" sz="1400" dirty="0"/>
              <a:t> </a:t>
            </a:r>
            <a:r>
              <a:rPr lang="en-US" altLang="ko-KR" sz="1400" dirty="0"/>
              <a:t>Rabin-Karp </a:t>
            </a:r>
            <a:r>
              <a:rPr lang="ko-KR" altLang="en-US" sz="1400" dirty="0"/>
              <a:t>확장 알고리즘</a:t>
            </a:r>
            <a:r>
              <a:rPr lang="en-US" altLang="ko-KR" sz="1400" dirty="0"/>
              <a:t> : </a:t>
            </a:r>
            <a:r>
              <a:rPr lang="ko-KR" altLang="en-US" sz="1400" dirty="0"/>
              <a:t>기본 구조는 비슷하지만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위치에 대한 해시 값을 비교하여 값을 구하는 알고리즘입니다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7787-45A7-FF85-2725-B175F3AB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C5CBF-CC13-1258-8705-D0F3FA19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8110" y="2127881"/>
            <a:ext cx="4529817" cy="4264453"/>
          </a:xfrm>
        </p:spPr>
        <p:txBody>
          <a:bodyPr/>
          <a:lstStyle/>
          <a:p>
            <a:r>
              <a:rPr lang="ko-KR" altLang="en-US" sz="1600" dirty="0"/>
              <a:t>트라이 알고리즘은 유한 오토마타처럼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N(</a:t>
            </a:r>
            <a:r>
              <a:rPr lang="ko-KR" altLang="en-US" sz="1600" dirty="0"/>
              <a:t>검색 대상 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을 저장하여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</a:t>
            </a:r>
            <a:r>
              <a:rPr lang="ko-KR" altLang="en-US" sz="1600" dirty="0"/>
              <a:t>을 트리 탐색 방식으로 값이 있는지</a:t>
            </a:r>
            <a:br>
              <a:rPr lang="en-US" altLang="ko-KR" sz="1600" dirty="0"/>
            </a:br>
            <a:r>
              <a:rPr lang="ko-KR" altLang="en-US" sz="1600" dirty="0"/>
              <a:t>찾는 방식입니다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하나의 부모는 최대 </a:t>
            </a:r>
            <a:r>
              <a:rPr lang="en-US" altLang="ko-KR" sz="1600" dirty="0"/>
              <a:t>26</a:t>
            </a:r>
            <a:r>
              <a:rPr lang="ko-KR" altLang="en-US" sz="1600" dirty="0"/>
              <a:t>개의 자식을</a:t>
            </a:r>
            <a:br>
              <a:rPr lang="en-US" altLang="ko-KR" sz="1600" dirty="0"/>
            </a:br>
            <a:r>
              <a:rPr lang="ko-KR" altLang="en-US" sz="1600" dirty="0"/>
              <a:t>가지는 구조이고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</a:t>
            </a:r>
            <a:r>
              <a:rPr lang="ko-KR" altLang="en-US" sz="1600" dirty="0"/>
              <a:t>값을 찾을 때는 일반적인 트리 탐색</a:t>
            </a:r>
            <a:br>
              <a:rPr lang="en-US" altLang="ko-KR" sz="1600" dirty="0"/>
            </a:br>
            <a:r>
              <a:rPr lang="ko-KR" altLang="en-US" sz="1600" dirty="0"/>
              <a:t>방식을 사용해서 찾으면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</a:t>
            </a:r>
            <a:r>
              <a:rPr lang="en-US" altLang="ko-KR" sz="1600" dirty="0"/>
              <a:t>O(N+M)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트라이 알고리즘은 단어 매칭 알고리즘이므로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동일한 조건에서는 성능이 좋지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공간 복잡도가 상당한 단점도 존재합니다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151531-60E0-06F3-D331-B0CE11DDD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926" y="1948708"/>
            <a:ext cx="2797838" cy="444362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7AEFA-8745-4976-91BA-28C41F76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461" y="2792305"/>
            <a:ext cx="1552680" cy="4702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987BC6-5E1E-9F95-2DE6-E5423262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460" y="3329534"/>
            <a:ext cx="2386220" cy="30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79F8-973C-758F-1849-5930FFC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40B38-072B-D660-53E2-3C68A8B3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965815"/>
            <a:ext cx="7476178" cy="4365846"/>
          </a:xfrm>
        </p:spPr>
        <p:txBody>
          <a:bodyPr/>
          <a:lstStyle/>
          <a:p>
            <a:r>
              <a:rPr lang="en-US" altLang="ko-KR" sz="1600" dirty="0"/>
              <a:t>KMP(Knuth-Morris-Pratt)</a:t>
            </a:r>
            <a:r>
              <a:rPr lang="ko-KR" altLang="en-US" sz="1600" dirty="0"/>
              <a:t>알고리즘은</a:t>
            </a:r>
            <a:br>
              <a:rPr lang="en-US" altLang="ko-KR" sz="1600" dirty="0"/>
            </a:br>
            <a:r>
              <a:rPr lang="ko-KR" altLang="en-US" sz="1600" dirty="0"/>
              <a:t>일대일 문자열 매칭의 일종으로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Brute-force</a:t>
            </a:r>
            <a:r>
              <a:rPr lang="ko-KR" altLang="en-US" sz="1600" dirty="0"/>
              <a:t>방식보다</a:t>
            </a:r>
            <a:br>
              <a:rPr lang="en-US" altLang="ko-KR" sz="1600" dirty="0"/>
            </a:br>
            <a:r>
              <a:rPr lang="ko-KR" altLang="en-US" sz="1600" dirty="0"/>
              <a:t>빠른 알고리즘으로 자주 사용됩니다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</a:t>
            </a:r>
            <a:r>
              <a:rPr lang="en-US" altLang="ko-KR" sz="1600" dirty="0"/>
              <a:t>O(NM) -&gt;</a:t>
            </a:r>
            <a:r>
              <a:rPr lang="ko-KR" altLang="en-US" sz="1600" dirty="0"/>
              <a:t> </a:t>
            </a:r>
            <a:r>
              <a:rPr lang="en-US" altLang="ko-KR" sz="1600" dirty="0"/>
              <a:t>O(N + M)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줄어 드는 알고리즘입니다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KMP</a:t>
            </a:r>
            <a:r>
              <a:rPr lang="ko-KR" altLang="en-US" sz="1600" dirty="0"/>
              <a:t>알고리즘의 구현 방식은</a:t>
            </a:r>
            <a:br>
              <a:rPr lang="en-US" altLang="ko-KR" sz="1600" dirty="0"/>
            </a:br>
            <a:r>
              <a:rPr lang="ko-KR" altLang="en-US" sz="1600" dirty="0"/>
              <a:t>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검사할 문자열 </a:t>
            </a:r>
            <a:r>
              <a:rPr lang="en-US" altLang="ko-KR" sz="1600" dirty="0"/>
              <a:t>T</a:t>
            </a:r>
            <a:r>
              <a:rPr lang="ko-KR" altLang="en-US" sz="1600" dirty="0"/>
              <a:t>와</a:t>
            </a:r>
            <a:br>
              <a:rPr lang="en-US" altLang="ko-KR" sz="1600" dirty="0"/>
            </a:br>
            <a:r>
              <a:rPr lang="ko-KR" altLang="en-US" sz="1600" dirty="0"/>
              <a:t>찾아낼 문자열 </a:t>
            </a:r>
            <a:r>
              <a:rPr lang="en-US" altLang="ko-KR" sz="1600" dirty="0"/>
              <a:t>P</a:t>
            </a:r>
            <a:r>
              <a:rPr lang="ko-KR" altLang="en-US" sz="1600" dirty="0"/>
              <a:t>를 받아옵니다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P</a:t>
            </a:r>
            <a:r>
              <a:rPr lang="ko-KR" altLang="en-US" sz="1600" dirty="0"/>
              <a:t>를 가지고</a:t>
            </a:r>
            <a:r>
              <a:rPr lang="en-US" altLang="ko-KR" sz="1600" dirty="0"/>
              <a:t> LPS (Longest Proper Prefix which is also Suffix)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구하는</a:t>
            </a:r>
            <a:br>
              <a:rPr lang="en-US" altLang="ko-KR" sz="1600" dirty="0"/>
            </a:br>
            <a:r>
              <a:rPr lang="en-US" altLang="ko-KR" sz="1600" dirty="0" err="1"/>
              <a:t>makeLPS</a:t>
            </a:r>
            <a:r>
              <a:rPr lang="ko-KR" altLang="en-US" sz="1600" dirty="0"/>
              <a:t>를 사용합니다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쉽게</a:t>
            </a:r>
            <a:r>
              <a:rPr lang="en-US" altLang="ko-KR" sz="1600" dirty="0"/>
              <a:t>, </a:t>
            </a:r>
            <a:r>
              <a:rPr lang="ko-KR" altLang="en-US" sz="1600" dirty="0"/>
              <a:t>빠른 계산을 위한 복구 리스트 제작 함수입니다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3). LPS</a:t>
            </a:r>
            <a:r>
              <a:rPr lang="ko-KR" altLang="en-US" sz="1600" dirty="0"/>
              <a:t>를 사용해서 문자열 </a:t>
            </a:r>
            <a:r>
              <a:rPr lang="ko-KR" altLang="en-US" sz="1600" dirty="0" err="1"/>
              <a:t>매칭을</a:t>
            </a:r>
            <a:r>
              <a:rPr lang="ko-KR" altLang="en-US" sz="1600" dirty="0"/>
              <a:t> 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실패하면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lps</a:t>
            </a:r>
            <a:r>
              <a:rPr lang="ko-KR" altLang="en-US" sz="1600" dirty="0"/>
              <a:t>를 통해 돌아가고</a:t>
            </a:r>
            <a:r>
              <a:rPr lang="en-US" altLang="ko-KR" sz="1600" dirty="0"/>
              <a:t>, </a:t>
            </a:r>
            <a:r>
              <a:rPr lang="ko-KR" altLang="en-US" sz="1600" dirty="0"/>
              <a:t>매칭이 성공하면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ans</a:t>
            </a:r>
            <a:r>
              <a:rPr lang="ko-KR" altLang="en-US" sz="1600" dirty="0"/>
              <a:t>에 </a:t>
            </a:r>
            <a:r>
              <a:rPr lang="ko-KR" altLang="en-US" sz="1600"/>
              <a:t>기록 해 뒀다가</a:t>
            </a:r>
            <a:r>
              <a:rPr lang="en-US" altLang="ko-KR" sz="1600" dirty="0"/>
              <a:t> </a:t>
            </a:r>
            <a:r>
              <a:rPr lang="ko-KR" altLang="en-US" sz="1600" dirty="0"/>
              <a:t>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57BBC7-D348-A3DC-3E28-E1A025F7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457" y="4266802"/>
            <a:ext cx="3482201" cy="2064859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FEC7B5B-E170-E916-0BD1-24BAD01E62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73457" y="1715058"/>
            <a:ext cx="2793898" cy="2511222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B51E66-4465-DF11-EC5C-1A78174E9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694" y="1965815"/>
            <a:ext cx="3944763" cy="30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7BD5-CF92-1D8E-40D7-B363D9C5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9" y="286603"/>
            <a:ext cx="11961816" cy="1307419"/>
          </a:xfrm>
        </p:spPr>
        <p:txBody>
          <a:bodyPr/>
          <a:lstStyle/>
          <a:p>
            <a:pPr algn="ctr"/>
            <a:r>
              <a:rPr lang="en-US" altLang="ko-KR" sz="4800" dirty="0" err="1"/>
              <a:t>Aho-Corasick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F5381-EC3F-5B33-B544-99F041029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75" y="1991154"/>
            <a:ext cx="5290437" cy="4372392"/>
          </a:xfrm>
        </p:spPr>
        <p:txBody>
          <a:bodyPr/>
          <a:lstStyle/>
          <a:p>
            <a:r>
              <a:rPr lang="ko-KR" altLang="en-US" sz="1400" dirty="0"/>
              <a:t>아호 </a:t>
            </a:r>
            <a:r>
              <a:rPr lang="ko-KR" altLang="en-US" sz="1400" dirty="0" err="1"/>
              <a:t>코라식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Aho-Corasick</a:t>
            </a:r>
            <a:r>
              <a:rPr lang="en-US" altLang="ko-KR" sz="1400" dirty="0"/>
              <a:t>)</a:t>
            </a:r>
            <a:r>
              <a:rPr lang="ko-KR" altLang="en-US" sz="1400" dirty="0"/>
              <a:t>알고리즘은</a:t>
            </a:r>
            <a:br>
              <a:rPr lang="en-US" altLang="ko-KR" sz="1400" dirty="0"/>
            </a:br>
            <a:r>
              <a:rPr lang="ko-KR" altLang="en-US" sz="1400" dirty="0"/>
              <a:t>일대다 문자열 매칭 알고리즘으로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알고리즘들을</a:t>
            </a:r>
            <a:br>
              <a:rPr lang="en-US" altLang="ko-KR" sz="1400" dirty="0"/>
            </a:br>
            <a:r>
              <a:rPr lang="ko-KR" altLang="en-US" sz="1400" dirty="0"/>
              <a:t>일대다 문자열 매칭</a:t>
            </a:r>
            <a:r>
              <a:rPr lang="en-US" altLang="ko-KR" sz="1400" dirty="0"/>
              <a:t> </a:t>
            </a:r>
            <a:r>
              <a:rPr lang="ko-KR" altLang="en-US" sz="1400" dirty="0"/>
              <a:t>방식으로</a:t>
            </a:r>
            <a:r>
              <a:rPr lang="en-US" altLang="ko-KR" sz="1400" dirty="0"/>
              <a:t> </a:t>
            </a:r>
            <a:r>
              <a:rPr lang="ko-KR" altLang="en-US" sz="1400" dirty="0"/>
              <a:t>작성하는</a:t>
            </a:r>
            <a:r>
              <a:rPr lang="en-US" altLang="ko-KR" sz="1400" dirty="0"/>
              <a:t> </a:t>
            </a:r>
            <a:r>
              <a:rPr lang="ko-KR" altLang="en-US" sz="1400" dirty="0"/>
              <a:t>것보다</a:t>
            </a:r>
            <a:br>
              <a:rPr lang="en-US" altLang="ko-KR" sz="1400" dirty="0"/>
            </a:br>
            <a:r>
              <a:rPr lang="ko-KR" altLang="en-US" sz="1400" dirty="0"/>
              <a:t>훨씬 효율적인 방식입니다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아호코라식</a:t>
            </a:r>
            <a:r>
              <a:rPr lang="ko-KR" altLang="en-US" sz="1400" dirty="0"/>
              <a:t> 알고리즘의</a:t>
            </a:r>
            <a:br>
              <a:rPr lang="en-US" altLang="ko-KR" sz="1400" dirty="0"/>
            </a:br>
            <a:r>
              <a:rPr lang="ko-KR" altLang="en-US" sz="1400" dirty="0"/>
              <a:t>구현 방식은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</a:t>
            </a:r>
            <a:r>
              <a:rPr lang="ko-KR" altLang="en-US" sz="1400" dirty="0"/>
              <a:t> 찾을 단어 집합 </a:t>
            </a:r>
            <a:r>
              <a:rPr lang="en-US" altLang="ko-KR" sz="1400" dirty="0"/>
              <a:t>T</a:t>
            </a:r>
            <a:r>
              <a:rPr lang="ko-KR" altLang="en-US" sz="1400" dirty="0"/>
              <a:t>와</a:t>
            </a:r>
            <a:br>
              <a:rPr lang="en-US" altLang="ko-KR" sz="1400" dirty="0"/>
            </a:br>
            <a:r>
              <a:rPr lang="ko-KR" altLang="en-US" sz="1400" dirty="0"/>
              <a:t>검색 대상 문자열 </a:t>
            </a:r>
            <a:r>
              <a:rPr lang="en-US" altLang="ko-KR" sz="1400" dirty="0"/>
              <a:t>P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받습니다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en-US" altLang="ko-KR" sz="1400" dirty="0" err="1"/>
              <a:t>Trie</a:t>
            </a:r>
            <a:r>
              <a:rPr lang="ko-KR" altLang="en-US" sz="1400" dirty="0"/>
              <a:t>처럼 값을 넣고</a:t>
            </a:r>
            <a:r>
              <a:rPr lang="en-US" altLang="ko-KR" sz="1400" dirty="0"/>
              <a:t>, (insert)</a:t>
            </a:r>
            <a:br>
              <a:rPr lang="en-US" altLang="ko-KR" sz="1400" dirty="0"/>
            </a:br>
            <a:r>
              <a:rPr lang="en-US" altLang="ko-KR" sz="1400" dirty="0"/>
              <a:t>Failure</a:t>
            </a:r>
            <a:r>
              <a:rPr lang="ko-KR" altLang="en-US" sz="1400" dirty="0"/>
              <a:t>함수를 만들어</a:t>
            </a:r>
            <a:r>
              <a:rPr lang="en-US" altLang="ko-KR" sz="1400" dirty="0"/>
              <a:t>, (</a:t>
            </a:r>
            <a:r>
              <a:rPr lang="en-US" altLang="ko-KR" sz="1400" dirty="0" err="1"/>
              <a:t>makeFail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찾기에 실패하면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돌아갈 지점을 구합니다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이후</a:t>
            </a:r>
            <a:r>
              <a:rPr lang="en-US" altLang="ko-KR" sz="1400" dirty="0"/>
              <a:t>, T</a:t>
            </a:r>
            <a:r>
              <a:rPr lang="ko-KR" altLang="en-US" sz="1400" dirty="0"/>
              <a:t>를 하나씩 찾는데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노드 이동을 하다가 못 찾은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fail</a:t>
            </a:r>
            <a:r>
              <a:rPr lang="ko-KR" altLang="en-US" sz="1400" dirty="0"/>
              <a:t>을 활용하여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빠르게 이동하여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값을 찾아 냅니다</a:t>
            </a:r>
            <a:r>
              <a:rPr lang="en-US" altLang="ko-KR" sz="1400" dirty="0"/>
              <a:t>. (find)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705679-7F46-1CB5-5F45-E7FBF1A95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11590" y="2910015"/>
            <a:ext cx="2363223" cy="345352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07411D-9B06-E6F3-78E3-C00D3CC6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13" y="1487726"/>
            <a:ext cx="3631526" cy="4875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E49CEA-E0D5-411C-F2DD-6B53F3EAF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339" y="1487727"/>
            <a:ext cx="3101286" cy="48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 descr="추상적인 입자 그래프 배경">
            <a:extLst>
              <a:ext uri="{FF2B5EF4-FFF2-40B4-BE49-F238E27FC236}">
                <a16:creationId xmlns:a16="http://schemas.microsoft.com/office/drawing/2014/main" id="{2954757B-9148-F925-239F-E99CE419C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72" r="2144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가중치 그래프 최단경로</a:t>
            </a:r>
            <a:r>
              <a:rPr lang="en-US" altLang="ko-KR" sz="2400" dirty="0"/>
              <a:t>(</a:t>
            </a:r>
            <a:r>
              <a:rPr lang="ko-KR" altLang="en-US" sz="2400" dirty="0"/>
              <a:t>양</a:t>
            </a:r>
            <a:r>
              <a:rPr lang="en-US" altLang="ko-KR" sz="2400" dirty="0"/>
              <a:t>, </a:t>
            </a:r>
            <a:r>
              <a:rPr lang="ko-KR" altLang="en-US" sz="2400" dirty="0"/>
              <a:t>음</a:t>
            </a:r>
            <a:r>
              <a:rPr lang="en-US" altLang="ko-K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가중치 그래프 </a:t>
            </a:r>
            <a:r>
              <a:rPr lang="ko-KR" altLang="en-US" sz="2400" dirty="0" err="1"/>
              <a:t>역추적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MST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프림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크루스칼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/>
              <a:t>위상정렬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문자열 매칭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12070-FC4E-A48D-EEF9-CA7CBA11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1" y="286603"/>
            <a:ext cx="5849368" cy="1450757"/>
          </a:xfrm>
        </p:spPr>
        <p:txBody>
          <a:bodyPr/>
          <a:lstStyle/>
          <a:p>
            <a:pPr algn="ctr"/>
            <a:r>
              <a:rPr lang="en-US" altLang="ko-KR" dirty="0"/>
              <a:t>Dijkstra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99A06-528C-ABB1-F7D6-3DBDA92F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221" y="2108201"/>
            <a:ext cx="5849368" cy="4162853"/>
          </a:xfrm>
        </p:spPr>
        <p:txBody>
          <a:bodyPr/>
          <a:lstStyle/>
          <a:p>
            <a:r>
              <a:rPr lang="ko-KR" altLang="en-US" sz="1600" dirty="0" err="1"/>
              <a:t>다익스트라</a:t>
            </a:r>
            <a:r>
              <a:rPr lang="ko-KR" altLang="en-US" sz="1600" dirty="0"/>
              <a:t> 알고리즘은</a:t>
            </a:r>
            <a:br>
              <a:rPr lang="en-US" altLang="ko-KR" sz="1600" dirty="0"/>
            </a:br>
            <a:r>
              <a:rPr lang="en-US" altLang="ko-KR" sz="1600" dirty="0"/>
              <a:t>DFS</a:t>
            </a:r>
            <a:r>
              <a:rPr lang="ko-KR" altLang="en-US" sz="1600" dirty="0"/>
              <a:t>와 </a:t>
            </a:r>
            <a:r>
              <a:rPr lang="en-US" altLang="ko-KR" sz="1600" dirty="0"/>
              <a:t>BFS</a:t>
            </a:r>
            <a:r>
              <a:rPr lang="ko-KR" altLang="en-US" sz="1600" dirty="0"/>
              <a:t>처럼 순회하는 알고리즘의 일종이지만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둘과의 차이점은 우선순위를 스택과 큐가 아닌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우선순위 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힙</a:t>
            </a:r>
            <a:r>
              <a:rPr lang="en-US" altLang="ko-KR" sz="1600" dirty="0"/>
              <a:t>)</a:t>
            </a:r>
            <a:r>
              <a:rPr lang="ko-KR" altLang="en-US" sz="1600" dirty="0"/>
              <a:t>을 기반으로</a:t>
            </a:r>
            <a:br>
              <a:rPr lang="en-US" altLang="ko-KR" sz="1600" dirty="0"/>
            </a:br>
            <a:r>
              <a:rPr lang="ko-KR" altLang="en-US" sz="1600" dirty="0"/>
              <a:t>작성된 알고리즘이라는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다익스트라는</a:t>
            </a:r>
            <a:r>
              <a:rPr lang="ko-KR" altLang="en-US" sz="1600" dirty="0"/>
              <a:t> 둘 과 다르게</a:t>
            </a:r>
            <a:br>
              <a:rPr lang="en-US" altLang="ko-KR" sz="1600" dirty="0"/>
            </a:br>
            <a:r>
              <a:rPr lang="ko-KR" altLang="en-US" sz="1600" dirty="0"/>
              <a:t>가중치를 신경 써서 동작하여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가중치 그래프에서의 최단 경로 같은 문제나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문제를 추상 화하여 길이가 다른 그래프를 표현 한 경우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우선순위 큐를 적절히 선정하여 </a:t>
            </a:r>
            <a:r>
              <a:rPr lang="ko-KR" altLang="en-US" sz="1600" dirty="0" err="1"/>
              <a:t>다익스트라를</a:t>
            </a:r>
            <a:r>
              <a:rPr lang="ko-KR" altLang="en-US" sz="1600" dirty="0"/>
              <a:t>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빠르게 최단 경로 등을 찾을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복잡도는 </a:t>
            </a:r>
            <a:r>
              <a:rPr lang="en-US" altLang="ko-KR" sz="1600" dirty="0"/>
              <a:t>O(</a:t>
            </a:r>
            <a:r>
              <a:rPr lang="en-US" altLang="ko-KR" sz="1600" dirty="0" err="1"/>
              <a:t>Elog</a:t>
            </a:r>
            <a:r>
              <a:rPr lang="en-US" altLang="ko-KR" sz="1600" dirty="0"/>
              <a:t>(V))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44709-76AF-B774-74F5-CFDFEED4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89" y="72477"/>
            <a:ext cx="5069390" cy="62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523BB-ECCC-01A3-6B5D-11517895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Floyd-</a:t>
            </a:r>
            <a:r>
              <a:rPr lang="en-US" altLang="ko-KR" dirty="0" err="1"/>
              <a:t>Warshall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41BF-5673-FB52-53A7-A66AD7DF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7248"/>
          </a:xfrm>
        </p:spPr>
        <p:txBody>
          <a:bodyPr/>
          <a:lstStyle/>
          <a:p>
            <a:r>
              <a:rPr lang="ko-KR" altLang="en-US" sz="1600" dirty="0"/>
              <a:t>집합 </a:t>
            </a:r>
            <a:r>
              <a:rPr lang="en-US" altLang="ko-KR" sz="1600" dirty="0"/>
              <a:t>A</a:t>
            </a:r>
            <a:r>
              <a:rPr lang="ko-KR" altLang="en-US" sz="1600" dirty="0"/>
              <a:t>에 관한 관계 </a:t>
            </a:r>
            <a:r>
              <a:rPr lang="en-US" altLang="ko-KR" sz="1600" dirty="0"/>
              <a:t>R</a:t>
            </a:r>
            <a:r>
              <a:rPr lang="ko-KR" altLang="en-US" sz="1600" dirty="0"/>
              <a:t>이 있고</a:t>
            </a:r>
            <a:r>
              <a:rPr lang="en-US" altLang="ko-KR" sz="1600" dirty="0"/>
              <a:t>, R</a:t>
            </a:r>
            <a:r>
              <a:rPr lang="ko-KR" altLang="en-US" sz="1600" dirty="0"/>
              <a:t>이 가질 수 있는 성질을 </a:t>
            </a:r>
            <a:r>
              <a:rPr lang="en-US" altLang="ko-KR" sz="1600" dirty="0"/>
              <a:t>P</a:t>
            </a:r>
            <a:r>
              <a:rPr lang="ko-KR" altLang="en-US" sz="1600" dirty="0"/>
              <a:t>라고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 다른 관계 </a:t>
            </a:r>
            <a:r>
              <a:rPr lang="en-US" altLang="ko-KR" sz="1600" dirty="0"/>
              <a:t>R1 </a:t>
            </a:r>
            <a:r>
              <a:rPr lang="ko-KR" altLang="en-US" sz="1600" dirty="0"/>
              <a:t>이 </a:t>
            </a:r>
            <a:r>
              <a:rPr lang="en-US" altLang="ko-KR" sz="1600" dirty="0"/>
              <a:t>R</a:t>
            </a:r>
            <a:r>
              <a:rPr lang="ko-KR" altLang="en-US" sz="1600" dirty="0"/>
              <a:t>을 포함 하면서</a:t>
            </a:r>
            <a:r>
              <a:rPr lang="en-US" altLang="ko-KR" sz="1600" dirty="0"/>
              <a:t>(R1 </a:t>
            </a:r>
            <a:r>
              <a:rPr lang="ko-KR" altLang="en-US" sz="1400" dirty="0">
                <a:effectLst/>
                <a:latin typeface="MathJax_Main"/>
              </a:rPr>
              <a:t>⊂ </a:t>
            </a:r>
            <a:r>
              <a:rPr lang="en-US" altLang="ko-KR" sz="1600" dirty="0"/>
              <a:t>R) P</a:t>
            </a:r>
            <a:r>
              <a:rPr lang="ko-KR" altLang="en-US" sz="1600" dirty="0"/>
              <a:t>성질을 만족하는 </a:t>
            </a:r>
            <a:r>
              <a:rPr lang="en-US" altLang="ko-KR" sz="1600" dirty="0"/>
              <a:t>R1</a:t>
            </a:r>
            <a:r>
              <a:rPr lang="ko-KR" altLang="en-US" sz="1600" dirty="0"/>
              <a:t>을 </a:t>
            </a:r>
            <a:r>
              <a:rPr lang="en-US" altLang="ko-KR" sz="1600" dirty="0"/>
              <a:t>P</a:t>
            </a:r>
            <a:r>
              <a:rPr lang="ko-KR" altLang="en-US" sz="1600" dirty="0"/>
              <a:t>닫힘 이라고 표현합니다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</a:t>
            </a:r>
            <a:r>
              <a:rPr lang="ko-KR" altLang="en-US" sz="1600" dirty="0"/>
              <a:t>의 종류는 반사</a:t>
            </a:r>
            <a:r>
              <a:rPr lang="en-US" altLang="ko-KR" sz="1600" dirty="0"/>
              <a:t>, </a:t>
            </a:r>
            <a:r>
              <a:rPr lang="ko-KR" altLang="en-US" sz="1600" dirty="0"/>
              <a:t>대칭</a:t>
            </a:r>
            <a:r>
              <a:rPr lang="en-US" altLang="ko-KR" sz="1600" dirty="0"/>
              <a:t>, </a:t>
            </a:r>
            <a:r>
              <a:rPr lang="ko-KR" altLang="en-US" sz="1600" dirty="0"/>
              <a:t>추이 닫힘 세 가지가 존재합니다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중에서 추이 닫힘은 </a:t>
            </a:r>
            <a:r>
              <a:rPr lang="en-US" altLang="ko-KR" sz="1600" dirty="0"/>
              <a:t>R^∞ </a:t>
            </a:r>
            <a:r>
              <a:rPr lang="ko-KR" altLang="en-US" sz="1600" dirty="0"/>
              <a:t>과 동치로 어떤 관계에서 추이 닫힘을 빠르게 구하는 알고리즘이</a:t>
            </a:r>
            <a:br>
              <a:rPr lang="en-US" altLang="ko-KR" sz="1600" dirty="0"/>
            </a:br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</a:t>
            </a:r>
            <a:r>
              <a:rPr lang="ko-KR" altLang="en-US" sz="1600" dirty="0"/>
              <a:t>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워셜의</a:t>
            </a:r>
            <a:r>
              <a:rPr lang="ko-KR" altLang="en-US" sz="1600" dirty="0"/>
              <a:t> 동작 구조는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W</a:t>
            </a:r>
            <a:r>
              <a:rPr lang="ko-KR" altLang="en-US" sz="1600" dirty="0"/>
              <a:t>를 기본 값으로 세팅해 둡니다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k</a:t>
            </a:r>
            <a:r>
              <a:rPr lang="ko-KR" altLang="en-US" sz="1600" dirty="0"/>
              <a:t>를 반복하면서 </a:t>
            </a:r>
            <a:r>
              <a:rPr lang="en-US" altLang="ko-KR" sz="1600" dirty="0"/>
              <a:t>W[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= min(W[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][k] + W[k][j] , W[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][j])</a:t>
            </a:r>
            <a:r>
              <a:rPr lang="ko-KR" altLang="en-US" sz="1600" dirty="0"/>
              <a:t>로 갱신합니다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i</a:t>
            </a:r>
            <a:r>
              <a:rPr lang="ko-KR" altLang="en-US" sz="1600" dirty="0"/>
              <a:t>는 시작지점</a:t>
            </a:r>
            <a:r>
              <a:rPr lang="en-US" altLang="ko-KR" sz="1600" dirty="0"/>
              <a:t>, j</a:t>
            </a:r>
            <a:r>
              <a:rPr lang="ko-KR" altLang="en-US" sz="1600" dirty="0"/>
              <a:t>는 도착지점이라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이들을 </a:t>
            </a:r>
            <a:r>
              <a:rPr lang="en-US" altLang="ko-KR" sz="1600" dirty="0"/>
              <a:t>k</a:t>
            </a:r>
            <a:r>
              <a:rPr lang="ko-KR" altLang="en-US" sz="1600" dirty="0"/>
              <a:t>번 반복하는 </a:t>
            </a:r>
            <a:r>
              <a:rPr lang="en-US" altLang="ko-KR" sz="1600" dirty="0"/>
              <a:t>k</a:t>
            </a:r>
            <a:r>
              <a:rPr lang="ko-KR" altLang="en-US" sz="1600" dirty="0"/>
              <a:t>는 경유 지점으로 봐도 무방 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워셜은</a:t>
            </a:r>
            <a:r>
              <a:rPr lang="ko-KR" altLang="en-US" sz="1600" dirty="0"/>
              <a:t> 추이 닫힘을 구하는 알고리즘이지만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모든 정점에서 부터 모든 정점 까지의 최단 경로를 구하는 명제와 동치 입니다</a:t>
            </a:r>
            <a:r>
              <a:rPr lang="en-US" altLang="ko-KR" sz="1600" dirty="0"/>
              <a:t>. O(V^3)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33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CE6A-A85D-78B6-1576-DBCE9B6B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Floyd-</a:t>
            </a:r>
            <a:r>
              <a:rPr lang="en-US" altLang="ko-KR" dirty="0" err="1"/>
              <a:t>Warshall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68DBA3-CE65-2F8F-CC3F-C885F35C2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3192" y="1935485"/>
            <a:ext cx="3138953" cy="4453322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E6532A0-E852-27D6-1DD6-1F04F8373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35485"/>
            <a:ext cx="5591641" cy="445332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B9A6A6-5FC6-DAF3-3A00-A3C9A3079BFB}"/>
              </a:ext>
            </a:extLst>
          </p:cNvPr>
          <p:cNvSpPr txBox="1"/>
          <p:nvPr/>
        </p:nvSpPr>
        <p:spPr>
          <a:xfrm>
            <a:off x="5083877" y="2003304"/>
            <a:ext cx="10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Haskell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4AEAB-6981-E5F8-11E7-9B5C66A53E02}"/>
              </a:ext>
            </a:extLst>
          </p:cNvPr>
          <p:cNvSpPr txBox="1"/>
          <p:nvPr/>
        </p:nvSpPr>
        <p:spPr>
          <a:xfrm>
            <a:off x="1012122" y="2052165"/>
            <a:ext cx="72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2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4744-45DE-B911-B48B-5522624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Bellman-Ford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54AFD-B850-E19B-4279-710C4355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7885"/>
          </a:xfrm>
        </p:spPr>
        <p:txBody>
          <a:bodyPr/>
          <a:lstStyle/>
          <a:p>
            <a:r>
              <a:rPr lang="ko-KR" altLang="en-US" sz="1600" dirty="0" err="1"/>
              <a:t>밸먼</a:t>
            </a:r>
            <a:r>
              <a:rPr lang="ko-KR" altLang="en-US" sz="1600" dirty="0"/>
              <a:t> 포드 알고리즘은 가중 유향 그래프에서 한 점으로 </a:t>
            </a:r>
            <a:r>
              <a:rPr lang="ko-KR" altLang="en-US" sz="1600" dirty="0" err="1"/>
              <a:t>부터의</a:t>
            </a:r>
            <a:r>
              <a:rPr lang="ko-KR" altLang="en-US" sz="1600" dirty="0"/>
              <a:t> 최단 경로를 구하는 알고리즘입니다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다익스트라</a:t>
            </a:r>
            <a:r>
              <a:rPr lang="ko-KR" altLang="en-US" sz="1600" dirty="0"/>
              <a:t> 보다 느린 </a:t>
            </a:r>
            <a:r>
              <a:rPr lang="en-US" altLang="ko-KR" sz="1600" dirty="0"/>
              <a:t>O(VE) = O(V^3)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워셜과</a:t>
            </a:r>
            <a:r>
              <a:rPr lang="ko-KR" altLang="en-US" sz="1600" dirty="0"/>
              <a:t> 비슷한 속도를 보이는데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다익스트라의</a:t>
            </a:r>
            <a:r>
              <a:rPr lang="ko-KR" altLang="en-US" sz="1600" dirty="0"/>
              <a:t> 한계는 음의 가중치에 대한 최단경로는 찾을 수 없다는 한계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효율성이 보다 낮은 </a:t>
            </a:r>
            <a:r>
              <a:rPr lang="ko-KR" altLang="en-US" sz="1600" dirty="0" err="1"/>
              <a:t>밸먼포드를</a:t>
            </a:r>
            <a:r>
              <a:rPr lang="ko-KR" altLang="en-US" sz="1600" dirty="0"/>
              <a:t> 사용하여 음의 가중치들로 부터</a:t>
            </a:r>
            <a:r>
              <a:rPr lang="en-US" altLang="ko-KR" sz="1600" dirty="0"/>
              <a:t>,</a:t>
            </a:r>
            <a:r>
              <a:rPr lang="ko-KR" altLang="en-US" sz="1600" dirty="0"/>
              <a:t> 최단 경로를 구합니다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음의 가중치 그래프는 한 가지 문제가 있을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바로</a:t>
            </a:r>
            <a:r>
              <a:rPr lang="en-US" altLang="ko-KR" sz="1600" dirty="0"/>
              <a:t>, </a:t>
            </a:r>
            <a:r>
              <a:rPr lang="ko-KR" altLang="en-US" sz="1600" dirty="0"/>
              <a:t>음의 가중치를 무한으로 돌면서</a:t>
            </a:r>
            <a:r>
              <a:rPr lang="en-US" altLang="ko-KR" sz="1600" dirty="0"/>
              <a:t>, </a:t>
            </a:r>
            <a:r>
              <a:rPr lang="ko-KR" altLang="en-US" sz="1600" dirty="0"/>
              <a:t>무한 루프가 걸릴 수 있다는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밸먼</a:t>
            </a:r>
            <a:r>
              <a:rPr lang="ko-KR" altLang="en-US" sz="1600" dirty="0"/>
              <a:t> 포드는 </a:t>
            </a:r>
            <a:r>
              <a:rPr lang="en-US" altLang="ko-KR" sz="1600" dirty="0"/>
              <a:t>n</a:t>
            </a:r>
            <a:r>
              <a:rPr lang="ko-KR" altLang="en-US" sz="1600" dirty="0"/>
              <a:t>번 실행하는 것만 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무한 루프가 걸리는 지 확인도 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무한 루프 판정은 </a:t>
            </a:r>
            <a:r>
              <a:rPr lang="en-US" altLang="ko-KR" sz="1600" dirty="0"/>
              <a:t>n</a:t>
            </a:r>
            <a:r>
              <a:rPr lang="ko-KR" altLang="en-US" sz="1600" dirty="0"/>
              <a:t>번째 실행했을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변경의 여지가 존재하면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반드시 음의 무한 루프를 돈다는 것으로 판단하여</a:t>
            </a:r>
            <a:r>
              <a:rPr lang="en-US" altLang="ko-KR" sz="1600" dirty="0"/>
              <a:t>, </a:t>
            </a:r>
            <a:r>
              <a:rPr lang="ko-KR" altLang="en-US" sz="1600" dirty="0"/>
              <a:t>처리할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밸먼</a:t>
            </a:r>
            <a:r>
              <a:rPr lang="ko-KR" altLang="en-US" sz="1600" dirty="0"/>
              <a:t> 포드는 음수 가중치에서 유효하지만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이외에는 느린 알고리즘으로</a:t>
            </a:r>
            <a:br>
              <a:rPr lang="en-US" altLang="ko-KR" sz="1600" dirty="0"/>
            </a:br>
            <a:r>
              <a:rPr lang="ko-KR" altLang="en-US" sz="1600" dirty="0"/>
              <a:t>실생활에서는 쓰일 일이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위상공간 계산이나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음의 무한 루프 등으로 추상화된 프로세스에 빠른 검출을 위해 사용될 수도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1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DAA6-A355-657B-3A73-F824E1DC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54564" cy="1450757"/>
          </a:xfrm>
        </p:spPr>
        <p:txBody>
          <a:bodyPr/>
          <a:lstStyle/>
          <a:p>
            <a:pPr algn="ctr"/>
            <a:r>
              <a:rPr lang="en-US" altLang="ko-KR" dirty="0"/>
              <a:t>Bellman-Ford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5CF485-B79F-41F0-B123-765E69A6D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6930" y="753762"/>
            <a:ext cx="4662706" cy="5577236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53D50D-E620-1842-BB62-C30FFE8B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160082"/>
            <a:ext cx="5668045" cy="4246896"/>
          </a:xfrm>
        </p:spPr>
        <p:txBody>
          <a:bodyPr/>
          <a:lstStyle/>
          <a:p>
            <a:r>
              <a:rPr lang="ko-KR" altLang="en-US" sz="1600" dirty="0" err="1"/>
              <a:t>밸먼포드</a:t>
            </a:r>
            <a:r>
              <a:rPr lang="ko-KR" altLang="en-US" sz="1600" dirty="0"/>
              <a:t> 알고리즘의 구현 단계는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수행할 행렬과 값들을 준비합니다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 err="1"/>
              <a:t>다익스트라</a:t>
            </a:r>
            <a:r>
              <a:rPr lang="ko-KR" altLang="en-US" sz="1600" dirty="0"/>
              <a:t> 처럼 시작점을 기점으로 도착가능한 지점의 비용을 계산하여 도착 지점의 값을 갱신합니다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위의 내용을 </a:t>
            </a:r>
            <a:r>
              <a:rPr lang="en-US" altLang="ko-KR" sz="1600" dirty="0"/>
              <a:t>N</a:t>
            </a:r>
            <a:r>
              <a:rPr lang="ko-KR" altLang="en-US" sz="1600" dirty="0"/>
              <a:t>번 반복합니다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4). N</a:t>
            </a:r>
            <a:r>
              <a:rPr lang="ko-KR" altLang="en-US" sz="1600" dirty="0"/>
              <a:t>번째 반복 했을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변경의 여지가 있다면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이는 무한 루프상태라고</a:t>
            </a:r>
            <a:br>
              <a:rPr lang="en-US" altLang="ko-KR" sz="1600" dirty="0"/>
            </a:br>
            <a:r>
              <a:rPr lang="ko-KR" altLang="en-US" sz="1600" dirty="0"/>
              <a:t>판단이 되어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다른 로직을 실행합니다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워셜과</a:t>
            </a:r>
            <a:r>
              <a:rPr lang="en-US" altLang="ko-KR" sz="1600" dirty="0"/>
              <a:t> </a:t>
            </a:r>
            <a:r>
              <a:rPr lang="ko-KR" altLang="en-US" sz="1600" dirty="0"/>
              <a:t>비슷하면서도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다익스트라</a:t>
            </a:r>
            <a:r>
              <a:rPr lang="ko-KR" altLang="en-US" sz="1600" dirty="0"/>
              <a:t> 방식의 탐색 방식을</a:t>
            </a:r>
            <a:br>
              <a:rPr lang="en-US" altLang="ko-KR" sz="1600" dirty="0"/>
            </a:br>
            <a:r>
              <a:rPr lang="ko-KR" altLang="en-US" sz="1600" dirty="0"/>
              <a:t>사용한 느낌입니다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E740B-4BE3-01E2-3D0C-ED01768D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29" y="3725562"/>
            <a:ext cx="3195730" cy="2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6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AB21-3A93-9414-580E-FA1BC69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가중치 그래프 역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41161-E3CB-6EC0-0629-0533B925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8967"/>
          </a:xfrm>
        </p:spPr>
        <p:txBody>
          <a:bodyPr/>
          <a:lstStyle/>
          <a:p>
            <a:r>
              <a:rPr lang="ko-KR" altLang="en-US" sz="1600" dirty="0"/>
              <a:t>가중치 그래프 역시 경로가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역 추적 할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가중치 그래프에서 최단 경로를 찾는 알고리즘은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 err="1"/>
              <a:t>다익스트라</a:t>
            </a:r>
            <a:r>
              <a:rPr lang="en-US" altLang="ko-KR" sz="1600" dirty="0"/>
              <a:t>(</a:t>
            </a:r>
            <a:r>
              <a:rPr lang="ko-KR" altLang="en-US" sz="1600" dirty="0"/>
              <a:t>하나의 시작지점에서 여러 지점으로의 최단 경로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 err="1"/>
              <a:t>밸먼포드</a:t>
            </a:r>
            <a:r>
              <a:rPr lang="en-US" altLang="ko-KR" sz="1600" dirty="0"/>
              <a:t>(</a:t>
            </a:r>
            <a:r>
              <a:rPr lang="ko-KR" altLang="en-US" sz="1600" dirty="0"/>
              <a:t>하나의 시작지점에서 여러 지점으로의 음수를 포함한 최단 경로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</a:t>
            </a:r>
            <a:r>
              <a:rPr lang="en-US" altLang="ko-KR" sz="1600" dirty="0"/>
              <a:t>(</a:t>
            </a:r>
            <a:r>
              <a:rPr lang="ko-KR" altLang="en-US" sz="1600" dirty="0"/>
              <a:t>여러 시작지점에서 여러 지점으로의 최단 경로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알고리즘의 역추적을 사용한다면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 err="1"/>
              <a:t>다익스트라</a:t>
            </a:r>
            <a:r>
              <a:rPr lang="en-US" altLang="ko-KR" sz="1600" dirty="0"/>
              <a:t>(DFS, BFS</a:t>
            </a:r>
            <a:r>
              <a:rPr lang="ko-KR" altLang="en-US" sz="1600" dirty="0"/>
              <a:t>처럼</a:t>
            </a:r>
            <a:r>
              <a:rPr lang="en-US" altLang="ko-KR" sz="1600" dirty="0"/>
              <a:t>, </a:t>
            </a:r>
            <a:r>
              <a:rPr lang="ko-KR" altLang="en-US" sz="1600" dirty="0"/>
              <a:t>이전 값을 기록하여 알고리즘을 수행합니다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 err="1"/>
              <a:t>밸먼포드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다익스트라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DFS,</a:t>
            </a:r>
            <a:r>
              <a:rPr lang="ko-KR" altLang="en-US" sz="1600" dirty="0"/>
              <a:t> </a:t>
            </a:r>
            <a:r>
              <a:rPr lang="en-US" altLang="ko-KR" sz="1600" dirty="0"/>
              <a:t>BFS</a:t>
            </a:r>
            <a:r>
              <a:rPr lang="ko-KR" altLang="en-US" sz="1600" dirty="0"/>
              <a:t>처럼</a:t>
            </a:r>
            <a:r>
              <a:rPr lang="en-US" altLang="ko-KR" sz="1600" dirty="0"/>
              <a:t>, </a:t>
            </a:r>
            <a:r>
              <a:rPr lang="ko-KR" altLang="en-US" sz="1600" dirty="0"/>
              <a:t>이전 값을 기록하여 알고리즘을 수행합니다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</a:t>
            </a:r>
            <a:r>
              <a:rPr lang="en-US" altLang="ko-KR" sz="1600" dirty="0"/>
              <a:t>(</a:t>
            </a:r>
            <a:r>
              <a:rPr lang="ko-KR" altLang="en-US" sz="1600" dirty="0"/>
              <a:t>갱신을 할 때</a:t>
            </a:r>
            <a:r>
              <a:rPr lang="en-US" altLang="ko-KR" sz="1600" dirty="0"/>
              <a:t>, W[k][j]</a:t>
            </a:r>
            <a:r>
              <a:rPr lang="ko-KR" altLang="en-US" sz="1600" dirty="0"/>
              <a:t>의 이전 값은 </a:t>
            </a:r>
            <a:r>
              <a:rPr lang="en-US" altLang="ko-KR" sz="1600" dirty="0"/>
              <a:t>k</a:t>
            </a:r>
            <a:r>
              <a:rPr lang="ko-KR" altLang="en-US" sz="1600" dirty="0"/>
              <a:t>로</a:t>
            </a:r>
            <a:r>
              <a:rPr lang="en-US" altLang="ko-KR" sz="1600" dirty="0"/>
              <a:t>, W[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][k]</a:t>
            </a:r>
            <a:r>
              <a:rPr lang="ko-KR" altLang="en-US" sz="1600" dirty="0"/>
              <a:t>의 이전 값은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로 기록하여 수행합니다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다음 예제는 이 중에서 </a:t>
            </a:r>
            <a:r>
              <a:rPr lang="ko-KR" altLang="en-US" sz="1600" dirty="0" err="1"/>
              <a:t>플로이드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워셜을</a:t>
            </a:r>
            <a:r>
              <a:rPr lang="ko-KR" altLang="en-US" sz="1600" dirty="0"/>
              <a:t> 역추적한 코드입니다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18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7D6A-CD49-65C9-7E11-ADDCC9CF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가중치 그래프 역 추적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3AB7BB6-A516-84F4-DF7C-0B86F3199E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9783" y="1911494"/>
            <a:ext cx="3148474" cy="446033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B713C71-3C33-7859-DE92-0A1DD82BD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10457"/>
            <a:ext cx="4433793" cy="44613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C87A5-D50F-4AB6-3BC1-D1780FA77EE5}"/>
              </a:ext>
            </a:extLst>
          </p:cNvPr>
          <p:cNvSpPr txBox="1"/>
          <p:nvPr/>
        </p:nvSpPr>
        <p:spPr>
          <a:xfrm>
            <a:off x="2003303" y="2038205"/>
            <a:ext cx="88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018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2181</Words>
  <Application>Microsoft Office PowerPoint</Application>
  <PresentationFormat>와이드스크린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Malgun Gothic Semilight</vt:lpstr>
      <vt:lpstr>MathJax_AMS</vt:lpstr>
      <vt:lpstr>MathJax_Main</vt:lpstr>
      <vt:lpstr>Malgun Gothic</vt:lpstr>
      <vt:lpstr>Calibri</vt:lpstr>
      <vt:lpstr>RetrospectVTI</vt:lpstr>
      <vt:lpstr>하계방학 – 알고리즘 7</vt:lpstr>
      <vt:lpstr>목차</vt:lpstr>
      <vt:lpstr>Dijkstra Algorithm</vt:lpstr>
      <vt:lpstr>Floyd-Warshall</vt:lpstr>
      <vt:lpstr>Floyd-Warshall</vt:lpstr>
      <vt:lpstr>Bellman-Ford</vt:lpstr>
      <vt:lpstr>Bellman-Ford</vt:lpstr>
      <vt:lpstr>가중치 그래프 역 추적</vt:lpstr>
      <vt:lpstr>가중치 그래프 역 추적</vt:lpstr>
      <vt:lpstr>MST</vt:lpstr>
      <vt:lpstr>Prim</vt:lpstr>
      <vt:lpstr>Kruskal</vt:lpstr>
      <vt:lpstr>Topological Sorting</vt:lpstr>
      <vt:lpstr>부분 순서 관계, 하세도형</vt:lpstr>
      <vt:lpstr>Topological Sorting</vt:lpstr>
      <vt:lpstr>String Matching</vt:lpstr>
      <vt:lpstr>Trie</vt:lpstr>
      <vt:lpstr>KMP</vt:lpstr>
      <vt:lpstr>Aho-Corasick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341</cp:revision>
  <dcterms:created xsi:type="dcterms:W3CDTF">2023-06-22T07:39:13Z</dcterms:created>
  <dcterms:modified xsi:type="dcterms:W3CDTF">2023-08-06T16:29:49Z</dcterms:modified>
</cp:coreProperties>
</file>