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71" r:id="rId5"/>
    <p:sldId id="263" r:id="rId6"/>
    <p:sldId id="273" r:id="rId7"/>
    <p:sldId id="266" r:id="rId8"/>
    <p:sldId id="272" r:id="rId9"/>
    <p:sldId id="265" r:id="rId10"/>
    <p:sldId id="270" r:id="rId11"/>
    <p:sldId id="262" r:id="rId12"/>
    <p:sldId id="268" r:id="rId13"/>
    <p:sldId id="264" r:id="rId14"/>
    <p:sldId id="274" r:id="rId15"/>
    <p:sldId id="275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5D0BB-3B71-EFEE-A44C-FE6E6EFD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bipartite matching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A38B12D-E403-D75A-BE9F-F0C2E6E63C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8429" y="1944777"/>
            <a:ext cx="4892511" cy="444132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83778-96B2-C1AB-4C44-41D71489B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983" y="1890585"/>
            <a:ext cx="3289445" cy="4090085"/>
          </a:xfrm>
        </p:spPr>
        <p:txBody>
          <a:bodyPr/>
          <a:lstStyle/>
          <a:p>
            <a:r>
              <a:rPr lang="ko-KR" altLang="en-US" sz="1400" dirty="0"/>
              <a:t>소의 수 </a:t>
            </a:r>
            <a:r>
              <a:rPr lang="en-US" altLang="ko-KR" sz="1400" dirty="0"/>
              <a:t>N</a:t>
            </a:r>
            <a:r>
              <a:rPr lang="ko-KR" altLang="en-US" sz="1400" dirty="0"/>
              <a:t>과 축사의 수 </a:t>
            </a:r>
            <a:r>
              <a:rPr lang="en-US" altLang="ko-KR" sz="1400" dirty="0"/>
              <a:t>M</a:t>
            </a:r>
            <a:r>
              <a:rPr lang="ko-KR" altLang="en-US" sz="1400" dirty="0"/>
              <a:t>이 주어지고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</a:t>
            </a:r>
            <a:r>
              <a:rPr lang="ko-KR" altLang="en-US" sz="1400" dirty="0"/>
              <a:t>마리의 각 소가 원하는</a:t>
            </a:r>
            <a:br>
              <a:rPr lang="en-US" altLang="ko-KR" sz="1400" dirty="0"/>
            </a:br>
            <a:r>
              <a:rPr lang="ko-KR" altLang="en-US" sz="1400" dirty="0"/>
              <a:t>축사 번호를</a:t>
            </a:r>
            <a:r>
              <a:rPr lang="en-US" altLang="ko-KR" sz="1400" dirty="0"/>
              <a:t> </a:t>
            </a:r>
            <a:r>
              <a:rPr lang="ko-KR" altLang="en-US" sz="1400" dirty="0"/>
              <a:t>얻어낼 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출력은 축사에 최대한 넣을 수 있는</a:t>
            </a:r>
            <a:br>
              <a:rPr lang="en-US" altLang="ko-KR" sz="1400" dirty="0"/>
            </a:br>
            <a:r>
              <a:rPr lang="ko-KR" altLang="en-US" sz="1400" dirty="0"/>
              <a:t>소의 최대 마리 수로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매칭을</a:t>
            </a:r>
            <a:r>
              <a:rPr lang="ko-KR" altLang="en-US" sz="1400" dirty="0"/>
              <a:t> 해보고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promise_barn</a:t>
            </a:r>
            <a:r>
              <a:rPr lang="en-US" altLang="ko-KR" sz="1400" dirty="0"/>
              <a:t>(</a:t>
            </a:r>
            <a:r>
              <a:rPr lang="ko-KR" altLang="en-US" sz="1400" dirty="0"/>
              <a:t>유망한 축사</a:t>
            </a:r>
            <a:r>
              <a:rPr lang="en-US" altLang="ko-KR" sz="1400" dirty="0"/>
              <a:t>)</a:t>
            </a:r>
            <a:r>
              <a:rPr lang="ko-KR" altLang="en-US" sz="1400" dirty="0"/>
              <a:t>가</a:t>
            </a:r>
            <a:br>
              <a:rPr lang="en-US" altLang="ko-KR" sz="1400" dirty="0"/>
            </a:br>
            <a:r>
              <a:rPr lang="ko-KR" altLang="en-US" sz="1400" dirty="0"/>
              <a:t>이미 점유 중이라면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점유 중인 소를 다른 축사로</a:t>
            </a:r>
            <a:br>
              <a:rPr lang="en-US" altLang="ko-KR" sz="1400" dirty="0"/>
            </a:br>
            <a:r>
              <a:rPr lang="ko-KR" altLang="en-US" sz="1400" dirty="0"/>
              <a:t>이동 가능한지 체크 해서</a:t>
            </a:r>
            <a:br>
              <a:rPr lang="en-US" altLang="ko-KR" sz="1400" dirty="0"/>
            </a:br>
            <a:r>
              <a:rPr lang="ko-KR" altLang="en-US" sz="1400" dirty="0"/>
              <a:t>최대한 배정을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배정작업이 끝나면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매칭된 경우의 모든 합이</a:t>
            </a:r>
            <a:br>
              <a:rPr lang="en-US" altLang="ko-KR" sz="1400" dirty="0"/>
            </a:br>
            <a:r>
              <a:rPr lang="ko-KR" altLang="en-US" sz="1400" dirty="0"/>
              <a:t>배정 가능한 최대 마리 수가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A03A67-16BB-267D-A720-D5C404EE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940" y="1944777"/>
            <a:ext cx="3491060" cy="34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3AC2-72D0-9AA2-E9D7-A63B2E2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Convex 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C6967-2DDC-1964-8BEE-B0872C59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73105"/>
            <a:ext cx="10217547" cy="4313735"/>
          </a:xfrm>
        </p:spPr>
        <p:txBody>
          <a:bodyPr/>
          <a:lstStyle/>
          <a:p>
            <a:r>
              <a:rPr lang="ko-KR" altLang="en-US" sz="1600" dirty="0"/>
              <a:t>볼록 껍질은 공간계에서 임의의 점들의 집합이 존재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이들을 모두 포함하는 볼록 다각형을 생성하는데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최소 크기가 되도록 생성하는 </a:t>
            </a:r>
            <a:r>
              <a:rPr lang="ko-KR" altLang="en-US" sz="1600" dirty="0" err="1"/>
              <a:t>폐포</a:t>
            </a:r>
            <a:r>
              <a:rPr lang="en-US" altLang="ko-KR" sz="1600" dirty="0"/>
              <a:t>(</a:t>
            </a:r>
            <a:r>
              <a:rPr lang="ko-KR" altLang="en-US" sz="1600" dirty="0"/>
              <a:t>볼록 </a:t>
            </a:r>
            <a:r>
              <a:rPr lang="ko-KR" altLang="en-US" sz="1600" dirty="0" err="1"/>
              <a:t>폐포</a:t>
            </a:r>
            <a:r>
              <a:rPr lang="en-US" altLang="ko-KR" sz="1600" dirty="0"/>
              <a:t>)</a:t>
            </a:r>
            <a:r>
              <a:rPr lang="ko-KR" altLang="en-US" sz="1600" dirty="0"/>
              <a:t>를 생성하는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우측의 그림에서 점은 총 </a:t>
            </a:r>
            <a:r>
              <a:rPr lang="en-US" altLang="ko-KR" sz="1600" dirty="0"/>
              <a:t>8</a:t>
            </a:r>
            <a:r>
              <a:rPr lang="ko-KR" altLang="en-US" sz="1600" dirty="0"/>
              <a:t>개로 이들을 모두 포함하는 볼록 다각형 중에서</a:t>
            </a:r>
            <a:br>
              <a:rPr lang="en-US" altLang="ko-KR" sz="1600" dirty="0"/>
            </a:br>
            <a:r>
              <a:rPr lang="ko-KR" altLang="en-US" sz="1600" dirty="0"/>
              <a:t>크기가 최소가 되는 다각형은 우측의 그림이 유일 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볼록 껍질 알고리즘은 임의의 시작점으로부터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CCW</a:t>
            </a:r>
            <a:r>
              <a:rPr lang="ko-KR" altLang="en-US" sz="1600" dirty="0"/>
              <a:t>를 활용해서 각도 정렬을 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시계 방향 또는 반시계 방향으로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두 가지 규칙을 가지고 정렬된 배열을 탐색합니다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스택에 두 값을 넣고</a:t>
            </a:r>
            <a:r>
              <a:rPr lang="en-US" altLang="ko-KR" sz="1600" dirty="0"/>
              <a:t>, </a:t>
            </a:r>
            <a:r>
              <a:rPr lang="ko-KR" altLang="en-US" sz="1600" dirty="0"/>
              <a:t>아래 내용이 성립 할 때마다 스택에 </a:t>
            </a:r>
            <a:r>
              <a:rPr lang="en-US" altLang="ko-KR" sz="1600" dirty="0"/>
              <a:t>push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스택의 맨 위 두 값을 직선으로 다음 배열 값을 </a:t>
            </a:r>
            <a:r>
              <a:rPr lang="en-US" altLang="ko-KR" sz="1600" dirty="0"/>
              <a:t>CCW</a:t>
            </a:r>
            <a:r>
              <a:rPr lang="ko-KR" altLang="en-US" sz="1600" dirty="0"/>
              <a:t>해서 반시계 방향인지 시계 방향인지 확인하여</a:t>
            </a:r>
            <a:br>
              <a:rPr lang="en-US" altLang="ko-KR" sz="1600" dirty="0"/>
            </a:br>
            <a:r>
              <a:rPr lang="ko-KR" altLang="en-US" sz="1600" dirty="0"/>
              <a:t>역 방향이면</a:t>
            </a:r>
            <a:r>
              <a:rPr lang="en-US" altLang="ko-KR" sz="1600" dirty="0"/>
              <a:t>, </a:t>
            </a:r>
            <a:r>
              <a:rPr lang="ko-KR" altLang="en-US" sz="1600" dirty="0"/>
              <a:t>스택을 빼고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값을 넣습니다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순방향이면</a:t>
            </a:r>
            <a:r>
              <a:rPr lang="en-US" altLang="ko-KR" sz="1600" dirty="0"/>
              <a:t>, </a:t>
            </a:r>
            <a:r>
              <a:rPr lang="ko-KR" altLang="en-US" sz="1600" dirty="0"/>
              <a:t>빼지 않고 해당 값을 바로 넣습니다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만약</a:t>
            </a:r>
            <a:r>
              <a:rPr lang="en-US" altLang="ko-KR" sz="1600" dirty="0"/>
              <a:t>,</a:t>
            </a:r>
            <a:r>
              <a:rPr lang="ko-KR" altLang="en-US" sz="1600" dirty="0"/>
              <a:t> 반시계로 둘러싸는 경우 시계 방향에 나타나면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역방향으로 볼록 다각형 조건에 맞지 않게 됩니다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모든 점이 동작하고 나면</a:t>
            </a:r>
            <a:r>
              <a:rPr lang="en-US" altLang="ko-KR" sz="1600" dirty="0"/>
              <a:t>, </a:t>
            </a:r>
            <a:r>
              <a:rPr lang="ko-KR" altLang="en-US" sz="1600" dirty="0"/>
              <a:t>다각형을 이루는 점의 개수나</a:t>
            </a:r>
            <a:r>
              <a:rPr lang="en-US" altLang="ko-KR" sz="1600" dirty="0"/>
              <a:t>, </a:t>
            </a:r>
            <a:r>
              <a:rPr lang="ko-KR" altLang="en-US" sz="1600" dirty="0"/>
              <a:t>넓이를 구할 수 있을 것입니다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 descr="Crocus">
            <a:extLst>
              <a:ext uri="{FF2B5EF4-FFF2-40B4-BE49-F238E27FC236}">
                <a16:creationId xmlns:a16="http://schemas.microsoft.com/office/drawing/2014/main" id="{78D8B057-8042-F522-8399-B24D703B5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68" y="2500175"/>
            <a:ext cx="3445868" cy="246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8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2F9E-0F5F-DCED-7ECD-A35D1643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Graham's Scan Algorithm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2041DE-F4CC-DE0F-4E68-67D65DB88A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8291" y="1933501"/>
            <a:ext cx="4213196" cy="4425417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D0421A-0BF3-68E3-928B-3F3FFA85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243" y="1933502"/>
            <a:ext cx="2542048" cy="4053348"/>
          </a:xfrm>
        </p:spPr>
        <p:txBody>
          <a:bodyPr/>
          <a:lstStyle/>
          <a:p>
            <a:r>
              <a:rPr lang="en-US" altLang="ko-KR" sz="1400" dirty="0"/>
              <a:t>sort</a:t>
            </a:r>
            <a:r>
              <a:rPr lang="ko-KR" altLang="en-US" sz="1400" dirty="0"/>
              <a:t>를 반시계 방향 각도로 정렬하는데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CCW</a:t>
            </a:r>
            <a:r>
              <a:rPr lang="ko-KR" altLang="en-US" sz="1400" dirty="0"/>
              <a:t>의 알고리즘을</a:t>
            </a:r>
            <a:br>
              <a:rPr lang="en-US" altLang="ko-KR" sz="1400" dirty="0"/>
            </a:br>
            <a:r>
              <a:rPr lang="ko-KR" altLang="en-US" sz="1400" dirty="0"/>
              <a:t>일부분 적용했습니다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첫 시작점은</a:t>
            </a:r>
            <a:r>
              <a:rPr lang="en-US" altLang="ko-KR" sz="1400" dirty="0"/>
              <a:t> y</a:t>
            </a:r>
            <a:r>
              <a:rPr lang="ko-KR" altLang="en-US" sz="1400" dirty="0"/>
              <a:t>가 최소이거나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y</a:t>
            </a:r>
            <a:r>
              <a:rPr lang="ko-KR" altLang="en-US" sz="1400" dirty="0"/>
              <a:t>가 같으면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x</a:t>
            </a:r>
            <a:r>
              <a:rPr lang="ko-KR" altLang="en-US" sz="1400" dirty="0"/>
              <a:t>가 최소인 점을 선택했고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이를 토대로 정렬을</a:t>
            </a:r>
            <a:br>
              <a:rPr lang="en-US" altLang="ko-KR" sz="1400" dirty="0"/>
            </a:br>
            <a:r>
              <a:rPr lang="ko-KR" altLang="en-US" sz="1400" dirty="0"/>
              <a:t>수행해야 하지만</a:t>
            </a:r>
            <a:br>
              <a:rPr lang="en-US" altLang="ko-KR" sz="1400" dirty="0"/>
            </a:br>
            <a:r>
              <a:rPr lang="ko-KR" altLang="en-US" sz="1400" dirty="0"/>
              <a:t>언어의 한계</a:t>
            </a:r>
            <a:r>
              <a:rPr lang="en-US" altLang="ko-KR" sz="1400" dirty="0"/>
              <a:t>(</a:t>
            </a:r>
            <a:r>
              <a:rPr lang="ko-KR" altLang="en-US" sz="1400" dirty="0"/>
              <a:t>참조 문제</a:t>
            </a:r>
            <a:r>
              <a:rPr lang="en-US" altLang="ko-KR" sz="1400" dirty="0"/>
              <a:t>)</a:t>
            </a:r>
            <a:r>
              <a:rPr lang="ko-KR" altLang="en-US" sz="1400" dirty="0"/>
              <a:t>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시작점을 </a:t>
            </a:r>
            <a:r>
              <a:rPr lang="en-US" altLang="ko-KR" sz="1400" dirty="0"/>
              <a:t>0, 0</a:t>
            </a:r>
            <a:r>
              <a:rPr lang="ko-KR" altLang="en-US" sz="1400" dirty="0"/>
              <a:t>기준으로</a:t>
            </a:r>
            <a:br>
              <a:rPr lang="en-US" altLang="ko-KR" sz="1400" dirty="0"/>
            </a:br>
            <a:r>
              <a:rPr lang="ko-KR" altLang="en-US" sz="1400" dirty="0"/>
              <a:t>모든 점을 평행이동한 후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0,0 </a:t>
            </a:r>
            <a:r>
              <a:rPr lang="ko-KR" altLang="en-US" sz="1400" dirty="0"/>
              <a:t>기준으로</a:t>
            </a:r>
            <a:br>
              <a:rPr lang="en-US" altLang="ko-KR" sz="1400" dirty="0"/>
            </a:br>
            <a:r>
              <a:rPr lang="ko-KR" altLang="en-US" sz="1400" dirty="0"/>
              <a:t>정렬을 시도합니다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4D6D98-D911-D959-C5E2-69507956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87" y="1933501"/>
            <a:ext cx="5164030" cy="4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2A87D-0E20-0A13-4C84-7433529F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/>
              <a:t>Discrete Fourier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1CB6D-2DE4-426B-77A4-14A272E8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4064"/>
          </a:xfrm>
        </p:spPr>
        <p:txBody>
          <a:bodyPr/>
          <a:lstStyle/>
          <a:p>
            <a:r>
              <a:rPr lang="ko-KR" altLang="en-US" sz="1400" dirty="0"/>
              <a:t>이산 푸리에 변환</a:t>
            </a:r>
            <a:r>
              <a:rPr lang="en-US" altLang="ko-KR" sz="1400" dirty="0"/>
              <a:t>(Discrete Fourier Transform, DFT)</a:t>
            </a:r>
            <a:r>
              <a:rPr lang="ko-KR" altLang="en-US" sz="1400" dirty="0"/>
              <a:t>은 연속 푸리에 변환을 이산 대수에서 적용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이산적인 값을 푸리에 변환 하기 위해서 사용하는 변환 기법을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컴퓨터에서는 디지털 값을 사용하기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수학이나</a:t>
            </a:r>
            <a:r>
              <a:rPr lang="en-US" altLang="ko-KR" sz="1400" dirty="0"/>
              <a:t>, </a:t>
            </a:r>
            <a:r>
              <a:rPr lang="ko-KR" altLang="en-US" sz="1400" dirty="0"/>
              <a:t>아날로그 전기신호처럼 연속함수로 표현 할 수 없어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이산 푸리에 변환을 사용합니다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아날로그 방식에서는 보다 정확한 연속 푸리에 변환을 사용합니다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이산 푸리에 변환의 과정은 다음과 같습니다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예시는 </a:t>
            </a:r>
            <a:r>
              <a:rPr lang="en-US" altLang="ko-KR" sz="1400" dirty="0"/>
              <a:t>n = 4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 err="1"/>
              <a:t>회전자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W_n</a:t>
            </a:r>
            <a:r>
              <a:rPr lang="ko-KR" altLang="en-US" sz="1400" dirty="0"/>
              <a:t>을</a:t>
            </a:r>
            <a:r>
              <a:rPr lang="en-US" altLang="ko-KR" sz="1400" dirty="0"/>
              <a:t>	              </a:t>
            </a:r>
            <a:r>
              <a:rPr lang="ko-KR" altLang="en-US" sz="1400" dirty="0"/>
              <a:t>로 정의할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변환 할 </a:t>
            </a:r>
            <a:r>
              <a:rPr lang="en-US" altLang="ko-KR" sz="1400" dirty="0"/>
              <a:t>[x_0, x_1, x_2, x_3]</a:t>
            </a:r>
            <a:r>
              <a:rPr lang="ko-KR" altLang="en-US" sz="1400" dirty="0"/>
              <a:t>을 받아 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list x</a:t>
            </a:r>
            <a:r>
              <a:rPr lang="ko-KR" altLang="en-US" sz="1400" dirty="0"/>
              <a:t>를 </a:t>
            </a:r>
            <a:r>
              <a:rPr lang="en-US" altLang="ko-KR" sz="1400" dirty="0"/>
              <a:t>(</a:t>
            </a:r>
            <a:r>
              <a:rPr lang="ko-KR" altLang="en-US" sz="1400" dirty="0"/>
              <a:t>푸리에</a:t>
            </a:r>
            <a:r>
              <a:rPr lang="en-US" altLang="ko-KR" sz="1400" dirty="0"/>
              <a:t>)</a:t>
            </a:r>
            <a:r>
              <a:rPr lang="ko-KR" altLang="en-US" sz="1400" dirty="0"/>
              <a:t>변환한 결과 </a:t>
            </a:r>
            <a:r>
              <a:rPr lang="en-US" altLang="ko-KR" sz="1400" dirty="0"/>
              <a:t>list</a:t>
            </a:r>
            <a:r>
              <a:rPr lang="ko-KR" altLang="en-US" sz="1400" dirty="0"/>
              <a:t> </a:t>
            </a:r>
            <a:r>
              <a:rPr lang="en-US" altLang="ko-KR" sz="1400" dirty="0"/>
              <a:t>f</a:t>
            </a:r>
            <a:r>
              <a:rPr lang="ko-KR" altLang="en-US" sz="1400" dirty="0"/>
              <a:t>를</a:t>
            </a:r>
            <a:r>
              <a:rPr lang="en-US" altLang="ko-KR" sz="1400" dirty="0"/>
              <a:t>			 </a:t>
            </a:r>
            <a:r>
              <a:rPr lang="ko-KR" altLang="en-US" sz="1400" dirty="0"/>
              <a:t>로 식을 구하여 변환합니다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이산 푸리에 변환을 역 변환 하는 것을 </a:t>
            </a:r>
            <a:r>
              <a:rPr lang="en-US" altLang="ko-KR" sz="1400" dirty="0"/>
              <a:t>IDFT(Inverse Discrete Fourier Transform)</a:t>
            </a:r>
            <a:r>
              <a:rPr lang="ko-KR" altLang="en-US" sz="1400" dirty="0"/>
              <a:t>라고 표현합니다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역 변환 할 때는 푸리에 변환의 역 과정으로 부호가 반대인 </a:t>
            </a:r>
            <a:r>
              <a:rPr lang="en-US" altLang="ko-KR" sz="1400" dirty="0" err="1"/>
              <a:t>W_n</a:t>
            </a:r>
            <a:r>
              <a:rPr lang="ko-KR" altLang="en-US" sz="1400" dirty="0"/>
              <a:t>와 </a:t>
            </a:r>
            <a:r>
              <a:rPr lang="en-US" altLang="ko-KR" sz="1400" dirty="0"/>
              <a:t>1/N</a:t>
            </a:r>
            <a:r>
              <a:rPr lang="ko-KR" altLang="en-US" sz="1400" dirty="0"/>
              <a:t>인 </a:t>
            </a:r>
            <a:r>
              <a:rPr lang="en-US" altLang="ko-KR" sz="1400" dirty="0"/>
              <a:t>Bias</a:t>
            </a:r>
            <a:r>
              <a:rPr lang="ko-KR" altLang="en-US" sz="1400" dirty="0"/>
              <a:t>를 곱해줘야</a:t>
            </a:r>
            <a:br>
              <a:rPr lang="en-US" altLang="ko-KR" sz="1400" dirty="0"/>
            </a:br>
            <a:r>
              <a:rPr lang="ko-KR" altLang="en-US" sz="1400" dirty="0"/>
              <a:t>정상적으로 역 변환이 이루어 집니다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좌측의 그림은 </a:t>
            </a:r>
            <a:r>
              <a:rPr lang="en-US" altLang="ko-KR" sz="1400" dirty="0"/>
              <a:t>DFT </a:t>
            </a:r>
            <a:r>
              <a:rPr lang="ko-KR" altLang="en-US" sz="1400" dirty="0"/>
              <a:t>수식</a:t>
            </a:r>
            <a:r>
              <a:rPr lang="en-US" altLang="ko-KR" sz="1400" dirty="0"/>
              <a:t>, </a:t>
            </a:r>
            <a:r>
              <a:rPr lang="ko-KR" altLang="en-US" sz="1400" dirty="0"/>
              <a:t>우측의 그림은 </a:t>
            </a:r>
            <a:r>
              <a:rPr lang="en-US" altLang="ko-KR" sz="1400" dirty="0"/>
              <a:t>IDFT </a:t>
            </a:r>
            <a:r>
              <a:rPr lang="ko-KR" altLang="en-US" sz="1400" dirty="0"/>
              <a:t>수식 차이가 눈에 보이죠</a:t>
            </a:r>
            <a:r>
              <a:rPr lang="en-US" altLang="ko-KR" sz="1400" dirty="0"/>
              <a:t>?)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A3B3E-9173-457B-BD69-99053DAB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59" y="3761802"/>
            <a:ext cx="1066238" cy="286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A29AE7-E92E-E14D-312F-9DBEB2AD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46" y="4047866"/>
            <a:ext cx="2461957" cy="846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C254BD-5EF9-AA47-4BCF-5D6E3C73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801" y="5669664"/>
            <a:ext cx="3690353" cy="635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604198-3AD9-2D44-29FF-E960EE7F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675" y="5630798"/>
            <a:ext cx="4205235" cy="7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0A25-BBF8-EC37-D1D8-8809220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Fast</a:t>
            </a:r>
            <a:r>
              <a:rPr lang="en-US" altLang="ko-KR" sz="4800" dirty="0"/>
              <a:t> Fourier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7A026-F649-D7CF-112E-C1CA3299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865267" cy="4280242"/>
          </a:xfrm>
        </p:spPr>
        <p:txBody>
          <a:bodyPr/>
          <a:lstStyle/>
          <a:p>
            <a:r>
              <a:rPr lang="ko-KR" altLang="en-US" sz="1400" dirty="0"/>
              <a:t>기존의 이산 푸리에 변환은 </a:t>
            </a:r>
            <a:r>
              <a:rPr lang="en-US" altLang="ko-KR" sz="1400" dirty="0" err="1"/>
              <a:t>w_matrix</a:t>
            </a:r>
            <a:r>
              <a:rPr lang="ko-KR" altLang="en-US" sz="1400" dirty="0"/>
              <a:t>가 </a:t>
            </a:r>
            <a:r>
              <a:rPr lang="en-US" altLang="ko-KR" sz="1400" dirty="0"/>
              <a:t>N^2 </a:t>
            </a:r>
            <a:r>
              <a:rPr lang="ko-KR" altLang="en-US" sz="1400" dirty="0"/>
              <a:t>스케일로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값이 나올 때는</a:t>
            </a:r>
            <a:r>
              <a:rPr lang="en-US" altLang="ko-KR" sz="1400" dirty="0"/>
              <a:t> </a:t>
            </a:r>
            <a:r>
              <a:rPr lang="ko-KR" altLang="en-US" sz="1400" dirty="0"/>
              <a:t>이미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N^2 </a:t>
            </a:r>
            <a:r>
              <a:rPr lang="ko-KR" altLang="en-US" sz="1400" dirty="0"/>
              <a:t>곱셈 및 덧셈을 하여 값을 구하기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굳이 변환해서 사용할 메리트가 떨어지는 편입니다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고속 푸리에 변환</a:t>
            </a:r>
            <a:r>
              <a:rPr lang="en-US" altLang="ko-KR" sz="1400" dirty="0"/>
              <a:t>(Fast Fourier Transform, FFT)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w_matrix</a:t>
            </a:r>
            <a:r>
              <a:rPr lang="ko-KR" altLang="en-US" sz="1400" dirty="0"/>
              <a:t>를 분할정복으로 </a:t>
            </a:r>
            <a:r>
              <a:rPr lang="en-US" altLang="ko-KR" sz="1400" dirty="0"/>
              <a:t>N^2</a:t>
            </a:r>
            <a:r>
              <a:rPr lang="ko-KR" altLang="en-US" sz="1400" dirty="0"/>
              <a:t>스케일을 선형</a:t>
            </a:r>
            <a:r>
              <a:rPr lang="en-US" altLang="ko-KR" sz="1400" dirty="0"/>
              <a:t>(N)</a:t>
            </a:r>
            <a:r>
              <a:rPr lang="ko-KR" altLang="en-US" sz="1400" dirty="0"/>
              <a:t>스케일로 변환하되</a:t>
            </a:r>
            <a:br>
              <a:rPr lang="en-US" altLang="ko-KR" sz="1400" dirty="0"/>
            </a:br>
            <a:r>
              <a:rPr lang="ko-KR" altLang="en-US" sz="1400" dirty="0"/>
              <a:t>분할정복 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 </a:t>
            </a:r>
            <a:r>
              <a:rPr lang="ko-KR" altLang="en-US" sz="1400" dirty="0"/>
              <a:t>방식으로 계산하여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 err="1"/>
              <a:t>NlogN</a:t>
            </a:r>
            <a:r>
              <a:rPr lang="ko-KR" altLang="en-US" sz="1400" dirty="0"/>
              <a:t>의 계산으로 값을 구하는 것을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좌측의 기존의 식에서</a:t>
            </a:r>
            <a:r>
              <a:rPr lang="en-US" altLang="ko-KR" sz="1400" dirty="0"/>
              <a:t>, </a:t>
            </a:r>
            <a:r>
              <a:rPr lang="ko-KR" altLang="en-US" sz="1400" dirty="0"/>
              <a:t>중간의 식으로 재 정의 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우측의 식을 물리적으로 분할하여 계산할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이는 분할정복으로 풀 수 있다는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아래 항은 또한 반드시 음수의 곱으로 변환 가능 하기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최종적으로 우측의 식을 얻을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중간과 좌측항을 비교 해보면</a:t>
            </a:r>
            <a:r>
              <a:rPr lang="en-US" altLang="ko-KR" sz="1400" dirty="0"/>
              <a:t>, [x]</a:t>
            </a:r>
            <a:r>
              <a:rPr lang="ko-KR" altLang="en-US" sz="1400" dirty="0"/>
              <a:t>의 위치가 바뀐 것을 볼 수 있는데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짝수열과 홀수열로 위</a:t>
            </a:r>
            <a:r>
              <a:rPr lang="en-US" altLang="ko-KR" sz="1400" dirty="0"/>
              <a:t>/</a:t>
            </a:r>
            <a:r>
              <a:rPr lang="ko-KR" altLang="en-US" sz="1400" dirty="0"/>
              <a:t>아래를 분할하여 처리해야</a:t>
            </a:r>
            <a:r>
              <a:rPr lang="en-US" altLang="ko-KR" sz="1400" dirty="0"/>
              <a:t> </a:t>
            </a:r>
            <a:r>
              <a:rPr lang="ko-KR" altLang="en-US" sz="1400" dirty="0"/>
              <a:t>정확한 값이 나오기 때문입니다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그래서</a:t>
            </a:r>
            <a:r>
              <a:rPr lang="en-US" altLang="ko-KR" sz="1400" dirty="0"/>
              <a:t>, </a:t>
            </a:r>
            <a:r>
              <a:rPr lang="ko-KR" altLang="en-US" sz="1400" dirty="0"/>
              <a:t>위의 </a:t>
            </a:r>
            <a:r>
              <a:rPr lang="ko-KR" altLang="en-US" sz="1400" dirty="0" err="1"/>
              <a:t>짝수열</a:t>
            </a:r>
            <a:r>
              <a:rPr lang="en-US" altLang="ko-KR" sz="1400" dirty="0"/>
              <a:t>		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O_k</a:t>
            </a:r>
            <a:r>
              <a:rPr lang="ko-KR" altLang="en-US" sz="1400" dirty="0"/>
              <a:t>라고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아래 </a:t>
            </a:r>
            <a:r>
              <a:rPr lang="ko-KR" altLang="en-US" sz="1400" dirty="0" err="1"/>
              <a:t>홀수열</a:t>
            </a:r>
            <a:r>
              <a:rPr lang="en-US" altLang="ko-KR" sz="1400" dirty="0"/>
              <a:t>	            </a:t>
            </a:r>
            <a:r>
              <a:rPr lang="ko-KR" altLang="en-US" sz="1400" dirty="0"/>
              <a:t>을</a:t>
            </a:r>
            <a:r>
              <a:rPr lang="en-US" altLang="ko-KR" sz="1400" dirty="0" err="1"/>
              <a:t>E_k</a:t>
            </a:r>
            <a:r>
              <a:rPr lang="ko-KR" altLang="en-US" sz="1400" dirty="0"/>
              <a:t>라고 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위와 같은 점화식을 얻을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B6B7C-F1C9-9D45-245F-72134FF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24" y="3590861"/>
            <a:ext cx="2977047" cy="1036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5A338E-2C0A-5639-0DF2-D88A1946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63" y="3588206"/>
            <a:ext cx="2977047" cy="1039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DD538-0C23-CFE3-765D-F3ED4F86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73" y="3596067"/>
            <a:ext cx="3825292" cy="1031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16B1AD-E161-44E7-C0E8-16DC1363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445" y="5252908"/>
            <a:ext cx="3730102" cy="5104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529FB5-3038-21C5-AFB8-47F76ECA9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230" y="5772006"/>
            <a:ext cx="959395" cy="4304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6F452B-2EE0-512C-3E85-B0F007FB9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23" y="5772006"/>
            <a:ext cx="981283" cy="4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5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CDF83-3A36-B190-4B00-586FB6A1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Fast</a:t>
            </a:r>
            <a:r>
              <a:rPr lang="en-US" altLang="ko-KR" sz="4800" dirty="0"/>
              <a:t> Fourier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C184E-B934-F8A7-67BF-E5FEA078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68" y="2001795"/>
            <a:ext cx="1848991" cy="4378457"/>
          </a:xfrm>
        </p:spPr>
        <p:txBody>
          <a:bodyPr/>
          <a:lstStyle/>
          <a:p>
            <a:r>
              <a:rPr lang="ko-KR" altLang="en-US" sz="1400" dirty="0"/>
              <a:t>이전의 예시는</a:t>
            </a:r>
            <a:br>
              <a:rPr lang="en-US" altLang="ko-KR" sz="1400" dirty="0"/>
            </a:b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4</a:t>
            </a:r>
            <a:r>
              <a:rPr lang="ko-KR" altLang="en-US" sz="1400" dirty="0"/>
              <a:t>인 경우이고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8</a:t>
            </a:r>
            <a:r>
              <a:rPr lang="ko-KR" altLang="en-US" sz="1400" dirty="0"/>
              <a:t>인경우는 다음 그림과 같습니다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아래 점화식은</a:t>
            </a:r>
            <a:br>
              <a:rPr lang="en-US" altLang="ko-KR" sz="1400" dirty="0"/>
            </a:br>
            <a:r>
              <a:rPr lang="ko-KR" altLang="en-US" sz="1400" dirty="0"/>
              <a:t>실제로는  구현하기</a:t>
            </a:r>
            <a:br>
              <a:rPr lang="en-US" altLang="ko-KR" sz="1400" dirty="0"/>
            </a:br>
            <a:r>
              <a:rPr lang="ko-KR" altLang="en-US" sz="1400" dirty="0"/>
              <a:t>힘든 방식으로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보다 쉬운 방식인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PE</a:t>
            </a:r>
            <a:r>
              <a:rPr lang="ko-KR" altLang="en-US" sz="1400" dirty="0"/>
              <a:t>와 </a:t>
            </a:r>
            <a:r>
              <a:rPr lang="en-US" altLang="ko-KR" sz="1400" dirty="0"/>
              <a:t>PO</a:t>
            </a:r>
            <a:r>
              <a:rPr lang="ko-KR" altLang="en-US" sz="1400" dirty="0"/>
              <a:t>를 두고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P</a:t>
            </a:r>
            <a:r>
              <a:rPr lang="ko-KR" altLang="en-US" sz="1400" dirty="0"/>
              <a:t>전체를 짝수 값과</a:t>
            </a:r>
            <a:br>
              <a:rPr lang="en-US" altLang="ko-KR" sz="1400" dirty="0"/>
            </a:br>
            <a:r>
              <a:rPr lang="ko-KR" altLang="en-US" sz="1400" dirty="0"/>
              <a:t>홀수 값을 분할하여 저장하고</a:t>
            </a:r>
            <a:r>
              <a:rPr lang="en-US" altLang="ko-KR" sz="1400" dirty="0"/>
              <a:t>,</a:t>
            </a:r>
            <a:r>
              <a:rPr lang="ko-KR" altLang="en-US" sz="1400" dirty="0"/>
              <a:t> 분할정복을 수행합니다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C3E57D-33D5-968C-3696-98ADF989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59" y="1921348"/>
            <a:ext cx="8497321" cy="44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2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8A0B-15CB-2D90-1F24-E96A1985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61764" cy="1450757"/>
          </a:xfrm>
        </p:spPr>
        <p:txBody>
          <a:bodyPr/>
          <a:lstStyle/>
          <a:p>
            <a:pPr algn="ctr"/>
            <a:r>
              <a:rPr lang="en-US" altLang="ko-KR" dirty="0"/>
              <a:t>Cooley-Tukey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FCADCD9-D464-3A7E-BE3C-22EF47AD7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61387" y="1891953"/>
            <a:ext cx="4553483" cy="496604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5971E-598A-31B7-373A-CD744444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075" y="1922843"/>
            <a:ext cx="3256312" cy="4477957"/>
          </a:xfrm>
        </p:spPr>
        <p:txBody>
          <a:bodyPr/>
          <a:lstStyle/>
          <a:p>
            <a:r>
              <a:rPr lang="en-US" altLang="ko-KR" sz="1400" dirty="0"/>
              <a:t>FFT</a:t>
            </a:r>
            <a:r>
              <a:rPr lang="ko-KR" altLang="en-US" sz="1400" dirty="0"/>
              <a:t>는 다항식 곱셈에 유리한데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다항식 곱셈을 하는 방법은</a:t>
            </a:r>
            <a:endParaRPr lang="en-US" altLang="ko-KR" sz="1400" dirty="0"/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곱할 두 대상</a:t>
            </a:r>
            <a:r>
              <a:rPr lang="en-US" altLang="ko-KR" sz="1400" dirty="0"/>
              <a:t>(</a:t>
            </a:r>
            <a:r>
              <a:rPr lang="ko-KR" altLang="en-US" sz="1400" dirty="0"/>
              <a:t>다항식</a:t>
            </a:r>
            <a:r>
              <a:rPr lang="en-US" altLang="ko-KR" sz="1400" dirty="0"/>
              <a:t>) </a:t>
            </a:r>
            <a:r>
              <a:rPr lang="ko-KR" altLang="en-US" sz="1400" dirty="0"/>
              <a:t>모두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푸리에 변환을 수행합니다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변환된 두 복소수 리스트를 내적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DotProduct</a:t>
            </a:r>
            <a:r>
              <a:rPr lang="en-US" altLang="ko-KR" sz="1400" dirty="0"/>
              <a:t>)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내적 한 결과를</a:t>
            </a:r>
            <a:br>
              <a:rPr lang="en-US" altLang="ko-KR" sz="1400" dirty="0"/>
            </a:br>
            <a:r>
              <a:rPr lang="ko-KR" altLang="en-US" sz="1400" dirty="0"/>
              <a:t>역 푸리에 변환을 수행하여</a:t>
            </a:r>
            <a:br>
              <a:rPr lang="en-US" altLang="ko-KR" sz="1400" dirty="0"/>
            </a:br>
            <a:r>
              <a:rPr lang="ko-KR" altLang="en-US" sz="1400" dirty="0"/>
              <a:t>다항식으로 변환합니다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이때의 다항식은 곱이 이루어진 다항식이 되는 구조입니다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우측 문제는 큰 수 곱셈으로</a:t>
            </a:r>
            <a:br>
              <a:rPr lang="en-US" altLang="ko-KR" sz="1400" dirty="0"/>
            </a:br>
            <a:r>
              <a:rPr lang="ko-KR" altLang="en-US" sz="1400" dirty="0"/>
              <a:t>다항식의 </a:t>
            </a:r>
            <a:r>
              <a:rPr lang="en-US" altLang="ko-KR" sz="1400" dirty="0"/>
              <a:t>x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문제라고 봐도 무방합니다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복잡도는 </a:t>
            </a:r>
            <a:r>
              <a:rPr lang="en-US" altLang="ko-KR" sz="1400" dirty="0"/>
              <a:t>O(N + 3NlogN)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030540-D7D3-72CA-177B-B0C50450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870" y="0"/>
            <a:ext cx="397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8148F5BC-78E4-D924-4517-62628929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8" r="1851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err="1"/>
              <a:t>TreeDP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Network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bipartite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Convex hull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Fourier Transform</a:t>
            </a:r>
            <a:endParaRPr lang="ko-KR" alt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A6A7C-127C-C447-FCC0-940DC890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TreeDP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51C27-D571-882D-4C46-2ECA6199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46610"/>
          </a:xfrm>
        </p:spPr>
        <p:txBody>
          <a:bodyPr/>
          <a:lstStyle/>
          <a:p>
            <a:r>
              <a:rPr lang="en-US" altLang="ko-KR" sz="1600" dirty="0"/>
              <a:t>Tree</a:t>
            </a:r>
            <a:r>
              <a:rPr lang="ko-KR" altLang="en-US" sz="1600" dirty="0"/>
              <a:t> 및 </a:t>
            </a:r>
            <a:r>
              <a:rPr lang="en-US" altLang="ko-KR" sz="1600" dirty="0"/>
              <a:t>Graph </a:t>
            </a:r>
            <a:r>
              <a:rPr lang="ko-KR" altLang="en-US" sz="1600" dirty="0"/>
              <a:t>자료구조에서도 역시 특정 조건의 값을 찾으려고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무차별 대입</a:t>
            </a:r>
            <a:r>
              <a:rPr lang="en-US" altLang="ko-KR" sz="1600" dirty="0"/>
              <a:t>(Brute Force)</a:t>
            </a:r>
            <a:r>
              <a:rPr lang="ko-KR" altLang="en-US" sz="1600" dirty="0"/>
              <a:t>보다는</a:t>
            </a:r>
            <a:br>
              <a:rPr lang="en-US" altLang="ko-KR" sz="1600" dirty="0"/>
            </a:br>
            <a:r>
              <a:rPr lang="ko-KR" altLang="en-US" sz="1600" dirty="0"/>
              <a:t>백트래킹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그리디</a:t>
            </a:r>
            <a:r>
              <a:rPr lang="en-US" altLang="ko-KR" sz="1600" dirty="0"/>
              <a:t>, DP</a:t>
            </a:r>
            <a:r>
              <a:rPr lang="ko-KR" altLang="en-US" sz="1600" dirty="0"/>
              <a:t>나 분할 정복을 사용한다면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보다 더 효율적으로 구할 수 있는 부분도 존재 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트리에서 동적 계획법은 기존의 선형 자료구조나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마스킹이</a:t>
            </a:r>
            <a:r>
              <a:rPr lang="ko-KR" altLang="en-US" sz="1600" dirty="0"/>
              <a:t> 된 자료구조에서 동적계획법을 진행한 것과 달리 트리의 순회나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그래프의 순회를 기반으로 </a:t>
            </a:r>
            <a:r>
              <a:rPr lang="en-US" altLang="ko-KR" sz="1600" dirty="0"/>
              <a:t>DP</a:t>
            </a:r>
            <a:r>
              <a:rPr lang="ko-KR" altLang="en-US" sz="1600" dirty="0"/>
              <a:t>를 수행하는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이미 </a:t>
            </a:r>
            <a:r>
              <a:rPr lang="en-US" altLang="ko-KR" sz="1600" dirty="0"/>
              <a:t>DP</a:t>
            </a:r>
            <a:r>
              <a:rPr lang="ko-KR" altLang="en-US" sz="1600" dirty="0"/>
              <a:t>도 배우고 </a:t>
            </a:r>
            <a:r>
              <a:rPr lang="en-US" altLang="ko-KR" sz="1600" dirty="0"/>
              <a:t>Tree</a:t>
            </a:r>
            <a:r>
              <a:rPr lang="ko-KR" altLang="en-US" sz="1600" dirty="0"/>
              <a:t>도 배운 입장에서 해당문제는 이전보다는 수월하게 풀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결국 </a:t>
            </a:r>
            <a:r>
              <a:rPr lang="en-US" altLang="ko-KR" sz="1600" dirty="0"/>
              <a:t>DP</a:t>
            </a:r>
            <a:r>
              <a:rPr lang="ko-KR" altLang="en-US" sz="1600" dirty="0"/>
              <a:t>는 점화식이 핵심이고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트리에서도 현재 노드와 다음 노드의 관계 등등의 형태로 점화식이 사용되기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트리에서 동작하는 점화식이 중요하다고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 페이지 예제코드는 추이 관계 성립하지 않는 그래프</a:t>
            </a:r>
            <a:r>
              <a:rPr lang="en-US" altLang="ko-KR" sz="1600" dirty="0"/>
              <a:t>(</a:t>
            </a:r>
            <a:r>
              <a:rPr lang="ko-KR" altLang="en-US" sz="1600" dirty="0"/>
              <a:t>무 방향 트리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정점 개수</a:t>
            </a:r>
            <a:r>
              <a:rPr lang="en-US" altLang="ko-KR" sz="1600" dirty="0"/>
              <a:t>N, </a:t>
            </a:r>
            <a:r>
              <a:rPr lang="ko-KR" altLang="en-US" sz="1600" dirty="0"/>
              <a:t>루트</a:t>
            </a:r>
            <a:r>
              <a:rPr lang="en-US" altLang="ko-KR" sz="1600" dirty="0"/>
              <a:t>R,</a:t>
            </a:r>
            <a:br>
              <a:rPr lang="en-US" altLang="ko-KR" sz="1600" dirty="0"/>
            </a:br>
            <a:r>
              <a:rPr lang="ko-KR" altLang="en-US" sz="1600" dirty="0"/>
              <a:t>쿼리 개수</a:t>
            </a:r>
            <a:r>
              <a:rPr lang="en-US" altLang="ko-KR" sz="1600" dirty="0"/>
              <a:t>Q</a:t>
            </a:r>
            <a:r>
              <a:rPr lang="ko-KR" altLang="en-US" sz="1600" dirty="0"/>
              <a:t>가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정점의 번호가 주어지면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정점의 자신을 포함한 모든 하위 정점의 개수를 출력하는 문제입니다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70516-7E16-446B-B074-49C6DB58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TreeDP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F2C954-50AD-75DC-85DE-BA245D8A04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5271" y="1985852"/>
            <a:ext cx="4388894" cy="3062994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5E8A0E3-4283-6800-6870-4C928123C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653" y="2015591"/>
            <a:ext cx="2900617" cy="4085061"/>
          </a:xfrm>
        </p:spPr>
        <p:txBody>
          <a:bodyPr/>
          <a:lstStyle/>
          <a:p>
            <a:r>
              <a:rPr lang="ko-KR" altLang="en-US" sz="1600" dirty="0"/>
              <a:t>쿼리와 정점을 합해서 복잡도를 계산하면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상당히 오래</a:t>
            </a:r>
            <a:r>
              <a:rPr lang="en-US" altLang="ko-KR" sz="1600" dirty="0"/>
              <a:t> </a:t>
            </a:r>
            <a:r>
              <a:rPr lang="ko-KR" altLang="en-US" sz="1600" dirty="0"/>
              <a:t>걸리기 때문에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매번 쿼리를 처리하는 것이 아니라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모든 정점의 각 하위 노드를</a:t>
            </a:r>
            <a:br>
              <a:rPr lang="en-US" altLang="ko-KR" sz="1600" dirty="0"/>
            </a:br>
            <a:r>
              <a:rPr lang="ko-KR" altLang="en-US" sz="1600" dirty="0"/>
              <a:t>후위 순회</a:t>
            </a:r>
            <a:r>
              <a:rPr lang="en-US" altLang="ko-KR" sz="1600" dirty="0"/>
              <a:t>(DFS</a:t>
            </a:r>
            <a:r>
              <a:rPr lang="ko-KR" altLang="en-US" sz="1600" dirty="0"/>
              <a:t>응용</a:t>
            </a:r>
            <a:r>
              <a:rPr lang="en-US" altLang="ko-KR" sz="1600" dirty="0"/>
              <a:t>)</a:t>
            </a:r>
            <a:r>
              <a:rPr lang="ko-KR" altLang="en-US" sz="1600" dirty="0"/>
              <a:t>를 하여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DP</a:t>
            </a:r>
            <a:r>
              <a:rPr lang="ko-KR" altLang="en-US" sz="1600" dirty="0"/>
              <a:t>로 값을 빠르게 채워 넣고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매 쿼리마다 배열의 값을 단순히 보여주는 방식으로 진행 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FF0D66-B909-1554-502D-A3E83312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65" y="1985852"/>
            <a:ext cx="3081515" cy="36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EA9DA-E35F-5A45-06DD-8204F0F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04661-A721-6A96-F77E-49BFAD50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6102"/>
          </a:xfrm>
        </p:spPr>
        <p:txBody>
          <a:bodyPr/>
          <a:lstStyle/>
          <a:p>
            <a:r>
              <a:rPr lang="ko-KR" altLang="en-US" sz="1600" dirty="0"/>
              <a:t>네트워크 유량 문제는 어떤 특정 그래프가 존재 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시작노드</a:t>
            </a:r>
            <a:r>
              <a:rPr lang="en-US" altLang="ko-KR" sz="1600" dirty="0"/>
              <a:t>(Source)</a:t>
            </a:r>
            <a:r>
              <a:rPr lang="ko-KR" altLang="en-US" sz="1600" dirty="0"/>
              <a:t>에서 정보가 흘러서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도착노드</a:t>
            </a:r>
            <a:r>
              <a:rPr lang="en-US" altLang="ko-KR" sz="1600" dirty="0"/>
              <a:t>(Sink)</a:t>
            </a:r>
            <a:r>
              <a:rPr lang="ko-KR" altLang="en-US" sz="1600" dirty="0"/>
              <a:t>로 빠지는 유량을 구하거나 이를 응용하는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간선은 용량</a:t>
            </a:r>
            <a:r>
              <a:rPr lang="en-US" altLang="ko-KR" sz="1600" dirty="0"/>
              <a:t>(Capacity)</a:t>
            </a:r>
            <a:r>
              <a:rPr lang="ko-KR" altLang="en-US" sz="1600" dirty="0"/>
              <a:t>를 가지고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해당 간선의 최대 허용 유량을 말하는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유량</a:t>
            </a:r>
            <a:r>
              <a:rPr lang="en-US" altLang="ko-KR" sz="1600" dirty="0"/>
              <a:t>(Flow)</a:t>
            </a:r>
            <a:r>
              <a:rPr lang="ko-KR" altLang="en-US" sz="1600" dirty="0"/>
              <a:t>는 각 간선의 용량을 넘지 않으면서</a:t>
            </a:r>
            <a:r>
              <a:rPr lang="en-US" altLang="ko-KR" sz="1600" dirty="0"/>
              <a:t>, </a:t>
            </a:r>
            <a:r>
              <a:rPr lang="ko-KR" altLang="en-US" sz="1600" dirty="0"/>
              <a:t>도착지점까지의 유량을 계산하는 것이 핵심입니다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보통 유량문제는 최대유량</a:t>
            </a:r>
            <a:r>
              <a:rPr lang="en-US" altLang="ko-KR" sz="1600" dirty="0"/>
              <a:t>(Maximum Flow)</a:t>
            </a:r>
            <a:r>
              <a:rPr lang="ko-KR" altLang="en-US" sz="1600" dirty="0"/>
              <a:t>를 가장 많이 사용하며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알고리즘에서는 </a:t>
            </a:r>
            <a:r>
              <a:rPr lang="en-US" altLang="ko-KR" sz="1600" dirty="0"/>
              <a:t>MCMF(Min-cut Max-flow) </a:t>
            </a:r>
            <a:r>
              <a:rPr lang="ko-KR" altLang="en-US" sz="1600" dirty="0"/>
              <a:t>최소비용 최대 유량 등의</a:t>
            </a:r>
            <a:br>
              <a:rPr lang="en-US" altLang="ko-KR" sz="1600" dirty="0"/>
            </a:br>
            <a:r>
              <a:rPr lang="ko-KR" altLang="en-US" sz="1600" dirty="0"/>
              <a:t>응용 문제를</a:t>
            </a:r>
            <a:r>
              <a:rPr lang="en-US" altLang="ko-KR" sz="1600" dirty="0"/>
              <a:t> </a:t>
            </a:r>
            <a:r>
              <a:rPr lang="ko-KR" altLang="en-US" sz="1600" dirty="0"/>
              <a:t>대회에서 자주 다루는 것을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최대유량문제를 푸는 알고리즘은 다양하지만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크게 포드</a:t>
            </a:r>
            <a:r>
              <a:rPr lang="en-US" altLang="ko-KR" sz="1600" dirty="0"/>
              <a:t>-</a:t>
            </a:r>
            <a:r>
              <a:rPr lang="ko-KR" altLang="en-US" sz="1600" dirty="0" err="1"/>
              <a:t>풀커슨</a:t>
            </a:r>
            <a:r>
              <a:rPr lang="ko-KR" altLang="en-US" sz="1600" dirty="0"/>
              <a:t> 방식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애드먼드</a:t>
            </a:r>
            <a:r>
              <a:rPr lang="en-US" altLang="ko-KR" sz="1600" dirty="0"/>
              <a:t>-</a:t>
            </a:r>
            <a:r>
              <a:rPr lang="ko-KR" altLang="en-US" sz="1600" dirty="0"/>
              <a:t>카프 방식을 자주 사용하는 것 같고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조금 더 효율적인 </a:t>
            </a:r>
            <a:r>
              <a:rPr lang="ko-KR" altLang="en-US" sz="1600" dirty="0" err="1"/>
              <a:t>디닉</a:t>
            </a:r>
            <a:r>
              <a:rPr lang="ko-KR" altLang="en-US" sz="1600" dirty="0"/>
              <a:t> 방식까지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알고리즘에서는 다루는 것을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네트워크 유량의 핵심은 순회마다 가능한 모든 경우에 흐름을 보내어</a:t>
            </a:r>
            <a:br>
              <a:rPr lang="en-US" altLang="ko-KR" sz="1600" dirty="0"/>
            </a:br>
            <a:r>
              <a:rPr lang="ko-KR" altLang="en-US" sz="1600" dirty="0"/>
              <a:t>도착하면</a:t>
            </a:r>
            <a:r>
              <a:rPr lang="en-US" altLang="ko-KR" sz="1600" dirty="0"/>
              <a:t>,</a:t>
            </a:r>
            <a:r>
              <a:rPr lang="ko-KR" altLang="en-US" sz="1600" dirty="0"/>
              <a:t> 그 때 구한 최대 값으로 변경을 수행하는 것입니다</a:t>
            </a:r>
            <a:r>
              <a:rPr lang="en-US" altLang="ko-KR" sz="1600" dirty="0"/>
              <a:t>.(</a:t>
            </a:r>
            <a:r>
              <a:rPr lang="ko-KR" altLang="en-US" sz="1600" dirty="0"/>
              <a:t>다음 장에 계속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A57E9-81C2-F4F4-F3A4-BA6D46F8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88" y="3901906"/>
            <a:ext cx="3572166" cy="22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3DA3-A29B-D0AB-B2AC-C8FAA27D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4E94-63FF-7F90-B6B3-51922640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49" y="2052165"/>
            <a:ext cx="7376399" cy="4322570"/>
          </a:xfrm>
        </p:spPr>
        <p:txBody>
          <a:bodyPr/>
          <a:lstStyle/>
          <a:p>
            <a:r>
              <a:rPr lang="ko-KR" altLang="en-US" sz="1400" dirty="0"/>
              <a:t>여기서 네트워크 유량은 우측의 그림에서</a:t>
            </a:r>
            <a:br>
              <a:rPr lang="en-US" altLang="ko-KR" sz="1400" dirty="0"/>
            </a:br>
            <a:r>
              <a:rPr lang="ko-KR" altLang="en-US" sz="1400" dirty="0"/>
              <a:t>우측 아래 그림으로 유량</a:t>
            </a:r>
            <a:r>
              <a:rPr lang="en-US" altLang="ko-KR" sz="1400" dirty="0"/>
              <a:t>/</a:t>
            </a:r>
            <a:r>
              <a:rPr lang="ko-KR" altLang="en-US" sz="1400" dirty="0"/>
              <a:t>용량을 나타내어 값을 찾아내는 방법을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곰곰히</a:t>
            </a:r>
            <a:r>
              <a:rPr lang="ko-KR" altLang="en-US" sz="1400" dirty="0"/>
              <a:t> 생각해보면</a:t>
            </a:r>
            <a:r>
              <a:rPr lang="en-US" altLang="ko-KR" sz="1400" dirty="0"/>
              <a:t>, </a:t>
            </a:r>
            <a:r>
              <a:rPr lang="ko-KR" altLang="en-US" sz="1400" dirty="0"/>
              <a:t>우측 아래 방법이 가장 최선의 방법이라고</a:t>
            </a:r>
            <a:r>
              <a:rPr lang="en-US" altLang="ko-KR" sz="1400" dirty="0"/>
              <a:t> </a:t>
            </a:r>
            <a:r>
              <a:rPr lang="ko-KR" altLang="en-US" sz="1400" dirty="0"/>
              <a:t>생각이 들겠지만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조금 더 효율적인 방법이 있습니다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우측 아래는 정답이 아닙니다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/>
              <a:t>바로 좌측 아래 방법인데</a:t>
            </a:r>
            <a:r>
              <a:rPr lang="en-US" altLang="ko-KR" sz="1400" dirty="0"/>
              <a:t>, </a:t>
            </a:r>
            <a:r>
              <a:rPr lang="ko-KR" altLang="en-US" sz="1400" dirty="0"/>
              <a:t>역 경로를 사용해서 조금 더 효율적인 방법을</a:t>
            </a:r>
            <a:r>
              <a:rPr lang="en-US" altLang="ko-KR" sz="1400" dirty="0"/>
              <a:t> </a:t>
            </a:r>
            <a:r>
              <a:rPr lang="ko-KR" altLang="en-US" sz="1400" dirty="0"/>
              <a:t>찾은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역 경로</a:t>
            </a:r>
            <a:r>
              <a:rPr lang="en-US" altLang="ko-KR" sz="1400" dirty="0"/>
              <a:t>(</a:t>
            </a:r>
            <a:r>
              <a:rPr lang="ko-KR" altLang="en-US" sz="1400" dirty="0"/>
              <a:t>음의 경로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사용하는 것은</a:t>
            </a:r>
            <a:r>
              <a:rPr lang="en-US" altLang="ko-KR" sz="1400" dirty="0"/>
              <a:t> </a:t>
            </a:r>
            <a:r>
              <a:rPr lang="ko-KR" altLang="en-US" sz="1400" dirty="0"/>
              <a:t>이상한 방법 같지만</a:t>
            </a:r>
            <a:r>
              <a:rPr lang="en-US" altLang="ko-KR" sz="1400" dirty="0"/>
              <a:t>, </a:t>
            </a:r>
            <a:r>
              <a:rPr lang="ko-KR" altLang="en-US" sz="1400" dirty="0"/>
              <a:t>찾고 난 뒤 역 경로를 지우고</a:t>
            </a:r>
            <a:br>
              <a:rPr lang="en-US" altLang="ko-KR" sz="1400" dirty="0"/>
            </a:br>
            <a:r>
              <a:rPr lang="ko-KR" altLang="en-US" sz="1400" dirty="0"/>
              <a:t>결과를 보면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유량이 </a:t>
            </a:r>
            <a:r>
              <a:rPr lang="en-US" altLang="ko-KR" sz="1400" dirty="0"/>
              <a:t>+1</a:t>
            </a:r>
            <a:r>
              <a:rPr lang="ko-KR" altLang="en-US" sz="1400" dirty="0"/>
              <a:t>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조건에 부합한 것을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이는 </a:t>
            </a:r>
            <a:r>
              <a:rPr lang="en-US" altLang="ko-KR" sz="1400" dirty="0"/>
              <a:t>14/14</a:t>
            </a:r>
            <a:r>
              <a:rPr lang="ko-KR" altLang="en-US" sz="1400" dirty="0"/>
              <a:t>에서 </a:t>
            </a:r>
            <a:r>
              <a:rPr lang="en-US" altLang="ko-KR" sz="1400" dirty="0"/>
              <a:t>5/5</a:t>
            </a:r>
            <a:r>
              <a:rPr lang="ko-KR" altLang="en-US" sz="1400" dirty="0"/>
              <a:t>로 보낸다는</a:t>
            </a:r>
            <a:br>
              <a:rPr lang="en-US" altLang="ko-KR" sz="1400" dirty="0"/>
            </a:br>
            <a:r>
              <a:rPr lang="ko-KR" altLang="en-US" sz="1400" dirty="0"/>
              <a:t>처음의 행동이 반드시</a:t>
            </a:r>
            <a:br>
              <a:rPr lang="en-US" altLang="ko-KR" sz="1400" dirty="0"/>
            </a:br>
            <a:r>
              <a:rPr lang="ko-KR" altLang="en-US" sz="1400" dirty="0"/>
              <a:t>최적해가 아닐 수 있다는 것을</a:t>
            </a:r>
            <a:br>
              <a:rPr lang="en-US" altLang="ko-KR" sz="1400" dirty="0"/>
            </a:br>
            <a:r>
              <a:rPr lang="ko-KR" altLang="en-US" sz="1400" dirty="0"/>
              <a:t>보여주는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그래서 이를 바로잡기 위해 음의 가중치로</a:t>
            </a:r>
            <a:br>
              <a:rPr lang="en-US" altLang="ko-KR" sz="1400" dirty="0"/>
            </a:br>
            <a:r>
              <a:rPr lang="ko-KR" altLang="en-US" sz="1400" dirty="0"/>
              <a:t>문제를 한 번 더 돌아 보는 것입니다</a:t>
            </a:r>
            <a:r>
              <a:rPr lang="en-US" altLang="ko-KR" sz="14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C40F6-0F08-3699-0715-D5E41BD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23" y="2202848"/>
            <a:ext cx="3598559" cy="20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4AC189-F456-EF5D-DEEA-A9925052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50" y="4218411"/>
            <a:ext cx="3710303" cy="21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F3EF04-0C08-F850-E4B0-DDAECD71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52" y="4218411"/>
            <a:ext cx="3700998" cy="21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3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0A24B-2AA0-CE20-3C95-E2756ECC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509152" cy="1450757"/>
          </a:xfrm>
        </p:spPr>
        <p:txBody>
          <a:bodyPr/>
          <a:lstStyle/>
          <a:p>
            <a:pPr algn="ctr"/>
            <a:r>
              <a:rPr lang="en-US" altLang="ko-KR" dirty="0"/>
              <a:t>Edmonds-Karp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250B2-0DF3-36F0-E647-A47B864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963"/>
            <a:ext cx="6509152" cy="4383817"/>
          </a:xfrm>
        </p:spPr>
        <p:txBody>
          <a:bodyPr/>
          <a:lstStyle/>
          <a:p>
            <a:r>
              <a:rPr lang="ko-KR" altLang="en-US" sz="1400" dirty="0"/>
              <a:t>문제는 간선 개수 </a:t>
            </a:r>
            <a:r>
              <a:rPr lang="en-US" altLang="ko-KR" sz="1400" dirty="0"/>
              <a:t>N</a:t>
            </a:r>
            <a:r>
              <a:rPr lang="ko-KR" altLang="en-US" sz="1400" dirty="0"/>
              <a:t>이</a:t>
            </a:r>
            <a:r>
              <a:rPr lang="en-US" altLang="ko-KR" sz="1400" dirty="0"/>
              <a:t> </a:t>
            </a:r>
            <a:r>
              <a:rPr lang="ko-KR" altLang="en-US" sz="1400" dirty="0"/>
              <a:t>주어지고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정점 개수는 </a:t>
            </a:r>
            <a:r>
              <a:rPr lang="en-US" altLang="ko-KR" sz="1400" dirty="0"/>
              <a:t>52</a:t>
            </a:r>
            <a:r>
              <a:rPr lang="ko-KR" altLang="en-US" sz="1400" dirty="0"/>
              <a:t>개 고정으로</a:t>
            </a:r>
            <a:br>
              <a:rPr lang="en-US" altLang="ko-KR" sz="1400" dirty="0"/>
            </a:br>
            <a:r>
              <a:rPr lang="ko-KR" altLang="en-US" sz="1400" dirty="0"/>
              <a:t>알파벳 대소문자가</a:t>
            </a:r>
            <a:br>
              <a:rPr lang="en-US" altLang="ko-KR" sz="1400" dirty="0"/>
            </a:br>
            <a:r>
              <a:rPr lang="ko-KR" altLang="en-US" sz="1400" dirty="0"/>
              <a:t>각 정점이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N</a:t>
            </a:r>
            <a:r>
              <a:rPr lang="ko-KR" altLang="en-US" sz="1400" dirty="0"/>
              <a:t>개 만큼 시작점</a:t>
            </a:r>
            <a:r>
              <a:rPr lang="en-US" altLang="ko-KR" sz="1400" dirty="0"/>
              <a:t>, </a:t>
            </a:r>
            <a:r>
              <a:rPr lang="ko-KR" altLang="en-US" sz="1400" dirty="0"/>
              <a:t>도착점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간선의 용량이 주어지고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</a:t>
            </a:r>
            <a:r>
              <a:rPr lang="ko-KR" altLang="en-US" sz="1400" dirty="0"/>
              <a:t>에서 </a:t>
            </a:r>
            <a:r>
              <a:rPr lang="en-US" altLang="ko-KR" sz="1400" dirty="0"/>
              <a:t>Z</a:t>
            </a:r>
            <a:r>
              <a:rPr lang="ko-KR" altLang="en-US" sz="1400" dirty="0"/>
              <a:t>까지 가는</a:t>
            </a:r>
            <a:r>
              <a:rPr lang="en-US" altLang="ko-KR" sz="1400" dirty="0"/>
              <a:t> </a:t>
            </a:r>
            <a:r>
              <a:rPr lang="ko-KR" altLang="en-US" sz="1400" dirty="0"/>
              <a:t>최대 유량을</a:t>
            </a:r>
            <a:br>
              <a:rPr lang="en-US" altLang="ko-KR" sz="1400" dirty="0"/>
            </a:br>
            <a:r>
              <a:rPr lang="ko-KR" altLang="en-US" sz="1400" dirty="0"/>
              <a:t>출력하면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에드먼드</a:t>
            </a:r>
            <a:r>
              <a:rPr lang="en-US" altLang="ko-KR" sz="1400" dirty="0"/>
              <a:t>-</a:t>
            </a:r>
            <a:r>
              <a:rPr lang="ko-KR" altLang="en-US" sz="1400" dirty="0"/>
              <a:t>카프 알고리즘은</a:t>
            </a:r>
            <a:br>
              <a:rPr lang="en-US" altLang="ko-KR" sz="1400" dirty="0"/>
            </a:br>
            <a:r>
              <a:rPr lang="en-US" altLang="ko-KR" sz="1400" dirty="0"/>
              <a:t>BFS</a:t>
            </a:r>
            <a:r>
              <a:rPr lang="ko-KR" altLang="en-US" sz="1400" dirty="0"/>
              <a:t>방식으로</a:t>
            </a:r>
            <a:br>
              <a:rPr lang="en-US" altLang="ko-KR" sz="1400" dirty="0"/>
            </a:br>
            <a:r>
              <a:rPr lang="ko-KR" altLang="en-US" sz="1400" dirty="0"/>
              <a:t>도착경로를 용량과 유량을 따져서 찾아내고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지나간 경로의 유량을 수정하는 방식으로</a:t>
            </a:r>
            <a:r>
              <a:rPr lang="en-US" altLang="ko-KR" sz="1400" dirty="0"/>
              <a:t>, </a:t>
            </a:r>
            <a:r>
              <a:rPr lang="ko-KR" altLang="en-US" sz="1400" dirty="0"/>
              <a:t>최대유량을 찾습니다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음의 유량도 같이 고려하는데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처음 그린 경로가 항상 최적이 아니기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유량을 수정하는 느낌을 역 경로 유량을 통해 구하는 것이라 보면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포트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풀커슨</a:t>
            </a:r>
            <a:r>
              <a:rPr lang="ko-KR" altLang="en-US" sz="1400" dirty="0"/>
              <a:t> 방식과 거의 비슷하므로 둘을 한꺼번에 보는 것을 권장합니다</a:t>
            </a:r>
            <a:r>
              <a:rPr lang="en-US" altLang="ko-KR" sz="1400" dirty="0"/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7835DC-2809-4A06-5D2F-4600458F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433" y="0"/>
            <a:ext cx="458556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22BC9-83B5-EA45-7FD7-064CB3D1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89" y="1910927"/>
            <a:ext cx="1355398" cy="442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B01A4-1D3A-0E21-898B-3033AE64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89" y="2366455"/>
            <a:ext cx="3641344" cy="2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0A24B-2AA0-CE20-3C95-E2756ECC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509152" cy="1450757"/>
          </a:xfrm>
        </p:spPr>
        <p:txBody>
          <a:bodyPr/>
          <a:lstStyle/>
          <a:p>
            <a:pPr algn="ctr"/>
            <a:r>
              <a:rPr lang="en-US" altLang="ko-KR" dirty="0"/>
              <a:t>Ford-Fulkerson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250B2-0DF3-36F0-E647-A47B864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9" y="1912563"/>
            <a:ext cx="6994773" cy="4495218"/>
          </a:xfrm>
        </p:spPr>
        <p:txBody>
          <a:bodyPr/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문제는 에드먼드</a:t>
            </a:r>
            <a:r>
              <a:rPr lang="en-US" altLang="ko-KR" sz="1400" dirty="0"/>
              <a:t>-</a:t>
            </a:r>
            <a:r>
              <a:rPr lang="ko-KR" altLang="en-US" sz="1400" dirty="0"/>
              <a:t>카프와</a:t>
            </a:r>
            <a:r>
              <a:rPr lang="en-US" altLang="ko-KR" sz="1400" dirty="0"/>
              <a:t> </a:t>
            </a:r>
            <a:r>
              <a:rPr lang="ko-KR" altLang="en-US" sz="1400" dirty="0"/>
              <a:t>동일합니다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포트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풀커슨</a:t>
            </a:r>
            <a:r>
              <a:rPr lang="ko-KR" altLang="en-US" sz="1400" dirty="0"/>
              <a:t> 알고리즘은</a:t>
            </a:r>
            <a:r>
              <a:rPr lang="en-US" altLang="ko-KR" sz="1400" dirty="0"/>
              <a:t> DFS</a:t>
            </a:r>
            <a:r>
              <a:rPr lang="ko-KR" altLang="en-US" sz="1400" dirty="0"/>
              <a:t>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도착경로를 용량과 유량을</a:t>
            </a:r>
            <a:br>
              <a:rPr lang="en-US" altLang="ko-KR" sz="1400" dirty="0"/>
            </a:br>
            <a:r>
              <a:rPr lang="ko-KR" altLang="en-US" sz="1400" dirty="0"/>
              <a:t>따져서 찾아내고</a:t>
            </a:r>
            <a:r>
              <a:rPr lang="en-US" altLang="ko-KR" sz="1400" dirty="0"/>
              <a:t>, </a:t>
            </a:r>
            <a:r>
              <a:rPr lang="ko-KR" altLang="en-US" sz="1400" dirty="0"/>
              <a:t>지나간 경로의</a:t>
            </a:r>
            <a:br>
              <a:rPr lang="en-US" altLang="ko-KR" sz="1400" dirty="0"/>
            </a:br>
            <a:r>
              <a:rPr lang="ko-KR" altLang="en-US" sz="1400" dirty="0"/>
              <a:t>유량을</a:t>
            </a:r>
            <a:r>
              <a:rPr lang="en-US" altLang="ko-KR" sz="1400" dirty="0"/>
              <a:t> </a:t>
            </a:r>
            <a:r>
              <a:rPr lang="ko-KR" altLang="en-US" sz="1400" dirty="0"/>
              <a:t>수정하는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최대 유량을 찾습니다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포트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풀커슨은</a:t>
            </a:r>
            <a:r>
              <a:rPr lang="ko-KR" altLang="en-US" sz="1400" dirty="0"/>
              <a:t> 에드먼드</a:t>
            </a:r>
            <a:r>
              <a:rPr lang="en-US" altLang="ko-KR" sz="1400" dirty="0"/>
              <a:t>-</a:t>
            </a:r>
            <a:r>
              <a:rPr lang="ko-KR" altLang="en-US" sz="1400" dirty="0"/>
              <a:t>카프와</a:t>
            </a:r>
            <a:br>
              <a:rPr lang="en-US" altLang="ko-KR" sz="1400" dirty="0"/>
            </a:br>
            <a:r>
              <a:rPr lang="ko-KR" altLang="en-US" sz="1400" dirty="0"/>
              <a:t>거의 유사하기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둘을 혼용해서 쓸 것 같지만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둘의 복잡도가 달라 그렇지는 않습니다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BFS</a:t>
            </a:r>
            <a:r>
              <a:rPr lang="ko-KR" altLang="en-US" sz="1400" dirty="0"/>
              <a:t>방식의 에드먼드</a:t>
            </a:r>
            <a:r>
              <a:rPr lang="en-US" altLang="ko-KR" sz="1400" dirty="0"/>
              <a:t>-</a:t>
            </a:r>
            <a:r>
              <a:rPr lang="ko-KR" altLang="en-US" sz="1400" dirty="0"/>
              <a:t>카프 알고리즘은 </a:t>
            </a:r>
            <a:r>
              <a:rPr lang="en-US" altLang="ko-KR" sz="1400" dirty="0"/>
              <a:t>O(VE^2)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간선이 적을수록</a:t>
            </a:r>
            <a:r>
              <a:rPr lang="en-US" altLang="ko-KR" sz="1400" dirty="0"/>
              <a:t> </a:t>
            </a:r>
            <a:r>
              <a:rPr lang="ko-KR" altLang="en-US" sz="1400" dirty="0"/>
              <a:t>빠른 방법이고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DFS</a:t>
            </a:r>
            <a:r>
              <a:rPr lang="ko-KR" altLang="en-US" sz="1400" dirty="0"/>
              <a:t>방식의 포트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풀커슨</a:t>
            </a:r>
            <a:r>
              <a:rPr lang="ko-KR" altLang="en-US" sz="1400" dirty="0"/>
              <a:t> 알고리즘은 </a:t>
            </a:r>
            <a:r>
              <a:rPr lang="en-US" altLang="ko-KR" sz="1400" dirty="0"/>
              <a:t>O(Ef)</a:t>
            </a:r>
            <a:r>
              <a:rPr lang="ko-KR" altLang="en-US" sz="1400" dirty="0"/>
              <a:t>로 </a:t>
            </a:r>
            <a:r>
              <a:rPr lang="en-US" altLang="ko-KR" sz="1400" dirty="0"/>
              <a:t>f</a:t>
            </a:r>
            <a:r>
              <a:rPr lang="ko-KR" altLang="en-US" sz="1400" dirty="0"/>
              <a:t>는 유량의 최대 값을 뜻합니다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보통은 </a:t>
            </a:r>
            <a:r>
              <a:rPr lang="en-US" altLang="ko-KR" sz="1400" dirty="0"/>
              <a:t>f</a:t>
            </a:r>
            <a:r>
              <a:rPr lang="ko-KR" altLang="en-US" sz="1400" dirty="0"/>
              <a:t>가 </a:t>
            </a:r>
            <a:r>
              <a:rPr lang="en-US" altLang="ko-KR" sz="1400" dirty="0"/>
              <a:t>VE</a:t>
            </a:r>
            <a:r>
              <a:rPr lang="ko-KR" altLang="en-US" sz="1400" dirty="0"/>
              <a:t>를 넘어서 에드먼드</a:t>
            </a:r>
            <a:r>
              <a:rPr lang="en-US" altLang="ko-KR" sz="1400" dirty="0"/>
              <a:t>-</a:t>
            </a:r>
            <a:r>
              <a:rPr lang="ko-KR" altLang="en-US" sz="1400" dirty="0"/>
              <a:t>카프가 유리하지만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이분 매칭 알고리즘에서는</a:t>
            </a:r>
            <a:br>
              <a:rPr lang="en-US" altLang="ko-KR" sz="1400" dirty="0"/>
            </a:br>
            <a:r>
              <a:rPr lang="en-US" altLang="ko-KR" sz="1400" dirty="0"/>
              <a:t>f</a:t>
            </a:r>
            <a:r>
              <a:rPr lang="ko-KR" altLang="en-US" sz="1400" dirty="0"/>
              <a:t>가 </a:t>
            </a:r>
            <a:r>
              <a:rPr lang="en-US" altLang="ko-KR" sz="1400" dirty="0"/>
              <a:t>V</a:t>
            </a:r>
            <a:r>
              <a:rPr lang="ko-KR" altLang="en-US" sz="1400" dirty="0"/>
              <a:t>이하인 경우가 많기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상당히 빠르게 찾아 낼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1C1E7A-2AA2-670B-CBFA-B4F1C6C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432" y="0"/>
            <a:ext cx="4553876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CE1DBE-249A-8E02-18FC-96E966D8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89" y="2369146"/>
            <a:ext cx="3641343" cy="25127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EEAF5B-72ED-1424-EBEE-81EF8C3C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89" y="1917752"/>
            <a:ext cx="1408380" cy="4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0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9A92-1B66-A053-4985-9C09B64D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22057-A9B3-B2BA-DE09-CA76E7AE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8677303" cy="4219163"/>
          </a:xfrm>
        </p:spPr>
        <p:txBody>
          <a:bodyPr/>
          <a:lstStyle/>
          <a:p>
            <a:r>
              <a:rPr lang="ko-KR" altLang="en-US" sz="1400" dirty="0"/>
              <a:t>이분 매칭 알고리즘은 이분 그래프</a:t>
            </a:r>
            <a:r>
              <a:rPr lang="en-US" altLang="ko-KR" sz="1400" dirty="0"/>
              <a:t>(bipartite graph)</a:t>
            </a:r>
            <a:r>
              <a:rPr lang="ko-KR" altLang="en-US" sz="1400" dirty="0"/>
              <a:t>로 이루어진 관계에서</a:t>
            </a:r>
            <a:br>
              <a:rPr lang="en-US" altLang="ko-KR" sz="1400" dirty="0"/>
            </a:br>
            <a:r>
              <a:rPr lang="en-US" altLang="ko-KR" sz="1400" dirty="0"/>
              <a:t>2</a:t>
            </a:r>
            <a:r>
              <a:rPr lang="ko-KR" altLang="en-US" sz="1400" dirty="0"/>
              <a:t>분할 된 두 관계를 적절히 매칭하여 모든 원소가 남지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짝을 갖는 것을 이분 매칭 가능 하다고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해당 그래프의 가능한 이분 매칭 경우의 수나 이분 매칭 예시를 구하는 것을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이분 매칭 알고리즘은 두 이분 그래프에서 좌측 원소를 시작과 연결하는 간선과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우측 원소를 도착과 연결하는 간선을 추가로 만들어</a:t>
            </a:r>
            <a:r>
              <a:rPr lang="en-US" altLang="ko-KR" sz="1400" dirty="0"/>
              <a:t> </a:t>
            </a:r>
            <a:r>
              <a:rPr lang="ko-KR" altLang="en-US" sz="1400" dirty="0"/>
              <a:t>네트워크 플로우 알고리즘으로 전환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네트워크 플로우 알고리즘으로 푼다면</a:t>
            </a:r>
            <a:r>
              <a:rPr lang="en-US" altLang="ko-KR" sz="1400" dirty="0"/>
              <a:t>, DFS</a:t>
            </a:r>
            <a:r>
              <a:rPr lang="ko-KR" altLang="en-US" sz="1400" dirty="0"/>
              <a:t>를 사용한 포트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풀커슨</a:t>
            </a:r>
            <a:r>
              <a:rPr lang="ko-KR" altLang="en-US" sz="1400" dirty="0"/>
              <a:t> 방식과</a:t>
            </a:r>
            <a:br>
              <a:rPr lang="en-US" altLang="ko-KR" sz="1400" dirty="0"/>
            </a:br>
            <a:r>
              <a:rPr lang="en-US" altLang="ko-KR" sz="1400" dirty="0"/>
              <a:t>BFS</a:t>
            </a:r>
            <a:r>
              <a:rPr lang="ko-KR" altLang="en-US" sz="1400" dirty="0"/>
              <a:t>를 사용한 </a:t>
            </a:r>
            <a:r>
              <a:rPr lang="ko-KR" altLang="en-US" sz="1400" dirty="0" err="1"/>
              <a:t>에드몬드</a:t>
            </a:r>
            <a:r>
              <a:rPr lang="en-US" altLang="ko-KR" sz="1400" dirty="0"/>
              <a:t>-</a:t>
            </a:r>
            <a:r>
              <a:rPr lang="ko-KR" altLang="en-US" sz="1400" dirty="0"/>
              <a:t>카프를 사용할 수 있을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이는 효율적인 방법은 아니기 때문에 가급적이면 다른 방법을 사용합니다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다른 방법으로는 </a:t>
            </a:r>
            <a:r>
              <a:rPr lang="en-US" altLang="ko-KR" sz="1400" dirty="0"/>
              <a:t>(</a:t>
            </a:r>
            <a:r>
              <a:rPr lang="ko-KR" altLang="en-US" sz="1400" dirty="0"/>
              <a:t>이분 </a:t>
            </a:r>
            <a:r>
              <a:rPr lang="ko-KR" altLang="en-US" sz="1400" dirty="0" err="1"/>
              <a:t>매칭은</a:t>
            </a:r>
            <a:r>
              <a:rPr lang="ko-KR" altLang="en-US" sz="1400" dirty="0"/>
              <a:t> 네트워크의 특수한 상황이므로 이를 활용해서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en-US" altLang="ko-KR" sz="1400" dirty="0"/>
              <a:t>DFS</a:t>
            </a:r>
            <a:r>
              <a:rPr lang="ko-KR" altLang="en-US" sz="1400" dirty="0"/>
              <a:t>를 응용해서 먼저 대입하고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나중에 돌아가는 유사 백트래킹과 비슷하게 순회하면</a:t>
            </a:r>
            <a:br>
              <a:rPr lang="en-US" altLang="ko-KR" sz="1400" dirty="0"/>
            </a:br>
            <a:r>
              <a:rPr lang="ko-KR" altLang="en-US" sz="1400" dirty="0"/>
              <a:t>값을 보다 빠르게 찾을 수도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다음 문제는 이분 매칭 기본 문제인 축사 배정을 푸는 코드를 작성하였습니다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B9864-1F6A-E442-C185-13304F9D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19" y="4114935"/>
            <a:ext cx="3829337" cy="2212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CE4985-073E-35DC-14E3-1C8163B0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88" y="2002810"/>
            <a:ext cx="2018468" cy="21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7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1804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 Semilight</vt:lpstr>
      <vt:lpstr>Malgun Gothic</vt:lpstr>
      <vt:lpstr>Calibri</vt:lpstr>
      <vt:lpstr>RetrospectVTI</vt:lpstr>
      <vt:lpstr>하계방학 – 알고리즘 8</vt:lpstr>
      <vt:lpstr>목차</vt:lpstr>
      <vt:lpstr>TreeDP</vt:lpstr>
      <vt:lpstr>TreeDP</vt:lpstr>
      <vt:lpstr>Network Flow</vt:lpstr>
      <vt:lpstr>Network Flow</vt:lpstr>
      <vt:lpstr>Edmonds-Karp</vt:lpstr>
      <vt:lpstr>Ford-Fulkerson</vt:lpstr>
      <vt:lpstr>bipartite matching</vt:lpstr>
      <vt:lpstr>bipartite matching</vt:lpstr>
      <vt:lpstr>Convex hull</vt:lpstr>
      <vt:lpstr>Graham's Scan Algorithm</vt:lpstr>
      <vt:lpstr>Discrete Fourier Transform</vt:lpstr>
      <vt:lpstr>Fast Fourier Transform</vt:lpstr>
      <vt:lpstr>Fast Fourier Transform</vt:lpstr>
      <vt:lpstr>Cooley-Tukey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316</cp:revision>
  <dcterms:created xsi:type="dcterms:W3CDTF">2023-06-22T07:39:13Z</dcterms:created>
  <dcterms:modified xsi:type="dcterms:W3CDTF">2023-08-16T12:23:22Z</dcterms:modified>
</cp:coreProperties>
</file>