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4" r:id="rId2"/>
    <p:sldId id="265" r:id="rId3"/>
    <p:sldId id="256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ADD62-A21D-45A2-A2A5-F3C80094F1DA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A90499-EB3D-4DDD-88EC-5EECA9B6E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39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7749A0-FA68-3B8D-AC6C-5D739958C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3FF8DE5-7B82-018D-A0C3-C171D93E7B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81AF0F2-9347-438D-CC3F-8A3E0AA010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A54689-C00F-61EC-DAF7-F6094BFEAF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90499-EB3D-4DDD-88EC-5EECA9B6E0C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434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1C69C3-2766-AF17-89DE-B23F02129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C3BC392-5AC4-1628-3D28-06577827F3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9DBA9BF-2D81-EEF1-0190-D8ABEE2BD7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5EBB9D-9007-AEC1-601B-DF85DAFDB8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90499-EB3D-4DDD-88EC-5EECA9B6E0C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837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BC1CE-19DF-C223-31B8-8D0F428B7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E7425E3-BB28-675F-794D-42C87D4018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54C006A-E556-979C-9B01-F834875CB8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1DD9A6-6831-6CCE-7D93-2E4D19BF02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90499-EB3D-4DDD-88EC-5EECA9B6E0C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432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4BE370-B217-E377-0C0B-DA87EC55A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EEFD1E7-02EB-39B0-8A65-9BC595E09F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9B5EB3E-2F69-8A02-6543-0FF50CC851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B855B3-5EA6-A478-6015-1A82B95672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90499-EB3D-4DDD-88EC-5EECA9B6E0C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169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64A3F-D227-6D96-092B-42CFB751C0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EDF95E9-4E2C-9933-A787-2F1DBEEB53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2ED845D-D4A6-7284-874C-4FCB3C4FF3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A11A4A-F909-FA46-0A1E-29304500C9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90499-EB3D-4DDD-88EC-5EECA9B6E0C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170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FCC50B-FAC5-15F0-10F8-C24B55D7DE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10F25C7-BEE7-99E4-7D67-C4C2D4D301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01E1342-A703-8FEF-7EF6-22D9B52427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9AD236-6745-6BAB-A7E7-0CD44124D9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90499-EB3D-4DDD-88EC-5EECA9B6E0C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496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D474D-ABBC-B1C1-0D2F-B415480F3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8A0B4BB-FDDD-3200-F741-C8E1B39F96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4E6213A-3CF3-8FBA-1067-4EBBB1F017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1F2D60-3B55-CDC3-0A8C-8E6510705E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90499-EB3D-4DDD-88EC-5EECA9B6E0C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951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306814-9E89-93AB-9869-9A200FB83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57AEBD-AC80-0403-5875-E01BB91BF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D7FEF8-35ED-98C0-9078-AAB9DC9A6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7F38-D515-4F41-AD20-D41FA04B9E99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3600A6-F580-F54B-346B-E284EEBCC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AC4B6-3364-1A24-C8D4-B21F30C23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CF36-FB9A-4084-949D-1242369D1A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466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EEC3E-0E61-5BF0-E7C2-00214ADDF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111715-44BA-EBC0-8699-54344DF93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AFF12A-66BE-95BA-C13A-8C711421D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7F38-D515-4F41-AD20-D41FA04B9E99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E5B9F1-F9C6-CD16-A77A-C5150D91D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DCE3BF-4ACD-BF5E-D7F7-1FA1FB23C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CF36-FB9A-4084-949D-1242369D1A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532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557CCC-E32A-D12E-C660-8F367A57A9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A82D0F-F250-AAEB-7CD1-BB804542A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ACB5B9-1E47-78EA-CD86-98463022B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7F38-D515-4F41-AD20-D41FA04B9E99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04802D-ADC2-32FA-4CE0-7D42B6EFF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803C46-555B-D943-92C0-E2B226BE5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CF36-FB9A-4084-949D-1242369D1A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917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37C473-63DD-FCB7-C145-1C5EA354A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19DBB6-1145-AE5B-33A3-CF636D53B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8537AF-345C-2DB2-7623-98EE732A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7F38-D515-4F41-AD20-D41FA04B9E99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F5D7AE-3B88-A88F-9E64-19DD4189E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3F8234-4105-AE00-5C9D-8403A2A3F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CF36-FB9A-4084-949D-1242369D1A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395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1EACB-1FC3-D10A-9795-A937AE9FA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430EBB-2BC6-0AD8-5A9B-61200B72C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DF5CE8-6E68-4964-894B-F5524E15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7F38-D515-4F41-AD20-D41FA04B9E99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1D8CE3-62B9-6D49-421F-5B674DB74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4A2D3B-CE2A-7A98-7E5C-6827C7292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CF36-FB9A-4084-949D-1242369D1A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848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FEDE13-2CA2-591F-4DC7-20D2B3AA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E1CD47-541A-BCBE-12D2-7BEB17DA0F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D6C070-0B1E-25F0-1CF9-CF81781C6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48627E-A639-5113-71DE-BAF13C661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7F38-D515-4F41-AD20-D41FA04B9E99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7EFA71-F955-EC98-FC5C-2872DE0B6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6E586D-A7A7-28C9-CEE3-5265C5BF0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CF36-FB9A-4084-949D-1242369D1A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74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B88AF-6AE0-4295-DC6A-08E9C7791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702E58-1620-1465-D427-2B02996D1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B75D4E-3400-1D0F-4BB7-F10927670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2FE96C-48C3-6AA9-2EE9-5CBB9CB6D3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117F2B-7734-B423-8107-0DAE5DE89B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C792A0-4EB5-E557-22C8-2667B3D4C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7F38-D515-4F41-AD20-D41FA04B9E99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85684E-BAFF-8D69-C208-F8A1DD415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19492F-8AC9-746D-9101-D91650F19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CF36-FB9A-4084-949D-1242369D1A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17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C597D-3C82-0095-F9F7-24C2B0C67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FE187C-8B03-EB73-96BA-4D8A4D103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7F38-D515-4F41-AD20-D41FA04B9E99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3A35AE-2D5F-5FA7-E43E-29D66A72E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42A9FC-745B-443F-15BC-DE393A025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CF36-FB9A-4084-949D-1242369D1A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483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662421-D5E2-88C8-E5E5-187222A34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7F38-D515-4F41-AD20-D41FA04B9E99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37B67D-8E10-513D-55CC-B8A8DA7F0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446C44-3894-BB36-DB13-320007A50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CF36-FB9A-4084-949D-1242369D1A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505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B1974C-9204-4AD5-4C34-B01810D0C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12170A-D72D-2D94-2179-F7677092B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4E6E7D-DF52-6F84-A6B0-835BD4576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B43C4B-C8BA-B309-31B7-A03124A53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7F38-D515-4F41-AD20-D41FA04B9E99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4F21B2-36EE-5D7A-5649-DCBB0C350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B68C33-DF55-76FF-49ED-1B8CD5E36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CF36-FB9A-4084-949D-1242369D1A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768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502CC-F2BE-4C85-04EE-3A8E9B23D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E36FBA-78E9-9D15-0A8D-0AEACCC97E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9E5B47-7172-83BE-8569-5CA8148D8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82CF57-423A-19EC-8BF6-00FEB10A6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7F38-D515-4F41-AD20-D41FA04B9E99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C22270-951F-811B-E1FC-312984B7F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95F460-88C0-D4DF-0BE2-1C88841F2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CF36-FB9A-4084-949D-1242369D1A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696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85EC12-93B0-3F9A-C28E-876271732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758643-AFC1-CF31-45B9-5D1CF4C2E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636266-986B-114E-E936-CA247E032A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1B7F38-D515-4F41-AD20-D41FA04B9E99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6DC8DC-9B4E-5D57-1596-D2D5A793A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6CD02E-B4B4-1E6C-15E5-2684801E7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81CF36-FB9A-4084-949D-1242369D1A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374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kcc-dev-skerp1-bix-bix-portal.cfapps.ap12.hana.ondemand.com/main/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apac.cockpit.btp.cloud.sap/cockpit/?idp=afk6q2xhw.accounts.ondemand.com#/globalaccount/988fe7cd-f913-462a-a610-56c3d0e04b4d/subaccount/1001f0b6-dc6e-42eb-9825-15805d31baca/org/364d6f2d-5931-441c-92ae-db0dd29a25dd/space/17d1ee1d-dda1-43af-bbc8-557ae3a60ace/app/4c653364-eebe-4c29-8a50-8d5d6c031135/overview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26" Type="http://schemas.openxmlformats.org/officeDocument/2006/relationships/image" Target="../media/image26.svg"/><Relationship Id="rId3" Type="http://schemas.openxmlformats.org/officeDocument/2006/relationships/image" Target="../media/image3.svg"/><Relationship Id="rId21" Type="http://schemas.openxmlformats.org/officeDocument/2006/relationships/image" Target="../media/image21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24" Type="http://schemas.openxmlformats.org/officeDocument/2006/relationships/image" Target="../media/image24.svg"/><Relationship Id="rId32" Type="http://schemas.openxmlformats.org/officeDocument/2006/relationships/image" Target="../media/image32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23" Type="http://schemas.openxmlformats.org/officeDocument/2006/relationships/image" Target="../media/image23.png"/><Relationship Id="rId28" Type="http://schemas.openxmlformats.org/officeDocument/2006/relationships/image" Target="../media/image28.sv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31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svg"/><Relationship Id="rId8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A113AB-0EE9-166F-3482-303A44A98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D16D07-197C-A4CE-5E8A-D268E21262E1}"/>
              </a:ext>
            </a:extLst>
          </p:cNvPr>
          <p:cNvSpPr txBox="1"/>
          <p:nvPr/>
        </p:nvSpPr>
        <p:spPr>
          <a:xfrm>
            <a:off x="334478" y="665400"/>
            <a:ext cx="9618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https://skcc-dev-skerp1-bix-bix-portal.cfapps.ap12.hana.ondemand.com/main/index.html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1A7A1F-5F24-1A3B-BEFA-B139E2E8CD89}"/>
              </a:ext>
            </a:extLst>
          </p:cNvPr>
          <p:cNvSpPr txBox="1"/>
          <p:nvPr/>
        </p:nvSpPr>
        <p:spPr>
          <a:xfrm>
            <a:off x="128381" y="83808"/>
            <a:ext cx="2376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BIX</a:t>
            </a:r>
            <a:r>
              <a:rPr lang="ko-KR" altLang="en-US" b="1" dirty="0"/>
              <a:t> </a:t>
            </a:r>
            <a:r>
              <a:rPr lang="en-US" altLang="ko-KR" b="1" dirty="0"/>
              <a:t>Portal</a:t>
            </a:r>
            <a:r>
              <a:rPr lang="ko-KR" altLang="en-US" b="1" dirty="0"/>
              <a:t> 접속 정보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5C35A2-92FD-AE6D-D2DF-E1B72588F48F}"/>
              </a:ext>
            </a:extLst>
          </p:cNvPr>
          <p:cNvSpPr txBox="1"/>
          <p:nvPr/>
        </p:nvSpPr>
        <p:spPr>
          <a:xfrm>
            <a:off x="334478" y="2045889"/>
            <a:ext cx="76833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Overview - </a:t>
            </a:r>
            <a:r>
              <a:rPr lang="en-US" altLang="ko-KR" dirty="0" err="1">
                <a:hlinkClick r:id="rId4"/>
              </a:rPr>
              <a:t>bix</a:t>
            </a:r>
            <a:r>
              <a:rPr lang="en-US" altLang="ko-KR" dirty="0">
                <a:hlinkClick r:id="rId4"/>
              </a:rPr>
              <a:t>-portal &lt; BIX &lt; DEV &lt; SK Inc. - SAP BTP Cockpit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EB1578-92B8-B966-9321-AA7624EB3015}"/>
              </a:ext>
            </a:extLst>
          </p:cNvPr>
          <p:cNvSpPr txBox="1"/>
          <p:nvPr/>
        </p:nvSpPr>
        <p:spPr>
          <a:xfrm>
            <a:off x="128381" y="1616325"/>
            <a:ext cx="2613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BTP </a:t>
            </a:r>
            <a:r>
              <a:rPr lang="ko-KR" altLang="en-US" b="1" dirty="0"/>
              <a:t>어플리케이션 링크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50538DE-A818-5A4B-71EA-E11B3A5523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478" y="2647576"/>
            <a:ext cx="6619159" cy="359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37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FE2BFD-A423-76AC-B0C5-A62C72AA430B}"/>
              </a:ext>
            </a:extLst>
          </p:cNvPr>
          <p:cNvSpPr txBox="1"/>
          <p:nvPr/>
        </p:nvSpPr>
        <p:spPr>
          <a:xfrm>
            <a:off x="1674891" y="628233"/>
            <a:ext cx="710697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프로젝트 소개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sz="1400" dirty="0"/>
              <a:t>SAP CAP </a:t>
            </a:r>
            <a:r>
              <a:rPr lang="en-US" altLang="ko-KR" sz="1400" dirty="0" err="1"/>
              <a:t>FullStack</a:t>
            </a:r>
            <a:r>
              <a:rPr lang="en-US" altLang="ko-KR" sz="1400" dirty="0"/>
              <a:t> Application</a:t>
            </a:r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개발 규칙 </a:t>
            </a:r>
            <a:r>
              <a:rPr lang="en-US" altLang="ko-KR" sz="1400" dirty="0"/>
              <a:t>(</a:t>
            </a:r>
            <a:r>
              <a:rPr lang="ko-KR" altLang="en-US" sz="1400" dirty="0" err="1"/>
              <a:t>함수명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변수명</a:t>
            </a:r>
            <a:r>
              <a:rPr lang="en-US" altLang="ko-KR" sz="1400" dirty="0"/>
              <a:t>, </a:t>
            </a:r>
            <a:r>
              <a:rPr lang="ko-KR" altLang="en-US" sz="1400" dirty="0"/>
              <a:t>주석</a:t>
            </a:r>
            <a:r>
              <a:rPr lang="en-US" altLang="ko-KR" sz="1400" dirty="0"/>
              <a:t>)</a:t>
            </a:r>
          </a:p>
          <a:p>
            <a:pPr marL="742950" lvl="1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기술 스택 소개</a:t>
            </a:r>
            <a:endParaRPr lang="en-US" altLang="ko-KR" dirty="0"/>
          </a:p>
          <a:p>
            <a:r>
              <a:rPr lang="en-US" altLang="ko-KR" dirty="0"/>
              <a:t>   F.E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dirty="0"/>
              <a:t>SAP</a:t>
            </a:r>
            <a:r>
              <a:rPr lang="ko-KR" altLang="en-US" sz="1400" dirty="0"/>
              <a:t> </a:t>
            </a:r>
            <a:r>
              <a:rPr lang="en-US" altLang="ko-KR" sz="1400" dirty="0"/>
              <a:t>UI5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dirty="0" err="1"/>
              <a:t>oData</a:t>
            </a:r>
            <a:r>
              <a:rPr lang="en-US" altLang="ko-KR" sz="1400" dirty="0"/>
              <a:t> V4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dirty="0"/>
              <a:t>Ui Table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dirty="0"/>
              <a:t>Tree Table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dirty="0"/>
              <a:t>Chart Card </a:t>
            </a:r>
            <a:r>
              <a:rPr lang="ko-KR" altLang="en-US" sz="1400" dirty="0"/>
              <a:t>구성방식</a:t>
            </a:r>
            <a:endParaRPr lang="en-US" altLang="ko-KR" sz="1400" dirty="0"/>
          </a:p>
          <a:p>
            <a:pPr marL="742950" lvl="1" indent="-285750">
              <a:buFontTx/>
              <a:buChar char="-"/>
            </a:pPr>
            <a:r>
              <a:rPr lang="en-US" altLang="ko-KR" sz="1400" dirty="0"/>
              <a:t>Page, </a:t>
            </a:r>
            <a:r>
              <a:rPr lang="en-US" altLang="ko-KR" sz="1400" dirty="0" err="1"/>
              <a:t>DynamicPage</a:t>
            </a:r>
            <a:endParaRPr lang="en-US" altLang="ko-KR" sz="1400" dirty="0"/>
          </a:p>
          <a:p>
            <a:pPr marL="742950" lvl="1" indent="-285750">
              <a:buFontTx/>
              <a:buChar char="-"/>
            </a:pPr>
            <a:r>
              <a:rPr lang="en-US" altLang="ko-KR" sz="1400" dirty="0" err="1"/>
              <a:t>Mdc</a:t>
            </a:r>
            <a:r>
              <a:rPr lang="en-US" altLang="ko-KR" sz="1400" dirty="0"/>
              <a:t> Field</a:t>
            </a:r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주요 페이지 </a:t>
            </a:r>
            <a:r>
              <a:rPr lang="en-US" altLang="ko-KR" sz="1400" dirty="0"/>
              <a:t>(</a:t>
            </a:r>
            <a:r>
              <a:rPr lang="ko-KR" altLang="en-US" sz="1400" dirty="0"/>
              <a:t>실적</a:t>
            </a:r>
            <a:r>
              <a:rPr lang="en-US" altLang="ko-KR" sz="1400" dirty="0"/>
              <a:t>PL, </a:t>
            </a:r>
            <a:r>
              <a:rPr lang="ko-KR" altLang="en-US" sz="1400" dirty="0"/>
              <a:t>관리자페이지</a:t>
            </a:r>
            <a:r>
              <a:rPr lang="en-US" altLang="ko-KR" sz="1400" dirty="0"/>
              <a:t>..) </a:t>
            </a:r>
            <a:r>
              <a:rPr lang="ko-KR" altLang="en-US" sz="1400" dirty="0"/>
              <a:t>구조 설명</a:t>
            </a:r>
            <a:endParaRPr lang="en-US" altLang="ko-KR" sz="1400" dirty="0"/>
          </a:p>
          <a:p>
            <a:r>
              <a:rPr lang="en-US" altLang="ko-KR" dirty="0"/>
              <a:t>   B.E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dirty="0"/>
              <a:t>Node.js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dirty="0" err="1"/>
              <a:t>Cds</a:t>
            </a:r>
            <a:endParaRPr lang="en-US" altLang="ko-KR" sz="1400" dirty="0"/>
          </a:p>
          <a:p>
            <a:pPr marL="742950" lvl="1" indent="-285750">
              <a:buFontTx/>
              <a:buChar char="-"/>
            </a:pPr>
            <a:r>
              <a:rPr lang="en-US" altLang="ko-KR" sz="1400" dirty="0" err="1"/>
              <a:t>oData</a:t>
            </a:r>
            <a:r>
              <a:rPr lang="en-US" altLang="ko-KR" sz="1400" dirty="0"/>
              <a:t> V4 </a:t>
            </a:r>
            <a:r>
              <a:rPr lang="ko-KR" altLang="en-US" sz="1400" dirty="0"/>
              <a:t>노출방식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Bix Portal </a:t>
            </a:r>
            <a:r>
              <a:rPr lang="ko-KR" altLang="en-US" dirty="0"/>
              <a:t>로컬 구동 가이드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sz="1400" dirty="0"/>
              <a:t>CF login</a:t>
            </a:r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배포 명령어</a:t>
            </a:r>
            <a:endParaRPr lang="en-US" altLang="ko-KR" sz="1400" dirty="0"/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프로젝트 구조</a:t>
            </a:r>
            <a:r>
              <a:rPr lang="en-US" altLang="ko-KR" sz="1400" dirty="0"/>
              <a:t>/ </a:t>
            </a:r>
            <a:r>
              <a:rPr lang="ko-KR" altLang="en-US" sz="1400" dirty="0"/>
              <a:t>파일 설명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41310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3">
            <a:extLst>
              <a:ext uri="{FF2B5EF4-FFF2-40B4-BE49-F238E27FC236}">
                <a16:creationId xmlns:a16="http://schemas.microsoft.com/office/drawing/2014/main" id="{71710F06-087C-F24F-55DA-AA83D132CAC6}"/>
              </a:ext>
            </a:extLst>
          </p:cNvPr>
          <p:cNvSpPr/>
          <p:nvPr/>
        </p:nvSpPr>
        <p:spPr>
          <a:xfrm>
            <a:off x="935797" y="678071"/>
            <a:ext cx="6063051" cy="5918111"/>
          </a:xfrm>
          <a:prstGeom prst="roundRect">
            <a:avLst>
              <a:gd name="adj" fmla="val 3112"/>
            </a:avLst>
          </a:prstGeom>
          <a:solidFill>
            <a:srgbClr val="EBF8FF"/>
          </a:solidFill>
          <a:ln w="19050">
            <a:solidFill>
              <a:srgbClr val="0070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5">
            <a:extLst>
              <a:ext uri="{FF2B5EF4-FFF2-40B4-BE49-F238E27FC236}">
                <a16:creationId xmlns:a16="http://schemas.microsoft.com/office/drawing/2014/main" id="{434A7A41-7451-6B47-8402-BBE728101A26}"/>
              </a:ext>
            </a:extLst>
          </p:cNvPr>
          <p:cNvSpPr/>
          <p:nvPr/>
        </p:nvSpPr>
        <p:spPr>
          <a:xfrm>
            <a:off x="1095777" y="915655"/>
            <a:ext cx="5717445" cy="4268178"/>
          </a:xfrm>
          <a:prstGeom prst="roundRect">
            <a:avLst>
              <a:gd name="adj" fmla="val 3984"/>
            </a:avLst>
          </a:prstGeom>
          <a:solidFill>
            <a:schemeClr val="bg1"/>
          </a:solidFill>
          <a:ln w="19050">
            <a:solidFill>
              <a:srgbClr val="0070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DE" sz="11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26">
            <a:extLst>
              <a:ext uri="{FF2B5EF4-FFF2-40B4-BE49-F238E27FC236}">
                <a16:creationId xmlns:a16="http://schemas.microsoft.com/office/drawing/2014/main" id="{01C8621F-F5C7-87F5-7F14-7D9160C7BE3A}"/>
              </a:ext>
            </a:extLst>
          </p:cNvPr>
          <p:cNvSpPr/>
          <p:nvPr/>
        </p:nvSpPr>
        <p:spPr>
          <a:xfrm>
            <a:off x="1226905" y="1052260"/>
            <a:ext cx="1974332" cy="1425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100"/>
              </a:lnSpc>
            </a:pPr>
            <a:r>
              <a:rPr lang="en-US" sz="900" dirty="0">
                <a:solidFill>
                  <a:srgbClr val="354A5F"/>
                </a:solidFill>
                <a:latin typeface="Arial" panose="020B0604020202020204" pitchFamily="34" charset="0"/>
                <a:ea typeface="72 Bold" pitchFamily="34" charset="-122"/>
                <a:cs typeface="Arial" panose="020B0604020202020204" pitchFamily="34" charset="0"/>
              </a:rPr>
              <a:t>Subaccount (dev-skerp1)</a:t>
            </a:r>
            <a:endParaRPr lang="en-US" sz="900" dirty="0">
              <a:solidFill>
                <a:srgbClr val="354A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ounded Rectangle 20">
            <a:extLst>
              <a:ext uri="{FF2B5EF4-FFF2-40B4-BE49-F238E27FC236}">
                <a16:creationId xmlns:a16="http://schemas.microsoft.com/office/drawing/2014/main" id="{8D5E03DA-3A0F-CA9A-4AC1-6777031A306A}"/>
              </a:ext>
            </a:extLst>
          </p:cNvPr>
          <p:cNvSpPr/>
          <p:nvPr/>
        </p:nvSpPr>
        <p:spPr>
          <a:xfrm>
            <a:off x="1094447" y="5432356"/>
            <a:ext cx="1274517" cy="969789"/>
          </a:xfrm>
          <a:prstGeom prst="roundRect">
            <a:avLst>
              <a:gd name="adj" fmla="val 6525"/>
            </a:avLst>
          </a:prstGeom>
          <a:solidFill>
            <a:schemeClr val="bg1"/>
          </a:solidFill>
          <a:ln w="19050">
            <a:solidFill>
              <a:srgbClr val="0070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DE" sz="11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Graphic 27">
            <a:extLst>
              <a:ext uri="{FF2B5EF4-FFF2-40B4-BE49-F238E27FC236}">
                <a16:creationId xmlns:a16="http://schemas.microsoft.com/office/drawing/2014/main" id="{B620831B-C9F7-6FE3-6BE5-4472165DB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0298" y="5546540"/>
            <a:ext cx="360000" cy="360000"/>
          </a:xfrm>
          <a:prstGeom prst="rect">
            <a:avLst/>
          </a:prstGeom>
        </p:spPr>
      </p:pic>
      <p:cxnSp>
        <p:nvCxnSpPr>
          <p:cNvPr id="25" name="Straight Arrow Connector 32">
            <a:extLst>
              <a:ext uri="{FF2B5EF4-FFF2-40B4-BE49-F238E27FC236}">
                <a16:creationId xmlns:a16="http://schemas.microsoft.com/office/drawing/2014/main" id="{3071B58C-DA1B-CCE8-BD5B-39B2EA09058C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1731706" y="5183833"/>
            <a:ext cx="0" cy="248523"/>
          </a:xfrm>
          <a:prstGeom prst="straightConnector1">
            <a:avLst/>
          </a:prstGeom>
          <a:ln w="19050">
            <a:solidFill>
              <a:srgbClr val="475E75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4">
            <a:extLst>
              <a:ext uri="{FF2B5EF4-FFF2-40B4-BE49-F238E27FC236}">
                <a16:creationId xmlns:a16="http://schemas.microsoft.com/office/drawing/2014/main" id="{B49B8BBD-2672-637B-42AF-AAC5364AB5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5208" y="678071"/>
            <a:ext cx="551797" cy="153277"/>
          </a:xfrm>
          <a:prstGeom prst="rect">
            <a:avLst/>
          </a:prstGeom>
        </p:spPr>
      </p:pic>
      <p:cxnSp>
        <p:nvCxnSpPr>
          <p:cNvPr id="32" name="Straight Arrow Connector 177">
            <a:extLst>
              <a:ext uri="{FF2B5EF4-FFF2-40B4-BE49-F238E27FC236}">
                <a16:creationId xmlns:a16="http://schemas.microsoft.com/office/drawing/2014/main" id="{6E144481-BF6F-CCCD-C49B-27AFDDD79189}"/>
              </a:ext>
            </a:extLst>
          </p:cNvPr>
          <p:cNvCxnSpPr>
            <a:cxnSpLocks/>
          </p:cNvCxnSpPr>
          <p:nvPr/>
        </p:nvCxnSpPr>
        <p:spPr>
          <a:xfrm>
            <a:off x="7897437" y="708958"/>
            <a:ext cx="0" cy="2928168"/>
          </a:xfrm>
          <a:prstGeom prst="straightConnector1">
            <a:avLst/>
          </a:prstGeom>
          <a:ln w="38100">
            <a:solidFill>
              <a:srgbClr val="5B738B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2">
            <a:extLst>
              <a:ext uri="{FF2B5EF4-FFF2-40B4-BE49-F238E27FC236}">
                <a16:creationId xmlns:a16="http://schemas.microsoft.com/office/drawing/2014/main" id="{DD537616-56E4-068C-AEAE-E534800A707A}"/>
              </a:ext>
            </a:extLst>
          </p:cNvPr>
          <p:cNvSpPr/>
          <p:nvPr/>
        </p:nvSpPr>
        <p:spPr>
          <a:xfrm>
            <a:off x="8834085" y="834594"/>
            <a:ext cx="2301377" cy="1125696"/>
          </a:xfrm>
          <a:prstGeom prst="roundRect">
            <a:avLst>
              <a:gd name="adj" fmla="val 10339"/>
            </a:avLst>
          </a:prstGeom>
          <a:solidFill>
            <a:schemeClr val="bg1"/>
          </a:solidFill>
          <a:ln w="19050">
            <a:solidFill>
              <a:srgbClr val="0070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DE" sz="11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Straight Arrow Connector 18">
            <a:extLst>
              <a:ext uri="{FF2B5EF4-FFF2-40B4-BE49-F238E27FC236}">
                <a16:creationId xmlns:a16="http://schemas.microsoft.com/office/drawing/2014/main" id="{162214E2-55F6-F6AD-5F59-143CAFAF66E0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7762699" y="1562267"/>
            <a:ext cx="1044016" cy="7751"/>
          </a:xfrm>
          <a:prstGeom prst="straightConnector1">
            <a:avLst/>
          </a:prstGeom>
          <a:ln w="19050">
            <a:solidFill>
              <a:srgbClr val="354A5F"/>
            </a:solidFill>
            <a:headEnd w="sm" len="sm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26">
            <a:extLst>
              <a:ext uri="{FF2B5EF4-FFF2-40B4-BE49-F238E27FC236}">
                <a16:creationId xmlns:a16="http://schemas.microsoft.com/office/drawing/2014/main" id="{8B309361-2035-F021-A07C-A73AB71E9907}"/>
              </a:ext>
            </a:extLst>
          </p:cNvPr>
          <p:cNvSpPr/>
          <p:nvPr/>
        </p:nvSpPr>
        <p:spPr>
          <a:xfrm>
            <a:off x="9385214" y="981746"/>
            <a:ext cx="1274516" cy="2332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100"/>
              </a:lnSpc>
              <a:buNone/>
            </a:pPr>
            <a:r>
              <a:rPr lang="en-US" sz="1100" dirty="0">
                <a:solidFill>
                  <a:srgbClr val="1D2D3E"/>
                </a:solidFill>
                <a:latin typeface="Arial" panose="020B0604020202020204" pitchFamily="34" charset="0"/>
                <a:ea typeface="72 Bold" pitchFamily="34" charset="-122"/>
                <a:cs typeface="Arial" panose="020B0604020202020204" pitchFamily="34" charset="0"/>
              </a:rPr>
              <a:t>SAP On-Premise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100" dirty="0">
                <a:solidFill>
                  <a:srgbClr val="1D2D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Solutions</a:t>
            </a:r>
          </a:p>
        </p:txBody>
      </p:sp>
      <p:sp>
        <p:nvSpPr>
          <p:cNvPr id="36" name="Rounded Rectangle 22">
            <a:extLst>
              <a:ext uri="{FF2B5EF4-FFF2-40B4-BE49-F238E27FC236}">
                <a16:creationId xmlns:a16="http://schemas.microsoft.com/office/drawing/2014/main" id="{72C7A51F-9DA5-9B90-8F48-C68BB234FA02}"/>
              </a:ext>
            </a:extLst>
          </p:cNvPr>
          <p:cNvSpPr/>
          <p:nvPr/>
        </p:nvSpPr>
        <p:spPr>
          <a:xfrm>
            <a:off x="8808329" y="2161931"/>
            <a:ext cx="2314002" cy="1393954"/>
          </a:xfrm>
          <a:prstGeom prst="roundRect">
            <a:avLst>
              <a:gd name="adj" fmla="val 5659"/>
            </a:avLst>
          </a:prstGeom>
          <a:solidFill>
            <a:schemeClr val="bg1"/>
          </a:solidFill>
          <a:ln w="19050">
            <a:solidFill>
              <a:srgbClr val="0070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DE" sz="11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 26">
            <a:extLst>
              <a:ext uri="{FF2B5EF4-FFF2-40B4-BE49-F238E27FC236}">
                <a16:creationId xmlns:a16="http://schemas.microsoft.com/office/drawing/2014/main" id="{49EA7AFF-C0D1-C24D-8B08-F664806836F2}"/>
              </a:ext>
            </a:extLst>
          </p:cNvPr>
          <p:cNvSpPr/>
          <p:nvPr/>
        </p:nvSpPr>
        <p:spPr>
          <a:xfrm>
            <a:off x="9418782" y="2325216"/>
            <a:ext cx="1274516" cy="2332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100"/>
              </a:lnSpc>
              <a:buNone/>
            </a:pPr>
            <a:r>
              <a:rPr lang="en-US" sz="1100" dirty="0">
                <a:solidFill>
                  <a:srgbClr val="1D2D3E"/>
                </a:solidFill>
                <a:latin typeface="Arial" panose="020B0604020202020204" pitchFamily="34" charset="0"/>
                <a:ea typeface="72 Bold" pitchFamily="34" charset="-122"/>
                <a:cs typeface="Arial" panose="020B0604020202020204" pitchFamily="34" charset="0"/>
              </a:rPr>
              <a:t>SAP Cloud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100" dirty="0">
                <a:solidFill>
                  <a:srgbClr val="1D2D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Solutions &amp; 3</a:t>
            </a:r>
            <a:r>
              <a:rPr lang="en-US" sz="1100" baseline="30000" dirty="0">
                <a:solidFill>
                  <a:srgbClr val="1D2D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US" sz="1100" dirty="0">
                <a:solidFill>
                  <a:srgbClr val="1D2D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Party</a:t>
            </a:r>
          </a:p>
        </p:txBody>
      </p:sp>
      <p:sp>
        <p:nvSpPr>
          <p:cNvPr id="38" name="Text 36">
            <a:extLst>
              <a:ext uri="{FF2B5EF4-FFF2-40B4-BE49-F238E27FC236}">
                <a16:creationId xmlns:a16="http://schemas.microsoft.com/office/drawing/2014/main" id="{3A2FD2D5-5FB5-35BF-380D-846F6D8FAA33}"/>
              </a:ext>
            </a:extLst>
          </p:cNvPr>
          <p:cNvSpPr/>
          <p:nvPr/>
        </p:nvSpPr>
        <p:spPr>
          <a:xfrm>
            <a:off x="7983293" y="1841793"/>
            <a:ext cx="82342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400"/>
              </a:lnSpc>
            </a:pPr>
            <a:r>
              <a:rPr lang="en-US" sz="700" dirty="0">
                <a:solidFill>
                  <a:srgbClr val="475E75"/>
                </a:solidFill>
                <a:latin typeface="Arial" panose="020B0604020202020204" pitchFamily="34" charset="0"/>
                <a:ea typeface="72 Black" pitchFamily="34" charset="-122"/>
                <a:cs typeface="Arial" panose="020B0604020202020204" pitchFamily="34" charset="0"/>
              </a:rPr>
              <a:t>NETWORK</a:t>
            </a:r>
            <a:endParaRPr lang="en-US" sz="700" dirty="0">
              <a:solidFill>
                <a:srgbClr val="475E7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Elbow Connector 31">
            <a:extLst>
              <a:ext uri="{FF2B5EF4-FFF2-40B4-BE49-F238E27FC236}">
                <a16:creationId xmlns:a16="http://schemas.microsoft.com/office/drawing/2014/main" id="{2F8CAD8D-7013-F1F2-5157-BF7AACC40AA8}"/>
              </a:ext>
            </a:extLst>
          </p:cNvPr>
          <p:cNvCxnSpPr>
            <a:cxnSpLocks/>
            <a:stCxn id="51" idx="3"/>
            <a:endCxn id="36" idx="1"/>
          </p:cNvCxnSpPr>
          <p:nvPr/>
        </p:nvCxnSpPr>
        <p:spPr>
          <a:xfrm>
            <a:off x="7749870" y="2277000"/>
            <a:ext cx="1058459" cy="581908"/>
          </a:xfrm>
          <a:prstGeom prst="bentConnector3">
            <a:avLst>
              <a:gd name="adj1" fmla="val 50000"/>
            </a:avLst>
          </a:prstGeom>
          <a:ln w="19050" cap="rnd">
            <a:solidFill>
              <a:srgbClr val="354A5F"/>
            </a:solidFill>
            <a:miter lim="800000"/>
            <a:headEnd w="sm" len="sm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26">
            <a:extLst>
              <a:ext uri="{FF2B5EF4-FFF2-40B4-BE49-F238E27FC236}">
                <a16:creationId xmlns:a16="http://schemas.microsoft.com/office/drawing/2014/main" id="{9BC68AB6-F198-233C-DDBA-1A4E5F6595C9}"/>
              </a:ext>
            </a:extLst>
          </p:cNvPr>
          <p:cNvSpPr/>
          <p:nvPr/>
        </p:nvSpPr>
        <p:spPr>
          <a:xfrm>
            <a:off x="9385214" y="1289509"/>
            <a:ext cx="1274516" cy="2332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100"/>
              </a:lnSpc>
              <a:buNone/>
            </a:pPr>
            <a:r>
              <a:rPr lang="en-US" sz="900" dirty="0">
                <a:solidFill>
                  <a:srgbClr val="1D2D3E"/>
                </a:solidFill>
                <a:latin typeface="Arial" panose="020B0604020202020204" pitchFamily="34" charset="0"/>
                <a:ea typeface="72 Bold" pitchFamily="34" charset="-122"/>
                <a:cs typeface="Arial" panose="020B0604020202020204" pitchFamily="34" charset="0"/>
              </a:rPr>
              <a:t>SAP S/4HANA</a:t>
            </a:r>
            <a:endParaRPr lang="en-US" sz="900" dirty="0">
              <a:solidFill>
                <a:srgbClr val="1D2D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 26">
            <a:extLst>
              <a:ext uri="{FF2B5EF4-FFF2-40B4-BE49-F238E27FC236}">
                <a16:creationId xmlns:a16="http://schemas.microsoft.com/office/drawing/2014/main" id="{9627439C-DD64-5BCA-4D46-8627474D6C48}"/>
              </a:ext>
            </a:extLst>
          </p:cNvPr>
          <p:cNvSpPr/>
          <p:nvPr/>
        </p:nvSpPr>
        <p:spPr>
          <a:xfrm>
            <a:off x="9410911" y="2684029"/>
            <a:ext cx="1379822" cy="1748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100"/>
              </a:lnSpc>
              <a:buNone/>
            </a:pPr>
            <a:r>
              <a:rPr lang="en-US" sz="900" dirty="0">
                <a:solidFill>
                  <a:srgbClr val="1D2D3E"/>
                </a:solidFill>
                <a:latin typeface="Arial" panose="020B0604020202020204" pitchFamily="34" charset="0"/>
                <a:ea typeface="72 Bold" pitchFamily="34" charset="-122"/>
                <a:cs typeface="Arial" panose="020B0604020202020204" pitchFamily="34" charset="0"/>
              </a:rPr>
              <a:t>SAP SuccessFactors</a:t>
            </a:r>
            <a:endParaRPr lang="en-US" sz="900" dirty="0">
              <a:solidFill>
                <a:srgbClr val="1D2D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7" name="Graphic 43">
            <a:extLst>
              <a:ext uri="{FF2B5EF4-FFF2-40B4-BE49-F238E27FC236}">
                <a16:creationId xmlns:a16="http://schemas.microsoft.com/office/drawing/2014/main" id="{9CB0048D-950F-C728-FA4C-0C8930BDB4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41453" y="2310618"/>
            <a:ext cx="371397" cy="278548"/>
          </a:xfrm>
          <a:prstGeom prst="rect">
            <a:avLst/>
          </a:prstGeom>
        </p:spPr>
      </p:pic>
      <p:pic>
        <p:nvPicPr>
          <p:cNvPr id="48" name="Graphic 44">
            <a:extLst>
              <a:ext uri="{FF2B5EF4-FFF2-40B4-BE49-F238E27FC236}">
                <a16:creationId xmlns:a16="http://schemas.microsoft.com/office/drawing/2014/main" id="{2A977D99-27BB-CC07-46AA-5AE089A31A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 flipV="1">
            <a:off x="8972230" y="1006103"/>
            <a:ext cx="286112" cy="286112"/>
          </a:xfrm>
          <a:prstGeom prst="rect">
            <a:avLst/>
          </a:prstGeom>
        </p:spPr>
      </p:pic>
      <p:pic>
        <p:nvPicPr>
          <p:cNvPr id="49" name="Graphic 47">
            <a:extLst>
              <a:ext uri="{FF2B5EF4-FFF2-40B4-BE49-F238E27FC236}">
                <a16:creationId xmlns:a16="http://schemas.microsoft.com/office/drawing/2014/main" id="{55944020-465C-ACDA-70FA-A418D8719ED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V="1">
            <a:off x="8996600" y="1515051"/>
            <a:ext cx="286111" cy="286111"/>
          </a:xfrm>
          <a:prstGeom prst="rect">
            <a:avLst/>
          </a:prstGeom>
        </p:spPr>
      </p:pic>
      <p:sp>
        <p:nvSpPr>
          <p:cNvPr id="50" name="Text 29">
            <a:extLst>
              <a:ext uri="{FF2B5EF4-FFF2-40B4-BE49-F238E27FC236}">
                <a16:creationId xmlns:a16="http://schemas.microsoft.com/office/drawing/2014/main" id="{BF98C900-45CD-DB57-C6A6-5C04860BC989}"/>
              </a:ext>
            </a:extLst>
          </p:cNvPr>
          <p:cNvSpPr/>
          <p:nvPr/>
        </p:nvSpPr>
        <p:spPr>
          <a:xfrm>
            <a:off x="9405116" y="1525300"/>
            <a:ext cx="897124" cy="1849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buNone/>
            </a:pPr>
            <a:r>
              <a:rPr lang="en-US" sz="800" b="1" dirty="0">
                <a:solidFill>
                  <a:srgbClr val="1D2D3E"/>
                </a:solidFill>
                <a:latin typeface="Arial" panose="020B0604020202020204" pitchFamily="34" charset="0"/>
                <a:ea typeface="72 Semibold" pitchFamily="34" charset="-122"/>
                <a:cs typeface="Arial" panose="020B0604020202020204" pitchFamily="34" charset="0"/>
              </a:rPr>
              <a:t>Cloud Connector</a:t>
            </a:r>
            <a:endParaRPr lang="en-US" sz="800" b="1" dirty="0">
              <a:solidFill>
                <a:srgbClr val="1D2D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 26">
            <a:extLst>
              <a:ext uri="{FF2B5EF4-FFF2-40B4-BE49-F238E27FC236}">
                <a16:creationId xmlns:a16="http://schemas.microsoft.com/office/drawing/2014/main" id="{9627439C-DD64-5BCA-4D46-8627474D6C48}"/>
              </a:ext>
            </a:extLst>
          </p:cNvPr>
          <p:cNvSpPr/>
          <p:nvPr/>
        </p:nvSpPr>
        <p:spPr>
          <a:xfrm>
            <a:off x="9410911" y="2950457"/>
            <a:ext cx="1379822" cy="1604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100"/>
              </a:lnSpc>
              <a:buNone/>
            </a:pPr>
            <a:r>
              <a:rPr lang="en-US" sz="900" dirty="0">
                <a:solidFill>
                  <a:srgbClr val="1D2D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 Force</a:t>
            </a:r>
          </a:p>
        </p:txBody>
      </p:sp>
      <p:sp>
        <p:nvSpPr>
          <p:cNvPr id="73" name="Text 26">
            <a:extLst>
              <a:ext uri="{FF2B5EF4-FFF2-40B4-BE49-F238E27FC236}">
                <a16:creationId xmlns:a16="http://schemas.microsoft.com/office/drawing/2014/main" id="{9627439C-DD64-5BCA-4D46-8627474D6C48}"/>
              </a:ext>
            </a:extLst>
          </p:cNvPr>
          <p:cNvSpPr/>
          <p:nvPr/>
        </p:nvSpPr>
        <p:spPr>
          <a:xfrm>
            <a:off x="9410911" y="3202455"/>
            <a:ext cx="1379822" cy="2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100"/>
              </a:lnSpc>
              <a:buNone/>
            </a:pPr>
            <a:r>
              <a:rPr lang="en-US" sz="900" dirty="0">
                <a:solidFill>
                  <a:srgbClr val="1D2D3E"/>
                </a:solidFill>
                <a:latin typeface="Arial" panose="020B0604020202020204" pitchFamily="34" charset="0"/>
                <a:ea typeface="72 Bold" pitchFamily="34" charset="-122"/>
                <a:cs typeface="Arial" panose="020B0604020202020204" pitchFamily="34" charset="0"/>
              </a:rPr>
              <a:t>Pro </a:t>
            </a:r>
            <a:r>
              <a:rPr lang="en-US" sz="900" dirty="0" err="1">
                <a:solidFill>
                  <a:srgbClr val="1D2D3E"/>
                </a:solidFill>
                <a:latin typeface="Arial" panose="020B0604020202020204" pitchFamily="34" charset="0"/>
                <a:ea typeface="72 Bold" pitchFamily="34" charset="-122"/>
                <a:cs typeface="Arial" panose="020B0604020202020204" pitchFamily="34" charset="0"/>
              </a:rPr>
              <a:t>mis</a:t>
            </a:r>
            <a:endParaRPr lang="en-US" sz="900" dirty="0">
              <a:solidFill>
                <a:srgbClr val="1D2D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ounded Rectangle 5">
            <a:extLst>
              <a:ext uri="{FF2B5EF4-FFF2-40B4-BE49-F238E27FC236}">
                <a16:creationId xmlns:a16="http://schemas.microsoft.com/office/drawing/2014/main" id="{434A7A41-7451-6B47-8402-BBE728101A26}"/>
              </a:ext>
            </a:extLst>
          </p:cNvPr>
          <p:cNvSpPr/>
          <p:nvPr/>
        </p:nvSpPr>
        <p:spPr>
          <a:xfrm>
            <a:off x="1214282" y="1283233"/>
            <a:ext cx="5496124" cy="2959517"/>
          </a:xfrm>
          <a:prstGeom prst="roundRect">
            <a:avLst>
              <a:gd name="adj" fmla="val 3984"/>
            </a:avLst>
          </a:prstGeom>
          <a:solidFill>
            <a:schemeClr val="bg1"/>
          </a:solidFill>
          <a:ln w="19050">
            <a:solidFill>
              <a:srgbClr val="0070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DE" sz="11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Graphic 8">
            <a:extLst>
              <a:ext uri="{FF2B5EF4-FFF2-40B4-BE49-F238E27FC236}">
                <a16:creationId xmlns:a16="http://schemas.microsoft.com/office/drawing/2014/main" id="{FADF7C48-4667-667E-66FD-E30175F6D67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44686" y="1390018"/>
            <a:ext cx="360000" cy="360000"/>
          </a:xfrm>
          <a:prstGeom prst="rect">
            <a:avLst/>
          </a:prstGeom>
        </p:spPr>
      </p:pic>
      <p:pic>
        <p:nvPicPr>
          <p:cNvPr id="16" name="Graphic 12">
            <a:extLst>
              <a:ext uri="{FF2B5EF4-FFF2-40B4-BE49-F238E27FC236}">
                <a16:creationId xmlns:a16="http://schemas.microsoft.com/office/drawing/2014/main" id="{97D366B4-A10D-DB60-47B4-A95C1F1C823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02217" y="2096999"/>
            <a:ext cx="360000" cy="360000"/>
          </a:xfrm>
          <a:prstGeom prst="rect">
            <a:avLst/>
          </a:prstGeom>
        </p:spPr>
      </p:pic>
      <p:cxnSp>
        <p:nvCxnSpPr>
          <p:cNvPr id="20" name="Straight Arrow Connector 17">
            <a:extLst>
              <a:ext uri="{FF2B5EF4-FFF2-40B4-BE49-F238E27FC236}">
                <a16:creationId xmlns:a16="http://schemas.microsoft.com/office/drawing/2014/main" id="{2D576AE8-14F6-CDA3-AA6D-26CC140130BE}"/>
              </a:ext>
            </a:extLst>
          </p:cNvPr>
          <p:cNvCxnSpPr>
            <a:cxnSpLocks/>
            <a:stCxn id="56" idx="3"/>
            <a:endCxn id="16" idx="1"/>
          </p:cNvCxnSpPr>
          <p:nvPr/>
        </p:nvCxnSpPr>
        <p:spPr>
          <a:xfrm>
            <a:off x="4235581" y="2276999"/>
            <a:ext cx="866636" cy="0"/>
          </a:xfrm>
          <a:prstGeom prst="straightConnector1">
            <a:avLst/>
          </a:prstGeom>
          <a:ln w="19050">
            <a:solidFill>
              <a:srgbClr val="354A5F"/>
            </a:solidFill>
            <a:headEnd w="sm" len="sm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19">
            <a:extLst>
              <a:ext uri="{FF2B5EF4-FFF2-40B4-BE49-F238E27FC236}">
                <a16:creationId xmlns:a16="http://schemas.microsoft.com/office/drawing/2014/main" id="{24E27ACC-0601-EE79-04B4-D4619047E65C}"/>
              </a:ext>
            </a:extLst>
          </p:cNvPr>
          <p:cNvCxnSpPr>
            <a:cxnSpLocks/>
            <a:stCxn id="16" idx="0"/>
            <a:endCxn id="13" idx="1"/>
          </p:cNvCxnSpPr>
          <p:nvPr/>
        </p:nvCxnSpPr>
        <p:spPr>
          <a:xfrm rot="5400000" flipH="1" flipV="1">
            <a:off x="5399961" y="1452275"/>
            <a:ext cx="526981" cy="762469"/>
          </a:xfrm>
          <a:prstGeom prst="bentConnector2">
            <a:avLst/>
          </a:prstGeom>
          <a:ln w="19050" cap="rnd">
            <a:solidFill>
              <a:srgbClr val="354A5F"/>
            </a:solidFill>
            <a:miter lim="800000"/>
            <a:headEnd w="sm" len="sm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147">
            <a:extLst>
              <a:ext uri="{FF2B5EF4-FFF2-40B4-BE49-F238E27FC236}">
                <a16:creationId xmlns:a16="http://schemas.microsoft.com/office/drawing/2014/main" id="{7E6EF550-F719-B3B5-D51F-2975C9E1C72B}"/>
              </a:ext>
            </a:extLst>
          </p:cNvPr>
          <p:cNvCxnSpPr>
            <a:cxnSpLocks/>
            <a:stCxn id="16" idx="3"/>
            <a:endCxn id="51" idx="1"/>
          </p:cNvCxnSpPr>
          <p:nvPr/>
        </p:nvCxnSpPr>
        <p:spPr>
          <a:xfrm>
            <a:off x="5462217" y="2276999"/>
            <a:ext cx="1723921" cy="1"/>
          </a:xfrm>
          <a:prstGeom prst="straightConnector1">
            <a:avLst/>
          </a:prstGeom>
          <a:ln w="19050">
            <a:solidFill>
              <a:srgbClr val="354A5F"/>
            </a:solidFill>
            <a:headEnd w="sm" len="sm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67">
            <a:extLst>
              <a:ext uri="{FF2B5EF4-FFF2-40B4-BE49-F238E27FC236}">
                <a16:creationId xmlns:a16="http://schemas.microsoft.com/office/drawing/2014/main" id="{9F7A9E5C-E85D-815B-0DA3-92F55F6C9DB7}"/>
              </a:ext>
            </a:extLst>
          </p:cNvPr>
          <p:cNvSpPr/>
          <p:nvPr/>
        </p:nvSpPr>
        <p:spPr>
          <a:xfrm>
            <a:off x="7186138" y="2213380"/>
            <a:ext cx="563732" cy="127239"/>
          </a:xfrm>
          <a:prstGeom prst="roundRect">
            <a:avLst>
              <a:gd name="adj" fmla="val 50000"/>
            </a:avLst>
          </a:prstGeom>
          <a:solidFill>
            <a:srgbClr val="354A5F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Data</a:t>
            </a:r>
            <a:endParaRPr lang="en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ounded Rectangle 162">
            <a:extLst>
              <a:ext uri="{FF2B5EF4-FFF2-40B4-BE49-F238E27FC236}">
                <a16:creationId xmlns:a16="http://schemas.microsoft.com/office/drawing/2014/main" id="{9E7F03E2-CBC0-8B1D-F784-91D0CBA58932}"/>
              </a:ext>
            </a:extLst>
          </p:cNvPr>
          <p:cNvSpPr/>
          <p:nvPr/>
        </p:nvSpPr>
        <p:spPr>
          <a:xfrm>
            <a:off x="7198967" y="1506398"/>
            <a:ext cx="563732" cy="127239"/>
          </a:xfrm>
          <a:prstGeom prst="roundRect">
            <a:avLst>
              <a:gd name="adj" fmla="val 50000"/>
            </a:avLst>
          </a:prstGeom>
          <a:solidFill>
            <a:srgbClr val="354A5F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Data</a:t>
            </a:r>
            <a:endParaRPr lang="en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Straight Arrow Connector 165">
            <a:extLst>
              <a:ext uri="{FF2B5EF4-FFF2-40B4-BE49-F238E27FC236}">
                <a16:creationId xmlns:a16="http://schemas.microsoft.com/office/drawing/2014/main" id="{A25E2007-EFD7-3A21-5732-8CEC8FA8CCE6}"/>
              </a:ext>
            </a:extLst>
          </p:cNvPr>
          <p:cNvCxnSpPr>
            <a:cxnSpLocks/>
            <a:stCxn id="13" idx="3"/>
            <a:endCxn id="52" idx="1"/>
          </p:cNvCxnSpPr>
          <p:nvPr/>
        </p:nvCxnSpPr>
        <p:spPr>
          <a:xfrm>
            <a:off x="6404686" y="1570018"/>
            <a:ext cx="794281" cy="0"/>
          </a:xfrm>
          <a:prstGeom prst="straightConnector1">
            <a:avLst/>
          </a:prstGeom>
          <a:ln w="19050">
            <a:solidFill>
              <a:srgbClr val="354A5F"/>
            </a:solidFill>
            <a:headEnd w="sm" len="sm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Graphic 102">
            <a:extLst>
              <a:ext uri="{FF2B5EF4-FFF2-40B4-BE49-F238E27FC236}">
                <a16:creationId xmlns:a16="http://schemas.microsoft.com/office/drawing/2014/main" id="{D60FCA43-835B-22D7-6E07-F76854A3FB1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75581" y="2096999"/>
            <a:ext cx="360000" cy="360000"/>
          </a:xfrm>
          <a:prstGeom prst="rect">
            <a:avLst/>
          </a:prstGeom>
        </p:spPr>
      </p:pic>
      <p:sp>
        <p:nvSpPr>
          <p:cNvPr id="78" name="Rounded Rectangle 20">
            <a:extLst>
              <a:ext uri="{FF2B5EF4-FFF2-40B4-BE49-F238E27FC236}">
                <a16:creationId xmlns:a16="http://schemas.microsoft.com/office/drawing/2014/main" id="{8D5E03DA-3A0F-CA9A-4AC1-6777031A306A}"/>
              </a:ext>
            </a:extLst>
          </p:cNvPr>
          <p:cNvSpPr/>
          <p:nvPr/>
        </p:nvSpPr>
        <p:spPr>
          <a:xfrm>
            <a:off x="4962699" y="5432356"/>
            <a:ext cx="1848186" cy="969789"/>
          </a:xfrm>
          <a:prstGeom prst="roundRect">
            <a:avLst>
              <a:gd name="adj" fmla="val 6525"/>
            </a:avLst>
          </a:prstGeom>
          <a:solidFill>
            <a:schemeClr val="bg1"/>
          </a:solidFill>
          <a:ln w="19050">
            <a:solidFill>
              <a:srgbClr val="0070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DE" sz="11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1" name="Straight Arrow Connector 32">
            <a:extLst>
              <a:ext uri="{FF2B5EF4-FFF2-40B4-BE49-F238E27FC236}">
                <a16:creationId xmlns:a16="http://schemas.microsoft.com/office/drawing/2014/main" id="{3071B58C-DA1B-CCE8-BD5B-39B2EA09058C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5886792" y="5183833"/>
            <a:ext cx="0" cy="248523"/>
          </a:xfrm>
          <a:prstGeom prst="straightConnector1">
            <a:avLst/>
          </a:prstGeom>
          <a:ln w="19050">
            <a:solidFill>
              <a:srgbClr val="475E75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Graphic 113">
            <a:extLst>
              <a:ext uri="{FF2B5EF4-FFF2-40B4-BE49-F238E27FC236}">
                <a16:creationId xmlns:a16="http://schemas.microsoft.com/office/drawing/2014/main" id="{96E83EFB-9D10-686C-7E40-6273C44D798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102217" y="5546540"/>
            <a:ext cx="360000" cy="360000"/>
          </a:xfrm>
          <a:prstGeom prst="rect">
            <a:avLst/>
          </a:prstGeom>
        </p:spPr>
      </p:pic>
      <p:pic>
        <p:nvPicPr>
          <p:cNvPr id="62" name="Graphic 68">
            <a:extLst>
              <a:ext uri="{FF2B5EF4-FFF2-40B4-BE49-F238E27FC236}">
                <a16:creationId xmlns:a16="http://schemas.microsoft.com/office/drawing/2014/main" id="{3F7E33D1-1CD1-2A6B-E515-03B9E47FB57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261992" y="1331393"/>
            <a:ext cx="216000" cy="216000"/>
          </a:xfrm>
          <a:prstGeom prst="rect">
            <a:avLst/>
          </a:prstGeom>
        </p:spPr>
      </p:pic>
      <p:sp>
        <p:nvSpPr>
          <p:cNvPr id="63" name="Text 26">
            <a:extLst>
              <a:ext uri="{FF2B5EF4-FFF2-40B4-BE49-F238E27FC236}">
                <a16:creationId xmlns:a16="http://schemas.microsoft.com/office/drawing/2014/main" id="{BDF9F34C-9873-C288-DB84-88A55DC797E0}"/>
              </a:ext>
            </a:extLst>
          </p:cNvPr>
          <p:cNvSpPr/>
          <p:nvPr/>
        </p:nvSpPr>
        <p:spPr>
          <a:xfrm>
            <a:off x="1512584" y="1364417"/>
            <a:ext cx="2670233" cy="1657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100"/>
              </a:lnSpc>
              <a:buNone/>
            </a:pPr>
            <a:r>
              <a:rPr lang="en-US" sz="900" dirty="0">
                <a:solidFill>
                  <a:srgbClr val="1D2D3E"/>
                </a:solidFill>
                <a:latin typeface="Arial" panose="020B0604020202020204" pitchFamily="34" charset="0"/>
                <a:ea typeface="72 Bold" pitchFamily="34" charset="-122"/>
                <a:cs typeface="Arial" panose="020B0604020202020204" pitchFamily="34" charset="0"/>
              </a:rPr>
              <a:t>Cloud Foundry Runtime (BIX)</a:t>
            </a:r>
            <a:endParaRPr lang="en-US" sz="900" dirty="0">
              <a:solidFill>
                <a:srgbClr val="1D2D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705749" y="3493060"/>
            <a:ext cx="360000" cy="360000"/>
          </a:xfrm>
          <a:prstGeom prst="rect">
            <a:avLst/>
          </a:prstGeom>
        </p:spPr>
      </p:pic>
      <p:pic>
        <p:nvPicPr>
          <p:cNvPr id="84" name="Graphic 80">
            <a:extLst>
              <a:ext uri="{FF2B5EF4-FFF2-40B4-BE49-F238E27FC236}">
                <a16:creationId xmlns:a16="http://schemas.microsoft.com/office/drawing/2014/main" id="{8A769C4B-3F01-240E-F263-99ABE3B5F3D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702478" y="2096999"/>
            <a:ext cx="360000" cy="360000"/>
          </a:xfrm>
          <a:prstGeom prst="rect">
            <a:avLst/>
          </a:prstGeom>
        </p:spPr>
      </p:pic>
      <p:pic>
        <p:nvPicPr>
          <p:cNvPr id="86" name="Graphic 80">
            <a:extLst>
              <a:ext uri="{FF2B5EF4-FFF2-40B4-BE49-F238E27FC236}">
                <a16:creationId xmlns:a16="http://schemas.microsoft.com/office/drawing/2014/main" id="{8A769C4B-3F01-240E-F263-99ABE3B5F3D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705749" y="2715686"/>
            <a:ext cx="360000" cy="360000"/>
          </a:xfrm>
          <a:prstGeom prst="rect">
            <a:avLst/>
          </a:prstGeom>
        </p:spPr>
      </p:pic>
      <p:pic>
        <p:nvPicPr>
          <p:cNvPr id="68" name="Graphic 38">
            <a:extLst>
              <a:ext uri="{FF2B5EF4-FFF2-40B4-BE49-F238E27FC236}">
                <a16:creationId xmlns:a16="http://schemas.microsoft.com/office/drawing/2014/main" id="{1D0721A1-91AF-4344-C960-47F7BC14B69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482663" y="2096755"/>
            <a:ext cx="360000" cy="360000"/>
          </a:xfrm>
          <a:prstGeom prst="rect">
            <a:avLst/>
          </a:prstGeom>
        </p:spPr>
      </p:pic>
      <p:cxnSp>
        <p:nvCxnSpPr>
          <p:cNvPr id="100" name="Elbow Connector 109">
            <a:extLst>
              <a:ext uri="{FF2B5EF4-FFF2-40B4-BE49-F238E27FC236}">
                <a16:creationId xmlns:a16="http://schemas.microsoft.com/office/drawing/2014/main" id="{5D055993-ADDB-7E4E-4564-D6361AFE1742}"/>
              </a:ext>
            </a:extLst>
          </p:cNvPr>
          <p:cNvCxnSpPr>
            <a:cxnSpLocks/>
            <a:stCxn id="16" idx="2"/>
            <a:endCxn id="86" idx="3"/>
          </p:cNvCxnSpPr>
          <p:nvPr/>
        </p:nvCxnSpPr>
        <p:spPr>
          <a:xfrm rot="5400000">
            <a:off x="3954640" y="1568108"/>
            <a:ext cx="438687" cy="2216468"/>
          </a:xfrm>
          <a:prstGeom prst="bentConnector2">
            <a:avLst/>
          </a:prstGeom>
          <a:ln w="19050">
            <a:solidFill>
              <a:srgbClr val="354A5F"/>
            </a:solidFill>
            <a:headEnd w="sm" len="sm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27">
            <a:extLst>
              <a:ext uri="{FF2B5EF4-FFF2-40B4-BE49-F238E27FC236}">
                <a16:creationId xmlns:a16="http://schemas.microsoft.com/office/drawing/2014/main" id="{2F5616D3-E925-54C5-1CF5-F490265D69F3}"/>
              </a:ext>
            </a:extLst>
          </p:cNvPr>
          <p:cNvCxnSpPr>
            <a:cxnSpLocks/>
            <a:stCxn id="56" idx="1"/>
            <a:endCxn id="84" idx="3"/>
          </p:cNvCxnSpPr>
          <p:nvPr/>
        </p:nvCxnSpPr>
        <p:spPr>
          <a:xfrm rot="10800000">
            <a:off x="3062479" y="2276999"/>
            <a:ext cx="813103" cy="12700"/>
          </a:xfrm>
          <a:prstGeom prst="bentConnector3">
            <a:avLst>
              <a:gd name="adj1" fmla="val 50000"/>
            </a:avLst>
          </a:prstGeom>
          <a:ln w="19050" cap="rnd">
            <a:solidFill>
              <a:srgbClr val="C35500"/>
            </a:solidFill>
            <a:prstDash val="sysDot"/>
            <a:round/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09">
            <a:extLst>
              <a:ext uri="{FF2B5EF4-FFF2-40B4-BE49-F238E27FC236}">
                <a16:creationId xmlns:a16="http://schemas.microsoft.com/office/drawing/2014/main" id="{5D055993-ADDB-7E4E-4564-D6361AFE1742}"/>
              </a:ext>
            </a:extLst>
          </p:cNvPr>
          <p:cNvCxnSpPr>
            <a:cxnSpLocks/>
            <a:stCxn id="16" idx="2"/>
            <a:endCxn id="70" idx="3"/>
          </p:cNvCxnSpPr>
          <p:nvPr/>
        </p:nvCxnSpPr>
        <p:spPr>
          <a:xfrm rot="5400000">
            <a:off x="3565953" y="1956795"/>
            <a:ext cx="1216061" cy="2216468"/>
          </a:xfrm>
          <a:prstGeom prst="bentConnector2">
            <a:avLst/>
          </a:prstGeom>
          <a:ln w="19050">
            <a:solidFill>
              <a:srgbClr val="354A5F"/>
            </a:solidFill>
            <a:headEnd w="sm" len="sm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ounded Rectangle 3">
            <a:extLst>
              <a:ext uri="{FF2B5EF4-FFF2-40B4-BE49-F238E27FC236}">
                <a16:creationId xmlns:a16="http://schemas.microsoft.com/office/drawing/2014/main" id="{71710F06-087C-F24F-55DA-AA83D132CAC6}"/>
              </a:ext>
            </a:extLst>
          </p:cNvPr>
          <p:cNvSpPr/>
          <p:nvPr/>
        </p:nvSpPr>
        <p:spPr>
          <a:xfrm>
            <a:off x="5594465" y="5546540"/>
            <a:ext cx="1115941" cy="773782"/>
          </a:xfrm>
          <a:prstGeom prst="roundRect">
            <a:avLst>
              <a:gd name="adj" fmla="val 3112"/>
            </a:avLst>
          </a:prstGeom>
          <a:solidFill>
            <a:srgbClr val="EBF8FF"/>
          </a:solidFill>
          <a:ln w="19050">
            <a:solidFill>
              <a:srgbClr val="0070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3" name="Graphic 100">
            <a:extLst>
              <a:ext uri="{FF2B5EF4-FFF2-40B4-BE49-F238E27FC236}">
                <a16:creationId xmlns:a16="http://schemas.microsoft.com/office/drawing/2014/main" id="{2B99B8F9-E148-84AB-EDB8-243DD69F872E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5652403" y="5646820"/>
            <a:ext cx="186531" cy="186531"/>
          </a:xfrm>
          <a:prstGeom prst="rect">
            <a:avLst/>
          </a:prstGeom>
        </p:spPr>
      </p:pic>
      <p:cxnSp>
        <p:nvCxnSpPr>
          <p:cNvPr id="154" name="Elbow Connector 128">
            <a:extLst>
              <a:ext uri="{FF2B5EF4-FFF2-40B4-BE49-F238E27FC236}">
                <a16:creationId xmlns:a16="http://schemas.microsoft.com/office/drawing/2014/main" id="{B8DA64CD-A769-57B1-7D11-9F50EA975F5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51165" y="3319980"/>
            <a:ext cx="1793760" cy="2859920"/>
          </a:xfrm>
          <a:prstGeom prst="bentConnector3">
            <a:avLst>
              <a:gd name="adj1" fmla="val 79659"/>
            </a:avLst>
          </a:prstGeom>
          <a:ln w="19050" cap="rnd">
            <a:solidFill>
              <a:srgbClr val="CC00DC"/>
            </a:solidFill>
            <a:round/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27">
            <a:extLst>
              <a:ext uri="{FF2B5EF4-FFF2-40B4-BE49-F238E27FC236}">
                <a16:creationId xmlns:a16="http://schemas.microsoft.com/office/drawing/2014/main" id="{2F5616D3-E925-54C5-1CF5-F490265D69F3}"/>
              </a:ext>
            </a:extLst>
          </p:cNvPr>
          <p:cNvCxnSpPr>
            <a:cxnSpLocks/>
            <a:stCxn id="56" idx="0"/>
            <a:endCxn id="68" idx="0"/>
          </p:cNvCxnSpPr>
          <p:nvPr/>
        </p:nvCxnSpPr>
        <p:spPr>
          <a:xfrm rot="16200000" flipV="1">
            <a:off x="2859000" y="900418"/>
            <a:ext cx="244" cy="2392918"/>
          </a:xfrm>
          <a:prstGeom prst="bentConnector3">
            <a:avLst>
              <a:gd name="adj1" fmla="val 93788525"/>
            </a:avLst>
          </a:prstGeom>
          <a:ln w="19050" cap="rnd">
            <a:solidFill>
              <a:srgbClr val="C35500"/>
            </a:solidFill>
            <a:prstDash val="sysDot"/>
            <a:round/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27">
            <a:extLst>
              <a:ext uri="{FF2B5EF4-FFF2-40B4-BE49-F238E27FC236}">
                <a16:creationId xmlns:a16="http://schemas.microsoft.com/office/drawing/2014/main" id="{2F5616D3-E925-54C5-1CF5-F490265D69F3}"/>
              </a:ext>
            </a:extLst>
          </p:cNvPr>
          <p:cNvCxnSpPr>
            <a:cxnSpLocks/>
            <a:stCxn id="70" idx="1"/>
            <a:endCxn id="68" idx="2"/>
          </p:cNvCxnSpPr>
          <p:nvPr/>
        </p:nvCxnSpPr>
        <p:spPr>
          <a:xfrm rot="10800000">
            <a:off x="1662663" y="2456756"/>
            <a:ext cx="1043086" cy="1216305"/>
          </a:xfrm>
          <a:prstGeom prst="bentConnector2">
            <a:avLst/>
          </a:prstGeom>
          <a:ln w="19050" cap="rnd">
            <a:solidFill>
              <a:srgbClr val="C35500"/>
            </a:solidFill>
            <a:prstDash val="sysDot"/>
            <a:round/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34">
            <a:extLst>
              <a:ext uri="{FF2B5EF4-FFF2-40B4-BE49-F238E27FC236}">
                <a16:creationId xmlns:a16="http://schemas.microsoft.com/office/drawing/2014/main" id="{3811CF08-A049-9C35-16CF-92DE0AA1C47D}"/>
              </a:ext>
            </a:extLst>
          </p:cNvPr>
          <p:cNvSpPr/>
          <p:nvPr/>
        </p:nvSpPr>
        <p:spPr>
          <a:xfrm rot="16200000">
            <a:off x="1416253" y="3200214"/>
            <a:ext cx="490307" cy="154428"/>
          </a:xfrm>
          <a:prstGeom prst="roundRect">
            <a:avLst>
              <a:gd name="adj" fmla="val 50000"/>
            </a:avLst>
          </a:prstGeom>
          <a:solidFill>
            <a:srgbClr val="C35500"/>
          </a:solidFill>
          <a:ln w="19050" cap="rnd">
            <a:noFill/>
            <a:prstDash val="solid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Binging</a:t>
            </a:r>
          </a:p>
        </p:txBody>
      </p:sp>
      <p:sp>
        <p:nvSpPr>
          <p:cNvPr id="170" name="Rounded Rectangle 34">
            <a:extLst>
              <a:ext uri="{FF2B5EF4-FFF2-40B4-BE49-F238E27FC236}">
                <a16:creationId xmlns:a16="http://schemas.microsoft.com/office/drawing/2014/main" id="{3811CF08-A049-9C35-16CF-92DE0AA1C47D}"/>
              </a:ext>
            </a:extLst>
          </p:cNvPr>
          <p:cNvSpPr/>
          <p:nvPr/>
        </p:nvSpPr>
        <p:spPr>
          <a:xfrm>
            <a:off x="3306615" y="1786936"/>
            <a:ext cx="490307" cy="154428"/>
          </a:xfrm>
          <a:prstGeom prst="roundRect">
            <a:avLst>
              <a:gd name="adj" fmla="val 50000"/>
            </a:avLst>
          </a:prstGeom>
          <a:solidFill>
            <a:srgbClr val="C35500"/>
          </a:solidFill>
          <a:ln w="19050" cap="rnd">
            <a:noFill/>
            <a:prstDash val="solid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Binging</a:t>
            </a:r>
          </a:p>
        </p:txBody>
      </p:sp>
      <p:sp>
        <p:nvSpPr>
          <p:cNvPr id="174" name="Rounded Rectangle 34">
            <a:extLst>
              <a:ext uri="{FF2B5EF4-FFF2-40B4-BE49-F238E27FC236}">
                <a16:creationId xmlns:a16="http://schemas.microsoft.com/office/drawing/2014/main" id="{3811CF08-A049-9C35-16CF-92DE0AA1C47D}"/>
              </a:ext>
            </a:extLst>
          </p:cNvPr>
          <p:cNvSpPr/>
          <p:nvPr/>
        </p:nvSpPr>
        <p:spPr>
          <a:xfrm>
            <a:off x="3306615" y="2199785"/>
            <a:ext cx="490307" cy="154428"/>
          </a:xfrm>
          <a:prstGeom prst="roundRect">
            <a:avLst>
              <a:gd name="adj" fmla="val 50000"/>
            </a:avLst>
          </a:prstGeom>
          <a:solidFill>
            <a:srgbClr val="C35500"/>
          </a:solidFill>
          <a:ln w="19050" cap="rnd">
            <a:noFill/>
            <a:prstDash val="solid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Binging</a:t>
            </a:r>
          </a:p>
        </p:txBody>
      </p:sp>
      <p:sp>
        <p:nvSpPr>
          <p:cNvPr id="192" name="Rounded Rectangle 15">
            <a:extLst>
              <a:ext uri="{FF2B5EF4-FFF2-40B4-BE49-F238E27FC236}">
                <a16:creationId xmlns:a16="http://schemas.microsoft.com/office/drawing/2014/main" id="{14FB7398-15FD-5CB5-4486-E0B314FAAF37}"/>
              </a:ext>
            </a:extLst>
          </p:cNvPr>
          <p:cNvSpPr/>
          <p:nvPr/>
        </p:nvSpPr>
        <p:spPr>
          <a:xfrm>
            <a:off x="1213506" y="4290910"/>
            <a:ext cx="1607778" cy="824126"/>
          </a:xfrm>
          <a:prstGeom prst="roundRect">
            <a:avLst>
              <a:gd name="adj" fmla="val 17350"/>
            </a:avLst>
          </a:prstGeom>
          <a:solidFill>
            <a:srgbClr val="F5F6F7"/>
          </a:solidFill>
          <a:ln w="19050">
            <a:solidFill>
              <a:srgbClr val="475E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3" name="TextBox 192"/>
          <p:cNvSpPr txBox="1"/>
          <p:nvPr/>
        </p:nvSpPr>
        <p:spPr>
          <a:xfrm>
            <a:off x="1457081" y="4422750"/>
            <a:ext cx="10246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latin typeface="Arial" panose="020B0604020202020204" pitchFamily="34" charset="0"/>
                <a:cs typeface="Arial" panose="020B0604020202020204" pitchFamily="34" charset="0"/>
              </a:rPr>
              <a:t>Role Collection</a:t>
            </a:r>
            <a:endParaRPr lang="ko-KR" alt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4" name="Graphic 98">
            <a:extLst>
              <a:ext uri="{FF2B5EF4-FFF2-40B4-BE49-F238E27FC236}">
                <a16:creationId xmlns:a16="http://schemas.microsoft.com/office/drawing/2014/main" id="{4FBEDC12-3451-B1A6-E3BF-86B135985ED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310558" y="4432767"/>
            <a:ext cx="216000" cy="216000"/>
          </a:xfrm>
          <a:prstGeom prst="rect">
            <a:avLst/>
          </a:prstGeom>
        </p:spPr>
      </p:pic>
      <p:cxnSp>
        <p:nvCxnSpPr>
          <p:cNvPr id="195" name="Elbow Connector 131">
            <a:extLst>
              <a:ext uri="{FF2B5EF4-FFF2-40B4-BE49-F238E27FC236}">
                <a16:creationId xmlns:a16="http://schemas.microsoft.com/office/drawing/2014/main" id="{9922CFD8-4D8E-12CF-060B-A583EF8E5D33}"/>
              </a:ext>
            </a:extLst>
          </p:cNvPr>
          <p:cNvCxnSpPr>
            <a:cxnSpLocks/>
            <a:stCxn id="23" idx="1"/>
            <a:endCxn id="194" idx="1"/>
          </p:cNvCxnSpPr>
          <p:nvPr/>
        </p:nvCxnSpPr>
        <p:spPr>
          <a:xfrm rot="10800000">
            <a:off x="1310558" y="4540768"/>
            <a:ext cx="229740" cy="1185773"/>
          </a:xfrm>
          <a:prstGeom prst="bentConnector3">
            <a:avLst>
              <a:gd name="adj1" fmla="val 333382"/>
            </a:avLst>
          </a:prstGeom>
          <a:ln w="19050" cap="rnd">
            <a:solidFill>
              <a:srgbClr val="D20A0A"/>
            </a:solidFill>
            <a:round/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Elbow Connector 131">
            <a:extLst>
              <a:ext uri="{FF2B5EF4-FFF2-40B4-BE49-F238E27FC236}">
                <a16:creationId xmlns:a16="http://schemas.microsoft.com/office/drawing/2014/main" id="{9922CFD8-4D8E-12CF-060B-A583EF8E5D33}"/>
              </a:ext>
            </a:extLst>
          </p:cNvPr>
          <p:cNvCxnSpPr>
            <a:cxnSpLocks/>
            <a:stCxn id="194" idx="1"/>
            <a:endCxn id="68" idx="1"/>
          </p:cNvCxnSpPr>
          <p:nvPr/>
        </p:nvCxnSpPr>
        <p:spPr>
          <a:xfrm rot="10800000" flipH="1">
            <a:off x="1310557" y="2276755"/>
            <a:ext cx="172105" cy="2264012"/>
          </a:xfrm>
          <a:prstGeom prst="bentConnector3">
            <a:avLst>
              <a:gd name="adj1" fmla="val -311537"/>
            </a:avLst>
          </a:prstGeom>
          <a:ln w="19050" cap="rnd">
            <a:solidFill>
              <a:srgbClr val="D20A0A"/>
            </a:solidFill>
            <a:round/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ounded Rectangle 15">
            <a:extLst>
              <a:ext uri="{FF2B5EF4-FFF2-40B4-BE49-F238E27FC236}">
                <a16:creationId xmlns:a16="http://schemas.microsoft.com/office/drawing/2014/main" id="{14FB7398-15FD-5CB5-4486-E0B314FAAF37}"/>
              </a:ext>
            </a:extLst>
          </p:cNvPr>
          <p:cNvSpPr/>
          <p:nvPr/>
        </p:nvSpPr>
        <p:spPr>
          <a:xfrm>
            <a:off x="3027304" y="4306369"/>
            <a:ext cx="3683101" cy="808667"/>
          </a:xfrm>
          <a:prstGeom prst="roundRect">
            <a:avLst>
              <a:gd name="adj" fmla="val 14436"/>
            </a:avLst>
          </a:prstGeom>
          <a:solidFill>
            <a:srgbClr val="F5F6F7"/>
          </a:solidFill>
          <a:ln w="19050">
            <a:solidFill>
              <a:srgbClr val="475E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59" name="Graphic 41">
            <a:extLst>
              <a:ext uri="{FF2B5EF4-FFF2-40B4-BE49-F238E27FC236}">
                <a16:creationId xmlns:a16="http://schemas.microsoft.com/office/drawing/2014/main" id="{538EBAEF-BAA2-B6B0-A799-77881BF7BFCD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3087417" y="4352620"/>
            <a:ext cx="360000" cy="360000"/>
          </a:xfrm>
          <a:prstGeom prst="rect">
            <a:avLst/>
          </a:prstGeom>
        </p:spPr>
      </p:pic>
      <p:sp>
        <p:nvSpPr>
          <p:cNvPr id="175" name="TextBox 174"/>
          <p:cNvSpPr txBox="1"/>
          <p:nvPr/>
        </p:nvSpPr>
        <p:spPr>
          <a:xfrm>
            <a:off x="3484127" y="4379496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endParaRPr lang="ko-KR" alt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4526512" y="4356763"/>
            <a:ext cx="325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endParaRPr lang="ko-KR" alt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4526512" y="4538709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srv</a:t>
            </a:r>
            <a:endParaRPr lang="ko-KR" alt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5167147" y="4379496"/>
            <a:ext cx="6848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mta.yaml</a:t>
            </a:r>
            <a:endParaRPr lang="ko-KR" alt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5167147" y="4561443"/>
            <a:ext cx="1063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xs-security.json</a:t>
            </a:r>
            <a:endParaRPr lang="ko-KR" alt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3484127" y="4561442"/>
            <a:ext cx="7232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approuter</a:t>
            </a:r>
            <a:endParaRPr lang="ko-KR" alt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3642647" y="4743388"/>
            <a:ext cx="8258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xs-app.json</a:t>
            </a:r>
            <a:endParaRPr lang="ko-KR" alt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2313237" y="2415263"/>
            <a:ext cx="11464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HTML5</a:t>
            </a:r>
          </a:p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Repository [Runtime]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2398999" y="3047201"/>
            <a:ext cx="9749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HTML5</a:t>
            </a:r>
          </a:p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Repository [Host]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4128835" y="2283232"/>
            <a:ext cx="12170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ko-KR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</a:p>
          <a:p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[Node.js Runtime App]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2918085" y="3696413"/>
            <a:ext cx="7745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CAP Node.js</a:t>
            </a:r>
          </a:p>
        </p:txBody>
      </p:sp>
      <p:sp>
        <p:nvSpPr>
          <p:cNvPr id="239" name="TextBox 238"/>
          <p:cNvSpPr txBox="1"/>
          <p:nvPr/>
        </p:nvSpPr>
        <p:spPr>
          <a:xfrm>
            <a:off x="5347679" y="2305041"/>
            <a:ext cx="7008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Destination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5850575" y="1699881"/>
            <a:ext cx="7457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Connectivity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1697907" y="1980063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XSUAA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2984352" y="4701382"/>
            <a:ext cx="56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BAS</a:t>
            </a:r>
          </a:p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[Design]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1442399" y="5895066"/>
            <a:ext cx="5870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SAP IAS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4925762" y="5895066"/>
            <a:ext cx="705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SAP HANA</a:t>
            </a:r>
          </a:p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Cloud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5808231" y="5570808"/>
            <a:ext cx="837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HDI Container</a:t>
            </a:r>
          </a:p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(Schema)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8" name="그림 247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7320557" y="3843733"/>
            <a:ext cx="1434462" cy="2752449"/>
          </a:xfrm>
          <a:prstGeom prst="rect">
            <a:avLst/>
          </a:prstGeom>
        </p:spPr>
      </p:pic>
      <p:sp>
        <p:nvSpPr>
          <p:cNvPr id="250" name="TextBox 249"/>
          <p:cNvSpPr txBox="1"/>
          <p:nvPr/>
        </p:nvSpPr>
        <p:spPr>
          <a:xfrm>
            <a:off x="128381" y="83808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CAP Application </a:t>
            </a:r>
            <a:r>
              <a:rPr lang="ko-KR" altLang="en-US" b="1" dirty="0"/>
              <a:t>기본 구조</a:t>
            </a:r>
          </a:p>
        </p:txBody>
      </p:sp>
    </p:spTree>
    <p:extLst>
      <p:ext uri="{BB962C8B-B14F-4D97-AF65-F5344CB8AC3E}">
        <p14:creationId xmlns:p14="http://schemas.microsoft.com/office/powerpoint/2010/main" val="1865646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28F04E-C7D3-FA91-B901-45F82AA76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id="{7A5BBAEE-AA4B-4DA8-926F-CE4CF0A2B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49" y="1045722"/>
            <a:ext cx="7465214" cy="54904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CAA3B2-2684-601C-17DC-6CCC22BC0804}"/>
              </a:ext>
            </a:extLst>
          </p:cNvPr>
          <p:cNvSpPr txBox="1"/>
          <p:nvPr/>
        </p:nvSpPr>
        <p:spPr>
          <a:xfrm>
            <a:off x="71179" y="96965"/>
            <a:ext cx="9118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HANA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DB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-</a:t>
            </a:r>
            <a:r>
              <a:rPr lang="ko-KR" altLang="en-US" sz="2000" b="1" dirty="0"/>
              <a:t> </a:t>
            </a:r>
            <a:r>
              <a:rPr lang="en-US" altLang="ko-KR" sz="2000" b="1" dirty="0" err="1"/>
              <a:t>DBeaver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연결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정보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확인방법 </a:t>
            </a:r>
            <a:r>
              <a:rPr lang="en-US" altLang="ko-KR" sz="2000" dirty="0"/>
              <a:t>(</a:t>
            </a:r>
            <a:r>
              <a:rPr lang="ko-KR" altLang="en-US" sz="2000" dirty="0"/>
              <a:t>연결방법은 별도 가이드문서 참조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84C246-24F9-1C3F-6B6B-F8A03151CE6C}"/>
              </a:ext>
            </a:extLst>
          </p:cNvPr>
          <p:cNvSpPr txBox="1"/>
          <p:nvPr/>
        </p:nvSpPr>
        <p:spPr>
          <a:xfrm>
            <a:off x="262223" y="606195"/>
            <a:ext cx="1090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1) BTP</a:t>
            </a:r>
            <a:r>
              <a:rPr lang="ko-KR" altLang="en-US" b="1" dirty="0"/>
              <a:t> </a:t>
            </a:r>
            <a:r>
              <a:rPr lang="en-US" altLang="ko-KR" b="1" dirty="0"/>
              <a:t>Subaccount &gt; CF &gt; Instances </a:t>
            </a:r>
            <a:r>
              <a:rPr lang="ko-KR" altLang="en-US" b="1" dirty="0"/>
              <a:t>에서 접속을 원하는 </a:t>
            </a:r>
            <a:r>
              <a:rPr lang="en-US" altLang="ko-KR" b="1" dirty="0"/>
              <a:t>HDI Container </a:t>
            </a:r>
            <a:r>
              <a:rPr lang="ko-KR" altLang="en-US" b="1" dirty="0"/>
              <a:t>서비스 클릭 </a:t>
            </a:r>
            <a:r>
              <a:rPr lang="en-US" altLang="ko-KR" b="1" dirty="0"/>
              <a:t>[</a:t>
            </a:r>
            <a:r>
              <a:rPr lang="en-US" altLang="ko-KR" b="1" dirty="0" err="1"/>
              <a:t>bix</a:t>
            </a:r>
            <a:r>
              <a:rPr lang="en-US" altLang="ko-KR" b="1" dirty="0"/>
              <a:t>-portal-</a:t>
            </a:r>
            <a:r>
              <a:rPr lang="en-US" altLang="ko-KR" b="1" dirty="0" err="1"/>
              <a:t>db</a:t>
            </a:r>
            <a:r>
              <a:rPr lang="en-US" altLang="ko-KR" b="1" dirty="0"/>
              <a:t>]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C3FA567-CF57-F415-4098-FAF930B5AC11}"/>
              </a:ext>
            </a:extLst>
          </p:cNvPr>
          <p:cNvSpPr/>
          <p:nvPr/>
        </p:nvSpPr>
        <p:spPr>
          <a:xfrm>
            <a:off x="6444200" y="2054994"/>
            <a:ext cx="1015379" cy="2598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CE3554-5AEC-569E-C4E8-A4BA69B13509}"/>
              </a:ext>
            </a:extLst>
          </p:cNvPr>
          <p:cNvSpPr txBox="1"/>
          <p:nvPr/>
        </p:nvSpPr>
        <p:spPr>
          <a:xfrm>
            <a:off x="7757963" y="2000269"/>
            <a:ext cx="286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2) </a:t>
            </a:r>
            <a:r>
              <a:rPr lang="en-US" altLang="ko-KR" b="1" u="sng" dirty="0"/>
              <a:t>View Credentials </a:t>
            </a:r>
            <a:r>
              <a:rPr lang="ko-KR" altLang="en-US" b="1" dirty="0"/>
              <a:t>클릭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F344BF1-E042-7562-AD75-34868522A8DF}"/>
              </a:ext>
            </a:extLst>
          </p:cNvPr>
          <p:cNvSpPr/>
          <p:nvPr/>
        </p:nvSpPr>
        <p:spPr>
          <a:xfrm>
            <a:off x="3089709" y="3532472"/>
            <a:ext cx="3994486" cy="1732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AD4AB70B-A129-AFAF-5A1F-C1B2383C0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6481" y="3790924"/>
            <a:ext cx="4302770" cy="2274474"/>
          </a:xfrm>
          <a:prstGeom prst="rect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619743DB-751A-CC49-5D6E-A7A25D9FAA26}"/>
              </a:ext>
            </a:extLst>
          </p:cNvPr>
          <p:cNvSpPr/>
          <p:nvPr/>
        </p:nvSpPr>
        <p:spPr>
          <a:xfrm>
            <a:off x="7750623" y="5812278"/>
            <a:ext cx="3886320" cy="1732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97D70F-B7D9-93B0-079C-8C5B0046B14C}"/>
              </a:ext>
            </a:extLst>
          </p:cNvPr>
          <p:cNvSpPr txBox="1"/>
          <p:nvPr/>
        </p:nvSpPr>
        <p:spPr>
          <a:xfrm>
            <a:off x="7757963" y="3305275"/>
            <a:ext cx="239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3) </a:t>
            </a:r>
            <a:r>
              <a:rPr lang="en-US" altLang="ko-KR" b="1" u="sng" dirty="0" err="1"/>
              <a:t>Dbeaver</a:t>
            </a:r>
            <a:r>
              <a:rPr lang="en-US" altLang="ko-KR" b="1" u="sng" dirty="0"/>
              <a:t>-key </a:t>
            </a:r>
            <a:r>
              <a:rPr lang="ko-KR" altLang="en-US" b="1" u="sng" dirty="0"/>
              <a:t>선택</a:t>
            </a:r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FC9B6EEF-ED6B-87A5-202B-A34D608FBD4F}"/>
              </a:ext>
            </a:extLst>
          </p:cNvPr>
          <p:cNvSpPr/>
          <p:nvPr/>
        </p:nvSpPr>
        <p:spPr>
          <a:xfrm>
            <a:off x="6088356" y="2001097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C2E219A-8B2B-DD1A-AE02-ED2D0F357502}"/>
              </a:ext>
            </a:extLst>
          </p:cNvPr>
          <p:cNvSpPr/>
          <p:nvPr/>
        </p:nvSpPr>
        <p:spPr>
          <a:xfrm>
            <a:off x="7385552" y="5668278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DF8B8AD5-01A9-27AD-CAC7-7AF79DF16F71}"/>
              </a:ext>
            </a:extLst>
          </p:cNvPr>
          <p:cNvSpPr/>
          <p:nvPr/>
        </p:nvSpPr>
        <p:spPr>
          <a:xfrm>
            <a:off x="2801709" y="3386607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2EF41D78-940C-7EAD-D1F4-1C612DCA99C0}"/>
              </a:ext>
            </a:extLst>
          </p:cNvPr>
          <p:cNvSpPr/>
          <p:nvPr/>
        </p:nvSpPr>
        <p:spPr>
          <a:xfrm>
            <a:off x="2801709" y="3790924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D594AF4-D48C-5CD7-82B0-7DC35AE2AE5A}"/>
              </a:ext>
            </a:extLst>
          </p:cNvPr>
          <p:cNvSpPr txBox="1"/>
          <p:nvPr/>
        </p:nvSpPr>
        <p:spPr>
          <a:xfrm>
            <a:off x="1140367" y="6251992"/>
            <a:ext cx="71043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4) </a:t>
            </a:r>
            <a:r>
              <a:rPr lang="en-US" altLang="ko-KR" b="1" u="sng" dirty="0"/>
              <a:t>Form</a:t>
            </a:r>
            <a:r>
              <a:rPr lang="en-US" altLang="ko-KR" b="1" dirty="0"/>
              <a:t> </a:t>
            </a:r>
            <a:r>
              <a:rPr lang="ko-KR" altLang="en-US" b="1" dirty="0"/>
              <a:t>클릭 후 </a:t>
            </a:r>
            <a:r>
              <a:rPr lang="en-US" altLang="ko-KR" b="1" dirty="0"/>
              <a:t>user / password / host / port </a:t>
            </a:r>
            <a:r>
              <a:rPr lang="ko-KR" altLang="en-US" b="1" dirty="0"/>
              <a:t>필요한 정보 복사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6355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B2B0E3-0A33-6D0A-32B5-69F460CA1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118002A-1253-FF83-56FD-8B4DCBB00C96}"/>
              </a:ext>
            </a:extLst>
          </p:cNvPr>
          <p:cNvSpPr txBox="1"/>
          <p:nvPr/>
        </p:nvSpPr>
        <p:spPr>
          <a:xfrm>
            <a:off x="71180" y="119269"/>
            <a:ext cx="5536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HDI </a:t>
            </a:r>
            <a:r>
              <a:rPr lang="ko-KR" altLang="en-US" sz="2000" b="1" dirty="0"/>
              <a:t>설명</a:t>
            </a:r>
            <a:r>
              <a:rPr lang="en-US" altLang="ko-KR" sz="2000" b="1" dirty="0"/>
              <a:t>) </a:t>
            </a:r>
            <a:r>
              <a:rPr lang="en-US" altLang="ko-KR" sz="2000" b="1" dirty="0">
                <a:solidFill>
                  <a:srgbClr val="FF0000"/>
                </a:solidFill>
              </a:rPr>
              <a:t>H</a:t>
            </a:r>
            <a:r>
              <a:rPr lang="en-US" altLang="ko-KR" sz="2000" b="1" dirty="0"/>
              <a:t>ANA </a:t>
            </a:r>
            <a:r>
              <a:rPr lang="en-US" altLang="ko-KR" sz="2000" b="1" dirty="0">
                <a:solidFill>
                  <a:srgbClr val="FF0000"/>
                </a:solidFill>
              </a:rPr>
              <a:t>D</a:t>
            </a:r>
            <a:r>
              <a:rPr lang="en-US" altLang="ko-KR" sz="2000" b="1" dirty="0"/>
              <a:t>eployment </a:t>
            </a:r>
            <a:r>
              <a:rPr lang="en-US" altLang="ko-KR" sz="2000" b="1" dirty="0">
                <a:solidFill>
                  <a:srgbClr val="FF0000"/>
                </a:solidFill>
              </a:rPr>
              <a:t>I</a:t>
            </a:r>
            <a:r>
              <a:rPr lang="en-US" altLang="ko-KR" sz="2000" b="1" dirty="0"/>
              <a:t>nfrastructure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55505B-4FC8-2ED3-5F9F-41C1C1173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0" y="1084647"/>
            <a:ext cx="6218504" cy="45647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F79C6D-F403-4B05-5BB8-5136C8809B26}"/>
              </a:ext>
            </a:extLst>
          </p:cNvPr>
          <p:cNvSpPr txBox="1"/>
          <p:nvPr/>
        </p:nvSpPr>
        <p:spPr>
          <a:xfrm>
            <a:off x="6589597" y="672747"/>
            <a:ext cx="4905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/>
              <a:t>CF</a:t>
            </a:r>
            <a:r>
              <a:rPr lang="ko-KR" altLang="en-US" b="1" dirty="0"/>
              <a:t>의 서비스 형태로 생성</a:t>
            </a:r>
            <a:br>
              <a:rPr lang="en-US" altLang="ko-KR" b="1" dirty="0"/>
            </a:br>
            <a:r>
              <a:rPr lang="en-US" altLang="ko-KR" b="1" dirty="0"/>
              <a:t>&gt; </a:t>
            </a:r>
            <a:r>
              <a:rPr lang="ko-KR" altLang="en-US" b="1" dirty="0"/>
              <a:t>자동으로 </a:t>
            </a:r>
            <a:r>
              <a:rPr lang="en-US" altLang="ko-KR" b="1" dirty="0"/>
              <a:t>HANA DB</a:t>
            </a:r>
            <a:r>
              <a:rPr lang="ko-KR" altLang="en-US" b="1" dirty="0"/>
              <a:t>에 아래와 같이 구성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A639A1-2476-0CC0-2EC4-89630192A98A}"/>
              </a:ext>
            </a:extLst>
          </p:cNvPr>
          <p:cNvSpPr txBox="1"/>
          <p:nvPr/>
        </p:nvSpPr>
        <p:spPr>
          <a:xfrm>
            <a:off x="7070556" y="1319078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HANA</a:t>
            </a:r>
            <a:r>
              <a:rPr lang="ko-KR" altLang="en-US" b="1" dirty="0"/>
              <a:t> </a:t>
            </a:r>
            <a:r>
              <a:rPr lang="en-US" altLang="ko-KR" b="1" dirty="0"/>
              <a:t>DB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15A3005-5232-069C-F21F-9C2CF821C599}"/>
              </a:ext>
            </a:extLst>
          </p:cNvPr>
          <p:cNvSpPr/>
          <p:nvPr/>
        </p:nvSpPr>
        <p:spPr>
          <a:xfrm>
            <a:off x="7070556" y="1319078"/>
            <a:ext cx="3369257" cy="239669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D8B83D8-2EF7-5FFD-FED5-1C9F5A6CBDC8}"/>
              </a:ext>
            </a:extLst>
          </p:cNvPr>
          <p:cNvSpPr/>
          <p:nvPr/>
        </p:nvSpPr>
        <p:spPr>
          <a:xfrm>
            <a:off x="7213330" y="2381428"/>
            <a:ext cx="2802972" cy="1178732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E6E336-3125-9105-8BC5-C5244466270D}"/>
              </a:ext>
            </a:extLst>
          </p:cNvPr>
          <p:cNvSpPr txBox="1"/>
          <p:nvPr/>
        </p:nvSpPr>
        <p:spPr>
          <a:xfrm>
            <a:off x="7213330" y="2381428"/>
            <a:ext cx="2503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HDI</a:t>
            </a:r>
            <a:r>
              <a:rPr lang="ko-KR" altLang="en-US" b="1" dirty="0"/>
              <a:t> </a:t>
            </a:r>
            <a:r>
              <a:rPr lang="en-US" altLang="ko-KR" b="1" dirty="0"/>
              <a:t>Container</a:t>
            </a:r>
          </a:p>
          <a:p>
            <a:r>
              <a:rPr lang="en-US" altLang="ko-KR" b="1" dirty="0"/>
              <a:t>(= DB Schema + </a:t>
            </a:r>
            <a:r>
              <a:rPr lang="en-US" altLang="ko-KR" b="1" dirty="0" err="1"/>
              <a:t>Etc</a:t>
            </a:r>
            <a:r>
              <a:rPr lang="en-US" altLang="ko-KR" b="1" dirty="0"/>
              <a:t>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B96E9C-48BB-B0F6-7128-B2B1A19741BC}"/>
              </a:ext>
            </a:extLst>
          </p:cNvPr>
          <p:cNvSpPr txBox="1"/>
          <p:nvPr/>
        </p:nvSpPr>
        <p:spPr>
          <a:xfrm>
            <a:off x="6589597" y="3900434"/>
            <a:ext cx="52004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/>
              <a:t>HANA DB</a:t>
            </a:r>
            <a:r>
              <a:rPr lang="ko-KR" altLang="en-US" b="1" dirty="0"/>
              <a:t>의 전체가 아닌 이 서비스가 할당된</a:t>
            </a:r>
            <a:br>
              <a:rPr lang="en-US" altLang="ko-KR" b="1" dirty="0"/>
            </a:br>
            <a:r>
              <a:rPr lang="en-US" altLang="ko-KR" b="1" dirty="0"/>
              <a:t>HDI Container </a:t>
            </a:r>
            <a:r>
              <a:rPr lang="ko-KR" altLang="en-US" b="1" dirty="0"/>
              <a:t>영역만을 대상으로 접근</a:t>
            </a:r>
            <a:r>
              <a:rPr lang="en-US" altLang="ko-KR" b="1" dirty="0"/>
              <a:t>,</a:t>
            </a:r>
            <a:br>
              <a:rPr lang="en-US" altLang="ko-KR" b="1" dirty="0"/>
            </a:br>
            <a:r>
              <a:rPr lang="ko-KR" altLang="en-US" b="1" dirty="0"/>
              <a:t>배포할 수 있게 설정됨</a:t>
            </a:r>
            <a:endParaRPr lang="en-US" altLang="ko-KR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CD7454-F6BA-0736-C6EB-857324EED86B}"/>
              </a:ext>
            </a:extLst>
          </p:cNvPr>
          <p:cNvSpPr txBox="1"/>
          <p:nvPr/>
        </p:nvSpPr>
        <p:spPr>
          <a:xfrm>
            <a:off x="6589597" y="4848854"/>
            <a:ext cx="52084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서비스 바인딩 </a:t>
            </a:r>
            <a:r>
              <a:rPr lang="en-US" altLang="ko-KR" b="1" dirty="0"/>
              <a:t>/ </a:t>
            </a:r>
            <a:r>
              <a:rPr lang="ko-KR" altLang="en-US" b="1" dirty="0"/>
              <a:t>서비스 키 마다</a:t>
            </a:r>
            <a:br>
              <a:rPr lang="en-US" altLang="ko-KR" b="1" dirty="0"/>
            </a:br>
            <a:r>
              <a:rPr lang="en-US" altLang="ko-KR" b="1" dirty="0"/>
              <a:t>HDI Container </a:t>
            </a:r>
            <a:r>
              <a:rPr lang="ko-KR" altLang="en-US" b="1" dirty="0"/>
              <a:t>영역 </a:t>
            </a:r>
            <a:r>
              <a:rPr lang="en-US" altLang="ko-KR" b="1" dirty="0"/>
              <a:t>(schema)</a:t>
            </a:r>
            <a:r>
              <a:rPr lang="ko-KR" altLang="en-US" b="1" dirty="0"/>
              <a:t>에 접근 가능한</a:t>
            </a:r>
            <a:br>
              <a:rPr lang="en-US" altLang="ko-KR" b="1" dirty="0"/>
            </a:br>
            <a:r>
              <a:rPr lang="en-US" altLang="ko-KR" b="1" dirty="0"/>
              <a:t>HANA DB </a:t>
            </a:r>
            <a:r>
              <a:rPr lang="ko-KR" altLang="en-US" b="1" dirty="0"/>
              <a:t>유저 </a:t>
            </a:r>
            <a:r>
              <a:rPr lang="en-US" altLang="ko-KR" b="1" dirty="0"/>
              <a:t>1:1 </a:t>
            </a:r>
            <a:r>
              <a:rPr lang="ko-KR" altLang="en-US" b="1" dirty="0"/>
              <a:t>생성됨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489641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B068F3-D403-0BBE-FC4E-6A542DE24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5388F5D-F7C8-15AC-71D3-08EC20BE6142}"/>
              </a:ext>
            </a:extLst>
          </p:cNvPr>
          <p:cNvSpPr txBox="1"/>
          <p:nvPr/>
        </p:nvSpPr>
        <p:spPr>
          <a:xfrm>
            <a:off x="71180" y="119269"/>
            <a:ext cx="5536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HDI </a:t>
            </a:r>
            <a:r>
              <a:rPr lang="ko-KR" altLang="en-US" sz="2000" b="1" dirty="0"/>
              <a:t>설명</a:t>
            </a:r>
            <a:r>
              <a:rPr lang="en-US" altLang="ko-KR" sz="2000" b="1" dirty="0"/>
              <a:t>) </a:t>
            </a:r>
            <a:r>
              <a:rPr lang="en-US" altLang="ko-KR" sz="2000" b="1" dirty="0">
                <a:solidFill>
                  <a:srgbClr val="FF0000"/>
                </a:solidFill>
              </a:rPr>
              <a:t>H</a:t>
            </a:r>
            <a:r>
              <a:rPr lang="en-US" altLang="ko-KR" sz="2000" b="1" dirty="0"/>
              <a:t>ANA </a:t>
            </a:r>
            <a:r>
              <a:rPr lang="en-US" altLang="ko-KR" sz="2000" b="1" dirty="0">
                <a:solidFill>
                  <a:srgbClr val="FF0000"/>
                </a:solidFill>
              </a:rPr>
              <a:t>D</a:t>
            </a:r>
            <a:r>
              <a:rPr lang="en-US" altLang="ko-KR" sz="2000" b="1" dirty="0"/>
              <a:t>eployment </a:t>
            </a:r>
            <a:r>
              <a:rPr lang="en-US" altLang="ko-KR" sz="2000" b="1" dirty="0">
                <a:solidFill>
                  <a:srgbClr val="FF0000"/>
                </a:solidFill>
              </a:rPr>
              <a:t>I</a:t>
            </a:r>
            <a:r>
              <a:rPr lang="en-US" altLang="ko-KR" sz="2000" b="1" dirty="0"/>
              <a:t>nfrastructure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DE441C-C420-95FE-B0BE-B0C7D7BC0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0" y="1084647"/>
            <a:ext cx="6218504" cy="45647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E62D9C-0103-DCE3-E748-4E1C6215A820}"/>
              </a:ext>
            </a:extLst>
          </p:cNvPr>
          <p:cNvSpPr txBox="1"/>
          <p:nvPr/>
        </p:nvSpPr>
        <p:spPr>
          <a:xfrm>
            <a:off x="6481782" y="802495"/>
            <a:ext cx="57168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[</a:t>
            </a:r>
            <a:r>
              <a:rPr lang="ko-KR" altLang="en-US" b="1" dirty="0"/>
              <a:t>서비스 바인딩</a:t>
            </a:r>
            <a:r>
              <a:rPr lang="en-US" altLang="ko-KR" b="1" dirty="0"/>
              <a:t>]</a:t>
            </a:r>
          </a:p>
          <a:p>
            <a:r>
              <a:rPr lang="en-US" altLang="ko-KR" b="1" dirty="0"/>
              <a:t>CF</a:t>
            </a:r>
            <a:r>
              <a:rPr lang="ko-KR" altLang="en-US" b="1" dirty="0"/>
              <a:t>만의 기능으로 어플리케이션과 서비스를 서로 연결</a:t>
            </a:r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err="1"/>
              <a:t>bix</a:t>
            </a:r>
            <a:r>
              <a:rPr lang="en-US" altLang="ko-KR" b="1" dirty="0"/>
              <a:t>-portal-</a:t>
            </a:r>
            <a:r>
              <a:rPr lang="en-US" altLang="ko-KR" b="1" dirty="0" err="1"/>
              <a:t>srv</a:t>
            </a:r>
            <a:br>
              <a:rPr lang="en-US" altLang="ko-KR" b="1" dirty="0"/>
            </a:br>
            <a:r>
              <a:rPr lang="en-US" altLang="ko-KR" b="1" u="sng" dirty="0"/>
              <a:t>CAP</a:t>
            </a:r>
            <a:r>
              <a:rPr lang="ko-KR" altLang="en-US" b="1" u="sng" dirty="0"/>
              <a:t> </a:t>
            </a:r>
            <a:r>
              <a:rPr lang="ko-KR" altLang="en-US" b="1" u="sng" dirty="0" err="1"/>
              <a:t>백엔드</a:t>
            </a:r>
            <a:r>
              <a:rPr lang="ko-KR" altLang="en-US" b="1" u="sng" dirty="0"/>
              <a:t> 어플리케이션 </a:t>
            </a:r>
            <a:r>
              <a:rPr lang="en-US" altLang="ko-KR" b="1" u="sng" dirty="0"/>
              <a:t>(node.js)</a:t>
            </a:r>
            <a:br>
              <a:rPr lang="en-US" altLang="ko-KR" b="1" u="sng" dirty="0"/>
            </a:br>
            <a:r>
              <a:rPr lang="en-US" altLang="ko-KR" b="1" dirty="0"/>
              <a:t>CF Runtime (</a:t>
            </a:r>
            <a:r>
              <a:rPr lang="ko-KR" altLang="en-US" b="1" dirty="0"/>
              <a:t>배포</a:t>
            </a:r>
            <a:r>
              <a:rPr lang="en-US" altLang="ko-KR" b="1" dirty="0"/>
              <a:t>) </a:t>
            </a:r>
            <a:r>
              <a:rPr lang="ko-KR" altLang="en-US" b="1" dirty="0"/>
              <a:t>환경에서 </a:t>
            </a:r>
            <a:br>
              <a:rPr lang="en-US" altLang="ko-KR" b="1" dirty="0"/>
            </a:br>
            <a:r>
              <a:rPr lang="en-US" altLang="ko-KR" b="1" dirty="0"/>
              <a:t>HANA DB &lt;-&gt; CAP</a:t>
            </a:r>
            <a:r>
              <a:rPr lang="ko-KR" altLang="en-US" b="1" dirty="0"/>
              <a:t> </a:t>
            </a:r>
            <a:r>
              <a:rPr lang="en-US" altLang="ko-KR" b="1" dirty="0"/>
              <a:t>(</a:t>
            </a:r>
            <a:r>
              <a:rPr lang="ko-KR" altLang="en-US" b="1" dirty="0" err="1"/>
              <a:t>백엔드</a:t>
            </a:r>
            <a:r>
              <a:rPr lang="en-US" altLang="ko-KR" b="1" dirty="0"/>
              <a:t>) </a:t>
            </a:r>
            <a:r>
              <a:rPr lang="ko-KR" altLang="en-US" b="1" dirty="0"/>
              <a:t>간의 연결 수행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err="1"/>
              <a:t>bix</a:t>
            </a:r>
            <a:r>
              <a:rPr lang="en-US" altLang="ko-KR" b="1" dirty="0"/>
              <a:t>-portal-</a:t>
            </a:r>
            <a:r>
              <a:rPr lang="en-US" altLang="ko-KR" b="1" dirty="0" err="1"/>
              <a:t>db</a:t>
            </a:r>
            <a:r>
              <a:rPr lang="en-US" altLang="ko-KR" b="1" dirty="0"/>
              <a:t>-deployer</a:t>
            </a:r>
            <a:br>
              <a:rPr lang="en-US" altLang="ko-KR" b="1" dirty="0"/>
            </a:br>
            <a:r>
              <a:rPr lang="en-US" altLang="ko-KR" b="1" u="sng" dirty="0"/>
              <a:t>CAP </a:t>
            </a:r>
            <a:r>
              <a:rPr lang="ko-KR" altLang="en-US" b="1" u="sng" dirty="0"/>
              <a:t>프로젝트의</a:t>
            </a:r>
            <a:r>
              <a:rPr lang="en-US" altLang="ko-KR" b="1" u="sng" dirty="0"/>
              <a:t> HANA DB</a:t>
            </a:r>
            <a:r>
              <a:rPr lang="ko-KR" altLang="en-US" b="1" u="sng" dirty="0"/>
              <a:t> 컨텐츠를</a:t>
            </a:r>
            <a:br>
              <a:rPr lang="en-US" altLang="ko-KR" b="1" u="sng" dirty="0"/>
            </a:br>
            <a:r>
              <a:rPr lang="ko-KR" altLang="en-US" b="1" u="sng" dirty="0"/>
              <a:t>배포 해주는 어플리케이션</a:t>
            </a:r>
            <a:br>
              <a:rPr lang="en-US" altLang="ko-KR" b="1" dirty="0"/>
            </a:br>
            <a:r>
              <a:rPr lang="en-US" altLang="ko-KR" b="1" dirty="0"/>
              <a:t>MTA </a:t>
            </a:r>
            <a:r>
              <a:rPr lang="ko-KR" altLang="en-US" b="1" dirty="0"/>
              <a:t>방식</a:t>
            </a:r>
            <a:r>
              <a:rPr lang="en-US" altLang="ko-KR" b="1" dirty="0"/>
              <a:t>(</a:t>
            </a:r>
            <a:r>
              <a:rPr lang="ko-KR" altLang="en-US" b="1" dirty="0"/>
              <a:t>일괄배포</a:t>
            </a:r>
            <a:r>
              <a:rPr lang="en-US" altLang="ko-KR" b="1" dirty="0"/>
              <a:t>, </a:t>
            </a:r>
            <a:r>
              <a:rPr lang="ko-KR" altLang="en-US" b="1" dirty="0"/>
              <a:t>수동배포 </a:t>
            </a:r>
            <a:r>
              <a:rPr lang="en-US" altLang="ko-KR" b="1" dirty="0"/>
              <a:t>or CI/CD </a:t>
            </a:r>
            <a:r>
              <a:rPr lang="ko-KR" altLang="en-US" b="1" dirty="0"/>
              <a:t>자동배포</a:t>
            </a:r>
            <a:r>
              <a:rPr lang="en-US" altLang="ko-KR" b="1" dirty="0"/>
              <a:t>)</a:t>
            </a:r>
            <a:br>
              <a:rPr lang="en-US" altLang="ko-KR" b="1" dirty="0"/>
            </a:br>
            <a:r>
              <a:rPr lang="ko-KR" altLang="en-US" b="1" dirty="0"/>
              <a:t>으로 프로젝트 전체를 한번에 배포할 때</a:t>
            </a:r>
            <a:r>
              <a:rPr lang="en-US" altLang="ko-KR" b="1" dirty="0"/>
              <a:t> </a:t>
            </a:r>
            <a:r>
              <a:rPr lang="ko-KR" altLang="en-US" b="1" dirty="0"/>
              <a:t>구동되고</a:t>
            </a:r>
            <a:br>
              <a:rPr lang="en-US" altLang="ko-KR" b="1" dirty="0"/>
            </a:br>
            <a:r>
              <a:rPr lang="ko-KR" altLang="en-US" b="1" dirty="0"/>
              <a:t>자동으로 정지됨 </a:t>
            </a:r>
            <a:r>
              <a:rPr lang="en-US" altLang="ko-KR" b="1" dirty="0"/>
              <a:t>(CF </a:t>
            </a:r>
            <a:r>
              <a:rPr lang="ko-KR" altLang="en-US" b="1" dirty="0"/>
              <a:t>리소스 차지하지 않음</a:t>
            </a:r>
            <a:r>
              <a:rPr lang="en-US" altLang="ko-KR" b="1" dirty="0"/>
              <a:t>)</a:t>
            </a:r>
            <a:endParaRPr lang="en-US" altLang="ko-KR" b="1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C5B299-4CD9-9327-E5A9-5D043891D9D2}"/>
              </a:ext>
            </a:extLst>
          </p:cNvPr>
          <p:cNvSpPr txBox="1"/>
          <p:nvPr/>
        </p:nvSpPr>
        <p:spPr>
          <a:xfrm>
            <a:off x="6481782" y="4726060"/>
            <a:ext cx="564289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[</a:t>
            </a:r>
            <a:r>
              <a:rPr lang="ko-KR" altLang="en-US" b="1" dirty="0"/>
              <a:t>서비스 키</a:t>
            </a:r>
            <a:r>
              <a:rPr lang="en-US" altLang="ko-KR" b="1" dirty="0"/>
              <a:t>]</a:t>
            </a:r>
          </a:p>
          <a:p>
            <a:r>
              <a:rPr lang="en-US" altLang="ko-KR" b="1" dirty="0"/>
              <a:t>CF </a:t>
            </a:r>
            <a:r>
              <a:rPr lang="ko-KR" altLang="en-US" b="1" dirty="0"/>
              <a:t>환경이 아닌 외부에서 서비스를 이용할 수 있도록</a:t>
            </a:r>
            <a:br>
              <a:rPr lang="en-US" altLang="ko-KR" b="1" dirty="0"/>
            </a:br>
            <a:r>
              <a:rPr lang="ko-KR" altLang="en-US" b="1" dirty="0"/>
              <a:t>인증정보 생성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로컬구동</a:t>
            </a:r>
            <a:r>
              <a:rPr lang="en-US" altLang="ko-KR" b="1" dirty="0"/>
              <a:t>, </a:t>
            </a:r>
            <a:r>
              <a:rPr lang="en-US" altLang="ko-KR" b="1" dirty="0" err="1"/>
              <a:t>DBeaver</a:t>
            </a:r>
            <a:r>
              <a:rPr lang="en-US" altLang="ko-KR" b="1" dirty="0"/>
              <a:t> </a:t>
            </a:r>
            <a:r>
              <a:rPr lang="ko-KR" altLang="en-US" b="1" dirty="0"/>
              <a:t>연결용 서비스 키 생성</a:t>
            </a:r>
            <a:br>
              <a:rPr lang="en-US" altLang="ko-KR" b="1" dirty="0"/>
            </a:br>
            <a:r>
              <a:rPr lang="en-US" altLang="ko-KR" b="1" i="1" u="sng" dirty="0"/>
              <a:t>(</a:t>
            </a:r>
            <a:r>
              <a:rPr lang="ko-KR" altLang="en-US" b="1" i="1" u="sng" dirty="0"/>
              <a:t>운영환경의 경우 </a:t>
            </a:r>
            <a:r>
              <a:rPr lang="en-US" altLang="ko-KR" b="1" i="1" u="sng" dirty="0" err="1"/>
              <a:t>DBeaver</a:t>
            </a:r>
            <a:r>
              <a:rPr lang="en-US" altLang="ko-KR" b="1" i="1" u="sng" dirty="0"/>
              <a:t> </a:t>
            </a:r>
            <a:r>
              <a:rPr lang="ko-KR" altLang="en-US" b="1" i="1" u="sng" dirty="0"/>
              <a:t>연결 목적 외</a:t>
            </a:r>
            <a:br>
              <a:rPr lang="en-US" altLang="ko-KR" b="1" i="1" u="sng" dirty="0"/>
            </a:br>
            <a:r>
              <a:rPr lang="ko-KR" altLang="en-US" b="1" i="1" u="sng" dirty="0"/>
              <a:t>서비스 키 필요 없음</a:t>
            </a:r>
            <a:r>
              <a:rPr lang="en-US" altLang="ko-KR" b="1" i="1" u="sng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37024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C7011-7F61-A80C-9787-19B191CCB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1AAFFB5F-541F-C213-FFEA-ACC9B699DC66}"/>
              </a:ext>
            </a:extLst>
          </p:cNvPr>
          <p:cNvSpPr txBox="1"/>
          <p:nvPr/>
        </p:nvSpPr>
        <p:spPr>
          <a:xfrm>
            <a:off x="71180" y="119269"/>
            <a:ext cx="2404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CAP</a:t>
            </a:r>
            <a:r>
              <a:rPr lang="ko-KR" altLang="en-US" sz="2000" b="1" dirty="0"/>
              <a:t> 프로젝트 설명</a:t>
            </a:r>
            <a:endParaRPr lang="ko-KR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69B472-60A4-1129-44B5-A973436AE3B6}"/>
              </a:ext>
            </a:extLst>
          </p:cNvPr>
          <p:cNvSpPr txBox="1"/>
          <p:nvPr/>
        </p:nvSpPr>
        <p:spPr>
          <a:xfrm>
            <a:off x="250506" y="706242"/>
            <a:ext cx="3466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/>
              <a:t>프로젝트 루트경로 </a:t>
            </a:r>
            <a:r>
              <a:rPr lang="en-US" altLang="ko-KR" b="1" u="sng" dirty="0"/>
              <a:t>: BIX-portal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D3D01A9-54F7-0D33-4FFC-AE0EB9FFD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06" y="2814848"/>
            <a:ext cx="5845494" cy="37433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85215A8-62DF-A198-4F3E-1BC8452F1F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613" y="1457000"/>
            <a:ext cx="7135221" cy="7144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2BC3566-AAFD-B7F5-FB38-4B06556470D1}"/>
              </a:ext>
            </a:extLst>
          </p:cNvPr>
          <p:cNvSpPr txBox="1"/>
          <p:nvPr/>
        </p:nvSpPr>
        <p:spPr>
          <a:xfrm>
            <a:off x="255320" y="1075574"/>
            <a:ext cx="7397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/</a:t>
            </a:r>
            <a:r>
              <a:rPr lang="ko-KR" altLang="en-US" dirty="0" err="1"/>
              <a:t>home</a:t>
            </a:r>
            <a:r>
              <a:rPr lang="ko-KR" altLang="en-US" dirty="0"/>
              <a:t>/</a:t>
            </a:r>
            <a:r>
              <a:rPr lang="ko-KR" altLang="en-US" dirty="0" err="1"/>
              <a:t>user</a:t>
            </a:r>
            <a:r>
              <a:rPr lang="ko-KR" altLang="en-US" dirty="0"/>
              <a:t>/</a:t>
            </a:r>
            <a:r>
              <a:rPr lang="ko-KR" altLang="en-US" dirty="0" err="1"/>
              <a:t>projects</a:t>
            </a:r>
            <a:r>
              <a:rPr lang="ko-KR" altLang="en-US" dirty="0"/>
              <a:t>/</a:t>
            </a:r>
            <a:r>
              <a:rPr lang="ko-KR" altLang="en-US" dirty="0" err="1"/>
              <a:t>skcc-btp-bix-portal</a:t>
            </a:r>
            <a:r>
              <a:rPr lang="ko-KR" altLang="en-US" dirty="0"/>
              <a:t>/BIX-</a:t>
            </a:r>
            <a:r>
              <a:rPr lang="ko-KR" altLang="en-US" dirty="0" err="1"/>
              <a:t>portal</a:t>
            </a:r>
            <a:r>
              <a:rPr lang="ko-KR" altLang="en-US" dirty="0"/>
              <a:t>/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197362-FE63-442E-A87F-7933E54B07B1}"/>
              </a:ext>
            </a:extLst>
          </p:cNvPr>
          <p:cNvSpPr txBox="1"/>
          <p:nvPr/>
        </p:nvSpPr>
        <p:spPr>
          <a:xfrm>
            <a:off x="250506" y="2308495"/>
            <a:ext cx="538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/>
              <a:t>프로젝트 구조 </a:t>
            </a:r>
            <a:r>
              <a:rPr lang="en-US" altLang="ko-KR" b="1" u="sng" dirty="0"/>
              <a:t>/ </a:t>
            </a:r>
            <a:r>
              <a:rPr lang="ko-KR" altLang="en-US" b="1" u="sng" dirty="0"/>
              <a:t>실행 명령어는 </a:t>
            </a:r>
            <a:r>
              <a:rPr lang="en-US" altLang="ko-KR" b="1" u="sng" dirty="0"/>
              <a:t>README.md </a:t>
            </a:r>
            <a:r>
              <a:rPr lang="ko-KR" altLang="en-US" b="1" u="sng" dirty="0"/>
              <a:t>확인</a:t>
            </a:r>
            <a:endParaRPr lang="en-US" altLang="ko-KR" b="1" u="sng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486A247-194A-6F0D-E432-0631C373B0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798641"/>
            <a:ext cx="5966722" cy="175956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ACFCBDC-FA8A-7061-0220-5548429D7AA0}"/>
              </a:ext>
            </a:extLst>
          </p:cNvPr>
          <p:cNvSpPr txBox="1"/>
          <p:nvPr/>
        </p:nvSpPr>
        <p:spPr>
          <a:xfrm>
            <a:off x="6026154" y="4229055"/>
            <a:ext cx="610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u="sng" dirty="0"/>
              <a:t>CAP </a:t>
            </a:r>
            <a:r>
              <a:rPr lang="ko-KR" altLang="en-US" b="1" u="sng" dirty="0" err="1"/>
              <a:t>백엔드</a:t>
            </a:r>
            <a:r>
              <a:rPr lang="ko-KR" altLang="en-US" b="1" u="sng" dirty="0"/>
              <a:t> 디버깅은 </a:t>
            </a:r>
            <a:r>
              <a:rPr lang="en-US" altLang="ko-KR" b="1" u="sng" dirty="0"/>
              <a:t>Debug Terminal </a:t>
            </a:r>
            <a:r>
              <a:rPr lang="ko-KR" altLang="en-US" b="1" u="sng" dirty="0"/>
              <a:t>에서 명령어 실행</a:t>
            </a:r>
            <a:endParaRPr lang="en-US" altLang="ko-KR" b="1" u="sng" dirty="0"/>
          </a:p>
          <a:p>
            <a:r>
              <a:rPr lang="en-US" altLang="ko-KR" b="1" u="sng" dirty="0"/>
              <a:t>(</a:t>
            </a:r>
            <a:r>
              <a:rPr lang="en-US" altLang="ko-KR" b="1" u="sng" dirty="0" err="1"/>
              <a:t>npm</a:t>
            </a:r>
            <a:r>
              <a:rPr lang="en-US" altLang="ko-KR" b="1" u="sng" dirty="0"/>
              <a:t> run </a:t>
            </a:r>
            <a:r>
              <a:rPr lang="en-US" altLang="ko-KR" b="1" u="sng" dirty="0" err="1"/>
              <a:t>cap:mock</a:t>
            </a:r>
            <a:r>
              <a:rPr lang="en-US" altLang="ko-KR" b="1" u="sng" dirty="0"/>
              <a:t> </a:t>
            </a:r>
            <a:r>
              <a:rPr lang="ko-KR" altLang="en-US" b="1" u="sng" dirty="0"/>
              <a:t>등</a:t>
            </a:r>
            <a:r>
              <a:rPr lang="en-US" altLang="ko-KR" b="1" u="sng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1503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6E4EAE-B566-695E-1AC4-165EA0C52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C005CC3-24B7-54C7-01A0-80FE18768C2C}"/>
              </a:ext>
            </a:extLst>
          </p:cNvPr>
          <p:cNvSpPr txBox="1"/>
          <p:nvPr/>
        </p:nvSpPr>
        <p:spPr>
          <a:xfrm>
            <a:off x="71180" y="119269"/>
            <a:ext cx="3190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CAP</a:t>
            </a:r>
            <a:r>
              <a:rPr lang="ko-KR" altLang="en-US" sz="2000" b="1" dirty="0"/>
              <a:t> 기본 문법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추가예정</a:t>
            </a:r>
            <a:r>
              <a:rPr lang="en-US" altLang="ko-KR" sz="2000" b="1" dirty="0"/>
              <a:t>)</a:t>
            </a:r>
            <a:endParaRPr lang="ko-KR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17C808-1145-CF79-644C-D3D50CA9F99E}"/>
              </a:ext>
            </a:extLst>
          </p:cNvPr>
          <p:cNvSpPr txBox="1"/>
          <p:nvPr/>
        </p:nvSpPr>
        <p:spPr>
          <a:xfrm>
            <a:off x="250506" y="706242"/>
            <a:ext cx="5424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u="sng" dirty="0"/>
              <a:t>HANA DB </a:t>
            </a:r>
            <a:r>
              <a:rPr lang="ko-KR" altLang="en-US" b="1" u="sng" dirty="0"/>
              <a:t>프로시저</a:t>
            </a:r>
            <a:r>
              <a:rPr lang="en-US" altLang="ko-KR" b="1" u="sng" dirty="0"/>
              <a:t>, </a:t>
            </a:r>
            <a:r>
              <a:rPr lang="ko-KR" altLang="en-US" b="1" u="sng" dirty="0" err="1"/>
              <a:t>펑션</a:t>
            </a:r>
            <a:r>
              <a:rPr lang="ko-KR" altLang="en-US" b="1" u="sng" dirty="0"/>
              <a:t> 등을 </a:t>
            </a:r>
            <a:r>
              <a:rPr lang="en-US" altLang="ko-KR" b="1" u="sng" dirty="0"/>
              <a:t>CAP</a:t>
            </a:r>
            <a:r>
              <a:rPr lang="ko-KR" altLang="en-US" b="1" u="sng" dirty="0"/>
              <a:t>와 연동하려면</a:t>
            </a:r>
            <a:endParaRPr lang="en-US" altLang="ko-KR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7DB002-D422-912F-4049-ABB4171120D4}"/>
              </a:ext>
            </a:extLst>
          </p:cNvPr>
          <p:cNvSpPr txBox="1"/>
          <p:nvPr/>
        </p:nvSpPr>
        <p:spPr>
          <a:xfrm>
            <a:off x="171190" y="1598192"/>
            <a:ext cx="12575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Browser /</a:t>
            </a:r>
          </a:p>
          <a:p>
            <a:r>
              <a:rPr lang="en-US" altLang="ko-KR" b="1" dirty="0"/>
              <a:t>Client /</a:t>
            </a:r>
          </a:p>
          <a:p>
            <a:r>
              <a:rPr lang="en-US" altLang="ko-KR" b="1" dirty="0"/>
              <a:t>Interface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CEB532-CFD1-368A-C64A-F8612A74CC8B}"/>
              </a:ext>
            </a:extLst>
          </p:cNvPr>
          <p:cNvSpPr/>
          <p:nvPr/>
        </p:nvSpPr>
        <p:spPr>
          <a:xfrm>
            <a:off x="1450273" y="3757165"/>
            <a:ext cx="4814413" cy="296160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Graphic 113">
            <a:extLst>
              <a:ext uri="{FF2B5EF4-FFF2-40B4-BE49-F238E27FC236}">
                <a16:creationId xmlns:a16="http://schemas.microsoft.com/office/drawing/2014/main" id="{EDFD8729-39A9-142C-E24E-A7E2F56B0D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61764" y="79776"/>
            <a:ext cx="360000" cy="36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E713AD6-E2B0-E2EB-17B5-CD029C0553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0273" y="3317562"/>
            <a:ext cx="360000" cy="36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927AECB-9E5A-7A70-E9F3-3A9DADA5E611}"/>
              </a:ext>
            </a:extLst>
          </p:cNvPr>
          <p:cNvSpPr txBox="1"/>
          <p:nvPr/>
        </p:nvSpPr>
        <p:spPr>
          <a:xfrm rot="16200000">
            <a:off x="-373232" y="3517264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OData API </a:t>
            </a:r>
            <a:r>
              <a:rPr lang="ko-KR" altLang="en-US" dirty="0"/>
              <a:t>호출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EEDB59-BD21-BF0B-C672-A8302D3EC286}"/>
              </a:ext>
            </a:extLst>
          </p:cNvPr>
          <p:cNvSpPr txBox="1"/>
          <p:nvPr/>
        </p:nvSpPr>
        <p:spPr>
          <a:xfrm>
            <a:off x="1810273" y="3330537"/>
            <a:ext cx="285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CAP </a:t>
            </a:r>
            <a:r>
              <a:rPr lang="ko-KR" altLang="en-US" dirty="0" err="1"/>
              <a:t>백앤드</a:t>
            </a:r>
            <a:r>
              <a:rPr lang="ko-KR" altLang="en-US" dirty="0"/>
              <a:t> 어플리케이션</a:t>
            </a:r>
            <a:endParaRPr lang="en-US" altLang="ko-KR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485A35F-15CE-9AEB-DC03-20E2E6DF8E3B}"/>
              </a:ext>
            </a:extLst>
          </p:cNvPr>
          <p:cNvSpPr/>
          <p:nvPr/>
        </p:nvSpPr>
        <p:spPr>
          <a:xfrm>
            <a:off x="12747859" y="519379"/>
            <a:ext cx="3272589" cy="18384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634BF1-A15B-0098-9EAC-D3EEFB983CFA}"/>
              </a:ext>
            </a:extLst>
          </p:cNvPr>
          <p:cNvSpPr txBox="1"/>
          <p:nvPr/>
        </p:nvSpPr>
        <p:spPr>
          <a:xfrm>
            <a:off x="13165179" y="92751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HANA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69F849-2B46-854B-3928-CBF8FC9F64BA}"/>
              </a:ext>
            </a:extLst>
          </p:cNvPr>
          <p:cNvSpPr txBox="1"/>
          <p:nvPr/>
        </p:nvSpPr>
        <p:spPr>
          <a:xfrm>
            <a:off x="1481533" y="4414069"/>
            <a:ext cx="449674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호출 가능한 </a:t>
            </a:r>
            <a:r>
              <a:rPr lang="en-US" altLang="ko-KR" dirty="0"/>
              <a:t>API </a:t>
            </a:r>
            <a:r>
              <a:rPr lang="ko-KR" altLang="en-US" dirty="0"/>
              <a:t>구현</a:t>
            </a:r>
            <a:br>
              <a:rPr lang="en-US" altLang="ko-KR" dirty="0"/>
            </a:br>
            <a:r>
              <a:rPr lang="en-US" altLang="ko-KR" i="1" dirty="0" err="1"/>
              <a:t>srv</a:t>
            </a:r>
            <a:r>
              <a:rPr lang="en-US" altLang="ko-KR" i="1" dirty="0"/>
              <a:t>/&lt;</a:t>
            </a:r>
            <a:r>
              <a:rPr lang="ko-KR" altLang="en-US" i="1" dirty="0"/>
              <a:t>서비스</a:t>
            </a:r>
            <a:r>
              <a:rPr lang="en-US" altLang="ko-KR" i="1" dirty="0"/>
              <a:t>&gt;.</a:t>
            </a:r>
            <a:r>
              <a:rPr lang="en-US" altLang="ko-KR" i="1" dirty="0" err="1"/>
              <a:t>cds</a:t>
            </a:r>
            <a:endParaRPr lang="en-US" altLang="ko-KR" i="1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서비스를 </a:t>
            </a:r>
            <a:r>
              <a:rPr lang="en-US" altLang="ko-KR" dirty="0"/>
              <a:t>action </a:t>
            </a:r>
            <a:r>
              <a:rPr lang="ko-KR" altLang="en-US" dirty="0"/>
              <a:t>으로 구현</a:t>
            </a:r>
            <a:br>
              <a:rPr lang="en-US" altLang="ko-KR" dirty="0"/>
            </a:br>
            <a:r>
              <a:rPr lang="en-US" altLang="ko-KR" dirty="0"/>
              <a:t>action</a:t>
            </a:r>
            <a:r>
              <a:rPr lang="ko-KR" altLang="en-US" dirty="0"/>
              <a:t>은</a:t>
            </a:r>
            <a:r>
              <a:rPr lang="en-US" altLang="ko-KR" dirty="0"/>
              <a:t> http POST </a:t>
            </a:r>
            <a:r>
              <a:rPr lang="ko-KR" altLang="en-US" dirty="0"/>
              <a:t>요청만 가능</a:t>
            </a:r>
            <a:br>
              <a:rPr lang="en-US" altLang="ko-KR" dirty="0"/>
            </a:br>
            <a:r>
              <a:rPr lang="en-US" altLang="ko-KR" dirty="0"/>
              <a:t>API</a:t>
            </a:r>
            <a:r>
              <a:rPr lang="ko-KR" altLang="en-US" dirty="0"/>
              <a:t> 호출의 </a:t>
            </a:r>
            <a:r>
              <a:rPr lang="ko-KR" altLang="en-US" dirty="0" err="1"/>
              <a:t>인자값은</a:t>
            </a:r>
            <a:r>
              <a:rPr lang="ko-KR" altLang="en-US" dirty="0"/>
              <a:t> </a:t>
            </a:r>
            <a:r>
              <a:rPr lang="en-US" altLang="ko-KR" dirty="0"/>
              <a:t>http</a:t>
            </a:r>
            <a:r>
              <a:rPr lang="ko-KR" altLang="en-US" dirty="0"/>
              <a:t> </a:t>
            </a:r>
            <a:r>
              <a:rPr lang="en-US" altLang="ko-KR" dirty="0"/>
              <a:t>body</a:t>
            </a:r>
            <a:r>
              <a:rPr lang="ko-KR" altLang="en-US" dirty="0"/>
              <a:t>로 받고</a:t>
            </a:r>
            <a:br>
              <a:rPr lang="en-US" altLang="ko-KR" dirty="0"/>
            </a:br>
            <a:r>
              <a:rPr lang="ko-KR" altLang="en-US" dirty="0" err="1"/>
              <a:t>리턴값은</a:t>
            </a:r>
            <a:r>
              <a:rPr lang="ko-KR" altLang="en-US" dirty="0"/>
              <a:t> 옵션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7023EC-B8CD-0D43-E6D9-F0C05F3BCA77}"/>
              </a:ext>
            </a:extLst>
          </p:cNvPr>
          <p:cNvSpPr txBox="1"/>
          <p:nvPr/>
        </p:nvSpPr>
        <p:spPr>
          <a:xfrm>
            <a:off x="5585084" y="283549"/>
            <a:ext cx="6595318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@path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              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altLang="ko-KR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if_api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’	// </a:t>
            </a:r>
            <a:r>
              <a:rPr lang="en-US" altLang="ko-KR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uri</a:t>
            </a:r>
            <a:r>
              <a:rPr lang="en-US" altLang="ko-KR" sz="1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호출명</a:t>
            </a:r>
            <a:endParaRPr lang="en-US" altLang="ko-KR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@requires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'any’ 		// </a:t>
            </a:r>
            <a:r>
              <a:rPr lang="ko-KR" altLang="en-US" sz="1200" b="1" u="sng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테스트 목적 접근권한 해제</a:t>
            </a:r>
            <a:endParaRPr lang="en-US" altLang="ko-KR" sz="1200" b="1" u="sng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InterfaceService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SP_MIS_IF_RCV_CM_EMPLOYEE_JSON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CUDMX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(1)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JSONDATA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array of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ReturnTable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	</a:t>
            </a:r>
            <a:r>
              <a:rPr lang="en-US" altLang="ko-KR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ko-KR" sz="1200" dirty="0">
                <a:solidFill>
                  <a:srgbClr val="008000"/>
                </a:solidFill>
                <a:latin typeface="Consolas" panose="020B0609020204030204" pitchFamily="49" charset="0"/>
              </a:rPr>
              <a:t>action</a:t>
            </a:r>
            <a:r>
              <a:rPr lang="ko-KR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명칭은 </a:t>
            </a:r>
            <a:r>
              <a:rPr lang="ko-KR" alt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프로시져</a:t>
            </a:r>
            <a:r>
              <a:rPr lang="ko-KR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명과 상관없음</a:t>
            </a:r>
            <a:endParaRPr lang="en-US" altLang="ko-KR" sz="12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	// </a:t>
            </a:r>
            <a:r>
              <a:rPr lang="en-US" altLang="ko-KR" sz="1200" dirty="0">
                <a:solidFill>
                  <a:srgbClr val="008000"/>
                </a:solidFill>
                <a:latin typeface="Consolas" panose="020B0609020204030204" pitchFamily="49" charset="0"/>
              </a:rPr>
              <a:t>returns </a:t>
            </a:r>
            <a:r>
              <a:rPr lang="ko-KR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는 옵션</a:t>
            </a:r>
            <a:r>
              <a:rPr lang="en-US" altLang="ko-KR" sz="1200" dirty="0">
                <a:solidFill>
                  <a:srgbClr val="008000"/>
                </a:solidFill>
                <a:latin typeface="Consolas" panose="020B0609020204030204" pitchFamily="49" charset="0"/>
              </a:rPr>
              <a:t>, array of </a:t>
            </a:r>
            <a:r>
              <a:rPr lang="ko-KR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는 </a:t>
            </a:r>
            <a:r>
              <a:rPr lang="ko-KR" alt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다건</a:t>
            </a:r>
            <a:r>
              <a:rPr lang="en-US" altLang="ko-KR" sz="12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테이블</a:t>
            </a:r>
            <a:r>
              <a:rPr lang="en-US" altLang="ko-KR" sz="1200" dirty="0">
                <a:solidFill>
                  <a:srgbClr val="008000"/>
                </a:solidFill>
                <a:latin typeface="Consolas" panose="020B0609020204030204" pitchFamily="49" charset="0"/>
              </a:rPr>
              <a:t>) </a:t>
            </a:r>
            <a:r>
              <a:rPr lang="ko-KR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형태</a:t>
            </a:r>
            <a:endParaRPr lang="en-US" altLang="ko-KR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ReturnTable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RESULT_CODE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String(30)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RESULT_MESSAGE_CODE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String(30)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RESULT_MESSAGE_PARAMS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String(300)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ERROR_TYPE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String(30)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SQL_ERROR_CODE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String(30)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SQL_ERROR_MESSAGE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String(300)</a:t>
            </a:r>
            <a:endParaRPr lang="en-US" altLang="ko-KR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14F515E7-5F76-A0F9-32A8-44D7EF514524}"/>
              </a:ext>
            </a:extLst>
          </p:cNvPr>
          <p:cNvCxnSpPr>
            <a:cxnSpLocks/>
            <a:stCxn id="4" idx="2"/>
            <a:endCxn id="22" idx="1"/>
          </p:cNvCxnSpPr>
          <p:nvPr/>
        </p:nvCxnSpPr>
        <p:spPr>
          <a:xfrm rot="16200000" flipH="1">
            <a:off x="-313363" y="3634836"/>
            <a:ext cx="2908210" cy="681581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B9B8D3A-91E9-C585-22A1-D482162529D8}"/>
              </a:ext>
            </a:extLst>
          </p:cNvPr>
          <p:cNvSpPr txBox="1"/>
          <p:nvPr/>
        </p:nvSpPr>
        <p:spPr>
          <a:xfrm>
            <a:off x="1481533" y="3965134"/>
            <a:ext cx="421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외부에서 호출 가능한 </a:t>
            </a:r>
            <a:r>
              <a:rPr lang="en-US" altLang="ko-KR" dirty="0"/>
              <a:t>API </a:t>
            </a:r>
            <a:r>
              <a:rPr lang="ko-KR" altLang="en-US" dirty="0"/>
              <a:t>구조 설계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1218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62E98-77C2-A83D-B23A-B427009133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D82C14C-07AA-6371-6915-3C3A8D90DBCD}"/>
              </a:ext>
            </a:extLst>
          </p:cNvPr>
          <p:cNvSpPr txBox="1"/>
          <p:nvPr/>
        </p:nvSpPr>
        <p:spPr>
          <a:xfrm>
            <a:off x="71180" y="119269"/>
            <a:ext cx="3190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CAP</a:t>
            </a:r>
            <a:r>
              <a:rPr lang="ko-KR" altLang="en-US" sz="2000" b="1" dirty="0"/>
              <a:t> 기본 문법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추가예정</a:t>
            </a:r>
            <a:r>
              <a:rPr lang="en-US" altLang="ko-KR" sz="2000" b="1" dirty="0"/>
              <a:t>)</a:t>
            </a:r>
            <a:endParaRPr lang="ko-KR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33D137-C2C4-D4EF-1071-C0305E9C05BC}"/>
              </a:ext>
            </a:extLst>
          </p:cNvPr>
          <p:cNvSpPr txBox="1"/>
          <p:nvPr/>
        </p:nvSpPr>
        <p:spPr>
          <a:xfrm>
            <a:off x="250506" y="706242"/>
            <a:ext cx="5424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u="sng" dirty="0"/>
              <a:t>HANA DB </a:t>
            </a:r>
            <a:r>
              <a:rPr lang="ko-KR" altLang="en-US" b="1" u="sng" dirty="0"/>
              <a:t>프로시저</a:t>
            </a:r>
            <a:r>
              <a:rPr lang="en-US" altLang="ko-KR" b="1" u="sng" dirty="0"/>
              <a:t>, </a:t>
            </a:r>
            <a:r>
              <a:rPr lang="ko-KR" altLang="en-US" b="1" u="sng" dirty="0" err="1"/>
              <a:t>펑션</a:t>
            </a:r>
            <a:r>
              <a:rPr lang="ko-KR" altLang="en-US" b="1" u="sng" dirty="0"/>
              <a:t> 등을 </a:t>
            </a:r>
            <a:r>
              <a:rPr lang="en-US" altLang="ko-KR" b="1" u="sng" dirty="0"/>
              <a:t>CAP</a:t>
            </a:r>
            <a:r>
              <a:rPr lang="ko-KR" altLang="en-US" b="1" u="sng" dirty="0"/>
              <a:t>와 연동하려면</a:t>
            </a:r>
            <a:endParaRPr lang="en-US" altLang="ko-KR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0FA4C4-3D49-10DC-A46F-8614B1CD9E85}"/>
              </a:ext>
            </a:extLst>
          </p:cNvPr>
          <p:cNvSpPr txBox="1"/>
          <p:nvPr/>
        </p:nvSpPr>
        <p:spPr>
          <a:xfrm>
            <a:off x="171190" y="1598192"/>
            <a:ext cx="12575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Browser /</a:t>
            </a:r>
          </a:p>
          <a:p>
            <a:r>
              <a:rPr lang="en-US" altLang="ko-KR" b="1" dirty="0"/>
              <a:t>Client /</a:t>
            </a:r>
          </a:p>
          <a:p>
            <a:r>
              <a:rPr lang="en-US" altLang="ko-KR" b="1" dirty="0"/>
              <a:t>Interface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1FE351-E447-38CE-31BE-1B39C6AD74EB}"/>
              </a:ext>
            </a:extLst>
          </p:cNvPr>
          <p:cNvSpPr/>
          <p:nvPr/>
        </p:nvSpPr>
        <p:spPr>
          <a:xfrm>
            <a:off x="1450273" y="3757165"/>
            <a:ext cx="4814413" cy="296160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Graphic 113">
            <a:extLst>
              <a:ext uri="{FF2B5EF4-FFF2-40B4-BE49-F238E27FC236}">
                <a16:creationId xmlns:a16="http://schemas.microsoft.com/office/drawing/2014/main" id="{4280B270-628F-E99C-5FE5-20FFCDFC4C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59947" y="5232091"/>
            <a:ext cx="360000" cy="36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5B6F9A9-0FC4-B4A7-272B-E28F6CF024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0273" y="3317562"/>
            <a:ext cx="360000" cy="36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0EF1E18-9B62-432E-C65D-17F4419A292A}"/>
              </a:ext>
            </a:extLst>
          </p:cNvPr>
          <p:cNvSpPr txBox="1"/>
          <p:nvPr/>
        </p:nvSpPr>
        <p:spPr>
          <a:xfrm rot="16200000">
            <a:off x="-373232" y="3517264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OData API </a:t>
            </a:r>
            <a:r>
              <a:rPr lang="ko-KR" altLang="en-US" dirty="0"/>
              <a:t>호출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0E3616-19BC-788D-E427-A0F90CEF54B1}"/>
              </a:ext>
            </a:extLst>
          </p:cNvPr>
          <p:cNvSpPr txBox="1"/>
          <p:nvPr/>
        </p:nvSpPr>
        <p:spPr>
          <a:xfrm>
            <a:off x="1810273" y="3330537"/>
            <a:ext cx="285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CAP </a:t>
            </a:r>
            <a:r>
              <a:rPr lang="ko-KR" altLang="en-US" dirty="0" err="1"/>
              <a:t>백앤드</a:t>
            </a:r>
            <a:r>
              <a:rPr lang="ko-KR" altLang="en-US" dirty="0"/>
              <a:t> 어플리케이션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AB6977-1F31-DA01-3D77-314CCC955489}"/>
              </a:ext>
            </a:extLst>
          </p:cNvPr>
          <p:cNvSpPr txBox="1"/>
          <p:nvPr/>
        </p:nvSpPr>
        <p:spPr>
          <a:xfrm>
            <a:off x="8563362" y="5245066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HANA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4B7BD5FA-4F8C-3FF5-270F-7DF7252E5114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-313363" y="3634836"/>
            <a:ext cx="2908210" cy="681581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1D6123D-9ABA-BAF6-92E1-36B75602ECD9}"/>
              </a:ext>
            </a:extLst>
          </p:cNvPr>
          <p:cNvSpPr txBox="1"/>
          <p:nvPr/>
        </p:nvSpPr>
        <p:spPr>
          <a:xfrm>
            <a:off x="1481533" y="3965134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2) Action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실제 </a:t>
            </a:r>
            <a:r>
              <a:rPr lang="ko-KR" altLang="en-US" dirty="0" err="1"/>
              <a:t>동작부</a:t>
            </a:r>
            <a:r>
              <a:rPr lang="ko-KR" altLang="en-US" dirty="0"/>
              <a:t> 구현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D06BE8-D8CF-F505-A75C-7D2B78514AD4}"/>
              </a:ext>
            </a:extLst>
          </p:cNvPr>
          <p:cNvSpPr txBox="1"/>
          <p:nvPr/>
        </p:nvSpPr>
        <p:spPr>
          <a:xfrm>
            <a:off x="1481533" y="4414069"/>
            <a:ext cx="46144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Action</a:t>
            </a:r>
            <a:r>
              <a:rPr lang="ko-KR" altLang="en-US" dirty="0"/>
              <a:t>은 개발자가 로직을 직접 구현</a:t>
            </a:r>
            <a:br>
              <a:rPr lang="en-US" altLang="ko-KR" dirty="0"/>
            </a:br>
            <a:r>
              <a:rPr lang="ko-KR" altLang="en-US" dirty="0"/>
              <a:t>해야함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cds</a:t>
            </a:r>
            <a:r>
              <a:rPr lang="en-US" altLang="ko-KR" dirty="0"/>
              <a:t> add handler </a:t>
            </a:r>
            <a:r>
              <a:rPr lang="ko-KR" altLang="en-US" dirty="0"/>
              <a:t>명령어 실행</a:t>
            </a:r>
            <a:br>
              <a:rPr lang="en-US" altLang="ko-KR" dirty="0"/>
            </a:br>
            <a:r>
              <a:rPr lang="en-US" altLang="ko-KR" dirty="0"/>
              <a:t>&gt; </a:t>
            </a:r>
            <a:r>
              <a:rPr lang="en-US" altLang="ko-KR" dirty="0" err="1"/>
              <a:t>cds</a:t>
            </a:r>
            <a:r>
              <a:rPr lang="en-US" altLang="ko-KR" dirty="0"/>
              <a:t> </a:t>
            </a:r>
            <a:r>
              <a:rPr lang="ko-KR" altLang="en-US" dirty="0"/>
              <a:t>파일을 기반으로 </a:t>
            </a:r>
            <a:r>
              <a:rPr lang="ko-KR" altLang="en-US" dirty="0" err="1"/>
              <a:t>핸들러파일</a:t>
            </a:r>
            <a:br>
              <a:rPr lang="en-US" altLang="ko-KR" dirty="0"/>
            </a:br>
            <a:r>
              <a:rPr lang="ko-KR" altLang="en-US" dirty="0"/>
              <a:t>기본구조 생성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4186A5-D9BC-235F-657B-583DEB640B9C}"/>
              </a:ext>
            </a:extLst>
          </p:cNvPr>
          <p:cNvSpPr txBox="1"/>
          <p:nvPr/>
        </p:nvSpPr>
        <p:spPr>
          <a:xfrm>
            <a:off x="7206707" y="22844"/>
            <a:ext cx="460527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cds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'@sap/</a:t>
            </a:r>
            <a:r>
              <a:rPr lang="en-US" altLang="ko-KR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cds'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sz="8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'@sap/</a:t>
            </a:r>
            <a:r>
              <a:rPr lang="en-US" altLang="ko-KR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cds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/lib/</a:t>
            </a:r>
            <a:r>
              <a:rPr lang="en-US" altLang="ko-KR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dbs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cds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-deploy'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b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InterfaceService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cds</a:t>
            </a:r>
            <a:r>
              <a:rPr lang="en-US" altLang="ko-KR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ApplicationService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b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sz="8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I18nProperties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Menus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Apps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Roles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cds</a:t>
            </a:r>
            <a:r>
              <a:rPr lang="en-US" altLang="ko-KR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entities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InterfaceService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b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'SP_MIS_IF_RCV_CM_EMPLOYEE_JSON'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 SP_MIS_IF_RCV_CM_EMPLOYEE_JSON'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cds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tx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tx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>
              <a:buNone/>
            </a:pP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ko-KR" sz="8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CUDMX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JSONDATA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ClobJSONData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JSONDATA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'object'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JSONDATA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JSONDATA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P_PROC_DATE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getFullYear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getMonth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padStart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getDate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()).</a:t>
            </a:r>
            <a:r>
              <a:rPr lang="en-US" altLang="ko-KR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padStart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b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tx</a:t>
            </a:r>
            <a:r>
              <a:rPr lang="en-US" altLang="ko-KR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`CALL SP_IF_HR_RCV_IF_EMPLOYEE(CUDMX =&gt;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8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CUDMX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JSONData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=&gt; ?)`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en-US" altLang="ko-KR" sz="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ClobJSONData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>
              <a:buNone/>
            </a:pPr>
            <a:b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procQuery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`CALL SP_IF_HR_RCV_COM_EMPLOYEE(P_PROC_DATE =&gt;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8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P_PROC_DATE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O_RESULT =&gt; ?)`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O_RESULT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tx</a:t>
            </a:r>
            <a:r>
              <a:rPr lang="en-US" altLang="ko-KR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procQuery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tx</a:t>
            </a:r>
            <a:r>
              <a:rPr lang="en-US" altLang="ko-KR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commit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O_RESULT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tx</a:t>
            </a:r>
            <a:r>
              <a:rPr lang="en-US" altLang="ko-KR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rollback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error: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pPr>
              <a:buNone/>
            </a:pP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})</a:t>
            </a:r>
          </a:p>
          <a:p>
            <a:pPr>
              <a:buNone/>
            </a:pPr>
            <a:b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altLang="ko-KR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}}</a:t>
            </a:r>
          </a:p>
          <a:p>
            <a:br>
              <a:rPr lang="en-US" altLang="ko-K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ko-KR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E065705A-D612-FCA5-37AA-09B9742E829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264686" y="5237967"/>
            <a:ext cx="1895261" cy="17412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3F6FB66-80A0-AE7A-B5FD-0B5BA39623D5}"/>
              </a:ext>
            </a:extLst>
          </p:cNvPr>
          <p:cNvSpPr txBox="1"/>
          <p:nvPr/>
        </p:nvSpPr>
        <p:spPr>
          <a:xfrm>
            <a:off x="6406532" y="5635196"/>
            <a:ext cx="3110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Cap</a:t>
            </a:r>
            <a:r>
              <a:rPr lang="ko-KR" altLang="en-US" dirty="0"/>
              <a:t> </a:t>
            </a:r>
            <a:r>
              <a:rPr lang="en-US" altLang="ko-KR" dirty="0"/>
              <a:t>node.js</a:t>
            </a:r>
            <a:r>
              <a:rPr lang="ko-KR" altLang="en-US" dirty="0"/>
              <a:t> </a:t>
            </a:r>
            <a:r>
              <a:rPr lang="ko-KR" altLang="en-US" dirty="0" err="1"/>
              <a:t>핸들러</a:t>
            </a:r>
            <a:r>
              <a:rPr lang="ko-KR" altLang="en-US" dirty="0"/>
              <a:t> 로직을</a:t>
            </a:r>
            <a:br>
              <a:rPr lang="en-US" altLang="ko-KR" dirty="0"/>
            </a:br>
            <a:r>
              <a:rPr lang="ko-KR" altLang="en-US" dirty="0"/>
              <a:t>통해서 프로시저 호출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코드는 실제 소스코드 참조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0496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1148</Words>
  <Application>Microsoft Office PowerPoint</Application>
  <PresentationFormat>와이드스크린</PresentationFormat>
  <Paragraphs>174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이금복/(이금복)/현장대리인/SK</dc:creator>
  <cp:lastModifiedBy>이상엽/(이상엽)/현장대리인/SK</cp:lastModifiedBy>
  <cp:revision>6</cp:revision>
  <dcterms:created xsi:type="dcterms:W3CDTF">2025-02-25T08:03:39Z</dcterms:created>
  <dcterms:modified xsi:type="dcterms:W3CDTF">2025-06-12T09:01:14Z</dcterms:modified>
</cp:coreProperties>
</file>