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6B58A-38CD-4E8C-9EFF-BD45DC3F55DA}" v="238" dt="2021-05-17T19:05:1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D541-B262-4D5C-972B-7AE3C886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0DC2-789B-4D35-AF2C-25B71762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24AC-8EED-49F6-BAD3-8839A5D9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B78B-8881-4242-A06C-BFDD7E5F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A8B2-700A-4EA7-8DFF-8D17F0E4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FEDC-D26A-4FEB-A2D0-C33EF672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32BA-547F-4BC1-8737-3E6AF08C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9114-6360-4821-8640-5F902C1B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B985-4BDF-40D4-8D3B-16C25E3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1143-BE6D-43B1-9A45-99685543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1977E-562F-4E07-B510-64C29DB8A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DED7C-16C1-443F-98B5-1F59BC6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E96-1544-423E-8BA5-9CADFA7C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14AD-1BA9-426F-9249-0B37BE01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E190-2E9F-4081-BD6C-A3FBF30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9ADB-2617-4E4A-800B-14A635D4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00BA-F4C0-4AAF-A545-CF615278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BD6-7C39-45B7-8F76-49CD01D8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BC76-F0B9-44E7-BFD3-C355C16C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B87F-AE3A-46DF-9ED7-86A45CF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CA7F-D463-4B25-AEC8-7F24504A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CA19-2008-4CAC-9F35-A868EB75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8127-B33F-4786-8C4C-CDA23A2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0DC0-57E3-44F6-8D70-A55BB03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6979-2B56-47D2-A71E-5541D4D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48A-5B06-47EA-A00D-DBD61B2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0D42-733C-46FA-A7F5-A7B9CC78C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66C2-F688-4693-9E92-BD18307E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7C7E-356E-4F6F-9961-DF9042E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947E-B271-45BC-AAD6-3223E12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6CB8-3E25-4002-967E-D24F9DD6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691B-D56B-45CF-B9D2-12401039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B9486-940D-4160-8191-01538A64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F1A92-3EBE-4BC3-9295-764161BB6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B0F1-175B-4349-ACDD-68B122E2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AA1B-D8C8-4B46-808E-826624A14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B89F1-B1F5-48EF-BF59-21E903DD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22E1-2396-4744-A718-D87DBD04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859-A452-4E4D-937A-B117E69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4C38-2D23-4302-A4D5-8604361F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D3A8B-8B51-4D7D-ADFD-4F0252B2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491A0-B8CD-4115-806D-3F77F01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0479F-5836-4010-AA44-8C4D74BD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CB7F-9FAD-4AAA-BBED-EF76017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8291B-32CB-4770-8237-A2742EA0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66C6-D926-4F8C-BCE5-D0884AA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F151-126A-43A9-B6DD-74E19A4B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4C53-C5E8-4561-9608-AE46BA97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F67FE-7DA0-4B2A-B306-1DFB61CB5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6D76-BF3A-4F0B-AF81-F09F70B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D197-9016-4622-BFF1-9CE01097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F225-3298-4332-A9E0-6AEA33F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7D5-571F-4F19-8461-5E03EC3E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19F97-9A52-4185-8150-05CAFAE5F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DF66C-C78E-4CF2-A450-DBFF31B1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4EC7-4FF3-4B19-908D-18D31665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EBF0-16F4-4EA1-B2F2-4C09301B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8A0C-E218-46AA-85D7-B508E578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F0583-A75F-48C8-AFF3-20B7145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49437-1E05-4512-BFA0-0A32DDBA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ECDA-FC1F-4678-9AE2-22FD3F901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84E1-E286-4513-89D6-D5A614464DC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0D86-C80A-4AB0-AAE5-BBDE2D600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4F1-5830-43FB-BE3F-19A2CB57F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F751-2DA2-4BBA-8A2E-A104CBD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B199-FD96-4423-BA1F-500AC85E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28"/>
            <a:ext cx="9144000" cy="619126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HGBTS_CNKI" panose="02000500000000000000" pitchFamily="2" charset="-122"/>
                <a:ea typeface="HGBTS_CNKI" panose="02000500000000000000" pitchFamily="2" charset="-122"/>
              </a:rPr>
              <a:t>卢大量化策略小组基本思路（仅供参考）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HGBTS_CNKI" panose="02000500000000000000" pitchFamily="2" charset="-122"/>
              <a:ea typeface="HGBTS_CNKI" panose="02000500000000000000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D38-FD52-4874-9320-80465318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4" y="1201735"/>
            <a:ext cx="10048875" cy="54752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详细描述价格形态出现的条件，识别的方法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确定买入时机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明确交易的时间尺度以及横盘的处理方法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止损止盈点的设置思路：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推荐测试两种止损</a:t>
            </a:r>
            <a:r>
              <a:rPr lang="en-US" altLang="zh-CN" b="1" dirty="0">
                <a:solidFill>
                  <a:schemeClr val="accent2"/>
                </a:solidFill>
              </a:rPr>
              <a:t>: stop-loss</a:t>
            </a:r>
            <a:r>
              <a:rPr lang="zh-CN" altLang="en-US" b="1" dirty="0">
                <a:solidFill>
                  <a:schemeClr val="accent2"/>
                </a:solidFill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</a:rPr>
              <a:t>trailing stop-loss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止盈和止损用相应时间尺度的 </a:t>
            </a:r>
            <a:r>
              <a:rPr lang="en-US" altLang="zh-CN" b="1" dirty="0">
                <a:solidFill>
                  <a:schemeClr val="accent2"/>
                </a:solidFill>
              </a:rPr>
              <a:t>ATR </a:t>
            </a:r>
            <a:r>
              <a:rPr lang="zh-CN" altLang="en-US" b="1" dirty="0">
                <a:solidFill>
                  <a:schemeClr val="accent2"/>
                </a:solidFill>
              </a:rPr>
              <a:t>模化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数据统计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统计一定时间内这种价格形态出现的次数，以及在不同止盈止损条件下的盈利情况，可以分板块，分交易所，分牛熊市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将日化盈利率看作止盈止损的函数，并画出</a:t>
            </a:r>
            <a:r>
              <a:rPr lang="en-US" altLang="zh-CN" b="1" dirty="0">
                <a:solidFill>
                  <a:schemeClr val="accent2"/>
                </a:solidFill>
              </a:rPr>
              <a:t>contour plot</a:t>
            </a:r>
            <a:r>
              <a:rPr lang="zh-CN" altLang="en-US" b="1" dirty="0">
                <a:solidFill>
                  <a:schemeClr val="accent2"/>
                </a:solidFill>
              </a:rPr>
              <a:t>作为核心数据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仓位管理方法：初定凯利公式（需要胜率赔率数据）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历史数据回测（模拟下单）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从回测量化出策略的风险大小（用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18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年回测，看最大回测）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9C270A-6852-489E-B056-1462A873B4A8}"/>
              </a:ext>
            </a:extLst>
          </p:cNvPr>
          <p:cNvCxnSpPr/>
          <p:nvPr/>
        </p:nvCxnSpPr>
        <p:spPr>
          <a:xfrm>
            <a:off x="981075" y="971551"/>
            <a:ext cx="104298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B199-FD96-4423-BA1F-500AC85E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28"/>
            <a:ext cx="9144000" cy="619126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HGBTS_CNKI" panose="02000500000000000000" pitchFamily="2" charset="-122"/>
                <a:ea typeface="HGBTS_CNKI" panose="02000500000000000000" pitchFamily="2" charset="-122"/>
              </a:rPr>
              <a:t>高开形态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HGBTS_CNKI" panose="02000500000000000000" pitchFamily="2" charset="-122"/>
              <a:ea typeface="HGBTS_CNKI" panose="02000500000000000000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D38-FD52-4874-9320-80465318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201736"/>
            <a:ext cx="9144000" cy="46847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识别高开形态 （参数可调）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algn="l"/>
            <a:endParaRPr lang="en-US" altLang="zh-CN" dirty="0"/>
          </a:p>
          <a:p>
            <a:pPr marL="914400" lvl="1" indent="-457200" algn="l">
              <a:buAutoNum type="arabicPeriod"/>
            </a:pPr>
            <a:r>
              <a:rPr lang="zh-CN" altLang="en-US" dirty="0"/>
              <a:t>开盘价高于昨天最高价 </a:t>
            </a:r>
            <a:r>
              <a:rPr lang="en-US" altLang="zh-CN" dirty="0"/>
              <a:t>2% 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914400" lvl="1" indent="-457200" algn="l">
              <a:buAutoNum type="arabicPeriod"/>
            </a:pPr>
            <a:r>
              <a:rPr lang="zh-CN" altLang="en-US" dirty="0"/>
              <a:t>成交量是昨天的</a:t>
            </a:r>
            <a:r>
              <a:rPr lang="en-US" altLang="zh-CN" dirty="0"/>
              <a:t>1.2</a:t>
            </a:r>
            <a:r>
              <a:rPr lang="zh-CN" altLang="en-US" dirty="0"/>
              <a:t>倍以上</a:t>
            </a:r>
            <a:endParaRPr lang="en-US" altLang="zh-CN" dirty="0"/>
          </a:p>
          <a:p>
            <a:pPr marL="914400" lvl="1" indent="-457200" algn="l">
              <a:buAutoNum type="arabicPeriod"/>
            </a:pPr>
            <a:r>
              <a:rPr lang="zh-CN" altLang="en-US" dirty="0"/>
              <a:t>大盘连续两天阳线（备用）</a:t>
            </a:r>
            <a:endParaRPr lang="en-US" altLang="zh-CN" dirty="0"/>
          </a:p>
          <a:p>
            <a:pPr marL="914400" lvl="1" indent="-457200" algn="l">
              <a:buAutoNum type="arabicPeriod"/>
            </a:pPr>
            <a:r>
              <a:rPr lang="zh-CN" altLang="en-US" dirty="0"/>
              <a:t>当天缺口没有回补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买入时机：当天收盘以收盘价买入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预计交易时间尺度：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天以内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止损点：昨天最高价和今天最低价的中点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止盈点：待定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9C270A-6852-489E-B056-1462A873B4A8}"/>
              </a:ext>
            </a:extLst>
          </p:cNvPr>
          <p:cNvCxnSpPr/>
          <p:nvPr/>
        </p:nvCxnSpPr>
        <p:spPr>
          <a:xfrm>
            <a:off x="981075" y="971551"/>
            <a:ext cx="104298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B199-FD96-4423-BA1F-500AC85E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28"/>
            <a:ext cx="9144000" cy="619126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HGBTS_CNKI" panose="02000500000000000000" pitchFamily="2" charset="-122"/>
                <a:ea typeface="HGBTS_CNKI" panose="02000500000000000000" pitchFamily="2" charset="-122"/>
              </a:rPr>
              <a:t>高开形态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HGBTS_CNKI" panose="02000500000000000000" pitchFamily="2" charset="-122"/>
              <a:ea typeface="HGBTS_CNKI" panose="02000500000000000000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D38-FD52-4874-9320-80465318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201736"/>
            <a:ext cx="9144000" cy="46847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一些例子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9C270A-6852-489E-B056-1462A873B4A8}"/>
              </a:ext>
            </a:extLst>
          </p:cNvPr>
          <p:cNvCxnSpPr/>
          <p:nvPr/>
        </p:nvCxnSpPr>
        <p:spPr>
          <a:xfrm>
            <a:off x="981075" y="971551"/>
            <a:ext cx="104298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543D63-AA5D-4CCA-9342-26FE5306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1"/>
          <a:stretch/>
        </p:blipFill>
        <p:spPr>
          <a:xfrm>
            <a:off x="524787" y="2230806"/>
            <a:ext cx="3542467" cy="3885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E7451-D0DB-49F5-9A2B-ED22C4DA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1"/>
          <a:stretch/>
        </p:blipFill>
        <p:spPr>
          <a:xfrm>
            <a:off x="4254252" y="2230806"/>
            <a:ext cx="3542467" cy="3885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09F04-6D48-4EFB-921A-96C9A854F23F}"/>
              </a:ext>
            </a:extLst>
          </p:cNvPr>
          <p:cNvSpPr txBox="1"/>
          <p:nvPr/>
        </p:nvSpPr>
        <p:spPr>
          <a:xfrm>
            <a:off x="1390419" y="1759876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AACG 2020 05 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53E00E-AC5F-4038-B513-83AA9290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17" y="2230815"/>
            <a:ext cx="3717943" cy="3885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9C18BE-C958-486A-B7CA-549572C92073}"/>
              </a:ext>
            </a:extLst>
          </p:cNvPr>
          <p:cNvSpPr txBox="1"/>
          <p:nvPr/>
        </p:nvSpPr>
        <p:spPr>
          <a:xfrm>
            <a:off x="5119884" y="1759876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AACG 2021 02 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F8288-F612-4A35-856C-3B403A354544}"/>
              </a:ext>
            </a:extLst>
          </p:cNvPr>
          <p:cNvSpPr txBox="1"/>
          <p:nvPr/>
        </p:nvSpPr>
        <p:spPr>
          <a:xfrm>
            <a:off x="8977395" y="174639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AACG 2021 03 26</a:t>
            </a:r>
          </a:p>
        </p:txBody>
      </p:sp>
    </p:spTree>
    <p:extLst>
      <p:ext uri="{BB962C8B-B14F-4D97-AF65-F5344CB8AC3E}">
        <p14:creationId xmlns:p14="http://schemas.microsoft.com/office/powerpoint/2010/main" val="11088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B199-FD96-4423-BA1F-500AC85E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28"/>
            <a:ext cx="9144000" cy="619126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HGBTS_CNKI" panose="02000500000000000000" pitchFamily="2" charset="-122"/>
                <a:ea typeface="HGBTS_CNKI" panose="02000500000000000000" pitchFamily="2" charset="-122"/>
              </a:rPr>
              <a:t>高开形态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HGBTS_CNKI" panose="02000500000000000000" pitchFamily="2" charset="-122"/>
              <a:ea typeface="HGBTS_CNKI" panose="02000500000000000000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D38-FD52-4874-9320-80465318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201736"/>
            <a:ext cx="9144000" cy="46847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Vanila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Results as a function of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take_profit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9C270A-6852-489E-B056-1462A873B4A8}"/>
              </a:ext>
            </a:extLst>
          </p:cNvPr>
          <p:cNvCxnSpPr/>
          <p:nvPr/>
        </p:nvCxnSpPr>
        <p:spPr>
          <a:xfrm>
            <a:off x="981075" y="971551"/>
            <a:ext cx="104298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E1D1C6-35BE-46A6-8BC0-DB261CE8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2" y="3194048"/>
            <a:ext cx="4997782" cy="3282676"/>
          </a:xfrm>
          <a:prstGeom prst="rect">
            <a:avLst/>
          </a:prstGeom>
        </p:spPr>
      </p:pic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56463D74-D6A8-450A-BBD6-C3D1333CE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46402"/>
              </p:ext>
            </p:extLst>
          </p:nvPr>
        </p:nvGraphicFramePr>
        <p:xfrm>
          <a:off x="981075" y="1753392"/>
          <a:ext cx="10429875" cy="14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54">
                  <a:extLst>
                    <a:ext uri="{9D8B030D-6E8A-4147-A177-3AD203B41FA5}">
                      <a16:colId xmlns:a16="http://schemas.microsoft.com/office/drawing/2014/main" val="3831703594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673826053"/>
                    </a:ext>
                  </a:extLst>
                </a:gridCol>
                <a:gridCol w="1651831">
                  <a:extLst>
                    <a:ext uri="{9D8B030D-6E8A-4147-A177-3AD203B41FA5}">
                      <a16:colId xmlns:a16="http://schemas.microsoft.com/office/drawing/2014/main" val="3947194049"/>
                    </a:ext>
                  </a:extLst>
                </a:gridCol>
                <a:gridCol w="1144173">
                  <a:extLst>
                    <a:ext uri="{9D8B030D-6E8A-4147-A177-3AD203B41FA5}">
                      <a16:colId xmlns:a16="http://schemas.microsoft.com/office/drawing/2014/main" val="38948148"/>
                    </a:ext>
                  </a:extLst>
                </a:gridCol>
                <a:gridCol w="1245359">
                  <a:extLst>
                    <a:ext uri="{9D8B030D-6E8A-4147-A177-3AD203B41FA5}">
                      <a16:colId xmlns:a16="http://schemas.microsoft.com/office/drawing/2014/main" val="1429097391"/>
                    </a:ext>
                  </a:extLst>
                </a:gridCol>
                <a:gridCol w="1027421">
                  <a:extLst>
                    <a:ext uri="{9D8B030D-6E8A-4147-A177-3AD203B41FA5}">
                      <a16:colId xmlns:a16="http://schemas.microsoft.com/office/drawing/2014/main" val="3774613992"/>
                    </a:ext>
                  </a:extLst>
                </a:gridCol>
                <a:gridCol w="1027422">
                  <a:extLst>
                    <a:ext uri="{9D8B030D-6E8A-4147-A177-3AD203B41FA5}">
                      <a16:colId xmlns:a16="http://schemas.microsoft.com/office/drawing/2014/main" val="3976223686"/>
                    </a:ext>
                  </a:extLst>
                </a:gridCol>
                <a:gridCol w="1128605">
                  <a:extLst>
                    <a:ext uri="{9D8B030D-6E8A-4147-A177-3AD203B41FA5}">
                      <a16:colId xmlns:a16="http://schemas.microsoft.com/office/drawing/2014/main" val="532985970"/>
                    </a:ext>
                  </a:extLst>
                </a:gridCol>
                <a:gridCol w="887315">
                  <a:extLst>
                    <a:ext uri="{9D8B030D-6E8A-4147-A177-3AD203B41FA5}">
                      <a16:colId xmlns:a16="http://schemas.microsoft.com/office/drawing/2014/main" val="522425994"/>
                    </a:ext>
                  </a:extLst>
                </a:gridCol>
              </a:tblGrid>
              <a:tr h="3950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缺口大小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交易量下限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交易量放大比例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买入时机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交易时限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止损条件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测试集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出现次数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数据源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30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当日收盘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10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d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缺口回补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美股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根日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k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ALPACA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5866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0.5%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10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M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1.05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当日收盘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10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d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缺口回补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美股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根日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k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3217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ALPACA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117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2796BC-089F-407F-8FD5-0ED857AB0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9438"/>
              </p:ext>
            </p:extLst>
          </p:nvPr>
        </p:nvGraphicFramePr>
        <p:xfrm>
          <a:off x="981075" y="3382177"/>
          <a:ext cx="5113753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54">
                  <a:extLst>
                    <a:ext uri="{9D8B030D-6E8A-4147-A177-3AD203B41FA5}">
                      <a16:colId xmlns:a16="http://schemas.microsoft.com/office/drawing/2014/main" val="1433710104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2745150159"/>
                    </a:ext>
                  </a:extLst>
                </a:gridCol>
                <a:gridCol w="1651831">
                  <a:extLst>
                    <a:ext uri="{9D8B030D-6E8A-4147-A177-3AD203B41FA5}">
                      <a16:colId xmlns:a16="http://schemas.microsoft.com/office/drawing/2014/main" val="3955837998"/>
                    </a:ext>
                  </a:extLst>
                </a:gridCol>
                <a:gridCol w="1144173">
                  <a:extLst>
                    <a:ext uri="{9D8B030D-6E8A-4147-A177-3AD203B41FA5}">
                      <a16:colId xmlns:a16="http://schemas.microsoft.com/office/drawing/2014/main" val="354433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盈利频度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亏损频度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平均亏损比例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盈亏比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20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-12%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56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39%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61%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-7%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3.5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n-lt"/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n-lt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0779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A55395-8205-4EAF-A370-2BBFDE142018}"/>
              </a:ext>
            </a:extLst>
          </p:cNvPr>
          <p:cNvCxnSpPr/>
          <p:nvPr/>
        </p:nvCxnSpPr>
        <p:spPr>
          <a:xfrm>
            <a:off x="8039100" y="3304872"/>
            <a:ext cx="0" cy="2705403"/>
          </a:xfrm>
          <a:prstGeom prst="line">
            <a:avLst/>
          </a:pr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049F8C2-4A7B-4A2E-ABB0-52F74AD18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83" t="7666" r="6192" b="18214"/>
          <a:stretch/>
        </p:blipFill>
        <p:spPr>
          <a:xfrm>
            <a:off x="6888480" y="3429000"/>
            <a:ext cx="40843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B199-FD96-4423-BA1F-500AC85E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28"/>
            <a:ext cx="9144000" cy="619126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HGBTS_CNKI" panose="02000500000000000000" pitchFamily="2" charset="-122"/>
                <a:ea typeface="HGBTS_CNKI" panose="02000500000000000000" pitchFamily="2" charset="-122"/>
              </a:rPr>
              <a:t>随机入场对照实验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HGBTS_CNKI" panose="02000500000000000000" pitchFamily="2" charset="-122"/>
              <a:ea typeface="HGBTS_CNKI" panose="02000500000000000000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D38-FD52-4874-9320-80465318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201736"/>
            <a:ext cx="10329076" cy="46847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Volatility versus time scale</a:t>
            </a:r>
            <a:b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The above quantity scales linearly with time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9C270A-6852-489E-B056-1462A873B4A8}"/>
              </a:ext>
            </a:extLst>
          </p:cNvPr>
          <p:cNvCxnSpPr/>
          <p:nvPr/>
        </p:nvCxnSpPr>
        <p:spPr>
          <a:xfrm>
            <a:off x="981075" y="971551"/>
            <a:ext cx="104298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\documentclass{article}&#10;\usepackage{amsmath}&#10;\pagestyle{empty}&#10;\begin{document}&#10;&#10;&#10;\begin{equation}&#10;    \sigma^2(\Delta t) = \overline{\left(log(s(t+\Delta t)) - log(s(t))\right)^2}^{&lt;t&gt;}&#10;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550D6B6E-ADDF-420E-B088-D00A039CA5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85" y="1696621"/>
            <a:ext cx="4571426" cy="4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8.7251"/>
  <p:tag name="ORIGINALWIDTH" val="2249.719"/>
  <p:tag name="LATEXADDIN" val="\documentclass{article}&#10;\usepackage{amsmath}&#10;\pagestyle{empty}&#10;\begin{document}&#10;&#10;&#10;\begin{equation}&#10;    \sigma^2(\Delta t) = \overline{\left(log(s(t+\Delta t)) - log(s(t))\right)^2}^{&lt;t&gt;}&#10;\nonumber&#10;\end{equation}&#10;&#10;\end{document}"/>
  <p:tag name="IGUANATEXSIZE" val="20"/>
  <p:tag name="IGUANATEXCURSOR" val="170"/>
  <p:tag name="TRANSPARENCY" val="True"/>
  <p:tag name="FILENAME" val=""/>
  <p:tag name="LATEXENGINEID" val="0"/>
  <p:tag name="TEMPFOLDER" val="C:\Users\qiwan\Documents\IguanaTex_history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533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HGBTS_CNKI</vt:lpstr>
      <vt:lpstr>Arial</vt:lpstr>
      <vt:lpstr>Calibri</vt:lpstr>
      <vt:lpstr>Calibri Light</vt:lpstr>
      <vt:lpstr>Office Theme</vt:lpstr>
      <vt:lpstr>卢大量化策略小组基本思路（仅供参考）</vt:lpstr>
      <vt:lpstr>高开形态</vt:lpstr>
      <vt:lpstr>高开形态</vt:lpstr>
      <vt:lpstr>高开形态</vt:lpstr>
      <vt:lpstr>随机入场对照实验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高开形态回测</dc:title>
  <dc:creator>Wang Qi</dc:creator>
  <cp:lastModifiedBy>Wang Qi</cp:lastModifiedBy>
  <cp:revision>6</cp:revision>
  <dcterms:created xsi:type="dcterms:W3CDTF">2021-05-11T06:38:32Z</dcterms:created>
  <dcterms:modified xsi:type="dcterms:W3CDTF">2021-07-11T04:06:51Z</dcterms:modified>
</cp:coreProperties>
</file>