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matic SC"/>
      <p:regular r:id="rId32"/>
      <p:bold r:id="rId33"/>
    </p:embeddedFont>
    <p:embeddedFont>
      <p:font typeface="Source Code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maticSC-bold.fntdata"/><Relationship Id="rId10" Type="http://schemas.openxmlformats.org/officeDocument/2006/relationships/slide" Target="slides/slide5.xml"/><Relationship Id="rId32" Type="http://schemas.openxmlformats.org/officeDocument/2006/relationships/font" Target="fonts/AmaticSC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7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96db925e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96db925e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96db925e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96db925e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6db925e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96db925e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6db925e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6db925e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96db925e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96db925e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96db925e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96db925e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96db925e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96db925e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96db925e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96db925e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96db925e4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96db925e4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96db925e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96db925e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6db925e4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6db925e4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96db925e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96db925e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96db925e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96db925e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6db925e4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6db925e4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96db925e4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96db925e4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6db925e4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6db925e4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6db925e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6db925e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96db925e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96db925e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96db925e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96db925e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6db925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96db925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96db925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96db925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96db925e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96db925e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96db925e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96db925e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96db925e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96db925e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96db925e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96db925e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96db925e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96db925e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MDP 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693400"/>
            <a:ext cx="8520600" cy="13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Nora Hafidi López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Lucía Inés Merlo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2CD1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575" y="2696225"/>
            <a:ext cx="3320425" cy="16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4.Análisis de componentes principales 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</a:rPr>
              <a:t>Objetivo principal: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300"/>
              <a:t>Obtener una primera visualización de los datos.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225" y="2725625"/>
            <a:ext cx="4503925" cy="22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4.Análisis de componentes principales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11147" l="7432" r="29420" t="11763"/>
          <a:stretch/>
        </p:blipFill>
        <p:spPr>
          <a:xfrm>
            <a:off x="0" y="1644325"/>
            <a:ext cx="4492504" cy="31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9039" l="7934" r="31356" t="13369"/>
          <a:stretch/>
        </p:blipFill>
        <p:spPr>
          <a:xfrm>
            <a:off x="4495382" y="1634750"/>
            <a:ext cx="4648618" cy="334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11700" y="109385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Validación del modelo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4.Análisis de componentes principales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476450" y="109385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Análisis scores y loadings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11147" l="16223" r="32935" t="26434"/>
          <a:stretch/>
        </p:blipFill>
        <p:spPr>
          <a:xfrm>
            <a:off x="-12" y="1944100"/>
            <a:ext cx="4648925" cy="31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20012" l="15369" r="33789" t="16252"/>
          <a:stretch/>
        </p:blipFill>
        <p:spPr>
          <a:xfrm>
            <a:off x="4747825" y="1866975"/>
            <a:ext cx="4396174" cy="327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4.Análisis de componentes principales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768075"/>
            <a:ext cx="85206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Notas muy relacionadas entre sí.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Demás variables poco relacionadas que no aportan casi nada al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Varios individuos mal explicados por el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Pocos individuos extremos.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1149850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Discusión de resultados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28675"/>
            <a:ext cx="85206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highlight>
                  <a:srgbClr val="FFFFFF"/>
                </a:highlight>
              </a:rPr>
              <a:t>Objetivo principal:</a:t>
            </a:r>
            <a:endParaRPr b="1" sz="3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300"/>
              <a:t>Observar si nuestros datos tienen tendencia de agrupación, y de ser así, detectar si el género y/o la etnia influyen en su formación.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 rotWithShape="1">
          <a:blip r:embed="rId3">
            <a:alphaModFix/>
          </a:blip>
          <a:srcRect b="0" l="4342" r="0" t="0"/>
          <a:stretch/>
        </p:blipFill>
        <p:spPr>
          <a:xfrm>
            <a:off x="3437000" y="1488875"/>
            <a:ext cx="5707000" cy="36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4">
            <a:alphaModFix/>
          </a:blip>
          <a:srcRect b="0" l="18606" r="0" t="0"/>
          <a:stretch/>
        </p:blipFill>
        <p:spPr>
          <a:xfrm>
            <a:off x="6738198" y="443213"/>
            <a:ext cx="171340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0" y="2244150"/>
            <a:ext cx="2608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latin typeface="Source Code Pro"/>
                <a:ea typeface="Source Code Pro"/>
                <a:cs typeface="Source Code Pro"/>
                <a:sym typeface="Source Code Pro"/>
              </a:rPr>
              <a:t>2 CLUSTERS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5">
            <a:alphaModFix/>
          </a:blip>
          <a:srcRect b="17659" l="11079" r="0" t="17653"/>
          <a:stretch/>
        </p:blipFill>
        <p:spPr>
          <a:xfrm>
            <a:off x="1" y="3054050"/>
            <a:ext cx="2808450" cy="6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160725" y="1186975"/>
            <a:ext cx="712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K-Medoides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679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10827" l="1438" r="0" t="27264"/>
          <a:stretch/>
        </p:blipFill>
        <p:spPr>
          <a:xfrm>
            <a:off x="255525" y="1634425"/>
            <a:ext cx="8054625" cy="13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2619" r="0" t="23605"/>
          <a:stretch/>
        </p:blipFill>
        <p:spPr>
          <a:xfrm>
            <a:off x="1932909" y="3698500"/>
            <a:ext cx="7073016" cy="13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255513" y="709275"/>
            <a:ext cx="7799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Prueba Chi-Cuadrado de Pearson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43450" y="1261825"/>
            <a:ext cx="1009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Género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1836775" y="3325900"/>
            <a:ext cx="10095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Etnia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0"/>
            <a:ext cx="8520600" cy="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5133075" y="0"/>
            <a:ext cx="3597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Gráficos de contribución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225"/>
            <a:ext cx="8520600" cy="41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173075" y="812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5.Análisis de conglomerados</a:t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173075" y="711475"/>
            <a:ext cx="7121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Discusión de resultados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4489" l="2286" r="0" t="7474"/>
          <a:stretch/>
        </p:blipFill>
        <p:spPr>
          <a:xfrm>
            <a:off x="4436600" y="1916475"/>
            <a:ext cx="4707401" cy="23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228675"/>
            <a:ext cx="39999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1: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Estudiantes con mejores notas.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Más chicas.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Estudiantes mejor alimentados.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Padres con estudios superiores.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Alumnos con el curso realizado.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Etnias C, D y 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 2: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Estudiantes con peores notas.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Ambos sexos.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Más alumnos con alimentación reducida.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Padres con estudios medios e inferiores.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Alumnos tanto con el curso como sin el curso.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Etnias A y 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35450" y="1228675"/>
            <a:ext cx="9008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Introducción al tema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Descripción de los datos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Preprocesado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Análisis de Componentes Principales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Análisis de conglomerados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Mínimos Cuadrados Parciales - Análisis Discriminante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s" sz="2100"/>
              <a:t>Conclusiones</a:t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/>
              <a:t>6.</a:t>
            </a:r>
            <a:r>
              <a:rPr lang="es"/>
              <a:t> </a:t>
            </a:r>
            <a:r>
              <a:rPr lang="es" sz="3300">
                <a:solidFill>
                  <a:srgbClr val="000000"/>
                </a:solidFill>
              </a:rPr>
              <a:t>Mínimos Cuadrados Parciales - Análisis Discriminante</a:t>
            </a:r>
            <a:endParaRPr sz="3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Mínimos cuadrados parciales - análisis discriminante</a:t>
            </a:r>
            <a:endParaRPr sz="4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6862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</a:rPr>
              <a:t>Objetivo principal: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300"/>
              <a:t>Identificar si los individuos atípicos pertenecen al grupo correcto.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80550" y="292850"/>
            <a:ext cx="9063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Mínimos cuadrados parciales - análisis discriminante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0" y="2571750"/>
            <a:ext cx="346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4899"/>
            <a:ext cx="4798050" cy="15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496852"/>
            <a:ext cx="8520600" cy="12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383300" y="1001500"/>
            <a:ext cx="6825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Validación del resultado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576250" y="2249175"/>
            <a:ext cx="33135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latin typeface="Source Code Pro"/>
                <a:ea typeface="Source Code Pro"/>
                <a:cs typeface="Source Code Pro"/>
                <a:sym typeface="Source Code Pro"/>
              </a:rPr>
              <a:t>Buen modelo!</a:t>
            </a:r>
            <a:endParaRPr b="1" sz="31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292850"/>
            <a:ext cx="91440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Mínimos cuadrados parciales - análisis discriminante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-1980" l="0" r="0" t="5362"/>
          <a:stretch/>
        </p:blipFill>
        <p:spPr>
          <a:xfrm>
            <a:off x="1186675" y="947425"/>
            <a:ext cx="5962577" cy="41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111275" y="292850"/>
            <a:ext cx="90327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Mínimos cuadrados parciales - análisis discriminante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2505400"/>
            <a:ext cx="4497900" cy="16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Individuos bien clasificados por el clustering. Igual habría que eliminarlos para posteriores análisis. 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311700" y="1013850"/>
            <a:ext cx="7121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Discusión de resultados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27396" l="4700" r="66231" t="51681"/>
          <a:stretch/>
        </p:blipFill>
        <p:spPr>
          <a:xfrm>
            <a:off x="5220225" y="2571750"/>
            <a:ext cx="3796599" cy="153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11257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7.CONCLUSIONES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98850" y="2175175"/>
            <a:ext cx="4212600" cy="28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Aplicamos 2 métodos no supervisados y 1 método supervisado.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Con PCA y clustering vemos tendencias, agrupaciones...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PCA y PLS-DA reducción de la dimensionalidad.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Clustering y PLS-DA utilizan grupos de los datos. Clustering los detecta y PLS-DA clasifica individuos en ellos.</a:t>
            </a:r>
            <a:endParaRPr/>
          </a:p>
        </p:txBody>
      </p:sp>
      <p:sp>
        <p:nvSpPr>
          <p:cNvPr id="237" name="Google Shape;237;p37"/>
          <p:cNvSpPr txBox="1"/>
          <p:nvPr/>
        </p:nvSpPr>
        <p:spPr>
          <a:xfrm>
            <a:off x="311700" y="757100"/>
            <a:ext cx="3858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Comparativa de los métodos aplicados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8" name="Google Shape;238;p37"/>
          <p:cNvSpPr txBox="1"/>
          <p:nvPr>
            <p:ph idx="2" type="body"/>
          </p:nvPr>
        </p:nvSpPr>
        <p:spPr>
          <a:xfrm>
            <a:off x="4491875" y="2175100"/>
            <a:ext cx="4575900" cy="28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AFC es redundante a PCA.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Por espacio no aplicamos reglas de asociación.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AD podría haberse aplicado, pero estos datos presentan multicolinealidad.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 contábamos con suficientes variables como para aplicar PLS.</a:t>
            </a:r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4491875" y="757100"/>
            <a:ext cx="43404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Discusión de los métodos no aplicados</a:t>
            </a:r>
            <a:endParaRPr b="1"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¡Muchas gracias por su atención!</a:t>
            </a:r>
            <a:endParaRPr sz="4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525" y="1264025"/>
            <a:ext cx="4601149" cy="3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spcBef>
                <a:spcPts val="0"/>
              </a:spcBef>
              <a:spcAft>
                <a:spcPts val="0"/>
              </a:spcAft>
              <a:buSzPts val="4200"/>
              <a:buAutoNum type="arabicPeriod"/>
            </a:pPr>
            <a:r>
              <a:rPr lang="es"/>
              <a:t>Introducción al tema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41050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300">
                <a:highlight>
                  <a:srgbClr val="FFFFFF"/>
                </a:highlight>
              </a:rPr>
              <a:t>Todo comienza con una pregunta…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300">
                <a:highlight>
                  <a:srgbClr val="FFFFFF"/>
                </a:highlight>
              </a:rPr>
              <a:t>El rendimiento escolar, 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300">
                <a:highlight>
                  <a:srgbClr val="FFFFFF"/>
                </a:highlight>
              </a:rPr>
              <a:t>¿cuestión de género, etnia, ambas o ninguna?</a:t>
            </a:r>
            <a:endParaRPr sz="23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500" y="228975"/>
            <a:ext cx="2073451" cy="1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Descripción de los datos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28675"/>
            <a:ext cx="39999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Resultados académicos y cara</a:t>
            </a:r>
            <a:r>
              <a:rPr lang="es" sz="2800"/>
              <a:t>cterísticas personales de estudiantes norteamericanos de secundaria.</a:t>
            </a:r>
            <a:endParaRPr sz="2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503879"/>
            <a:ext cx="4384251" cy="21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Descripción de los datos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8520600" cy="3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000000"/>
                </a:solidFill>
              </a:rPr>
              <a:t>1000 </a:t>
            </a:r>
            <a:r>
              <a:rPr lang="es" sz="2800">
                <a:solidFill>
                  <a:srgbClr val="000000"/>
                </a:solidFill>
              </a:rPr>
              <a:t>individuos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4500">
                <a:solidFill>
                  <a:srgbClr val="000000"/>
                </a:solidFill>
              </a:rPr>
              <a:t>8 </a:t>
            </a:r>
            <a:r>
              <a:rPr lang="es" sz="2800">
                <a:solidFill>
                  <a:srgbClr val="000000"/>
                </a:solidFill>
              </a:rPr>
              <a:t>variables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85" name="Google Shape;85;p17"/>
          <p:cNvCxnSpPr/>
          <p:nvPr/>
        </p:nvCxnSpPr>
        <p:spPr>
          <a:xfrm flipH="1">
            <a:off x="2481175" y="3088175"/>
            <a:ext cx="1695600" cy="99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>
            <a:off x="4957575" y="3088175"/>
            <a:ext cx="1695600" cy="99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718850" y="4265600"/>
            <a:ext cx="35943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categóricas </a:t>
            </a:r>
            <a:endParaRPr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52550" y="4265600"/>
            <a:ext cx="29001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numéricas</a:t>
            </a:r>
            <a:endParaRPr sz="3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numéricas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136000" y="2707775"/>
            <a:ext cx="26211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- </a:t>
            </a: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Nota de matemáticas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-Nota de lectura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Source Code Pro"/>
                <a:ea typeface="Source Code Pro"/>
                <a:cs typeface="Source Code Pro"/>
                <a:sym typeface="Source Code Pro"/>
              </a:rPr>
              <a:t>-Nota de escritura</a:t>
            </a:r>
            <a:endParaRPr b="1"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5255" r="4751" t="10378"/>
          <a:stretch/>
        </p:blipFill>
        <p:spPr>
          <a:xfrm>
            <a:off x="2683000" y="1093850"/>
            <a:ext cx="6224324" cy="37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categóricas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0" y="1303275"/>
            <a:ext cx="2148900" cy="3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s" sz="1600">
                <a:solidFill>
                  <a:srgbClr val="000000"/>
                </a:solidFill>
              </a:rPr>
              <a:t>Género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s" sz="1600">
                <a:solidFill>
                  <a:srgbClr val="000000"/>
                </a:solidFill>
              </a:rPr>
              <a:t>Etnia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s" sz="1600">
                <a:solidFill>
                  <a:srgbClr val="000000"/>
                </a:solidFill>
              </a:rPr>
              <a:t>Nivel educativo de los padres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s" sz="1600">
                <a:solidFill>
                  <a:srgbClr val="000000"/>
                </a:solidFill>
              </a:rPr>
              <a:t>Curso de preparación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b="1" lang="es" sz="1600">
                <a:solidFill>
                  <a:srgbClr val="000000"/>
                </a:solidFill>
              </a:rPr>
              <a:t>Alimentación</a:t>
            </a:r>
            <a:endParaRPr b="1" sz="1600">
              <a:solidFill>
                <a:srgbClr val="000000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5025" r="5553" t="4734"/>
          <a:stretch/>
        </p:blipFill>
        <p:spPr>
          <a:xfrm>
            <a:off x="2113677" y="1205125"/>
            <a:ext cx="6956574" cy="377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Preprocesado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chemeClr val="dk1"/>
                </a:solidFill>
              </a:rPr>
              <a:t>0 ausentes</a:t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43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809675" y="1093850"/>
            <a:ext cx="3672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atípicos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52450" y="3585625"/>
            <a:ext cx="5736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4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 normalización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49975" l="15726" r="72245" t="36323"/>
          <a:stretch/>
        </p:blipFill>
        <p:spPr>
          <a:xfrm>
            <a:off x="531675" y="2077199"/>
            <a:ext cx="1833975" cy="11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4572000" y="2571650"/>
            <a:ext cx="37614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No hay atípicos extremos que vayan a diferir en los resultados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363450" y="4386625"/>
            <a:ext cx="2417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Source Code Pro"/>
                <a:ea typeface="Source Code Pro"/>
                <a:cs typeface="Source Code Pro"/>
                <a:sym typeface="Source Code Pro"/>
              </a:rPr>
              <a:t>Centrado para PCA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4.Análisis de componentes principales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