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70" r:id="rId4"/>
    <p:sldId id="269" r:id="rId5"/>
    <p:sldId id="265" r:id="rId6"/>
    <p:sldId id="266" r:id="rId7"/>
    <p:sldId id="271" r:id="rId8"/>
    <p:sldId id="26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14C6"/>
    <a:srgbClr val="2E1BC0"/>
    <a:srgbClr val="401BC0"/>
    <a:srgbClr val="C01410"/>
    <a:srgbClr val="8B3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10" y="86"/>
      </p:cViewPr>
      <p:guideLst>
        <p:guide orient="horz"/>
        <p:guide pos="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793F-4E82-4BA8-AF93-9E238BE53513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4F89-E3F1-42A8-BB62-CB500AEC8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1B8F3-6852-475A-9374-B1B0ADD74F70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42046-EC90-44E3-AB6A-6C035E23B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01516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020273" y="4785996"/>
            <a:ext cx="1980029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 contourW="12700">
              <a:bevelT w="31750" h="31750"/>
              <a:extrusionClr>
                <a:schemeClr val="bg2">
                  <a:lumMod val="50000"/>
                </a:schemeClr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zh-CN" altLang="en-US" sz="1400" dirty="0">
                <a:effectLst>
                  <a:outerShdw blurRad="50800" dist="50800" dir="5400000" algn="ctr" rotWithShape="0">
                    <a:schemeClr val="bg2">
                      <a:lumMod val="5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信号与图像处理研究所</a:t>
            </a:r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7092280" cy="648072"/>
          </a:xfrm>
          <a:prstGeom prst="rect">
            <a:avLst/>
          </a:prstGeom>
          <a:solidFill>
            <a:srgbClr val="C01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" y="339502"/>
            <a:ext cx="692311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092280" y="195486"/>
            <a:ext cx="1080120" cy="648072"/>
          </a:xfrm>
          <a:prstGeom prst="rect">
            <a:avLst/>
          </a:prstGeom>
          <a:gradFill flip="none" rotWithShape="1">
            <a:gsLst>
              <a:gs pos="67000">
                <a:srgbClr val="EDBDBB">
                  <a:lumMod val="89000"/>
                  <a:lumOff val="11000"/>
                  <a:alpha val="75000"/>
                </a:srgbClr>
              </a:gs>
              <a:gs pos="49000">
                <a:srgbClr val="DF8886"/>
              </a:gs>
              <a:gs pos="0">
                <a:srgbClr val="C01410"/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020273" y="4785996"/>
            <a:ext cx="1980029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 contourW="12700">
              <a:bevelT w="31750" h="31750"/>
              <a:extrusionClr>
                <a:schemeClr val="bg2">
                  <a:lumMod val="50000"/>
                </a:schemeClr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zh-CN" altLang="en-US" sz="1400" dirty="0">
                <a:effectLst>
                  <a:outerShdw blurRad="50800" dist="50800" dir="5400000" algn="ctr" rotWithShape="0">
                    <a:schemeClr val="bg2">
                      <a:lumMod val="5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信号与图像处理研究所</a:t>
            </a:r>
          </a:p>
        </p:txBody>
      </p:sp>
      <p:pic>
        <p:nvPicPr>
          <p:cNvPr id="2050" name="Picture 2" descr="D:\bit_crystal\设计素材\2014040417565177023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31" y="197974"/>
            <a:ext cx="684365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91630"/>
            <a:ext cx="9144000" cy="1719642"/>
          </a:xfrm>
          <a:prstGeom prst="rect">
            <a:avLst/>
          </a:prstGeom>
          <a:solidFill>
            <a:srgbClr val="C014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1707654"/>
            <a:ext cx="822960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7020273" y="4785996"/>
            <a:ext cx="1980029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 contourW="12700">
              <a:bevelT w="31750" h="31750"/>
              <a:extrusionClr>
                <a:schemeClr val="bg2">
                  <a:lumMod val="50000"/>
                </a:schemeClr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/>
          <a:p>
            <a:r>
              <a:rPr lang="zh-CN" altLang="en-US" sz="1400" dirty="0">
                <a:effectLst>
                  <a:outerShdw blurRad="50800" dist="50800" dir="5400000" algn="ctr" rotWithShape="0">
                    <a:schemeClr val="bg2">
                      <a:lumMod val="5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信号与图像处理研究所</a:t>
            </a:r>
          </a:p>
        </p:txBody>
      </p:sp>
      <p:pic>
        <p:nvPicPr>
          <p:cNvPr id="3" name="Picture 2" descr="D:\bit_crystal\设计素材\图片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4" y="195486"/>
            <a:ext cx="1215112" cy="116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华文行楷" panose="02010800040101010101" pitchFamily="2" charset="-122"/>
          <a:ea typeface="华文行楷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方正大标宋_GBK" panose="03000509000000000000" charset="-122"/>
                <a:ea typeface="方正大标宋_GBK" panose="03000509000000000000" charset="-122"/>
              </a:rPr>
              <a:t>信号与信息处理课程设计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201670"/>
            <a:ext cx="6400800" cy="1806575"/>
          </a:xfrm>
        </p:spPr>
        <p:txBody>
          <a:bodyPr/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指导教师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范哲意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138 1050 8095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朱艺璇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188 1053 8081</a:t>
            </a: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2023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年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12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8145" y="1816735"/>
            <a:ext cx="8348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学习MATLAB图形用户界面（GUI）设计基本方法，掌握各类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对象的使用、配置及编程方法。</a:t>
            </a:r>
          </a:p>
          <a:p>
            <a:pPr marL="457200" indent="-457200" algn="just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能够使用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MATLAB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设计符合实验项目的展示要求、人机交互方式友好、见面简单美观的图形用户界面。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400" y="827405"/>
            <a:ext cx="9133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实验一　MATLAB 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400" y="827405"/>
            <a:ext cx="9133205" cy="17703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实验二: 典型信号的建模与产生</a:t>
            </a:r>
          </a:p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实验三: 信号频谱分析</a:t>
            </a:r>
          </a:p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实验四：数字滤波器设计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780" y="2972435"/>
            <a:ext cx="864108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主要内容：</a:t>
            </a:r>
            <a:r>
              <a:rPr 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信号处理基本理论、方法的建模仿真</a:t>
            </a:r>
            <a:endParaRPr lang="zh-CN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设计要求：</a:t>
            </a:r>
            <a:r>
              <a:rPr 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基于MATLAB 软件环境设计完成一个可实现信号的产生、分析与处理的软件系统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8145" y="1744980"/>
            <a:ext cx="83483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产生多种数字信号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，例如方波、正弦信号、多个正弦波混合叠加信号、高斯白噪声、正弦波（单个、多个）叠加白噪声等，或者通过mat格式文件导入预先保存的信号数据。       </a:t>
            </a:r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能够对产生的数字信号进行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谱分析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，例如对确定性信号进行频谱分析、对随机信号进行功率谱分析。</a:t>
            </a:r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能够对产生出的数字信号进行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滤波处理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，例如数字低通滤波、数字带通滤波、数字高通滤波。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400" y="827405"/>
            <a:ext cx="91332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基于MATLAB 软件环境设计完成一个</a:t>
            </a:r>
          </a:p>
          <a:p>
            <a:pPr indent="0" algn="ctr"/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可实现信号的产生、分析与处理的软件系统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8145" y="1888490"/>
            <a:ext cx="834834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能够以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zh-CN" altLang="en-US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（曲线）方式，对产生出的数字信号及其经分析和滤波处理后的结果（时域、频域）进行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</a:t>
            </a:r>
            <a:r>
              <a:rPr lang="zh-CN" altLang="en-US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所设计出的软件系统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可视化效果</a:t>
            </a:r>
            <a:r>
              <a:rPr lang="zh-CN" altLang="en-US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良好，具有友好的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用户界面</a:t>
            </a:r>
            <a:r>
              <a:rPr lang="zh-CN" altLang="en-US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，操作灵活方便。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400" y="827405"/>
            <a:ext cx="91332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基于MATLAB 软件环境设计完成一个</a:t>
            </a:r>
          </a:p>
          <a:p>
            <a:pPr indent="0" algn="ctr"/>
            <a:r>
              <a:rPr 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可实现信号的产生、分析与处理的软件系统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5400" y="827405"/>
            <a:ext cx="9133205" cy="3449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实验五：脑电 SSVEP 信号的目标分类</a:t>
            </a:r>
          </a:p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实验六：VR 眼动数据的目标分类</a:t>
            </a:r>
          </a:p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实验七：脑电 ERP 信号的去噪方法</a:t>
            </a:r>
          </a:p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实验八：心电信号心率检测方法</a:t>
            </a:r>
          </a:p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实验九：空域滤波器设计（选做）</a:t>
            </a:r>
          </a:p>
          <a:p>
            <a:pPr indent="0" algn="ctr" fontAlgn="auto">
              <a:lnSpc>
                <a:spcPct val="130000"/>
              </a:lnSpc>
            </a:pPr>
            <a:r>
              <a:rPr lang="zh-CN" sz="28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实验十：包络检测器设计</a:t>
            </a:r>
            <a:r>
              <a:rPr lang="zh-CN" sz="28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（选做）</a:t>
            </a:r>
            <a:endParaRPr lang="zh-CN" sz="28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80" y="4335780"/>
            <a:ext cx="86410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信号处理理论与方法的工程应用实践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考核与成绩评定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8145" y="740410"/>
            <a:ext cx="83483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百分制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作品展示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0%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源代码查验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(20%)+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实验报告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(6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0%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：第三周（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日期间）</a:t>
            </a:r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实验报告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：基本内容应包括但不仅限于设计方案、原理及实现方法、结果及分析等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 fontAlgn="auto">
              <a:lnSpc>
                <a:spcPct val="100000"/>
              </a:lnSpc>
              <a:buClr>
                <a:srgbClr val="C00000"/>
              </a:buClr>
              <a:buNone/>
            </a:pP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实验报告独立完成，如发现抄袭，抄袭者与提供抄袭者成绩均记为不合格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日前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实验报告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作品源代码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 fontAlgn="auto">
              <a:lnSpc>
                <a:spcPct val="100000"/>
              </a:lnSpc>
              <a:buClr>
                <a:srgbClr val="C00000"/>
              </a:buClr>
              <a:buNone/>
            </a:pP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全英文班同学报告及作品界面需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英文</a:t>
            </a: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endParaRPr lang="en-US" altLang="zh-CN" sz="1600" b="1" dirty="0">
              <a:solidFill>
                <a:srgbClr val="5F14C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buClr>
                <a:srgbClr val="C00000"/>
              </a:buClr>
              <a:buNone/>
            </a:pP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提交电子版“姓名</a:t>
            </a:r>
            <a:r>
              <a:rPr lang="en-US" altLang="zh-CN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学号</a:t>
            </a:r>
            <a:r>
              <a:rPr lang="en-US" altLang="zh-CN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实验报告</a:t>
            </a:r>
            <a:r>
              <a:rPr lang="en-US" altLang="zh-CN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源代码”，</a:t>
            </a:r>
            <a:endParaRPr lang="en-US" altLang="zh-CN" sz="1600" b="1" dirty="0">
              <a:solidFill>
                <a:srgbClr val="5F14C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buClr>
                <a:srgbClr val="C00000"/>
              </a:buClr>
              <a:buNone/>
            </a:pPr>
            <a:r>
              <a:rPr lang="zh-CN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截止日期之前提交到</a:t>
            </a: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给定链接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（后期提供）</a:t>
            </a:r>
            <a:endParaRPr lang="zh-CN" altLang="en-US" sz="1600" b="1" dirty="0">
              <a:solidFill>
                <a:srgbClr val="5F14C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ctr" fontAlgn="auto">
              <a:lnSpc>
                <a:spcPct val="100000"/>
              </a:lnSpc>
              <a:buClr>
                <a:srgbClr val="C00000"/>
              </a:buClr>
              <a:buNone/>
            </a:pP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实验报告要求</a:t>
            </a:r>
            <a:r>
              <a:rPr lang="en-US" altLang="zh-CN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PDF</a:t>
            </a:r>
            <a:r>
              <a:rPr lang="zh-CN" altLang="en-US" sz="1600" b="1" dirty="0">
                <a:solidFill>
                  <a:srgbClr val="5F14C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格式，作品源代码每人一个压缩文件包（含代码及运行所需的数据）</a:t>
            </a:r>
          </a:p>
          <a:p>
            <a:pPr indent="0" algn="ctr" fontAlgn="auto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CN" sz="1600" b="1" dirty="0">
              <a:solidFill>
                <a:srgbClr val="5F14C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530</Words>
  <Application>Microsoft Office PowerPoint</Application>
  <PresentationFormat>全屏显示(16:9)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方正大标宋_GBK</vt:lpstr>
      <vt:lpstr>华文新魏</vt:lpstr>
      <vt:lpstr>华文行楷</vt:lpstr>
      <vt:lpstr>华文中宋</vt:lpstr>
      <vt:lpstr>微软雅黑</vt:lpstr>
      <vt:lpstr>Arial</vt:lpstr>
      <vt:lpstr>Calibri</vt:lpstr>
      <vt:lpstr>Wingdings</vt:lpstr>
      <vt:lpstr>Office 主题​​</vt:lpstr>
      <vt:lpstr>自定义设计方案</vt:lpstr>
      <vt:lpstr>信号与信息处理课程设计</vt:lpstr>
      <vt:lpstr>课程内容</vt:lpstr>
      <vt:lpstr>课程内容</vt:lpstr>
      <vt:lpstr>课程内容</vt:lpstr>
      <vt:lpstr>课程内容</vt:lpstr>
      <vt:lpstr>课程内容</vt:lpstr>
      <vt:lpstr>考核与成绩评定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Weng</dc:creator>
  <cp:lastModifiedBy>webuser</cp:lastModifiedBy>
  <cp:revision>32</cp:revision>
  <dcterms:created xsi:type="dcterms:W3CDTF">2016-01-29T05:31:00Z</dcterms:created>
  <dcterms:modified xsi:type="dcterms:W3CDTF">2023-12-24T23:48:16Z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