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7.xml.rels" ContentType="application/vnd.openxmlformats-package.relationships+xml"/>
  <Override PartName="/ppt/notesSlides/_rels/notesSlide22.xml.rels" ContentType="application/vnd.openxmlformats-package.relationships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5.wmf" ContentType="image/x-wmf"/>
  <Override PartName="/ppt/media/image29.wmf" ContentType="image/x-wmf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10.jpeg" ContentType="image/jpeg"/>
  <Override PartName="/ppt/media/image33.wmf" ContentType="image/x-wmf"/>
  <Override PartName="/ppt/media/image14.png" ContentType="image/png"/>
  <Override PartName="/ppt/media/image23.png" ContentType="image/png"/>
  <Override PartName="/ppt/media/image8.png" ContentType="image/png"/>
  <Override PartName="/ppt/media/image37.png" ContentType="image/png"/>
  <Override PartName="/ppt/media/image2.png" ContentType="image/png"/>
  <Override PartName="/ppt/media/image22.png" ContentType="image/png"/>
  <Override PartName="/ppt/media/image6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38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39.png" ContentType="image/png"/>
  <Override PartName="/ppt/media/image4.png" ContentType="image/png"/>
  <Override PartName="/ppt/media/image30.wmf" ContentType="image/x-wmf"/>
  <Override PartName="/ppt/media/image11.png" ContentType="image/png"/>
  <Override PartName="/ppt/media/image31.wmf" ContentType="image/x-wmf"/>
  <Override PartName="/ppt/media/image12.png" ContentType="image/png"/>
  <Override PartName="/ppt/media/image32.wmf" ContentType="image/x-wmf"/>
  <Override PartName="/ppt/media/image13.png" ContentType="image/png"/>
  <Override PartName="/ppt/media/image34.wmf" ContentType="image/x-wmf"/>
  <Override PartName="/ppt/media/image7.jpeg" ContentType="image/jpeg"/>
  <Override PartName="/ppt/media/image15.png" ContentType="image/png"/>
  <Override PartName="/ppt/media/image16.wmf" ContentType="image/x-wmf"/>
  <Override PartName="/ppt/media/image21.jpeg" ContentType="image/jpeg"/>
  <Override PartName="/ppt/media/image36.wmf" ContentType="image/x-wmf"/>
  <Override PartName="/ppt/media/image17.png" ContentType="image/png"/>
  <Override PartName="/ppt/media/image1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3.bin" ContentType="application/vnd.openxmlformats-officedocument.oleObject"/>
  <Override PartName="/ppt/embeddings/oleObject2.bin" ContentType="application/vnd.openxmlformats-officedocument.oleObject"/>
  <Override PartName="/ppt/embeddings/oleObject1.bin" ContentType="application/vnd.openxmlformats-officedocument.oleObject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A51EB4E-B8E1-4275-A055-859A67D27D1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6118C6-D56B-4F3E-8AC9-E2A05E3EC17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B36BBC-3279-4BEF-96B8-36CBBDD3048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23DAC9-4BF1-4913-B669-D2D6D7EFEA4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F8F0C5-CD40-4960-BBB9-A8495A6AFCF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43ECE8-0398-4B75-8212-313C3656841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6.wmf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9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1.wmf"/><Relationship Id="rId7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4.wmf"/><Relationship Id="rId7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6.wmf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57120" y="357120"/>
            <a:ext cx="8572320" cy="460944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2960" rIns="102960" tIns="51480" bIns="5148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Modelagem em Previsão do tempo e clima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Parte 4: representação de processos de sub grade (parametrizações)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Cláudio Moisés Santos e Silva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Semestre 2015.2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PPGCC/UFRN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3F5C229-C17B-40CF-BD56-2CD1BE22A56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286000" y="1295280"/>
            <a:ext cx="5328720" cy="3514320"/>
          </a:xfrm>
          <a:custGeom>
            <a:avLst/>
            <a:gdLst/>
            <a:ahLst/>
            <a:rect l="l" t="t" r="r" b="b"/>
            <a:pathLst>
              <a:path w="3357" h="2214">
                <a:moveTo>
                  <a:pt x="1917" y="2214"/>
                </a:moveTo>
                <a:lnTo>
                  <a:pt x="2700" y="2214"/>
                </a:lnTo>
                <a:lnTo>
                  <a:pt x="2754" y="2142"/>
                </a:lnTo>
                <a:lnTo>
                  <a:pt x="2709" y="2070"/>
                </a:lnTo>
                <a:lnTo>
                  <a:pt x="2745" y="2016"/>
                </a:lnTo>
                <a:lnTo>
                  <a:pt x="2754" y="1962"/>
                </a:lnTo>
                <a:lnTo>
                  <a:pt x="2718" y="1908"/>
                </a:lnTo>
                <a:lnTo>
                  <a:pt x="2763" y="1845"/>
                </a:lnTo>
                <a:lnTo>
                  <a:pt x="2745" y="1791"/>
                </a:lnTo>
                <a:lnTo>
                  <a:pt x="2691" y="1746"/>
                </a:lnTo>
                <a:lnTo>
                  <a:pt x="2745" y="1692"/>
                </a:lnTo>
                <a:lnTo>
                  <a:pt x="2745" y="1638"/>
                </a:lnTo>
                <a:lnTo>
                  <a:pt x="2691" y="1602"/>
                </a:lnTo>
                <a:lnTo>
                  <a:pt x="2718" y="1557"/>
                </a:lnTo>
                <a:lnTo>
                  <a:pt x="2745" y="1512"/>
                </a:lnTo>
                <a:lnTo>
                  <a:pt x="2709" y="1458"/>
                </a:lnTo>
                <a:lnTo>
                  <a:pt x="2772" y="1368"/>
                </a:lnTo>
                <a:lnTo>
                  <a:pt x="2745" y="1323"/>
                </a:lnTo>
                <a:lnTo>
                  <a:pt x="2691" y="1260"/>
                </a:lnTo>
                <a:lnTo>
                  <a:pt x="2736" y="1161"/>
                </a:lnTo>
                <a:lnTo>
                  <a:pt x="2727" y="1080"/>
                </a:lnTo>
                <a:lnTo>
                  <a:pt x="2718" y="1017"/>
                </a:lnTo>
                <a:lnTo>
                  <a:pt x="2745" y="945"/>
                </a:lnTo>
                <a:lnTo>
                  <a:pt x="2691" y="891"/>
                </a:lnTo>
                <a:lnTo>
                  <a:pt x="2727" y="846"/>
                </a:lnTo>
                <a:lnTo>
                  <a:pt x="2718" y="783"/>
                </a:lnTo>
                <a:lnTo>
                  <a:pt x="2754" y="729"/>
                </a:lnTo>
                <a:lnTo>
                  <a:pt x="2691" y="675"/>
                </a:lnTo>
                <a:lnTo>
                  <a:pt x="2781" y="594"/>
                </a:lnTo>
                <a:lnTo>
                  <a:pt x="2763" y="540"/>
                </a:lnTo>
                <a:lnTo>
                  <a:pt x="2835" y="531"/>
                </a:lnTo>
                <a:lnTo>
                  <a:pt x="2898" y="423"/>
                </a:lnTo>
                <a:lnTo>
                  <a:pt x="3105" y="360"/>
                </a:lnTo>
                <a:lnTo>
                  <a:pt x="3222" y="288"/>
                </a:lnTo>
                <a:lnTo>
                  <a:pt x="3276" y="288"/>
                </a:lnTo>
                <a:lnTo>
                  <a:pt x="3357" y="180"/>
                </a:lnTo>
                <a:lnTo>
                  <a:pt x="3330" y="117"/>
                </a:lnTo>
                <a:lnTo>
                  <a:pt x="2745" y="0"/>
                </a:lnTo>
                <a:lnTo>
                  <a:pt x="1449" y="0"/>
                </a:lnTo>
                <a:lnTo>
                  <a:pt x="540" y="27"/>
                </a:lnTo>
                <a:lnTo>
                  <a:pt x="207" y="54"/>
                </a:lnTo>
                <a:lnTo>
                  <a:pt x="63" y="72"/>
                </a:lnTo>
                <a:lnTo>
                  <a:pt x="0" y="126"/>
                </a:lnTo>
                <a:lnTo>
                  <a:pt x="126" y="207"/>
                </a:lnTo>
                <a:lnTo>
                  <a:pt x="252" y="243"/>
                </a:lnTo>
                <a:lnTo>
                  <a:pt x="414" y="270"/>
                </a:lnTo>
                <a:lnTo>
                  <a:pt x="810" y="342"/>
                </a:lnTo>
                <a:lnTo>
                  <a:pt x="1341" y="405"/>
                </a:lnTo>
                <a:lnTo>
                  <a:pt x="1458" y="486"/>
                </a:lnTo>
                <a:lnTo>
                  <a:pt x="1575" y="531"/>
                </a:lnTo>
                <a:lnTo>
                  <a:pt x="1719" y="540"/>
                </a:lnTo>
                <a:lnTo>
                  <a:pt x="1701" y="612"/>
                </a:lnTo>
                <a:lnTo>
                  <a:pt x="1935" y="693"/>
                </a:lnTo>
                <a:lnTo>
                  <a:pt x="1863" y="747"/>
                </a:lnTo>
                <a:lnTo>
                  <a:pt x="1899" y="882"/>
                </a:lnTo>
                <a:lnTo>
                  <a:pt x="1935" y="936"/>
                </a:lnTo>
                <a:lnTo>
                  <a:pt x="1872" y="981"/>
                </a:lnTo>
                <a:lnTo>
                  <a:pt x="1908" y="1053"/>
                </a:lnTo>
                <a:lnTo>
                  <a:pt x="1890" y="1188"/>
                </a:lnTo>
                <a:lnTo>
                  <a:pt x="1899" y="1314"/>
                </a:lnTo>
                <a:lnTo>
                  <a:pt x="1854" y="1395"/>
                </a:lnTo>
                <a:lnTo>
                  <a:pt x="1917" y="1467"/>
                </a:lnTo>
                <a:lnTo>
                  <a:pt x="1854" y="1575"/>
                </a:lnTo>
                <a:lnTo>
                  <a:pt x="1908" y="1638"/>
                </a:lnTo>
                <a:lnTo>
                  <a:pt x="1872" y="1710"/>
                </a:lnTo>
                <a:lnTo>
                  <a:pt x="1917" y="1773"/>
                </a:lnTo>
                <a:lnTo>
                  <a:pt x="1854" y="1872"/>
                </a:lnTo>
                <a:lnTo>
                  <a:pt x="1899" y="1908"/>
                </a:lnTo>
                <a:lnTo>
                  <a:pt x="1863" y="2016"/>
                </a:lnTo>
                <a:lnTo>
                  <a:pt x="1908" y="2079"/>
                </a:lnTo>
                <a:lnTo>
                  <a:pt x="1863" y="2160"/>
                </a:lnTo>
                <a:lnTo>
                  <a:pt x="1917" y="2214"/>
                </a:lnTo>
                <a:close/>
              </a:path>
            </a:pathLst>
          </a:custGeom>
          <a:gradFill>
            <a:gsLst>
              <a:gs pos="0">
                <a:srgbClr val="707070"/>
              </a:gs>
              <a:gs pos="100000">
                <a:srgbClr val="969696"/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6157800" y="5029200"/>
            <a:ext cx="885600" cy="828360"/>
          </a:xfrm>
          <a:custGeom>
            <a:avLst/>
            <a:gdLst/>
            <a:ahLst/>
            <a:rect l="l" t="t" r="r" b="b"/>
            <a:pathLst>
              <a:path w="558" h="522">
                <a:moveTo>
                  <a:pt x="558" y="441"/>
                </a:moveTo>
                <a:lnTo>
                  <a:pt x="324" y="360"/>
                </a:lnTo>
                <a:lnTo>
                  <a:pt x="162" y="225"/>
                </a:lnTo>
                <a:lnTo>
                  <a:pt x="45" y="81"/>
                </a:lnTo>
                <a:lnTo>
                  <a:pt x="9" y="0"/>
                </a:lnTo>
                <a:lnTo>
                  <a:pt x="0" y="72"/>
                </a:lnTo>
                <a:lnTo>
                  <a:pt x="45" y="189"/>
                </a:lnTo>
                <a:lnTo>
                  <a:pt x="189" y="333"/>
                </a:lnTo>
                <a:lnTo>
                  <a:pt x="342" y="450"/>
                </a:lnTo>
                <a:lnTo>
                  <a:pt x="540" y="522"/>
                </a:lnTo>
                <a:lnTo>
                  <a:pt x="558" y="44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gamma val="-1"/>
                  <a:shade val="46275"/>
                  <a:invGamma val="-1"/>
                </a:schemeClr>
              </a:gs>
            </a:gsLst>
            <a:lin ang="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3357720" y="4457880"/>
            <a:ext cx="2042640" cy="1442520"/>
          </a:xfrm>
          <a:custGeom>
            <a:avLst/>
            <a:gdLst/>
            <a:ahLst/>
            <a:rect l="l" t="t" r="r" b="b"/>
            <a:pathLst>
              <a:path w="1287" h="909">
                <a:moveTo>
                  <a:pt x="567" y="0"/>
                </a:moveTo>
                <a:lnTo>
                  <a:pt x="567" y="189"/>
                </a:lnTo>
                <a:lnTo>
                  <a:pt x="504" y="423"/>
                </a:lnTo>
                <a:lnTo>
                  <a:pt x="369" y="639"/>
                </a:lnTo>
                <a:lnTo>
                  <a:pt x="216" y="729"/>
                </a:lnTo>
                <a:lnTo>
                  <a:pt x="108" y="648"/>
                </a:lnTo>
                <a:lnTo>
                  <a:pt x="63" y="675"/>
                </a:lnTo>
                <a:lnTo>
                  <a:pt x="0" y="756"/>
                </a:lnTo>
                <a:lnTo>
                  <a:pt x="0" y="819"/>
                </a:lnTo>
                <a:lnTo>
                  <a:pt x="63" y="909"/>
                </a:lnTo>
                <a:lnTo>
                  <a:pt x="1224" y="909"/>
                </a:lnTo>
                <a:lnTo>
                  <a:pt x="1278" y="828"/>
                </a:lnTo>
                <a:lnTo>
                  <a:pt x="1287" y="774"/>
                </a:lnTo>
                <a:lnTo>
                  <a:pt x="1215" y="666"/>
                </a:lnTo>
                <a:lnTo>
                  <a:pt x="1134" y="684"/>
                </a:lnTo>
                <a:lnTo>
                  <a:pt x="1098" y="729"/>
                </a:lnTo>
                <a:lnTo>
                  <a:pt x="900" y="621"/>
                </a:lnTo>
                <a:lnTo>
                  <a:pt x="801" y="477"/>
                </a:lnTo>
                <a:lnTo>
                  <a:pt x="729" y="243"/>
                </a:lnTo>
                <a:lnTo>
                  <a:pt x="711" y="0"/>
                </a:lnTo>
                <a:lnTo>
                  <a:pt x="567" y="0"/>
                </a:lnTo>
                <a:close/>
              </a:path>
            </a:pathLst>
          </a:custGeom>
          <a:gradFill>
            <a:gsLst>
              <a:gs pos="0">
                <a:srgbClr val="a7a7ff"/>
              </a:gs>
              <a:gs pos="100000">
                <a:srgbClr val="0000ff"/>
              </a:gs>
            </a:gsLst>
            <a:lin ang="540000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6518160" y="2405160"/>
            <a:ext cx="218880" cy="2425320"/>
          </a:xfrm>
          <a:custGeom>
            <a:avLst/>
            <a:gdLst/>
            <a:ahLst/>
            <a:rect l="l" t="t" r="r" b="b"/>
            <a:pathLst>
              <a:path w="138" h="1528">
                <a:moveTo>
                  <a:pt x="51" y="1528"/>
                </a:moveTo>
                <a:cubicBezTo>
                  <a:pt x="64" y="1520"/>
                  <a:pt x="80" y="1515"/>
                  <a:pt x="89" y="1503"/>
                </a:cubicBezTo>
                <a:cubicBezTo>
                  <a:pt x="125" y="1458"/>
                  <a:pt x="84" y="1425"/>
                  <a:pt x="51" y="1403"/>
                </a:cubicBezTo>
                <a:cubicBezTo>
                  <a:pt x="115" y="1305"/>
                  <a:pt x="111" y="1356"/>
                  <a:pt x="76" y="1252"/>
                </a:cubicBezTo>
                <a:cubicBezTo>
                  <a:pt x="71" y="1238"/>
                  <a:pt x="51" y="1235"/>
                  <a:pt x="39" y="1227"/>
                </a:cubicBezTo>
                <a:cubicBezTo>
                  <a:pt x="92" y="1192"/>
                  <a:pt x="138" y="1196"/>
                  <a:pt x="101" y="1140"/>
                </a:cubicBezTo>
                <a:cubicBezTo>
                  <a:pt x="91" y="1125"/>
                  <a:pt x="79" y="1112"/>
                  <a:pt x="64" y="1102"/>
                </a:cubicBezTo>
                <a:cubicBezTo>
                  <a:pt x="53" y="1095"/>
                  <a:pt x="39" y="1094"/>
                  <a:pt x="26" y="1090"/>
                </a:cubicBezTo>
                <a:cubicBezTo>
                  <a:pt x="39" y="1081"/>
                  <a:pt x="53" y="1075"/>
                  <a:pt x="64" y="1064"/>
                </a:cubicBezTo>
                <a:cubicBezTo>
                  <a:pt x="82" y="1046"/>
                  <a:pt x="131" y="970"/>
                  <a:pt x="64" y="952"/>
                </a:cubicBezTo>
                <a:cubicBezTo>
                  <a:pt x="47" y="948"/>
                  <a:pt x="31" y="943"/>
                  <a:pt x="14" y="939"/>
                </a:cubicBezTo>
                <a:cubicBezTo>
                  <a:pt x="27" y="935"/>
                  <a:pt x="86" y="919"/>
                  <a:pt x="89" y="902"/>
                </a:cubicBezTo>
                <a:cubicBezTo>
                  <a:pt x="109" y="801"/>
                  <a:pt x="94" y="808"/>
                  <a:pt x="39" y="789"/>
                </a:cubicBezTo>
                <a:cubicBezTo>
                  <a:pt x="69" y="743"/>
                  <a:pt x="96" y="740"/>
                  <a:pt x="114" y="689"/>
                </a:cubicBezTo>
                <a:cubicBezTo>
                  <a:pt x="95" y="633"/>
                  <a:pt x="81" y="631"/>
                  <a:pt x="26" y="614"/>
                </a:cubicBezTo>
                <a:cubicBezTo>
                  <a:pt x="39" y="601"/>
                  <a:pt x="55" y="592"/>
                  <a:pt x="64" y="576"/>
                </a:cubicBezTo>
                <a:cubicBezTo>
                  <a:pt x="77" y="553"/>
                  <a:pt x="89" y="501"/>
                  <a:pt x="89" y="501"/>
                </a:cubicBezTo>
                <a:cubicBezTo>
                  <a:pt x="76" y="497"/>
                  <a:pt x="57" y="500"/>
                  <a:pt x="51" y="488"/>
                </a:cubicBezTo>
                <a:cubicBezTo>
                  <a:pt x="45" y="476"/>
                  <a:pt x="60" y="463"/>
                  <a:pt x="64" y="451"/>
                </a:cubicBezTo>
                <a:cubicBezTo>
                  <a:pt x="68" y="438"/>
                  <a:pt x="72" y="426"/>
                  <a:pt x="76" y="413"/>
                </a:cubicBezTo>
                <a:cubicBezTo>
                  <a:pt x="34" y="351"/>
                  <a:pt x="58" y="347"/>
                  <a:pt x="101" y="288"/>
                </a:cubicBezTo>
                <a:cubicBezTo>
                  <a:pt x="89" y="276"/>
                  <a:pt x="79" y="261"/>
                  <a:pt x="64" y="251"/>
                </a:cubicBezTo>
                <a:cubicBezTo>
                  <a:pt x="24" y="225"/>
                  <a:pt x="0" y="255"/>
                  <a:pt x="64" y="213"/>
                </a:cubicBezTo>
                <a:cubicBezTo>
                  <a:pt x="68" y="192"/>
                  <a:pt x="76" y="171"/>
                  <a:pt x="76" y="150"/>
                </a:cubicBezTo>
                <a:cubicBezTo>
                  <a:pt x="76" y="137"/>
                  <a:pt x="60" y="125"/>
                  <a:pt x="64" y="113"/>
                </a:cubicBezTo>
                <a:cubicBezTo>
                  <a:pt x="70" y="96"/>
                  <a:pt x="89" y="88"/>
                  <a:pt x="101" y="75"/>
                </a:cubicBezTo>
                <a:cubicBezTo>
                  <a:pt x="87" y="31"/>
                  <a:pt x="97" y="36"/>
                  <a:pt x="51" y="13"/>
                </a:cubicBezTo>
                <a:cubicBezTo>
                  <a:pt x="39" y="7"/>
                  <a:pt x="14" y="0"/>
                  <a:pt x="14" y="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"/>
          <p:cNvSpPr/>
          <p:nvPr/>
        </p:nvSpPr>
        <p:spPr>
          <a:xfrm flipH="1">
            <a:off x="5199120" y="2438280"/>
            <a:ext cx="218880" cy="2425320"/>
          </a:xfrm>
          <a:custGeom>
            <a:avLst/>
            <a:gdLst/>
            <a:ahLst/>
            <a:rect l="l" t="t" r="r" b="b"/>
            <a:pathLst>
              <a:path w="138" h="1528">
                <a:moveTo>
                  <a:pt x="51" y="1528"/>
                </a:moveTo>
                <a:cubicBezTo>
                  <a:pt x="64" y="1520"/>
                  <a:pt x="80" y="1515"/>
                  <a:pt x="89" y="1503"/>
                </a:cubicBezTo>
                <a:cubicBezTo>
                  <a:pt x="125" y="1458"/>
                  <a:pt x="84" y="1425"/>
                  <a:pt x="51" y="1403"/>
                </a:cubicBezTo>
                <a:cubicBezTo>
                  <a:pt x="115" y="1305"/>
                  <a:pt x="111" y="1356"/>
                  <a:pt x="76" y="1252"/>
                </a:cubicBezTo>
                <a:cubicBezTo>
                  <a:pt x="71" y="1238"/>
                  <a:pt x="51" y="1235"/>
                  <a:pt x="39" y="1227"/>
                </a:cubicBezTo>
                <a:cubicBezTo>
                  <a:pt x="92" y="1192"/>
                  <a:pt x="138" y="1196"/>
                  <a:pt x="101" y="1140"/>
                </a:cubicBezTo>
                <a:cubicBezTo>
                  <a:pt x="91" y="1125"/>
                  <a:pt x="79" y="1112"/>
                  <a:pt x="64" y="1102"/>
                </a:cubicBezTo>
                <a:cubicBezTo>
                  <a:pt x="53" y="1095"/>
                  <a:pt x="39" y="1094"/>
                  <a:pt x="26" y="1090"/>
                </a:cubicBezTo>
                <a:cubicBezTo>
                  <a:pt x="39" y="1081"/>
                  <a:pt x="53" y="1075"/>
                  <a:pt x="64" y="1064"/>
                </a:cubicBezTo>
                <a:cubicBezTo>
                  <a:pt x="82" y="1046"/>
                  <a:pt x="131" y="970"/>
                  <a:pt x="64" y="952"/>
                </a:cubicBezTo>
                <a:cubicBezTo>
                  <a:pt x="47" y="948"/>
                  <a:pt x="31" y="943"/>
                  <a:pt x="14" y="939"/>
                </a:cubicBezTo>
                <a:cubicBezTo>
                  <a:pt x="27" y="935"/>
                  <a:pt x="86" y="919"/>
                  <a:pt x="89" y="902"/>
                </a:cubicBezTo>
                <a:cubicBezTo>
                  <a:pt x="109" y="801"/>
                  <a:pt x="94" y="808"/>
                  <a:pt x="39" y="789"/>
                </a:cubicBezTo>
                <a:cubicBezTo>
                  <a:pt x="69" y="743"/>
                  <a:pt x="96" y="740"/>
                  <a:pt x="114" y="689"/>
                </a:cubicBezTo>
                <a:cubicBezTo>
                  <a:pt x="95" y="633"/>
                  <a:pt x="81" y="631"/>
                  <a:pt x="26" y="614"/>
                </a:cubicBezTo>
                <a:cubicBezTo>
                  <a:pt x="39" y="601"/>
                  <a:pt x="55" y="592"/>
                  <a:pt x="64" y="576"/>
                </a:cubicBezTo>
                <a:cubicBezTo>
                  <a:pt x="77" y="553"/>
                  <a:pt x="89" y="501"/>
                  <a:pt x="89" y="501"/>
                </a:cubicBezTo>
                <a:cubicBezTo>
                  <a:pt x="76" y="497"/>
                  <a:pt x="57" y="500"/>
                  <a:pt x="51" y="488"/>
                </a:cubicBezTo>
                <a:cubicBezTo>
                  <a:pt x="45" y="476"/>
                  <a:pt x="60" y="463"/>
                  <a:pt x="64" y="451"/>
                </a:cubicBezTo>
                <a:cubicBezTo>
                  <a:pt x="68" y="438"/>
                  <a:pt x="72" y="426"/>
                  <a:pt x="76" y="413"/>
                </a:cubicBezTo>
                <a:cubicBezTo>
                  <a:pt x="34" y="351"/>
                  <a:pt x="58" y="347"/>
                  <a:pt x="101" y="288"/>
                </a:cubicBezTo>
                <a:cubicBezTo>
                  <a:pt x="89" y="276"/>
                  <a:pt x="79" y="261"/>
                  <a:pt x="64" y="251"/>
                </a:cubicBezTo>
                <a:cubicBezTo>
                  <a:pt x="24" y="225"/>
                  <a:pt x="0" y="255"/>
                  <a:pt x="64" y="213"/>
                </a:cubicBezTo>
                <a:cubicBezTo>
                  <a:pt x="68" y="192"/>
                  <a:pt x="76" y="171"/>
                  <a:pt x="76" y="150"/>
                </a:cubicBezTo>
                <a:cubicBezTo>
                  <a:pt x="76" y="137"/>
                  <a:pt x="60" y="125"/>
                  <a:pt x="64" y="113"/>
                </a:cubicBezTo>
                <a:cubicBezTo>
                  <a:pt x="70" y="96"/>
                  <a:pt x="89" y="88"/>
                  <a:pt x="101" y="75"/>
                </a:cubicBezTo>
                <a:cubicBezTo>
                  <a:pt x="87" y="31"/>
                  <a:pt x="97" y="36"/>
                  <a:pt x="51" y="13"/>
                </a:cubicBezTo>
                <a:cubicBezTo>
                  <a:pt x="39" y="7"/>
                  <a:pt x="14" y="0"/>
                  <a:pt x="14" y="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7"/>
          <p:cNvSpPr/>
          <p:nvPr/>
        </p:nvSpPr>
        <p:spPr>
          <a:xfrm>
            <a:off x="6580080" y="1511280"/>
            <a:ext cx="1052280" cy="929880"/>
          </a:xfrm>
          <a:custGeom>
            <a:avLst/>
            <a:gdLst/>
            <a:ahLst/>
            <a:rect l="l" t="t" r="r" b="b"/>
            <a:pathLst>
              <a:path w="663" h="586">
                <a:moveTo>
                  <a:pt x="0" y="576"/>
                </a:moveTo>
                <a:cubicBezTo>
                  <a:pt x="81" y="548"/>
                  <a:pt x="1" y="586"/>
                  <a:pt x="50" y="526"/>
                </a:cubicBezTo>
                <a:cubicBezTo>
                  <a:pt x="59" y="514"/>
                  <a:pt x="75" y="509"/>
                  <a:pt x="87" y="501"/>
                </a:cubicBezTo>
                <a:cubicBezTo>
                  <a:pt x="66" y="390"/>
                  <a:pt x="59" y="470"/>
                  <a:pt x="137" y="425"/>
                </a:cubicBezTo>
                <a:cubicBezTo>
                  <a:pt x="160" y="412"/>
                  <a:pt x="169" y="382"/>
                  <a:pt x="188" y="363"/>
                </a:cubicBezTo>
                <a:cubicBezTo>
                  <a:pt x="192" y="350"/>
                  <a:pt x="191" y="334"/>
                  <a:pt x="200" y="325"/>
                </a:cubicBezTo>
                <a:cubicBezTo>
                  <a:pt x="209" y="316"/>
                  <a:pt x="225" y="317"/>
                  <a:pt x="238" y="313"/>
                </a:cubicBezTo>
                <a:cubicBezTo>
                  <a:pt x="288" y="296"/>
                  <a:pt x="338" y="279"/>
                  <a:pt x="388" y="263"/>
                </a:cubicBezTo>
                <a:cubicBezTo>
                  <a:pt x="456" y="218"/>
                  <a:pt x="509" y="194"/>
                  <a:pt x="588" y="175"/>
                </a:cubicBezTo>
                <a:cubicBezTo>
                  <a:pt x="619" y="128"/>
                  <a:pt x="646" y="128"/>
                  <a:pt x="663" y="75"/>
                </a:cubicBezTo>
                <a:cubicBezTo>
                  <a:pt x="645" y="0"/>
                  <a:pt x="649" y="29"/>
                  <a:pt x="588" y="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8"/>
          <p:cNvSpPr/>
          <p:nvPr/>
        </p:nvSpPr>
        <p:spPr>
          <a:xfrm>
            <a:off x="5327640" y="4870440"/>
            <a:ext cx="12920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9"/>
          <p:cNvSpPr/>
          <p:nvPr/>
        </p:nvSpPr>
        <p:spPr>
          <a:xfrm flipH="1">
            <a:off x="2300400" y="1424160"/>
            <a:ext cx="3079440" cy="1029960"/>
          </a:xfrm>
          <a:custGeom>
            <a:avLst/>
            <a:gdLst/>
            <a:ahLst/>
            <a:rect l="l" t="t" r="r" b="b"/>
            <a:pathLst>
              <a:path w="663" h="586">
                <a:moveTo>
                  <a:pt x="0" y="576"/>
                </a:moveTo>
                <a:cubicBezTo>
                  <a:pt x="81" y="548"/>
                  <a:pt x="1" y="586"/>
                  <a:pt x="50" y="526"/>
                </a:cubicBezTo>
                <a:cubicBezTo>
                  <a:pt x="59" y="514"/>
                  <a:pt x="75" y="509"/>
                  <a:pt x="87" y="501"/>
                </a:cubicBezTo>
                <a:cubicBezTo>
                  <a:pt x="66" y="390"/>
                  <a:pt x="59" y="470"/>
                  <a:pt x="137" y="425"/>
                </a:cubicBezTo>
                <a:cubicBezTo>
                  <a:pt x="160" y="412"/>
                  <a:pt x="169" y="382"/>
                  <a:pt x="188" y="363"/>
                </a:cubicBezTo>
                <a:cubicBezTo>
                  <a:pt x="192" y="350"/>
                  <a:pt x="191" y="334"/>
                  <a:pt x="200" y="325"/>
                </a:cubicBezTo>
                <a:cubicBezTo>
                  <a:pt x="209" y="316"/>
                  <a:pt x="225" y="317"/>
                  <a:pt x="238" y="313"/>
                </a:cubicBezTo>
                <a:cubicBezTo>
                  <a:pt x="288" y="296"/>
                  <a:pt x="338" y="279"/>
                  <a:pt x="388" y="263"/>
                </a:cubicBezTo>
                <a:cubicBezTo>
                  <a:pt x="456" y="218"/>
                  <a:pt x="509" y="194"/>
                  <a:pt x="588" y="175"/>
                </a:cubicBezTo>
                <a:cubicBezTo>
                  <a:pt x="619" y="128"/>
                  <a:pt x="646" y="128"/>
                  <a:pt x="663" y="75"/>
                </a:cubicBezTo>
                <a:cubicBezTo>
                  <a:pt x="645" y="0"/>
                  <a:pt x="649" y="29"/>
                  <a:pt x="588" y="0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0"/>
          <p:cNvSpPr/>
          <p:nvPr/>
        </p:nvSpPr>
        <p:spPr>
          <a:xfrm>
            <a:off x="2643120" y="1311120"/>
            <a:ext cx="4909680" cy="199800"/>
          </a:xfrm>
          <a:custGeom>
            <a:avLst/>
            <a:gdLst/>
            <a:ahLst/>
            <a:rect l="l" t="t" r="r" b="b"/>
            <a:pathLst>
              <a:path w="3093" h="126">
                <a:moveTo>
                  <a:pt x="0" y="63"/>
                </a:moveTo>
                <a:lnTo>
                  <a:pt x="752" y="25"/>
                </a:lnTo>
                <a:lnTo>
                  <a:pt x="1703" y="0"/>
                </a:lnTo>
                <a:lnTo>
                  <a:pt x="2517" y="13"/>
                </a:lnTo>
                <a:lnTo>
                  <a:pt x="2868" y="76"/>
                </a:lnTo>
                <a:lnTo>
                  <a:pt x="3093" y="126"/>
                </a:lnTo>
              </a:path>
            </a:pathLst>
          </a:cu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1"/>
          <p:cNvSpPr/>
          <p:nvPr/>
        </p:nvSpPr>
        <p:spPr>
          <a:xfrm flipH="1">
            <a:off x="6341400" y="4253040"/>
            <a:ext cx="558360" cy="374400"/>
          </a:xfrm>
          <a:prstGeom prst="curvedUpArrow">
            <a:avLst>
              <a:gd name="adj1" fmla="val 35175"/>
              <a:gd name="adj2" fmla="val 61443"/>
              <a:gd name="adj3" fmla="val 3130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2"/>
          <p:cNvSpPr/>
          <p:nvPr/>
        </p:nvSpPr>
        <p:spPr>
          <a:xfrm flipV="1">
            <a:off x="6354720" y="3789360"/>
            <a:ext cx="558360" cy="374400"/>
          </a:xfrm>
          <a:prstGeom prst="curvedUpArrow">
            <a:avLst>
              <a:gd name="adj1" fmla="val 35175"/>
              <a:gd name="adj2" fmla="val 61443"/>
              <a:gd name="adj3" fmla="val 31301"/>
            </a:avLst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3"/>
          <p:cNvSpPr/>
          <p:nvPr/>
        </p:nvSpPr>
        <p:spPr>
          <a:xfrm flipH="1">
            <a:off x="6333480" y="3112920"/>
            <a:ext cx="558360" cy="374400"/>
          </a:xfrm>
          <a:prstGeom prst="curvedUpArrow">
            <a:avLst>
              <a:gd name="adj1" fmla="val 35175"/>
              <a:gd name="adj2" fmla="val 61443"/>
              <a:gd name="adj3" fmla="val 3130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4"/>
          <p:cNvSpPr/>
          <p:nvPr/>
        </p:nvSpPr>
        <p:spPr>
          <a:xfrm flipV="1">
            <a:off x="6346800" y="2649600"/>
            <a:ext cx="558360" cy="374400"/>
          </a:xfrm>
          <a:prstGeom prst="curvedUpArrow">
            <a:avLst>
              <a:gd name="adj1" fmla="val 35175"/>
              <a:gd name="adj2" fmla="val 61443"/>
              <a:gd name="adj3" fmla="val 31301"/>
            </a:avLst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5"/>
          <p:cNvSpPr/>
          <p:nvPr/>
        </p:nvSpPr>
        <p:spPr>
          <a:xfrm>
            <a:off x="5003640" y="4344840"/>
            <a:ext cx="558360" cy="374400"/>
          </a:xfrm>
          <a:prstGeom prst="curvedUpArrow">
            <a:avLst>
              <a:gd name="adj1" fmla="val 35175"/>
              <a:gd name="adj2" fmla="val 61443"/>
              <a:gd name="adj3" fmla="val 3130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6"/>
          <p:cNvSpPr/>
          <p:nvPr/>
        </p:nvSpPr>
        <p:spPr>
          <a:xfrm flipH="1" flipV="1">
            <a:off x="5015880" y="3881520"/>
            <a:ext cx="558360" cy="374400"/>
          </a:xfrm>
          <a:prstGeom prst="curvedUpArrow">
            <a:avLst>
              <a:gd name="adj1" fmla="val 35175"/>
              <a:gd name="adj2" fmla="val 61443"/>
              <a:gd name="adj3" fmla="val 31301"/>
            </a:avLst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"/>
          <p:cNvSpPr/>
          <p:nvPr/>
        </p:nvSpPr>
        <p:spPr>
          <a:xfrm>
            <a:off x="4978440" y="3065400"/>
            <a:ext cx="558360" cy="374400"/>
          </a:xfrm>
          <a:prstGeom prst="curvedUpArrow">
            <a:avLst>
              <a:gd name="adj1" fmla="val 35175"/>
              <a:gd name="adj2" fmla="val 61443"/>
              <a:gd name="adj3" fmla="val 3130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8"/>
          <p:cNvSpPr/>
          <p:nvPr/>
        </p:nvSpPr>
        <p:spPr>
          <a:xfrm flipH="1" flipV="1">
            <a:off x="5866560" y="3048120"/>
            <a:ext cx="558360" cy="374400"/>
          </a:xfrm>
          <a:prstGeom prst="curvedUpArrow">
            <a:avLst>
              <a:gd name="adj1" fmla="val 35175"/>
              <a:gd name="adj2" fmla="val 61443"/>
              <a:gd name="adj3" fmla="val 31301"/>
            </a:avLst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9"/>
          <p:cNvSpPr/>
          <p:nvPr/>
        </p:nvSpPr>
        <p:spPr>
          <a:xfrm>
            <a:off x="5867280" y="3124080"/>
            <a:ext cx="277560" cy="1730160"/>
          </a:xfrm>
          <a:prstGeom prst="upArrow">
            <a:avLst>
              <a:gd name="adj1" fmla="val 50000"/>
              <a:gd name="adj2" fmla="val 155714"/>
            </a:avLst>
          </a:prstGeom>
          <a:gradFill>
            <a:gsLst>
              <a:gs pos="0">
                <a:schemeClr val="bg2">
                  <a:gamma val="-1"/>
                  <a:shade val="36078"/>
                  <a:invGamma val="-1"/>
                </a:schemeClr>
              </a:gs>
              <a:gs pos="100000">
                <a:schemeClr val="bg2"/>
              </a:gs>
            </a:gsLst>
            <a:lin ang="540000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0"/>
          <p:cNvSpPr/>
          <p:nvPr/>
        </p:nvSpPr>
        <p:spPr>
          <a:xfrm>
            <a:off x="6122880" y="1592280"/>
            <a:ext cx="872640" cy="49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3796"/>
                </a:lnTo>
                <a:cubicBezTo>
                  <a:pt x="5564" y="3796"/>
                  <a:pt x="0" y="7540"/>
                  <a:pt x="0" y="12158"/>
                </a:cubicBezTo>
                <a:lnTo>
                  <a:pt x="0" y="21600"/>
                </a:lnTo>
                <a:lnTo>
                  <a:pt x="4667" y="21600"/>
                </a:lnTo>
                <a:lnTo>
                  <a:pt x="4667" y="12158"/>
                </a:lnTo>
                <a:cubicBezTo>
                  <a:pt x="4667" y="10062"/>
                  <a:pt x="8141" y="8362"/>
                  <a:pt x="12427" y="8362"/>
                </a:cubicBezTo>
                <a:lnTo>
                  <a:pt x="12427" y="12158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gamma val="-1"/>
                  <a:shade val="16078"/>
                  <a:invGamma val="-1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1"/>
          <p:cNvSpPr/>
          <p:nvPr/>
        </p:nvSpPr>
        <p:spPr>
          <a:xfrm flipH="1">
            <a:off x="3101400" y="1530360"/>
            <a:ext cx="2742840" cy="49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6079"/>
                </a:moveTo>
                <a:lnTo>
                  <a:pt x="16237" y="0"/>
                </a:lnTo>
                <a:lnTo>
                  <a:pt x="16237" y="4623"/>
                </a:lnTo>
                <a:lnTo>
                  <a:pt x="12427" y="4623"/>
                </a:lnTo>
                <a:cubicBezTo>
                  <a:pt x="5564" y="4623"/>
                  <a:pt x="0" y="7997"/>
                  <a:pt x="0" y="12158"/>
                </a:cubicBezTo>
                <a:lnTo>
                  <a:pt x="0" y="21600"/>
                </a:lnTo>
                <a:lnTo>
                  <a:pt x="2976" y="21600"/>
                </a:lnTo>
                <a:lnTo>
                  <a:pt x="2976" y="12158"/>
                </a:lnTo>
                <a:cubicBezTo>
                  <a:pt x="2976" y="9605"/>
                  <a:pt x="7207" y="7535"/>
                  <a:pt x="12427" y="7535"/>
                </a:cubicBezTo>
                <a:lnTo>
                  <a:pt x="16237" y="7535"/>
                </a:lnTo>
                <a:lnTo>
                  <a:pt x="16237" y="12158"/>
                </a:lnTo>
                <a:close/>
              </a:path>
            </a:pathLst>
          </a:custGeom>
          <a:gradFill>
            <a:gsLst>
              <a:gs pos="0">
                <a:schemeClr val="bg2">
                  <a:gamma val="-1"/>
                  <a:shade val="46275"/>
                  <a:invGamma val="-1"/>
                </a:schemeClr>
              </a:gs>
              <a:gs pos="100000">
                <a:schemeClr val="bg2"/>
              </a:gs>
            </a:gsLst>
            <a:lin ang="0"/>
          </a:gra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2"/>
          <p:cNvSpPr/>
          <p:nvPr/>
        </p:nvSpPr>
        <p:spPr>
          <a:xfrm>
            <a:off x="3657600" y="4432320"/>
            <a:ext cx="615600" cy="1193400"/>
          </a:xfrm>
          <a:custGeom>
            <a:avLst/>
            <a:gdLst/>
            <a:ahLst/>
            <a:rect l="l" t="t" r="r" b="b"/>
            <a:pathLst>
              <a:path w="388" h="752">
                <a:moveTo>
                  <a:pt x="376" y="0"/>
                </a:moveTo>
                <a:cubicBezTo>
                  <a:pt x="382" y="83"/>
                  <a:pt x="388" y="167"/>
                  <a:pt x="363" y="263"/>
                </a:cubicBezTo>
                <a:cubicBezTo>
                  <a:pt x="338" y="359"/>
                  <a:pt x="286" y="494"/>
                  <a:pt x="225" y="576"/>
                </a:cubicBezTo>
                <a:cubicBezTo>
                  <a:pt x="164" y="658"/>
                  <a:pt x="82" y="705"/>
                  <a:pt x="0" y="752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3"/>
          <p:cNvSpPr/>
          <p:nvPr/>
        </p:nvSpPr>
        <p:spPr>
          <a:xfrm flipH="1">
            <a:off x="4486320" y="4432320"/>
            <a:ext cx="615600" cy="1193400"/>
          </a:xfrm>
          <a:custGeom>
            <a:avLst/>
            <a:gdLst/>
            <a:ahLst/>
            <a:rect l="l" t="t" r="r" b="b"/>
            <a:pathLst>
              <a:path w="388" h="752">
                <a:moveTo>
                  <a:pt x="376" y="0"/>
                </a:moveTo>
                <a:cubicBezTo>
                  <a:pt x="382" y="83"/>
                  <a:pt x="388" y="167"/>
                  <a:pt x="363" y="263"/>
                </a:cubicBezTo>
                <a:cubicBezTo>
                  <a:pt x="338" y="359"/>
                  <a:pt x="286" y="494"/>
                  <a:pt x="225" y="576"/>
                </a:cubicBezTo>
                <a:cubicBezTo>
                  <a:pt x="164" y="658"/>
                  <a:pt x="82" y="705"/>
                  <a:pt x="0" y="752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4"/>
          <p:cNvSpPr/>
          <p:nvPr/>
        </p:nvSpPr>
        <p:spPr>
          <a:xfrm>
            <a:off x="5089680" y="5478480"/>
            <a:ext cx="345600" cy="450360"/>
          </a:xfrm>
          <a:custGeom>
            <a:avLst/>
            <a:gdLst/>
            <a:ahLst/>
            <a:rect l="l" t="t" r="r" b="b"/>
            <a:pathLst>
              <a:path w="218" h="284">
                <a:moveTo>
                  <a:pt x="0" y="75"/>
                </a:moveTo>
                <a:cubicBezTo>
                  <a:pt x="46" y="44"/>
                  <a:pt x="47" y="18"/>
                  <a:pt x="100" y="0"/>
                </a:cubicBezTo>
                <a:cubicBezTo>
                  <a:pt x="156" y="38"/>
                  <a:pt x="166" y="91"/>
                  <a:pt x="212" y="138"/>
                </a:cubicBezTo>
                <a:cubicBezTo>
                  <a:pt x="112" y="206"/>
                  <a:pt x="218" y="116"/>
                  <a:pt x="200" y="200"/>
                </a:cubicBezTo>
                <a:cubicBezTo>
                  <a:pt x="197" y="215"/>
                  <a:pt x="175" y="217"/>
                  <a:pt x="162" y="225"/>
                </a:cubicBezTo>
                <a:cubicBezTo>
                  <a:pt x="143" y="284"/>
                  <a:pt x="133" y="275"/>
                  <a:pt x="75" y="275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5"/>
          <p:cNvSpPr/>
          <p:nvPr/>
        </p:nvSpPr>
        <p:spPr>
          <a:xfrm flipH="1">
            <a:off x="3314880" y="5478480"/>
            <a:ext cx="345600" cy="450360"/>
          </a:xfrm>
          <a:custGeom>
            <a:avLst/>
            <a:gdLst/>
            <a:ahLst/>
            <a:rect l="l" t="t" r="r" b="b"/>
            <a:pathLst>
              <a:path w="218" h="284">
                <a:moveTo>
                  <a:pt x="0" y="75"/>
                </a:moveTo>
                <a:cubicBezTo>
                  <a:pt x="46" y="44"/>
                  <a:pt x="47" y="18"/>
                  <a:pt x="100" y="0"/>
                </a:cubicBezTo>
                <a:cubicBezTo>
                  <a:pt x="156" y="38"/>
                  <a:pt x="166" y="91"/>
                  <a:pt x="212" y="138"/>
                </a:cubicBezTo>
                <a:cubicBezTo>
                  <a:pt x="112" y="206"/>
                  <a:pt x="218" y="116"/>
                  <a:pt x="200" y="200"/>
                </a:cubicBezTo>
                <a:cubicBezTo>
                  <a:pt x="197" y="215"/>
                  <a:pt x="175" y="217"/>
                  <a:pt x="162" y="225"/>
                </a:cubicBezTo>
                <a:cubicBezTo>
                  <a:pt x="143" y="284"/>
                  <a:pt x="133" y="275"/>
                  <a:pt x="75" y="275"/>
                </a:cubicBezTo>
              </a:path>
            </a:pathLst>
          </a:cu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6"/>
          <p:cNvSpPr/>
          <p:nvPr/>
        </p:nvSpPr>
        <p:spPr>
          <a:xfrm>
            <a:off x="3809880" y="4883040"/>
            <a:ext cx="555120" cy="894960"/>
          </a:xfrm>
          <a:custGeom>
            <a:avLst/>
            <a:gdLst/>
            <a:ahLst/>
            <a:rect l="l" t="t" r="r" b="b"/>
            <a:pathLst>
              <a:path w="388" h="752">
                <a:moveTo>
                  <a:pt x="376" y="0"/>
                </a:moveTo>
                <a:cubicBezTo>
                  <a:pt x="382" y="83"/>
                  <a:pt x="388" y="167"/>
                  <a:pt x="363" y="263"/>
                </a:cubicBezTo>
                <a:cubicBezTo>
                  <a:pt x="338" y="359"/>
                  <a:pt x="286" y="494"/>
                  <a:pt x="225" y="576"/>
                </a:cubicBezTo>
                <a:cubicBezTo>
                  <a:pt x="164" y="658"/>
                  <a:pt x="82" y="705"/>
                  <a:pt x="0" y="752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7"/>
          <p:cNvSpPr/>
          <p:nvPr/>
        </p:nvSpPr>
        <p:spPr>
          <a:xfrm flipH="1">
            <a:off x="4419720" y="4883040"/>
            <a:ext cx="555120" cy="894960"/>
          </a:xfrm>
          <a:custGeom>
            <a:avLst/>
            <a:gdLst/>
            <a:ahLst/>
            <a:rect l="l" t="t" r="r" b="b"/>
            <a:pathLst>
              <a:path w="388" h="752">
                <a:moveTo>
                  <a:pt x="376" y="0"/>
                </a:moveTo>
                <a:cubicBezTo>
                  <a:pt x="382" y="83"/>
                  <a:pt x="388" y="167"/>
                  <a:pt x="363" y="263"/>
                </a:cubicBezTo>
                <a:cubicBezTo>
                  <a:pt x="338" y="359"/>
                  <a:pt x="286" y="494"/>
                  <a:pt x="225" y="576"/>
                </a:cubicBezTo>
                <a:cubicBezTo>
                  <a:pt x="164" y="658"/>
                  <a:pt x="82" y="705"/>
                  <a:pt x="0" y="752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28"/>
          <p:cNvSpPr/>
          <p:nvPr/>
        </p:nvSpPr>
        <p:spPr>
          <a:xfrm>
            <a:off x="1847520" y="5924520"/>
            <a:ext cx="632160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29"/>
          <p:cNvSpPr/>
          <p:nvPr/>
        </p:nvSpPr>
        <p:spPr>
          <a:xfrm flipV="1">
            <a:off x="2206440" y="6102000"/>
            <a:ext cx="31752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30"/>
          <p:cNvSpPr/>
          <p:nvPr/>
        </p:nvSpPr>
        <p:spPr>
          <a:xfrm flipV="1">
            <a:off x="2738160" y="6102000"/>
            <a:ext cx="31752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31"/>
          <p:cNvSpPr/>
          <p:nvPr/>
        </p:nvSpPr>
        <p:spPr>
          <a:xfrm flipV="1">
            <a:off x="3803400" y="6102000"/>
            <a:ext cx="31752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32"/>
          <p:cNvSpPr/>
          <p:nvPr/>
        </p:nvSpPr>
        <p:spPr>
          <a:xfrm flipV="1">
            <a:off x="3271680" y="6102000"/>
            <a:ext cx="31752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33"/>
          <p:cNvSpPr/>
          <p:nvPr/>
        </p:nvSpPr>
        <p:spPr>
          <a:xfrm flipV="1">
            <a:off x="4336920" y="6102000"/>
            <a:ext cx="31752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34"/>
          <p:cNvSpPr/>
          <p:nvPr/>
        </p:nvSpPr>
        <p:spPr>
          <a:xfrm flipV="1">
            <a:off x="4870440" y="6102000"/>
            <a:ext cx="31716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35"/>
          <p:cNvSpPr/>
          <p:nvPr/>
        </p:nvSpPr>
        <p:spPr>
          <a:xfrm flipV="1">
            <a:off x="5935320" y="6102000"/>
            <a:ext cx="31752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36"/>
          <p:cNvSpPr/>
          <p:nvPr/>
        </p:nvSpPr>
        <p:spPr>
          <a:xfrm flipV="1">
            <a:off x="5402160" y="6102000"/>
            <a:ext cx="31752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37"/>
          <p:cNvSpPr/>
          <p:nvPr/>
        </p:nvSpPr>
        <p:spPr>
          <a:xfrm flipV="1">
            <a:off x="6467400" y="6102000"/>
            <a:ext cx="31752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38"/>
          <p:cNvSpPr/>
          <p:nvPr/>
        </p:nvSpPr>
        <p:spPr>
          <a:xfrm flipV="1">
            <a:off x="7000560" y="6102000"/>
            <a:ext cx="31752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9"/>
          <p:cNvSpPr/>
          <p:nvPr/>
        </p:nvSpPr>
        <p:spPr>
          <a:xfrm flipV="1">
            <a:off x="7534080" y="6102000"/>
            <a:ext cx="317520" cy="338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40"/>
          <p:cNvSpPr/>
          <p:nvPr/>
        </p:nvSpPr>
        <p:spPr>
          <a:xfrm>
            <a:off x="1849320" y="5678280"/>
            <a:ext cx="360" cy="7761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41"/>
          <p:cNvSpPr/>
          <p:nvPr/>
        </p:nvSpPr>
        <p:spPr>
          <a:xfrm>
            <a:off x="8183520" y="5678280"/>
            <a:ext cx="360" cy="7761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2"/>
          <p:cNvSpPr/>
          <p:nvPr/>
        </p:nvSpPr>
        <p:spPr>
          <a:xfrm>
            <a:off x="6136920" y="4924440"/>
            <a:ext cx="914760" cy="813960"/>
          </a:xfrm>
          <a:custGeom>
            <a:avLst/>
            <a:gdLst/>
            <a:ahLst/>
            <a:rect l="l" t="t" r="r" b="b"/>
            <a:pathLst>
              <a:path w="576" h="513">
                <a:moveTo>
                  <a:pt x="0" y="513"/>
                </a:moveTo>
                <a:lnTo>
                  <a:pt x="238" y="426"/>
                </a:lnTo>
                <a:lnTo>
                  <a:pt x="363" y="313"/>
                </a:lnTo>
                <a:cubicBezTo>
                  <a:pt x="407" y="269"/>
                  <a:pt x="466" y="215"/>
                  <a:pt x="501" y="163"/>
                </a:cubicBezTo>
                <a:cubicBezTo>
                  <a:pt x="536" y="111"/>
                  <a:pt x="561" y="34"/>
                  <a:pt x="576" y="0"/>
                </a:cubicBezTo>
              </a:path>
            </a:pathLst>
          </a:custGeom>
          <a:noFill/>
          <a:ln w="9360">
            <a:solidFill>
              <a:schemeClr val="tx1"/>
            </a:solidFill>
            <a:custDash>
              <a:ds d="500000" sp="4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3"/>
          <p:cNvSpPr/>
          <p:nvPr/>
        </p:nvSpPr>
        <p:spPr>
          <a:xfrm>
            <a:off x="6163920" y="5116680"/>
            <a:ext cx="887760" cy="761760"/>
          </a:xfrm>
          <a:custGeom>
            <a:avLst/>
            <a:gdLst/>
            <a:ahLst/>
            <a:rect l="l" t="t" r="r" b="b"/>
            <a:pathLst>
              <a:path w="559" h="480">
                <a:moveTo>
                  <a:pt x="0" y="480"/>
                </a:moveTo>
                <a:lnTo>
                  <a:pt x="226" y="392"/>
                </a:lnTo>
                <a:lnTo>
                  <a:pt x="401" y="255"/>
                </a:lnTo>
                <a:cubicBezTo>
                  <a:pt x="447" y="214"/>
                  <a:pt x="475" y="184"/>
                  <a:pt x="501" y="142"/>
                </a:cubicBezTo>
                <a:cubicBezTo>
                  <a:pt x="527" y="100"/>
                  <a:pt x="547" y="30"/>
                  <a:pt x="559" y="0"/>
                </a:cubicBezTo>
              </a:path>
            </a:pathLst>
          </a:custGeom>
          <a:noFill/>
          <a:ln w="9360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4"/>
          <p:cNvSpPr/>
          <p:nvPr/>
        </p:nvSpPr>
        <p:spPr>
          <a:xfrm>
            <a:off x="2308320" y="2670120"/>
            <a:ext cx="274320" cy="972720"/>
          </a:xfrm>
          <a:prstGeom prst="downArrow">
            <a:avLst>
              <a:gd name="adj1" fmla="val 50000"/>
              <a:gd name="adj2" fmla="val 88584"/>
            </a:avLst>
          </a:prstGeom>
          <a:solidFill>
            <a:srgbClr val="ff66cc"/>
          </a:solidFill>
          <a:ln w="12600">
            <a:solidFill>
              <a:srgbClr val="ff66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5"/>
          <p:cNvSpPr/>
          <p:nvPr/>
        </p:nvSpPr>
        <p:spPr>
          <a:xfrm>
            <a:off x="7554960" y="2670120"/>
            <a:ext cx="274320" cy="972720"/>
          </a:xfrm>
          <a:prstGeom prst="downArrow">
            <a:avLst>
              <a:gd name="adj1" fmla="val 50000"/>
              <a:gd name="adj2" fmla="val 88584"/>
            </a:avLst>
          </a:prstGeom>
          <a:solidFill>
            <a:srgbClr val="ff66cc"/>
          </a:solidFill>
          <a:ln w="12600">
            <a:solidFill>
              <a:srgbClr val="ff66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6"/>
          <p:cNvSpPr/>
          <p:nvPr/>
        </p:nvSpPr>
        <p:spPr>
          <a:xfrm>
            <a:off x="3629160" y="2670120"/>
            <a:ext cx="274320" cy="972720"/>
          </a:xfrm>
          <a:prstGeom prst="downArrow">
            <a:avLst>
              <a:gd name="adj1" fmla="val 50000"/>
              <a:gd name="adj2" fmla="val 88584"/>
            </a:avLst>
          </a:prstGeom>
          <a:solidFill>
            <a:srgbClr val="ff66cc"/>
          </a:solidFill>
          <a:ln w="12600">
            <a:solidFill>
              <a:srgbClr val="ff66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7"/>
          <p:cNvSpPr/>
          <p:nvPr/>
        </p:nvSpPr>
        <p:spPr>
          <a:xfrm>
            <a:off x="6934320" y="3733920"/>
            <a:ext cx="2209320" cy="36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8"/>
          <p:cNvSpPr/>
          <p:nvPr/>
        </p:nvSpPr>
        <p:spPr>
          <a:xfrm>
            <a:off x="4495680" y="2438280"/>
            <a:ext cx="3460320" cy="639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Entranhamento/desentranhamento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9"/>
          <p:cNvSpPr/>
          <p:nvPr/>
        </p:nvSpPr>
        <p:spPr>
          <a:xfrm>
            <a:off x="3000240" y="4357800"/>
            <a:ext cx="1819080" cy="639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Correntes descendentes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0"/>
          <p:cNvSpPr/>
          <p:nvPr/>
        </p:nvSpPr>
        <p:spPr>
          <a:xfrm>
            <a:off x="1981080" y="1828800"/>
            <a:ext cx="3047760" cy="36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Processos de microfísica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1"/>
          <p:cNvSpPr/>
          <p:nvPr/>
        </p:nvSpPr>
        <p:spPr>
          <a:xfrm>
            <a:off x="6924600" y="4365720"/>
            <a:ext cx="2039400" cy="118764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Fluxo de massa na base da nuvem (fechamento)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0" name="Object 52"/>
          <p:cNvGraphicFramePr/>
          <p:nvPr/>
        </p:nvGraphicFramePr>
        <p:xfrm>
          <a:off x="990720" y="3657600"/>
          <a:ext cx="1904760" cy="1714320"/>
        </p:xfrm>
        <a:graphic>
          <a:graphicData uri="http://schemas.openxmlformats.org/presentationml/2006/ole">
            <p:oleObj progId="PBrush" r:id="rId1" spid="">
              <p:embed/>
              <p:pic>
                <p:nvPicPr>
                  <p:cNvPr id="211" name="Object 57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90720" y="3657600"/>
                    <a:ext cx="1904760" cy="1714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12" name="CustomShape 53"/>
          <p:cNvSpPr/>
          <p:nvPr/>
        </p:nvSpPr>
        <p:spPr>
          <a:xfrm>
            <a:off x="250920" y="5224320"/>
            <a:ext cx="2376000" cy="5770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 de convecção: profunda e/ou rasa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54"/>
          <p:cNvSpPr/>
          <p:nvPr/>
        </p:nvSpPr>
        <p:spPr>
          <a:xfrm>
            <a:off x="3200400" y="6172200"/>
            <a:ext cx="4755960" cy="36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que dispara a convecção: “</a:t>
            </a:r>
            <a:r>
              <a:rPr b="0" i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trigger function”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Line 55"/>
          <p:cNvSpPr/>
          <p:nvPr/>
        </p:nvSpPr>
        <p:spPr>
          <a:xfrm flipH="1">
            <a:off x="5105160" y="4876560"/>
            <a:ext cx="304920" cy="1067040"/>
          </a:xfrm>
          <a:prstGeom prst="line">
            <a:avLst/>
          </a:prstGeom>
          <a:ln w="3492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56"/>
          <p:cNvSpPr/>
          <p:nvPr/>
        </p:nvSpPr>
        <p:spPr>
          <a:xfrm flipH="1">
            <a:off x="5257800" y="4800600"/>
            <a:ext cx="304560" cy="1066680"/>
          </a:xfrm>
          <a:prstGeom prst="line">
            <a:avLst/>
          </a:prstGeom>
          <a:ln w="3492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57"/>
          <p:cNvSpPr/>
          <p:nvPr/>
        </p:nvSpPr>
        <p:spPr>
          <a:xfrm flipH="1">
            <a:off x="6172200" y="4876560"/>
            <a:ext cx="304560" cy="1067040"/>
          </a:xfrm>
          <a:prstGeom prst="line">
            <a:avLst/>
          </a:prstGeom>
          <a:ln w="3492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58"/>
          <p:cNvSpPr/>
          <p:nvPr/>
        </p:nvSpPr>
        <p:spPr>
          <a:xfrm flipH="1">
            <a:off x="5562360" y="4876560"/>
            <a:ext cx="304920" cy="1067040"/>
          </a:xfrm>
          <a:prstGeom prst="line">
            <a:avLst/>
          </a:prstGeom>
          <a:ln w="3492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59"/>
          <p:cNvSpPr/>
          <p:nvPr/>
        </p:nvSpPr>
        <p:spPr>
          <a:xfrm flipH="1">
            <a:off x="5715000" y="4876560"/>
            <a:ext cx="304560" cy="1067040"/>
          </a:xfrm>
          <a:prstGeom prst="line">
            <a:avLst/>
          </a:prstGeom>
          <a:ln w="3492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60"/>
          <p:cNvSpPr/>
          <p:nvPr/>
        </p:nvSpPr>
        <p:spPr>
          <a:xfrm flipH="1">
            <a:off x="5867280" y="4800600"/>
            <a:ext cx="304920" cy="1066680"/>
          </a:xfrm>
          <a:prstGeom prst="line">
            <a:avLst/>
          </a:prstGeom>
          <a:ln w="3492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61"/>
          <p:cNvSpPr/>
          <p:nvPr/>
        </p:nvSpPr>
        <p:spPr>
          <a:xfrm flipH="1">
            <a:off x="5333760" y="4876560"/>
            <a:ext cx="304920" cy="1067040"/>
          </a:xfrm>
          <a:prstGeom prst="line">
            <a:avLst/>
          </a:prstGeom>
          <a:ln w="3492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62"/>
          <p:cNvSpPr/>
          <p:nvPr/>
        </p:nvSpPr>
        <p:spPr>
          <a:xfrm flipH="1">
            <a:off x="5486400" y="4800600"/>
            <a:ext cx="304560" cy="1066680"/>
          </a:xfrm>
          <a:prstGeom prst="line">
            <a:avLst/>
          </a:prstGeom>
          <a:ln w="3492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63"/>
          <p:cNvSpPr/>
          <p:nvPr/>
        </p:nvSpPr>
        <p:spPr>
          <a:xfrm flipH="1">
            <a:off x="5943600" y="4876560"/>
            <a:ext cx="304560" cy="1067040"/>
          </a:xfrm>
          <a:prstGeom prst="line">
            <a:avLst/>
          </a:prstGeom>
          <a:ln w="3492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64"/>
          <p:cNvSpPr/>
          <p:nvPr/>
        </p:nvSpPr>
        <p:spPr>
          <a:xfrm flipH="1">
            <a:off x="6019560" y="4876560"/>
            <a:ext cx="304920" cy="1067040"/>
          </a:xfrm>
          <a:prstGeom prst="line">
            <a:avLst/>
          </a:prstGeom>
          <a:ln w="3492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5"/>
          <p:cNvSpPr/>
          <p:nvPr/>
        </p:nvSpPr>
        <p:spPr>
          <a:xfrm>
            <a:off x="5181480" y="5181480"/>
            <a:ext cx="1550520" cy="36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Precipitação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66"/>
          <p:cNvSpPr txBox="1"/>
          <p:nvPr/>
        </p:nvSpPr>
        <p:spPr>
          <a:xfrm>
            <a:off x="304920" y="189000"/>
            <a:ext cx="8624520" cy="647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Equema do tipo “Fluxo de massa”: Arakawa e Schubert (1974)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CustomShape 67"/>
          <p:cNvSpPr/>
          <p:nvPr/>
        </p:nvSpPr>
        <p:spPr>
          <a:xfrm>
            <a:off x="395280" y="2852640"/>
            <a:ext cx="1800000" cy="5770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Subsidência compensatória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14200" y="785880"/>
            <a:ext cx="8643600" cy="1213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03BAB8-10F2-409C-874B-A1CEC1D8090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9" name="Picture 6" descr=""/>
          <p:cNvPicPr/>
          <p:nvPr/>
        </p:nvPicPr>
        <p:blipFill>
          <a:blip r:embed="rId1"/>
          <a:srcRect l="0" t="0" r="0" b="50437"/>
          <a:stretch/>
        </p:blipFill>
        <p:spPr>
          <a:xfrm>
            <a:off x="395280" y="2249640"/>
            <a:ext cx="2962080" cy="3893760"/>
          </a:xfrm>
          <a:prstGeom prst="rect">
            <a:avLst/>
          </a:prstGeom>
          <a:ln w="9360">
            <a:noFill/>
          </a:ln>
        </p:spPr>
      </p:pic>
      <p:sp>
        <p:nvSpPr>
          <p:cNvPr id="230" name="CustomShape 3"/>
          <p:cNvSpPr/>
          <p:nvPr/>
        </p:nvSpPr>
        <p:spPr>
          <a:xfrm>
            <a:off x="395280" y="260280"/>
            <a:ext cx="80640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Efeito da convecção cumulus na coluna atmosférica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4"/>
          <p:cNvSpPr/>
          <p:nvPr/>
        </p:nvSpPr>
        <p:spPr>
          <a:xfrm>
            <a:off x="2417400" y="4286160"/>
            <a:ext cx="13687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>
            <a:off x="4071960" y="4071960"/>
            <a:ext cx="936360" cy="395280"/>
          </a:xfrm>
          <a:prstGeom prst="rect">
            <a:avLst/>
          </a:prstGeom>
          <a:noFill/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vapor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Line 6"/>
          <p:cNvSpPr/>
          <p:nvPr/>
        </p:nvSpPr>
        <p:spPr>
          <a:xfrm>
            <a:off x="5000400" y="4286160"/>
            <a:ext cx="64764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7"/>
          <p:cNvSpPr/>
          <p:nvPr/>
        </p:nvSpPr>
        <p:spPr>
          <a:xfrm>
            <a:off x="5715000" y="4071960"/>
            <a:ext cx="1152000" cy="395280"/>
          </a:xfrm>
          <a:prstGeom prst="rect">
            <a:avLst/>
          </a:prstGeom>
          <a:noFill/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líquido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7000920" y="4071960"/>
            <a:ext cx="19443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(condensação)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Line 9"/>
          <p:cNvSpPr/>
          <p:nvPr/>
        </p:nvSpPr>
        <p:spPr>
          <a:xfrm>
            <a:off x="1857240" y="3214440"/>
            <a:ext cx="25207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0"/>
          <p:cNvSpPr/>
          <p:nvPr/>
        </p:nvSpPr>
        <p:spPr>
          <a:xfrm>
            <a:off x="4500720" y="2643120"/>
            <a:ext cx="1152000" cy="827280"/>
          </a:xfrm>
          <a:prstGeom prst="rect">
            <a:avLst/>
          </a:prstGeom>
          <a:noFill/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líquido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sólido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Line 11"/>
          <p:cNvSpPr/>
          <p:nvPr/>
        </p:nvSpPr>
        <p:spPr>
          <a:xfrm>
            <a:off x="5643360" y="3071520"/>
            <a:ext cx="64764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2"/>
          <p:cNvSpPr/>
          <p:nvPr/>
        </p:nvSpPr>
        <p:spPr>
          <a:xfrm>
            <a:off x="6357960" y="2786040"/>
            <a:ext cx="936360" cy="395280"/>
          </a:xfrm>
          <a:prstGeom prst="rect">
            <a:avLst/>
          </a:prstGeom>
          <a:noFill/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vapor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3"/>
          <p:cNvSpPr/>
          <p:nvPr/>
        </p:nvSpPr>
        <p:spPr>
          <a:xfrm>
            <a:off x="7358040" y="2571840"/>
            <a:ext cx="1655280" cy="82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(sublimação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evaporação)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Line 14"/>
          <p:cNvSpPr/>
          <p:nvPr/>
        </p:nvSpPr>
        <p:spPr>
          <a:xfrm>
            <a:off x="1857240" y="5857560"/>
            <a:ext cx="25207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5"/>
          <p:cNvSpPr/>
          <p:nvPr/>
        </p:nvSpPr>
        <p:spPr>
          <a:xfrm>
            <a:off x="4429080" y="5429160"/>
            <a:ext cx="1152000" cy="827280"/>
          </a:xfrm>
          <a:prstGeom prst="rect">
            <a:avLst/>
          </a:prstGeom>
          <a:noFill/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líquido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sólido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Line 16"/>
          <p:cNvSpPr/>
          <p:nvPr/>
        </p:nvSpPr>
        <p:spPr>
          <a:xfrm>
            <a:off x="5572080" y="5857560"/>
            <a:ext cx="64764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7"/>
          <p:cNvSpPr/>
          <p:nvPr/>
        </p:nvSpPr>
        <p:spPr>
          <a:xfrm>
            <a:off x="6215040" y="5643720"/>
            <a:ext cx="936360" cy="395280"/>
          </a:xfrm>
          <a:prstGeom prst="rect">
            <a:avLst/>
          </a:prstGeom>
          <a:noFill/>
          <a:ln w="2844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vapor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8"/>
          <p:cNvSpPr/>
          <p:nvPr/>
        </p:nvSpPr>
        <p:spPr>
          <a:xfrm>
            <a:off x="7358040" y="5643720"/>
            <a:ext cx="17856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(evaporação)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6" name="Object 19"/>
          <p:cNvGraphicFramePr/>
          <p:nvPr/>
        </p:nvGraphicFramePr>
        <p:xfrm>
          <a:off x="312840" y="847800"/>
          <a:ext cx="5687640" cy="108072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247" name="Object 26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312840" y="847800"/>
                    <a:ext cx="5687640" cy="1080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48" name="CustomShape 20"/>
          <p:cNvSpPr/>
          <p:nvPr/>
        </p:nvSpPr>
        <p:spPr>
          <a:xfrm>
            <a:off x="6357960" y="1000080"/>
            <a:ext cx="2571480" cy="1005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Fonte de calor (Q1) definido por Yanai et al. 1973.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5795F6C-D636-4F20-B8B3-CC728402A6B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04920" y="189000"/>
            <a:ext cx="8053200" cy="502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Partes da uma parametrização do tipo fluxo de massa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39640" y="1089360"/>
            <a:ext cx="7992720" cy="374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Controle estático: inclui um modelo de nuvens e o cálculo das propriedades termodinâmicas (temperatura, umidade);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Controle dinâmico: determina a intensidade e localização espaço-temporal da convecção, bem como o seu mecanismo de diaparo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trigger function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Retroalimentação (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feedback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cálculo da distribuição das taxas de aquecimento (resfriamento) e secagem (umedecimento) imposta pela convecção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cumulus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ambiente de grande escala.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14200" y="2286000"/>
            <a:ext cx="8784720" cy="100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251640" y="785880"/>
            <a:ext cx="8784720" cy="1356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-14400" y="214200"/>
            <a:ext cx="6123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Camada Limite Atmosférica (CLA)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417240" y="857160"/>
            <a:ext cx="833076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Definição: a CLA é a parte da troposfera que influencia o escoamento da atmosfera, através de trocas turbulentas de calor e massa à superfície em uma escala de tempo de uma hora ou menos (STULL, 1988).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Objetivo de uma parametrização da CLA: determinar o coeficiente de difusão turbulenta na CLA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1"/>
          <a:stretch/>
        </p:blipFill>
        <p:spPr>
          <a:xfrm>
            <a:off x="214200" y="3571920"/>
            <a:ext cx="5521320" cy="2882880"/>
          </a:xfrm>
          <a:prstGeom prst="rect">
            <a:avLst/>
          </a:prstGeom>
          <a:ln w="9360">
            <a:noFill/>
          </a:ln>
        </p:spPr>
      </p:pic>
      <p:sp>
        <p:nvSpPr>
          <p:cNvPr id="257" name="CustomShape 5"/>
          <p:cNvSpPr/>
          <p:nvPr/>
        </p:nvSpPr>
        <p:spPr>
          <a:xfrm>
            <a:off x="1085040" y="6500880"/>
            <a:ext cx="312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Fonte: Adaptado de </a:t>
            </a:r>
            <a:r>
              <a:rPr b="0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tull (1988)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5857920" y="3571920"/>
            <a:ext cx="3071520" cy="30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Características: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Profundidade: ~ 1km sobre o continente, ~500 m sobre os oceanos;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Controlada pelo aquecimento da superfície e pelo entranhamento de ar na interface CLA-Atmosfera Livre;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42920" y="3643200"/>
            <a:ext cx="8857800" cy="307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"/>
          <p:cNvSpPr/>
          <p:nvPr/>
        </p:nvSpPr>
        <p:spPr>
          <a:xfrm>
            <a:off x="142920" y="71280"/>
            <a:ext cx="8857800" cy="3499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"/>
          <p:cNvSpPr/>
          <p:nvPr/>
        </p:nvSpPr>
        <p:spPr>
          <a:xfrm>
            <a:off x="-240840" y="100080"/>
            <a:ext cx="8541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 vertical e evolução diurna da CLA: modelo conceitual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214200" y="642960"/>
            <a:ext cx="8643600" cy="2571480"/>
          </a:xfrm>
          <a:prstGeom prst="rect">
            <a:avLst/>
          </a:prstGeom>
          <a:ln w="9360">
            <a:noFill/>
          </a:ln>
        </p:spPr>
      </p:pic>
      <p:sp>
        <p:nvSpPr>
          <p:cNvPr id="263" name="CustomShape 4"/>
          <p:cNvSpPr/>
          <p:nvPr/>
        </p:nvSpPr>
        <p:spPr>
          <a:xfrm>
            <a:off x="232200" y="3233160"/>
            <a:ext cx="3044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Fonte: Adaptado de </a:t>
            </a:r>
            <a:r>
              <a:rPr b="0" lang="en-US" sz="1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tull (1988)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Imagem 4" descr=""/>
          <p:cNvPicPr/>
          <p:nvPr/>
        </p:nvPicPr>
        <p:blipFill>
          <a:blip r:embed="rId2"/>
          <a:stretch/>
        </p:blipFill>
        <p:spPr>
          <a:xfrm>
            <a:off x="857160" y="4071960"/>
            <a:ext cx="7786440" cy="2499840"/>
          </a:xfrm>
          <a:prstGeom prst="rect">
            <a:avLst/>
          </a:prstGeom>
          <a:ln w="9360">
            <a:noFill/>
          </a:ln>
        </p:spPr>
      </p:pic>
      <p:sp>
        <p:nvSpPr>
          <p:cNvPr id="265" name="CustomShape 5"/>
          <p:cNvSpPr/>
          <p:nvPr/>
        </p:nvSpPr>
        <p:spPr>
          <a:xfrm>
            <a:off x="142920" y="3672000"/>
            <a:ext cx="7000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Evolução diurna da CLA: em Apodi-RN (Silva, 2014)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044360" y="188640"/>
            <a:ext cx="70452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Perfis verticais da CLA: Apodi-RN (Silva, 2014)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Imagem 5" descr=""/>
          <p:cNvPicPr/>
          <p:nvPr/>
        </p:nvPicPr>
        <p:blipFill>
          <a:blip r:embed="rId1"/>
          <a:stretch/>
        </p:blipFill>
        <p:spPr>
          <a:xfrm>
            <a:off x="428760" y="857160"/>
            <a:ext cx="8455680" cy="56433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" descr=""/>
          <p:cNvPicPr/>
          <p:nvPr/>
        </p:nvPicPr>
        <p:blipFill>
          <a:blip r:embed="rId1"/>
          <a:stretch/>
        </p:blipFill>
        <p:spPr>
          <a:xfrm>
            <a:off x="214200" y="843120"/>
            <a:ext cx="8429400" cy="551448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1450440" y="6429240"/>
            <a:ext cx="3404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Fonte: climate.snu.ac.kr/gcmdocu/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71640" y="142920"/>
            <a:ext cx="77767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Discretização vertical e esquema da parametrização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257160" y="6488640"/>
            <a:ext cx="307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Holtslag et al. (1990)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39640" y="836640"/>
            <a:ext cx="7704360" cy="4176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"/>
          <p:cNvSpPr/>
          <p:nvPr/>
        </p:nvSpPr>
        <p:spPr>
          <a:xfrm>
            <a:off x="539640" y="5301360"/>
            <a:ext cx="3960000" cy="143964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4644000" y="1124640"/>
            <a:ext cx="1079640" cy="3096000"/>
          </a:xfrm>
          <a:prstGeom prst="ellipse">
            <a:avLst/>
          </a:prstGeom>
          <a:solidFill>
            <a:schemeClr val="bg1"/>
          </a:solidFill>
          <a:ln w="5076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4"/>
          <p:cNvSpPr/>
          <p:nvPr/>
        </p:nvSpPr>
        <p:spPr>
          <a:xfrm>
            <a:off x="3348000" y="1124640"/>
            <a:ext cx="1079640" cy="3096000"/>
          </a:xfrm>
          <a:prstGeom prst="ellipse">
            <a:avLst/>
          </a:prstGeom>
          <a:solidFill>
            <a:schemeClr val="bg1"/>
          </a:solidFill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5"/>
          <p:cNvSpPr/>
          <p:nvPr/>
        </p:nvSpPr>
        <p:spPr>
          <a:xfrm>
            <a:off x="664920" y="332640"/>
            <a:ext cx="3948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 Holtslag </a:t>
            </a:r>
            <a:r>
              <a:rPr b="0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 al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(1990)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7" name="Table 6"/>
          <p:cNvGraphicFramePr/>
          <p:nvPr/>
        </p:nvGraphicFramePr>
        <p:xfrm>
          <a:off x="2872440" y="3154680"/>
          <a:ext cx="3398760" cy="360000"/>
        </p:xfrm>
        <a:graphic>
          <a:graphicData uri="http://schemas.openxmlformats.org/drawingml/2006/table">
            <a:tbl>
              <a:tblPr/>
              <a:tblGrid>
                <a:gridCol w="3399120"/>
              </a:tblGrid>
              <a:tr h="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278" name="Picture 2" descr=""/>
          <p:cNvPicPr/>
          <p:nvPr/>
        </p:nvPicPr>
        <p:blipFill>
          <a:blip r:embed="rId1"/>
          <a:stretch/>
        </p:blipFill>
        <p:spPr>
          <a:xfrm>
            <a:off x="899640" y="1268640"/>
            <a:ext cx="4590000" cy="122364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279" name="Picture 1" descr=""/>
          <p:cNvPicPr/>
          <p:nvPr/>
        </p:nvPicPr>
        <p:blipFill>
          <a:blip r:embed="rId2"/>
          <a:stretch/>
        </p:blipFill>
        <p:spPr>
          <a:xfrm>
            <a:off x="683640" y="2781000"/>
            <a:ext cx="5061960" cy="1367640"/>
          </a:xfrm>
          <a:prstGeom prst="rect">
            <a:avLst/>
          </a:prstGeom>
          <a:ln>
            <a:noFill/>
          </a:ln>
        </p:spPr>
      </p:pic>
      <p:sp>
        <p:nvSpPr>
          <p:cNvPr id="280" name="CustomShape 7"/>
          <p:cNvSpPr/>
          <p:nvPr/>
        </p:nvSpPr>
        <p:spPr>
          <a:xfrm>
            <a:off x="755640" y="5346000"/>
            <a:ext cx="352800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Θ - temperatura potencial em 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 – umidade específica (g/kg)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Kh – coeficiente de difusão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4860000" y="4581000"/>
            <a:ext cx="352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Efeitos locais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5508000" y="764640"/>
            <a:ext cx="352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Efeitos não locais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4140000" y="4077000"/>
            <a:ext cx="79164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1"/>
          <p:cNvSpPr/>
          <p:nvPr/>
        </p:nvSpPr>
        <p:spPr>
          <a:xfrm flipV="1">
            <a:off x="5652000" y="1123920"/>
            <a:ext cx="43164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2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67640" y="1052640"/>
            <a:ext cx="79923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"/>
          <p:cNvSpPr/>
          <p:nvPr/>
        </p:nvSpPr>
        <p:spPr>
          <a:xfrm>
            <a:off x="467640" y="5013000"/>
            <a:ext cx="7992360" cy="16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664920" y="476640"/>
            <a:ext cx="3948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d996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 Holtslag </a:t>
            </a:r>
            <a:r>
              <a:rPr b="0" i="1" lang="en-US" sz="2400" spc="-1" strike="noStrike">
                <a:solidFill>
                  <a:srgbClr val="d996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 al</a:t>
            </a:r>
            <a:r>
              <a:rPr b="0" lang="en-US" sz="2400" spc="-1" strike="noStrike">
                <a:solidFill>
                  <a:srgbClr val="d9969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(1990)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0" name="Picture 3" descr=""/>
          <p:cNvPicPr/>
          <p:nvPr/>
        </p:nvPicPr>
        <p:blipFill>
          <a:blip r:embed="rId1"/>
          <a:stretch/>
        </p:blipFill>
        <p:spPr>
          <a:xfrm>
            <a:off x="4428000" y="1412640"/>
            <a:ext cx="3644280" cy="1007640"/>
          </a:xfrm>
          <a:prstGeom prst="rect">
            <a:avLst/>
          </a:prstGeom>
          <a:ln>
            <a:noFill/>
          </a:ln>
        </p:spPr>
      </p:pic>
      <p:sp>
        <p:nvSpPr>
          <p:cNvPr id="291" name="CustomShape 6"/>
          <p:cNvSpPr/>
          <p:nvPr/>
        </p:nvSpPr>
        <p:spPr>
          <a:xfrm>
            <a:off x="611640" y="1052640"/>
            <a:ext cx="3528000" cy="19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Kh  é função 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– constante de Von Karman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wt – velocidade de fricção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h– altura da CLP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 – altura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7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Picture 5" descr=""/>
          <p:cNvPicPr/>
          <p:nvPr/>
        </p:nvPicPr>
        <p:blipFill>
          <a:blip r:embed="rId2"/>
          <a:stretch/>
        </p:blipFill>
        <p:spPr>
          <a:xfrm>
            <a:off x="827640" y="5517360"/>
            <a:ext cx="2304000" cy="1079640"/>
          </a:xfrm>
          <a:prstGeom prst="rect">
            <a:avLst/>
          </a:prstGeom>
          <a:ln>
            <a:noFill/>
          </a:ln>
        </p:spPr>
      </p:pic>
      <p:sp>
        <p:nvSpPr>
          <p:cNvPr id="294" name="CustomShape 8"/>
          <p:cNvSpPr/>
          <p:nvPr/>
        </p:nvSpPr>
        <p:spPr>
          <a:xfrm>
            <a:off x="0" y="8859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9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Picture 8" descr=""/>
          <p:cNvPicPr/>
          <p:nvPr/>
        </p:nvPicPr>
        <p:blipFill>
          <a:blip r:embed="rId3"/>
          <a:stretch/>
        </p:blipFill>
        <p:spPr>
          <a:xfrm>
            <a:off x="5004000" y="5517360"/>
            <a:ext cx="2376000" cy="1007640"/>
          </a:xfrm>
          <a:prstGeom prst="rect">
            <a:avLst/>
          </a:prstGeom>
          <a:ln>
            <a:noFill/>
          </a:ln>
        </p:spPr>
      </p:pic>
      <p:sp>
        <p:nvSpPr>
          <p:cNvPr id="297" name="CustomShape 10"/>
          <p:cNvSpPr/>
          <p:nvPr/>
        </p:nvSpPr>
        <p:spPr>
          <a:xfrm>
            <a:off x="3204000" y="4983480"/>
            <a:ext cx="2592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Efeitos não locais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Picture 2" descr=""/>
          <p:cNvPicPr/>
          <p:nvPr/>
        </p:nvPicPr>
        <p:blipFill>
          <a:blip r:embed="rId4"/>
          <a:stretch/>
        </p:blipFill>
        <p:spPr>
          <a:xfrm>
            <a:off x="539640" y="3213000"/>
            <a:ext cx="1728000" cy="807480"/>
          </a:xfrm>
          <a:prstGeom prst="rect">
            <a:avLst/>
          </a:prstGeom>
          <a:ln>
            <a:noFill/>
          </a:ln>
        </p:spPr>
      </p:pic>
      <p:sp>
        <p:nvSpPr>
          <p:cNvPr id="300" name="CustomShape 12"/>
          <p:cNvSpPr/>
          <p:nvPr/>
        </p:nvSpPr>
        <p:spPr>
          <a:xfrm>
            <a:off x="2421000" y="3347640"/>
            <a:ext cx="264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Constante de Von Karman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Picture 4" descr=""/>
          <p:cNvPicPr/>
          <p:nvPr/>
        </p:nvPicPr>
        <p:blipFill>
          <a:blip r:embed="rId5"/>
          <a:stretch/>
        </p:blipFill>
        <p:spPr>
          <a:xfrm>
            <a:off x="539640" y="4005000"/>
            <a:ext cx="3960000" cy="863640"/>
          </a:xfrm>
          <a:prstGeom prst="rect">
            <a:avLst/>
          </a:prstGeom>
          <a:ln>
            <a:noFill/>
          </a:ln>
        </p:spPr>
      </p:pic>
      <p:sp>
        <p:nvSpPr>
          <p:cNvPr id="303" name="CustomShape 14"/>
          <p:cNvSpPr/>
          <p:nvPr/>
        </p:nvSpPr>
        <p:spPr>
          <a:xfrm>
            <a:off x="4651560" y="4211640"/>
            <a:ext cx="220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Velocidade de fricção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714240" y="357120"/>
            <a:ext cx="8000640" cy="44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que a parametrização da CLA resolve?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Determina a “intensidade” da turbulência, que é parametrizada pelo valor de 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altura (hi) em que existe processos de mistura de calor, umidade, movimento e outros escalares (aerossóis?);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Cálculo das tendências dos “imput” devido ao processo de turbulência.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85840" y="246240"/>
            <a:ext cx="8572320" cy="294084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3800" rIns="73800" tIns="37080" bIns="37080"/>
          <a:p>
            <a:pPr algn="just"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Dinâmica dos modelos: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conjunto de equações que descrevem a evolução no tempo do vento, temperatura, pressão, água. São baseadas em princípios físicos da mecânica Newtoniana, Termodinâmica e o princípio de conservação de massa/energia.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Física dos modelos: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tudo o que não é possível resolver diretamente com o núcleo dinâmico dos modelos, mas que é importante para a evolução temporal dos processos físicos e químicos na atmosfera. Por exemplo: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85840" y="3643200"/>
            <a:ext cx="8572320" cy="4640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Convecção cumulus, convecção rasa;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Transferência radiativa;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Turbulência na CLA;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Trocas de calor, massa e movimento na interface solo-vegetação-atmosfera;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Microfísica de nuvens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Transporte de poluentes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Processos químicos na atmosfera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00040" y="314640"/>
            <a:ext cx="8214840" cy="61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Atividade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Resenhas críticas sobre dois artigos que: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diferentes parametrizações de convecção profunda;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Compare diferentes parametrizações de turbulência na CLA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Regras: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artigo precisa ser em inglês;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artigo precisa ter sido publicado nos últimos 10 anos;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estudo não precisa ser sobre o Brasil, mas é desejável;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resenha não pode ultrapassar 3 laudas com espaço simples e fonte 12;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Entrega: próxima aula presencial.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0040" y="744480"/>
            <a:ext cx="821484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Parametrização da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olo-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egetação-</a:t>
            </a:r>
            <a:r>
              <a:rPr b="1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mosfera (SVAT)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17800" y="642960"/>
            <a:ext cx="856872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Objetivo: descrever como se dá a troca de energia (fluxos de calor) e massa (fluxo de água, carbono etc.) na interface SVAT.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Importância: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SVAT influencia a temperatura, a umidade e o vento nos níveis mais baixos dos modelos de meso ou grande escala;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Devem levar em consideração: tipo de solo (água, terra ou gelo), volume de água na terra (umidade do solo), tipo de vegetação (índice de área foliar, profundidade de raízes etc).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teórica: transferência radiativa, balanço de energia, difusão turbulenta, função estomática de plantas, respiração e fotossíntese, mudanças de fase da água (termodinâmica)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2483640" y="5013000"/>
            <a:ext cx="4248000" cy="935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3123360" y="3429000"/>
            <a:ext cx="1736280" cy="1079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3"/>
          <p:cNvSpPr/>
          <p:nvPr/>
        </p:nvSpPr>
        <p:spPr>
          <a:xfrm>
            <a:off x="2051640" y="1052640"/>
            <a:ext cx="4248000" cy="935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-453240" y="231120"/>
            <a:ext cx="6464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Balanço de radiação à superfície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12" name="Object 5"/>
          <p:cNvGraphicFramePr/>
          <p:nvPr/>
        </p:nvGraphicFramePr>
        <p:xfrm>
          <a:off x="2195640" y="1268640"/>
          <a:ext cx="3888000" cy="4852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13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195640" y="1268640"/>
                    <a:ext cx="3888000" cy="485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14" name="CustomShape 6"/>
          <p:cNvSpPr/>
          <p:nvPr/>
        </p:nvSpPr>
        <p:spPr>
          <a:xfrm>
            <a:off x="510120" y="2205000"/>
            <a:ext cx="5681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Rn    =  Saldo de radiação à superfície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      = Radiação de onda curta (solar)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       = Radiação de onda longa (terrestre)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15" name="Object 7"/>
          <p:cNvGraphicFramePr/>
          <p:nvPr/>
        </p:nvGraphicFramePr>
        <p:xfrm>
          <a:off x="3311640" y="3546360"/>
          <a:ext cx="1260000" cy="8902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16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311640" y="3546360"/>
                    <a:ext cx="1260000" cy="890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17" name="CustomShape 8"/>
          <p:cNvSpPr/>
          <p:nvPr/>
        </p:nvSpPr>
        <p:spPr>
          <a:xfrm>
            <a:off x="658080" y="4572000"/>
            <a:ext cx="375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α   =  Albedo (refletividade)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18" name="Object 9"/>
          <p:cNvGraphicFramePr/>
          <p:nvPr/>
        </p:nvGraphicFramePr>
        <p:xfrm>
          <a:off x="2659680" y="5229360"/>
          <a:ext cx="3784320" cy="48528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19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659680" y="5229360"/>
                    <a:ext cx="3784320" cy="485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ransition>
    <p:wedg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636000" y="5373360"/>
            <a:ext cx="4248000" cy="935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"/>
          <p:cNvSpPr/>
          <p:nvPr/>
        </p:nvSpPr>
        <p:spPr>
          <a:xfrm>
            <a:off x="3492000" y="3501000"/>
            <a:ext cx="4248000" cy="935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3"/>
          <p:cNvSpPr/>
          <p:nvPr/>
        </p:nvSpPr>
        <p:spPr>
          <a:xfrm>
            <a:off x="144000" y="1052640"/>
            <a:ext cx="8244000" cy="1223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4"/>
          <p:cNvSpPr/>
          <p:nvPr/>
        </p:nvSpPr>
        <p:spPr>
          <a:xfrm>
            <a:off x="-524880" y="188640"/>
            <a:ext cx="6293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Balanço de energia à superfície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4" name="Object 5"/>
          <p:cNvGraphicFramePr/>
          <p:nvPr/>
        </p:nvGraphicFramePr>
        <p:xfrm>
          <a:off x="119160" y="1097280"/>
          <a:ext cx="8214840" cy="11790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25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19160" y="1097280"/>
                    <a:ext cx="8214840" cy="1179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26" name="Object 6"/>
          <p:cNvGraphicFramePr/>
          <p:nvPr/>
        </p:nvGraphicFramePr>
        <p:xfrm>
          <a:off x="3636000" y="3429000"/>
          <a:ext cx="3844440" cy="10141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27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636000" y="3429000"/>
                    <a:ext cx="3844440" cy="1014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28" name="CustomShape 7"/>
          <p:cNvSpPr/>
          <p:nvPr/>
        </p:nvSpPr>
        <p:spPr>
          <a:xfrm>
            <a:off x="-586080" y="2709000"/>
            <a:ext cx="62208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Densidade de fluxo de calor sensível: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energia usada para aquecer o 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-435240" y="4665240"/>
            <a:ext cx="60836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Densidade de fluxo de calor latente: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energia usada para evaporar a água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0" name="Object 9"/>
          <p:cNvGraphicFramePr/>
          <p:nvPr/>
        </p:nvGraphicFramePr>
        <p:xfrm>
          <a:off x="3529440" y="5301360"/>
          <a:ext cx="4498560" cy="1014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31" name="Object 4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529440" y="5301360"/>
                    <a:ext cx="4498560" cy="1014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204000" y="4077000"/>
            <a:ext cx="3384000" cy="935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2"/>
          <p:cNvSpPr/>
          <p:nvPr/>
        </p:nvSpPr>
        <p:spPr>
          <a:xfrm>
            <a:off x="3132000" y="1772640"/>
            <a:ext cx="3384000" cy="935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3"/>
          <p:cNvSpPr/>
          <p:nvPr/>
        </p:nvSpPr>
        <p:spPr>
          <a:xfrm>
            <a:off x="-444960" y="476640"/>
            <a:ext cx="96526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Densidade de fluxo de calor no solo: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energia usada para aquecer o solo e evaporar a água do solo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5" name="Object 4"/>
          <p:cNvGraphicFramePr/>
          <p:nvPr/>
        </p:nvGraphicFramePr>
        <p:xfrm>
          <a:off x="3500280" y="1700280"/>
          <a:ext cx="2750760" cy="10141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36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500280" y="1700280"/>
                    <a:ext cx="2750760" cy="1014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37" name="CustomShape 5"/>
          <p:cNvSpPr/>
          <p:nvPr/>
        </p:nvSpPr>
        <p:spPr>
          <a:xfrm>
            <a:off x="120960" y="3009240"/>
            <a:ext cx="87066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Densidade de fluxo de calor armazenado na biomassa: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energia armazenada na biomassa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8" name="Object 6"/>
          <p:cNvGraphicFramePr/>
          <p:nvPr/>
        </p:nvGraphicFramePr>
        <p:xfrm>
          <a:off x="3311640" y="3998880"/>
          <a:ext cx="2968200" cy="10141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39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311640" y="3998880"/>
                    <a:ext cx="2968200" cy="1014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0" y="609480"/>
            <a:ext cx="9143640" cy="9648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"/>
          <p:cNvSpPr/>
          <p:nvPr/>
        </p:nvSpPr>
        <p:spPr>
          <a:xfrm>
            <a:off x="152280" y="134280"/>
            <a:ext cx="8762760" cy="51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i="1" lang="en-US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 de Superfície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2" name="Picture 4" descr=""/>
          <p:cNvPicPr/>
          <p:nvPr/>
        </p:nvPicPr>
        <p:blipFill>
          <a:blip r:embed="rId1"/>
          <a:stretch/>
        </p:blipFill>
        <p:spPr>
          <a:xfrm>
            <a:off x="214200" y="785880"/>
            <a:ext cx="8686440" cy="536364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0" y="609480"/>
            <a:ext cx="9143640" cy="9648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"/>
          <p:cNvSpPr/>
          <p:nvPr/>
        </p:nvSpPr>
        <p:spPr>
          <a:xfrm>
            <a:off x="152280" y="134280"/>
            <a:ext cx="8762760" cy="51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i="1" lang="en-US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 de Vegetação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" name="Picture 7" descr=""/>
          <p:cNvPicPr/>
          <p:nvPr/>
        </p:nvPicPr>
        <p:blipFill>
          <a:blip r:embed="rId1"/>
          <a:stretch/>
        </p:blipFill>
        <p:spPr>
          <a:xfrm>
            <a:off x="228600" y="1033560"/>
            <a:ext cx="8610120" cy="532404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0" y="609480"/>
            <a:ext cx="9143640" cy="9648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0" y="134280"/>
            <a:ext cx="8762760" cy="51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i="1" lang="en-US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Estado da Vegetação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7" descr=""/>
          <p:cNvPicPr/>
          <p:nvPr/>
        </p:nvPicPr>
        <p:blipFill>
          <a:blip r:embed="rId1"/>
          <a:stretch/>
        </p:blipFill>
        <p:spPr>
          <a:xfrm>
            <a:off x="228600" y="1065240"/>
            <a:ext cx="8686440" cy="536364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0" y="609480"/>
            <a:ext cx="9143640" cy="9648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"/>
          <p:cNvSpPr/>
          <p:nvPr/>
        </p:nvSpPr>
        <p:spPr>
          <a:xfrm>
            <a:off x="152280" y="134280"/>
            <a:ext cx="8762760" cy="51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1" i="1" lang="en-US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 de Solo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1" name="Picture 7" descr=""/>
          <p:cNvPicPr/>
          <p:nvPr/>
        </p:nvPicPr>
        <p:blipFill>
          <a:blip r:embed="rId1"/>
          <a:stretch/>
        </p:blipFill>
        <p:spPr>
          <a:xfrm>
            <a:off x="228600" y="884160"/>
            <a:ext cx="8686440" cy="5363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285840" y="714240"/>
            <a:ext cx="8572320" cy="535752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2620440" y="142920"/>
            <a:ext cx="3799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Física dos modelos: evolução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00320" y="6130440"/>
            <a:ext cx="70560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FAR (IPCC, 1990), SAR (IPCC, 1996), TAR (IPCC, 2001), AR4 (IPCC, 2007)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Fonte: www.ipcc.ch/publications_and_data/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216000" y="44640"/>
            <a:ext cx="838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como esses processos são “enxergados” nos SVAT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3" name="Picture 2" descr=""/>
          <p:cNvPicPr/>
          <p:nvPr/>
        </p:nvPicPr>
        <p:blipFill>
          <a:blip r:embed="rId1"/>
          <a:stretch/>
        </p:blipFill>
        <p:spPr>
          <a:xfrm>
            <a:off x="642960" y="642960"/>
            <a:ext cx="7929360" cy="5380200"/>
          </a:xfrm>
          <a:prstGeom prst="rect">
            <a:avLst/>
          </a:prstGeom>
          <a:ln w="9360"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1513800" y="6300000"/>
            <a:ext cx="567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Fonte: Xue et al. (1992): Journal of climate, v. 4, p. 345-364.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785880" y="1214280"/>
            <a:ext cx="778644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Exemplo: Modelo SSIB artigo de Francis Vagner  Silva Correia (Apêndice de Xue et al. 1992).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Correia et al. (2005). Calibração do “simplified simple biosphere model SSiB” para áreas de pastagem e floresta na Amazônia com dados do LBA. Acta Amazônica, v. 35, n.2, p. 273 – 288, 2005.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500040" y="1214280"/>
            <a:ext cx="8072280" cy="5214600"/>
          </a:xfrm>
          <a:prstGeom prst="rect">
            <a:avLst/>
          </a:prstGeom>
          <a:ln w="9360"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214720" y="6357960"/>
            <a:ext cx="535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Fonte: Arakawa (1997) adaptado por Kalnay (2003)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643040" y="298800"/>
            <a:ext cx="5071680" cy="34884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3800" rIns="73800" tIns="37080" bIns="37080"/>
          <a:p>
            <a:pPr algn="just"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de processos físicos na atmosfera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85920" y="2214720"/>
            <a:ext cx="65005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Aspectos gerais das parametrizações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553080" y="6421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603311E-BB4F-4471-9F0E-9B248C11FCC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91240" y="1000080"/>
            <a:ext cx="4754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Porque nuvens são importantes </a:t>
            </a:r>
            <a:r>
              <a:rPr b="1" lang="en-US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7" descr=""/>
          <p:cNvPicPr/>
          <p:nvPr/>
        </p:nvPicPr>
        <p:blipFill>
          <a:blip r:embed="rId1"/>
          <a:stretch/>
        </p:blipFill>
        <p:spPr>
          <a:xfrm>
            <a:off x="1474920" y="1630440"/>
            <a:ext cx="6049440" cy="4671720"/>
          </a:xfrm>
          <a:prstGeom prst="rect">
            <a:avLst/>
          </a:prstGeom>
          <a:ln w="9360"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1333440" y="6302520"/>
            <a:ext cx="6838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Imagem visível do GOES-12: dia 23/10/2009 às 1500 UTC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000160" y="351000"/>
            <a:ext cx="364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Convecção profunda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ADFEE5-06D5-4382-851A-40E7BC60B6B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57160" y="428760"/>
            <a:ext cx="357156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 de escala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22" descr=""/>
          <p:cNvPicPr/>
          <p:nvPr/>
        </p:nvPicPr>
        <p:blipFill>
          <a:blip r:embed="rId1"/>
          <a:stretch/>
        </p:blipFill>
        <p:spPr>
          <a:xfrm>
            <a:off x="611280" y="1341360"/>
            <a:ext cx="7561080" cy="2808000"/>
          </a:xfrm>
          <a:prstGeom prst="rect">
            <a:avLst/>
          </a:prstGeom>
          <a:ln w="9360">
            <a:noFill/>
          </a:ln>
        </p:spPr>
      </p:pic>
      <p:pic>
        <p:nvPicPr>
          <p:cNvPr id="140" name="Picture 32" descr=""/>
          <p:cNvPicPr/>
          <p:nvPr/>
        </p:nvPicPr>
        <p:blipFill>
          <a:blip r:embed="rId2"/>
          <a:stretch/>
        </p:blipFill>
        <p:spPr>
          <a:xfrm>
            <a:off x="611280" y="3933720"/>
            <a:ext cx="7561080" cy="2781000"/>
          </a:xfrm>
          <a:prstGeom prst="rect">
            <a:avLst/>
          </a:prstGeom>
          <a:ln w="9360"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3371400" y="4718160"/>
            <a:ext cx="3777480" cy="456480"/>
          </a:xfrm>
          <a:prstGeom prst="rect">
            <a:avLst/>
          </a:prstGeom>
          <a:solidFill>
            <a:schemeClr val="bg1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GCM Grid cell 40-400km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 rot="141000">
            <a:off x="919440" y="5095080"/>
            <a:ext cx="6635880" cy="969120"/>
          </a:xfrm>
          <a:prstGeom prst="parallelogram">
            <a:avLst>
              <a:gd name="adj" fmla="val 117500"/>
            </a:avLst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5"/>
          <p:cNvSpPr/>
          <p:nvPr/>
        </p:nvSpPr>
        <p:spPr>
          <a:xfrm>
            <a:off x="893520" y="5945040"/>
            <a:ext cx="360" cy="29088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6"/>
          <p:cNvSpPr/>
          <p:nvPr/>
        </p:nvSpPr>
        <p:spPr>
          <a:xfrm>
            <a:off x="5840280" y="6111720"/>
            <a:ext cx="360" cy="2905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7"/>
          <p:cNvSpPr/>
          <p:nvPr/>
        </p:nvSpPr>
        <p:spPr>
          <a:xfrm>
            <a:off x="7606800" y="5240160"/>
            <a:ext cx="360" cy="2905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8"/>
          <p:cNvSpPr/>
          <p:nvPr/>
        </p:nvSpPr>
        <p:spPr>
          <a:xfrm>
            <a:off x="893520" y="6208560"/>
            <a:ext cx="4946760" cy="19368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9"/>
          <p:cNvSpPr/>
          <p:nvPr/>
        </p:nvSpPr>
        <p:spPr>
          <a:xfrm flipV="1">
            <a:off x="5840280" y="5482080"/>
            <a:ext cx="1766520" cy="9201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85840" y="857160"/>
            <a:ext cx="8429400" cy="29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285840" y="3857760"/>
            <a:ext cx="8429400" cy="29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8BECDFE-63B6-47F5-9692-8BB19145298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3535560" y="4071960"/>
            <a:ext cx="4893840" cy="2669760"/>
          </a:xfrm>
          <a:prstGeom prst="rect">
            <a:avLst/>
          </a:prstGeom>
          <a:ln w="9360">
            <a:noFill/>
          </a:ln>
        </p:spPr>
      </p:pic>
      <p:pic>
        <p:nvPicPr>
          <p:cNvPr id="152" name="Picture 5" descr=""/>
          <p:cNvPicPr/>
          <p:nvPr/>
        </p:nvPicPr>
        <p:blipFill>
          <a:blip r:embed="rId2"/>
          <a:stretch/>
        </p:blipFill>
        <p:spPr>
          <a:xfrm>
            <a:off x="428760" y="1000080"/>
            <a:ext cx="5571720" cy="2738160"/>
          </a:xfrm>
          <a:prstGeom prst="rect">
            <a:avLst/>
          </a:prstGeom>
          <a:ln w="9360"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6000840" y="1845360"/>
            <a:ext cx="2714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Interações das nuvens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652320" y="4929120"/>
            <a:ext cx="31334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Principais fontes de incertezas nas PNC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647640" y="214200"/>
            <a:ext cx="849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Interações e incertezas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9D12437-E7B2-44DA-BDEC-2FAD84444BE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14200" y="785880"/>
            <a:ext cx="8610120" cy="59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Balanço de umidade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Kuo, 1965, 1974, </a:t>
            </a:r>
            <a:r>
              <a:rPr b="0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J. Atmos. Sci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Ajuste convectivo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7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Manabe, 1965. Moist convective adjustement, </a:t>
            </a:r>
            <a:r>
              <a:rPr b="0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Monthly Weater Review.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7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Betts and Miller, 1986. Penetrative adjustment scheme, </a:t>
            </a:r>
            <a:r>
              <a:rPr b="0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Quart. J. Roy. Met. Soc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Betts-Miller-Janic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Fluxo de massa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60000"/>
              </a:lnSpc>
              <a:buClr>
                <a:srgbClr val="ff33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Pluma com entranhamento - spectral model, Arakawa and Schubert, 1974, </a:t>
            </a:r>
            <a:r>
              <a:rPr b="0" i="1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J. Atmos. Sci</a:t>
            </a: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6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Pluma com entranhamento/desentranhamento: Bougeault, 1985, </a:t>
            </a:r>
            <a:r>
              <a:rPr b="0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Mon. Wea. Rev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Tiedtke, 1989, </a:t>
            </a:r>
            <a:r>
              <a:rPr b="0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Mon. Wea. Rev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Gregory and Rowntree, 1990, </a:t>
            </a:r>
            <a:r>
              <a:rPr b="0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Mon. Wea . Rev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Kain and Fritsch, 1990, </a:t>
            </a:r>
            <a:r>
              <a:rPr b="0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J. Atmos. Sci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Donner , 1993, </a:t>
            </a:r>
            <a:r>
              <a:rPr b="0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J. Atmos. Sci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Bechtold et al 2001, </a:t>
            </a:r>
            <a:r>
              <a:rPr b="0" i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Quart. J. Roy. Met. Soc.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1071360" y="-71640"/>
            <a:ext cx="7481520" cy="83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de parametrizações de convecção profunda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Application>LibreOffice/5.1.6.2$Linux_X86_64 LibreOffice_project/10m0$Build-2</Application>
  <Words>1297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2015-09-29T01:21:01Z</dcterms:created>
  <dc:creator>claudio</dc:creator>
  <dc:description/>
  <dc:language>en-US</dc:language>
  <cp:lastModifiedBy>claudio</cp:lastModifiedBy>
  <dcterms:modified xsi:type="dcterms:W3CDTF">2015-10-21T17:21:34Z</dcterms:modified>
  <cp:revision>28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