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6" r:id="rId4"/>
    <p:sldId id="317" r:id="rId5"/>
    <p:sldId id="318" r:id="rId6"/>
    <p:sldId id="319" r:id="rId7"/>
    <p:sldId id="321" r:id="rId8"/>
    <p:sldId id="283" r:id="rId9"/>
    <p:sldId id="303" r:id="rId10"/>
    <p:sldId id="304" r:id="rId11"/>
    <p:sldId id="258" r:id="rId12"/>
    <p:sldId id="312" r:id="rId13"/>
    <p:sldId id="259" r:id="rId14"/>
    <p:sldId id="322" r:id="rId15"/>
    <p:sldId id="323" r:id="rId16"/>
    <p:sldId id="309" r:id="rId17"/>
    <p:sldId id="310" r:id="rId18"/>
    <p:sldId id="313" r:id="rId19"/>
    <p:sldId id="314" r:id="rId20"/>
    <p:sldId id="308" r:id="rId21"/>
    <p:sldId id="260" r:id="rId22"/>
    <p:sldId id="269" r:id="rId23"/>
    <p:sldId id="301" r:id="rId24"/>
    <p:sldId id="270" r:id="rId25"/>
    <p:sldId id="261" r:id="rId26"/>
    <p:sldId id="262" r:id="rId27"/>
    <p:sldId id="273" r:id="rId28"/>
    <p:sldId id="271" r:id="rId29"/>
    <p:sldId id="272" r:id="rId30"/>
    <p:sldId id="306" r:id="rId31"/>
    <p:sldId id="307" r:id="rId32"/>
    <p:sldId id="315" r:id="rId33"/>
    <p:sldId id="263" r:id="rId34"/>
    <p:sldId id="264" r:id="rId35"/>
    <p:sldId id="265" r:id="rId36"/>
    <p:sldId id="266" r:id="rId37"/>
    <p:sldId id="267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4" Type="http://schemas.openxmlformats.org/officeDocument/2006/relationships/tags" Target="../tags/tag338.xml"/><Relationship Id="rId83" Type="http://schemas.openxmlformats.org/officeDocument/2006/relationships/tags" Target="../tags/tag337.xml"/><Relationship Id="rId82" Type="http://schemas.openxmlformats.org/officeDocument/2006/relationships/tags" Target="../tags/tag336.xml"/><Relationship Id="rId81" Type="http://schemas.openxmlformats.org/officeDocument/2006/relationships/tags" Target="../tags/tag335.xml"/><Relationship Id="rId80" Type="http://schemas.openxmlformats.org/officeDocument/2006/relationships/tags" Target="../tags/tag334.xml"/><Relationship Id="rId8" Type="http://schemas.openxmlformats.org/officeDocument/2006/relationships/tags" Target="../tags/tag262.xml"/><Relationship Id="rId79" Type="http://schemas.openxmlformats.org/officeDocument/2006/relationships/tags" Target="../tags/tag333.xml"/><Relationship Id="rId78" Type="http://schemas.openxmlformats.org/officeDocument/2006/relationships/tags" Target="../tags/tag332.xml"/><Relationship Id="rId77" Type="http://schemas.openxmlformats.org/officeDocument/2006/relationships/tags" Target="../tags/tag331.xml"/><Relationship Id="rId76" Type="http://schemas.openxmlformats.org/officeDocument/2006/relationships/tags" Target="../tags/tag330.xml"/><Relationship Id="rId75" Type="http://schemas.openxmlformats.org/officeDocument/2006/relationships/tags" Target="../tags/tag329.xml"/><Relationship Id="rId74" Type="http://schemas.openxmlformats.org/officeDocument/2006/relationships/tags" Target="../tags/tag328.xml"/><Relationship Id="rId73" Type="http://schemas.openxmlformats.org/officeDocument/2006/relationships/tags" Target="../tags/tag327.xml"/><Relationship Id="rId72" Type="http://schemas.openxmlformats.org/officeDocument/2006/relationships/tags" Target="../tags/tag326.xml"/><Relationship Id="rId71" Type="http://schemas.openxmlformats.org/officeDocument/2006/relationships/tags" Target="../tags/tag325.xml"/><Relationship Id="rId70" Type="http://schemas.openxmlformats.org/officeDocument/2006/relationships/tags" Target="../tags/tag324.xml"/><Relationship Id="rId7" Type="http://schemas.openxmlformats.org/officeDocument/2006/relationships/tags" Target="../tags/tag261.xml"/><Relationship Id="rId69" Type="http://schemas.openxmlformats.org/officeDocument/2006/relationships/tags" Target="../tags/tag323.xml"/><Relationship Id="rId68" Type="http://schemas.openxmlformats.org/officeDocument/2006/relationships/tags" Target="../tags/tag322.xml"/><Relationship Id="rId67" Type="http://schemas.openxmlformats.org/officeDocument/2006/relationships/tags" Target="../tags/tag321.xml"/><Relationship Id="rId66" Type="http://schemas.openxmlformats.org/officeDocument/2006/relationships/tags" Target="../tags/tag320.xml"/><Relationship Id="rId65" Type="http://schemas.openxmlformats.org/officeDocument/2006/relationships/tags" Target="../tags/tag319.xml"/><Relationship Id="rId64" Type="http://schemas.openxmlformats.org/officeDocument/2006/relationships/tags" Target="../tags/tag318.xml"/><Relationship Id="rId63" Type="http://schemas.openxmlformats.org/officeDocument/2006/relationships/tags" Target="../tags/tag317.xml"/><Relationship Id="rId62" Type="http://schemas.openxmlformats.org/officeDocument/2006/relationships/tags" Target="../tags/tag316.xml"/><Relationship Id="rId61" Type="http://schemas.openxmlformats.org/officeDocument/2006/relationships/tags" Target="../tags/tag315.xml"/><Relationship Id="rId60" Type="http://schemas.openxmlformats.org/officeDocument/2006/relationships/tags" Target="../tags/tag314.xml"/><Relationship Id="rId6" Type="http://schemas.openxmlformats.org/officeDocument/2006/relationships/tags" Target="../tags/tag260.xml"/><Relationship Id="rId59" Type="http://schemas.openxmlformats.org/officeDocument/2006/relationships/tags" Target="../tags/tag313.xml"/><Relationship Id="rId58" Type="http://schemas.openxmlformats.org/officeDocument/2006/relationships/tags" Target="../tags/tag312.xml"/><Relationship Id="rId57" Type="http://schemas.openxmlformats.org/officeDocument/2006/relationships/tags" Target="../tags/tag311.xml"/><Relationship Id="rId56" Type="http://schemas.openxmlformats.org/officeDocument/2006/relationships/tags" Target="../tags/tag310.xml"/><Relationship Id="rId55" Type="http://schemas.openxmlformats.org/officeDocument/2006/relationships/tags" Target="../tags/tag309.xml"/><Relationship Id="rId54" Type="http://schemas.openxmlformats.org/officeDocument/2006/relationships/tags" Target="../tags/tag308.xml"/><Relationship Id="rId53" Type="http://schemas.openxmlformats.org/officeDocument/2006/relationships/tags" Target="../tags/tag307.xml"/><Relationship Id="rId52" Type="http://schemas.openxmlformats.org/officeDocument/2006/relationships/tags" Target="../tags/tag306.xml"/><Relationship Id="rId51" Type="http://schemas.openxmlformats.org/officeDocument/2006/relationships/tags" Target="../tags/tag305.xml"/><Relationship Id="rId50" Type="http://schemas.openxmlformats.org/officeDocument/2006/relationships/tags" Target="../tags/tag304.xml"/><Relationship Id="rId5" Type="http://schemas.openxmlformats.org/officeDocument/2006/relationships/tags" Target="../tags/tag259.xml"/><Relationship Id="rId49" Type="http://schemas.openxmlformats.org/officeDocument/2006/relationships/tags" Target="../tags/tag303.xml"/><Relationship Id="rId48" Type="http://schemas.openxmlformats.org/officeDocument/2006/relationships/tags" Target="../tags/tag302.xml"/><Relationship Id="rId47" Type="http://schemas.openxmlformats.org/officeDocument/2006/relationships/tags" Target="../tags/tag301.xml"/><Relationship Id="rId46" Type="http://schemas.openxmlformats.org/officeDocument/2006/relationships/tags" Target="../tags/tag300.xml"/><Relationship Id="rId45" Type="http://schemas.openxmlformats.org/officeDocument/2006/relationships/tags" Target="../tags/tag299.xml"/><Relationship Id="rId44" Type="http://schemas.openxmlformats.org/officeDocument/2006/relationships/tags" Target="../tags/tag298.xml"/><Relationship Id="rId43" Type="http://schemas.openxmlformats.org/officeDocument/2006/relationships/tags" Target="../tags/tag297.xml"/><Relationship Id="rId42" Type="http://schemas.openxmlformats.org/officeDocument/2006/relationships/tags" Target="../tags/tag296.xml"/><Relationship Id="rId41" Type="http://schemas.openxmlformats.org/officeDocument/2006/relationships/tags" Target="../tags/tag295.xml"/><Relationship Id="rId40" Type="http://schemas.openxmlformats.org/officeDocument/2006/relationships/tags" Target="../tags/tag294.xml"/><Relationship Id="rId4" Type="http://schemas.openxmlformats.org/officeDocument/2006/relationships/tags" Target="../tags/tag258.xml"/><Relationship Id="rId39" Type="http://schemas.openxmlformats.org/officeDocument/2006/relationships/tags" Target="../tags/tag293.xml"/><Relationship Id="rId38" Type="http://schemas.openxmlformats.org/officeDocument/2006/relationships/tags" Target="../tags/tag292.xml"/><Relationship Id="rId37" Type="http://schemas.openxmlformats.org/officeDocument/2006/relationships/tags" Target="../tags/tag291.xml"/><Relationship Id="rId36" Type="http://schemas.openxmlformats.org/officeDocument/2006/relationships/tags" Target="../tags/tag290.xml"/><Relationship Id="rId35" Type="http://schemas.openxmlformats.org/officeDocument/2006/relationships/tags" Target="../tags/tag289.xml"/><Relationship Id="rId34" Type="http://schemas.openxmlformats.org/officeDocument/2006/relationships/tags" Target="../tags/tag288.xml"/><Relationship Id="rId33" Type="http://schemas.openxmlformats.org/officeDocument/2006/relationships/tags" Target="../tags/tag287.xml"/><Relationship Id="rId32" Type="http://schemas.openxmlformats.org/officeDocument/2006/relationships/tags" Target="../tags/tag286.xml"/><Relationship Id="rId31" Type="http://schemas.openxmlformats.org/officeDocument/2006/relationships/tags" Target="../tags/tag285.xml"/><Relationship Id="rId30" Type="http://schemas.openxmlformats.org/officeDocument/2006/relationships/tags" Target="../tags/tag284.xml"/><Relationship Id="rId3" Type="http://schemas.openxmlformats.org/officeDocument/2006/relationships/tags" Target="../tags/tag257.xml"/><Relationship Id="rId29" Type="http://schemas.openxmlformats.org/officeDocument/2006/relationships/tags" Target="../tags/tag283.xml"/><Relationship Id="rId28" Type="http://schemas.openxmlformats.org/officeDocument/2006/relationships/tags" Target="../tags/tag282.xml"/><Relationship Id="rId27" Type="http://schemas.openxmlformats.org/officeDocument/2006/relationships/tags" Target="../tags/tag281.xml"/><Relationship Id="rId26" Type="http://schemas.openxmlformats.org/officeDocument/2006/relationships/tags" Target="../tags/tag280.xml"/><Relationship Id="rId25" Type="http://schemas.openxmlformats.org/officeDocument/2006/relationships/tags" Target="../tags/tag279.xml"/><Relationship Id="rId24" Type="http://schemas.openxmlformats.org/officeDocument/2006/relationships/tags" Target="../tags/tag278.xml"/><Relationship Id="rId23" Type="http://schemas.openxmlformats.org/officeDocument/2006/relationships/tags" Target="../tags/tag27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5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3" Type="http://schemas.openxmlformats.org/officeDocument/2006/relationships/tags" Target="../tags/tag219.xml"/><Relationship Id="rId92" Type="http://schemas.openxmlformats.org/officeDocument/2006/relationships/tags" Target="../tags/tag218.xml"/><Relationship Id="rId91" Type="http://schemas.openxmlformats.org/officeDocument/2006/relationships/tags" Target="../tags/tag217.xml"/><Relationship Id="rId90" Type="http://schemas.openxmlformats.org/officeDocument/2006/relationships/tags" Target="../tags/tag216.xml"/><Relationship Id="rId9" Type="http://schemas.openxmlformats.org/officeDocument/2006/relationships/tags" Target="../tags/tag135.xml"/><Relationship Id="rId89" Type="http://schemas.openxmlformats.org/officeDocument/2006/relationships/tags" Target="../tags/tag215.xml"/><Relationship Id="rId88" Type="http://schemas.openxmlformats.org/officeDocument/2006/relationships/tags" Target="../tags/tag214.xml"/><Relationship Id="rId87" Type="http://schemas.openxmlformats.org/officeDocument/2006/relationships/tags" Target="../tags/tag213.xml"/><Relationship Id="rId86" Type="http://schemas.openxmlformats.org/officeDocument/2006/relationships/tags" Target="../tags/tag212.xml"/><Relationship Id="rId85" Type="http://schemas.openxmlformats.org/officeDocument/2006/relationships/tags" Target="../tags/tag211.xml"/><Relationship Id="rId84" Type="http://schemas.openxmlformats.org/officeDocument/2006/relationships/tags" Target="../tags/tag210.xml"/><Relationship Id="rId83" Type="http://schemas.openxmlformats.org/officeDocument/2006/relationships/tags" Target="../tags/tag209.xml"/><Relationship Id="rId82" Type="http://schemas.openxmlformats.org/officeDocument/2006/relationships/tags" Target="../tags/tag208.xml"/><Relationship Id="rId81" Type="http://schemas.openxmlformats.org/officeDocument/2006/relationships/tags" Target="../tags/tag207.xml"/><Relationship Id="rId80" Type="http://schemas.openxmlformats.org/officeDocument/2006/relationships/tags" Target="../tags/tag206.xml"/><Relationship Id="rId8" Type="http://schemas.openxmlformats.org/officeDocument/2006/relationships/tags" Target="../tags/tag134.xml"/><Relationship Id="rId79" Type="http://schemas.openxmlformats.org/officeDocument/2006/relationships/tags" Target="../tags/tag205.xml"/><Relationship Id="rId78" Type="http://schemas.openxmlformats.org/officeDocument/2006/relationships/tags" Target="../tags/tag204.xml"/><Relationship Id="rId77" Type="http://schemas.openxmlformats.org/officeDocument/2006/relationships/tags" Target="../tags/tag203.xml"/><Relationship Id="rId76" Type="http://schemas.openxmlformats.org/officeDocument/2006/relationships/tags" Target="../tags/tag202.xml"/><Relationship Id="rId75" Type="http://schemas.openxmlformats.org/officeDocument/2006/relationships/tags" Target="../tags/tag201.xml"/><Relationship Id="rId74" Type="http://schemas.openxmlformats.org/officeDocument/2006/relationships/tags" Target="../tags/tag200.xml"/><Relationship Id="rId73" Type="http://schemas.openxmlformats.org/officeDocument/2006/relationships/tags" Target="../tags/tag199.xml"/><Relationship Id="rId72" Type="http://schemas.openxmlformats.org/officeDocument/2006/relationships/tags" Target="../tags/tag198.xml"/><Relationship Id="rId71" Type="http://schemas.openxmlformats.org/officeDocument/2006/relationships/tags" Target="../tags/tag197.xml"/><Relationship Id="rId70" Type="http://schemas.openxmlformats.org/officeDocument/2006/relationships/tags" Target="../tags/tag196.xml"/><Relationship Id="rId7" Type="http://schemas.openxmlformats.org/officeDocument/2006/relationships/tags" Target="../tags/tag133.xml"/><Relationship Id="rId69" Type="http://schemas.openxmlformats.org/officeDocument/2006/relationships/tags" Target="../tags/tag195.xml"/><Relationship Id="rId68" Type="http://schemas.openxmlformats.org/officeDocument/2006/relationships/tags" Target="../tags/tag194.xml"/><Relationship Id="rId67" Type="http://schemas.openxmlformats.org/officeDocument/2006/relationships/tags" Target="../tags/tag193.xml"/><Relationship Id="rId66" Type="http://schemas.openxmlformats.org/officeDocument/2006/relationships/tags" Target="../tags/tag192.xml"/><Relationship Id="rId65" Type="http://schemas.openxmlformats.org/officeDocument/2006/relationships/tags" Target="../tags/tag191.xml"/><Relationship Id="rId64" Type="http://schemas.openxmlformats.org/officeDocument/2006/relationships/tags" Target="../tags/tag190.xml"/><Relationship Id="rId63" Type="http://schemas.openxmlformats.org/officeDocument/2006/relationships/tags" Target="../tags/tag189.xml"/><Relationship Id="rId62" Type="http://schemas.openxmlformats.org/officeDocument/2006/relationships/tags" Target="../tags/tag188.xml"/><Relationship Id="rId61" Type="http://schemas.openxmlformats.org/officeDocument/2006/relationships/tags" Target="../tags/tag187.xml"/><Relationship Id="rId60" Type="http://schemas.openxmlformats.org/officeDocument/2006/relationships/tags" Target="../tags/tag186.xml"/><Relationship Id="rId6" Type="http://schemas.openxmlformats.org/officeDocument/2006/relationships/tags" Target="../tags/tag132.xml"/><Relationship Id="rId59" Type="http://schemas.openxmlformats.org/officeDocument/2006/relationships/tags" Target="../tags/tag185.xml"/><Relationship Id="rId58" Type="http://schemas.openxmlformats.org/officeDocument/2006/relationships/tags" Target="../tags/tag184.xml"/><Relationship Id="rId57" Type="http://schemas.openxmlformats.org/officeDocument/2006/relationships/tags" Target="../tags/tag183.xml"/><Relationship Id="rId56" Type="http://schemas.openxmlformats.org/officeDocument/2006/relationships/tags" Target="../tags/tag182.xml"/><Relationship Id="rId55" Type="http://schemas.openxmlformats.org/officeDocument/2006/relationships/tags" Target="../tags/tag181.xml"/><Relationship Id="rId54" Type="http://schemas.openxmlformats.org/officeDocument/2006/relationships/tags" Target="../tags/tag180.xml"/><Relationship Id="rId53" Type="http://schemas.openxmlformats.org/officeDocument/2006/relationships/tags" Target="../tags/tag179.xml"/><Relationship Id="rId52" Type="http://schemas.openxmlformats.org/officeDocument/2006/relationships/tags" Target="../tags/tag178.xml"/><Relationship Id="rId51" Type="http://schemas.openxmlformats.org/officeDocument/2006/relationships/tags" Target="../tags/tag177.xml"/><Relationship Id="rId50" Type="http://schemas.openxmlformats.org/officeDocument/2006/relationships/tags" Target="../tags/tag176.xml"/><Relationship Id="rId5" Type="http://schemas.openxmlformats.org/officeDocument/2006/relationships/tags" Target="../tags/tag131.xml"/><Relationship Id="rId49" Type="http://schemas.openxmlformats.org/officeDocument/2006/relationships/tags" Target="../tags/tag175.xml"/><Relationship Id="rId48" Type="http://schemas.openxmlformats.org/officeDocument/2006/relationships/tags" Target="../tags/tag174.xml"/><Relationship Id="rId47" Type="http://schemas.openxmlformats.org/officeDocument/2006/relationships/tags" Target="../tags/tag173.xml"/><Relationship Id="rId46" Type="http://schemas.openxmlformats.org/officeDocument/2006/relationships/tags" Target="../tags/tag172.xml"/><Relationship Id="rId45" Type="http://schemas.openxmlformats.org/officeDocument/2006/relationships/tags" Target="../tags/tag171.xml"/><Relationship Id="rId44" Type="http://schemas.openxmlformats.org/officeDocument/2006/relationships/tags" Target="../tags/tag170.xml"/><Relationship Id="rId43" Type="http://schemas.openxmlformats.org/officeDocument/2006/relationships/tags" Target="../tags/tag169.xml"/><Relationship Id="rId42" Type="http://schemas.openxmlformats.org/officeDocument/2006/relationships/tags" Target="../tags/tag168.xml"/><Relationship Id="rId41" Type="http://schemas.openxmlformats.org/officeDocument/2006/relationships/tags" Target="../tags/tag167.xml"/><Relationship Id="rId40" Type="http://schemas.openxmlformats.org/officeDocument/2006/relationships/tags" Target="../tags/tag166.xml"/><Relationship Id="rId4" Type="http://schemas.openxmlformats.org/officeDocument/2006/relationships/tags" Target="../tags/tag130.xml"/><Relationship Id="rId39" Type="http://schemas.openxmlformats.org/officeDocument/2006/relationships/tags" Target="../tags/tag165.xml"/><Relationship Id="rId38" Type="http://schemas.openxmlformats.org/officeDocument/2006/relationships/tags" Target="../tags/tag164.xml"/><Relationship Id="rId37" Type="http://schemas.openxmlformats.org/officeDocument/2006/relationships/tags" Target="../tags/tag163.xml"/><Relationship Id="rId36" Type="http://schemas.openxmlformats.org/officeDocument/2006/relationships/tags" Target="../tags/tag162.xml"/><Relationship Id="rId35" Type="http://schemas.openxmlformats.org/officeDocument/2006/relationships/tags" Target="../tags/tag161.xml"/><Relationship Id="rId34" Type="http://schemas.openxmlformats.org/officeDocument/2006/relationships/tags" Target="../tags/tag160.xml"/><Relationship Id="rId33" Type="http://schemas.openxmlformats.org/officeDocument/2006/relationships/tags" Target="../tags/tag159.xml"/><Relationship Id="rId32" Type="http://schemas.openxmlformats.org/officeDocument/2006/relationships/tags" Target="../tags/tag158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tags" Target="../tags/tag129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6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0" name="矩形 59"/>
          <p:cNvSpPr/>
          <p:nvPr>
            <p:custDataLst>
              <p:tags r:id="rId45"/>
            </p:custDataLst>
          </p:nvPr>
        </p:nvSpPr>
        <p:spPr>
          <a:xfrm>
            <a:off x="3691255" y="3792855"/>
            <a:ext cx="4671695" cy="510540"/>
          </a:xfrm>
          <a:prstGeom prst="rect">
            <a:avLst/>
          </a:prstGeom>
          <a:noFill/>
          <a:ln w="635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>
            <p:custDataLst>
              <p:tags r:id="rId46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63" name="任意多边形 122"/>
            <p:cNvSpPr/>
            <p:nvPr>
              <p:custDataLst>
                <p:tags r:id="rId47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21"/>
            <p:cNvSpPr/>
            <p:nvPr>
              <p:custDataLst>
                <p:tags r:id="rId48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20"/>
            <p:cNvSpPr/>
            <p:nvPr>
              <p:custDataLst>
                <p:tags r:id="rId49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19"/>
            <p:cNvSpPr/>
            <p:nvPr>
              <p:custDataLst>
                <p:tags r:id="rId50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18"/>
            <p:cNvSpPr/>
            <p:nvPr>
              <p:custDataLst>
                <p:tags r:id="rId51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17"/>
            <p:cNvSpPr/>
            <p:nvPr>
              <p:custDataLst>
                <p:tags r:id="rId52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16"/>
            <p:cNvSpPr/>
            <p:nvPr>
              <p:custDataLst>
                <p:tags r:id="rId53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15"/>
            <p:cNvSpPr/>
            <p:nvPr>
              <p:custDataLst>
                <p:tags r:id="rId54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4"/>
            <p:cNvSpPr/>
            <p:nvPr>
              <p:custDataLst>
                <p:tags r:id="rId55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3"/>
            <p:cNvSpPr/>
            <p:nvPr>
              <p:custDataLst>
                <p:tags r:id="rId56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2"/>
            <p:cNvSpPr/>
            <p:nvPr>
              <p:custDataLst>
                <p:tags r:id="rId57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1"/>
            <p:cNvSpPr/>
            <p:nvPr>
              <p:custDataLst>
                <p:tags r:id="rId58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0"/>
            <p:cNvSpPr/>
            <p:nvPr>
              <p:custDataLst>
                <p:tags r:id="rId59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09"/>
            <p:cNvSpPr/>
            <p:nvPr>
              <p:custDataLst>
                <p:tags r:id="rId60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08"/>
            <p:cNvSpPr/>
            <p:nvPr>
              <p:custDataLst>
                <p:tags r:id="rId61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07"/>
            <p:cNvSpPr/>
            <p:nvPr>
              <p:custDataLst>
                <p:tags r:id="rId62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06"/>
            <p:cNvSpPr/>
            <p:nvPr>
              <p:custDataLst>
                <p:tags r:id="rId63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/>
          <p:cNvGrpSpPr/>
          <p:nvPr>
            <p:custDataLst>
              <p:tags r:id="rId64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81" name="任意多边形 122"/>
            <p:cNvSpPr/>
            <p:nvPr>
              <p:custDataLst>
                <p:tags r:id="rId65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21"/>
            <p:cNvSpPr/>
            <p:nvPr>
              <p:custDataLst>
                <p:tags r:id="rId66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20"/>
            <p:cNvSpPr/>
            <p:nvPr>
              <p:custDataLst>
                <p:tags r:id="rId67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19"/>
            <p:cNvSpPr/>
            <p:nvPr>
              <p:custDataLst>
                <p:tags r:id="rId68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18"/>
            <p:cNvSpPr/>
            <p:nvPr>
              <p:custDataLst>
                <p:tags r:id="rId69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17"/>
            <p:cNvSpPr/>
            <p:nvPr>
              <p:custDataLst>
                <p:tags r:id="rId70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任意多边形 116"/>
            <p:cNvSpPr/>
            <p:nvPr>
              <p:custDataLst>
                <p:tags r:id="rId71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任意多边形 115"/>
            <p:cNvSpPr/>
            <p:nvPr>
              <p:custDataLst>
                <p:tags r:id="rId72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任意多边形 114"/>
            <p:cNvSpPr/>
            <p:nvPr>
              <p:custDataLst>
                <p:tags r:id="rId73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任意多边形 113"/>
            <p:cNvSpPr/>
            <p:nvPr>
              <p:custDataLst>
                <p:tags r:id="rId74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任意多边形 112"/>
            <p:cNvSpPr/>
            <p:nvPr>
              <p:custDataLst>
                <p:tags r:id="rId75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任意多边形 111"/>
            <p:cNvSpPr/>
            <p:nvPr>
              <p:custDataLst>
                <p:tags r:id="rId76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任意多边形 110"/>
            <p:cNvSpPr/>
            <p:nvPr>
              <p:custDataLst>
                <p:tags r:id="rId77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任意多边形 109"/>
            <p:cNvSpPr/>
            <p:nvPr>
              <p:custDataLst>
                <p:tags r:id="rId78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任意多边形 108"/>
            <p:cNvSpPr/>
            <p:nvPr>
              <p:custDataLst>
                <p:tags r:id="rId79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任意多边形 107"/>
            <p:cNvSpPr/>
            <p:nvPr>
              <p:custDataLst>
                <p:tags r:id="rId80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任意多边形 106"/>
            <p:cNvSpPr/>
            <p:nvPr>
              <p:custDataLst>
                <p:tags r:id="rId81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8" name="组合 97"/>
          <p:cNvGrpSpPr/>
          <p:nvPr>
            <p:custDataLst>
              <p:tags r:id="rId82"/>
            </p:custDataLst>
          </p:nvPr>
        </p:nvGrpSpPr>
        <p:grpSpPr>
          <a:xfrm flipV="1">
            <a:off x="4846073" y="1206906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99" name="直接连接符 98"/>
            <p:cNvCxnSpPr/>
            <p:nvPr>
              <p:custDataLst>
                <p:tags r:id="rId83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84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85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>
            <p:custDataLst>
              <p:tags r:id="rId86"/>
            </p:custDataLst>
          </p:nvPr>
        </p:nvGrpSpPr>
        <p:grpSpPr>
          <a:xfrm>
            <a:off x="4846073" y="5229700"/>
            <a:ext cx="2499854" cy="644021"/>
            <a:chOff x="4846073" y="4936838"/>
            <a:chExt cx="2499854" cy="644021"/>
          </a:xfrm>
        </p:grpSpPr>
        <p:cxnSp>
          <p:nvCxnSpPr>
            <p:cNvPr id="102" name="直接连接符 101"/>
            <p:cNvCxnSpPr/>
            <p:nvPr>
              <p:custDataLst>
                <p:tags r:id="rId87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88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89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0"/>
            </p:custDataLst>
          </p:nvPr>
        </p:nvSpPr>
        <p:spPr>
          <a:xfrm>
            <a:off x="2331537" y="2195875"/>
            <a:ext cx="7528927" cy="1515717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7200" spc="6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1"/>
            </p:custDataLst>
          </p:nvPr>
        </p:nvSpPr>
        <p:spPr>
          <a:xfrm>
            <a:off x="3691255" y="3806825"/>
            <a:ext cx="4671695" cy="482600"/>
          </a:xfrm>
        </p:spPr>
        <p:txBody>
          <a:bodyPr lIns="90000" tIns="46800" rIns="90000" bIns="46800" anchor="ctr">
            <a:normAutofit/>
          </a:bodyPr>
          <a:lstStyle>
            <a:lvl1pPr marL="0" indent="0" algn="dist">
              <a:buNone/>
              <a:defRPr sz="20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3888" y="980082"/>
            <a:ext cx="10944225" cy="48978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/>
          <p:nvPr>
            <p:custDataLst>
              <p:tags r:id="rId2"/>
            </p:custDataLst>
          </p:nvPr>
        </p:nvSpPr>
        <p:spPr bwMode="auto">
          <a:xfrm flipH="1">
            <a:off x="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H="1">
            <a:off x="9758362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>
            <p:custDataLst>
              <p:tags r:id="rId5"/>
            </p:custDataLst>
          </p:nvPr>
        </p:nvSpPr>
        <p:spPr bwMode="auto">
          <a:xfrm>
            <a:off x="0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  <a:solidFill>
            <a:schemeClr val="accent4"/>
          </a:solidFill>
        </p:grpSpPr>
        <p:sp>
          <p:nvSpPr>
            <p:cNvPr id="14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2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9" name="组合 48"/>
          <p:cNvGrpSpPr/>
          <p:nvPr>
            <p:custDataLst>
              <p:tags r:id="rId45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50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7" name="组合 66"/>
          <p:cNvGrpSpPr/>
          <p:nvPr>
            <p:custDataLst>
              <p:tags r:id="rId63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68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1"/>
            </p:custDataLst>
          </p:nvPr>
        </p:nvSpPr>
        <p:spPr>
          <a:xfrm>
            <a:off x="2693212" y="2052491"/>
            <a:ext cx="6805576" cy="2016125"/>
          </a:xfrm>
        </p:spPr>
        <p:txBody>
          <a:bodyPr anchor="ctr">
            <a:normAutofit/>
          </a:bodyPr>
          <a:lstStyle>
            <a:lvl1pPr algn="ctr">
              <a:defRPr sz="96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589FA83-3AA4-4AB1-AE99-861D1E52A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 rot="10800000">
            <a:off x="0" y="0"/>
            <a:ext cx="1143000" cy="1392271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 rot="10800000">
            <a:off x="11217902" y="5994400"/>
            <a:ext cx="974098" cy="863600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5821680"/>
            <a:ext cx="881131" cy="1036320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11298538" y="0"/>
            <a:ext cx="893461" cy="716280"/>
            <a:chOff x="9044119" y="-15877"/>
            <a:chExt cx="2624337" cy="2103905"/>
          </a:xfrm>
        </p:grpSpPr>
        <p:sp>
          <p:nvSpPr>
            <p:cNvPr id="11" name="任意多边形 122"/>
            <p:cNvSpPr/>
            <p:nvPr>
              <p:custDataLst>
                <p:tags r:id="rId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 121"/>
            <p:cNvSpPr/>
            <p:nvPr>
              <p:custDataLst>
                <p:tags r:id="rId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 120"/>
            <p:cNvSpPr/>
            <p:nvPr>
              <p:custDataLst>
                <p:tags r:id="rId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 119"/>
            <p:cNvSpPr/>
            <p:nvPr>
              <p:custDataLst>
                <p:tags r:id="rId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18"/>
            <p:cNvSpPr/>
            <p:nvPr>
              <p:custDataLst>
                <p:tags r:id="rId1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17"/>
            <p:cNvSpPr/>
            <p:nvPr>
              <p:custDataLst>
                <p:tags r:id="rId1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6"/>
            <p:cNvSpPr/>
            <p:nvPr>
              <p:custDataLst>
                <p:tags r:id="rId1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5"/>
            <p:cNvSpPr/>
            <p:nvPr>
              <p:custDataLst>
                <p:tags r:id="rId1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4"/>
            <p:cNvSpPr/>
            <p:nvPr>
              <p:custDataLst>
                <p:tags r:id="rId1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3"/>
            <p:cNvSpPr/>
            <p:nvPr>
              <p:custDataLst>
                <p:tags r:id="rId1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2"/>
            <p:cNvSpPr/>
            <p:nvPr>
              <p:custDataLst>
                <p:tags r:id="rId1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1"/>
            <p:cNvSpPr/>
            <p:nvPr>
              <p:custDataLst>
                <p:tags r:id="rId1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0"/>
            <p:cNvSpPr/>
            <p:nvPr>
              <p:custDataLst>
                <p:tags r:id="rId1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09"/>
            <p:cNvSpPr/>
            <p:nvPr>
              <p:custDataLst>
                <p:tags r:id="rId1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08"/>
            <p:cNvSpPr/>
            <p:nvPr>
              <p:custDataLst>
                <p:tags r:id="rId2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07"/>
            <p:cNvSpPr/>
            <p:nvPr>
              <p:custDataLst>
                <p:tags r:id="rId2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6"/>
            <p:cNvSpPr/>
            <p:nvPr>
              <p:custDataLst>
                <p:tags r:id="rId2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>
            <p:custDataLst>
              <p:tags r:id="rId26"/>
            </p:custDataLst>
          </p:nvPr>
        </p:nvGrpSpPr>
        <p:grpSpPr>
          <a:xfrm rot="15253305" flipV="1">
            <a:off x="-67126" y="926797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29" name="直接连接符 28"/>
            <p:cNvCxnSpPr/>
            <p:nvPr>
              <p:custDataLst>
                <p:tags r:id="rId27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8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9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30"/>
            </p:custDataLst>
          </p:nvPr>
        </p:nvGrpSpPr>
        <p:grpSpPr>
          <a:xfrm rot="6590921" flipV="1">
            <a:off x="11439861" y="5989771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33" name="直接连接符 32"/>
            <p:cNvCxnSpPr/>
            <p:nvPr>
              <p:custDataLst>
                <p:tags r:id="rId31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2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3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5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853588" y="-5639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3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/>
          <p:cNvGrpSpPr/>
          <p:nvPr>
            <p:custDataLst>
              <p:tags r:id="rId45"/>
            </p:custDataLst>
          </p:nvPr>
        </p:nvGrpSpPr>
        <p:grpSpPr>
          <a:xfrm>
            <a:off x="9044119" y="-5603"/>
            <a:ext cx="2624337" cy="2103905"/>
            <a:chOff x="9044119" y="-15877"/>
            <a:chExt cx="2624337" cy="2103905"/>
          </a:xfrm>
        </p:grpSpPr>
        <p:sp>
          <p:nvSpPr>
            <p:cNvPr id="52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/>
          <p:cNvGrpSpPr/>
          <p:nvPr>
            <p:custDataLst>
              <p:tags r:id="rId63"/>
            </p:custDataLst>
          </p:nvPr>
        </p:nvGrpSpPr>
        <p:grpSpPr>
          <a:xfrm>
            <a:off x="3948556" y="-5638"/>
            <a:ext cx="842959" cy="675792"/>
            <a:chOff x="3948556" y="-15912"/>
            <a:chExt cx="842959" cy="675792"/>
          </a:xfrm>
        </p:grpSpPr>
        <p:sp>
          <p:nvSpPr>
            <p:cNvPr id="70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7" name="组合 86"/>
          <p:cNvGrpSpPr/>
          <p:nvPr>
            <p:custDataLst>
              <p:tags r:id="rId81"/>
            </p:custDataLst>
          </p:nvPr>
        </p:nvGrpSpPr>
        <p:grpSpPr>
          <a:xfrm rot="5400000" flipV="1">
            <a:off x="8242798" y="3217339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88" name="直接连接符 87"/>
            <p:cNvCxnSpPr/>
            <p:nvPr>
              <p:custDataLst>
                <p:tags r:id="rId82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83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84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>
            <p:custDataLst>
              <p:tags r:id="rId85"/>
            </p:custDataLst>
          </p:nvPr>
        </p:nvGrpSpPr>
        <p:grpSpPr>
          <a:xfrm rot="5400000">
            <a:off x="1559700" y="3106989"/>
            <a:ext cx="2499854" cy="644021"/>
            <a:chOff x="4846073" y="4936838"/>
            <a:chExt cx="2499854" cy="644021"/>
          </a:xfrm>
        </p:grpSpPr>
        <p:cxnSp>
          <p:nvCxnSpPr>
            <p:cNvPr id="92" name="直接连接符 91"/>
            <p:cNvCxnSpPr/>
            <p:nvPr>
              <p:custDataLst>
                <p:tags r:id="rId86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87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88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9"/>
            </p:custDataLst>
          </p:nvPr>
        </p:nvSpPr>
        <p:spPr>
          <a:xfrm>
            <a:off x="3376054" y="2898183"/>
            <a:ext cx="5439892" cy="1061634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0"/>
            </p:custDataLst>
          </p:nvPr>
        </p:nvSpPr>
        <p:spPr>
          <a:xfrm>
            <a:off x="3376054" y="4047036"/>
            <a:ext cx="5439892" cy="862218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1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2389BDA-CB19-408D-87C9-523E8B292D6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6" cy="863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3888" y="1414800"/>
            <a:ext cx="5400000" cy="4896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68114" y="1414800"/>
            <a:ext cx="5400000" cy="489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8" y="406800"/>
            <a:ext cx="10944225" cy="864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3887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66800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66800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299DC12-85E7-4662-9733-FA0D798FE176}" type="slidenum">
              <a:rPr lang="zh-CN" altLang="en-US"/>
            </a:fld>
            <a:endParaRPr lang="zh-CN" altLang="en-US"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5" cy="863601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22800" y="1412875"/>
            <a:ext cx="6913236" cy="489593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7680960" y="1414800"/>
            <a:ext cx="3887971" cy="4895937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99688" y="406800"/>
            <a:ext cx="1368424" cy="5903913"/>
          </a:xfrm>
        </p:spPr>
        <p:txBody>
          <a:bodyPr vert="eaVert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3887" y="406800"/>
            <a:ext cx="9432926" cy="590391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3888" y="407239"/>
            <a:ext cx="10944225" cy="864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3888" y="1414800"/>
            <a:ext cx="10944225" cy="489585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54680" y="2209800"/>
            <a:ext cx="8046085" cy="1515745"/>
          </a:xfrm>
        </p:spPr>
        <p:txBody>
          <a:bodyPr>
            <a:normAutofit fontScale="90000"/>
          </a:bodyPr>
          <a:p>
            <a:r>
              <a:rPr lang="en-US" altLang="zh-CN"/>
              <a:t>ReactNative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2372360"/>
            <a:ext cx="1721485" cy="13531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Node 8 +</a:t>
            </a:r>
            <a:endParaRPr lang="zh-CN" altLang="en-US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Xcode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Android Studio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Atom</a:t>
            </a:r>
            <a:r>
              <a:rPr lang="zh-CN" altLang="en-US" sz="2400"/>
              <a:t>（或其他文本编辑工具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3095" y="1641475"/>
            <a:ext cx="1892300" cy="154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80" y="1565275"/>
            <a:ext cx="17653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80" y="3682365"/>
            <a:ext cx="1638300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 Native</a:t>
            </a:r>
            <a:r>
              <a:rPr lang="zh-CN" altLang="en-US"/>
              <a:t>相关资料网站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英文</a:t>
            </a:r>
            <a:r>
              <a:rPr lang="zh-CN" altLang="en-US" sz="2800"/>
              <a:t>官网：</a:t>
            </a:r>
            <a:r>
              <a:rPr lang="zh-CN" altLang="en-US" sz="2800"/>
              <a:t>https://facebook.github.io/react-native/</a:t>
            </a:r>
            <a:endParaRPr lang="zh-CN" altLang="en-US" sz="2800"/>
          </a:p>
          <a:p>
            <a:r>
              <a:rPr lang="zh-CN" altLang="en-US" sz="2800"/>
              <a:t>中文网站：https://reactnative.cn/</a:t>
            </a:r>
            <a:endParaRPr lang="zh-CN" altLang="en-US" sz="2800"/>
          </a:p>
          <a:p>
            <a:r>
              <a:rPr lang="zh-CN" altLang="en-US" sz="2800"/>
              <a:t>开源平台</a:t>
            </a:r>
            <a:r>
              <a:rPr lang="en-US" altLang="zh-CN" sz="2800"/>
              <a:t>GitHub</a:t>
            </a:r>
            <a:r>
              <a:rPr lang="zh-CN" altLang="en-US" sz="2800"/>
              <a:t>：https://github.com/</a:t>
            </a:r>
            <a:endParaRPr lang="zh-CN" altLang="en-US" sz="2800"/>
          </a:p>
          <a:p>
            <a:r>
              <a:rPr lang="zh-CN" altLang="en-US" sz="2800"/>
              <a:t>对象数组操作库</a:t>
            </a:r>
            <a:r>
              <a:rPr lang="en-US" sz="2800"/>
              <a:t>Lodash</a:t>
            </a:r>
            <a:r>
              <a:rPr lang="zh-CN" altLang="en-US" sz="2800"/>
              <a:t>：https://lodash.com/</a:t>
            </a:r>
            <a:endParaRPr lang="zh-CN" altLang="en-US" sz="2800"/>
          </a:p>
          <a:p>
            <a:r>
              <a:rPr lang="zh-CN" altLang="en-US" sz="2800"/>
              <a:t>日期时间库</a:t>
            </a:r>
            <a:r>
              <a:rPr lang="en-US" altLang="zh-CN" sz="2800"/>
              <a:t>Moment</a:t>
            </a:r>
            <a:r>
              <a:rPr lang="zh-CN" altLang="en-US" sz="2800"/>
              <a:t>：http://momentjs.cn/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安装脚手架</a:t>
            </a:r>
            <a:endParaRPr lang="zh-CN" altLang="en-US" sz="2800"/>
          </a:p>
          <a:p>
            <a:pPr lvl="1"/>
            <a:r>
              <a:rPr lang="zh-CN" altLang="en-US" sz="2800"/>
              <a:t>npm install -g react-native-cli</a:t>
            </a:r>
            <a:endParaRPr lang="zh-CN" altLang="en-US" sz="2800"/>
          </a:p>
          <a:p>
            <a:pPr lvl="1"/>
            <a:endParaRPr lang="zh-CN" altLang="en-US" sz="2800"/>
          </a:p>
          <a:p>
            <a:pPr lvl="0"/>
            <a:r>
              <a:rPr lang="zh-CN" altLang="en-US" sz="2800"/>
              <a:t>创建项目</a:t>
            </a:r>
            <a:endParaRPr lang="zh-CN" altLang="en-US" sz="2800"/>
          </a:p>
          <a:p>
            <a:pPr lvl="1"/>
            <a:r>
              <a:rPr lang="zh-CN" altLang="en-US" sz="2800"/>
              <a:t>react-native init </a:t>
            </a:r>
            <a:r>
              <a:rPr lang="en-US" altLang="zh-CN" sz="2800">
                <a:solidFill>
                  <a:srgbClr val="FF0000"/>
                </a:solidFill>
              </a:rPr>
              <a:t>linkgap</a:t>
            </a:r>
            <a:endParaRPr lang="en-US" altLang="zh-CN" sz="2800">
              <a:solidFill>
                <a:srgbClr val="FF0000"/>
              </a:solidFill>
            </a:endParaRPr>
          </a:p>
          <a:p>
            <a:pPr lvl="1"/>
            <a:endParaRPr lang="en-US" altLang="zh-CN" sz="2800">
              <a:solidFill>
                <a:srgbClr val="FF0000"/>
              </a:solidFill>
            </a:endParaRPr>
          </a:p>
          <a:p>
            <a:pPr lvl="0"/>
            <a:r>
              <a:rPr lang="zh-CN" altLang="en-US" sz="2800">
                <a:solidFill>
                  <a:schemeClr val="tx1"/>
                </a:solidFill>
              </a:rPr>
              <a:t>更多资料：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https://reactnative.cn/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NodeJS</a:t>
            </a:r>
            <a:r>
              <a:rPr lang="zh-CN" altLang="en-US"/>
              <a:t>项目特点（ </a:t>
            </a:r>
            <a:r>
              <a:rPr lang="en-US" altLang="zh-CN"/>
              <a:t>1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目录下包含</a:t>
            </a:r>
            <a:r>
              <a:rPr lang="en-US" altLang="zh-CN" sz="2800"/>
              <a:t>package.json</a:t>
            </a:r>
            <a:endParaRPr lang="en-US" altLang="zh-CN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0655" y="645160"/>
            <a:ext cx="6219190" cy="5214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NodeJS</a:t>
            </a:r>
            <a:r>
              <a:rPr lang="zh-CN" altLang="en-US">
                <a:sym typeface="+mn-ea"/>
              </a:rPr>
              <a:t>项目特点（ 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install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</a:t>
            </a:r>
            <a:r>
              <a:rPr lang="zh-CN" altLang="en-US" sz="2800">
                <a:sym typeface="+mn-ea"/>
              </a:rPr>
              <a:t>安装依赖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install lodash --save </a:t>
            </a:r>
            <a:r>
              <a:rPr lang="zh-CN" altLang="en-US" sz="2800">
                <a:sym typeface="+mn-ea"/>
              </a:rPr>
              <a:t>或 </a:t>
            </a:r>
            <a:r>
              <a:rPr lang="en-US" altLang="zh-CN" sz="2800">
                <a:sym typeface="+mn-ea"/>
              </a:rPr>
              <a:t>yarn add lodash </a:t>
            </a:r>
            <a:r>
              <a:rPr lang="zh-CN" altLang="en-US" sz="2800">
                <a:sym typeface="+mn-ea"/>
              </a:rPr>
              <a:t>增加依赖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start publish-dev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 </a:t>
            </a:r>
            <a:r>
              <a:rPr lang="en-US" altLang="zh-CN" sz="2800">
                <a:sym typeface="+mn-ea"/>
              </a:rPr>
              <a:t>publish-dev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 start </a:t>
            </a:r>
            <a:r>
              <a:rPr lang="en-US" altLang="zh-CN" sz="2800">
                <a:sym typeface="+mn-ea"/>
              </a:rPr>
              <a:t>publish-dev </a:t>
            </a:r>
            <a:r>
              <a:rPr lang="zh-CN" altLang="en-US" sz="2800">
                <a:sym typeface="+mn-ea"/>
              </a:rPr>
              <a:t>执行</a:t>
            </a:r>
            <a:r>
              <a:rPr lang="en-US" altLang="zh-CN" sz="2800">
                <a:sym typeface="+mn-ea"/>
              </a:rPr>
              <a:t>package.json</a:t>
            </a:r>
            <a:r>
              <a:rPr lang="zh-CN" altLang="en-US" sz="2800">
                <a:sym typeface="+mn-ea"/>
              </a:rPr>
              <a:t>中的命令（执行scripts节点下的</a:t>
            </a:r>
            <a:r>
              <a:rPr lang="en-US" altLang="zh-CN" sz="2800">
                <a:sym typeface="+mn-ea"/>
              </a:rPr>
              <a:t>publish-dev</a:t>
            </a:r>
            <a:r>
              <a:rPr lang="zh-CN" altLang="en-US" sz="2800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android</a:t>
            </a:r>
            <a:r>
              <a:rPr lang="zh-CN" altLang="en-US" sz="2800"/>
              <a:t>，可以使用</a:t>
            </a:r>
            <a:r>
              <a:rPr lang="en-US" altLang="zh-CN" sz="2800"/>
              <a:t>Android Studio </a:t>
            </a:r>
            <a:r>
              <a:rPr lang="zh-CN" altLang="en-US" sz="2800"/>
              <a:t>打开</a:t>
            </a:r>
            <a:endParaRPr lang="zh-CN" altLang="en-US" sz="2800"/>
          </a:p>
          <a:p>
            <a:r>
              <a:rPr lang="en-US" altLang="zh-CN" sz="2800"/>
              <a:t>ios</a:t>
            </a:r>
            <a:r>
              <a:rPr lang="zh-CN" altLang="en-US" sz="2800"/>
              <a:t>，可以使用</a:t>
            </a:r>
            <a:r>
              <a:rPr lang="en-US" altLang="zh-CN" sz="2800"/>
              <a:t>Xcode</a:t>
            </a:r>
            <a:r>
              <a:rPr lang="zh-CN" altLang="en-US" sz="2800"/>
              <a:t>打开该目录下的</a:t>
            </a:r>
            <a:r>
              <a:rPr lang="en-US" altLang="zh-CN" sz="2800"/>
              <a:t>xcodeproj</a:t>
            </a:r>
            <a:r>
              <a:rPr lang="zh-CN" altLang="en-US" sz="2800"/>
              <a:t>文件</a:t>
            </a:r>
            <a:endParaRPr lang="en-US" altLang="zh-CN" sz="2800"/>
          </a:p>
          <a:p>
            <a:r>
              <a:rPr lang="en-US" altLang="zh-CN" sz="2800"/>
              <a:t>index.js</a:t>
            </a:r>
            <a:r>
              <a:rPr lang="zh-CN" altLang="en-US" sz="2800"/>
              <a:t>，</a:t>
            </a:r>
            <a:r>
              <a:rPr lang="en-US" altLang="zh-CN" sz="2800"/>
              <a:t>React Native</a:t>
            </a:r>
            <a:r>
              <a:rPr lang="zh-CN" altLang="en-US" sz="2800"/>
              <a:t>应用的入口</a:t>
            </a:r>
            <a:endParaRPr lang="zh-CN" altLang="en-US" sz="2800"/>
          </a:p>
          <a:p>
            <a:r>
              <a:rPr lang="en-US" altLang="zh-CN" sz="2800"/>
              <a:t>App.js</a:t>
            </a:r>
            <a:r>
              <a:rPr lang="zh-CN" altLang="en-US" sz="2800"/>
              <a:t>，应用的</a:t>
            </a:r>
            <a:r>
              <a:rPr lang="zh-CN" altLang="en-US" sz="2800"/>
              <a:t>第一个页面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8720" y="226060"/>
            <a:ext cx="3239770" cy="6405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App.js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View</a:t>
            </a:r>
            <a:endParaRPr lang="en-US" altLang="zh-CN"/>
          </a:p>
          <a:p>
            <a:pPr lvl="1"/>
            <a:r>
              <a:rPr lang="zh-CN" altLang="en-US"/>
              <a:t>类似</a:t>
            </a:r>
            <a:r>
              <a:rPr lang="en-US" altLang="zh-CN"/>
              <a:t>div</a:t>
            </a:r>
            <a:endParaRPr lang="en-US" altLang="zh-CN"/>
          </a:p>
          <a:p>
            <a:r>
              <a:rPr lang="en-US" altLang="zh-CN"/>
              <a:t>Text</a:t>
            </a:r>
            <a:endParaRPr lang="en-US" altLang="zh-CN"/>
          </a:p>
          <a:p>
            <a:pPr lvl="1"/>
            <a:r>
              <a:rPr lang="zh-CN" altLang="en-US"/>
              <a:t>显示文本</a:t>
            </a:r>
            <a:endParaRPr lang="zh-CN" altLang="en-US"/>
          </a:p>
          <a:p>
            <a:pPr lvl="0"/>
            <a:r>
              <a:rPr lang="en-US" altLang="zh-CN"/>
              <a:t>style</a:t>
            </a:r>
            <a:endParaRPr lang="en-US" altLang="zh-CN"/>
          </a:p>
          <a:p>
            <a:pPr lvl="1"/>
            <a:r>
              <a:rPr lang="zh-CN" altLang="en-US"/>
              <a:t>类似</a:t>
            </a:r>
            <a:r>
              <a:rPr lang="en-US" altLang="zh-CN"/>
              <a:t>css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015" y="1041400"/>
            <a:ext cx="8484235" cy="477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常用组件（ </a:t>
            </a:r>
            <a:r>
              <a:rPr lang="en-US" altLang="zh-CN"/>
              <a:t>1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/>
              <a:t>View 布局</a:t>
            </a:r>
            <a:endParaRPr lang="zh-CN" altLang="en-US" sz="2800"/>
          </a:p>
          <a:p>
            <a:r>
              <a:rPr lang="zh-CN" altLang="en-US" sz="2800"/>
              <a:t>Text 文本</a:t>
            </a:r>
            <a:endParaRPr lang="zh-CN" altLang="en-US" sz="2800"/>
          </a:p>
          <a:p>
            <a:r>
              <a:rPr lang="zh-CN" altLang="en-US" sz="2800"/>
              <a:t>TouchableOpacity 按钮</a:t>
            </a:r>
            <a:endParaRPr lang="zh-CN" altLang="en-US" sz="2800"/>
          </a:p>
          <a:p>
            <a:r>
              <a:rPr lang="zh-CN" altLang="en-US" sz="2800"/>
              <a:t>Image 图片</a:t>
            </a:r>
            <a:endParaRPr lang="zh-CN" altLang="en-US" sz="2800"/>
          </a:p>
          <a:p>
            <a:r>
              <a:rPr lang="zh-CN" altLang="en-US" sz="2800"/>
              <a:t>FlatList 列表</a:t>
            </a:r>
            <a:endParaRPr lang="zh-CN" altLang="en-US" sz="2800"/>
          </a:p>
          <a:p>
            <a:r>
              <a:rPr lang="zh-CN" altLang="en-US" sz="2800"/>
              <a:t>Modal 弹出层</a:t>
            </a:r>
            <a:endParaRPr lang="zh-CN" altLang="en-US" sz="1800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常用组件（ 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ScrollView 滚动视图（垂直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水平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TextInput 文本输入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Dimensions 获取设备宽度和高度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Linking 打开</a:t>
            </a:r>
            <a:r>
              <a:rPr lang="en-US" altLang="zh-CN" sz="2800">
                <a:sym typeface="+mn-ea"/>
              </a:rPr>
              <a:t>URL</a:t>
            </a:r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Web/</a:t>
            </a:r>
            <a:r>
              <a:rPr lang="zh-CN" altLang="en-US" sz="2800">
                <a:sym typeface="+mn-ea"/>
              </a:rPr>
              <a:t>电话</a:t>
            </a:r>
            <a:r>
              <a:rPr lang="zh-CN" altLang="en-US" sz="2800">
                <a:sym typeface="+mn-ea"/>
              </a:rPr>
              <a:t>）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AsyncStorage </a:t>
            </a:r>
            <a:r>
              <a:rPr lang="zh-CN" altLang="en-US" sz="2800">
                <a:sym typeface="+mn-ea"/>
              </a:rPr>
              <a:t>存储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Clipboard</a:t>
            </a:r>
            <a:r>
              <a:rPr lang="zh-CN" altLang="en-US" sz="2800">
                <a:sym typeface="+mn-ea"/>
              </a:rPr>
              <a:t> 剪贴板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Platform</a:t>
            </a:r>
            <a:r>
              <a:rPr lang="zh-CN" altLang="en-US" sz="2800">
                <a:sym typeface="+mn-ea"/>
              </a:rPr>
              <a:t> 获取操作系统 （</a:t>
            </a:r>
            <a:r>
              <a:rPr lang="en-US" altLang="zh-CN" sz="2800">
                <a:sym typeface="+mn-ea"/>
              </a:rPr>
              <a:t>Android /</a:t>
            </a: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iOS</a:t>
            </a:r>
            <a:r>
              <a:rPr lang="zh-CN" altLang="en-US" sz="2800">
                <a:sym typeface="+mn-ea"/>
              </a:rPr>
              <a:t>）</a:t>
            </a:r>
            <a:r>
              <a:rPr lang="en-US" altLang="zh-CN" sz="2800">
                <a:sym typeface="+mn-ea"/>
              </a:rPr>
              <a:t> </a:t>
            </a:r>
            <a:endParaRPr lang="zh-CN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8060" y="2411095"/>
            <a:ext cx="1847850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热更新服务器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0015" y="4199255"/>
            <a:ext cx="259461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Javascript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84160" y="4148455"/>
            <a:ext cx="3068955" cy="89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APK/IPA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8550" y="3028315"/>
            <a:ext cx="3408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code-push </a:t>
            </a:r>
            <a:r>
              <a:rPr lang="zh-CN" altLang="en-US"/>
              <a:t>release-react </a:t>
            </a:r>
            <a:endParaRPr lang="zh-CN" altLang="en-US"/>
          </a:p>
          <a:p>
            <a:r>
              <a:rPr lang="zh-CN" altLang="en-US"/>
              <a:t>提交</a:t>
            </a:r>
            <a:r>
              <a:rPr lang="zh-CN" altLang="en-US"/>
              <a:t>热更新代码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26655" y="3028315"/>
            <a:ext cx="282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）检查是否需要热更新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03850" y="441325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）下载代码并更新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02480" y="1832610"/>
            <a:ext cx="353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（默认服务器是微软提供的）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19440000">
            <a:off x="3898900" y="3429000"/>
            <a:ext cx="873125" cy="372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3020000">
            <a:off x="7011035" y="3254375"/>
            <a:ext cx="861695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2340000">
            <a:off x="6657975" y="3696970"/>
            <a:ext cx="861695" cy="3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</a:t>
            </a:r>
            <a:r>
              <a:rPr lang="zh-CN" altLang="en-US"/>
              <a:t>安排（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 sz="2400"/>
              <a:t>4</a:t>
            </a:r>
            <a:r>
              <a:rPr lang="zh-CN" altLang="en-US" sz="2400"/>
              <a:t>月</a:t>
            </a:r>
            <a:r>
              <a:rPr lang="en-US" altLang="zh-CN" sz="2400"/>
              <a:t>17</a:t>
            </a:r>
            <a:r>
              <a:rPr lang="zh-CN" altLang="en-US" sz="2400"/>
              <a:t>日（本周三）</a:t>
            </a:r>
            <a:endParaRPr lang="zh-CN" altLang="en-US" sz="2400"/>
          </a:p>
          <a:p>
            <a:pPr lvl="1"/>
            <a:r>
              <a:rPr lang="en-US" altLang="zh-CN" sz="2400"/>
              <a:t>React Native </a:t>
            </a:r>
            <a:r>
              <a:rPr lang="zh-CN" altLang="en-US" sz="2400"/>
              <a:t>简介</a:t>
            </a:r>
            <a:endParaRPr lang="zh-CN" altLang="en-US" sz="2400"/>
          </a:p>
          <a:p>
            <a:pPr lvl="1"/>
            <a:r>
              <a:rPr lang="zh-CN" altLang="en-US" sz="2400"/>
              <a:t>创建项目</a:t>
            </a:r>
            <a:endParaRPr lang="zh-CN" altLang="en-US" sz="2400"/>
          </a:p>
          <a:p>
            <a:pPr lvl="1"/>
            <a:r>
              <a:rPr lang="zh-CN" altLang="en-US" sz="2400"/>
              <a:t>热更新</a:t>
            </a:r>
            <a:endParaRPr lang="zh-CN" altLang="en-US" sz="2400"/>
          </a:p>
          <a:p>
            <a:pPr lvl="1"/>
            <a:r>
              <a:rPr lang="zh-CN" altLang="en-US" sz="2400"/>
              <a:t>打包</a:t>
            </a:r>
            <a:r>
              <a:rPr lang="en-US" altLang="zh-CN" sz="2400"/>
              <a:t>apk/ipa</a:t>
            </a:r>
            <a:endParaRPr lang="en-US" altLang="zh-CN" sz="2400"/>
          </a:p>
          <a:p>
            <a:pPr lvl="0"/>
            <a:r>
              <a:rPr lang="en-US" altLang="zh-CN" sz="2400"/>
              <a:t>4</a:t>
            </a:r>
            <a:r>
              <a:rPr lang="zh-CN" altLang="en-US" sz="2400"/>
              <a:t>月</a:t>
            </a:r>
            <a:r>
              <a:rPr lang="en-US" altLang="zh-CN" sz="2400"/>
              <a:t>19</a:t>
            </a:r>
            <a:r>
              <a:rPr lang="zh-CN" altLang="en-US" sz="2400"/>
              <a:t>日（本周五）</a:t>
            </a:r>
            <a:endParaRPr lang="zh-CN" altLang="en-US" sz="2400"/>
          </a:p>
          <a:p>
            <a:pPr lvl="1"/>
            <a:r>
              <a:rPr lang="zh-CN" altLang="en-US" sz="2400"/>
              <a:t>页面路由</a:t>
            </a:r>
            <a:endParaRPr lang="zh-CN" altLang="en-US" sz="2400"/>
          </a:p>
          <a:p>
            <a:pPr lvl="1"/>
            <a:r>
              <a:rPr lang="zh-CN" altLang="en-US" sz="2400"/>
              <a:t>网络请求</a:t>
            </a:r>
            <a:endParaRPr lang="zh-CN" altLang="en-US" sz="2400"/>
          </a:p>
          <a:p>
            <a:pPr lvl="1"/>
            <a:r>
              <a:rPr lang="zh-CN" altLang="en-US" sz="2400"/>
              <a:t>全局变量</a:t>
            </a:r>
            <a:r>
              <a:rPr lang="en-US" altLang="zh-CN" sz="2400"/>
              <a:t>Redux</a:t>
            </a:r>
            <a:endParaRPr lang="en-US" altLang="zh-CN" sz="2400"/>
          </a:p>
          <a:p>
            <a:pPr lvl="1"/>
            <a:r>
              <a:rPr lang="zh-CN" altLang="en-US" sz="2400"/>
              <a:t>登录，增删改查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82562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 sz="2400"/>
              <a:t>安装脚手架</a:t>
            </a:r>
            <a:endParaRPr lang="zh-CN" altLang="en-US"/>
          </a:p>
          <a:p>
            <a:pPr lvl="1"/>
            <a:r>
              <a:rPr lang="zh-CN" altLang="en-US" sz="2000"/>
              <a:t>npm install -g code-push-cli</a:t>
            </a:r>
            <a:endParaRPr lang="zh-CN" altLang="en-US"/>
          </a:p>
          <a:p>
            <a:pPr lvl="0"/>
            <a:r>
              <a:rPr lang="zh-CN" altLang="en-US" sz="2400"/>
              <a:t>创建应用</a:t>
            </a:r>
            <a:endParaRPr lang="zh-CN" altLang="en-US"/>
          </a:p>
          <a:p>
            <a:pPr lvl="1"/>
            <a:r>
              <a:rPr lang="zh-CN" altLang="en-US" sz="2000"/>
              <a:t>code-push app add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 sz="2000">
                <a:solidFill>
                  <a:srgbClr val="FF0000"/>
                </a:solidFill>
              </a:rPr>
              <a:t>-android</a:t>
            </a:r>
            <a:r>
              <a:rPr lang="zh-CN" altLang="en-US" sz="2000"/>
              <a:t> </a:t>
            </a:r>
            <a:r>
              <a:rPr lang="en-US" altLang="zh-CN" sz="2000"/>
              <a:t>android</a:t>
            </a:r>
            <a:r>
              <a:rPr lang="zh-CN" altLang="en-US" sz="2000"/>
              <a:t> react-native</a:t>
            </a:r>
            <a:endParaRPr lang="zh-CN" altLang="en-US" sz="2000"/>
          </a:p>
          <a:p>
            <a:pPr lvl="1"/>
            <a:r>
              <a:rPr lang="en-US" altLang="zh-CN" sz="2000"/>
              <a:t>code-push app add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 sz="2000">
                <a:solidFill>
                  <a:srgbClr val="FF0000"/>
                </a:solidFill>
              </a:rPr>
              <a:t>-ios</a:t>
            </a:r>
            <a:r>
              <a:rPr lang="en-US" altLang="zh-CN" sz="2000"/>
              <a:t> ios react-native</a:t>
            </a:r>
            <a:endParaRPr lang="en-US" altLang="zh-CN"/>
          </a:p>
          <a:p>
            <a:pPr lvl="0"/>
            <a:r>
              <a:rPr lang="zh-CN" altLang="en-US" sz="2400"/>
              <a:t>添加依赖</a:t>
            </a:r>
            <a:endParaRPr lang="zh-CN" altLang="en-US"/>
          </a:p>
          <a:p>
            <a:pPr lvl="1"/>
            <a:r>
              <a:rPr lang="en-US" altLang="zh-CN" sz="2000"/>
              <a:t>yarn add react-native-code-push</a:t>
            </a:r>
            <a:endParaRPr lang="en-US" altLang="zh-CN"/>
          </a:p>
          <a:p>
            <a:pPr lvl="0"/>
            <a:r>
              <a:rPr lang="zh-CN" altLang="en-US" sz="2400"/>
              <a:t>链接到项目（</a:t>
            </a:r>
            <a:r>
              <a:rPr lang="zh-CN" sz="2400"/>
              <a:t>增加原生项目的依赖</a:t>
            </a:r>
            <a:r>
              <a:rPr lang="zh-CN" altLang="en-US" sz="2400"/>
              <a:t>）</a:t>
            </a:r>
            <a:endParaRPr lang="zh-CN" altLang="en-US"/>
          </a:p>
          <a:p>
            <a:pPr lvl="1"/>
            <a:r>
              <a:rPr lang="en-US" altLang="zh-CN" sz="2000"/>
              <a:t>react-native link react-native-code-push</a:t>
            </a:r>
            <a:endParaRPr lang="en-US" altLang="zh-CN"/>
          </a:p>
          <a:p>
            <a:pPr lvl="0"/>
            <a:endParaRPr lang="en-US" altLang="zh-CN" sz="2800"/>
          </a:p>
          <a:p>
            <a:pPr lvl="0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>
                <a:sym typeface="+mn-ea"/>
              </a:rPr>
              <a:t>在应用回到到前台时进行热更新检查，如果有更新就立即更新</a:t>
            </a:r>
            <a:endParaRPr lang="zh-CN" altLang="en-US" sz="2800"/>
          </a:p>
          <a:p>
            <a:pPr lvl="1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91565" y="2630805"/>
          <a:ext cx="9727565" cy="228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565"/>
              </a:tblGrid>
              <a:tr h="228727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const withCodePush = CodePush({ 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checkFrequency: CodePush.CheckFrequency.ON_APP_RESUME,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installMode: CodePush.InstallMode.IMMEDIATE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});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codePushDownloadDidProgress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下载进度</a:t>
            </a:r>
            <a:r>
              <a:rPr lang="zh-CN" altLang="en-US" sz="2800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codePushStatusDidChange</a:t>
            </a:r>
            <a:endParaRPr lang="zh-CN" altLang="en-US" sz="2800"/>
          </a:p>
          <a:p>
            <a:pPr lvl="1"/>
            <a:r>
              <a:rPr lang="zh-CN" altLang="en-US" sz="2800"/>
              <a:t>用于监听检测、下载、安装的状态</a:t>
            </a:r>
            <a:endParaRPr lang="zh-CN" altLang="en-US" sz="2800"/>
          </a:p>
          <a:p>
            <a:pPr lvl="1"/>
            <a:endParaRPr lang="zh-CN" altLang="en-US" sz="2800"/>
          </a:p>
          <a:p>
            <a:pPr lvl="0"/>
            <a:r>
              <a:rPr lang="zh-CN" altLang="en-US" sz="2800"/>
              <a:t>更多资料</a:t>
            </a:r>
            <a:endParaRPr lang="zh-CN" altLang="en-US" sz="2800"/>
          </a:p>
          <a:p>
            <a:pPr lvl="1"/>
            <a:r>
              <a:rPr lang="zh-CN" altLang="en-US" sz="2800"/>
              <a:t>https://github.com/Microsoft/react-native-code-push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以下</a:t>
            </a:r>
            <a:r>
              <a:rPr lang="zh-CN" altLang="en-US"/>
              <a:t>情况不能使用热更新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修改</a:t>
            </a:r>
            <a:r>
              <a:rPr lang="en-US" altLang="zh-CN" sz="2400"/>
              <a:t>App</a:t>
            </a:r>
            <a:r>
              <a:rPr lang="zh-CN" altLang="en-US" sz="2400"/>
              <a:t>图标、名称、启动图片、版本号</a:t>
            </a:r>
            <a:endParaRPr lang="zh-CN" altLang="en-US" sz="2400"/>
          </a:p>
          <a:p>
            <a:r>
              <a:rPr lang="zh-CN" altLang="en-US" sz="2400"/>
              <a:t>增加了需要</a:t>
            </a:r>
            <a:r>
              <a:rPr lang="en-US" altLang="zh-CN" sz="2400"/>
              <a:t>react-native link</a:t>
            </a:r>
            <a:r>
              <a:rPr lang="zh-CN" altLang="en-US" sz="2400"/>
              <a:t>的依赖</a:t>
            </a:r>
            <a:endParaRPr lang="zh-CN" altLang="en-US" sz="2400"/>
          </a:p>
          <a:p>
            <a:r>
              <a:rPr lang="zh-CN" altLang="en-US" sz="2400"/>
              <a:t>修改了项目中的原生模块</a:t>
            </a:r>
            <a:endParaRPr lang="zh-CN" altLang="en-US" sz="2400"/>
          </a:p>
          <a:p>
            <a:r>
              <a:rPr lang="zh-CN" altLang="en-US" sz="2400"/>
              <a:t>涉及</a:t>
            </a:r>
            <a:r>
              <a:rPr lang="zh-CN" altLang="en-US" sz="2400">
                <a:solidFill>
                  <a:srgbClr val="FF0000"/>
                </a:solidFill>
              </a:rPr>
              <a:t>修改原生代码</a:t>
            </a:r>
            <a:r>
              <a:rPr lang="zh-CN" altLang="en-US" sz="2400"/>
              <a:t>的更新都不能使用热更新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CodePush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创建应用</a:t>
            </a:r>
            <a:endParaRPr lang="zh-CN" altLang="en-US"/>
          </a:p>
          <a:p>
            <a:pPr lvl="1"/>
            <a:r>
              <a:rPr lang="zh-CN" altLang="en-US" sz="2000"/>
              <a:t>code-push app add </a:t>
            </a:r>
            <a:r>
              <a:rPr lang="en-US" altLang="zh-CN" sz="2000"/>
              <a:t>[</a:t>
            </a:r>
            <a:r>
              <a:rPr lang="zh-CN" altLang="en-US" sz="2000"/>
              <a:t>应用名称</a:t>
            </a:r>
            <a:r>
              <a:rPr lang="en-US" altLang="zh-CN" sz="2000"/>
              <a:t>] [android/ios] react-native</a:t>
            </a:r>
            <a:endParaRPr lang="en-US" altLang="zh-CN"/>
          </a:p>
          <a:p>
            <a:pPr lvl="0"/>
            <a:r>
              <a:rPr lang="zh-CN" altLang="en-US" sz="2400"/>
              <a:t>查看所有应用</a:t>
            </a:r>
            <a:endParaRPr lang="zh-CN" altLang="en-US" sz="2400"/>
          </a:p>
          <a:p>
            <a:pPr lvl="1"/>
            <a:r>
              <a:rPr lang="zh-CN" altLang="en-US" sz="2000"/>
              <a:t>code-push app list</a:t>
            </a:r>
            <a:endParaRPr lang="zh-CN" altLang="en-US"/>
          </a:p>
          <a:p>
            <a:pPr lvl="0"/>
            <a:r>
              <a:rPr lang="zh-CN" altLang="en-US" sz="2400"/>
              <a:t>列出应用的Key</a:t>
            </a:r>
            <a:endParaRPr lang="zh-CN" altLang="en-US" sz="2400"/>
          </a:p>
          <a:p>
            <a:pPr lvl="1"/>
            <a:r>
              <a:rPr lang="zh-CN" altLang="en-US" sz="2000"/>
              <a:t>code-push deployment ls [应用名称] -k</a:t>
            </a:r>
            <a:endParaRPr lang="zh-CN" altLang="en-US" sz="2000"/>
          </a:p>
          <a:p>
            <a:pPr lvl="0"/>
            <a:r>
              <a:rPr lang="zh-CN" altLang="en-US" sz="2400"/>
              <a:t>发布更新</a:t>
            </a:r>
            <a:endParaRPr lang="zh-CN" altLang="en-US" sz="2400"/>
          </a:p>
          <a:p>
            <a:pPr lvl="1"/>
            <a:r>
              <a:rPr lang="zh-CN" altLang="en-US" sz="2000"/>
              <a:t>code-push release-react [应用名称] [android/ios] --t [包版本号] --m true --d [</a:t>
            </a:r>
            <a:r>
              <a:rPr lang="zh-CN" altLang="en-US" sz="2000">
                <a:sym typeface="+mn-ea"/>
              </a:rPr>
              <a:t>Production/Staging</a:t>
            </a:r>
            <a:r>
              <a:rPr lang="zh-CN" altLang="en-US" sz="2000"/>
              <a:t>]</a:t>
            </a:r>
            <a:endParaRPr lang="en-US" altLang="zh-CN" sz="2400"/>
          </a:p>
          <a:p>
            <a:pPr lvl="0"/>
            <a:r>
              <a:rPr lang="zh-CN" altLang="en-US" sz="2400"/>
              <a:t>测试版推送到</a:t>
            </a:r>
            <a:r>
              <a:rPr lang="zh-CN" altLang="en-US" sz="2400">
                <a:sym typeface="+mn-ea"/>
              </a:rPr>
              <a:t>正式版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000"/>
              <a:t>code-push promote </a:t>
            </a:r>
            <a:r>
              <a:rPr lang="zh-CN" altLang="en-US" sz="2000">
                <a:sym typeface="+mn-ea"/>
              </a:rPr>
              <a:t>[应用名称]</a:t>
            </a:r>
            <a:r>
              <a:rPr lang="zh-CN" altLang="en-US" sz="2000"/>
              <a:t> Staging Production </a:t>
            </a:r>
            <a:r>
              <a:rPr lang="zh-CN" altLang="en-US" sz="2000">
                <a:sym typeface="+mn-ea"/>
              </a:rPr>
              <a:t>--t [包版本号]</a:t>
            </a:r>
            <a:endParaRPr lang="en-US" altLang="zh-CN" sz="2400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APK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创建</a:t>
            </a:r>
            <a:r>
              <a:rPr lang="en-US" altLang="zh-CN" sz="2400"/>
              <a:t>keystore</a:t>
            </a:r>
            <a:r>
              <a:rPr lang="zh-CN" altLang="en-US" sz="2400"/>
              <a:t>文件</a:t>
            </a:r>
            <a:endParaRPr lang="zh-CN" altLang="en-US"/>
          </a:p>
          <a:p>
            <a:pPr lvl="1"/>
            <a:r>
              <a:rPr lang="en-US" altLang="zh-CN" sz="2000"/>
              <a:t>cd </a:t>
            </a:r>
            <a:r>
              <a:rPr lang="zh-CN" altLang="en-US" sz="2000"/>
              <a:t>android/keystores</a:t>
            </a:r>
            <a:endParaRPr lang="zh-CN" altLang="en-US"/>
          </a:p>
          <a:p>
            <a:pPr lvl="1"/>
            <a:r>
              <a:rPr lang="en-US" altLang="zh-CN" sz="2000"/>
              <a:t>keytool -genkey -alias linkgap.key -keyalg RSA -keystore ./release.keystore</a:t>
            </a:r>
            <a:endParaRPr lang="zh-CN" altLang="en-US"/>
          </a:p>
          <a:p>
            <a:r>
              <a:rPr lang="zh-CN" altLang="en-US" sz="2400"/>
              <a:t>配置签名( </a:t>
            </a:r>
            <a:r>
              <a:rPr lang="zh-CN" altLang="en-US" sz="2400">
                <a:sym typeface="+mn-ea"/>
              </a:rPr>
              <a:t>android/app/build.gradle </a:t>
            </a:r>
            <a:r>
              <a:rPr lang="zh-CN" altLang="en-US" sz="2400"/>
              <a:t>)</a:t>
            </a:r>
            <a:endParaRPr lang="zh-CN" altLang="en-US"/>
          </a:p>
          <a:p>
            <a:pPr lvl="1"/>
            <a:r>
              <a:rPr lang="en-US" altLang="zh-CN" sz="2000"/>
              <a:t>增加 signingConfigs</a:t>
            </a:r>
            <a:endParaRPr lang="en-US" altLang="zh-CN" sz="2000"/>
          </a:p>
          <a:p>
            <a:pPr lvl="0"/>
            <a:r>
              <a:rPr lang="zh-CN" altLang="en-US" sz="2400"/>
              <a:t>版本号必须3段</a:t>
            </a:r>
            <a:endParaRPr lang="zh-CN" altLang="en-US"/>
          </a:p>
          <a:p>
            <a:pPr lvl="1"/>
            <a:r>
              <a:rPr lang="en-US" altLang="zh-CN" sz="2000"/>
              <a:t>versionName "1.0.0"</a:t>
            </a:r>
            <a:endParaRPr lang="en-US" altLang="zh-CN" sz="2000"/>
          </a:p>
          <a:p>
            <a:pPr lvl="0"/>
            <a:r>
              <a:rPr lang="zh-CN" altLang="en-US" sz="2400"/>
              <a:t>使用Android Studio打开android目录</a:t>
            </a:r>
            <a:endParaRPr lang="zh-CN" altLang="en-US" sz="2400"/>
          </a:p>
          <a:p>
            <a:pPr lvl="0"/>
            <a:r>
              <a:rPr lang="zh-CN" altLang="en-US" sz="2400"/>
              <a:t>生成APK</a:t>
            </a:r>
            <a:endParaRPr lang="zh-CN" altLang="en-US"/>
          </a:p>
          <a:p>
            <a:pPr lvl="1"/>
            <a:r>
              <a:rPr lang="en-US" altLang="zh-CN" sz="2000"/>
              <a:t>cd android &amp;&amp; ./gradlew assembleRelease</a:t>
            </a:r>
            <a:endParaRPr lang="en-US" altLang="zh-CN" sz="2000"/>
          </a:p>
          <a:p>
            <a:pPr lvl="1"/>
            <a:r>
              <a:rPr lang="en-US" altLang="zh-CN" sz="2000"/>
              <a:t>apk在android/app/release/app-release.apk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IPA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sym typeface="+mn-ea"/>
              </a:rPr>
              <a:t>Generic iOS Device</a:t>
            </a:r>
            <a:endParaRPr lang="en-US" altLang="zh-CN" sz="240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sym typeface="+mn-ea"/>
              </a:rPr>
              <a:t>Product =&gt; Archive =&gt; Distribute App =&gt; Development</a:t>
            </a:r>
            <a:endParaRPr lang="zh-C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</a:t>
            </a:r>
            <a:r>
              <a:rPr lang="en-US" altLang="zh-CN"/>
              <a:t>APP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5485" y="2259965"/>
            <a:ext cx="2667000" cy="2667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74290" y="5208905"/>
            <a:ext cx="1470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iOS</a:t>
            </a:r>
            <a:r>
              <a:rPr lang="zh-CN" altLang="en-US"/>
              <a:t>版本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60" y="2259965"/>
            <a:ext cx="2667000" cy="2667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8865" y="5208905"/>
            <a:ext cx="190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Android</a:t>
            </a:r>
            <a:r>
              <a:rPr lang="zh-CN" altLang="en-US"/>
              <a:t>版本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zh-CN" altLang="en-US" sz="2400">
                <a:sym typeface="+mn-ea"/>
              </a:rPr>
              <a:t>code-push release-react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linkgap-ios</a:t>
            </a:r>
            <a:r>
              <a:rPr lang="en-US" altLang="zh-CN" sz="2400">
                <a:sym typeface="+mn-ea"/>
              </a:rPr>
              <a:t> ios --t 1.0 --m true --d Production</a:t>
            </a:r>
            <a:endParaRPr lang="en-US" altLang="zh-CN" sz="2400">
              <a:sym typeface="+mn-ea"/>
            </a:endParaRPr>
          </a:p>
          <a:p>
            <a:pPr marL="0" lvl="1"/>
            <a:endParaRPr lang="en-US" altLang="zh-CN" sz="2400">
              <a:sym typeface="+mn-ea"/>
            </a:endParaRPr>
          </a:p>
          <a:p>
            <a:pPr marL="0" lvl="1"/>
            <a:r>
              <a:rPr lang="zh-CN" altLang="en-US" sz="2400">
                <a:sym typeface="+mn-ea"/>
              </a:rPr>
              <a:t>code-push release-react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linkgap-android</a:t>
            </a:r>
            <a:r>
              <a:rPr lang="en-US" altLang="zh-CN" sz="2400">
                <a:sym typeface="+mn-ea"/>
              </a:rPr>
              <a:t> android --t 1.0 --m true --d Production</a:t>
            </a:r>
            <a:endParaRPr lang="en-US" altLang="zh-CN" sz="2800">
              <a:sym typeface="+mn-ea"/>
            </a:endParaRPr>
          </a:p>
          <a:p>
            <a:pPr marL="0" lvl="1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</a:t>
            </a:r>
            <a:r>
              <a:rPr lang="en-US" altLang="zh-CN"/>
              <a:t>/</a:t>
            </a:r>
            <a:r>
              <a:rPr lang="zh-CN" altLang="en-US"/>
              <a:t>组件 </a:t>
            </a:r>
            <a:r>
              <a:rPr lang="en-US" altLang="zh-CN"/>
              <a:t>Component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/>
              <a:t>继承</a:t>
            </a:r>
            <a:r>
              <a:rPr lang="en-US" altLang="zh-CN" sz="2800"/>
              <a:t>react</a:t>
            </a:r>
            <a:r>
              <a:rPr lang="zh-CN" altLang="en-US" sz="2800"/>
              <a:t>下Component</a:t>
            </a:r>
            <a:endParaRPr lang="zh-CN" altLang="en-US" sz="2800"/>
          </a:p>
          <a:p>
            <a:r>
              <a:rPr lang="en-US" altLang="zh-CN" sz="2800"/>
              <a:t>state</a:t>
            </a:r>
            <a:endParaRPr lang="en-US" altLang="zh-CN" sz="2800"/>
          </a:p>
          <a:p>
            <a:pPr lvl="1"/>
            <a:r>
              <a:rPr lang="zh-CN" altLang="en-US" sz="2800"/>
              <a:t>通过</a:t>
            </a:r>
            <a:r>
              <a:rPr lang="en-US" altLang="zh-CN" sz="2800"/>
              <a:t>this.state.xxxx </a:t>
            </a:r>
            <a:r>
              <a:rPr lang="zh-CN" altLang="en-US" sz="2800"/>
              <a:t>获取数据</a:t>
            </a:r>
            <a:endParaRPr lang="zh-CN" altLang="en-US" sz="2800"/>
          </a:p>
          <a:p>
            <a:pPr lvl="1"/>
            <a:r>
              <a:rPr lang="zh-CN" altLang="en-US" sz="2800"/>
              <a:t>通过</a:t>
            </a:r>
            <a:r>
              <a:rPr lang="en-US" altLang="zh-CN" sz="2800"/>
              <a:t>this.setState({ xxxx: 'xxxx' }) </a:t>
            </a:r>
            <a:r>
              <a:rPr lang="zh-CN" altLang="en-US" sz="2800"/>
              <a:t>设置数据</a:t>
            </a:r>
            <a:endParaRPr lang="zh-CN" altLang="en-US" sz="2800"/>
          </a:p>
          <a:p>
            <a:pPr lvl="0"/>
            <a:r>
              <a:rPr lang="en-US" altLang="zh-CN" sz="2800"/>
              <a:t>render</a:t>
            </a:r>
            <a:endParaRPr lang="en-US" altLang="zh-CN" sz="2800"/>
          </a:p>
          <a:p>
            <a:pPr lvl="1"/>
            <a:r>
              <a:rPr lang="zh-CN" altLang="en-US" sz="2800"/>
              <a:t>使用</a:t>
            </a:r>
            <a:r>
              <a:rPr lang="en-US" altLang="zh-CN" sz="2800"/>
              <a:t>JSX</a:t>
            </a:r>
            <a:r>
              <a:rPr lang="zh-CN" altLang="en-US" sz="2800"/>
              <a:t>描述页面结构，使用</a:t>
            </a:r>
            <a:r>
              <a:rPr lang="en-US" altLang="zh-CN" sz="2800"/>
              <a:t>CSS</a:t>
            </a:r>
            <a:r>
              <a:rPr lang="zh-CN" altLang="en-US" sz="2800"/>
              <a:t>描述页面样式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使用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setState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修改数据，就会自动调用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render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重新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渲染页面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培训安排（ </a:t>
            </a:r>
            <a:r>
              <a:rPr lang="en-US" altLang="zh-CN"/>
              <a:t>2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200">
                <a:sym typeface="+mn-ea"/>
              </a:rPr>
              <a:t>4</a:t>
            </a:r>
            <a:r>
              <a:rPr lang="zh-CN" altLang="en-US" sz="2200">
                <a:sym typeface="+mn-ea"/>
              </a:rPr>
              <a:t>月</a:t>
            </a:r>
            <a:r>
              <a:rPr lang="en-US" altLang="zh-CN" sz="2200">
                <a:sym typeface="+mn-ea"/>
              </a:rPr>
              <a:t>24</a:t>
            </a:r>
            <a:r>
              <a:rPr lang="zh-CN" altLang="en-US" sz="2200">
                <a:sym typeface="+mn-ea"/>
              </a:rPr>
              <a:t>日（下周三）</a:t>
            </a:r>
            <a:endParaRPr lang="zh-CN" altLang="en-US" sz="2200">
              <a:sym typeface="+mn-ea"/>
            </a:endParaRPr>
          </a:p>
          <a:p>
            <a:pPr lvl="1"/>
            <a:r>
              <a:rPr lang="zh-CN" altLang="en-US" sz="2200">
                <a:sym typeface="+mn-ea"/>
              </a:rPr>
              <a:t>常用组件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日历、图片选择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二维码、轮播</a:t>
            </a:r>
            <a:endParaRPr lang="zh-CN" altLang="en-US" sz="2200">
              <a:sym typeface="+mn-ea"/>
            </a:endParaRPr>
          </a:p>
          <a:p>
            <a:pPr lvl="2"/>
            <a:r>
              <a:rPr lang="zh-CN" altLang="en-US" sz="2200">
                <a:sym typeface="+mn-ea"/>
              </a:rPr>
              <a:t>列表项滑动删除、</a:t>
            </a:r>
            <a:r>
              <a:rPr lang="en-US" altLang="zh-CN" sz="2200">
                <a:sym typeface="+mn-ea"/>
              </a:rPr>
              <a:t>TAB</a:t>
            </a:r>
            <a:r>
              <a:rPr lang="zh-CN" altLang="en-US" sz="2200">
                <a:sym typeface="+mn-ea"/>
              </a:rPr>
              <a:t>页</a:t>
            </a:r>
            <a:endParaRPr lang="zh-CN" altLang="en-US" sz="2200"/>
          </a:p>
          <a:p>
            <a:pPr lvl="1"/>
            <a:r>
              <a:rPr lang="zh-CN" altLang="en-US" sz="2200">
                <a:sym typeface="+mn-ea"/>
              </a:rPr>
              <a:t>原生</a:t>
            </a:r>
            <a:r>
              <a:rPr lang="en-US" altLang="zh-CN" sz="2200">
                <a:sym typeface="+mn-ea"/>
              </a:rPr>
              <a:t>ios</a:t>
            </a:r>
            <a:r>
              <a:rPr lang="zh-CN" altLang="en-US" sz="2200">
                <a:sym typeface="+mn-ea"/>
              </a:rPr>
              <a:t>图表</a:t>
            </a:r>
            <a:r>
              <a:rPr lang="en-US" altLang="zh-CN" sz="2200">
                <a:sym typeface="+mn-ea"/>
              </a:rPr>
              <a:t> UI </a:t>
            </a:r>
            <a:r>
              <a:rPr lang="zh-CN" altLang="en-US" sz="2200">
                <a:sym typeface="+mn-ea"/>
              </a:rPr>
              <a:t>接入（</a:t>
            </a:r>
            <a:r>
              <a:rPr lang="zh-CN" altLang="en-US" sz="2200">
                <a:sym typeface="+mn-ea"/>
              </a:rPr>
              <a:t>Charts</a:t>
            </a:r>
            <a:r>
              <a:rPr lang="zh-CN" altLang="en-US" sz="2200">
                <a:sym typeface="+mn-ea"/>
              </a:rPr>
              <a:t>）</a:t>
            </a:r>
            <a:endParaRPr lang="zh-CN" altLang="en-US" sz="2200"/>
          </a:p>
          <a:p>
            <a:pPr lvl="1"/>
            <a:r>
              <a:rPr lang="zh-CN" altLang="en-US" sz="2200">
                <a:sym typeface="+mn-ea"/>
              </a:rPr>
              <a:t>原生</a:t>
            </a:r>
            <a:r>
              <a:rPr lang="en-US" altLang="zh-CN" sz="2200">
                <a:sym typeface="+mn-ea"/>
              </a:rPr>
              <a:t>android</a:t>
            </a:r>
            <a:r>
              <a:rPr lang="zh-CN" altLang="en-US" sz="2200">
                <a:sym typeface="+mn-ea"/>
              </a:rPr>
              <a:t>图表</a:t>
            </a:r>
            <a:r>
              <a:rPr lang="en-US" altLang="zh-CN" sz="2200">
                <a:sym typeface="+mn-ea"/>
              </a:rPr>
              <a:t> UI </a:t>
            </a:r>
            <a:r>
              <a:rPr lang="zh-CN" altLang="en-US" sz="2200">
                <a:sym typeface="+mn-ea"/>
              </a:rPr>
              <a:t>接入（</a:t>
            </a:r>
            <a:r>
              <a:rPr lang="en-US" altLang="zh-CN" sz="2200">
                <a:sym typeface="+mn-ea"/>
              </a:rPr>
              <a:t>MPAndroidChart</a:t>
            </a:r>
            <a:r>
              <a:rPr lang="zh-CN" altLang="en-US" sz="2200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常用生命周期函数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componentDidMount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初始化页面数据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componentWillUnmount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清除计数器clearTimeout</a:t>
            </a:r>
            <a:r>
              <a:rPr lang="en-US" altLang="zh-CN" sz="2800">
                <a:sym typeface="+mn-ea"/>
              </a:rPr>
              <a:t>/clearInterval</a:t>
            </a:r>
            <a:endParaRPr lang="en-US" altLang="zh-CN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添加依赖</a:t>
            </a:r>
            <a:endParaRPr lang="zh-CN" altLang="en-US" sz="2800"/>
          </a:p>
          <a:p>
            <a:pPr lvl="1"/>
            <a:r>
              <a:rPr lang="en-US" altLang="zh-CN" sz="2800"/>
              <a:t>yarn add react-navigation</a:t>
            </a:r>
            <a:endParaRPr lang="en-US" altLang="zh-CN" sz="2800"/>
          </a:p>
          <a:p>
            <a:pPr lvl="0"/>
            <a:endParaRPr lang="en-US" altLang="zh-CN" sz="2800"/>
          </a:p>
          <a:p>
            <a:pPr lvl="0"/>
            <a:r>
              <a:rPr lang="zh-CN" altLang="en-US" sz="2800"/>
              <a:t>常用导航</a:t>
            </a:r>
            <a:endParaRPr lang="zh-CN" altLang="en-US" sz="2800"/>
          </a:p>
          <a:p>
            <a:pPr lvl="1"/>
            <a:r>
              <a:rPr lang="en-US" altLang="zh-CN" sz="2800"/>
              <a:t>createStackNavigator</a:t>
            </a:r>
            <a:endParaRPr lang="en-US" altLang="zh-CN" sz="2800"/>
          </a:p>
          <a:p>
            <a:pPr lvl="1"/>
            <a:r>
              <a:rPr lang="en-US" altLang="zh-CN" sz="2800"/>
              <a:t>createBottomTabNavigator</a:t>
            </a:r>
            <a:endParaRPr lang="en-US" altLang="zh-CN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axios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redux react-redux redux-actions redux-thunk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Objective-C与原生UI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演示代码和</a:t>
            </a:r>
            <a:r>
              <a:rPr lang="en-US" altLang="zh-CN"/>
              <a:t>PPT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https://github.com/lumin824/hello-react-native.git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240" y="2185035"/>
            <a:ext cx="5346065" cy="4026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232537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iOS</a:t>
            </a:r>
            <a:r>
              <a:rPr lang="zh-CN" altLang="en-US"/>
              <a:t>的</a:t>
            </a:r>
            <a:r>
              <a:rPr lang="en-US" altLang="zh-CN"/>
              <a:t>UDID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280" y="1635125"/>
            <a:ext cx="2579370" cy="2579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0155" y="4418330"/>
            <a:ext cx="2038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iOS</a:t>
            </a:r>
            <a:r>
              <a:rPr lang="zh-CN" altLang="en-US"/>
              <a:t>的</a:t>
            </a:r>
            <a:r>
              <a:rPr lang="en-US" altLang="zh-CN"/>
              <a:t>UDID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45" y="572770"/>
            <a:ext cx="3019425" cy="5360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095" y="588645"/>
            <a:ext cx="3010535" cy="534479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3801110" y="2961005"/>
            <a:ext cx="607060" cy="32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025130" y="3009900"/>
            <a:ext cx="47371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React Native 是Facebook在2015年4月开源的跨平台移动应用开发框架，是 React 在原生移动应用平台的衍生产物，目前支持iOS和</a:t>
            </a:r>
            <a:r>
              <a:rPr lang="en-US" altLang="zh-CN" sz="2400">
                <a:sym typeface="+mn-ea"/>
              </a:rPr>
              <a:t>Android</a:t>
            </a:r>
            <a:r>
              <a:rPr lang="zh-CN" altLang="en-US" sz="2400">
                <a:sym typeface="+mn-ea"/>
              </a:rPr>
              <a:t>两大平台。使用Javascript语言，和类似HTML的JSX、CSS来开发移动应用，因此对熟悉Web前端开发的技术人员只需很少的学习就可以进入移动应用开发。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同类开发框架（虚拟</a:t>
            </a:r>
            <a:r>
              <a:rPr lang="en-US" altLang="zh-CN"/>
              <a:t>dom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23888" y="1412875"/>
          <a:ext cx="10944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56"/>
                <a:gridCol w="2736057"/>
                <a:gridCol w="2736056"/>
                <a:gridCol w="273605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维护团队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GitHub </a:t>
                      </a:r>
                      <a:r>
                        <a:rPr lang="zh-CN" altLang="en-US"/>
                        <a:t>星数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GitHub </a:t>
                      </a:r>
                      <a:r>
                        <a:rPr lang="zh-CN" altLang="en-US"/>
                        <a:t>仓库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React Native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Facebook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76.1k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facebook/react-native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Flutter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Google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60.0k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flutter/flutter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Weex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阿里巴巴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12.2k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apache/incubator-weex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NativeScript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16.7k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NativeScript/NativeScript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Ionic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37.7k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ionic-team/ionic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uni-app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5.6k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dcloudio/uni-app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H5 </a:t>
            </a:r>
            <a:r>
              <a:rPr lang="zh-CN" altLang="en-US"/>
              <a:t>开发</a:t>
            </a:r>
            <a:r>
              <a:rPr lang="en-US" altLang="zh-CN"/>
              <a:t>App</a:t>
            </a:r>
            <a:r>
              <a:rPr lang="zh-CN" altLang="en-US"/>
              <a:t>的</a:t>
            </a:r>
            <a:r>
              <a:rPr lang="zh-CN" altLang="en-US"/>
              <a:t>框架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23888" y="1412875"/>
          <a:ext cx="109435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795"/>
                <a:gridCol w="54717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官网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AppCan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http://www.appcan.cn/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HBuilder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http://www.dcloud.io</a:t>
                      </a: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APICloud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https://www.apicloud.com/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ReactNative </a:t>
            </a:r>
            <a:r>
              <a:rPr lang="zh-CN" altLang="en-US"/>
              <a:t>、</a:t>
            </a:r>
            <a:r>
              <a:rPr lang="en-US" altLang="zh-CN"/>
              <a:t>H5 </a:t>
            </a:r>
            <a:r>
              <a:rPr lang="zh-CN" altLang="en-US"/>
              <a:t>与原生的比较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623888" y="1412875"/>
          <a:ext cx="10944225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450"/>
                <a:gridCol w="2921358"/>
                <a:gridCol w="3220708"/>
                <a:gridCol w="322070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 Native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原生（</a:t>
                      </a:r>
                      <a:r>
                        <a:rPr lang="en-US" altLang="zh-CN"/>
                        <a:t>Android/iOS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开发语言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JSX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JS</a:t>
                      </a:r>
                      <a:r>
                        <a:rPr lang="zh-CN" altLang="en-US"/>
                        <a:t>、原生语言（</a:t>
                      </a:r>
                      <a:r>
                        <a:rPr lang="en-US" altLang="zh-CN"/>
                        <a:t>OC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Java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HTML+CSS+JS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Java/objective-c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文本编辑器、</a:t>
                      </a:r>
                      <a:r>
                        <a:rPr lang="en-US" altLang="zh-CN"/>
                        <a:t>Xcode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Android Studio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专门的</a:t>
                      </a:r>
                      <a:r>
                        <a:rPr lang="en-US" altLang="zh-CN"/>
                        <a:t>IDE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Xcode/Android Studio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打包方式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与原生开发打包相同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云端打包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原生代码扩展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通过实现</a:t>
                      </a:r>
                      <a:r>
                        <a:rPr lang="zh-CN" altLang="en-US"/>
                        <a:t>接口的方式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比较麻烦，具体要参考对应</a:t>
                      </a:r>
                      <a:r>
                        <a:rPr lang="zh-CN" altLang="en-US"/>
                        <a:t>框架文档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UI</a:t>
                      </a:r>
                      <a:r>
                        <a:rPr lang="zh-CN" altLang="en-US"/>
                        <a:t>实现方式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使用原生</a:t>
                      </a:r>
                      <a:r>
                        <a:rPr lang="en-US" altLang="zh-CN"/>
                        <a:t>UI</a:t>
                      </a:r>
                      <a:r>
                        <a:rPr lang="zh-CN" altLang="en-US"/>
                        <a:t>渲染虚拟</a:t>
                      </a:r>
                      <a:r>
                        <a:rPr lang="en-US" altLang="zh-CN"/>
                        <a:t>dom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WebView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学习难度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更新方式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en-US" altLang="zh-CN"/>
                        <a:t>CodePush</a:t>
                      </a:r>
                      <a:r>
                        <a:rPr lang="zh-CN" altLang="en-US"/>
                        <a:t>热更新，增加页面或逻辑，不可涉及原生代码修改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依赖具体框架，使用</a:t>
                      </a:r>
                      <a:r>
                        <a:rPr lang="en-US" altLang="zh-CN"/>
                        <a:t>WebView</a:t>
                      </a:r>
                      <a:r>
                        <a:rPr lang="zh-CN" altLang="en-US"/>
                        <a:t>方式更新页面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麻烦，或需要些原生判断条件并重新打包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两份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0"/>
  <p:tag name="KSO_WM_TEMPLATE_THUMBS_INDEX" val="1"/>
  <p:tag name="KSO_WM_TEMPLATE_SUBCATEGOR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00ABE9"/>
      </a:dk2>
      <a:lt2>
        <a:srgbClr val="C6D65B"/>
      </a:lt2>
      <a:accent1>
        <a:srgbClr val="4CC5F0"/>
      </a:accent1>
      <a:accent2>
        <a:srgbClr val="00ABE9"/>
      </a:accent2>
      <a:accent3>
        <a:srgbClr val="C6D65B"/>
      </a:accent3>
      <a:accent4>
        <a:srgbClr val="7DCF87"/>
      </a:accent4>
      <a:accent5>
        <a:srgbClr val="B7CE2F"/>
      </a:accent5>
      <a:accent6>
        <a:srgbClr val="93DCF6"/>
      </a:accent6>
      <a:hlink>
        <a:srgbClr val="BFBFBF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4030</Words>
  <Application>WPS 文字</Application>
  <PresentationFormat>宽屏</PresentationFormat>
  <Paragraphs>409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方正书宋_GBK</vt:lpstr>
      <vt:lpstr>Wingdings</vt:lpstr>
      <vt:lpstr>微软雅黑</vt:lpstr>
      <vt:lpstr>宋体</vt:lpstr>
      <vt:lpstr>Arial Unicode MS</vt:lpstr>
      <vt:lpstr>黑体</vt:lpstr>
      <vt:lpstr>Calibri</vt:lpstr>
      <vt:lpstr>Helvetica Neue</vt:lpstr>
      <vt:lpstr>HYShuSongErKW</vt:lpstr>
      <vt:lpstr>冬青黑体简体中文</vt:lpstr>
      <vt:lpstr>Office 主题​​</vt:lpstr>
      <vt:lpstr>ReactNative开发</vt:lpstr>
      <vt:lpstr>PowerPoint 演示文稿</vt:lpstr>
      <vt:lpstr>PowerPoint 演示文稿</vt:lpstr>
      <vt:lpstr>演示代码和PPT</vt:lpstr>
      <vt:lpstr>PowerPoint 演示文稿</vt:lpstr>
      <vt:lpstr>简介</vt:lpstr>
      <vt:lpstr>同类APP开发框架</vt:lpstr>
      <vt:lpstr>PowerPoint 演示文稿</vt:lpstr>
      <vt:lpstr>PowerPoint 演示文稿</vt:lpstr>
      <vt:lpstr>开发环境</vt:lpstr>
      <vt:lpstr>PowerPoint 演示文稿</vt:lpstr>
      <vt:lpstr>创建项目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热更新（1）</vt:lpstr>
      <vt:lpstr>热更新（2）</vt:lpstr>
      <vt:lpstr>PowerPoint 演示文稿</vt:lpstr>
      <vt:lpstr>哪些情况不能使用热更新</vt:lpstr>
      <vt:lpstr>CodePush常用命令</vt:lpstr>
      <vt:lpstr>生成APK</vt:lpstr>
      <vt:lpstr>生成IPA</vt:lpstr>
      <vt:lpstr>下载APP</vt:lpstr>
      <vt:lpstr>测试热更新</vt:lpstr>
      <vt:lpstr>PowerPoint 演示文稿</vt:lpstr>
      <vt:lpstr>PowerPoint 演示文稿</vt:lpstr>
      <vt:lpstr>PowerPoint 演示文稿</vt:lpstr>
      <vt:lpstr>路由</vt:lpstr>
      <vt:lpstr>网络请求</vt:lpstr>
      <vt:lpstr>全局变量</vt:lpstr>
      <vt:lpstr>Java与原生UI</vt:lpstr>
      <vt:lpstr>Objective-C与原生UI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lumin</dc:creator>
  <cp:lastModifiedBy>lumin</cp:lastModifiedBy>
  <cp:revision>47</cp:revision>
  <dcterms:created xsi:type="dcterms:W3CDTF">2019-04-17T07:49:39Z</dcterms:created>
  <dcterms:modified xsi:type="dcterms:W3CDTF">2019-04-17T07:49:39Z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2052-2.4.1.841</vt:lpwstr>
  </property>
</Properties>
</file>