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ef26edc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ef26edc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bef26edc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bef26edc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95% CI between 2.7 and 3.1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bef26edc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bef26edc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ef26edc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ef26edc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bef26edc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bef26edc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bef26edc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bef26edc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bef26edc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bef26edc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bef26edc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bef26edc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bef26edc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bef26edc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ef26edc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bef26edc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ef26edc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ef26edc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bef26edc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bef26edc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bef26edc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bef26edc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ef26edc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ef26edc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ef26edc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ef26edc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ef26edc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ef26edc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bef26edc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bef26edc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ef26edc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ef26edc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ef26edc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ef26ed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ef26edc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bef26edc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cbi.nlm.nih.gov/pmc/articles/PMC1124573/" TargetMode="External"/><Relationship Id="rId4" Type="http://schemas.openxmlformats.org/officeDocument/2006/relationships/hyperlink" Target="https://onlinelibrary.wiley.com/doi/full/10.1111/jgs.15939" TargetMode="External"/><Relationship Id="rId5" Type="http://schemas.openxmlformats.org/officeDocument/2006/relationships/hyperlink" Target="https://www.statnews.com/2017/05/16/doctor-age-patient-mortal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699" y="1822825"/>
            <a:ext cx="6222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Washington State Healthcare Provider Demographics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Heath Brinkman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2"/>
          <p:cNvPicPr preferRelativeResize="0"/>
          <p:nvPr/>
        </p:nvPicPr>
        <p:blipFill>
          <a:blip r:embed="rId3">
            <a:alphaModFix/>
          </a:blip>
          <a:stretch>
            <a:fillRect/>
          </a:stretch>
        </p:blipFill>
        <p:spPr>
          <a:xfrm>
            <a:off x="524638" y="152400"/>
            <a:ext cx="809472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83" name="Shape 183"/>
        <p:cNvGrpSpPr/>
        <p:nvPr/>
      </p:nvGrpSpPr>
      <p:grpSpPr>
        <a:xfrm>
          <a:off x="0" y="0"/>
          <a:ext cx="0" cy="0"/>
          <a:chOff x="0" y="0"/>
          <a:chExt cx="0" cy="0"/>
        </a:xfrm>
      </p:grpSpPr>
      <p:sp>
        <p:nvSpPr>
          <p:cNvPr id="184" name="Google Shape;184;p23"/>
          <p:cNvSpPr txBox="1"/>
          <p:nvPr>
            <p:ph type="title"/>
          </p:nvPr>
        </p:nvSpPr>
        <p:spPr>
          <a:xfrm>
            <a:off x="1385850" y="188190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Mean </a:t>
            </a:r>
            <a:r>
              <a:rPr lang="en" sz="4000"/>
              <a:t>Difference of 2.9 Years</a:t>
            </a:r>
            <a:endParaRPr sz="4000"/>
          </a:p>
        </p:txBody>
      </p:sp>
      <p:sp>
        <p:nvSpPr>
          <p:cNvPr id="185" name="Google Shape;185;p23"/>
          <p:cNvSpPr txBox="1"/>
          <p:nvPr>
            <p:ph idx="1" type="body"/>
          </p:nvPr>
        </p:nvSpPr>
        <p:spPr>
          <a:xfrm>
            <a:off x="1385850" y="3352300"/>
            <a:ext cx="6372300" cy="9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t-test results: p-value=1.76e-130</a:t>
            </a:r>
            <a:endParaRPr>
              <a:solidFill>
                <a:srgbClr val="666666"/>
              </a:solidFill>
            </a:endParaRPr>
          </a:p>
          <a:p>
            <a:pPr indent="0" lvl="0" marL="0" rtl="0" algn="ctr">
              <a:spcBef>
                <a:spcPts val="1600"/>
              </a:spcBef>
              <a:spcAft>
                <a:spcPts val="1600"/>
              </a:spcAft>
              <a:buNone/>
            </a:pPr>
            <a:r>
              <a:rPr lang="en">
                <a:solidFill>
                  <a:srgbClr val="666666"/>
                </a:solidFill>
              </a:rPr>
              <a:t>95% CI: Upper Confidence Interval: 3.1, Lower Confidence Interval: 2.7</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Experience Disparities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a:blip r:embed="rId3">
            <a:alphaModFix/>
          </a:blip>
          <a:stretch>
            <a:fillRect/>
          </a:stretch>
        </p:blipFill>
        <p:spPr>
          <a:xfrm>
            <a:off x="524638" y="152400"/>
            <a:ext cx="809472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9" name="Shape 199"/>
        <p:cNvGrpSpPr/>
        <p:nvPr/>
      </p:nvGrpSpPr>
      <p:grpSpPr>
        <a:xfrm>
          <a:off x="0" y="0"/>
          <a:ext cx="0" cy="0"/>
          <a:chOff x="0" y="0"/>
          <a:chExt cx="0" cy="0"/>
        </a:xfrm>
      </p:grpSpPr>
      <p:sp>
        <p:nvSpPr>
          <p:cNvPr id="200" name="Google Shape;200;p26"/>
          <p:cNvSpPr txBox="1"/>
          <p:nvPr>
            <p:ph type="title"/>
          </p:nvPr>
        </p:nvSpPr>
        <p:spPr>
          <a:xfrm>
            <a:off x="1385850" y="188190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Mean Difference of 1.9 Years</a:t>
            </a:r>
            <a:endParaRPr sz="5000"/>
          </a:p>
        </p:txBody>
      </p:sp>
      <p:sp>
        <p:nvSpPr>
          <p:cNvPr id="201" name="Google Shape;201;p26"/>
          <p:cNvSpPr txBox="1"/>
          <p:nvPr>
            <p:ph idx="1" type="body"/>
          </p:nvPr>
        </p:nvSpPr>
        <p:spPr>
          <a:xfrm>
            <a:off x="1385850" y="347070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66666"/>
                </a:solidFill>
              </a:rPr>
              <a:t>Mann-Whitney-U Result: p-value=1.99e-66</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Language Barriers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19150" y="616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Language Skills </a:t>
            </a:r>
            <a:endParaRPr/>
          </a:p>
        </p:txBody>
      </p:sp>
      <p:sp>
        <p:nvSpPr>
          <p:cNvPr id="212" name="Google Shape;212;p28"/>
          <p:cNvSpPr txBox="1"/>
          <p:nvPr/>
        </p:nvSpPr>
        <p:spPr>
          <a:xfrm>
            <a:off x="392250" y="4277625"/>
            <a:ext cx="24570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alibri"/>
                <a:ea typeface="Calibri"/>
                <a:cs typeface="Calibri"/>
                <a:sym typeface="Calibri"/>
              </a:rPr>
              <a:t>Highly Significant Difference</a:t>
            </a:r>
            <a:endParaRPr>
              <a:solidFill>
                <a:srgbClr val="999999"/>
              </a:solidFill>
              <a:latin typeface="Calibri"/>
              <a:ea typeface="Calibri"/>
              <a:cs typeface="Calibri"/>
              <a:sym typeface="Calibri"/>
            </a:endParaRPr>
          </a:p>
          <a:p>
            <a:pPr indent="0" lvl="0" marL="0" rtl="0" algn="l">
              <a:spcBef>
                <a:spcPts val="0"/>
              </a:spcBef>
              <a:spcAft>
                <a:spcPts val="0"/>
              </a:spcAft>
              <a:buNone/>
            </a:pPr>
            <a:r>
              <a:rPr lang="en">
                <a:solidFill>
                  <a:srgbClr val="999999"/>
                </a:solidFill>
                <a:latin typeface="Calibri"/>
                <a:ea typeface="Calibri"/>
                <a:cs typeface="Calibri"/>
                <a:sym typeface="Calibri"/>
              </a:rPr>
              <a:t>z</a:t>
            </a:r>
            <a:r>
              <a:rPr lang="en">
                <a:solidFill>
                  <a:srgbClr val="999999"/>
                </a:solidFill>
                <a:latin typeface="Calibri"/>
                <a:ea typeface="Calibri"/>
                <a:cs typeface="Calibri"/>
                <a:sym typeface="Calibri"/>
              </a:rPr>
              <a:t>-test: p-value &lt;&lt;&lt;&lt;0.05</a:t>
            </a:r>
            <a:endParaRPr>
              <a:solidFill>
                <a:srgbClr val="999999"/>
              </a:solidFill>
              <a:latin typeface="Calibri"/>
              <a:ea typeface="Calibri"/>
              <a:cs typeface="Calibri"/>
              <a:sym typeface="Calibri"/>
            </a:endParaRPr>
          </a:p>
        </p:txBody>
      </p:sp>
      <p:pic>
        <p:nvPicPr>
          <p:cNvPr id="213" name="Google Shape;213;p28"/>
          <p:cNvPicPr preferRelativeResize="0"/>
          <p:nvPr/>
        </p:nvPicPr>
        <p:blipFill>
          <a:blip r:embed="rId3">
            <a:alphaModFix/>
          </a:blip>
          <a:stretch>
            <a:fillRect/>
          </a:stretch>
        </p:blipFill>
        <p:spPr>
          <a:xfrm>
            <a:off x="2886255" y="2756775"/>
            <a:ext cx="3125826" cy="1748975"/>
          </a:xfrm>
          <a:prstGeom prst="rect">
            <a:avLst/>
          </a:prstGeom>
          <a:noFill/>
          <a:ln>
            <a:noFill/>
          </a:ln>
        </p:spPr>
      </p:pic>
      <p:pic>
        <p:nvPicPr>
          <p:cNvPr id="214" name="Google Shape;214;p28"/>
          <p:cNvPicPr preferRelativeResize="0"/>
          <p:nvPr/>
        </p:nvPicPr>
        <p:blipFill>
          <a:blip r:embed="rId4">
            <a:alphaModFix/>
          </a:blip>
          <a:stretch>
            <a:fillRect/>
          </a:stretch>
        </p:blipFill>
        <p:spPr>
          <a:xfrm>
            <a:off x="819144" y="1411744"/>
            <a:ext cx="2963350" cy="1502222"/>
          </a:xfrm>
          <a:prstGeom prst="rect">
            <a:avLst/>
          </a:prstGeom>
          <a:noFill/>
          <a:ln>
            <a:noFill/>
          </a:ln>
        </p:spPr>
      </p:pic>
      <p:pic>
        <p:nvPicPr>
          <p:cNvPr id="215" name="Google Shape;215;p28"/>
          <p:cNvPicPr preferRelativeResize="0"/>
          <p:nvPr/>
        </p:nvPicPr>
        <p:blipFill>
          <a:blip r:embed="rId5">
            <a:alphaModFix/>
          </a:blip>
          <a:stretch>
            <a:fillRect/>
          </a:stretch>
        </p:blipFill>
        <p:spPr>
          <a:xfrm>
            <a:off x="5242626" y="1318376"/>
            <a:ext cx="3259850" cy="168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Physician Credentials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CNA and Physician Credentials</a:t>
            </a:r>
            <a:endParaRPr/>
          </a:p>
        </p:txBody>
      </p:sp>
      <p:sp>
        <p:nvSpPr>
          <p:cNvPr id="226" name="Google Shape;226;p30"/>
          <p:cNvSpPr txBox="1"/>
          <p:nvPr/>
        </p:nvSpPr>
        <p:spPr>
          <a:xfrm>
            <a:off x="392250" y="4085200"/>
            <a:ext cx="2457000" cy="6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alibri"/>
                <a:ea typeface="Calibri"/>
                <a:cs typeface="Calibri"/>
                <a:sym typeface="Calibri"/>
              </a:rPr>
              <a:t>Highly Significant Differences</a:t>
            </a:r>
            <a:endParaRPr>
              <a:solidFill>
                <a:srgbClr val="999999"/>
              </a:solidFill>
              <a:latin typeface="Calibri"/>
              <a:ea typeface="Calibri"/>
              <a:cs typeface="Calibri"/>
              <a:sym typeface="Calibri"/>
            </a:endParaRPr>
          </a:p>
          <a:p>
            <a:pPr indent="0" lvl="0" marL="0" rtl="0" algn="l">
              <a:spcBef>
                <a:spcPts val="0"/>
              </a:spcBef>
              <a:spcAft>
                <a:spcPts val="0"/>
              </a:spcAft>
              <a:buNone/>
            </a:pPr>
            <a:r>
              <a:rPr lang="en">
                <a:solidFill>
                  <a:srgbClr val="999999"/>
                </a:solidFill>
                <a:latin typeface="Calibri"/>
                <a:ea typeface="Calibri"/>
                <a:cs typeface="Calibri"/>
                <a:sym typeface="Calibri"/>
              </a:rPr>
              <a:t>z-tests: p-values &lt;&lt;&lt;&lt;0.05</a:t>
            </a:r>
            <a:endParaRPr>
              <a:solidFill>
                <a:srgbClr val="999999"/>
              </a:solidFill>
              <a:latin typeface="Calibri"/>
              <a:ea typeface="Calibri"/>
              <a:cs typeface="Calibri"/>
              <a:sym typeface="Calibri"/>
            </a:endParaRPr>
          </a:p>
        </p:txBody>
      </p:sp>
      <p:pic>
        <p:nvPicPr>
          <p:cNvPr id="227" name="Google Shape;227;p30"/>
          <p:cNvPicPr preferRelativeResize="0"/>
          <p:nvPr/>
        </p:nvPicPr>
        <p:blipFill>
          <a:blip r:embed="rId3">
            <a:alphaModFix/>
          </a:blip>
          <a:stretch>
            <a:fillRect/>
          </a:stretch>
        </p:blipFill>
        <p:spPr>
          <a:xfrm>
            <a:off x="392250" y="1544425"/>
            <a:ext cx="2600700" cy="1522475"/>
          </a:xfrm>
          <a:prstGeom prst="rect">
            <a:avLst/>
          </a:prstGeom>
          <a:noFill/>
          <a:ln>
            <a:noFill/>
          </a:ln>
        </p:spPr>
      </p:pic>
      <p:pic>
        <p:nvPicPr>
          <p:cNvPr id="228" name="Google Shape;228;p30"/>
          <p:cNvPicPr preferRelativeResize="0"/>
          <p:nvPr/>
        </p:nvPicPr>
        <p:blipFill>
          <a:blip r:embed="rId4">
            <a:alphaModFix/>
          </a:blip>
          <a:stretch>
            <a:fillRect/>
          </a:stretch>
        </p:blipFill>
        <p:spPr>
          <a:xfrm>
            <a:off x="2970275" y="2571749"/>
            <a:ext cx="3203426" cy="2155250"/>
          </a:xfrm>
          <a:prstGeom prst="rect">
            <a:avLst/>
          </a:prstGeom>
          <a:noFill/>
          <a:ln>
            <a:noFill/>
          </a:ln>
        </p:spPr>
      </p:pic>
      <p:pic>
        <p:nvPicPr>
          <p:cNvPr id="229" name="Google Shape;229;p30"/>
          <p:cNvPicPr preferRelativeResize="0"/>
          <p:nvPr/>
        </p:nvPicPr>
        <p:blipFill>
          <a:blip r:embed="rId5">
            <a:alphaModFix/>
          </a:blip>
          <a:stretch>
            <a:fillRect/>
          </a:stretch>
        </p:blipFill>
        <p:spPr>
          <a:xfrm>
            <a:off x="6063325" y="1475851"/>
            <a:ext cx="2543725" cy="159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235" name="Google Shape;235;p31"/>
          <p:cNvSpPr txBox="1"/>
          <p:nvPr>
            <p:ph idx="1" type="body"/>
          </p:nvPr>
        </p:nvSpPr>
        <p:spPr>
          <a:xfrm>
            <a:off x="819150" y="20869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White doctors tend to be older, have fewer foreign language skills but more experience</a:t>
            </a:r>
            <a:endParaRPr sz="1600"/>
          </a:p>
          <a:p>
            <a:pPr indent="-330200" lvl="0" marL="457200" rtl="0" algn="l">
              <a:spcBef>
                <a:spcPts val="0"/>
              </a:spcBef>
              <a:spcAft>
                <a:spcPts val="0"/>
              </a:spcAft>
              <a:buSzPts val="1600"/>
              <a:buChar char="●"/>
            </a:pPr>
            <a:r>
              <a:rPr lang="en" sz="1600"/>
              <a:t>Non-White doctors tend to be younger, have more foregin language skills but are less experienced</a:t>
            </a:r>
            <a:endParaRPr sz="1600"/>
          </a:p>
          <a:p>
            <a:pPr indent="-330200" lvl="0" marL="457200" rtl="0" algn="l">
              <a:spcBef>
                <a:spcPts val="0"/>
              </a:spcBef>
              <a:spcAft>
                <a:spcPts val="0"/>
              </a:spcAft>
              <a:buSzPts val="1600"/>
              <a:buChar char="●"/>
            </a:pPr>
            <a:r>
              <a:rPr lang="en" sz="1600"/>
              <a:t>Nurses are more likely to be non-White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we improve care for all Washington residents?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41" name="Google Shape;241;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Create foreign language trainings targeted at white healthcare professionals to increase their ability to communicate with patients and improve care</a:t>
            </a:r>
            <a:endParaRPr sz="1600"/>
          </a:p>
          <a:p>
            <a:pPr indent="-330200" lvl="0" marL="457200" rtl="0" algn="l">
              <a:spcBef>
                <a:spcPts val="0"/>
              </a:spcBef>
              <a:spcAft>
                <a:spcPts val="0"/>
              </a:spcAft>
              <a:buSzPts val="1600"/>
              <a:buChar char="●"/>
            </a:pPr>
            <a:r>
              <a:rPr lang="en" sz="1600"/>
              <a:t>Provide trainings and scholarships to increase non-White representation in the healthcare workforce, improving health outcomes for non-White patients</a:t>
            </a:r>
            <a:endParaRPr sz="1600"/>
          </a:p>
          <a:p>
            <a:pPr indent="-330200" lvl="0" marL="457200" rtl="0" algn="l">
              <a:spcBef>
                <a:spcPts val="0"/>
              </a:spcBef>
              <a:spcAft>
                <a:spcPts val="0"/>
              </a:spcAft>
              <a:buSzPts val="1600"/>
              <a:buChar char="●"/>
            </a:pPr>
            <a:r>
              <a:rPr lang="en" sz="1600"/>
              <a:t>Create training programs for older workers to ensure quality of care does not decrease as their age increases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our current healthcare workforce look like?</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Washington Health Workforce Survey</a:t>
            </a:r>
            <a:endParaRPr sz="1700"/>
          </a:p>
          <a:p>
            <a:pPr indent="-336550" lvl="1" marL="914400" rtl="0" algn="l">
              <a:spcBef>
                <a:spcPts val="0"/>
              </a:spcBef>
              <a:spcAft>
                <a:spcPts val="0"/>
              </a:spcAft>
              <a:buSzPts val="1700"/>
              <a:buChar char="○"/>
            </a:pPr>
            <a:r>
              <a:rPr lang="en" sz="1700"/>
              <a:t>69,956 Active Workers</a:t>
            </a:r>
            <a:endParaRPr sz="1700"/>
          </a:p>
          <a:p>
            <a:pPr indent="-336550" lvl="1" marL="914400" rtl="0" algn="l">
              <a:spcBef>
                <a:spcPts val="0"/>
              </a:spcBef>
              <a:spcAft>
                <a:spcPts val="0"/>
              </a:spcAft>
              <a:buSzPts val="1700"/>
              <a:buChar char="○"/>
            </a:pPr>
            <a:r>
              <a:rPr lang="en" sz="1700"/>
              <a:t>34 Different Identified Racial Identities</a:t>
            </a:r>
            <a:endParaRPr sz="1700"/>
          </a:p>
          <a:p>
            <a:pPr indent="-336550" lvl="1" marL="914400" rtl="0" algn="l">
              <a:spcBef>
                <a:spcPts val="0"/>
              </a:spcBef>
              <a:spcAft>
                <a:spcPts val="0"/>
              </a:spcAft>
              <a:buSzPts val="1700"/>
              <a:buChar char="○"/>
            </a:pPr>
            <a:r>
              <a:rPr lang="en" sz="1700"/>
              <a:t>49 Different Credential Types</a:t>
            </a:r>
            <a:endParaRPr sz="1700"/>
          </a:p>
          <a:p>
            <a:pPr indent="-336550" lvl="1" marL="914400" rtl="0" algn="l">
              <a:spcBef>
                <a:spcPts val="0"/>
              </a:spcBef>
              <a:spcAft>
                <a:spcPts val="0"/>
              </a:spcAft>
              <a:buSzPts val="1700"/>
              <a:buChar char="○"/>
            </a:pPr>
            <a:r>
              <a:rPr lang="en" sz="1700"/>
              <a:t>Age range from 18-112 </a:t>
            </a:r>
            <a:endParaRPr sz="1700"/>
          </a:p>
          <a:p>
            <a:pPr indent="-336550" lvl="1" marL="914400" rtl="0" algn="l">
              <a:spcBef>
                <a:spcPts val="0"/>
              </a:spcBef>
              <a:spcAft>
                <a:spcPts val="0"/>
              </a:spcAft>
              <a:buSzPts val="1700"/>
              <a:buChar char="○"/>
            </a:pPr>
            <a:r>
              <a:rPr lang="en" sz="1700"/>
              <a:t>Average Age: 42</a:t>
            </a:r>
            <a:endParaRPr sz="1700"/>
          </a:p>
        </p:txBody>
      </p:sp>
      <p:sp>
        <p:nvSpPr>
          <p:cNvPr id="141" name="Google Shape;141;p15"/>
          <p:cNvSpPr txBox="1"/>
          <p:nvPr/>
        </p:nvSpPr>
        <p:spPr>
          <a:xfrm>
            <a:off x="355225" y="4536650"/>
            <a:ext cx="84663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alibri"/>
                <a:ea typeface="Calibri"/>
                <a:cs typeface="Calibri"/>
                <a:sym typeface="Calibri"/>
              </a:rPr>
              <a:t>https://data.wa.gov/Health/Washington-Health-Workforce-Survey-Data/cvrw-ujje</a:t>
            </a:r>
            <a:endParaRPr>
              <a:solidFill>
                <a:srgbClr val="9999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611188" y="152400"/>
            <a:ext cx="792161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7"/>
          <p:cNvPicPr preferRelativeResize="0"/>
          <p:nvPr/>
        </p:nvPicPr>
        <p:blipFill>
          <a:blip r:embed="rId3">
            <a:alphaModFix/>
          </a:blip>
          <a:stretch>
            <a:fillRect/>
          </a:stretch>
        </p:blipFill>
        <p:spPr>
          <a:xfrm>
            <a:off x="524638" y="152400"/>
            <a:ext cx="809472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insights can we gain from this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Disparities in age, representation and skill sets</a:t>
            </a:r>
            <a:endParaRPr/>
          </a:p>
        </p:txBody>
      </p:sp>
      <p:sp>
        <p:nvSpPr>
          <p:cNvPr id="162" name="Google Shape;162;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Improving racial and ethnic representation in the healthcare workforce allows for better care and improved patient satisfaction</a:t>
            </a:r>
            <a:endParaRPr sz="1500"/>
          </a:p>
          <a:p>
            <a:pPr indent="-323850" lvl="0" marL="457200" rtl="0" algn="l">
              <a:spcBef>
                <a:spcPts val="0"/>
              </a:spcBef>
              <a:spcAft>
                <a:spcPts val="0"/>
              </a:spcAft>
              <a:buSzPts val="1500"/>
              <a:buChar char="●"/>
            </a:pPr>
            <a:r>
              <a:rPr lang="en" sz="1500"/>
              <a:t>Caregivers with foreign language skills are able to treat more patients and reduce strain on hospital translation resources</a:t>
            </a:r>
            <a:endParaRPr sz="1500"/>
          </a:p>
          <a:p>
            <a:pPr indent="-323850" lvl="0" marL="457200" rtl="0" algn="l">
              <a:spcBef>
                <a:spcPts val="0"/>
              </a:spcBef>
              <a:spcAft>
                <a:spcPts val="0"/>
              </a:spcAft>
              <a:buSzPts val="1500"/>
              <a:buChar char="●"/>
            </a:pPr>
            <a:r>
              <a:rPr lang="en" sz="1500"/>
              <a:t>Caregivers with longer experience in the workforce may be highly skilled, but are often not up to date on current medical techniques, which can reduce the effectiveness of treatment and lead to higher mortality rates</a:t>
            </a:r>
            <a:endParaRPr sz="1500"/>
          </a:p>
        </p:txBody>
      </p:sp>
      <p:sp>
        <p:nvSpPr>
          <p:cNvPr id="163" name="Google Shape;163;p19"/>
          <p:cNvSpPr txBox="1"/>
          <p:nvPr/>
        </p:nvSpPr>
        <p:spPr>
          <a:xfrm>
            <a:off x="333025" y="4070400"/>
            <a:ext cx="82518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999999"/>
                </a:solidFill>
                <a:latin typeface="Calibri"/>
                <a:ea typeface="Calibri"/>
                <a:cs typeface="Calibri"/>
                <a:sym typeface="Calibri"/>
                <a:hlinkClick r:id="rId3">
                  <a:extLst>
                    <a:ext uri="{A12FA001-AC4F-418D-AE19-62706E023703}">
                      <ahyp:hlinkClr val="tx"/>
                    </a:ext>
                  </a:extLst>
                </a:hlinkClick>
              </a:rPr>
              <a:t>https://www.ncbi.nlm.nih.gov/pmc/articles/PMC1124573/</a:t>
            </a:r>
            <a:endParaRPr>
              <a:solidFill>
                <a:srgbClr val="999999"/>
              </a:solidFill>
              <a:latin typeface="Calibri"/>
              <a:ea typeface="Calibri"/>
              <a:cs typeface="Calibri"/>
              <a:sym typeface="Calibri"/>
            </a:endParaRPr>
          </a:p>
          <a:p>
            <a:pPr indent="0" lvl="0" marL="0" rtl="0" algn="l">
              <a:spcBef>
                <a:spcPts val="0"/>
              </a:spcBef>
              <a:spcAft>
                <a:spcPts val="0"/>
              </a:spcAft>
              <a:buNone/>
            </a:pPr>
            <a:r>
              <a:rPr lang="en" u="sng">
                <a:solidFill>
                  <a:srgbClr val="999999"/>
                </a:solidFill>
                <a:latin typeface="Calibri"/>
                <a:ea typeface="Calibri"/>
                <a:cs typeface="Calibri"/>
                <a:sym typeface="Calibri"/>
                <a:hlinkClick r:id="rId4">
                  <a:extLst>
                    <a:ext uri="{A12FA001-AC4F-418D-AE19-62706E023703}">
                      <ahyp:hlinkClr val="tx"/>
                    </a:ext>
                  </a:extLst>
                </a:hlinkClick>
              </a:rPr>
              <a:t>https://onlinelibrary.wiley.com/doi/full/10.1111/jgs.15939</a:t>
            </a:r>
            <a:endParaRPr>
              <a:solidFill>
                <a:srgbClr val="999999"/>
              </a:solidFill>
              <a:latin typeface="Calibri"/>
              <a:ea typeface="Calibri"/>
              <a:cs typeface="Calibri"/>
              <a:sym typeface="Calibri"/>
            </a:endParaRPr>
          </a:p>
          <a:p>
            <a:pPr indent="0" lvl="0" marL="0" rtl="0" algn="l">
              <a:spcBef>
                <a:spcPts val="0"/>
              </a:spcBef>
              <a:spcAft>
                <a:spcPts val="0"/>
              </a:spcAft>
              <a:buNone/>
            </a:pPr>
            <a:r>
              <a:rPr lang="en" u="sng">
                <a:solidFill>
                  <a:srgbClr val="999999"/>
                </a:solidFill>
                <a:latin typeface="Calibri"/>
                <a:ea typeface="Calibri"/>
                <a:cs typeface="Calibri"/>
                <a:sym typeface="Calibri"/>
                <a:hlinkClick r:id="rId5">
                  <a:extLst>
                    <a:ext uri="{A12FA001-AC4F-418D-AE19-62706E023703}">
                      <ahyp:hlinkClr val="tx"/>
                    </a:ext>
                  </a:extLst>
                </a:hlinkClick>
              </a:rPr>
              <a:t>https://www.statnews.com/2017/05/16/doctor-age-patient-mortality/</a:t>
            </a:r>
            <a:endParaRPr>
              <a:solidFill>
                <a:srgbClr val="999999"/>
              </a:solidFill>
              <a:latin typeface="Calibri"/>
              <a:ea typeface="Calibri"/>
              <a:cs typeface="Calibri"/>
              <a:sym typeface="Calibri"/>
            </a:endParaRPr>
          </a:p>
          <a:p>
            <a:pPr indent="0" lvl="0" marL="0" rtl="0" algn="l">
              <a:spcBef>
                <a:spcPts val="0"/>
              </a:spcBef>
              <a:spcAft>
                <a:spcPts val="0"/>
              </a:spcAft>
              <a:buNone/>
            </a:pPr>
            <a:r>
              <a:t/>
            </a:r>
            <a:endParaRPr>
              <a:solidFill>
                <a:srgbClr val="999999"/>
              </a:solidFill>
              <a:latin typeface="Calibri"/>
              <a:ea typeface="Calibri"/>
              <a:cs typeface="Calibri"/>
              <a:sym typeface="Calibri"/>
            </a:endParaRPr>
          </a:p>
          <a:p>
            <a:pPr indent="0" lvl="0" marL="0" rtl="0" algn="l">
              <a:spcBef>
                <a:spcPts val="0"/>
              </a:spcBef>
              <a:spcAft>
                <a:spcPts val="0"/>
              </a:spcAft>
              <a:buNone/>
            </a:pPr>
            <a:r>
              <a:t/>
            </a:r>
            <a:endParaRPr>
              <a:solidFill>
                <a:srgbClr val="9999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Hypotheses</a:t>
            </a:r>
            <a:endParaRPr sz="3300"/>
          </a:p>
        </p:txBody>
      </p:sp>
      <p:sp>
        <p:nvSpPr>
          <p:cNvPr id="169" name="Google Shape;169;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White caregivers will be significantly older than their non-White counterparts</a:t>
            </a:r>
            <a:endParaRPr sz="1500"/>
          </a:p>
          <a:p>
            <a:pPr indent="-323850" lvl="0" marL="457200" rtl="0" algn="l">
              <a:spcBef>
                <a:spcPts val="0"/>
              </a:spcBef>
              <a:spcAft>
                <a:spcPts val="0"/>
              </a:spcAft>
              <a:buSzPts val="1500"/>
              <a:buChar char="●"/>
            </a:pPr>
            <a:r>
              <a:rPr lang="en" sz="1500"/>
              <a:t>Non-White caregivers will be significantly less experienced than their white counterparts</a:t>
            </a:r>
            <a:endParaRPr sz="1500"/>
          </a:p>
          <a:p>
            <a:pPr indent="-323850" lvl="0" marL="457200" rtl="0" algn="l">
              <a:spcBef>
                <a:spcPts val="0"/>
              </a:spcBef>
              <a:spcAft>
                <a:spcPts val="0"/>
              </a:spcAft>
              <a:buSzPts val="1500"/>
              <a:buChar char="●"/>
            </a:pPr>
            <a:r>
              <a:rPr lang="en" sz="1500"/>
              <a:t>The proportion of non-White caregivers with foreign language skills will be significantly higher than their non-White counterparts</a:t>
            </a:r>
            <a:endParaRPr sz="1500"/>
          </a:p>
          <a:p>
            <a:pPr indent="-323850" lvl="0" marL="457200" rtl="0" algn="l">
              <a:spcBef>
                <a:spcPts val="0"/>
              </a:spcBef>
              <a:spcAft>
                <a:spcPts val="0"/>
              </a:spcAft>
              <a:buSzPts val="1500"/>
              <a:buChar char="●"/>
            </a:pPr>
            <a:r>
              <a:rPr lang="en" sz="1500"/>
              <a:t>The proportion of White caregivers with Physician/Surgeon credentials will be significantly higher than their non-White counterparts</a:t>
            </a:r>
            <a:endParaRPr sz="1500"/>
          </a:p>
          <a:p>
            <a:pPr indent="-323850" lvl="0" marL="457200" rtl="0" algn="l">
              <a:spcBef>
                <a:spcPts val="0"/>
              </a:spcBef>
              <a:spcAft>
                <a:spcPts val="0"/>
              </a:spcAft>
              <a:buSzPts val="1500"/>
              <a:buChar char="●"/>
            </a:pPr>
            <a:r>
              <a:rPr lang="en" sz="1500"/>
              <a:t>The proportion of non-White caregivers with CNA credentials will be significantly higher than their non-White counterparts</a:t>
            </a:r>
            <a:endParaRPr sz="1500"/>
          </a:p>
          <a:p>
            <a:pPr indent="0" lvl="0" marL="0" rtl="0" algn="l">
              <a:spcBef>
                <a:spcPts val="16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Age Disparities</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