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003366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72" d="100"/>
          <a:sy n="72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E0A3-B1BF-4167-9F19-47A2E1C8C92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088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80058-43D6-44C8-974C-BF48EE20444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1348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E61DE-362F-48E2-94C3-433ADA878F5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5978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FEBCD-8BEB-4AE5-856A-88BD7B41A0B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9933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7D7B3-9DAA-4B6D-86D8-E39902AC7D2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0840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AE7B1-3B47-436D-8092-03E3F510149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855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8D943-C21B-49FF-9A73-AEA8A40DB10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4073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D38FB-42B0-4A3F-A498-B16E937819B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5528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F4F9-1867-4C47-A000-83D6E8A2827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5848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1A3C5-C3B2-4CC6-A080-ACB70DF1AF7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450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0D0C9-9B87-4C84-9FA7-B66A50E08EA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1243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F3BC499-7DC5-4D8B-AA0E-433C1E3E538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131840" y="692696"/>
            <a:ext cx="6264696" cy="3024336"/>
          </a:xfrm>
        </p:spPr>
        <p:txBody>
          <a:bodyPr/>
          <a:lstStyle/>
          <a:p>
            <a:pPr algn="l" eaLnBrk="1" hangingPunct="1"/>
            <a:r>
              <a:rPr lang="es-UY" altLang="en-US" sz="3600" b="1" dirty="0" smtClean="0">
                <a:solidFill>
                  <a:schemeClr val="bg1"/>
                </a:solidFill>
              </a:rPr>
              <a:t>Review of Defragmenting the Cloud Using Demand-based Resource Allocation</a:t>
            </a:r>
            <a:endParaRPr lang="es-ES" alt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2051" name="Rectangle 161"/>
          <p:cNvSpPr>
            <a:spLocks noChangeArrowheads="1"/>
          </p:cNvSpPr>
          <p:nvPr/>
        </p:nvSpPr>
        <p:spPr bwMode="auto">
          <a:xfrm>
            <a:off x="3852863" y="4076700"/>
            <a:ext cx="40322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UY" altLang="en-US" sz="1600" b="1">
                <a:solidFill>
                  <a:schemeClr val="bg1"/>
                </a:solidFill>
              </a:rPr>
              <a:t>Luming Zhang</a:t>
            </a:r>
            <a:br>
              <a:rPr lang="es-UY" altLang="en-US" sz="1600" b="1">
                <a:solidFill>
                  <a:schemeClr val="bg1"/>
                </a:solidFill>
              </a:rPr>
            </a:br>
            <a:r>
              <a:rPr lang="es-UY" altLang="en-US" sz="1600" b="1">
                <a:solidFill>
                  <a:schemeClr val="bg1"/>
                </a:solidFill>
              </a:rPr>
              <a:t>ECE, UW-Madison</a:t>
            </a:r>
          </a:p>
          <a:p>
            <a:pPr eaLnBrk="1" hangingPunct="1"/>
            <a:r>
              <a:rPr lang="es-UY" altLang="en-US" sz="1600" b="1">
                <a:solidFill>
                  <a:schemeClr val="bg1"/>
                </a:solidFill>
              </a:rPr>
              <a:t>lzhang338@wisc.edu</a:t>
            </a:r>
            <a:endParaRPr lang="es-ES" altLang="en-US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BPX Algorithm (SDAP policy)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1851025" y="1612900"/>
            <a:ext cx="6264275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A distributed algorithm to start allocation with lower demand bound 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2663825"/>
            <a:ext cx="44481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Distributed Allocation Algorithms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275" y="1600200"/>
            <a:ext cx="69945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DBS: Distributed Binary Search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+ Easy to understand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-  Multiple synchronous rounds so vulnerable to delays and failures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BPX: Base + Proportional Excess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+ Fully asynchronous distributed algorithm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Experimental Evaluation</a:t>
            </a:r>
            <a:endParaRPr lang="en-US" altLang="en-US" sz="36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1913" y="1600200"/>
            <a:ext cx="73548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Single Tenant with Diverse Workload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en-US" altLang="en-US" sz="2000" kern="0" dirty="0" smtClean="0">
                <a:solidFill>
                  <a:schemeClr val="bg1"/>
                </a:solidFill>
              </a:rPr>
              <a:t>Figure 5. Demand and consumption(run) of a high-share and a low-share VM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2276475"/>
            <a:ext cx="48577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Experimental Evaluation</a:t>
            </a:r>
            <a:endParaRPr lang="en-US" altLang="en-US" sz="36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1913" y="1600200"/>
            <a:ext cx="73548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Single Tenant with Diverse Workload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en-US" altLang="en-US" sz="2000" kern="0" dirty="0" smtClean="0">
                <a:solidFill>
                  <a:schemeClr val="bg1"/>
                </a:solidFill>
              </a:rPr>
              <a:t>Figure 6. Cumulative BPX allocations compared with central divvy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276475"/>
            <a:ext cx="4953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Experimental Evaluation</a:t>
            </a:r>
            <a:endParaRPr lang="en-US" altLang="en-US" sz="36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7450" y="1600200"/>
            <a:ext cx="79565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Large Setup with Coordinated Workloads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en-US" altLang="en-US" sz="2000" kern="0" dirty="0" smtClean="0">
                <a:solidFill>
                  <a:schemeClr val="bg1"/>
                </a:solidFill>
              </a:rPr>
              <a:t>Figure 7. Active VM allocations are in the ratio of their shares(4:2:1) when they have enough demand. In low-demand phases, all VMs get similar allocation because the capacity exceeds total demand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205038"/>
            <a:ext cx="47148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Experimental Evaluation</a:t>
            </a:r>
            <a:endParaRPr lang="en-US" altLang="en-US" sz="36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7450" y="1600200"/>
            <a:ext cx="79565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Large Setup with Staggered Coordinated Workloads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en-US" altLang="en-US" sz="2000" kern="0" dirty="0" smtClean="0">
                <a:solidFill>
                  <a:schemeClr val="bg1"/>
                </a:solidFill>
              </a:rPr>
              <a:t>Figure 8. CPU allocation for a high-share, a medium-share and a low-share VM in each of the sets.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2565400"/>
            <a:ext cx="49244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Experimental Evaluation</a:t>
            </a:r>
            <a:endParaRPr lang="en-US" altLang="en-US" sz="36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7450" y="1600200"/>
            <a:ext cx="79565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Real Deployment of Hadoop and VDI VMs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en-US" altLang="en-US" sz="2000" kern="0" dirty="0" smtClean="0">
                <a:solidFill>
                  <a:schemeClr val="bg1"/>
                </a:solidFill>
              </a:rPr>
              <a:t>Figure 12. Sum of CPU usage of all Hadoop VMs and VDI VMs.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2" y="2282031"/>
            <a:ext cx="4810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Experimental Evaluation</a:t>
            </a:r>
            <a:endParaRPr lang="en-US" altLang="en-US" sz="36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7450" y="1600200"/>
            <a:ext cx="79565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Real Deployment of Hadoop and VDI VMs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en-US" altLang="en-US" sz="2000" kern="0" dirty="0" smtClean="0">
                <a:solidFill>
                  <a:schemeClr val="bg1"/>
                </a:solidFill>
              </a:rPr>
              <a:t>Figure 13. Hadoop job completion times over duration of the experiment.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7" y="2564904"/>
            <a:ext cx="47910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4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63688" y="2852937"/>
            <a:ext cx="6768926" cy="12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Thank you for your attention! Any questions?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4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1600200"/>
            <a:ext cx="6994525" cy="4525963"/>
          </a:xfrm>
        </p:spPr>
        <p:txBody>
          <a:bodyPr/>
          <a:lstStyle/>
          <a:p>
            <a:pPr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Current solution and its drawbacks when move to public cloud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2400" dirty="0" smtClean="0">
                <a:solidFill>
                  <a:schemeClr val="bg1"/>
                </a:solidFill>
              </a:rPr>
              <a:t>-  Prevent Statistical Multiplexing</a:t>
            </a:r>
          </a:p>
          <a:p>
            <a:pPr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New allocation algorithms based on demands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400" dirty="0" smtClean="0">
                <a:solidFill>
                  <a:schemeClr val="bg1"/>
                </a:solidFill>
              </a:rPr>
              <a:t>DBS Algorithm</a:t>
            </a:r>
          </a:p>
          <a:p>
            <a:pPr lvl="1" eaLnBrk="1" hangingPunct="1">
              <a:buFontTx/>
              <a:buChar char="-"/>
              <a:defRPr/>
            </a:pPr>
            <a:r>
              <a:rPr lang="en-US" altLang="en-US" sz="2400" dirty="0" smtClean="0">
                <a:solidFill>
                  <a:schemeClr val="bg1"/>
                </a:solidFill>
              </a:rPr>
              <a:t>PBX Algorithm</a:t>
            </a:r>
          </a:p>
          <a:p>
            <a:pPr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Experimental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Current Solution and its Drawbacks</a:t>
            </a:r>
            <a:endParaRPr lang="en-US" altLang="en-US" sz="360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92275" y="1600200"/>
            <a:ext cx="69945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Private Cloud VS Public Cloud</a:t>
            </a:r>
          </a:p>
          <a:p>
            <a:pPr lvl="1">
              <a:buFontTx/>
              <a:buChar char="-"/>
              <a:defRPr/>
            </a:pPr>
            <a:r>
              <a:rPr lang="en-US" altLang="en-US" sz="2400" kern="0" dirty="0" smtClean="0">
                <a:solidFill>
                  <a:schemeClr val="bg1"/>
                </a:solidFill>
              </a:rPr>
              <a:t>Private: over-committing and high consolidation ratios</a:t>
            </a:r>
          </a:p>
          <a:p>
            <a:pPr lvl="1">
              <a:buFontTx/>
              <a:buChar char="-"/>
              <a:defRPr/>
            </a:pPr>
            <a:r>
              <a:rPr lang="en-US" altLang="en-US" sz="2400" kern="0" dirty="0" smtClean="0">
                <a:solidFill>
                  <a:schemeClr val="bg1"/>
                </a:solidFill>
              </a:rPr>
              <a:t>Public: benefit goes to the service provider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Current public clouds sell capacity in the form of pre-defined VM configurations(peak demands).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Drawbacks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sz="2400" kern="0" dirty="0" smtClean="0">
                <a:solidFill>
                  <a:schemeClr val="bg1"/>
                </a:solidFill>
              </a:rPr>
              <a:t>- </a:t>
            </a:r>
            <a:r>
              <a:rPr lang="en-US" altLang="en-US" sz="2400" dirty="0" smtClean="0">
                <a:solidFill>
                  <a:schemeClr val="bg1"/>
                </a:solidFill>
              </a:rPr>
              <a:t>Prevent Statistical Multiplexing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bg1"/>
                </a:solidFill>
              </a:rPr>
              <a:t>Give the benefit back!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92275" y="1600200"/>
            <a:ext cx="69945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Sell bulk shareable capacity to tenants rather than pre-defined VM configurations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Requires dynamic resource flow, which is challenging due to physically distributed VMs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Allocation Requirements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275" y="1600200"/>
            <a:ext cx="69945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sz="2400" kern="0" dirty="0" smtClean="0">
                <a:solidFill>
                  <a:schemeClr val="bg1"/>
                </a:solidFill>
              </a:rPr>
              <a:t>Location Obliviousness: allocation should be independent of location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sz="2400" kern="0" dirty="0" smtClean="0">
                <a:solidFill>
                  <a:schemeClr val="bg1"/>
                </a:solidFill>
              </a:rPr>
              <a:t>Harmonious Allocation: a VM should not be allocated more than its demand(if any VM is still starve)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sz="2400" kern="0" dirty="0" smtClean="0">
                <a:solidFill>
                  <a:schemeClr val="bg1"/>
                </a:solidFill>
              </a:rPr>
              <a:t>Demand-Anomaly Freedom: for VMs with the same share value, a VM with smaller demand get smaller capacity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sz="2400" kern="0" dirty="0" smtClean="0">
                <a:solidFill>
                  <a:schemeClr val="bg1"/>
                </a:solidFill>
              </a:rPr>
              <a:t>Share-Anomaly Freedom: for VMs with the same demand value, a VM with smaller share get smaller capacity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Allocation Policies</a:t>
            </a:r>
            <a:endParaRPr lang="en-US" altLang="en-US" sz="3600" smtClean="0"/>
          </a:p>
        </p:txBody>
      </p:sp>
      <p:sp>
        <p:nvSpPr>
          <p:cNvPr id="4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91680" y="1600200"/>
            <a:ext cx="6995120" cy="4525963"/>
          </a:xfrm>
          <a:prstGeom prst="rect">
            <a:avLst/>
          </a:prstGeom>
          <a:blipFill rotWithShape="1">
            <a:blip r:embed="rId2"/>
            <a:stretch>
              <a:fillRect l="-1221" t="-943" r="-78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Centralized Strategy won’t Work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275" y="1600200"/>
            <a:ext cx="69945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Requires large amount of information to be frequently exchanged between clusters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Centralized algorithms will be CPU intensive due to large number of VMs to consider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Distributed Allocation Algorithms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275" y="1600200"/>
            <a:ext cx="69945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DBS: Distributed Binary Search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+ Advantage?</a:t>
            </a:r>
          </a:p>
          <a:p>
            <a:pPr lvl="1">
              <a:buFontTx/>
              <a:buChar char="-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Disadvantage?</a:t>
            </a:r>
          </a:p>
          <a:p>
            <a:pPr lvl="1">
              <a:buFontTx/>
              <a:buChar char="-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BPX: Base + Proportional Excess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+ Advantage?</a:t>
            </a:r>
          </a:p>
          <a:p>
            <a:pPr lvl="1">
              <a:buFontTx/>
              <a:buChar char="-"/>
              <a:defRPr/>
            </a:pPr>
            <a:r>
              <a:rPr lang="en-US" altLang="en-US" kern="0" dirty="0" smtClean="0">
                <a:solidFill>
                  <a:schemeClr val="bg1"/>
                </a:solidFill>
              </a:rPr>
              <a:t>Disadvantage?</a:t>
            </a:r>
          </a:p>
          <a:p>
            <a:pPr lvl="1">
              <a:buFontTx/>
              <a:buChar char="-"/>
              <a:defRPr/>
            </a:pPr>
            <a:endParaRPr lang="en-US" altLang="en-US" kern="0" dirty="0" smtClean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bg1"/>
                </a:solidFill>
              </a:rPr>
              <a:t>DBS Algorithm (DAP policy)</a:t>
            </a:r>
          </a:p>
        </p:txBody>
      </p:sp>
      <p:sp>
        <p:nvSpPr>
          <p:cNvPr id="4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850369" y="1612300"/>
            <a:ext cx="6264696" cy="2994318"/>
          </a:xfrm>
          <a:prstGeom prst="rect">
            <a:avLst/>
          </a:prstGeom>
          <a:blipFill rotWithShape="1">
            <a:blip r:embed="rId2"/>
            <a:stretch>
              <a:fillRect l="-1558" t="-1423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 t="2132" r="10641" b="4036"/>
          <a:stretch>
            <a:fillRect/>
          </a:stretch>
        </p:blipFill>
        <p:spPr bwMode="auto">
          <a:xfrm>
            <a:off x="2552700" y="2492375"/>
            <a:ext cx="4321175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456</Words>
  <Application>Microsoft Office PowerPoint</Application>
  <PresentationFormat>全屏显示(4:3)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Diseño predeterminado</vt:lpstr>
      <vt:lpstr>Review of Defragmenting the Cloud Using Demand-based Resource Allocation</vt:lpstr>
      <vt:lpstr>Contents</vt:lpstr>
      <vt:lpstr>Current Solution and its Drawbacks</vt:lpstr>
      <vt:lpstr>Give the benefit back!</vt:lpstr>
      <vt:lpstr>Allocation Requirements</vt:lpstr>
      <vt:lpstr>Allocation Policies</vt:lpstr>
      <vt:lpstr>Centralized Strategy won’t Work</vt:lpstr>
      <vt:lpstr>Distributed Allocation Algorithms</vt:lpstr>
      <vt:lpstr>DBS Algorithm (DAP policy)</vt:lpstr>
      <vt:lpstr>BPX Algorithm (SDAP policy)</vt:lpstr>
      <vt:lpstr>Distributed Allocation Algorithms</vt:lpstr>
      <vt:lpstr>Experimental Evaluation</vt:lpstr>
      <vt:lpstr>Experimental Evaluation</vt:lpstr>
      <vt:lpstr>Experimental Evaluation</vt:lpstr>
      <vt:lpstr>Experimental Evaluation</vt:lpstr>
      <vt:lpstr>Experimental Evaluation</vt:lpstr>
      <vt:lpstr>Experimental Evaluation</vt:lpstr>
      <vt:lpstr>Thank you!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Luming</cp:lastModifiedBy>
  <cp:revision>685</cp:revision>
  <dcterms:created xsi:type="dcterms:W3CDTF">2010-05-23T14:28:12Z</dcterms:created>
  <dcterms:modified xsi:type="dcterms:W3CDTF">2015-03-12T00:00:06Z</dcterms:modified>
</cp:coreProperties>
</file>