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mini.w\AppData\Roaming\Microsoft\Excel\Job%20Satisfaction1%20(version%201)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mini.w\AppData\Roaming\Microsoft\Excel\Job%20Satisfaction1%20(version%201).xlsb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mini.w\AppData\Roaming\Microsoft\Excel\Job%20Satisfaction1%20(version%201).xlsb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Distribution</a:t>
            </a:r>
            <a:r>
              <a:rPr lang="en-US" baseline="0"/>
              <a:t> of Total Emotions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'Job Satisfaction1'!$AA$2:$AA$61</c:f>
              <c:numCache>
                <c:formatCode>General</c:formatCode>
                <c:ptCount val="60"/>
                <c:pt idx="0">
                  <c:v>42</c:v>
                </c:pt>
                <c:pt idx="1">
                  <c:v>56</c:v>
                </c:pt>
                <c:pt idx="2">
                  <c:v>59</c:v>
                </c:pt>
                <c:pt idx="3">
                  <c:v>61</c:v>
                </c:pt>
                <c:pt idx="4">
                  <c:v>61</c:v>
                </c:pt>
                <c:pt idx="5">
                  <c:v>57</c:v>
                </c:pt>
                <c:pt idx="6">
                  <c:v>70</c:v>
                </c:pt>
                <c:pt idx="7">
                  <c:v>54</c:v>
                </c:pt>
                <c:pt idx="8">
                  <c:v>55</c:v>
                </c:pt>
                <c:pt idx="9">
                  <c:v>61</c:v>
                </c:pt>
                <c:pt idx="10">
                  <c:v>56</c:v>
                </c:pt>
                <c:pt idx="11">
                  <c:v>55</c:v>
                </c:pt>
                <c:pt idx="12">
                  <c:v>63</c:v>
                </c:pt>
                <c:pt idx="13">
                  <c:v>62</c:v>
                </c:pt>
                <c:pt idx="14">
                  <c:v>62</c:v>
                </c:pt>
                <c:pt idx="15">
                  <c:v>63</c:v>
                </c:pt>
                <c:pt idx="16">
                  <c:v>50</c:v>
                </c:pt>
                <c:pt idx="17">
                  <c:v>56</c:v>
                </c:pt>
                <c:pt idx="18">
                  <c:v>51</c:v>
                </c:pt>
                <c:pt idx="19">
                  <c:v>60</c:v>
                </c:pt>
                <c:pt idx="20">
                  <c:v>62</c:v>
                </c:pt>
                <c:pt idx="21">
                  <c:v>55</c:v>
                </c:pt>
                <c:pt idx="22">
                  <c:v>48</c:v>
                </c:pt>
                <c:pt idx="23">
                  <c:v>48</c:v>
                </c:pt>
                <c:pt idx="24">
                  <c:v>44</c:v>
                </c:pt>
                <c:pt idx="25">
                  <c:v>59</c:v>
                </c:pt>
                <c:pt idx="26">
                  <c:v>61</c:v>
                </c:pt>
                <c:pt idx="27">
                  <c:v>55</c:v>
                </c:pt>
                <c:pt idx="28">
                  <c:v>52</c:v>
                </c:pt>
                <c:pt idx="29">
                  <c:v>67</c:v>
                </c:pt>
                <c:pt idx="30">
                  <c:v>53</c:v>
                </c:pt>
                <c:pt idx="31">
                  <c:v>62</c:v>
                </c:pt>
                <c:pt idx="32">
                  <c:v>57</c:v>
                </c:pt>
                <c:pt idx="33">
                  <c:v>64</c:v>
                </c:pt>
                <c:pt idx="34">
                  <c:v>58</c:v>
                </c:pt>
                <c:pt idx="35">
                  <c:v>61</c:v>
                </c:pt>
                <c:pt idx="36">
                  <c:v>56</c:v>
                </c:pt>
                <c:pt idx="37">
                  <c:v>52</c:v>
                </c:pt>
                <c:pt idx="38">
                  <c:v>55</c:v>
                </c:pt>
                <c:pt idx="39">
                  <c:v>58</c:v>
                </c:pt>
                <c:pt idx="40">
                  <c:v>55</c:v>
                </c:pt>
                <c:pt idx="41">
                  <c:v>56</c:v>
                </c:pt>
                <c:pt idx="42">
                  <c:v>60</c:v>
                </c:pt>
                <c:pt idx="43">
                  <c:v>60</c:v>
                </c:pt>
                <c:pt idx="44">
                  <c:v>56</c:v>
                </c:pt>
                <c:pt idx="45">
                  <c:v>52</c:v>
                </c:pt>
                <c:pt idx="46">
                  <c:v>63</c:v>
                </c:pt>
                <c:pt idx="47">
                  <c:v>55</c:v>
                </c:pt>
                <c:pt idx="48">
                  <c:v>54</c:v>
                </c:pt>
                <c:pt idx="49">
                  <c:v>65</c:v>
                </c:pt>
                <c:pt idx="50">
                  <c:v>56</c:v>
                </c:pt>
                <c:pt idx="51">
                  <c:v>64</c:v>
                </c:pt>
                <c:pt idx="52">
                  <c:v>43</c:v>
                </c:pt>
                <c:pt idx="53">
                  <c:v>51</c:v>
                </c:pt>
                <c:pt idx="54">
                  <c:v>49</c:v>
                </c:pt>
                <c:pt idx="55">
                  <c:v>57</c:v>
                </c:pt>
                <c:pt idx="56">
                  <c:v>42</c:v>
                </c:pt>
                <c:pt idx="57">
                  <c:v>56</c:v>
                </c:pt>
                <c:pt idx="58">
                  <c:v>58</c:v>
                </c:pt>
                <c:pt idx="59">
                  <c:v>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74F-4B73-9448-AB34EDEBEB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23492848"/>
        <c:axId val="1423492432"/>
      </c:scatterChart>
      <c:valAx>
        <c:axId val="14234928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3492432"/>
        <c:crosses val="autoZero"/>
        <c:crossBetween val="midCat"/>
      </c:valAx>
      <c:valAx>
        <c:axId val="142349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Sum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34928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Distribution of total negative emotions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692038495188102E-2"/>
          <c:y val="0.13930555555555557"/>
          <c:w val="0.89019685039370078"/>
          <c:h val="0.72088764946048411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negative!$L$2:$L$61</c:f>
              <c:numCache>
                <c:formatCode>General</c:formatCode>
                <c:ptCount val="60"/>
                <c:pt idx="0">
                  <c:v>25</c:v>
                </c:pt>
                <c:pt idx="1">
                  <c:v>30</c:v>
                </c:pt>
                <c:pt idx="2">
                  <c:v>31</c:v>
                </c:pt>
                <c:pt idx="3">
                  <c:v>31</c:v>
                </c:pt>
                <c:pt idx="4">
                  <c:v>35</c:v>
                </c:pt>
                <c:pt idx="5">
                  <c:v>31</c:v>
                </c:pt>
                <c:pt idx="6">
                  <c:v>50</c:v>
                </c:pt>
                <c:pt idx="7">
                  <c:v>34</c:v>
                </c:pt>
                <c:pt idx="8">
                  <c:v>34</c:v>
                </c:pt>
                <c:pt idx="9">
                  <c:v>33</c:v>
                </c:pt>
                <c:pt idx="10">
                  <c:v>35</c:v>
                </c:pt>
                <c:pt idx="11">
                  <c:v>34</c:v>
                </c:pt>
                <c:pt idx="12">
                  <c:v>30</c:v>
                </c:pt>
                <c:pt idx="13">
                  <c:v>46</c:v>
                </c:pt>
                <c:pt idx="14">
                  <c:v>41</c:v>
                </c:pt>
                <c:pt idx="15">
                  <c:v>37</c:v>
                </c:pt>
                <c:pt idx="16">
                  <c:v>27</c:v>
                </c:pt>
                <c:pt idx="17">
                  <c:v>38</c:v>
                </c:pt>
                <c:pt idx="18">
                  <c:v>33</c:v>
                </c:pt>
                <c:pt idx="19">
                  <c:v>33</c:v>
                </c:pt>
                <c:pt idx="20">
                  <c:v>30</c:v>
                </c:pt>
                <c:pt idx="21">
                  <c:v>31</c:v>
                </c:pt>
                <c:pt idx="22">
                  <c:v>30</c:v>
                </c:pt>
                <c:pt idx="23">
                  <c:v>31</c:v>
                </c:pt>
                <c:pt idx="24">
                  <c:v>27</c:v>
                </c:pt>
                <c:pt idx="25">
                  <c:v>31</c:v>
                </c:pt>
                <c:pt idx="26">
                  <c:v>34</c:v>
                </c:pt>
                <c:pt idx="27">
                  <c:v>31</c:v>
                </c:pt>
                <c:pt idx="28">
                  <c:v>32</c:v>
                </c:pt>
                <c:pt idx="29">
                  <c:v>36</c:v>
                </c:pt>
                <c:pt idx="30">
                  <c:v>32</c:v>
                </c:pt>
                <c:pt idx="31">
                  <c:v>36</c:v>
                </c:pt>
                <c:pt idx="32">
                  <c:v>35</c:v>
                </c:pt>
                <c:pt idx="33">
                  <c:v>35</c:v>
                </c:pt>
                <c:pt idx="34">
                  <c:v>35</c:v>
                </c:pt>
                <c:pt idx="35">
                  <c:v>26</c:v>
                </c:pt>
                <c:pt idx="36">
                  <c:v>31</c:v>
                </c:pt>
                <c:pt idx="37">
                  <c:v>26</c:v>
                </c:pt>
                <c:pt idx="38">
                  <c:v>30</c:v>
                </c:pt>
                <c:pt idx="39">
                  <c:v>40</c:v>
                </c:pt>
                <c:pt idx="40">
                  <c:v>30</c:v>
                </c:pt>
                <c:pt idx="41">
                  <c:v>32</c:v>
                </c:pt>
                <c:pt idx="42">
                  <c:v>39</c:v>
                </c:pt>
                <c:pt idx="43">
                  <c:v>33</c:v>
                </c:pt>
                <c:pt idx="44">
                  <c:v>35</c:v>
                </c:pt>
                <c:pt idx="45">
                  <c:v>32</c:v>
                </c:pt>
                <c:pt idx="46">
                  <c:v>39</c:v>
                </c:pt>
                <c:pt idx="47">
                  <c:v>38</c:v>
                </c:pt>
                <c:pt idx="48">
                  <c:v>32</c:v>
                </c:pt>
                <c:pt idx="49">
                  <c:v>33</c:v>
                </c:pt>
                <c:pt idx="50">
                  <c:v>30</c:v>
                </c:pt>
                <c:pt idx="51">
                  <c:v>42</c:v>
                </c:pt>
                <c:pt idx="52">
                  <c:v>29</c:v>
                </c:pt>
                <c:pt idx="53">
                  <c:v>27</c:v>
                </c:pt>
                <c:pt idx="54">
                  <c:v>35</c:v>
                </c:pt>
                <c:pt idx="55">
                  <c:v>30</c:v>
                </c:pt>
                <c:pt idx="56">
                  <c:v>25</c:v>
                </c:pt>
                <c:pt idx="57">
                  <c:v>33</c:v>
                </c:pt>
                <c:pt idx="58">
                  <c:v>36</c:v>
                </c:pt>
                <c:pt idx="59">
                  <c:v>26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C93-4510-83A5-0CBF6B16FA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17803280"/>
        <c:axId val="1717807440"/>
      </c:scatterChart>
      <c:valAx>
        <c:axId val="17178032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7807440"/>
        <c:crosses val="autoZero"/>
        <c:crossBetween val="midCat"/>
      </c:valAx>
      <c:valAx>
        <c:axId val="1717807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78032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600" b="0" i="0" baseline="0">
                <a:effectLst/>
              </a:rPr>
              <a:t>Distribution of total positive emotions</a:t>
            </a:r>
            <a:endParaRPr lang="en-US" sz="1200">
              <a:effectLst/>
            </a:endParaRPr>
          </a:p>
        </c:rich>
      </c:tx>
      <c:layout>
        <c:manualLayout>
          <c:xMode val="edge"/>
          <c:yMode val="edge"/>
          <c:x val="0.16161111111111115"/>
          <c:y val="5.55555555555555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positive!$J$2:$J$61</c:f>
              <c:numCache>
                <c:formatCode>General</c:formatCode>
                <c:ptCount val="60"/>
                <c:pt idx="0">
                  <c:v>17</c:v>
                </c:pt>
                <c:pt idx="1">
                  <c:v>26</c:v>
                </c:pt>
                <c:pt idx="2">
                  <c:v>28</c:v>
                </c:pt>
                <c:pt idx="3">
                  <c:v>30</c:v>
                </c:pt>
                <c:pt idx="4">
                  <c:v>26</c:v>
                </c:pt>
                <c:pt idx="5">
                  <c:v>26</c:v>
                </c:pt>
                <c:pt idx="6">
                  <c:v>20</c:v>
                </c:pt>
                <c:pt idx="7">
                  <c:v>20</c:v>
                </c:pt>
                <c:pt idx="8">
                  <c:v>21</c:v>
                </c:pt>
                <c:pt idx="9">
                  <c:v>28</c:v>
                </c:pt>
                <c:pt idx="10">
                  <c:v>21</c:v>
                </c:pt>
                <c:pt idx="11">
                  <c:v>21</c:v>
                </c:pt>
                <c:pt idx="12">
                  <c:v>33</c:v>
                </c:pt>
                <c:pt idx="13">
                  <c:v>16</c:v>
                </c:pt>
                <c:pt idx="14">
                  <c:v>21</c:v>
                </c:pt>
                <c:pt idx="15">
                  <c:v>26</c:v>
                </c:pt>
                <c:pt idx="16">
                  <c:v>23</c:v>
                </c:pt>
                <c:pt idx="17">
                  <c:v>18</c:v>
                </c:pt>
                <c:pt idx="18">
                  <c:v>18</c:v>
                </c:pt>
                <c:pt idx="19">
                  <c:v>27</c:v>
                </c:pt>
                <c:pt idx="20">
                  <c:v>32</c:v>
                </c:pt>
                <c:pt idx="21">
                  <c:v>24</c:v>
                </c:pt>
                <c:pt idx="22">
                  <c:v>18</c:v>
                </c:pt>
                <c:pt idx="23">
                  <c:v>17</c:v>
                </c:pt>
                <c:pt idx="24">
                  <c:v>17</c:v>
                </c:pt>
                <c:pt idx="25">
                  <c:v>28</c:v>
                </c:pt>
                <c:pt idx="26">
                  <c:v>27</c:v>
                </c:pt>
                <c:pt idx="27">
                  <c:v>24</c:v>
                </c:pt>
                <c:pt idx="28">
                  <c:v>20</c:v>
                </c:pt>
                <c:pt idx="29">
                  <c:v>31</c:v>
                </c:pt>
                <c:pt idx="30">
                  <c:v>21</c:v>
                </c:pt>
                <c:pt idx="31">
                  <c:v>26</c:v>
                </c:pt>
                <c:pt idx="32">
                  <c:v>22</c:v>
                </c:pt>
                <c:pt idx="33">
                  <c:v>29</c:v>
                </c:pt>
                <c:pt idx="34">
                  <c:v>23</c:v>
                </c:pt>
                <c:pt idx="35">
                  <c:v>35</c:v>
                </c:pt>
                <c:pt idx="36">
                  <c:v>25</c:v>
                </c:pt>
                <c:pt idx="37">
                  <c:v>26</c:v>
                </c:pt>
                <c:pt idx="38">
                  <c:v>25</c:v>
                </c:pt>
                <c:pt idx="39">
                  <c:v>18</c:v>
                </c:pt>
                <c:pt idx="40">
                  <c:v>25</c:v>
                </c:pt>
                <c:pt idx="41">
                  <c:v>24</c:v>
                </c:pt>
                <c:pt idx="42">
                  <c:v>21</c:v>
                </c:pt>
                <c:pt idx="43">
                  <c:v>27</c:v>
                </c:pt>
                <c:pt idx="44">
                  <c:v>21</c:v>
                </c:pt>
                <c:pt idx="45">
                  <c:v>20</c:v>
                </c:pt>
                <c:pt idx="46">
                  <c:v>24</c:v>
                </c:pt>
                <c:pt idx="47">
                  <c:v>17</c:v>
                </c:pt>
                <c:pt idx="48">
                  <c:v>22</c:v>
                </c:pt>
                <c:pt idx="49">
                  <c:v>32</c:v>
                </c:pt>
                <c:pt idx="50">
                  <c:v>26</c:v>
                </c:pt>
                <c:pt idx="51">
                  <c:v>22</c:v>
                </c:pt>
                <c:pt idx="52">
                  <c:v>14</c:v>
                </c:pt>
                <c:pt idx="53">
                  <c:v>24</c:v>
                </c:pt>
                <c:pt idx="54">
                  <c:v>14</c:v>
                </c:pt>
                <c:pt idx="55">
                  <c:v>27</c:v>
                </c:pt>
                <c:pt idx="56">
                  <c:v>17</c:v>
                </c:pt>
                <c:pt idx="57">
                  <c:v>23</c:v>
                </c:pt>
                <c:pt idx="58">
                  <c:v>22</c:v>
                </c:pt>
                <c:pt idx="59">
                  <c:v>29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C3E-417B-AA8C-64D185CFDC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33565712"/>
        <c:axId val="1433566544"/>
      </c:scatterChart>
      <c:valAx>
        <c:axId val="14335657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3566544"/>
        <c:crosses val="autoZero"/>
        <c:crossBetween val="midCat"/>
      </c:valAx>
      <c:valAx>
        <c:axId val="1433566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35657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6E120-289F-4ACE-8F12-0EE3C33CF03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C4F6-1FCE-4352-A34A-DCC488EB9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1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6E120-289F-4ACE-8F12-0EE3C33CF03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C4F6-1FCE-4352-A34A-DCC488EB9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8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6E120-289F-4ACE-8F12-0EE3C33CF03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C4F6-1FCE-4352-A34A-DCC488EB9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22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6E120-289F-4ACE-8F12-0EE3C33CF03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C4F6-1FCE-4352-A34A-DCC488EB9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6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6E120-289F-4ACE-8F12-0EE3C33CF03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C4F6-1FCE-4352-A34A-DCC488EB9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1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6E120-289F-4ACE-8F12-0EE3C33CF03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C4F6-1FCE-4352-A34A-DCC488EB9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7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6E120-289F-4ACE-8F12-0EE3C33CF03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C4F6-1FCE-4352-A34A-DCC488EB9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9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6E120-289F-4ACE-8F12-0EE3C33CF03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C4F6-1FCE-4352-A34A-DCC488EB9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60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6E120-289F-4ACE-8F12-0EE3C33CF03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C4F6-1FCE-4352-A34A-DCC488EB9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4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6E120-289F-4ACE-8F12-0EE3C33CF03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C4F6-1FCE-4352-A34A-DCC488EB9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75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6E120-289F-4ACE-8F12-0EE3C33CF03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C4F6-1FCE-4352-A34A-DCC488EB9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29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6E120-289F-4ACE-8F12-0EE3C33CF03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0C4F6-1FCE-4352-A34A-DCC488EB9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2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18903"/>
            <a:ext cx="7341326" cy="3169919"/>
          </a:xfrm>
        </p:spPr>
        <p:txBody>
          <a:bodyPr>
            <a:normAutofit/>
          </a:bodyPr>
          <a:lstStyle/>
          <a:p>
            <a:r>
              <a:rPr lang="en-US" sz="8000" dirty="0"/>
              <a:t>Well-being at </a:t>
            </a:r>
            <a:r>
              <a:rPr lang="en-US" sz="8000" dirty="0" smtClean="0"/>
              <a:t>the</a:t>
            </a:r>
            <a:br>
              <a:rPr lang="en-US" sz="8000" dirty="0" smtClean="0"/>
            </a:br>
            <a:r>
              <a:rPr lang="en-US" sz="8000" dirty="0" smtClean="0"/>
              <a:t> </a:t>
            </a:r>
            <a:r>
              <a:rPr lang="en-US" sz="8000" dirty="0"/>
              <a:t>workplace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1257" y="5515747"/>
            <a:ext cx="5425440" cy="1024390"/>
          </a:xfrm>
        </p:spPr>
        <p:txBody>
          <a:bodyPr/>
          <a:lstStyle/>
          <a:p>
            <a:r>
              <a:rPr lang="de-DE" dirty="0"/>
              <a:t>L.L.M. Wickremesinghe </a:t>
            </a:r>
            <a:endParaRPr lang="de-DE" dirty="0" smtClean="0"/>
          </a:p>
          <a:p>
            <a:r>
              <a:rPr lang="de-DE" dirty="0" smtClean="0"/>
              <a:t>Index </a:t>
            </a:r>
            <a:r>
              <a:rPr lang="de-DE" dirty="0"/>
              <a:t>Number: 229406T </a:t>
            </a:r>
            <a:endParaRPr lang="de-DE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154" y="177483"/>
            <a:ext cx="4827813" cy="32185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153" y="3462701"/>
            <a:ext cx="4827813" cy="325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30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</a:p>
          <a:p>
            <a:r>
              <a:rPr lang="en-GB" dirty="0" smtClean="0"/>
              <a:t>Methodology</a:t>
            </a:r>
          </a:p>
          <a:p>
            <a:r>
              <a:rPr lang="en-GB" dirty="0" smtClean="0"/>
              <a:t>Demographics Visualization</a:t>
            </a:r>
          </a:p>
          <a:p>
            <a:r>
              <a:rPr lang="en-GB" dirty="0" smtClean="0"/>
              <a:t>Results and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28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research project aims to investigate a group of IT professionals’ job-related emotional </a:t>
            </a:r>
            <a:r>
              <a:rPr lang="en-GB" dirty="0" smtClean="0"/>
              <a:t>perceptions and </a:t>
            </a:r>
            <a:r>
              <a:rPr lang="en-GB" dirty="0"/>
              <a:t>assess the level of well-being at your </a:t>
            </a:r>
            <a:r>
              <a:rPr lang="en-GB" dirty="0" smtClean="0"/>
              <a:t>organization.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/>
              <a:t>Job-related Affective Well-being Scale (JAWS) </a:t>
            </a:r>
            <a:r>
              <a:rPr lang="en-GB" dirty="0" smtClean="0"/>
              <a:t>is used </a:t>
            </a:r>
            <a:r>
              <a:rPr lang="en-GB" dirty="0"/>
              <a:t>to assess the job-related </a:t>
            </a:r>
            <a:r>
              <a:rPr lang="en-GB" dirty="0" smtClean="0"/>
              <a:t>emotional </a:t>
            </a:r>
            <a:r>
              <a:rPr lang="en-GB" dirty="0"/>
              <a:t>level and the level of well-being at your organization.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90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  <a:br>
              <a:rPr lang="en-GB" dirty="0"/>
            </a:br>
            <a:endParaRPr lang="en-US" dirty="0"/>
          </a:p>
        </p:txBody>
      </p:sp>
      <p:pic>
        <p:nvPicPr>
          <p:cNvPr id="15" name="Picture 14" descr="&lt;strong&gt;clip&lt;/strong&gt; &lt;strong&gt;art&lt;/strong&gt; &lt;strong&gt;questionnaire&lt;/strong&gt; 20 free Cliparts | Download images on Clipground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311" y="1142048"/>
            <a:ext cx="2903378" cy="2903378"/>
          </a:xfrm>
          <a:prstGeom prst="rect">
            <a:avLst/>
          </a:prstGeom>
        </p:spPr>
      </p:pic>
      <p:pic>
        <p:nvPicPr>
          <p:cNvPr id="16" name="Picture 15" descr="&lt;strong&gt;People&lt;/strong&gt; Group Silhouette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94" y="1496303"/>
            <a:ext cx="2051943" cy="2438707"/>
          </a:xfrm>
          <a:prstGeom prst="rect">
            <a:avLst/>
          </a:prstGeom>
        </p:spPr>
      </p:pic>
      <p:pic>
        <p:nvPicPr>
          <p:cNvPr id="18" name="Picture 17" descr="Download &lt;strong&gt;Analysis&lt;/strong&gt; Png Pic HQ PNG Image | FreePNGIm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300" y="1629807"/>
            <a:ext cx="2476500" cy="2476500"/>
          </a:xfrm>
          <a:prstGeom prst="rect">
            <a:avLst/>
          </a:prstGeom>
        </p:spPr>
      </p:pic>
      <p:pic>
        <p:nvPicPr>
          <p:cNvPr id="19" name="Picture 18" descr="&lt;strong&gt;Red&lt;/strong&gt; &lt;strong&gt;arrow&lt;/strong&gt; 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196" y="2280331"/>
            <a:ext cx="1132115" cy="679269"/>
          </a:xfrm>
          <a:prstGeom prst="rect">
            <a:avLst/>
          </a:prstGeom>
        </p:spPr>
      </p:pic>
      <p:pic>
        <p:nvPicPr>
          <p:cNvPr id="21" name="Picture 20" descr="&lt;strong&gt;Red&lt;/strong&gt; &lt;strong&gt;arrow&lt;/strong&gt; 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726" y="2280331"/>
            <a:ext cx="1132115" cy="67926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472526" y="3935010"/>
            <a:ext cx="1637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60 IT company employees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366612" y="3860760"/>
            <a:ext cx="163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79992" y="3842154"/>
            <a:ext cx="1637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Google form questionnaire</a:t>
            </a:r>
          </a:p>
        </p:txBody>
      </p:sp>
    </p:spTree>
    <p:extLst>
      <p:ext uri="{BB962C8B-B14F-4D97-AF65-F5344CB8AC3E}">
        <p14:creationId xmlns:p14="http://schemas.microsoft.com/office/powerpoint/2010/main" val="365111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707"/>
            <a:ext cx="10515600" cy="1325563"/>
          </a:xfrm>
        </p:spPr>
        <p:txBody>
          <a:bodyPr/>
          <a:lstStyle/>
          <a:p>
            <a:r>
              <a:rPr lang="en-GB" dirty="0" smtClean="0"/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Answers </a:t>
            </a:r>
            <a:r>
              <a:rPr lang="en-GB" sz="2400" dirty="0" smtClean="0"/>
              <a:t>were provided </a:t>
            </a:r>
            <a:r>
              <a:rPr lang="en-GB" sz="2400" dirty="0"/>
              <a:t>based on the below </a:t>
            </a:r>
            <a:r>
              <a:rPr lang="en-GB" sz="2400" dirty="0" smtClean="0"/>
              <a:t>scale,</a:t>
            </a:r>
          </a:p>
          <a:p>
            <a:pPr lvl="2"/>
            <a:r>
              <a:rPr lang="pt-BR" dirty="0"/>
              <a:t>Never </a:t>
            </a:r>
            <a:r>
              <a:rPr lang="pt-BR" dirty="0" smtClean="0"/>
              <a:t>- 1</a:t>
            </a:r>
            <a:endParaRPr lang="pt-BR" dirty="0"/>
          </a:p>
          <a:p>
            <a:pPr lvl="2"/>
            <a:r>
              <a:rPr lang="pt-BR" dirty="0"/>
              <a:t>Rarely </a:t>
            </a:r>
            <a:r>
              <a:rPr lang="pt-BR" dirty="0" smtClean="0"/>
              <a:t>-2</a:t>
            </a:r>
            <a:endParaRPr lang="pt-BR" dirty="0"/>
          </a:p>
          <a:p>
            <a:pPr lvl="2"/>
            <a:r>
              <a:rPr lang="pt-BR" dirty="0" smtClean="0"/>
              <a:t>Sometimes - 3</a:t>
            </a:r>
            <a:endParaRPr lang="pt-BR" dirty="0"/>
          </a:p>
          <a:p>
            <a:pPr lvl="2"/>
            <a:r>
              <a:rPr lang="pt-BR" dirty="0"/>
              <a:t>Quite </a:t>
            </a:r>
            <a:r>
              <a:rPr lang="pt-BR" dirty="0" smtClean="0"/>
              <a:t>often - 4 </a:t>
            </a:r>
            <a:endParaRPr lang="pt-BR" dirty="0"/>
          </a:p>
          <a:p>
            <a:pPr lvl="2"/>
            <a:r>
              <a:rPr lang="pt-BR" dirty="0"/>
              <a:t>Extremely </a:t>
            </a:r>
            <a:r>
              <a:rPr lang="pt-BR" dirty="0" smtClean="0"/>
              <a:t>often - 5</a:t>
            </a:r>
            <a:endParaRPr lang="en-GB" dirty="0"/>
          </a:p>
          <a:p>
            <a:r>
              <a:rPr lang="en-GB" sz="2400" dirty="0"/>
              <a:t>N</a:t>
            </a:r>
            <a:r>
              <a:rPr lang="en-GB" sz="2400" dirty="0" smtClean="0"/>
              <a:t>egative </a:t>
            </a:r>
            <a:r>
              <a:rPr lang="en-GB" sz="2400" dirty="0"/>
              <a:t>emotions </a:t>
            </a:r>
            <a:r>
              <a:rPr lang="en-GB" sz="2400" dirty="0" smtClean="0"/>
              <a:t>were reversed </a:t>
            </a:r>
            <a:r>
              <a:rPr lang="en-GB" sz="2400" dirty="0"/>
              <a:t>only to compute the total score.</a:t>
            </a:r>
            <a:endParaRPr lang="en-GB" sz="2400" dirty="0" smtClean="0"/>
          </a:p>
          <a:p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323566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532" y="112576"/>
            <a:ext cx="10515600" cy="1325563"/>
          </a:xfrm>
        </p:spPr>
        <p:txBody>
          <a:bodyPr/>
          <a:lstStyle/>
          <a:p>
            <a:r>
              <a:rPr lang="en-GB" dirty="0"/>
              <a:t>Demographics Visualization</a:t>
            </a:r>
            <a:br>
              <a:rPr lang="en-GB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" y="892628"/>
            <a:ext cx="4143375" cy="2895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665" y="967467"/>
            <a:ext cx="4724400" cy="2867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899" y="3990975"/>
            <a:ext cx="3562350" cy="2867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l="8570"/>
          <a:stretch/>
        </p:blipFill>
        <p:spPr>
          <a:xfrm>
            <a:off x="4114766" y="938891"/>
            <a:ext cx="3823132" cy="2924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5664" y="3950695"/>
            <a:ext cx="42576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5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and Discussion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2448743"/>
              </p:ext>
            </p:extLst>
          </p:nvPr>
        </p:nvGraphicFramePr>
        <p:xfrm>
          <a:off x="838199" y="1482634"/>
          <a:ext cx="5773059" cy="34638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18449" y="2438400"/>
            <a:ext cx="4328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Average JAWS </a:t>
            </a:r>
            <a:r>
              <a:rPr lang="en-GB" sz="2800" dirty="0"/>
              <a:t>value : </a:t>
            </a:r>
            <a:r>
              <a:rPr lang="en-GB" sz="2800" dirty="0" smtClean="0"/>
              <a:t>56.48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555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and Discussion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00438" y="1685734"/>
            <a:ext cx="41020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Average Negative emotion JAWS </a:t>
            </a:r>
            <a:r>
              <a:rPr lang="en-GB" sz="2400" dirty="0"/>
              <a:t>value </a:t>
            </a:r>
            <a:r>
              <a:rPr lang="en-GB" sz="2400" dirty="0" smtClean="0"/>
              <a:t>:33.05</a:t>
            </a:r>
            <a:endParaRPr lang="en-US" sz="2400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3137269"/>
              </p:ext>
            </p:extLst>
          </p:nvPr>
        </p:nvGraphicFramePr>
        <p:xfrm>
          <a:off x="1187995" y="1134018"/>
          <a:ext cx="4792980" cy="27089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2322523"/>
              </p:ext>
            </p:extLst>
          </p:nvPr>
        </p:nvGraphicFramePr>
        <p:xfrm>
          <a:off x="1298485" y="384292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256747" y="4433288"/>
            <a:ext cx="41020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Average </a:t>
            </a:r>
            <a:r>
              <a:rPr lang="en-GB" sz="2400" dirty="0" smtClean="0"/>
              <a:t>positive </a:t>
            </a:r>
            <a:r>
              <a:rPr lang="en-GB" sz="2400" dirty="0" smtClean="0"/>
              <a:t>emotion JAWS </a:t>
            </a:r>
            <a:r>
              <a:rPr lang="en-GB" sz="2400" dirty="0"/>
              <a:t>value </a:t>
            </a:r>
            <a:r>
              <a:rPr lang="en-GB" sz="2400" dirty="0" smtClean="0"/>
              <a:t>:23.41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907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158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Well-being at the  workplace</vt:lpstr>
      <vt:lpstr>Content</vt:lpstr>
      <vt:lpstr>Introduction</vt:lpstr>
      <vt:lpstr>Methodology </vt:lpstr>
      <vt:lpstr>Data Preparation</vt:lpstr>
      <vt:lpstr>Demographics Visualization </vt:lpstr>
      <vt:lpstr>Results and Discussion </vt:lpstr>
      <vt:lpstr>Results and Discussion </vt:lpstr>
    </vt:vector>
  </TitlesOfParts>
  <Company>hSenid Business Solutions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Lumini Wicremesinghe</dc:creator>
  <cp:lastModifiedBy>Lumini Wicremesinghe</cp:lastModifiedBy>
  <cp:revision>17</cp:revision>
  <dcterms:created xsi:type="dcterms:W3CDTF">2022-07-19T13:29:17Z</dcterms:created>
  <dcterms:modified xsi:type="dcterms:W3CDTF">2022-07-28T15:07:06Z</dcterms:modified>
</cp:coreProperties>
</file>