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307" r:id="rId4"/>
    <p:sldId id="287" r:id="rId5"/>
    <p:sldId id="288" r:id="rId6"/>
    <p:sldId id="295" r:id="rId7"/>
    <p:sldId id="296" r:id="rId8"/>
    <p:sldId id="306" r:id="rId9"/>
    <p:sldId id="297" r:id="rId10"/>
    <p:sldId id="298" r:id="rId11"/>
    <p:sldId id="299" r:id="rId12"/>
    <p:sldId id="302" r:id="rId13"/>
    <p:sldId id="308" r:id="rId14"/>
    <p:sldId id="301" r:id="rId15"/>
    <p:sldId id="303" r:id="rId16"/>
    <p:sldId id="304" r:id="rId17"/>
    <p:sldId id="305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06" autoAdjust="0"/>
    <p:restoredTop sz="91720"/>
  </p:normalViewPr>
  <p:slideViewPr>
    <p:cSldViewPr>
      <p:cViewPr varScale="1">
        <p:scale>
          <a:sx n="91" d="100"/>
          <a:sy n="91" d="100"/>
        </p:scale>
        <p:origin x="216" y="35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12/26/15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 イメージの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15/12/26</a:t>
            </a:fld>
            <a:endParaRPr kumimoji="1" lang="ja-JP"/>
          </a:p>
        </p:txBody>
      </p:sp>
      <p:sp>
        <p:nvSpPr>
          <p:cNvPr id="4" name="スライド イメージの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メモ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 イメージの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kumimoji="1" lang="ja-JP" sz="5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/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kumimoji="1" lang="ja-JP"/>
            </a:lvl5pPr>
            <a:lvl6pPr marL="1956816" latinLnBrk="0">
              <a:defRPr kumimoji="1" lang="ja-JP"/>
            </a:lvl6pPr>
            <a:lvl7pPr marL="1956816" latinLnBrk="0">
              <a:defRPr kumimoji="1" lang="ja-JP"/>
            </a:lvl7pPr>
            <a:lvl8pPr marL="1956816" latinLnBrk="0">
              <a:defRPr kumimoji="1" lang="ja-JP"/>
            </a:lvl8pPr>
            <a:lvl9pPr marL="1956816" latinLnBrk="0">
              <a:defRPr kumimoji="1" lang="ja-JP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kumimoji="1" lang="ja-JP"/>
            </a:lvl2pPr>
            <a:lvl3pPr marL="777240" latinLnBrk="0">
              <a:defRPr kumimoji="1" lang="ja-JP"/>
            </a:lvl3pPr>
            <a:lvl4pPr marL="1005840" latinLnBrk="0">
              <a:defRPr kumimoji="1" lang="ja-JP"/>
            </a:lvl4pPr>
            <a:lvl5pPr marL="1234440" latinLnBrk="0">
              <a:defRPr kumimoji="1" lang="ja-JP"/>
            </a:lvl5pPr>
            <a:lvl6pPr marL="1463040" latinLnBrk="0">
              <a:defRPr kumimoji="1" lang="ja-JP" baseline="0"/>
            </a:lvl6pPr>
            <a:lvl7pPr marL="1691640" latinLnBrk="0">
              <a:defRPr kumimoji="1" lang="ja-JP" baseline="0"/>
            </a:lvl7pPr>
            <a:lvl8pPr marL="1920240" latinLnBrk="0">
              <a:defRPr kumimoji="1" lang="ja-JP" baseline="0"/>
            </a:lvl8pPr>
            <a:lvl9pPr marL="2148840" latinLnBrk="0">
              <a:defRPr kumimoji="1" lang="ja-JP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4400" b="0" cap="none" baseline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5" name="テキスト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コンテンツのプレースホルダー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marL="1956816"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/>
            </a:lvl8pPr>
            <a:lvl9pPr marL="1956816" latinLnBrk="0">
              <a:defRPr kumimoji="1" lang="ja-JP"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7" name="日付の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8" name="フッターの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の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の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の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3" name="フッターの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の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 baseline="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図のプレースホルダー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24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の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9AFE8FB1-0A7A-443E-AAF7-31D4FA1AA312}" type="datetimeFigureOut">
              <a:rPr lang="en-US" altLang="ja-JP" smtClean="0"/>
              <a:pPr/>
              <a:t>12/26/15</a:t>
            </a:fld>
            <a:endParaRPr lang="ja-JP" altLang="en-US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localhost:16010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500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916" y="4005064"/>
            <a:ext cx="322556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项目</a:t>
            </a:r>
            <a:r>
              <a:rPr kumimoji="1" lang="en-US" altLang="zh-CN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实践报告</a:t>
            </a:r>
            <a:endParaRPr kumimoji="1" lang="zh-CN" altLang="en-US" sz="3600" dirty="0">
              <a:solidFill>
                <a:schemeClr val="tx1">
                  <a:tint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6540" y="3294100"/>
            <a:ext cx="280557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MF1532088 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于洋</a:t>
            </a:r>
            <a:endParaRPr kumimoji="1" lang="en-US" altLang="zh-CN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MF1532091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张衡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MF1532096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张鑫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MF1532098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张志权</a:t>
            </a:r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692696"/>
            <a:ext cx="9037650" cy="2880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83" y="3789040"/>
            <a:ext cx="908061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安装中的一些特殊问题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044280"/>
          </a:xfrm>
        </p:spPr>
        <p:txBody>
          <a:bodyPr/>
          <a:lstStyle/>
          <a:p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安装启动时可能报如下异常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的官方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bin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文件用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32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位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jdk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编译，与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64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位环境不兼容，需要本地重新构建源码即可，也可做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如下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配置解决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348880"/>
            <a:ext cx="5895975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82" y="4510645"/>
            <a:ext cx="70199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内容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Hadoop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HBase</a:t>
            </a:r>
            <a:r>
              <a:rPr kumimoji="1"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</p:txBody>
      </p:sp>
    </p:spTree>
    <p:extLst>
      <p:ext uri="{BB962C8B-B14F-4D97-AF65-F5344CB8AC3E}">
        <p14:creationId xmlns:p14="http://schemas.microsoft.com/office/powerpoint/2010/main" val="13446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安装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772816"/>
            <a:ext cx="8532438" cy="3252192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准备好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JAVA_HOME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执行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./bin/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start-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hbase.sh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启动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主要配置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./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conf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hbase-site.xml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，使用的文件系统、副本个数等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Font typeface="Arial" charset="0"/>
              <a:buChar char="•"/>
            </a:pP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74320" lvl="1" indent="0">
              <a:buNone/>
            </a:pP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6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浏览器访问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91" y="4365104"/>
            <a:ext cx="6081784" cy="165618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295540"/>
            <a:ext cx="5514481" cy="19255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1924" y="1700808"/>
            <a:ext cx="842493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访问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http://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localhost:16010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，查看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的相关信息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Java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767520"/>
            <a:ext cx="4914900" cy="15494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50" y="1767520"/>
            <a:ext cx="4544781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50" y="3463776"/>
            <a:ext cx="7150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shell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访问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3" y="2564904"/>
            <a:ext cx="8928100" cy="3251200"/>
          </a:xfrm>
        </p:spPr>
      </p:pic>
      <p:sp>
        <p:nvSpPr>
          <p:cNvPr id="7" name="文本框 6"/>
          <p:cNvSpPr txBox="1"/>
          <p:nvPr/>
        </p:nvSpPr>
        <p:spPr>
          <a:xfrm>
            <a:off x="1773932" y="1988840"/>
            <a:ext cx="763284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scan ‘cite’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2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内容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en-US" altLang="zh-CN" sz="2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Hadoop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HBase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</p:txBody>
      </p:sp>
    </p:spTree>
    <p:extLst>
      <p:ext uri="{BB962C8B-B14F-4D97-AF65-F5344CB8AC3E}">
        <p14:creationId xmlns:p14="http://schemas.microsoft.com/office/powerpoint/2010/main" val="208697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773932" y="1844824"/>
            <a:ext cx="9073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编写爬虫实现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www.semanticscholar.org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对爬虫并不友好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文献搜索的结果是使用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加载的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浏览器可以抓取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的搜索结果数据，但实际的引用文本（可能）是在前端使用数据拼接完成的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两个方案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获取搜索结果数据后手动拼接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模拟浏览器环境，模拟</a:t>
            </a:r>
            <a:r>
              <a:rPr kumimoji="1"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与点击操作</a:t>
            </a:r>
          </a:p>
        </p:txBody>
      </p:sp>
    </p:spTree>
    <p:extLst>
      <p:ext uri="{BB962C8B-B14F-4D97-AF65-F5344CB8AC3E}">
        <p14:creationId xmlns:p14="http://schemas.microsoft.com/office/powerpoint/2010/main" val="37798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浏览器环境模拟</a:t>
            </a:r>
            <a:endParaRPr kumimoji="1" lang="ja-JP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PhantomJS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headless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scriptable with a JavaScript API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网页测试，截图，自动化 </a:t>
            </a:r>
            <a:r>
              <a:rPr kumimoji="1" lang="is-I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主要思路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加载搜索结果页，等待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ajax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加载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检测到搜索结果，点击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Cite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依次点击每一个标签页，抓取各种格式的文献引用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循环直到获取完所有的结果，结束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16211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796331"/>
            <a:ext cx="7200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具体流程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打开页面，监听网页重画事件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重画事件发生后，检索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&lt;article&gt;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标签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点击第一个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article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里面的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Cite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按钮，检索弹出的模态框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依次点击模态框中的各个格式按钮，检索到对应文本后暂存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循环直到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获取完所有结果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的引用数据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写入磁盘文件，完成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6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一些坑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的最新版本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(2.0.0)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中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BUG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频出，而旧版本中不支持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semanticscholar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用到的一些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API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，无法模拟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IO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功能只能使用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自带的一些库，因此可能无法直接写到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NoSQL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数据库中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可以写到标准输出流，然后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pipe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到另一个自己写的程序里，执行数据库的写入操作</a:t>
            </a:r>
            <a:r>
              <a:rPr kumimoji="1"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（误）</a:t>
            </a:r>
            <a:endParaRPr kumimoji="1"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省时但不省力</a:t>
            </a:r>
          </a:p>
        </p:txBody>
      </p:sp>
    </p:spTree>
    <p:extLst>
      <p:ext uri="{BB962C8B-B14F-4D97-AF65-F5344CB8AC3E}">
        <p14:creationId xmlns:p14="http://schemas.microsoft.com/office/powerpoint/2010/main" val="20354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内容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Hadoop</a:t>
            </a:r>
            <a:r>
              <a:rPr kumimoji="1"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HBase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的搭建与使用</a:t>
            </a:r>
          </a:p>
        </p:txBody>
      </p:sp>
    </p:spTree>
    <p:extLst>
      <p:ext uri="{BB962C8B-B14F-4D97-AF65-F5344CB8AC3E}">
        <p14:creationId xmlns:p14="http://schemas.microsoft.com/office/powerpoint/2010/main" val="15471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安装伪分布式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44824"/>
            <a:ext cx="91440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关键点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jdk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的版本兼容性</a:t>
            </a:r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安装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SSH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并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配置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公钥</a:t>
            </a:r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2">
              <a:buFont typeface="Arial" charset="0"/>
              <a:buChar char="•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分布式集群从单一节点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NameNode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启动，需要使用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ssh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协议去启动其它的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DataNode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节点。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Arial" charset="0"/>
              <a:buChar char="•"/>
            </a:pP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主要配置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buFont typeface="Arial" charset="0"/>
              <a:buChar char="•"/>
            </a:pP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core-site.xml</a:t>
            </a:r>
          </a:p>
          <a:p>
            <a:pPr lvl="2">
              <a:buFont typeface="Arial" charset="0"/>
              <a:buChar char="•"/>
            </a:pP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fs.defaultFS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配置分布式文件系统对外提供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服务的访问地址。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buFont typeface="Arial" charset="0"/>
              <a:buChar char="•"/>
            </a:pP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hdfs-site.xml</a:t>
            </a:r>
          </a:p>
          <a:p>
            <a:pPr lvl="2">
              <a:buFont typeface="Arial" charset="0"/>
              <a:buChar char="•"/>
            </a:pP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hdfs.namenode.name.dir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配置该节点中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namenode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的数据在本地文件系统中的存放目录。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2">
              <a:buFont typeface="Arial" charset="0"/>
              <a:buChar char="•"/>
            </a:pP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hdfs.datanode.data.dir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：配置该节点中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datanode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数据在本地文件系统中的存放目录。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608512"/>
          </a:xfrm>
        </p:spPr>
        <p:txBody>
          <a:bodyPr>
            <a:normAutofit/>
          </a:bodyPr>
          <a:lstStyle/>
          <a:p>
            <a:r>
              <a:rPr lang="zh-CN" altLang="en-US" sz="1900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zh-CN" altLang="en-US" sz="1900" dirty="0" smtClean="0">
                <a:latin typeface="Microsoft YaHei" charset="0"/>
                <a:ea typeface="Microsoft YaHei" charset="0"/>
                <a:cs typeface="Microsoft YaHei" charset="0"/>
              </a:rPr>
              <a:t>命令行</a:t>
            </a:r>
            <a:r>
              <a:rPr lang="en-US" altLang="zh-CN" sz="1900" dirty="0" smtClean="0">
                <a:latin typeface="Microsoft YaHei" charset="0"/>
                <a:ea typeface="Microsoft YaHei" charset="0"/>
                <a:cs typeface="Microsoft YaHei" charset="0"/>
              </a:rPr>
              <a:t>./</a:t>
            </a:r>
            <a:r>
              <a:rPr lang="en-US" altLang="zh-CN" sz="1900" dirty="0" err="1" smtClean="0">
                <a:latin typeface="Microsoft YaHei" charset="0"/>
                <a:ea typeface="Microsoft YaHei" charset="0"/>
                <a:cs typeface="Microsoft YaHei" charset="0"/>
              </a:rPr>
              <a:t>sbin</a:t>
            </a:r>
            <a:r>
              <a:rPr lang="en-US" altLang="zh-CN" sz="1900" dirty="0" smtClean="0">
                <a:latin typeface="Microsoft YaHei" charset="0"/>
                <a:ea typeface="Microsoft YaHei" charset="0"/>
                <a:cs typeface="Microsoft YaHei" charset="0"/>
              </a:rPr>
              <a:t>/start-</a:t>
            </a:r>
            <a:r>
              <a:rPr lang="en-US" altLang="zh-CN" sz="1900" dirty="0" err="1" smtClean="0">
                <a:latin typeface="Microsoft YaHei" charset="0"/>
                <a:ea typeface="Microsoft YaHei" charset="0"/>
                <a:cs typeface="Microsoft YaHei" charset="0"/>
              </a:rPr>
              <a:t>dfs.sh</a:t>
            </a:r>
            <a:r>
              <a:rPr lang="zh-CN" altLang="en-US" sz="1900" dirty="0" smtClean="0">
                <a:latin typeface="Microsoft YaHei" charset="0"/>
                <a:ea typeface="Microsoft YaHei" charset="0"/>
                <a:cs typeface="Microsoft YaHei" charset="0"/>
              </a:rPr>
              <a:t>启动</a:t>
            </a:r>
            <a:endParaRPr lang="en-US" altLang="zh-CN" sz="19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jps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查看进程启动情况，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NameNode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SecondaryNameNode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DataNode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都要启动，才标志服务启动成功。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可以使用</a:t>
            </a:r>
            <a:r>
              <a:rPr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hdfs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提供的命令行工具查看和操作分布式文件系统中的文件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访问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  <a:hlinkClick r:id="rId2"/>
              </a:rPr>
              <a:t>http://localhost:50070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，查看分布式文件系统的相关信息（见下页）</a:t>
            </a:r>
            <a:endParaRPr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2924944"/>
            <a:ext cx="3511300" cy="8311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3" y="4318270"/>
            <a:ext cx="6374037" cy="12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9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804846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0</TotalTime>
  <Words>569</Words>
  <Application>Microsoft Macintosh PowerPoint</Application>
  <PresentationFormat>自定义</PresentationFormat>
  <Paragraphs>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Consolas</vt:lpstr>
      <vt:lpstr>Corbel</vt:lpstr>
      <vt:lpstr>Heiti SC Light</vt:lpstr>
      <vt:lpstr>HGｺﾞｼｯｸM</vt:lpstr>
      <vt:lpstr>Meiryo UI</vt:lpstr>
      <vt:lpstr>Microsoft YaHei</vt:lpstr>
      <vt:lpstr>Wingdings</vt:lpstr>
      <vt:lpstr>微软雅黑</vt:lpstr>
      <vt:lpstr>Arial</vt:lpstr>
      <vt:lpstr>TS102804846</vt:lpstr>
      <vt:lpstr>PowerPoint 演示文稿</vt:lpstr>
      <vt:lpstr>内容</vt:lpstr>
      <vt:lpstr>数据抓取</vt:lpstr>
      <vt:lpstr>浏览器环境模拟</vt:lpstr>
      <vt:lpstr>浏览器环境模拟</vt:lpstr>
      <vt:lpstr>浏览器环境模拟</vt:lpstr>
      <vt:lpstr>内容</vt:lpstr>
      <vt:lpstr>Hadoop安装伪分布式</vt:lpstr>
      <vt:lpstr>PowerPoint 演示文稿</vt:lpstr>
      <vt:lpstr>PowerPoint 演示文稿</vt:lpstr>
      <vt:lpstr>安装中的一些特殊问题</vt:lpstr>
      <vt:lpstr>内容</vt:lpstr>
      <vt:lpstr>HBase安装</vt:lpstr>
      <vt:lpstr>HBase浏览器访问</vt:lpstr>
      <vt:lpstr>通过Java操作HBase</vt:lpstr>
      <vt:lpstr>通过shell访问HBase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2013-06-15T13:58:07Z</dcterms:created>
  <dcterms:modified xsi:type="dcterms:W3CDTF">2015-12-26T14:58:05Z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