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29" r:id="rId2"/>
  </p:sldMasterIdLst>
  <p:notesMasterIdLst>
    <p:notesMasterId r:id="rId14"/>
  </p:notesMasterIdLst>
  <p:sldIdLst>
    <p:sldId id="322" r:id="rId3"/>
    <p:sldId id="334" r:id="rId4"/>
    <p:sldId id="337" r:id="rId5"/>
    <p:sldId id="326" r:id="rId6"/>
    <p:sldId id="339" r:id="rId7"/>
    <p:sldId id="340" r:id="rId8"/>
    <p:sldId id="341" r:id="rId9"/>
    <p:sldId id="331" r:id="rId10"/>
    <p:sldId id="330" r:id="rId11"/>
    <p:sldId id="335" r:id="rId12"/>
    <p:sldId id="332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79167"/>
  </p:normalViewPr>
  <p:slideViewPr>
    <p:cSldViewPr>
      <p:cViewPr>
        <p:scale>
          <a:sx n="99" d="100"/>
          <a:sy n="99" d="100"/>
        </p:scale>
        <p:origin x="9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D2CEB1A-2223-2E43-9936-DBF848FB38EA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8CB2AC2-B941-D648-AE61-3F2D61AD18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C7657-B3D6-E945-AC59-A7507610F091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45D64-FE3E-EC4B-8871-8C5A49C0A2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16079-A809-AD46-B123-56A1A01F17D2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FA77C-E6A3-AF4C-9FF5-DADEAD7D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3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BB191-2724-8E4A-9984-3BAB4A7D0553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C5B11-9AF7-FD4A-A944-24DA8980BF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07" y="2701234"/>
            <a:ext cx="5523011" cy="2471446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30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6863" y="5179917"/>
            <a:ext cx="5503955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951">
                <a:solidFill>
                  <a:schemeClr val="tx1"/>
                </a:solidFill>
                <a:latin typeface="+mn-lt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96430" y="656875"/>
            <a:ext cx="121131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6134269" y="911996"/>
            <a:ext cx="2808438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noFill/>
              </a:endParaRPr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26863" y="5179917"/>
            <a:ext cx="5503955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951">
                <a:solidFill>
                  <a:schemeClr val="tx1"/>
                </a:solidFill>
                <a:latin typeface="+mn-lt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07807" y="2701234"/>
            <a:ext cx="5523011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96430" y="656875"/>
            <a:ext cx="121131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134269" y="911996"/>
            <a:ext cx="2808438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07" y="2701234"/>
            <a:ext cx="5523011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6863" y="5179917"/>
            <a:ext cx="5503955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951">
                <a:solidFill>
                  <a:schemeClr val="tx1"/>
                </a:solidFill>
                <a:latin typeface="+mn-lt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96430" y="656875"/>
            <a:ext cx="121131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4852467" y="1658347"/>
            <a:ext cx="5949884" cy="26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26863" y="5179917"/>
            <a:ext cx="5503955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951">
                <a:solidFill>
                  <a:schemeClr val="tx1"/>
                </a:solidFill>
                <a:latin typeface="+mn-lt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07807" y="2701234"/>
            <a:ext cx="5523011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96430" y="656875"/>
            <a:ext cx="121131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4835372" y="1656816"/>
            <a:ext cx="5965445" cy="2651813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07" y="2701234"/>
            <a:ext cx="5523011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6863" y="5179917"/>
            <a:ext cx="5503955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951">
                <a:solidFill>
                  <a:schemeClr val="tx1"/>
                </a:solidFill>
                <a:latin typeface="+mn-lt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554908" y="381000"/>
            <a:ext cx="236979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8FCDD2"/>
                  </a:solidFill>
                  <a:latin typeface="Calibri"/>
                  <a:ea typeface=""/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noFill/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3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26863" y="5179917"/>
            <a:ext cx="5503955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951">
                <a:solidFill>
                  <a:schemeClr val="tx1"/>
                </a:solidFill>
                <a:latin typeface="+mn-lt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07807" y="2701234"/>
            <a:ext cx="5523011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96430" y="656875"/>
            <a:ext cx="121131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6554908" y="381000"/>
            <a:ext cx="236979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rgbClr val="8FCDD2"/>
                  </a:solidFill>
                  <a:latin typeface="Calibri"/>
                  <a:ea typeface=""/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noFill/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07" y="2701234"/>
            <a:ext cx="5524280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6862" y="5179917"/>
            <a:ext cx="5505225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951">
                <a:solidFill>
                  <a:schemeClr val="tx1"/>
                </a:solidFill>
                <a:latin typeface="+mn-lt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96430" y="656875"/>
            <a:ext cx="121131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Rectangle 225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325863" y="172977"/>
            <a:ext cx="3597815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26862" y="5179917"/>
            <a:ext cx="5505225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951">
                <a:solidFill>
                  <a:schemeClr val="tx1"/>
                </a:solidFill>
                <a:latin typeface="+mn-lt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07807" y="2701234"/>
            <a:ext cx="5524280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96430" y="656875"/>
            <a:ext cx="121131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42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4169"/>
                </a:solidFill>
                <a:latin typeface="Calibri"/>
                <a:ea typeface=""/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9" name="Rectangle 238"/>
          <p:cNvSpPr/>
          <p:nvPr userDrawn="1"/>
        </p:nvSpPr>
        <p:spPr>
          <a:xfrm>
            <a:off x="0" y="6311900"/>
            <a:ext cx="9144000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5325863" y="172977"/>
            <a:ext cx="3597815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1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1C10-6DC5-B04A-A42F-8B48656AC450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C6EC3-BB96-E14E-B474-2066A7E3DE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57200"/>
            <a:ext cx="848738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4634" y="1435100"/>
            <a:ext cx="848738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57200"/>
            <a:ext cx="848738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4634" y="1803400"/>
            <a:ext cx="8487380" cy="4432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84634" y="1447800"/>
            <a:ext cx="4115872" cy="4678366"/>
          </a:xfrm>
        </p:spPr>
        <p:txBody>
          <a:bodyPr>
            <a:noAutofit/>
          </a:bodyPr>
          <a:lstStyle>
            <a:lvl1pPr>
              <a:defRPr sz="1951"/>
            </a:lvl1pPr>
            <a:lvl2pPr>
              <a:defRPr sz="1951"/>
            </a:lvl2pPr>
            <a:lvl3pPr>
              <a:defRPr sz="1951"/>
            </a:lvl3pPr>
            <a:lvl4pPr>
              <a:defRPr sz="1951"/>
            </a:lvl4pPr>
            <a:lvl5pPr>
              <a:defRPr sz="1951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56142" y="1447800"/>
            <a:ext cx="4115872" cy="4678366"/>
          </a:xfrm>
        </p:spPr>
        <p:txBody>
          <a:bodyPr>
            <a:noAutofit/>
          </a:bodyPr>
          <a:lstStyle>
            <a:lvl1pPr>
              <a:defRPr sz="1951"/>
            </a:lvl1pPr>
            <a:lvl2pPr>
              <a:defRPr sz="1951"/>
            </a:lvl2pPr>
            <a:lvl3pPr>
              <a:defRPr sz="1951"/>
            </a:lvl3pPr>
            <a:lvl4pPr>
              <a:defRPr sz="1951"/>
            </a:lvl4pPr>
            <a:lvl5pPr>
              <a:defRPr sz="1951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4392" y="457200"/>
            <a:ext cx="848738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4392" y="457200"/>
            <a:ext cx="8487381" cy="79216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4634" y="4635500"/>
            <a:ext cx="2649830" cy="1503366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203409" y="4635500"/>
            <a:ext cx="2649830" cy="1503366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22184" y="4635500"/>
            <a:ext cx="2649830" cy="1503366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84634" y="4254500"/>
            <a:ext cx="2649830" cy="419100"/>
          </a:xfrm>
        </p:spPr>
        <p:txBody>
          <a:bodyPr>
            <a:noAutofit/>
          </a:bodyPr>
          <a:lstStyle>
            <a:lvl1pPr marL="0" indent="0">
              <a:buNone/>
              <a:defRPr sz="165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203409" y="4254500"/>
            <a:ext cx="2649830" cy="419100"/>
          </a:xfrm>
        </p:spPr>
        <p:txBody>
          <a:bodyPr>
            <a:noAutofit/>
          </a:bodyPr>
          <a:lstStyle>
            <a:lvl1pPr marL="0" indent="0">
              <a:buNone/>
              <a:defRPr sz="165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22184" y="4254500"/>
            <a:ext cx="2649830" cy="419100"/>
          </a:xfrm>
        </p:spPr>
        <p:txBody>
          <a:bodyPr>
            <a:noAutofit/>
          </a:bodyPr>
          <a:lstStyle>
            <a:lvl1pPr marL="0" indent="0">
              <a:buNone/>
              <a:defRPr sz="165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284634" y="1447802"/>
            <a:ext cx="2649830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3203409" y="1447802"/>
            <a:ext cx="2649830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6122184" y="1447802"/>
            <a:ext cx="2649830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92" y="457200"/>
            <a:ext cx="8487381" cy="79216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9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92" y="457200"/>
            <a:ext cx="8487381" cy="79216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516377" y="6457948"/>
            <a:ext cx="255637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675" dirty="0">
              <a:solidFill>
                <a:srgbClr val="F5F5F5"/>
              </a:solidFill>
              <a:latin typeface="Calibri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1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634" y="274638"/>
            <a:ext cx="8487381" cy="79216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7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516377" y="6457948"/>
            <a:ext cx="255637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675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516377" y="6457948"/>
            <a:ext cx="255637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675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80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161E1-4480-824D-94EF-5FC171E0BAFB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1CB8B-1A63-3143-8AD1-5592BAF915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516377" y="6457948"/>
            <a:ext cx="255637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67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48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59943" y="0"/>
            <a:ext cx="6084057" cy="68580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97368" y="3439160"/>
            <a:ext cx="2395098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1437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428739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028974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371966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6883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80292" y="6032500"/>
            <a:ext cx="1058358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342991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005586"/>
                  </a:solidFill>
                  <a:latin typeface="Calibri"/>
                  <a:ea typeface=""/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392" y="457200"/>
            <a:ext cx="8487381" cy="79216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4634" y="1435100"/>
            <a:ext cx="848738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7807" y="2191551"/>
            <a:ext cx="6170880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6862" y="4662997"/>
            <a:ext cx="6151824" cy="624450"/>
          </a:xfrm>
        </p:spPr>
        <p:txBody>
          <a:bodyPr>
            <a:noAutofit/>
          </a:bodyPr>
          <a:lstStyle>
            <a:lvl1pPr marL="0" indent="0" algn="l">
              <a:buNone/>
              <a:defRPr sz="1951">
                <a:solidFill>
                  <a:schemeClr val="tx1"/>
                </a:solidFill>
                <a:latin typeface="Calibri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7807" y="2191551"/>
            <a:ext cx="6170880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6862" y="4662997"/>
            <a:ext cx="6151824" cy="624450"/>
          </a:xfrm>
        </p:spPr>
        <p:txBody>
          <a:bodyPr>
            <a:noAutofit/>
          </a:bodyPr>
          <a:lstStyle>
            <a:lvl1pPr marL="0" indent="0" algn="l">
              <a:buNone/>
              <a:defRPr sz="1951">
                <a:solidFill>
                  <a:schemeClr val="tx1"/>
                </a:solidFill>
                <a:latin typeface="Calibri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7807" y="2191551"/>
            <a:ext cx="6170880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6862" y="4675697"/>
            <a:ext cx="6151824" cy="624450"/>
          </a:xfrm>
        </p:spPr>
        <p:txBody>
          <a:bodyPr>
            <a:noAutofit/>
          </a:bodyPr>
          <a:lstStyle>
            <a:lvl1pPr marL="0" indent="0" algn="l">
              <a:buNone/>
              <a:defRPr sz="1951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82589" y="6385629"/>
            <a:ext cx="873848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306753" y="2971800"/>
            <a:ext cx="3963101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20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391276" y="2436319"/>
            <a:ext cx="1225174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26" y="1308291"/>
            <a:ext cx="2767602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4111" y="3756674"/>
            <a:ext cx="3935742" cy="624450"/>
          </a:xfrm>
        </p:spPr>
        <p:txBody>
          <a:bodyPr>
            <a:noAutofit/>
          </a:bodyPr>
          <a:lstStyle>
            <a:lvl1pPr marL="0" indent="0" algn="l">
              <a:buNone/>
              <a:defRPr sz="1951">
                <a:solidFill>
                  <a:schemeClr val="tx1"/>
                </a:solidFill>
                <a:latin typeface="Calibri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4306753" y="2933700"/>
            <a:ext cx="3963101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20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391276" y="2436319"/>
            <a:ext cx="1225174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152826" y="1309687"/>
            <a:ext cx="2763882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pPr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5586"/>
              </a:solidFill>
              <a:latin typeface="Calibri"/>
              <a:ea typeface="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4111" y="3756674"/>
            <a:ext cx="3935742" cy="624450"/>
          </a:xfrm>
        </p:spPr>
        <p:txBody>
          <a:bodyPr>
            <a:noAutofit/>
          </a:bodyPr>
          <a:lstStyle>
            <a:lvl1pPr marL="0" indent="0" algn="l">
              <a:buNone/>
              <a:defRPr sz="1951">
                <a:solidFill>
                  <a:schemeClr val="tx1"/>
                </a:solidFill>
                <a:latin typeface="Calibri"/>
                <a:cs typeface="Calibri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85824" y="6362701"/>
            <a:ext cx="1105188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91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198C-E06D-7F45-A040-F7D515C4D466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750DC-F4D0-4148-A955-50BE5AB4A6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BCC74-C494-824D-A1AC-7ED974D783A4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934CA-4A9B-5A4B-9F28-49A9B63F79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98BE-B8F9-504D-B56D-FE5F0BF974B3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56D5D-D696-EE43-ACDC-564E29F364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3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9EF4F-E162-4D45-AF25-E3E2D6B4F8C3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E2A26-A777-DE4B-8F13-E2F3274571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8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16DE-39BF-5E4D-BCF2-8C090BAFD06E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299C3-863C-B14F-BD8F-BDDCE84717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A78C2-BDB8-3141-B3A4-F14BEE51971D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F432-6A65-C54D-B59D-0A2B3AD836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237BAC-9442-8E4C-9BA4-998CB6C64B42}" type="datetimeFigureOut">
              <a:rPr lang="zh-CN" altLang="en-US"/>
              <a:pPr>
                <a:defRPr/>
              </a:pPr>
              <a:t>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E9BC2F5-ECE3-144E-916E-D061FBA7CAC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84634" y="452438"/>
            <a:ext cx="848738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84634" y="1447801"/>
            <a:ext cx="848738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82589" y="6385630"/>
            <a:ext cx="873848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342991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586"/>
                </a:solidFill>
                <a:latin typeface="Calibri"/>
                <a:ea typeface=""/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8516377" y="6457948"/>
            <a:ext cx="255637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3811AAA-31B3-8347-9AC8-36DEEB43E775}" type="slidenum">
              <a:rPr lang="en-US" sz="675" smtClean="0">
                <a:solidFill>
                  <a:srgbClr val="282828"/>
                </a:solidFill>
                <a:latin typeface="Calibri"/>
                <a:cs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75" dirty="0">
              <a:solidFill>
                <a:srgbClr val="282828"/>
              </a:solidFill>
              <a:latin typeface="Calibri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/>
        </p:nvSpPr>
        <p:spPr>
          <a:xfrm>
            <a:off x="5620777" y="6457947"/>
            <a:ext cx="2895600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91" fontAlgn="auto">
              <a:spcBef>
                <a:spcPts val="0"/>
              </a:spcBef>
              <a:spcAft>
                <a:spcPts val="0"/>
              </a:spcAft>
            </a:pPr>
            <a:r>
              <a:rPr sz="675" smtClean="0">
                <a:solidFill>
                  <a:srgbClr val="282828"/>
                </a:solidFill>
                <a:latin typeface="Calibri"/>
                <a:cs typeface="Calibri"/>
              </a:rPr>
              <a:t>© Cloudera,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342991" rtl="0" eaLnBrk="1" latinLnBrk="0" hangingPunct="1">
        <a:lnSpc>
          <a:spcPct val="80000"/>
        </a:lnSpc>
        <a:spcBef>
          <a:spcPct val="0"/>
        </a:spcBef>
        <a:buNone/>
        <a:defRPr sz="3001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32195" indent="-132195" algn="l" defTabSz="34299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1951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340610" indent="-123858" algn="l" defTabSz="34299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1951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643109" indent="-132195" algn="l" defTabSz="34299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1951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897971" indent="-123858" algn="l" defTabSz="34299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417222" algn="l"/>
        </a:tabLst>
        <a:defRPr sz="1951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200470" indent="-131004" algn="l" defTabSz="342991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1951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807" y="2701234"/>
            <a:ext cx="5523011" cy="1375838"/>
          </a:xfrm>
        </p:spPr>
        <p:txBody>
          <a:bodyPr/>
          <a:lstStyle/>
          <a:p>
            <a:r>
              <a:rPr lang="zh-CN" altLang="en-US" dirty="0" smtClean="0"/>
              <a:t>实践</a:t>
            </a:r>
            <a:r>
              <a:rPr lang="en-US" altLang="zh-CN" dirty="0" smtClean="0"/>
              <a:t>2</a:t>
            </a:r>
            <a:r>
              <a:rPr lang="zh-CN" altLang="en-US" dirty="0" smtClean="0"/>
              <a:t>报告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63" y="4725144"/>
            <a:ext cx="5503955" cy="1800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</a:rPr>
              <a:t>14</a:t>
            </a:r>
            <a:r>
              <a:rPr lang="zh-CN" altLang="en-US" dirty="0" smtClean="0">
                <a:solidFill>
                  <a:srgbClr val="000000"/>
                </a:solidFill>
              </a:rPr>
              <a:t>组 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MF1532088</a:t>
            </a:r>
            <a:r>
              <a:rPr lang="zh-CN" altLang="en-US" dirty="0" smtClean="0">
                <a:solidFill>
                  <a:srgbClr val="000000"/>
                </a:solidFill>
              </a:rPr>
              <a:t> 于洋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MF1532091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 smtClean="0">
                <a:solidFill>
                  <a:srgbClr val="000000"/>
                </a:solidFill>
              </a:rPr>
              <a:t>张衡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MF1532096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 smtClean="0">
                <a:solidFill>
                  <a:srgbClr val="000000"/>
                </a:solidFill>
              </a:rPr>
              <a:t>张鑫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MF1532098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>
                <a:solidFill>
                  <a:srgbClr val="000000"/>
                </a:solidFill>
              </a:rPr>
              <a:t>张志权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作业执行结果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2" y="2132856"/>
            <a:ext cx="8504108" cy="26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数据清理过程中发现的问题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换行符</a:t>
            </a:r>
          </a:p>
          <a:p>
            <a:r>
              <a:rPr kumimoji="1" lang="zh-CN" altLang="en-US" dirty="0" smtClean="0"/>
              <a:t>某些属性缺失，如会议名</a:t>
            </a:r>
          </a:p>
          <a:p>
            <a:r>
              <a:rPr kumimoji="1" lang="zh-CN" altLang="en-US" dirty="0" smtClean="0"/>
              <a:t>文件有乱码</a:t>
            </a:r>
          </a:p>
          <a:p>
            <a:r>
              <a:rPr lang="zh-CN" altLang="en-US" dirty="0" smtClean="0"/>
              <a:t>存在</a:t>
            </a:r>
            <a:r>
              <a:rPr lang="zh-CN" altLang="en-US" dirty="0"/>
              <a:t>文献重复的</a:t>
            </a:r>
            <a:r>
              <a:rPr lang="zh-CN" altLang="en-US" dirty="0" smtClean="0"/>
              <a:t>现象</a:t>
            </a:r>
          </a:p>
          <a:p>
            <a:pPr lvl="1"/>
            <a:r>
              <a:rPr lang="zh-CN" altLang="en-US" dirty="0" smtClean="0"/>
              <a:t>同一</a:t>
            </a:r>
            <a:r>
              <a:rPr lang="zh-CN" altLang="en-US" dirty="0"/>
              <a:t>个关键字下，网站给出的文献存在</a:t>
            </a:r>
            <a:r>
              <a:rPr lang="zh-CN" altLang="en-US" dirty="0" smtClean="0"/>
              <a:t>重复</a:t>
            </a:r>
            <a:endParaRPr lang="zh-CN" altLang="en-US" dirty="0"/>
          </a:p>
          <a:p>
            <a:pPr lvl="1"/>
            <a:r>
              <a:rPr lang="zh-CN" altLang="en-US" dirty="0" smtClean="0"/>
              <a:t>文献</a:t>
            </a:r>
            <a:r>
              <a:rPr lang="zh-CN" altLang="en-US" dirty="0"/>
              <a:t>是跨领域的，在不同组的文本中同时存在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 smtClean="0"/>
              <a:t>Job</a:t>
            </a:r>
            <a:r>
              <a:rPr kumimoji="1" lang="zh-CN" altLang="en-US" sz="2400" dirty="0" smtClean="0"/>
              <a:t>配置</a:t>
            </a:r>
          </a:p>
          <a:p>
            <a:r>
              <a:rPr kumimoji="1" lang="en-US" altLang="zh-CN" sz="2400" dirty="0" err="1" smtClean="0"/>
              <a:t>APAMapper</a:t>
            </a:r>
            <a:endParaRPr kumimoji="1" lang="zh-CN" altLang="en-US" sz="2400" dirty="0" smtClean="0"/>
          </a:p>
          <a:p>
            <a:r>
              <a:rPr kumimoji="1" lang="en-US" altLang="zh-CN" sz="2400" dirty="0" err="1" smtClean="0"/>
              <a:t>Hbase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txt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Reducer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总结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Mapper</a:t>
            </a:r>
            <a:r>
              <a:rPr kumimoji="1" lang="zh-CN" altLang="en-US" dirty="0" smtClean="0"/>
              <a:t>从文本中解析文献引用，生成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对象</a:t>
            </a:r>
          </a:p>
          <a:p>
            <a:pPr lvl="1"/>
            <a:r>
              <a:rPr kumimoji="1" lang="en-US" altLang="zh-CN" dirty="0"/>
              <a:t>4</a:t>
            </a:r>
            <a:r>
              <a:rPr kumimoji="1" lang="zh-CN" altLang="en-US" dirty="0"/>
              <a:t>个输入</a:t>
            </a:r>
            <a:r>
              <a:rPr kumimoji="1" lang="zh-CN" altLang="en-US" dirty="0" smtClean="0"/>
              <a:t>文件，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Mapper</a:t>
            </a:r>
            <a:endParaRPr kumimoji="1" lang="zh-CN" altLang="en-US" dirty="0" smtClean="0"/>
          </a:p>
          <a:p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输出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对象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输出到</a:t>
            </a:r>
            <a:r>
              <a:rPr kumimoji="1" lang="en-US" altLang="zh-CN" dirty="0" err="1" smtClean="0"/>
              <a:t>Hbase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输出到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txt</a:t>
            </a:r>
            <a:r>
              <a:rPr kumimoji="1" lang="zh-CN" altLang="en-US" dirty="0" smtClean="0"/>
              <a:t>文件</a:t>
            </a:r>
          </a:p>
          <a:p>
            <a:pPr lvl="1"/>
            <a:r>
              <a:rPr kumimoji="1" lang="zh-CN" altLang="en-US" dirty="0" smtClean="0"/>
              <a:t>具体使用哪个</a:t>
            </a:r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由命令行参数确定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4" y="1698180"/>
            <a:ext cx="3995080" cy="352718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输出到</a:t>
            </a:r>
            <a:r>
              <a:rPr kumimoji="1" lang="en-US" altLang="zh-CN" dirty="0" err="1" smtClean="0"/>
              <a:t>HBase</a:t>
            </a:r>
            <a:endParaRPr kumimoji="1"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698180"/>
            <a:ext cx="4654373" cy="3675036"/>
          </a:xfrm>
        </p:spPr>
      </p:pic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输出到</a:t>
            </a:r>
            <a:r>
              <a:rPr kumimoji="1" lang="en-US" altLang="zh-CN" dirty="0" smtClean="0"/>
              <a:t>txt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4010965" cy="4037464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88840"/>
            <a:ext cx="4737816" cy="3312368"/>
          </a:xfrm>
        </p:spPr>
      </p:pic>
    </p:spTree>
    <p:extLst>
      <p:ext uri="{BB962C8B-B14F-4D97-AF65-F5344CB8AC3E}">
        <p14:creationId xmlns:p14="http://schemas.microsoft.com/office/powerpoint/2010/main" val="4611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Mapper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输入文件按照空行分隔</a:t>
            </a:r>
          </a:p>
          <a:p>
            <a:pPr marL="434694" lvl="2"/>
            <a:r>
              <a:rPr lang="en-US" altLang="zh-CN" dirty="0" err="1"/>
              <a:t>textinputformat.record.delimiter</a:t>
            </a:r>
            <a:r>
              <a:rPr lang="zh-CN" altLang="en-US" dirty="0"/>
              <a:t> </a:t>
            </a:r>
            <a:r>
              <a:rPr lang="en-US" altLang="zh-CN" dirty="0"/>
              <a:t>= “\n\n”</a:t>
            </a:r>
            <a:endParaRPr kumimoji="1" lang="zh-CN" altLang="en-US" dirty="0"/>
          </a:p>
          <a:p>
            <a:r>
              <a:rPr kumimoji="1" lang="zh-CN" altLang="en-US" dirty="0" smtClean="0"/>
              <a:t>将引用解析成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对象</a:t>
            </a:r>
          </a:p>
          <a:p>
            <a:r>
              <a:rPr kumimoji="1" lang="zh-CN" altLang="en-US" dirty="0" smtClean="0"/>
              <a:t>输出引用类型和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对象</a:t>
            </a:r>
          </a:p>
          <a:p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4" y="3140968"/>
            <a:ext cx="8432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APA</a:t>
            </a:r>
            <a:r>
              <a:rPr kumimoji="1" lang="zh-CN" altLang="en-US" dirty="0" smtClean="0"/>
              <a:t>引用解析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APA</a:t>
            </a:r>
            <a:r>
              <a:rPr kumimoji="1" lang="zh-CN" altLang="en-US" dirty="0" smtClean="0"/>
              <a:t>引用的格式</a:t>
            </a:r>
          </a:p>
          <a:p>
            <a:pPr lvl="1"/>
            <a:r>
              <a:rPr kumimoji="1" lang="zh-CN" altLang="en-US" dirty="0" smtClean="0"/>
              <a:t>期刊：</a:t>
            </a:r>
            <a:r>
              <a:rPr lang="en-US" altLang="zh-CN" dirty="0"/>
              <a:t>Author, A.A.. (</a:t>
            </a:r>
            <a:r>
              <a:rPr lang="en-US" altLang="zh-CN" dirty="0" smtClean="0"/>
              <a:t>Year). </a:t>
            </a:r>
            <a:r>
              <a:rPr lang="en-US" altLang="zh-CN" dirty="0"/>
              <a:t>Article title. Magazine Title, Volume, pp-pp.</a:t>
            </a:r>
          </a:p>
          <a:p>
            <a:pPr lvl="1"/>
            <a:r>
              <a:rPr kumimoji="1" lang="zh-CN" altLang="en-US" dirty="0" smtClean="0"/>
              <a:t>会议：</a:t>
            </a:r>
            <a:r>
              <a:rPr lang="en-US" altLang="zh-CN" dirty="0"/>
              <a:t>Author, A.A.. (</a:t>
            </a:r>
            <a:r>
              <a:rPr lang="en-US" altLang="zh-CN" dirty="0" smtClean="0"/>
              <a:t>Year). </a:t>
            </a:r>
            <a:r>
              <a:rPr lang="en-US" altLang="zh-CN" dirty="0"/>
              <a:t>Title of work.</a:t>
            </a:r>
            <a:r>
              <a:rPr lang="zh-CN" altLang="en-US" dirty="0"/>
              <a:t> </a:t>
            </a:r>
            <a:r>
              <a:rPr lang="en-US" altLang="zh-CN" dirty="0"/>
              <a:t>Conference</a:t>
            </a:r>
            <a:r>
              <a:rPr lang="en-US" altLang="zh-CN" dirty="0" smtClean="0"/>
              <a:t>.</a:t>
            </a:r>
            <a:endParaRPr kumimoji="1" lang="zh-CN" altLang="en-US" dirty="0"/>
          </a:p>
          <a:p>
            <a:r>
              <a:rPr kumimoji="1" lang="zh-CN" altLang="en-US" dirty="0" smtClean="0"/>
              <a:t>使用正则</a:t>
            </a:r>
            <a:r>
              <a:rPr kumimoji="1" lang="zh-CN" altLang="en-US" dirty="0"/>
              <a:t>表达式</a:t>
            </a:r>
            <a:r>
              <a:rPr kumimoji="1" lang="zh-CN" altLang="en-US" dirty="0" smtClean="0"/>
              <a:t>匹配属性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从上一个属性结束的位置继续</a:t>
            </a:r>
            <a:r>
              <a:rPr kumimoji="1" lang="zh-CN" altLang="en-US" dirty="0" smtClean="0"/>
              <a:t>匹配</a:t>
            </a:r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65104"/>
            <a:ext cx="5164502" cy="15021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46648"/>
            <a:ext cx="782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主键是文献标题的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值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能够按照文献标题进行查询</a:t>
            </a:r>
          </a:p>
          <a:p>
            <a:pPr lvl="1"/>
            <a:r>
              <a:rPr kumimoji="1" lang="zh-CN" altLang="en-US" dirty="0" smtClean="0"/>
              <a:t>仍然需要一个列存储标题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0" y="2996952"/>
            <a:ext cx="8244408" cy="19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MultiOutput</a:t>
            </a:r>
            <a:r>
              <a:rPr kumimoji="1" lang="zh-CN" altLang="en-US" dirty="0" smtClean="0"/>
              <a:t>输出</a:t>
            </a:r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setup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cleanup</a:t>
            </a:r>
            <a:r>
              <a:rPr kumimoji="1" lang="zh-CN" altLang="en-US" dirty="0" smtClean="0"/>
              <a:t>方法，对</a:t>
            </a:r>
            <a:r>
              <a:rPr kumimoji="1" lang="en-US" altLang="zh-CN" dirty="0" err="1" smtClean="0"/>
              <a:t>MultiOutput</a:t>
            </a:r>
            <a:r>
              <a:rPr kumimoji="1" lang="zh-CN" altLang="en-US" dirty="0" smtClean="0"/>
              <a:t>初始化和清理</a:t>
            </a:r>
          </a:p>
          <a:p>
            <a:r>
              <a:rPr kumimoji="1" lang="en-US" altLang="zh-CN" dirty="0" err="1" smtClean="0"/>
              <a:t>MultiOutput</a:t>
            </a:r>
            <a:r>
              <a:rPr kumimoji="1" lang="zh-CN" altLang="en-US" dirty="0" smtClean="0"/>
              <a:t>将不同类型的引用输出到不同的文件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74" y="2924944"/>
            <a:ext cx="7226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3" id="{B19CCE37-A31F-7B4F-B963-9FB96DD26098}" vid="{B555327F-A7BB-3F45-A273-7DBFC7C83B85}"/>
    </a:ext>
  </a:extLst>
</a:theme>
</file>

<file path=ppt/theme/theme2.xml><?xml version="1.0" encoding="utf-8"?>
<a:theme xmlns:a="http://schemas.openxmlformats.org/drawingml/2006/main" name="1_Cloudera_MAIN_v2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B19CCE37-A31F-7B4F-B963-9FB96DD26098}" vid="{E6DF378F-36DF-104A-9741-AEBBA4B492B1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</Template>
  <TotalTime>1015</TotalTime>
  <Words>252</Words>
  <Application>Microsoft Macintosh PowerPoint</Application>
  <PresentationFormat>全屏显示(4:3)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宋体</vt:lpstr>
      <vt:lpstr>自定义设计方案</vt:lpstr>
      <vt:lpstr>1_Cloudera_MAIN_v2</vt:lpstr>
      <vt:lpstr>实践2报告</vt:lpstr>
      <vt:lpstr>内容</vt:lpstr>
      <vt:lpstr>Job配置</vt:lpstr>
      <vt:lpstr>输出到HBase</vt:lpstr>
      <vt:lpstr>输出到txt</vt:lpstr>
      <vt:lpstr>APA Mapper</vt:lpstr>
      <vt:lpstr>APA引用解析</vt:lpstr>
      <vt:lpstr>Hbase Reducer</vt:lpstr>
      <vt:lpstr>Txt Reducer</vt:lpstr>
      <vt:lpstr>作业执行结果</vt:lpstr>
      <vt:lpstr>数据清理过程中发现的问题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第二次实践</dc:title>
  <dc:creator>Yang Yu</dc:creator>
  <cp:lastModifiedBy>Yang Yu</cp:lastModifiedBy>
  <cp:revision>36</cp:revision>
  <dcterms:created xsi:type="dcterms:W3CDTF">2016-01-09T02:12:44Z</dcterms:created>
  <dcterms:modified xsi:type="dcterms:W3CDTF">2016-01-11T03:40:48Z</dcterms:modified>
</cp:coreProperties>
</file>