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86" r:id="rId4"/>
    <p:sldId id="287" r:id="rId5"/>
    <p:sldId id="288" r:id="rId6"/>
    <p:sldId id="295" r:id="rId7"/>
    <p:sldId id="296" r:id="rId8"/>
    <p:sldId id="297" r:id="rId9"/>
    <p:sldId id="298" r:id="rId10"/>
    <p:sldId id="299" r:id="rId11"/>
    <p:sldId id="301" r:id="rId12"/>
    <p:sldId id="302" r:id="rId13"/>
    <p:sldId id="275" r:id="rId14"/>
    <p:sldId id="27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5541"/>
  </p:normalViewPr>
  <p:slideViewPr>
    <p:cSldViewPr>
      <p:cViewPr varScale="1">
        <p:scale>
          <a:sx n="92" d="100"/>
          <a:sy n="92" d="100"/>
        </p:scale>
        <p:origin x="90" y="84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の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84AA43A-3F76-4A13-9CD6-36134EB429E3}" type="datetimeFigureOut">
              <a:rPr kumimoji="1" lang="en-US" altLang="ja-JP"/>
              <a:t>12/25/2015</a:t>
            </a:fld>
            <a:endParaRPr kumimoji="1" lang="ja-JP"/>
          </a:p>
        </p:txBody>
      </p:sp>
      <p:sp>
        <p:nvSpPr>
          <p:cNvPr id="4" name="フッターの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 イメージの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A850423A-8BCE-448E-A97B-03A88B2B12C1}" type="slidenum">
              <a:rPr kumimoji="1" lang="ja-JP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の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5F674A4F-2B7A-4ECB-A400-260B2FFC03C1}" type="datetimeFigureOut">
              <a:t>2015/12/25</a:t>
            </a:fld>
            <a:endParaRPr kumimoji="1" lang="ja-JP"/>
          </a:p>
        </p:txBody>
      </p:sp>
      <p:sp>
        <p:nvSpPr>
          <p:cNvPr id="4" name="スライド イメージの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メモの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 イメージの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01F2A70B-78F2-4DCF-B53B-C990D2FAFB8A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kumimoji="1" lang="ja-JP" sz="5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/>
          </a:p>
        </p:txBody>
      </p:sp>
      <p:grpSp>
        <p:nvGrpSpPr>
          <p:cNvPr id="256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縦書きテキストの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kumimoji="1" lang="ja-JP"/>
            </a:lvl5pPr>
            <a:lvl6pPr marL="1956816" latinLnBrk="0">
              <a:defRPr kumimoji="1" lang="ja-JP"/>
            </a:lvl6pPr>
            <a:lvl7pPr marL="1956816" latinLnBrk="0">
              <a:defRPr kumimoji="1" lang="ja-JP"/>
            </a:lvl7pPr>
            <a:lvl8pPr marL="1956816" latinLnBrk="0">
              <a:defRPr kumimoji="1" lang="ja-JP"/>
            </a:lvl8pPr>
            <a:lvl9pPr marL="1956816" latinLnBrk="0">
              <a:defRPr kumimoji="1" lang="ja-JP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2015/12/25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縦書きテキストの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kumimoji="1" lang="ja-JP"/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 baseline="0"/>
            </a:lvl8pPr>
            <a:lvl9pPr latinLnBrk="0">
              <a:defRPr kumimoji="1" lang="ja-JP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2015/12/25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kumimoji="1" lang="ja-JP"/>
            </a:lvl2pPr>
            <a:lvl3pPr marL="777240" latinLnBrk="0">
              <a:defRPr kumimoji="1" lang="ja-JP"/>
            </a:lvl3pPr>
            <a:lvl4pPr marL="1005840" latinLnBrk="0">
              <a:defRPr kumimoji="1" lang="ja-JP"/>
            </a:lvl4pPr>
            <a:lvl5pPr marL="1234440" latinLnBrk="0">
              <a:defRPr kumimoji="1" lang="ja-JP"/>
            </a:lvl5pPr>
            <a:lvl6pPr marL="1463040" latinLnBrk="0">
              <a:defRPr kumimoji="1" lang="ja-JP" baseline="0"/>
            </a:lvl6pPr>
            <a:lvl7pPr marL="1691640" latinLnBrk="0">
              <a:defRPr kumimoji="1" lang="ja-JP" baseline="0"/>
            </a:lvl7pPr>
            <a:lvl8pPr marL="1920240" latinLnBrk="0">
              <a:defRPr kumimoji="1" lang="ja-JP" baseline="0"/>
            </a:lvl8pPr>
            <a:lvl9pPr marL="2148840" latinLnBrk="0">
              <a:defRPr kumimoji="1" lang="ja-JP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2015/12/25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kumimoji="1" lang="ja-JP" sz="4400" b="0" cap="none" baseline="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2015/12/25</a:t>
            </a:fld>
            <a:endParaRPr kumimoji="1" lang="ja-JP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コンテンツの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2015/12/25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kumimoji="1" lang="ja-JP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コンテンツの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5" name="テキストの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コンテンツのプレースホルダー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marL="1956816" latinLnBrk="0">
              <a:defRPr kumimoji="1" lang="ja-JP" sz="1600"/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/>
            </a:lvl8pPr>
            <a:lvl9pPr marL="1956816" latinLnBrk="0">
              <a:defRPr kumimoji="1" lang="ja-JP"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7" name="日付の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2015/12/25</a:t>
            </a:fld>
            <a:endParaRPr kumimoji="1" lang="ja-JP"/>
          </a:p>
        </p:txBody>
      </p:sp>
      <p:sp>
        <p:nvSpPr>
          <p:cNvPr id="8" name="フッターの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スライド番号の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日付の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2015/12/25</a:t>
            </a:fld>
            <a:endParaRPr kumimoji="1" lang="ja-JP"/>
          </a:p>
        </p:txBody>
      </p:sp>
      <p:sp>
        <p:nvSpPr>
          <p:cNvPr id="4" name="フッターの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スライド番号の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の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2015/12/25</a:t>
            </a:fld>
            <a:endParaRPr kumimoji="1" lang="ja-JP"/>
          </a:p>
        </p:txBody>
      </p:sp>
      <p:sp>
        <p:nvSpPr>
          <p:cNvPr id="3" name="フッターの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の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フレーム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コンテンツの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latinLnBrk="0">
              <a:defRPr kumimoji="1" lang="ja-JP" sz="1600"/>
            </a:lvl6pPr>
            <a:lvl7pPr latinLnBrk="0">
              <a:defRPr kumimoji="1" lang="ja-JP" sz="1600" baseline="0"/>
            </a:lvl7pPr>
            <a:lvl8pPr latinLnBrk="0">
              <a:defRPr kumimoji="1" lang="ja-JP" sz="1600" baseline="0"/>
            </a:lvl8pPr>
            <a:lvl9pPr latinLnBrk="0">
              <a:defRPr kumimoji="1" lang="ja-JP" sz="1600" baseline="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/>
          </a:p>
        </p:txBody>
      </p:sp>
      <p:sp>
        <p:nvSpPr>
          <p:cNvPr id="4" name="テキストの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2015/12/25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フレーム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/>
          </a:p>
        </p:txBody>
      </p:sp>
      <p:sp>
        <p:nvSpPr>
          <p:cNvPr id="3" name="図のプレースホルダー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kumimoji="1" lang="ja-JP" sz="2400"/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ja-JP"/>
          </a:p>
        </p:txBody>
      </p:sp>
      <p:sp>
        <p:nvSpPr>
          <p:cNvPr id="4" name="テキストの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付の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2015/12/25</a:t>
            </a:fld>
            <a:endParaRPr kumimoji="1" lang="ja-JP"/>
          </a:p>
        </p:txBody>
      </p:sp>
      <p:sp>
        <p:nvSpPr>
          <p:cNvPr id="6" name="フッターの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の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の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の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の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9AFE8FB1-0A7A-443E-AAF7-31D4FA1AA312}" type="datetimeFigureOut">
              <a:rPr lang="en-US" altLang="ja-JP" smtClean="0"/>
              <a:pPr/>
              <a:t>12/25/2015</a:t>
            </a:fld>
            <a:endParaRPr lang="ja-JP" altLang="en-US"/>
          </a:p>
        </p:txBody>
      </p:sp>
      <p:sp>
        <p:nvSpPr>
          <p:cNvPr id="5" name="フッターの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の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5007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9916" y="4005064"/>
            <a:ext cx="322556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sz="3600" dirty="0" smtClean="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项目</a:t>
            </a:r>
            <a:r>
              <a:rPr kumimoji="1" lang="en-US" altLang="zh-CN" sz="3600" dirty="0" smtClean="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sz="3600" dirty="0" smtClean="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实践报告</a:t>
            </a:r>
            <a:endParaRPr kumimoji="1" lang="zh-CN" altLang="en-US" sz="3600" dirty="0">
              <a:solidFill>
                <a:schemeClr val="tx1">
                  <a:tint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74532" y="3506466"/>
            <a:ext cx="2805576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MF1532091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张衡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MF1532096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张鑫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MF1532098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张志权</a:t>
            </a:r>
            <a:endParaRPr kumimoji="1" lang="zh-CN" altLang="en-US" sz="2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伪分布式安装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764360"/>
          </a:xfrm>
        </p:spPr>
        <p:txBody>
          <a:bodyPr/>
          <a:lstStyle/>
          <a:p>
            <a:r>
              <a:rPr lang="zh-CN" altLang="en-US" dirty="0"/>
              <a:t>预备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Hadoop</a:t>
            </a:r>
            <a:r>
              <a:rPr lang="zh-CN" altLang="en-US" dirty="0" smtClean="0"/>
              <a:t>正确安装，配置好</a:t>
            </a:r>
            <a:r>
              <a:rPr lang="en-US" altLang="zh-CN" dirty="0" smtClean="0"/>
              <a:t>HADOOP_HOME</a:t>
            </a:r>
            <a:r>
              <a:rPr lang="zh-CN" altLang="en-US" dirty="0" smtClean="0"/>
              <a:t>环境变量，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版本兼容。</a:t>
            </a:r>
            <a:endParaRPr lang="en-US" altLang="zh-CN" dirty="0" smtClean="0"/>
          </a:p>
          <a:p>
            <a:pPr marL="274320" lvl="1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zh-CN" altLang="en-US" sz="2400" dirty="0" smtClean="0"/>
              <a:t>命令行</a:t>
            </a:r>
            <a:r>
              <a:rPr lang="en-US" altLang="zh-CN" sz="2400" dirty="0" smtClean="0"/>
              <a:t>./bin/start-hbase.sh</a:t>
            </a:r>
            <a:r>
              <a:rPr lang="zh-CN" altLang="en-US" sz="2400" dirty="0" smtClean="0"/>
              <a:t>启动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服务，</a:t>
            </a:r>
            <a:r>
              <a:rPr lang="en-US" altLang="zh-CN" sz="2400" dirty="0" err="1" smtClean="0"/>
              <a:t>jps</a:t>
            </a:r>
            <a:r>
              <a:rPr lang="zh-CN" altLang="en-US" sz="2400" dirty="0" smtClean="0"/>
              <a:t>查看进程启动情况。</a:t>
            </a:r>
            <a:endParaRPr lang="en-US" altLang="zh-CN" sz="2400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274320" lvl="1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命令行工具操作数据库</a:t>
            </a:r>
            <a:endParaRPr lang="en-US" altLang="zh-CN" sz="2400" dirty="0" smtClean="0"/>
          </a:p>
          <a:p>
            <a:pPr marL="502920" lvl="2">
              <a:spcBef>
                <a:spcPts val="1800"/>
              </a:spcBef>
            </a:pPr>
            <a:endParaRPr lang="en-US" altLang="zh-CN" sz="2200" dirty="0"/>
          </a:p>
          <a:p>
            <a:pPr marL="274320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13" y="5603013"/>
            <a:ext cx="3190875" cy="1038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13" y="3520417"/>
            <a:ext cx="3943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6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安装中的一些特殊问题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安装启动时可能报如下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多数说法是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的官方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文件用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编译，与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位环境不兼容，需要本地重新构建源码即可，也可做</a:t>
            </a:r>
            <a:r>
              <a:rPr lang="zh-CN" altLang="en-US" dirty="0"/>
              <a:t>如下</a:t>
            </a:r>
            <a:r>
              <a:rPr lang="zh-CN" altLang="en-US" dirty="0" smtClean="0"/>
              <a:t>配置解决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348880"/>
            <a:ext cx="5895975" cy="1438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5013176"/>
            <a:ext cx="70199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43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30516" y="980728"/>
            <a:ext cx="559769" cy="31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 smtClean="0">
                <a:latin typeface="Heiti SC Light"/>
                <a:ea typeface="Heiti SC Light"/>
                <a:cs typeface="Heiti SC Light"/>
              </a:rPr>
              <a:t>XXX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5940" y="2060848"/>
            <a:ext cx="105509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Heiti SC Light"/>
                <a:ea typeface="Heiti SC Light"/>
                <a:cs typeface="Heiti SC Light"/>
              </a:rPr>
              <a:t>·XXX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55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4249" y="2204864"/>
            <a:ext cx="747320" cy="429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Heiti SC Light"/>
                <a:ea typeface="Heiti SC Light"/>
                <a:cs typeface="Heiti SC Light"/>
              </a:rPr>
              <a:t>XXX</a:t>
            </a:r>
            <a:endParaRPr lang="en-US" altLang="zh-CN" sz="2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XXX</a:t>
            </a:r>
            <a:endParaRPr kumimoji="1" lang="ja-JP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0516" y="980728"/>
            <a:ext cx="559769" cy="31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 smtClean="0">
                <a:latin typeface="Heiti SC Light"/>
                <a:ea typeface="Heiti SC Light"/>
                <a:cs typeface="Heiti SC Light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5328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4104456" cy="6027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内容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数据抓取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HBase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使用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Hadoop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搭建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676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4104456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数据抓取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773932" y="1844824"/>
            <a:ext cx="669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编写爬虫实现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www.semanticscholar.org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对爬虫并不友好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文献搜索的结果是使用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加载的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浏览器可以抓取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的搜索结果数据，但实际的引用文本（可能）是在前端使用数据拼接完成的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两个方案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获取搜索结果数据后手动拼接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模拟浏览器环境，模拟</a:t>
            </a:r>
            <a:r>
              <a:rPr kumimoji="1" lang="en-US" altLang="zh-CN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与点击操作</a:t>
            </a:r>
          </a:p>
        </p:txBody>
      </p:sp>
    </p:spTree>
    <p:extLst>
      <p:ext uri="{BB962C8B-B14F-4D97-AF65-F5344CB8AC3E}">
        <p14:creationId xmlns:p14="http://schemas.microsoft.com/office/powerpoint/2010/main" val="37798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5688632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浏览器环境模拟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669674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PhantomJS</a:t>
            </a:r>
            <a:endPara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headless </a:t>
            </a:r>
            <a:r>
              <a:rPr lang="en-US" altLang="zh-CN" dirty="0" err="1"/>
              <a:t>WebKit</a:t>
            </a:r>
            <a:r>
              <a:rPr lang="en-US" altLang="zh-CN" dirty="0"/>
              <a:t> scriptable with a JavaScript API</a:t>
            </a:r>
            <a:endPara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网页测试，截图，自动化 </a:t>
            </a:r>
            <a:r>
              <a:rPr kumimoji="1" lang="is-I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…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主要思路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加载搜索结果页，等待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ajax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加载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检测到搜索结果，点击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Cite</a:t>
            </a:r>
            <a:endParaRPr kumimoji="1"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依次点击每一个标签页，抓取各种格式的文献引用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循环直到获取完所有的结果，结束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263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5688632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浏览器环境模拟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7200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具体流程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打开页面，监听网页重画事件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重画事件发生后，检索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&lt;article&gt;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标签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点击第一个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article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里面的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Cite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按钮，检索弹出的模态框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依次点击模态框中的各个格式按钮，检索到对应文本后暂存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循环直到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获取完所有结果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的引用数据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写入磁盘文件，完成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6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629916" y="764704"/>
            <a:ext cx="5688632" cy="602704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浏览器环境模拟</a:t>
            </a:r>
            <a:endParaRPr kumimoji="1" lang="ja-JP" dirty="0"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3932" y="1844824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一些坑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PhantomJS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的最新版本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(2.0.0)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中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BUG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频出，而旧版本中不支持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semanticscholar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用到的一些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API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，无法模拟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IO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功能只能使用</a:t>
            </a:r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PhantomJS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自带的一些库，因此可能无法直接写到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NoSQL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数据库中</a:t>
            </a:r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可以写到标准输出流，然后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pipe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到另一个自己写的程序里，执行数据库的写入操作</a:t>
            </a:r>
            <a:r>
              <a:rPr kumimoji="1"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（误）</a:t>
            </a:r>
            <a:endParaRPr kumimoji="1"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省时但不省力</a:t>
            </a:r>
          </a:p>
        </p:txBody>
      </p:sp>
    </p:spTree>
    <p:extLst>
      <p:ext uri="{BB962C8B-B14F-4D97-AF65-F5344CB8AC3E}">
        <p14:creationId xmlns:p14="http://schemas.microsoft.com/office/powerpoint/2010/main" val="203542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安装伪分布式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844824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关键点</a:t>
            </a:r>
            <a:endParaRPr lang="en-US" altLang="zh-CN" dirty="0" smtClean="0"/>
          </a:p>
          <a:p>
            <a:pPr lvl="1"/>
            <a:r>
              <a:rPr lang="zh-CN" altLang="en-US" dirty="0"/>
              <a:t>注意</a:t>
            </a:r>
            <a:r>
              <a:rPr lang="en-US" altLang="zh-CN" dirty="0" err="1"/>
              <a:t>hadoop</a:t>
            </a:r>
            <a:r>
              <a:rPr lang="zh-CN" altLang="en-US" dirty="0"/>
              <a:t>，</a:t>
            </a:r>
            <a:r>
              <a:rPr lang="en-US" altLang="zh-CN" dirty="0" err="1"/>
              <a:t>hbase</a:t>
            </a:r>
            <a:r>
              <a:rPr lang="zh-CN" altLang="en-US" dirty="0"/>
              <a:t>，</a:t>
            </a:r>
            <a:r>
              <a:rPr lang="en-US" altLang="zh-CN" dirty="0" err="1"/>
              <a:t>jdk</a:t>
            </a:r>
            <a:r>
              <a:rPr lang="zh-CN" altLang="en-US" dirty="0"/>
              <a:t>的版本兼容性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SSH</a:t>
            </a:r>
            <a:r>
              <a:rPr lang="zh-CN" altLang="en-US" dirty="0"/>
              <a:t>并生成公钥</a:t>
            </a:r>
            <a:endParaRPr lang="en-US" altLang="zh-CN" dirty="0"/>
          </a:p>
          <a:p>
            <a:pPr lvl="2"/>
            <a:r>
              <a:rPr lang="zh-CN" altLang="en-US" dirty="0"/>
              <a:t>分布式集群从单一节点</a:t>
            </a:r>
            <a:r>
              <a:rPr lang="en-US" altLang="zh-CN" dirty="0" err="1"/>
              <a:t>NameNode</a:t>
            </a:r>
            <a:r>
              <a:rPr lang="zh-CN" altLang="en-US" dirty="0"/>
              <a:t>启动，需要使用</a:t>
            </a:r>
            <a:r>
              <a:rPr lang="en-US" altLang="zh-CN" dirty="0" err="1"/>
              <a:t>ssh</a:t>
            </a:r>
            <a:r>
              <a:rPr lang="zh-CN" altLang="en-US" dirty="0"/>
              <a:t>协议去启动其它的</a:t>
            </a:r>
            <a:r>
              <a:rPr lang="en-US" altLang="zh-CN" dirty="0" err="1"/>
              <a:t>DataNode</a:t>
            </a:r>
            <a:r>
              <a:rPr lang="zh-CN" altLang="en-US" dirty="0"/>
              <a:t>节点。</a:t>
            </a:r>
            <a:endParaRPr lang="en-US" altLang="zh-CN" dirty="0"/>
          </a:p>
          <a:p>
            <a:r>
              <a:rPr lang="zh-CN" altLang="en-US" dirty="0" smtClean="0"/>
              <a:t>主要配置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core-site.xml</a:t>
            </a:r>
          </a:p>
          <a:p>
            <a:pPr lvl="2"/>
            <a:r>
              <a:rPr lang="en-US" altLang="zh-CN" dirty="0" err="1" smtClean="0"/>
              <a:t>fs.defaultFS</a:t>
            </a:r>
            <a:r>
              <a:rPr lang="en-US" altLang="zh-CN" dirty="0"/>
              <a:t>:</a:t>
            </a:r>
            <a:r>
              <a:rPr lang="zh-CN" altLang="en-US" dirty="0" smtClean="0"/>
              <a:t>配置分布式文件系统对外提供</a:t>
            </a:r>
            <a:r>
              <a:rPr lang="zh-CN" altLang="en-US" dirty="0"/>
              <a:t>文件</a:t>
            </a:r>
            <a:r>
              <a:rPr lang="zh-CN" altLang="en-US" dirty="0" smtClean="0"/>
              <a:t>服务的访问地址。</a:t>
            </a:r>
            <a:endParaRPr lang="en-US" altLang="zh-CN" dirty="0"/>
          </a:p>
          <a:p>
            <a:pPr lvl="1"/>
            <a:r>
              <a:rPr lang="en-US" altLang="zh-CN" dirty="0"/>
              <a:t>hdfs-site.xml</a:t>
            </a:r>
          </a:p>
          <a:p>
            <a:pPr lvl="2"/>
            <a:r>
              <a:rPr lang="en-US" altLang="zh-CN" dirty="0" err="1" smtClean="0"/>
              <a:t>hdfs.namenode.name.dir</a:t>
            </a:r>
            <a:r>
              <a:rPr lang="en-US" altLang="zh-CN" dirty="0" smtClean="0"/>
              <a:t>:</a:t>
            </a:r>
            <a:r>
              <a:rPr lang="zh-CN" altLang="en-US" dirty="0" smtClean="0"/>
              <a:t>配置该节点中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的数据在本地文件系统中的存放目录。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hdfs.datanode.data.dir</a:t>
            </a:r>
            <a:r>
              <a:rPr lang="zh-CN" altLang="en-US" dirty="0" smtClean="0"/>
              <a:t>：配置该节点中</a:t>
            </a:r>
            <a:r>
              <a:rPr lang="en-US" altLang="zh-CN" dirty="0" err="1" smtClean="0"/>
              <a:t>datanode</a:t>
            </a:r>
            <a:r>
              <a:rPr lang="zh-CN" altLang="en-US" dirty="0"/>
              <a:t>的</a:t>
            </a:r>
            <a:r>
              <a:rPr lang="zh-CN" altLang="en-US" dirty="0" smtClean="0"/>
              <a:t>数据在本地文件系统中的存放目录。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718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968552"/>
          </a:xfrm>
        </p:spPr>
        <p:txBody>
          <a:bodyPr/>
          <a:lstStyle/>
          <a:p>
            <a:r>
              <a:rPr lang="zh-CN" altLang="en-US" dirty="0" smtClean="0"/>
              <a:t>查看状态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通过命令行</a:t>
            </a:r>
            <a:r>
              <a:rPr lang="en-US" altLang="zh-CN" dirty="0" smtClean="0"/>
              <a:t>./sbin/start-dfs.sh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jps</a:t>
            </a:r>
            <a:r>
              <a:rPr lang="zh-CN" altLang="en-US" dirty="0" smtClean="0"/>
              <a:t>查看进程启动情况，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SecondaryNameNode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都要启动，才标志服务启动成功。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可以使用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提供的命令行工具查看和操作分布式文件系统中的文件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访问</a:t>
            </a:r>
            <a:r>
              <a:rPr lang="en-US" altLang="zh-CN" dirty="0" smtClean="0">
                <a:hlinkClick r:id="rId2"/>
              </a:rPr>
              <a:t>http://localhost:50070</a:t>
            </a:r>
            <a:r>
              <a:rPr lang="zh-CN" altLang="en-US" dirty="0" smtClean="0"/>
              <a:t>，查看分布式文件系统的相关信息（见下页）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64" y="3140968"/>
            <a:ext cx="3943350" cy="933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064" y="4653136"/>
            <a:ext cx="69532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9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44" y="332656"/>
            <a:ext cx="9982200" cy="3181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69" y="3861048"/>
            <a:ext cx="102679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102804846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TS102804846</Template>
  <TotalTime>0</TotalTime>
  <Words>534</Words>
  <Application>Microsoft Office PowerPoint</Application>
  <PresentationFormat>自定义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Heiti SC Light</vt:lpstr>
      <vt:lpstr>HGｺﾞｼｯｸM</vt:lpstr>
      <vt:lpstr>Meiryo UI</vt:lpstr>
      <vt:lpstr>宋体</vt:lpstr>
      <vt:lpstr>微软雅黑</vt:lpstr>
      <vt:lpstr>Arial</vt:lpstr>
      <vt:lpstr>Consolas</vt:lpstr>
      <vt:lpstr>Corbel</vt:lpstr>
      <vt:lpstr>Wingdings</vt:lpstr>
      <vt:lpstr>TS102804846</vt:lpstr>
      <vt:lpstr>PowerPoint 演示文稿</vt:lpstr>
      <vt:lpstr>内容</vt:lpstr>
      <vt:lpstr>数据抓取</vt:lpstr>
      <vt:lpstr>浏览器环境模拟</vt:lpstr>
      <vt:lpstr>浏览器环境模拟</vt:lpstr>
      <vt:lpstr>浏览器环境模拟</vt:lpstr>
      <vt:lpstr>Hadoop安装伪分布式</vt:lpstr>
      <vt:lpstr>PowerPoint 演示文稿</vt:lpstr>
      <vt:lpstr>PowerPoint 演示文稿</vt:lpstr>
      <vt:lpstr>Hbase伪分布式安装</vt:lpstr>
      <vt:lpstr>安装中的一些特殊问题</vt:lpstr>
      <vt:lpstr>PowerPoint 演示文稿</vt:lpstr>
      <vt:lpstr>XXX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2013-06-15T13:58:07Z</dcterms:created>
  <dcterms:modified xsi:type="dcterms:W3CDTF">2015-12-25T06:48:54Z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