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76" r:id="rId4"/>
    <p:sldId id="257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4472C4"/>
    <a:srgbClr val="70AD4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9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562644-99B5-8200-A7EC-4FF04A52F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4F88A3-A271-15A2-3C79-03C2FC4DF1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68E00B-4B1A-4390-EA23-33F437844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E949-759C-493D-B74A-28031983DD5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9DC288-8E50-8463-AA6B-CFE97BA87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643CB7-C1F8-2F8A-35FB-06F7472D7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6056-1BF5-4DB3-BFBB-ADABD9B54B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421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E1AB0C-0978-6BD4-1C09-4F394F820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F1762D-56BA-223C-F5DC-2E323D2B36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761F79-527A-1CEA-CC90-010ACC85D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E949-759C-493D-B74A-28031983DD5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85E7C2-EEA8-6BDC-58D3-1589D7D0E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C9718D-F75F-B61A-8AE5-A92CE448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6056-1BF5-4DB3-BFBB-ADABD9B54B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901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0F610F4-A153-B15F-24D3-8DEDA0A992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DAF81C-0257-747D-F823-B8C8F9FF8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FBDE96-CB7F-240E-8BEA-97E2CD1AB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E949-759C-493D-B74A-28031983DD5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10B4A6-0AC5-C123-9BBF-57198A233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F6EC26-210B-AB3E-FADF-D95F7839F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6056-1BF5-4DB3-BFBB-ADABD9B54B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297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3EF1F7-3FD1-5C93-FC5F-116DD4908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C52FFA-72DE-653B-DE99-D93735A66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E16C3A-09AA-0401-E01B-9F5FE2581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E949-759C-493D-B74A-28031983DD5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B22E64-4EA7-A24D-C7C4-AF1344C89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D3CACE-3618-DA26-1F63-F5EC65064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6056-1BF5-4DB3-BFBB-ADABD9B54B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453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3BE7C4-944D-517B-A89B-547F8CF22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2BE7D9-7D9E-AED5-CCCA-ACA6B01C7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8C49CD-9054-ABF9-671D-B1F2D9E57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E949-759C-493D-B74A-28031983DD5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306F9A-F28F-04F9-E8CD-54920ED55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924C17-8FD7-5F0E-4B64-70978C424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6056-1BF5-4DB3-BFBB-ADABD9B54B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56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8E79B9-67A1-40FD-78A4-8644B43A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CD392A-0546-EDF1-E675-DE1CAD3ED0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DF45BD-F2CA-290C-10E5-3480E64581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818128-8ED4-CE9B-24F6-3E9CC9B7E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E949-759C-493D-B74A-28031983DD5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863A77-0D9A-8907-C8B3-F9BF94945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C70C99-FE71-03A7-4B58-967912ABF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6056-1BF5-4DB3-BFBB-ADABD9B54B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764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21E74-2BB1-1510-54B9-AE4B54E5E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47047F-BE53-B057-026C-30CAD7703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BCA346-EAA4-0DEC-AE6E-71D3D1B79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EAEFFBE-E0F9-0E5B-73F0-9B627FA18B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613676F-D7B6-792F-82F5-847635233F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724D056-41E0-F0EC-7A2D-9D6CFE223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E949-759C-493D-B74A-28031983DD5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21C0266-322F-5DF7-EC89-F09ABE2F1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1703492-C6BB-982F-A8BD-5970B115D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6056-1BF5-4DB3-BFBB-ADABD9B54B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265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AF2117-DEA2-DDB6-7406-AB86B6AC7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4B230E2-5C73-615B-E49B-432C74015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E949-759C-493D-B74A-28031983DD5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0FFA08A-9F10-1B82-7DEB-A43B3E916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0B1200-AAB3-7204-AD45-077659759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6056-1BF5-4DB3-BFBB-ADABD9B54B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12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9052150-7EF2-B1C7-6586-908AEFCA3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E949-759C-493D-B74A-28031983DD5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99885FA-436D-5C80-A1AA-4C84525F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6E9B79-82CB-D3FB-39F3-24DC08332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6056-1BF5-4DB3-BFBB-ADABD9B54B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59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88A3CE-D81E-E354-DC60-61E55DD77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D11464-E68B-EB93-830C-076E27F8D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B7B0A1-B60C-FAC7-9C3E-9F8114988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F9423E-1D26-3653-8EE6-63F6530E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E949-759C-493D-B74A-28031983DD5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7CE2EF-C9E6-021B-4F9E-B907C818E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618262-41E3-145B-94D9-5F2FF8EA5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6056-1BF5-4DB3-BFBB-ADABD9B54B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093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D86F9D-727E-72E1-57A2-A94359302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E100067-98A7-B5A1-0A95-879D0800E4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72B979-CEFF-CAD3-8AD0-22785F31E4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9A0805-68C3-4F48-C26A-55DF2C04A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E949-759C-493D-B74A-28031983DD5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66D24A-5B85-4EE8-F3EA-2D0378B52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364338-2051-CD38-3685-9B89A80D6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6056-1BF5-4DB3-BFBB-ADABD9B54B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115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22D2355-0948-288B-7A25-BB86314D4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DF9A6A-79B9-6F68-F946-21C31AC3D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DCE8E6-343C-1C6F-40BB-E584C3544F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8E949-759C-493D-B74A-28031983DD5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592C06-3880-AC32-5B58-A363B9E9DC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C54FEA-F4D9-198E-544A-442BB3C47F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26056-1BF5-4DB3-BFBB-ADABD9B54B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414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8337E5-BA14-CB2D-F55A-5D5C03403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563" y="57467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latin typeface="霞鹜文楷" panose="02020500000000000000" pitchFamily="18" charset="-122"/>
                <a:ea typeface="霞鹜文楷" panose="02020500000000000000" pitchFamily="18" charset="-122"/>
              </a:rPr>
              <a:t>选择时</a:t>
            </a:r>
            <a:r>
              <a:rPr lang="zh-CN" altLang="en-US" sz="2800" b="1" dirty="0">
                <a:highlight>
                  <a:srgbClr val="FFFF00"/>
                </a:highlight>
                <a:latin typeface="霞鹜文楷" panose="02020500000000000000" pitchFamily="18" charset="-122"/>
                <a:ea typeface="霞鹜文楷" panose="02020500000000000000" pitchFamily="18" charset="-122"/>
              </a:rPr>
              <a:t>已知</a:t>
            </a:r>
            <a:r>
              <a:rPr lang="zh-CN" altLang="en-US" sz="2800" b="1" dirty="0">
                <a:latin typeface="霞鹜文楷" panose="02020500000000000000" pitchFamily="18" charset="-122"/>
                <a:ea typeface="霞鹜文楷" panose="02020500000000000000" pitchFamily="18" charset="-122"/>
              </a:rPr>
              <a:t>信息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A838A6-8E6E-072D-475E-F7D9C9E48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8316" y="1936750"/>
            <a:ext cx="5390093" cy="4351338"/>
          </a:xfrm>
        </p:spPr>
        <p:txBody>
          <a:bodyPr>
            <a:normAutofit/>
          </a:bodyPr>
          <a:lstStyle/>
          <a:p>
            <a:pPr algn="ctr"/>
            <a:r>
              <a:rPr lang="zh-CN" altLang="en-US" sz="2000" dirty="0">
                <a:latin typeface="霞鹜文楷" panose="02020500000000000000" pitchFamily="18" charset="-122"/>
                <a:ea typeface="霞鹜文楷" panose="02020500000000000000" pitchFamily="18" charset="-122"/>
              </a:rPr>
              <a:t>各专业计划招生数</a:t>
            </a:r>
            <a:endParaRPr lang="en-US" altLang="zh-CN" sz="2000" dirty="0">
              <a:latin typeface="霞鹜文楷" panose="02020500000000000000" pitchFamily="18" charset="-122"/>
              <a:ea typeface="霞鹜文楷" panose="02020500000000000000" pitchFamily="18" charset="-122"/>
            </a:endParaRPr>
          </a:p>
          <a:p>
            <a:pPr algn="ctr"/>
            <a:r>
              <a:rPr lang="zh-CN" altLang="en-US" sz="2000" dirty="0">
                <a:latin typeface="霞鹜文楷" panose="02020500000000000000" pitchFamily="18" charset="-122"/>
                <a:ea typeface="霞鹜文楷" panose="02020500000000000000" pitchFamily="18" charset="-122"/>
              </a:rPr>
              <a:t>个人排名</a:t>
            </a:r>
            <a:r>
              <a:rPr lang="en-US" altLang="zh-CN" sz="2000" dirty="0">
                <a:latin typeface="霞鹜文楷" panose="02020500000000000000" pitchFamily="18" charset="-122"/>
                <a:ea typeface="霞鹜文楷" panose="02020500000000000000" pitchFamily="18" charset="-122"/>
              </a:rPr>
              <a:t>: </a:t>
            </a:r>
            <a:r>
              <a:rPr lang="zh-CN" altLang="en-US" sz="2000" dirty="0">
                <a:latin typeface="霞鹜文楷" panose="02020500000000000000" pitchFamily="18" charset="-122"/>
                <a:ea typeface="霞鹜文楷" panose="02020500000000000000" pitchFamily="18" charset="-122"/>
              </a:rPr>
              <a:t>大类排名</a:t>
            </a:r>
            <a:r>
              <a:rPr lang="en-US" altLang="zh-CN" sz="2000" dirty="0">
                <a:latin typeface="霞鹜文楷" panose="02020500000000000000" pitchFamily="18" charset="-122"/>
                <a:ea typeface="霞鹜文楷" panose="02020500000000000000" pitchFamily="18" charset="-122"/>
              </a:rPr>
              <a:t>(</a:t>
            </a:r>
            <a:r>
              <a:rPr lang="zh-CN" altLang="en-US" sz="2000" dirty="0">
                <a:latin typeface="霞鹜文楷" panose="02020500000000000000" pitchFamily="18" charset="-122"/>
                <a:ea typeface="霞鹜文楷" panose="02020500000000000000" pitchFamily="18" charset="-122"/>
              </a:rPr>
              <a:t>传源</a:t>
            </a:r>
            <a:r>
              <a:rPr lang="en-US" altLang="zh-CN" sz="2000" dirty="0">
                <a:latin typeface="霞鹜文楷" panose="02020500000000000000" pitchFamily="18" charset="-122"/>
                <a:ea typeface="霞鹜文楷" panose="02020500000000000000" pitchFamily="18" charset="-122"/>
              </a:rPr>
              <a:t>+</a:t>
            </a:r>
            <a:r>
              <a:rPr lang="zh-CN" altLang="en-US" sz="2000" dirty="0">
                <a:latin typeface="霞鹜文楷" panose="02020500000000000000" pitchFamily="18" charset="-122"/>
                <a:ea typeface="霞鹜文楷" panose="02020500000000000000" pitchFamily="18" charset="-122"/>
              </a:rPr>
              <a:t>士谔总排名</a:t>
            </a:r>
            <a:r>
              <a:rPr lang="en-US" altLang="zh-CN" sz="2000" dirty="0">
                <a:latin typeface="霞鹜文楷" panose="02020500000000000000" pitchFamily="18" charset="-122"/>
                <a:ea typeface="霞鹜文楷" panose="02020500000000000000" pitchFamily="18" charset="-122"/>
              </a:rPr>
              <a:t>)</a:t>
            </a:r>
          </a:p>
          <a:p>
            <a:pPr algn="ctr"/>
            <a:r>
              <a:rPr lang="zh-CN" altLang="en-US" sz="2000" dirty="0">
                <a:latin typeface="霞鹜文楷" panose="02020500000000000000" pitchFamily="18" charset="-122"/>
                <a:ea typeface="霞鹜文楷" panose="02020500000000000000" pitchFamily="18" charset="-122"/>
              </a:rPr>
              <a:t>个人成绩</a:t>
            </a:r>
            <a:r>
              <a:rPr lang="en-US" altLang="zh-CN" sz="2000" dirty="0">
                <a:latin typeface="霞鹜文楷" panose="02020500000000000000" pitchFamily="18" charset="-122"/>
                <a:ea typeface="霞鹜文楷" panose="02020500000000000000" pitchFamily="18" charset="-122"/>
              </a:rPr>
              <a:t>: </a:t>
            </a:r>
            <a:r>
              <a:rPr lang="zh-CN" altLang="en-US" sz="2000" dirty="0">
                <a:latin typeface="霞鹜文楷" panose="02020500000000000000" pitchFamily="18" charset="-122"/>
                <a:ea typeface="霞鹜文楷" panose="02020500000000000000" pitchFamily="18" charset="-122"/>
              </a:rPr>
              <a:t>必修课平均分</a:t>
            </a:r>
            <a:r>
              <a:rPr lang="en-US" altLang="zh-CN" sz="2000" dirty="0">
                <a:latin typeface="霞鹜文楷" panose="02020500000000000000" pitchFamily="18" charset="-122"/>
                <a:ea typeface="霞鹜文楷" panose="02020500000000000000" pitchFamily="18" charset="-122"/>
              </a:rPr>
              <a:t>, </a:t>
            </a:r>
            <a:r>
              <a:rPr lang="zh-CN" altLang="en-US" sz="2000" dirty="0">
                <a:latin typeface="霞鹜文楷" panose="02020500000000000000" pitchFamily="18" charset="-122"/>
                <a:ea typeface="霞鹜文楷" panose="02020500000000000000" pitchFamily="18" charset="-122"/>
              </a:rPr>
              <a:t>专业选择平均分</a:t>
            </a:r>
            <a:endParaRPr lang="en-US" altLang="zh-CN" sz="2000" dirty="0">
              <a:latin typeface="霞鹜文楷" panose="02020500000000000000" pitchFamily="18" charset="-122"/>
              <a:ea typeface="霞鹜文楷" panose="02020500000000000000" pitchFamily="18" charset="-122"/>
            </a:endParaRPr>
          </a:p>
          <a:p>
            <a:pPr algn="ctr"/>
            <a:r>
              <a:rPr lang="zh-CN" altLang="en-US" sz="2000" dirty="0">
                <a:latin typeface="霞鹜文楷" panose="02020500000000000000" pitchFamily="18" charset="-122"/>
                <a:ea typeface="霞鹜文楷" panose="02020500000000000000" pitchFamily="18" charset="-122"/>
              </a:rPr>
              <a:t>上几届专业大致录取情况与热度</a:t>
            </a:r>
            <a:r>
              <a:rPr lang="en-US" altLang="zh-CN" sz="2000" dirty="0">
                <a:latin typeface="霞鹜文楷" panose="02020500000000000000" pitchFamily="18" charset="-122"/>
                <a:ea typeface="霞鹜文楷" panose="02020500000000000000" pitchFamily="18" charset="-122"/>
              </a:rPr>
              <a:t>(</a:t>
            </a:r>
            <a:r>
              <a:rPr lang="zh-CN" altLang="en-US" sz="2000" dirty="0">
                <a:latin typeface="霞鹜文楷" panose="02020500000000000000" pitchFamily="18" charset="-122"/>
                <a:ea typeface="霞鹜文楷" panose="02020500000000000000" pitchFamily="18" charset="-122"/>
              </a:rPr>
              <a:t>变数大</a:t>
            </a:r>
            <a:r>
              <a:rPr lang="en-US" altLang="zh-CN" sz="2000" dirty="0">
                <a:latin typeface="霞鹜文楷" panose="02020500000000000000" pitchFamily="18" charset="-122"/>
                <a:ea typeface="霞鹜文楷" panose="02020500000000000000" pitchFamily="18" charset="-122"/>
              </a:rPr>
              <a:t>)</a:t>
            </a:r>
          </a:p>
          <a:p>
            <a:endParaRPr lang="en-US" altLang="zh-CN" sz="2000" dirty="0">
              <a:latin typeface="霞鹜文楷" panose="02020500000000000000" pitchFamily="18" charset="-122"/>
              <a:ea typeface="霞鹜文楷" panose="02020500000000000000" pitchFamily="18" charset="-122"/>
            </a:endParaRPr>
          </a:p>
          <a:p>
            <a:endParaRPr lang="en-US" altLang="zh-CN" sz="2000" dirty="0">
              <a:latin typeface="霞鹜文楷" panose="02020500000000000000" pitchFamily="18" charset="-122"/>
              <a:ea typeface="霞鹜文楷" panose="02020500000000000000" pitchFamily="18" charset="-122"/>
            </a:endParaRPr>
          </a:p>
          <a:p>
            <a:endParaRPr lang="en-US" altLang="zh-CN" sz="2000" dirty="0">
              <a:latin typeface="霞鹜文楷" panose="02020500000000000000" pitchFamily="18" charset="-122"/>
              <a:ea typeface="霞鹜文楷" panose="02020500000000000000" pitchFamily="18" charset="-122"/>
            </a:endParaRPr>
          </a:p>
          <a:p>
            <a:pPr algn="ctr"/>
            <a:endParaRPr lang="en-US" altLang="zh-CN" sz="2000" dirty="0">
              <a:latin typeface="霞鹜文楷" panose="02020500000000000000" pitchFamily="18" charset="-122"/>
              <a:ea typeface="霞鹜文楷" panose="02020500000000000000" pitchFamily="18" charset="-122"/>
            </a:endParaRPr>
          </a:p>
          <a:p>
            <a:pPr algn="ctr"/>
            <a:r>
              <a:rPr lang="zh-CN" altLang="en-US" sz="2400" dirty="0">
                <a:highlight>
                  <a:srgbClr val="FFFF00"/>
                </a:highlight>
                <a:latin typeface="霞鹜文楷" panose="02020500000000000000" pitchFamily="18" charset="-122"/>
                <a:ea typeface="霞鹜文楷" panose="02020500000000000000" pitchFamily="18" charset="-122"/>
              </a:rPr>
              <a:t>个人意愿</a:t>
            </a:r>
          </a:p>
        </p:txBody>
      </p:sp>
      <p:sp>
        <p:nvSpPr>
          <p:cNvPr id="4" name="箭头: 下 3">
            <a:extLst>
              <a:ext uri="{FF2B5EF4-FFF2-40B4-BE49-F238E27FC236}">
                <a16:creationId xmlns:a16="http://schemas.microsoft.com/office/drawing/2014/main" id="{1D8A0B10-E8CA-8677-2852-719A4AEAFB82}"/>
              </a:ext>
            </a:extLst>
          </p:cNvPr>
          <p:cNvSpPr/>
          <p:nvPr/>
        </p:nvSpPr>
        <p:spPr>
          <a:xfrm>
            <a:off x="5693448" y="3866357"/>
            <a:ext cx="739832" cy="107649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94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4137B86A-271B-196D-2A6E-AF7762EAED61}"/>
              </a:ext>
            </a:extLst>
          </p:cNvPr>
          <p:cNvSpPr/>
          <p:nvPr/>
        </p:nvSpPr>
        <p:spPr>
          <a:xfrm>
            <a:off x="5204174" y="3329608"/>
            <a:ext cx="2124075" cy="516024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AA5FBBB-1C51-ED64-FE7B-D7B4B6C465A8}"/>
              </a:ext>
            </a:extLst>
          </p:cNvPr>
          <p:cNvSpPr/>
          <p:nvPr/>
        </p:nvSpPr>
        <p:spPr>
          <a:xfrm>
            <a:off x="3063811" y="4507802"/>
            <a:ext cx="2124075" cy="516024"/>
          </a:xfrm>
          <a:prstGeom prst="rect">
            <a:avLst/>
          </a:prstGeom>
          <a:solidFill>
            <a:srgbClr val="70AD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C030BB6-70BF-DF4C-74D2-35073D8F1C19}"/>
              </a:ext>
            </a:extLst>
          </p:cNvPr>
          <p:cNvSpPr/>
          <p:nvPr/>
        </p:nvSpPr>
        <p:spPr>
          <a:xfrm>
            <a:off x="3063812" y="3924248"/>
            <a:ext cx="2124075" cy="516024"/>
          </a:xfrm>
          <a:prstGeom prst="rect">
            <a:avLst/>
          </a:prstGeom>
          <a:solidFill>
            <a:srgbClr val="70AD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34E0FD1-4385-BCE2-62CF-FA3FE762C355}"/>
              </a:ext>
            </a:extLst>
          </p:cNvPr>
          <p:cNvSpPr/>
          <p:nvPr/>
        </p:nvSpPr>
        <p:spPr>
          <a:xfrm>
            <a:off x="3063811" y="5091356"/>
            <a:ext cx="2124075" cy="516024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C517C33-BDDE-D332-5B3C-C845B78B8A1B}"/>
              </a:ext>
            </a:extLst>
          </p:cNvPr>
          <p:cNvSpPr/>
          <p:nvPr/>
        </p:nvSpPr>
        <p:spPr>
          <a:xfrm>
            <a:off x="3063815" y="3331679"/>
            <a:ext cx="2124075" cy="516024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D099FB1-5B75-C5C2-EE07-4BBFF85B5B28}"/>
              </a:ext>
            </a:extLst>
          </p:cNvPr>
          <p:cNvSpPr/>
          <p:nvPr/>
        </p:nvSpPr>
        <p:spPr>
          <a:xfrm>
            <a:off x="3063816" y="2164571"/>
            <a:ext cx="2124075" cy="516024"/>
          </a:xfrm>
          <a:prstGeom prst="rect">
            <a:avLst/>
          </a:prstGeom>
          <a:solidFill>
            <a:srgbClr val="70AD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798865A-53B0-994C-60A1-A2E8E05AC129}"/>
              </a:ext>
            </a:extLst>
          </p:cNvPr>
          <p:cNvSpPr/>
          <p:nvPr/>
        </p:nvSpPr>
        <p:spPr>
          <a:xfrm>
            <a:off x="3063815" y="2748125"/>
            <a:ext cx="2124075" cy="516024"/>
          </a:xfrm>
          <a:prstGeom prst="rect">
            <a:avLst/>
          </a:prstGeom>
          <a:solidFill>
            <a:srgbClr val="70AD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1759754-75F7-B390-5BE8-B7B5EF916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686050" cy="516024"/>
          </a:xfrm>
        </p:spPr>
        <p:txBody>
          <a:bodyPr>
            <a:normAutofit fontScale="90000"/>
          </a:bodyPr>
          <a:lstStyle/>
          <a:p>
            <a:r>
              <a:rPr lang="zh-CN" altLang="en-US" sz="2800" b="1" dirty="0">
                <a:latin typeface="104-上首鸿志手写体" panose="02010609000101010101" pitchFamily="49" charset="-122"/>
                <a:ea typeface="104-上首鸿志手写体" panose="02010609000101010101" pitchFamily="49" charset="-122"/>
              </a:rPr>
              <a:t>专业选择过程演示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CC9E477C-9B04-98E3-8014-7C12BD37DF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6482477"/>
              </p:ext>
            </p:extLst>
          </p:nvPr>
        </p:nvGraphicFramePr>
        <p:xfrm>
          <a:off x="923456" y="1530218"/>
          <a:ext cx="8528860" cy="4114803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132215">
                  <a:extLst>
                    <a:ext uri="{9D8B030D-6E8A-4147-A177-3AD203B41FA5}">
                      <a16:colId xmlns:a16="http://schemas.microsoft.com/office/drawing/2014/main" val="2014340124"/>
                    </a:ext>
                  </a:extLst>
                </a:gridCol>
                <a:gridCol w="2135449">
                  <a:extLst>
                    <a:ext uri="{9D8B030D-6E8A-4147-A177-3AD203B41FA5}">
                      <a16:colId xmlns:a16="http://schemas.microsoft.com/office/drawing/2014/main" val="3544760502"/>
                    </a:ext>
                  </a:extLst>
                </a:gridCol>
                <a:gridCol w="2128981">
                  <a:extLst>
                    <a:ext uri="{9D8B030D-6E8A-4147-A177-3AD203B41FA5}">
                      <a16:colId xmlns:a16="http://schemas.microsoft.com/office/drawing/2014/main" val="2032618105"/>
                    </a:ext>
                  </a:extLst>
                </a:gridCol>
                <a:gridCol w="2132215">
                  <a:extLst>
                    <a:ext uri="{9D8B030D-6E8A-4147-A177-3AD203B41FA5}">
                      <a16:colId xmlns:a16="http://schemas.microsoft.com/office/drawing/2014/main" val="1976781029"/>
                    </a:ext>
                  </a:extLst>
                </a:gridCol>
              </a:tblGrid>
              <a:tr h="587829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人按成绩排序👇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第一志愿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第二志愿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第三志愿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632965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r>
                        <a:rPr lang="zh-CN" altLang="en-US" strike="sngStrike" dirty="0">
                          <a:latin typeface="+mj-lt"/>
                        </a:rPr>
                        <a:t>李四</a:t>
                      </a:r>
                      <a:endParaRPr lang="zh-CN" altLang="en-US" strike="sngStrike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+mj-lt"/>
                        </a:rPr>
                        <a:t>计算机类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网安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仪器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470507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r>
                        <a:rPr lang="zh-CN" altLang="en-US" strike="sngStrike" dirty="0">
                          <a:latin typeface="+mj-lt"/>
                        </a:rPr>
                        <a:t>张三</a:t>
                      </a:r>
                      <a:endParaRPr lang="zh-CN" altLang="en-US" strike="sngStrike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+mj-lt"/>
                        </a:rPr>
                        <a:t>计算机类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网安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仪器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371104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王五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+mj-lt"/>
                        </a:rPr>
                        <a:t>计算机类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+mj-lt"/>
                          <a:ea typeface="悠哉字体" panose="02000600000000000000" pitchFamily="2" charset="-122"/>
                        </a:rPr>
                        <a:t>仪器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  <a:ea typeface="悠哉字体" panose="02000600000000000000" pitchFamily="2" charset="-122"/>
                        </a:rPr>
                        <a:t>网安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533208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r>
                        <a:rPr lang="zh-CN" altLang="en-US" strike="sngStrike" dirty="0">
                          <a:latin typeface="+mj-lt"/>
                        </a:rPr>
                        <a:t>熊大</a:t>
                      </a:r>
                      <a:endParaRPr lang="zh-CN" altLang="en-US" strike="sngStrike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+mj-lt"/>
                        </a:rPr>
                        <a:t>仪器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计算机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网安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079878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r>
                        <a:rPr lang="zh-CN" altLang="en-US" strike="sngStrike" dirty="0">
                          <a:latin typeface="+mj-lt"/>
                        </a:rPr>
                        <a:t>熊二</a:t>
                      </a:r>
                      <a:endParaRPr lang="en-US" altLang="zh-CN" strike="sngStrike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+mj-lt"/>
                        </a:rPr>
                        <a:t>仪器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自动化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网安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563856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r>
                        <a:rPr lang="zh-CN" altLang="en-US" strike="noStrike" dirty="0">
                          <a:latin typeface="+mj-lt"/>
                        </a:rPr>
                        <a:t>光头强</a:t>
                      </a:r>
                      <a:endParaRPr lang="zh-CN" altLang="en-US" strike="noStrike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+mj-lt"/>
                          <a:ea typeface="悠哉字体" panose="02000600000000000000" pitchFamily="2" charset="-122"/>
                        </a:rPr>
                        <a:t>仪器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  <a:ea typeface="悠哉字体" panose="02000600000000000000" pitchFamily="2" charset="-122"/>
                        </a:rPr>
                        <a:t>网安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计算机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852684"/>
                  </a:ext>
                </a:extLst>
              </a:tr>
            </a:tbl>
          </a:graphicData>
        </a:graphic>
      </p:graphicFrame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3029328F-FB4D-129B-5488-FE151B600448}"/>
              </a:ext>
            </a:extLst>
          </p:cNvPr>
          <p:cNvGraphicFramePr>
            <a:graphicFrameLocks noGrp="1"/>
          </p:cNvGraphicFramePr>
          <p:nvPr/>
        </p:nvGraphicFramePr>
        <p:xfrm>
          <a:off x="8490065" y="6315439"/>
          <a:ext cx="1143462" cy="3708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143462">
                  <a:extLst>
                    <a:ext uri="{9D8B030D-6E8A-4147-A177-3AD203B41FA5}">
                      <a16:colId xmlns:a16="http://schemas.microsoft.com/office/drawing/2014/main" val="247637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当前判定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406262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AEFD7BA-F3AA-02B6-AE99-A67A45E63E95}"/>
              </a:ext>
            </a:extLst>
          </p:cNvPr>
          <p:cNvGraphicFramePr>
            <a:graphicFrameLocks noGrp="1"/>
          </p:cNvGraphicFramePr>
          <p:nvPr/>
        </p:nvGraphicFramePr>
        <p:xfrm>
          <a:off x="10776989" y="6315439"/>
          <a:ext cx="1143462" cy="37084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143462">
                  <a:extLst>
                    <a:ext uri="{9D8B030D-6E8A-4147-A177-3AD203B41FA5}">
                      <a16:colId xmlns:a16="http://schemas.microsoft.com/office/drawing/2014/main" val="247637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待定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406262"/>
                  </a:ext>
                </a:extLst>
              </a:tr>
            </a:tbl>
          </a:graphicData>
        </a:graphic>
      </p:graphicFrame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58F6BFD6-839A-0D97-2DFC-6EC6DE3744B5}"/>
              </a:ext>
            </a:extLst>
          </p:cNvPr>
          <p:cNvGraphicFramePr>
            <a:graphicFrameLocks noGrp="1"/>
          </p:cNvGraphicFramePr>
          <p:nvPr/>
        </p:nvGraphicFramePr>
        <p:xfrm>
          <a:off x="9633527" y="6315439"/>
          <a:ext cx="1143462" cy="37084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143462">
                  <a:extLst>
                    <a:ext uri="{9D8B030D-6E8A-4147-A177-3AD203B41FA5}">
                      <a16:colId xmlns:a16="http://schemas.microsoft.com/office/drawing/2014/main" val="247637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被录取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406262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75BB516B-30C9-257C-B855-C79834420E7F}"/>
              </a:ext>
            </a:extLst>
          </p:cNvPr>
          <p:cNvSpPr txBox="1"/>
          <p:nvPr/>
        </p:nvSpPr>
        <p:spPr>
          <a:xfrm>
            <a:off x="7667105" y="6315439"/>
            <a:ext cx="82296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104-上首鸿志手写体" panose="02010609000101010101" pitchFamily="49" charset="-122"/>
                <a:ea typeface="104-上首鸿志手写体" panose="02010609000101010101" pitchFamily="49" charset="-122"/>
              </a:rPr>
              <a:t>图例</a:t>
            </a:r>
            <a:r>
              <a:rPr lang="en-US" altLang="zh-CN" dirty="0">
                <a:latin typeface="104-上首鸿志手写体" panose="02010609000101010101" pitchFamily="49" charset="-122"/>
                <a:ea typeface="104-上首鸿志手写体" panose="02010609000101010101" pitchFamily="49" charset="-122"/>
              </a:rPr>
              <a:t>:</a:t>
            </a:r>
            <a:endParaRPr lang="zh-CN" altLang="en-US" dirty="0">
              <a:latin typeface="104-上首鸿志手写体" panose="02010609000101010101" pitchFamily="49" charset="-122"/>
              <a:ea typeface="104-上首鸿志手写体" panose="02010609000101010101" pitchFamily="49" charset="-122"/>
            </a:endParaRPr>
          </a:p>
        </p:txBody>
      </p:sp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3D20B2D2-01A3-4BCF-EFBE-85B25C5C3A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941007"/>
              </p:ext>
            </p:extLst>
          </p:nvPr>
        </p:nvGraphicFramePr>
        <p:xfrm>
          <a:off x="9867900" y="4390850"/>
          <a:ext cx="2052551" cy="174845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838120">
                  <a:extLst>
                    <a:ext uri="{9D8B030D-6E8A-4147-A177-3AD203B41FA5}">
                      <a16:colId xmlns:a16="http://schemas.microsoft.com/office/drawing/2014/main" val="2743804659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627445525"/>
                    </a:ext>
                  </a:extLst>
                </a:gridCol>
                <a:gridCol w="476794">
                  <a:extLst>
                    <a:ext uri="{9D8B030D-6E8A-4147-A177-3AD203B41FA5}">
                      <a16:colId xmlns:a16="http://schemas.microsoft.com/office/drawing/2014/main" val="2852815710"/>
                    </a:ext>
                  </a:extLst>
                </a:gridCol>
              </a:tblGrid>
              <a:tr h="416324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专业</a:t>
                      </a:r>
                      <a:endParaRPr lang="en-US" altLang="zh-CN" sz="1200" dirty="0"/>
                    </a:p>
                    <a:p>
                      <a:r>
                        <a:rPr lang="en-US" altLang="zh-CN" sz="1200" dirty="0"/>
                        <a:t>(</a:t>
                      </a:r>
                      <a:r>
                        <a:rPr lang="zh-CN" altLang="en-US" sz="1200" dirty="0"/>
                        <a:t>按热度</a:t>
                      </a:r>
                      <a:r>
                        <a:rPr lang="en-US" altLang="zh-CN" sz="1200" dirty="0"/>
                        <a:t>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计划数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余</a:t>
                      </a:r>
                      <a:endParaRPr lang="en-US" altLang="zh-CN" sz="1400" dirty="0"/>
                    </a:p>
                    <a:p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726868"/>
                  </a:ext>
                </a:extLst>
              </a:tr>
              <a:tr h="318658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计算机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561629"/>
                  </a:ext>
                </a:extLst>
              </a:tr>
              <a:tr h="318658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网安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116666"/>
                  </a:ext>
                </a:extLst>
              </a:tr>
              <a:tr h="318658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仪器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4525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自动化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63861"/>
                  </a:ext>
                </a:extLst>
              </a:tr>
            </a:tbl>
          </a:graphicData>
        </a:graphic>
      </p:graphicFrame>
      <p:sp>
        <p:nvSpPr>
          <p:cNvPr id="12" name="箭头: 下 11">
            <a:extLst>
              <a:ext uri="{FF2B5EF4-FFF2-40B4-BE49-F238E27FC236}">
                <a16:creationId xmlns:a16="http://schemas.microsoft.com/office/drawing/2014/main" id="{46FA55AA-ED8C-5B3A-D1C4-FBB224D83283}"/>
              </a:ext>
            </a:extLst>
          </p:cNvPr>
          <p:cNvSpPr/>
          <p:nvPr/>
        </p:nvSpPr>
        <p:spPr>
          <a:xfrm>
            <a:off x="5429250" y="517477"/>
            <a:ext cx="323850" cy="847725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3D859E7-3E84-ACFE-6453-159047612915}"/>
              </a:ext>
            </a:extLst>
          </p:cNvPr>
          <p:cNvSpPr txBox="1"/>
          <p:nvPr/>
        </p:nvSpPr>
        <p:spPr>
          <a:xfrm>
            <a:off x="5924550" y="828784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悠哉字体" panose="02000600000000000000" pitchFamily="2" charset="-122"/>
                <a:ea typeface="悠哉字体" panose="02000600000000000000" pitchFamily="2" charset="-122"/>
              </a:rPr>
              <a:t>第二轮志愿筛选</a:t>
            </a:r>
          </a:p>
        </p:txBody>
      </p:sp>
    </p:spTree>
    <p:extLst>
      <p:ext uri="{BB962C8B-B14F-4D97-AF65-F5344CB8AC3E}">
        <p14:creationId xmlns:p14="http://schemas.microsoft.com/office/powerpoint/2010/main" val="213519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4137B86A-271B-196D-2A6E-AF7762EAED61}"/>
              </a:ext>
            </a:extLst>
          </p:cNvPr>
          <p:cNvSpPr/>
          <p:nvPr/>
        </p:nvSpPr>
        <p:spPr>
          <a:xfrm>
            <a:off x="5204174" y="3329608"/>
            <a:ext cx="2124075" cy="516024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AA5FBBB-1C51-ED64-FE7B-D7B4B6C465A8}"/>
              </a:ext>
            </a:extLst>
          </p:cNvPr>
          <p:cNvSpPr/>
          <p:nvPr/>
        </p:nvSpPr>
        <p:spPr>
          <a:xfrm>
            <a:off x="3063811" y="4507802"/>
            <a:ext cx="2124075" cy="516024"/>
          </a:xfrm>
          <a:prstGeom prst="rect">
            <a:avLst/>
          </a:prstGeom>
          <a:solidFill>
            <a:srgbClr val="70AD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C030BB6-70BF-DF4C-74D2-35073D8F1C19}"/>
              </a:ext>
            </a:extLst>
          </p:cNvPr>
          <p:cNvSpPr/>
          <p:nvPr/>
        </p:nvSpPr>
        <p:spPr>
          <a:xfrm>
            <a:off x="3063812" y="3924248"/>
            <a:ext cx="2124075" cy="516024"/>
          </a:xfrm>
          <a:prstGeom prst="rect">
            <a:avLst/>
          </a:prstGeom>
          <a:solidFill>
            <a:srgbClr val="70AD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34E0FD1-4385-BCE2-62CF-FA3FE762C355}"/>
              </a:ext>
            </a:extLst>
          </p:cNvPr>
          <p:cNvSpPr/>
          <p:nvPr/>
        </p:nvSpPr>
        <p:spPr>
          <a:xfrm>
            <a:off x="3063811" y="5091356"/>
            <a:ext cx="2124075" cy="516024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C517C33-BDDE-D332-5B3C-C845B78B8A1B}"/>
              </a:ext>
            </a:extLst>
          </p:cNvPr>
          <p:cNvSpPr/>
          <p:nvPr/>
        </p:nvSpPr>
        <p:spPr>
          <a:xfrm>
            <a:off x="3063815" y="3331679"/>
            <a:ext cx="2124075" cy="516024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D099FB1-5B75-C5C2-EE07-4BBFF85B5B28}"/>
              </a:ext>
            </a:extLst>
          </p:cNvPr>
          <p:cNvSpPr/>
          <p:nvPr/>
        </p:nvSpPr>
        <p:spPr>
          <a:xfrm>
            <a:off x="3063816" y="2164571"/>
            <a:ext cx="2124075" cy="516024"/>
          </a:xfrm>
          <a:prstGeom prst="rect">
            <a:avLst/>
          </a:prstGeom>
          <a:solidFill>
            <a:srgbClr val="70AD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798865A-53B0-994C-60A1-A2E8E05AC129}"/>
              </a:ext>
            </a:extLst>
          </p:cNvPr>
          <p:cNvSpPr/>
          <p:nvPr/>
        </p:nvSpPr>
        <p:spPr>
          <a:xfrm>
            <a:off x="3063815" y="2748125"/>
            <a:ext cx="2124075" cy="516024"/>
          </a:xfrm>
          <a:prstGeom prst="rect">
            <a:avLst/>
          </a:prstGeom>
          <a:solidFill>
            <a:srgbClr val="70AD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1759754-75F7-B390-5BE8-B7B5EF916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686050" cy="516024"/>
          </a:xfrm>
        </p:spPr>
        <p:txBody>
          <a:bodyPr>
            <a:normAutofit fontScale="90000"/>
          </a:bodyPr>
          <a:lstStyle/>
          <a:p>
            <a:r>
              <a:rPr lang="zh-CN" altLang="en-US" sz="2800" b="1" dirty="0">
                <a:latin typeface="104-上首鸿志手写体" panose="02010609000101010101" pitchFamily="49" charset="-122"/>
                <a:ea typeface="104-上首鸿志手写体" panose="02010609000101010101" pitchFamily="49" charset="-122"/>
              </a:rPr>
              <a:t>专业选择过程演示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CC9E477C-9B04-98E3-8014-7C12BD37DF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6522217"/>
              </p:ext>
            </p:extLst>
          </p:nvPr>
        </p:nvGraphicFramePr>
        <p:xfrm>
          <a:off x="923456" y="1530218"/>
          <a:ext cx="8528860" cy="4114803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132215">
                  <a:extLst>
                    <a:ext uri="{9D8B030D-6E8A-4147-A177-3AD203B41FA5}">
                      <a16:colId xmlns:a16="http://schemas.microsoft.com/office/drawing/2014/main" val="2014340124"/>
                    </a:ext>
                  </a:extLst>
                </a:gridCol>
                <a:gridCol w="2135449">
                  <a:extLst>
                    <a:ext uri="{9D8B030D-6E8A-4147-A177-3AD203B41FA5}">
                      <a16:colId xmlns:a16="http://schemas.microsoft.com/office/drawing/2014/main" val="3544760502"/>
                    </a:ext>
                  </a:extLst>
                </a:gridCol>
                <a:gridCol w="2128981">
                  <a:extLst>
                    <a:ext uri="{9D8B030D-6E8A-4147-A177-3AD203B41FA5}">
                      <a16:colId xmlns:a16="http://schemas.microsoft.com/office/drawing/2014/main" val="2032618105"/>
                    </a:ext>
                  </a:extLst>
                </a:gridCol>
                <a:gridCol w="2132215">
                  <a:extLst>
                    <a:ext uri="{9D8B030D-6E8A-4147-A177-3AD203B41FA5}">
                      <a16:colId xmlns:a16="http://schemas.microsoft.com/office/drawing/2014/main" val="1976781029"/>
                    </a:ext>
                  </a:extLst>
                </a:gridCol>
              </a:tblGrid>
              <a:tr h="587829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人按成绩排序👇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第一志愿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第二志愿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第三志愿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632965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r>
                        <a:rPr lang="zh-CN" altLang="en-US" strike="sngStrike" dirty="0">
                          <a:latin typeface="+mj-lt"/>
                        </a:rPr>
                        <a:t>李四</a:t>
                      </a:r>
                      <a:endParaRPr lang="zh-CN" altLang="en-US" strike="sngStrike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+mj-lt"/>
                        </a:rPr>
                        <a:t>计算机类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网安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仪器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470507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r>
                        <a:rPr lang="zh-CN" altLang="en-US" strike="sngStrike" dirty="0">
                          <a:latin typeface="+mj-lt"/>
                        </a:rPr>
                        <a:t>张三</a:t>
                      </a:r>
                      <a:endParaRPr lang="zh-CN" altLang="en-US" strike="sngStrike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+mj-lt"/>
                        </a:rPr>
                        <a:t>计算机类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网安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仪器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371104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王五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+mj-lt"/>
                        </a:rPr>
                        <a:t>计算机类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+mj-lt"/>
                          <a:ea typeface="悠哉字体" panose="02000600000000000000" pitchFamily="2" charset="-122"/>
                        </a:rPr>
                        <a:t>仪器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  <a:ea typeface="悠哉字体" panose="02000600000000000000" pitchFamily="2" charset="-122"/>
                        </a:rPr>
                        <a:t>网安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533208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r>
                        <a:rPr lang="zh-CN" altLang="en-US" strike="sngStrike" dirty="0">
                          <a:latin typeface="+mj-lt"/>
                        </a:rPr>
                        <a:t>熊大</a:t>
                      </a:r>
                      <a:endParaRPr lang="zh-CN" altLang="en-US" strike="sngStrike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+mj-lt"/>
                        </a:rPr>
                        <a:t>仪器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计算机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网安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079878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r>
                        <a:rPr lang="zh-CN" altLang="en-US" strike="sngStrike" dirty="0">
                          <a:latin typeface="+mj-lt"/>
                        </a:rPr>
                        <a:t>熊二</a:t>
                      </a:r>
                      <a:endParaRPr lang="en-US" altLang="zh-CN" strike="sngStrike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+mj-lt"/>
                        </a:rPr>
                        <a:t>仪器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自动化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网安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563856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r>
                        <a:rPr lang="zh-CN" altLang="en-US" strike="noStrike" dirty="0">
                          <a:latin typeface="+mj-lt"/>
                        </a:rPr>
                        <a:t>光头强</a:t>
                      </a:r>
                      <a:endParaRPr lang="zh-CN" altLang="en-US" strike="noStrike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+mj-lt"/>
                          <a:ea typeface="悠哉字体" panose="02000600000000000000" pitchFamily="2" charset="-122"/>
                        </a:rPr>
                        <a:t>仪器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  <a:ea typeface="悠哉字体" panose="02000600000000000000" pitchFamily="2" charset="-122"/>
                        </a:rPr>
                        <a:t>网安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计算机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852684"/>
                  </a:ext>
                </a:extLst>
              </a:tr>
            </a:tbl>
          </a:graphicData>
        </a:graphic>
      </p:graphicFrame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3029328F-FB4D-129B-5488-FE151B600448}"/>
              </a:ext>
            </a:extLst>
          </p:cNvPr>
          <p:cNvGraphicFramePr>
            <a:graphicFrameLocks noGrp="1"/>
          </p:cNvGraphicFramePr>
          <p:nvPr/>
        </p:nvGraphicFramePr>
        <p:xfrm>
          <a:off x="8490065" y="6315439"/>
          <a:ext cx="1143462" cy="3708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143462">
                  <a:extLst>
                    <a:ext uri="{9D8B030D-6E8A-4147-A177-3AD203B41FA5}">
                      <a16:colId xmlns:a16="http://schemas.microsoft.com/office/drawing/2014/main" val="247637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当前判定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406262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AEFD7BA-F3AA-02B6-AE99-A67A45E63E95}"/>
              </a:ext>
            </a:extLst>
          </p:cNvPr>
          <p:cNvGraphicFramePr>
            <a:graphicFrameLocks noGrp="1"/>
          </p:cNvGraphicFramePr>
          <p:nvPr/>
        </p:nvGraphicFramePr>
        <p:xfrm>
          <a:off x="10776989" y="6315439"/>
          <a:ext cx="1143462" cy="37084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143462">
                  <a:extLst>
                    <a:ext uri="{9D8B030D-6E8A-4147-A177-3AD203B41FA5}">
                      <a16:colId xmlns:a16="http://schemas.microsoft.com/office/drawing/2014/main" val="247637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待定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406262"/>
                  </a:ext>
                </a:extLst>
              </a:tr>
            </a:tbl>
          </a:graphicData>
        </a:graphic>
      </p:graphicFrame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58F6BFD6-839A-0D97-2DFC-6EC6DE3744B5}"/>
              </a:ext>
            </a:extLst>
          </p:cNvPr>
          <p:cNvGraphicFramePr>
            <a:graphicFrameLocks noGrp="1"/>
          </p:cNvGraphicFramePr>
          <p:nvPr/>
        </p:nvGraphicFramePr>
        <p:xfrm>
          <a:off x="9633527" y="6315439"/>
          <a:ext cx="1143462" cy="37084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143462">
                  <a:extLst>
                    <a:ext uri="{9D8B030D-6E8A-4147-A177-3AD203B41FA5}">
                      <a16:colId xmlns:a16="http://schemas.microsoft.com/office/drawing/2014/main" val="247637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被录取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406262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75BB516B-30C9-257C-B855-C79834420E7F}"/>
              </a:ext>
            </a:extLst>
          </p:cNvPr>
          <p:cNvSpPr txBox="1"/>
          <p:nvPr/>
        </p:nvSpPr>
        <p:spPr>
          <a:xfrm>
            <a:off x="7667105" y="6315439"/>
            <a:ext cx="82296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104-上首鸿志手写体" panose="02010609000101010101" pitchFamily="49" charset="-122"/>
                <a:ea typeface="104-上首鸿志手写体" panose="02010609000101010101" pitchFamily="49" charset="-122"/>
              </a:rPr>
              <a:t>图例</a:t>
            </a:r>
            <a:r>
              <a:rPr lang="en-US" altLang="zh-CN" dirty="0">
                <a:latin typeface="104-上首鸿志手写体" panose="02010609000101010101" pitchFamily="49" charset="-122"/>
                <a:ea typeface="104-上首鸿志手写体" panose="02010609000101010101" pitchFamily="49" charset="-122"/>
              </a:rPr>
              <a:t>:</a:t>
            </a:r>
            <a:endParaRPr lang="zh-CN" altLang="en-US" dirty="0">
              <a:latin typeface="104-上首鸿志手写体" panose="02010609000101010101" pitchFamily="49" charset="-122"/>
              <a:ea typeface="104-上首鸿志手写体" panose="02010609000101010101" pitchFamily="49" charset="-122"/>
            </a:endParaRPr>
          </a:p>
        </p:txBody>
      </p:sp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3D20B2D2-01A3-4BCF-EFBE-85B25C5C3A7C}"/>
              </a:ext>
            </a:extLst>
          </p:cNvPr>
          <p:cNvGraphicFramePr>
            <a:graphicFrameLocks noGrp="1"/>
          </p:cNvGraphicFramePr>
          <p:nvPr/>
        </p:nvGraphicFramePr>
        <p:xfrm>
          <a:off x="9867900" y="4390850"/>
          <a:ext cx="2052551" cy="174845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838120">
                  <a:extLst>
                    <a:ext uri="{9D8B030D-6E8A-4147-A177-3AD203B41FA5}">
                      <a16:colId xmlns:a16="http://schemas.microsoft.com/office/drawing/2014/main" val="2743804659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627445525"/>
                    </a:ext>
                  </a:extLst>
                </a:gridCol>
                <a:gridCol w="476794">
                  <a:extLst>
                    <a:ext uri="{9D8B030D-6E8A-4147-A177-3AD203B41FA5}">
                      <a16:colId xmlns:a16="http://schemas.microsoft.com/office/drawing/2014/main" val="2852815710"/>
                    </a:ext>
                  </a:extLst>
                </a:gridCol>
              </a:tblGrid>
              <a:tr h="416324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专业</a:t>
                      </a:r>
                      <a:endParaRPr lang="en-US" altLang="zh-CN" sz="1200" dirty="0"/>
                    </a:p>
                    <a:p>
                      <a:r>
                        <a:rPr lang="en-US" altLang="zh-CN" sz="1200" dirty="0"/>
                        <a:t>(</a:t>
                      </a:r>
                      <a:r>
                        <a:rPr lang="zh-CN" altLang="en-US" sz="1200" dirty="0"/>
                        <a:t>按热度</a:t>
                      </a:r>
                      <a:r>
                        <a:rPr lang="en-US" altLang="zh-CN" sz="1200" dirty="0"/>
                        <a:t>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计划数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余</a:t>
                      </a:r>
                      <a:endParaRPr lang="en-US" altLang="zh-CN" sz="1400" dirty="0"/>
                    </a:p>
                    <a:p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726868"/>
                  </a:ext>
                </a:extLst>
              </a:tr>
              <a:tr h="318658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计算机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561629"/>
                  </a:ext>
                </a:extLst>
              </a:tr>
              <a:tr h="318658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网安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116666"/>
                  </a:ext>
                </a:extLst>
              </a:tr>
              <a:tr h="318658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仪器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4525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自动化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63861"/>
                  </a:ext>
                </a:extLst>
              </a:tr>
            </a:tbl>
          </a:graphicData>
        </a:graphic>
      </p:graphicFrame>
      <p:sp>
        <p:nvSpPr>
          <p:cNvPr id="12" name="箭头: 下 11">
            <a:extLst>
              <a:ext uri="{FF2B5EF4-FFF2-40B4-BE49-F238E27FC236}">
                <a16:creationId xmlns:a16="http://schemas.microsoft.com/office/drawing/2014/main" id="{46FA55AA-ED8C-5B3A-D1C4-FBB224D83283}"/>
              </a:ext>
            </a:extLst>
          </p:cNvPr>
          <p:cNvSpPr/>
          <p:nvPr/>
        </p:nvSpPr>
        <p:spPr>
          <a:xfrm>
            <a:off x="5429250" y="517477"/>
            <a:ext cx="323850" cy="847725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3D859E7-3E84-ACFE-6453-159047612915}"/>
              </a:ext>
            </a:extLst>
          </p:cNvPr>
          <p:cNvSpPr txBox="1"/>
          <p:nvPr/>
        </p:nvSpPr>
        <p:spPr>
          <a:xfrm>
            <a:off x="5924550" y="828784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悠哉字体" panose="02000600000000000000" pitchFamily="2" charset="-122"/>
                <a:ea typeface="悠哉字体" panose="02000600000000000000" pitchFamily="2" charset="-122"/>
              </a:rPr>
              <a:t>第二轮志愿筛选</a:t>
            </a:r>
          </a:p>
        </p:txBody>
      </p:sp>
    </p:spTree>
    <p:extLst>
      <p:ext uri="{BB962C8B-B14F-4D97-AF65-F5344CB8AC3E}">
        <p14:creationId xmlns:p14="http://schemas.microsoft.com/office/powerpoint/2010/main" val="2307353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7CDA6F25-7C4B-C3FE-99F2-B4CB87F4652D}"/>
              </a:ext>
            </a:extLst>
          </p:cNvPr>
          <p:cNvSpPr/>
          <p:nvPr/>
        </p:nvSpPr>
        <p:spPr>
          <a:xfrm>
            <a:off x="5204174" y="5091356"/>
            <a:ext cx="2124075" cy="516024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137B86A-271B-196D-2A6E-AF7762EAED61}"/>
              </a:ext>
            </a:extLst>
          </p:cNvPr>
          <p:cNvSpPr/>
          <p:nvPr/>
        </p:nvSpPr>
        <p:spPr>
          <a:xfrm>
            <a:off x="5204174" y="3329608"/>
            <a:ext cx="2124075" cy="516024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AA5FBBB-1C51-ED64-FE7B-D7B4B6C465A8}"/>
              </a:ext>
            </a:extLst>
          </p:cNvPr>
          <p:cNvSpPr/>
          <p:nvPr/>
        </p:nvSpPr>
        <p:spPr>
          <a:xfrm>
            <a:off x="3063811" y="4507802"/>
            <a:ext cx="2124075" cy="516024"/>
          </a:xfrm>
          <a:prstGeom prst="rect">
            <a:avLst/>
          </a:prstGeom>
          <a:solidFill>
            <a:srgbClr val="70AD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C030BB6-70BF-DF4C-74D2-35073D8F1C19}"/>
              </a:ext>
            </a:extLst>
          </p:cNvPr>
          <p:cNvSpPr/>
          <p:nvPr/>
        </p:nvSpPr>
        <p:spPr>
          <a:xfrm>
            <a:off x="3063812" y="3924248"/>
            <a:ext cx="2124075" cy="516024"/>
          </a:xfrm>
          <a:prstGeom prst="rect">
            <a:avLst/>
          </a:prstGeom>
          <a:solidFill>
            <a:srgbClr val="70AD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34E0FD1-4385-BCE2-62CF-FA3FE762C355}"/>
              </a:ext>
            </a:extLst>
          </p:cNvPr>
          <p:cNvSpPr/>
          <p:nvPr/>
        </p:nvSpPr>
        <p:spPr>
          <a:xfrm>
            <a:off x="3063811" y="5091356"/>
            <a:ext cx="2124075" cy="516024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C517C33-BDDE-D332-5B3C-C845B78B8A1B}"/>
              </a:ext>
            </a:extLst>
          </p:cNvPr>
          <p:cNvSpPr/>
          <p:nvPr/>
        </p:nvSpPr>
        <p:spPr>
          <a:xfrm>
            <a:off x="3063815" y="3331679"/>
            <a:ext cx="2124075" cy="516024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D099FB1-5B75-C5C2-EE07-4BBFF85B5B28}"/>
              </a:ext>
            </a:extLst>
          </p:cNvPr>
          <p:cNvSpPr/>
          <p:nvPr/>
        </p:nvSpPr>
        <p:spPr>
          <a:xfrm>
            <a:off x="3063816" y="2164571"/>
            <a:ext cx="2124075" cy="516024"/>
          </a:xfrm>
          <a:prstGeom prst="rect">
            <a:avLst/>
          </a:prstGeom>
          <a:solidFill>
            <a:srgbClr val="70AD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798865A-53B0-994C-60A1-A2E8E05AC129}"/>
              </a:ext>
            </a:extLst>
          </p:cNvPr>
          <p:cNvSpPr/>
          <p:nvPr/>
        </p:nvSpPr>
        <p:spPr>
          <a:xfrm>
            <a:off x="3063815" y="2748125"/>
            <a:ext cx="2124075" cy="516024"/>
          </a:xfrm>
          <a:prstGeom prst="rect">
            <a:avLst/>
          </a:prstGeom>
          <a:solidFill>
            <a:srgbClr val="70AD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1759754-75F7-B390-5BE8-B7B5EF916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686050" cy="516024"/>
          </a:xfrm>
        </p:spPr>
        <p:txBody>
          <a:bodyPr>
            <a:normAutofit fontScale="90000"/>
          </a:bodyPr>
          <a:lstStyle/>
          <a:p>
            <a:r>
              <a:rPr lang="zh-CN" altLang="en-US" sz="2800" b="1" dirty="0">
                <a:latin typeface="104-上首鸿志手写体" panose="02010609000101010101" pitchFamily="49" charset="-122"/>
                <a:ea typeface="104-上首鸿志手写体" panose="02010609000101010101" pitchFamily="49" charset="-122"/>
              </a:rPr>
              <a:t>专业选择过程演示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CC9E477C-9B04-98E3-8014-7C12BD37DF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2304564"/>
              </p:ext>
            </p:extLst>
          </p:nvPr>
        </p:nvGraphicFramePr>
        <p:xfrm>
          <a:off x="923456" y="1530218"/>
          <a:ext cx="8528860" cy="4114803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132215">
                  <a:extLst>
                    <a:ext uri="{9D8B030D-6E8A-4147-A177-3AD203B41FA5}">
                      <a16:colId xmlns:a16="http://schemas.microsoft.com/office/drawing/2014/main" val="2014340124"/>
                    </a:ext>
                  </a:extLst>
                </a:gridCol>
                <a:gridCol w="2135449">
                  <a:extLst>
                    <a:ext uri="{9D8B030D-6E8A-4147-A177-3AD203B41FA5}">
                      <a16:colId xmlns:a16="http://schemas.microsoft.com/office/drawing/2014/main" val="3544760502"/>
                    </a:ext>
                  </a:extLst>
                </a:gridCol>
                <a:gridCol w="2128981">
                  <a:extLst>
                    <a:ext uri="{9D8B030D-6E8A-4147-A177-3AD203B41FA5}">
                      <a16:colId xmlns:a16="http://schemas.microsoft.com/office/drawing/2014/main" val="2032618105"/>
                    </a:ext>
                  </a:extLst>
                </a:gridCol>
                <a:gridCol w="2132215">
                  <a:extLst>
                    <a:ext uri="{9D8B030D-6E8A-4147-A177-3AD203B41FA5}">
                      <a16:colId xmlns:a16="http://schemas.microsoft.com/office/drawing/2014/main" val="1976781029"/>
                    </a:ext>
                  </a:extLst>
                </a:gridCol>
              </a:tblGrid>
              <a:tr h="587829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人按成绩排序👇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第一志愿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第二志愿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第三志愿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632965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r>
                        <a:rPr lang="zh-CN" altLang="en-US" strike="sngStrike" dirty="0">
                          <a:latin typeface="+mj-lt"/>
                        </a:rPr>
                        <a:t>李四</a:t>
                      </a:r>
                      <a:endParaRPr lang="zh-CN" altLang="en-US" strike="sngStrike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+mj-lt"/>
                        </a:rPr>
                        <a:t>计算机类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网安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仪器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470507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r>
                        <a:rPr lang="zh-CN" altLang="en-US" strike="sngStrike" dirty="0">
                          <a:latin typeface="+mj-lt"/>
                        </a:rPr>
                        <a:t>张三</a:t>
                      </a:r>
                      <a:endParaRPr lang="zh-CN" altLang="en-US" strike="sngStrike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+mj-lt"/>
                        </a:rPr>
                        <a:t>计算机类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网安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仪器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371104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王五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+mj-lt"/>
                        </a:rPr>
                        <a:t>计算机类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+mj-lt"/>
                          <a:ea typeface="悠哉字体" panose="02000600000000000000" pitchFamily="2" charset="-122"/>
                        </a:rPr>
                        <a:t>仪器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  <a:ea typeface="悠哉字体" panose="02000600000000000000" pitchFamily="2" charset="-122"/>
                        </a:rPr>
                        <a:t>网安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533208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r>
                        <a:rPr lang="zh-CN" altLang="en-US" strike="sngStrike" dirty="0">
                          <a:latin typeface="+mj-lt"/>
                        </a:rPr>
                        <a:t>熊大</a:t>
                      </a:r>
                      <a:endParaRPr lang="zh-CN" altLang="en-US" strike="sngStrike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+mj-lt"/>
                        </a:rPr>
                        <a:t>仪器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计算机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网安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079878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r>
                        <a:rPr lang="zh-CN" altLang="en-US" strike="sngStrike" dirty="0">
                          <a:latin typeface="+mj-lt"/>
                        </a:rPr>
                        <a:t>熊二</a:t>
                      </a:r>
                      <a:endParaRPr lang="en-US" altLang="zh-CN" strike="sngStrike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+mj-lt"/>
                        </a:rPr>
                        <a:t>仪器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自动化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网安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563856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r>
                        <a:rPr lang="zh-CN" altLang="en-US" strike="noStrike" dirty="0">
                          <a:latin typeface="+mj-lt"/>
                        </a:rPr>
                        <a:t>光头强</a:t>
                      </a:r>
                      <a:endParaRPr lang="zh-CN" altLang="en-US" strike="noStrike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+mj-lt"/>
                          <a:ea typeface="悠哉字体" panose="02000600000000000000" pitchFamily="2" charset="-122"/>
                        </a:rPr>
                        <a:t>仪器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+mj-lt"/>
                          <a:ea typeface="悠哉字体" panose="02000600000000000000" pitchFamily="2" charset="-122"/>
                        </a:rPr>
                        <a:t>网安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计算机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852684"/>
                  </a:ext>
                </a:extLst>
              </a:tr>
            </a:tbl>
          </a:graphicData>
        </a:graphic>
      </p:graphicFrame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3029328F-FB4D-129B-5488-FE151B600448}"/>
              </a:ext>
            </a:extLst>
          </p:cNvPr>
          <p:cNvGraphicFramePr>
            <a:graphicFrameLocks noGrp="1"/>
          </p:cNvGraphicFramePr>
          <p:nvPr/>
        </p:nvGraphicFramePr>
        <p:xfrm>
          <a:off x="8490065" y="6315439"/>
          <a:ext cx="1143462" cy="3708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143462">
                  <a:extLst>
                    <a:ext uri="{9D8B030D-6E8A-4147-A177-3AD203B41FA5}">
                      <a16:colId xmlns:a16="http://schemas.microsoft.com/office/drawing/2014/main" val="247637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当前判定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406262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AEFD7BA-F3AA-02B6-AE99-A67A45E63E95}"/>
              </a:ext>
            </a:extLst>
          </p:cNvPr>
          <p:cNvGraphicFramePr>
            <a:graphicFrameLocks noGrp="1"/>
          </p:cNvGraphicFramePr>
          <p:nvPr/>
        </p:nvGraphicFramePr>
        <p:xfrm>
          <a:off x="10776989" y="6315439"/>
          <a:ext cx="1143462" cy="37084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143462">
                  <a:extLst>
                    <a:ext uri="{9D8B030D-6E8A-4147-A177-3AD203B41FA5}">
                      <a16:colId xmlns:a16="http://schemas.microsoft.com/office/drawing/2014/main" val="247637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待定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406262"/>
                  </a:ext>
                </a:extLst>
              </a:tr>
            </a:tbl>
          </a:graphicData>
        </a:graphic>
      </p:graphicFrame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58F6BFD6-839A-0D97-2DFC-6EC6DE3744B5}"/>
              </a:ext>
            </a:extLst>
          </p:cNvPr>
          <p:cNvGraphicFramePr>
            <a:graphicFrameLocks noGrp="1"/>
          </p:cNvGraphicFramePr>
          <p:nvPr/>
        </p:nvGraphicFramePr>
        <p:xfrm>
          <a:off x="9633527" y="6315439"/>
          <a:ext cx="1143462" cy="37084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143462">
                  <a:extLst>
                    <a:ext uri="{9D8B030D-6E8A-4147-A177-3AD203B41FA5}">
                      <a16:colId xmlns:a16="http://schemas.microsoft.com/office/drawing/2014/main" val="247637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被录取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406262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75BB516B-30C9-257C-B855-C79834420E7F}"/>
              </a:ext>
            </a:extLst>
          </p:cNvPr>
          <p:cNvSpPr txBox="1"/>
          <p:nvPr/>
        </p:nvSpPr>
        <p:spPr>
          <a:xfrm>
            <a:off x="7667105" y="6315439"/>
            <a:ext cx="82296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104-上首鸿志手写体" panose="02010609000101010101" pitchFamily="49" charset="-122"/>
                <a:ea typeface="104-上首鸿志手写体" panose="02010609000101010101" pitchFamily="49" charset="-122"/>
              </a:rPr>
              <a:t>图例</a:t>
            </a:r>
            <a:r>
              <a:rPr lang="en-US" altLang="zh-CN" dirty="0">
                <a:latin typeface="104-上首鸿志手写体" panose="02010609000101010101" pitchFamily="49" charset="-122"/>
                <a:ea typeface="104-上首鸿志手写体" panose="02010609000101010101" pitchFamily="49" charset="-122"/>
              </a:rPr>
              <a:t>:</a:t>
            </a:r>
            <a:endParaRPr lang="zh-CN" altLang="en-US" dirty="0">
              <a:latin typeface="104-上首鸿志手写体" panose="02010609000101010101" pitchFamily="49" charset="-122"/>
              <a:ea typeface="104-上首鸿志手写体" panose="02010609000101010101" pitchFamily="49" charset="-122"/>
            </a:endParaRPr>
          </a:p>
        </p:txBody>
      </p:sp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3D20B2D2-01A3-4BCF-EFBE-85B25C5C3A7C}"/>
              </a:ext>
            </a:extLst>
          </p:cNvPr>
          <p:cNvGraphicFramePr>
            <a:graphicFrameLocks noGrp="1"/>
          </p:cNvGraphicFramePr>
          <p:nvPr/>
        </p:nvGraphicFramePr>
        <p:xfrm>
          <a:off x="9867900" y="4390850"/>
          <a:ext cx="2052551" cy="174845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838120">
                  <a:extLst>
                    <a:ext uri="{9D8B030D-6E8A-4147-A177-3AD203B41FA5}">
                      <a16:colId xmlns:a16="http://schemas.microsoft.com/office/drawing/2014/main" val="2743804659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627445525"/>
                    </a:ext>
                  </a:extLst>
                </a:gridCol>
                <a:gridCol w="476794">
                  <a:extLst>
                    <a:ext uri="{9D8B030D-6E8A-4147-A177-3AD203B41FA5}">
                      <a16:colId xmlns:a16="http://schemas.microsoft.com/office/drawing/2014/main" val="2852815710"/>
                    </a:ext>
                  </a:extLst>
                </a:gridCol>
              </a:tblGrid>
              <a:tr h="416324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专业</a:t>
                      </a:r>
                      <a:endParaRPr lang="en-US" altLang="zh-CN" sz="1200" dirty="0"/>
                    </a:p>
                    <a:p>
                      <a:r>
                        <a:rPr lang="en-US" altLang="zh-CN" sz="1200" dirty="0"/>
                        <a:t>(</a:t>
                      </a:r>
                      <a:r>
                        <a:rPr lang="zh-CN" altLang="en-US" sz="1200" dirty="0"/>
                        <a:t>按热度</a:t>
                      </a:r>
                      <a:r>
                        <a:rPr lang="en-US" altLang="zh-CN" sz="1200" dirty="0"/>
                        <a:t>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计划数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余</a:t>
                      </a:r>
                      <a:endParaRPr lang="en-US" altLang="zh-CN" sz="1400" dirty="0"/>
                    </a:p>
                    <a:p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726868"/>
                  </a:ext>
                </a:extLst>
              </a:tr>
              <a:tr h="318658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计算机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561629"/>
                  </a:ext>
                </a:extLst>
              </a:tr>
              <a:tr h="318658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网安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116666"/>
                  </a:ext>
                </a:extLst>
              </a:tr>
              <a:tr h="318658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仪器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4525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自动化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63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9692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7CDA6F25-7C4B-C3FE-99F2-B4CB87F4652D}"/>
              </a:ext>
            </a:extLst>
          </p:cNvPr>
          <p:cNvSpPr/>
          <p:nvPr/>
        </p:nvSpPr>
        <p:spPr>
          <a:xfrm>
            <a:off x="5204174" y="5091356"/>
            <a:ext cx="2124075" cy="516024"/>
          </a:xfrm>
          <a:prstGeom prst="rect">
            <a:avLst/>
          </a:prstGeom>
          <a:solidFill>
            <a:srgbClr val="70AD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137B86A-271B-196D-2A6E-AF7762EAED61}"/>
              </a:ext>
            </a:extLst>
          </p:cNvPr>
          <p:cNvSpPr/>
          <p:nvPr/>
        </p:nvSpPr>
        <p:spPr>
          <a:xfrm>
            <a:off x="5204174" y="3329608"/>
            <a:ext cx="2124075" cy="516024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AA5FBBB-1C51-ED64-FE7B-D7B4B6C465A8}"/>
              </a:ext>
            </a:extLst>
          </p:cNvPr>
          <p:cNvSpPr/>
          <p:nvPr/>
        </p:nvSpPr>
        <p:spPr>
          <a:xfrm>
            <a:off x="3063811" y="4507802"/>
            <a:ext cx="2124075" cy="516024"/>
          </a:xfrm>
          <a:prstGeom prst="rect">
            <a:avLst/>
          </a:prstGeom>
          <a:solidFill>
            <a:srgbClr val="70AD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C030BB6-70BF-DF4C-74D2-35073D8F1C19}"/>
              </a:ext>
            </a:extLst>
          </p:cNvPr>
          <p:cNvSpPr/>
          <p:nvPr/>
        </p:nvSpPr>
        <p:spPr>
          <a:xfrm>
            <a:off x="3063812" y="3924248"/>
            <a:ext cx="2124075" cy="516024"/>
          </a:xfrm>
          <a:prstGeom prst="rect">
            <a:avLst/>
          </a:prstGeom>
          <a:solidFill>
            <a:srgbClr val="70AD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34E0FD1-4385-BCE2-62CF-FA3FE762C355}"/>
              </a:ext>
            </a:extLst>
          </p:cNvPr>
          <p:cNvSpPr/>
          <p:nvPr/>
        </p:nvSpPr>
        <p:spPr>
          <a:xfrm>
            <a:off x="3063811" y="5091356"/>
            <a:ext cx="2124075" cy="516024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C517C33-BDDE-D332-5B3C-C845B78B8A1B}"/>
              </a:ext>
            </a:extLst>
          </p:cNvPr>
          <p:cNvSpPr/>
          <p:nvPr/>
        </p:nvSpPr>
        <p:spPr>
          <a:xfrm>
            <a:off x="3063815" y="3331679"/>
            <a:ext cx="2124075" cy="516024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D099FB1-5B75-C5C2-EE07-4BBFF85B5B28}"/>
              </a:ext>
            </a:extLst>
          </p:cNvPr>
          <p:cNvSpPr/>
          <p:nvPr/>
        </p:nvSpPr>
        <p:spPr>
          <a:xfrm>
            <a:off x="3063816" y="2164571"/>
            <a:ext cx="2124075" cy="516024"/>
          </a:xfrm>
          <a:prstGeom prst="rect">
            <a:avLst/>
          </a:prstGeom>
          <a:solidFill>
            <a:srgbClr val="70AD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798865A-53B0-994C-60A1-A2E8E05AC129}"/>
              </a:ext>
            </a:extLst>
          </p:cNvPr>
          <p:cNvSpPr/>
          <p:nvPr/>
        </p:nvSpPr>
        <p:spPr>
          <a:xfrm>
            <a:off x="3063815" y="2748125"/>
            <a:ext cx="2124075" cy="516024"/>
          </a:xfrm>
          <a:prstGeom prst="rect">
            <a:avLst/>
          </a:prstGeom>
          <a:solidFill>
            <a:srgbClr val="70AD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1759754-75F7-B390-5BE8-B7B5EF916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686050" cy="516024"/>
          </a:xfrm>
        </p:spPr>
        <p:txBody>
          <a:bodyPr>
            <a:normAutofit fontScale="90000"/>
          </a:bodyPr>
          <a:lstStyle/>
          <a:p>
            <a:r>
              <a:rPr lang="zh-CN" altLang="en-US" sz="2800" b="1" dirty="0">
                <a:latin typeface="104-上首鸿志手写体" panose="02010609000101010101" pitchFamily="49" charset="-122"/>
                <a:ea typeface="104-上首鸿志手写体" panose="02010609000101010101" pitchFamily="49" charset="-122"/>
              </a:rPr>
              <a:t>专业选择过程演示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CC9E477C-9B04-98E3-8014-7C12BD37DF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232852"/>
              </p:ext>
            </p:extLst>
          </p:nvPr>
        </p:nvGraphicFramePr>
        <p:xfrm>
          <a:off x="939744" y="1530218"/>
          <a:ext cx="8528860" cy="4114803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132215">
                  <a:extLst>
                    <a:ext uri="{9D8B030D-6E8A-4147-A177-3AD203B41FA5}">
                      <a16:colId xmlns:a16="http://schemas.microsoft.com/office/drawing/2014/main" val="2014340124"/>
                    </a:ext>
                  </a:extLst>
                </a:gridCol>
                <a:gridCol w="2135449">
                  <a:extLst>
                    <a:ext uri="{9D8B030D-6E8A-4147-A177-3AD203B41FA5}">
                      <a16:colId xmlns:a16="http://schemas.microsoft.com/office/drawing/2014/main" val="3544760502"/>
                    </a:ext>
                  </a:extLst>
                </a:gridCol>
                <a:gridCol w="2128981">
                  <a:extLst>
                    <a:ext uri="{9D8B030D-6E8A-4147-A177-3AD203B41FA5}">
                      <a16:colId xmlns:a16="http://schemas.microsoft.com/office/drawing/2014/main" val="2032618105"/>
                    </a:ext>
                  </a:extLst>
                </a:gridCol>
                <a:gridCol w="2132215">
                  <a:extLst>
                    <a:ext uri="{9D8B030D-6E8A-4147-A177-3AD203B41FA5}">
                      <a16:colId xmlns:a16="http://schemas.microsoft.com/office/drawing/2014/main" val="1976781029"/>
                    </a:ext>
                  </a:extLst>
                </a:gridCol>
              </a:tblGrid>
              <a:tr h="587829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人按成绩排序👇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第一志愿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第二志愿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第三志愿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632965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r>
                        <a:rPr lang="zh-CN" altLang="en-US" strike="sngStrike" dirty="0">
                          <a:latin typeface="+mj-lt"/>
                        </a:rPr>
                        <a:t>李四</a:t>
                      </a:r>
                      <a:endParaRPr lang="zh-CN" altLang="en-US" strike="sngStrike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+mj-lt"/>
                        </a:rPr>
                        <a:t>计算机类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网安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仪器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470507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r>
                        <a:rPr lang="zh-CN" altLang="en-US" strike="sngStrike" dirty="0">
                          <a:latin typeface="+mj-lt"/>
                        </a:rPr>
                        <a:t>张三</a:t>
                      </a:r>
                      <a:endParaRPr lang="zh-CN" altLang="en-US" strike="sngStrike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+mj-lt"/>
                        </a:rPr>
                        <a:t>计算机类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网安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仪器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371104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王五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+mj-lt"/>
                        </a:rPr>
                        <a:t>计算机类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+mj-lt"/>
                          <a:ea typeface="悠哉字体" panose="02000600000000000000" pitchFamily="2" charset="-122"/>
                        </a:rPr>
                        <a:t>仪器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  <a:ea typeface="悠哉字体" panose="02000600000000000000" pitchFamily="2" charset="-122"/>
                        </a:rPr>
                        <a:t>网安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533208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r>
                        <a:rPr lang="zh-CN" altLang="en-US" strike="sngStrike" dirty="0">
                          <a:latin typeface="+mj-lt"/>
                        </a:rPr>
                        <a:t>熊大</a:t>
                      </a:r>
                      <a:endParaRPr lang="zh-CN" altLang="en-US" strike="sngStrike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+mj-lt"/>
                        </a:rPr>
                        <a:t>仪器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计算机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网安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079878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r>
                        <a:rPr lang="zh-CN" altLang="en-US" strike="sngStrike" dirty="0">
                          <a:latin typeface="+mj-lt"/>
                        </a:rPr>
                        <a:t>熊二</a:t>
                      </a:r>
                      <a:endParaRPr lang="en-US" altLang="zh-CN" strike="sngStrike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+mj-lt"/>
                        </a:rPr>
                        <a:t>仪器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自动化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网安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563856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r>
                        <a:rPr lang="zh-CN" altLang="en-US" strike="noStrike" dirty="0">
                          <a:latin typeface="+mj-lt"/>
                        </a:rPr>
                        <a:t>光头强</a:t>
                      </a:r>
                      <a:endParaRPr lang="zh-CN" altLang="en-US" strike="noStrike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+mj-lt"/>
                          <a:ea typeface="悠哉字体" panose="02000600000000000000" pitchFamily="2" charset="-122"/>
                        </a:rPr>
                        <a:t>仪器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+mj-lt"/>
                          <a:ea typeface="悠哉字体" panose="02000600000000000000" pitchFamily="2" charset="-122"/>
                        </a:rPr>
                        <a:t>网安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计算机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852684"/>
                  </a:ext>
                </a:extLst>
              </a:tr>
            </a:tbl>
          </a:graphicData>
        </a:graphic>
      </p:graphicFrame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3029328F-FB4D-129B-5488-FE151B600448}"/>
              </a:ext>
            </a:extLst>
          </p:cNvPr>
          <p:cNvGraphicFramePr>
            <a:graphicFrameLocks noGrp="1"/>
          </p:cNvGraphicFramePr>
          <p:nvPr/>
        </p:nvGraphicFramePr>
        <p:xfrm>
          <a:off x="8490065" y="6315439"/>
          <a:ext cx="1143462" cy="3708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143462">
                  <a:extLst>
                    <a:ext uri="{9D8B030D-6E8A-4147-A177-3AD203B41FA5}">
                      <a16:colId xmlns:a16="http://schemas.microsoft.com/office/drawing/2014/main" val="247637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当前判定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406262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AEFD7BA-F3AA-02B6-AE99-A67A45E63E95}"/>
              </a:ext>
            </a:extLst>
          </p:cNvPr>
          <p:cNvGraphicFramePr>
            <a:graphicFrameLocks noGrp="1"/>
          </p:cNvGraphicFramePr>
          <p:nvPr/>
        </p:nvGraphicFramePr>
        <p:xfrm>
          <a:off x="10776989" y="6315439"/>
          <a:ext cx="1143462" cy="37084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143462">
                  <a:extLst>
                    <a:ext uri="{9D8B030D-6E8A-4147-A177-3AD203B41FA5}">
                      <a16:colId xmlns:a16="http://schemas.microsoft.com/office/drawing/2014/main" val="247637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待定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406262"/>
                  </a:ext>
                </a:extLst>
              </a:tr>
            </a:tbl>
          </a:graphicData>
        </a:graphic>
      </p:graphicFrame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58F6BFD6-839A-0D97-2DFC-6EC6DE3744B5}"/>
              </a:ext>
            </a:extLst>
          </p:cNvPr>
          <p:cNvGraphicFramePr>
            <a:graphicFrameLocks noGrp="1"/>
          </p:cNvGraphicFramePr>
          <p:nvPr/>
        </p:nvGraphicFramePr>
        <p:xfrm>
          <a:off x="9633527" y="6315439"/>
          <a:ext cx="1143462" cy="37084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143462">
                  <a:extLst>
                    <a:ext uri="{9D8B030D-6E8A-4147-A177-3AD203B41FA5}">
                      <a16:colId xmlns:a16="http://schemas.microsoft.com/office/drawing/2014/main" val="247637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被录取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406262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75BB516B-30C9-257C-B855-C79834420E7F}"/>
              </a:ext>
            </a:extLst>
          </p:cNvPr>
          <p:cNvSpPr txBox="1"/>
          <p:nvPr/>
        </p:nvSpPr>
        <p:spPr>
          <a:xfrm>
            <a:off x="7667105" y="6315439"/>
            <a:ext cx="82296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104-上首鸿志手写体" panose="02010609000101010101" pitchFamily="49" charset="-122"/>
                <a:ea typeface="104-上首鸿志手写体" panose="02010609000101010101" pitchFamily="49" charset="-122"/>
              </a:rPr>
              <a:t>图例</a:t>
            </a:r>
            <a:r>
              <a:rPr lang="en-US" altLang="zh-CN" dirty="0">
                <a:latin typeface="104-上首鸿志手写体" panose="02010609000101010101" pitchFamily="49" charset="-122"/>
                <a:ea typeface="104-上首鸿志手写体" panose="02010609000101010101" pitchFamily="49" charset="-122"/>
              </a:rPr>
              <a:t>:</a:t>
            </a:r>
            <a:endParaRPr lang="zh-CN" altLang="en-US" dirty="0">
              <a:latin typeface="104-上首鸿志手写体" panose="02010609000101010101" pitchFamily="49" charset="-122"/>
              <a:ea typeface="104-上首鸿志手写体" panose="02010609000101010101" pitchFamily="49" charset="-122"/>
            </a:endParaRPr>
          </a:p>
        </p:txBody>
      </p:sp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3D20B2D2-01A3-4BCF-EFBE-85B25C5C3A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142765"/>
              </p:ext>
            </p:extLst>
          </p:nvPr>
        </p:nvGraphicFramePr>
        <p:xfrm>
          <a:off x="9867900" y="4390850"/>
          <a:ext cx="2052551" cy="174845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838120">
                  <a:extLst>
                    <a:ext uri="{9D8B030D-6E8A-4147-A177-3AD203B41FA5}">
                      <a16:colId xmlns:a16="http://schemas.microsoft.com/office/drawing/2014/main" val="2743804659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627445525"/>
                    </a:ext>
                  </a:extLst>
                </a:gridCol>
                <a:gridCol w="476794">
                  <a:extLst>
                    <a:ext uri="{9D8B030D-6E8A-4147-A177-3AD203B41FA5}">
                      <a16:colId xmlns:a16="http://schemas.microsoft.com/office/drawing/2014/main" val="2852815710"/>
                    </a:ext>
                  </a:extLst>
                </a:gridCol>
              </a:tblGrid>
              <a:tr h="416324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专业</a:t>
                      </a:r>
                      <a:endParaRPr lang="en-US" altLang="zh-CN" sz="1200" dirty="0"/>
                    </a:p>
                    <a:p>
                      <a:r>
                        <a:rPr lang="en-US" altLang="zh-CN" sz="1200" dirty="0"/>
                        <a:t>(</a:t>
                      </a:r>
                      <a:r>
                        <a:rPr lang="zh-CN" altLang="en-US" sz="1200" dirty="0"/>
                        <a:t>按热度</a:t>
                      </a:r>
                      <a:r>
                        <a:rPr lang="en-US" altLang="zh-CN" sz="1200" dirty="0"/>
                        <a:t>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计划数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余</a:t>
                      </a:r>
                      <a:endParaRPr lang="en-US" altLang="zh-CN" sz="1400" dirty="0"/>
                    </a:p>
                    <a:p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726868"/>
                  </a:ext>
                </a:extLst>
              </a:tr>
              <a:tr h="318658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计算机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561629"/>
                  </a:ext>
                </a:extLst>
              </a:tr>
              <a:tr h="318658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网安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116666"/>
                  </a:ext>
                </a:extLst>
              </a:tr>
              <a:tr h="318658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仪器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4525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自动化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63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5929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F555F42E-ABBC-FE81-79C1-BBC6B960AF45}"/>
              </a:ext>
            </a:extLst>
          </p:cNvPr>
          <p:cNvSpPr/>
          <p:nvPr/>
        </p:nvSpPr>
        <p:spPr>
          <a:xfrm>
            <a:off x="7344533" y="3329608"/>
            <a:ext cx="2124075" cy="516024"/>
          </a:xfrm>
          <a:prstGeom prst="rect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CDA6F25-7C4B-C3FE-99F2-B4CB87F4652D}"/>
              </a:ext>
            </a:extLst>
          </p:cNvPr>
          <p:cNvSpPr/>
          <p:nvPr/>
        </p:nvSpPr>
        <p:spPr>
          <a:xfrm>
            <a:off x="5204174" y="5091356"/>
            <a:ext cx="2124075" cy="516024"/>
          </a:xfrm>
          <a:prstGeom prst="rect">
            <a:avLst/>
          </a:prstGeom>
          <a:solidFill>
            <a:srgbClr val="70AD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137B86A-271B-196D-2A6E-AF7762EAED61}"/>
              </a:ext>
            </a:extLst>
          </p:cNvPr>
          <p:cNvSpPr/>
          <p:nvPr/>
        </p:nvSpPr>
        <p:spPr>
          <a:xfrm>
            <a:off x="5204174" y="3329608"/>
            <a:ext cx="2124075" cy="516024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AA5FBBB-1C51-ED64-FE7B-D7B4B6C465A8}"/>
              </a:ext>
            </a:extLst>
          </p:cNvPr>
          <p:cNvSpPr/>
          <p:nvPr/>
        </p:nvSpPr>
        <p:spPr>
          <a:xfrm>
            <a:off x="3063811" y="4507802"/>
            <a:ext cx="2124075" cy="516024"/>
          </a:xfrm>
          <a:prstGeom prst="rect">
            <a:avLst/>
          </a:prstGeom>
          <a:solidFill>
            <a:srgbClr val="70AD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C030BB6-70BF-DF4C-74D2-35073D8F1C19}"/>
              </a:ext>
            </a:extLst>
          </p:cNvPr>
          <p:cNvSpPr/>
          <p:nvPr/>
        </p:nvSpPr>
        <p:spPr>
          <a:xfrm>
            <a:off x="3063812" y="3924248"/>
            <a:ext cx="2124075" cy="516024"/>
          </a:xfrm>
          <a:prstGeom prst="rect">
            <a:avLst/>
          </a:prstGeom>
          <a:solidFill>
            <a:srgbClr val="70AD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34E0FD1-4385-BCE2-62CF-FA3FE762C355}"/>
              </a:ext>
            </a:extLst>
          </p:cNvPr>
          <p:cNvSpPr/>
          <p:nvPr/>
        </p:nvSpPr>
        <p:spPr>
          <a:xfrm>
            <a:off x="3063811" y="5091356"/>
            <a:ext cx="2124075" cy="516024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C517C33-BDDE-D332-5B3C-C845B78B8A1B}"/>
              </a:ext>
            </a:extLst>
          </p:cNvPr>
          <p:cNvSpPr/>
          <p:nvPr/>
        </p:nvSpPr>
        <p:spPr>
          <a:xfrm>
            <a:off x="3063815" y="3331679"/>
            <a:ext cx="2124075" cy="516024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D099FB1-5B75-C5C2-EE07-4BBFF85B5B28}"/>
              </a:ext>
            </a:extLst>
          </p:cNvPr>
          <p:cNvSpPr/>
          <p:nvPr/>
        </p:nvSpPr>
        <p:spPr>
          <a:xfrm>
            <a:off x="3063816" y="2164571"/>
            <a:ext cx="2124075" cy="516024"/>
          </a:xfrm>
          <a:prstGeom prst="rect">
            <a:avLst/>
          </a:prstGeom>
          <a:solidFill>
            <a:srgbClr val="70AD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798865A-53B0-994C-60A1-A2E8E05AC129}"/>
              </a:ext>
            </a:extLst>
          </p:cNvPr>
          <p:cNvSpPr/>
          <p:nvPr/>
        </p:nvSpPr>
        <p:spPr>
          <a:xfrm>
            <a:off x="3063815" y="2748125"/>
            <a:ext cx="2124075" cy="516024"/>
          </a:xfrm>
          <a:prstGeom prst="rect">
            <a:avLst/>
          </a:prstGeom>
          <a:solidFill>
            <a:srgbClr val="70AD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1759754-75F7-B390-5BE8-B7B5EF916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686050" cy="516024"/>
          </a:xfrm>
        </p:spPr>
        <p:txBody>
          <a:bodyPr>
            <a:normAutofit fontScale="90000"/>
          </a:bodyPr>
          <a:lstStyle/>
          <a:p>
            <a:r>
              <a:rPr lang="zh-CN" altLang="en-US" sz="2800" b="1" dirty="0">
                <a:latin typeface="104-上首鸿志手写体" panose="02010609000101010101" pitchFamily="49" charset="-122"/>
                <a:ea typeface="104-上首鸿志手写体" panose="02010609000101010101" pitchFamily="49" charset="-122"/>
              </a:rPr>
              <a:t>专业选择过程演示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CC9E477C-9B04-98E3-8014-7C12BD37DF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4702810"/>
              </p:ext>
            </p:extLst>
          </p:nvPr>
        </p:nvGraphicFramePr>
        <p:xfrm>
          <a:off x="939748" y="1530218"/>
          <a:ext cx="8528860" cy="4114803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132215">
                  <a:extLst>
                    <a:ext uri="{9D8B030D-6E8A-4147-A177-3AD203B41FA5}">
                      <a16:colId xmlns:a16="http://schemas.microsoft.com/office/drawing/2014/main" val="2014340124"/>
                    </a:ext>
                  </a:extLst>
                </a:gridCol>
                <a:gridCol w="2135449">
                  <a:extLst>
                    <a:ext uri="{9D8B030D-6E8A-4147-A177-3AD203B41FA5}">
                      <a16:colId xmlns:a16="http://schemas.microsoft.com/office/drawing/2014/main" val="3544760502"/>
                    </a:ext>
                  </a:extLst>
                </a:gridCol>
                <a:gridCol w="2128981">
                  <a:extLst>
                    <a:ext uri="{9D8B030D-6E8A-4147-A177-3AD203B41FA5}">
                      <a16:colId xmlns:a16="http://schemas.microsoft.com/office/drawing/2014/main" val="2032618105"/>
                    </a:ext>
                  </a:extLst>
                </a:gridCol>
                <a:gridCol w="2132215">
                  <a:extLst>
                    <a:ext uri="{9D8B030D-6E8A-4147-A177-3AD203B41FA5}">
                      <a16:colId xmlns:a16="http://schemas.microsoft.com/office/drawing/2014/main" val="1976781029"/>
                    </a:ext>
                  </a:extLst>
                </a:gridCol>
              </a:tblGrid>
              <a:tr h="587829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人按成绩排序👇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第一志愿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第二志愿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第三志愿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632965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r>
                        <a:rPr lang="zh-CN" altLang="en-US" strike="sngStrike" dirty="0">
                          <a:latin typeface="+mj-lt"/>
                        </a:rPr>
                        <a:t>李四</a:t>
                      </a:r>
                      <a:endParaRPr lang="zh-CN" altLang="en-US" strike="sngStrike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+mj-lt"/>
                        </a:rPr>
                        <a:t>计算机类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网安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仪器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470507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r>
                        <a:rPr lang="zh-CN" altLang="en-US" strike="sngStrike" dirty="0">
                          <a:latin typeface="+mj-lt"/>
                        </a:rPr>
                        <a:t>张三</a:t>
                      </a:r>
                      <a:endParaRPr lang="zh-CN" altLang="en-US" strike="sngStrike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+mj-lt"/>
                        </a:rPr>
                        <a:t>计算机类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网安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仪器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371104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王五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+mj-lt"/>
                        </a:rPr>
                        <a:t>计算机类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+mj-lt"/>
                          <a:ea typeface="悠哉字体" panose="02000600000000000000" pitchFamily="2" charset="-122"/>
                        </a:rPr>
                        <a:t>仪器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+mj-lt"/>
                          <a:ea typeface="悠哉字体" panose="02000600000000000000" pitchFamily="2" charset="-122"/>
                        </a:rPr>
                        <a:t>网安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533208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r>
                        <a:rPr lang="zh-CN" altLang="en-US" strike="sngStrike" dirty="0">
                          <a:latin typeface="+mj-lt"/>
                        </a:rPr>
                        <a:t>熊大</a:t>
                      </a:r>
                      <a:endParaRPr lang="zh-CN" altLang="en-US" strike="sngStrike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+mj-lt"/>
                        </a:rPr>
                        <a:t>仪器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计算机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网安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079878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r>
                        <a:rPr lang="zh-CN" altLang="en-US" strike="sngStrike" dirty="0">
                          <a:latin typeface="+mj-lt"/>
                        </a:rPr>
                        <a:t>熊二</a:t>
                      </a:r>
                      <a:endParaRPr lang="en-US" altLang="zh-CN" strike="sngStrike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+mj-lt"/>
                        </a:rPr>
                        <a:t>仪器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自动化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网安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563856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r>
                        <a:rPr lang="zh-CN" altLang="en-US" strike="noStrike" dirty="0">
                          <a:latin typeface="+mj-lt"/>
                        </a:rPr>
                        <a:t>光头强</a:t>
                      </a:r>
                      <a:endParaRPr lang="zh-CN" altLang="en-US" strike="noStrike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+mj-lt"/>
                          <a:ea typeface="悠哉字体" panose="02000600000000000000" pitchFamily="2" charset="-122"/>
                        </a:rPr>
                        <a:t>仪器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+mj-lt"/>
                          <a:ea typeface="悠哉字体" panose="02000600000000000000" pitchFamily="2" charset="-122"/>
                        </a:rPr>
                        <a:t>网安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计算机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852684"/>
                  </a:ext>
                </a:extLst>
              </a:tr>
            </a:tbl>
          </a:graphicData>
        </a:graphic>
      </p:graphicFrame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3029328F-FB4D-129B-5488-FE151B600448}"/>
              </a:ext>
            </a:extLst>
          </p:cNvPr>
          <p:cNvGraphicFramePr>
            <a:graphicFrameLocks noGrp="1"/>
          </p:cNvGraphicFramePr>
          <p:nvPr/>
        </p:nvGraphicFramePr>
        <p:xfrm>
          <a:off x="8490065" y="6315439"/>
          <a:ext cx="1143462" cy="3708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143462">
                  <a:extLst>
                    <a:ext uri="{9D8B030D-6E8A-4147-A177-3AD203B41FA5}">
                      <a16:colId xmlns:a16="http://schemas.microsoft.com/office/drawing/2014/main" val="247637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当前判定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406262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AEFD7BA-F3AA-02B6-AE99-A67A45E63E95}"/>
              </a:ext>
            </a:extLst>
          </p:cNvPr>
          <p:cNvGraphicFramePr>
            <a:graphicFrameLocks noGrp="1"/>
          </p:cNvGraphicFramePr>
          <p:nvPr/>
        </p:nvGraphicFramePr>
        <p:xfrm>
          <a:off x="10776989" y="6315439"/>
          <a:ext cx="1143462" cy="37084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143462">
                  <a:extLst>
                    <a:ext uri="{9D8B030D-6E8A-4147-A177-3AD203B41FA5}">
                      <a16:colId xmlns:a16="http://schemas.microsoft.com/office/drawing/2014/main" val="247637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待定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406262"/>
                  </a:ext>
                </a:extLst>
              </a:tr>
            </a:tbl>
          </a:graphicData>
        </a:graphic>
      </p:graphicFrame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58F6BFD6-839A-0D97-2DFC-6EC6DE3744B5}"/>
              </a:ext>
            </a:extLst>
          </p:cNvPr>
          <p:cNvGraphicFramePr>
            <a:graphicFrameLocks noGrp="1"/>
          </p:cNvGraphicFramePr>
          <p:nvPr/>
        </p:nvGraphicFramePr>
        <p:xfrm>
          <a:off x="9633527" y="6315439"/>
          <a:ext cx="1143462" cy="37084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143462">
                  <a:extLst>
                    <a:ext uri="{9D8B030D-6E8A-4147-A177-3AD203B41FA5}">
                      <a16:colId xmlns:a16="http://schemas.microsoft.com/office/drawing/2014/main" val="247637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被录取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406262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75BB516B-30C9-257C-B855-C79834420E7F}"/>
              </a:ext>
            </a:extLst>
          </p:cNvPr>
          <p:cNvSpPr txBox="1"/>
          <p:nvPr/>
        </p:nvSpPr>
        <p:spPr>
          <a:xfrm>
            <a:off x="7667105" y="6315439"/>
            <a:ext cx="82296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104-上首鸿志手写体" panose="02010609000101010101" pitchFamily="49" charset="-122"/>
                <a:ea typeface="104-上首鸿志手写体" panose="02010609000101010101" pitchFamily="49" charset="-122"/>
              </a:rPr>
              <a:t>图例</a:t>
            </a:r>
            <a:r>
              <a:rPr lang="en-US" altLang="zh-CN" dirty="0">
                <a:latin typeface="104-上首鸿志手写体" panose="02010609000101010101" pitchFamily="49" charset="-122"/>
                <a:ea typeface="104-上首鸿志手写体" panose="02010609000101010101" pitchFamily="49" charset="-122"/>
              </a:rPr>
              <a:t>:</a:t>
            </a:r>
            <a:endParaRPr lang="zh-CN" altLang="en-US" dirty="0">
              <a:latin typeface="104-上首鸿志手写体" panose="02010609000101010101" pitchFamily="49" charset="-122"/>
              <a:ea typeface="104-上首鸿志手写体" panose="02010609000101010101" pitchFamily="49" charset="-122"/>
            </a:endParaRPr>
          </a:p>
        </p:txBody>
      </p:sp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3D20B2D2-01A3-4BCF-EFBE-85B25C5C3A7C}"/>
              </a:ext>
            </a:extLst>
          </p:cNvPr>
          <p:cNvGraphicFramePr>
            <a:graphicFrameLocks noGrp="1"/>
          </p:cNvGraphicFramePr>
          <p:nvPr/>
        </p:nvGraphicFramePr>
        <p:xfrm>
          <a:off x="9867900" y="4390850"/>
          <a:ext cx="2052551" cy="174845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838120">
                  <a:extLst>
                    <a:ext uri="{9D8B030D-6E8A-4147-A177-3AD203B41FA5}">
                      <a16:colId xmlns:a16="http://schemas.microsoft.com/office/drawing/2014/main" val="2743804659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627445525"/>
                    </a:ext>
                  </a:extLst>
                </a:gridCol>
                <a:gridCol w="476794">
                  <a:extLst>
                    <a:ext uri="{9D8B030D-6E8A-4147-A177-3AD203B41FA5}">
                      <a16:colId xmlns:a16="http://schemas.microsoft.com/office/drawing/2014/main" val="2852815710"/>
                    </a:ext>
                  </a:extLst>
                </a:gridCol>
              </a:tblGrid>
              <a:tr h="416324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专业</a:t>
                      </a:r>
                      <a:endParaRPr lang="en-US" altLang="zh-CN" sz="1200" dirty="0"/>
                    </a:p>
                    <a:p>
                      <a:r>
                        <a:rPr lang="en-US" altLang="zh-CN" sz="1200" dirty="0"/>
                        <a:t>(</a:t>
                      </a:r>
                      <a:r>
                        <a:rPr lang="zh-CN" altLang="en-US" sz="1200" dirty="0"/>
                        <a:t>按热度</a:t>
                      </a:r>
                      <a:r>
                        <a:rPr lang="en-US" altLang="zh-CN" sz="1200" dirty="0"/>
                        <a:t>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计划数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余</a:t>
                      </a:r>
                      <a:endParaRPr lang="en-US" altLang="zh-CN" sz="1400" dirty="0"/>
                    </a:p>
                    <a:p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726868"/>
                  </a:ext>
                </a:extLst>
              </a:tr>
              <a:tr h="318658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计算机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561629"/>
                  </a:ext>
                </a:extLst>
              </a:tr>
              <a:tr h="318658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网安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116666"/>
                  </a:ext>
                </a:extLst>
              </a:tr>
              <a:tr h="318658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仪器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4525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自动化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63861"/>
                  </a:ext>
                </a:extLst>
              </a:tr>
            </a:tbl>
          </a:graphicData>
        </a:graphic>
      </p:graphicFrame>
      <p:sp>
        <p:nvSpPr>
          <p:cNvPr id="12" name="箭头: 下 11">
            <a:extLst>
              <a:ext uri="{FF2B5EF4-FFF2-40B4-BE49-F238E27FC236}">
                <a16:creationId xmlns:a16="http://schemas.microsoft.com/office/drawing/2014/main" id="{D28B171F-3A87-476D-D46D-04FF7647008A}"/>
              </a:ext>
            </a:extLst>
          </p:cNvPr>
          <p:cNvSpPr/>
          <p:nvPr/>
        </p:nvSpPr>
        <p:spPr>
          <a:xfrm>
            <a:off x="7591425" y="569843"/>
            <a:ext cx="323850" cy="847725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F364473-A18F-8DE9-9E7A-76639E12955F}"/>
              </a:ext>
            </a:extLst>
          </p:cNvPr>
          <p:cNvSpPr txBox="1"/>
          <p:nvPr/>
        </p:nvSpPr>
        <p:spPr>
          <a:xfrm>
            <a:off x="8086725" y="881150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悠哉字体" panose="02000600000000000000" pitchFamily="2" charset="-122"/>
                <a:ea typeface="悠哉字体" panose="02000600000000000000" pitchFamily="2" charset="-122"/>
              </a:rPr>
              <a:t>第三轮志愿筛选</a:t>
            </a:r>
          </a:p>
        </p:txBody>
      </p:sp>
    </p:spTree>
    <p:extLst>
      <p:ext uri="{BB962C8B-B14F-4D97-AF65-F5344CB8AC3E}">
        <p14:creationId xmlns:p14="http://schemas.microsoft.com/office/powerpoint/2010/main" val="3813860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F555F42E-ABBC-FE81-79C1-BBC6B960AF45}"/>
              </a:ext>
            </a:extLst>
          </p:cNvPr>
          <p:cNvSpPr/>
          <p:nvPr/>
        </p:nvSpPr>
        <p:spPr>
          <a:xfrm>
            <a:off x="7344533" y="3329608"/>
            <a:ext cx="2124075" cy="516024"/>
          </a:xfrm>
          <a:prstGeom prst="rect">
            <a:avLst/>
          </a:prstGeom>
          <a:solidFill>
            <a:srgbClr val="ED7D31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CDA6F25-7C4B-C3FE-99F2-B4CB87F4652D}"/>
              </a:ext>
            </a:extLst>
          </p:cNvPr>
          <p:cNvSpPr/>
          <p:nvPr/>
        </p:nvSpPr>
        <p:spPr>
          <a:xfrm>
            <a:off x="5204174" y="5091356"/>
            <a:ext cx="2124075" cy="516024"/>
          </a:xfrm>
          <a:prstGeom prst="rect">
            <a:avLst/>
          </a:prstGeom>
          <a:solidFill>
            <a:srgbClr val="70AD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137B86A-271B-196D-2A6E-AF7762EAED61}"/>
              </a:ext>
            </a:extLst>
          </p:cNvPr>
          <p:cNvSpPr/>
          <p:nvPr/>
        </p:nvSpPr>
        <p:spPr>
          <a:xfrm>
            <a:off x="5204174" y="3329608"/>
            <a:ext cx="2124075" cy="516024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AA5FBBB-1C51-ED64-FE7B-D7B4B6C465A8}"/>
              </a:ext>
            </a:extLst>
          </p:cNvPr>
          <p:cNvSpPr/>
          <p:nvPr/>
        </p:nvSpPr>
        <p:spPr>
          <a:xfrm>
            <a:off x="3063811" y="4507802"/>
            <a:ext cx="2124075" cy="516024"/>
          </a:xfrm>
          <a:prstGeom prst="rect">
            <a:avLst/>
          </a:prstGeom>
          <a:solidFill>
            <a:srgbClr val="70AD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C030BB6-70BF-DF4C-74D2-35073D8F1C19}"/>
              </a:ext>
            </a:extLst>
          </p:cNvPr>
          <p:cNvSpPr/>
          <p:nvPr/>
        </p:nvSpPr>
        <p:spPr>
          <a:xfrm>
            <a:off x="3063812" y="3924248"/>
            <a:ext cx="2124075" cy="516024"/>
          </a:xfrm>
          <a:prstGeom prst="rect">
            <a:avLst/>
          </a:prstGeom>
          <a:solidFill>
            <a:srgbClr val="70AD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34E0FD1-4385-BCE2-62CF-FA3FE762C355}"/>
              </a:ext>
            </a:extLst>
          </p:cNvPr>
          <p:cNvSpPr/>
          <p:nvPr/>
        </p:nvSpPr>
        <p:spPr>
          <a:xfrm>
            <a:off x="3063811" y="5091356"/>
            <a:ext cx="2124075" cy="516024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C517C33-BDDE-D332-5B3C-C845B78B8A1B}"/>
              </a:ext>
            </a:extLst>
          </p:cNvPr>
          <p:cNvSpPr/>
          <p:nvPr/>
        </p:nvSpPr>
        <p:spPr>
          <a:xfrm>
            <a:off x="3063815" y="3331679"/>
            <a:ext cx="2124075" cy="516024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D099FB1-5B75-C5C2-EE07-4BBFF85B5B28}"/>
              </a:ext>
            </a:extLst>
          </p:cNvPr>
          <p:cNvSpPr/>
          <p:nvPr/>
        </p:nvSpPr>
        <p:spPr>
          <a:xfrm>
            <a:off x="3063816" y="2164571"/>
            <a:ext cx="2124075" cy="516024"/>
          </a:xfrm>
          <a:prstGeom prst="rect">
            <a:avLst/>
          </a:prstGeom>
          <a:solidFill>
            <a:srgbClr val="70AD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798865A-53B0-994C-60A1-A2E8E05AC129}"/>
              </a:ext>
            </a:extLst>
          </p:cNvPr>
          <p:cNvSpPr/>
          <p:nvPr/>
        </p:nvSpPr>
        <p:spPr>
          <a:xfrm>
            <a:off x="3063815" y="2748125"/>
            <a:ext cx="2124075" cy="516024"/>
          </a:xfrm>
          <a:prstGeom prst="rect">
            <a:avLst/>
          </a:prstGeom>
          <a:solidFill>
            <a:srgbClr val="70AD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1759754-75F7-B390-5BE8-B7B5EF916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686050" cy="516024"/>
          </a:xfrm>
        </p:spPr>
        <p:txBody>
          <a:bodyPr>
            <a:normAutofit fontScale="90000"/>
          </a:bodyPr>
          <a:lstStyle/>
          <a:p>
            <a:r>
              <a:rPr lang="zh-CN" altLang="en-US" sz="2800" b="1" dirty="0">
                <a:latin typeface="104-上首鸿志手写体" panose="02010609000101010101" pitchFamily="49" charset="-122"/>
                <a:ea typeface="104-上首鸿志手写体" panose="02010609000101010101" pitchFamily="49" charset="-122"/>
              </a:rPr>
              <a:t>专业选择过程演示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CC9E477C-9B04-98E3-8014-7C12BD37DF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3248315"/>
              </p:ext>
            </p:extLst>
          </p:nvPr>
        </p:nvGraphicFramePr>
        <p:xfrm>
          <a:off x="939748" y="1530218"/>
          <a:ext cx="8528860" cy="4114803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132215">
                  <a:extLst>
                    <a:ext uri="{9D8B030D-6E8A-4147-A177-3AD203B41FA5}">
                      <a16:colId xmlns:a16="http://schemas.microsoft.com/office/drawing/2014/main" val="2014340124"/>
                    </a:ext>
                  </a:extLst>
                </a:gridCol>
                <a:gridCol w="2135449">
                  <a:extLst>
                    <a:ext uri="{9D8B030D-6E8A-4147-A177-3AD203B41FA5}">
                      <a16:colId xmlns:a16="http://schemas.microsoft.com/office/drawing/2014/main" val="3544760502"/>
                    </a:ext>
                  </a:extLst>
                </a:gridCol>
                <a:gridCol w="2128981">
                  <a:extLst>
                    <a:ext uri="{9D8B030D-6E8A-4147-A177-3AD203B41FA5}">
                      <a16:colId xmlns:a16="http://schemas.microsoft.com/office/drawing/2014/main" val="2032618105"/>
                    </a:ext>
                  </a:extLst>
                </a:gridCol>
                <a:gridCol w="2132215">
                  <a:extLst>
                    <a:ext uri="{9D8B030D-6E8A-4147-A177-3AD203B41FA5}">
                      <a16:colId xmlns:a16="http://schemas.microsoft.com/office/drawing/2014/main" val="1976781029"/>
                    </a:ext>
                  </a:extLst>
                </a:gridCol>
              </a:tblGrid>
              <a:tr h="587829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人按成绩排序👇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第一志愿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第二志愿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第三志愿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632965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r>
                        <a:rPr lang="zh-CN" altLang="en-US" strike="sngStrike" dirty="0">
                          <a:latin typeface="+mj-lt"/>
                        </a:rPr>
                        <a:t>李四</a:t>
                      </a:r>
                      <a:endParaRPr lang="zh-CN" altLang="en-US" strike="sngStrike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+mj-lt"/>
                        </a:rPr>
                        <a:t>计算机类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网安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仪器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470507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r>
                        <a:rPr lang="zh-CN" altLang="en-US" strike="sngStrike" dirty="0">
                          <a:latin typeface="+mj-lt"/>
                        </a:rPr>
                        <a:t>张三</a:t>
                      </a:r>
                      <a:endParaRPr lang="zh-CN" altLang="en-US" strike="sngStrike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+mj-lt"/>
                        </a:rPr>
                        <a:t>计算机类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网安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仪器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371104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王五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+mj-lt"/>
                        </a:rPr>
                        <a:t>计算机类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+mj-lt"/>
                          <a:ea typeface="悠哉字体" panose="02000600000000000000" pitchFamily="2" charset="-122"/>
                        </a:rPr>
                        <a:t>仪器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+mj-lt"/>
                          <a:ea typeface="悠哉字体" panose="02000600000000000000" pitchFamily="2" charset="-122"/>
                        </a:rPr>
                        <a:t>网安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533208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r>
                        <a:rPr lang="zh-CN" altLang="en-US" strike="sngStrike" dirty="0">
                          <a:latin typeface="+mj-lt"/>
                        </a:rPr>
                        <a:t>熊大</a:t>
                      </a:r>
                      <a:endParaRPr lang="zh-CN" altLang="en-US" strike="sngStrike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+mj-lt"/>
                        </a:rPr>
                        <a:t>仪器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计算机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网安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079878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r>
                        <a:rPr lang="zh-CN" altLang="en-US" strike="sngStrike" dirty="0">
                          <a:latin typeface="+mj-lt"/>
                        </a:rPr>
                        <a:t>熊二</a:t>
                      </a:r>
                      <a:endParaRPr lang="en-US" altLang="zh-CN" strike="sngStrike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+mj-lt"/>
                        </a:rPr>
                        <a:t>仪器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自动化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网安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563856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r>
                        <a:rPr lang="zh-CN" altLang="en-US" strike="noStrike" dirty="0">
                          <a:latin typeface="+mj-lt"/>
                        </a:rPr>
                        <a:t>光头强</a:t>
                      </a:r>
                      <a:endParaRPr lang="zh-CN" altLang="en-US" strike="noStrike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+mj-lt"/>
                          <a:ea typeface="悠哉字体" panose="02000600000000000000" pitchFamily="2" charset="-122"/>
                        </a:rPr>
                        <a:t>仪器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+mj-lt"/>
                          <a:ea typeface="悠哉字体" panose="02000600000000000000" pitchFamily="2" charset="-122"/>
                        </a:rPr>
                        <a:t>网安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计算机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852684"/>
                  </a:ext>
                </a:extLst>
              </a:tr>
            </a:tbl>
          </a:graphicData>
        </a:graphic>
      </p:graphicFrame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3029328F-FB4D-129B-5488-FE151B600448}"/>
              </a:ext>
            </a:extLst>
          </p:cNvPr>
          <p:cNvGraphicFramePr>
            <a:graphicFrameLocks noGrp="1"/>
          </p:cNvGraphicFramePr>
          <p:nvPr/>
        </p:nvGraphicFramePr>
        <p:xfrm>
          <a:off x="8490065" y="6315439"/>
          <a:ext cx="1143462" cy="3708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143462">
                  <a:extLst>
                    <a:ext uri="{9D8B030D-6E8A-4147-A177-3AD203B41FA5}">
                      <a16:colId xmlns:a16="http://schemas.microsoft.com/office/drawing/2014/main" val="247637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当前判定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406262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AEFD7BA-F3AA-02B6-AE99-A67A45E63E95}"/>
              </a:ext>
            </a:extLst>
          </p:cNvPr>
          <p:cNvGraphicFramePr>
            <a:graphicFrameLocks noGrp="1"/>
          </p:cNvGraphicFramePr>
          <p:nvPr/>
        </p:nvGraphicFramePr>
        <p:xfrm>
          <a:off x="10776989" y="6315439"/>
          <a:ext cx="1143462" cy="37084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143462">
                  <a:extLst>
                    <a:ext uri="{9D8B030D-6E8A-4147-A177-3AD203B41FA5}">
                      <a16:colId xmlns:a16="http://schemas.microsoft.com/office/drawing/2014/main" val="247637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待定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406262"/>
                  </a:ext>
                </a:extLst>
              </a:tr>
            </a:tbl>
          </a:graphicData>
        </a:graphic>
      </p:graphicFrame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58F6BFD6-839A-0D97-2DFC-6EC6DE3744B5}"/>
              </a:ext>
            </a:extLst>
          </p:cNvPr>
          <p:cNvGraphicFramePr>
            <a:graphicFrameLocks noGrp="1"/>
          </p:cNvGraphicFramePr>
          <p:nvPr/>
        </p:nvGraphicFramePr>
        <p:xfrm>
          <a:off x="9633527" y="6315439"/>
          <a:ext cx="1143462" cy="37084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143462">
                  <a:extLst>
                    <a:ext uri="{9D8B030D-6E8A-4147-A177-3AD203B41FA5}">
                      <a16:colId xmlns:a16="http://schemas.microsoft.com/office/drawing/2014/main" val="247637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被录取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406262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75BB516B-30C9-257C-B855-C79834420E7F}"/>
              </a:ext>
            </a:extLst>
          </p:cNvPr>
          <p:cNvSpPr txBox="1"/>
          <p:nvPr/>
        </p:nvSpPr>
        <p:spPr>
          <a:xfrm>
            <a:off x="7667105" y="6315439"/>
            <a:ext cx="82296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104-上首鸿志手写体" panose="02010609000101010101" pitchFamily="49" charset="-122"/>
                <a:ea typeface="104-上首鸿志手写体" panose="02010609000101010101" pitchFamily="49" charset="-122"/>
              </a:rPr>
              <a:t>图例</a:t>
            </a:r>
            <a:r>
              <a:rPr lang="en-US" altLang="zh-CN" dirty="0">
                <a:latin typeface="104-上首鸿志手写体" panose="02010609000101010101" pitchFamily="49" charset="-122"/>
                <a:ea typeface="104-上首鸿志手写体" panose="02010609000101010101" pitchFamily="49" charset="-122"/>
              </a:rPr>
              <a:t>:</a:t>
            </a:r>
            <a:endParaRPr lang="zh-CN" altLang="en-US" dirty="0">
              <a:latin typeface="104-上首鸿志手写体" panose="02010609000101010101" pitchFamily="49" charset="-122"/>
              <a:ea typeface="104-上首鸿志手写体" panose="02010609000101010101" pitchFamily="49" charset="-122"/>
            </a:endParaRPr>
          </a:p>
        </p:txBody>
      </p:sp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3D20B2D2-01A3-4BCF-EFBE-85B25C5C3A7C}"/>
              </a:ext>
            </a:extLst>
          </p:cNvPr>
          <p:cNvGraphicFramePr>
            <a:graphicFrameLocks noGrp="1"/>
          </p:cNvGraphicFramePr>
          <p:nvPr/>
        </p:nvGraphicFramePr>
        <p:xfrm>
          <a:off x="9867900" y="4390850"/>
          <a:ext cx="2052551" cy="174845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838120">
                  <a:extLst>
                    <a:ext uri="{9D8B030D-6E8A-4147-A177-3AD203B41FA5}">
                      <a16:colId xmlns:a16="http://schemas.microsoft.com/office/drawing/2014/main" val="2743804659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627445525"/>
                    </a:ext>
                  </a:extLst>
                </a:gridCol>
                <a:gridCol w="476794">
                  <a:extLst>
                    <a:ext uri="{9D8B030D-6E8A-4147-A177-3AD203B41FA5}">
                      <a16:colId xmlns:a16="http://schemas.microsoft.com/office/drawing/2014/main" val="2852815710"/>
                    </a:ext>
                  </a:extLst>
                </a:gridCol>
              </a:tblGrid>
              <a:tr h="416324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专业</a:t>
                      </a:r>
                      <a:endParaRPr lang="en-US" altLang="zh-CN" sz="1200" dirty="0"/>
                    </a:p>
                    <a:p>
                      <a:r>
                        <a:rPr lang="en-US" altLang="zh-CN" sz="1200" dirty="0"/>
                        <a:t>(</a:t>
                      </a:r>
                      <a:r>
                        <a:rPr lang="zh-CN" altLang="en-US" sz="1200" dirty="0"/>
                        <a:t>按热度</a:t>
                      </a:r>
                      <a:r>
                        <a:rPr lang="en-US" altLang="zh-CN" sz="1200" dirty="0"/>
                        <a:t>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计划数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余</a:t>
                      </a:r>
                      <a:endParaRPr lang="en-US" altLang="zh-CN" sz="1400" dirty="0"/>
                    </a:p>
                    <a:p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726868"/>
                  </a:ext>
                </a:extLst>
              </a:tr>
              <a:tr h="318658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计算机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561629"/>
                  </a:ext>
                </a:extLst>
              </a:tr>
              <a:tr h="318658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网安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116666"/>
                  </a:ext>
                </a:extLst>
              </a:tr>
              <a:tr h="318658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仪器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4525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自动化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63861"/>
                  </a:ext>
                </a:extLst>
              </a:tr>
            </a:tbl>
          </a:graphicData>
        </a:graphic>
      </p:graphicFrame>
      <p:sp>
        <p:nvSpPr>
          <p:cNvPr id="20" name="箭头: 下 19">
            <a:extLst>
              <a:ext uri="{FF2B5EF4-FFF2-40B4-BE49-F238E27FC236}">
                <a16:creationId xmlns:a16="http://schemas.microsoft.com/office/drawing/2014/main" id="{9D6A889D-42D4-A4BD-879F-15BF96A4B072}"/>
              </a:ext>
            </a:extLst>
          </p:cNvPr>
          <p:cNvSpPr/>
          <p:nvPr/>
        </p:nvSpPr>
        <p:spPr>
          <a:xfrm rot="5400000">
            <a:off x="10043333" y="3167063"/>
            <a:ext cx="323850" cy="847725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0ABD8A7-7866-9779-5193-211145E6EA05}"/>
              </a:ext>
            </a:extLst>
          </p:cNvPr>
          <p:cNvSpPr txBox="1"/>
          <p:nvPr/>
        </p:nvSpPr>
        <p:spPr>
          <a:xfrm>
            <a:off x="9960725" y="3064249"/>
            <a:ext cx="1866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悠哉字体" panose="02000600000000000000" pitchFamily="2" charset="-122"/>
                <a:ea typeface="悠哉字体" panose="02000600000000000000" pitchFamily="2" charset="-122"/>
              </a:rPr>
              <a:t>流拍选手</a:t>
            </a:r>
            <a:r>
              <a:rPr lang="en-US" altLang="zh-CN" sz="1400" dirty="0">
                <a:latin typeface="悠哉字体" panose="02000600000000000000" pitchFamily="2" charset="-122"/>
                <a:ea typeface="悠哉字体" panose="02000600000000000000" pitchFamily="2" charset="-122"/>
              </a:rPr>
              <a:t>,</a:t>
            </a:r>
            <a:r>
              <a:rPr lang="zh-CN" altLang="en-US" sz="1400" dirty="0">
                <a:latin typeface="悠哉字体" panose="02000600000000000000" pitchFamily="2" charset="-122"/>
                <a:ea typeface="悠哉字体" panose="02000600000000000000" pitchFamily="2" charset="-122"/>
              </a:rPr>
              <a:t>服从调剂</a:t>
            </a:r>
          </a:p>
        </p:txBody>
      </p:sp>
    </p:spTree>
    <p:extLst>
      <p:ext uri="{BB962C8B-B14F-4D97-AF65-F5344CB8AC3E}">
        <p14:creationId xmlns:p14="http://schemas.microsoft.com/office/powerpoint/2010/main" val="2450980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F555F42E-ABBC-FE81-79C1-BBC6B960AF45}"/>
              </a:ext>
            </a:extLst>
          </p:cNvPr>
          <p:cNvSpPr/>
          <p:nvPr/>
        </p:nvSpPr>
        <p:spPr>
          <a:xfrm>
            <a:off x="7344533" y="3329608"/>
            <a:ext cx="2124075" cy="516024"/>
          </a:xfrm>
          <a:prstGeom prst="rect">
            <a:avLst/>
          </a:prstGeom>
          <a:solidFill>
            <a:srgbClr val="ED7D31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CDA6F25-7C4B-C3FE-99F2-B4CB87F4652D}"/>
              </a:ext>
            </a:extLst>
          </p:cNvPr>
          <p:cNvSpPr/>
          <p:nvPr/>
        </p:nvSpPr>
        <p:spPr>
          <a:xfrm>
            <a:off x="5204174" y="5091356"/>
            <a:ext cx="2124075" cy="516024"/>
          </a:xfrm>
          <a:prstGeom prst="rect">
            <a:avLst/>
          </a:prstGeom>
          <a:solidFill>
            <a:srgbClr val="70AD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137B86A-271B-196D-2A6E-AF7762EAED61}"/>
              </a:ext>
            </a:extLst>
          </p:cNvPr>
          <p:cNvSpPr/>
          <p:nvPr/>
        </p:nvSpPr>
        <p:spPr>
          <a:xfrm>
            <a:off x="5204174" y="3329608"/>
            <a:ext cx="2124075" cy="516024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AA5FBBB-1C51-ED64-FE7B-D7B4B6C465A8}"/>
              </a:ext>
            </a:extLst>
          </p:cNvPr>
          <p:cNvSpPr/>
          <p:nvPr/>
        </p:nvSpPr>
        <p:spPr>
          <a:xfrm>
            <a:off x="3063811" y="4507802"/>
            <a:ext cx="2124075" cy="516024"/>
          </a:xfrm>
          <a:prstGeom prst="rect">
            <a:avLst/>
          </a:prstGeom>
          <a:solidFill>
            <a:srgbClr val="70AD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C030BB6-70BF-DF4C-74D2-35073D8F1C19}"/>
              </a:ext>
            </a:extLst>
          </p:cNvPr>
          <p:cNvSpPr/>
          <p:nvPr/>
        </p:nvSpPr>
        <p:spPr>
          <a:xfrm>
            <a:off x="3063812" y="3924248"/>
            <a:ext cx="2124075" cy="516024"/>
          </a:xfrm>
          <a:prstGeom prst="rect">
            <a:avLst/>
          </a:prstGeom>
          <a:solidFill>
            <a:srgbClr val="70AD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34E0FD1-4385-BCE2-62CF-FA3FE762C355}"/>
              </a:ext>
            </a:extLst>
          </p:cNvPr>
          <p:cNvSpPr/>
          <p:nvPr/>
        </p:nvSpPr>
        <p:spPr>
          <a:xfrm>
            <a:off x="3063811" y="5091356"/>
            <a:ext cx="2124075" cy="516024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C517C33-BDDE-D332-5B3C-C845B78B8A1B}"/>
              </a:ext>
            </a:extLst>
          </p:cNvPr>
          <p:cNvSpPr/>
          <p:nvPr/>
        </p:nvSpPr>
        <p:spPr>
          <a:xfrm>
            <a:off x="3063815" y="3331679"/>
            <a:ext cx="2124075" cy="516024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D099FB1-5B75-C5C2-EE07-4BBFF85B5B28}"/>
              </a:ext>
            </a:extLst>
          </p:cNvPr>
          <p:cNvSpPr/>
          <p:nvPr/>
        </p:nvSpPr>
        <p:spPr>
          <a:xfrm>
            <a:off x="3063816" y="2164571"/>
            <a:ext cx="2124075" cy="516024"/>
          </a:xfrm>
          <a:prstGeom prst="rect">
            <a:avLst/>
          </a:prstGeom>
          <a:solidFill>
            <a:srgbClr val="70AD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798865A-53B0-994C-60A1-A2E8E05AC129}"/>
              </a:ext>
            </a:extLst>
          </p:cNvPr>
          <p:cNvSpPr/>
          <p:nvPr/>
        </p:nvSpPr>
        <p:spPr>
          <a:xfrm>
            <a:off x="3063815" y="2748125"/>
            <a:ext cx="2124075" cy="516024"/>
          </a:xfrm>
          <a:prstGeom prst="rect">
            <a:avLst/>
          </a:prstGeom>
          <a:solidFill>
            <a:srgbClr val="70AD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1759754-75F7-B390-5BE8-B7B5EF916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686050" cy="516024"/>
          </a:xfrm>
        </p:spPr>
        <p:txBody>
          <a:bodyPr>
            <a:normAutofit fontScale="90000"/>
          </a:bodyPr>
          <a:lstStyle/>
          <a:p>
            <a:r>
              <a:rPr lang="zh-CN" altLang="en-US" sz="2800" b="1" dirty="0">
                <a:latin typeface="104-上首鸿志手写体" panose="02010609000101010101" pitchFamily="49" charset="-122"/>
                <a:ea typeface="104-上首鸿志手写体" panose="02010609000101010101" pitchFamily="49" charset="-122"/>
              </a:rPr>
              <a:t>专业选择过程演示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CC9E477C-9B04-98E3-8014-7C12BD37DFF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39748" y="1530218"/>
          <a:ext cx="8528860" cy="4114803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132215">
                  <a:extLst>
                    <a:ext uri="{9D8B030D-6E8A-4147-A177-3AD203B41FA5}">
                      <a16:colId xmlns:a16="http://schemas.microsoft.com/office/drawing/2014/main" val="2014340124"/>
                    </a:ext>
                  </a:extLst>
                </a:gridCol>
                <a:gridCol w="2135449">
                  <a:extLst>
                    <a:ext uri="{9D8B030D-6E8A-4147-A177-3AD203B41FA5}">
                      <a16:colId xmlns:a16="http://schemas.microsoft.com/office/drawing/2014/main" val="3544760502"/>
                    </a:ext>
                  </a:extLst>
                </a:gridCol>
                <a:gridCol w="2128981">
                  <a:extLst>
                    <a:ext uri="{9D8B030D-6E8A-4147-A177-3AD203B41FA5}">
                      <a16:colId xmlns:a16="http://schemas.microsoft.com/office/drawing/2014/main" val="2032618105"/>
                    </a:ext>
                  </a:extLst>
                </a:gridCol>
                <a:gridCol w="2132215">
                  <a:extLst>
                    <a:ext uri="{9D8B030D-6E8A-4147-A177-3AD203B41FA5}">
                      <a16:colId xmlns:a16="http://schemas.microsoft.com/office/drawing/2014/main" val="1976781029"/>
                    </a:ext>
                  </a:extLst>
                </a:gridCol>
              </a:tblGrid>
              <a:tr h="587829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人按成绩排序👇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第一志愿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第二志愿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第三志愿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632965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r>
                        <a:rPr lang="zh-CN" altLang="en-US" strike="sngStrike" dirty="0">
                          <a:latin typeface="+mj-lt"/>
                        </a:rPr>
                        <a:t>李四</a:t>
                      </a:r>
                      <a:endParaRPr lang="zh-CN" altLang="en-US" strike="sngStrike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+mj-lt"/>
                        </a:rPr>
                        <a:t>计算机类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网安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仪器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470507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r>
                        <a:rPr lang="zh-CN" altLang="en-US" strike="sngStrike" dirty="0">
                          <a:latin typeface="+mj-lt"/>
                        </a:rPr>
                        <a:t>张三</a:t>
                      </a:r>
                      <a:endParaRPr lang="zh-CN" altLang="en-US" strike="sngStrike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+mj-lt"/>
                        </a:rPr>
                        <a:t>计算机类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网安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仪器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371104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王五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+mj-lt"/>
                        </a:rPr>
                        <a:t>计算机类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+mj-lt"/>
                          <a:ea typeface="悠哉字体" panose="02000600000000000000" pitchFamily="2" charset="-122"/>
                        </a:rPr>
                        <a:t>仪器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+mj-lt"/>
                          <a:ea typeface="悠哉字体" panose="02000600000000000000" pitchFamily="2" charset="-122"/>
                        </a:rPr>
                        <a:t>网安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533208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r>
                        <a:rPr lang="zh-CN" altLang="en-US" strike="sngStrike" dirty="0">
                          <a:latin typeface="+mj-lt"/>
                        </a:rPr>
                        <a:t>熊大</a:t>
                      </a:r>
                      <a:endParaRPr lang="zh-CN" altLang="en-US" strike="sngStrike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+mj-lt"/>
                        </a:rPr>
                        <a:t>仪器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计算机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网安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079878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r>
                        <a:rPr lang="zh-CN" altLang="en-US" strike="sngStrike" dirty="0">
                          <a:latin typeface="+mj-lt"/>
                        </a:rPr>
                        <a:t>熊二</a:t>
                      </a:r>
                      <a:endParaRPr lang="en-US" altLang="zh-CN" strike="sngStrike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+mj-lt"/>
                        </a:rPr>
                        <a:t>仪器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自动化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网安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563856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r>
                        <a:rPr lang="zh-CN" altLang="en-US" strike="noStrike" dirty="0">
                          <a:latin typeface="+mj-lt"/>
                        </a:rPr>
                        <a:t>光头强</a:t>
                      </a:r>
                      <a:endParaRPr lang="zh-CN" altLang="en-US" strike="noStrike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+mj-lt"/>
                          <a:ea typeface="悠哉字体" panose="02000600000000000000" pitchFamily="2" charset="-122"/>
                        </a:rPr>
                        <a:t>仪器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+mj-lt"/>
                          <a:ea typeface="悠哉字体" panose="02000600000000000000" pitchFamily="2" charset="-122"/>
                        </a:rPr>
                        <a:t>网安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计算机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852684"/>
                  </a:ext>
                </a:extLst>
              </a:tr>
            </a:tbl>
          </a:graphicData>
        </a:graphic>
      </p:graphicFrame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3029328F-FB4D-129B-5488-FE151B600448}"/>
              </a:ext>
            </a:extLst>
          </p:cNvPr>
          <p:cNvGraphicFramePr>
            <a:graphicFrameLocks noGrp="1"/>
          </p:cNvGraphicFramePr>
          <p:nvPr/>
        </p:nvGraphicFramePr>
        <p:xfrm>
          <a:off x="8490065" y="6315439"/>
          <a:ext cx="1143462" cy="3708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143462">
                  <a:extLst>
                    <a:ext uri="{9D8B030D-6E8A-4147-A177-3AD203B41FA5}">
                      <a16:colId xmlns:a16="http://schemas.microsoft.com/office/drawing/2014/main" val="247637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当前判定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406262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AEFD7BA-F3AA-02B6-AE99-A67A45E63E95}"/>
              </a:ext>
            </a:extLst>
          </p:cNvPr>
          <p:cNvGraphicFramePr>
            <a:graphicFrameLocks noGrp="1"/>
          </p:cNvGraphicFramePr>
          <p:nvPr/>
        </p:nvGraphicFramePr>
        <p:xfrm>
          <a:off x="10776989" y="6315439"/>
          <a:ext cx="1143462" cy="37084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143462">
                  <a:extLst>
                    <a:ext uri="{9D8B030D-6E8A-4147-A177-3AD203B41FA5}">
                      <a16:colId xmlns:a16="http://schemas.microsoft.com/office/drawing/2014/main" val="247637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待定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406262"/>
                  </a:ext>
                </a:extLst>
              </a:tr>
            </a:tbl>
          </a:graphicData>
        </a:graphic>
      </p:graphicFrame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58F6BFD6-839A-0D97-2DFC-6EC6DE3744B5}"/>
              </a:ext>
            </a:extLst>
          </p:cNvPr>
          <p:cNvGraphicFramePr>
            <a:graphicFrameLocks noGrp="1"/>
          </p:cNvGraphicFramePr>
          <p:nvPr/>
        </p:nvGraphicFramePr>
        <p:xfrm>
          <a:off x="9633527" y="6315439"/>
          <a:ext cx="1143462" cy="37084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143462">
                  <a:extLst>
                    <a:ext uri="{9D8B030D-6E8A-4147-A177-3AD203B41FA5}">
                      <a16:colId xmlns:a16="http://schemas.microsoft.com/office/drawing/2014/main" val="247637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被录取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406262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75BB516B-30C9-257C-B855-C79834420E7F}"/>
              </a:ext>
            </a:extLst>
          </p:cNvPr>
          <p:cNvSpPr txBox="1"/>
          <p:nvPr/>
        </p:nvSpPr>
        <p:spPr>
          <a:xfrm>
            <a:off x="7667105" y="6315439"/>
            <a:ext cx="82296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104-上首鸿志手写体" panose="02010609000101010101" pitchFamily="49" charset="-122"/>
                <a:ea typeface="104-上首鸿志手写体" panose="02010609000101010101" pitchFamily="49" charset="-122"/>
              </a:rPr>
              <a:t>图例</a:t>
            </a:r>
            <a:r>
              <a:rPr lang="en-US" altLang="zh-CN" dirty="0">
                <a:latin typeface="104-上首鸿志手写体" panose="02010609000101010101" pitchFamily="49" charset="-122"/>
                <a:ea typeface="104-上首鸿志手写体" panose="02010609000101010101" pitchFamily="49" charset="-122"/>
              </a:rPr>
              <a:t>:</a:t>
            </a:r>
            <a:endParaRPr lang="zh-CN" altLang="en-US" dirty="0">
              <a:latin typeface="104-上首鸿志手写体" panose="02010609000101010101" pitchFamily="49" charset="-122"/>
              <a:ea typeface="104-上首鸿志手写体" panose="02010609000101010101" pitchFamily="49" charset="-122"/>
            </a:endParaRPr>
          </a:p>
        </p:txBody>
      </p:sp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3D20B2D2-01A3-4BCF-EFBE-85B25C5C3A7C}"/>
              </a:ext>
            </a:extLst>
          </p:cNvPr>
          <p:cNvGraphicFramePr>
            <a:graphicFrameLocks noGrp="1"/>
          </p:cNvGraphicFramePr>
          <p:nvPr/>
        </p:nvGraphicFramePr>
        <p:xfrm>
          <a:off x="9867900" y="4390850"/>
          <a:ext cx="2052551" cy="174845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838120">
                  <a:extLst>
                    <a:ext uri="{9D8B030D-6E8A-4147-A177-3AD203B41FA5}">
                      <a16:colId xmlns:a16="http://schemas.microsoft.com/office/drawing/2014/main" val="2743804659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627445525"/>
                    </a:ext>
                  </a:extLst>
                </a:gridCol>
                <a:gridCol w="476794">
                  <a:extLst>
                    <a:ext uri="{9D8B030D-6E8A-4147-A177-3AD203B41FA5}">
                      <a16:colId xmlns:a16="http://schemas.microsoft.com/office/drawing/2014/main" val="2852815710"/>
                    </a:ext>
                  </a:extLst>
                </a:gridCol>
              </a:tblGrid>
              <a:tr h="416324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专业</a:t>
                      </a:r>
                      <a:endParaRPr lang="en-US" altLang="zh-CN" sz="1200" dirty="0"/>
                    </a:p>
                    <a:p>
                      <a:r>
                        <a:rPr lang="en-US" altLang="zh-CN" sz="1200" dirty="0"/>
                        <a:t>(</a:t>
                      </a:r>
                      <a:r>
                        <a:rPr lang="zh-CN" altLang="en-US" sz="1200" dirty="0"/>
                        <a:t>按热度</a:t>
                      </a:r>
                      <a:r>
                        <a:rPr lang="en-US" altLang="zh-CN" sz="1200" dirty="0"/>
                        <a:t>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计划数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余</a:t>
                      </a:r>
                      <a:endParaRPr lang="en-US" altLang="zh-CN" sz="1400" dirty="0"/>
                    </a:p>
                    <a:p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726868"/>
                  </a:ext>
                </a:extLst>
              </a:tr>
              <a:tr h="318658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计算机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561629"/>
                  </a:ext>
                </a:extLst>
              </a:tr>
              <a:tr h="318658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网安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116666"/>
                  </a:ext>
                </a:extLst>
              </a:tr>
              <a:tr h="318658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仪器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4525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自动化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63861"/>
                  </a:ext>
                </a:extLst>
              </a:tr>
            </a:tbl>
          </a:graphicData>
        </a:graphic>
      </p:graphicFrame>
      <p:sp>
        <p:nvSpPr>
          <p:cNvPr id="20" name="箭头: 下 19">
            <a:extLst>
              <a:ext uri="{FF2B5EF4-FFF2-40B4-BE49-F238E27FC236}">
                <a16:creationId xmlns:a16="http://schemas.microsoft.com/office/drawing/2014/main" id="{9D6A889D-42D4-A4BD-879F-15BF96A4B072}"/>
              </a:ext>
            </a:extLst>
          </p:cNvPr>
          <p:cNvSpPr/>
          <p:nvPr/>
        </p:nvSpPr>
        <p:spPr>
          <a:xfrm rot="16200000">
            <a:off x="9961142" y="3163756"/>
            <a:ext cx="323850" cy="847725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0ABD8A7-7866-9779-5193-211145E6EA05}"/>
              </a:ext>
            </a:extLst>
          </p:cNvPr>
          <p:cNvSpPr txBox="1"/>
          <p:nvPr/>
        </p:nvSpPr>
        <p:spPr>
          <a:xfrm>
            <a:off x="10546930" y="3425693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ighlight>
                  <a:srgbClr val="FFFF00"/>
                </a:highlight>
                <a:latin typeface="悠哉字体" panose="02000600000000000000" pitchFamily="2" charset="-122"/>
                <a:ea typeface="悠哉字体" panose="02000600000000000000" pitchFamily="2" charset="-122"/>
              </a:rPr>
              <a:t>自动化专业</a:t>
            </a:r>
          </a:p>
        </p:txBody>
      </p:sp>
    </p:spTree>
    <p:extLst>
      <p:ext uri="{BB962C8B-B14F-4D97-AF65-F5344CB8AC3E}">
        <p14:creationId xmlns:p14="http://schemas.microsoft.com/office/powerpoint/2010/main" val="3003434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8337E5-BA14-CB2D-F55A-5D5C03403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63" y="31750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latin typeface="霞鹜文楷" panose="02020500000000000000" pitchFamily="18" charset="-122"/>
                <a:ea typeface="霞鹜文楷" panose="02020500000000000000" pitchFamily="18" charset="-122"/>
              </a:rPr>
              <a:t>为什么王五成了倒霉蛋</a:t>
            </a:r>
            <a:r>
              <a:rPr lang="en-US" altLang="zh-CN" sz="2800" b="1" dirty="0">
                <a:latin typeface="霞鹜文楷" panose="02020500000000000000" pitchFamily="18" charset="-122"/>
                <a:ea typeface="霞鹜文楷" panose="02020500000000000000" pitchFamily="18" charset="-122"/>
              </a:rPr>
              <a:t>?</a:t>
            </a:r>
            <a:endParaRPr lang="zh-CN" altLang="en-US" sz="2800" b="1" dirty="0">
              <a:latin typeface="霞鹜文楷" panose="02020500000000000000" pitchFamily="18" charset="-122"/>
              <a:ea typeface="霞鹜文楷" panose="02020500000000000000" pitchFamily="18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A838A6-8E6E-072D-475E-F7D9C9E48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716" y="1757363"/>
            <a:ext cx="7356834" cy="435133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latin typeface="霞鹜文楷" panose="02020500000000000000" pitchFamily="18" charset="-122"/>
                <a:ea typeface="霞鹜文楷" panose="02020500000000000000" pitchFamily="18" charset="-122"/>
              </a:rPr>
              <a:t>他成绩不低</a:t>
            </a:r>
            <a:r>
              <a:rPr lang="en-US" altLang="zh-CN" sz="2400" dirty="0">
                <a:latin typeface="霞鹜文楷" panose="02020500000000000000" pitchFamily="18" charset="-122"/>
                <a:ea typeface="霞鹜文楷" panose="02020500000000000000" pitchFamily="18" charset="-122"/>
              </a:rPr>
              <a:t>(</a:t>
            </a:r>
            <a:r>
              <a:rPr lang="zh-CN" altLang="en-US" sz="2400" dirty="0">
                <a:latin typeface="霞鹜文楷" panose="02020500000000000000" pitchFamily="18" charset="-122"/>
                <a:ea typeface="霞鹜文楷" panose="02020500000000000000" pitchFamily="18" charset="-122"/>
              </a:rPr>
              <a:t>中游</a:t>
            </a:r>
            <a:r>
              <a:rPr lang="en-US" altLang="zh-CN" sz="2400" dirty="0">
                <a:latin typeface="霞鹜文楷" panose="02020500000000000000" pitchFamily="18" charset="-122"/>
                <a:ea typeface="霞鹜文楷" panose="02020500000000000000" pitchFamily="18" charset="-122"/>
              </a:rPr>
              <a:t>), </a:t>
            </a:r>
            <a:r>
              <a:rPr lang="zh-CN" altLang="en-US" sz="2400" dirty="0">
                <a:latin typeface="霞鹜文楷" panose="02020500000000000000" pitchFamily="18" charset="-122"/>
                <a:ea typeface="霞鹜文楷" panose="02020500000000000000" pitchFamily="18" charset="-122"/>
              </a:rPr>
              <a:t>但每轮志愿都没有中</a:t>
            </a:r>
          </a:p>
        </p:txBody>
      </p:sp>
    </p:spTree>
    <p:extLst>
      <p:ext uri="{BB962C8B-B14F-4D97-AF65-F5344CB8AC3E}">
        <p14:creationId xmlns:p14="http://schemas.microsoft.com/office/powerpoint/2010/main" val="3232264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8337E5-BA14-CB2D-F55A-5D5C03403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63" y="31750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latin typeface="霞鹜文楷" panose="02020500000000000000" pitchFamily="18" charset="-122"/>
                <a:ea typeface="霞鹜文楷" panose="02020500000000000000" pitchFamily="18" charset="-122"/>
              </a:rPr>
              <a:t>总之一句话</a:t>
            </a:r>
            <a:r>
              <a:rPr lang="en-US" altLang="zh-CN" sz="2800" b="1" dirty="0">
                <a:latin typeface="霞鹜文楷" panose="02020500000000000000" pitchFamily="18" charset="-122"/>
                <a:ea typeface="霞鹜文楷" panose="02020500000000000000" pitchFamily="18" charset="-122"/>
              </a:rPr>
              <a:t>:</a:t>
            </a:r>
            <a:endParaRPr lang="zh-CN" altLang="en-US" sz="2800" b="1" dirty="0">
              <a:latin typeface="霞鹜文楷" panose="02020500000000000000" pitchFamily="18" charset="-122"/>
              <a:ea typeface="霞鹜文楷" panose="02020500000000000000" pitchFamily="18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A838A6-8E6E-072D-475E-F7D9C9E48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716" y="1757363"/>
            <a:ext cx="735683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>
                <a:latin typeface="霞鹜文楷" panose="02020500000000000000" pitchFamily="18" charset="-122"/>
                <a:ea typeface="霞鹜文楷" panose="02020500000000000000" pitchFamily="18" charset="-122"/>
              </a:rPr>
              <a:t>成绩才是硬道理</a:t>
            </a:r>
            <a:r>
              <a:rPr lang="en-US" altLang="zh-CN" sz="2400" dirty="0">
                <a:latin typeface="霞鹜文楷" panose="02020500000000000000" pitchFamily="18" charset="-122"/>
                <a:ea typeface="霞鹜文楷" panose="02020500000000000000" pitchFamily="18" charset="-122"/>
              </a:rPr>
              <a:t>!</a:t>
            </a:r>
            <a:endParaRPr lang="zh-CN" altLang="en-US" sz="2400" dirty="0">
              <a:latin typeface="霞鹜文楷" panose="02020500000000000000" pitchFamily="18" charset="-122"/>
              <a:ea typeface="霞鹜文楷" panose="020205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3533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8337E5-BA14-CB2D-F55A-5D5C03403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375" y="2560637"/>
            <a:ext cx="1000125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2800" b="1" dirty="0">
                <a:latin typeface="霞鹜文楷" panose="02020500000000000000" pitchFamily="18" charset="-122"/>
                <a:ea typeface="霞鹜文楷" panose="02020500000000000000" pitchFamily="18" charset="-122"/>
              </a:rPr>
              <a:t>选择时</a:t>
            </a:r>
            <a:r>
              <a:rPr lang="zh-CN" altLang="en-US" sz="2800" b="1" dirty="0">
                <a:highlight>
                  <a:srgbClr val="FFFF00"/>
                </a:highlight>
                <a:latin typeface="霞鹜文楷" panose="02020500000000000000" pitchFamily="18" charset="-122"/>
                <a:ea typeface="霞鹜文楷" panose="02020500000000000000" pitchFamily="18" charset="-122"/>
              </a:rPr>
              <a:t>未知</a:t>
            </a:r>
            <a:r>
              <a:rPr lang="zh-CN" altLang="en-US" sz="2800" b="1" dirty="0">
                <a:latin typeface="霞鹜文楷" panose="02020500000000000000" pitchFamily="18" charset="-122"/>
                <a:ea typeface="霞鹜文楷" panose="02020500000000000000" pitchFamily="18" charset="-122"/>
              </a:rPr>
              <a:t>信息</a:t>
            </a:r>
            <a:r>
              <a:rPr lang="en-US" altLang="zh-CN" sz="2800" b="1" dirty="0">
                <a:latin typeface="霞鹜文楷" panose="02020500000000000000" pitchFamily="18" charset="-122"/>
                <a:ea typeface="霞鹜文楷" panose="02020500000000000000" pitchFamily="18" charset="-122"/>
              </a:rPr>
              <a:t>(</a:t>
            </a:r>
            <a:r>
              <a:rPr lang="zh-CN" altLang="en-US" sz="2800" b="1" dirty="0">
                <a:latin typeface="霞鹜文楷" panose="02020500000000000000" pitchFamily="18" charset="-122"/>
                <a:ea typeface="霞鹜文楷" panose="02020500000000000000" pitchFamily="18" charset="-122"/>
              </a:rPr>
              <a:t>博弈</a:t>
            </a:r>
            <a:r>
              <a:rPr lang="en-US" altLang="zh-CN" sz="2800" b="1" dirty="0">
                <a:latin typeface="霞鹜文楷" panose="02020500000000000000" pitchFamily="18" charset="-122"/>
                <a:ea typeface="霞鹜文楷" panose="02020500000000000000" pitchFamily="18" charset="-122"/>
              </a:rPr>
              <a:t>)  ----  </a:t>
            </a:r>
            <a:r>
              <a:rPr lang="zh-CN" altLang="en-US" sz="2800" b="1" dirty="0">
                <a:latin typeface="霞鹜文楷" panose="02020500000000000000" pitchFamily="18" charset="-122"/>
                <a:ea typeface="霞鹜文楷" panose="02020500000000000000" pitchFamily="18" charset="-122"/>
              </a:rPr>
              <a:t>各专业今年之热度</a:t>
            </a:r>
          </a:p>
        </p:txBody>
      </p:sp>
    </p:spTree>
    <p:extLst>
      <p:ext uri="{BB962C8B-B14F-4D97-AF65-F5344CB8AC3E}">
        <p14:creationId xmlns:p14="http://schemas.microsoft.com/office/powerpoint/2010/main" val="3786364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8337E5-BA14-CB2D-F55A-5D5C03403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563" y="57467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latin typeface="霞鹜文楷" panose="02020500000000000000" pitchFamily="18" charset="-122"/>
                <a:ea typeface="霞鹜文楷" panose="02020500000000000000" pitchFamily="18" charset="-122"/>
              </a:rPr>
              <a:t>选择专业机制介绍</a:t>
            </a:r>
            <a:r>
              <a:rPr lang="en-US" altLang="zh-CN" sz="2800" b="1" dirty="0">
                <a:latin typeface="霞鹜文楷" panose="02020500000000000000" pitchFamily="18" charset="-122"/>
                <a:ea typeface="霞鹜文楷" panose="02020500000000000000" pitchFamily="18" charset="-122"/>
              </a:rPr>
              <a:t>:</a:t>
            </a:r>
            <a:endParaRPr lang="zh-CN" altLang="en-US" sz="2800" b="1" dirty="0">
              <a:latin typeface="霞鹜文楷" panose="02020500000000000000" pitchFamily="18" charset="-122"/>
              <a:ea typeface="霞鹜文楷" panose="02020500000000000000" pitchFamily="18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A838A6-8E6E-072D-475E-F7D9C9E48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63" y="1931987"/>
            <a:ext cx="759495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>
                <a:highlight>
                  <a:srgbClr val="FFFF00"/>
                </a:highlight>
                <a:latin typeface="霞鹜文楷" panose="02020500000000000000" pitchFamily="18" charset="-122"/>
                <a:ea typeface="霞鹜文楷" panose="02020500000000000000" pitchFamily="18" charset="-122"/>
              </a:rPr>
              <a:t>总原则</a:t>
            </a:r>
            <a:r>
              <a:rPr lang="en-US" altLang="zh-CN" sz="2400" dirty="0">
                <a:highlight>
                  <a:srgbClr val="FFFF00"/>
                </a:highlight>
                <a:latin typeface="霞鹜文楷" panose="02020500000000000000" pitchFamily="18" charset="-122"/>
                <a:ea typeface="霞鹜文楷" panose="02020500000000000000" pitchFamily="18" charset="-122"/>
              </a:rPr>
              <a:t>: </a:t>
            </a:r>
            <a:r>
              <a:rPr lang="zh-CN" altLang="en-US" sz="2400" dirty="0">
                <a:highlight>
                  <a:srgbClr val="FFFF00"/>
                </a:highlight>
                <a:latin typeface="霞鹜文楷" panose="02020500000000000000" pitchFamily="18" charset="-122"/>
                <a:ea typeface="霞鹜文楷" panose="02020500000000000000" pitchFamily="18" charset="-122"/>
              </a:rPr>
              <a:t>志愿优先</a:t>
            </a:r>
            <a:r>
              <a:rPr lang="en-US" altLang="zh-CN" sz="2400" dirty="0">
                <a:highlight>
                  <a:srgbClr val="FFFF00"/>
                </a:highlight>
                <a:latin typeface="霞鹜文楷" panose="02020500000000000000" pitchFamily="18" charset="-122"/>
                <a:ea typeface="霞鹜文楷" panose="02020500000000000000" pitchFamily="18" charset="-122"/>
              </a:rPr>
              <a:t>, </a:t>
            </a:r>
            <a:r>
              <a:rPr lang="zh-CN" altLang="en-US" sz="2400" dirty="0">
                <a:highlight>
                  <a:srgbClr val="FFFF00"/>
                </a:highlight>
                <a:latin typeface="霞鹜文楷" panose="02020500000000000000" pitchFamily="18" charset="-122"/>
                <a:ea typeface="霞鹜文楷" panose="02020500000000000000" pitchFamily="18" charset="-122"/>
              </a:rPr>
              <a:t>成绩排序</a:t>
            </a:r>
            <a:endParaRPr lang="en-US" altLang="zh-CN" sz="2400" dirty="0">
              <a:highlight>
                <a:srgbClr val="FFFF00"/>
              </a:highlight>
              <a:latin typeface="霞鹜文楷" panose="02020500000000000000" pitchFamily="18" charset="-122"/>
              <a:ea typeface="霞鹜文楷" panose="02020500000000000000" pitchFamily="18" charset="-122"/>
            </a:endParaRPr>
          </a:p>
          <a:p>
            <a:pPr marL="0" indent="0">
              <a:buNone/>
            </a:pPr>
            <a:r>
              <a:rPr lang="zh-CN" altLang="en-US" sz="2000" dirty="0">
                <a:latin typeface="霞鹜文楷" panose="02020500000000000000" pitchFamily="18" charset="-122"/>
                <a:ea typeface="霞鹜文楷" panose="02020500000000000000" pitchFamily="18" charset="-122"/>
              </a:rPr>
              <a:t>学生填报志愿</a:t>
            </a:r>
            <a:r>
              <a:rPr lang="en-US" altLang="zh-CN" sz="2000" dirty="0">
                <a:latin typeface="霞鹜文楷" panose="02020500000000000000" pitchFamily="18" charset="-122"/>
                <a:ea typeface="霞鹜文楷" panose="02020500000000000000" pitchFamily="18" charset="-122"/>
              </a:rPr>
              <a:t>, </a:t>
            </a:r>
            <a:r>
              <a:rPr lang="zh-CN" altLang="en-US" sz="2000" dirty="0">
                <a:latin typeface="霞鹜文楷" panose="02020500000000000000" pitchFamily="18" charset="-122"/>
                <a:ea typeface="霞鹜文楷" panose="02020500000000000000" pitchFamily="18" charset="-122"/>
              </a:rPr>
              <a:t>系统按原则进行排序和专业筛选</a:t>
            </a:r>
            <a:r>
              <a:rPr lang="en-US" altLang="zh-CN" sz="2000" dirty="0">
                <a:latin typeface="霞鹜文楷" panose="02020500000000000000" pitchFamily="18" charset="-122"/>
                <a:ea typeface="霞鹜文楷" panose="02020500000000000000" pitchFamily="18" charset="-122"/>
              </a:rPr>
              <a:t>. </a:t>
            </a:r>
          </a:p>
          <a:p>
            <a:pPr marL="0" indent="0">
              <a:buNone/>
            </a:pPr>
            <a:r>
              <a:rPr lang="zh-CN" altLang="en-US" sz="2000" dirty="0">
                <a:latin typeface="霞鹜文楷" panose="02020500000000000000" pitchFamily="18" charset="-122"/>
                <a:ea typeface="霞鹜文楷" panose="02020500000000000000" pitchFamily="18" charset="-122"/>
              </a:rPr>
              <a:t>从第一轮只筛选第一志愿</a:t>
            </a:r>
            <a:r>
              <a:rPr lang="en-US" altLang="zh-CN" sz="2000" dirty="0">
                <a:latin typeface="霞鹜文楷" panose="02020500000000000000" pitchFamily="18" charset="-122"/>
                <a:ea typeface="霞鹜文楷" panose="02020500000000000000" pitchFamily="18" charset="-122"/>
              </a:rPr>
              <a:t>. </a:t>
            </a:r>
            <a:r>
              <a:rPr lang="zh-CN" altLang="en-US" sz="2000" dirty="0">
                <a:latin typeface="霞鹜文楷" panose="02020500000000000000" pitchFamily="18" charset="-122"/>
                <a:ea typeface="霞鹜文楷" panose="02020500000000000000" pitchFamily="18" charset="-122"/>
              </a:rPr>
              <a:t>判断张三第一志愿时</a:t>
            </a:r>
            <a:r>
              <a:rPr lang="en-US" altLang="zh-CN" sz="2000" dirty="0">
                <a:latin typeface="霞鹜文楷" panose="02020500000000000000" pitchFamily="18" charset="-122"/>
                <a:ea typeface="霞鹜文楷" panose="02020500000000000000" pitchFamily="18" charset="-122"/>
              </a:rPr>
              <a:t>,</a:t>
            </a:r>
            <a:r>
              <a:rPr lang="zh-CN" altLang="en-US" sz="2000" dirty="0">
                <a:latin typeface="霞鹜文楷" panose="02020500000000000000" pitchFamily="18" charset="-122"/>
                <a:ea typeface="霞鹜文楷" panose="02020500000000000000" pitchFamily="18" charset="-122"/>
              </a:rPr>
              <a:t>系统查询张三对应第一志愿人数是否满员</a:t>
            </a:r>
            <a:r>
              <a:rPr lang="en-US" altLang="zh-CN" sz="2000" dirty="0">
                <a:latin typeface="霞鹜文楷" panose="02020500000000000000" pitchFamily="18" charset="-122"/>
                <a:ea typeface="霞鹜文楷" panose="02020500000000000000" pitchFamily="18" charset="-122"/>
              </a:rPr>
              <a:t>, </a:t>
            </a:r>
            <a:r>
              <a:rPr lang="zh-CN" altLang="en-US" sz="2000" dirty="0">
                <a:latin typeface="霞鹜文楷" panose="02020500000000000000" pitchFamily="18" charset="-122"/>
                <a:ea typeface="霞鹜文楷" panose="02020500000000000000" pitchFamily="18" charset="-122"/>
              </a:rPr>
              <a:t>若不满员</a:t>
            </a:r>
            <a:r>
              <a:rPr lang="en-US" altLang="zh-CN" sz="2000" dirty="0">
                <a:latin typeface="霞鹜文楷" panose="02020500000000000000" pitchFamily="18" charset="-122"/>
                <a:ea typeface="霞鹜文楷" panose="02020500000000000000" pitchFamily="18" charset="-122"/>
              </a:rPr>
              <a:t>, </a:t>
            </a:r>
            <a:r>
              <a:rPr lang="zh-CN" altLang="en-US" sz="2000" dirty="0">
                <a:latin typeface="霞鹜文楷" panose="02020500000000000000" pitchFamily="18" charset="-122"/>
                <a:ea typeface="霞鹜文楷" panose="02020500000000000000" pitchFamily="18" charset="-122"/>
              </a:rPr>
              <a:t>则志愿选择成功</a:t>
            </a:r>
            <a:r>
              <a:rPr lang="en-US" altLang="zh-CN" sz="2000" dirty="0">
                <a:latin typeface="霞鹜文楷" panose="02020500000000000000" pitchFamily="18" charset="-122"/>
                <a:ea typeface="霞鹜文楷" panose="02020500000000000000" pitchFamily="18" charset="-122"/>
              </a:rPr>
              <a:t>; </a:t>
            </a:r>
            <a:r>
              <a:rPr lang="zh-CN" altLang="en-US" sz="2000" dirty="0">
                <a:latin typeface="霞鹜文楷" panose="02020500000000000000" pitchFamily="18" charset="-122"/>
                <a:ea typeface="霞鹜文楷" panose="02020500000000000000" pitchFamily="18" charset="-122"/>
              </a:rPr>
              <a:t>若满员</a:t>
            </a:r>
            <a:r>
              <a:rPr lang="en-US" altLang="zh-CN" sz="2000" dirty="0">
                <a:latin typeface="霞鹜文楷" panose="02020500000000000000" pitchFamily="18" charset="-122"/>
                <a:ea typeface="霞鹜文楷" panose="02020500000000000000" pitchFamily="18" charset="-122"/>
              </a:rPr>
              <a:t>, </a:t>
            </a:r>
            <a:r>
              <a:rPr lang="zh-CN" altLang="en-US" sz="2000" dirty="0">
                <a:latin typeface="霞鹜文楷" panose="02020500000000000000" pitchFamily="18" charset="-122"/>
                <a:ea typeface="霞鹜文楷" panose="02020500000000000000" pitchFamily="18" charset="-122"/>
              </a:rPr>
              <a:t>张三进入等待队列</a:t>
            </a:r>
            <a:r>
              <a:rPr lang="en-US" altLang="zh-CN" sz="2000" dirty="0">
                <a:latin typeface="霞鹜文楷" panose="02020500000000000000" pitchFamily="18" charset="-122"/>
                <a:ea typeface="霞鹜文楷" panose="02020500000000000000" pitchFamily="18" charset="-122"/>
              </a:rPr>
              <a:t>, </a:t>
            </a:r>
            <a:r>
              <a:rPr lang="zh-CN" altLang="en-US" sz="2000" dirty="0">
                <a:latin typeface="霞鹜文楷" panose="02020500000000000000" pitchFamily="18" charset="-122"/>
                <a:ea typeface="霞鹜文楷" panose="02020500000000000000" pitchFamily="18" charset="-122"/>
              </a:rPr>
              <a:t>参加下一轮筛选</a:t>
            </a:r>
            <a:r>
              <a:rPr lang="en-US" altLang="zh-CN" sz="2000" dirty="0">
                <a:latin typeface="霞鹜文楷" panose="02020500000000000000" pitchFamily="18" charset="-122"/>
                <a:ea typeface="霞鹜文楷" panose="02020500000000000000" pitchFamily="18" charset="-122"/>
              </a:rPr>
              <a:t>.</a:t>
            </a:r>
          </a:p>
          <a:p>
            <a:pPr marL="0" indent="0">
              <a:buNone/>
            </a:pPr>
            <a:r>
              <a:rPr lang="en-US" altLang="zh-CN" sz="2000" dirty="0">
                <a:latin typeface="霞鹜文楷" panose="02020500000000000000" pitchFamily="18" charset="-122"/>
                <a:ea typeface="霞鹜文楷" panose="02020500000000000000" pitchFamily="18" charset="-122"/>
              </a:rPr>
              <a:t> </a:t>
            </a:r>
            <a:r>
              <a:rPr lang="zh-CN" altLang="en-US" sz="2000" dirty="0">
                <a:latin typeface="霞鹜文楷" panose="02020500000000000000" pitchFamily="18" charset="-122"/>
                <a:ea typeface="霞鹜文楷" panose="02020500000000000000" pitchFamily="18" charset="-122"/>
              </a:rPr>
              <a:t>以后每轮只筛选对应层级志愿</a:t>
            </a:r>
            <a:r>
              <a:rPr lang="en-US" altLang="zh-CN" sz="2000" dirty="0">
                <a:latin typeface="霞鹜文楷" panose="02020500000000000000" pitchFamily="18" charset="-122"/>
                <a:ea typeface="霞鹜文楷" panose="02020500000000000000" pitchFamily="18" charset="-122"/>
              </a:rPr>
              <a:t>.</a:t>
            </a:r>
            <a:endParaRPr lang="zh-CN" altLang="en-US" sz="2000" dirty="0">
              <a:latin typeface="霞鹜文楷" panose="02020500000000000000" pitchFamily="18" charset="-122"/>
              <a:ea typeface="霞鹜文楷" panose="020205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9125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CD099FB1-5B75-C5C2-EE07-4BBFF85B5B28}"/>
              </a:ext>
            </a:extLst>
          </p:cNvPr>
          <p:cNvSpPr/>
          <p:nvPr/>
        </p:nvSpPr>
        <p:spPr>
          <a:xfrm>
            <a:off x="3222999" y="2112961"/>
            <a:ext cx="2124075" cy="516024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1759754-75F7-B390-5BE8-B7B5EF916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6" y="365126"/>
            <a:ext cx="2719128" cy="516024"/>
          </a:xfrm>
        </p:spPr>
        <p:txBody>
          <a:bodyPr>
            <a:normAutofit fontScale="90000"/>
          </a:bodyPr>
          <a:lstStyle/>
          <a:p>
            <a:r>
              <a:rPr lang="zh-CN" altLang="en-US" sz="2800" b="1" dirty="0">
                <a:latin typeface="104-上首鸿志手写体" panose="02010609000101010101" pitchFamily="49" charset="-122"/>
                <a:ea typeface="104-上首鸿志手写体" panose="02010609000101010101" pitchFamily="49" charset="-122"/>
              </a:rPr>
              <a:t>专业选择过程演示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CC9E477C-9B04-98E3-8014-7C12BD37DF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9513107"/>
              </p:ext>
            </p:extLst>
          </p:nvPr>
        </p:nvGraphicFramePr>
        <p:xfrm>
          <a:off x="1101433" y="1509714"/>
          <a:ext cx="8528860" cy="4114803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132215">
                  <a:extLst>
                    <a:ext uri="{9D8B030D-6E8A-4147-A177-3AD203B41FA5}">
                      <a16:colId xmlns:a16="http://schemas.microsoft.com/office/drawing/2014/main" val="2014340124"/>
                    </a:ext>
                  </a:extLst>
                </a:gridCol>
                <a:gridCol w="2132215">
                  <a:extLst>
                    <a:ext uri="{9D8B030D-6E8A-4147-A177-3AD203B41FA5}">
                      <a16:colId xmlns:a16="http://schemas.microsoft.com/office/drawing/2014/main" val="3544760502"/>
                    </a:ext>
                  </a:extLst>
                </a:gridCol>
                <a:gridCol w="2132215">
                  <a:extLst>
                    <a:ext uri="{9D8B030D-6E8A-4147-A177-3AD203B41FA5}">
                      <a16:colId xmlns:a16="http://schemas.microsoft.com/office/drawing/2014/main" val="2032618105"/>
                    </a:ext>
                  </a:extLst>
                </a:gridCol>
                <a:gridCol w="2132215">
                  <a:extLst>
                    <a:ext uri="{9D8B030D-6E8A-4147-A177-3AD203B41FA5}">
                      <a16:colId xmlns:a16="http://schemas.microsoft.com/office/drawing/2014/main" val="1976781029"/>
                    </a:ext>
                  </a:extLst>
                </a:gridCol>
              </a:tblGrid>
              <a:tr h="587829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人按成绩排序👇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第一志愿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第二志愿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第三志愿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632965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李四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+mj-lt"/>
                        </a:rPr>
                        <a:t>计算机类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网安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仪器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470507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张三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计算机类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网安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仪器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371104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王五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计算机类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  <a:ea typeface="悠哉字体" panose="02000600000000000000" pitchFamily="2" charset="-122"/>
                        </a:rPr>
                        <a:t>仪器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  <a:ea typeface="悠哉字体" panose="02000600000000000000" pitchFamily="2" charset="-122"/>
                        </a:rPr>
                        <a:t>网安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533208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熊大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仪器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计算机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网安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079878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熊二</a:t>
                      </a:r>
                      <a:endParaRPr lang="en-US" altLang="zh-CN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仪器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自动化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网安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563856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光头强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  <a:ea typeface="悠哉字体" panose="02000600000000000000" pitchFamily="2" charset="-122"/>
                        </a:rPr>
                        <a:t>仪器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  <a:ea typeface="悠哉字体" panose="02000600000000000000" pitchFamily="2" charset="-122"/>
                        </a:rPr>
                        <a:t>网安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计算机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852684"/>
                  </a:ext>
                </a:extLst>
              </a:tr>
            </a:tbl>
          </a:graphicData>
        </a:graphic>
      </p:graphicFrame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3029328F-FB4D-129B-5488-FE151B6004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23227"/>
              </p:ext>
            </p:extLst>
          </p:nvPr>
        </p:nvGraphicFramePr>
        <p:xfrm>
          <a:off x="8490065" y="6315439"/>
          <a:ext cx="1143462" cy="3708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143462">
                  <a:extLst>
                    <a:ext uri="{9D8B030D-6E8A-4147-A177-3AD203B41FA5}">
                      <a16:colId xmlns:a16="http://schemas.microsoft.com/office/drawing/2014/main" val="247637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当前判定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406262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AEFD7BA-F3AA-02B6-AE99-A67A45E63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303141"/>
              </p:ext>
            </p:extLst>
          </p:nvPr>
        </p:nvGraphicFramePr>
        <p:xfrm>
          <a:off x="10776989" y="6315439"/>
          <a:ext cx="1143462" cy="37084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143462">
                  <a:extLst>
                    <a:ext uri="{9D8B030D-6E8A-4147-A177-3AD203B41FA5}">
                      <a16:colId xmlns:a16="http://schemas.microsoft.com/office/drawing/2014/main" val="247637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待定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406262"/>
                  </a:ext>
                </a:extLst>
              </a:tr>
            </a:tbl>
          </a:graphicData>
        </a:graphic>
      </p:graphicFrame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58F6BFD6-839A-0D97-2DFC-6EC6DE3744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984274"/>
              </p:ext>
            </p:extLst>
          </p:nvPr>
        </p:nvGraphicFramePr>
        <p:xfrm>
          <a:off x="9633527" y="6315439"/>
          <a:ext cx="1143462" cy="37084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143462">
                  <a:extLst>
                    <a:ext uri="{9D8B030D-6E8A-4147-A177-3AD203B41FA5}">
                      <a16:colId xmlns:a16="http://schemas.microsoft.com/office/drawing/2014/main" val="247637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被录取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406262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75BB516B-30C9-257C-B855-C79834420E7F}"/>
              </a:ext>
            </a:extLst>
          </p:cNvPr>
          <p:cNvSpPr txBox="1"/>
          <p:nvPr/>
        </p:nvSpPr>
        <p:spPr>
          <a:xfrm>
            <a:off x="7667105" y="6315439"/>
            <a:ext cx="82296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104-上首鸿志手写体" panose="02010609000101010101" pitchFamily="49" charset="-122"/>
                <a:ea typeface="104-上首鸿志手写体" panose="02010609000101010101" pitchFamily="49" charset="-122"/>
              </a:rPr>
              <a:t>图例</a:t>
            </a:r>
            <a:r>
              <a:rPr lang="en-US" altLang="zh-CN" dirty="0">
                <a:latin typeface="104-上首鸿志手写体" panose="02010609000101010101" pitchFamily="49" charset="-122"/>
                <a:ea typeface="104-上首鸿志手写体" panose="02010609000101010101" pitchFamily="49" charset="-122"/>
              </a:rPr>
              <a:t>:</a:t>
            </a:r>
            <a:endParaRPr lang="zh-CN" altLang="en-US" dirty="0">
              <a:latin typeface="104-上首鸿志手写体" panose="02010609000101010101" pitchFamily="49" charset="-122"/>
              <a:ea typeface="104-上首鸿志手写体" panose="02010609000101010101" pitchFamily="49" charset="-122"/>
            </a:endParaRPr>
          </a:p>
        </p:txBody>
      </p:sp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3D20B2D2-01A3-4BCF-EFBE-85B25C5C3A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314221"/>
              </p:ext>
            </p:extLst>
          </p:nvPr>
        </p:nvGraphicFramePr>
        <p:xfrm>
          <a:off x="10343341" y="4409900"/>
          <a:ext cx="1577110" cy="168749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788555">
                  <a:extLst>
                    <a:ext uri="{9D8B030D-6E8A-4147-A177-3AD203B41FA5}">
                      <a16:colId xmlns:a16="http://schemas.microsoft.com/office/drawing/2014/main" val="2743804659"/>
                    </a:ext>
                  </a:extLst>
                </a:gridCol>
                <a:gridCol w="788555">
                  <a:extLst>
                    <a:ext uri="{9D8B030D-6E8A-4147-A177-3AD203B41FA5}">
                      <a16:colId xmlns:a16="http://schemas.microsoft.com/office/drawing/2014/main" val="627445525"/>
                    </a:ext>
                  </a:extLst>
                </a:gridCol>
              </a:tblGrid>
              <a:tr h="416324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专业</a:t>
                      </a:r>
                      <a:endParaRPr lang="en-US" altLang="zh-CN" sz="1200" dirty="0"/>
                    </a:p>
                    <a:p>
                      <a:r>
                        <a:rPr lang="en-US" altLang="zh-CN" sz="1200" dirty="0"/>
                        <a:t>(</a:t>
                      </a:r>
                      <a:r>
                        <a:rPr lang="zh-CN" altLang="en-US" sz="1200" dirty="0"/>
                        <a:t>按热度</a:t>
                      </a:r>
                      <a:r>
                        <a:rPr lang="en-US" altLang="zh-CN" sz="1200" dirty="0"/>
                        <a:t>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计划数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726868"/>
                  </a:ext>
                </a:extLst>
              </a:tr>
              <a:tr h="318658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计算机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561629"/>
                  </a:ext>
                </a:extLst>
              </a:tr>
              <a:tr h="318658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网安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116666"/>
                  </a:ext>
                </a:extLst>
              </a:tr>
              <a:tr h="318658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仪器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4525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自动化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63861"/>
                  </a:ext>
                </a:extLst>
              </a:tr>
            </a:tbl>
          </a:graphicData>
        </a:graphic>
      </p:graphicFrame>
      <p:sp>
        <p:nvSpPr>
          <p:cNvPr id="12" name="箭头: 下 11">
            <a:extLst>
              <a:ext uri="{FF2B5EF4-FFF2-40B4-BE49-F238E27FC236}">
                <a16:creationId xmlns:a16="http://schemas.microsoft.com/office/drawing/2014/main" id="{DBEA64BC-ED6B-CB43-E4FC-EA189EDE465E}"/>
              </a:ext>
            </a:extLst>
          </p:cNvPr>
          <p:cNvSpPr/>
          <p:nvPr/>
        </p:nvSpPr>
        <p:spPr>
          <a:xfrm>
            <a:off x="3438525" y="552844"/>
            <a:ext cx="323850" cy="847725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27B0F73-EFC9-2767-2D40-4A25A1BF8D0B}"/>
              </a:ext>
            </a:extLst>
          </p:cNvPr>
          <p:cNvSpPr txBox="1"/>
          <p:nvPr/>
        </p:nvSpPr>
        <p:spPr>
          <a:xfrm>
            <a:off x="3933825" y="864151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悠哉字体" panose="02000600000000000000" pitchFamily="2" charset="-122"/>
                <a:ea typeface="悠哉字体" panose="02000600000000000000" pitchFamily="2" charset="-122"/>
              </a:rPr>
              <a:t>第一轮志愿筛选</a:t>
            </a:r>
          </a:p>
        </p:txBody>
      </p:sp>
    </p:spTree>
    <p:extLst>
      <p:ext uri="{BB962C8B-B14F-4D97-AF65-F5344CB8AC3E}">
        <p14:creationId xmlns:p14="http://schemas.microsoft.com/office/powerpoint/2010/main" val="1091652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CD099FB1-5B75-C5C2-EE07-4BBFF85B5B28}"/>
              </a:ext>
            </a:extLst>
          </p:cNvPr>
          <p:cNvSpPr/>
          <p:nvPr/>
        </p:nvSpPr>
        <p:spPr>
          <a:xfrm>
            <a:off x="3245021" y="2589478"/>
            <a:ext cx="2124075" cy="516024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069A231-1228-4617-4637-B2A98B392F53}"/>
              </a:ext>
            </a:extLst>
          </p:cNvPr>
          <p:cNvSpPr/>
          <p:nvPr/>
        </p:nvSpPr>
        <p:spPr>
          <a:xfrm>
            <a:off x="3245022" y="1980538"/>
            <a:ext cx="2124075" cy="516024"/>
          </a:xfrm>
          <a:prstGeom prst="rect">
            <a:avLst/>
          </a:prstGeom>
          <a:solidFill>
            <a:srgbClr val="70AD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1759754-75F7-B390-5BE8-B7B5EF916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461953" cy="516024"/>
          </a:xfrm>
        </p:spPr>
        <p:txBody>
          <a:bodyPr>
            <a:normAutofit/>
          </a:bodyPr>
          <a:lstStyle/>
          <a:p>
            <a:r>
              <a:rPr lang="zh-CN" altLang="en-US" sz="2400" b="1" dirty="0">
                <a:latin typeface="104-上首鸿志手写体" panose="02010609000101010101" pitchFamily="49" charset="-122"/>
                <a:ea typeface="104-上首鸿志手写体" panose="02010609000101010101" pitchFamily="49" charset="-122"/>
              </a:rPr>
              <a:t>专业选择过程演示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CC9E477C-9B04-98E3-8014-7C12BD37DF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2946435"/>
              </p:ext>
            </p:extLst>
          </p:nvPr>
        </p:nvGraphicFramePr>
        <p:xfrm>
          <a:off x="1104667" y="1371598"/>
          <a:ext cx="8528860" cy="4114803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132215">
                  <a:extLst>
                    <a:ext uri="{9D8B030D-6E8A-4147-A177-3AD203B41FA5}">
                      <a16:colId xmlns:a16="http://schemas.microsoft.com/office/drawing/2014/main" val="2014340124"/>
                    </a:ext>
                  </a:extLst>
                </a:gridCol>
                <a:gridCol w="2132215">
                  <a:extLst>
                    <a:ext uri="{9D8B030D-6E8A-4147-A177-3AD203B41FA5}">
                      <a16:colId xmlns:a16="http://schemas.microsoft.com/office/drawing/2014/main" val="3544760502"/>
                    </a:ext>
                  </a:extLst>
                </a:gridCol>
                <a:gridCol w="2132215">
                  <a:extLst>
                    <a:ext uri="{9D8B030D-6E8A-4147-A177-3AD203B41FA5}">
                      <a16:colId xmlns:a16="http://schemas.microsoft.com/office/drawing/2014/main" val="2032618105"/>
                    </a:ext>
                  </a:extLst>
                </a:gridCol>
                <a:gridCol w="2132215">
                  <a:extLst>
                    <a:ext uri="{9D8B030D-6E8A-4147-A177-3AD203B41FA5}">
                      <a16:colId xmlns:a16="http://schemas.microsoft.com/office/drawing/2014/main" val="1976781029"/>
                    </a:ext>
                  </a:extLst>
                </a:gridCol>
              </a:tblGrid>
              <a:tr h="587829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人按成绩排序👇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第一志愿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第二志愿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第三志愿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632965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r>
                        <a:rPr lang="zh-CN" altLang="en-US" strike="sngStrike" dirty="0">
                          <a:latin typeface="+mj-lt"/>
                        </a:rPr>
                        <a:t>李四</a:t>
                      </a:r>
                      <a:endParaRPr lang="zh-CN" altLang="en-US" strike="sngStrike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+mj-lt"/>
                        </a:rPr>
                        <a:t>计算机类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网安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仪器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470507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张三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+mj-lt"/>
                        </a:rPr>
                        <a:t>计算机类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网安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仪器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371104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王五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计算机类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  <a:ea typeface="悠哉字体" panose="02000600000000000000" pitchFamily="2" charset="-122"/>
                        </a:rPr>
                        <a:t>仪器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  <a:ea typeface="悠哉字体" panose="02000600000000000000" pitchFamily="2" charset="-122"/>
                        </a:rPr>
                        <a:t>网安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533208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熊大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仪器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计算机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网安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079878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熊二</a:t>
                      </a:r>
                      <a:endParaRPr lang="en-US" altLang="zh-CN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仪器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自动化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网安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563856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光头强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  <a:ea typeface="悠哉字体" panose="02000600000000000000" pitchFamily="2" charset="-122"/>
                        </a:rPr>
                        <a:t>仪器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  <a:ea typeface="悠哉字体" panose="02000600000000000000" pitchFamily="2" charset="-122"/>
                        </a:rPr>
                        <a:t>网安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计算机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852684"/>
                  </a:ext>
                </a:extLst>
              </a:tr>
            </a:tbl>
          </a:graphicData>
        </a:graphic>
      </p:graphicFrame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3029328F-FB4D-129B-5488-FE151B600448}"/>
              </a:ext>
            </a:extLst>
          </p:cNvPr>
          <p:cNvGraphicFramePr>
            <a:graphicFrameLocks noGrp="1"/>
          </p:cNvGraphicFramePr>
          <p:nvPr/>
        </p:nvGraphicFramePr>
        <p:xfrm>
          <a:off x="8490065" y="6315439"/>
          <a:ext cx="1143462" cy="3708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143462">
                  <a:extLst>
                    <a:ext uri="{9D8B030D-6E8A-4147-A177-3AD203B41FA5}">
                      <a16:colId xmlns:a16="http://schemas.microsoft.com/office/drawing/2014/main" val="247637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当前判定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406262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AEFD7BA-F3AA-02B6-AE99-A67A45E63E95}"/>
              </a:ext>
            </a:extLst>
          </p:cNvPr>
          <p:cNvGraphicFramePr>
            <a:graphicFrameLocks noGrp="1"/>
          </p:cNvGraphicFramePr>
          <p:nvPr/>
        </p:nvGraphicFramePr>
        <p:xfrm>
          <a:off x="10776989" y="6315439"/>
          <a:ext cx="1143462" cy="37084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143462">
                  <a:extLst>
                    <a:ext uri="{9D8B030D-6E8A-4147-A177-3AD203B41FA5}">
                      <a16:colId xmlns:a16="http://schemas.microsoft.com/office/drawing/2014/main" val="247637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待定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406262"/>
                  </a:ext>
                </a:extLst>
              </a:tr>
            </a:tbl>
          </a:graphicData>
        </a:graphic>
      </p:graphicFrame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58F6BFD6-839A-0D97-2DFC-6EC6DE3744B5}"/>
              </a:ext>
            </a:extLst>
          </p:cNvPr>
          <p:cNvGraphicFramePr>
            <a:graphicFrameLocks noGrp="1"/>
          </p:cNvGraphicFramePr>
          <p:nvPr/>
        </p:nvGraphicFramePr>
        <p:xfrm>
          <a:off x="9633527" y="6315439"/>
          <a:ext cx="1143462" cy="37084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143462">
                  <a:extLst>
                    <a:ext uri="{9D8B030D-6E8A-4147-A177-3AD203B41FA5}">
                      <a16:colId xmlns:a16="http://schemas.microsoft.com/office/drawing/2014/main" val="247637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被录取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406262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75BB516B-30C9-257C-B855-C79834420E7F}"/>
              </a:ext>
            </a:extLst>
          </p:cNvPr>
          <p:cNvSpPr txBox="1"/>
          <p:nvPr/>
        </p:nvSpPr>
        <p:spPr>
          <a:xfrm>
            <a:off x="7667105" y="6315439"/>
            <a:ext cx="82296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104-上首鸿志手写体" panose="02010609000101010101" pitchFamily="49" charset="-122"/>
                <a:ea typeface="104-上首鸿志手写体" panose="02010609000101010101" pitchFamily="49" charset="-122"/>
              </a:rPr>
              <a:t>图例</a:t>
            </a:r>
            <a:r>
              <a:rPr lang="en-US" altLang="zh-CN" dirty="0">
                <a:latin typeface="104-上首鸿志手写体" panose="02010609000101010101" pitchFamily="49" charset="-122"/>
                <a:ea typeface="104-上首鸿志手写体" panose="02010609000101010101" pitchFamily="49" charset="-122"/>
              </a:rPr>
              <a:t>:</a:t>
            </a:r>
            <a:endParaRPr lang="zh-CN" altLang="en-US" dirty="0">
              <a:latin typeface="104-上首鸿志手写体" panose="02010609000101010101" pitchFamily="49" charset="-122"/>
              <a:ea typeface="104-上首鸿志手写体" panose="02010609000101010101" pitchFamily="49" charset="-122"/>
            </a:endParaRPr>
          </a:p>
        </p:txBody>
      </p:sp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3D20B2D2-01A3-4BCF-EFBE-85B25C5C3A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281312"/>
              </p:ext>
            </p:extLst>
          </p:nvPr>
        </p:nvGraphicFramePr>
        <p:xfrm>
          <a:off x="10343341" y="4409900"/>
          <a:ext cx="1577110" cy="168749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788555">
                  <a:extLst>
                    <a:ext uri="{9D8B030D-6E8A-4147-A177-3AD203B41FA5}">
                      <a16:colId xmlns:a16="http://schemas.microsoft.com/office/drawing/2014/main" val="2743804659"/>
                    </a:ext>
                  </a:extLst>
                </a:gridCol>
                <a:gridCol w="788555">
                  <a:extLst>
                    <a:ext uri="{9D8B030D-6E8A-4147-A177-3AD203B41FA5}">
                      <a16:colId xmlns:a16="http://schemas.microsoft.com/office/drawing/2014/main" val="627445525"/>
                    </a:ext>
                  </a:extLst>
                </a:gridCol>
              </a:tblGrid>
              <a:tr h="416324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专业</a:t>
                      </a:r>
                      <a:endParaRPr lang="en-US" altLang="zh-CN" sz="1200" dirty="0"/>
                    </a:p>
                    <a:p>
                      <a:r>
                        <a:rPr lang="en-US" altLang="zh-CN" sz="1200" dirty="0"/>
                        <a:t>(</a:t>
                      </a:r>
                      <a:r>
                        <a:rPr lang="zh-CN" altLang="en-US" sz="1200" dirty="0"/>
                        <a:t>按热度</a:t>
                      </a:r>
                      <a:r>
                        <a:rPr lang="en-US" altLang="zh-CN" sz="1200" dirty="0"/>
                        <a:t>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计划数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726868"/>
                  </a:ext>
                </a:extLst>
              </a:tr>
              <a:tr h="318658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计算机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561629"/>
                  </a:ext>
                </a:extLst>
              </a:tr>
              <a:tr h="318658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网安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116666"/>
                  </a:ext>
                </a:extLst>
              </a:tr>
              <a:tr h="318658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仪器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4525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自动化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63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0405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CD099FB1-5B75-C5C2-EE07-4BBFF85B5B28}"/>
              </a:ext>
            </a:extLst>
          </p:cNvPr>
          <p:cNvSpPr/>
          <p:nvPr/>
        </p:nvSpPr>
        <p:spPr>
          <a:xfrm>
            <a:off x="3245021" y="1955021"/>
            <a:ext cx="2124075" cy="516024"/>
          </a:xfrm>
          <a:prstGeom prst="rect">
            <a:avLst/>
          </a:prstGeom>
          <a:solidFill>
            <a:srgbClr val="70AD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798865A-53B0-994C-60A1-A2E8E05AC129}"/>
              </a:ext>
            </a:extLst>
          </p:cNvPr>
          <p:cNvSpPr/>
          <p:nvPr/>
        </p:nvSpPr>
        <p:spPr>
          <a:xfrm>
            <a:off x="3245021" y="2532351"/>
            <a:ext cx="2124075" cy="516024"/>
          </a:xfrm>
          <a:prstGeom prst="rect">
            <a:avLst/>
          </a:prstGeom>
          <a:solidFill>
            <a:srgbClr val="70AD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277DD2A-D7C6-9B03-D066-CC3AC549A22B}"/>
              </a:ext>
            </a:extLst>
          </p:cNvPr>
          <p:cNvSpPr/>
          <p:nvPr/>
        </p:nvSpPr>
        <p:spPr>
          <a:xfrm>
            <a:off x="3245022" y="3170987"/>
            <a:ext cx="2124075" cy="516024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1759754-75F7-B390-5BE8-B7B5EF916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461953" cy="516024"/>
          </a:xfrm>
        </p:spPr>
        <p:txBody>
          <a:bodyPr>
            <a:normAutofit/>
          </a:bodyPr>
          <a:lstStyle/>
          <a:p>
            <a:r>
              <a:rPr lang="zh-CN" altLang="en-US" sz="2400" b="1" dirty="0">
                <a:latin typeface="104-上首鸿志手写体" panose="02010609000101010101" pitchFamily="49" charset="-122"/>
                <a:ea typeface="104-上首鸿志手写体" panose="02010609000101010101" pitchFamily="49" charset="-122"/>
              </a:rPr>
              <a:t>专业选择过程演示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CC9E477C-9B04-98E3-8014-7C12BD37DF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9145164"/>
              </p:ext>
            </p:extLst>
          </p:nvPr>
        </p:nvGraphicFramePr>
        <p:xfrm>
          <a:off x="1104667" y="1371598"/>
          <a:ext cx="8528860" cy="4114803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132215">
                  <a:extLst>
                    <a:ext uri="{9D8B030D-6E8A-4147-A177-3AD203B41FA5}">
                      <a16:colId xmlns:a16="http://schemas.microsoft.com/office/drawing/2014/main" val="2014340124"/>
                    </a:ext>
                  </a:extLst>
                </a:gridCol>
                <a:gridCol w="2132215">
                  <a:extLst>
                    <a:ext uri="{9D8B030D-6E8A-4147-A177-3AD203B41FA5}">
                      <a16:colId xmlns:a16="http://schemas.microsoft.com/office/drawing/2014/main" val="3544760502"/>
                    </a:ext>
                  </a:extLst>
                </a:gridCol>
                <a:gridCol w="2132215">
                  <a:extLst>
                    <a:ext uri="{9D8B030D-6E8A-4147-A177-3AD203B41FA5}">
                      <a16:colId xmlns:a16="http://schemas.microsoft.com/office/drawing/2014/main" val="2032618105"/>
                    </a:ext>
                  </a:extLst>
                </a:gridCol>
                <a:gridCol w="2132215">
                  <a:extLst>
                    <a:ext uri="{9D8B030D-6E8A-4147-A177-3AD203B41FA5}">
                      <a16:colId xmlns:a16="http://schemas.microsoft.com/office/drawing/2014/main" val="1976781029"/>
                    </a:ext>
                  </a:extLst>
                </a:gridCol>
              </a:tblGrid>
              <a:tr h="587829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人按成绩排序👇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第一志愿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第二志愿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第三志愿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632965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r>
                        <a:rPr lang="zh-CN" altLang="en-US" strike="sngStrike" dirty="0">
                          <a:latin typeface="+mj-lt"/>
                        </a:rPr>
                        <a:t>李四</a:t>
                      </a:r>
                      <a:endParaRPr lang="zh-CN" altLang="en-US" strike="sngStrike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+mj-lt"/>
                        </a:rPr>
                        <a:t>计算机类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网安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仪器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470507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r>
                        <a:rPr lang="zh-CN" altLang="en-US" strike="sngStrike" dirty="0">
                          <a:latin typeface="+mj-lt"/>
                        </a:rPr>
                        <a:t>张三</a:t>
                      </a:r>
                      <a:endParaRPr lang="zh-CN" altLang="en-US" strike="sngStrike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+mj-lt"/>
                        </a:rPr>
                        <a:t>计算机类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网安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仪器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371104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王五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+mj-lt"/>
                        </a:rPr>
                        <a:t>计算机类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  <a:ea typeface="悠哉字体" panose="02000600000000000000" pitchFamily="2" charset="-122"/>
                        </a:rPr>
                        <a:t>仪器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  <a:ea typeface="悠哉字体" panose="02000600000000000000" pitchFamily="2" charset="-122"/>
                        </a:rPr>
                        <a:t>网安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533208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熊大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仪器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计算机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网安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079878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熊二</a:t>
                      </a:r>
                      <a:endParaRPr lang="en-US" altLang="zh-CN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仪器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自动化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网安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563856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光头强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  <a:ea typeface="悠哉字体" panose="02000600000000000000" pitchFamily="2" charset="-122"/>
                        </a:rPr>
                        <a:t>仪器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  <a:ea typeface="悠哉字体" panose="02000600000000000000" pitchFamily="2" charset="-122"/>
                        </a:rPr>
                        <a:t>网安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计算机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852684"/>
                  </a:ext>
                </a:extLst>
              </a:tr>
            </a:tbl>
          </a:graphicData>
        </a:graphic>
      </p:graphicFrame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3029328F-FB4D-129B-5488-FE151B600448}"/>
              </a:ext>
            </a:extLst>
          </p:cNvPr>
          <p:cNvGraphicFramePr>
            <a:graphicFrameLocks noGrp="1"/>
          </p:cNvGraphicFramePr>
          <p:nvPr/>
        </p:nvGraphicFramePr>
        <p:xfrm>
          <a:off x="8490065" y="6315439"/>
          <a:ext cx="1143462" cy="3708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143462">
                  <a:extLst>
                    <a:ext uri="{9D8B030D-6E8A-4147-A177-3AD203B41FA5}">
                      <a16:colId xmlns:a16="http://schemas.microsoft.com/office/drawing/2014/main" val="247637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当前判定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406262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AEFD7BA-F3AA-02B6-AE99-A67A45E63E95}"/>
              </a:ext>
            </a:extLst>
          </p:cNvPr>
          <p:cNvGraphicFramePr>
            <a:graphicFrameLocks noGrp="1"/>
          </p:cNvGraphicFramePr>
          <p:nvPr/>
        </p:nvGraphicFramePr>
        <p:xfrm>
          <a:off x="10776989" y="6315439"/>
          <a:ext cx="1143462" cy="37084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143462">
                  <a:extLst>
                    <a:ext uri="{9D8B030D-6E8A-4147-A177-3AD203B41FA5}">
                      <a16:colId xmlns:a16="http://schemas.microsoft.com/office/drawing/2014/main" val="247637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待定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406262"/>
                  </a:ext>
                </a:extLst>
              </a:tr>
            </a:tbl>
          </a:graphicData>
        </a:graphic>
      </p:graphicFrame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58F6BFD6-839A-0D97-2DFC-6EC6DE3744B5}"/>
              </a:ext>
            </a:extLst>
          </p:cNvPr>
          <p:cNvGraphicFramePr>
            <a:graphicFrameLocks noGrp="1"/>
          </p:cNvGraphicFramePr>
          <p:nvPr/>
        </p:nvGraphicFramePr>
        <p:xfrm>
          <a:off x="9633527" y="6315439"/>
          <a:ext cx="1143462" cy="37084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143462">
                  <a:extLst>
                    <a:ext uri="{9D8B030D-6E8A-4147-A177-3AD203B41FA5}">
                      <a16:colId xmlns:a16="http://schemas.microsoft.com/office/drawing/2014/main" val="247637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被录取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406262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75BB516B-30C9-257C-B855-C79834420E7F}"/>
              </a:ext>
            </a:extLst>
          </p:cNvPr>
          <p:cNvSpPr txBox="1"/>
          <p:nvPr/>
        </p:nvSpPr>
        <p:spPr>
          <a:xfrm>
            <a:off x="7667105" y="6315439"/>
            <a:ext cx="82296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104-上首鸿志手写体" panose="02010609000101010101" pitchFamily="49" charset="-122"/>
                <a:ea typeface="104-上首鸿志手写体" panose="02010609000101010101" pitchFamily="49" charset="-122"/>
              </a:rPr>
              <a:t>图例</a:t>
            </a:r>
            <a:r>
              <a:rPr lang="en-US" altLang="zh-CN" dirty="0">
                <a:latin typeface="104-上首鸿志手写体" panose="02010609000101010101" pitchFamily="49" charset="-122"/>
                <a:ea typeface="104-上首鸿志手写体" panose="02010609000101010101" pitchFamily="49" charset="-122"/>
              </a:rPr>
              <a:t>:</a:t>
            </a:r>
            <a:endParaRPr lang="zh-CN" altLang="en-US" dirty="0">
              <a:latin typeface="104-上首鸿志手写体" panose="02010609000101010101" pitchFamily="49" charset="-122"/>
              <a:ea typeface="104-上首鸿志手写体" panose="02010609000101010101" pitchFamily="49" charset="-122"/>
            </a:endParaRPr>
          </a:p>
        </p:txBody>
      </p:sp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3D20B2D2-01A3-4BCF-EFBE-85B25C5C3A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222163"/>
              </p:ext>
            </p:extLst>
          </p:nvPr>
        </p:nvGraphicFramePr>
        <p:xfrm>
          <a:off x="9867900" y="4390850"/>
          <a:ext cx="2052551" cy="174845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838120">
                  <a:extLst>
                    <a:ext uri="{9D8B030D-6E8A-4147-A177-3AD203B41FA5}">
                      <a16:colId xmlns:a16="http://schemas.microsoft.com/office/drawing/2014/main" val="2743804659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627445525"/>
                    </a:ext>
                  </a:extLst>
                </a:gridCol>
                <a:gridCol w="476794">
                  <a:extLst>
                    <a:ext uri="{9D8B030D-6E8A-4147-A177-3AD203B41FA5}">
                      <a16:colId xmlns:a16="http://schemas.microsoft.com/office/drawing/2014/main" val="2852815710"/>
                    </a:ext>
                  </a:extLst>
                </a:gridCol>
              </a:tblGrid>
              <a:tr h="416324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专业</a:t>
                      </a:r>
                      <a:endParaRPr lang="en-US" altLang="zh-CN" sz="1200" dirty="0"/>
                    </a:p>
                    <a:p>
                      <a:r>
                        <a:rPr lang="en-US" altLang="zh-CN" sz="1200" dirty="0"/>
                        <a:t>(</a:t>
                      </a:r>
                      <a:r>
                        <a:rPr lang="zh-CN" altLang="en-US" sz="1200" dirty="0"/>
                        <a:t>按热度</a:t>
                      </a:r>
                      <a:r>
                        <a:rPr lang="en-US" altLang="zh-CN" sz="1200" dirty="0"/>
                        <a:t>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计划数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余</a:t>
                      </a:r>
                      <a:endParaRPr lang="en-US" altLang="zh-CN" sz="1400" dirty="0"/>
                    </a:p>
                    <a:p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726868"/>
                  </a:ext>
                </a:extLst>
              </a:tr>
              <a:tr h="318658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计算机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561629"/>
                  </a:ext>
                </a:extLst>
              </a:tr>
              <a:tr h="318658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网安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116666"/>
                  </a:ext>
                </a:extLst>
              </a:tr>
              <a:tr h="318658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仪器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4525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自动化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63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7091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9C517C33-BDDE-D332-5B3C-C845B78B8A1B}"/>
              </a:ext>
            </a:extLst>
          </p:cNvPr>
          <p:cNvSpPr/>
          <p:nvPr/>
        </p:nvSpPr>
        <p:spPr>
          <a:xfrm>
            <a:off x="2959270" y="3356039"/>
            <a:ext cx="2124075" cy="516024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D099FB1-5B75-C5C2-EE07-4BBFF85B5B28}"/>
              </a:ext>
            </a:extLst>
          </p:cNvPr>
          <p:cNvSpPr/>
          <p:nvPr/>
        </p:nvSpPr>
        <p:spPr>
          <a:xfrm>
            <a:off x="2959271" y="2755167"/>
            <a:ext cx="2124075" cy="516024"/>
          </a:xfrm>
          <a:prstGeom prst="rect">
            <a:avLst/>
          </a:prstGeom>
          <a:solidFill>
            <a:srgbClr val="70AD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798865A-53B0-994C-60A1-A2E8E05AC129}"/>
              </a:ext>
            </a:extLst>
          </p:cNvPr>
          <p:cNvSpPr/>
          <p:nvPr/>
        </p:nvSpPr>
        <p:spPr>
          <a:xfrm>
            <a:off x="2959271" y="2171613"/>
            <a:ext cx="2124075" cy="516024"/>
          </a:xfrm>
          <a:prstGeom prst="rect">
            <a:avLst/>
          </a:prstGeom>
          <a:solidFill>
            <a:srgbClr val="70AD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277DD2A-D7C6-9B03-D066-CC3AC549A22B}"/>
              </a:ext>
            </a:extLst>
          </p:cNvPr>
          <p:cNvSpPr/>
          <p:nvPr/>
        </p:nvSpPr>
        <p:spPr>
          <a:xfrm>
            <a:off x="2959269" y="3951749"/>
            <a:ext cx="2124075" cy="516024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1759754-75F7-B390-5BE8-B7B5EF916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461953" cy="516024"/>
          </a:xfrm>
        </p:spPr>
        <p:txBody>
          <a:bodyPr>
            <a:normAutofit/>
          </a:bodyPr>
          <a:lstStyle/>
          <a:p>
            <a:r>
              <a:rPr lang="zh-CN" altLang="en-US" sz="2400" b="1" dirty="0">
                <a:latin typeface="104-上首鸿志手写体" panose="02010609000101010101" pitchFamily="49" charset="-122"/>
                <a:ea typeface="104-上首鸿志手写体" panose="02010609000101010101" pitchFamily="49" charset="-122"/>
              </a:rPr>
              <a:t>专业选择过程演示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CC9E477C-9B04-98E3-8014-7C12BD37DF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838348"/>
              </p:ext>
            </p:extLst>
          </p:nvPr>
        </p:nvGraphicFramePr>
        <p:xfrm>
          <a:off x="923461" y="1549552"/>
          <a:ext cx="8528860" cy="4114803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132215">
                  <a:extLst>
                    <a:ext uri="{9D8B030D-6E8A-4147-A177-3AD203B41FA5}">
                      <a16:colId xmlns:a16="http://schemas.microsoft.com/office/drawing/2014/main" val="2014340124"/>
                    </a:ext>
                  </a:extLst>
                </a:gridCol>
                <a:gridCol w="2135449">
                  <a:extLst>
                    <a:ext uri="{9D8B030D-6E8A-4147-A177-3AD203B41FA5}">
                      <a16:colId xmlns:a16="http://schemas.microsoft.com/office/drawing/2014/main" val="3544760502"/>
                    </a:ext>
                  </a:extLst>
                </a:gridCol>
                <a:gridCol w="2128981">
                  <a:extLst>
                    <a:ext uri="{9D8B030D-6E8A-4147-A177-3AD203B41FA5}">
                      <a16:colId xmlns:a16="http://schemas.microsoft.com/office/drawing/2014/main" val="2032618105"/>
                    </a:ext>
                  </a:extLst>
                </a:gridCol>
                <a:gridCol w="2132215">
                  <a:extLst>
                    <a:ext uri="{9D8B030D-6E8A-4147-A177-3AD203B41FA5}">
                      <a16:colId xmlns:a16="http://schemas.microsoft.com/office/drawing/2014/main" val="1976781029"/>
                    </a:ext>
                  </a:extLst>
                </a:gridCol>
              </a:tblGrid>
              <a:tr h="587829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人按成绩排序👇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第一志愿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第二志愿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第三志愿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632965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r>
                        <a:rPr lang="zh-CN" altLang="en-US" strike="sngStrike" dirty="0">
                          <a:latin typeface="+mj-lt"/>
                        </a:rPr>
                        <a:t>李四</a:t>
                      </a:r>
                      <a:endParaRPr lang="zh-CN" altLang="en-US" strike="sngStrike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+mj-lt"/>
                        </a:rPr>
                        <a:t>计算机类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网安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仪器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470507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r>
                        <a:rPr lang="zh-CN" altLang="en-US" strike="sngStrike" dirty="0">
                          <a:latin typeface="+mj-lt"/>
                        </a:rPr>
                        <a:t>张三</a:t>
                      </a:r>
                      <a:endParaRPr lang="zh-CN" altLang="en-US" strike="sngStrike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+mj-lt"/>
                        </a:rPr>
                        <a:t>计算机类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网安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仪器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371104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王五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+mj-lt"/>
                        </a:rPr>
                        <a:t>计算机类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  <a:ea typeface="悠哉字体" panose="02000600000000000000" pitchFamily="2" charset="-122"/>
                        </a:rPr>
                        <a:t>仪器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  <a:ea typeface="悠哉字体" panose="02000600000000000000" pitchFamily="2" charset="-122"/>
                        </a:rPr>
                        <a:t>网安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533208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熊大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+mj-lt"/>
                        </a:rPr>
                        <a:t>仪器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计算机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网安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079878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熊二</a:t>
                      </a:r>
                      <a:endParaRPr lang="en-US" altLang="zh-CN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仪器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自动化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网安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563856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光头强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  <a:ea typeface="悠哉字体" panose="02000600000000000000" pitchFamily="2" charset="-122"/>
                        </a:rPr>
                        <a:t>仪器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  <a:ea typeface="悠哉字体" panose="02000600000000000000" pitchFamily="2" charset="-122"/>
                        </a:rPr>
                        <a:t>网安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计算机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852684"/>
                  </a:ext>
                </a:extLst>
              </a:tr>
            </a:tbl>
          </a:graphicData>
        </a:graphic>
      </p:graphicFrame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3029328F-FB4D-129B-5488-FE151B600448}"/>
              </a:ext>
            </a:extLst>
          </p:cNvPr>
          <p:cNvGraphicFramePr>
            <a:graphicFrameLocks noGrp="1"/>
          </p:cNvGraphicFramePr>
          <p:nvPr/>
        </p:nvGraphicFramePr>
        <p:xfrm>
          <a:off x="8490065" y="6315439"/>
          <a:ext cx="1143462" cy="3708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143462">
                  <a:extLst>
                    <a:ext uri="{9D8B030D-6E8A-4147-A177-3AD203B41FA5}">
                      <a16:colId xmlns:a16="http://schemas.microsoft.com/office/drawing/2014/main" val="247637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当前判定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406262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AEFD7BA-F3AA-02B6-AE99-A67A45E63E95}"/>
              </a:ext>
            </a:extLst>
          </p:cNvPr>
          <p:cNvGraphicFramePr>
            <a:graphicFrameLocks noGrp="1"/>
          </p:cNvGraphicFramePr>
          <p:nvPr/>
        </p:nvGraphicFramePr>
        <p:xfrm>
          <a:off x="10776989" y="6315439"/>
          <a:ext cx="1143462" cy="37084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143462">
                  <a:extLst>
                    <a:ext uri="{9D8B030D-6E8A-4147-A177-3AD203B41FA5}">
                      <a16:colId xmlns:a16="http://schemas.microsoft.com/office/drawing/2014/main" val="247637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待定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406262"/>
                  </a:ext>
                </a:extLst>
              </a:tr>
            </a:tbl>
          </a:graphicData>
        </a:graphic>
      </p:graphicFrame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58F6BFD6-839A-0D97-2DFC-6EC6DE3744B5}"/>
              </a:ext>
            </a:extLst>
          </p:cNvPr>
          <p:cNvGraphicFramePr>
            <a:graphicFrameLocks noGrp="1"/>
          </p:cNvGraphicFramePr>
          <p:nvPr/>
        </p:nvGraphicFramePr>
        <p:xfrm>
          <a:off x="9633527" y="6315439"/>
          <a:ext cx="1143462" cy="37084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143462">
                  <a:extLst>
                    <a:ext uri="{9D8B030D-6E8A-4147-A177-3AD203B41FA5}">
                      <a16:colId xmlns:a16="http://schemas.microsoft.com/office/drawing/2014/main" val="247637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被录取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406262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75BB516B-30C9-257C-B855-C79834420E7F}"/>
              </a:ext>
            </a:extLst>
          </p:cNvPr>
          <p:cNvSpPr txBox="1"/>
          <p:nvPr/>
        </p:nvSpPr>
        <p:spPr>
          <a:xfrm>
            <a:off x="7667105" y="6315439"/>
            <a:ext cx="82296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104-上首鸿志手写体" panose="02010609000101010101" pitchFamily="49" charset="-122"/>
                <a:ea typeface="104-上首鸿志手写体" panose="02010609000101010101" pitchFamily="49" charset="-122"/>
              </a:rPr>
              <a:t>图例</a:t>
            </a:r>
            <a:r>
              <a:rPr lang="en-US" altLang="zh-CN" dirty="0">
                <a:latin typeface="104-上首鸿志手写体" panose="02010609000101010101" pitchFamily="49" charset="-122"/>
                <a:ea typeface="104-上首鸿志手写体" panose="02010609000101010101" pitchFamily="49" charset="-122"/>
              </a:rPr>
              <a:t>:</a:t>
            </a:r>
            <a:endParaRPr lang="zh-CN" altLang="en-US" dirty="0">
              <a:latin typeface="104-上首鸿志手写体" panose="02010609000101010101" pitchFamily="49" charset="-122"/>
              <a:ea typeface="104-上首鸿志手写体" panose="02010609000101010101" pitchFamily="49" charset="-122"/>
            </a:endParaRPr>
          </a:p>
        </p:txBody>
      </p:sp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3D20B2D2-01A3-4BCF-EFBE-85B25C5C3A7C}"/>
              </a:ext>
            </a:extLst>
          </p:cNvPr>
          <p:cNvGraphicFramePr>
            <a:graphicFrameLocks noGrp="1"/>
          </p:cNvGraphicFramePr>
          <p:nvPr/>
        </p:nvGraphicFramePr>
        <p:xfrm>
          <a:off x="9867900" y="4390850"/>
          <a:ext cx="2052551" cy="174845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838120">
                  <a:extLst>
                    <a:ext uri="{9D8B030D-6E8A-4147-A177-3AD203B41FA5}">
                      <a16:colId xmlns:a16="http://schemas.microsoft.com/office/drawing/2014/main" val="2743804659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627445525"/>
                    </a:ext>
                  </a:extLst>
                </a:gridCol>
                <a:gridCol w="476794">
                  <a:extLst>
                    <a:ext uri="{9D8B030D-6E8A-4147-A177-3AD203B41FA5}">
                      <a16:colId xmlns:a16="http://schemas.microsoft.com/office/drawing/2014/main" val="2852815710"/>
                    </a:ext>
                  </a:extLst>
                </a:gridCol>
              </a:tblGrid>
              <a:tr h="416324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专业</a:t>
                      </a:r>
                      <a:endParaRPr lang="en-US" altLang="zh-CN" sz="1200" dirty="0"/>
                    </a:p>
                    <a:p>
                      <a:r>
                        <a:rPr lang="en-US" altLang="zh-CN" sz="1200" dirty="0"/>
                        <a:t>(</a:t>
                      </a:r>
                      <a:r>
                        <a:rPr lang="zh-CN" altLang="en-US" sz="1200" dirty="0"/>
                        <a:t>按热度</a:t>
                      </a:r>
                      <a:r>
                        <a:rPr lang="en-US" altLang="zh-CN" sz="1200" dirty="0"/>
                        <a:t>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计划数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余</a:t>
                      </a:r>
                      <a:endParaRPr lang="en-US" altLang="zh-CN" sz="1400" dirty="0"/>
                    </a:p>
                    <a:p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726868"/>
                  </a:ext>
                </a:extLst>
              </a:tr>
              <a:tr h="318658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计算机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561629"/>
                  </a:ext>
                </a:extLst>
              </a:tr>
              <a:tr h="318658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网安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116666"/>
                  </a:ext>
                </a:extLst>
              </a:tr>
              <a:tr h="318658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仪器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4525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自动化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63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2091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7B87A6F0-7ECB-7314-4E1D-CFFB9D2C5458}"/>
              </a:ext>
            </a:extLst>
          </p:cNvPr>
          <p:cNvSpPr/>
          <p:nvPr/>
        </p:nvSpPr>
        <p:spPr>
          <a:xfrm>
            <a:off x="2959269" y="4511202"/>
            <a:ext cx="2124075" cy="516024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C517C33-BDDE-D332-5B3C-C845B78B8A1B}"/>
              </a:ext>
            </a:extLst>
          </p:cNvPr>
          <p:cNvSpPr/>
          <p:nvPr/>
        </p:nvSpPr>
        <p:spPr>
          <a:xfrm>
            <a:off x="2959270" y="3322154"/>
            <a:ext cx="2124075" cy="516024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D099FB1-5B75-C5C2-EE07-4BBFF85B5B28}"/>
              </a:ext>
            </a:extLst>
          </p:cNvPr>
          <p:cNvSpPr/>
          <p:nvPr/>
        </p:nvSpPr>
        <p:spPr>
          <a:xfrm>
            <a:off x="2959271" y="2155046"/>
            <a:ext cx="2124075" cy="516024"/>
          </a:xfrm>
          <a:prstGeom prst="rect">
            <a:avLst/>
          </a:prstGeom>
          <a:solidFill>
            <a:srgbClr val="70AD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798865A-53B0-994C-60A1-A2E8E05AC129}"/>
              </a:ext>
            </a:extLst>
          </p:cNvPr>
          <p:cNvSpPr/>
          <p:nvPr/>
        </p:nvSpPr>
        <p:spPr>
          <a:xfrm>
            <a:off x="2959271" y="2738600"/>
            <a:ext cx="2124075" cy="516024"/>
          </a:xfrm>
          <a:prstGeom prst="rect">
            <a:avLst/>
          </a:prstGeom>
          <a:solidFill>
            <a:srgbClr val="70AD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277DD2A-D7C6-9B03-D066-CC3AC549A22B}"/>
              </a:ext>
            </a:extLst>
          </p:cNvPr>
          <p:cNvSpPr/>
          <p:nvPr/>
        </p:nvSpPr>
        <p:spPr>
          <a:xfrm>
            <a:off x="2959269" y="3916678"/>
            <a:ext cx="2124075" cy="516024"/>
          </a:xfrm>
          <a:prstGeom prst="rect">
            <a:avLst/>
          </a:prstGeom>
          <a:solidFill>
            <a:srgbClr val="70AD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1759754-75F7-B390-5BE8-B7B5EF916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461953" cy="516024"/>
          </a:xfrm>
        </p:spPr>
        <p:txBody>
          <a:bodyPr>
            <a:normAutofit/>
          </a:bodyPr>
          <a:lstStyle/>
          <a:p>
            <a:r>
              <a:rPr lang="zh-CN" altLang="en-US" sz="2400" b="1" dirty="0">
                <a:latin typeface="104-上首鸿志手写体" panose="02010609000101010101" pitchFamily="49" charset="-122"/>
                <a:ea typeface="104-上首鸿志手写体" panose="02010609000101010101" pitchFamily="49" charset="-122"/>
              </a:rPr>
              <a:t>专业选择过程演示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CC9E477C-9B04-98E3-8014-7C12BD37DF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2420731"/>
              </p:ext>
            </p:extLst>
          </p:nvPr>
        </p:nvGraphicFramePr>
        <p:xfrm>
          <a:off x="923461" y="1549552"/>
          <a:ext cx="8528860" cy="4114803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132215">
                  <a:extLst>
                    <a:ext uri="{9D8B030D-6E8A-4147-A177-3AD203B41FA5}">
                      <a16:colId xmlns:a16="http://schemas.microsoft.com/office/drawing/2014/main" val="2014340124"/>
                    </a:ext>
                  </a:extLst>
                </a:gridCol>
                <a:gridCol w="2135449">
                  <a:extLst>
                    <a:ext uri="{9D8B030D-6E8A-4147-A177-3AD203B41FA5}">
                      <a16:colId xmlns:a16="http://schemas.microsoft.com/office/drawing/2014/main" val="3544760502"/>
                    </a:ext>
                  </a:extLst>
                </a:gridCol>
                <a:gridCol w="2128981">
                  <a:extLst>
                    <a:ext uri="{9D8B030D-6E8A-4147-A177-3AD203B41FA5}">
                      <a16:colId xmlns:a16="http://schemas.microsoft.com/office/drawing/2014/main" val="2032618105"/>
                    </a:ext>
                  </a:extLst>
                </a:gridCol>
                <a:gridCol w="2132215">
                  <a:extLst>
                    <a:ext uri="{9D8B030D-6E8A-4147-A177-3AD203B41FA5}">
                      <a16:colId xmlns:a16="http://schemas.microsoft.com/office/drawing/2014/main" val="1976781029"/>
                    </a:ext>
                  </a:extLst>
                </a:gridCol>
              </a:tblGrid>
              <a:tr h="587829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人按成绩排序👇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第一志愿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第二志愿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第三志愿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632965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r>
                        <a:rPr lang="zh-CN" altLang="en-US" strike="sngStrike" dirty="0">
                          <a:latin typeface="+mj-lt"/>
                        </a:rPr>
                        <a:t>李四</a:t>
                      </a:r>
                      <a:endParaRPr lang="zh-CN" altLang="en-US" strike="sngStrike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+mj-lt"/>
                        </a:rPr>
                        <a:t>计算机类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网安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仪器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470507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r>
                        <a:rPr lang="zh-CN" altLang="en-US" strike="sngStrike" dirty="0">
                          <a:latin typeface="+mj-lt"/>
                        </a:rPr>
                        <a:t>张三</a:t>
                      </a:r>
                      <a:endParaRPr lang="zh-CN" altLang="en-US" strike="sngStrike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+mj-lt"/>
                        </a:rPr>
                        <a:t>计算机类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网安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仪器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371104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王五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+mj-lt"/>
                        </a:rPr>
                        <a:t>计算机类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  <a:ea typeface="悠哉字体" panose="02000600000000000000" pitchFamily="2" charset="-122"/>
                        </a:rPr>
                        <a:t>仪器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  <a:ea typeface="悠哉字体" panose="02000600000000000000" pitchFamily="2" charset="-122"/>
                        </a:rPr>
                        <a:t>网安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533208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r>
                        <a:rPr lang="zh-CN" altLang="en-US" strike="sngStrike" dirty="0">
                          <a:latin typeface="+mj-lt"/>
                        </a:rPr>
                        <a:t>熊大</a:t>
                      </a:r>
                      <a:endParaRPr lang="zh-CN" altLang="en-US" strike="sngStrike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+mj-lt"/>
                        </a:rPr>
                        <a:t>仪器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计算机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网安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079878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熊二</a:t>
                      </a:r>
                      <a:endParaRPr lang="en-US" altLang="zh-CN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+mj-lt"/>
                        </a:rPr>
                        <a:t>仪器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自动化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网安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563856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光头强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  <a:ea typeface="悠哉字体" panose="02000600000000000000" pitchFamily="2" charset="-122"/>
                        </a:rPr>
                        <a:t>仪器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  <a:ea typeface="悠哉字体" panose="02000600000000000000" pitchFamily="2" charset="-122"/>
                        </a:rPr>
                        <a:t>网安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计算机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852684"/>
                  </a:ext>
                </a:extLst>
              </a:tr>
            </a:tbl>
          </a:graphicData>
        </a:graphic>
      </p:graphicFrame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3029328F-FB4D-129B-5488-FE151B600448}"/>
              </a:ext>
            </a:extLst>
          </p:cNvPr>
          <p:cNvGraphicFramePr>
            <a:graphicFrameLocks noGrp="1"/>
          </p:cNvGraphicFramePr>
          <p:nvPr/>
        </p:nvGraphicFramePr>
        <p:xfrm>
          <a:off x="8490065" y="6315439"/>
          <a:ext cx="1143462" cy="3708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143462">
                  <a:extLst>
                    <a:ext uri="{9D8B030D-6E8A-4147-A177-3AD203B41FA5}">
                      <a16:colId xmlns:a16="http://schemas.microsoft.com/office/drawing/2014/main" val="247637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当前判定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406262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AEFD7BA-F3AA-02B6-AE99-A67A45E63E95}"/>
              </a:ext>
            </a:extLst>
          </p:cNvPr>
          <p:cNvGraphicFramePr>
            <a:graphicFrameLocks noGrp="1"/>
          </p:cNvGraphicFramePr>
          <p:nvPr/>
        </p:nvGraphicFramePr>
        <p:xfrm>
          <a:off x="10776989" y="6315439"/>
          <a:ext cx="1143462" cy="37084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143462">
                  <a:extLst>
                    <a:ext uri="{9D8B030D-6E8A-4147-A177-3AD203B41FA5}">
                      <a16:colId xmlns:a16="http://schemas.microsoft.com/office/drawing/2014/main" val="247637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待定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406262"/>
                  </a:ext>
                </a:extLst>
              </a:tr>
            </a:tbl>
          </a:graphicData>
        </a:graphic>
      </p:graphicFrame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58F6BFD6-839A-0D97-2DFC-6EC6DE3744B5}"/>
              </a:ext>
            </a:extLst>
          </p:cNvPr>
          <p:cNvGraphicFramePr>
            <a:graphicFrameLocks noGrp="1"/>
          </p:cNvGraphicFramePr>
          <p:nvPr/>
        </p:nvGraphicFramePr>
        <p:xfrm>
          <a:off x="9633527" y="6315439"/>
          <a:ext cx="1143462" cy="37084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143462">
                  <a:extLst>
                    <a:ext uri="{9D8B030D-6E8A-4147-A177-3AD203B41FA5}">
                      <a16:colId xmlns:a16="http://schemas.microsoft.com/office/drawing/2014/main" val="247637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被录取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406262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75BB516B-30C9-257C-B855-C79834420E7F}"/>
              </a:ext>
            </a:extLst>
          </p:cNvPr>
          <p:cNvSpPr txBox="1"/>
          <p:nvPr/>
        </p:nvSpPr>
        <p:spPr>
          <a:xfrm>
            <a:off x="7667105" y="6315439"/>
            <a:ext cx="82296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104-上首鸿志手写体" panose="02010609000101010101" pitchFamily="49" charset="-122"/>
                <a:ea typeface="104-上首鸿志手写体" panose="02010609000101010101" pitchFamily="49" charset="-122"/>
              </a:rPr>
              <a:t>图例</a:t>
            </a:r>
            <a:r>
              <a:rPr lang="en-US" altLang="zh-CN" dirty="0">
                <a:latin typeface="104-上首鸿志手写体" panose="02010609000101010101" pitchFamily="49" charset="-122"/>
                <a:ea typeface="104-上首鸿志手写体" panose="02010609000101010101" pitchFamily="49" charset="-122"/>
              </a:rPr>
              <a:t>:</a:t>
            </a:r>
            <a:endParaRPr lang="zh-CN" altLang="en-US" dirty="0">
              <a:latin typeface="104-上首鸿志手写体" panose="02010609000101010101" pitchFamily="49" charset="-122"/>
              <a:ea typeface="104-上首鸿志手写体" panose="02010609000101010101" pitchFamily="49" charset="-122"/>
            </a:endParaRPr>
          </a:p>
        </p:txBody>
      </p:sp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3D20B2D2-01A3-4BCF-EFBE-85B25C5C3A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463328"/>
              </p:ext>
            </p:extLst>
          </p:nvPr>
        </p:nvGraphicFramePr>
        <p:xfrm>
          <a:off x="9867900" y="4390850"/>
          <a:ext cx="2052551" cy="174845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838120">
                  <a:extLst>
                    <a:ext uri="{9D8B030D-6E8A-4147-A177-3AD203B41FA5}">
                      <a16:colId xmlns:a16="http://schemas.microsoft.com/office/drawing/2014/main" val="2743804659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627445525"/>
                    </a:ext>
                  </a:extLst>
                </a:gridCol>
                <a:gridCol w="476794">
                  <a:extLst>
                    <a:ext uri="{9D8B030D-6E8A-4147-A177-3AD203B41FA5}">
                      <a16:colId xmlns:a16="http://schemas.microsoft.com/office/drawing/2014/main" val="2852815710"/>
                    </a:ext>
                  </a:extLst>
                </a:gridCol>
              </a:tblGrid>
              <a:tr h="416324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专业</a:t>
                      </a:r>
                      <a:endParaRPr lang="en-US" altLang="zh-CN" sz="1200" dirty="0"/>
                    </a:p>
                    <a:p>
                      <a:r>
                        <a:rPr lang="en-US" altLang="zh-CN" sz="1200" dirty="0"/>
                        <a:t>(</a:t>
                      </a:r>
                      <a:r>
                        <a:rPr lang="zh-CN" altLang="en-US" sz="1200" dirty="0"/>
                        <a:t>按热度</a:t>
                      </a:r>
                      <a:r>
                        <a:rPr lang="en-US" altLang="zh-CN" sz="1200" dirty="0"/>
                        <a:t>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计划数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余</a:t>
                      </a:r>
                      <a:endParaRPr lang="en-US" altLang="zh-CN" sz="1400" dirty="0"/>
                    </a:p>
                    <a:p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726868"/>
                  </a:ext>
                </a:extLst>
              </a:tr>
              <a:tr h="318658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计算机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561629"/>
                  </a:ext>
                </a:extLst>
              </a:tr>
              <a:tr h="318658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网安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116666"/>
                  </a:ext>
                </a:extLst>
              </a:tr>
              <a:tr h="318658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仪器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4525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自动化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63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9292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9AA5FBBB-1C51-ED64-FE7B-D7B4B6C465A8}"/>
              </a:ext>
            </a:extLst>
          </p:cNvPr>
          <p:cNvSpPr/>
          <p:nvPr/>
        </p:nvSpPr>
        <p:spPr>
          <a:xfrm>
            <a:off x="3063811" y="4507802"/>
            <a:ext cx="2124075" cy="516024"/>
          </a:xfrm>
          <a:prstGeom prst="rect">
            <a:avLst/>
          </a:prstGeom>
          <a:solidFill>
            <a:srgbClr val="70AD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C030BB6-70BF-DF4C-74D2-35073D8F1C19}"/>
              </a:ext>
            </a:extLst>
          </p:cNvPr>
          <p:cNvSpPr/>
          <p:nvPr/>
        </p:nvSpPr>
        <p:spPr>
          <a:xfrm>
            <a:off x="3063812" y="3924248"/>
            <a:ext cx="2124075" cy="516024"/>
          </a:xfrm>
          <a:prstGeom prst="rect">
            <a:avLst/>
          </a:prstGeom>
          <a:solidFill>
            <a:srgbClr val="70AD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34E0FD1-4385-BCE2-62CF-FA3FE762C355}"/>
              </a:ext>
            </a:extLst>
          </p:cNvPr>
          <p:cNvSpPr/>
          <p:nvPr/>
        </p:nvSpPr>
        <p:spPr>
          <a:xfrm>
            <a:off x="3063811" y="5091356"/>
            <a:ext cx="2124075" cy="516024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C517C33-BDDE-D332-5B3C-C845B78B8A1B}"/>
              </a:ext>
            </a:extLst>
          </p:cNvPr>
          <p:cNvSpPr/>
          <p:nvPr/>
        </p:nvSpPr>
        <p:spPr>
          <a:xfrm>
            <a:off x="3063815" y="3331679"/>
            <a:ext cx="2124075" cy="516024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D099FB1-5B75-C5C2-EE07-4BBFF85B5B28}"/>
              </a:ext>
            </a:extLst>
          </p:cNvPr>
          <p:cNvSpPr/>
          <p:nvPr/>
        </p:nvSpPr>
        <p:spPr>
          <a:xfrm>
            <a:off x="3063816" y="2164571"/>
            <a:ext cx="2124075" cy="516024"/>
          </a:xfrm>
          <a:prstGeom prst="rect">
            <a:avLst/>
          </a:prstGeom>
          <a:solidFill>
            <a:srgbClr val="70AD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798865A-53B0-994C-60A1-A2E8E05AC129}"/>
              </a:ext>
            </a:extLst>
          </p:cNvPr>
          <p:cNvSpPr/>
          <p:nvPr/>
        </p:nvSpPr>
        <p:spPr>
          <a:xfrm>
            <a:off x="3063815" y="2748125"/>
            <a:ext cx="2124075" cy="516024"/>
          </a:xfrm>
          <a:prstGeom prst="rect">
            <a:avLst/>
          </a:prstGeom>
          <a:solidFill>
            <a:srgbClr val="70AD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1759754-75F7-B390-5BE8-B7B5EF916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461953" cy="516024"/>
          </a:xfrm>
        </p:spPr>
        <p:txBody>
          <a:bodyPr>
            <a:normAutofit/>
          </a:bodyPr>
          <a:lstStyle/>
          <a:p>
            <a:r>
              <a:rPr lang="zh-CN" altLang="en-US" sz="2400" b="1" dirty="0">
                <a:latin typeface="104-上首鸿志手写体" panose="02010609000101010101" pitchFamily="49" charset="-122"/>
                <a:ea typeface="104-上首鸿志手写体" panose="02010609000101010101" pitchFamily="49" charset="-122"/>
              </a:rPr>
              <a:t>专业选择过程演示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CC9E477C-9B04-98E3-8014-7C12BD37DF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3983960"/>
              </p:ext>
            </p:extLst>
          </p:nvPr>
        </p:nvGraphicFramePr>
        <p:xfrm>
          <a:off x="923456" y="1538306"/>
          <a:ext cx="8528860" cy="4114803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132215">
                  <a:extLst>
                    <a:ext uri="{9D8B030D-6E8A-4147-A177-3AD203B41FA5}">
                      <a16:colId xmlns:a16="http://schemas.microsoft.com/office/drawing/2014/main" val="2014340124"/>
                    </a:ext>
                  </a:extLst>
                </a:gridCol>
                <a:gridCol w="2135449">
                  <a:extLst>
                    <a:ext uri="{9D8B030D-6E8A-4147-A177-3AD203B41FA5}">
                      <a16:colId xmlns:a16="http://schemas.microsoft.com/office/drawing/2014/main" val="3544760502"/>
                    </a:ext>
                  </a:extLst>
                </a:gridCol>
                <a:gridCol w="2128981">
                  <a:extLst>
                    <a:ext uri="{9D8B030D-6E8A-4147-A177-3AD203B41FA5}">
                      <a16:colId xmlns:a16="http://schemas.microsoft.com/office/drawing/2014/main" val="2032618105"/>
                    </a:ext>
                  </a:extLst>
                </a:gridCol>
                <a:gridCol w="2132215">
                  <a:extLst>
                    <a:ext uri="{9D8B030D-6E8A-4147-A177-3AD203B41FA5}">
                      <a16:colId xmlns:a16="http://schemas.microsoft.com/office/drawing/2014/main" val="1976781029"/>
                    </a:ext>
                  </a:extLst>
                </a:gridCol>
              </a:tblGrid>
              <a:tr h="587829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人按成绩排序👇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第一志愿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第二志愿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第三志愿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632965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r>
                        <a:rPr lang="zh-CN" altLang="en-US" strike="sngStrike" dirty="0">
                          <a:latin typeface="+mj-lt"/>
                        </a:rPr>
                        <a:t>李四</a:t>
                      </a:r>
                      <a:endParaRPr lang="zh-CN" altLang="en-US" strike="sngStrike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+mj-lt"/>
                        </a:rPr>
                        <a:t>计算机类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网安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仪器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470507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r>
                        <a:rPr lang="zh-CN" altLang="en-US" strike="sngStrike" dirty="0">
                          <a:latin typeface="+mj-lt"/>
                        </a:rPr>
                        <a:t>张三</a:t>
                      </a:r>
                      <a:endParaRPr lang="zh-CN" altLang="en-US" strike="sngStrike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+mj-lt"/>
                        </a:rPr>
                        <a:t>计算机类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网安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仪器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371104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王五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+mj-lt"/>
                        </a:rPr>
                        <a:t>计算机类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  <a:ea typeface="悠哉字体" panose="02000600000000000000" pitchFamily="2" charset="-122"/>
                        </a:rPr>
                        <a:t>仪器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  <a:ea typeface="悠哉字体" panose="02000600000000000000" pitchFamily="2" charset="-122"/>
                        </a:rPr>
                        <a:t>网安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533208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r>
                        <a:rPr lang="zh-CN" altLang="en-US" strike="sngStrike" dirty="0">
                          <a:latin typeface="+mj-lt"/>
                        </a:rPr>
                        <a:t>熊大</a:t>
                      </a:r>
                      <a:endParaRPr lang="zh-CN" altLang="en-US" strike="sngStrike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+mj-lt"/>
                        </a:rPr>
                        <a:t>仪器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计算机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网安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079878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r>
                        <a:rPr lang="zh-CN" altLang="en-US" strike="sngStrike" dirty="0">
                          <a:latin typeface="+mj-lt"/>
                        </a:rPr>
                        <a:t>熊二</a:t>
                      </a:r>
                      <a:endParaRPr lang="en-US" altLang="zh-CN" strike="sngStrike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+mj-lt"/>
                        </a:rPr>
                        <a:t>仪器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自动化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网安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563856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光头强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+mj-lt"/>
                          <a:ea typeface="悠哉字体" panose="02000600000000000000" pitchFamily="2" charset="-122"/>
                        </a:rPr>
                        <a:t>仪器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  <a:ea typeface="悠哉字体" panose="02000600000000000000" pitchFamily="2" charset="-122"/>
                        </a:rPr>
                        <a:t>网安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lt"/>
                        </a:rPr>
                        <a:t>计算机</a:t>
                      </a:r>
                      <a:endParaRPr lang="zh-CN" altLang="en-US" dirty="0">
                        <a:latin typeface="+mj-lt"/>
                        <a:ea typeface="悠哉字体" panose="02000600000000000000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852684"/>
                  </a:ext>
                </a:extLst>
              </a:tr>
            </a:tbl>
          </a:graphicData>
        </a:graphic>
      </p:graphicFrame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3029328F-FB4D-129B-5488-FE151B600448}"/>
              </a:ext>
            </a:extLst>
          </p:cNvPr>
          <p:cNvGraphicFramePr>
            <a:graphicFrameLocks noGrp="1"/>
          </p:cNvGraphicFramePr>
          <p:nvPr/>
        </p:nvGraphicFramePr>
        <p:xfrm>
          <a:off x="8490065" y="6315439"/>
          <a:ext cx="1143462" cy="3708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143462">
                  <a:extLst>
                    <a:ext uri="{9D8B030D-6E8A-4147-A177-3AD203B41FA5}">
                      <a16:colId xmlns:a16="http://schemas.microsoft.com/office/drawing/2014/main" val="247637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当前判定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406262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AEFD7BA-F3AA-02B6-AE99-A67A45E63E95}"/>
              </a:ext>
            </a:extLst>
          </p:cNvPr>
          <p:cNvGraphicFramePr>
            <a:graphicFrameLocks noGrp="1"/>
          </p:cNvGraphicFramePr>
          <p:nvPr/>
        </p:nvGraphicFramePr>
        <p:xfrm>
          <a:off x="10776989" y="6315439"/>
          <a:ext cx="1143462" cy="37084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143462">
                  <a:extLst>
                    <a:ext uri="{9D8B030D-6E8A-4147-A177-3AD203B41FA5}">
                      <a16:colId xmlns:a16="http://schemas.microsoft.com/office/drawing/2014/main" val="247637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待定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406262"/>
                  </a:ext>
                </a:extLst>
              </a:tr>
            </a:tbl>
          </a:graphicData>
        </a:graphic>
      </p:graphicFrame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58F6BFD6-839A-0D97-2DFC-6EC6DE3744B5}"/>
              </a:ext>
            </a:extLst>
          </p:cNvPr>
          <p:cNvGraphicFramePr>
            <a:graphicFrameLocks noGrp="1"/>
          </p:cNvGraphicFramePr>
          <p:nvPr/>
        </p:nvGraphicFramePr>
        <p:xfrm>
          <a:off x="9633527" y="6315439"/>
          <a:ext cx="1143462" cy="37084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143462">
                  <a:extLst>
                    <a:ext uri="{9D8B030D-6E8A-4147-A177-3AD203B41FA5}">
                      <a16:colId xmlns:a16="http://schemas.microsoft.com/office/drawing/2014/main" val="247637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被录取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406262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75BB516B-30C9-257C-B855-C79834420E7F}"/>
              </a:ext>
            </a:extLst>
          </p:cNvPr>
          <p:cNvSpPr txBox="1"/>
          <p:nvPr/>
        </p:nvSpPr>
        <p:spPr>
          <a:xfrm>
            <a:off x="7667105" y="6315439"/>
            <a:ext cx="82296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104-上首鸿志手写体" panose="02010609000101010101" pitchFamily="49" charset="-122"/>
                <a:ea typeface="104-上首鸿志手写体" panose="02010609000101010101" pitchFamily="49" charset="-122"/>
              </a:rPr>
              <a:t>图例</a:t>
            </a:r>
            <a:r>
              <a:rPr lang="en-US" altLang="zh-CN" dirty="0">
                <a:latin typeface="104-上首鸿志手写体" panose="02010609000101010101" pitchFamily="49" charset="-122"/>
                <a:ea typeface="104-上首鸿志手写体" panose="02010609000101010101" pitchFamily="49" charset="-122"/>
              </a:rPr>
              <a:t>:</a:t>
            </a:r>
            <a:endParaRPr lang="zh-CN" altLang="en-US" dirty="0">
              <a:latin typeface="104-上首鸿志手写体" panose="02010609000101010101" pitchFamily="49" charset="-122"/>
              <a:ea typeface="104-上首鸿志手写体" panose="02010609000101010101" pitchFamily="49" charset="-122"/>
            </a:endParaRPr>
          </a:p>
        </p:txBody>
      </p:sp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3D20B2D2-01A3-4BCF-EFBE-85B25C5C3A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685486"/>
              </p:ext>
            </p:extLst>
          </p:nvPr>
        </p:nvGraphicFramePr>
        <p:xfrm>
          <a:off x="9867900" y="4390850"/>
          <a:ext cx="2052551" cy="174845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838120">
                  <a:extLst>
                    <a:ext uri="{9D8B030D-6E8A-4147-A177-3AD203B41FA5}">
                      <a16:colId xmlns:a16="http://schemas.microsoft.com/office/drawing/2014/main" val="2743804659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627445525"/>
                    </a:ext>
                  </a:extLst>
                </a:gridCol>
                <a:gridCol w="476794">
                  <a:extLst>
                    <a:ext uri="{9D8B030D-6E8A-4147-A177-3AD203B41FA5}">
                      <a16:colId xmlns:a16="http://schemas.microsoft.com/office/drawing/2014/main" val="2852815710"/>
                    </a:ext>
                  </a:extLst>
                </a:gridCol>
              </a:tblGrid>
              <a:tr h="416324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专业</a:t>
                      </a:r>
                      <a:endParaRPr lang="en-US" altLang="zh-CN" sz="1200" dirty="0"/>
                    </a:p>
                    <a:p>
                      <a:r>
                        <a:rPr lang="en-US" altLang="zh-CN" sz="1200" dirty="0"/>
                        <a:t>(</a:t>
                      </a:r>
                      <a:r>
                        <a:rPr lang="zh-CN" altLang="en-US" sz="1200" dirty="0"/>
                        <a:t>按热度</a:t>
                      </a:r>
                      <a:r>
                        <a:rPr lang="en-US" altLang="zh-CN" sz="1200" dirty="0"/>
                        <a:t>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计划数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余</a:t>
                      </a:r>
                      <a:endParaRPr lang="en-US" altLang="zh-CN" sz="1400" dirty="0"/>
                    </a:p>
                    <a:p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726868"/>
                  </a:ext>
                </a:extLst>
              </a:tr>
              <a:tr h="318658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计算机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561629"/>
                  </a:ext>
                </a:extLst>
              </a:tr>
              <a:tr h="318658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网安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116666"/>
                  </a:ext>
                </a:extLst>
              </a:tr>
              <a:tr h="318658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仪器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4525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自动化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63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984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1271</Words>
  <Application>Microsoft Office PowerPoint</Application>
  <PresentationFormat>宽屏</PresentationFormat>
  <Paragraphs>653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104-上首鸿志手写体</vt:lpstr>
      <vt:lpstr>等线</vt:lpstr>
      <vt:lpstr>等线 Light</vt:lpstr>
      <vt:lpstr>霞鹜文楷</vt:lpstr>
      <vt:lpstr>悠哉字体</vt:lpstr>
      <vt:lpstr>Arial</vt:lpstr>
      <vt:lpstr>Office 主题​​</vt:lpstr>
      <vt:lpstr>选择时已知信息</vt:lpstr>
      <vt:lpstr>选择时未知信息(博弈)  ----  各专业今年之热度</vt:lpstr>
      <vt:lpstr>选择专业机制介绍:</vt:lpstr>
      <vt:lpstr>专业选择过程演示</vt:lpstr>
      <vt:lpstr>专业选择过程演示</vt:lpstr>
      <vt:lpstr>专业选择过程演示</vt:lpstr>
      <vt:lpstr>专业选择过程演示</vt:lpstr>
      <vt:lpstr>专业选择过程演示</vt:lpstr>
      <vt:lpstr>专业选择过程演示</vt:lpstr>
      <vt:lpstr>专业选择过程演示</vt:lpstr>
      <vt:lpstr>专业选择过程演示</vt:lpstr>
      <vt:lpstr>专业选择过程演示</vt:lpstr>
      <vt:lpstr>专业选择过程演示</vt:lpstr>
      <vt:lpstr>专业选择过程演示</vt:lpstr>
      <vt:lpstr>专业选择过程演示</vt:lpstr>
      <vt:lpstr>专业选择过程演示</vt:lpstr>
      <vt:lpstr>为什么王五成了倒霉蛋?</vt:lpstr>
      <vt:lpstr>总之一句话: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选择时已知信息</dc:title>
  <dc:creator>子不语</dc:creator>
  <cp:lastModifiedBy>子不语</cp:lastModifiedBy>
  <cp:revision>28</cp:revision>
  <dcterms:created xsi:type="dcterms:W3CDTF">2022-09-27T15:06:12Z</dcterms:created>
  <dcterms:modified xsi:type="dcterms:W3CDTF">2022-09-27T16:03:58Z</dcterms:modified>
</cp:coreProperties>
</file>