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60" r:id="rId3"/>
    <p:sldId id="262" r:id="rId4"/>
    <p:sldId id="269" r:id="rId5"/>
    <p:sldId id="259" r:id="rId6"/>
    <p:sldId id="28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ECB69C-D62F-4098-B3C6-50E6AC2EF069}">
  <a:tblStyle styleId="{4BECB69C-D62F-4098-B3C6-50E6AC2EF0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Results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Hit</c:v>
                </c:pt>
                <c:pt idx="1">
                  <c:v>Perfect Hit</c:v>
                </c:pt>
                <c:pt idx="2">
                  <c:v>Non-hit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</c:v>
                </c:pt>
                <c:pt idx="1">
                  <c:v>29</c:v>
                </c:pt>
                <c:pt idx="2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E3-42DC-B8DA-BB45891F6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7756943"/>
        <c:axId val="637749455"/>
      </c:barChart>
      <c:catAx>
        <c:axId val="63775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749455"/>
        <c:crosses val="autoZero"/>
        <c:auto val="1"/>
        <c:lblAlgn val="ctr"/>
        <c:lblOffset val="100"/>
        <c:noMultiLvlLbl val="0"/>
      </c:catAx>
      <c:valAx>
        <c:axId val="637749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756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f7d89ae380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f7d89ae380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gf7d89ae380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9" name="Google Shape;2869;gf7d89ae380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>
            <a:xfrm>
              <a:off x="5188437" y="47118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>
            <a:spLocks noGrp="1"/>
          </p:cNvSpPr>
          <p:nvPr>
            <p:ph type="title"/>
          </p:nvPr>
        </p:nvSpPr>
        <p:spPr>
          <a:xfrm>
            <a:off x="7131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subTitle" idx="1"/>
          </p:nvPr>
        </p:nvSpPr>
        <p:spPr>
          <a:xfrm>
            <a:off x="7131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9"/>
          <p:cNvGrpSpPr/>
          <p:nvPr/>
        </p:nvGrpSpPr>
        <p:grpSpPr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9"/>
          <p:cNvGrpSpPr/>
          <p:nvPr/>
        </p:nvGrpSpPr>
        <p:grpSpPr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9"/>
          <p:cNvGrpSpPr/>
          <p:nvPr/>
        </p:nvGrpSpPr>
        <p:grpSpPr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9"/>
          <p:cNvGrpSpPr/>
          <p:nvPr/>
        </p:nvGrpSpPr>
        <p:grpSpPr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>
          <a:xfrm>
            <a:off x="4713835" y="193704"/>
            <a:ext cx="518269" cy="328105"/>
            <a:chOff x="783960" y="4261704"/>
            <a:chExt cx="518269" cy="328105"/>
          </a:xfrm>
        </p:grpSpPr>
        <p:sp>
          <p:nvSpPr>
            <p:cNvPr id="351" name="Google Shape;351;p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" name="Google Shape;352;p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353" name="Google Shape;353;p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title" idx="2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6" name="Google Shape;856;p22"/>
          <p:cNvSpPr txBox="1">
            <a:spLocks noGrp="1"/>
          </p:cNvSpPr>
          <p:nvPr>
            <p:ph type="subTitle" idx="1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2"/>
          <p:cNvSpPr txBox="1">
            <a:spLocks noGrp="1"/>
          </p:cNvSpPr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4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title" idx="5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0" name="Google Shape;860;p22"/>
          <p:cNvSpPr txBox="1">
            <a:spLocks noGrp="1"/>
          </p:cNvSpPr>
          <p:nvPr>
            <p:ph type="subTitle" idx="6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>
            <a:spLocks noGrp="1"/>
          </p:cNvSpPr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28"/>
          <p:cNvSpPr txBox="1">
            <a:spLocks noGrp="1"/>
          </p:cNvSpPr>
          <p:nvPr>
            <p:ph type="subTitle" idx="1"/>
          </p:nvPr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28"/>
          <p:cNvSpPr txBox="1"/>
          <p:nvPr/>
        </p:nvSpPr>
        <p:spPr>
          <a:xfrm flipH="1">
            <a:off x="713175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and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28"/>
          <p:cNvGrpSpPr/>
          <p:nvPr/>
        </p:nvGrpSpPr>
        <p:grpSpPr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>
            <a:xfrm>
              <a:off x="2688157" y="252528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688157" y="270789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688157" y="2890500"/>
              <a:ext cx="90944" cy="91712"/>
            </a:xfrm>
            <a:custGeom>
              <a:avLst/>
              <a:gdLst/>
              <a:ahLst/>
              <a:cxnLst/>
              <a:rect l="l" t="t" r="r" b="b"/>
              <a:pathLst>
                <a:path w="3904" h="3937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546733" y="252528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546733" y="270789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2546733" y="288970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688157" y="322538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546733" y="3043571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546733" y="322462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546733" y="3407229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28"/>
          <p:cNvGrpSpPr/>
          <p:nvPr/>
        </p:nvGrpSpPr>
        <p:grpSpPr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>
            <a:xfrm>
              <a:off x="3741330" y="-1809651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641796" y="-1711968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841168" y="-1567819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88762" y="2505656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32524" y="26401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3" name="Google Shape;1223;p28"/>
          <p:cNvGrpSpPr/>
          <p:nvPr/>
        </p:nvGrpSpPr>
        <p:grpSpPr>
          <a:xfrm>
            <a:off x="7758460" y="355654"/>
            <a:ext cx="518269" cy="328105"/>
            <a:chOff x="783960" y="4261704"/>
            <a:chExt cx="518269" cy="328105"/>
          </a:xfrm>
        </p:grpSpPr>
        <p:sp>
          <p:nvSpPr>
            <p:cNvPr id="1224" name="Google Shape;1224;p28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5" name="Google Shape;1225;p28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26" name="Google Shape;1226;p28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8" r:id="rId6"/>
    <p:sldLayoutId id="2147483674" r:id="rId7"/>
    <p:sldLayoutId id="2147483675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5"/>
          <p:cNvSpPr txBox="1">
            <a:spLocks noGrp="1"/>
          </p:cNvSpPr>
          <p:nvPr>
            <p:ph type="subTitle" idx="1"/>
          </p:nvPr>
        </p:nvSpPr>
        <p:spPr>
          <a:xfrm>
            <a:off x="523266" y="3291582"/>
            <a:ext cx="4922878" cy="1097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Buboi Oana-Andreea | Butc</a:t>
            </a:r>
            <a:r>
              <a:rPr lang="ro-RO" dirty="0" smtClean="0"/>
              <a:t>ă</a:t>
            </a:r>
            <a:r>
              <a:rPr lang="en-US" dirty="0" smtClean="0"/>
              <a:t> Andreea-Cristina |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Ifrim</a:t>
            </a:r>
            <a:r>
              <a:rPr lang="en-US" dirty="0" smtClean="0"/>
              <a:t> </a:t>
            </a:r>
            <a:r>
              <a:rPr lang="en-US" dirty="0" err="1" smtClean="0"/>
              <a:t>Gianina-Cosmina</a:t>
            </a:r>
            <a:r>
              <a:rPr lang="en-US" dirty="0" smtClean="0"/>
              <a:t> | </a:t>
            </a:r>
            <a:r>
              <a:rPr lang="en-US" dirty="0" err="1" smtClean="0"/>
              <a:t>Pitac</a:t>
            </a:r>
            <a:r>
              <a:rPr lang="en-US" dirty="0" smtClean="0"/>
              <a:t> </a:t>
            </a:r>
            <a:r>
              <a:rPr lang="en-US" dirty="0" err="1" smtClean="0"/>
              <a:t>Lumini</a:t>
            </a:r>
            <a:r>
              <a:rPr lang="ro-RO" dirty="0" smtClean="0"/>
              <a:t>ța-Gabriela </a:t>
            </a:r>
            <a:r>
              <a:rPr lang="en-US" dirty="0" smtClean="0"/>
              <a:t>|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Stoica</a:t>
            </a:r>
            <a:r>
              <a:rPr lang="en-US" dirty="0" smtClean="0"/>
              <a:t> Andreea</a:t>
            </a:r>
            <a:endParaRPr dirty="0"/>
          </a:p>
        </p:txBody>
      </p:sp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500063" y="1166625"/>
            <a:ext cx="5738233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1"/>
                </a:solidFill>
              </a:rPr>
              <a:t>BUILDING (a part of) </a:t>
            </a:r>
            <a:r>
              <a:rPr lang="en" sz="4500" dirty="0" smtClean="0">
                <a:solidFill>
                  <a:schemeClr val="accent1"/>
                </a:solidFill>
              </a:rPr>
              <a:t/>
            </a:r>
            <a:br>
              <a:rPr lang="en" sz="4500" dirty="0" smtClean="0">
                <a:solidFill>
                  <a:schemeClr val="accent1"/>
                </a:solidFill>
              </a:rPr>
            </a:br>
            <a:r>
              <a:rPr lang="en" sz="3600" dirty="0" smtClean="0"/>
              <a:t>WATSON</a:t>
            </a:r>
            <a:r>
              <a:rPr lang="en" sz="3200" dirty="0" smtClean="0">
                <a:solidFill>
                  <a:schemeClr val="accent1"/>
                </a:solidFill>
              </a:rPr>
              <a:t> </a:t>
            </a:r>
            <a:br>
              <a:rPr lang="en" sz="3200" dirty="0" smtClean="0">
                <a:solidFill>
                  <a:schemeClr val="accent1"/>
                </a:solidFill>
              </a:rPr>
            </a:br>
            <a:r>
              <a:rPr lang="en" sz="2400" dirty="0" smtClean="0">
                <a:solidFill>
                  <a:schemeClr val="accent1"/>
                </a:solidFill>
              </a:rPr>
              <a:t>A DATAMINING PROJECT</a:t>
            </a:r>
            <a:endParaRPr sz="2700" dirty="0">
              <a:solidFill>
                <a:schemeClr val="accent1"/>
              </a:solidFill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Indexing and Retrieval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6" name="Google Shape;1576;p38"/>
          <p:cNvSpPr txBox="1">
            <a:spLocks noGrp="1"/>
          </p:cNvSpPr>
          <p:nvPr>
            <p:ph type="subTitle" idx="1"/>
          </p:nvPr>
        </p:nvSpPr>
        <p:spPr>
          <a:xfrm>
            <a:off x="1708752" y="1105891"/>
            <a:ext cx="5726495" cy="3294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sz="1600" dirty="0" smtClean="0"/>
              <a:t>For </a:t>
            </a:r>
            <a:r>
              <a:rPr lang="en-US" sz="1600" dirty="0"/>
              <a:t>indexing there is an </a:t>
            </a:r>
            <a:r>
              <a:rPr lang="en-US" sz="1600" dirty="0" err="1"/>
              <a:t>IndexWriter</a:t>
            </a:r>
            <a:r>
              <a:rPr lang="en-US" sz="1600" dirty="0"/>
              <a:t> which uses „stop-words” and „stemming”. </a:t>
            </a:r>
            <a:endParaRPr lang="en-US" sz="1600" dirty="0" smtClean="0"/>
          </a:p>
          <a:p>
            <a:pPr marL="0" lvl="0" indent="0" algn="just"/>
            <a:r>
              <a:rPr lang="en-US" sz="1600" dirty="0" smtClean="0"/>
              <a:t>It </a:t>
            </a:r>
            <a:r>
              <a:rPr lang="en-US" sz="1600" dirty="0"/>
              <a:t>uses </a:t>
            </a:r>
            <a:r>
              <a:rPr lang="en-US" sz="1600" dirty="0" err="1" smtClean="0"/>
              <a:t>EnglishAnalyzer</a:t>
            </a:r>
            <a:r>
              <a:rPr lang="en-US" sz="1600" dirty="0" smtClean="0"/>
              <a:t> </a:t>
            </a:r>
            <a:r>
              <a:rPr lang="en-US" sz="1600" dirty="0"/>
              <a:t>for text analysis, and the index includes fields for title, category, and body of the articles. </a:t>
            </a:r>
            <a:endParaRPr lang="en-US" sz="1600" dirty="0" smtClean="0"/>
          </a:p>
          <a:p>
            <a:pPr marL="0" lvl="0" indent="0" algn="just"/>
            <a:endParaRPr lang="en-US" sz="1600" dirty="0"/>
          </a:p>
          <a:p>
            <a:pPr marL="0" lvl="0" indent="0" algn="just"/>
            <a:endParaRPr lang="en-US" sz="1600" dirty="0" smtClean="0"/>
          </a:p>
          <a:p>
            <a:pPr marL="0" lvl="0" indent="0" algn="just"/>
            <a:r>
              <a:rPr lang="en-US" sz="1600" dirty="0" smtClean="0"/>
              <a:t>The </a:t>
            </a:r>
            <a:r>
              <a:rPr lang="en-US" sz="1600" dirty="0"/>
              <a:t>query is built with a disjunction </a:t>
            </a:r>
            <a:r>
              <a:rPr lang="en-US" sz="1600" dirty="0" smtClean="0"/>
              <a:t>between the category and the clue without punctuation marks if the category is given. </a:t>
            </a:r>
          </a:p>
          <a:p>
            <a:pPr marL="0" lvl="0" indent="0" algn="just"/>
            <a:r>
              <a:rPr lang="en-US" sz="1600" dirty="0" smtClean="0"/>
              <a:t>Otherwise, the clue is the query.</a:t>
            </a:r>
            <a:endParaRPr lang="en-US" sz="1600" dirty="0"/>
          </a:p>
          <a:p>
            <a:pPr marL="0" lvl="0" indent="0" algn="just"/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>Measuring Performance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 normalized discounted cumulative gain (NDCG) and the mean reciprocal rank (MRR) metrics are used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ro-RO" dirty="0">
                <a:solidFill>
                  <a:schemeClr val="tx1"/>
                </a:solidFill>
              </a:rPr>
              <a:t>NDCG performance ranges from 0.000 for non-hit to 0.220 for a perfect hit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ro-RO" dirty="0">
                <a:solidFill>
                  <a:schemeClr val="tx1"/>
                </a:solidFill>
              </a:rPr>
              <a:t>MRR performance: 0.353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8"/>
          <p:cNvSpPr txBox="1">
            <a:spLocks noGrp="1"/>
          </p:cNvSpPr>
          <p:nvPr>
            <p:ph type="title"/>
          </p:nvPr>
        </p:nvSpPr>
        <p:spPr>
          <a:xfrm>
            <a:off x="728925" y="317944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Error Analysis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024" name="Google Shape;2024;p48"/>
          <p:cNvSpPr/>
          <p:nvPr/>
        </p:nvSpPr>
        <p:spPr>
          <a:xfrm>
            <a:off x="728925" y="1329425"/>
            <a:ext cx="3072600" cy="47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33571982"/>
              </p:ext>
            </p:extLst>
          </p:nvPr>
        </p:nvGraphicFramePr>
        <p:xfrm>
          <a:off x="3972975" y="1186550"/>
          <a:ext cx="4912518" cy="3068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2912" y="1060616"/>
            <a:ext cx="34575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o-RO" dirty="0">
                <a:solidFill>
                  <a:schemeClr val="tx1"/>
                </a:solidFill>
              </a:rPr>
              <a:t>The system shows hits and perfect hits; perfect hits represent the number of correct articles returned on the first position in the list, whereas hits is the number of correct articles in the list </a:t>
            </a:r>
            <a:r>
              <a:rPr lang="ro-RO" dirty="0" smtClean="0">
                <a:solidFill>
                  <a:schemeClr val="tx1"/>
                </a:solidFill>
              </a:rPr>
              <a:t>returned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0" algn="just"/>
            <a:endParaRPr lang="en-US" dirty="0">
              <a:solidFill>
                <a:schemeClr val="tx1"/>
              </a:solidFill>
            </a:endParaRPr>
          </a:p>
          <a:p>
            <a:pPr lvl="0" algn="just"/>
            <a:r>
              <a:rPr lang="ro-RO" u="sng" dirty="0" smtClean="0">
                <a:solidFill>
                  <a:schemeClr val="tx1"/>
                </a:solidFill>
              </a:rPr>
              <a:t>Error </a:t>
            </a:r>
            <a:r>
              <a:rPr lang="ro-RO" u="sng" dirty="0">
                <a:solidFill>
                  <a:schemeClr val="tx1"/>
                </a:solidFill>
              </a:rPr>
              <a:t>Categories</a:t>
            </a:r>
            <a:r>
              <a:rPr lang="ro-RO" sz="1600" b="1" u="sng" dirty="0">
                <a:solidFill>
                  <a:schemeClr val="tx1"/>
                </a:solidFill>
              </a:rPr>
              <a:t>:</a:t>
            </a:r>
            <a:endParaRPr lang="en-US" sz="1050" dirty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o-RO" b="1" dirty="0" smtClean="0">
                <a:solidFill>
                  <a:schemeClr val="tx1"/>
                </a:solidFill>
              </a:rPr>
              <a:t>Uniqueness</a:t>
            </a:r>
            <a:r>
              <a:rPr lang="ro-RO" dirty="0">
                <a:solidFill>
                  <a:schemeClr val="tx1"/>
                </a:solidFill>
              </a:rPr>
              <a:t>: Lack of distinctive keywords leads to missed matches;</a:t>
            </a:r>
            <a:endParaRPr lang="en-US" sz="1050" dirty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o-RO" b="1" dirty="0" smtClean="0">
                <a:solidFill>
                  <a:schemeClr val="tx1"/>
                </a:solidFill>
              </a:rPr>
              <a:t>Ambiguous Queries</a:t>
            </a:r>
            <a:r>
              <a:rPr lang="ro-RO" dirty="0" smtClean="0">
                <a:solidFill>
                  <a:schemeClr val="tx1"/>
                </a:solidFill>
              </a:rPr>
              <a:t>: Clues too wide-ranging or vague;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Insufficient contextual comprehension</a:t>
            </a:r>
            <a:r>
              <a:rPr lang="en-US" dirty="0">
                <a:solidFill>
                  <a:schemeClr val="tx1"/>
                </a:solidFill>
              </a:rPr>
              <a:t>: The system encounters difficulties when dealing with synonyms and variations in </a:t>
            </a:r>
            <a:r>
              <a:rPr lang="en-US" dirty="0" smtClean="0">
                <a:solidFill>
                  <a:schemeClr val="tx1"/>
                </a:solidFill>
              </a:rPr>
              <a:t>meaning;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38"/>
          <p:cNvGrpSpPr/>
          <p:nvPr/>
        </p:nvGrpSpPr>
        <p:grpSpPr>
          <a:xfrm>
            <a:off x="592213" y="4208056"/>
            <a:ext cx="1021756" cy="332094"/>
            <a:chOff x="7289663" y="3996131"/>
            <a:chExt cx="1021756" cy="332094"/>
          </a:xfrm>
        </p:grpSpPr>
        <p:sp>
          <p:nvSpPr>
            <p:cNvPr id="1567" name="Google Shape;1567;p38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2" name="Google Shape;1572;p38"/>
          <p:cNvGrpSpPr/>
          <p:nvPr/>
        </p:nvGrpSpPr>
        <p:grpSpPr>
          <a:xfrm>
            <a:off x="6192970" y="1792855"/>
            <a:ext cx="1625766" cy="1536133"/>
            <a:chOff x="6652533" y="1529057"/>
            <a:chExt cx="1496195" cy="1430854"/>
          </a:xfrm>
        </p:grpSpPr>
        <p:sp>
          <p:nvSpPr>
            <p:cNvPr id="1573" name="Google Shape;1573;p38"/>
            <p:cNvSpPr/>
            <p:nvPr/>
          </p:nvSpPr>
          <p:spPr>
            <a:xfrm>
              <a:off x="6652533" y="1602231"/>
              <a:ext cx="1416478" cy="1357680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>
            <a:xfrm>
              <a:off x="6730919" y="1529057"/>
              <a:ext cx="1417809" cy="1357680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5" name="Google Shape;1575;p38"/>
          <p:cNvSpPr txBox="1">
            <a:spLocks noGrp="1"/>
          </p:cNvSpPr>
          <p:nvPr>
            <p:ph type="title"/>
          </p:nvPr>
        </p:nvSpPr>
        <p:spPr>
          <a:xfrm>
            <a:off x="713100" y="4283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Improving Retrieval</a:t>
            </a:r>
            <a:endParaRPr sz="3200" dirty="0"/>
          </a:p>
        </p:txBody>
      </p:sp>
      <p:sp>
        <p:nvSpPr>
          <p:cNvPr id="1576" name="Google Shape;1576;p38"/>
          <p:cNvSpPr txBox="1">
            <a:spLocks noGrp="1"/>
          </p:cNvSpPr>
          <p:nvPr>
            <p:ph type="subTitle" idx="1"/>
          </p:nvPr>
        </p:nvSpPr>
        <p:spPr>
          <a:xfrm>
            <a:off x="841266" y="1172241"/>
            <a:ext cx="4695000" cy="30350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en-US" dirty="0" smtClean="0"/>
              <a:t>• </a:t>
            </a:r>
            <a:r>
              <a:rPr lang="en-US" sz="1400" dirty="0" err="1" smtClean="0"/>
              <a:t>ChatGPT</a:t>
            </a:r>
            <a:r>
              <a:rPr lang="en-US" sz="1400" dirty="0" smtClean="0"/>
              <a:t> </a:t>
            </a:r>
            <a:r>
              <a:rPr lang="en-US" sz="1400" dirty="0"/>
              <a:t>is used to </a:t>
            </a:r>
            <a:r>
              <a:rPr lang="en-US" sz="1400" dirty="0" err="1"/>
              <a:t>rerank</a:t>
            </a:r>
            <a:r>
              <a:rPr lang="en-US" sz="1400" dirty="0"/>
              <a:t> the top K pages </a:t>
            </a:r>
            <a:r>
              <a:rPr lang="en-US" sz="1400" dirty="0" smtClean="0"/>
              <a:t>produced</a:t>
            </a:r>
          </a:p>
          <a:p>
            <a:pPr marL="0" lvl="0" indent="0" algn="l"/>
            <a:endParaRPr lang="en-US" sz="1400" dirty="0"/>
          </a:p>
          <a:p>
            <a:pPr marL="0" lvl="0" indent="0" algn="l"/>
            <a:r>
              <a:rPr lang="en-US" sz="1400" dirty="0" smtClean="0"/>
              <a:t>• If </a:t>
            </a:r>
            <a:r>
              <a:rPr lang="en-US" sz="1400" dirty="0"/>
              <a:t>the list of pages sent to </a:t>
            </a:r>
            <a:r>
              <a:rPr lang="en-US" sz="1400" dirty="0" err="1"/>
              <a:t>ChatGPT</a:t>
            </a:r>
            <a:r>
              <a:rPr lang="en-US" sz="1400" dirty="0"/>
              <a:t> contains the correct article, it may change the hit to a perfect </a:t>
            </a:r>
            <a:r>
              <a:rPr lang="en-US" sz="1400" dirty="0" smtClean="0"/>
              <a:t>hit</a:t>
            </a:r>
          </a:p>
          <a:p>
            <a:pPr marL="0" lvl="0" indent="0" algn="l"/>
            <a:endParaRPr lang="en-US" sz="1400" dirty="0"/>
          </a:p>
          <a:p>
            <a:pPr marL="0" lvl="0" indent="0" algn="l"/>
            <a:r>
              <a:rPr lang="en-US" sz="1400" dirty="0" smtClean="0"/>
              <a:t>• If </a:t>
            </a:r>
            <a:r>
              <a:rPr lang="en-US" sz="1400" dirty="0"/>
              <a:t>the list of pages sent to </a:t>
            </a:r>
            <a:r>
              <a:rPr lang="en-US" sz="1400" dirty="0" err="1"/>
              <a:t>ChatGPT</a:t>
            </a:r>
            <a:r>
              <a:rPr lang="en-US" sz="1400" dirty="0"/>
              <a:t> does not contain the correct article, nothing changes about the presence of the correct article in the list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7" name="Google Shape;1577;p38"/>
          <p:cNvSpPr txBox="1"/>
          <p:nvPr/>
        </p:nvSpPr>
        <p:spPr>
          <a:xfrm>
            <a:off x="6340000" y="3457825"/>
            <a:ext cx="13317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smtClean="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rPr>
              <a:t>ChatGPT</a:t>
            </a:r>
            <a:endParaRPr sz="1100" b="1" dirty="0">
              <a:solidFill>
                <a:schemeClr val="accen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1581" name="Google Shape;1581;p38"/>
          <p:cNvGrpSpPr/>
          <p:nvPr/>
        </p:nvGrpSpPr>
        <p:grpSpPr>
          <a:xfrm>
            <a:off x="1423411" y="3650472"/>
            <a:ext cx="749797" cy="717499"/>
            <a:chOff x="7847861" y="3178722"/>
            <a:chExt cx="749797" cy="717499"/>
          </a:xfrm>
        </p:grpSpPr>
        <p:sp>
          <p:nvSpPr>
            <p:cNvPr id="1582" name="Google Shape;1582;p38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4" y="1784334"/>
            <a:ext cx="1539145" cy="14732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62"/>
          <p:cNvSpPr txBox="1">
            <a:spLocks noGrp="1"/>
          </p:cNvSpPr>
          <p:nvPr>
            <p:ph type="title"/>
          </p:nvPr>
        </p:nvSpPr>
        <p:spPr>
          <a:xfrm flipH="1">
            <a:off x="519879" y="2065117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2904" name="Google Shape;2904;p62"/>
          <p:cNvGrpSpPr/>
          <p:nvPr/>
        </p:nvGrpSpPr>
        <p:grpSpPr>
          <a:xfrm>
            <a:off x="5284520" y="991441"/>
            <a:ext cx="3846326" cy="4130080"/>
            <a:chOff x="5284520" y="991441"/>
            <a:chExt cx="3846326" cy="4130080"/>
          </a:xfrm>
        </p:grpSpPr>
        <p:grpSp>
          <p:nvGrpSpPr>
            <p:cNvPr id="2905" name="Google Shape;2905;p62"/>
            <p:cNvGrpSpPr/>
            <p:nvPr/>
          </p:nvGrpSpPr>
          <p:grpSpPr>
            <a:xfrm>
              <a:off x="5290060" y="4283843"/>
              <a:ext cx="3840787" cy="837679"/>
              <a:chOff x="5290060" y="4283843"/>
              <a:chExt cx="3840787" cy="837679"/>
            </a:xfrm>
          </p:grpSpPr>
          <p:sp>
            <p:nvSpPr>
              <p:cNvPr id="2906" name="Google Shape;2906;p62"/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10208" extrusionOk="0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62"/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6106" extrusionOk="0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62"/>
              <p:cNvSpPr/>
              <p:nvPr/>
            </p:nvSpPr>
            <p:spPr>
              <a:xfrm>
                <a:off x="6700889" y="4283843"/>
                <a:ext cx="1159255" cy="387054"/>
              </a:xfrm>
              <a:custGeom>
                <a:avLst/>
                <a:gdLst/>
                <a:ahLst/>
                <a:cxnLst/>
                <a:rect l="l" t="t" r="r" b="b"/>
                <a:pathLst>
                  <a:path w="41964" h="14011" extrusionOk="0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9" name="Google Shape;2909;p62"/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2910" name="Google Shape;2910;p62"/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31608" extrusionOk="0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62"/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avLst/>
                <a:gdLst/>
                <a:ahLst/>
                <a:cxnLst/>
                <a:rect l="l" t="t" r="r" b="b"/>
                <a:pathLst>
                  <a:path w="12294" h="29025" extrusionOk="0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62"/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avLst/>
                <a:gdLst/>
                <a:ahLst/>
                <a:cxnLst/>
                <a:rect l="l" t="t" r="r" b="b"/>
                <a:pathLst>
                  <a:path w="21688" h="37457" extrusionOk="0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580" extrusionOk="0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58" extrusionOk="0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62"/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10203" extrusionOk="0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62"/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43336" extrusionOk="0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2977" extrusionOk="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6440" extrusionOk="0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62"/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13982" extrusionOk="0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62"/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6265" extrusionOk="0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1948" extrusionOk="0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>
                <a:off x="1366375" y="2766300"/>
                <a:ext cx="683650" cy="71300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28520" extrusionOk="0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62"/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222" extrusionOk="0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62"/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615" extrusionOk="0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62"/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avLst/>
                <a:gdLst/>
                <a:ahLst/>
                <a:cxnLst/>
                <a:rect l="l" t="t" r="r" b="b"/>
                <a:pathLst>
                  <a:path w="23835" h="19556" extrusionOk="0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62"/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6142" extrusionOk="0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62"/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41" extrusionOk="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62"/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7829" extrusionOk="0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62"/>
              <p:cNvSpPr/>
              <p:nvPr/>
            </p:nvSpPr>
            <p:spPr>
              <a:xfrm>
                <a:off x="1991475" y="2388425"/>
                <a:ext cx="33382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13353" h="8612" extrusionOk="0">
                    <a:moveTo>
                      <a:pt x="10685" y="0"/>
                    </a:moveTo>
                    <a:cubicBezTo>
                      <a:pt x="10572" y="0"/>
                      <a:pt x="10457" y="10"/>
                      <a:pt x="10342" y="30"/>
                    </a:cubicBezTo>
                    <a:lnTo>
                      <a:pt x="6802" y="588"/>
                    </a:lnTo>
                    <a:lnTo>
                      <a:pt x="1896" y="1340"/>
                    </a:lnTo>
                    <a:cubicBezTo>
                      <a:pt x="781" y="1508"/>
                      <a:pt x="0" y="2595"/>
                      <a:pt x="140" y="3682"/>
                    </a:cubicBezTo>
                    <a:lnTo>
                      <a:pt x="641" y="6860"/>
                    </a:lnTo>
                    <a:cubicBezTo>
                      <a:pt x="793" y="7896"/>
                      <a:pt x="1678" y="8611"/>
                      <a:pt x="2673" y="8611"/>
                    </a:cubicBezTo>
                    <a:cubicBezTo>
                      <a:pt x="2775" y="8611"/>
                      <a:pt x="2879" y="8604"/>
                      <a:pt x="2983" y="8588"/>
                    </a:cubicBezTo>
                    <a:lnTo>
                      <a:pt x="7889" y="7835"/>
                    </a:lnTo>
                    <a:lnTo>
                      <a:pt x="11429" y="7278"/>
                    </a:lnTo>
                    <a:cubicBezTo>
                      <a:pt x="12572" y="7083"/>
                      <a:pt x="13353" y="6051"/>
                      <a:pt x="13185" y="4936"/>
                    </a:cubicBezTo>
                    <a:lnTo>
                      <a:pt x="12684" y="1759"/>
                    </a:lnTo>
                    <a:cubicBezTo>
                      <a:pt x="12534" y="734"/>
                      <a:pt x="11667" y="0"/>
                      <a:pt x="10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62"/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31" extrusionOk="0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62"/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980" extrusionOk="0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62"/>
              <p:cNvSpPr/>
              <p:nvPr/>
            </p:nvSpPr>
            <p:spPr>
              <a:xfrm>
                <a:off x="1728750" y="2504150"/>
                <a:ext cx="2153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095" extrusionOk="0">
                    <a:moveTo>
                      <a:pt x="8335" y="1"/>
                    </a:moveTo>
                    <a:lnTo>
                      <a:pt x="0" y="1199"/>
                    </a:lnTo>
                    <a:lnTo>
                      <a:pt x="1506" y="3095"/>
                    </a:lnTo>
                    <a:lnTo>
                      <a:pt x="8614" y="1952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62"/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3213" extrusionOk="0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62"/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1541" extrusionOk="0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62"/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avLst/>
                <a:gdLst/>
                <a:ahLst/>
                <a:cxnLst/>
                <a:rect l="l" t="t" r="r" b="b"/>
                <a:pathLst>
                  <a:path w="18065" h="11876" extrusionOk="0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62"/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1283" extrusionOk="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62"/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283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62"/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62"/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62"/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62"/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62"/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284" extrusionOk="0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62"/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62"/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939" extrusionOk="0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62"/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3373" extrusionOk="0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62"/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62"/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62"/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62"/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62"/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62"/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62"/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62"/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62"/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62"/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9" extrusionOk="0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62"/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62"/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9" extrusionOk="0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62"/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62"/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62"/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62"/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62"/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62"/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62"/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81" extrusionOk="0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62"/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62"/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25841" extrusionOk="0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62"/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6204" extrusionOk="0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62"/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62"/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782" extrusionOk="0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62"/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62"/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62"/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62"/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8782" extrusionOk="0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62"/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40" h="9144" extrusionOk="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62"/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4127" extrusionOk="0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62"/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90" extrusionOk="0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62"/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avLst/>
                <a:gdLst/>
                <a:ahLst/>
                <a:cxnLst/>
                <a:rect l="l" t="t" r="r" b="b"/>
                <a:pathLst>
                  <a:path w="32002" h="31974" extrusionOk="0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62"/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0008" extrusionOk="0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62"/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22580" extrusionOk="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62"/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7423" h="23918" extrusionOk="0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62"/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14580" h="15974" extrusionOk="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62"/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490" extrusionOk="0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62"/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559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62"/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58205" h="7416" extrusionOk="0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62"/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69" extrusionOk="0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62"/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8" extrusionOk="0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62"/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34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62"/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20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62"/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62"/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42" extrusionOk="0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62"/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62"/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62"/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7" extrusionOk="0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62"/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37" extrusionOk="0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62"/>
              <p:cNvSpPr/>
              <p:nvPr/>
            </p:nvSpPr>
            <p:spPr>
              <a:xfrm>
                <a:off x="1746875" y="2550850"/>
                <a:ext cx="369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50" extrusionOk="0">
                    <a:moveTo>
                      <a:pt x="0" y="0"/>
                    </a:moveTo>
                    <a:lnTo>
                      <a:pt x="0" y="1450"/>
                    </a:lnTo>
                    <a:lnTo>
                      <a:pt x="1477" y="145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62"/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3" extrusionOk="0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62"/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62"/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62"/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2" extrusionOk="0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62"/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89" extrusionOk="0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62"/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179" extrusionOk="0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62"/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62"/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62"/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4" extrusionOk="0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62"/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817" extrusionOk="0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62"/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927" extrusionOk="0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62"/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88" extrusionOk="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62"/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646" extrusionOk="0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62"/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62"/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62"/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62"/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9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62"/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62"/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1" extrusionOk="0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62"/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62"/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088" extrusionOk="0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62"/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282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Archivo</vt:lpstr>
      <vt:lpstr>Archivo Light</vt:lpstr>
      <vt:lpstr>Cuprum</vt:lpstr>
      <vt:lpstr>Orbitron</vt:lpstr>
      <vt:lpstr>Arial</vt:lpstr>
      <vt:lpstr>Virtual Metaverse Project Proposal by Slidesgo</vt:lpstr>
      <vt:lpstr>BUILDING (a part of)  WATSON  A DATAMINING PROJECT</vt:lpstr>
      <vt:lpstr>Indexing and Retrieval</vt:lpstr>
      <vt:lpstr>Measuring Performance</vt:lpstr>
      <vt:lpstr>Error Analysis</vt:lpstr>
      <vt:lpstr>Improving Retrieval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(a part of)  WATSON  PROJECT PROPOSAL</dc:title>
  <cp:lastModifiedBy>Andreea</cp:lastModifiedBy>
  <cp:revision>15</cp:revision>
  <dcterms:modified xsi:type="dcterms:W3CDTF">2024-01-21T17:26:33Z</dcterms:modified>
</cp:coreProperties>
</file>