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59" r:id="rId6"/>
    <p:sldId id="262" r:id="rId7"/>
    <p:sldId id="260" r:id="rId8"/>
    <p:sldId id="268" r:id="rId9"/>
    <p:sldId id="267" r:id="rId10"/>
    <p:sldId id="266" r:id="rId11"/>
    <p:sldId id="264"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82"/>
  </p:normalViewPr>
  <p:slideViewPr>
    <p:cSldViewPr snapToGrid="0">
      <p:cViewPr varScale="1">
        <p:scale>
          <a:sx n="96" d="100"/>
          <a:sy n="96"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30228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3992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6643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3137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3009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24849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54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5377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4936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4577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4/25/24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3580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4/25/24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96962597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0267C2-9A87-5888-0384-969AD93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499"/>
            <a:ext cx="5602755" cy="49558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C7CDC-3F44-C89E-241C-19FF11B8B017}"/>
              </a:ext>
            </a:extLst>
          </p:cNvPr>
          <p:cNvSpPr>
            <a:spLocks noGrp="1"/>
          </p:cNvSpPr>
          <p:nvPr>
            <p:ph type="ctrTitle"/>
          </p:nvPr>
        </p:nvSpPr>
        <p:spPr>
          <a:xfrm>
            <a:off x="952499" y="1970040"/>
            <a:ext cx="5139812" cy="2070330"/>
          </a:xfrm>
        </p:spPr>
        <p:txBody>
          <a:bodyPr anchor="b">
            <a:normAutofit fontScale="90000"/>
          </a:bodyPr>
          <a:lstStyle/>
          <a:p>
            <a:br>
              <a:rPr lang="en-US">
                <a:effectLst/>
                <a:latin typeface="Helvetica" pitchFamily="2" charset="0"/>
              </a:rPr>
            </a:br>
            <a:br>
              <a:rPr lang="en-US">
                <a:effectLst/>
                <a:latin typeface="Helvetica" pitchFamily="2" charset="0"/>
              </a:rPr>
            </a:br>
            <a:r>
              <a:rPr lang="en-US">
                <a:effectLst/>
                <a:latin typeface="Helvetica" pitchFamily="2" charset="0"/>
              </a:rPr>
              <a:t>Applying Convex Optimization to supply distribution Logistics</a:t>
            </a:r>
            <a:endParaRPr lang="en-US" dirty="0"/>
          </a:p>
        </p:txBody>
      </p:sp>
      <p:sp>
        <p:nvSpPr>
          <p:cNvPr id="3" name="Subtitle 2">
            <a:extLst>
              <a:ext uri="{FF2B5EF4-FFF2-40B4-BE49-F238E27FC236}">
                <a16:creationId xmlns:a16="http://schemas.microsoft.com/office/drawing/2014/main" id="{93482209-7535-46FF-1127-F92BC8D48780}"/>
              </a:ext>
            </a:extLst>
          </p:cNvPr>
          <p:cNvSpPr>
            <a:spLocks noGrp="1"/>
          </p:cNvSpPr>
          <p:nvPr>
            <p:ph type="subTitle" idx="1"/>
          </p:nvPr>
        </p:nvSpPr>
        <p:spPr>
          <a:xfrm>
            <a:off x="952499" y="4516619"/>
            <a:ext cx="4482952" cy="624246"/>
          </a:xfrm>
        </p:spPr>
        <p:txBody>
          <a:bodyPr anchor="t">
            <a:normAutofit/>
          </a:bodyPr>
          <a:lstStyle/>
          <a:p>
            <a:r>
              <a:rPr lang="en-US"/>
              <a:t>Chuxuan Tang</a:t>
            </a:r>
            <a:endParaRPr lang="en-US" dirty="0"/>
          </a:p>
        </p:txBody>
      </p:sp>
      <p:pic>
        <p:nvPicPr>
          <p:cNvPr id="4" name="Picture 3" descr="A mosaic of colorful geometric shapes">
            <a:extLst>
              <a:ext uri="{FF2B5EF4-FFF2-40B4-BE49-F238E27FC236}">
                <a16:creationId xmlns:a16="http://schemas.microsoft.com/office/drawing/2014/main" id="{7BC66CBC-F99D-1827-4668-81603E796089}"/>
              </a:ext>
            </a:extLst>
          </p:cNvPr>
          <p:cNvPicPr>
            <a:picLocks noChangeAspect="1"/>
          </p:cNvPicPr>
          <p:nvPr/>
        </p:nvPicPr>
        <p:blipFill rotWithShape="1">
          <a:blip r:embed="rId2"/>
          <a:srcRect l="9190" r="42253"/>
          <a:stretch/>
        </p:blipFill>
        <p:spPr>
          <a:xfrm>
            <a:off x="7534655" y="10"/>
            <a:ext cx="4657346" cy="6857990"/>
          </a:xfrm>
          <a:prstGeom prst="rect">
            <a:avLst/>
          </a:prstGeom>
        </p:spPr>
      </p:pic>
    </p:spTree>
    <p:extLst>
      <p:ext uri="{BB962C8B-B14F-4D97-AF65-F5344CB8AC3E}">
        <p14:creationId xmlns:p14="http://schemas.microsoft.com/office/powerpoint/2010/main" val="231061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4904-09F1-1C69-16B1-0D344919DD9C}"/>
              </a:ext>
            </a:extLst>
          </p:cNvPr>
          <p:cNvSpPr>
            <a:spLocks noGrp="1"/>
          </p:cNvSpPr>
          <p:nvPr>
            <p:ph type="title"/>
          </p:nvPr>
        </p:nvSpPr>
        <p:spPr>
          <a:xfrm>
            <a:off x="1295400" y="387579"/>
            <a:ext cx="9601200" cy="1309687"/>
          </a:xfrm>
        </p:spPr>
        <p:txBody>
          <a:bodyPr/>
          <a:lstStyle/>
          <a:p>
            <a:r>
              <a:rPr lang="en-US" dirty="0"/>
              <a:t>model</a:t>
            </a:r>
          </a:p>
        </p:txBody>
      </p:sp>
      <p:pic>
        <p:nvPicPr>
          <p:cNvPr id="4" name="Content Placeholder 3">
            <a:extLst>
              <a:ext uri="{FF2B5EF4-FFF2-40B4-BE49-F238E27FC236}">
                <a16:creationId xmlns:a16="http://schemas.microsoft.com/office/drawing/2014/main" id="{DDDBC77F-9410-3ED0-EE1F-A013BECFFE6F}"/>
              </a:ext>
            </a:extLst>
          </p:cNvPr>
          <p:cNvPicPr>
            <a:picLocks noGrp="1" noChangeAspect="1"/>
          </p:cNvPicPr>
          <p:nvPr>
            <p:ph idx="1"/>
          </p:nvPr>
        </p:nvPicPr>
        <p:blipFill>
          <a:blip r:embed="rId2"/>
          <a:stretch>
            <a:fillRect/>
          </a:stretch>
        </p:blipFill>
        <p:spPr>
          <a:xfrm>
            <a:off x="868259" y="1697266"/>
            <a:ext cx="8037201" cy="4482285"/>
          </a:xfrm>
          <a:prstGeom prst="rect">
            <a:avLst/>
          </a:prstGeom>
        </p:spPr>
      </p:pic>
    </p:spTree>
    <p:extLst>
      <p:ext uri="{BB962C8B-B14F-4D97-AF65-F5344CB8AC3E}">
        <p14:creationId xmlns:p14="http://schemas.microsoft.com/office/powerpoint/2010/main" val="240038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1A13B-4AF0-913A-4AB7-E95809D9EA01}"/>
              </a:ext>
            </a:extLst>
          </p:cNvPr>
          <p:cNvSpPr>
            <a:spLocks noGrp="1"/>
          </p:cNvSpPr>
          <p:nvPr>
            <p:ph idx="1"/>
          </p:nvPr>
        </p:nvSpPr>
        <p:spPr>
          <a:xfrm>
            <a:off x="1060174" y="4069473"/>
            <a:ext cx="9601200" cy="3643312"/>
          </a:xfrm>
        </p:spPr>
        <p:txBody>
          <a:bodyPr/>
          <a:lstStyle/>
          <a:p>
            <a:pPr marL="0" indent="0">
              <a:buNone/>
            </a:pPr>
            <a:r>
              <a:rPr lang="en-US" b="0" i="0" u="none" strike="noStrike" dirty="0">
                <a:effectLst/>
                <a:latin typeface="Söhne"/>
              </a:rPr>
              <a:t>Constraint:</a:t>
            </a:r>
          </a:p>
          <a:p>
            <a:pPr>
              <a:buFont typeface="+mj-lt"/>
              <a:buAutoNum type="arabicPeriod"/>
            </a:pPr>
            <a:r>
              <a:rPr lang="en-US" b="0" i="0" u="none" strike="noStrike" dirty="0">
                <a:effectLst/>
                <a:latin typeface="Söhne"/>
              </a:rPr>
              <a:t>Each order must be assigned to a logistics provider and a vehicle type.</a:t>
            </a:r>
          </a:p>
          <a:p>
            <a:pPr>
              <a:buFont typeface="+mj-lt"/>
              <a:buAutoNum type="arabicPeriod"/>
            </a:pPr>
            <a:r>
              <a:rPr lang="en-US" b="0" i="0" u="none" strike="noStrike" dirty="0">
                <a:effectLst/>
                <a:latin typeface="Söhne"/>
              </a:rPr>
              <a:t>The payload of each vehicle must not exceed its capacity.</a:t>
            </a:r>
          </a:p>
          <a:p>
            <a:pPr>
              <a:buFont typeface="+mj-lt"/>
              <a:buAutoNum type="arabicPeriod"/>
            </a:pPr>
            <a:r>
              <a:rPr lang="en-US" b="0" i="0" u="none" strike="noStrike" dirty="0">
                <a:effectLst/>
                <a:latin typeface="Söhne"/>
              </a:rPr>
              <a:t>Each logistics provider can use each vehicle type at most once.</a:t>
            </a:r>
          </a:p>
          <a:p>
            <a:endParaRPr lang="en-US" dirty="0"/>
          </a:p>
        </p:txBody>
      </p:sp>
      <p:pic>
        <p:nvPicPr>
          <p:cNvPr id="4" name="Picture 3">
            <a:extLst>
              <a:ext uri="{FF2B5EF4-FFF2-40B4-BE49-F238E27FC236}">
                <a16:creationId xmlns:a16="http://schemas.microsoft.com/office/drawing/2014/main" id="{04325F7F-7507-3AE0-FE1C-8AC9D9233E4B}"/>
              </a:ext>
            </a:extLst>
          </p:cNvPr>
          <p:cNvPicPr>
            <a:picLocks noChangeAspect="1"/>
          </p:cNvPicPr>
          <p:nvPr/>
        </p:nvPicPr>
        <p:blipFill>
          <a:blip r:embed="rId2"/>
          <a:stretch>
            <a:fillRect/>
          </a:stretch>
        </p:blipFill>
        <p:spPr>
          <a:xfrm>
            <a:off x="2227651" y="336089"/>
            <a:ext cx="7266245" cy="3633121"/>
          </a:xfrm>
          <a:prstGeom prst="rect">
            <a:avLst/>
          </a:prstGeom>
        </p:spPr>
      </p:pic>
    </p:spTree>
    <p:extLst>
      <p:ext uri="{BB962C8B-B14F-4D97-AF65-F5344CB8AC3E}">
        <p14:creationId xmlns:p14="http://schemas.microsoft.com/office/powerpoint/2010/main" val="8069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6BB2-1FAE-7FFA-FEA7-B61D1B619B1E}"/>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F07FB01C-718D-87C1-F5C9-C26B8FF97ECC}"/>
              </a:ext>
            </a:extLst>
          </p:cNvPr>
          <p:cNvPicPr>
            <a:picLocks noGrp="1" noChangeAspect="1"/>
          </p:cNvPicPr>
          <p:nvPr>
            <p:ph idx="1"/>
          </p:nvPr>
        </p:nvPicPr>
        <p:blipFill>
          <a:blip r:embed="rId2"/>
          <a:stretch>
            <a:fillRect/>
          </a:stretch>
        </p:blipFill>
        <p:spPr>
          <a:xfrm>
            <a:off x="2351485" y="2262188"/>
            <a:ext cx="7489030" cy="3643312"/>
          </a:xfrm>
          <a:prstGeom prst="rect">
            <a:avLst/>
          </a:prstGeom>
        </p:spPr>
      </p:pic>
    </p:spTree>
    <p:extLst>
      <p:ext uri="{BB962C8B-B14F-4D97-AF65-F5344CB8AC3E}">
        <p14:creationId xmlns:p14="http://schemas.microsoft.com/office/powerpoint/2010/main" val="362259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65D-CF71-7131-9836-180026BA66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DBF192-9290-FAD1-5A66-C18E080EFB13}"/>
              </a:ext>
            </a:extLst>
          </p:cNvPr>
          <p:cNvSpPr>
            <a:spLocks noGrp="1"/>
          </p:cNvSpPr>
          <p:nvPr>
            <p:ph idx="1"/>
          </p:nvPr>
        </p:nvSpPr>
        <p:spPr/>
        <p:txBody>
          <a:bodyPr/>
          <a:lstStyle/>
          <a:p>
            <a:r>
              <a:rPr lang="en-US" dirty="0"/>
              <a:t>Divide all orders into two categories according to whether they can be filled. Find the best delivery plan directly for the orders that cannot be filled through simple processing.</a:t>
            </a:r>
          </a:p>
          <a:p>
            <a:endParaRPr lang="en-US" dirty="0"/>
          </a:p>
          <a:p>
            <a:r>
              <a:rPr lang="en-US" dirty="0"/>
              <a:t>For the orders that can be filled, a mathematical planning model is established, and the number of variables is further reduced by preprocessing.</a:t>
            </a:r>
          </a:p>
          <a:p>
            <a:endParaRPr lang="en-US" dirty="0"/>
          </a:p>
          <a:p>
            <a:r>
              <a:rPr lang="en-US" dirty="0"/>
              <a:t>Considering that the actual amount of order can not be very large, this scheme can quickly obtain the optimal solution of the problem.</a:t>
            </a:r>
          </a:p>
        </p:txBody>
      </p:sp>
    </p:spTree>
    <p:extLst>
      <p:ext uri="{BB962C8B-B14F-4D97-AF65-F5344CB8AC3E}">
        <p14:creationId xmlns:p14="http://schemas.microsoft.com/office/powerpoint/2010/main" val="36809890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65D-CF71-7131-9836-180026BA66F2}"/>
              </a:ext>
            </a:extLst>
          </p:cNvPr>
          <p:cNvSpPr>
            <a:spLocks noGrp="1"/>
          </p:cNvSpPr>
          <p:nvPr>
            <p:ph type="title"/>
          </p:nvPr>
        </p:nvSpPr>
        <p:spPr>
          <a:xfrm>
            <a:off x="1295400" y="842963"/>
            <a:ext cx="9601200" cy="5027750"/>
          </a:xfrm>
        </p:spPr>
        <p:txBody>
          <a:bodyPr/>
          <a:lstStyle/>
          <a:p>
            <a:pPr algn="ctr"/>
            <a:r>
              <a:rPr lang="en-US" sz="2800" dirty="0"/>
              <a:t>Thank you!</a:t>
            </a:r>
            <a:endParaRPr lang="en-US" dirty="0"/>
          </a:p>
        </p:txBody>
      </p:sp>
    </p:spTree>
    <p:extLst>
      <p:ext uri="{BB962C8B-B14F-4D97-AF65-F5344CB8AC3E}">
        <p14:creationId xmlns:p14="http://schemas.microsoft.com/office/powerpoint/2010/main" val="427143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23A3-00C1-98E9-0D6F-36A347946E70}"/>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5D1E239B-721C-C9EC-ECF8-4F99BED48956}"/>
              </a:ext>
            </a:extLst>
          </p:cNvPr>
          <p:cNvSpPr>
            <a:spLocks noGrp="1"/>
          </p:cNvSpPr>
          <p:nvPr>
            <p:ph idx="1"/>
          </p:nvPr>
        </p:nvSpPr>
        <p:spPr/>
        <p:txBody>
          <a:bodyPr>
            <a:normAutofit lnSpcReduction="10000"/>
          </a:bodyPr>
          <a:lstStyle/>
          <a:p>
            <a:r>
              <a:rPr lang="en-US" dirty="0"/>
              <a:t>In this problem, the company needs to deliver all the orders in the cycle to the customers according to the requirements.</a:t>
            </a:r>
          </a:p>
          <a:p>
            <a:r>
              <a:rPr lang="en-US" dirty="0"/>
              <a:t>Under normal circumstances, there are many logistics suppliers in the market, and the specifications and costs of different logistics suppliers and vehicles may be different. Therefore, how to choose the right logistics suppliers to minimize the total distribution cost is a problem that enterprises need to face.</a:t>
            </a:r>
            <a:endParaRPr lang="zh-CN" altLang="en-US" dirty="0"/>
          </a:p>
          <a:p>
            <a:r>
              <a:rPr lang="en-US" dirty="0"/>
              <a:t>From the perspective of enterprises, the following two issues need to be considered, and these two issues affect each other: </a:t>
            </a:r>
          </a:p>
          <a:p>
            <a:r>
              <a:rPr lang="en-US" dirty="0"/>
              <a:t>(1) how to combine different orders</a:t>
            </a:r>
          </a:p>
          <a:p>
            <a:r>
              <a:rPr lang="en-US" altLang="zh-CN" dirty="0"/>
              <a:t>(2) </a:t>
            </a:r>
            <a:r>
              <a:rPr lang="en-US" dirty="0"/>
              <a:t>Select logistics suppliers and distribution methods (partial load or vehicle)</a:t>
            </a:r>
          </a:p>
          <a:p>
            <a:endParaRPr lang="en-US" dirty="0"/>
          </a:p>
        </p:txBody>
      </p:sp>
    </p:spTree>
    <p:extLst>
      <p:ext uri="{BB962C8B-B14F-4D97-AF65-F5344CB8AC3E}">
        <p14:creationId xmlns:p14="http://schemas.microsoft.com/office/powerpoint/2010/main" val="351953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3881-0ED8-6D3E-8472-5EF27CF2347B}"/>
              </a:ext>
            </a:extLst>
          </p:cNvPr>
          <p:cNvSpPr>
            <a:spLocks noGrp="1"/>
          </p:cNvSpPr>
          <p:nvPr>
            <p:ph type="title"/>
          </p:nvPr>
        </p:nvSpPr>
        <p:spPr>
          <a:xfrm>
            <a:off x="967408" y="137285"/>
            <a:ext cx="9601200" cy="1309687"/>
          </a:xfrm>
        </p:spPr>
        <p:txBody>
          <a:bodyPr/>
          <a:lstStyle/>
          <a:p>
            <a:r>
              <a:rPr lang="en-US" dirty="0"/>
              <a:t>input</a:t>
            </a:r>
          </a:p>
        </p:txBody>
      </p:sp>
      <p:sp>
        <p:nvSpPr>
          <p:cNvPr id="3" name="Content Placeholder 2">
            <a:extLst>
              <a:ext uri="{FF2B5EF4-FFF2-40B4-BE49-F238E27FC236}">
                <a16:creationId xmlns:a16="http://schemas.microsoft.com/office/drawing/2014/main" id="{0C2135B8-FC50-D9E3-17F2-5BD8EA0656E4}"/>
              </a:ext>
            </a:extLst>
          </p:cNvPr>
          <p:cNvSpPr>
            <a:spLocks noGrp="1"/>
          </p:cNvSpPr>
          <p:nvPr>
            <p:ph idx="1"/>
          </p:nvPr>
        </p:nvSpPr>
        <p:spPr>
          <a:xfrm>
            <a:off x="897834" y="1309480"/>
            <a:ext cx="9601200" cy="3643312"/>
          </a:xfrm>
        </p:spPr>
        <p:txBody>
          <a:bodyPr>
            <a:normAutofit/>
          </a:bodyPr>
          <a:lstStyle/>
          <a:p>
            <a:r>
              <a:rPr lang="en-US" dirty="0"/>
              <a:t>Order delivery case Input data Order information: start and end, weight, delivery time and other data.</a:t>
            </a:r>
          </a:p>
          <a:p>
            <a:endParaRPr lang="en-US" dirty="0"/>
          </a:p>
        </p:txBody>
      </p:sp>
      <p:pic>
        <p:nvPicPr>
          <p:cNvPr id="4" name="Picture 3">
            <a:extLst>
              <a:ext uri="{FF2B5EF4-FFF2-40B4-BE49-F238E27FC236}">
                <a16:creationId xmlns:a16="http://schemas.microsoft.com/office/drawing/2014/main" id="{9EDC95A7-7DFF-80C2-FE40-72223DBF89C9}"/>
              </a:ext>
            </a:extLst>
          </p:cNvPr>
          <p:cNvPicPr>
            <a:picLocks noChangeAspect="1"/>
          </p:cNvPicPr>
          <p:nvPr/>
        </p:nvPicPr>
        <p:blipFill>
          <a:blip r:embed="rId2"/>
          <a:stretch>
            <a:fillRect/>
          </a:stretch>
        </p:blipFill>
        <p:spPr>
          <a:xfrm>
            <a:off x="1603511" y="2251419"/>
            <a:ext cx="7772400" cy="3601999"/>
          </a:xfrm>
          <a:prstGeom prst="rect">
            <a:avLst/>
          </a:prstGeom>
        </p:spPr>
      </p:pic>
    </p:spTree>
    <p:extLst>
      <p:ext uri="{BB962C8B-B14F-4D97-AF65-F5344CB8AC3E}">
        <p14:creationId xmlns:p14="http://schemas.microsoft.com/office/powerpoint/2010/main" val="111199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3881-0ED8-6D3E-8472-5EF27CF2347B}"/>
              </a:ext>
            </a:extLst>
          </p:cNvPr>
          <p:cNvSpPr>
            <a:spLocks noGrp="1"/>
          </p:cNvSpPr>
          <p:nvPr>
            <p:ph type="title"/>
          </p:nvPr>
        </p:nvSpPr>
        <p:spPr>
          <a:xfrm>
            <a:off x="967408" y="137285"/>
            <a:ext cx="9601200" cy="1309687"/>
          </a:xfrm>
        </p:spPr>
        <p:txBody>
          <a:bodyPr/>
          <a:lstStyle/>
          <a:p>
            <a:r>
              <a:rPr lang="en-US" dirty="0"/>
              <a:t>input</a:t>
            </a:r>
          </a:p>
        </p:txBody>
      </p:sp>
      <p:sp>
        <p:nvSpPr>
          <p:cNvPr id="3" name="Content Placeholder 2">
            <a:extLst>
              <a:ext uri="{FF2B5EF4-FFF2-40B4-BE49-F238E27FC236}">
                <a16:creationId xmlns:a16="http://schemas.microsoft.com/office/drawing/2014/main" id="{0C2135B8-FC50-D9E3-17F2-5BD8EA0656E4}"/>
              </a:ext>
            </a:extLst>
          </p:cNvPr>
          <p:cNvSpPr>
            <a:spLocks noGrp="1"/>
          </p:cNvSpPr>
          <p:nvPr>
            <p:ph idx="1"/>
          </p:nvPr>
        </p:nvSpPr>
        <p:spPr>
          <a:xfrm>
            <a:off x="897834" y="1309480"/>
            <a:ext cx="9601200" cy="3643312"/>
          </a:xfrm>
        </p:spPr>
        <p:txBody>
          <a:bodyPr>
            <a:normAutofit/>
          </a:bodyPr>
          <a:lstStyle/>
          <a:p>
            <a:r>
              <a:rPr lang="en-US" dirty="0"/>
              <a:t>Logistics provider information: information of all providers of different price of vehicles, load and other data. For example, the quotation scheme given by a logistics supplier:</a:t>
            </a:r>
          </a:p>
          <a:p>
            <a:pPr marL="0" indent="0">
              <a:buNone/>
            </a:pPr>
            <a:endParaRPr lang="en-US" dirty="0"/>
          </a:p>
        </p:txBody>
      </p:sp>
      <p:pic>
        <p:nvPicPr>
          <p:cNvPr id="4" name="Picture 3">
            <a:extLst>
              <a:ext uri="{FF2B5EF4-FFF2-40B4-BE49-F238E27FC236}">
                <a16:creationId xmlns:a16="http://schemas.microsoft.com/office/drawing/2014/main" id="{9EDC95A7-7DFF-80C2-FE40-72223DBF89C9}"/>
              </a:ext>
            </a:extLst>
          </p:cNvPr>
          <p:cNvPicPr>
            <a:picLocks noChangeAspect="1"/>
          </p:cNvPicPr>
          <p:nvPr/>
        </p:nvPicPr>
        <p:blipFill>
          <a:blip r:embed="rId2"/>
          <a:stretch>
            <a:fillRect/>
          </a:stretch>
        </p:blipFill>
        <p:spPr>
          <a:xfrm>
            <a:off x="1215884" y="2055119"/>
            <a:ext cx="8781969" cy="4069868"/>
          </a:xfrm>
          <a:prstGeom prst="rect">
            <a:avLst/>
          </a:prstGeom>
        </p:spPr>
      </p:pic>
    </p:spTree>
    <p:extLst>
      <p:ext uri="{BB962C8B-B14F-4D97-AF65-F5344CB8AC3E}">
        <p14:creationId xmlns:p14="http://schemas.microsoft.com/office/powerpoint/2010/main" val="3905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3F627-CF67-ABA9-D488-43035009831E}"/>
              </a:ext>
            </a:extLst>
          </p:cNvPr>
          <p:cNvSpPr>
            <a:spLocks noGrp="1"/>
          </p:cNvSpPr>
          <p:nvPr>
            <p:ph idx="1"/>
          </p:nvPr>
        </p:nvSpPr>
        <p:spPr>
          <a:xfrm>
            <a:off x="974035" y="765313"/>
            <a:ext cx="9922565" cy="5140187"/>
          </a:xfrm>
        </p:spPr>
        <p:txBody>
          <a:bodyPr/>
          <a:lstStyle/>
          <a:p>
            <a:pPr marL="0" indent="0">
              <a:buNone/>
            </a:pPr>
            <a:r>
              <a:rPr lang="en-US" dirty="0">
                <a:effectLst/>
                <a:latin typeface="Helvetica" pitchFamily="2" charset="0"/>
              </a:rPr>
              <a:t>Problem Formulation</a:t>
            </a:r>
          </a:p>
          <a:p>
            <a:r>
              <a:rPr lang="en-US" dirty="0"/>
              <a:t>For all orders in the planning cycle, if a feasible order combination scheme is given, according to the quotation of the logistics provider, we can easily work out the distribution scheme with the lowest total cost.</a:t>
            </a:r>
          </a:p>
          <a:p>
            <a:r>
              <a:rPr lang="en-US" dirty="0"/>
              <a:t>For a particular order, it is easy to determine the relationship with other orders:</a:t>
            </a:r>
          </a:p>
        </p:txBody>
      </p:sp>
      <p:pic>
        <p:nvPicPr>
          <p:cNvPr id="5" name="Picture 4">
            <a:extLst>
              <a:ext uri="{FF2B5EF4-FFF2-40B4-BE49-F238E27FC236}">
                <a16:creationId xmlns:a16="http://schemas.microsoft.com/office/drawing/2014/main" id="{1FF6D259-66D7-D155-7483-D42629865885}"/>
              </a:ext>
            </a:extLst>
          </p:cNvPr>
          <p:cNvPicPr>
            <a:picLocks noChangeAspect="1"/>
          </p:cNvPicPr>
          <p:nvPr/>
        </p:nvPicPr>
        <p:blipFill>
          <a:blip r:embed="rId2"/>
          <a:stretch>
            <a:fillRect/>
          </a:stretch>
        </p:blipFill>
        <p:spPr>
          <a:xfrm>
            <a:off x="2049117" y="2821791"/>
            <a:ext cx="7772400" cy="3705827"/>
          </a:xfrm>
          <a:prstGeom prst="rect">
            <a:avLst/>
          </a:prstGeom>
        </p:spPr>
      </p:pic>
      <p:sp>
        <p:nvSpPr>
          <p:cNvPr id="6" name="TextBox 5">
            <a:extLst>
              <a:ext uri="{FF2B5EF4-FFF2-40B4-BE49-F238E27FC236}">
                <a16:creationId xmlns:a16="http://schemas.microsoft.com/office/drawing/2014/main" id="{35F9A549-6477-2902-94B0-C1A358207C33}"/>
              </a:ext>
            </a:extLst>
          </p:cNvPr>
          <p:cNvSpPr txBox="1"/>
          <p:nvPr/>
        </p:nvSpPr>
        <p:spPr>
          <a:xfrm>
            <a:off x="5206702" y="3894269"/>
            <a:ext cx="1312433" cy="323165"/>
          </a:xfrm>
          <a:prstGeom prst="rect">
            <a:avLst/>
          </a:prstGeom>
          <a:solidFill>
            <a:schemeClr val="bg1"/>
          </a:solidFill>
        </p:spPr>
        <p:txBody>
          <a:bodyPr wrap="square" rtlCol="0">
            <a:spAutoFit/>
          </a:bodyPr>
          <a:lstStyle/>
          <a:p>
            <a:pPr algn="ctr"/>
            <a:r>
              <a:rPr lang="en-US" sz="1500" dirty="0"/>
              <a:t>Share the bill</a:t>
            </a:r>
          </a:p>
        </p:txBody>
      </p:sp>
    </p:spTree>
    <p:extLst>
      <p:ext uri="{BB962C8B-B14F-4D97-AF65-F5344CB8AC3E}">
        <p14:creationId xmlns:p14="http://schemas.microsoft.com/office/powerpoint/2010/main" val="348021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90D8-77C0-9D05-F0D4-105777C411C9}"/>
              </a:ext>
            </a:extLst>
          </p:cNvPr>
          <p:cNvSpPr>
            <a:spLocks noGrp="1"/>
          </p:cNvSpPr>
          <p:nvPr>
            <p:ph type="title"/>
          </p:nvPr>
        </p:nvSpPr>
        <p:spPr/>
        <p:txBody>
          <a:bodyPr>
            <a:normAutofit/>
          </a:bodyPr>
          <a:lstStyle/>
          <a:p>
            <a:r>
              <a:rPr lang="en-US" b="1" dirty="0"/>
              <a:t>Problem Formulation: </a:t>
            </a:r>
            <a:endParaRPr lang="en-US" dirty="0"/>
          </a:p>
        </p:txBody>
      </p:sp>
      <p:sp>
        <p:nvSpPr>
          <p:cNvPr id="3" name="Content Placeholder 2">
            <a:extLst>
              <a:ext uri="{FF2B5EF4-FFF2-40B4-BE49-F238E27FC236}">
                <a16:creationId xmlns:a16="http://schemas.microsoft.com/office/drawing/2014/main" id="{96A522C3-C6D7-67E9-81E6-57463FEAAC22}"/>
              </a:ext>
            </a:extLst>
          </p:cNvPr>
          <p:cNvSpPr>
            <a:spLocks noGrp="1"/>
          </p:cNvSpPr>
          <p:nvPr>
            <p:ph idx="1"/>
          </p:nvPr>
        </p:nvSpPr>
        <p:spPr/>
        <p:txBody>
          <a:bodyPr/>
          <a:lstStyle/>
          <a:p>
            <a:r>
              <a:rPr lang="en-US" dirty="0"/>
              <a:t>For the orders within the planning period, the most difficult situation to deal with is that all orders can be filled (the same start and end point and the same delivery time), then all orders will appear in the model, greatly increasing the size of the problem and the difficulty of solving. However, orders often have different starting and ending positions and delivery times, so the number of orders that can be filled is not large. For example, there are 8 orders {A,B,C,D,E,F,G,H}, which can be divided into 6 order sets {A}, {B, H}, {C}, {D}, {E,F}, {G} according to the order information. Only collections with multiple elements can be ordered, in which case the model decides whether to order and how to ship. For orders that cannot be filled, you can directly find the most suitable delivery plan (the lowest price).</a:t>
            </a:r>
          </a:p>
        </p:txBody>
      </p:sp>
    </p:spTree>
    <p:extLst>
      <p:ext uri="{BB962C8B-B14F-4D97-AF65-F5344CB8AC3E}">
        <p14:creationId xmlns:p14="http://schemas.microsoft.com/office/powerpoint/2010/main" val="18997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9C99-1E04-CE03-B572-EEEAE5662D6C}"/>
              </a:ext>
            </a:extLst>
          </p:cNvPr>
          <p:cNvSpPr>
            <a:spLocks noGrp="1"/>
          </p:cNvSpPr>
          <p:nvPr>
            <p:ph type="title"/>
          </p:nvPr>
        </p:nvSpPr>
        <p:spPr/>
        <p:txBody>
          <a:bodyPr>
            <a:normAutofit/>
          </a:bodyPr>
          <a:lstStyle/>
          <a:p>
            <a:r>
              <a:rPr lang="en-US" dirty="0"/>
              <a:t>Pre-processing (orders that cannot be shared)</a:t>
            </a:r>
          </a:p>
        </p:txBody>
      </p:sp>
      <p:sp>
        <p:nvSpPr>
          <p:cNvPr id="3" name="Content Placeholder 2">
            <a:extLst>
              <a:ext uri="{FF2B5EF4-FFF2-40B4-BE49-F238E27FC236}">
                <a16:creationId xmlns:a16="http://schemas.microsoft.com/office/drawing/2014/main" id="{4A04D561-D616-0055-3CCC-DBAA4AA2A7AF}"/>
              </a:ext>
            </a:extLst>
          </p:cNvPr>
          <p:cNvSpPr>
            <a:spLocks noGrp="1"/>
          </p:cNvSpPr>
          <p:nvPr>
            <p:ph idx="1"/>
          </p:nvPr>
        </p:nvSpPr>
        <p:spPr/>
        <p:txBody>
          <a:bodyPr/>
          <a:lstStyle/>
          <a:p>
            <a:pPr marL="0" indent="0">
              <a:buNone/>
            </a:pPr>
            <a:r>
              <a:rPr lang="en-US" dirty="0"/>
              <a:t>• Objective: To find the lowest cost distribution solution directly, that is, to determine which logistics provider to take which way (vehicle or partial load) distribution.</a:t>
            </a:r>
          </a:p>
          <a:p>
            <a:r>
              <a:rPr lang="en-US" dirty="0"/>
              <a:t>Methods: (1) Less-load transportation, find out the models that can be used, mainly considering the match of time, place and load.  Select the lowest cost logistics provider.</a:t>
            </a:r>
          </a:p>
          <a:p>
            <a:r>
              <a:rPr lang="en-US" dirty="0"/>
              <a:t>(2) Full-load transportation, similarly, to find available vehicle types, pay attention to the need to meet the </a:t>
            </a:r>
            <a:r>
              <a:rPr lang="en-US" b="1" dirty="0"/>
              <a:t>full-load rate </a:t>
            </a:r>
            <a:r>
              <a:rPr lang="en-US" dirty="0"/>
              <a:t>when considering load constraints.  Select the lowest cost delivery plan from the available options.</a:t>
            </a:r>
          </a:p>
        </p:txBody>
      </p:sp>
    </p:spTree>
    <p:extLst>
      <p:ext uri="{BB962C8B-B14F-4D97-AF65-F5344CB8AC3E}">
        <p14:creationId xmlns:p14="http://schemas.microsoft.com/office/powerpoint/2010/main" val="106083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65D-CF71-7131-9836-180026BA66F2}"/>
              </a:ext>
            </a:extLst>
          </p:cNvPr>
          <p:cNvSpPr>
            <a:spLocks noGrp="1"/>
          </p:cNvSpPr>
          <p:nvPr>
            <p:ph type="title"/>
          </p:nvPr>
        </p:nvSpPr>
        <p:spPr/>
        <p:txBody>
          <a:bodyPr>
            <a:normAutofit/>
          </a:bodyPr>
          <a:lstStyle/>
          <a:p>
            <a:r>
              <a:rPr lang="en-US" sz="2800" cap="all" spc="500" dirty="0">
                <a:latin typeface="+mj-lt"/>
                <a:ea typeface="+mj-ea"/>
                <a:cs typeface="+mj-cs"/>
              </a:rPr>
              <a:t>Pre-processing (orders that can be filled</a:t>
            </a:r>
            <a:r>
              <a:rPr lang="en-US" sz="2800" cap="all" spc="500" dirty="0">
                <a:latin typeface="Helvetica" pitchFamily="2" charset="0"/>
                <a:ea typeface="+mj-ea"/>
                <a:cs typeface="+mj-cs"/>
              </a:rPr>
              <a:t>)</a:t>
            </a:r>
            <a:endParaRPr lang="en-US" dirty="0"/>
          </a:p>
        </p:txBody>
      </p:sp>
      <p:sp>
        <p:nvSpPr>
          <p:cNvPr id="3" name="Content Placeholder 2">
            <a:extLst>
              <a:ext uri="{FF2B5EF4-FFF2-40B4-BE49-F238E27FC236}">
                <a16:creationId xmlns:a16="http://schemas.microsoft.com/office/drawing/2014/main" id="{47DBF192-9290-FAD1-5A66-C18E080EFB13}"/>
              </a:ext>
            </a:extLst>
          </p:cNvPr>
          <p:cNvSpPr>
            <a:spLocks noGrp="1"/>
          </p:cNvSpPr>
          <p:nvPr>
            <p:ph idx="1"/>
          </p:nvPr>
        </p:nvSpPr>
        <p:spPr/>
        <p:txBody>
          <a:bodyPr>
            <a:normAutofit/>
          </a:bodyPr>
          <a:lstStyle/>
          <a:p>
            <a:r>
              <a:rPr lang="en-US" dirty="0"/>
              <a:t>Objective: To identify all the orders that can be filled with a certain order, form a set of these orders, and build a mathematical model on the set.</a:t>
            </a:r>
          </a:p>
          <a:p>
            <a:r>
              <a:rPr lang="en-US" dirty="0"/>
              <a:t>Method: For a particular order, go through all outstanding orders and search for orders that can be filled. Whether the order can be filled depends on whether the starting position and the delivery time match. To further reduce the number of variables in the model, for each logistics provider, all the models that can be used are found, and the models that cannot be used will not appear in the variables.</a:t>
            </a:r>
          </a:p>
        </p:txBody>
      </p:sp>
    </p:spTree>
    <p:extLst>
      <p:ext uri="{BB962C8B-B14F-4D97-AF65-F5344CB8AC3E}">
        <p14:creationId xmlns:p14="http://schemas.microsoft.com/office/powerpoint/2010/main" val="35313669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CD5A-CD43-D221-711A-1BB7CF6F8C5B}"/>
              </a:ext>
            </a:extLst>
          </p:cNvPr>
          <p:cNvSpPr>
            <a:spLocks noGrp="1"/>
          </p:cNvSpPr>
          <p:nvPr>
            <p:ph type="title"/>
          </p:nvPr>
        </p:nvSpPr>
        <p:spPr>
          <a:xfrm>
            <a:off x="1295400" y="153850"/>
            <a:ext cx="9601200" cy="1309687"/>
          </a:xfrm>
        </p:spPr>
        <p:txBody>
          <a:bodyPr/>
          <a:lstStyle/>
          <a:p>
            <a:r>
              <a:rPr lang="en-US" dirty="0"/>
              <a:t>model</a:t>
            </a:r>
          </a:p>
        </p:txBody>
      </p:sp>
      <p:pic>
        <p:nvPicPr>
          <p:cNvPr id="4" name="Content Placeholder 3">
            <a:extLst>
              <a:ext uri="{FF2B5EF4-FFF2-40B4-BE49-F238E27FC236}">
                <a16:creationId xmlns:a16="http://schemas.microsoft.com/office/drawing/2014/main" id="{B4BEFA3A-E4F0-CCD4-2D67-4DDA4F4D5DEF}"/>
              </a:ext>
            </a:extLst>
          </p:cNvPr>
          <p:cNvPicPr>
            <a:picLocks noGrp="1" noChangeAspect="1"/>
          </p:cNvPicPr>
          <p:nvPr>
            <p:ph idx="1"/>
          </p:nvPr>
        </p:nvPicPr>
        <p:blipFill>
          <a:blip r:embed="rId2"/>
          <a:stretch>
            <a:fillRect/>
          </a:stretch>
        </p:blipFill>
        <p:spPr>
          <a:xfrm>
            <a:off x="1030356" y="1275314"/>
            <a:ext cx="7716078" cy="2746260"/>
          </a:xfrm>
          <a:prstGeom prst="rect">
            <a:avLst/>
          </a:prstGeom>
        </p:spPr>
      </p:pic>
      <p:pic>
        <p:nvPicPr>
          <p:cNvPr id="5" name="Picture 4">
            <a:extLst>
              <a:ext uri="{FF2B5EF4-FFF2-40B4-BE49-F238E27FC236}">
                <a16:creationId xmlns:a16="http://schemas.microsoft.com/office/drawing/2014/main" id="{9797080C-5BF7-8B37-D009-32BEB21A850E}"/>
              </a:ext>
            </a:extLst>
          </p:cNvPr>
          <p:cNvPicPr>
            <a:picLocks noChangeAspect="1"/>
          </p:cNvPicPr>
          <p:nvPr/>
        </p:nvPicPr>
        <p:blipFill>
          <a:blip r:embed="rId3"/>
          <a:stretch>
            <a:fillRect/>
          </a:stretch>
        </p:blipFill>
        <p:spPr>
          <a:xfrm>
            <a:off x="1155574" y="4021574"/>
            <a:ext cx="9741025" cy="1561112"/>
          </a:xfrm>
          <a:prstGeom prst="rect">
            <a:avLst/>
          </a:prstGeom>
        </p:spPr>
      </p:pic>
    </p:spTree>
    <p:extLst>
      <p:ext uri="{BB962C8B-B14F-4D97-AF65-F5344CB8AC3E}">
        <p14:creationId xmlns:p14="http://schemas.microsoft.com/office/powerpoint/2010/main" val="2494861099"/>
      </p:ext>
    </p:extLst>
  </p:cSld>
  <p:clrMapOvr>
    <a:masterClrMapping/>
  </p:clrMapOvr>
</p:sld>
</file>

<file path=ppt/theme/theme1.xml><?xml version="1.0" encoding="utf-8"?>
<a:theme xmlns:a="http://schemas.openxmlformats.org/drawingml/2006/main" name="Poise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Override1.xml><?xml version="1.0" encoding="utf-8"?>
<a:themeOverride xmlns:a="http://schemas.openxmlformats.org/drawingml/2006/main">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themeOverride>
</file>

<file path=ppt/theme/themeOverride2.xml><?xml version="1.0" encoding="utf-8"?>
<a:themeOverride xmlns:a="http://schemas.openxmlformats.org/drawingml/2006/main">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192</TotalTime>
  <Words>801</Words>
  <Application>Microsoft Macintosh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Söhne</vt:lpstr>
      <vt:lpstr>Arial</vt:lpstr>
      <vt:lpstr>Goudy Old Style</vt:lpstr>
      <vt:lpstr>Helvetica</vt:lpstr>
      <vt:lpstr>Univers Light</vt:lpstr>
      <vt:lpstr>PoiseVTI</vt:lpstr>
      <vt:lpstr>  Applying Convex Optimization to supply distribution Logistics</vt:lpstr>
      <vt:lpstr>problem description</vt:lpstr>
      <vt:lpstr>input</vt:lpstr>
      <vt:lpstr>input</vt:lpstr>
      <vt:lpstr>PowerPoint Presentation</vt:lpstr>
      <vt:lpstr>Problem Formulation: </vt:lpstr>
      <vt:lpstr>Pre-processing (orders that cannot be shared)</vt:lpstr>
      <vt:lpstr>Pre-processing (orders that can be filled)</vt:lpstr>
      <vt:lpstr>model</vt:lpstr>
      <vt:lpstr>model</vt:lpstr>
      <vt:lpstr>PowerPoint Presentation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Applying Convex Optimization to supply distribution Logistics</dc:title>
  <dc:creator>Tang, Chuxuan</dc:creator>
  <cp:lastModifiedBy>Chuxuan Tang</cp:lastModifiedBy>
  <cp:revision>1</cp:revision>
  <dcterms:created xsi:type="dcterms:W3CDTF">2024-04-25T08:42:59Z</dcterms:created>
  <dcterms:modified xsi:type="dcterms:W3CDTF">2024-04-25T11:55:32Z</dcterms:modified>
</cp:coreProperties>
</file>