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62" r:id="rId1"/>
  </p:sldMasterIdLst>
  <p:notesMasterIdLst>
    <p:notesMasterId r:id="rId13"/>
  </p:notesMasterIdLst>
  <p:sldIdLst>
    <p:sldId id="256" r:id="rId2"/>
    <p:sldId id="259" r:id="rId3"/>
    <p:sldId id="257" r:id="rId4"/>
    <p:sldId id="258" r:id="rId5"/>
    <p:sldId id="263" r:id="rId6"/>
    <p:sldId id="265" r:id="rId7"/>
    <p:sldId id="267" r:id="rId8"/>
    <p:sldId id="268" r:id="rId9"/>
    <p:sldId id="264"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7F69E3F6-10A2-2A42-5D76-028FAE96D3AD}" name="luis.valverde@usal.es" initials="l" userId="S::luis.valverde@usal.es::32ad621e-411d-49cb-9170-2623393ef6d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59186"/>
  </p:normalViewPr>
  <p:slideViewPr>
    <p:cSldViewPr snapToGrid="0">
      <p:cViewPr varScale="1">
        <p:scale>
          <a:sx n="92" d="100"/>
          <a:sy n="92" d="100"/>
        </p:scale>
        <p:origin x="19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A2D1-3789-499F-8035-8F65D030F507}"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2FFF7666-ADFB-4877-A207-03D972D8958D}">
      <dgm:prSet/>
      <dgm:spPr/>
      <dgm:t>
        <a:bodyPr/>
        <a:lstStyle/>
        <a:p>
          <a:r>
            <a:rPr lang="es-ES"/>
            <a:t>Contexto</a:t>
          </a:r>
          <a:endParaRPr lang="en-US"/>
        </a:p>
      </dgm:t>
    </dgm:pt>
    <dgm:pt modelId="{6527DCD1-BD32-40DB-9044-8E892B0E1DE8}" type="parTrans" cxnId="{A92744A4-452B-40F5-BA62-1F237E13690E}">
      <dgm:prSet/>
      <dgm:spPr/>
      <dgm:t>
        <a:bodyPr/>
        <a:lstStyle/>
        <a:p>
          <a:endParaRPr lang="en-US"/>
        </a:p>
      </dgm:t>
    </dgm:pt>
    <dgm:pt modelId="{41F7F61F-7D70-4739-AC11-E9715FE637A2}" type="sibTrans" cxnId="{A92744A4-452B-40F5-BA62-1F237E13690E}">
      <dgm:prSet/>
      <dgm:spPr/>
      <dgm:t>
        <a:bodyPr/>
        <a:lstStyle/>
        <a:p>
          <a:endParaRPr lang="en-US"/>
        </a:p>
      </dgm:t>
    </dgm:pt>
    <dgm:pt modelId="{E2232369-AB17-415C-A477-C49AEAC6873B}">
      <dgm:prSet/>
      <dgm:spPr/>
      <dgm:t>
        <a:bodyPr/>
        <a:lstStyle/>
        <a:p>
          <a:r>
            <a:rPr lang="es-ES"/>
            <a:t>Objetivos</a:t>
          </a:r>
          <a:endParaRPr lang="en-US"/>
        </a:p>
      </dgm:t>
    </dgm:pt>
    <dgm:pt modelId="{D6F88D39-F51A-4594-AC13-81425A440F73}" type="parTrans" cxnId="{CECC84B4-C213-45FD-B994-0C0C1BBD33A6}">
      <dgm:prSet/>
      <dgm:spPr/>
      <dgm:t>
        <a:bodyPr/>
        <a:lstStyle/>
        <a:p>
          <a:endParaRPr lang="en-US"/>
        </a:p>
      </dgm:t>
    </dgm:pt>
    <dgm:pt modelId="{B3178152-BE12-4AB1-B2BA-32F0FE090B7F}" type="sibTrans" cxnId="{CECC84B4-C213-45FD-B994-0C0C1BBD33A6}">
      <dgm:prSet/>
      <dgm:spPr/>
      <dgm:t>
        <a:bodyPr/>
        <a:lstStyle/>
        <a:p>
          <a:endParaRPr lang="en-US"/>
        </a:p>
      </dgm:t>
    </dgm:pt>
    <dgm:pt modelId="{8EACE7A9-8151-4713-B4B6-E3F05969FE11}">
      <dgm:prSet/>
      <dgm:spPr/>
      <dgm:t>
        <a:bodyPr/>
        <a:lstStyle/>
        <a:p>
          <a:r>
            <a:rPr lang="es-ES"/>
            <a:t>Análisis exploratorio</a:t>
          </a:r>
          <a:endParaRPr lang="en-US"/>
        </a:p>
      </dgm:t>
    </dgm:pt>
    <dgm:pt modelId="{6D51D7B7-9BF6-4565-B3BC-5CD2D978F1CA}" type="parTrans" cxnId="{E2D6FA7B-C920-4432-AB79-E0732B6863B0}">
      <dgm:prSet/>
      <dgm:spPr/>
      <dgm:t>
        <a:bodyPr/>
        <a:lstStyle/>
        <a:p>
          <a:endParaRPr lang="en-US"/>
        </a:p>
      </dgm:t>
    </dgm:pt>
    <dgm:pt modelId="{A6D77B13-8978-4A31-85DA-A80875EC41E4}" type="sibTrans" cxnId="{E2D6FA7B-C920-4432-AB79-E0732B6863B0}">
      <dgm:prSet/>
      <dgm:spPr/>
      <dgm:t>
        <a:bodyPr/>
        <a:lstStyle/>
        <a:p>
          <a:endParaRPr lang="en-US"/>
        </a:p>
      </dgm:t>
    </dgm:pt>
    <dgm:pt modelId="{0EF22433-A575-4C07-8570-2B4353BB80FE}">
      <dgm:prSet/>
      <dgm:spPr/>
      <dgm:t>
        <a:bodyPr/>
        <a:lstStyle/>
        <a:p>
          <a:r>
            <a:rPr lang="es-ES"/>
            <a:t>Análisis estadístico</a:t>
          </a:r>
          <a:endParaRPr lang="en-US"/>
        </a:p>
      </dgm:t>
    </dgm:pt>
    <dgm:pt modelId="{DE09C0F1-52AF-4571-AF15-37692869E193}" type="parTrans" cxnId="{9692CEC6-3C1B-4D71-9187-3CAE85E09418}">
      <dgm:prSet/>
      <dgm:spPr/>
      <dgm:t>
        <a:bodyPr/>
        <a:lstStyle/>
        <a:p>
          <a:endParaRPr lang="en-US"/>
        </a:p>
      </dgm:t>
    </dgm:pt>
    <dgm:pt modelId="{EA064C45-0A3F-4BBF-8789-BFD21F699001}" type="sibTrans" cxnId="{9692CEC6-3C1B-4D71-9187-3CAE85E09418}">
      <dgm:prSet/>
      <dgm:spPr/>
      <dgm:t>
        <a:bodyPr/>
        <a:lstStyle/>
        <a:p>
          <a:endParaRPr lang="en-US"/>
        </a:p>
      </dgm:t>
    </dgm:pt>
    <dgm:pt modelId="{0090153E-8DAD-48B1-9D1E-A8B88D052DDD}">
      <dgm:prSet/>
      <dgm:spPr/>
      <dgm:t>
        <a:bodyPr/>
        <a:lstStyle/>
        <a:p>
          <a:r>
            <a:rPr lang="es-ES"/>
            <a:t>Preprocesamiento de datos</a:t>
          </a:r>
          <a:endParaRPr lang="en-US"/>
        </a:p>
      </dgm:t>
    </dgm:pt>
    <dgm:pt modelId="{9F47B071-6058-4F24-8621-2C81009E27B3}" type="parTrans" cxnId="{5DAD150F-DA54-4C0D-A7D6-1E8AEF6D8C4B}">
      <dgm:prSet/>
      <dgm:spPr/>
      <dgm:t>
        <a:bodyPr/>
        <a:lstStyle/>
        <a:p>
          <a:endParaRPr lang="en-US"/>
        </a:p>
      </dgm:t>
    </dgm:pt>
    <dgm:pt modelId="{CAB1DC77-FAB0-43C9-9035-7E8E5ED1505E}" type="sibTrans" cxnId="{5DAD150F-DA54-4C0D-A7D6-1E8AEF6D8C4B}">
      <dgm:prSet/>
      <dgm:spPr/>
      <dgm:t>
        <a:bodyPr/>
        <a:lstStyle/>
        <a:p>
          <a:endParaRPr lang="en-US"/>
        </a:p>
      </dgm:t>
    </dgm:pt>
    <dgm:pt modelId="{96EA4FD7-BB7F-437E-B3E4-9EF41342E9F3}">
      <dgm:prSet/>
      <dgm:spPr/>
      <dgm:t>
        <a:bodyPr/>
        <a:lstStyle/>
        <a:p>
          <a:r>
            <a:rPr lang="es-ES"/>
            <a:t>Segmentación de mercado con Clustering</a:t>
          </a:r>
          <a:endParaRPr lang="en-US"/>
        </a:p>
      </dgm:t>
    </dgm:pt>
    <dgm:pt modelId="{F0BCDAC1-A77E-4B83-8346-17A51CAAB728}" type="parTrans" cxnId="{E03E7C57-4903-4EF0-9C8E-482B612C5DB0}">
      <dgm:prSet/>
      <dgm:spPr/>
      <dgm:t>
        <a:bodyPr/>
        <a:lstStyle/>
        <a:p>
          <a:endParaRPr lang="en-US"/>
        </a:p>
      </dgm:t>
    </dgm:pt>
    <dgm:pt modelId="{09DE4B17-611D-4BD1-BE64-59BE0826AE6E}" type="sibTrans" cxnId="{E03E7C57-4903-4EF0-9C8E-482B612C5DB0}">
      <dgm:prSet/>
      <dgm:spPr/>
      <dgm:t>
        <a:bodyPr/>
        <a:lstStyle/>
        <a:p>
          <a:endParaRPr lang="en-US"/>
        </a:p>
      </dgm:t>
    </dgm:pt>
    <dgm:pt modelId="{0357F587-D2F3-4542-A999-1F61AE2AC8A6}">
      <dgm:prSet/>
      <dgm:spPr/>
      <dgm:t>
        <a:bodyPr/>
        <a:lstStyle/>
        <a:p>
          <a:r>
            <a:rPr lang="es-ES"/>
            <a:t>Selección de producto </a:t>
          </a:r>
          <a:endParaRPr lang="en-US"/>
        </a:p>
      </dgm:t>
    </dgm:pt>
    <dgm:pt modelId="{04A0E156-2808-4F46-8CE4-5ED268D2E34F}" type="parTrans" cxnId="{A3AB50FE-2BB6-4901-A1B2-26ED1FAE586E}">
      <dgm:prSet/>
      <dgm:spPr/>
      <dgm:t>
        <a:bodyPr/>
        <a:lstStyle/>
        <a:p>
          <a:endParaRPr lang="en-US"/>
        </a:p>
      </dgm:t>
    </dgm:pt>
    <dgm:pt modelId="{5EB70D46-5077-4E09-B260-27639098921E}" type="sibTrans" cxnId="{A3AB50FE-2BB6-4901-A1B2-26ED1FAE586E}">
      <dgm:prSet/>
      <dgm:spPr/>
      <dgm:t>
        <a:bodyPr/>
        <a:lstStyle/>
        <a:p>
          <a:endParaRPr lang="en-US"/>
        </a:p>
      </dgm:t>
    </dgm:pt>
    <dgm:pt modelId="{C06AF460-6DEB-423F-935F-DC0E896C6095}">
      <dgm:prSet/>
      <dgm:spPr/>
      <dgm:t>
        <a:bodyPr/>
        <a:lstStyle/>
        <a:p>
          <a:r>
            <a:rPr lang="es-ES"/>
            <a:t>Conclusiones</a:t>
          </a:r>
          <a:endParaRPr lang="en-US"/>
        </a:p>
      </dgm:t>
    </dgm:pt>
    <dgm:pt modelId="{65F13461-5732-4920-AF32-6C5FBF2ADE4F}" type="parTrans" cxnId="{5A2022AA-309E-41E4-8C4C-2CDB84258556}">
      <dgm:prSet/>
      <dgm:spPr/>
      <dgm:t>
        <a:bodyPr/>
        <a:lstStyle/>
        <a:p>
          <a:endParaRPr lang="en-US"/>
        </a:p>
      </dgm:t>
    </dgm:pt>
    <dgm:pt modelId="{98B63CC6-0E12-4A1F-92C1-96EDC338F1B9}" type="sibTrans" cxnId="{5A2022AA-309E-41E4-8C4C-2CDB84258556}">
      <dgm:prSet/>
      <dgm:spPr/>
      <dgm:t>
        <a:bodyPr/>
        <a:lstStyle/>
        <a:p>
          <a:endParaRPr lang="en-US"/>
        </a:p>
      </dgm:t>
    </dgm:pt>
    <dgm:pt modelId="{4CC938BF-E3DD-AA48-AA6B-1AA3677721B3}" type="pres">
      <dgm:prSet presAssocID="{A684A2D1-3789-499F-8035-8F65D030F507}" presName="diagram" presStyleCnt="0">
        <dgm:presLayoutVars>
          <dgm:dir/>
          <dgm:resizeHandles val="exact"/>
        </dgm:presLayoutVars>
      </dgm:prSet>
      <dgm:spPr/>
    </dgm:pt>
    <dgm:pt modelId="{7160DDB9-44C7-0446-A6EE-9E9C666B67D0}" type="pres">
      <dgm:prSet presAssocID="{2FFF7666-ADFB-4877-A207-03D972D8958D}" presName="node" presStyleLbl="node1" presStyleIdx="0" presStyleCnt="8">
        <dgm:presLayoutVars>
          <dgm:bulletEnabled val="1"/>
        </dgm:presLayoutVars>
      </dgm:prSet>
      <dgm:spPr/>
    </dgm:pt>
    <dgm:pt modelId="{16E79679-4C8F-2348-AD5C-BDD13674292F}" type="pres">
      <dgm:prSet presAssocID="{41F7F61F-7D70-4739-AC11-E9715FE637A2}" presName="sibTrans" presStyleCnt="0"/>
      <dgm:spPr/>
    </dgm:pt>
    <dgm:pt modelId="{8AA9474A-0DE1-6A48-B8F4-5583E450928D}" type="pres">
      <dgm:prSet presAssocID="{E2232369-AB17-415C-A477-C49AEAC6873B}" presName="node" presStyleLbl="node1" presStyleIdx="1" presStyleCnt="8">
        <dgm:presLayoutVars>
          <dgm:bulletEnabled val="1"/>
        </dgm:presLayoutVars>
      </dgm:prSet>
      <dgm:spPr/>
    </dgm:pt>
    <dgm:pt modelId="{0C3EF848-6E56-1B4D-85B1-865CA7B56387}" type="pres">
      <dgm:prSet presAssocID="{B3178152-BE12-4AB1-B2BA-32F0FE090B7F}" presName="sibTrans" presStyleCnt="0"/>
      <dgm:spPr/>
    </dgm:pt>
    <dgm:pt modelId="{4DE13262-48EB-3E4B-BDBD-29850629F858}" type="pres">
      <dgm:prSet presAssocID="{8EACE7A9-8151-4713-B4B6-E3F05969FE11}" presName="node" presStyleLbl="node1" presStyleIdx="2" presStyleCnt="8">
        <dgm:presLayoutVars>
          <dgm:bulletEnabled val="1"/>
        </dgm:presLayoutVars>
      </dgm:prSet>
      <dgm:spPr/>
    </dgm:pt>
    <dgm:pt modelId="{5381D89A-932F-3D49-BE37-033BAA419649}" type="pres">
      <dgm:prSet presAssocID="{A6D77B13-8978-4A31-85DA-A80875EC41E4}" presName="sibTrans" presStyleCnt="0"/>
      <dgm:spPr/>
    </dgm:pt>
    <dgm:pt modelId="{0C4A9E40-7D68-9144-A4A3-2DE70B9027D6}" type="pres">
      <dgm:prSet presAssocID="{0EF22433-A575-4C07-8570-2B4353BB80FE}" presName="node" presStyleLbl="node1" presStyleIdx="3" presStyleCnt="8">
        <dgm:presLayoutVars>
          <dgm:bulletEnabled val="1"/>
        </dgm:presLayoutVars>
      </dgm:prSet>
      <dgm:spPr/>
    </dgm:pt>
    <dgm:pt modelId="{7CE25C37-A0C9-194D-9440-9599C83D388D}" type="pres">
      <dgm:prSet presAssocID="{EA064C45-0A3F-4BBF-8789-BFD21F699001}" presName="sibTrans" presStyleCnt="0"/>
      <dgm:spPr/>
    </dgm:pt>
    <dgm:pt modelId="{65B4E68C-B3F6-6E4A-8F91-6E0AC26FF96A}" type="pres">
      <dgm:prSet presAssocID="{0090153E-8DAD-48B1-9D1E-A8B88D052DDD}" presName="node" presStyleLbl="node1" presStyleIdx="4" presStyleCnt="8">
        <dgm:presLayoutVars>
          <dgm:bulletEnabled val="1"/>
        </dgm:presLayoutVars>
      </dgm:prSet>
      <dgm:spPr/>
    </dgm:pt>
    <dgm:pt modelId="{09D77397-C312-A746-A7C8-47F2DEA2A45F}" type="pres">
      <dgm:prSet presAssocID="{CAB1DC77-FAB0-43C9-9035-7E8E5ED1505E}" presName="sibTrans" presStyleCnt="0"/>
      <dgm:spPr/>
    </dgm:pt>
    <dgm:pt modelId="{4AF5B071-66B9-4E4C-ACBD-FC301A42629D}" type="pres">
      <dgm:prSet presAssocID="{96EA4FD7-BB7F-437E-B3E4-9EF41342E9F3}" presName="node" presStyleLbl="node1" presStyleIdx="5" presStyleCnt="8">
        <dgm:presLayoutVars>
          <dgm:bulletEnabled val="1"/>
        </dgm:presLayoutVars>
      </dgm:prSet>
      <dgm:spPr/>
    </dgm:pt>
    <dgm:pt modelId="{7520E1D1-1D82-5A46-A6AD-D21DFB2AF790}" type="pres">
      <dgm:prSet presAssocID="{09DE4B17-611D-4BD1-BE64-59BE0826AE6E}" presName="sibTrans" presStyleCnt="0"/>
      <dgm:spPr/>
    </dgm:pt>
    <dgm:pt modelId="{75664C70-8A69-924F-9518-D503582CC9FD}" type="pres">
      <dgm:prSet presAssocID="{0357F587-D2F3-4542-A999-1F61AE2AC8A6}" presName="node" presStyleLbl="node1" presStyleIdx="6" presStyleCnt="8">
        <dgm:presLayoutVars>
          <dgm:bulletEnabled val="1"/>
        </dgm:presLayoutVars>
      </dgm:prSet>
      <dgm:spPr/>
    </dgm:pt>
    <dgm:pt modelId="{80509312-BD04-A242-A7C1-46FBD72D2942}" type="pres">
      <dgm:prSet presAssocID="{5EB70D46-5077-4E09-B260-27639098921E}" presName="sibTrans" presStyleCnt="0"/>
      <dgm:spPr/>
    </dgm:pt>
    <dgm:pt modelId="{8A8D20D8-FDF7-4341-8BC1-46417F80E8DD}" type="pres">
      <dgm:prSet presAssocID="{C06AF460-6DEB-423F-935F-DC0E896C6095}" presName="node" presStyleLbl="node1" presStyleIdx="7" presStyleCnt="8">
        <dgm:presLayoutVars>
          <dgm:bulletEnabled val="1"/>
        </dgm:presLayoutVars>
      </dgm:prSet>
      <dgm:spPr/>
    </dgm:pt>
  </dgm:ptLst>
  <dgm:cxnLst>
    <dgm:cxn modelId="{5CC5880B-D7F0-8F47-92A4-20D46ED3A890}" type="presOf" srcId="{96EA4FD7-BB7F-437E-B3E4-9EF41342E9F3}" destId="{4AF5B071-66B9-4E4C-ACBD-FC301A42629D}" srcOrd="0" destOrd="0" presId="urn:microsoft.com/office/officeart/2005/8/layout/default"/>
    <dgm:cxn modelId="{5DAD150F-DA54-4C0D-A7D6-1E8AEF6D8C4B}" srcId="{A684A2D1-3789-499F-8035-8F65D030F507}" destId="{0090153E-8DAD-48B1-9D1E-A8B88D052DDD}" srcOrd="4" destOrd="0" parTransId="{9F47B071-6058-4F24-8621-2C81009E27B3}" sibTransId="{CAB1DC77-FAB0-43C9-9035-7E8E5ED1505E}"/>
    <dgm:cxn modelId="{8063B11C-074F-AC42-8CCF-0F1874823C34}" type="presOf" srcId="{0090153E-8DAD-48B1-9D1E-A8B88D052DDD}" destId="{65B4E68C-B3F6-6E4A-8F91-6E0AC26FF96A}" srcOrd="0" destOrd="0" presId="urn:microsoft.com/office/officeart/2005/8/layout/default"/>
    <dgm:cxn modelId="{61A75230-37F8-614E-830A-70119FCE2A17}" type="presOf" srcId="{8EACE7A9-8151-4713-B4B6-E3F05969FE11}" destId="{4DE13262-48EB-3E4B-BDBD-29850629F858}" srcOrd="0" destOrd="0" presId="urn:microsoft.com/office/officeart/2005/8/layout/default"/>
    <dgm:cxn modelId="{42A0CB53-5E19-9845-BE33-8B9FC8A82C6F}" type="presOf" srcId="{0EF22433-A575-4C07-8570-2B4353BB80FE}" destId="{0C4A9E40-7D68-9144-A4A3-2DE70B9027D6}" srcOrd="0" destOrd="0" presId="urn:microsoft.com/office/officeart/2005/8/layout/default"/>
    <dgm:cxn modelId="{E03E7C57-4903-4EF0-9C8E-482B612C5DB0}" srcId="{A684A2D1-3789-499F-8035-8F65D030F507}" destId="{96EA4FD7-BB7F-437E-B3E4-9EF41342E9F3}" srcOrd="5" destOrd="0" parTransId="{F0BCDAC1-A77E-4B83-8346-17A51CAAB728}" sibTransId="{09DE4B17-611D-4BD1-BE64-59BE0826AE6E}"/>
    <dgm:cxn modelId="{E2D6FA7B-C920-4432-AB79-E0732B6863B0}" srcId="{A684A2D1-3789-499F-8035-8F65D030F507}" destId="{8EACE7A9-8151-4713-B4B6-E3F05969FE11}" srcOrd="2" destOrd="0" parTransId="{6D51D7B7-9BF6-4565-B3BC-5CD2D978F1CA}" sibTransId="{A6D77B13-8978-4A31-85DA-A80875EC41E4}"/>
    <dgm:cxn modelId="{F80BB09A-6B0D-934E-9D66-CC8D477FF12F}" type="presOf" srcId="{C06AF460-6DEB-423F-935F-DC0E896C6095}" destId="{8A8D20D8-FDF7-4341-8BC1-46417F80E8DD}" srcOrd="0" destOrd="0" presId="urn:microsoft.com/office/officeart/2005/8/layout/default"/>
    <dgm:cxn modelId="{FA172D9D-6866-0B4D-B743-04055D061D6D}" type="presOf" srcId="{A684A2D1-3789-499F-8035-8F65D030F507}" destId="{4CC938BF-E3DD-AA48-AA6B-1AA3677721B3}" srcOrd="0" destOrd="0" presId="urn:microsoft.com/office/officeart/2005/8/layout/default"/>
    <dgm:cxn modelId="{A92744A4-452B-40F5-BA62-1F237E13690E}" srcId="{A684A2D1-3789-499F-8035-8F65D030F507}" destId="{2FFF7666-ADFB-4877-A207-03D972D8958D}" srcOrd="0" destOrd="0" parTransId="{6527DCD1-BD32-40DB-9044-8E892B0E1DE8}" sibTransId="{41F7F61F-7D70-4739-AC11-E9715FE637A2}"/>
    <dgm:cxn modelId="{5A2022AA-309E-41E4-8C4C-2CDB84258556}" srcId="{A684A2D1-3789-499F-8035-8F65D030F507}" destId="{C06AF460-6DEB-423F-935F-DC0E896C6095}" srcOrd="7" destOrd="0" parTransId="{65F13461-5732-4920-AF32-6C5FBF2ADE4F}" sibTransId="{98B63CC6-0E12-4A1F-92C1-96EDC338F1B9}"/>
    <dgm:cxn modelId="{CECC84B4-C213-45FD-B994-0C0C1BBD33A6}" srcId="{A684A2D1-3789-499F-8035-8F65D030F507}" destId="{E2232369-AB17-415C-A477-C49AEAC6873B}" srcOrd="1" destOrd="0" parTransId="{D6F88D39-F51A-4594-AC13-81425A440F73}" sibTransId="{B3178152-BE12-4AB1-B2BA-32F0FE090B7F}"/>
    <dgm:cxn modelId="{CB8C5CB6-01DD-6041-8C0D-AD1DC621ED67}" type="presOf" srcId="{2FFF7666-ADFB-4877-A207-03D972D8958D}" destId="{7160DDB9-44C7-0446-A6EE-9E9C666B67D0}" srcOrd="0" destOrd="0" presId="urn:microsoft.com/office/officeart/2005/8/layout/default"/>
    <dgm:cxn modelId="{209CA2C5-9AFE-9842-95DB-F3253FA14EE0}" type="presOf" srcId="{0357F587-D2F3-4542-A999-1F61AE2AC8A6}" destId="{75664C70-8A69-924F-9518-D503582CC9FD}" srcOrd="0" destOrd="0" presId="urn:microsoft.com/office/officeart/2005/8/layout/default"/>
    <dgm:cxn modelId="{9692CEC6-3C1B-4D71-9187-3CAE85E09418}" srcId="{A684A2D1-3789-499F-8035-8F65D030F507}" destId="{0EF22433-A575-4C07-8570-2B4353BB80FE}" srcOrd="3" destOrd="0" parTransId="{DE09C0F1-52AF-4571-AF15-37692869E193}" sibTransId="{EA064C45-0A3F-4BBF-8789-BFD21F699001}"/>
    <dgm:cxn modelId="{5151DEE9-925B-2A47-B155-9308E0EEC733}" type="presOf" srcId="{E2232369-AB17-415C-A477-C49AEAC6873B}" destId="{8AA9474A-0DE1-6A48-B8F4-5583E450928D}" srcOrd="0" destOrd="0" presId="urn:microsoft.com/office/officeart/2005/8/layout/default"/>
    <dgm:cxn modelId="{A3AB50FE-2BB6-4901-A1B2-26ED1FAE586E}" srcId="{A684A2D1-3789-499F-8035-8F65D030F507}" destId="{0357F587-D2F3-4542-A999-1F61AE2AC8A6}" srcOrd="6" destOrd="0" parTransId="{04A0E156-2808-4F46-8CE4-5ED268D2E34F}" sibTransId="{5EB70D46-5077-4E09-B260-27639098921E}"/>
    <dgm:cxn modelId="{E155E48A-F936-1F4A-9E71-9A4DFC537047}" type="presParOf" srcId="{4CC938BF-E3DD-AA48-AA6B-1AA3677721B3}" destId="{7160DDB9-44C7-0446-A6EE-9E9C666B67D0}" srcOrd="0" destOrd="0" presId="urn:microsoft.com/office/officeart/2005/8/layout/default"/>
    <dgm:cxn modelId="{E2B3F32F-337E-FB47-80CA-A80582B69BEB}" type="presParOf" srcId="{4CC938BF-E3DD-AA48-AA6B-1AA3677721B3}" destId="{16E79679-4C8F-2348-AD5C-BDD13674292F}" srcOrd="1" destOrd="0" presId="urn:microsoft.com/office/officeart/2005/8/layout/default"/>
    <dgm:cxn modelId="{265DA486-59FB-9643-BBC9-4B1B8C58EB64}" type="presParOf" srcId="{4CC938BF-E3DD-AA48-AA6B-1AA3677721B3}" destId="{8AA9474A-0DE1-6A48-B8F4-5583E450928D}" srcOrd="2" destOrd="0" presId="urn:microsoft.com/office/officeart/2005/8/layout/default"/>
    <dgm:cxn modelId="{3759FFAA-F352-8E47-A580-A3D036AFCBCF}" type="presParOf" srcId="{4CC938BF-E3DD-AA48-AA6B-1AA3677721B3}" destId="{0C3EF848-6E56-1B4D-85B1-865CA7B56387}" srcOrd="3" destOrd="0" presId="urn:microsoft.com/office/officeart/2005/8/layout/default"/>
    <dgm:cxn modelId="{BA7D7F18-A16D-5D45-BA45-C54CB934835F}" type="presParOf" srcId="{4CC938BF-E3DD-AA48-AA6B-1AA3677721B3}" destId="{4DE13262-48EB-3E4B-BDBD-29850629F858}" srcOrd="4" destOrd="0" presId="urn:microsoft.com/office/officeart/2005/8/layout/default"/>
    <dgm:cxn modelId="{338F151D-EF00-1B4D-BC7F-AD21A7A97A93}" type="presParOf" srcId="{4CC938BF-E3DD-AA48-AA6B-1AA3677721B3}" destId="{5381D89A-932F-3D49-BE37-033BAA419649}" srcOrd="5" destOrd="0" presId="urn:microsoft.com/office/officeart/2005/8/layout/default"/>
    <dgm:cxn modelId="{3A81A1AD-DA0B-5E45-BAE1-99EDC6B743E0}" type="presParOf" srcId="{4CC938BF-E3DD-AA48-AA6B-1AA3677721B3}" destId="{0C4A9E40-7D68-9144-A4A3-2DE70B9027D6}" srcOrd="6" destOrd="0" presId="urn:microsoft.com/office/officeart/2005/8/layout/default"/>
    <dgm:cxn modelId="{0A515DDE-5392-0D4E-B064-1DA07B29AD70}" type="presParOf" srcId="{4CC938BF-E3DD-AA48-AA6B-1AA3677721B3}" destId="{7CE25C37-A0C9-194D-9440-9599C83D388D}" srcOrd="7" destOrd="0" presId="urn:microsoft.com/office/officeart/2005/8/layout/default"/>
    <dgm:cxn modelId="{728DC5DD-E414-1C48-92CD-381AFD6DAC58}" type="presParOf" srcId="{4CC938BF-E3DD-AA48-AA6B-1AA3677721B3}" destId="{65B4E68C-B3F6-6E4A-8F91-6E0AC26FF96A}" srcOrd="8" destOrd="0" presId="urn:microsoft.com/office/officeart/2005/8/layout/default"/>
    <dgm:cxn modelId="{E61E1AA4-FC05-E444-BB2C-62CB59A6F5D4}" type="presParOf" srcId="{4CC938BF-E3DD-AA48-AA6B-1AA3677721B3}" destId="{09D77397-C312-A746-A7C8-47F2DEA2A45F}" srcOrd="9" destOrd="0" presId="urn:microsoft.com/office/officeart/2005/8/layout/default"/>
    <dgm:cxn modelId="{512002AB-F3DF-F94F-A3CD-98E2807004FE}" type="presParOf" srcId="{4CC938BF-E3DD-AA48-AA6B-1AA3677721B3}" destId="{4AF5B071-66B9-4E4C-ACBD-FC301A42629D}" srcOrd="10" destOrd="0" presId="urn:microsoft.com/office/officeart/2005/8/layout/default"/>
    <dgm:cxn modelId="{CE5D572E-7A03-1C48-A6EF-7690E279638A}" type="presParOf" srcId="{4CC938BF-E3DD-AA48-AA6B-1AA3677721B3}" destId="{7520E1D1-1D82-5A46-A6AD-D21DFB2AF790}" srcOrd="11" destOrd="0" presId="urn:microsoft.com/office/officeart/2005/8/layout/default"/>
    <dgm:cxn modelId="{39B94B52-ADBE-CC49-BCB9-A321FA3BA3C8}" type="presParOf" srcId="{4CC938BF-E3DD-AA48-AA6B-1AA3677721B3}" destId="{75664C70-8A69-924F-9518-D503582CC9FD}" srcOrd="12" destOrd="0" presId="urn:microsoft.com/office/officeart/2005/8/layout/default"/>
    <dgm:cxn modelId="{68E6EAF8-32C6-F44F-AD89-A2A63590F682}" type="presParOf" srcId="{4CC938BF-E3DD-AA48-AA6B-1AA3677721B3}" destId="{80509312-BD04-A242-A7C1-46FBD72D2942}" srcOrd="13" destOrd="0" presId="urn:microsoft.com/office/officeart/2005/8/layout/default"/>
    <dgm:cxn modelId="{E4C51475-6D72-9943-B973-6350005C1152}" type="presParOf" srcId="{4CC938BF-E3DD-AA48-AA6B-1AA3677721B3}" destId="{8A8D20D8-FDF7-4341-8BC1-46417F80E8DD}" srcOrd="14"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7E612E-E442-470A-8CCA-EB3160B6888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45D5498-0084-4517-A4C8-AB9B368F9E94}">
      <dgm:prSet/>
      <dgm:spPr/>
      <dgm:t>
        <a:bodyPr/>
        <a:lstStyle/>
        <a:p>
          <a:r>
            <a:rPr lang="es-ES" dirty="0"/>
            <a:t>Clasificar de forma correcta  a nuestro cliente, utilizando herramientas de machine </a:t>
          </a:r>
          <a:r>
            <a:rPr lang="es-ES" dirty="0" err="1"/>
            <a:t>learning</a:t>
          </a:r>
          <a:r>
            <a:rPr lang="es-ES" dirty="0"/>
            <a:t>.  </a:t>
          </a:r>
          <a:endParaRPr lang="en-US" dirty="0"/>
        </a:p>
      </dgm:t>
    </dgm:pt>
    <dgm:pt modelId="{BCE78C93-E732-42AE-8F70-B34A000E6165}" type="parTrans" cxnId="{3718F450-B7D6-4B07-A3EC-CE299E0C2489}">
      <dgm:prSet/>
      <dgm:spPr/>
      <dgm:t>
        <a:bodyPr/>
        <a:lstStyle/>
        <a:p>
          <a:endParaRPr lang="en-US"/>
        </a:p>
      </dgm:t>
    </dgm:pt>
    <dgm:pt modelId="{E377A88F-1E10-47C7-B7B4-D7B3C8B66F7D}" type="sibTrans" cxnId="{3718F450-B7D6-4B07-A3EC-CE299E0C2489}">
      <dgm:prSet/>
      <dgm:spPr/>
      <dgm:t>
        <a:bodyPr/>
        <a:lstStyle/>
        <a:p>
          <a:endParaRPr lang="en-US"/>
        </a:p>
      </dgm:t>
    </dgm:pt>
    <dgm:pt modelId="{FBDD8698-68D2-4B67-92A7-3161BF56D709}">
      <dgm:prSet/>
      <dgm:spPr/>
      <dgm:t>
        <a:bodyPr/>
        <a:lstStyle/>
        <a:p>
          <a:r>
            <a:rPr lang="es-ES"/>
            <a:t>- Selección que tipo de producto se adecuan más a nuestro cliente según su perfil</a:t>
          </a:r>
          <a:endParaRPr lang="en-US"/>
        </a:p>
      </dgm:t>
    </dgm:pt>
    <dgm:pt modelId="{052207E4-0ED9-4165-84DE-2308BD183CF7}" type="parTrans" cxnId="{575480C2-B862-49D3-9F2B-3FBD74A88A59}">
      <dgm:prSet/>
      <dgm:spPr/>
      <dgm:t>
        <a:bodyPr/>
        <a:lstStyle/>
        <a:p>
          <a:endParaRPr lang="en-US"/>
        </a:p>
      </dgm:t>
    </dgm:pt>
    <dgm:pt modelId="{0FCAFE4D-A024-4378-B2B5-62ACB12A2151}" type="sibTrans" cxnId="{575480C2-B862-49D3-9F2B-3FBD74A88A59}">
      <dgm:prSet/>
      <dgm:spPr/>
      <dgm:t>
        <a:bodyPr/>
        <a:lstStyle/>
        <a:p>
          <a:endParaRPr lang="en-US"/>
        </a:p>
      </dgm:t>
    </dgm:pt>
    <dgm:pt modelId="{6100C911-2480-C344-BFFE-85DB8AA6B88C}" type="pres">
      <dgm:prSet presAssocID="{A97E612E-E442-470A-8CCA-EB3160B68881}" presName="hierChild1" presStyleCnt="0">
        <dgm:presLayoutVars>
          <dgm:chPref val="1"/>
          <dgm:dir/>
          <dgm:animOne val="branch"/>
          <dgm:animLvl val="lvl"/>
          <dgm:resizeHandles/>
        </dgm:presLayoutVars>
      </dgm:prSet>
      <dgm:spPr/>
    </dgm:pt>
    <dgm:pt modelId="{0266D47F-64B2-C948-961E-0B0DDDB7DA90}" type="pres">
      <dgm:prSet presAssocID="{345D5498-0084-4517-A4C8-AB9B368F9E94}" presName="hierRoot1" presStyleCnt="0"/>
      <dgm:spPr/>
    </dgm:pt>
    <dgm:pt modelId="{2A0BB45D-938A-6D47-A4EC-F4E5DEF9D187}" type="pres">
      <dgm:prSet presAssocID="{345D5498-0084-4517-A4C8-AB9B368F9E94}" presName="composite" presStyleCnt="0"/>
      <dgm:spPr/>
    </dgm:pt>
    <dgm:pt modelId="{E140B268-E8E4-8C44-BBE3-71D4BE679A1E}" type="pres">
      <dgm:prSet presAssocID="{345D5498-0084-4517-A4C8-AB9B368F9E94}" presName="background" presStyleLbl="node0" presStyleIdx="0" presStyleCnt="2"/>
      <dgm:spPr/>
    </dgm:pt>
    <dgm:pt modelId="{60AC60FD-A033-E04E-9E6A-95AFEB8F3A6B}" type="pres">
      <dgm:prSet presAssocID="{345D5498-0084-4517-A4C8-AB9B368F9E94}" presName="text" presStyleLbl="fgAcc0" presStyleIdx="0" presStyleCnt="2">
        <dgm:presLayoutVars>
          <dgm:chPref val="3"/>
        </dgm:presLayoutVars>
      </dgm:prSet>
      <dgm:spPr/>
    </dgm:pt>
    <dgm:pt modelId="{08DFCF74-BE12-0C4D-AE7F-96557DD3C396}" type="pres">
      <dgm:prSet presAssocID="{345D5498-0084-4517-A4C8-AB9B368F9E94}" presName="hierChild2" presStyleCnt="0"/>
      <dgm:spPr/>
    </dgm:pt>
    <dgm:pt modelId="{BFF19572-CD40-844B-B0D1-E80DDB1FA47D}" type="pres">
      <dgm:prSet presAssocID="{FBDD8698-68D2-4B67-92A7-3161BF56D709}" presName="hierRoot1" presStyleCnt="0"/>
      <dgm:spPr/>
    </dgm:pt>
    <dgm:pt modelId="{817E5045-A9E2-984A-8D93-04D8466AAF4B}" type="pres">
      <dgm:prSet presAssocID="{FBDD8698-68D2-4B67-92A7-3161BF56D709}" presName="composite" presStyleCnt="0"/>
      <dgm:spPr/>
    </dgm:pt>
    <dgm:pt modelId="{56DADB8E-FD1E-2442-B329-58F38A906568}" type="pres">
      <dgm:prSet presAssocID="{FBDD8698-68D2-4B67-92A7-3161BF56D709}" presName="background" presStyleLbl="node0" presStyleIdx="1" presStyleCnt="2"/>
      <dgm:spPr/>
    </dgm:pt>
    <dgm:pt modelId="{F8A468AE-9E9A-154A-AFE6-5BF311B4D517}" type="pres">
      <dgm:prSet presAssocID="{FBDD8698-68D2-4B67-92A7-3161BF56D709}" presName="text" presStyleLbl="fgAcc0" presStyleIdx="1" presStyleCnt="2">
        <dgm:presLayoutVars>
          <dgm:chPref val="3"/>
        </dgm:presLayoutVars>
      </dgm:prSet>
      <dgm:spPr/>
    </dgm:pt>
    <dgm:pt modelId="{7BE68B99-8192-6A49-B040-FEFF5E184BF7}" type="pres">
      <dgm:prSet presAssocID="{FBDD8698-68D2-4B67-92A7-3161BF56D709}" presName="hierChild2" presStyleCnt="0"/>
      <dgm:spPr/>
    </dgm:pt>
  </dgm:ptLst>
  <dgm:cxnLst>
    <dgm:cxn modelId="{2414E90C-5225-D84D-B593-28978D0FB3BB}" type="presOf" srcId="{345D5498-0084-4517-A4C8-AB9B368F9E94}" destId="{60AC60FD-A033-E04E-9E6A-95AFEB8F3A6B}" srcOrd="0" destOrd="0" presId="urn:microsoft.com/office/officeart/2005/8/layout/hierarchy1"/>
    <dgm:cxn modelId="{CA3E7E34-43F1-D24D-A519-00BDD0D37FF7}" type="presOf" srcId="{FBDD8698-68D2-4B67-92A7-3161BF56D709}" destId="{F8A468AE-9E9A-154A-AFE6-5BF311B4D517}" srcOrd="0" destOrd="0" presId="urn:microsoft.com/office/officeart/2005/8/layout/hierarchy1"/>
    <dgm:cxn modelId="{3718F450-B7D6-4B07-A3EC-CE299E0C2489}" srcId="{A97E612E-E442-470A-8CCA-EB3160B68881}" destId="{345D5498-0084-4517-A4C8-AB9B368F9E94}" srcOrd="0" destOrd="0" parTransId="{BCE78C93-E732-42AE-8F70-B34A000E6165}" sibTransId="{E377A88F-1E10-47C7-B7B4-D7B3C8B66F7D}"/>
    <dgm:cxn modelId="{594FA581-8078-704F-B288-A97376E3515C}" type="presOf" srcId="{A97E612E-E442-470A-8CCA-EB3160B68881}" destId="{6100C911-2480-C344-BFFE-85DB8AA6B88C}" srcOrd="0" destOrd="0" presId="urn:microsoft.com/office/officeart/2005/8/layout/hierarchy1"/>
    <dgm:cxn modelId="{575480C2-B862-49D3-9F2B-3FBD74A88A59}" srcId="{A97E612E-E442-470A-8CCA-EB3160B68881}" destId="{FBDD8698-68D2-4B67-92A7-3161BF56D709}" srcOrd="1" destOrd="0" parTransId="{052207E4-0ED9-4165-84DE-2308BD183CF7}" sibTransId="{0FCAFE4D-A024-4378-B2B5-62ACB12A2151}"/>
    <dgm:cxn modelId="{42DD7E2A-4D5F-5747-A943-7743963FE709}" type="presParOf" srcId="{6100C911-2480-C344-BFFE-85DB8AA6B88C}" destId="{0266D47F-64B2-C948-961E-0B0DDDB7DA90}" srcOrd="0" destOrd="0" presId="urn:microsoft.com/office/officeart/2005/8/layout/hierarchy1"/>
    <dgm:cxn modelId="{0334ADFB-1E77-6041-BECF-952235E7556E}" type="presParOf" srcId="{0266D47F-64B2-C948-961E-0B0DDDB7DA90}" destId="{2A0BB45D-938A-6D47-A4EC-F4E5DEF9D187}" srcOrd="0" destOrd="0" presId="urn:microsoft.com/office/officeart/2005/8/layout/hierarchy1"/>
    <dgm:cxn modelId="{15CF564A-7038-B848-8DCE-A754DD67B245}" type="presParOf" srcId="{2A0BB45D-938A-6D47-A4EC-F4E5DEF9D187}" destId="{E140B268-E8E4-8C44-BBE3-71D4BE679A1E}" srcOrd="0" destOrd="0" presId="urn:microsoft.com/office/officeart/2005/8/layout/hierarchy1"/>
    <dgm:cxn modelId="{31448B2E-ACBB-AB48-8045-98BC52628F2C}" type="presParOf" srcId="{2A0BB45D-938A-6D47-A4EC-F4E5DEF9D187}" destId="{60AC60FD-A033-E04E-9E6A-95AFEB8F3A6B}" srcOrd="1" destOrd="0" presId="urn:microsoft.com/office/officeart/2005/8/layout/hierarchy1"/>
    <dgm:cxn modelId="{88A5B5B4-44B3-2142-AB1B-E6ECCAD399DB}" type="presParOf" srcId="{0266D47F-64B2-C948-961E-0B0DDDB7DA90}" destId="{08DFCF74-BE12-0C4D-AE7F-96557DD3C396}" srcOrd="1" destOrd="0" presId="urn:microsoft.com/office/officeart/2005/8/layout/hierarchy1"/>
    <dgm:cxn modelId="{2E5C369C-EE41-6A46-9B0F-DAC9317F6B57}" type="presParOf" srcId="{6100C911-2480-C344-BFFE-85DB8AA6B88C}" destId="{BFF19572-CD40-844B-B0D1-E80DDB1FA47D}" srcOrd="1" destOrd="0" presId="urn:microsoft.com/office/officeart/2005/8/layout/hierarchy1"/>
    <dgm:cxn modelId="{E8F33FD4-E7F1-4244-844E-7ABA8EC32694}" type="presParOf" srcId="{BFF19572-CD40-844B-B0D1-E80DDB1FA47D}" destId="{817E5045-A9E2-984A-8D93-04D8466AAF4B}" srcOrd="0" destOrd="0" presId="urn:microsoft.com/office/officeart/2005/8/layout/hierarchy1"/>
    <dgm:cxn modelId="{C517D9AA-E3B2-644A-95CB-3F8BF2E50E7C}" type="presParOf" srcId="{817E5045-A9E2-984A-8D93-04D8466AAF4B}" destId="{56DADB8E-FD1E-2442-B329-58F38A906568}" srcOrd="0" destOrd="0" presId="urn:microsoft.com/office/officeart/2005/8/layout/hierarchy1"/>
    <dgm:cxn modelId="{0F2B1F06-EC6F-3142-A98E-9EB63427FA6A}" type="presParOf" srcId="{817E5045-A9E2-984A-8D93-04D8466AAF4B}" destId="{F8A468AE-9E9A-154A-AFE6-5BF311B4D517}" srcOrd="1" destOrd="0" presId="urn:microsoft.com/office/officeart/2005/8/layout/hierarchy1"/>
    <dgm:cxn modelId="{44F36498-E7E7-B44D-A8A8-F790040B5049}" type="presParOf" srcId="{BFF19572-CD40-844B-B0D1-E80DDB1FA47D}" destId="{7BE68B99-8192-6A49-B040-FEFF5E184BF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A7B781-2A30-4316-8B4D-DE4F1486AD32}" type="doc">
      <dgm:prSet loTypeId="urn:microsoft.com/office/officeart/2016/7/layout/BasicProcessNew" loCatId="process" qsTypeId="urn:microsoft.com/office/officeart/2005/8/quickstyle/simple1" qsCatId="simple" csTypeId="urn:microsoft.com/office/officeart/2005/8/colors/colorful1" csCatId="colorful"/>
      <dgm:spPr/>
      <dgm:t>
        <a:bodyPr/>
        <a:lstStyle/>
        <a:p>
          <a:endParaRPr lang="en-US"/>
        </a:p>
      </dgm:t>
    </dgm:pt>
    <dgm:pt modelId="{D162D547-2369-4521-8A84-9056BE966A94}">
      <dgm:prSet/>
      <dgm:spPr/>
      <dgm:t>
        <a:bodyPr/>
        <a:lstStyle/>
        <a:p>
          <a:r>
            <a:rPr lang="es-ES"/>
            <a:t>Join_year: el año en que esa persona se convirtió en cliente, que se puede diseñar a partir de "Dt_Customer"</a:t>
          </a:r>
          <a:endParaRPr lang="en-US"/>
        </a:p>
      </dgm:t>
    </dgm:pt>
    <dgm:pt modelId="{E4F69367-DDD8-4DF2-85C3-8C6D960F9AF0}" type="parTrans" cxnId="{8617C9F4-7A65-4138-828F-8E41E09C9D3C}">
      <dgm:prSet/>
      <dgm:spPr/>
      <dgm:t>
        <a:bodyPr/>
        <a:lstStyle/>
        <a:p>
          <a:endParaRPr lang="en-US"/>
        </a:p>
      </dgm:t>
    </dgm:pt>
    <dgm:pt modelId="{01B98C57-161C-4AC2-8A71-EED059C67E69}" type="sibTrans" cxnId="{8617C9F4-7A65-4138-828F-8E41E09C9D3C}">
      <dgm:prSet/>
      <dgm:spPr/>
      <dgm:t>
        <a:bodyPr/>
        <a:lstStyle/>
        <a:p>
          <a:endParaRPr lang="en-US"/>
        </a:p>
      </dgm:t>
    </dgm:pt>
    <dgm:pt modelId="{82BEBDCF-FE21-4B3A-8983-B082543F65A2}">
      <dgm:prSet/>
      <dgm:spPr/>
      <dgm:t>
        <a:bodyPr/>
        <a:lstStyle/>
        <a:p>
          <a:r>
            <a:rPr lang="es-ES"/>
            <a:t>Join_month: el mes en que esa persona se convirtió en cliente, que se puede diseñar desde "Dt_Customer"</a:t>
          </a:r>
          <a:endParaRPr lang="en-US"/>
        </a:p>
      </dgm:t>
    </dgm:pt>
    <dgm:pt modelId="{51891BB1-CE39-4C68-AFBE-AA43EA5008E2}" type="parTrans" cxnId="{2303E134-F5A0-454A-8F6D-062D431ACABD}">
      <dgm:prSet/>
      <dgm:spPr/>
      <dgm:t>
        <a:bodyPr/>
        <a:lstStyle/>
        <a:p>
          <a:endParaRPr lang="en-US"/>
        </a:p>
      </dgm:t>
    </dgm:pt>
    <dgm:pt modelId="{43F811CD-F81A-466F-9B94-F90D7F403E90}" type="sibTrans" cxnId="{2303E134-F5A0-454A-8F6D-062D431ACABD}">
      <dgm:prSet/>
      <dgm:spPr/>
      <dgm:t>
        <a:bodyPr/>
        <a:lstStyle/>
        <a:p>
          <a:endParaRPr lang="en-US"/>
        </a:p>
      </dgm:t>
    </dgm:pt>
    <dgm:pt modelId="{2D02F34F-1F19-4155-A0F7-3DA1532B6384}">
      <dgm:prSet/>
      <dgm:spPr/>
      <dgm:t>
        <a:bodyPr/>
        <a:lstStyle/>
        <a:p>
          <a:r>
            <a:rPr lang="es-ES"/>
            <a:t>Join_weekday: el día de la semana en que la persona se convirtió en cliente, que se puede diseñar desde "Dt_Customer"</a:t>
          </a:r>
          <a:endParaRPr lang="en-US"/>
        </a:p>
      </dgm:t>
    </dgm:pt>
    <dgm:pt modelId="{E7C3691F-1A92-46A5-AE78-6064C3AC0C04}" type="parTrans" cxnId="{FBEAC8B7-7519-4B03-984D-471482D644A4}">
      <dgm:prSet/>
      <dgm:spPr/>
      <dgm:t>
        <a:bodyPr/>
        <a:lstStyle/>
        <a:p>
          <a:endParaRPr lang="en-US"/>
        </a:p>
      </dgm:t>
    </dgm:pt>
    <dgm:pt modelId="{3E5CC67B-BC18-4CB3-9AFE-34AED629E498}" type="sibTrans" cxnId="{FBEAC8B7-7519-4B03-984D-471482D644A4}">
      <dgm:prSet/>
      <dgm:spPr/>
      <dgm:t>
        <a:bodyPr/>
        <a:lstStyle/>
        <a:p>
          <a:endParaRPr lang="en-US"/>
        </a:p>
      </dgm:t>
    </dgm:pt>
    <dgm:pt modelId="{9D965678-AF38-4196-B00E-C72141EB381C}">
      <dgm:prSet/>
      <dgm:spPr/>
      <dgm:t>
        <a:bodyPr/>
        <a:lstStyle/>
        <a:p>
          <a:r>
            <a:rPr lang="es-ES"/>
            <a:t>Minorhome: La cantidad total de menores en su familia, que pueden ser adquiridas sumando por Kidhome y Teenhome.</a:t>
          </a:r>
          <a:endParaRPr lang="en-US"/>
        </a:p>
      </dgm:t>
    </dgm:pt>
    <dgm:pt modelId="{F4FD3E14-88B7-45D1-8CD1-0BEBDC25F27C}" type="parTrans" cxnId="{466BC711-7205-4C7E-9AD1-D5DEF5115AB9}">
      <dgm:prSet/>
      <dgm:spPr/>
      <dgm:t>
        <a:bodyPr/>
        <a:lstStyle/>
        <a:p>
          <a:endParaRPr lang="en-US"/>
        </a:p>
      </dgm:t>
    </dgm:pt>
    <dgm:pt modelId="{0305348C-61FA-4EB6-9016-86E1F2B720DB}" type="sibTrans" cxnId="{466BC711-7205-4C7E-9AD1-D5DEF5115AB9}">
      <dgm:prSet/>
      <dgm:spPr/>
      <dgm:t>
        <a:bodyPr/>
        <a:lstStyle/>
        <a:p>
          <a:endParaRPr lang="en-US"/>
        </a:p>
      </dgm:t>
    </dgm:pt>
    <dgm:pt modelId="{A935901F-96F4-4796-9754-DD64046CA258}">
      <dgm:prSet/>
      <dgm:spPr/>
      <dgm:t>
        <a:bodyPr/>
        <a:lstStyle/>
        <a:p>
          <a:r>
            <a:rPr lang="es-ES"/>
            <a:t>Total_Mnt: Monto total gastado en los últimos dos años, que se puede adquirir sumando todas las columnas relacionadas con "Mnt"</a:t>
          </a:r>
          <a:endParaRPr lang="en-US"/>
        </a:p>
      </dgm:t>
    </dgm:pt>
    <dgm:pt modelId="{BA293296-3941-4307-AD0A-DEB1B5D72560}" type="parTrans" cxnId="{FC448BA6-C6AD-4822-A251-B79461027FA8}">
      <dgm:prSet/>
      <dgm:spPr/>
      <dgm:t>
        <a:bodyPr/>
        <a:lstStyle/>
        <a:p>
          <a:endParaRPr lang="en-US"/>
        </a:p>
      </dgm:t>
    </dgm:pt>
    <dgm:pt modelId="{4AB4851B-E27E-4F1B-BEA8-AF642DC15C37}" type="sibTrans" cxnId="{FC448BA6-C6AD-4822-A251-B79461027FA8}">
      <dgm:prSet/>
      <dgm:spPr/>
      <dgm:t>
        <a:bodyPr/>
        <a:lstStyle/>
        <a:p>
          <a:endParaRPr lang="en-US"/>
        </a:p>
      </dgm:t>
    </dgm:pt>
    <dgm:pt modelId="{FCAC056F-A890-400B-A6B8-227A3D3FDFAE}">
      <dgm:prSet/>
      <dgm:spPr/>
      <dgm:t>
        <a:bodyPr/>
        <a:lstStyle/>
        <a:p>
          <a:r>
            <a:rPr lang="es-ES"/>
            <a:t>Total_num_purchase: Número total de compras en los últimos dos años, que se puede adquirir sumando todas las columnas relacionadas con "Num"</a:t>
          </a:r>
          <a:endParaRPr lang="en-US"/>
        </a:p>
      </dgm:t>
    </dgm:pt>
    <dgm:pt modelId="{33C1900E-34E0-4004-B6CD-B3064F9E0676}" type="parTrans" cxnId="{24B969FC-8EE3-4D70-BA7C-FED99D7E84EC}">
      <dgm:prSet/>
      <dgm:spPr/>
      <dgm:t>
        <a:bodyPr/>
        <a:lstStyle/>
        <a:p>
          <a:endParaRPr lang="en-US"/>
        </a:p>
      </dgm:t>
    </dgm:pt>
    <dgm:pt modelId="{B890F808-0077-468B-8DA3-11BEC7DDCE21}" type="sibTrans" cxnId="{24B969FC-8EE3-4D70-BA7C-FED99D7E84EC}">
      <dgm:prSet/>
      <dgm:spPr/>
      <dgm:t>
        <a:bodyPr/>
        <a:lstStyle/>
        <a:p>
          <a:endParaRPr lang="en-US"/>
        </a:p>
      </dgm:t>
    </dgm:pt>
    <dgm:pt modelId="{FB0D8A71-67DC-430F-A106-4A01D53EB94D}">
      <dgm:prSet/>
      <dgm:spPr/>
      <dgm:t>
        <a:bodyPr/>
        <a:lstStyle/>
        <a:p>
          <a:r>
            <a:rPr lang="es-ES"/>
            <a:t>Total_accept: monto total que un cliente aceptó la oferta en la campaña de marketing, que se puede adquirir sumando todas las columnas relacionadas con "Aceptado" y la columna "Respuesta"</a:t>
          </a:r>
          <a:endParaRPr lang="en-US"/>
        </a:p>
      </dgm:t>
    </dgm:pt>
    <dgm:pt modelId="{088909EE-278E-425C-9368-BEA6BEC42206}" type="parTrans" cxnId="{AB217343-B192-4758-9D50-C83232906D4E}">
      <dgm:prSet/>
      <dgm:spPr/>
      <dgm:t>
        <a:bodyPr/>
        <a:lstStyle/>
        <a:p>
          <a:endParaRPr lang="en-US"/>
        </a:p>
      </dgm:t>
    </dgm:pt>
    <dgm:pt modelId="{1FF3068C-0A51-4F99-B1B4-A1AA58DCFAA5}" type="sibTrans" cxnId="{AB217343-B192-4758-9D50-C83232906D4E}">
      <dgm:prSet/>
      <dgm:spPr/>
      <dgm:t>
        <a:bodyPr/>
        <a:lstStyle/>
        <a:p>
          <a:endParaRPr lang="en-US"/>
        </a:p>
      </dgm:t>
    </dgm:pt>
    <dgm:pt modelId="{D363D99F-A4AA-4786-A300-8B70A6D4F85A}">
      <dgm:prSet/>
      <dgm:spPr/>
      <dgm:t>
        <a:bodyPr/>
        <a:lstStyle/>
        <a:p>
          <a:r>
            <a:rPr lang="es-ES"/>
            <a:t>"AOV": AOV representa el volumen de pedido promedio de cada cliente, que se puede diseñar dividiendo Total_Mnt por Total_num_purchase</a:t>
          </a:r>
          <a:endParaRPr lang="en-US"/>
        </a:p>
      </dgm:t>
    </dgm:pt>
    <dgm:pt modelId="{C4AEE038-4A17-41AF-90C5-94D5832EB2F7}" type="parTrans" cxnId="{039883F5-FDEE-4138-A71A-5ADE98ADD3F3}">
      <dgm:prSet/>
      <dgm:spPr/>
      <dgm:t>
        <a:bodyPr/>
        <a:lstStyle/>
        <a:p>
          <a:endParaRPr lang="en-US"/>
        </a:p>
      </dgm:t>
    </dgm:pt>
    <dgm:pt modelId="{94EFA8D2-7172-4C2B-9276-AF5A60C88360}" type="sibTrans" cxnId="{039883F5-FDEE-4138-A71A-5ADE98ADD3F3}">
      <dgm:prSet/>
      <dgm:spPr/>
      <dgm:t>
        <a:bodyPr/>
        <a:lstStyle/>
        <a:p>
          <a:endParaRPr lang="en-US"/>
        </a:p>
      </dgm:t>
    </dgm:pt>
    <dgm:pt modelId="{8B08E008-9836-5949-802B-393B0BEC9F5F}" type="pres">
      <dgm:prSet presAssocID="{7FA7B781-2A30-4316-8B4D-DE4F1486AD32}" presName="Name0" presStyleCnt="0">
        <dgm:presLayoutVars>
          <dgm:dir/>
          <dgm:resizeHandles val="exact"/>
        </dgm:presLayoutVars>
      </dgm:prSet>
      <dgm:spPr/>
    </dgm:pt>
    <dgm:pt modelId="{41CF1EC0-6D94-4A48-9C42-2AAD8EF09FA4}" type="pres">
      <dgm:prSet presAssocID="{D162D547-2369-4521-8A84-9056BE966A94}" presName="node" presStyleLbl="node1" presStyleIdx="0" presStyleCnt="15">
        <dgm:presLayoutVars>
          <dgm:bulletEnabled val="1"/>
        </dgm:presLayoutVars>
      </dgm:prSet>
      <dgm:spPr/>
    </dgm:pt>
    <dgm:pt modelId="{B04311F6-FE50-0648-98CF-BF58A4A8F642}" type="pres">
      <dgm:prSet presAssocID="{01B98C57-161C-4AC2-8A71-EED059C67E69}" presName="sibTransSpacerBeforeConnector" presStyleCnt="0"/>
      <dgm:spPr/>
    </dgm:pt>
    <dgm:pt modelId="{C62ABC0F-29FA-CC45-A676-8DDD68A8285D}" type="pres">
      <dgm:prSet presAssocID="{01B98C57-161C-4AC2-8A71-EED059C67E69}" presName="sibTrans" presStyleLbl="node1" presStyleIdx="1" presStyleCnt="15"/>
      <dgm:spPr/>
    </dgm:pt>
    <dgm:pt modelId="{BBBEE5F9-8E3A-B04B-92E6-C81177986FE6}" type="pres">
      <dgm:prSet presAssocID="{01B98C57-161C-4AC2-8A71-EED059C67E69}" presName="sibTransSpacerAfterConnector" presStyleCnt="0"/>
      <dgm:spPr/>
    </dgm:pt>
    <dgm:pt modelId="{1300895B-1AAE-984A-834D-889E84EF9996}" type="pres">
      <dgm:prSet presAssocID="{82BEBDCF-FE21-4B3A-8983-B082543F65A2}" presName="node" presStyleLbl="node1" presStyleIdx="2" presStyleCnt="15">
        <dgm:presLayoutVars>
          <dgm:bulletEnabled val="1"/>
        </dgm:presLayoutVars>
      </dgm:prSet>
      <dgm:spPr/>
    </dgm:pt>
    <dgm:pt modelId="{FC1B87A8-BAC8-E544-9D1A-4A9FC14D569B}" type="pres">
      <dgm:prSet presAssocID="{43F811CD-F81A-466F-9B94-F90D7F403E90}" presName="sibTransSpacerBeforeConnector" presStyleCnt="0"/>
      <dgm:spPr/>
    </dgm:pt>
    <dgm:pt modelId="{9974A269-F0F8-4241-8CC5-EC8D8B185935}" type="pres">
      <dgm:prSet presAssocID="{43F811CD-F81A-466F-9B94-F90D7F403E90}" presName="sibTrans" presStyleLbl="node1" presStyleIdx="3" presStyleCnt="15"/>
      <dgm:spPr/>
    </dgm:pt>
    <dgm:pt modelId="{D6D3B5A7-2868-9441-B039-2DB3285C92A1}" type="pres">
      <dgm:prSet presAssocID="{43F811CD-F81A-466F-9B94-F90D7F403E90}" presName="sibTransSpacerAfterConnector" presStyleCnt="0"/>
      <dgm:spPr/>
    </dgm:pt>
    <dgm:pt modelId="{8F7AC7A3-B9C4-6248-A533-AA8DC33A45EE}" type="pres">
      <dgm:prSet presAssocID="{2D02F34F-1F19-4155-A0F7-3DA1532B6384}" presName="node" presStyleLbl="node1" presStyleIdx="4" presStyleCnt="15">
        <dgm:presLayoutVars>
          <dgm:bulletEnabled val="1"/>
        </dgm:presLayoutVars>
      </dgm:prSet>
      <dgm:spPr/>
    </dgm:pt>
    <dgm:pt modelId="{427192B3-7CA2-9C43-87BC-A6C7E59065B8}" type="pres">
      <dgm:prSet presAssocID="{3E5CC67B-BC18-4CB3-9AFE-34AED629E498}" presName="sibTransSpacerBeforeConnector" presStyleCnt="0"/>
      <dgm:spPr/>
    </dgm:pt>
    <dgm:pt modelId="{264AFFCE-5BB7-1847-BDE5-DB430F0926FE}" type="pres">
      <dgm:prSet presAssocID="{3E5CC67B-BC18-4CB3-9AFE-34AED629E498}" presName="sibTrans" presStyleLbl="node1" presStyleIdx="5" presStyleCnt="15"/>
      <dgm:spPr/>
    </dgm:pt>
    <dgm:pt modelId="{1DCE36DD-7821-4643-85B7-3FD057D1E0E6}" type="pres">
      <dgm:prSet presAssocID="{3E5CC67B-BC18-4CB3-9AFE-34AED629E498}" presName="sibTransSpacerAfterConnector" presStyleCnt="0"/>
      <dgm:spPr/>
    </dgm:pt>
    <dgm:pt modelId="{4593D40D-A51A-3948-95AE-D760AD802807}" type="pres">
      <dgm:prSet presAssocID="{9D965678-AF38-4196-B00E-C72141EB381C}" presName="node" presStyleLbl="node1" presStyleIdx="6" presStyleCnt="15">
        <dgm:presLayoutVars>
          <dgm:bulletEnabled val="1"/>
        </dgm:presLayoutVars>
      </dgm:prSet>
      <dgm:spPr/>
    </dgm:pt>
    <dgm:pt modelId="{0862FA6F-6905-314C-AB16-C8D4BE211847}" type="pres">
      <dgm:prSet presAssocID="{0305348C-61FA-4EB6-9016-86E1F2B720DB}" presName="sibTransSpacerBeforeConnector" presStyleCnt="0"/>
      <dgm:spPr/>
    </dgm:pt>
    <dgm:pt modelId="{D6434A72-EB97-DC4E-AB8E-1522F7CF3CF3}" type="pres">
      <dgm:prSet presAssocID="{0305348C-61FA-4EB6-9016-86E1F2B720DB}" presName="sibTrans" presStyleLbl="node1" presStyleIdx="7" presStyleCnt="15"/>
      <dgm:spPr/>
    </dgm:pt>
    <dgm:pt modelId="{0E681296-E903-4C46-A188-DC9158EB9397}" type="pres">
      <dgm:prSet presAssocID="{0305348C-61FA-4EB6-9016-86E1F2B720DB}" presName="sibTransSpacerAfterConnector" presStyleCnt="0"/>
      <dgm:spPr/>
    </dgm:pt>
    <dgm:pt modelId="{902A3E3D-BBBC-D341-85E7-F888C4D6EB97}" type="pres">
      <dgm:prSet presAssocID="{A935901F-96F4-4796-9754-DD64046CA258}" presName="node" presStyleLbl="node1" presStyleIdx="8" presStyleCnt="15">
        <dgm:presLayoutVars>
          <dgm:bulletEnabled val="1"/>
        </dgm:presLayoutVars>
      </dgm:prSet>
      <dgm:spPr/>
    </dgm:pt>
    <dgm:pt modelId="{54F8AD33-E7AC-6F4D-969A-600B7D7EC331}" type="pres">
      <dgm:prSet presAssocID="{4AB4851B-E27E-4F1B-BEA8-AF642DC15C37}" presName="sibTransSpacerBeforeConnector" presStyleCnt="0"/>
      <dgm:spPr/>
    </dgm:pt>
    <dgm:pt modelId="{FD930A19-0B55-BB48-ABC4-C08D61FC9C32}" type="pres">
      <dgm:prSet presAssocID="{4AB4851B-E27E-4F1B-BEA8-AF642DC15C37}" presName="sibTrans" presStyleLbl="node1" presStyleIdx="9" presStyleCnt="15"/>
      <dgm:spPr/>
    </dgm:pt>
    <dgm:pt modelId="{9BFC84CA-E416-A446-A88C-6DD4F87DFE1C}" type="pres">
      <dgm:prSet presAssocID="{4AB4851B-E27E-4F1B-BEA8-AF642DC15C37}" presName="sibTransSpacerAfterConnector" presStyleCnt="0"/>
      <dgm:spPr/>
    </dgm:pt>
    <dgm:pt modelId="{DF4E6FF9-4AC9-074E-BFAE-3E63628C1448}" type="pres">
      <dgm:prSet presAssocID="{FCAC056F-A890-400B-A6B8-227A3D3FDFAE}" presName="node" presStyleLbl="node1" presStyleIdx="10" presStyleCnt="15">
        <dgm:presLayoutVars>
          <dgm:bulletEnabled val="1"/>
        </dgm:presLayoutVars>
      </dgm:prSet>
      <dgm:spPr/>
    </dgm:pt>
    <dgm:pt modelId="{A50D558F-3F1C-2D4E-A6AD-A262795F55DE}" type="pres">
      <dgm:prSet presAssocID="{B890F808-0077-468B-8DA3-11BEC7DDCE21}" presName="sibTransSpacerBeforeConnector" presStyleCnt="0"/>
      <dgm:spPr/>
    </dgm:pt>
    <dgm:pt modelId="{FDA567B2-B5B3-A544-88D4-02E0D806D18B}" type="pres">
      <dgm:prSet presAssocID="{B890F808-0077-468B-8DA3-11BEC7DDCE21}" presName="sibTrans" presStyleLbl="node1" presStyleIdx="11" presStyleCnt="15"/>
      <dgm:spPr/>
    </dgm:pt>
    <dgm:pt modelId="{BD91D015-8665-3344-81DB-A18B6CFF62D8}" type="pres">
      <dgm:prSet presAssocID="{B890F808-0077-468B-8DA3-11BEC7DDCE21}" presName="sibTransSpacerAfterConnector" presStyleCnt="0"/>
      <dgm:spPr/>
    </dgm:pt>
    <dgm:pt modelId="{2632FBD3-C2A6-5743-A63D-2F0078063A60}" type="pres">
      <dgm:prSet presAssocID="{FB0D8A71-67DC-430F-A106-4A01D53EB94D}" presName="node" presStyleLbl="node1" presStyleIdx="12" presStyleCnt="15">
        <dgm:presLayoutVars>
          <dgm:bulletEnabled val="1"/>
        </dgm:presLayoutVars>
      </dgm:prSet>
      <dgm:spPr/>
    </dgm:pt>
    <dgm:pt modelId="{83E8C520-9AAB-104D-A9FE-1C53BEBB1B03}" type="pres">
      <dgm:prSet presAssocID="{1FF3068C-0A51-4F99-B1B4-A1AA58DCFAA5}" presName="sibTransSpacerBeforeConnector" presStyleCnt="0"/>
      <dgm:spPr/>
    </dgm:pt>
    <dgm:pt modelId="{4FB41104-099A-614B-AB25-0048FC7B37CF}" type="pres">
      <dgm:prSet presAssocID="{1FF3068C-0A51-4F99-B1B4-A1AA58DCFAA5}" presName="sibTrans" presStyleLbl="node1" presStyleIdx="13" presStyleCnt="15"/>
      <dgm:spPr/>
    </dgm:pt>
    <dgm:pt modelId="{032E19CF-CF22-F648-B86C-B555DA62E3C1}" type="pres">
      <dgm:prSet presAssocID="{1FF3068C-0A51-4F99-B1B4-A1AA58DCFAA5}" presName="sibTransSpacerAfterConnector" presStyleCnt="0"/>
      <dgm:spPr/>
    </dgm:pt>
    <dgm:pt modelId="{CC4FEB0C-6A3E-CC4D-8D12-CA144F93B638}" type="pres">
      <dgm:prSet presAssocID="{D363D99F-A4AA-4786-A300-8B70A6D4F85A}" presName="node" presStyleLbl="node1" presStyleIdx="14" presStyleCnt="15">
        <dgm:presLayoutVars>
          <dgm:bulletEnabled val="1"/>
        </dgm:presLayoutVars>
      </dgm:prSet>
      <dgm:spPr/>
    </dgm:pt>
  </dgm:ptLst>
  <dgm:cxnLst>
    <dgm:cxn modelId="{6CDDD003-20D5-1745-8E81-A2D13E69C692}" type="presOf" srcId="{B890F808-0077-468B-8DA3-11BEC7DDCE21}" destId="{FDA567B2-B5B3-A544-88D4-02E0D806D18B}" srcOrd="0" destOrd="0" presId="urn:microsoft.com/office/officeart/2016/7/layout/BasicProcessNew"/>
    <dgm:cxn modelId="{3780E309-F695-CD45-A65B-4D2BAEF45484}" type="presOf" srcId="{82BEBDCF-FE21-4B3A-8983-B082543F65A2}" destId="{1300895B-1AAE-984A-834D-889E84EF9996}" srcOrd="0" destOrd="0" presId="urn:microsoft.com/office/officeart/2016/7/layout/BasicProcessNew"/>
    <dgm:cxn modelId="{466BC711-7205-4C7E-9AD1-D5DEF5115AB9}" srcId="{7FA7B781-2A30-4316-8B4D-DE4F1486AD32}" destId="{9D965678-AF38-4196-B00E-C72141EB381C}" srcOrd="3" destOrd="0" parTransId="{F4FD3E14-88B7-45D1-8CD1-0BEBDC25F27C}" sibTransId="{0305348C-61FA-4EB6-9016-86E1F2B720DB}"/>
    <dgm:cxn modelId="{0A5E2E20-D7D4-4D49-B3BE-E3D35A561A87}" type="presOf" srcId="{43F811CD-F81A-466F-9B94-F90D7F403E90}" destId="{9974A269-F0F8-4241-8CC5-EC8D8B185935}" srcOrd="0" destOrd="0" presId="urn:microsoft.com/office/officeart/2016/7/layout/BasicProcessNew"/>
    <dgm:cxn modelId="{62A1622C-47F8-3142-A1A5-044B14602985}" type="presOf" srcId="{3E5CC67B-BC18-4CB3-9AFE-34AED629E498}" destId="{264AFFCE-5BB7-1847-BDE5-DB430F0926FE}" srcOrd="0" destOrd="0" presId="urn:microsoft.com/office/officeart/2016/7/layout/BasicProcessNew"/>
    <dgm:cxn modelId="{2303E134-F5A0-454A-8F6D-062D431ACABD}" srcId="{7FA7B781-2A30-4316-8B4D-DE4F1486AD32}" destId="{82BEBDCF-FE21-4B3A-8983-B082543F65A2}" srcOrd="1" destOrd="0" parTransId="{51891BB1-CE39-4C68-AFBE-AA43EA5008E2}" sibTransId="{43F811CD-F81A-466F-9B94-F90D7F403E90}"/>
    <dgm:cxn modelId="{AB217343-B192-4758-9D50-C83232906D4E}" srcId="{7FA7B781-2A30-4316-8B4D-DE4F1486AD32}" destId="{FB0D8A71-67DC-430F-A106-4A01D53EB94D}" srcOrd="6" destOrd="0" parTransId="{088909EE-278E-425C-9368-BEA6BEC42206}" sibTransId="{1FF3068C-0A51-4F99-B1B4-A1AA58DCFAA5}"/>
    <dgm:cxn modelId="{A713425A-2D4E-7947-A048-89CB88BDAFAA}" type="presOf" srcId="{D162D547-2369-4521-8A84-9056BE966A94}" destId="{41CF1EC0-6D94-4A48-9C42-2AAD8EF09FA4}" srcOrd="0" destOrd="0" presId="urn:microsoft.com/office/officeart/2016/7/layout/BasicProcessNew"/>
    <dgm:cxn modelId="{E1F80E70-0F5F-DF4B-9FD5-D2697188B015}" type="presOf" srcId="{FCAC056F-A890-400B-A6B8-227A3D3FDFAE}" destId="{DF4E6FF9-4AC9-074E-BFAE-3E63628C1448}" srcOrd="0" destOrd="0" presId="urn:microsoft.com/office/officeart/2016/7/layout/BasicProcessNew"/>
    <dgm:cxn modelId="{E37C5777-87A5-FE4C-B1E6-F8A9C73D5B41}" type="presOf" srcId="{7FA7B781-2A30-4316-8B4D-DE4F1486AD32}" destId="{8B08E008-9836-5949-802B-393B0BEC9F5F}" srcOrd="0" destOrd="0" presId="urn:microsoft.com/office/officeart/2016/7/layout/BasicProcessNew"/>
    <dgm:cxn modelId="{032E4285-9EF5-4242-AB05-C2A32C149DC8}" type="presOf" srcId="{01B98C57-161C-4AC2-8A71-EED059C67E69}" destId="{C62ABC0F-29FA-CC45-A676-8DDD68A8285D}" srcOrd="0" destOrd="0" presId="urn:microsoft.com/office/officeart/2016/7/layout/BasicProcessNew"/>
    <dgm:cxn modelId="{B57F298B-E01A-9F40-B366-92EC0F09969D}" type="presOf" srcId="{0305348C-61FA-4EB6-9016-86E1F2B720DB}" destId="{D6434A72-EB97-DC4E-AB8E-1522F7CF3CF3}" srcOrd="0" destOrd="0" presId="urn:microsoft.com/office/officeart/2016/7/layout/BasicProcessNew"/>
    <dgm:cxn modelId="{50EA398F-A019-D14C-AEA6-7A2896F3C8FD}" type="presOf" srcId="{4AB4851B-E27E-4F1B-BEA8-AF642DC15C37}" destId="{FD930A19-0B55-BB48-ABC4-C08D61FC9C32}" srcOrd="0" destOrd="0" presId="urn:microsoft.com/office/officeart/2016/7/layout/BasicProcessNew"/>
    <dgm:cxn modelId="{72BFD895-B200-6143-8EE3-E2B6D2FBE5F8}" type="presOf" srcId="{2D02F34F-1F19-4155-A0F7-3DA1532B6384}" destId="{8F7AC7A3-B9C4-6248-A533-AA8DC33A45EE}" srcOrd="0" destOrd="0" presId="urn:microsoft.com/office/officeart/2016/7/layout/BasicProcessNew"/>
    <dgm:cxn modelId="{FC448BA6-C6AD-4822-A251-B79461027FA8}" srcId="{7FA7B781-2A30-4316-8B4D-DE4F1486AD32}" destId="{A935901F-96F4-4796-9754-DD64046CA258}" srcOrd="4" destOrd="0" parTransId="{BA293296-3941-4307-AD0A-DEB1B5D72560}" sibTransId="{4AB4851B-E27E-4F1B-BEA8-AF642DC15C37}"/>
    <dgm:cxn modelId="{F35391B0-D23E-EC41-AE96-FC3CC28F08FD}" type="presOf" srcId="{A935901F-96F4-4796-9754-DD64046CA258}" destId="{902A3E3D-BBBC-D341-85E7-F888C4D6EB97}" srcOrd="0" destOrd="0" presId="urn:microsoft.com/office/officeart/2016/7/layout/BasicProcessNew"/>
    <dgm:cxn modelId="{B457EAB3-17EB-114C-8AA2-7BD93DE3DF4C}" type="presOf" srcId="{D363D99F-A4AA-4786-A300-8B70A6D4F85A}" destId="{CC4FEB0C-6A3E-CC4D-8D12-CA144F93B638}" srcOrd="0" destOrd="0" presId="urn:microsoft.com/office/officeart/2016/7/layout/BasicProcessNew"/>
    <dgm:cxn modelId="{FBEAC8B7-7519-4B03-984D-471482D644A4}" srcId="{7FA7B781-2A30-4316-8B4D-DE4F1486AD32}" destId="{2D02F34F-1F19-4155-A0F7-3DA1532B6384}" srcOrd="2" destOrd="0" parTransId="{E7C3691F-1A92-46A5-AE78-6064C3AC0C04}" sibTransId="{3E5CC67B-BC18-4CB3-9AFE-34AED629E498}"/>
    <dgm:cxn modelId="{99D3CED9-364C-9A4B-B18C-0B38EAAA08E8}" type="presOf" srcId="{FB0D8A71-67DC-430F-A106-4A01D53EB94D}" destId="{2632FBD3-C2A6-5743-A63D-2F0078063A60}" srcOrd="0" destOrd="0" presId="urn:microsoft.com/office/officeart/2016/7/layout/BasicProcessNew"/>
    <dgm:cxn modelId="{9B82F0E7-B993-D14C-A7AB-B487E71C25A6}" type="presOf" srcId="{1FF3068C-0A51-4F99-B1B4-A1AA58DCFAA5}" destId="{4FB41104-099A-614B-AB25-0048FC7B37CF}" srcOrd="0" destOrd="0" presId="urn:microsoft.com/office/officeart/2016/7/layout/BasicProcessNew"/>
    <dgm:cxn modelId="{0922C5F0-D04D-B04A-9C89-C69AEA4AF84B}" type="presOf" srcId="{9D965678-AF38-4196-B00E-C72141EB381C}" destId="{4593D40D-A51A-3948-95AE-D760AD802807}" srcOrd="0" destOrd="0" presId="urn:microsoft.com/office/officeart/2016/7/layout/BasicProcessNew"/>
    <dgm:cxn modelId="{8617C9F4-7A65-4138-828F-8E41E09C9D3C}" srcId="{7FA7B781-2A30-4316-8B4D-DE4F1486AD32}" destId="{D162D547-2369-4521-8A84-9056BE966A94}" srcOrd="0" destOrd="0" parTransId="{E4F69367-DDD8-4DF2-85C3-8C6D960F9AF0}" sibTransId="{01B98C57-161C-4AC2-8A71-EED059C67E69}"/>
    <dgm:cxn modelId="{039883F5-FDEE-4138-A71A-5ADE98ADD3F3}" srcId="{7FA7B781-2A30-4316-8B4D-DE4F1486AD32}" destId="{D363D99F-A4AA-4786-A300-8B70A6D4F85A}" srcOrd="7" destOrd="0" parTransId="{C4AEE038-4A17-41AF-90C5-94D5832EB2F7}" sibTransId="{94EFA8D2-7172-4C2B-9276-AF5A60C88360}"/>
    <dgm:cxn modelId="{24B969FC-8EE3-4D70-BA7C-FED99D7E84EC}" srcId="{7FA7B781-2A30-4316-8B4D-DE4F1486AD32}" destId="{FCAC056F-A890-400B-A6B8-227A3D3FDFAE}" srcOrd="5" destOrd="0" parTransId="{33C1900E-34E0-4004-B6CD-B3064F9E0676}" sibTransId="{B890F808-0077-468B-8DA3-11BEC7DDCE21}"/>
    <dgm:cxn modelId="{70A1CFE5-6FAB-6349-AE68-F2EEEA6CA70B}" type="presParOf" srcId="{8B08E008-9836-5949-802B-393B0BEC9F5F}" destId="{41CF1EC0-6D94-4A48-9C42-2AAD8EF09FA4}" srcOrd="0" destOrd="0" presId="urn:microsoft.com/office/officeart/2016/7/layout/BasicProcessNew"/>
    <dgm:cxn modelId="{814C8DF5-EBD9-D64F-9EC6-1BC9B7994383}" type="presParOf" srcId="{8B08E008-9836-5949-802B-393B0BEC9F5F}" destId="{B04311F6-FE50-0648-98CF-BF58A4A8F642}" srcOrd="1" destOrd="0" presId="urn:microsoft.com/office/officeart/2016/7/layout/BasicProcessNew"/>
    <dgm:cxn modelId="{CEAAE2FE-9475-104B-B0E5-A6754CFF49BD}" type="presParOf" srcId="{8B08E008-9836-5949-802B-393B0BEC9F5F}" destId="{C62ABC0F-29FA-CC45-A676-8DDD68A8285D}" srcOrd="2" destOrd="0" presId="urn:microsoft.com/office/officeart/2016/7/layout/BasicProcessNew"/>
    <dgm:cxn modelId="{04E7107A-0ED3-7D4D-AA9F-7C20BE421D42}" type="presParOf" srcId="{8B08E008-9836-5949-802B-393B0BEC9F5F}" destId="{BBBEE5F9-8E3A-B04B-92E6-C81177986FE6}" srcOrd="3" destOrd="0" presId="urn:microsoft.com/office/officeart/2016/7/layout/BasicProcessNew"/>
    <dgm:cxn modelId="{697D1DDD-7470-F643-BAC0-547218D8D618}" type="presParOf" srcId="{8B08E008-9836-5949-802B-393B0BEC9F5F}" destId="{1300895B-1AAE-984A-834D-889E84EF9996}" srcOrd="4" destOrd="0" presId="urn:microsoft.com/office/officeart/2016/7/layout/BasicProcessNew"/>
    <dgm:cxn modelId="{933D85DB-676D-C144-9B3B-9D1EB5AEEBA8}" type="presParOf" srcId="{8B08E008-9836-5949-802B-393B0BEC9F5F}" destId="{FC1B87A8-BAC8-E544-9D1A-4A9FC14D569B}" srcOrd="5" destOrd="0" presId="urn:microsoft.com/office/officeart/2016/7/layout/BasicProcessNew"/>
    <dgm:cxn modelId="{23C12484-0ADE-2243-8F38-F66E2FF7C593}" type="presParOf" srcId="{8B08E008-9836-5949-802B-393B0BEC9F5F}" destId="{9974A269-F0F8-4241-8CC5-EC8D8B185935}" srcOrd="6" destOrd="0" presId="urn:microsoft.com/office/officeart/2016/7/layout/BasicProcessNew"/>
    <dgm:cxn modelId="{4CF8E331-0B5F-2041-9BCC-A5990772027F}" type="presParOf" srcId="{8B08E008-9836-5949-802B-393B0BEC9F5F}" destId="{D6D3B5A7-2868-9441-B039-2DB3285C92A1}" srcOrd="7" destOrd="0" presId="urn:microsoft.com/office/officeart/2016/7/layout/BasicProcessNew"/>
    <dgm:cxn modelId="{066951AC-7ED8-4044-BDBE-7AC05989F617}" type="presParOf" srcId="{8B08E008-9836-5949-802B-393B0BEC9F5F}" destId="{8F7AC7A3-B9C4-6248-A533-AA8DC33A45EE}" srcOrd="8" destOrd="0" presId="urn:microsoft.com/office/officeart/2016/7/layout/BasicProcessNew"/>
    <dgm:cxn modelId="{C5FA4F79-1FB6-7841-A47C-036F1AB8AA28}" type="presParOf" srcId="{8B08E008-9836-5949-802B-393B0BEC9F5F}" destId="{427192B3-7CA2-9C43-87BC-A6C7E59065B8}" srcOrd="9" destOrd="0" presId="urn:microsoft.com/office/officeart/2016/7/layout/BasicProcessNew"/>
    <dgm:cxn modelId="{09E0D118-DCD3-704D-AC02-A7EA2A8E8EBA}" type="presParOf" srcId="{8B08E008-9836-5949-802B-393B0BEC9F5F}" destId="{264AFFCE-5BB7-1847-BDE5-DB430F0926FE}" srcOrd="10" destOrd="0" presId="urn:microsoft.com/office/officeart/2016/7/layout/BasicProcessNew"/>
    <dgm:cxn modelId="{78FCE3D1-D311-0141-8BE5-73B864C0B7B5}" type="presParOf" srcId="{8B08E008-9836-5949-802B-393B0BEC9F5F}" destId="{1DCE36DD-7821-4643-85B7-3FD057D1E0E6}" srcOrd="11" destOrd="0" presId="urn:microsoft.com/office/officeart/2016/7/layout/BasicProcessNew"/>
    <dgm:cxn modelId="{56C5D0F5-557B-164F-A95B-975339D12C7E}" type="presParOf" srcId="{8B08E008-9836-5949-802B-393B0BEC9F5F}" destId="{4593D40D-A51A-3948-95AE-D760AD802807}" srcOrd="12" destOrd="0" presId="urn:microsoft.com/office/officeart/2016/7/layout/BasicProcessNew"/>
    <dgm:cxn modelId="{53D6FDCC-9986-4D45-BDD9-C9408435AE79}" type="presParOf" srcId="{8B08E008-9836-5949-802B-393B0BEC9F5F}" destId="{0862FA6F-6905-314C-AB16-C8D4BE211847}" srcOrd="13" destOrd="0" presId="urn:microsoft.com/office/officeart/2016/7/layout/BasicProcessNew"/>
    <dgm:cxn modelId="{2C187F22-9DA3-8445-9047-B80D1CCF913C}" type="presParOf" srcId="{8B08E008-9836-5949-802B-393B0BEC9F5F}" destId="{D6434A72-EB97-DC4E-AB8E-1522F7CF3CF3}" srcOrd="14" destOrd="0" presId="urn:microsoft.com/office/officeart/2016/7/layout/BasicProcessNew"/>
    <dgm:cxn modelId="{E021472E-B3D1-B64A-8D3E-155B048D777A}" type="presParOf" srcId="{8B08E008-9836-5949-802B-393B0BEC9F5F}" destId="{0E681296-E903-4C46-A188-DC9158EB9397}" srcOrd="15" destOrd="0" presId="urn:microsoft.com/office/officeart/2016/7/layout/BasicProcessNew"/>
    <dgm:cxn modelId="{5E4D9DC7-133E-3A41-84C8-A83D8F3C84CE}" type="presParOf" srcId="{8B08E008-9836-5949-802B-393B0BEC9F5F}" destId="{902A3E3D-BBBC-D341-85E7-F888C4D6EB97}" srcOrd="16" destOrd="0" presId="urn:microsoft.com/office/officeart/2016/7/layout/BasicProcessNew"/>
    <dgm:cxn modelId="{48DC5A7A-7191-7A4F-982B-09B8AE14B0CD}" type="presParOf" srcId="{8B08E008-9836-5949-802B-393B0BEC9F5F}" destId="{54F8AD33-E7AC-6F4D-969A-600B7D7EC331}" srcOrd="17" destOrd="0" presId="urn:microsoft.com/office/officeart/2016/7/layout/BasicProcessNew"/>
    <dgm:cxn modelId="{87316DD1-F221-3748-9B07-A2B31192766D}" type="presParOf" srcId="{8B08E008-9836-5949-802B-393B0BEC9F5F}" destId="{FD930A19-0B55-BB48-ABC4-C08D61FC9C32}" srcOrd="18" destOrd="0" presId="urn:microsoft.com/office/officeart/2016/7/layout/BasicProcessNew"/>
    <dgm:cxn modelId="{E308B3C4-3448-2947-94AD-E3F35499FBB6}" type="presParOf" srcId="{8B08E008-9836-5949-802B-393B0BEC9F5F}" destId="{9BFC84CA-E416-A446-A88C-6DD4F87DFE1C}" srcOrd="19" destOrd="0" presId="urn:microsoft.com/office/officeart/2016/7/layout/BasicProcessNew"/>
    <dgm:cxn modelId="{A7FF7E93-690E-F54F-9957-065F868C52B5}" type="presParOf" srcId="{8B08E008-9836-5949-802B-393B0BEC9F5F}" destId="{DF4E6FF9-4AC9-074E-BFAE-3E63628C1448}" srcOrd="20" destOrd="0" presId="urn:microsoft.com/office/officeart/2016/7/layout/BasicProcessNew"/>
    <dgm:cxn modelId="{1536BE58-A66F-A143-A55B-B6FC3F54E62E}" type="presParOf" srcId="{8B08E008-9836-5949-802B-393B0BEC9F5F}" destId="{A50D558F-3F1C-2D4E-A6AD-A262795F55DE}" srcOrd="21" destOrd="0" presId="urn:microsoft.com/office/officeart/2016/7/layout/BasicProcessNew"/>
    <dgm:cxn modelId="{42807376-1840-FE49-BC43-BB25FFD37D83}" type="presParOf" srcId="{8B08E008-9836-5949-802B-393B0BEC9F5F}" destId="{FDA567B2-B5B3-A544-88D4-02E0D806D18B}" srcOrd="22" destOrd="0" presId="urn:microsoft.com/office/officeart/2016/7/layout/BasicProcessNew"/>
    <dgm:cxn modelId="{BC07A916-8BBF-8648-99A7-AD28B3298C18}" type="presParOf" srcId="{8B08E008-9836-5949-802B-393B0BEC9F5F}" destId="{BD91D015-8665-3344-81DB-A18B6CFF62D8}" srcOrd="23" destOrd="0" presId="urn:microsoft.com/office/officeart/2016/7/layout/BasicProcessNew"/>
    <dgm:cxn modelId="{C7D6B64C-A618-C142-8697-9B4E8509C0AD}" type="presParOf" srcId="{8B08E008-9836-5949-802B-393B0BEC9F5F}" destId="{2632FBD3-C2A6-5743-A63D-2F0078063A60}" srcOrd="24" destOrd="0" presId="urn:microsoft.com/office/officeart/2016/7/layout/BasicProcessNew"/>
    <dgm:cxn modelId="{6F88D372-09DC-A840-8BA3-E762AB604326}" type="presParOf" srcId="{8B08E008-9836-5949-802B-393B0BEC9F5F}" destId="{83E8C520-9AAB-104D-A9FE-1C53BEBB1B03}" srcOrd="25" destOrd="0" presId="urn:microsoft.com/office/officeart/2016/7/layout/BasicProcessNew"/>
    <dgm:cxn modelId="{12A7616D-AEE1-1248-8CAA-9797DFF21B82}" type="presParOf" srcId="{8B08E008-9836-5949-802B-393B0BEC9F5F}" destId="{4FB41104-099A-614B-AB25-0048FC7B37CF}" srcOrd="26" destOrd="0" presId="urn:microsoft.com/office/officeart/2016/7/layout/BasicProcessNew"/>
    <dgm:cxn modelId="{55A0C1D9-28C5-1F4F-A544-10FDAED57C32}" type="presParOf" srcId="{8B08E008-9836-5949-802B-393B0BEC9F5F}" destId="{032E19CF-CF22-F648-B86C-B555DA62E3C1}" srcOrd="27" destOrd="0" presId="urn:microsoft.com/office/officeart/2016/7/layout/BasicProcessNew"/>
    <dgm:cxn modelId="{051DF0EA-607B-B843-BC03-DDC79B3C3C0D}" type="presParOf" srcId="{8B08E008-9836-5949-802B-393B0BEC9F5F}" destId="{CC4FEB0C-6A3E-CC4D-8D12-CA144F93B638}" srcOrd="28" destOrd="0" presId="urn:microsoft.com/office/officeart/2016/7/layout/Basic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0DDB9-44C7-0446-A6EE-9E9C666B67D0}">
      <dsp:nvSpPr>
        <dsp:cNvPr id="0" name=""/>
        <dsp:cNvSpPr/>
      </dsp:nvSpPr>
      <dsp:spPr>
        <a:xfrm>
          <a:off x="2968" y="293969"/>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Contexto</a:t>
          </a:r>
          <a:endParaRPr lang="en-US" sz="2300" kern="1200"/>
        </a:p>
      </dsp:txBody>
      <dsp:txXfrm>
        <a:off x="2968" y="293969"/>
        <a:ext cx="2354764" cy="1412858"/>
      </dsp:txXfrm>
    </dsp:sp>
    <dsp:sp modelId="{8AA9474A-0DE1-6A48-B8F4-5583E450928D}">
      <dsp:nvSpPr>
        <dsp:cNvPr id="0" name=""/>
        <dsp:cNvSpPr/>
      </dsp:nvSpPr>
      <dsp:spPr>
        <a:xfrm>
          <a:off x="2593209" y="293969"/>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Objetivos</a:t>
          </a:r>
          <a:endParaRPr lang="en-US" sz="2300" kern="1200"/>
        </a:p>
      </dsp:txBody>
      <dsp:txXfrm>
        <a:off x="2593209" y="293969"/>
        <a:ext cx="2354764" cy="1412858"/>
      </dsp:txXfrm>
    </dsp:sp>
    <dsp:sp modelId="{4DE13262-48EB-3E4B-BDBD-29850629F858}">
      <dsp:nvSpPr>
        <dsp:cNvPr id="0" name=""/>
        <dsp:cNvSpPr/>
      </dsp:nvSpPr>
      <dsp:spPr>
        <a:xfrm>
          <a:off x="5183450" y="293969"/>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Análisis exploratorio</a:t>
          </a:r>
          <a:endParaRPr lang="en-US" sz="2300" kern="1200"/>
        </a:p>
      </dsp:txBody>
      <dsp:txXfrm>
        <a:off x="5183450" y="293969"/>
        <a:ext cx="2354764" cy="1412858"/>
      </dsp:txXfrm>
    </dsp:sp>
    <dsp:sp modelId="{0C4A9E40-7D68-9144-A4A3-2DE70B9027D6}">
      <dsp:nvSpPr>
        <dsp:cNvPr id="0" name=""/>
        <dsp:cNvSpPr/>
      </dsp:nvSpPr>
      <dsp:spPr>
        <a:xfrm>
          <a:off x="7773692" y="293969"/>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Análisis estadístico</a:t>
          </a:r>
          <a:endParaRPr lang="en-US" sz="2300" kern="1200"/>
        </a:p>
      </dsp:txBody>
      <dsp:txXfrm>
        <a:off x="7773692" y="293969"/>
        <a:ext cx="2354764" cy="1412858"/>
      </dsp:txXfrm>
    </dsp:sp>
    <dsp:sp modelId="{65B4E68C-B3F6-6E4A-8F91-6E0AC26FF96A}">
      <dsp:nvSpPr>
        <dsp:cNvPr id="0" name=""/>
        <dsp:cNvSpPr/>
      </dsp:nvSpPr>
      <dsp:spPr>
        <a:xfrm>
          <a:off x="2968" y="1942304"/>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Preprocesamiento de datos</a:t>
          </a:r>
          <a:endParaRPr lang="en-US" sz="2300" kern="1200"/>
        </a:p>
      </dsp:txBody>
      <dsp:txXfrm>
        <a:off x="2968" y="1942304"/>
        <a:ext cx="2354764" cy="1412858"/>
      </dsp:txXfrm>
    </dsp:sp>
    <dsp:sp modelId="{4AF5B071-66B9-4E4C-ACBD-FC301A42629D}">
      <dsp:nvSpPr>
        <dsp:cNvPr id="0" name=""/>
        <dsp:cNvSpPr/>
      </dsp:nvSpPr>
      <dsp:spPr>
        <a:xfrm>
          <a:off x="2593209" y="1942304"/>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Segmentación de mercado con Clustering</a:t>
          </a:r>
          <a:endParaRPr lang="en-US" sz="2300" kern="1200"/>
        </a:p>
      </dsp:txBody>
      <dsp:txXfrm>
        <a:off x="2593209" y="1942304"/>
        <a:ext cx="2354764" cy="1412858"/>
      </dsp:txXfrm>
    </dsp:sp>
    <dsp:sp modelId="{75664C70-8A69-924F-9518-D503582CC9FD}">
      <dsp:nvSpPr>
        <dsp:cNvPr id="0" name=""/>
        <dsp:cNvSpPr/>
      </dsp:nvSpPr>
      <dsp:spPr>
        <a:xfrm>
          <a:off x="5183450" y="1942304"/>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Selección de producto </a:t>
          </a:r>
          <a:endParaRPr lang="en-US" sz="2300" kern="1200"/>
        </a:p>
      </dsp:txBody>
      <dsp:txXfrm>
        <a:off x="5183450" y="1942304"/>
        <a:ext cx="2354764" cy="1412858"/>
      </dsp:txXfrm>
    </dsp:sp>
    <dsp:sp modelId="{8A8D20D8-FDF7-4341-8BC1-46417F80E8DD}">
      <dsp:nvSpPr>
        <dsp:cNvPr id="0" name=""/>
        <dsp:cNvSpPr/>
      </dsp:nvSpPr>
      <dsp:spPr>
        <a:xfrm>
          <a:off x="7773692" y="1942304"/>
          <a:ext cx="2354764" cy="141285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Conclusiones</a:t>
          </a:r>
          <a:endParaRPr lang="en-US" sz="2300" kern="1200"/>
        </a:p>
      </dsp:txBody>
      <dsp:txXfrm>
        <a:off x="7773692" y="1942304"/>
        <a:ext cx="2354764" cy="14128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0B268-E8E4-8C44-BBE3-71D4BE679A1E}">
      <dsp:nvSpPr>
        <dsp:cNvPr id="0" name=""/>
        <dsp:cNvSpPr/>
      </dsp:nvSpPr>
      <dsp:spPr>
        <a:xfrm>
          <a:off x="1236" y="85031"/>
          <a:ext cx="4340979" cy="275652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AC60FD-A033-E04E-9E6A-95AFEB8F3A6B}">
      <dsp:nvSpPr>
        <dsp:cNvPr id="0" name=""/>
        <dsp:cNvSpPr/>
      </dsp:nvSpPr>
      <dsp:spPr>
        <a:xfrm>
          <a:off x="483567" y="543245"/>
          <a:ext cx="4340979" cy="275652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s-ES" sz="3300" kern="1200" dirty="0"/>
            <a:t>Clasificar de forma correcta  a nuestro cliente, utilizando herramientas de machine </a:t>
          </a:r>
          <a:r>
            <a:rPr lang="es-ES" sz="3300" kern="1200" dirty="0" err="1"/>
            <a:t>learning</a:t>
          </a:r>
          <a:r>
            <a:rPr lang="es-ES" sz="3300" kern="1200" dirty="0"/>
            <a:t>.  </a:t>
          </a:r>
          <a:endParaRPr lang="en-US" sz="3300" kern="1200" dirty="0"/>
        </a:p>
      </dsp:txBody>
      <dsp:txXfrm>
        <a:off x="564303" y="623981"/>
        <a:ext cx="4179507" cy="2595049"/>
      </dsp:txXfrm>
    </dsp:sp>
    <dsp:sp modelId="{56DADB8E-FD1E-2442-B329-58F38A906568}">
      <dsp:nvSpPr>
        <dsp:cNvPr id="0" name=""/>
        <dsp:cNvSpPr/>
      </dsp:nvSpPr>
      <dsp:spPr>
        <a:xfrm>
          <a:off x="5306878" y="85031"/>
          <a:ext cx="4340979" cy="275652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A468AE-9E9A-154A-AFE6-5BF311B4D517}">
      <dsp:nvSpPr>
        <dsp:cNvPr id="0" name=""/>
        <dsp:cNvSpPr/>
      </dsp:nvSpPr>
      <dsp:spPr>
        <a:xfrm>
          <a:off x="5789209" y="543245"/>
          <a:ext cx="4340979" cy="275652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s-ES" sz="3300" kern="1200"/>
            <a:t>- Selección que tipo de producto se adecuan más a nuestro cliente según su perfil</a:t>
          </a:r>
          <a:endParaRPr lang="en-US" sz="3300" kern="1200"/>
        </a:p>
      </dsp:txBody>
      <dsp:txXfrm>
        <a:off x="5869945" y="623981"/>
        <a:ext cx="4179507" cy="25950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F1EC0-6D94-4A48-9C42-2AAD8EF09FA4}">
      <dsp:nvSpPr>
        <dsp:cNvPr id="0" name=""/>
        <dsp:cNvSpPr/>
      </dsp:nvSpPr>
      <dsp:spPr>
        <a:xfrm>
          <a:off x="6913" y="156229"/>
          <a:ext cx="1090980" cy="307233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Join_year: el año en que esa persona se convirtió en cliente, que se puede diseñar a partir de "Dt_Customer"</a:t>
          </a:r>
          <a:endParaRPr lang="en-US" sz="1100" kern="1200"/>
        </a:p>
      </dsp:txBody>
      <dsp:txXfrm>
        <a:off x="6913" y="156229"/>
        <a:ext cx="1090980" cy="3072339"/>
      </dsp:txXfrm>
    </dsp:sp>
    <dsp:sp modelId="{C62ABC0F-29FA-CC45-A676-8DDD68A8285D}">
      <dsp:nvSpPr>
        <dsp:cNvPr id="0" name=""/>
        <dsp:cNvSpPr/>
      </dsp:nvSpPr>
      <dsp:spPr>
        <a:xfrm>
          <a:off x="1115338" y="1570899"/>
          <a:ext cx="163647" cy="243000"/>
        </a:xfrm>
        <a:prstGeom prst="rightArrow">
          <a:avLst>
            <a:gd name="adj1" fmla="val 50000"/>
            <a:gd name="adj2" fmla="val 5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00895B-1AAE-984A-834D-889E84EF9996}">
      <dsp:nvSpPr>
        <dsp:cNvPr id="0" name=""/>
        <dsp:cNvSpPr/>
      </dsp:nvSpPr>
      <dsp:spPr>
        <a:xfrm>
          <a:off x="1296430" y="156229"/>
          <a:ext cx="1090980" cy="307233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Join_month: el mes en que esa persona se convirtió en cliente, que se puede diseñar desde "Dt_Customer"</a:t>
          </a:r>
          <a:endParaRPr lang="en-US" sz="1100" kern="1200"/>
        </a:p>
      </dsp:txBody>
      <dsp:txXfrm>
        <a:off x="1296430" y="156229"/>
        <a:ext cx="1090980" cy="3072339"/>
      </dsp:txXfrm>
    </dsp:sp>
    <dsp:sp modelId="{9974A269-F0F8-4241-8CC5-EC8D8B185935}">
      <dsp:nvSpPr>
        <dsp:cNvPr id="0" name=""/>
        <dsp:cNvSpPr/>
      </dsp:nvSpPr>
      <dsp:spPr>
        <a:xfrm>
          <a:off x="2404855" y="1570899"/>
          <a:ext cx="163647" cy="243000"/>
        </a:xfrm>
        <a:prstGeom prst="rightArrow">
          <a:avLst>
            <a:gd name="adj1" fmla="val 50000"/>
            <a:gd name="adj2" fmla="val 5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7AC7A3-B9C4-6248-A533-AA8DC33A45EE}">
      <dsp:nvSpPr>
        <dsp:cNvPr id="0" name=""/>
        <dsp:cNvSpPr/>
      </dsp:nvSpPr>
      <dsp:spPr>
        <a:xfrm>
          <a:off x="2585947" y="156229"/>
          <a:ext cx="1090980" cy="307233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Join_weekday: el día de la semana en que la persona se convirtió en cliente, que se puede diseñar desde "Dt_Customer"</a:t>
          </a:r>
          <a:endParaRPr lang="en-US" sz="1100" kern="1200"/>
        </a:p>
      </dsp:txBody>
      <dsp:txXfrm>
        <a:off x="2585947" y="156229"/>
        <a:ext cx="1090980" cy="3072339"/>
      </dsp:txXfrm>
    </dsp:sp>
    <dsp:sp modelId="{264AFFCE-5BB7-1847-BDE5-DB430F0926FE}">
      <dsp:nvSpPr>
        <dsp:cNvPr id="0" name=""/>
        <dsp:cNvSpPr/>
      </dsp:nvSpPr>
      <dsp:spPr>
        <a:xfrm>
          <a:off x="3694372" y="1570899"/>
          <a:ext cx="163647" cy="243000"/>
        </a:xfrm>
        <a:prstGeom prst="rightArrow">
          <a:avLst>
            <a:gd name="adj1" fmla="val 50000"/>
            <a:gd name="adj2" fmla="val 5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93D40D-A51A-3948-95AE-D760AD802807}">
      <dsp:nvSpPr>
        <dsp:cNvPr id="0" name=""/>
        <dsp:cNvSpPr/>
      </dsp:nvSpPr>
      <dsp:spPr>
        <a:xfrm>
          <a:off x="3875463" y="156229"/>
          <a:ext cx="1090980" cy="307233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Minorhome: La cantidad total de menores en su familia, que pueden ser adquiridas sumando por Kidhome y Teenhome.</a:t>
          </a:r>
          <a:endParaRPr lang="en-US" sz="1100" kern="1200"/>
        </a:p>
      </dsp:txBody>
      <dsp:txXfrm>
        <a:off x="3875463" y="156229"/>
        <a:ext cx="1090980" cy="3072339"/>
      </dsp:txXfrm>
    </dsp:sp>
    <dsp:sp modelId="{D6434A72-EB97-DC4E-AB8E-1522F7CF3CF3}">
      <dsp:nvSpPr>
        <dsp:cNvPr id="0" name=""/>
        <dsp:cNvSpPr/>
      </dsp:nvSpPr>
      <dsp:spPr>
        <a:xfrm>
          <a:off x="4983888" y="1570899"/>
          <a:ext cx="163647" cy="243000"/>
        </a:xfrm>
        <a:prstGeom prst="rightArrow">
          <a:avLst>
            <a:gd name="adj1" fmla="val 50000"/>
            <a:gd name="adj2" fmla="val 5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2A3E3D-BBBC-D341-85E7-F888C4D6EB97}">
      <dsp:nvSpPr>
        <dsp:cNvPr id="0" name=""/>
        <dsp:cNvSpPr/>
      </dsp:nvSpPr>
      <dsp:spPr>
        <a:xfrm>
          <a:off x="5164980" y="156229"/>
          <a:ext cx="1090980" cy="307233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Total_Mnt: Monto total gastado en los últimos dos años, que se puede adquirir sumando todas las columnas relacionadas con "Mnt"</a:t>
          </a:r>
          <a:endParaRPr lang="en-US" sz="1100" kern="1200"/>
        </a:p>
      </dsp:txBody>
      <dsp:txXfrm>
        <a:off x="5164980" y="156229"/>
        <a:ext cx="1090980" cy="3072339"/>
      </dsp:txXfrm>
    </dsp:sp>
    <dsp:sp modelId="{FD930A19-0B55-BB48-ABC4-C08D61FC9C32}">
      <dsp:nvSpPr>
        <dsp:cNvPr id="0" name=""/>
        <dsp:cNvSpPr/>
      </dsp:nvSpPr>
      <dsp:spPr>
        <a:xfrm>
          <a:off x="6273405" y="1570899"/>
          <a:ext cx="163647" cy="243000"/>
        </a:xfrm>
        <a:prstGeom prst="rightArrow">
          <a:avLst>
            <a:gd name="adj1" fmla="val 50000"/>
            <a:gd name="adj2" fmla="val 5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4E6FF9-4AC9-074E-BFAE-3E63628C1448}">
      <dsp:nvSpPr>
        <dsp:cNvPr id="0" name=""/>
        <dsp:cNvSpPr/>
      </dsp:nvSpPr>
      <dsp:spPr>
        <a:xfrm>
          <a:off x="6454497" y="156229"/>
          <a:ext cx="1090980" cy="307233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Total_num_purchase: Número total de compras en los últimos dos años, que se puede adquirir sumando todas las columnas relacionadas con "Num"</a:t>
          </a:r>
          <a:endParaRPr lang="en-US" sz="1100" kern="1200"/>
        </a:p>
      </dsp:txBody>
      <dsp:txXfrm>
        <a:off x="6454497" y="156229"/>
        <a:ext cx="1090980" cy="3072339"/>
      </dsp:txXfrm>
    </dsp:sp>
    <dsp:sp modelId="{FDA567B2-B5B3-A544-88D4-02E0D806D18B}">
      <dsp:nvSpPr>
        <dsp:cNvPr id="0" name=""/>
        <dsp:cNvSpPr/>
      </dsp:nvSpPr>
      <dsp:spPr>
        <a:xfrm>
          <a:off x="7562922" y="1570899"/>
          <a:ext cx="163647" cy="243000"/>
        </a:xfrm>
        <a:prstGeom prst="rightArrow">
          <a:avLst>
            <a:gd name="adj1" fmla="val 50000"/>
            <a:gd name="adj2" fmla="val 5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32FBD3-C2A6-5743-A63D-2F0078063A60}">
      <dsp:nvSpPr>
        <dsp:cNvPr id="0" name=""/>
        <dsp:cNvSpPr/>
      </dsp:nvSpPr>
      <dsp:spPr>
        <a:xfrm>
          <a:off x="7744014" y="156229"/>
          <a:ext cx="1090980" cy="307233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Total_accept: monto total que un cliente aceptó la oferta en la campaña de marketing, que se puede adquirir sumando todas las columnas relacionadas con "Aceptado" y la columna "Respuesta"</a:t>
          </a:r>
          <a:endParaRPr lang="en-US" sz="1100" kern="1200"/>
        </a:p>
      </dsp:txBody>
      <dsp:txXfrm>
        <a:off x="7744014" y="156229"/>
        <a:ext cx="1090980" cy="3072339"/>
      </dsp:txXfrm>
    </dsp:sp>
    <dsp:sp modelId="{4FB41104-099A-614B-AB25-0048FC7B37CF}">
      <dsp:nvSpPr>
        <dsp:cNvPr id="0" name=""/>
        <dsp:cNvSpPr/>
      </dsp:nvSpPr>
      <dsp:spPr>
        <a:xfrm>
          <a:off x="8852439" y="1570899"/>
          <a:ext cx="163647" cy="243000"/>
        </a:xfrm>
        <a:prstGeom prst="rightArrow">
          <a:avLst>
            <a:gd name="adj1" fmla="val 50000"/>
            <a:gd name="adj2" fmla="val 5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4FEB0C-6A3E-CC4D-8D12-CA144F93B638}">
      <dsp:nvSpPr>
        <dsp:cNvPr id="0" name=""/>
        <dsp:cNvSpPr/>
      </dsp:nvSpPr>
      <dsp:spPr>
        <a:xfrm>
          <a:off x="9033530" y="156229"/>
          <a:ext cx="1090980" cy="307233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s-ES" sz="1100" kern="1200"/>
            <a:t>"AOV": AOV representa el volumen de pedido promedio de cada cliente, que se puede diseñar dividiendo Total_Mnt por Total_num_purchase</a:t>
          </a:r>
          <a:endParaRPr lang="en-US" sz="1100" kern="1200"/>
        </a:p>
      </dsp:txBody>
      <dsp:txXfrm>
        <a:off x="9033530" y="156229"/>
        <a:ext cx="1090980" cy="30723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2CB21-2F43-E447-A971-5E4AC663F077}" type="datetimeFigureOut">
              <a:rPr lang="es-ES" smtClean="0"/>
              <a:t>15/9/22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DAE93-6FDE-8F45-8B84-73D9258E281C}" type="slidenum">
              <a:rPr lang="es-ES" smtClean="0"/>
              <a:t>‹Nº›</a:t>
            </a:fld>
            <a:endParaRPr lang="es-ES"/>
          </a:p>
        </p:txBody>
      </p:sp>
    </p:spTree>
    <p:extLst>
      <p:ext uri="{BB962C8B-B14F-4D97-AF65-F5344CB8AC3E}">
        <p14:creationId xmlns:p14="http://schemas.microsoft.com/office/powerpoint/2010/main" val="238388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2</a:t>
            </a:fld>
            <a:endParaRPr lang="es-ES"/>
          </a:p>
        </p:txBody>
      </p:sp>
    </p:spTree>
    <p:extLst>
      <p:ext uri="{BB962C8B-B14F-4D97-AF65-F5344CB8AC3E}">
        <p14:creationId xmlns:p14="http://schemas.microsoft.com/office/powerpoint/2010/main" val="247476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3</a:t>
            </a:fld>
            <a:endParaRPr lang="es-ES"/>
          </a:p>
        </p:txBody>
      </p:sp>
    </p:spTree>
    <p:extLst>
      <p:ext uri="{BB962C8B-B14F-4D97-AF65-F5344CB8AC3E}">
        <p14:creationId xmlns:p14="http://schemas.microsoft.com/office/powerpoint/2010/main" val="1583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Kidhome</a:t>
            </a:r>
            <a:r>
              <a:rPr lang="es-ES" dirty="0"/>
              <a:t>: número de niños pequeños en el hogar del cliente</a:t>
            </a:r>
          </a:p>
          <a:p>
            <a:r>
              <a:rPr lang="es-ES" dirty="0" err="1"/>
              <a:t>Teenhome</a:t>
            </a:r>
            <a:r>
              <a:rPr lang="es-ES" dirty="0"/>
              <a:t>: número de adolescentes en el hogar del cliente</a:t>
            </a:r>
          </a:p>
          <a:p>
            <a:r>
              <a:rPr lang="es-ES" dirty="0" err="1"/>
              <a:t>Income</a:t>
            </a:r>
            <a:r>
              <a:rPr lang="es-ES" dirty="0"/>
              <a:t>: ingreso anual del hogar del cliente</a:t>
            </a:r>
          </a:p>
          <a:p>
            <a:r>
              <a:rPr lang="es-ES" dirty="0" err="1"/>
              <a:t>MntFishProducts</a:t>
            </a:r>
            <a:r>
              <a:rPr lang="es-ES" dirty="0"/>
              <a:t>: cantidad gastada en productos pesqueros en los últimos 2 años</a:t>
            </a:r>
          </a:p>
          <a:p>
            <a:r>
              <a:rPr lang="es-ES" dirty="0" err="1"/>
              <a:t>MntMeatProducts</a:t>
            </a:r>
            <a:r>
              <a:rPr lang="es-ES" dirty="0"/>
              <a:t>: cantidad gastada en productos cárnicos en los últimos 2 años</a:t>
            </a:r>
          </a:p>
          <a:p>
            <a:r>
              <a:rPr lang="es-ES" dirty="0" err="1"/>
              <a:t>MntFruits</a:t>
            </a:r>
            <a:r>
              <a:rPr lang="es-ES" dirty="0"/>
              <a:t>: cantidad gastado en productos de frutas en los últimos 2 años</a:t>
            </a:r>
          </a:p>
          <a:p>
            <a:r>
              <a:rPr lang="es-ES" dirty="0" err="1"/>
              <a:t>MntSweetProducts</a:t>
            </a:r>
            <a:r>
              <a:rPr lang="es-ES" dirty="0"/>
              <a:t> - cantidad gastada en productos dulces en los últimos 2 años</a:t>
            </a:r>
          </a:p>
          <a:p>
            <a:r>
              <a:rPr lang="es-ES" dirty="0" err="1"/>
              <a:t>MntWines</a:t>
            </a:r>
            <a:r>
              <a:rPr lang="es-ES" dirty="0"/>
              <a:t> - cantidad gastada en productos de vino en los últimos 2 años</a:t>
            </a:r>
          </a:p>
          <a:p>
            <a:r>
              <a:rPr lang="es-ES" dirty="0" err="1"/>
              <a:t>MntGoldProds</a:t>
            </a:r>
            <a:r>
              <a:rPr lang="es-ES" dirty="0"/>
              <a:t> - cantidad gastada en productos de oro en los últimos 2 años</a:t>
            </a:r>
          </a:p>
          <a:p>
            <a:r>
              <a:rPr lang="es-ES" dirty="0" err="1"/>
              <a:t>NumDealsPurchases</a:t>
            </a:r>
            <a:r>
              <a:rPr lang="es-ES" dirty="0"/>
              <a:t> - número de compras hecho con descuento</a:t>
            </a:r>
          </a:p>
          <a:p>
            <a:r>
              <a:rPr lang="es-ES" dirty="0" err="1"/>
              <a:t>NumCatalogPurchases</a:t>
            </a:r>
            <a:r>
              <a:rPr lang="es-ES" dirty="0"/>
              <a:t> - número de compras hechas usando el catálogo</a:t>
            </a:r>
          </a:p>
          <a:p>
            <a:r>
              <a:rPr lang="es-ES" dirty="0" err="1"/>
              <a:t>NumStorePurchases</a:t>
            </a:r>
            <a:r>
              <a:rPr lang="es-ES" dirty="0"/>
              <a:t> - número de compras realizadas directamente en las tiendas</a:t>
            </a:r>
          </a:p>
          <a:p>
            <a:r>
              <a:rPr lang="es-ES" dirty="0" err="1"/>
              <a:t>NumWebPurchases</a:t>
            </a:r>
            <a:r>
              <a:rPr lang="es-ES" dirty="0"/>
              <a:t> - número de compras realizadas a través del sitio web de la empresa</a:t>
            </a:r>
          </a:p>
          <a:p>
            <a:r>
              <a:rPr lang="es-ES" dirty="0" err="1"/>
              <a:t>NumWebVisitsMonth</a:t>
            </a:r>
            <a:r>
              <a:rPr lang="es-ES" dirty="0"/>
              <a:t> - número de visitas al sitio web de la empresa en el último mes</a:t>
            </a:r>
          </a:p>
          <a:p>
            <a:r>
              <a:rPr lang="es-ES" dirty="0" err="1"/>
              <a:t>Recency</a:t>
            </a:r>
            <a:r>
              <a:rPr lang="es-ES" dirty="0"/>
              <a:t> - número de días desde la última compra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Dt</a:t>
            </a:r>
            <a:r>
              <a:rPr lang="es-ES" dirty="0"/>
              <a:t>-Cliente Cuando se registro el cliente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Complain</a:t>
            </a:r>
            <a:r>
              <a:rPr lang="es-ES" dirty="0"/>
              <a:t>- Grado de </a:t>
            </a:r>
            <a:r>
              <a:rPr lang="es-ES" dirty="0" err="1"/>
              <a:t>satisfaccion</a:t>
            </a: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Response (objetivo) - 1 si el cliente aceptó la oferta en la última campaña, 0 en caso contrario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AcceptedCmp</a:t>
            </a:r>
            <a:r>
              <a:rPr lang="es-ES" dirty="0"/>
              <a:t> - Si el cliente aceptó la oferta en la 1.ª campaña, 0 en caso contrario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5</a:t>
            </a:fld>
            <a:endParaRPr lang="es-ES"/>
          </a:p>
        </p:txBody>
      </p:sp>
    </p:spTree>
    <p:extLst>
      <p:ext uri="{BB962C8B-B14F-4D97-AF65-F5344CB8AC3E}">
        <p14:creationId xmlns:p14="http://schemas.microsoft.com/office/powerpoint/2010/main" val="7252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6</a:t>
            </a:fld>
            <a:endParaRPr lang="es-ES"/>
          </a:p>
        </p:txBody>
      </p:sp>
    </p:spTree>
    <p:extLst>
      <p:ext uri="{BB962C8B-B14F-4D97-AF65-F5344CB8AC3E}">
        <p14:creationId xmlns:p14="http://schemas.microsoft.com/office/powerpoint/2010/main" val="2713927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cuadro comenzamos a identificar los </a:t>
            </a:r>
            <a:r>
              <a:rPr lang="es-ES" dirty="0" err="1"/>
              <a:t>outliers</a:t>
            </a:r>
            <a:r>
              <a:rPr lang="es-ES" dirty="0"/>
              <a:t>, para poder tener una base de datos más limpia</a:t>
            </a:r>
          </a:p>
        </p:txBody>
      </p:sp>
      <p:sp>
        <p:nvSpPr>
          <p:cNvPr id="4" name="Marcador de número de diapositiva 3"/>
          <p:cNvSpPr>
            <a:spLocks noGrp="1"/>
          </p:cNvSpPr>
          <p:nvPr>
            <p:ph type="sldNum" sz="quarter" idx="5"/>
          </p:nvPr>
        </p:nvSpPr>
        <p:spPr/>
        <p:txBody>
          <a:bodyPr/>
          <a:lstStyle/>
          <a:p>
            <a:fld id="{45EDAE93-6FDE-8F45-8B84-73D9258E281C}" type="slidenum">
              <a:rPr lang="es-ES" smtClean="0"/>
              <a:t>8</a:t>
            </a:fld>
            <a:endParaRPr lang="es-ES"/>
          </a:p>
        </p:txBody>
      </p:sp>
    </p:spTree>
    <p:extLst>
      <p:ext uri="{BB962C8B-B14F-4D97-AF65-F5344CB8AC3E}">
        <p14:creationId xmlns:p14="http://schemas.microsoft.com/office/powerpoint/2010/main" val="3629054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Join_year</a:t>
            </a:r>
            <a:r>
              <a:rPr lang="es-ES" sz="1200" b="0" kern="1200" dirty="0">
                <a:solidFill>
                  <a:schemeClr val="tx1"/>
                </a:solidFill>
                <a:effectLst/>
                <a:latin typeface="+mn-lt"/>
                <a:ea typeface="+mn-ea"/>
                <a:cs typeface="+mn-cs"/>
              </a:rPr>
              <a:t>: el año en que esa persona se convirtió en cliente, que se puede diseñar a partir de "</a:t>
            </a:r>
            <a:r>
              <a:rPr lang="es-ES" sz="1200" b="0" kern="1200" dirty="0" err="1">
                <a:solidFill>
                  <a:schemeClr val="tx1"/>
                </a:solidFill>
                <a:effectLst/>
                <a:latin typeface="+mn-lt"/>
                <a:ea typeface="+mn-ea"/>
                <a:cs typeface="+mn-cs"/>
              </a:rPr>
              <a:t>Dt_Customer</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Join_month</a:t>
            </a:r>
            <a:r>
              <a:rPr lang="es-ES" sz="1200" b="0" kern="1200" dirty="0">
                <a:solidFill>
                  <a:schemeClr val="tx1"/>
                </a:solidFill>
                <a:effectLst/>
                <a:latin typeface="+mn-lt"/>
                <a:ea typeface="+mn-ea"/>
                <a:cs typeface="+mn-cs"/>
              </a:rPr>
              <a:t>: el mes en que esa persona se convirtió en cliente, que se puede diseñar desde "</a:t>
            </a:r>
            <a:r>
              <a:rPr lang="es-ES" sz="1200" b="0" kern="1200" dirty="0" err="1">
                <a:solidFill>
                  <a:schemeClr val="tx1"/>
                </a:solidFill>
                <a:effectLst/>
                <a:latin typeface="+mn-lt"/>
                <a:ea typeface="+mn-ea"/>
                <a:cs typeface="+mn-cs"/>
              </a:rPr>
              <a:t>Dt_Customer</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Join_weekday</a:t>
            </a:r>
            <a:r>
              <a:rPr lang="es-ES" sz="1200" b="0" kern="1200" dirty="0">
                <a:solidFill>
                  <a:schemeClr val="tx1"/>
                </a:solidFill>
                <a:effectLst/>
                <a:latin typeface="+mn-lt"/>
                <a:ea typeface="+mn-ea"/>
                <a:cs typeface="+mn-cs"/>
              </a:rPr>
              <a:t>: el día de la semana en que la persona se convirtió en cliente, que se puede diseñar desde "</a:t>
            </a:r>
            <a:r>
              <a:rPr lang="es-ES" sz="1200" b="0" kern="1200" dirty="0" err="1">
                <a:solidFill>
                  <a:schemeClr val="tx1"/>
                </a:solidFill>
                <a:effectLst/>
                <a:latin typeface="+mn-lt"/>
                <a:ea typeface="+mn-ea"/>
                <a:cs typeface="+mn-cs"/>
              </a:rPr>
              <a:t>Dt_Customer</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Minorhome</a:t>
            </a:r>
            <a:r>
              <a:rPr lang="es-ES" sz="1200" b="0" kern="1200" dirty="0">
                <a:solidFill>
                  <a:schemeClr val="tx1"/>
                </a:solidFill>
                <a:effectLst/>
                <a:latin typeface="+mn-lt"/>
                <a:ea typeface="+mn-ea"/>
                <a:cs typeface="+mn-cs"/>
              </a:rPr>
              <a:t>: La cantidad total de menores en su familia, que pueden ser adquiridas sumando por </a:t>
            </a:r>
            <a:r>
              <a:rPr lang="es-ES" sz="1200" b="0" kern="1200" dirty="0" err="1">
                <a:solidFill>
                  <a:schemeClr val="tx1"/>
                </a:solidFill>
                <a:effectLst/>
                <a:latin typeface="+mn-lt"/>
                <a:ea typeface="+mn-ea"/>
                <a:cs typeface="+mn-cs"/>
              </a:rPr>
              <a:t>Kidhome</a:t>
            </a:r>
            <a:r>
              <a:rPr lang="es-ES" sz="1200" b="0" kern="1200" dirty="0">
                <a:solidFill>
                  <a:schemeClr val="tx1"/>
                </a:solidFill>
                <a:effectLst/>
                <a:latin typeface="+mn-lt"/>
                <a:ea typeface="+mn-ea"/>
                <a:cs typeface="+mn-cs"/>
              </a:rPr>
              <a:t> y </a:t>
            </a:r>
            <a:r>
              <a:rPr lang="es-ES" sz="1200" b="0" kern="1200" dirty="0" err="1">
                <a:solidFill>
                  <a:schemeClr val="tx1"/>
                </a:solidFill>
                <a:effectLst/>
                <a:latin typeface="+mn-lt"/>
                <a:ea typeface="+mn-ea"/>
                <a:cs typeface="+mn-cs"/>
              </a:rPr>
              <a:t>Teenhome</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Total_Mnt</a:t>
            </a:r>
            <a:r>
              <a:rPr lang="es-ES" sz="1200" b="0" kern="1200" dirty="0">
                <a:solidFill>
                  <a:schemeClr val="tx1"/>
                </a:solidFill>
                <a:effectLst/>
                <a:latin typeface="+mn-lt"/>
                <a:ea typeface="+mn-ea"/>
                <a:cs typeface="+mn-cs"/>
              </a:rPr>
              <a:t>: Monto total gastado en los últimos dos años, que se puede adquirir sumando todas las columnas relacionadas con "</a:t>
            </a:r>
            <a:r>
              <a:rPr lang="es-ES" sz="1200" b="0" kern="1200" dirty="0" err="1">
                <a:solidFill>
                  <a:schemeClr val="tx1"/>
                </a:solidFill>
                <a:effectLst/>
                <a:latin typeface="+mn-lt"/>
                <a:ea typeface="+mn-ea"/>
                <a:cs typeface="+mn-cs"/>
              </a:rPr>
              <a:t>Mnt</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Total_num_purchase</a:t>
            </a:r>
            <a:r>
              <a:rPr lang="es-ES" sz="1200" b="0" kern="1200" dirty="0">
                <a:solidFill>
                  <a:schemeClr val="tx1"/>
                </a:solidFill>
                <a:effectLst/>
                <a:latin typeface="+mn-lt"/>
                <a:ea typeface="+mn-ea"/>
                <a:cs typeface="+mn-cs"/>
              </a:rPr>
              <a:t>: Número total de compras en los últimos dos años, que se puede adquirir sumando todas las columnas relacionadas con "</a:t>
            </a:r>
            <a:r>
              <a:rPr lang="es-ES" sz="1200" b="0" kern="1200" dirty="0" err="1">
                <a:solidFill>
                  <a:schemeClr val="tx1"/>
                </a:solidFill>
                <a:effectLst/>
                <a:latin typeface="+mn-lt"/>
                <a:ea typeface="+mn-ea"/>
                <a:cs typeface="+mn-cs"/>
              </a:rPr>
              <a:t>Num</a:t>
            </a:r>
            <a:r>
              <a:rPr lang="es-ES" sz="1200" b="0" kern="1200" dirty="0">
                <a:solidFill>
                  <a:schemeClr val="tx1"/>
                </a:solidFill>
                <a:effectLst/>
                <a:latin typeface="+mn-lt"/>
                <a:ea typeface="+mn-ea"/>
                <a:cs typeface="+mn-cs"/>
              </a:rPr>
              <a:t>"</a:t>
            </a:r>
          </a:p>
          <a:p>
            <a:r>
              <a:rPr lang="es-ES" sz="1200" b="0" kern="1200" dirty="0">
                <a:solidFill>
                  <a:schemeClr val="tx1"/>
                </a:solidFill>
                <a:effectLst/>
                <a:latin typeface="+mn-lt"/>
                <a:ea typeface="+mn-ea"/>
                <a:cs typeface="+mn-cs"/>
              </a:rPr>
              <a:t>- </a:t>
            </a:r>
            <a:r>
              <a:rPr lang="es-ES" sz="1200" b="0" kern="1200" dirty="0" err="1">
                <a:solidFill>
                  <a:schemeClr val="tx1"/>
                </a:solidFill>
                <a:effectLst/>
                <a:latin typeface="+mn-lt"/>
                <a:ea typeface="+mn-ea"/>
                <a:cs typeface="+mn-cs"/>
              </a:rPr>
              <a:t>Total_accept</a:t>
            </a:r>
            <a:r>
              <a:rPr lang="es-ES" sz="1200" b="0" kern="1200" dirty="0">
                <a:solidFill>
                  <a:schemeClr val="tx1"/>
                </a:solidFill>
                <a:effectLst/>
                <a:latin typeface="+mn-lt"/>
                <a:ea typeface="+mn-ea"/>
                <a:cs typeface="+mn-cs"/>
              </a:rPr>
              <a:t>: monto total que un cliente aceptó la oferta en la campaña de marketing, que se puede adquirir sumando todas las columnas relacionadas con "Aceptado" y la columna "Respuesta"</a:t>
            </a:r>
          </a:p>
          <a:p>
            <a:r>
              <a:rPr lang="es-ES" sz="1200" b="0" kern="1200" dirty="0">
                <a:solidFill>
                  <a:schemeClr val="tx1"/>
                </a:solidFill>
                <a:effectLst/>
                <a:latin typeface="+mn-lt"/>
                <a:ea typeface="+mn-ea"/>
                <a:cs typeface="+mn-cs"/>
              </a:rPr>
              <a:t>- "AOV": AOV representa el volumen de pedido promedio de cada cliente, que se puede diseñar dividiendo </a:t>
            </a:r>
            <a:r>
              <a:rPr lang="es-ES" sz="1200" b="0" kern="1200" dirty="0" err="1">
                <a:solidFill>
                  <a:schemeClr val="tx1"/>
                </a:solidFill>
                <a:effectLst/>
                <a:latin typeface="+mn-lt"/>
                <a:ea typeface="+mn-ea"/>
                <a:cs typeface="+mn-cs"/>
              </a:rPr>
              <a:t>Total_Mnt</a:t>
            </a:r>
            <a:r>
              <a:rPr lang="es-ES" sz="1200" b="0" kern="1200" dirty="0">
                <a:solidFill>
                  <a:schemeClr val="tx1"/>
                </a:solidFill>
                <a:effectLst/>
                <a:latin typeface="+mn-lt"/>
                <a:ea typeface="+mn-ea"/>
                <a:cs typeface="+mn-cs"/>
              </a:rPr>
              <a:t> por </a:t>
            </a:r>
            <a:r>
              <a:rPr lang="es-ES" sz="1200" b="0" kern="1200" dirty="0" err="1">
                <a:solidFill>
                  <a:schemeClr val="tx1"/>
                </a:solidFill>
                <a:effectLst/>
                <a:latin typeface="+mn-lt"/>
                <a:ea typeface="+mn-ea"/>
                <a:cs typeface="+mn-cs"/>
              </a:rPr>
              <a:t>Total_num_purchase</a:t>
            </a:r>
            <a:endParaRPr lang="es-ES" sz="1200" b="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9</a:t>
            </a:fld>
            <a:endParaRPr lang="es-ES"/>
          </a:p>
        </p:txBody>
      </p:sp>
    </p:spTree>
    <p:extLst>
      <p:ext uri="{BB962C8B-B14F-4D97-AF65-F5344CB8AC3E}">
        <p14:creationId xmlns:p14="http://schemas.microsoft.com/office/powerpoint/2010/main" val="3914671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5EDAE93-6FDE-8F45-8B84-73D9258E281C}" type="slidenum">
              <a:rPr lang="es-ES" smtClean="0"/>
              <a:t>10</a:t>
            </a:fld>
            <a:endParaRPr lang="es-ES"/>
          </a:p>
        </p:txBody>
      </p:sp>
    </p:spTree>
    <p:extLst>
      <p:ext uri="{BB962C8B-B14F-4D97-AF65-F5344CB8AC3E}">
        <p14:creationId xmlns:p14="http://schemas.microsoft.com/office/powerpoint/2010/main" val="844893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a:xfrm>
            <a:off x="3962399" y="5870575"/>
            <a:ext cx="4893958" cy="377825"/>
          </a:xfrm>
        </p:spPr>
        <p:txBody>
          <a:bodyPr/>
          <a:lstStyle/>
          <a:p>
            <a:endParaRPr lang="es-ES"/>
          </a:p>
        </p:txBody>
      </p:sp>
      <p:sp>
        <p:nvSpPr>
          <p:cNvPr id="6" name="Slide Number Placeholder 5"/>
          <p:cNvSpPr>
            <a:spLocks noGrp="1"/>
          </p:cNvSpPr>
          <p:nvPr>
            <p:ph type="sldNum" sz="quarter" idx="12"/>
          </p:nvPr>
        </p:nvSpPr>
        <p:spPr>
          <a:xfrm>
            <a:off x="10608958" y="5870575"/>
            <a:ext cx="551167" cy="377825"/>
          </a:xfrm>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15457207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66D486-673B-6B42-99DC-9FF41D3D0F21}" type="datetimeFigureOut">
              <a:rPr lang="es-ES" smtClean="0"/>
              <a:t>14/9/22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111694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99163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687683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70170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2866219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324658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89607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20073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94630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66D486-673B-6B42-99DC-9FF41D3D0F21}" type="datetimeFigureOut">
              <a:rPr lang="es-ES" smtClean="0"/>
              <a:t>14/9/22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285983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766D486-673B-6B42-99DC-9FF41D3D0F21}" type="datetimeFigureOut">
              <a:rPr lang="es-ES" smtClean="0"/>
              <a:t>14/9/22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1022532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766D486-673B-6B42-99DC-9FF41D3D0F21}" type="datetimeFigureOut">
              <a:rPr lang="es-ES" smtClean="0"/>
              <a:t>14/9/22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81180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766D486-673B-6B42-99DC-9FF41D3D0F21}" type="datetimeFigureOut">
              <a:rPr lang="es-ES" smtClean="0"/>
              <a:t>14/9/22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306246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766D486-673B-6B42-99DC-9FF41D3D0F21}" type="datetimeFigureOut">
              <a:rPr lang="es-ES" smtClean="0"/>
              <a:t>14/9/22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2397126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66D486-673B-6B42-99DC-9FF41D3D0F21}" type="datetimeFigureOut">
              <a:rPr lang="es-ES" smtClean="0"/>
              <a:t>14/9/22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1597567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66D486-673B-6B42-99DC-9FF41D3D0F21}" type="datetimeFigureOut">
              <a:rPr lang="es-ES" smtClean="0"/>
              <a:t>14/9/22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FD2498-7851-014A-B9E5-FEC1F1A2BAA4}" type="slidenum">
              <a:rPr lang="es-ES" smtClean="0"/>
              <a:t>‹Nº›</a:t>
            </a:fld>
            <a:endParaRPr lang="es-ES"/>
          </a:p>
        </p:txBody>
      </p:sp>
    </p:spTree>
    <p:extLst>
      <p:ext uri="{BB962C8B-B14F-4D97-AF65-F5344CB8AC3E}">
        <p14:creationId xmlns:p14="http://schemas.microsoft.com/office/powerpoint/2010/main" val="150651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66D486-673B-6B42-99DC-9FF41D3D0F21}" type="datetimeFigureOut">
              <a:rPr lang="es-ES" smtClean="0"/>
              <a:t>14/9/22</a:t>
            </a:fld>
            <a:endParaRPr lang="es-E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FD2498-7851-014A-B9E5-FEC1F1A2BAA4}" type="slidenum">
              <a:rPr lang="es-ES" smtClean="0"/>
              <a:t>‹Nº›</a:t>
            </a:fld>
            <a:endParaRPr lang="es-ES"/>
          </a:p>
        </p:txBody>
      </p:sp>
    </p:spTree>
    <p:extLst>
      <p:ext uri="{BB962C8B-B14F-4D97-AF65-F5344CB8AC3E}">
        <p14:creationId xmlns:p14="http://schemas.microsoft.com/office/powerpoint/2010/main" val="2757958529"/>
      </p:ext>
    </p:extLst>
  </p:cSld>
  <p:clrMap bg1="dk1" tx1="lt1" bg2="dk2" tx2="lt2" accent1="accent1" accent2="accent2" accent3="accent3" accent4="accent4" accent5="accent5" accent6="accent6" hlink="hlink" folHlink="folHlink"/>
  <p:sldLayoutIdLst>
    <p:sldLayoutId id="2147484863" r:id="rId1"/>
    <p:sldLayoutId id="2147484864" r:id="rId2"/>
    <p:sldLayoutId id="2147484865" r:id="rId3"/>
    <p:sldLayoutId id="2147484866" r:id="rId4"/>
    <p:sldLayoutId id="2147484867" r:id="rId5"/>
    <p:sldLayoutId id="2147484868" r:id="rId6"/>
    <p:sldLayoutId id="2147484869" r:id="rId7"/>
    <p:sldLayoutId id="2147484870" r:id="rId8"/>
    <p:sldLayoutId id="2147484871" r:id="rId9"/>
    <p:sldLayoutId id="2147484872" r:id="rId10"/>
    <p:sldLayoutId id="2147484873" r:id="rId11"/>
    <p:sldLayoutId id="2147484874" r:id="rId12"/>
    <p:sldLayoutId id="2147484875" r:id="rId13"/>
    <p:sldLayoutId id="2147484876" r:id="rId14"/>
    <p:sldLayoutId id="2147484877" r:id="rId15"/>
    <p:sldLayoutId id="2147484878" r:id="rId16"/>
    <p:sldLayoutId id="21474848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5.jpe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4" descr="Graph on document with pen">
            <a:extLst>
              <a:ext uri="{FF2B5EF4-FFF2-40B4-BE49-F238E27FC236}">
                <a16:creationId xmlns:a16="http://schemas.microsoft.com/office/drawing/2014/main" id="{D03BEE45-9790-8EF3-EBDF-B2E13F15FFAD}"/>
              </a:ext>
            </a:extLst>
          </p:cNvPr>
          <p:cNvPicPr>
            <a:picLocks noChangeAspect="1"/>
          </p:cNvPicPr>
          <p:nvPr/>
        </p:nvPicPr>
        <p:blipFill rotWithShape="1">
          <a:blip r:embed="rId3"/>
          <a:srcRect l="9091" t="10069" b="13322"/>
          <a:stretch/>
        </p:blipFill>
        <p:spPr>
          <a:xfrm>
            <a:off x="20" y="10"/>
            <a:ext cx="12191980" cy="6857990"/>
          </a:xfrm>
          <a:prstGeom prst="rect">
            <a:avLst/>
          </a:prstGeom>
        </p:spPr>
      </p:pic>
      <p:pic>
        <p:nvPicPr>
          <p:cNvPr id="20" name="Picture 20">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4"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26">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8" name="Straight Connector 27">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14596A41-2886-7292-B16F-462E666E9B86}"/>
              </a:ext>
            </a:extLst>
          </p:cNvPr>
          <p:cNvSpPr>
            <a:spLocks noGrp="1"/>
          </p:cNvSpPr>
          <p:nvPr>
            <p:ph type="ctrTitle"/>
          </p:nvPr>
        </p:nvSpPr>
        <p:spPr>
          <a:xfrm>
            <a:off x="6646333" y="2032000"/>
            <a:ext cx="4513792" cy="2819398"/>
          </a:xfrm>
        </p:spPr>
        <p:txBody>
          <a:bodyPr>
            <a:normAutofit/>
          </a:bodyPr>
          <a:lstStyle/>
          <a:p>
            <a:r>
              <a:rPr lang="es-ES"/>
              <a:t>Marketing Analytics</a:t>
            </a:r>
          </a:p>
        </p:txBody>
      </p:sp>
      <p:sp>
        <p:nvSpPr>
          <p:cNvPr id="3" name="Subtítulo 2">
            <a:extLst>
              <a:ext uri="{FF2B5EF4-FFF2-40B4-BE49-F238E27FC236}">
                <a16:creationId xmlns:a16="http://schemas.microsoft.com/office/drawing/2014/main" id="{C650F666-316C-9001-F706-6D258360E7C9}"/>
              </a:ext>
            </a:extLst>
          </p:cNvPr>
          <p:cNvSpPr>
            <a:spLocks noGrp="1"/>
          </p:cNvSpPr>
          <p:nvPr>
            <p:ph type="subTitle" idx="1"/>
          </p:nvPr>
        </p:nvSpPr>
        <p:spPr>
          <a:xfrm>
            <a:off x="6646333" y="4851399"/>
            <a:ext cx="4513792" cy="914401"/>
          </a:xfrm>
        </p:spPr>
        <p:txBody>
          <a:bodyPr>
            <a:normAutofit/>
          </a:bodyPr>
          <a:lstStyle/>
          <a:p>
            <a:r>
              <a:rPr lang="es-ES"/>
              <a:t>Luis Miguel Valverde </a:t>
            </a:r>
          </a:p>
        </p:txBody>
      </p:sp>
    </p:spTree>
    <p:extLst>
      <p:ext uri="{BB962C8B-B14F-4D97-AF65-F5344CB8AC3E}">
        <p14:creationId xmlns:p14="http://schemas.microsoft.com/office/powerpoint/2010/main" val="427550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202F09-7139-A3E1-E3CB-63C97A05FE70}"/>
              </a:ext>
            </a:extLst>
          </p:cNvPr>
          <p:cNvSpPr>
            <a:spLocks noGrp="1"/>
          </p:cNvSpPr>
          <p:nvPr>
            <p:ph type="title"/>
          </p:nvPr>
        </p:nvSpPr>
        <p:spPr>
          <a:xfrm>
            <a:off x="685801" y="609600"/>
            <a:ext cx="10131425" cy="1456267"/>
          </a:xfrm>
        </p:spPr>
        <p:txBody>
          <a:bodyPr>
            <a:normAutofit/>
          </a:bodyPr>
          <a:lstStyle/>
          <a:p>
            <a:r>
              <a:rPr lang="es-ES" dirty="0" err="1"/>
              <a:t>Feature</a:t>
            </a:r>
            <a:r>
              <a:rPr lang="es-ES" dirty="0"/>
              <a:t> </a:t>
            </a:r>
            <a:r>
              <a:rPr lang="es-ES" dirty="0" err="1"/>
              <a:t>Engineering</a:t>
            </a:r>
            <a:endParaRPr lang="es-ES" dirty="0"/>
          </a:p>
        </p:txBody>
      </p:sp>
      <p:graphicFrame>
        <p:nvGraphicFramePr>
          <p:cNvPr id="5" name="Marcador de contenido 2">
            <a:extLst>
              <a:ext uri="{FF2B5EF4-FFF2-40B4-BE49-F238E27FC236}">
                <a16:creationId xmlns:a16="http://schemas.microsoft.com/office/drawing/2014/main" id="{958FE6B1-2DE1-C824-DB8C-3D3AEAC630D4}"/>
              </a:ext>
            </a:extLst>
          </p:cNvPr>
          <p:cNvGraphicFramePr>
            <a:graphicFrameLocks noGrp="1"/>
          </p:cNvGraphicFramePr>
          <p:nvPr>
            <p:ph idx="1"/>
            <p:extLst>
              <p:ext uri="{D42A27DB-BD31-4B8C-83A1-F6EECF244321}">
                <p14:modId xmlns:p14="http://schemas.microsoft.com/office/powerpoint/2010/main" val="1787630345"/>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100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825D65-A136-D137-461D-91E11A66FF0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5692D3B-3D65-DE13-4044-1B465B499D10}"/>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67039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a:extLst>
              <a:ext uri="{FF2B5EF4-FFF2-40B4-BE49-F238E27FC236}">
                <a16:creationId xmlns:a16="http://schemas.microsoft.com/office/drawing/2014/main" id="{231B1FEE-99C9-8F11-2B43-486B1746A581}"/>
              </a:ext>
            </a:extLst>
          </p:cNvPr>
          <p:cNvPicPr>
            <a:picLocks noChangeAspect="1"/>
          </p:cNvPicPr>
          <p:nvPr/>
        </p:nvPicPr>
        <p:blipFill rotWithShape="1">
          <a:blip r:embed="rId4">
            <a:alphaModFix amt="20000"/>
          </a:blip>
          <a:srcRect t="6395" b="6395"/>
          <a:stretch/>
        </p:blipFill>
        <p:spPr>
          <a:xfrm>
            <a:off x="20" y="10"/>
            <a:ext cx="12191980" cy="6857990"/>
          </a:xfrm>
          <a:prstGeom prst="rect">
            <a:avLst/>
          </a:prstGeom>
        </p:spPr>
      </p:pic>
      <p:pic>
        <p:nvPicPr>
          <p:cNvPr id="10" name="Picture 14">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38DEA852-9903-6659-5821-EDF1C29EAA97}"/>
              </a:ext>
            </a:extLst>
          </p:cNvPr>
          <p:cNvSpPr>
            <a:spLocks noGrp="1"/>
          </p:cNvSpPr>
          <p:nvPr>
            <p:ph type="title"/>
          </p:nvPr>
        </p:nvSpPr>
        <p:spPr>
          <a:xfrm>
            <a:off x="685801" y="609600"/>
            <a:ext cx="10131425" cy="1456267"/>
          </a:xfrm>
        </p:spPr>
        <p:txBody>
          <a:bodyPr>
            <a:normAutofit/>
          </a:bodyPr>
          <a:lstStyle/>
          <a:p>
            <a:pPr algn="ctr"/>
            <a:r>
              <a:rPr lang="es-ES" dirty="0"/>
              <a:t>Índice</a:t>
            </a:r>
          </a:p>
        </p:txBody>
      </p:sp>
      <p:graphicFrame>
        <p:nvGraphicFramePr>
          <p:cNvPr id="5" name="Marcador de contenido 2">
            <a:extLst>
              <a:ext uri="{FF2B5EF4-FFF2-40B4-BE49-F238E27FC236}">
                <a16:creationId xmlns:a16="http://schemas.microsoft.com/office/drawing/2014/main" id="{005BF1A9-E197-E1E9-71A9-124F3E7B72C0}"/>
              </a:ext>
            </a:extLst>
          </p:cNvPr>
          <p:cNvGraphicFramePr>
            <a:graphicFrameLocks noGrp="1"/>
          </p:cNvGraphicFramePr>
          <p:nvPr>
            <p:ph idx="1"/>
            <p:extLst>
              <p:ext uri="{D42A27DB-BD31-4B8C-83A1-F6EECF244321}">
                <p14:modId xmlns:p14="http://schemas.microsoft.com/office/powerpoint/2010/main" val="1303217433"/>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7083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601956-87E3-E502-B47F-36218A4DC857}"/>
              </a:ext>
            </a:extLst>
          </p:cNvPr>
          <p:cNvSpPr>
            <a:spLocks noGrp="1"/>
          </p:cNvSpPr>
          <p:nvPr>
            <p:ph type="title"/>
          </p:nvPr>
        </p:nvSpPr>
        <p:spPr>
          <a:xfrm>
            <a:off x="4955458" y="639097"/>
            <a:ext cx="6593075" cy="1612490"/>
          </a:xfrm>
        </p:spPr>
        <p:txBody>
          <a:bodyPr>
            <a:normAutofit/>
          </a:bodyPr>
          <a:lstStyle/>
          <a:p>
            <a:r>
              <a:rPr lang="es-ES"/>
              <a:t>Contexto</a:t>
            </a:r>
          </a:p>
        </p:txBody>
      </p:sp>
      <p:pic>
        <p:nvPicPr>
          <p:cNvPr id="20" name="Picture 19" descr="Lupa resalta un rendimiento económico decreciente">
            <a:extLst>
              <a:ext uri="{FF2B5EF4-FFF2-40B4-BE49-F238E27FC236}">
                <a16:creationId xmlns:a16="http://schemas.microsoft.com/office/drawing/2014/main" id="{BCDAEE9B-816C-C4A6-0F16-47085C919734}"/>
              </a:ext>
            </a:extLst>
          </p:cNvPr>
          <p:cNvPicPr>
            <a:picLocks noChangeAspect="1"/>
          </p:cNvPicPr>
          <p:nvPr/>
        </p:nvPicPr>
        <p:blipFill rotWithShape="1">
          <a:blip r:embed="rId4"/>
          <a:srcRect l="12157" r="42720" b="-2"/>
          <a:stretch/>
        </p:blipFill>
        <p:spPr>
          <a:xfrm>
            <a:off x="20" y="975"/>
            <a:ext cx="4635988" cy="6858000"/>
          </a:xfrm>
          <a:prstGeom prst="rect">
            <a:avLst/>
          </a:prstGeom>
        </p:spPr>
      </p:pic>
      <p:sp>
        <p:nvSpPr>
          <p:cNvPr id="18" name="Marcador de contenido 2">
            <a:extLst>
              <a:ext uri="{FF2B5EF4-FFF2-40B4-BE49-F238E27FC236}">
                <a16:creationId xmlns:a16="http://schemas.microsoft.com/office/drawing/2014/main" id="{4DD4734A-A051-D75E-A03E-3B63E303C490}"/>
              </a:ext>
            </a:extLst>
          </p:cNvPr>
          <p:cNvSpPr>
            <a:spLocks noGrp="1"/>
          </p:cNvSpPr>
          <p:nvPr>
            <p:ph idx="1"/>
          </p:nvPr>
        </p:nvSpPr>
        <p:spPr>
          <a:xfrm>
            <a:off x="4955458" y="2251587"/>
            <a:ext cx="6593075" cy="3972232"/>
          </a:xfrm>
        </p:spPr>
        <p:txBody>
          <a:bodyPr>
            <a:normAutofit/>
          </a:bodyPr>
          <a:lstStyle/>
          <a:p>
            <a:r>
              <a:rPr lang="es-ES" dirty="0"/>
              <a:t>Nos encontramos con una base de datos de marketing donde se han realizado ciertas campañas con el objetivo de incrementar las ventas. Contamos con una base de datos donde nos indican algunas características de los cliente y sus consumos divididos en consumo de carne, vinos, pescado, productos especiales y productos dulces. </a:t>
            </a:r>
          </a:p>
          <a:p>
            <a:pPr marL="0" indent="0">
              <a:buNone/>
            </a:pPr>
            <a:endParaRPr lang="es-ES" dirty="0"/>
          </a:p>
          <a:p>
            <a:pPr marL="0" indent="0">
              <a:buNone/>
            </a:pPr>
            <a:r>
              <a:rPr lang="es-ES" dirty="0"/>
              <a:t>Enlace de </a:t>
            </a:r>
            <a:r>
              <a:rPr lang="es-ES" dirty="0" err="1"/>
              <a:t>Kaggle</a:t>
            </a:r>
            <a:r>
              <a:rPr lang="es-ES" dirty="0"/>
              <a:t>: </a:t>
            </a:r>
          </a:p>
          <a:p>
            <a:pPr marL="0" indent="0">
              <a:buNone/>
            </a:pPr>
            <a:r>
              <a:rPr lang="es-ES" dirty="0"/>
              <a:t>https://</a:t>
            </a:r>
            <a:r>
              <a:rPr lang="es-ES" dirty="0" err="1"/>
              <a:t>www.kaggle.com</a:t>
            </a:r>
            <a:r>
              <a:rPr lang="es-ES" dirty="0"/>
              <a:t>/</a:t>
            </a:r>
            <a:r>
              <a:rPr lang="es-ES" dirty="0" err="1"/>
              <a:t>datasets</a:t>
            </a:r>
            <a:r>
              <a:rPr lang="es-ES" dirty="0"/>
              <a:t>/</a:t>
            </a:r>
            <a:r>
              <a:rPr lang="es-ES" dirty="0" err="1"/>
              <a:t>rodsaldanha</a:t>
            </a:r>
            <a:r>
              <a:rPr lang="es-ES" dirty="0"/>
              <a:t>/</a:t>
            </a:r>
            <a:r>
              <a:rPr lang="es-ES" dirty="0" err="1"/>
              <a:t>arketing-campaign</a:t>
            </a:r>
            <a:endParaRPr lang="es-ES" dirty="0"/>
          </a:p>
        </p:txBody>
      </p:sp>
    </p:spTree>
    <p:extLst>
      <p:ext uri="{BB962C8B-B14F-4D97-AF65-F5344CB8AC3E}">
        <p14:creationId xmlns:p14="http://schemas.microsoft.com/office/powerpoint/2010/main" val="120934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E654E1-3DB8-C6C9-8C0D-E5B5AB810977}"/>
              </a:ext>
            </a:extLst>
          </p:cNvPr>
          <p:cNvSpPr>
            <a:spLocks noGrp="1"/>
          </p:cNvSpPr>
          <p:nvPr>
            <p:ph type="title"/>
          </p:nvPr>
        </p:nvSpPr>
        <p:spPr>
          <a:xfrm>
            <a:off x="685801" y="609600"/>
            <a:ext cx="10131425" cy="1456267"/>
          </a:xfrm>
        </p:spPr>
        <p:txBody>
          <a:bodyPr>
            <a:normAutofit/>
          </a:bodyPr>
          <a:lstStyle/>
          <a:p>
            <a:pPr algn="ctr"/>
            <a:r>
              <a:rPr lang="es-ES" dirty="0"/>
              <a:t>Objetivos</a:t>
            </a:r>
          </a:p>
        </p:txBody>
      </p:sp>
      <p:graphicFrame>
        <p:nvGraphicFramePr>
          <p:cNvPr id="5" name="Marcador de contenido 2">
            <a:extLst>
              <a:ext uri="{FF2B5EF4-FFF2-40B4-BE49-F238E27FC236}">
                <a16:creationId xmlns:a16="http://schemas.microsoft.com/office/drawing/2014/main" id="{C53FD7D2-EEB8-FB6E-7B1A-D95E9A72D797}"/>
              </a:ext>
            </a:extLst>
          </p:cNvPr>
          <p:cNvGraphicFramePr>
            <a:graphicFrameLocks noGrp="1"/>
          </p:cNvGraphicFramePr>
          <p:nvPr>
            <p:ph idx="1"/>
            <p:extLst>
              <p:ext uri="{D42A27DB-BD31-4B8C-83A1-F6EECF244321}">
                <p14:modId xmlns:p14="http://schemas.microsoft.com/office/powerpoint/2010/main" val="109675258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95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ítulo 1">
            <a:extLst>
              <a:ext uri="{FF2B5EF4-FFF2-40B4-BE49-F238E27FC236}">
                <a16:creationId xmlns:a16="http://schemas.microsoft.com/office/drawing/2014/main" id="{00FFB06B-4993-A86C-2C09-22FB01EC151C}"/>
              </a:ext>
            </a:extLst>
          </p:cNvPr>
          <p:cNvSpPr>
            <a:spLocks noGrp="1"/>
          </p:cNvSpPr>
          <p:nvPr>
            <p:ph type="title"/>
          </p:nvPr>
        </p:nvSpPr>
        <p:spPr>
          <a:xfrm>
            <a:off x="1028700" y="653142"/>
            <a:ext cx="10131425" cy="1219200"/>
          </a:xfrm>
        </p:spPr>
        <p:txBody>
          <a:bodyPr>
            <a:normAutofit/>
          </a:bodyPr>
          <a:lstStyle/>
          <a:p>
            <a:pPr algn="ctr"/>
            <a:r>
              <a:rPr lang="es-ES" sz="4400">
                <a:solidFill>
                  <a:srgbClr val="FFFFFF"/>
                </a:solidFill>
              </a:rPr>
              <a:t>Columnas</a:t>
            </a:r>
          </a:p>
        </p:txBody>
      </p:sp>
      <p:graphicFrame>
        <p:nvGraphicFramePr>
          <p:cNvPr id="4" name="Tabla 4">
            <a:extLst>
              <a:ext uri="{FF2B5EF4-FFF2-40B4-BE49-F238E27FC236}">
                <a16:creationId xmlns:a16="http://schemas.microsoft.com/office/drawing/2014/main" id="{98BA9979-B54B-FFA1-6EB5-6B0E42220E72}"/>
              </a:ext>
            </a:extLst>
          </p:cNvPr>
          <p:cNvGraphicFramePr>
            <a:graphicFrameLocks noGrp="1"/>
          </p:cNvGraphicFramePr>
          <p:nvPr>
            <p:ph idx="1"/>
            <p:extLst>
              <p:ext uri="{D42A27DB-BD31-4B8C-83A1-F6EECF244321}">
                <p14:modId xmlns:p14="http://schemas.microsoft.com/office/powerpoint/2010/main" val="2262635105"/>
              </p:ext>
            </p:extLst>
          </p:nvPr>
        </p:nvGraphicFramePr>
        <p:xfrm>
          <a:off x="263235" y="2812473"/>
          <a:ext cx="11693237" cy="2923310"/>
        </p:xfrm>
        <a:graphic>
          <a:graphicData uri="http://schemas.openxmlformats.org/drawingml/2006/table">
            <a:tbl>
              <a:tblPr firstRow="1" bandRow="1">
                <a:solidFill>
                  <a:schemeClr val="accent1">
                    <a:lumMod val="20000"/>
                    <a:lumOff val="80000"/>
                  </a:schemeClr>
                </a:solidFill>
                <a:tableStyleId>{5C22544A-7EE6-4342-B048-85BDC9FD1C3A}</a:tableStyleId>
              </a:tblPr>
              <a:tblGrid>
                <a:gridCol w="1444800">
                  <a:extLst>
                    <a:ext uri="{9D8B030D-6E8A-4147-A177-3AD203B41FA5}">
                      <a16:colId xmlns:a16="http://schemas.microsoft.com/office/drawing/2014/main" val="3931862330"/>
                    </a:ext>
                  </a:extLst>
                </a:gridCol>
                <a:gridCol w="1715074">
                  <a:extLst>
                    <a:ext uri="{9D8B030D-6E8A-4147-A177-3AD203B41FA5}">
                      <a16:colId xmlns:a16="http://schemas.microsoft.com/office/drawing/2014/main" val="2298227565"/>
                    </a:ext>
                  </a:extLst>
                </a:gridCol>
                <a:gridCol w="1858726">
                  <a:extLst>
                    <a:ext uri="{9D8B030D-6E8A-4147-A177-3AD203B41FA5}">
                      <a16:colId xmlns:a16="http://schemas.microsoft.com/office/drawing/2014/main" val="126234632"/>
                    </a:ext>
                  </a:extLst>
                </a:gridCol>
                <a:gridCol w="1705537">
                  <a:extLst>
                    <a:ext uri="{9D8B030D-6E8A-4147-A177-3AD203B41FA5}">
                      <a16:colId xmlns:a16="http://schemas.microsoft.com/office/drawing/2014/main" val="1069037512"/>
                    </a:ext>
                  </a:extLst>
                </a:gridCol>
                <a:gridCol w="1696221">
                  <a:extLst>
                    <a:ext uri="{9D8B030D-6E8A-4147-A177-3AD203B41FA5}">
                      <a16:colId xmlns:a16="http://schemas.microsoft.com/office/drawing/2014/main" val="1407715888"/>
                    </a:ext>
                  </a:extLst>
                </a:gridCol>
                <a:gridCol w="1800517">
                  <a:extLst>
                    <a:ext uri="{9D8B030D-6E8A-4147-A177-3AD203B41FA5}">
                      <a16:colId xmlns:a16="http://schemas.microsoft.com/office/drawing/2014/main" val="3833856816"/>
                    </a:ext>
                  </a:extLst>
                </a:gridCol>
                <a:gridCol w="1472362">
                  <a:extLst>
                    <a:ext uri="{9D8B030D-6E8A-4147-A177-3AD203B41FA5}">
                      <a16:colId xmlns:a16="http://schemas.microsoft.com/office/drawing/2014/main" val="4061328727"/>
                    </a:ext>
                  </a:extLst>
                </a:gridCol>
              </a:tblGrid>
              <a:tr h="1126691">
                <a:tc>
                  <a:txBody>
                    <a:bodyPr/>
                    <a:lstStyle/>
                    <a:p>
                      <a:pPr algn="ctr"/>
                      <a:r>
                        <a:rPr lang="es-ES" sz="1800" b="0" cap="all" spc="60">
                          <a:solidFill>
                            <a:schemeClr val="bg1"/>
                          </a:solidFill>
                        </a:rPr>
                        <a:t>Teenhome</a:t>
                      </a:r>
                      <a:endParaRPr lang="es-ES" sz="1800" b="0" cap="all" spc="60" dirty="0">
                        <a:solidFill>
                          <a:schemeClr val="bg1"/>
                        </a:solidFill>
                      </a:endParaRP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a:solidFill>
                            <a:schemeClr val="bg1"/>
                          </a:solidFill>
                        </a:rPr>
                        <a:t>Income</a:t>
                      </a:r>
                      <a:endParaRPr lang="es-ES" sz="1800" b="0" cap="all" spc="60" dirty="0">
                        <a:solidFill>
                          <a:schemeClr val="bg1"/>
                        </a:solidFill>
                      </a:endParaRP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a:solidFill>
                            <a:schemeClr val="bg1"/>
                          </a:solidFill>
                        </a:rPr>
                        <a:t>MntFishProducts</a:t>
                      </a: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a:solidFill>
                            <a:schemeClr val="bg1"/>
                          </a:solidFill>
                        </a:rPr>
                        <a:t>MntMeatProducts</a:t>
                      </a: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a:solidFill>
                            <a:schemeClr val="bg1"/>
                          </a:solidFill>
                        </a:rPr>
                        <a:t>MntFruits</a:t>
                      </a: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dirty="0" err="1">
                          <a:solidFill>
                            <a:schemeClr val="bg1"/>
                          </a:solidFill>
                        </a:rPr>
                        <a:t>MntSweetProducts</a:t>
                      </a:r>
                      <a:endParaRPr lang="es-ES" sz="1800" b="0" cap="all" spc="60" dirty="0">
                        <a:solidFill>
                          <a:schemeClr val="bg1"/>
                        </a:solidFill>
                      </a:endParaRP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all" spc="60" dirty="0" err="1">
                          <a:solidFill>
                            <a:schemeClr val="bg1"/>
                          </a:solidFill>
                        </a:rPr>
                        <a:t>MntWines</a:t>
                      </a:r>
                      <a:endParaRPr lang="es-ES" sz="1800" b="0" cap="all" spc="60" dirty="0">
                        <a:solidFill>
                          <a:schemeClr val="bg1"/>
                        </a:solidFill>
                      </a:endParaRPr>
                    </a:p>
                  </a:txBody>
                  <a:tcPr marL="103165" marR="103165" marT="103165" marB="103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0604600"/>
                  </a:ext>
                </a:extLst>
              </a:tr>
              <a:tr h="1101317">
                <a:tc>
                  <a:txBody>
                    <a:bodyPr/>
                    <a:lstStyle/>
                    <a:p>
                      <a:pPr algn="ctr"/>
                      <a:r>
                        <a:rPr lang="es-ES" sz="1800" b="0" cap="none" spc="0">
                          <a:solidFill>
                            <a:schemeClr val="bg1"/>
                          </a:solidFill>
                        </a:rPr>
                        <a:t>MntGoldProds </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NumDealsPurchases</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NumCatalogPurchases</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NumStorePurchases</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dirty="0" err="1">
                          <a:solidFill>
                            <a:schemeClr val="bg1"/>
                          </a:solidFill>
                        </a:rPr>
                        <a:t>NumWebPurchases</a:t>
                      </a:r>
                      <a:r>
                        <a:rPr lang="es-ES" sz="1800" b="0" cap="none" spc="0" dirty="0">
                          <a:solidFill>
                            <a:schemeClr val="bg1"/>
                          </a:solidFill>
                        </a:rPr>
                        <a:t> </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dirty="0" err="1">
                          <a:solidFill>
                            <a:schemeClr val="bg1"/>
                          </a:solidFill>
                        </a:rPr>
                        <a:t>NumWebVisitsMonth</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Rencecy</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9331399"/>
                  </a:ext>
                </a:extLst>
              </a:tr>
              <a:tr h="695302">
                <a:tc>
                  <a:txBody>
                    <a:bodyPr/>
                    <a:lstStyle/>
                    <a:p>
                      <a:pPr algn="ctr"/>
                      <a:r>
                        <a:rPr lang="es-ES" sz="1800" b="0" cap="none" spc="0">
                          <a:solidFill>
                            <a:schemeClr val="bg1"/>
                          </a:solidFill>
                        </a:rPr>
                        <a:t>DtCliente</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Complain</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Response</a:t>
                      </a:r>
                      <a:endParaRPr lang="es-ES" sz="1800" b="0" cap="none" spc="0" dirty="0">
                        <a:solidFill>
                          <a:schemeClr val="bg1"/>
                        </a:solidFill>
                      </a:endParaRP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AcceptedCmp1</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AcceptedCmp2</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a:solidFill>
                            <a:schemeClr val="bg1"/>
                          </a:solidFill>
                        </a:rPr>
                        <a:t>AcceptedCmp3</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800" b="0" cap="none" spc="0" dirty="0">
                          <a:solidFill>
                            <a:schemeClr val="bg1"/>
                          </a:solidFill>
                        </a:rPr>
                        <a:t>AcceptedCmp4</a:t>
                      </a:r>
                    </a:p>
                  </a:txBody>
                  <a:tcPr marL="68776" marR="68776" marT="34388" marB="68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446061"/>
                  </a:ext>
                </a:extLst>
              </a:tr>
            </a:tbl>
          </a:graphicData>
        </a:graphic>
      </p:graphicFrame>
    </p:spTree>
    <p:extLst>
      <p:ext uri="{BB962C8B-B14F-4D97-AF65-F5344CB8AC3E}">
        <p14:creationId xmlns:p14="http://schemas.microsoft.com/office/powerpoint/2010/main" val="136928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B4784-66A4-FBF5-462A-E198352F3CA9}"/>
              </a:ext>
            </a:extLst>
          </p:cNvPr>
          <p:cNvSpPr>
            <a:spLocks noGrp="1"/>
          </p:cNvSpPr>
          <p:nvPr>
            <p:ph type="title"/>
          </p:nvPr>
        </p:nvSpPr>
        <p:spPr>
          <a:xfrm>
            <a:off x="4955458" y="639097"/>
            <a:ext cx="6593075" cy="1612490"/>
          </a:xfrm>
        </p:spPr>
        <p:txBody>
          <a:bodyPr>
            <a:normAutofit/>
          </a:bodyPr>
          <a:lstStyle/>
          <a:p>
            <a:r>
              <a:rPr lang="es-ES" dirty="0"/>
              <a:t>Hipótesis iniciales</a:t>
            </a:r>
          </a:p>
        </p:txBody>
      </p:sp>
      <p:pic>
        <p:nvPicPr>
          <p:cNvPr id="5" name="Picture 4" descr="Un asador en una tabla de cortar con dulces">
            <a:extLst>
              <a:ext uri="{FF2B5EF4-FFF2-40B4-BE49-F238E27FC236}">
                <a16:creationId xmlns:a16="http://schemas.microsoft.com/office/drawing/2014/main" id="{120CC9A4-AFF2-FBFE-F102-39A59C302E84}"/>
              </a:ext>
            </a:extLst>
          </p:cNvPr>
          <p:cNvPicPr>
            <a:picLocks noChangeAspect="1"/>
          </p:cNvPicPr>
          <p:nvPr/>
        </p:nvPicPr>
        <p:blipFill rotWithShape="1">
          <a:blip r:embed="rId4"/>
          <a:srcRect l="3328" r="51548" b="-2"/>
          <a:stretch/>
        </p:blipFill>
        <p:spPr>
          <a:xfrm>
            <a:off x="20" y="975"/>
            <a:ext cx="4635988" cy="6858000"/>
          </a:xfrm>
          <a:prstGeom prst="rect">
            <a:avLst/>
          </a:prstGeom>
        </p:spPr>
      </p:pic>
      <p:sp>
        <p:nvSpPr>
          <p:cNvPr id="3" name="Marcador de contenido 2">
            <a:extLst>
              <a:ext uri="{FF2B5EF4-FFF2-40B4-BE49-F238E27FC236}">
                <a16:creationId xmlns:a16="http://schemas.microsoft.com/office/drawing/2014/main" id="{E2A3C43E-B840-FBC1-12E5-8E233B6F69A8}"/>
              </a:ext>
            </a:extLst>
          </p:cNvPr>
          <p:cNvSpPr>
            <a:spLocks noGrp="1"/>
          </p:cNvSpPr>
          <p:nvPr>
            <p:ph idx="1"/>
          </p:nvPr>
        </p:nvSpPr>
        <p:spPr>
          <a:xfrm>
            <a:off x="4955458" y="2251587"/>
            <a:ext cx="6593075" cy="3972232"/>
          </a:xfrm>
        </p:spPr>
        <p:txBody>
          <a:bodyPr>
            <a:normAutofit/>
          </a:bodyPr>
          <a:lstStyle/>
          <a:p>
            <a:r>
              <a:rPr lang="es-ES" dirty="0"/>
              <a:t>Las ultimas campañas de marketing no han sido lo suficientemente buenas</a:t>
            </a:r>
          </a:p>
          <a:p>
            <a:r>
              <a:rPr lang="es-ES" dirty="0"/>
              <a:t>Se consumen más productos de carne en el supermercado. </a:t>
            </a:r>
          </a:p>
          <a:p>
            <a:r>
              <a:rPr lang="es-ES" dirty="0"/>
              <a:t>Las familias consumen menos alcohol. </a:t>
            </a:r>
          </a:p>
          <a:p>
            <a:r>
              <a:rPr lang="es-ES" dirty="0"/>
              <a:t>Tener niños en casa es una variable importante para la toma de decisiones.</a:t>
            </a:r>
          </a:p>
        </p:txBody>
      </p:sp>
    </p:spTree>
    <p:extLst>
      <p:ext uri="{BB962C8B-B14F-4D97-AF65-F5344CB8AC3E}">
        <p14:creationId xmlns:p14="http://schemas.microsoft.com/office/powerpoint/2010/main" val="316656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3EC40-6689-16C8-DA7F-86AA850E227C}"/>
              </a:ext>
            </a:extLst>
          </p:cNvPr>
          <p:cNvSpPr>
            <a:spLocks noGrp="1"/>
          </p:cNvSpPr>
          <p:nvPr>
            <p:ph type="title"/>
          </p:nvPr>
        </p:nvSpPr>
        <p:spPr>
          <a:xfrm>
            <a:off x="6717278" y="1030288"/>
            <a:ext cx="4099947" cy="1035579"/>
          </a:xfrm>
        </p:spPr>
        <p:txBody>
          <a:bodyPr>
            <a:normAutofit/>
          </a:bodyPr>
          <a:lstStyle/>
          <a:p>
            <a:pPr algn="ctr">
              <a:lnSpc>
                <a:spcPct val="90000"/>
              </a:lnSpc>
            </a:pPr>
            <a:r>
              <a:rPr lang="en-US" sz="2000" dirty="0" err="1"/>
              <a:t>Análisis</a:t>
            </a:r>
            <a:r>
              <a:rPr lang="en-US" sz="2000" dirty="0"/>
              <a:t> general de </a:t>
            </a:r>
            <a:r>
              <a:rPr lang="en-US" sz="2000" dirty="0" err="1"/>
              <a:t>algunas</a:t>
            </a:r>
            <a:r>
              <a:rPr lang="en-US" sz="2000" dirty="0"/>
              <a:t> </a:t>
            </a:r>
            <a:r>
              <a:rPr lang="en-US" sz="2000" dirty="0" err="1"/>
              <a:t>columnas</a:t>
            </a:r>
            <a:r>
              <a:rPr lang="en-US" sz="2000" dirty="0"/>
              <a:t>.</a:t>
            </a:r>
            <a:br>
              <a:rPr lang="en-US" sz="2000" dirty="0"/>
            </a:br>
            <a:endParaRPr lang="es-ES" sz="2000" dirty="0"/>
          </a:p>
        </p:txBody>
      </p:sp>
      <p:sp>
        <p:nvSpPr>
          <p:cNvPr id="16" name="Rounded Rectangle 12">
            <a:extLst>
              <a:ext uri="{FF2B5EF4-FFF2-40B4-BE49-F238E27FC236}">
                <a16:creationId xmlns:a16="http://schemas.microsoft.com/office/drawing/2014/main" id="{192E506C-B8F6-474C-8DF2-C24D93C1B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976" y="626261"/>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Gráfico, Gráfico circular&#10;&#10;Descripción generada automáticamente">
            <a:extLst>
              <a:ext uri="{FF2B5EF4-FFF2-40B4-BE49-F238E27FC236}">
                <a16:creationId xmlns:a16="http://schemas.microsoft.com/office/drawing/2014/main" id="{5809AB78-3AF9-4E3A-9680-747DB5DBA199}"/>
              </a:ext>
            </a:extLst>
          </p:cNvPr>
          <p:cNvPicPr>
            <a:picLocks noChangeAspect="1"/>
          </p:cNvPicPr>
          <p:nvPr/>
        </p:nvPicPr>
        <p:blipFill>
          <a:blip r:embed="rId3"/>
          <a:stretch>
            <a:fillRect/>
          </a:stretch>
        </p:blipFill>
        <p:spPr>
          <a:xfrm>
            <a:off x="781030" y="403127"/>
            <a:ext cx="2376603" cy="2249609"/>
          </a:xfrm>
          <a:prstGeom prst="roundRect">
            <a:avLst>
              <a:gd name="adj" fmla="val 5453"/>
            </a:avLst>
          </a:prstGeom>
          <a:ln w="50800" cap="sq" cmpd="dbl">
            <a:noFill/>
            <a:miter lim="800000"/>
          </a:ln>
          <a:effectLst/>
        </p:spPr>
      </p:pic>
      <p:sp>
        <p:nvSpPr>
          <p:cNvPr id="18" name="Rounded Rectangle 14">
            <a:extLst>
              <a:ext uri="{FF2B5EF4-FFF2-40B4-BE49-F238E27FC236}">
                <a16:creationId xmlns:a16="http://schemas.microsoft.com/office/drawing/2014/main" id="{F49E2331-EDC5-4C03-8184-32BB55FB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9909" y="626261"/>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Gráfico, Gráfico de barras&#10;&#10;Descripción generada automáticamente">
            <a:extLst>
              <a:ext uri="{FF2B5EF4-FFF2-40B4-BE49-F238E27FC236}">
                <a16:creationId xmlns:a16="http://schemas.microsoft.com/office/drawing/2014/main" id="{F6A4FFC7-0C53-2D7F-5620-7639EE517801}"/>
              </a:ext>
            </a:extLst>
          </p:cNvPr>
          <p:cNvPicPr>
            <a:picLocks noChangeAspect="1"/>
          </p:cNvPicPr>
          <p:nvPr/>
        </p:nvPicPr>
        <p:blipFill>
          <a:blip r:embed="rId4"/>
          <a:stretch>
            <a:fillRect/>
          </a:stretch>
        </p:blipFill>
        <p:spPr>
          <a:xfrm>
            <a:off x="3609245" y="740560"/>
            <a:ext cx="2348907" cy="1912176"/>
          </a:xfrm>
          <a:prstGeom prst="roundRect">
            <a:avLst>
              <a:gd name="adj" fmla="val 5453"/>
            </a:avLst>
          </a:prstGeom>
          <a:ln w="50800" cap="sq" cmpd="dbl">
            <a:noFill/>
            <a:miter lim="800000"/>
          </a:ln>
          <a:effectLst/>
        </p:spPr>
      </p:pic>
      <p:sp>
        <p:nvSpPr>
          <p:cNvPr id="20" name="Rounded Rectangle 10">
            <a:extLst>
              <a:ext uri="{FF2B5EF4-FFF2-40B4-BE49-F238E27FC236}">
                <a16:creationId xmlns:a16="http://schemas.microsoft.com/office/drawing/2014/main" id="{55ABC612-4558-4890-8E35-314A822F6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975" y="2942652"/>
            <a:ext cx="5433751" cy="3284719"/>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descr="Gráfico, Gráfico de barras&#10;&#10;Descripción generada automáticamente">
            <a:extLst>
              <a:ext uri="{FF2B5EF4-FFF2-40B4-BE49-F238E27FC236}">
                <a16:creationId xmlns:a16="http://schemas.microsoft.com/office/drawing/2014/main" id="{30453663-DE19-9894-D3A4-17B9619EDD33}"/>
              </a:ext>
            </a:extLst>
          </p:cNvPr>
          <p:cNvPicPr>
            <a:picLocks noChangeAspect="1"/>
          </p:cNvPicPr>
          <p:nvPr/>
        </p:nvPicPr>
        <p:blipFill>
          <a:blip r:embed="rId5"/>
          <a:stretch>
            <a:fillRect/>
          </a:stretch>
        </p:blipFill>
        <p:spPr>
          <a:xfrm>
            <a:off x="1039091" y="3044524"/>
            <a:ext cx="4724400" cy="3066366"/>
          </a:xfrm>
          <a:prstGeom prst="roundRect">
            <a:avLst>
              <a:gd name="adj" fmla="val 5453"/>
            </a:avLst>
          </a:prstGeom>
          <a:ln w="50800" cap="sq" cmpd="dbl">
            <a:noFill/>
            <a:miter lim="800000"/>
          </a:ln>
          <a:effectLst/>
        </p:spPr>
      </p:pic>
      <p:sp>
        <p:nvSpPr>
          <p:cNvPr id="13" name="Content Placeholder 12">
            <a:extLst>
              <a:ext uri="{FF2B5EF4-FFF2-40B4-BE49-F238E27FC236}">
                <a16:creationId xmlns:a16="http://schemas.microsoft.com/office/drawing/2014/main" id="{7D8E7B40-A0A4-1F6B-A3EF-F6095D23FB75}"/>
              </a:ext>
            </a:extLst>
          </p:cNvPr>
          <p:cNvSpPr>
            <a:spLocks noGrp="1"/>
          </p:cNvSpPr>
          <p:nvPr>
            <p:ph idx="1"/>
          </p:nvPr>
        </p:nvSpPr>
        <p:spPr>
          <a:xfrm>
            <a:off x="6717278" y="2142067"/>
            <a:ext cx="4099947" cy="3649133"/>
          </a:xfrm>
        </p:spPr>
        <p:txBody>
          <a:bodyPr>
            <a:normAutofit fontScale="92500"/>
          </a:bodyPr>
          <a:lstStyle/>
          <a:p>
            <a:r>
              <a:rPr lang="en-US" dirty="0"/>
              <a:t>Podemos </a:t>
            </a:r>
            <a:r>
              <a:rPr lang="en-US" dirty="0" err="1"/>
              <a:t>ver</a:t>
            </a:r>
            <a:r>
              <a:rPr lang="en-US" dirty="0"/>
              <a:t> que </a:t>
            </a:r>
            <a:r>
              <a:rPr lang="en-US" dirty="0" err="1"/>
              <a:t>contamos</a:t>
            </a:r>
            <a:r>
              <a:rPr lang="en-US" dirty="0"/>
              <a:t> con un gran </a:t>
            </a:r>
            <a:r>
              <a:rPr lang="en-US" dirty="0" err="1"/>
              <a:t>publico</a:t>
            </a:r>
            <a:r>
              <a:rPr lang="en-US" dirty="0"/>
              <a:t> de personas </a:t>
            </a:r>
            <a:r>
              <a:rPr lang="en-US" dirty="0" err="1"/>
              <a:t>casadas</a:t>
            </a:r>
            <a:r>
              <a:rPr lang="en-US" dirty="0"/>
              <a:t> o </a:t>
            </a:r>
            <a:r>
              <a:rPr lang="en-US" dirty="0" err="1"/>
              <a:t>convivientes</a:t>
            </a:r>
            <a:r>
              <a:rPr lang="en-US" dirty="0"/>
              <a:t> </a:t>
            </a:r>
            <a:r>
              <a:rPr lang="en-US" dirty="0" err="1"/>
              <a:t>dejando</a:t>
            </a:r>
            <a:r>
              <a:rPr lang="en-US" dirty="0"/>
              <a:t> </a:t>
            </a:r>
            <a:r>
              <a:rPr lang="en-US" dirty="0" err="1"/>
              <a:t>en</a:t>
            </a:r>
            <a:r>
              <a:rPr lang="en-US" dirty="0"/>
              <a:t> la cola a </a:t>
            </a:r>
            <a:r>
              <a:rPr lang="en-US" dirty="0" err="1"/>
              <a:t>los</a:t>
            </a:r>
            <a:r>
              <a:rPr lang="en-US" dirty="0"/>
              <a:t> </a:t>
            </a:r>
            <a:r>
              <a:rPr lang="en-US" dirty="0" err="1"/>
              <a:t>solteros</a:t>
            </a:r>
            <a:r>
              <a:rPr lang="en-US" dirty="0"/>
              <a:t> con </a:t>
            </a:r>
            <a:r>
              <a:rPr lang="en-US" dirty="0" err="1"/>
              <a:t>el</a:t>
            </a:r>
            <a:r>
              <a:rPr lang="en-US" dirty="0"/>
              <a:t> resto de </a:t>
            </a:r>
            <a:r>
              <a:rPr lang="en-US" dirty="0" err="1"/>
              <a:t>clasificiaciones</a:t>
            </a:r>
            <a:r>
              <a:rPr lang="en-US" dirty="0"/>
              <a:t>. </a:t>
            </a:r>
          </a:p>
          <a:p>
            <a:r>
              <a:rPr lang="en-US" dirty="0" err="1"/>
              <a:t>Además</a:t>
            </a:r>
            <a:r>
              <a:rPr lang="en-US" dirty="0"/>
              <a:t> </a:t>
            </a:r>
            <a:r>
              <a:rPr lang="en-US" dirty="0" err="1"/>
              <a:t>en</a:t>
            </a:r>
            <a:r>
              <a:rPr lang="en-US" dirty="0"/>
              <a:t> </a:t>
            </a:r>
            <a:r>
              <a:rPr lang="en-US" dirty="0" err="1"/>
              <a:t>su</a:t>
            </a:r>
            <a:r>
              <a:rPr lang="en-US" dirty="0"/>
              <a:t> </a:t>
            </a:r>
            <a:r>
              <a:rPr lang="en-US" dirty="0" err="1"/>
              <a:t>mayoría</a:t>
            </a:r>
            <a:r>
              <a:rPr lang="en-US" dirty="0"/>
              <a:t> son personas que </a:t>
            </a:r>
            <a:r>
              <a:rPr lang="en-US" dirty="0" err="1"/>
              <a:t>han</a:t>
            </a:r>
            <a:r>
              <a:rPr lang="en-US" dirty="0"/>
              <a:t> </a:t>
            </a:r>
            <a:r>
              <a:rPr lang="en-US" dirty="0" err="1"/>
              <a:t>culminado</a:t>
            </a:r>
            <a:r>
              <a:rPr lang="en-US" dirty="0"/>
              <a:t> </a:t>
            </a:r>
            <a:r>
              <a:rPr lang="en-US" dirty="0" err="1"/>
              <a:t>algun</a:t>
            </a:r>
            <a:r>
              <a:rPr lang="en-US" dirty="0"/>
              <a:t> </a:t>
            </a:r>
            <a:r>
              <a:rPr lang="en-US" dirty="0" err="1"/>
              <a:t>tipo</a:t>
            </a:r>
            <a:r>
              <a:rPr lang="en-US" dirty="0"/>
              <a:t> de </a:t>
            </a:r>
            <a:r>
              <a:rPr lang="en-US" dirty="0" err="1"/>
              <a:t>estudio</a:t>
            </a:r>
            <a:r>
              <a:rPr lang="en-US" dirty="0"/>
              <a:t>, </a:t>
            </a:r>
            <a:r>
              <a:rPr lang="en-US" dirty="0" err="1"/>
              <a:t>cabe</a:t>
            </a:r>
            <a:r>
              <a:rPr lang="en-US" dirty="0"/>
              <a:t> </a:t>
            </a:r>
            <a:r>
              <a:rPr lang="en-US" dirty="0" err="1"/>
              <a:t>mencionar</a:t>
            </a:r>
            <a:r>
              <a:rPr lang="en-US" dirty="0"/>
              <a:t> </a:t>
            </a:r>
            <a:r>
              <a:rPr lang="en-US" dirty="0" err="1"/>
              <a:t>tambien</a:t>
            </a:r>
            <a:r>
              <a:rPr lang="en-US" dirty="0"/>
              <a:t> que </a:t>
            </a:r>
            <a:r>
              <a:rPr lang="en-US" dirty="0" err="1"/>
              <a:t>existe</a:t>
            </a:r>
            <a:r>
              <a:rPr lang="en-US" dirty="0"/>
              <a:t> un gran </a:t>
            </a:r>
            <a:r>
              <a:rPr lang="en-US" dirty="0" err="1"/>
              <a:t>número</a:t>
            </a:r>
            <a:r>
              <a:rPr lang="en-US" dirty="0"/>
              <a:t> de clients con </a:t>
            </a:r>
            <a:r>
              <a:rPr lang="en-US" dirty="0" err="1"/>
              <a:t>postgrados</a:t>
            </a:r>
            <a:r>
              <a:rPr lang="en-US" dirty="0"/>
              <a:t>. </a:t>
            </a:r>
          </a:p>
          <a:p>
            <a:r>
              <a:rPr lang="en-US" dirty="0" err="1"/>
              <a:t>Además</a:t>
            </a:r>
            <a:r>
              <a:rPr lang="en-US" dirty="0"/>
              <a:t> </a:t>
            </a:r>
            <a:r>
              <a:rPr lang="en-US" dirty="0" err="1"/>
              <a:t>según</a:t>
            </a:r>
            <a:r>
              <a:rPr lang="en-US" dirty="0"/>
              <a:t> Podemos </a:t>
            </a:r>
            <a:r>
              <a:rPr lang="en-US" dirty="0" err="1"/>
              <a:t>apreciar</a:t>
            </a:r>
            <a:r>
              <a:rPr lang="en-US" dirty="0"/>
              <a:t> hay </a:t>
            </a:r>
            <a:r>
              <a:rPr lang="en-US" dirty="0" err="1"/>
              <a:t>una</a:t>
            </a:r>
            <a:r>
              <a:rPr lang="en-US" dirty="0"/>
              <a:t> gran </a:t>
            </a:r>
            <a:r>
              <a:rPr lang="en-US" dirty="0" err="1"/>
              <a:t>preferencia</a:t>
            </a:r>
            <a:r>
              <a:rPr lang="en-US" dirty="0"/>
              <a:t> </a:t>
            </a:r>
            <a:r>
              <a:rPr lang="en-US" dirty="0" err="1"/>
              <a:t>por</a:t>
            </a:r>
            <a:r>
              <a:rPr lang="en-US" dirty="0"/>
              <a:t> </a:t>
            </a:r>
            <a:r>
              <a:rPr lang="en-US" dirty="0" err="1"/>
              <a:t>el</a:t>
            </a:r>
            <a:r>
              <a:rPr lang="en-US" dirty="0"/>
              <a:t> consume de vinos y carne que </a:t>
            </a:r>
            <a:r>
              <a:rPr lang="en-US" dirty="0" err="1"/>
              <a:t>casi</a:t>
            </a:r>
            <a:r>
              <a:rPr lang="en-US" dirty="0"/>
              <a:t> </a:t>
            </a:r>
            <a:r>
              <a:rPr lang="en-US" dirty="0" err="1"/>
              <a:t>llegan</a:t>
            </a:r>
            <a:r>
              <a:rPr lang="en-US" dirty="0"/>
              <a:t> a ser </a:t>
            </a:r>
            <a:r>
              <a:rPr lang="en-US" dirty="0" err="1"/>
              <a:t>el</a:t>
            </a:r>
            <a:r>
              <a:rPr lang="en-US" dirty="0"/>
              <a:t> 80 % de </a:t>
            </a:r>
            <a:r>
              <a:rPr lang="en-US" dirty="0" err="1"/>
              <a:t>todas</a:t>
            </a:r>
            <a:r>
              <a:rPr lang="en-US" dirty="0"/>
              <a:t> las </a:t>
            </a:r>
            <a:r>
              <a:rPr lang="en-US" dirty="0" err="1"/>
              <a:t>compras</a:t>
            </a:r>
            <a:r>
              <a:rPr lang="en-US" dirty="0"/>
              <a:t>. </a:t>
            </a:r>
          </a:p>
          <a:p>
            <a:endParaRPr lang="en-US" dirty="0"/>
          </a:p>
        </p:txBody>
      </p:sp>
    </p:spTree>
    <p:extLst>
      <p:ext uri="{BB962C8B-B14F-4D97-AF65-F5344CB8AC3E}">
        <p14:creationId xmlns:p14="http://schemas.microsoft.com/office/powerpoint/2010/main" val="192365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3D6C226D-D01F-69C0-2B85-7458074368CD}"/>
              </a:ext>
            </a:extLst>
          </p:cNvPr>
          <p:cNvSpPr>
            <a:spLocks noGrp="1"/>
          </p:cNvSpPr>
          <p:nvPr>
            <p:ph type="title"/>
          </p:nvPr>
        </p:nvSpPr>
        <p:spPr>
          <a:xfrm>
            <a:off x="643462" y="639097"/>
            <a:ext cx="3263519" cy="1037303"/>
          </a:xfrm>
        </p:spPr>
        <p:txBody>
          <a:bodyPr vert="horz" lIns="91440" tIns="45720" rIns="91440" bIns="45720" rtlCol="0" anchor="b">
            <a:normAutofit/>
          </a:bodyPr>
          <a:lstStyle/>
          <a:p>
            <a:r>
              <a:rPr lang="en-US" sz="2800" dirty="0" err="1"/>
              <a:t>Preprocesamiento</a:t>
            </a:r>
            <a:r>
              <a:rPr lang="en-US" sz="2800" dirty="0"/>
              <a:t> de </a:t>
            </a:r>
            <a:r>
              <a:rPr lang="en-US" sz="2800" dirty="0" err="1"/>
              <a:t>datos</a:t>
            </a:r>
            <a:r>
              <a:rPr lang="en-US" sz="2800" dirty="0"/>
              <a:t> </a:t>
            </a:r>
          </a:p>
        </p:txBody>
      </p:sp>
      <p:pic>
        <p:nvPicPr>
          <p:cNvPr id="5" name="Marcador de contenido 4" descr="Calendario&#10;&#10;Descripción generada automáticamente">
            <a:extLst>
              <a:ext uri="{FF2B5EF4-FFF2-40B4-BE49-F238E27FC236}">
                <a16:creationId xmlns:a16="http://schemas.microsoft.com/office/drawing/2014/main" id="{0A1AA10E-46D7-8A80-DAE0-A4FC2FC6529E}"/>
              </a:ext>
            </a:extLst>
          </p:cNvPr>
          <p:cNvPicPr>
            <a:picLocks noChangeAspect="1"/>
          </p:cNvPicPr>
          <p:nvPr/>
        </p:nvPicPr>
        <p:blipFill>
          <a:blip r:embed="rId5"/>
          <a:stretch>
            <a:fillRect/>
          </a:stretch>
        </p:blipFill>
        <p:spPr>
          <a:xfrm>
            <a:off x="4149734" y="-221673"/>
            <a:ext cx="7398799" cy="698567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9942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5ADCC0-AD06-200C-7185-AD3C4EE25542}"/>
              </a:ext>
            </a:extLst>
          </p:cNvPr>
          <p:cNvSpPr>
            <a:spLocks noGrp="1"/>
          </p:cNvSpPr>
          <p:nvPr>
            <p:ph type="title"/>
          </p:nvPr>
        </p:nvSpPr>
        <p:spPr>
          <a:xfrm>
            <a:off x="685801" y="609600"/>
            <a:ext cx="10131425" cy="1456267"/>
          </a:xfrm>
        </p:spPr>
        <p:txBody>
          <a:bodyPr>
            <a:normAutofit/>
          </a:bodyPr>
          <a:lstStyle/>
          <a:p>
            <a:pPr algn="ctr"/>
            <a:r>
              <a:rPr lang="es-ES" dirty="0" err="1"/>
              <a:t>Feature</a:t>
            </a:r>
            <a:r>
              <a:rPr lang="es-ES" dirty="0"/>
              <a:t> </a:t>
            </a:r>
            <a:r>
              <a:rPr lang="es-ES" dirty="0" err="1"/>
              <a:t>Engineering</a:t>
            </a:r>
            <a:endParaRPr lang="es-ES" dirty="0"/>
          </a:p>
        </p:txBody>
      </p:sp>
      <p:graphicFrame>
        <p:nvGraphicFramePr>
          <p:cNvPr id="4" name="Tabla 4">
            <a:extLst>
              <a:ext uri="{FF2B5EF4-FFF2-40B4-BE49-F238E27FC236}">
                <a16:creationId xmlns:a16="http://schemas.microsoft.com/office/drawing/2014/main" id="{2A0A8181-1626-53BA-154A-051159B47472}"/>
              </a:ext>
            </a:extLst>
          </p:cNvPr>
          <p:cNvGraphicFramePr>
            <a:graphicFrameLocks noGrp="1"/>
          </p:cNvGraphicFramePr>
          <p:nvPr>
            <p:ph idx="1"/>
            <p:extLst>
              <p:ext uri="{D42A27DB-BD31-4B8C-83A1-F6EECF244321}">
                <p14:modId xmlns:p14="http://schemas.microsoft.com/office/powerpoint/2010/main" val="1993170232"/>
              </p:ext>
            </p:extLst>
          </p:nvPr>
        </p:nvGraphicFramePr>
        <p:xfrm>
          <a:off x="2085720" y="2831211"/>
          <a:ext cx="7331585" cy="2535176"/>
        </p:xfrm>
        <a:graphic>
          <a:graphicData uri="http://schemas.openxmlformats.org/drawingml/2006/table">
            <a:tbl>
              <a:tblPr firstRow="1" bandRow="1">
                <a:tableStyleId>{8799B23B-EC83-4686-B30A-512413B5E67A}</a:tableStyleId>
              </a:tblPr>
              <a:tblGrid>
                <a:gridCol w="3025236">
                  <a:extLst>
                    <a:ext uri="{9D8B030D-6E8A-4147-A177-3AD203B41FA5}">
                      <a16:colId xmlns:a16="http://schemas.microsoft.com/office/drawing/2014/main" val="2657973995"/>
                    </a:ext>
                  </a:extLst>
                </a:gridCol>
                <a:gridCol w="4306349">
                  <a:extLst>
                    <a:ext uri="{9D8B030D-6E8A-4147-A177-3AD203B41FA5}">
                      <a16:colId xmlns:a16="http://schemas.microsoft.com/office/drawing/2014/main" val="462934880"/>
                    </a:ext>
                  </a:extLst>
                </a:gridCol>
              </a:tblGrid>
              <a:tr h="633794">
                <a:tc>
                  <a:txBody>
                    <a:bodyPr/>
                    <a:lstStyle/>
                    <a:p>
                      <a:r>
                        <a:rPr lang="es-ES" sz="3300" b="0">
                          <a:solidFill>
                            <a:schemeClr val="tx1"/>
                          </a:solidFill>
                        </a:rPr>
                        <a:t>Join_year</a:t>
                      </a:r>
                    </a:p>
                  </a:txBody>
                  <a:tcPr marL="90853" marR="90853" marT="47149" marB="47149"/>
                </a:tc>
                <a:tc>
                  <a:txBody>
                    <a:bodyPr/>
                    <a:lstStyle/>
                    <a:p>
                      <a:r>
                        <a:rPr lang="es-ES" sz="3300" b="0">
                          <a:solidFill>
                            <a:schemeClr val="tx1"/>
                          </a:solidFill>
                        </a:rPr>
                        <a:t>Join_month</a:t>
                      </a:r>
                    </a:p>
                  </a:txBody>
                  <a:tcPr marL="90853" marR="90853" marT="47149" marB="47149"/>
                </a:tc>
                <a:extLst>
                  <a:ext uri="{0D108BD9-81ED-4DB2-BD59-A6C34878D82A}">
                    <a16:rowId xmlns:a16="http://schemas.microsoft.com/office/drawing/2014/main" val="1496836707"/>
                  </a:ext>
                </a:extLst>
              </a:tr>
              <a:tr h="633794">
                <a:tc>
                  <a:txBody>
                    <a:bodyPr/>
                    <a:lstStyle/>
                    <a:p>
                      <a:r>
                        <a:rPr lang="es-ES" sz="3300" b="0">
                          <a:solidFill>
                            <a:schemeClr val="tx1"/>
                          </a:solidFill>
                        </a:rPr>
                        <a:t>Join_weekday</a:t>
                      </a:r>
                    </a:p>
                  </a:txBody>
                  <a:tcPr marL="90853" marR="90853" marT="47149" marB="47149"/>
                </a:tc>
                <a:tc>
                  <a:txBody>
                    <a:bodyPr/>
                    <a:lstStyle/>
                    <a:p>
                      <a:r>
                        <a:rPr lang="es-ES" sz="3300" b="0">
                          <a:solidFill>
                            <a:schemeClr val="tx1"/>
                          </a:solidFill>
                        </a:rPr>
                        <a:t>Minorhome</a:t>
                      </a:r>
                    </a:p>
                  </a:txBody>
                  <a:tcPr marL="90853" marR="90853" marT="47149" marB="47149"/>
                </a:tc>
                <a:extLst>
                  <a:ext uri="{0D108BD9-81ED-4DB2-BD59-A6C34878D82A}">
                    <a16:rowId xmlns:a16="http://schemas.microsoft.com/office/drawing/2014/main" val="2407468511"/>
                  </a:ext>
                </a:extLst>
              </a:tr>
              <a:tr h="633794">
                <a:tc>
                  <a:txBody>
                    <a:bodyPr/>
                    <a:lstStyle/>
                    <a:p>
                      <a:r>
                        <a:rPr lang="es-ES" sz="3300" b="0">
                          <a:solidFill>
                            <a:schemeClr val="tx1"/>
                          </a:solidFill>
                        </a:rPr>
                        <a:t>Total_Mnt</a:t>
                      </a:r>
                    </a:p>
                  </a:txBody>
                  <a:tcPr marL="90853" marR="90853" marT="47149" marB="47149"/>
                </a:tc>
                <a:tc>
                  <a:txBody>
                    <a:bodyPr/>
                    <a:lstStyle/>
                    <a:p>
                      <a:r>
                        <a:rPr lang="es-ES" sz="3300" b="0">
                          <a:solidFill>
                            <a:schemeClr val="tx1"/>
                          </a:solidFill>
                        </a:rPr>
                        <a:t>Total_num_purchase</a:t>
                      </a:r>
                    </a:p>
                  </a:txBody>
                  <a:tcPr marL="90853" marR="90853" marT="47149" marB="47149"/>
                </a:tc>
                <a:extLst>
                  <a:ext uri="{0D108BD9-81ED-4DB2-BD59-A6C34878D82A}">
                    <a16:rowId xmlns:a16="http://schemas.microsoft.com/office/drawing/2014/main" val="1191077657"/>
                  </a:ext>
                </a:extLst>
              </a:tr>
              <a:tr h="633794">
                <a:tc>
                  <a:txBody>
                    <a:bodyPr/>
                    <a:lstStyle/>
                    <a:p>
                      <a:r>
                        <a:rPr lang="es-ES" sz="3300" b="0">
                          <a:solidFill>
                            <a:schemeClr val="tx1"/>
                          </a:solidFill>
                        </a:rPr>
                        <a:t>Total_accept</a:t>
                      </a:r>
                    </a:p>
                  </a:txBody>
                  <a:tcPr marL="90853" marR="90853" marT="47149" marB="47149"/>
                </a:tc>
                <a:tc>
                  <a:txBody>
                    <a:bodyPr/>
                    <a:lstStyle/>
                    <a:p>
                      <a:r>
                        <a:rPr lang="es-ES" sz="3300" b="0">
                          <a:solidFill>
                            <a:schemeClr val="tx1"/>
                          </a:solidFill>
                        </a:rPr>
                        <a:t>AOV</a:t>
                      </a:r>
                    </a:p>
                  </a:txBody>
                  <a:tcPr marL="90853" marR="90853" marT="47149" marB="47149"/>
                </a:tc>
                <a:extLst>
                  <a:ext uri="{0D108BD9-81ED-4DB2-BD59-A6C34878D82A}">
                    <a16:rowId xmlns:a16="http://schemas.microsoft.com/office/drawing/2014/main" val="1644165573"/>
                  </a:ext>
                </a:extLst>
              </a:tr>
            </a:tbl>
          </a:graphicData>
        </a:graphic>
      </p:graphicFrame>
    </p:spTree>
    <p:extLst>
      <p:ext uri="{BB962C8B-B14F-4D97-AF65-F5344CB8AC3E}">
        <p14:creationId xmlns:p14="http://schemas.microsoft.com/office/powerpoint/2010/main" val="3262555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{7A3F593A-B695-2F49-A2B6-ED841E967767}tf10001058</Template>
  <TotalTime>1112</TotalTime>
  <Words>1004</Words>
  <Application>Microsoft Macintosh PowerPoint</Application>
  <PresentationFormat>Panorámica</PresentationFormat>
  <Paragraphs>104</Paragraphs>
  <Slides>11</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Celestial</vt:lpstr>
      <vt:lpstr>Marketing Analytics</vt:lpstr>
      <vt:lpstr>Índice</vt:lpstr>
      <vt:lpstr>Contexto</vt:lpstr>
      <vt:lpstr>Objetivos</vt:lpstr>
      <vt:lpstr>Columnas</vt:lpstr>
      <vt:lpstr>Hipótesis iniciales</vt:lpstr>
      <vt:lpstr>Análisis general de algunas columnas. </vt:lpstr>
      <vt:lpstr>Preprocesamiento de datos </vt:lpstr>
      <vt:lpstr>Feature Engineering</vt:lpstr>
      <vt:lpstr>Feature Engineering</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dc:title>
  <dc:creator>luis.valverde@usal.es</dc:creator>
  <cp:lastModifiedBy>luis.valverde@usal.es</cp:lastModifiedBy>
  <cp:revision>5</cp:revision>
  <dcterms:created xsi:type="dcterms:W3CDTF">2022-09-14T11:37:19Z</dcterms:created>
  <dcterms:modified xsi:type="dcterms:W3CDTF">2022-09-15T06:09:41Z</dcterms:modified>
</cp:coreProperties>
</file>