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862" r:id="rId1"/>
  </p:sldMasterIdLst>
  <p:notesMasterIdLst>
    <p:notesMasterId r:id="rId19"/>
  </p:notesMasterIdLst>
  <p:sldIdLst>
    <p:sldId id="256" r:id="rId2"/>
    <p:sldId id="259" r:id="rId3"/>
    <p:sldId id="257" r:id="rId4"/>
    <p:sldId id="258" r:id="rId5"/>
    <p:sldId id="263" r:id="rId6"/>
    <p:sldId id="265" r:id="rId7"/>
    <p:sldId id="267" r:id="rId8"/>
    <p:sldId id="268" r:id="rId9"/>
    <p:sldId id="264" r:id="rId10"/>
    <p:sldId id="269" r:id="rId11"/>
    <p:sldId id="270" r:id="rId12"/>
    <p:sldId id="271" r:id="rId13"/>
    <p:sldId id="272" r:id="rId14"/>
    <p:sldId id="273" r:id="rId15"/>
    <p:sldId id="274" r:id="rId16"/>
    <p:sldId id="275"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7F69E3F6-10A2-2A42-5D76-028FAE96D3AD}" name="luis.valverde@usal.es" initials="l" userId="S::luis.valverde@usal.es::32ad621e-411d-49cb-9170-2623393ef6d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8"/>
    <p:restoredTop sz="59186"/>
  </p:normalViewPr>
  <p:slideViewPr>
    <p:cSldViewPr snapToGrid="0">
      <p:cViewPr>
        <p:scale>
          <a:sx n="78" d="100"/>
          <a:sy n="78" d="100"/>
        </p:scale>
        <p:origin x="2472"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4A2D1-3789-499F-8035-8F65D030F507}" type="doc">
      <dgm:prSet loTypeId="urn:microsoft.com/office/officeart/2005/8/layout/default" loCatId="list" qsTypeId="urn:microsoft.com/office/officeart/2005/8/quickstyle/simple2" qsCatId="simple" csTypeId="urn:microsoft.com/office/officeart/2005/8/colors/accent2_2" csCatId="accent2"/>
      <dgm:spPr/>
      <dgm:t>
        <a:bodyPr/>
        <a:lstStyle/>
        <a:p>
          <a:endParaRPr lang="en-US"/>
        </a:p>
      </dgm:t>
    </dgm:pt>
    <dgm:pt modelId="{2FFF7666-ADFB-4877-A207-03D972D8958D}">
      <dgm:prSet/>
      <dgm:spPr/>
      <dgm:t>
        <a:bodyPr/>
        <a:lstStyle/>
        <a:p>
          <a:r>
            <a:rPr lang="es-ES"/>
            <a:t>Contexto</a:t>
          </a:r>
          <a:endParaRPr lang="en-US"/>
        </a:p>
      </dgm:t>
    </dgm:pt>
    <dgm:pt modelId="{6527DCD1-BD32-40DB-9044-8E892B0E1DE8}" type="parTrans" cxnId="{A92744A4-452B-40F5-BA62-1F237E13690E}">
      <dgm:prSet/>
      <dgm:spPr/>
      <dgm:t>
        <a:bodyPr/>
        <a:lstStyle/>
        <a:p>
          <a:endParaRPr lang="en-US"/>
        </a:p>
      </dgm:t>
    </dgm:pt>
    <dgm:pt modelId="{41F7F61F-7D70-4739-AC11-E9715FE637A2}" type="sibTrans" cxnId="{A92744A4-452B-40F5-BA62-1F237E13690E}">
      <dgm:prSet/>
      <dgm:spPr/>
      <dgm:t>
        <a:bodyPr/>
        <a:lstStyle/>
        <a:p>
          <a:endParaRPr lang="en-US"/>
        </a:p>
      </dgm:t>
    </dgm:pt>
    <dgm:pt modelId="{E2232369-AB17-415C-A477-C49AEAC6873B}">
      <dgm:prSet/>
      <dgm:spPr/>
      <dgm:t>
        <a:bodyPr/>
        <a:lstStyle/>
        <a:p>
          <a:r>
            <a:rPr lang="es-ES"/>
            <a:t>Objetivos</a:t>
          </a:r>
          <a:endParaRPr lang="en-US"/>
        </a:p>
      </dgm:t>
    </dgm:pt>
    <dgm:pt modelId="{D6F88D39-F51A-4594-AC13-81425A440F73}" type="parTrans" cxnId="{CECC84B4-C213-45FD-B994-0C0C1BBD33A6}">
      <dgm:prSet/>
      <dgm:spPr/>
      <dgm:t>
        <a:bodyPr/>
        <a:lstStyle/>
        <a:p>
          <a:endParaRPr lang="en-US"/>
        </a:p>
      </dgm:t>
    </dgm:pt>
    <dgm:pt modelId="{B3178152-BE12-4AB1-B2BA-32F0FE090B7F}" type="sibTrans" cxnId="{CECC84B4-C213-45FD-B994-0C0C1BBD33A6}">
      <dgm:prSet/>
      <dgm:spPr/>
      <dgm:t>
        <a:bodyPr/>
        <a:lstStyle/>
        <a:p>
          <a:endParaRPr lang="en-US"/>
        </a:p>
      </dgm:t>
    </dgm:pt>
    <dgm:pt modelId="{8EACE7A9-8151-4713-B4B6-E3F05969FE11}">
      <dgm:prSet/>
      <dgm:spPr/>
      <dgm:t>
        <a:bodyPr/>
        <a:lstStyle/>
        <a:p>
          <a:r>
            <a:rPr lang="es-ES"/>
            <a:t>Análisis exploratorio</a:t>
          </a:r>
          <a:endParaRPr lang="en-US"/>
        </a:p>
      </dgm:t>
    </dgm:pt>
    <dgm:pt modelId="{6D51D7B7-9BF6-4565-B3BC-5CD2D978F1CA}" type="parTrans" cxnId="{E2D6FA7B-C920-4432-AB79-E0732B6863B0}">
      <dgm:prSet/>
      <dgm:spPr/>
      <dgm:t>
        <a:bodyPr/>
        <a:lstStyle/>
        <a:p>
          <a:endParaRPr lang="en-US"/>
        </a:p>
      </dgm:t>
    </dgm:pt>
    <dgm:pt modelId="{A6D77B13-8978-4A31-85DA-A80875EC41E4}" type="sibTrans" cxnId="{E2D6FA7B-C920-4432-AB79-E0732B6863B0}">
      <dgm:prSet/>
      <dgm:spPr/>
      <dgm:t>
        <a:bodyPr/>
        <a:lstStyle/>
        <a:p>
          <a:endParaRPr lang="en-US"/>
        </a:p>
      </dgm:t>
    </dgm:pt>
    <dgm:pt modelId="{0EF22433-A575-4C07-8570-2B4353BB80FE}">
      <dgm:prSet/>
      <dgm:spPr/>
      <dgm:t>
        <a:bodyPr/>
        <a:lstStyle/>
        <a:p>
          <a:r>
            <a:rPr lang="es-ES"/>
            <a:t>Análisis estadístico</a:t>
          </a:r>
          <a:endParaRPr lang="en-US"/>
        </a:p>
      </dgm:t>
    </dgm:pt>
    <dgm:pt modelId="{DE09C0F1-52AF-4571-AF15-37692869E193}" type="parTrans" cxnId="{9692CEC6-3C1B-4D71-9187-3CAE85E09418}">
      <dgm:prSet/>
      <dgm:spPr/>
      <dgm:t>
        <a:bodyPr/>
        <a:lstStyle/>
        <a:p>
          <a:endParaRPr lang="en-US"/>
        </a:p>
      </dgm:t>
    </dgm:pt>
    <dgm:pt modelId="{EA064C45-0A3F-4BBF-8789-BFD21F699001}" type="sibTrans" cxnId="{9692CEC6-3C1B-4D71-9187-3CAE85E09418}">
      <dgm:prSet/>
      <dgm:spPr/>
      <dgm:t>
        <a:bodyPr/>
        <a:lstStyle/>
        <a:p>
          <a:endParaRPr lang="en-US"/>
        </a:p>
      </dgm:t>
    </dgm:pt>
    <dgm:pt modelId="{0090153E-8DAD-48B1-9D1E-A8B88D052DDD}">
      <dgm:prSet/>
      <dgm:spPr/>
      <dgm:t>
        <a:bodyPr/>
        <a:lstStyle/>
        <a:p>
          <a:r>
            <a:rPr lang="es-ES"/>
            <a:t>Preprocesamiento de datos</a:t>
          </a:r>
          <a:endParaRPr lang="en-US"/>
        </a:p>
      </dgm:t>
    </dgm:pt>
    <dgm:pt modelId="{9F47B071-6058-4F24-8621-2C81009E27B3}" type="parTrans" cxnId="{5DAD150F-DA54-4C0D-A7D6-1E8AEF6D8C4B}">
      <dgm:prSet/>
      <dgm:spPr/>
      <dgm:t>
        <a:bodyPr/>
        <a:lstStyle/>
        <a:p>
          <a:endParaRPr lang="en-US"/>
        </a:p>
      </dgm:t>
    </dgm:pt>
    <dgm:pt modelId="{CAB1DC77-FAB0-43C9-9035-7E8E5ED1505E}" type="sibTrans" cxnId="{5DAD150F-DA54-4C0D-A7D6-1E8AEF6D8C4B}">
      <dgm:prSet/>
      <dgm:spPr/>
      <dgm:t>
        <a:bodyPr/>
        <a:lstStyle/>
        <a:p>
          <a:endParaRPr lang="en-US"/>
        </a:p>
      </dgm:t>
    </dgm:pt>
    <dgm:pt modelId="{96EA4FD7-BB7F-437E-B3E4-9EF41342E9F3}">
      <dgm:prSet/>
      <dgm:spPr/>
      <dgm:t>
        <a:bodyPr/>
        <a:lstStyle/>
        <a:p>
          <a:r>
            <a:rPr lang="es-ES"/>
            <a:t>Segmentación de mercado con Clustering</a:t>
          </a:r>
          <a:endParaRPr lang="en-US"/>
        </a:p>
      </dgm:t>
    </dgm:pt>
    <dgm:pt modelId="{F0BCDAC1-A77E-4B83-8346-17A51CAAB728}" type="parTrans" cxnId="{E03E7C57-4903-4EF0-9C8E-482B612C5DB0}">
      <dgm:prSet/>
      <dgm:spPr/>
      <dgm:t>
        <a:bodyPr/>
        <a:lstStyle/>
        <a:p>
          <a:endParaRPr lang="en-US"/>
        </a:p>
      </dgm:t>
    </dgm:pt>
    <dgm:pt modelId="{09DE4B17-611D-4BD1-BE64-59BE0826AE6E}" type="sibTrans" cxnId="{E03E7C57-4903-4EF0-9C8E-482B612C5DB0}">
      <dgm:prSet/>
      <dgm:spPr/>
      <dgm:t>
        <a:bodyPr/>
        <a:lstStyle/>
        <a:p>
          <a:endParaRPr lang="en-US"/>
        </a:p>
      </dgm:t>
    </dgm:pt>
    <dgm:pt modelId="{0357F587-D2F3-4542-A999-1F61AE2AC8A6}">
      <dgm:prSet/>
      <dgm:spPr/>
      <dgm:t>
        <a:bodyPr/>
        <a:lstStyle/>
        <a:p>
          <a:r>
            <a:rPr lang="es-ES"/>
            <a:t>Selección de producto </a:t>
          </a:r>
          <a:endParaRPr lang="en-US"/>
        </a:p>
      </dgm:t>
    </dgm:pt>
    <dgm:pt modelId="{04A0E156-2808-4F46-8CE4-5ED268D2E34F}" type="parTrans" cxnId="{A3AB50FE-2BB6-4901-A1B2-26ED1FAE586E}">
      <dgm:prSet/>
      <dgm:spPr/>
      <dgm:t>
        <a:bodyPr/>
        <a:lstStyle/>
        <a:p>
          <a:endParaRPr lang="en-US"/>
        </a:p>
      </dgm:t>
    </dgm:pt>
    <dgm:pt modelId="{5EB70D46-5077-4E09-B260-27639098921E}" type="sibTrans" cxnId="{A3AB50FE-2BB6-4901-A1B2-26ED1FAE586E}">
      <dgm:prSet/>
      <dgm:spPr/>
      <dgm:t>
        <a:bodyPr/>
        <a:lstStyle/>
        <a:p>
          <a:endParaRPr lang="en-US"/>
        </a:p>
      </dgm:t>
    </dgm:pt>
    <dgm:pt modelId="{C06AF460-6DEB-423F-935F-DC0E896C6095}">
      <dgm:prSet/>
      <dgm:spPr/>
      <dgm:t>
        <a:bodyPr/>
        <a:lstStyle/>
        <a:p>
          <a:r>
            <a:rPr lang="es-ES"/>
            <a:t>Conclusiones</a:t>
          </a:r>
          <a:endParaRPr lang="en-US"/>
        </a:p>
      </dgm:t>
    </dgm:pt>
    <dgm:pt modelId="{65F13461-5732-4920-AF32-6C5FBF2ADE4F}" type="parTrans" cxnId="{5A2022AA-309E-41E4-8C4C-2CDB84258556}">
      <dgm:prSet/>
      <dgm:spPr/>
      <dgm:t>
        <a:bodyPr/>
        <a:lstStyle/>
        <a:p>
          <a:endParaRPr lang="en-US"/>
        </a:p>
      </dgm:t>
    </dgm:pt>
    <dgm:pt modelId="{98B63CC6-0E12-4A1F-92C1-96EDC338F1B9}" type="sibTrans" cxnId="{5A2022AA-309E-41E4-8C4C-2CDB84258556}">
      <dgm:prSet/>
      <dgm:spPr/>
      <dgm:t>
        <a:bodyPr/>
        <a:lstStyle/>
        <a:p>
          <a:endParaRPr lang="en-US"/>
        </a:p>
      </dgm:t>
    </dgm:pt>
    <dgm:pt modelId="{4CC938BF-E3DD-AA48-AA6B-1AA3677721B3}" type="pres">
      <dgm:prSet presAssocID="{A684A2D1-3789-499F-8035-8F65D030F507}" presName="diagram" presStyleCnt="0">
        <dgm:presLayoutVars>
          <dgm:dir/>
          <dgm:resizeHandles val="exact"/>
        </dgm:presLayoutVars>
      </dgm:prSet>
      <dgm:spPr/>
    </dgm:pt>
    <dgm:pt modelId="{7160DDB9-44C7-0446-A6EE-9E9C666B67D0}" type="pres">
      <dgm:prSet presAssocID="{2FFF7666-ADFB-4877-A207-03D972D8958D}" presName="node" presStyleLbl="node1" presStyleIdx="0" presStyleCnt="8">
        <dgm:presLayoutVars>
          <dgm:bulletEnabled val="1"/>
        </dgm:presLayoutVars>
      </dgm:prSet>
      <dgm:spPr/>
    </dgm:pt>
    <dgm:pt modelId="{16E79679-4C8F-2348-AD5C-BDD13674292F}" type="pres">
      <dgm:prSet presAssocID="{41F7F61F-7D70-4739-AC11-E9715FE637A2}" presName="sibTrans" presStyleCnt="0"/>
      <dgm:spPr/>
    </dgm:pt>
    <dgm:pt modelId="{8AA9474A-0DE1-6A48-B8F4-5583E450928D}" type="pres">
      <dgm:prSet presAssocID="{E2232369-AB17-415C-A477-C49AEAC6873B}" presName="node" presStyleLbl="node1" presStyleIdx="1" presStyleCnt="8">
        <dgm:presLayoutVars>
          <dgm:bulletEnabled val="1"/>
        </dgm:presLayoutVars>
      </dgm:prSet>
      <dgm:spPr/>
    </dgm:pt>
    <dgm:pt modelId="{0C3EF848-6E56-1B4D-85B1-865CA7B56387}" type="pres">
      <dgm:prSet presAssocID="{B3178152-BE12-4AB1-B2BA-32F0FE090B7F}" presName="sibTrans" presStyleCnt="0"/>
      <dgm:spPr/>
    </dgm:pt>
    <dgm:pt modelId="{4DE13262-48EB-3E4B-BDBD-29850629F858}" type="pres">
      <dgm:prSet presAssocID="{8EACE7A9-8151-4713-B4B6-E3F05969FE11}" presName="node" presStyleLbl="node1" presStyleIdx="2" presStyleCnt="8">
        <dgm:presLayoutVars>
          <dgm:bulletEnabled val="1"/>
        </dgm:presLayoutVars>
      </dgm:prSet>
      <dgm:spPr/>
    </dgm:pt>
    <dgm:pt modelId="{5381D89A-932F-3D49-BE37-033BAA419649}" type="pres">
      <dgm:prSet presAssocID="{A6D77B13-8978-4A31-85DA-A80875EC41E4}" presName="sibTrans" presStyleCnt="0"/>
      <dgm:spPr/>
    </dgm:pt>
    <dgm:pt modelId="{0C4A9E40-7D68-9144-A4A3-2DE70B9027D6}" type="pres">
      <dgm:prSet presAssocID="{0EF22433-A575-4C07-8570-2B4353BB80FE}" presName="node" presStyleLbl="node1" presStyleIdx="3" presStyleCnt="8">
        <dgm:presLayoutVars>
          <dgm:bulletEnabled val="1"/>
        </dgm:presLayoutVars>
      </dgm:prSet>
      <dgm:spPr/>
    </dgm:pt>
    <dgm:pt modelId="{7CE25C37-A0C9-194D-9440-9599C83D388D}" type="pres">
      <dgm:prSet presAssocID="{EA064C45-0A3F-4BBF-8789-BFD21F699001}" presName="sibTrans" presStyleCnt="0"/>
      <dgm:spPr/>
    </dgm:pt>
    <dgm:pt modelId="{65B4E68C-B3F6-6E4A-8F91-6E0AC26FF96A}" type="pres">
      <dgm:prSet presAssocID="{0090153E-8DAD-48B1-9D1E-A8B88D052DDD}" presName="node" presStyleLbl="node1" presStyleIdx="4" presStyleCnt="8">
        <dgm:presLayoutVars>
          <dgm:bulletEnabled val="1"/>
        </dgm:presLayoutVars>
      </dgm:prSet>
      <dgm:spPr/>
    </dgm:pt>
    <dgm:pt modelId="{09D77397-C312-A746-A7C8-47F2DEA2A45F}" type="pres">
      <dgm:prSet presAssocID="{CAB1DC77-FAB0-43C9-9035-7E8E5ED1505E}" presName="sibTrans" presStyleCnt="0"/>
      <dgm:spPr/>
    </dgm:pt>
    <dgm:pt modelId="{4AF5B071-66B9-4E4C-ACBD-FC301A42629D}" type="pres">
      <dgm:prSet presAssocID="{96EA4FD7-BB7F-437E-B3E4-9EF41342E9F3}" presName="node" presStyleLbl="node1" presStyleIdx="5" presStyleCnt="8">
        <dgm:presLayoutVars>
          <dgm:bulletEnabled val="1"/>
        </dgm:presLayoutVars>
      </dgm:prSet>
      <dgm:spPr/>
    </dgm:pt>
    <dgm:pt modelId="{7520E1D1-1D82-5A46-A6AD-D21DFB2AF790}" type="pres">
      <dgm:prSet presAssocID="{09DE4B17-611D-4BD1-BE64-59BE0826AE6E}" presName="sibTrans" presStyleCnt="0"/>
      <dgm:spPr/>
    </dgm:pt>
    <dgm:pt modelId="{75664C70-8A69-924F-9518-D503582CC9FD}" type="pres">
      <dgm:prSet presAssocID="{0357F587-D2F3-4542-A999-1F61AE2AC8A6}" presName="node" presStyleLbl="node1" presStyleIdx="6" presStyleCnt="8">
        <dgm:presLayoutVars>
          <dgm:bulletEnabled val="1"/>
        </dgm:presLayoutVars>
      </dgm:prSet>
      <dgm:spPr/>
    </dgm:pt>
    <dgm:pt modelId="{80509312-BD04-A242-A7C1-46FBD72D2942}" type="pres">
      <dgm:prSet presAssocID="{5EB70D46-5077-4E09-B260-27639098921E}" presName="sibTrans" presStyleCnt="0"/>
      <dgm:spPr/>
    </dgm:pt>
    <dgm:pt modelId="{8A8D20D8-FDF7-4341-8BC1-46417F80E8DD}" type="pres">
      <dgm:prSet presAssocID="{C06AF460-6DEB-423F-935F-DC0E896C6095}" presName="node" presStyleLbl="node1" presStyleIdx="7" presStyleCnt="8">
        <dgm:presLayoutVars>
          <dgm:bulletEnabled val="1"/>
        </dgm:presLayoutVars>
      </dgm:prSet>
      <dgm:spPr/>
    </dgm:pt>
  </dgm:ptLst>
  <dgm:cxnLst>
    <dgm:cxn modelId="{5CC5880B-D7F0-8F47-92A4-20D46ED3A890}" type="presOf" srcId="{96EA4FD7-BB7F-437E-B3E4-9EF41342E9F3}" destId="{4AF5B071-66B9-4E4C-ACBD-FC301A42629D}" srcOrd="0" destOrd="0" presId="urn:microsoft.com/office/officeart/2005/8/layout/default"/>
    <dgm:cxn modelId="{5DAD150F-DA54-4C0D-A7D6-1E8AEF6D8C4B}" srcId="{A684A2D1-3789-499F-8035-8F65D030F507}" destId="{0090153E-8DAD-48B1-9D1E-A8B88D052DDD}" srcOrd="4" destOrd="0" parTransId="{9F47B071-6058-4F24-8621-2C81009E27B3}" sibTransId="{CAB1DC77-FAB0-43C9-9035-7E8E5ED1505E}"/>
    <dgm:cxn modelId="{8063B11C-074F-AC42-8CCF-0F1874823C34}" type="presOf" srcId="{0090153E-8DAD-48B1-9D1E-A8B88D052DDD}" destId="{65B4E68C-B3F6-6E4A-8F91-6E0AC26FF96A}" srcOrd="0" destOrd="0" presId="urn:microsoft.com/office/officeart/2005/8/layout/default"/>
    <dgm:cxn modelId="{61A75230-37F8-614E-830A-70119FCE2A17}" type="presOf" srcId="{8EACE7A9-8151-4713-B4B6-E3F05969FE11}" destId="{4DE13262-48EB-3E4B-BDBD-29850629F858}" srcOrd="0" destOrd="0" presId="urn:microsoft.com/office/officeart/2005/8/layout/default"/>
    <dgm:cxn modelId="{42A0CB53-5E19-9845-BE33-8B9FC8A82C6F}" type="presOf" srcId="{0EF22433-A575-4C07-8570-2B4353BB80FE}" destId="{0C4A9E40-7D68-9144-A4A3-2DE70B9027D6}" srcOrd="0" destOrd="0" presId="urn:microsoft.com/office/officeart/2005/8/layout/default"/>
    <dgm:cxn modelId="{E03E7C57-4903-4EF0-9C8E-482B612C5DB0}" srcId="{A684A2D1-3789-499F-8035-8F65D030F507}" destId="{96EA4FD7-BB7F-437E-B3E4-9EF41342E9F3}" srcOrd="5" destOrd="0" parTransId="{F0BCDAC1-A77E-4B83-8346-17A51CAAB728}" sibTransId="{09DE4B17-611D-4BD1-BE64-59BE0826AE6E}"/>
    <dgm:cxn modelId="{E2D6FA7B-C920-4432-AB79-E0732B6863B0}" srcId="{A684A2D1-3789-499F-8035-8F65D030F507}" destId="{8EACE7A9-8151-4713-B4B6-E3F05969FE11}" srcOrd="2" destOrd="0" parTransId="{6D51D7B7-9BF6-4565-B3BC-5CD2D978F1CA}" sibTransId="{A6D77B13-8978-4A31-85DA-A80875EC41E4}"/>
    <dgm:cxn modelId="{F80BB09A-6B0D-934E-9D66-CC8D477FF12F}" type="presOf" srcId="{C06AF460-6DEB-423F-935F-DC0E896C6095}" destId="{8A8D20D8-FDF7-4341-8BC1-46417F80E8DD}" srcOrd="0" destOrd="0" presId="urn:microsoft.com/office/officeart/2005/8/layout/default"/>
    <dgm:cxn modelId="{FA172D9D-6866-0B4D-B743-04055D061D6D}" type="presOf" srcId="{A684A2D1-3789-499F-8035-8F65D030F507}" destId="{4CC938BF-E3DD-AA48-AA6B-1AA3677721B3}" srcOrd="0" destOrd="0" presId="urn:microsoft.com/office/officeart/2005/8/layout/default"/>
    <dgm:cxn modelId="{A92744A4-452B-40F5-BA62-1F237E13690E}" srcId="{A684A2D1-3789-499F-8035-8F65D030F507}" destId="{2FFF7666-ADFB-4877-A207-03D972D8958D}" srcOrd="0" destOrd="0" parTransId="{6527DCD1-BD32-40DB-9044-8E892B0E1DE8}" sibTransId="{41F7F61F-7D70-4739-AC11-E9715FE637A2}"/>
    <dgm:cxn modelId="{5A2022AA-309E-41E4-8C4C-2CDB84258556}" srcId="{A684A2D1-3789-499F-8035-8F65D030F507}" destId="{C06AF460-6DEB-423F-935F-DC0E896C6095}" srcOrd="7" destOrd="0" parTransId="{65F13461-5732-4920-AF32-6C5FBF2ADE4F}" sibTransId="{98B63CC6-0E12-4A1F-92C1-96EDC338F1B9}"/>
    <dgm:cxn modelId="{CECC84B4-C213-45FD-B994-0C0C1BBD33A6}" srcId="{A684A2D1-3789-499F-8035-8F65D030F507}" destId="{E2232369-AB17-415C-A477-C49AEAC6873B}" srcOrd="1" destOrd="0" parTransId="{D6F88D39-F51A-4594-AC13-81425A440F73}" sibTransId="{B3178152-BE12-4AB1-B2BA-32F0FE090B7F}"/>
    <dgm:cxn modelId="{CB8C5CB6-01DD-6041-8C0D-AD1DC621ED67}" type="presOf" srcId="{2FFF7666-ADFB-4877-A207-03D972D8958D}" destId="{7160DDB9-44C7-0446-A6EE-9E9C666B67D0}" srcOrd="0" destOrd="0" presId="urn:microsoft.com/office/officeart/2005/8/layout/default"/>
    <dgm:cxn modelId="{209CA2C5-9AFE-9842-95DB-F3253FA14EE0}" type="presOf" srcId="{0357F587-D2F3-4542-A999-1F61AE2AC8A6}" destId="{75664C70-8A69-924F-9518-D503582CC9FD}" srcOrd="0" destOrd="0" presId="urn:microsoft.com/office/officeart/2005/8/layout/default"/>
    <dgm:cxn modelId="{9692CEC6-3C1B-4D71-9187-3CAE85E09418}" srcId="{A684A2D1-3789-499F-8035-8F65D030F507}" destId="{0EF22433-A575-4C07-8570-2B4353BB80FE}" srcOrd="3" destOrd="0" parTransId="{DE09C0F1-52AF-4571-AF15-37692869E193}" sibTransId="{EA064C45-0A3F-4BBF-8789-BFD21F699001}"/>
    <dgm:cxn modelId="{5151DEE9-925B-2A47-B155-9308E0EEC733}" type="presOf" srcId="{E2232369-AB17-415C-A477-C49AEAC6873B}" destId="{8AA9474A-0DE1-6A48-B8F4-5583E450928D}" srcOrd="0" destOrd="0" presId="urn:microsoft.com/office/officeart/2005/8/layout/default"/>
    <dgm:cxn modelId="{A3AB50FE-2BB6-4901-A1B2-26ED1FAE586E}" srcId="{A684A2D1-3789-499F-8035-8F65D030F507}" destId="{0357F587-D2F3-4542-A999-1F61AE2AC8A6}" srcOrd="6" destOrd="0" parTransId="{04A0E156-2808-4F46-8CE4-5ED268D2E34F}" sibTransId="{5EB70D46-5077-4E09-B260-27639098921E}"/>
    <dgm:cxn modelId="{E155E48A-F936-1F4A-9E71-9A4DFC537047}" type="presParOf" srcId="{4CC938BF-E3DD-AA48-AA6B-1AA3677721B3}" destId="{7160DDB9-44C7-0446-A6EE-9E9C666B67D0}" srcOrd="0" destOrd="0" presId="urn:microsoft.com/office/officeart/2005/8/layout/default"/>
    <dgm:cxn modelId="{E2B3F32F-337E-FB47-80CA-A80582B69BEB}" type="presParOf" srcId="{4CC938BF-E3DD-AA48-AA6B-1AA3677721B3}" destId="{16E79679-4C8F-2348-AD5C-BDD13674292F}" srcOrd="1" destOrd="0" presId="urn:microsoft.com/office/officeart/2005/8/layout/default"/>
    <dgm:cxn modelId="{265DA486-59FB-9643-BBC9-4B1B8C58EB64}" type="presParOf" srcId="{4CC938BF-E3DD-AA48-AA6B-1AA3677721B3}" destId="{8AA9474A-0DE1-6A48-B8F4-5583E450928D}" srcOrd="2" destOrd="0" presId="urn:microsoft.com/office/officeart/2005/8/layout/default"/>
    <dgm:cxn modelId="{3759FFAA-F352-8E47-A580-A3D036AFCBCF}" type="presParOf" srcId="{4CC938BF-E3DD-AA48-AA6B-1AA3677721B3}" destId="{0C3EF848-6E56-1B4D-85B1-865CA7B56387}" srcOrd="3" destOrd="0" presId="urn:microsoft.com/office/officeart/2005/8/layout/default"/>
    <dgm:cxn modelId="{BA7D7F18-A16D-5D45-BA45-C54CB934835F}" type="presParOf" srcId="{4CC938BF-E3DD-AA48-AA6B-1AA3677721B3}" destId="{4DE13262-48EB-3E4B-BDBD-29850629F858}" srcOrd="4" destOrd="0" presId="urn:microsoft.com/office/officeart/2005/8/layout/default"/>
    <dgm:cxn modelId="{338F151D-EF00-1B4D-BC7F-AD21A7A97A93}" type="presParOf" srcId="{4CC938BF-E3DD-AA48-AA6B-1AA3677721B3}" destId="{5381D89A-932F-3D49-BE37-033BAA419649}" srcOrd="5" destOrd="0" presId="urn:microsoft.com/office/officeart/2005/8/layout/default"/>
    <dgm:cxn modelId="{3A81A1AD-DA0B-5E45-BAE1-99EDC6B743E0}" type="presParOf" srcId="{4CC938BF-E3DD-AA48-AA6B-1AA3677721B3}" destId="{0C4A9E40-7D68-9144-A4A3-2DE70B9027D6}" srcOrd="6" destOrd="0" presId="urn:microsoft.com/office/officeart/2005/8/layout/default"/>
    <dgm:cxn modelId="{0A515DDE-5392-0D4E-B064-1DA07B29AD70}" type="presParOf" srcId="{4CC938BF-E3DD-AA48-AA6B-1AA3677721B3}" destId="{7CE25C37-A0C9-194D-9440-9599C83D388D}" srcOrd="7" destOrd="0" presId="urn:microsoft.com/office/officeart/2005/8/layout/default"/>
    <dgm:cxn modelId="{728DC5DD-E414-1C48-92CD-381AFD6DAC58}" type="presParOf" srcId="{4CC938BF-E3DD-AA48-AA6B-1AA3677721B3}" destId="{65B4E68C-B3F6-6E4A-8F91-6E0AC26FF96A}" srcOrd="8" destOrd="0" presId="urn:microsoft.com/office/officeart/2005/8/layout/default"/>
    <dgm:cxn modelId="{E61E1AA4-FC05-E444-BB2C-62CB59A6F5D4}" type="presParOf" srcId="{4CC938BF-E3DD-AA48-AA6B-1AA3677721B3}" destId="{09D77397-C312-A746-A7C8-47F2DEA2A45F}" srcOrd="9" destOrd="0" presId="urn:microsoft.com/office/officeart/2005/8/layout/default"/>
    <dgm:cxn modelId="{512002AB-F3DF-F94F-A3CD-98E2807004FE}" type="presParOf" srcId="{4CC938BF-E3DD-AA48-AA6B-1AA3677721B3}" destId="{4AF5B071-66B9-4E4C-ACBD-FC301A42629D}" srcOrd="10" destOrd="0" presId="urn:microsoft.com/office/officeart/2005/8/layout/default"/>
    <dgm:cxn modelId="{CE5D572E-7A03-1C48-A6EF-7690E279638A}" type="presParOf" srcId="{4CC938BF-E3DD-AA48-AA6B-1AA3677721B3}" destId="{7520E1D1-1D82-5A46-A6AD-D21DFB2AF790}" srcOrd="11" destOrd="0" presId="urn:microsoft.com/office/officeart/2005/8/layout/default"/>
    <dgm:cxn modelId="{39B94B52-ADBE-CC49-BCB9-A321FA3BA3C8}" type="presParOf" srcId="{4CC938BF-E3DD-AA48-AA6B-1AA3677721B3}" destId="{75664C70-8A69-924F-9518-D503582CC9FD}" srcOrd="12" destOrd="0" presId="urn:microsoft.com/office/officeart/2005/8/layout/default"/>
    <dgm:cxn modelId="{68E6EAF8-32C6-F44F-AD89-A2A63590F682}" type="presParOf" srcId="{4CC938BF-E3DD-AA48-AA6B-1AA3677721B3}" destId="{80509312-BD04-A242-A7C1-46FBD72D2942}" srcOrd="13" destOrd="0" presId="urn:microsoft.com/office/officeart/2005/8/layout/default"/>
    <dgm:cxn modelId="{E4C51475-6D72-9943-B973-6350005C1152}" type="presParOf" srcId="{4CC938BF-E3DD-AA48-AA6B-1AA3677721B3}" destId="{8A8D20D8-FDF7-4341-8BC1-46417F80E8DD}" srcOrd="14" destOrd="0" presId="urn:microsoft.com/office/officeart/2005/8/layout/defaul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7E612E-E442-470A-8CCA-EB3160B6888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45D5498-0084-4517-A4C8-AB9B368F9E94}">
      <dgm:prSet/>
      <dgm:spPr/>
      <dgm:t>
        <a:bodyPr/>
        <a:lstStyle/>
        <a:p>
          <a:r>
            <a:rPr lang="es-ES" dirty="0"/>
            <a:t>Clasificar de forma correcta  a nuestro cliente, utilizando herramientas de machine </a:t>
          </a:r>
          <a:r>
            <a:rPr lang="es-ES" dirty="0" err="1"/>
            <a:t>learning</a:t>
          </a:r>
          <a:r>
            <a:rPr lang="es-ES" dirty="0"/>
            <a:t>.  </a:t>
          </a:r>
          <a:endParaRPr lang="en-US" dirty="0"/>
        </a:p>
      </dgm:t>
    </dgm:pt>
    <dgm:pt modelId="{BCE78C93-E732-42AE-8F70-B34A000E6165}" type="parTrans" cxnId="{3718F450-B7D6-4B07-A3EC-CE299E0C2489}">
      <dgm:prSet/>
      <dgm:spPr/>
      <dgm:t>
        <a:bodyPr/>
        <a:lstStyle/>
        <a:p>
          <a:endParaRPr lang="en-US"/>
        </a:p>
      </dgm:t>
    </dgm:pt>
    <dgm:pt modelId="{E377A88F-1E10-47C7-B7B4-D7B3C8B66F7D}" type="sibTrans" cxnId="{3718F450-B7D6-4B07-A3EC-CE299E0C2489}">
      <dgm:prSet/>
      <dgm:spPr/>
      <dgm:t>
        <a:bodyPr/>
        <a:lstStyle/>
        <a:p>
          <a:endParaRPr lang="en-US"/>
        </a:p>
      </dgm:t>
    </dgm:pt>
    <dgm:pt modelId="{FBDD8698-68D2-4B67-92A7-3161BF56D709}">
      <dgm:prSet/>
      <dgm:spPr/>
      <dgm:t>
        <a:bodyPr/>
        <a:lstStyle/>
        <a:p>
          <a:r>
            <a:rPr lang="es-ES"/>
            <a:t>- Selección que tipo de producto se adecuan más a nuestro cliente según su perfil</a:t>
          </a:r>
          <a:endParaRPr lang="en-US"/>
        </a:p>
      </dgm:t>
    </dgm:pt>
    <dgm:pt modelId="{052207E4-0ED9-4165-84DE-2308BD183CF7}" type="parTrans" cxnId="{575480C2-B862-49D3-9F2B-3FBD74A88A59}">
      <dgm:prSet/>
      <dgm:spPr/>
      <dgm:t>
        <a:bodyPr/>
        <a:lstStyle/>
        <a:p>
          <a:endParaRPr lang="en-US"/>
        </a:p>
      </dgm:t>
    </dgm:pt>
    <dgm:pt modelId="{0FCAFE4D-A024-4378-B2B5-62ACB12A2151}" type="sibTrans" cxnId="{575480C2-B862-49D3-9F2B-3FBD74A88A59}">
      <dgm:prSet/>
      <dgm:spPr/>
      <dgm:t>
        <a:bodyPr/>
        <a:lstStyle/>
        <a:p>
          <a:endParaRPr lang="en-US"/>
        </a:p>
      </dgm:t>
    </dgm:pt>
    <dgm:pt modelId="{6100C911-2480-C344-BFFE-85DB8AA6B88C}" type="pres">
      <dgm:prSet presAssocID="{A97E612E-E442-470A-8CCA-EB3160B68881}" presName="hierChild1" presStyleCnt="0">
        <dgm:presLayoutVars>
          <dgm:chPref val="1"/>
          <dgm:dir/>
          <dgm:animOne val="branch"/>
          <dgm:animLvl val="lvl"/>
          <dgm:resizeHandles/>
        </dgm:presLayoutVars>
      </dgm:prSet>
      <dgm:spPr/>
    </dgm:pt>
    <dgm:pt modelId="{0266D47F-64B2-C948-961E-0B0DDDB7DA90}" type="pres">
      <dgm:prSet presAssocID="{345D5498-0084-4517-A4C8-AB9B368F9E94}" presName="hierRoot1" presStyleCnt="0"/>
      <dgm:spPr/>
    </dgm:pt>
    <dgm:pt modelId="{2A0BB45D-938A-6D47-A4EC-F4E5DEF9D187}" type="pres">
      <dgm:prSet presAssocID="{345D5498-0084-4517-A4C8-AB9B368F9E94}" presName="composite" presStyleCnt="0"/>
      <dgm:spPr/>
    </dgm:pt>
    <dgm:pt modelId="{E140B268-E8E4-8C44-BBE3-71D4BE679A1E}" type="pres">
      <dgm:prSet presAssocID="{345D5498-0084-4517-A4C8-AB9B368F9E94}" presName="background" presStyleLbl="node0" presStyleIdx="0" presStyleCnt="2"/>
      <dgm:spPr/>
    </dgm:pt>
    <dgm:pt modelId="{60AC60FD-A033-E04E-9E6A-95AFEB8F3A6B}" type="pres">
      <dgm:prSet presAssocID="{345D5498-0084-4517-A4C8-AB9B368F9E94}" presName="text" presStyleLbl="fgAcc0" presStyleIdx="0" presStyleCnt="2">
        <dgm:presLayoutVars>
          <dgm:chPref val="3"/>
        </dgm:presLayoutVars>
      </dgm:prSet>
      <dgm:spPr/>
    </dgm:pt>
    <dgm:pt modelId="{08DFCF74-BE12-0C4D-AE7F-96557DD3C396}" type="pres">
      <dgm:prSet presAssocID="{345D5498-0084-4517-A4C8-AB9B368F9E94}" presName="hierChild2" presStyleCnt="0"/>
      <dgm:spPr/>
    </dgm:pt>
    <dgm:pt modelId="{BFF19572-CD40-844B-B0D1-E80DDB1FA47D}" type="pres">
      <dgm:prSet presAssocID="{FBDD8698-68D2-4B67-92A7-3161BF56D709}" presName="hierRoot1" presStyleCnt="0"/>
      <dgm:spPr/>
    </dgm:pt>
    <dgm:pt modelId="{817E5045-A9E2-984A-8D93-04D8466AAF4B}" type="pres">
      <dgm:prSet presAssocID="{FBDD8698-68D2-4B67-92A7-3161BF56D709}" presName="composite" presStyleCnt="0"/>
      <dgm:spPr/>
    </dgm:pt>
    <dgm:pt modelId="{56DADB8E-FD1E-2442-B329-58F38A906568}" type="pres">
      <dgm:prSet presAssocID="{FBDD8698-68D2-4B67-92A7-3161BF56D709}" presName="background" presStyleLbl="node0" presStyleIdx="1" presStyleCnt="2"/>
      <dgm:spPr/>
    </dgm:pt>
    <dgm:pt modelId="{F8A468AE-9E9A-154A-AFE6-5BF311B4D517}" type="pres">
      <dgm:prSet presAssocID="{FBDD8698-68D2-4B67-92A7-3161BF56D709}" presName="text" presStyleLbl="fgAcc0" presStyleIdx="1" presStyleCnt="2">
        <dgm:presLayoutVars>
          <dgm:chPref val="3"/>
        </dgm:presLayoutVars>
      </dgm:prSet>
      <dgm:spPr/>
    </dgm:pt>
    <dgm:pt modelId="{7BE68B99-8192-6A49-B040-FEFF5E184BF7}" type="pres">
      <dgm:prSet presAssocID="{FBDD8698-68D2-4B67-92A7-3161BF56D709}" presName="hierChild2" presStyleCnt="0"/>
      <dgm:spPr/>
    </dgm:pt>
  </dgm:ptLst>
  <dgm:cxnLst>
    <dgm:cxn modelId="{2414E90C-5225-D84D-B593-28978D0FB3BB}" type="presOf" srcId="{345D5498-0084-4517-A4C8-AB9B368F9E94}" destId="{60AC60FD-A033-E04E-9E6A-95AFEB8F3A6B}" srcOrd="0" destOrd="0" presId="urn:microsoft.com/office/officeart/2005/8/layout/hierarchy1"/>
    <dgm:cxn modelId="{CA3E7E34-43F1-D24D-A519-00BDD0D37FF7}" type="presOf" srcId="{FBDD8698-68D2-4B67-92A7-3161BF56D709}" destId="{F8A468AE-9E9A-154A-AFE6-5BF311B4D517}" srcOrd="0" destOrd="0" presId="urn:microsoft.com/office/officeart/2005/8/layout/hierarchy1"/>
    <dgm:cxn modelId="{3718F450-B7D6-4B07-A3EC-CE299E0C2489}" srcId="{A97E612E-E442-470A-8CCA-EB3160B68881}" destId="{345D5498-0084-4517-A4C8-AB9B368F9E94}" srcOrd="0" destOrd="0" parTransId="{BCE78C93-E732-42AE-8F70-B34A000E6165}" sibTransId="{E377A88F-1E10-47C7-B7B4-D7B3C8B66F7D}"/>
    <dgm:cxn modelId="{594FA581-8078-704F-B288-A97376E3515C}" type="presOf" srcId="{A97E612E-E442-470A-8CCA-EB3160B68881}" destId="{6100C911-2480-C344-BFFE-85DB8AA6B88C}" srcOrd="0" destOrd="0" presId="urn:microsoft.com/office/officeart/2005/8/layout/hierarchy1"/>
    <dgm:cxn modelId="{575480C2-B862-49D3-9F2B-3FBD74A88A59}" srcId="{A97E612E-E442-470A-8CCA-EB3160B68881}" destId="{FBDD8698-68D2-4B67-92A7-3161BF56D709}" srcOrd="1" destOrd="0" parTransId="{052207E4-0ED9-4165-84DE-2308BD183CF7}" sibTransId="{0FCAFE4D-A024-4378-B2B5-62ACB12A2151}"/>
    <dgm:cxn modelId="{42DD7E2A-4D5F-5747-A943-7743963FE709}" type="presParOf" srcId="{6100C911-2480-C344-BFFE-85DB8AA6B88C}" destId="{0266D47F-64B2-C948-961E-0B0DDDB7DA90}" srcOrd="0" destOrd="0" presId="urn:microsoft.com/office/officeart/2005/8/layout/hierarchy1"/>
    <dgm:cxn modelId="{0334ADFB-1E77-6041-BECF-952235E7556E}" type="presParOf" srcId="{0266D47F-64B2-C948-961E-0B0DDDB7DA90}" destId="{2A0BB45D-938A-6D47-A4EC-F4E5DEF9D187}" srcOrd="0" destOrd="0" presId="urn:microsoft.com/office/officeart/2005/8/layout/hierarchy1"/>
    <dgm:cxn modelId="{15CF564A-7038-B848-8DCE-A754DD67B245}" type="presParOf" srcId="{2A0BB45D-938A-6D47-A4EC-F4E5DEF9D187}" destId="{E140B268-E8E4-8C44-BBE3-71D4BE679A1E}" srcOrd="0" destOrd="0" presId="urn:microsoft.com/office/officeart/2005/8/layout/hierarchy1"/>
    <dgm:cxn modelId="{31448B2E-ACBB-AB48-8045-98BC52628F2C}" type="presParOf" srcId="{2A0BB45D-938A-6D47-A4EC-F4E5DEF9D187}" destId="{60AC60FD-A033-E04E-9E6A-95AFEB8F3A6B}" srcOrd="1" destOrd="0" presId="urn:microsoft.com/office/officeart/2005/8/layout/hierarchy1"/>
    <dgm:cxn modelId="{88A5B5B4-44B3-2142-AB1B-E6ECCAD399DB}" type="presParOf" srcId="{0266D47F-64B2-C948-961E-0B0DDDB7DA90}" destId="{08DFCF74-BE12-0C4D-AE7F-96557DD3C396}" srcOrd="1" destOrd="0" presId="urn:microsoft.com/office/officeart/2005/8/layout/hierarchy1"/>
    <dgm:cxn modelId="{2E5C369C-EE41-6A46-9B0F-DAC9317F6B57}" type="presParOf" srcId="{6100C911-2480-C344-BFFE-85DB8AA6B88C}" destId="{BFF19572-CD40-844B-B0D1-E80DDB1FA47D}" srcOrd="1" destOrd="0" presId="urn:microsoft.com/office/officeart/2005/8/layout/hierarchy1"/>
    <dgm:cxn modelId="{E8F33FD4-E7F1-4244-844E-7ABA8EC32694}" type="presParOf" srcId="{BFF19572-CD40-844B-B0D1-E80DDB1FA47D}" destId="{817E5045-A9E2-984A-8D93-04D8466AAF4B}" srcOrd="0" destOrd="0" presId="urn:microsoft.com/office/officeart/2005/8/layout/hierarchy1"/>
    <dgm:cxn modelId="{C517D9AA-E3B2-644A-95CB-3F8BF2E50E7C}" type="presParOf" srcId="{817E5045-A9E2-984A-8D93-04D8466AAF4B}" destId="{56DADB8E-FD1E-2442-B329-58F38A906568}" srcOrd="0" destOrd="0" presId="urn:microsoft.com/office/officeart/2005/8/layout/hierarchy1"/>
    <dgm:cxn modelId="{0F2B1F06-EC6F-3142-A98E-9EB63427FA6A}" type="presParOf" srcId="{817E5045-A9E2-984A-8D93-04D8466AAF4B}" destId="{F8A468AE-9E9A-154A-AFE6-5BF311B4D517}" srcOrd="1" destOrd="0" presId="urn:microsoft.com/office/officeart/2005/8/layout/hierarchy1"/>
    <dgm:cxn modelId="{44F36498-E7E7-B44D-A8A8-F790040B5049}" type="presParOf" srcId="{BFF19572-CD40-844B-B0D1-E80DDB1FA47D}" destId="{7BE68B99-8192-6A49-B040-FEFF5E184BF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A7B781-2A30-4316-8B4D-DE4F1486AD32}" type="doc">
      <dgm:prSet loTypeId="urn:microsoft.com/office/officeart/2016/7/layout/BasicProcessNew" loCatId="process" qsTypeId="urn:microsoft.com/office/officeart/2005/8/quickstyle/simple1" qsCatId="simple" csTypeId="urn:microsoft.com/office/officeart/2005/8/colors/colorful1" csCatId="colorful"/>
      <dgm:spPr/>
      <dgm:t>
        <a:bodyPr/>
        <a:lstStyle/>
        <a:p>
          <a:endParaRPr lang="en-US"/>
        </a:p>
      </dgm:t>
    </dgm:pt>
    <dgm:pt modelId="{D162D547-2369-4521-8A84-9056BE966A94}">
      <dgm:prSet/>
      <dgm:spPr/>
      <dgm:t>
        <a:bodyPr/>
        <a:lstStyle/>
        <a:p>
          <a:r>
            <a:rPr lang="es-ES"/>
            <a:t>Join_year: el año en que esa persona se convirtió en cliente, que se puede diseñar a partir de "Dt_Customer"</a:t>
          </a:r>
          <a:endParaRPr lang="en-US"/>
        </a:p>
      </dgm:t>
    </dgm:pt>
    <dgm:pt modelId="{E4F69367-DDD8-4DF2-85C3-8C6D960F9AF0}" type="parTrans" cxnId="{8617C9F4-7A65-4138-828F-8E41E09C9D3C}">
      <dgm:prSet/>
      <dgm:spPr/>
      <dgm:t>
        <a:bodyPr/>
        <a:lstStyle/>
        <a:p>
          <a:endParaRPr lang="en-US"/>
        </a:p>
      </dgm:t>
    </dgm:pt>
    <dgm:pt modelId="{01B98C57-161C-4AC2-8A71-EED059C67E69}" type="sibTrans" cxnId="{8617C9F4-7A65-4138-828F-8E41E09C9D3C}">
      <dgm:prSet/>
      <dgm:spPr/>
      <dgm:t>
        <a:bodyPr/>
        <a:lstStyle/>
        <a:p>
          <a:endParaRPr lang="en-US"/>
        </a:p>
      </dgm:t>
    </dgm:pt>
    <dgm:pt modelId="{82BEBDCF-FE21-4B3A-8983-B082543F65A2}">
      <dgm:prSet/>
      <dgm:spPr/>
      <dgm:t>
        <a:bodyPr/>
        <a:lstStyle/>
        <a:p>
          <a:r>
            <a:rPr lang="es-ES"/>
            <a:t>Join_month: el mes en que esa persona se convirtió en cliente, que se puede diseñar desde "Dt_Customer"</a:t>
          </a:r>
          <a:endParaRPr lang="en-US"/>
        </a:p>
      </dgm:t>
    </dgm:pt>
    <dgm:pt modelId="{51891BB1-CE39-4C68-AFBE-AA43EA5008E2}" type="parTrans" cxnId="{2303E134-F5A0-454A-8F6D-062D431ACABD}">
      <dgm:prSet/>
      <dgm:spPr/>
      <dgm:t>
        <a:bodyPr/>
        <a:lstStyle/>
        <a:p>
          <a:endParaRPr lang="en-US"/>
        </a:p>
      </dgm:t>
    </dgm:pt>
    <dgm:pt modelId="{43F811CD-F81A-466F-9B94-F90D7F403E90}" type="sibTrans" cxnId="{2303E134-F5A0-454A-8F6D-062D431ACABD}">
      <dgm:prSet/>
      <dgm:spPr/>
      <dgm:t>
        <a:bodyPr/>
        <a:lstStyle/>
        <a:p>
          <a:endParaRPr lang="en-US"/>
        </a:p>
      </dgm:t>
    </dgm:pt>
    <dgm:pt modelId="{2D02F34F-1F19-4155-A0F7-3DA1532B6384}">
      <dgm:prSet/>
      <dgm:spPr/>
      <dgm:t>
        <a:bodyPr/>
        <a:lstStyle/>
        <a:p>
          <a:r>
            <a:rPr lang="es-ES"/>
            <a:t>Join_weekday: el día de la semana en que la persona se convirtió en cliente, que se puede diseñar desde "Dt_Customer"</a:t>
          </a:r>
          <a:endParaRPr lang="en-US"/>
        </a:p>
      </dgm:t>
    </dgm:pt>
    <dgm:pt modelId="{E7C3691F-1A92-46A5-AE78-6064C3AC0C04}" type="parTrans" cxnId="{FBEAC8B7-7519-4B03-984D-471482D644A4}">
      <dgm:prSet/>
      <dgm:spPr/>
      <dgm:t>
        <a:bodyPr/>
        <a:lstStyle/>
        <a:p>
          <a:endParaRPr lang="en-US"/>
        </a:p>
      </dgm:t>
    </dgm:pt>
    <dgm:pt modelId="{3E5CC67B-BC18-4CB3-9AFE-34AED629E498}" type="sibTrans" cxnId="{FBEAC8B7-7519-4B03-984D-471482D644A4}">
      <dgm:prSet/>
      <dgm:spPr/>
      <dgm:t>
        <a:bodyPr/>
        <a:lstStyle/>
        <a:p>
          <a:endParaRPr lang="en-US"/>
        </a:p>
      </dgm:t>
    </dgm:pt>
    <dgm:pt modelId="{9D965678-AF38-4196-B00E-C72141EB381C}">
      <dgm:prSet/>
      <dgm:spPr/>
      <dgm:t>
        <a:bodyPr/>
        <a:lstStyle/>
        <a:p>
          <a:r>
            <a:rPr lang="es-ES"/>
            <a:t>Minorhome: La cantidad total de menores en su familia, que pueden ser adquiridas sumando por Kidhome y Teenhome.</a:t>
          </a:r>
          <a:endParaRPr lang="en-US"/>
        </a:p>
      </dgm:t>
    </dgm:pt>
    <dgm:pt modelId="{F4FD3E14-88B7-45D1-8CD1-0BEBDC25F27C}" type="parTrans" cxnId="{466BC711-7205-4C7E-9AD1-D5DEF5115AB9}">
      <dgm:prSet/>
      <dgm:spPr/>
      <dgm:t>
        <a:bodyPr/>
        <a:lstStyle/>
        <a:p>
          <a:endParaRPr lang="en-US"/>
        </a:p>
      </dgm:t>
    </dgm:pt>
    <dgm:pt modelId="{0305348C-61FA-4EB6-9016-86E1F2B720DB}" type="sibTrans" cxnId="{466BC711-7205-4C7E-9AD1-D5DEF5115AB9}">
      <dgm:prSet/>
      <dgm:spPr/>
      <dgm:t>
        <a:bodyPr/>
        <a:lstStyle/>
        <a:p>
          <a:endParaRPr lang="en-US"/>
        </a:p>
      </dgm:t>
    </dgm:pt>
    <dgm:pt modelId="{A935901F-96F4-4796-9754-DD64046CA258}">
      <dgm:prSet/>
      <dgm:spPr/>
      <dgm:t>
        <a:bodyPr/>
        <a:lstStyle/>
        <a:p>
          <a:r>
            <a:rPr lang="es-ES"/>
            <a:t>Total_Mnt: Monto total gastado en los últimos dos años, que se puede adquirir sumando todas las columnas relacionadas con "Mnt"</a:t>
          </a:r>
          <a:endParaRPr lang="en-US"/>
        </a:p>
      </dgm:t>
    </dgm:pt>
    <dgm:pt modelId="{BA293296-3941-4307-AD0A-DEB1B5D72560}" type="parTrans" cxnId="{FC448BA6-C6AD-4822-A251-B79461027FA8}">
      <dgm:prSet/>
      <dgm:spPr/>
      <dgm:t>
        <a:bodyPr/>
        <a:lstStyle/>
        <a:p>
          <a:endParaRPr lang="en-US"/>
        </a:p>
      </dgm:t>
    </dgm:pt>
    <dgm:pt modelId="{4AB4851B-E27E-4F1B-BEA8-AF642DC15C37}" type="sibTrans" cxnId="{FC448BA6-C6AD-4822-A251-B79461027FA8}">
      <dgm:prSet/>
      <dgm:spPr/>
      <dgm:t>
        <a:bodyPr/>
        <a:lstStyle/>
        <a:p>
          <a:endParaRPr lang="en-US"/>
        </a:p>
      </dgm:t>
    </dgm:pt>
    <dgm:pt modelId="{FCAC056F-A890-400B-A6B8-227A3D3FDFAE}">
      <dgm:prSet/>
      <dgm:spPr/>
      <dgm:t>
        <a:bodyPr/>
        <a:lstStyle/>
        <a:p>
          <a:r>
            <a:rPr lang="es-ES"/>
            <a:t>Total_num_purchase: Número total de compras en los últimos dos años, que se puede adquirir sumando todas las columnas relacionadas con "Num"</a:t>
          </a:r>
          <a:endParaRPr lang="en-US"/>
        </a:p>
      </dgm:t>
    </dgm:pt>
    <dgm:pt modelId="{33C1900E-34E0-4004-B6CD-B3064F9E0676}" type="parTrans" cxnId="{24B969FC-8EE3-4D70-BA7C-FED99D7E84EC}">
      <dgm:prSet/>
      <dgm:spPr/>
      <dgm:t>
        <a:bodyPr/>
        <a:lstStyle/>
        <a:p>
          <a:endParaRPr lang="en-US"/>
        </a:p>
      </dgm:t>
    </dgm:pt>
    <dgm:pt modelId="{B890F808-0077-468B-8DA3-11BEC7DDCE21}" type="sibTrans" cxnId="{24B969FC-8EE3-4D70-BA7C-FED99D7E84EC}">
      <dgm:prSet/>
      <dgm:spPr/>
      <dgm:t>
        <a:bodyPr/>
        <a:lstStyle/>
        <a:p>
          <a:endParaRPr lang="en-US"/>
        </a:p>
      </dgm:t>
    </dgm:pt>
    <dgm:pt modelId="{FB0D8A71-67DC-430F-A106-4A01D53EB94D}">
      <dgm:prSet/>
      <dgm:spPr/>
      <dgm:t>
        <a:bodyPr/>
        <a:lstStyle/>
        <a:p>
          <a:r>
            <a:rPr lang="es-ES"/>
            <a:t>Total_accept: monto total que un cliente aceptó la oferta en la campaña de marketing, que se puede adquirir sumando todas las columnas relacionadas con "Aceptado" y la columna "Respuesta"</a:t>
          </a:r>
          <a:endParaRPr lang="en-US"/>
        </a:p>
      </dgm:t>
    </dgm:pt>
    <dgm:pt modelId="{088909EE-278E-425C-9368-BEA6BEC42206}" type="parTrans" cxnId="{AB217343-B192-4758-9D50-C83232906D4E}">
      <dgm:prSet/>
      <dgm:spPr/>
      <dgm:t>
        <a:bodyPr/>
        <a:lstStyle/>
        <a:p>
          <a:endParaRPr lang="en-US"/>
        </a:p>
      </dgm:t>
    </dgm:pt>
    <dgm:pt modelId="{1FF3068C-0A51-4F99-B1B4-A1AA58DCFAA5}" type="sibTrans" cxnId="{AB217343-B192-4758-9D50-C83232906D4E}">
      <dgm:prSet/>
      <dgm:spPr/>
      <dgm:t>
        <a:bodyPr/>
        <a:lstStyle/>
        <a:p>
          <a:endParaRPr lang="en-US"/>
        </a:p>
      </dgm:t>
    </dgm:pt>
    <dgm:pt modelId="{D363D99F-A4AA-4786-A300-8B70A6D4F85A}">
      <dgm:prSet/>
      <dgm:spPr/>
      <dgm:t>
        <a:bodyPr/>
        <a:lstStyle/>
        <a:p>
          <a:r>
            <a:rPr lang="es-ES"/>
            <a:t>"AOV": AOV representa el volumen de pedido promedio de cada cliente, que se puede diseñar dividiendo Total_Mnt por Total_num_purchase</a:t>
          </a:r>
          <a:endParaRPr lang="en-US"/>
        </a:p>
      </dgm:t>
    </dgm:pt>
    <dgm:pt modelId="{C4AEE038-4A17-41AF-90C5-94D5832EB2F7}" type="parTrans" cxnId="{039883F5-FDEE-4138-A71A-5ADE98ADD3F3}">
      <dgm:prSet/>
      <dgm:spPr/>
      <dgm:t>
        <a:bodyPr/>
        <a:lstStyle/>
        <a:p>
          <a:endParaRPr lang="en-US"/>
        </a:p>
      </dgm:t>
    </dgm:pt>
    <dgm:pt modelId="{94EFA8D2-7172-4C2B-9276-AF5A60C88360}" type="sibTrans" cxnId="{039883F5-FDEE-4138-A71A-5ADE98ADD3F3}">
      <dgm:prSet/>
      <dgm:spPr/>
      <dgm:t>
        <a:bodyPr/>
        <a:lstStyle/>
        <a:p>
          <a:endParaRPr lang="en-US"/>
        </a:p>
      </dgm:t>
    </dgm:pt>
    <dgm:pt modelId="{8B08E008-9836-5949-802B-393B0BEC9F5F}" type="pres">
      <dgm:prSet presAssocID="{7FA7B781-2A30-4316-8B4D-DE4F1486AD32}" presName="Name0" presStyleCnt="0">
        <dgm:presLayoutVars>
          <dgm:dir/>
          <dgm:resizeHandles val="exact"/>
        </dgm:presLayoutVars>
      </dgm:prSet>
      <dgm:spPr/>
    </dgm:pt>
    <dgm:pt modelId="{41CF1EC0-6D94-4A48-9C42-2AAD8EF09FA4}" type="pres">
      <dgm:prSet presAssocID="{D162D547-2369-4521-8A84-9056BE966A94}" presName="node" presStyleLbl="node1" presStyleIdx="0" presStyleCnt="15">
        <dgm:presLayoutVars>
          <dgm:bulletEnabled val="1"/>
        </dgm:presLayoutVars>
      </dgm:prSet>
      <dgm:spPr/>
    </dgm:pt>
    <dgm:pt modelId="{B04311F6-FE50-0648-98CF-BF58A4A8F642}" type="pres">
      <dgm:prSet presAssocID="{01B98C57-161C-4AC2-8A71-EED059C67E69}" presName="sibTransSpacerBeforeConnector" presStyleCnt="0"/>
      <dgm:spPr/>
    </dgm:pt>
    <dgm:pt modelId="{C62ABC0F-29FA-CC45-A676-8DDD68A8285D}" type="pres">
      <dgm:prSet presAssocID="{01B98C57-161C-4AC2-8A71-EED059C67E69}" presName="sibTrans" presStyleLbl="node1" presStyleIdx="1" presStyleCnt="15"/>
      <dgm:spPr/>
    </dgm:pt>
    <dgm:pt modelId="{BBBEE5F9-8E3A-B04B-92E6-C81177986FE6}" type="pres">
      <dgm:prSet presAssocID="{01B98C57-161C-4AC2-8A71-EED059C67E69}" presName="sibTransSpacerAfterConnector" presStyleCnt="0"/>
      <dgm:spPr/>
    </dgm:pt>
    <dgm:pt modelId="{1300895B-1AAE-984A-834D-889E84EF9996}" type="pres">
      <dgm:prSet presAssocID="{82BEBDCF-FE21-4B3A-8983-B082543F65A2}" presName="node" presStyleLbl="node1" presStyleIdx="2" presStyleCnt="15">
        <dgm:presLayoutVars>
          <dgm:bulletEnabled val="1"/>
        </dgm:presLayoutVars>
      </dgm:prSet>
      <dgm:spPr/>
    </dgm:pt>
    <dgm:pt modelId="{FC1B87A8-BAC8-E544-9D1A-4A9FC14D569B}" type="pres">
      <dgm:prSet presAssocID="{43F811CD-F81A-466F-9B94-F90D7F403E90}" presName="sibTransSpacerBeforeConnector" presStyleCnt="0"/>
      <dgm:spPr/>
    </dgm:pt>
    <dgm:pt modelId="{9974A269-F0F8-4241-8CC5-EC8D8B185935}" type="pres">
      <dgm:prSet presAssocID="{43F811CD-F81A-466F-9B94-F90D7F403E90}" presName="sibTrans" presStyleLbl="node1" presStyleIdx="3" presStyleCnt="15"/>
      <dgm:spPr/>
    </dgm:pt>
    <dgm:pt modelId="{D6D3B5A7-2868-9441-B039-2DB3285C92A1}" type="pres">
      <dgm:prSet presAssocID="{43F811CD-F81A-466F-9B94-F90D7F403E90}" presName="sibTransSpacerAfterConnector" presStyleCnt="0"/>
      <dgm:spPr/>
    </dgm:pt>
    <dgm:pt modelId="{8F7AC7A3-B9C4-6248-A533-AA8DC33A45EE}" type="pres">
      <dgm:prSet presAssocID="{2D02F34F-1F19-4155-A0F7-3DA1532B6384}" presName="node" presStyleLbl="node1" presStyleIdx="4" presStyleCnt="15">
        <dgm:presLayoutVars>
          <dgm:bulletEnabled val="1"/>
        </dgm:presLayoutVars>
      </dgm:prSet>
      <dgm:spPr/>
    </dgm:pt>
    <dgm:pt modelId="{427192B3-7CA2-9C43-87BC-A6C7E59065B8}" type="pres">
      <dgm:prSet presAssocID="{3E5CC67B-BC18-4CB3-9AFE-34AED629E498}" presName="sibTransSpacerBeforeConnector" presStyleCnt="0"/>
      <dgm:spPr/>
    </dgm:pt>
    <dgm:pt modelId="{264AFFCE-5BB7-1847-BDE5-DB430F0926FE}" type="pres">
      <dgm:prSet presAssocID="{3E5CC67B-BC18-4CB3-9AFE-34AED629E498}" presName="sibTrans" presStyleLbl="node1" presStyleIdx="5" presStyleCnt="15"/>
      <dgm:spPr/>
    </dgm:pt>
    <dgm:pt modelId="{1DCE36DD-7821-4643-85B7-3FD057D1E0E6}" type="pres">
      <dgm:prSet presAssocID="{3E5CC67B-BC18-4CB3-9AFE-34AED629E498}" presName="sibTransSpacerAfterConnector" presStyleCnt="0"/>
      <dgm:spPr/>
    </dgm:pt>
    <dgm:pt modelId="{4593D40D-A51A-3948-95AE-D760AD802807}" type="pres">
      <dgm:prSet presAssocID="{9D965678-AF38-4196-B00E-C72141EB381C}" presName="node" presStyleLbl="node1" presStyleIdx="6" presStyleCnt="15">
        <dgm:presLayoutVars>
          <dgm:bulletEnabled val="1"/>
        </dgm:presLayoutVars>
      </dgm:prSet>
      <dgm:spPr/>
    </dgm:pt>
    <dgm:pt modelId="{0862FA6F-6905-314C-AB16-C8D4BE211847}" type="pres">
      <dgm:prSet presAssocID="{0305348C-61FA-4EB6-9016-86E1F2B720DB}" presName="sibTransSpacerBeforeConnector" presStyleCnt="0"/>
      <dgm:spPr/>
    </dgm:pt>
    <dgm:pt modelId="{D6434A72-EB97-DC4E-AB8E-1522F7CF3CF3}" type="pres">
      <dgm:prSet presAssocID="{0305348C-61FA-4EB6-9016-86E1F2B720DB}" presName="sibTrans" presStyleLbl="node1" presStyleIdx="7" presStyleCnt="15"/>
      <dgm:spPr/>
    </dgm:pt>
    <dgm:pt modelId="{0E681296-E903-4C46-A188-DC9158EB9397}" type="pres">
      <dgm:prSet presAssocID="{0305348C-61FA-4EB6-9016-86E1F2B720DB}" presName="sibTransSpacerAfterConnector" presStyleCnt="0"/>
      <dgm:spPr/>
    </dgm:pt>
    <dgm:pt modelId="{902A3E3D-BBBC-D341-85E7-F888C4D6EB97}" type="pres">
      <dgm:prSet presAssocID="{A935901F-96F4-4796-9754-DD64046CA258}" presName="node" presStyleLbl="node1" presStyleIdx="8" presStyleCnt="15">
        <dgm:presLayoutVars>
          <dgm:bulletEnabled val="1"/>
        </dgm:presLayoutVars>
      </dgm:prSet>
      <dgm:spPr/>
    </dgm:pt>
    <dgm:pt modelId="{54F8AD33-E7AC-6F4D-969A-600B7D7EC331}" type="pres">
      <dgm:prSet presAssocID="{4AB4851B-E27E-4F1B-BEA8-AF642DC15C37}" presName="sibTransSpacerBeforeConnector" presStyleCnt="0"/>
      <dgm:spPr/>
    </dgm:pt>
    <dgm:pt modelId="{FD930A19-0B55-BB48-ABC4-C08D61FC9C32}" type="pres">
      <dgm:prSet presAssocID="{4AB4851B-E27E-4F1B-BEA8-AF642DC15C37}" presName="sibTrans" presStyleLbl="node1" presStyleIdx="9" presStyleCnt="15"/>
      <dgm:spPr/>
    </dgm:pt>
    <dgm:pt modelId="{9BFC84CA-E416-A446-A88C-6DD4F87DFE1C}" type="pres">
      <dgm:prSet presAssocID="{4AB4851B-E27E-4F1B-BEA8-AF642DC15C37}" presName="sibTransSpacerAfterConnector" presStyleCnt="0"/>
      <dgm:spPr/>
    </dgm:pt>
    <dgm:pt modelId="{DF4E6FF9-4AC9-074E-BFAE-3E63628C1448}" type="pres">
      <dgm:prSet presAssocID="{FCAC056F-A890-400B-A6B8-227A3D3FDFAE}" presName="node" presStyleLbl="node1" presStyleIdx="10" presStyleCnt="15">
        <dgm:presLayoutVars>
          <dgm:bulletEnabled val="1"/>
        </dgm:presLayoutVars>
      </dgm:prSet>
      <dgm:spPr/>
    </dgm:pt>
    <dgm:pt modelId="{A50D558F-3F1C-2D4E-A6AD-A262795F55DE}" type="pres">
      <dgm:prSet presAssocID="{B890F808-0077-468B-8DA3-11BEC7DDCE21}" presName="sibTransSpacerBeforeConnector" presStyleCnt="0"/>
      <dgm:spPr/>
    </dgm:pt>
    <dgm:pt modelId="{FDA567B2-B5B3-A544-88D4-02E0D806D18B}" type="pres">
      <dgm:prSet presAssocID="{B890F808-0077-468B-8DA3-11BEC7DDCE21}" presName="sibTrans" presStyleLbl="node1" presStyleIdx="11" presStyleCnt="15"/>
      <dgm:spPr/>
    </dgm:pt>
    <dgm:pt modelId="{BD91D015-8665-3344-81DB-A18B6CFF62D8}" type="pres">
      <dgm:prSet presAssocID="{B890F808-0077-468B-8DA3-11BEC7DDCE21}" presName="sibTransSpacerAfterConnector" presStyleCnt="0"/>
      <dgm:spPr/>
    </dgm:pt>
    <dgm:pt modelId="{2632FBD3-C2A6-5743-A63D-2F0078063A60}" type="pres">
      <dgm:prSet presAssocID="{FB0D8A71-67DC-430F-A106-4A01D53EB94D}" presName="node" presStyleLbl="node1" presStyleIdx="12" presStyleCnt="15">
        <dgm:presLayoutVars>
          <dgm:bulletEnabled val="1"/>
        </dgm:presLayoutVars>
      </dgm:prSet>
      <dgm:spPr/>
    </dgm:pt>
    <dgm:pt modelId="{83E8C520-9AAB-104D-A9FE-1C53BEBB1B03}" type="pres">
      <dgm:prSet presAssocID="{1FF3068C-0A51-4F99-B1B4-A1AA58DCFAA5}" presName="sibTransSpacerBeforeConnector" presStyleCnt="0"/>
      <dgm:spPr/>
    </dgm:pt>
    <dgm:pt modelId="{4FB41104-099A-614B-AB25-0048FC7B37CF}" type="pres">
      <dgm:prSet presAssocID="{1FF3068C-0A51-4F99-B1B4-A1AA58DCFAA5}" presName="sibTrans" presStyleLbl="node1" presStyleIdx="13" presStyleCnt="15"/>
      <dgm:spPr/>
    </dgm:pt>
    <dgm:pt modelId="{032E19CF-CF22-F648-B86C-B555DA62E3C1}" type="pres">
      <dgm:prSet presAssocID="{1FF3068C-0A51-4F99-B1B4-A1AA58DCFAA5}" presName="sibTransSpacerAfterConnector" presStyleCnt="0"/>
      <dgm:spPr/>
    </dgm:pt>
    <dgm:pt modelId="{CC4FEB0C-6A3E-CC4D-8D12-CA144F93B638}" type="pres">
      <dgm:prSet presAssocID="{D363D99F-A4AA-4786-A300-8B70A6D4F85A}" presName="node" presStyleLbl="node1" presStyleIdx="14" presStyleCnt="15">
        <dgm:presLayoutVars>
          <dgm:bulletEnabled val="1"/>
        </dgm:presLayoutVars>
      </dgm:prSet>
      <dgm:spPr/>
    </dgm:pt>
  </dgm:ptLst>
  <dgm:cxnLst>
    <dgm:cxn modelId="{6CDDD003-20D5-1745-8E81-A2D13E69C692}" type="presOf" srcId="{B890F808-0077-468B-8DA3-11BEC7DDCE21}" destId="{FDA567B2-B5B3-A544-88D4-02E0D806D18B}" srcOrd="0" destOrd="0" presId="urn:microsoft.com/office/officeart/2016/7/layout/BasicProcessNew"/>
    <dgm:cxn modelId="{3780E309-F695-CD45-A65B-4D2BAEF45484}" type="presOf" srcId="{82BEBDCF-FE21-4B3A-8983-B082543F65A2}" destId="{1300895B-1AAE-984A-834D-889E84EF9996}" srcOrd="0" destOrd="0" presId="urn:microsoft.com/office/officeart/2016/7/layout/BasicProcessNew"/>
    <dgm:cxn modelId="{466BC711-7205-4C7E-9AD1-D5DEF5115AB9}" srcId="{7FA7B781-2A30-4316-8B4D-DE4F1486AD32}" destId="{9D965678-AF38-4196-B00E-C72141EB381C}" srcOrd="3" destOrd="0" parTransId="{F4FD3E14-88B7-45D1-8CD1-0BEBDC25F27C}" sibTransId="{0305348C-61FA-4EB6-9016-86E1F2B720DB}"/>
    <dgm:cxn modelId="{0A5E2E20-D7D4-4D49-B3BE-E3D35A561A87}" type="presOf" srcId="{43F811CD-F81A-466F-9B94-F90D7F403E90}" destId="{9974A269-F0F8-4241-8CC5-EC8D8B185935}" srcOrd="0" destOrd="0" presId="urn:microsoft.com/office/officeart/2016/7/layout/BasicProcessNew"/>
    <dgm:cxn modelId="{62A1622C-47F8-3142-A1A5-044B14602985}" type="presOf" srcId="{3E5CC67B-BC18-4CB3-9AFE-34AED629E498}" destId="{264AFFCE-5BB7-1847-BDE5-DB430F0926FE}" srcOrd="0" destOrd="0" presId="urn:microsoft.com/office/officeart/2016/7/layout/BasicProcessNew"/>
    <dgm:cxn modelId="{2303E134-F5A0-454A-8F6D-062D431ACABD}" srcId="{7FA7B781-2A30-4316-8B4D-DE4F1486AD32}" destId="{82BEBDCF-FE21-4B3A-8983-B082543F65A2}" srcOrd="1" destOrd="0" parTransId="{51891BB1-CE39-4C68-AFBE-AA43EA5008E2}" sibTransId="{43F811CD-F81A-466F-9B94-F90D7F403E90}"/>
    <dgm:cxn modelId="{AB217343-B192-4758-9D50-C83232906D4E}" srcId="{7FA7B781-2A30-4316-8B4D-DE4F1486AD32}" destId="{FB0D8A71-67DC-430F-A106-4A01D53EB94D}" srcOrd="6" destOrd="0" parTransId="{088909EE-278E-425C-9368-BEA6BEC42206}" sibTransId="{1FF3068C-0A51-4F99-B1B4-A1AA58DCFAA5}"/>
    <dgm:cxn modelId="{A713425A-2D4E-7947-A048-89CB88BDAFAA}" type="presOf" srcId="{D162D547-2369-4521-8A84-9056BE966A94}" destId="{41CF1EC0-6D94-4A48-9C42-2AAD8EF09FA4}" srcOrd="0" destOrd="0" presId="urn:microsoft.com/office/officeart/2016/7/layout/BasicProcessNew"/>
    <dgm:cxn modelId="{E1F80E70-0F5F-DF4B-9FD5-D2697188B015}" type="presOf" srcId="{FCAC056F-A890-400B-A6B8-227A3D3FDFAE}" destId="{DF4E6FF9-4AC9-074E-BFAE-3E63628C1448}" srcOrd="0" destOrd="0" presId="urn:microsoft.com/office/officeart/2016/7/layout/BasicProcessNew"/>
    <dgm:cxn modelId="{E37C5777-87A5-FE4C-B1E6-F8A9C73D5B41}" type="presOf" srcId="{7FA7B781-2A30-4316-8B4D-DE4F1486AD32}" destId="{8B08E008-9836-5949-802B-393B0BEC9F5F}" srcOrd="0" destOrd="0" presId="urn:microsoft.com/office/officeart/2016/7/layout/BasicProcessNew"/>
    <dgm:cxn modelId="{032E4285-9EF5-4242-AB05-C2A32C149DC8}" type="presOf" srcId="{01B98C57-161C-4AC2-8A71-EED059C67E69}" destId="{C62ABC0F-29FA-CC45-A676-8DDD68A8285D}" srcOrd="0" destOrd="0" presId="urn:microsoft.com/office/officeart/2016/7/layout/BasicProcessNew"/>
    <dgm:cxn modelId="{B57F298B-E01A-9F40-B366-92EC0F09969D}" type="presOf" srcId="{0305348C-61FA-4EB6-9016-86E1F2B720DB}" destId="{D6434A72-EB97-DC4E-AB8E-1522F7CF3CF3}" srcOrd="0" destOrd="0" presId="urn:microsoft.com/office/officeart/2016/7/layout/BasicProcessNew"/>
    <dgm:cxn modelId="{50EA398F-A019-D14C-AEA6-7A2896F3C8FD}" type="presOf" srcId="{4AB4851B-E27E-4F1B-BEA8-AF642DC15C37}" destId="{FD930A19-0B55-BB48-ABC4-C08D61FC9C32}" srcOrd="0" destOrd="0" presId="urn:microsoft.com/office/officeart/2016/7/layout/BasicProcessNew"/>
    <dgm:cxn modelId="{72BFD895-B200-6143-8EE3-E2B6D2FBE5F8}" type="presOf" srcId="{2D02F34F-1F19-4155-A0F7-3DA1532B6384}" destId="{8F7AC7A3-B9C4-6248-A533-AA8DC33A45EE}" srcOrd="0" destOrd="0" presId="urn:microsoft.com/office/officeart/2016/7/layout/BasicProcessNew"/>
    <dgm:cxn modelId="{FC448BA6-C6AD-4822-A251-B79461027FA8}" srcId="{7FA7B781-2A30-4316-8B4D-DE4F1486AD32}" destId="{A935901F-96F4-4796-9754-DD64046CA258}" srcOrd="4" destOrd="0" parTransId="{BA293296-3941-4307-AD0A-DEB1B5D72560}" sibTransId="{4AB4851B-E27E-4F1B-BEA8-AF642DC15C37}"/>
    <dgm:cxn modelId="{F35391B0-D23E-EC41-AE96-FC3CC28F08FD}" type="presOf" srcId="{A935901F-96F4-4796-9754-DD64046CA258}" destId="{902A3E3D-BBBC-D341-85E7-F888C4D6EB97}" srcOrd="0" destOrd="0" presId="urn:microsoft.com/office/officeart/2016/7/layout/BasicProcessNew"/>
    <dgm:cxn modelId="{B457EAB3-17EB-114C-8AA2-7BD93DE3DF4C}" type="presOf" srcId="{D363D99F-A4AA-4786-A300-8B70A6D4F85A}" destId="{CC4FEB0C-6A3E-CC4D-8D12-CA144F93B638}" srcOrd="0" destOrd="0" presId="urn:microsoft.com/office/officeart/2016/7/layout/BasicProcessNew"/>
    <dgm:cxn modelId="{FBEAC8B7-7519-4B03-984D-471482D644A4}" srcId="{7FA7B781-2A30-4316-8B4D-DE4F1486AD32}" destId="{2D02F34F-1F19-4155-A0F7-3DA1532B6384}" srcOrd="2" destOrd="0" parTransId="{E7C3691F-1A92-46A5-AE78-6064C3AC0C04}" sibTransId="{3E5CC67B-BC18-4CB3-9AFE-34AED629E498}"/>
    <dgm:cxn modelId="{99D3CED9-364C-9A4B-B18C-0B38EAAA08E8}" type="presOf" srcId="{FB0D8A71-67DC-430F-A106-4A01D53EB94D}" destId="{2632FBD3-C2A6-5743-A63D-2F0078063A60}" srcOrd="0" destOrd="0" presId="urn:microsoft.com/office/officeart/2016/7/layout/BasicProcessNew"/>
    <dgm:cxn modelId="{9B82F0E7-B993-D14C-A7AB-B487E71C25A6}" type="presOf" srcId="{1FF3068C-0A51-4F99-B1B4-A1AA58DCFAA5}" destId="{4FB41104-099A-614B-AB25-0048FC7B37CF}" srcOrd="0" destOrd="0" presId="urn:microsoft.com/office/officeart/2016/7/layout/BasicProcessNew"/>
    <dgm:cxn modelId="{0922C5F0-D04D-B04A-9C89-C69AEA4AF84B}" type="presOf" srcId="{9D965678-AF38-4196-B00E-C72141EB381C}" destId="{4593D40D-A51A-3948-95AE-D760AD802807}" srcOrd="0" destOrd="0" presId="urn:microsoft.com/office/officeart/2016/7/layout/BasicProcessNew"/>
    <dgm:cxn modelId="{8617C9F4-7A65-4138-828F-8E41E09C9D3C}" srcId="{7FA7B781-2A30-4316-8B4D-DE4F1486AD32}" destId="{D162D547-2369-4521-8A84-9056BE966A94}" srcOrd="0" destOrd="0" parTransId="{E4F69367-DDD8-4DF2-85C3-8C6D960F9AF0}" sibTransId="{01B98C57-161C-4AC2-8A71-EED059C67E69}"/>
    <dgm:cxn modelId="{039883F5-FDEE-4138-A71A-5ADE98ADD3F3}" srcId="{7FA7B781-2A30-4316-8B4D-DE4F1486AD32}" destId="{D363D99F-A4AA-4786-A300-8B70A6D4F85A}" srcOrd="7" destOrd="0" parTransId="{C4AEE038-4A17-41AF-90C5-94D5832EB2F7}" sibTransId="{94EFA8D2-7172-4C2B-9276-AF5A60C88360}"/>
    <dgm:cxn modelId="{24B969FC-8EE3-4D70-BA7C-FED99D7E84EC}" srcId="{7FA7B781-2A30-4316-8B4D-DE4F1486AD32}" destId="{FCAC056F-A890-400B-A6B8-227A3D3FDFAE}" srcOrd="5" destOrd="0" parTransId="{33C1900E-34E0-4004-B6CD-B3064F9E0676}" sibTransId="{B890F808-0077-468B-8DA3-11BEC7DDCE21}"/>
    <dgm:cxn modelId="{70A1CFE5-6FAB-6349-AE68-F2EEEA6CA70B}" type="presParOf" srcId="{8B08E008-9836-5949-802B-393B0BEC9F5F}" destId="{41CF1EC0-6D94-4A48-9C42-2AAD8EF09FA4}" srcOrd="0" destOrd="0" presId="urn:microsoft.com/office/officeart/2016/7/layout/BasicProcessNew"/>
    <dgm:cxn modelId="{814C8DF5-EBD9-D64F-9EC6-1BC9B7994383}" type="presParOf" srcId="{8B08E008-9836-5949-802B-393B0BEC9F5F}" destId="{B04311F6-FE50-0648-98CF-BF58A4A8F642}" srcOrd="1" destOrd="0" presId="urn:microsoft.com/office/officeart/2016/7/layout/BasicProcessNew"/>
    <dgm:cxn modelId="{CEAAE2FE-9475-104B-B0E5-A6754CFF49BD}" type="presParOf" srcId="{8B08E008-9836-5949-802B-393B0BEC9F5F}" destId="{C62ABC0F-29FA-CC45-A676-8DDD68A8285D}" srcOrd="2" destOrd="0" presId="urn:microsoft.com/office/officeart/2016/7/layout/BasicProcessNew"/>
    <dgm:cxn modelId="{04E7107A-0ED3-7D4D-AA9F-7C20BE421D42}" type="presParOf" srcId="{8B08E008-9836-5949-802B-393B0BEC9F5F}" destId="{BBBEE5F9-8E3A-B04B-92E6-C81177986FE6}" srcOrd="3" destOrd="0" presId="urn:microsoft.com/office/officeart/2016/7/layout/BasicProcessNew"/>
    <dgm:cxn modelId="{697D1DDD-7470-F643-BAC0-547218D8D618}" type="presParOf" srcId="{8B08E008-9836-5949-802B-393B0BEC9F5F}" destId="{1300895B-1AAE-984A-834D-889E84EF9996}" srcOrd="4" destOrd="0" presId="urn:microsoft.com/office/officeart/2016/7/layout/BasicProcessNew"/>
    <dgm:cxn modelId="{933D85DB-676D-C144-9B3B-9D1EB5AEEBA8}" type="presParOf" srcId="{8B08E008-9836-5949-802B-393B0BEC9F5F}" destId="{FC1B87A8-BAC8-E544-9D1A-4A9FC14D569B}" srcOrd="5" destOrd="0" presId="urn:microsoft.com/office/officeart/2016/7/layout/BasicProcessNew"/>
    <dgm:cxn modelId="{23C12484-0ADE-2243-8F38-F66E2FF7C593}" type="presParOf" srcId="{8B08E008-9836-5949-802B-393B0BEC9F5F}" destId="{9974A269-F0F8-4241-8CC5-EC8D8B185935}" srcOrd="6" destOrd="0" presId="urn:microsoft.com/office/officeart/2016/7/layout/BasicProcessNew"/>
    <dgm:cxn modelId="{4CF8E331-0B5F-2041-9BCC-A5990772027F}" type="presParOf" srcId="{8B08E008-9836-5949-802B-393B0BEC9F5F}" destId="{D6D3B5A7-2868-9441-B039-2DB3285C92A1}" srcOrd="7" destOrd="0" presId="urn:microsoft.com/office/officeart/2016/7/layout/BasicProcessNew"/>
    <dgm:cxn modelId="{066951AC-7ED8-4044-BDBE-7AC05989F617}" type="presParOf" srcId="{8B08E008-9836-5949-802B-393B0BEC9F5F}" destId="{8F7AC7A3-B9C4-6248-A533-AA8DC33A45EE}" srcOrd="8" destOrd="0" presId="urn:microsoft.com/office/officeart/2016/7/layout/BasicProcessNew"/>
    <dgm:cxn modelId="{C5FA4F79-1FB6-7841-A47C-036F1AB8AA28}" type="presParOf" srcId="{8B08E008-9836-5949-802B-393B0BEC9F5F}" destId="{427192B3-7CA2-9C43-87BC-A6C7E59065B8}" srcOrd="9" destOrd="0" presId="urn:microsoft.com/office/officeart/2016/7/layout/BasicProcessNew"/>
    <dgm:cxn modelId="{09E0D118-DCD3-704D-AC02-A7EA2A8E8EBA}" type="presParOf" srcId="{8B08E008-9836-5949-802B-393B0BEC9F5F}" destId="{264AFFCE-5BB7-1847-BDE5-DB430F0926FE}" srcOrd="10" destOrd="0" presId="urn:microsoft.com/office/officeart/2016/7/layout/BasicProcessNew"/>
    <dgm:cxn modelId="{78FCE3D1-D311-0141-8BE5-73B864C0B7B5}" type="presParOf" srcId="{8B08E008-9836-5949-802B-393B0BEC9F5F}" destId="{1DCE36DD-7821-4643-85B7-3FD057D1E0E6}" srcOrd="11" destOrd="0" presId="urn:microsoft.com/office/officeart/2016/7/layout/BasicProcessNew"/>
    <dgm:cxn modelId="{56C5D0F5-557B-164F-A95B-975339D12C7E}" type="presParOf" srcId="{8B08E008-9836-5949-802B-393B0BEC9F5F}" destId="{4593D40D-A51A-3948-95AE-D760AD802807}" srcOrd="12" destOrd="0" presId="urn:microsoft.com/office/officeart/2016/7/layout/BasicProcessNew"/>
    <dgm:cxn modelId="{53D6FDCC-9986-4D45-BDD9-C9408435AE79}" type="presParOf" srcId="{8B08E008-9836-5949-802B-393B0BEC9F5F}" destId="{0862FA6F-6905-314C-AB16-C8D4BE211847}" srcOrd="13" destOrd="0" presId="urn:microsoft.com/office/officeart/2016/7/layout/BasicProcessNew"/>
    <dgm:cxn modelId="{2C187F22-9DA3-8445-9047-B80D1CCF913C}" type="presParOf" srcId="{8B08E008-9836-5949-802B-393B0BEC9F5F}" destId="{D6434A72-EB97-DC4E-AB8E-1522F7CF3CF3}" srcOrd="14" destOrd="0" presId="urn:microsoft.com/office/officeart/2016/7/layout/BasicProcessNew"/>
    <dgm:cxn modelId="{E021472E-B3D1-B64A-8D3E-155B048D777A}" type="presParOf" srcId="{8B08E008-9836-5949-802B-393B0BEC9F5F}" destId="{0E681296-E903-4C46-A188-DC9158EB9397}" srcOrd="15" destOrd="0" presId="urn:microsoft.com/office/officeart/2016/7/layout/BasicProcessNew"/>
    <dgm:cxn modelId="{5E4D9DC7-133E-3A41-84C8-A83D8F3C84CE}" type="presParOf" srcId="{8B08E008-9836-5949-802B-393B0BEC9F5F}" destId="{902A3E3D-BBBC-D341-85E7-F888C4D6EB97}" srcOrd="16" destOrd="0" presId="urn:microsoft.com/office/officeart/2016/7/layout/BasicProcessNew"/>
    <dgm:cxn modelId="{48DC5A7A-7191-7A4F-982B-09B8AE14B0CD}" type="presParOf" srcId="{8B08E008-9836-5949-802B-393B0BEC9F5F}" destId="{54F8AD33-E7AC-6F4D-969A-600B7D7EC331}" srcOrd="17" destOrd="0" presId="urn:microsoft.com/office/officeart/2016/7/layout/BasicProcessNew"/>
    <dgm:cxn modelId="{87316DD1-F221-3748-9B07-A2B31192766D}" type="presParOf" srcId="{8B08E008-9836-5949-802B-393B0BEC9F5F}" destId="{FD930A19-0B55-BB48-ABC4-C08D61FC9C32}" srcOrd="18" destOrd="0" presId="urn:microsoft.com/office/officeart/2016/7/layout/BasicProcessNew"/>
    <dgm:cxn modelId="{E308B3C4-3448-2947-94AD-E3F35499FBB6}" type="presParOf" srcId="{8B08E008-9836-5949-802B-393B0BEC9F5F}" destId="{9BFC84CA-E416-A446-A88C-6DD4F87DFE1C}" srcOrd="19" destOrd="0" presId="urn:microsoft.com/office/officeart/2016/7/layout/BasicProcessNew"/>
    <dgm:cxn modelId="{A7FF7E93-690E-F54F-9957-065F868C52B5}" type="presParOf" srcId="{8B08E008-9836-5949-802B-393B0BEC9F5F}" destId="{DF4E6FF9-4AC9-074E-BFAE-3E63628C1448}" srcOrd="20" destOrd="0" presId="urn:microsoft.com/office/officeart/2016/7/layout/BasicProcessNew"/>
    <dgm:cxn modelId="{1536BE58-A66F-A143-A55B-B6FC3F54E62E}" type="presParOf" srcId="{8B08E008-9836-5949-802B-393B0BEC9F5F}" destId="{A50D558F-3F1C-2D4E-A6AD-A262795F55DE}" srcOrd="21" destOrd="0" presId="urn:microsoft.com/office/officeart/2016/7/layout/BasicProcessNew"/>
    <dgm:cxn modelId="{42807376-1840-FE49-BC43-BB25FFD37D83}" type="presParOf" srcId="{8B08E008-9836-5949-802B-393B0BEC9F5F}" destId="{FDA567B2-B5B3-A544-88D4-02E0D806D18B}" srcOrd="22" destOrd="0" presId="urn:microsoft.com/office/officeart/2016/7/layout/BasicProcessNew"/>
    <dgm:cxn modelId="{BC07A916-8BBF-8648-99A7-AD28B3298C18}" type="presParOf" srcId="{8B08E008-9836-5949-802B-393B0BEC9F5F}" destId="{BD91D015-8665-3344-81DB-A18B6CFF62D8}" srcOrd="23" destOrd="0" presId="urn:microsoft.com/office/officeart/2016/7/layout/BasicProcessNew"/>
    <dgm:cxn modelId="{C7D6B64C-A618-C142-8697-9B4E8509C0AD}" type="presParOf" srcId="{8B08E008-9836-5949-802B-393B0BEC9F5F}" destId="{2632FBD3-C2A6-5743-A63D-2F0078063A60}" srcOrd="24" destOrd="0" presId="urn:microsoft.com/office/officeart/2016/7/layout/BasicProcessNew"/>
    <dgm:cxn modelId="{6F88D372-09DC-A840-8BA3-E762AB604326}" type="presParOf" srcId="{8B08E008-9836-5949-802B-393B0BEC9F5F}" destId="{83E8C520-9AAB-104D-A9FE-1C53BEBB1B03}" srcOrd="25" destOrd="0" presId="urn:microsoft.com/office/officeart/2016/7/layout/BasicProcessNew"/>
    <dgm:cxn modelId="{12A7616D-AEE1-1248-8CAA-9797DFF21B82}" type="presParOf" srcId="{8B08E008-9836-5949-802B-393B0BEC9F5F}" destId="{4FB41104-099A-614B-AB25-0048FC7B37CF}" srcOrd="26" destOrd="0" presId="urn:microsoft.com/office/officeart/2016/7/layout/BasicProcessNew"/>
    <dgm:cxn modelId="{55A0C1D9-28C5-1F4F-A544-10FDAED57C32}" type="presParOf" srcId="{8B08E008-9836-5949-802B-393B0BEC9F5F}" destId="{032E19CF-CF22-F648-B86C-B555DA62E3C1}" srcOrd="27" destOrd="0" presId="urn:microsoft.com/office/officeart/2016/7/layout/BasicProcessNew"/>
    <dgm:cxn modelId="{051DF0EA-607B-B843-BC03-DDC79B3C3C0D}" type="presParOf" srcId="{8B08E008-9836-5949-802B-393B0BEC9F5F}" destId="{CC4FEB0C-6A3E-CC4D-8D12-CA144F93B638}" srcOrd="28" destOrd="0" presId="urn:microsoft.com/office/officeart/2016/7/layout/Basic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60DDB9-44C7-0446-A6EE-9E9C666B67D0}">
      <dsp:nvSpPr>
        <dsp:cNvPr id="0" name=""/>
        <dsp:cNvSpPr/>
      </dsp:nvSpPr>
      <dsp:spPr>
        <a:xfrm>
          <a:off x="2968" y="293969"/>
          <a:ext cx="2354764" cy="1412858"/>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Contexto</a:t>
          </a:r>
          <a:endParaRPr lang="en-US" sz="2300" kern="1200"/>
        </a:p>
      </dsp:txBody>
      <dsp:txXfrm>
        <a:off x="2968" y="293969"/>
        <a:ext cx="2354764" cy="1412858"/>
      </dsp:txXfrm>
    </dsp:sp>
    <dsp:sp modelId="{8AA9474A-0DE1-6A48-B8F4-5583E450928D}">
      <dsp:nvSpPr>
        <dsp:cNvPr id="0" name=""/>
        <dsp:cNvSpPr/>
      </dsp:nvSpPr>
      <dsp:spPr>
        <a:xfrm>
          <a:off x="2593209" y="293969"/>
          <a:ext cx="2354764" cy="1412858"/>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Objetivos</a:t>
          </a:r>
          <a:endParaRPr lang="en-US" sz="2300" kern="1200"/>
        </a:p>
      </dsp:txBody>
      <dsp:txXfrm>
        <a:off x="2593209" y="293969"/>
        <a:ext cx="2354764" cy="1412858"/>
      </dsp:txXfrm>
    </dsp:sp>
    <dsp:sp modelId="{4DE13262-48EB-3E4B-BDBD-29850629F858}">
      <dsp:nvSpPr>
        <dsp:cNvPr id="0" name=""/>
        <dsp:cNvSpPr/>
      </dsp:nvSpPr>
      <dsp:spPr>
        <a:xfrm>
          <a:off x="5183450" y="293969"/>
          <a:ext cx="2354764" cy="1412858"/>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Análisis exploratorio</a:t>
          </a:r>
          <a:endParaRPr lang="en-US" sz="2300" kern="1200"/>
        </a:p>
      </dsp:txBody>
      <dsp:txXfrm>
        <a:off x="5183450" y="293969"/>
        <a:ext cx="2354764" cy="1412858"/>
      </dsp:txXfrm>
    </dsp:sp>
    <dsp:sp modelId="{0C4A9E40-7D68-9144-A4A3-2DE70B9027D6}">
      <dsp:nvSpPr>
        <dsp:cNvPr id="0" name=""/>
        <dsp:cNvSpPr/>
      </dsp:nvSpPr>
      <dsp:spPr>
        <a:xfrm>
          <a:off x="7773692" y="293969"/>
          <a:ext cx="2354764" cy="1412858"/>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Análisis estadístico</a:t>
          </a:r>
          <a:endParaRPr lang="en-US" sz="2300" kern="1200"/>
        </a:p>
      </dsp:txBody>
      <dsp:txXfrm>
        <a:off x="7773692" y="293969"/>
        <a:ext cx="2354764" cy="1412858"/>
      </dsp:txXfrm>
    </dsp:sp>
    <dsp:sp modelId="{65B4E68C-B3F6-6E4A-8F91-6E0AC26FF96A}">
      <dsp:nvSpPr>
        <dsp:cNvPr id="0" name=""/>
        <dsp:cNvSpPr/>
      </dsp:nvSpPr>
      <dsp:spPr>
        <a:xfrm>
          <a:off x="2968" y="1942304"/>
          <a:ext cx="2354764" cy="1412858"/>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Preprocesamiento de datos</a:t>
          </a:r>
          <a:endParaRPr lang="en-US" sz="2300" kern="1200"/>
        </a:p>
      </dsp:txBody>
      <dsp:txXfrm>
        <a:off x="2968" y="1942304"/>
        <a:ext cx="2354764" cy="1412858"/>
      </dsp:txXfrm>
    </dsp:sp>
    <dsp:sp modelId="{4AF5B071-66B9-4E4C-ACBD-FC301A42629D}">
      <dsp:nvSpPr>
        <dsp:cNvPr id="0" name=""/>
        <dsp:cNvSpPr/>
      </dsp:nvSpPr>
      <dsp:spPr>
        <a:xfrm>
          <a:off x="2593209" y="1942304"/>
          <a:ext cx="2354764" cy="1412858"/>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Segmentación de mercado con Clustering</a:t>
          </a:r>
          <a:endParaRPr lang="en-US" sz="2300" kern="1200"/>
        </a:p>
      </dsp:txBody>
      <dsp:txXfrm>
        <a:off x="2593209" y="1942304"/>
        <a:ext cx="2354764" cy="1412858"/>
      </dsp:txXfrm>
    </dsp:sp>
    <dsp:sp modelId="{75664C70-8A69-924F-9518-D503582CC9FD}">
      <dsp:nvSpPr>
        <dsp:cNvPr id="0" name=""/>
        <dsp:cNvSpPr/>
      </dsp:nvSpPr>
      <dsp:spPr>
        <a:xfrm>
          <a:off x="5183450" y="1942304"/>
          <a:ext cx="2354764" cy="1412858"/>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Selección de producto </a:t>
          </a:r>
          <a:endParaRPr lang="en-US" sz="2300" kern="1200"/>
        </a:p>
      </dsp:txBody>
      <dsp:txXfrm>
        <a:off x="5183450" y="1942304"/>
        <a:ext cx="2354764" cy="1412858"/>
      </dsp:txXfrm>
    </dsp:sp>
    <dsp:sp modelId="{8A8D20D8-FDF7-4341-8BC1-46417F80E8DD}">
      <dsp:nvSpPr>
        <dsp:cNvPr id="0" name=""/>
        <dsp:cNvSpPr/>
      </dsp:nvSpPr>
      <dsp:spPr>
        <a:xfrm>
          <a:off x="7773692" y="1942304"/>
          <a:ext cx="2354764" cy="1412858"/>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Conclusiones</a:t>
          </a:r>
          <a:endParaRPr lang="en-US" sz="2300" kern="1200"/>
        </a:p>
      </dsp:txBody>
      <dsp:txXfrm>
        <a:off x="7773692" y="1942304"/>
        <a:ext cx="2354764" cy="14128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40B268-E8E4-8C44-BBE3-71D4BE679A1E}">
      <dsp:nvSpPr>
        <dsp:cNvPr id="0" name=""/>
        <dsp:cNvSpPr/>
      </dsp:nvSpPr>
      <dsp:spPr>
        <a:xfrm>
          <a:off x="1236" y="85031"/>
          <a:ext cx="4340979" cy="275652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AC60FD-A033-E04E-9E6A-95AFEB8F3A6B}">
      <dsp:nvSpPr>
        <dsp:cNvPr id="0" name=""/>
        <dsp:cNvSpPr/>
      </dsp:nvSpPr>
      <dsp:spPr>
        <a:xfrm>
          <a:off x="483567" y="543245"/>
          <a:ext cx="4340979" cy="275652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s-ES" sz="3300" kern="1200" dirty="0"/>
            <a:t>Clasificar de forma correcta  a nuestro cliente, utilizando herramientas de machine </a:t>
          </a:r>
          <a:r>
            <a:rPr lang="es-ES" sz="3300" kern="1200" dirty="0" err="1"/>
            <a:t>learning</a:t>
          </a:r>
          <a:r>
            <a:rPr lang="es-ES" sz="3300" kern="1200" dirty="0"/>
            <a:t>.  </a:t>
          </a:r>
          <a:endParaRPr lang="en-US" sz="3300" kern="1200" dirty="0"/>
        </a:p>
      </dsp:txBody>
      <dsp:txXfrm>
        <a:off x="564303" y="623981"/>
        <a:ext cx="4179507" cy="2595049"/>
      </dsp:txXfrm>
    </dsp:sp>
    <dsp:sp modelId="{56DADB8E-FD1E-2442-B329-58F38A906568}">
      <dsp:nvSpPr>
        <dsp:cNvPr id="0" name=""/>
        <dsp:cNvSpPr/>
      </dsp:nvSpPr>
      <dsp:spPr>
        <a:xfrm>
          <a:off x="5306878" y="85031"/>
          <a:ext cx="4340979" cy="275652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A468AE-9E9A-154A-AFE6-5BF311B4D517}">
      <dsp:nvSpPr>
        <dsp:cNvPr id="0" name=""/>
        <dsp:cNvSpPr/>
      </dsp:nvSpPr>
      <dsp:spPr>
        <a:xfrm>
          <a:off x="5789209" y="543245"/>
          <a:ext cx="4340979" cy="275652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s-ES" sz="3300" kern="1200"/>
            <a:t>- Selección que tipo de producto se adecuan más a nuestro cliente según su perfil</a:t>
          </a:r>
          <a:endParaRPr lang="en-US" sz="3300" kern="1200"/>
        </a:p>
      </dsp:txBody>
      <dsp:txXfrm>
        <a:off x="5869945" y="623981"/>
        <a:ext cx="4179507" cy="25950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CF1EC0-6D94-4A48-9C42-2AAD8EF09FA4}">
      <dsp:nvSpPr>
        <dsp:cNvPr id="0" name=""/>
        <dsp:cNvSpPr/>
      </dsp:nvSpPr>
      <dsp:spPr>
        <a:xfrm>
          <a:off x="6913" y="156229"/>
          <a:ext cx="1090980" cy="307233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s-ES" sz="1100" kern="1200"/>
            <a:t>Join_year: el año en que esa persona se convirtió en cliente, que se puede diseñar a partir de "Dt_Customer"</a:t>
          </a:r>
          <a:endParaRPr lang="en-US" sz="1100" kern="1200"/>
        </a:p>
      </dsp:txBody>
      <dsp:txXfrm>
        <a:off x="6913" y="156229"/>
        <a:ext cx="1090980" cy="3072339"/>
      </dsp:txXfrm>
    </dsp:sp>
    <dsp:sp modelId="{C62ABC0F-29FA-CC45-A676-8DDD68A8285D}">
      <dsp:nvSpPr>
        <dsp:cNvPr id="0" name=""/>
        <dsp:cNvSpPr/>
      </dsp:nvSpPr>
      <dsp:spPr>
        <a:xfrm>
          <a:off x="1115338" y="1570899"/>
          <a:ext cx="163647" cy="243000"/>
        </a:xfrm>
        <a:prstGeom prst="rightArrow">
          <a:avLst>
            <a:gd name="adj1" fmla="val 50000"/>
            <a:gd name="adj2" fmla="val 5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00895B-1AAE-984A-834D-889E84EF9996}">
      <dsp:nvSpPr>
        <dsp:cNvPr id="0" name=""/>
        <dsp:cNvSpPr/>
      </dsp:nvSpPr>
      <dsp:spPr>
        <a:xfrm>
          <a:off x="1296430" y="156229"/>
          <a:ext cx="1090980" cy="3072339"/>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s-ES" sz="1100" kern="1200"/>
            <a:t>Join_month: el mes en que esa persona se convirtió en cliente, que se puede diseñar desde "Dt_Customer"</a:t>
          </a:r>
          <a:endParaRPr lang="en-US" sz="1100" kern="1200"/>
        </a:p>
      </dsp:txBody>
      <dsp:txXfrm>
        <a:off x="1296430" y="156229"/>
        <a:ext cx="1090980" cy="3072339"/>
      </dsp:txXfrm>
    </dsp:sp>
    <dsp:sp modelId="{9974A269-F0F8-4241-8CC5-EC8D8B185935}">
      <dsp:nvSpPr>
        <dsp:cNvPr id="0" name=""/>
        <dsp:cNvSpPr/>
      </dsp:nvSpPr>
      <dsp:spPr>
        <a:xfrm>
          <a:off x="2404855" y="1570899"/>
          <a:ext cx="163647" cy="243000"/>
        </a:xfrm>
        <a:prstGeom prst="rightArrow">
          <a:avLst>
            <a:gd name="adj1" fmla="val 50000"/>
            <a:gd name="adj2" fmla="val 5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7AC7A3-B9C4-6248-A533-AA8DC33A45EE}">
      <dsp:nvSpPr>
        <dsp:cNvPr id="0" name=""/>
        <dsp:cNvSpPr/>
      </dsp:nvSpPr>
      <dsp:spPr>
        <a:xfrm>
          <a:off x="2585947" y="156229"/>
          <a:ext cx="1090980" cy="307233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s-ES" sz="1100" kern="1200"/>
            <a:t>Join_weekday: el día de la semana en que la persona se convirtió en cliente, que se puede diseñar desde "Dt_Customer"</a:t>
          </a:r>
          <a:endParaRPr lang="en-US" sz="1100" kern="1200"/>
        </a:p>
      </dsp:txBody>
      <dsp:txXfrm>
        <a:off x="2585947" y="156229"/>
        <a:ext cx="1090980" cy="3072339"/>
      </dsp:txXfrm>
    </dsp:sp>
    <dsp:sp modelId="{264AFFCE-5BB7-1847-BDE5-DB430F0926FE}">
      <dsp:nvSpPr>
        <dsp:cNvPr id="0" name=""/>
        <dsp:cNvSpPr/>
      </dsp:nvSpPr>
      <dsp:spPr>
        <a:xfrm>
          <a:off x="3694372" y="1570899"/>
          <a:ext cx="163647" cy="243000"/>
        </a:xfrm>
        <a:prstGeom prst="rightArrow">
          <a:avLst>
            <a:gd name="adj1" fmla="val 50000"/>
            <a:gd name="adj2" fmla="val 5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93D40D-A51A-3948-95AE-D760AD802807}">
      <dsp:nvSpPr>
        <dsp:cNvPr id="0" name=""/>
        <dsp:cNvSpPr/>
      </dsp:nvSpPr>
      <dsp:spPr>
        <a:xfrm>
          <a:off x="3875463" y="156229"/>
          <a:ext cx="1090980" cy="3072339"/>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s-ES" sz="1100" kern="1200"/>
            <a:t>Minorhome: La cantidad total de menores en su familia, que pueden ser adquiridas sumando por Kidhome y Teenhome.</a:t>
          </a:r>
          <a:endParaRPr lang="en-US" sz="1100" kern="1200"/>
        </a:p>
      </dsp:txBody>
      <dsp:txXfrm>
        <a:off x="3875463" y="156229"/>
        <a:ext cx="1090980" cy="3072339"/>
      </dsp:txXfrm>
    </dsp:sp>
    <dsp:sp modelId="{D6434A72-EB97-DC4E-AB8E-1522F7CF3CF3}">
      <dsp:nvSpPr>
        <dsp:cNvPr id="0" name=""/>
        <dsp:cNvSpPr/>
      </dsp:nvSpPr>
      <dsp:spPr>
        <a:xfrm>
          <a:off x="4983888" y="1570899"/>
          <a:ext cx="163647" cy="243000"/>
        </a:xfrm>
        <a:prstGeom prst="rightArrow">
          <a:avLst>
            <a:gd name="adj1" fmla="val 50000"/>
            <a:gd name="adj2" fmla="val 5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2A3E3D-BBBC-D341-85E7-F888C4D6EB97}">
      <dsp:nvSpPr>
        <dsp:cNvPr id="0" name=""/>
        <dsp:cNvSpPr/>
      </dsp:nvSpPr>
      <dsp:spPr>
        <a:xfrm>
          <a:off x="5164980" y="156229"/>
          <a:ext cx="1090980" cy="3072339"/>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s-ES" sz="1100" kern="1200"/>
            <a:t>Total_Mnt: Monto total gastado en los últimos dos años, que se puede adquirir sumando todas las columnas relacionadas con "Mnt"</a:t>
          </a:r>
          <a:endParaRPr lang="en-US" sz="1100" kern="1200"/>
        </a:p>
      </dsp:txBody>
      <dsp:txXfrm>
        <a:off x="5164980" y="156229"/>
        <a:ext cx="1090980" cy="3072339"/>
      </dsp:txXfrm>
    </dsp:sp>
    <dsp:sp modelId="{FD930A19-0B55-BB48-ABC4-C08D61FC9C32}">
      <dsp:nvSpPr>
        <dsp:cNvPr id="0" name=""/>
        <dsp:cNvSpPr/>
      </dsp:nvSpPr>
      <dsp:spPr>
        <a:xfrm>
          <a:off x="6273405" y="1570899"/>
          <a:ext cx="163647" cy="243000"/>
        </a:xfrm>
        <a:prstGeom prst="rightArrow">
          <a:avLst>
            <a:gd name="adj1" fmla="val 50000"/>
            <a:gd name="adj2" fmla="val 5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4E6FF9-4AC9-074E-BFAE-3E63628C1448}">
      <dsp:nvSpPr>
        <dsp:cNvPr id="0" name=""/>
        <dsp:cNvSpPr/>
      </dsp:nvSpPr>
      <dsp:spPr>
        <a:xfrm>
          <a:off x="6454497" y="156229"/>
          <a:ext cx="1090980" cy="307233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s-ES" sz="1100" kern="1200"/>
            <a:t>Total_num_purchase: Número total de compras en los últimos dos años, que se puede adquirir sumando todas las columnas relacionadas con "Num"</a:t>
          </a:r>
          <a:endParaRPr lang="en-US" sz="1100" kern="1200"/>
        </a:p>
      </dsp:txBody>
      <dsp:txXfrm>
        <a:off x="6454497" y="156229"/>
        <a:ext cx="1090980" cy="3072339"/>
      </dsp:txXfrm>
    </dsp:sp>
    <dsp:sp modelId="{FDA567B2-B5B3-A544-88D4-02E0D806D18B}">
      <dsp:nvSpPr>
        <dsp:cNvPr id="0" name=""/>
        <dsp:cNvSpPr/>
      </dsp:nvSpPr>
      <dsp:spPr>
        <a:xfrm>
          <a:off x="7562922" y="1570899"/>
          <a:ext cx="163647" cy="243000"/>
        </a:xfrm>
        <a:prstGeom prst="rightArrow">
          <a:avLst>
            <a:gd name="adj1" fmla="val 50000"/>
            <a:gd name="adj2" fmla="val 5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32FBD3-C2A6-5743-A63D-2F0078063A60}">
      <dsp:nvSpPr>
        <dsp:cNvPr id="0" name=""/>
        <dsp:cNvSpPr/>
      </dsp:nvSpPr>
      <dsp:spPr>
        <a:xfrm>
          <a:off x="7744014" y="156229"/>
          <a:ext cx="1090980" cy="3072339"/>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s-ES" sz="1100" kern="1200"/>
            <a:t>Total_accept: monto total que un cliente aceptó la oferta en la campaña de marketing, que se puede adquirir sumando todas las columnas relacionadas con "Aceptado" y la columna "Respuesta"</a:t>
          </a:r>
          <a:endParaRPr lang="en-US" sz="1100" kern="1200"/>
        </a:p>
      </dsp:txBody>
      <dsp:txXfrm>
        <a:off x="7744014" y="156229"/>
        <a:ext cx="1090980" cy="3072339"/>
      </dsp:txXfrm>
    </dsp:sp>
    <dsp:sp modelId="{4FB41104-099A-614B-AB25-0048FC7B37CF}">
      <dsp:nvSpPr>
        <dsp:cNvPr id="0" name=""/>
        <dsp:cNvSpPr/>
      </dsp:nvSpPr>
      <dsp:spPr>
        <a:xfrm>
          <a:off x="8852439" y="1570899"/>
          <a:ext cx="163647" cy="243000"/>
        </a:xfrm>
        <a:prstGeom prst="rightArrow">
          <a:avLst>
            <a:gd name="adj1" fmla="val 50000"/>
            <a:gd name="adj2" fmla="val 5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4FEB0C-6A3E-CC4D-8D12-CA144F93B638}">
      <dsp:nvSpPr>
        <dsp:cNvPr id="0" name=""/>
        <dsp:cNvSpPr/>
      </dsp:nvSpPr>
      <dsp:spPr>
        <a:xfrm>
          <a:off x="9033530" y="156229"/>
          <a:ext cx="1090980" cy="307233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s-ES" sz="1100" kern="1200"/>
            <a:t>"AOV": AOV representa el volumen de pedido promedio de cada cliente, que se puede diseñar dividiendo Total_Mnt por Total_num_purchase</a:t>
          </a:r>
          <a:endParaRPr lang="en-US" sz="1100" kern="1200"/>
        </a:p>
      </dsp:txBody>
      <dsp:txXfrm>
        <a:off x="9033530" y="156229"/>
        <a:ext cx="1090980" cy="307233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42CB21-2F43-E447-A971-5E4AC663F077}" type="datetimeFigureOut">
              <a:rPr lang="es-ES" smtClean="0"/>
              <a:t>15/9/22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EDAE93-6FDE-8F45-8B84-73D9258E281C}" type="slidenum">
              <a:rPr lang="es-ES" smtClean="0"/>
              <a:t>‹Nº›</a:t>
            </a:fld>
            <a:endParaRPr lang="es-ES"/>
          </a:p>
        </p:txBody>
      </p:sp>
    </p:spTree>
    <p:extLst>
      <p:ext uri="{BB962C8B-B14F-4D97-AF65-F5344CB8AC3E}">
        <p14:creationId xmlns:p14="http://schemas.microsoft.com/office/powerpoint/2010/main" val="238388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5EDAE93-6FDE-8F45-8B84-73D9258E281C}" type="slidenum">
              <a:rPr lang="es-ES" smtClean="0"/>
              <a:t>2</a:t>
            </a:fld>
            <a:endParaRPr lang="es-ES"/>
          </a:p>
        </p:txBody>
      </p:sp>
    </p:spTree>
    <p:extLst>
      <p:ext uri="{BB962C8B-B14F-4D97-AF65-F5344CB8AC3E}">
        <p14:creationId xmlns:p14="http://schemas.microsoft.com/office/powerpoint/2010/main" val="2474768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5EDAE93-6FDE-8F45-8B84-73D9258E281C}" type="slidenum">
              <a:rPr lang="es-ES" smtClean="0"/>
              <a:t>13</a:t>
            </a:fld>
            <a:endParaRPr lang="es-ES"/>
          </a:p>
        </p:txBody>
      </p:sp>
    </p:spTree>
    <p:extLst>
      <p:ext uri="{BB962C8B-B14F-4D97-AF65-F5344CB8AC3E}">
        <p14:creationId xmlns:p14="http://schemas.microsoft.com/office/powerpoint/2010/main" val="3615901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5EDAE93-6FDE-8F45-8B84-73D9258E281C}" type="slidenum">
              <a:rPr lang="es-ES" smtClean="0"/>
              <a:t>14</a:t>
            </a:fld>
            <a:endParaRPr lang="es-ES"/>
          </a:p>
        </p:txBody>
      </p:sp>
    </p:spTree>
    <p:extLst>
      <p:ext uri="{BB962C8B-B14F-4D97-AF65-F5344CB8AC3E}">
        <p14:creationId xmlns:p14="http://schemas.microsoft.com/office/powerpoint/2010/main" val="2223143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La puntuación de </a:t>
            </a:r>
            <a:r>
              <a:rPr lang="es-ES" sz="1200" b="1" i="0" kern="1200" dirty="0">
                <a:solidFill>
                  <a:schemeClr val="tx1"/>
                </a:solidFill>
                <a:effectLst/>
                <a:latin typeface="+mn-lt"/>
                <a:ea typeface="+mn-ea"/>
                <a:cs typeface="+mn-cs"/>
              </a:rPr>
              <a:t>silueta</a:t>
            </a:r>
            <a:r>
              <a:rPr lang="es-ES" sz="1200" b="0" i="0" kern="1200" dirty="0">
                <a:solidFill>
                  <a:schemeClr val="tx1"/>
                </a:solidFill>
                <a:effectLst/>
                <a:latin typeface="+mn-lt"/>
                <a:ea typeface="+mn-ea"/>
                <a:cs typeface="+mn-cs"/>
              </a:rPr>
              <a:t> se utiliza para evaluar la calidad de los conglomerados creados mediante algoritmos de conglomerados como K-</a:t>
            </a:r>
            <a:r>
              <a:rPr lang="es-ES" sz="1200" b="0" i="0" kern="1200" dirty="0" err="1">
                <a:solidFill>
                  <a:schemeClr val="tx1"/>
                </a:solidFill>
                <a:effectLst/>
                <a:latin typeface="+mn-lt"/>
                <a:ea typeface="+mn-ea"/>
                <a:cs typeface="+mn-cs"/>
              </a:rPr>
              <a:t>Means</a:t>
            </a:r>
            <a:r>
              <a:rPr lang="es-ES" sz="1200" b="0" i="0" kern="1200" dirty="0">
                <a:solidFill>
                  <a:schemeClr val="tx1"/>
                </a:solidFill>
                <a:effectLst/>
                <a:latin typeface="+mn-lt"/>
                <a:ea typeface="+mn-ea"/>
                <a:cs typeface="+mn-cs"/>
              </a:rPr>
              <a:t> en términos de qué tan bien se agrupan las muestras con otras muestras que son similares entre sí.</a:t>
            </a:r>
            <a:endParaRPr lang="es-ES" dirty="0"/>
          </a:p>
        </p:txBody>
      </p:sp>
      <p:sp>
        <p:nvSpPr>
          <p:cNvPr id="4" name="Marcador de número de diapositiva 3"/>
          <p:cNvSpPr>
            <a:spLocks noGrp="1"/>
          </p:cNvSpPr>
          <p:nvPr>
            <p:ph type="sldNum" sz="quarter" idx="5"/>
          </p:nvPr>
        </p:nvSpPr>
        <p:spPr/>
        <p:txBody>
          <a:bodyPr/>
          <a:lstStyle/>
          <a:p>
            <a:fld id="{45EDAE93-6FDE-8F45-8B84-73D9258E281C}" type="slidenum">
              <a:rPr lang="es-ES" smtClean="0"/>
              <a:t>15</a:t>
            </a:fld>
            <a:endParaRPr lang="es-ES"/>
          </a:p>
        </p:txBody>
      </p:sp>
    </p:spTree>
    <p:extLst>
      <p:ext uri="{BB962C8B-B14F-4D97-AF65-F5344CB8AC3E}">
        <p14:creationId xmlns:p14="http://schemas.microsoft.com/office/powerpoint/2010/main" val="3485940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Inercia: </a:t>
            </a:r>
            <a:r>
              <a:rPr lang="es-ES" dirty="0" err="1"/>
              <a:t>metrica</a:t>
            </a:r>
            <a:r>
              <a:rPr lang="es-ES" dirty="0"/>
              <a:t> de rendimiento que mide la distancia cuadrática media entre cada instancia y su centroide. </a:t>
            </a:r>
          </a:p>
        </p:txBody>
      </p:sp>
      <p:sp>
        <p:nvSpPr>
          <p:cNvPr id="4" name="Marcador de número de diapositiva 3"/>
          <p:cNvSpPr>
            <a:spLocks noGrp="1"/>
          </p:cNvSpPr>
          <p:nvPr>
            <p:ph type="sldNum" sz="quarter" idx="5"/>
          </p:nvPr>
        </p:nvSpPr>
        <p:spPr/>
        <p:txBody>
          <a:bodyPr/>
          <a:lstStyle/>
          <a:p>
            <a:fld id="{45EDAE93-6FDE-8F45-8B84-73D9258E281C}" type="slidenum">
              <a:rPr lang="es-ES" smtClean="0"/>
              <a:t>16</a:t>
            </a:fld>
            <a:endParaRPr lang="es-ES"/>
          </a:p>
        </p:txBody>
      </p:sp>
    </p:spTree>
    <p:extLst>
      <p:ext uri="{BB962C8B-B14F-4D97-AF65-F5344CB8AC3E}">
        <p14:creationId xmlns:p14="http://schemas.microsoft.com/office/powerpoint/2010/main" val="1168860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gráfico podemos ver la clasificación de nuestros datos actuales que podemos llamar </a:t>
            </a:r>
            <a:r>
              <a:rPr lang="es-ES" dirty="0" err="1"/>
              <a:t>train</a:t>
            </a:r>
            <a:r>
              <a:rPr lang="es-ES" dirty="0"/>
              <a:t>. Esto nos denota 5 categorías. Posterior identificaremos que productos sean mejor para </a:t>
            </a:r>
            <a:r>
              <a:rPr lang="es-ES"/>
              <a:t>cada grupo. </a:t>
            </a:r>
            <a:endParaRPr lang="es-ES" dirty="0"/>
          </a:p>
        </p:txBody>
      </p:sp>
      <p:sp>
        <p:nvSpPr>
          <p:cNvPr id="4" name="Marcador de número de diapositiva 3"/>
          <p:cNvSpPr>
            <a:spLocks noGrp="1"/>
          </p:cNvSpPr>
          <p:nvPr>
            <p:ph type="sldNum" sz="quarter" idx="5"/>
          </p:nvPr>
        </p:nvSpPr>
        <p:spPr/>
        <p:txBody>
          <a:bodyPr/>
          <a:lstStyle/>
          <a:p>
            <a:fld id="{45EDAE93-6FDE-8F45-8B84-73D9258E281C}" type="slidenum">
              <a:rPr lang="es-ES" smtClean="0"/>
              <a:t>17</a:t>
            </a:fld>
            <a:endParaRPr lang="es-ES"/>
          </a:p>
        </p:txBody>
      </p:sp>
    </p:spTree>
    <p:extLst>
      <p:ext uri="{BB962C8B-B14F-4D97-AF65-F5344CB8AC3E}">
        <p14:creationId xmlns:p14="http://schemas.microsoft.com/office/powerpoint/2010/main" val="589927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5EDAE93-6FDE-8F45-8B84-73D9258E281C}" type="slidenum">
              <a:rPr lang="es-ES" smtClean="0"/>
              <a:t>3</a:t>
            </a:fld>
            <a:endParaRPr lang="es-ES"/>
          </a:p>
        </p:txBody>
      </p:sp>
    </p:spTree>
    <p:extLst>
      <p:ext uri="{BB962C8B-B14F-4D97-AF65-F5344CB8AC3E}">
        <p14:creationId xmlns:p14="http://schemas.microsoft.com/office/powerpoint/2010/main" val="15838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Kidhome</a:t>
            </a:r>
            <a:r>
              <a:rPr lang="es-ES" dirty="0"/>
              <a:t>: número de niños pequeños en el hogar del cliente</a:t>
            </a:r>
          </a:p>
          <a:p>
            <a:r>
              <a:rPr lang="es-ES" dirty="0" err="1"/>
              <a:t>Teenhome</a:t>
            </a:r>
            <a:r>
              <a:rPr lang="es-ES" dirty="0"/>
              <a:t>: número de adolescentes en el hogar del cliente</a:t>
            </a:r>
          </a:p>
          <a:p>
            <a:r>
              <a:rPr lang="es-ES" dirty="0" err="1"/>
              <a:t>Income</a:t>
            </a:r>
            <a:r>
              <a:rPr lang="es-ES" dirty="0"/>
              <a:t>: ingreso anual del hogar del cliente</a:t>
            </a:r>
          </a:p>
          <a:p>
            <a:r>
              <a:rPr lang="es-ES" dirty="0" err="1"/>
              <a:t>MntFishProducts</a:t>
            </a:r>
            <a:r>
              <a:rPr lang="es-ES" dirty="0"/>
              <a:t>: cantidad gastada en productos pesqueros en los últimos 2 años</a:t>
            </a:r>
          </a:p>
          <a:p>
            <a:r>
              <a:rPr lang="es-ES" dirty="0" err="1"/>
              <a:t>MntMeatProducts</a:t>
            </a:r>
            <a:r>
              <a:rPr lang="es-ES" dirty="0"/>
              <a:t>: cantidad gastada en productos cárnicos en los últimos 2 años</a:t>
            </a:r>
          </a:p>
          <a:p>
            <a:r>
              <a:rPr lang="es-ES" dirty="0" err="1"/>
              <a:t>MntFruits</a:t>
            </a:r>
            <a:r>
              <a:rPr lang="es-ES" dirty="0"/>
              <a:t>: cantidad gastado en productos de frutas en los últimos 2 años</a:t>
            </a:r>
          </a:p>
          <a:p>
            <a:r>
              <a:rPr lang="es-ES" dirty="0" err="1"/>
              <a:t>MntSweetProducts</a:t>
            </a:r>
            <a:r>
              <a:rPr lang="es-ES" dirty="0"/>
              <a:t> - cantidad gastada en productos dulces en los últimos 2 años</a:t>
            </a:r>
          </a:p>
          <a:p>
            <a:r>
              <a:rPr lang="es-ES" dirty="0" err="1"/>
              <a:t>MntWines</a:t>
            </a:r>
            <a:r>
              <a:rPr lang="es-ES" dirty="0"/>
              <a:t> - cantidad gastada en productos de vino en los últimos 2 años</a:t>
            </a:r>
          </a:p>
          <a:p>
            <a:r>
              <a:rPr lang="es-ES" dirty="0" err="1"/>
              <a:t>MntGoldProds</a:t>
            </a:r>
            <a:r>
              <a:rPr lang="es-ES" dirty="0"/>
              <a:t> - cantidad gastada en productos de oro en los últimos 2 años</a:t>
            </a:r>
          </a:p>
          <a:p>
            <a:r>
              <a:rPr lang="es-ES" dirty="0" err="1"/>
              <a:t>NumDealsPurchases</a:t>
            </a:r>
            <a:r>
              <a:rPr lang="es-ES" dirty="0"/>
              <a:t> - número de compras hecho con descuento</a:t>
            </a:r>
          </a:p>
          <a:p>
            <a:r>
              <a:rPr lang="es-ES" dirty="0" err="1"/>
              <a:t>NumCatalogPurchases</a:t>
            </a:r>
            <a:r>
              <a:rPr lang="es-ES" dirty="0"/>
              <a:t> - número de compras hechas usando el catálogo</a:t>
            </a:r>
          </a:p>
          <a:p>
            <a:r>
              <a:rPr lang="es-ES" dirty="0" err="1"/>
              <a:t>NumStorePurchases</a:t>
            </a:r>
            <a:r>
              <a:rPr lang="es-ES" dirty="0"/>
              <a:t> - número de compras realizadas directamente en las tiendas</a:t>
            </a:r>
          </a:p>
          <a:p>
            <a:r>
              <a:rPr lang="es-ES" dirty="0" err="1"/>
              <a:t>NumWebPurchases</a:t>
            </a:r>
            <a:r>
              <a:rPr lang="es-ES" dirty="0"/>
              <a:t> - número de compras realizadas a través del sitio web de la empresa</a:t>
            </a:r>
          </a:p>
          <a:p>
            <a:r>
              <a:rPr lang="es-ES" dirty="0" err="1"/>
              <a:t>NumWebVisitsMonth</a:t>
            </a:r>
            <a:r>
              <a:rPr lang="es-ES" dirty="0"/>
              <a:t> - número de visitas al sitio web de la empresa en el último mes</a:t>
            </a:r>
          </a:p>
          <a:p>
            <a:r>
              <a:rPr lang="es-ES" dirty="0" err="1"/>
              <a:t>Recency</a:t>
            </a:r>
            <a:r>
              <a:rPr lang="es-ES" dirty="0"/>
              <a:t> - número de días desde la última compra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err="1"/>
              <a:t>Dt</a:t>
            </a:r>
            <a:r>
              <a:rPr lang="es-ES" dirty="0"/>
              <a:t>-Cliente Cuando se registro el cliente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err="1"/>
              <a:t>Complain</a:t>
            </a:r>
            <a:r>
              <a:rPr lang="es-ES" dirty="0"/>
              <a:t>- Grado de </a:t>
            </a:r>
            <a:r>
              <a:rPr lang="es-ES" dirty="0" err="1"/>
              <a:t>satisfaccion</a:t>
            </a: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Response (objetivo) - 1 si el cliente aceptó la oferta en la última campaña, 0 en caso contrario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err="1"/>
              <a:t>AcceptedCmp</a:t>
            </a:r>
            <a:r>
              <a:rPr lang="es-ES" dirty="0"/>
              <a:t> - Si el cliente aceptó la oferta en la 1.ª campaña, 0 en caso contrario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endParaRPr lang="es-ES" dirty="0"/>
          </a:p>
        </p:txBody>
      </p:sp>
      <p:sp>
        <p:nvSpPr>
          <p:cNvPr id="4" name="Marcador de número de diapositiva 3"/>
          <p:cNvSpPr>
            <a:spLocks noGrp="1"/>
          </p:cNvSpPr>
          <p:nvPr>
            <p:ph type="sldNum" sz="quarter" idx="5"/>
          </p:nvPr>
        </p:nvSpPr>
        <p:spPr/>
        <p:txBody>
          <a:bodyPr/>
          <a:lstStyle/>
          <a:p>
            <a:fld id="{45EDAE93-6FDE-8F45-8B84-73D9258E281C}" type="slidenum">
              <a:rPr lang="es-ES" smtClean="0"/>
              <a:t>5</a:t>
            </a:fld>
            <a:endParaRPr lang="es-ES"/>
          </a:p>
        </p:txBody>
      </p:sp>
    </p:spTree>
    <p:extLst>
      <p:ext uri="{BB962C8B-B14F-4D97-AF65-F5344CB8AC3E}">
        <p14:creationId xmlns:p14="http://schemas.microsoft.com/office/powerpoint/2010/main" val="72527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5EDAE93-6FDE-8F45-8B84-73D9258E281C}" type="slidenum">
              <a:rPr lang="es-ES" smtClean="0"/>
              <a:t>6</a:t>
            </a:fld>
            <a:endParaRPr lang="es-ES"/>
          </a:p>
        </p:txBody>
      </p:sp>
    </p:spTree>
    <p:extLst>
      <p:ext uri="{BB962C8B-B14F-4D97-AF65-F5344CB8AC3E}">
        <p14:creationId xmlns:p14="http://schemas.microsoft.com/office/powerpoint/2010/main" val="2713927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cuadro comenzamos a identificar los </a:t>
            </a:r>
            <a:r>
              <a:rPr lang="es-ES" dirty="0" err="1"/>
              <a:t>outliers</a:t>
            </a:r>
            <a:r>
              <a:rPr lang="es-ES" dirty="0"/>
              <a:t>, para poder tener una base de datos más limpia</a:t>
            </a:r>
          </a:p>
        </p:txBody>
      </p:sp>
      <p:sp>
        <p:nvSpPr>
          <p:cNvPr id="4" name="Marcador de número de diapositiva 3"/>
          <p:cNvSpPr>
            <a:spLocks noGrp="1"/>
          </p:cNvSpPr>
          <p:nvPr>
            <p:ph type="sldNum" sz="quarter" idx="5"/>
          </p:nvPr>
        </p:nvSpPr>
        <p:spPr/>
        <p:txBody>
          <a:bodyPr/>
          <a:lstStyle/>
          <a:p>
            <a:fld id="{45EDAE93-6FDE-8F45-8B84-73D9258E281C}" type="slidenum">
              <a:rPr lang="es-ES" smtClean="0"/>
              <a:t>8</a:t>
            </a:fld>
            <a:endParaRPr lang="es-ES"/>
          </a:p>
        </p:txBody>
      </p:sp>
    </p:spTree>
    <p:extLst>
      <p:ext uri="{BB962C8B-B14F-4D97-AF65-F5344CB8AC3E}">
        <p14:creationId xmlns:p14="http://schemas.microsoft.com/office/powerpoint/2010/main" val="3629054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Join_year</a:t>
            </a:r>
            <a:r>
              <a:rPr lang="es-ES" sz="1200" b="0" kern="1200" dirty="0">
                <a:solidFill>
                  <a:schemeClr val="tx1"/>
                </a:solidFill>
                <a:effectLst/>
                <a:latin typeface="+mn-lt"/>
                <a:ea typeface="+mn-ea"/>
                <a:cs typeface="+mn-cs"/>
              </a:rPr>
              <a:t>: el año en que esa persona se convirtió en cliente, que se puede diseñar a partir de "</a:t>
            </a:r>
            <a:r>
              <a:rPr lang="es-ES" sz="1200" b="0" kern="1200" dirty="0" err="1">
                <a:solidFill>
                  <a:schemeClr val="tx1"/>
                </a:solidFill>
                <a:effectLst/>
                <a:latin typeface="+mn-lt"/>
                <a:ea typeface="+mn-ea"/>
                <a:cs typeface="+mn-cs"/>
              </a:rPr>
              <a:t>Dt_Customer</a:t>
            </a:r>
            <a:r>
              <a:rPr lang="es-ES" sz="1200" b="0" kern="1200" dirty="0">
                <a:solidFill>
                  <a:schemeClr val="tx1"/>
                </a:solidFill>
                <a:effectLst/>
                <a:latin typeface="+mn-lt"/>
                <a:ea typeface="+mn-ea"/>
                <a:cs typeface="+mn-cs"/>
              </a:rPr>
              <a:t>"</a:t>
            </a:r>
          </a:p>
          <a:p>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Join_month</a:t>
            </a:r>
            <a:r>
              <a:rPr lang="es-ES" sz="1200" b="0" kern="1200" dirty="0">
                <a:solidFill>
                  <a:schemeClr val="tx1"/>
                </a:solidFill>
                <a:effectLst/>
                <a:latin typeface="+mn-lt"/>
                <a:ea typeface="+mn-ea"/>
                <a:cs typeface="+mn-cs"/>
              </a:rPr>
              <a:t>: el mes en que esa persona se convirtió en cliente, que se puede diseñar desde "</a:t>
            </a:r>
            <a:r>
              <a:rPr lang="es-ES" sz="1200" b="0" kern="1200" dirty="0" err="1">
                <a:solidFill>
                  <a:schemeClr val="tx1"/>
                </a:solidFill>
                <a:effectLst/>
                <a:latin typeface="+mn-lt"/>
                <a:ea typeface="+mn-ea"/>
                <a:cs typeface="+mn-cs"/>
              </a:rPr>
              <a:t>Dt_Customer</a:t>
            </a:r>
            <a:r>
              <a:rPr lang="es-ES" sz="1200" b="0" kern="1200" dirty="0">
                <a:solidFill>
                  <a:schemeClr val="tx1"/>
                </a:solidFill>
                <a:effectLst/>
                <a:latin typeface="+mn-lt"/>
                <a:ea typeface="+mn-ea"/>
                <a:cs typeface="+mn-cs"/>
              </a:rPr>
              <a:t>"</a:t>
            </a:r>
          </a:p>
          <a:p>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Join_weekday</a:t>
            </a:r>
            <a:r>
              <a:rPr lang="es-ES" sz="1200" b="0" kern="1200" dirty="0">
                <a:solidFill>
                  <a:schemeClr val="tx1"/>
                </a:solidFill>
                <a:effectLst/>
                <a:latin typeface="+mn-lt"/>
                <a:ea typeface="+mn-ea"/>
                <a:cs typeface="+mn-cs"/>
              </a:rPr>
              <a:t>: el día de la semana en que la persona se convirtió en cliente, que se puede diseñar desde "</a:t>
            </a:r>
            <a:r>
              <a:rPr lang="es-ES" sz="1200" b="0" kern="1200" dirty="0" err="1">
                <a:solidFill>
                  <a:schemeClr val="tx1"/>
                </a:solidFill>
                <a:effectLst/>
                <a:latin typeface="+mn-lt"/>
                <a:ea typeface="+mn-ea"/>
                <a:cs typeface="+mn-cs"/>
              </a:rPr>
              <a:t>Dt_Customer</a:t>
            </a:r>
            <a:r>
              <a:rPr lang="es-ES" sz="1200" b="0" kern="1200" dirty="0">
                <a:solidFill>
                  <a:schemeClr val="tx1"/>
                </a:solidFill>
                <a:effectLst/>
                <a:latin typeface="+mn-lt"/>
                <a:ea typeface="+mn-ea"/>
                <a:cs typeface="+mn-cs"/>
              </a:rPr>
              <a:t>"</a:t>
            </a:r>
          </a:p>
          <a:p>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Minorhome</a:t>
            </a:r>
            <a:r>
              <a:rPr lang="es-ES" sz="1200" b="0" kern="1200" dirty="0">
                <a:solidFill>
                  <a:schemeClr val="tx1"/>
                </a:solidFill>
                <a:effectLst/>
                <a:latin typeface="+mn-lt"/>
                <a:ea typeface="+mn-ea"/>
                <a:cs typeface="+mn-cs"/>
              </a:rPr>
              <a:t>: La cantidad total de menores en su familia, que pueden ser adquiridas sumando por </a:t>
            </a:r>
            <a:r>
              <a:rPr lang="es-ES" sz="1200" b="0" kern="1200" dirty="0" err="1">
                <a:solidFill>
                  <a:schemeClr val="tx1"/>
                </a:solidFill>
                <a:effectLst/>
                <a:latin typeface="+mn-lt"/>
                <a:ea typeface="+mn-ea"/>
                <a:cs typeface="+mn-cs"/>
              </a:rPr>
              <a:t>Kidhome</a:t>
            </a:r>
            <a:r>
              <a:rPr lang="es-ES" sz="1200" b="0" kern="1200" dirty="0">
                <a:solidFill>
                  <a:schemeClr val="tx1"/>
                </a:solidFill>
                <a:effectLst/>
                <a:latin typeface="+mn-lt"/>
                <a:ea typeface="+mn-ea"/>
                <a:cs typeface="+mn-cs"/>
              </a:rPr>
              <a:t> y </a:t>
            </a:r>
            <a:r>
              <a:rPr lang="es-ES" sz="1200" b="0" kern="1200" dirty="0" err="1">
                <a:solidFill>
                  <a:schemeClr val="tx1"/>
                </a:solidFill>
                <a:effectLst/>
                <a:latin typeface="+mn-lt"/>
                <a:ea typeface="+mn-ea"/>
                <a:cs typeface="+mn-cs"/>
              </a:rPr>
              <a:t>Teenhome</a:t>
            </a:r>
            <a:r>
              <a:rPr lang="es-ES" sz="1200" b="0" kern="1200" dirty="0">
                <a:solidFill>
                  <a:schemeClr val="tx1"/>
                </a:solidFill>
                <a:effectLst/>
                <a:latin typeface="+mn-lt"/>
                <a:ea typeface="+mn-ea"/>
                <a:cs typeface="+mn-cs"/>
              </a:rPr>
              <a:t>.</a:t>
            </a:r>
          </a:p>
          <a:p>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Total_Mnt</a:t>
            </a:r>
            <a:r>
              <a:rPr lang="es-ES" sz="1200" b="0" kern="1200" dirty="0">
                <a:solidFill>
                  <a:schemeClr val="tx1"/>
                </a:solidFill>
                <a:effectLst/>
                <a:latin typeface="+mn-lt"/>
                <a:ea typeface="+mn-ea"/>
                <a:cs typeface="+mn-cs"/>
              </a:rPr>
              <a:t>: Monto total gastado en los últimos dos años, que se puede adquirir sumando todas las columnas relacionadas con "</a:t>
            </a:r>
            <a:r>
              <a:rPr lang="es-ES" sz="1200" b="0" kern="1200" dirty="0" err="1">
                <a:solidFill>
                  <a:schemeClr val="tx1"/>
                </a:solidFill>
                <a:effectLst/>
                <a:latin typeface="+mn-lt"/>
                <a:ea typeface="+mn-ea"/>
                <a:cs typeface="+mn-cs"/>
              </a:rPr>
              <a:t>Mnt</a:t>
            </a:r>
            <a:r>
              <a:rPr lang="es-ES" sz="1200" b="0" kern="1200" dirty="0">
                <a:solidFill>
                  <a:schemeClr val="tx1"/>
                </a:solidFill>
                <a:effectLst/>
                <a:latin typeface="+mn-lt"/>
                <a:ea typeface="+mn-ea"/>
                <a:cs typeface="+mn-cs"/>
              </a:rPr>
              <a:t>"</a:t>
            </a:r>
          </a:p>
          <a:p>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Total_num_purchase</a:t>
            </a:r>
            <a:r>
              <a:rPr lang="es-ES" sz="1200" b="0" kern="1200" dirty="0">
                <a:solidFill>
                  <a:schemeClr val="tx1"/>
                </a:solidFill>
                <a:effectLst/>
                <a:latin typeface="+mn-lt"/>
                <a:ea typeface="+mn-ea"/>
                <a:cs typeface="+mn-cs"/>
              </a:rPr>
              <a:t>: Número total de compras en los últimos dos años, que se puede adquirir sumando todas las columnas relacionadas con "</a:t>
            </a:r>
            <a:r>
              <a:rPr lang="es-ES" sz="1200" b="0" kern="1200" dirty="0" err="1">
                <a:solidFill>
                  <a:schemeClr val="tx1"/>
                </a:solidFill>
                <a:effectLst/>
                <a:latin typeface="+mn-lt"/>
                <a:ea typeface="+mn-ea"/>
                <a:cs typeface="+mn-cs"/>
              </a:rPr>
              <a:t>Num</a:t>
            </a:r>
            <a:r>
              <a:rPr lang="es-ES" sz="1200" b="0" kern="1200" dirty="0">
                <a:solidFill>
                  <a:schemeClr val="tx1"/>
                </a:solidFill>
                <a:effectLst/>
                <a:latin typeface="+mn-lt"/>
                <a:ea typeface="+mn-ea"/>
                <a:cs typeface="+mn-cs"/>
              </a:rPr>
              <a:t>"</a:t>
            </a:r>
          </a:p>
          <a:p>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Total_accept</a:t>
            </a:r>
            <a:r>
              <a:rPr lang="es-ES" sz="1200" b="0" kern="1200" dirty="0">
                <a:solidFill>
                  <a:schemeClr val="tx1"/>
                </a:solidFill>
                <a:effectLst/>
                <a:latin typeface="+mn-lt"/>
                <a:ea typeface="+mn-ea"/>
                <a:cs typeface="+mn-cs"/>
              </a:rPr>
              <a:t>: monto total que un cliente aceptó la oferta en la campaña de marketing, que se puede adquirir sumando todas las columnas relacionadas con "Aceptado" y la columna "Respuesta"</a:t>
            </a:r>
          </a:p>
          <a:p>
            <a:r>
              <a:rPr lang="es-ES" sz="1200" b="0" kern="1200" dirty="0">
                <a:solidFill>
                  <a:schemeClr val="tx1"/>
                </a:solidFill>
                <a:effectLst/>
                <a:latin typeface="+mn-lt"/>
                <a:ea typeface="+mn-ea"/>
                <a:cs typeface="+mn-cs"/>
              </a:rPr>
              <a:t>- "AOV": AOV representa el volumen de pedido promedio de cada cliente, que se puede diseñar dividiendo </a:t>
            </a:r>
            <a:r>
              <a:rPr lang="es-ES" sz="1200" b="0" kern="1200" dirty="0" err="1">
                <a:solidFill>
                  <a:schemeClr val="tx1"/>
                </a:solidFill>
                <a:effectLst/>
                <a:latin typeface="+mn-lt"/>
                <a:ea typeface="+mn-ea"/>
                <a:cs typeface="+mn-cs"/>
              </a:rPr>
              <a:t>Total_Mnt</a:t>
            </a:r>
            <a:r>
              <a:rPr lang="es-ES" sz="1200" b="0" kern="1200" dirty="0">
                <a:solidFill>
                  <a:schemeClr val="tx1"/>
                </a:solidFill>
                <a:effectLst/>
                <a:latin typeface="+mn-lt"/>
                <a:ea typeface="+mn-ea"/>
                <a:cs typeface="+mn-cs"/>
              </a:rPr>
              <a:t> por </a:t>
            </a:r>
            <a:r>
              <a:rPr lang="es-ES" sz="1200" b="0" kern="1200" dirty="0" err="1">
                <a:solidFill>
                  <a:schemeClr val="tx1"/>
                </a:solidFill>
                <a:effectLst/>
                <a:latin typeface="+mn-lt"/>
                <a:ea typeface="+mn-ea"/>
                <a:cs typeface="+mn-cs"/>
              </a:rPr>
              <a:t>Total_num_purchase</a:t>
            </a:r>
            <a:endParaRPr lang="es-ES" sz="1200" b="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45EDAE93-6FDE-8F45-8B84-73D9258E281C}" type="slidenum">
              <a:rPr lang="es-ES" smtClean="0"/>
              <a:t>9</a:t>
            </a:fld>
            <a:endParaRPr lang="es-ES"/>
          </a:p>
        </p:txBody>
      </p:sp>
    </p:spTree>
    <p:extLst>
      <p:ext uri="{BB962C8B-B14F-4D97-AF65-F5344CB8AC3E}">
        <p14:creationId xmlns:p14="http://schemas.microsoft.com/office/powerpoint/2010/main" val="3914671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5EDAE93-6FDE-8F45-8B84-73D9258E281C}" type="slidenum">
              <a:rPr lang="es-ES" smtClean="0"/>
              <a:t>10</a:t>
            </a:fld>
            <a:endParaRPr lang="es-ES"/>
          </a:p>
        </p:txBody>
      </p:sp>
    </p:spTree>
    <p:extLst>
      <p:ext uri="{BB962C8B-B14F-4D97-AF65-F5344CB8AC3E}">
        <p14:creationId xmlns:p14="http://schemas.microsoft.com/office/powerpoint/2010/main" val="844893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5EDAE93-6FDE-8F45-8B84-73D9258E281C}" type="slidenum">
              <a:rPr lang="es-ES" smtClean="0"/>
              <a:t>11</a:t>
            </a:fld>
            <a:endParaRPr lang="es-ES"/>
          </a:p>
        </p:txBody>
      </p:sp>
    </p:spTree>
    <p:extLst>
      <p:ext uri="{BB962C8B-B14F-4D97-AF65-F5344CB8AC3E}">
        <p14:creationId xmlns:p14="http://schemas.microsoft.com/office/powerpoint/2010/main" val="1226574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5EDAE93-6FDE-8F45-8B84-73D9258E281C}" type="slidenum">
              <a:rPr lang="es-ES" smtClean="0"/>
              <a:t>12</a:t>
            </a:fld>
            <a:endParaRPr lang="es-ES"/>
          </a:p>
        </p:txBody>
      </p:sp>
    </p:spTree>
    <p:extLst>
      <p:ext uri="{BB962C8B-B14F-4D97-AF65-F5344CB8AC3E}">
        <p14:creationId xmlns:p14="http://schemas.microsoft.com/office/powerpoint/2010/main" val="3082667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766D486-673B-6B42-99DC-9FF41D3D0F21}" type="datetimeFigureOut">
              <a:rPr lang="es-ES" smtClean="0"/>
              <a:t>14/9/22</a:t>
            </a:fld>
            <a:endParaRPr lang="es-ES"/>
          </a:p>
        </p:txBody>
      </p:sp>
      <p:sp>
        <p:nvSpPr>
          <p:cNvPr id="5" name="Footer Placeholder 4"/>
          <p:cNvSpPr>
            <a:spLocks noGrp="1"/>
          </p:cNvSpPr>
          <p:nvPr>
            <p:ph type="ftr" sz="quarter" idx="11"/>
          </p:nvPr>
        </p:nvSpPr>
        <p:spPr>
          <a:xfrm>
            <a:off x="3962399" y="5870575"/>
            <a:ext cx="4893958" cy="377825"/>
          </a:xfrm>
        </p:spPr>
        <p:txBody>
          <a:bodyPr/>
          <a:lstStyle/>
          <a:p>
            <a:endParaRPr lang="es-ES"/>
          </a:p>
        </p:txBody>
      </p:sp>
      <p:sp>
        <p:nvSpPr>
          <p:cNvPr id="6" name="Slide Number Placeholder 5"/>
          <p:cNvSpPr>
            <a:spLocks noGrp="1"/>
          </p:cNvSpPr>
          <p:nvPr>
            <p:ph type="sldNum" sz="quarter" idx="12"/>
          </p:nvPr>
        </p:nvSpPr>
        <p:spPr>
          <a:xfrm>
            <a:off x="10608958" y="5870575"/>
            <a:ext cx="551167" cy="377825"/>
          </a:xfrm>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15457207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766D486-673B-6B42-99DC-9FF41D3D0F21}" type="datetimeFigureOut">
              <a:rPr lang="es-ES" smtClean="0"/>
              <a:t>14/9/22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1116941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766D486-673B-6B42-99DC-9FF41D3D0F21}" type="datetimeFigureOut">
              <a:rPr lang="es-ES" smtClean="0"/>
              <a:t>14/9/22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3991630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766D486-673B-6B42-99DC-9FF41D3D0F21}" type="datetimeFigureOut">
              <a:rPr lang="es-ES" smtClean="0"/>
              <a:t>14/9/22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3687683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766D486-673B-6B42-99DC-9FF41D3D0F21}" type="datetimeFigureOut">
              <a:rPr lang="es-ES" smtClean="0"/>
              <a:t>14/9/22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3701708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766D486-673B-6B42-99DC-9FF41D3D0F21}" type="datetimeFigureOut">
              <a:rPr lang="es-ES" smtClean="0"/>
              <a:t>14/9/22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2866219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766D486-673B-6B42-99DC-9FF41D3D0F21}" type="datetimeFigureOut">
              <a:rPr lang="es-ES" smtClean="0"/>
              <a:t>14/9/22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3324658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766D486-673B-6B42-99DC-9FF41D3D0F21}" type="datetimeFigureOut">
              <a:rPr lang="es-ES" smtClean="0"/>
              <a:t>14/9/22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FD2498-7851-014A-B9E5-FEC1F1A2BAA4}" type="slidenum">
              <a:rPr lang="es-ES" smtClean="0"/>
              <a:t>‹Nº›</a:t>
            </a:fld>
            <a:endParaRPr lang="es-ES"/>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896074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766D486-673B-6B42-99DC-9FF41D3D0F21}" type="datetimeFigureOut">
              <a:rPr lang="es-ES" smtClean="0"/>
              <a:t>14/9/22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20073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766D486-673B-6B42-99DC-9FF41D3D0F21}" type="datetimeFigureOut">
              <a:rPr lang="es-ES" smtClean="0"/>
              <a:t>14/9/22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946304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766D486-673B-6B42-99DC-9FF41D3D0F21}" type="datetimeFigureOut">
              <a:rPr lang="es-ES" smtClean="0"/>
              <a:t>14/9/22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2859833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766D486-673B-6B42-99DC-9FF41D3D0F21}" type="datetimeFigureOut">
              <a:rPr lang="es-ES" smtClean="0"/>
              <a:t>14/9/22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1022532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766D486-673B-6B42-99DC-9FF41D3D0F21}" type="datetimeFigureOut">
              <a:rPr lang="es-ES" smtClean="0"/>
              <a:t>14/9/22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3811801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766D486-673B-6B42-99DC-9FF41D3D0F21}" type="datetimeFigureOut">
              <a:rPr lang="es-ES" smtClean="0"/>
              <a:t>14/9/22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3062466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766D486-673B-6B42-99DC-9FF41D3D0F21}" type="datetimeFigureOut">
              <a:rPr lang="es-ES" smtClean="0"/>
              <a:t>14/9/22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2397126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766D486-673B-6B42-99DC-9FF41D3D0F21}" type="datetimeFigureOut">
              <a:rPr lang="es-ES" smtClean="0"/>
              <a:t>14/9/22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1597567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766D486-673B-6B42-99DC-9FF41D3D0F21}" type="datetimeFigureOut">
              <a:rPr lang="es-ES" smtClean="0"/>
              <a:t>14/9/22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150651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66D486-673B-6B42-99DC-9FF41D3D0F21}" type="datetimeFigureOut">
              <a:rPr lang="es-ES" smtClean="0"/>
              <a:t>14/9/22</a:t>
            </a:fld>
            <a:endParaRPr lang="es-E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FD2498-7851-014A-B9E5-FEC1F1A2BAA4}" type="slidenum">
              <a:rPr lang="es-ES" smtClean="0"/>
              <a:t>‹Nº›</a:t>
            </a:fld>
            <a:endParaRPr lang="es-ES"/>
          </a:p>
        </p:txBody>
      </p:sp>
    </p:spTree>
    <p:extLst>
      <p:ext uri="{BB962C8B-B14F-4D97-AF65-F5344CB8AC3E}">
        <p14:creationId xmlns:p14="http://schemas.microsoft.com/office/powerpoint/2010/main" val="2757958529"/>
      </p:ext>
    </p:extLst>
  </p:cSld>
  <p:clrMap bg1="dk1" tx1="lt1" bg2="dk2" tx2="lt2" accent1="accent1" accent2="accent2" accent3="accent3" accent4="accent4" accent5="accent5" accent6="accent6" hlink="hlink" folHlink="folHlink"/>
  <p:sldLayoutIdLst>
    <p:sldLayoutId id="2147484863" r:id="rId1"/>
    <p:sldLayoutId id="2147484864" r:id="rId2"/>
    <p:sldLayoutId id="2147484865" r:id="rId3"/>
    <p:sldLayoutId id="2147484866" r:id="rId4"/>
    <p:sldLayoutId id="2147484867" r:id="rId5"/>
    <p:sldLayoutId id="2147484868" r:id="rId6"/>
    <p:sldLayoutId id="2147484869" r:id="rId7"/>
    <p:sldLayoutId id="2147484870" r:id="rId8"/>
    <p:sldLayoutId id="2147484871" r:id="rId9"/>
    <p:sldLayoutId id="2147484872" r:id="rId10"/>
    <p:sldLayoutId id="2147484873" r:id="rId11"/>
    <p:sldLayoutId id="2147484874" r:id="rId12"/>
    <p:sldLayoutId id="2147484875" r:id="rId13"/>
    <p:sldLayoutId id="2147484876" r:id="rId14"/>
    <p:sldLayoutId id="2147484877" r:id="rId15"/>
    <p:sldLayoutId id="2147484878" r:id="rId16"/>
    <p:sldLayoutId id="214748487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2.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7.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3.png"/><Relationship Id="rId10" Type="http://schemas.microsoft.com/office/2007/relationships/diagramDrawing" Target="../diagrams/drawing1.xml"/><Relationship Id="rId4" Type="http://schemas.openxmlformats.org/officeDocument/2006/relationships/image" Target="../media/image5.jpeg"/><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2" name="Picture 4" descr="Graph on document with pen">
            <a:extLst>
              <a:ext uri="{FF2B5EF4-FFF2-40B4-BE49-F238E27FC236}">
                <a16:creationId xmlns:a16="http://schemas.microsoft.com/office/drawing/2014/main" id="{D03BEE45-9790-8EF3-EBDF-B2E13F15FFAD}"/>
              </a:ext>
            </a:extLst>
          </p:cNvPr>
          <p:cNvPicPr>
            <a:picLocks noChangeAspect="1"/>
          </p:cNvPicPr>
          <p:nvPr/>
        </p:nvPicPr>
        <p:blipFill rotWithShape="1">
          <a:blip r:embed="rId3"/>
          <a:srcRect l="9091" t="10069" b="13322"/>
          <a:stretch/>
        </p:blipFill>
        <p:spPr>
          <a:xfrm>
            <a:off x="20" y="10"/>
            <a:ext cx="12191980" cy="6857990"/>
          </a:xfrm>
          <a:prstGeom prst="rect">
            <a:avLst/>
          </a:prstGeom>
        </p:spPr>
      </p:pic>
      <p:pic>
        <p:nvPicPr>
          <p:cNvPr id="20" name="Picture 20">
            <a:extLst>
              <a:ext uri="{FF2B5EF4-FFF2-40B4-BE49-F238E27FC236}">
                <a16:creationId xmlns:a16="http://schemas.microsoft.com/office/drawing/2014/main" id="{545F67A4-7428-47F3-AE14-8CA43D976E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Freeform 5">
            <a:extLst>
              <a:ext uri="{FF2B5EF4-FFF2-40B4-BE49-F238E27FC236}">
                <a16:creationId xmlns:a16="http://schemas.microsoft.com/office/drawing/2014/main" id="{F4A20210-FA90-4B6D-8D2E-1B90054E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4" name="Freeform 14">
            <a:extLst>
              <a:ext uri="{FF2B5EF4-FFF2-40B4-BE49-F238E27FC236}">
                <a16:creationId xmlns:a16="http://schemas.microsoft.com/office/drawing/2014/main" id="{39213B44-68B7-47E7-B506-5C79FCF80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 name="Group 26">
            <a:extLst>
              <a:ext uri="{FF2B5EF4-FFF2-40B4-BE49-F238E27FC236}">
                <a16:creationId xmlns:a16="http://schemas.microsoft.com/office/drawing/2014/main" id="{39084D60-65A6-45F8-8C17-3529E43F1C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8" name="Straight Connector 27">
              <a:extLst>
                <a:ext uri="{FF2B5EF4-FFF2-40B4-BE49-F238E27FC236}">
                  <a16:creationId xmlns:a16="http://schemas.microsoft.com/office/drawing/2014/main" id="{444A2572-2BF1-4C8E-AF59-F3AD411D89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DF3485-B455-470C-8FA8-A1BDE087B8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E9DCD0-EE49-4CB4-89B6-C25F9861C3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713CF62-C96C-44E9-8C28-E3F2C6E7C6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D06558F-07E9-4D78-A6F3-8BCFA9E734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2D8773-83C0-4D51-9E1F-046DA7DA0D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880C3FB-3E2E-4054-A6D1-38176D6E2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505591A-6112-4B84-8E9E-923E43C4ED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4884290-8E39-4425-BB4F-48D955C1F8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0C383A3-6D77-41CE-8121-498BC3BA51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120A319-4A10-4542-B48C-5FB2714C4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B15B038-50ED-419D-B142-C96EE418B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BAFF2F4-75B2-4498-8559-BAE80D89B4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56AE167-8087-4A4B-B41D-5658EEBA68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D353E8A-CBA6-44F9-9C00-D0AD27C96C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A2C318A-A79F-4CAD-BA7A-51427BF9ED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F2996E3-5E01-4F22-B23C-7CD0CF72C4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60F6BC4-AB51-4DE7-B83C-E71FE4EC86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F65FC1C-93BF-4ACA-BF17-17372DD108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9F9913C-8CCE-4D56-9D2A-0C2D686676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0EDD18C-1AAD-48E5-AAAD-73F4B5643C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2D7A5C4-18C8-43E9-A50A-F87A362C85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A0C484E-A224-4DB0-8C34-89BE54BD12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9BB438E-A25F-4A7F-B209-8899B7CEC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F8BA6DC-B1E9-4F32-A5CC-8F61976B69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F6D95B2-1C8D-4156-AB05-523619B4FC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88409AD-A77F-4304-9E8B-08A4891C70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62AD08A-B385-4D18-B948-8D53B3918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2A413E-FF1A-46B1-BF8B-3C1C408B34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CFF4E44-2BEB-4FAE-97C9-BC6E8296D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0486C0A-9B93-46B8-932F-876BE26CEF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429BF5D-8D5B-4A48-89EE-8B779826E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DC996EE-5EB1-4943-A1E8-70810CBD6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2F833C8-E3CE-4399-B78B-9DD0EEA64C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7C92DB2-78F1-4872-B9C7-C658A78869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F8A2FAA-05E1-448E-A606-FA9D67036C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5AAB5D1-1672-4825-88A7-D93923475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2CAAFDB-2BA2-4D04-8B8B-1241D5EC0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C381B3C-0009-451B-BCB3-48F7810C1B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A10544C-1EAD-47FB-A17E-52C6222826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540B37-D854-4525-93F8-410685438F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450DFE8-D07F-435C-B5A2-47D126FD9F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C1A6513-2D5D-458C-B841-D5DD9844B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931CF18-850E-41CD-823E-D311BD5CC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4497A09-1B1C-4EB6-B728-6FC3A1C125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A60DE04-F3E8-437E-A2E4-A8A7BA01C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DBBA541-852C-4AE6-82E8-6BD13AFB4F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FC3362F-AD7E-45D7-BE85-7C8DD81347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CD83E0F-C8AF-4D52-94DB-CD949A2B1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0D5F865-890F-483F-B407-516CE6D222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E6A2505-E617-4419-AB05-10B779B5C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DFF0D66-52FC-4F64-B67F-72D9EFEED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CC72040-7945-4051-989C-2B728F6D5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6EB6302-2333-45D4-AE20-B0F6D45CC1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ECC1105-D16E-411D-B4B7-80BF039BF9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7D2F518-4540-44DE-BC62-7D598EC99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19566BC-880A-4113-A9C4-0017E5184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18E7D73-F4E4-4F5D-AFF9-EE491954A0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D0988A2-3571-4C16-BDEF-58254F04E5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550BAC8-41FE-4300-910B-EE7BBD7A0C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8CD175C-18A7-4589-8C46-A61FEF6D9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6BE3031-FD1C-443C-9889-243CEEAEDF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E37BF5D-3732-41F2-B9AF-A56C9214D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77B6718-917A-4A01-BCF8-5C6E1217B2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C23AB5B-98FB-43F1-B590-BBA79814F2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6EEC146-226B-4C83-9C1B-DD5495DE16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C24D094-41EF-4CA2-9834-B04793FA1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DA46AD8-674F-46C3-8A22-280F78F91A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E9D757B-CD9D-447C-8780-79F2FF875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76B76E9-7342-43BC-B629-9180ABF577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F25F68A-2DCB-4183-86F1-3428326E59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A5FA913-066C-4504-A753-026056454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A6E50AC-CA1E-4DD3-B85F-1720C019E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224B2B1-DBD8-4BA8-8CEB-BFAC8A15D3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DEFE1E7-69A3-47F5-B8B8-C0898281B6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6F1F489-762E-4979-9EBC-50A62330B8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7DF22C-20E6-4DED-B405-1B26C5218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36FD8D7-6E0F-468E-B8C4-F4E6707112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14596A41-2886-7292-B16F-462E666E9B86}"/>
              </a:ext>
            </a:extLst>
          </p:cNvPr>
          <p:cNvSpPr>
            <a:spLocks noGrp="1"/>
          </p:cNvSpPr>
          <p:nvPr>
            <p:ph type="ctrTitle"/>
          </p:nvPr>
        </p:nvSpPr>
        <p:spPr>
          <a:xfrm>
            <a:off x="6646333" y="2032000"/>
            <a:ext cx="4513792" cy="2819398"/>
          </a:xfrm>
        </p:spPr>
        <p:txBody>
          <a:bodyPr>
            <a:normAutofit/>
          </a:bodyPr>
          <a:lstStyle/>
          <a:p>
            <a:r>
              <a:rPr lang="es-ES"/>
              <a:t>Marketing Analytics</a:t>
            </a:r>
          </a:p>
        </p:txBody>
      </p:sp>
      <p:sp>
        <p:nvSpPr>
          <p:cNvPr id="3" name="Subtítulo 2">
            <a:extLst>
              <a:ext uri="{FF2B5EF4-FFF2-40B4-BE49-F238E27FC236}">
                <a16:creationId xmlns:a16="http://schemas.microsoft.com/office/drawing/2014/main" id="{C650F666-316C-9001-F706-6D258360E7C9}"/>
              </a:ext>
            </a:extLst>
          </p:cNvPr>
          <p:cNvSpPr>
            <a:spLocks noGrp="1"/>
          </p:cNvSpPr>
          <p:nvPr>
            <p:ph type="subTitle" idx="1"/>
          </p:nvPr>
        </p:nvSpPr>
        <p:spPr>
          <a:xfrm>
            <a:off x="6646333" y="4851399"/>
            <a:ext cx="4513792" cy="914401"/>
          </a:xfrm>
        </p:spPr>
        <p:txBody>
          <a:bodyPr>
            <a:normAutofit/>
          </a:bodyPr>
          <a:lstStyle/>
          <a:p>
            <a:r>
              <a:rPr lang="es-ES"/>
              <a:t>Luis Miguel Valverde </a:t>
            </a:r>
          </a:p>
        </p:txBody>
      </p:sp>
    </p:spTree>
    <p:extLst>
      <p:ext uri="{BB962C8B-B14F-4D97-AF65-F5344CB8AC3E}">
        <p14:creationId xmlns:p14="http://schemas.microsoft.com/office/powerpoint/2010/main" val="427550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202F09-7139-A3E1-E3CB-63C97A05FE70}"/>
              </a:ext>
            </a:extLst>
          </p:cNvPr>
          <p:cNvSpPr>
            <a:spLocks noGrp="1"/>
          </p:cNvSpPr>
          <p:nvPr>
            <p:ph type="title"/>
          </p:nvPr>
        </p:nvSpPr>
        <p:spPr>
          <a:xfrm>
            <a:off x="685801" y="609600"/>
            <a:ext cx="10131425" cy="1456267"/>
          </a:xfrm>
        </p:spPr>
        <p:txBody>
          <a:bodyPr>
            <a:normAutofit/>
          </a:bodyPr>
          <a:lstStyle/>
          <a:p>
            <a:r>
              <a:rPr lang="es-ES" dirty="0" err="1"/>
              <a:t>Feature</a:t>
            </a:r>
            <a:r>
              <a:rPr lang="es-ES" dirty="0"/>
              <a:t> </a:t>
            </a:r>
            <a:r>
              <a:rPr lang="es-ES" dirty="0" err="1"/>
              <a:t>Engineering</a:t>
            </a:r>
            <a:endParaRPr lang="es-ES" dirty="0"/>
          </a:p>
        </p:txBody>
      </p:sp>
      <p:graphicFrame>
        <p:nvGraphicFramePr>
          <p:cNvPr id="5" name="Marcador de contenido 2">
            <a:extLst>
              <a:ext uri="{FF2B5EF4-FFF2-40B4-BE49-F238E27FC236}">
                <a16:creationId xmlns:a16="http://schemas.microsoft.com/office/drawing/2014/main" id="{958FE6B1-2DE1-C824-DB8C-3D3AEAC630D4}"/>
              </a:ext>
            </a:extLst>
          </p:cNvPr>
          <p:cNvGraphicFramePr>
            <a:graphicFrameLocks noGrp="1"/>
          </p:cNvGraphicFramePr>
          <p:nvPr>
            <p:ph idx="1"/>
            <p:extLst>
              <p:ext uri="{D42A27DB-BD31-4B8C-83A1-F6EECF244321}">
                <p14:modId xmlns:p14="http://schemas.microsoft.com/office/powerpoint/2010/main" val="1787630345"/>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61002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Marcador de contenido 4" descr="Gráfico&#10;&#10;Descripción generada automáticamente con confianza media">
            <a:extLst>
              <a:ext uri="{FF2B5EF4-FFF2-40B4-BE49-F238E27FC236}">
                <a16:creationId xmlns:a16="http://schemas.microsoft.com/office/drawing/2014/main" id="{5F3A45E7-B79F-8C20-6AC1-355931208FD7}"/>
              </a:ext>
            </a:extLst>
          </p:cNvPr>
          <p:cNvPicPr>
            <a:picLocks noChangeAspect="1"/>
          </p:cNvPicPr>
          <p:nvPr/>
        </p:nvPicPr>
        <p:blipFill rotWithShape="1">
          <a:blip r:embed="rId5"/>
          <a:srcRect t="884" r="-1" b="12856"/>
          <a:stretch/>
        </p:blipFill>
        <p:spPr>
          <a:xfrm>
            <a:off x="-1" y="0"/>
            <a:ext cx="9781309" cy="6858000"/>
          </a:xfrm>
          <a:prstGeom prst="rect">
            <a:avLst/>
          </a:prstGeom>
        </p:spPr>
      </p:pic>
      <p:pic>
        <p:nvPicPr>
          <p:cNvPr id="20" name="Picture 11">
            <a:extLst>
              <a:ext uri="{FF2B5EF4-FFF2-40B4-BE49-F238E27FC236}">
                <a16:creationId xmlns:a16="http://schemas.microsoft.com/office/drawing/2014/main" id="{98BF0107-3463-486E-B9EE-5A5727B4F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a:extLst>
              <a:ext uri="{FF2B5EF4-FFF2-40B4-BE49-F238E27FC236}">
                <a16:creationId xmlns:a16="http://schemas.microsoft.com/office/drawing/2014/main" id="{5F825D65-A136-D137-461D-91E11A66FF02}"/>
              </a:ext>
            </a:extLst>
          </p:cNvPr>
          <p:cNvSpPr>
            <a:spLocks noGrp="1"/>
          </p:cNvSpPr>
          <p:nvPr>
            <p:ph type="title"/>
          </p:nvPr>
        </p:nvSpPr>
        <p:spPr>
          <a:xfrm>
            <a:off x="9476508" y="1894994"/>
            <a:ext cx="2584161" cy="2421464"/>
          </a:xfrm>
        </p:spPr>
        <p:txBody>
          <a:bodyPr vert="horz" lIns="91440" tIns="45720" rIns="91440" bIns="45720" rtlCol="0" anchor="b">
            <a:normAutofit/>
          </a:bodyPr>
          <a:lstStyle/>
          <a:p>
            <a:pPr algn="r">
              <a:lnSpc>
                <a:spcPct val="90000"/>
              </a:lnSpc>
            </a:pPr>
            <a:r>
              <a:rPr lang="en-US" sz="3200" dirty="0" err="1"/>
              <a:t>Mapa</a:t>
            </a:r>
            <a:r>
              <a:rPr lang="en-US" sz="3200" dirty="0"/>
              <a:t> de </a:t>
            </a:r>
            <a:r>
              <a:rPr lang="en-US" sz="3200" dirty="0" err="1"/>
              <a:t>Calor</a:t>
            </a:r>
            <a:r>
              <a:rPr lang="en-US" sz="3200" dirty="0"/>
              <a:t> de </a:t>
            </a:r>
            <a:r>
              <a:rPr lang="en-US" sz="3200" dirty="0" err="1"/>
              <a:t>correlación</a:t>
            </a:r>
            <a:endParaRPr lang="en-US" sz="3200" dirty="0"/>
          </a:p>
        </p:txBody>
      </p:sp>
    </p:spTree>
    <p:extLst>
      <p:ext uri="{BB962C8B-B14F-4D97-AF65-F5344CB8AC3E}">
        <p14:creationId xmlns:p14="http://schemas.microsoft.com/office/powerpoint/2010/main" val="367039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37EAE00-1D6D-A7DD-A9B7-394D5F03ADCF}"/>
              </a:ext>
            </a:extLst>
          </p:cNvPr>
          <p:cNvSpPr>
            <a:spLocks noGrp="1"/>
          </p:cNvSpPr>
          <p:nvPr>
            <p:ph type="title"/>
          </p:nvPr>
        </p:nvSpPr>
        <p:spPr>
          <a:xfrm>
            <a:off x="685799" y="1150076"/>
            <a:ext cx="3659389" cy="4557849"/>
          </a:xfrm>
        </p:spPr>
        <p:txBody>
          <a:bodyPr>
            <a:normAutofit/>
          </a:bodyPr>
          <a:lstStyle/>
          <a:p>
            <a:pPr algn="r">
              <a:lnSpc>
                <a:spcPct val="90000"/>
              </a:lnSpc>
            </a:pPr>
            <a:r>
              <a:rPr lang="es-ES" sz="2500"/>
              <a:t>Podemos usar un bloque aleatorio para predecir la cantidad de compras en la tienda y luego usar el puntaje de importancia de las características del modelo para clasificar los factores.</a:t>
            </a:r>
            <a:br>
              <a:rPr lang="es-ES" sz="2500"/>
            </a:br>
            <a:endParaRPr lang="es-ES" sz="2500"/>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82CA77F0-C6AC-46D3-E2ED-6D94A75B39DF}"/>
              </a:ext>
            </a:extLst>
          </p:cNvPr>
          <p:cNvSpPr>
            <a:spLocks noGrp="1"/>
          </p:cNvSpPr>
          <p:nvPr>
            <p:ph idx="1"/>
          </p:nvPr>
        </p:nvSpPr>
        <p:spPr>
          <a:xfrm>
            <a:off x="4988658" y="1150076"/>
            <a:ext cx="6517543" cy="4557849"/>
          </a:xfrm>
        </p:spPr>
        <p:txBody>
          <a:bodyPr>
            <a:normAutofit/>
          </a:bodyPr>
          <a:lstStyle/>
          <a:p>
            <a:r>
              <a:rPr lang="es-ES" dirty="0"/>
              <a:t>Consideramos 7 factores principales son: </a:t>
            </a:r>
          </a:p>
          <a:p>
            <a:r>
              <a:rPr lang="es-ES" dirty="0"/>
              <a:t>1. Monto total gastado en los últimos dos años </a:t>
            </a:r>
          </a:p>
          <a:p>
            <a:r>
              <a:rPr lang="es-ES" dirty="0"/>
              <a:t>2. Volumen medio de pedidos </a:t>
            </a:r>
          </a:p>
          <a:p>
            <a:r>
              <a:rPr lang="es-ES" dirty="0"/>
              <a:t>3. Número total de compras en los últimos dos años </a:t>
            </a:r>
          </a:p>
          <a:p>
            <a:r>
              <a:rPr lang="es-ES" dirty="0"/>
              <a:t>4. Cantidad gastada en vino en los últimos 2 años </a:t>
            </a:r>
          </a:p>
          <a:p>
            <a:r>
              <a:rPr lang="es-ES" dirty="0"/>
              <a:t>5. Número de compras realizadas por catálogo </a:t>
            </a:r>
          </a:p>
          <a:p>
            <a:r>
              <a:rPr lang="es-ES" dirty="0"/>
              <a:t>6. Número de visitas al sitio web de la empresa en el último mes </a:t>
            </a:r>
          </a:p>
          <a:p>
            <a:r>
              <a:rPr lang="es-ES" dirty="0"/>
              <a:t>7. Número total de compras a través del sitio web en los últimos dos años </a:t>
            </a:r>
          </a:p>
          <a:p>
            <a:endParaRPr lang="es-ES" dirty="0"/>
          </a:p>
        </p:txBody>
      </p:sp>
    </p:spTree>
    <p:extLst>
      <p:ext uri="{BB962C8B-B14F-4D97-AF65-F5344CB8AC3E}">
        <p14:creationId xmlns:p14="http://schemas.microsoft.com/office/powerpoint/2010/main" val="1582578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6EFE5F-1F08-DAB4-DDE1-B8D65DCF8E12}"/>
              </a:ext>
            </a:extLst>
          </p:cNvPr>
          <p:cNvSpPr>
            <a:spLocks noGrp="1"/>
          </p:cNvSpPr>
          <p:nvPr>
            <p:ph type="title"/>
          </p:nvPr>
        </p:nvSpPr>
        <p:spPr>
          <a:xfrm>
            <a:off x="4955458" y="639097"/>
            <a:ext cx="6593075" cy="1612490"/>
          </a:xfrm>
        </p:spPr>
        <p:txBody>
          <a:bodyPr>
            <a:normAutofit/>
          </a:bodyPr>
          <a:lstStyle/>
          <a:p>
            <a:r>
              <a:rPr lang="es-ES" dirty="0" err="1"/>
              <a:t>Clustering</a:t>
            </a:r>
            <a:r>
              <a:rPr lang="es-ES" dirty="0"/>
              <a:t> </a:t>
            </a:r>
          </a:p>
        </p:txBody>
      </p:sp>
      <p:pic>
        <p:nvPicPr>
          <p:cNvPr id="9" name="Picture 8" descr="Vista superior de cubos conectados con líneas negras">
            <a:extLst>
              <a:ext uri="{FF2B5EF4-FFF2-40B4-BE49-F238E27FC236}">
                <a16:creationId xmlns:a16="http://schemas.microsoft.com/office/drawing/2014/main" id="{8983E13B-90FB-0EBE-439D-EC50792F6678}"/>
              </a:ext>
            </a:extLst>
          </p:cNvPr>
          <p:cNvPicPr>
            <a:picLocks noChangeAspect="1"/>
          </p:cNvPicPr>
          <p:nvPr/>
        </p:nvPicPr>
        <p:blipFill rotWithShape="1">
          <a:blip r:embed="rId4"/>
          <a:srcRect l="29611" r="19689"/>
          <a:stretch/>
        </p:blipFill>
        <p:spPr>
          <a:xfrm>
            <a:off x="20" y="975"/>
            <a:ext cx="4635988" cy="6858000"/>
          </a:xfrm>
          <a:prstGeom prst="rect">
            <a:avLst/>
          </a:prstGeom>
        </p:spPr>
      </p:pic>
      <p:sp>
        <p:nvSpPr>
          <p:cNvPr id="7" name="Marcador de contenido 6">
            <a:extLst>
              <a:ext uri="{FF2B5EF4-FFF2-40B4-BE49-F238E27FC236}">
                <a16:creationId xmlns:a16="http://schemas.microsoft.com/office/drawing/2014/main" id="{78175074-9211-68AF-DCB0-BEEF830BA29E}"/>
              </a:ext>
            </a:extLst>
          </p:cNvPr>
          <p:cNvSpPr>
            <a:spLocks noGrp="1"/>
          </p:cNvSpPr>
          <p:nvPr>
            <p:ph idx="1"/>
          </p:nvPr>
        </p:nvSpPr>
        <p:spPr>
          <a:xfrm>
            <a:off x="4955458" y="2251587"/>
            <a:ext cx="6593075" cy="3972232"/>
          </a:xfrm>
        </p:spPr>
        <p:txBody>
          <a:bodyPr>
            <a:normAutofit/>
          </a:bodyPr>
          <a:lstStyle/>
          <a:p>
            <a:r>
              <a:rPr lang="es-ES" dirty="0"/>
              <a:t>Hemos realizado una estandarización de datos con dos modelos:</a:t>
            </a:r>
          </a:p>
          <a:p>
            <a:r>
              <a:rPr lang="es-ES" dirty="0"/>
              <a:t>1. Estandarización estándar</a:t>
            </a:r>
          </a:p>
          <a:p>
            <a:r>
              <a:rPr lang="es-ES" dirty="0"/>
              <a:t>2. Estandarización Robusta( Reduce los </a:t>
            </a:r>
            <a:r>
              <a:rPr lang="es-ES" dirty="0" err="1"/>
              <a:t>outliers</a:t>
            </a:r>
            <a:r>
              <a:rPr lang="es-ES" dirty="0"/>
              <a:t> de nuestro modelo )</a:t>
            </a:r>
          </a:p>
          <a:p>
            <a:endParaRPr lang="es-ES" dirty="0"/>
          </a:p>
        </p:txBody>
      </p:sp>
    </p:spTree>
    <p:extLst>
      <p:ext uri="{BB962C8B-B14F-4D97-AF65-F5344CB8AC3E}">
        <p14:creationId xmlns:p14="http://schemas.microsoft.com/office/powerpoint/2010/main" val="2074500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1BF8C8-F5CA-D350-9FA2-CC29BF97F565}"/>
              </a:ext>
            </a:extLst>
          </p:cNvPr>
          <p:cNvSpPr>
            <a:spLocks noGrp="1"/>
          </p:cNvSpPr>
          <p:nvPr>
            <p:ph type="title"/>
          </p:nvPr>
        </p:nvSpPr>
        <p:spPr>
          <a:xfrm>
            <a:off x="632651" y="643465"/>
            <a:ext cx="3746091" cy="5571072"/>
          </a:xfrm>
        </p:spPr>
        <p:txBody>
          <a:bodyPr>
            <a:normAutofit/>
          </a:bodyPr>
          <a:lstStyle/>
          <a:p>
            <a:r>
              <a:rPr lang="es-ES" dirty="0" err="1"/>
              <a:t>Clasificacion</a:t>
            </a:r>
            <a:r>
              <a:rPr lang="es-ES" dirty="0"/>
              <a:t> 1 </a:t>
            </a:r>
          </a:p>
        </p:txBody>
      </p:sp>
      <p:sp>
        <p:nvSpPr>
          <p:cNvPr id="3" name="Marcador de contenido 2">
            <a:extLst>
              <a:ext uri="{FF2B5EF4-FFF2-40B4-BE49-F238E27FC236}">
                <a16:creationId xmlns:a16="http://schemas.microsoft.com/office/drawing/2014/main" id="{97C9EBF6-944F-3494-DF3F-A6C62D82A8FD}"/>
              </a:ext>
            </a:extLst>
          </p:cNvPr>
          <p:cNvSpPr>
            <a:spLocks noGrp="1"/>
          </p:cNvSpPr>
          <p:nvPr>
            <p:ph idx="1"/>
          </p:nvPr>
        </p:nvSpPr>
        <p:spPr>
          <a:xfrm>
            <a:off x="4709650" y="643464"/>
            <a:ext cx="6838883" cy="3731891"/>
          </a:xfrm>
        </p:spPr>
        <p:txBody>
          <a:bodyPr>
            <a:normAutofit/>
          </a:bodyPr>
          <a:lstStyle/>
          <a:p>
            <a:r>
              <a:rPr lang="es-ES" dirty="0"/>
              <a:t>Hemos realizado un </a:t>
            </a:r>
            <a:r>
              <a:rPr lang="es-ES" dirty="0" err="1"/>
              <a:t>Clustering</a:t>
            </a:r>
            <a:r>
              <a:rPr lang="es-ES" dirty="0"/>
              <a:t> con el </a:t>
            </a:r>
            <a:r>
              <a:rPr lang="es-ES" dirty="0" err="1"/>
              <a:t>metodo</a:t>
            </a:r>
            <a:r>
              <a:rPr lang="es-ES" dirty="0"/>
              <a:t> K-</a:t>
            </a:r>
            <a:r>
              <a:rPr lang="es-ES" dirty="0" err="1"/>
              <a:t>Means</a:t>
            </a:r>
            <a:r>
              <a:rPr lang="es-ES" dirty="0"/>
              <a:t> para predecir los clientes que tendremos y enfocar la campaña de marketing</a:t>
            </a:r>
          </a:p>
          <a:p>
            <a:r>
              <a:rPr lang="es-ES" dirty="0"/>
              <a:t>Hemos seleccionado las siguientes variables. </a:t>
            </a:r>
          </a:p>
          <a:p>
            <a:r>
              <a:rPr lang="es-ES" dirty="0"/>
              <a:t>Se ha pasado por un proceso de </a:t>
            </a:r>
            <a:r>
              <a:rPr lang="es-ES" dirty="0" err="1"/>
              <a:t>get_dummies</a:t>
            </a:r>
            <a:r>
              <a:rPr lang="es-ES" dirty="0"/>
              <a:t> las variables para poder procesarlas</a:t>
            </a:r>
            <a:br>
              <a:rPr lang="es-ES" dirty="0"/>
            </a:br>
            <a:endParaRPr lang="es-ES" dirty="0"/>
          </a:p>
          <a:p>
            <a:endParaRPr lang="es-ES" dirty="0"/>
          </a:p>
        </p:txBody>
      </p:sp>
      <p:pic>
        <p:nvPicPr>
          <p:cNvPr id="4" name="Imagen 3">
            <a:extLst>
              <a:ext uri="{FF2B5EF4-FFF2-40B4-BE49-F238E27FC236}">
                <a16:creationId xmlns:a16="http://schemas.microsoft.com/office/drawing/2014/main" id="{2B71B14B-8C89-CEDC-369C-E875038EF34A}"/>
              </a:ext>
            </a:extLst>
          </p:cNvPr>
          <p:cNvPicPr>
            <a:picLocks noChangeAspect="1"/>
          </p:cNvPicPr>
          <p:nvPr/>
        </p:nvPicPr>
        <p:blipFill>
          <a:blip r:embed="rId4"/>
          <a:stretch>
            <a:fillRect/>
          </a:stretch>
        </p:blipFill>
        <p:spPr>
          <a:xfrm>
            <a:off x="4709652" y="4583500"/>
            <a:ext cx="6838882" cy="159003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98706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812027-7E24-7537-C905-60E50FB96D21}"/>
              </a:ext>
            </a:extLst>
          </p:cNvPr>
          <p:cNvSpPr>
            <a:spLocks noGrp="1"/>
          </p:cNvSpPr>
          <p:nvPr>
            <p:ph type="title"/>
          </p:nvPr>
        </p:nvSpPr>
        <p:spPr>
          <a:xfrm>
            <a:off x="8616921" y="2047720"/>
            <a:ext cx="3706762" cy="1608124"/>
          </a:xfrm>
        </p:spPr>
        <p:txBody>
          <a:bodyPr>
            <a:normAutofit/>
          </a:bodyPr>
          <a:lstStyle/>
          <a:p>
            <a:r>
              <a:rPr lang="es-ES" dirty="0"/>
              <a:t>Score de la silueta</a:t>
            </a:r>
          </a:p>
        </p:txBody>
      </p:sp>
      <p:pic>
        <p:nvPicPr>
          <p:cNvPr id="5" name="Marcador de contenido 4" descr="Gráfico, Gráfico de líneas&#10;&#10;Descripción generada automáticamente">
            <a:extLst>
              <a:ext uri="{FF2B5EF4-FFF2-40B4-BE49-F238E27FC236}">
                <a16:creationId xmlns:a16="http://schemas.microsoft.com/office/drawing/2014/main" id="{C53C6AE1-DE21-8E14-FD9B-4247D6C388F9}"/>
              </a:ext>
            </a:extLst>
          </p:cNvPr>
          <p:cNvPicPr>
            <a:picLocks noChangeAspect="1"/>
          </p:cNvPicPr>
          <p:nvPr/>
        </p:nvPicPr>
        <p:blipFill rotWithShape="1">
          <a:blip r:embed="rId4"/>
          <a:srcRect l="1777" r="24336" b="-1"/>
          <a:stretch/>
        </p:blipFill>
        <p:spPr>
          <a:xfrm>
            <a:off x="574139" y="0"/>
            <a:ext cx="7552924" cy="6858000"/>
          </a:xfrm>
          <a:prstGeom prst="rect">
            <a:avLst/>
          </a:prstGeom>
        </p:spPr>
      </p:pic>
    </p:spTree>
    <p:extLst>
      <p:ext uri="{BB962C8B-B14F-4D97-AF65-F5344CB8AC3E}">
        <p14:creationId xmlns:p14="http://schemas.microsoft.com/office/powerpoint/2010/main" val="2416612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1D7729-2B09-4FAF-4215-6134929B113C}"/>
              </a:ext>
            </a:extLst>
          </p:cNvPr>
          <p:cNvSpPr>
            <a:spLocks noGrp="1"/>
          </p:cNvSpPr>
          <p:nvPr>
            <p:ph type="title"/>
          </p:nvPr>
        </p:nvSpPr>
        <p:spPr>
          <a:xfrm>
            <a:off x="228601" y="0"/>
            <a:ext cx="10131425" cy="1456267"/>
          </a:xfrm>
        </p:spPr>
        <p:txBody>
          <a:bodyPr/>
          <a:lstStyle/>
          <a:p>
            <a:r>
              <a:rPr lang="es-ES" dirty="0"/>
              <a:t>Inercia</a:t>
            </a:r>
            <a:br>
              <a:rPr lang="es-ES" dirty="0"/>
            </a:br>
            <a:endParaRPr lang="es-ES" dirty="0"/>
          </a:p>
        </p:txBody>
      </p:sp>
      <p:pic>
        <p:nvPicPr>
          <p:cNvPr id="5" name="Marcador de contenido 4" descr="Gráfico, Gráfico de líneas&#10;&#10;Descripción generada automáticamente">
            <a:extLst>
              <a:ext uri="{FF2B5EF4-FFF2-40B4-BE49-F238E27FC236}">
                <a16:creationId xmlns:a16="http://schemas.microsoft.com/office/drawing/2014/main" id="{793BE29A-6A90-A043-92AA-4F5227FC4EDD}"/>
              </a:ext>
            </a:extLst>
          </p:cNvPr>
          <p:cNvPicPr>
            <a:picLocks noGrp="1" noChangeAspect="1"/>
          </p:cNvPicPr>
          <p:nvPr>
            <p:ph idx="1"/>
          </p:nvPr>
        </p:nvPicPr>
        <p:blipFill>
          <a:blip r:embed="rId3"/>
          <a:stretch>
            <a:fillRect/>
          </a:stretch>
        </p:blipFill>
        <p:spPr>
          <a:xfrm>
            <a:off x="861375" y="685800"/>
            <a:ext cx="9498651" cy="6372210"/>
          </a:xfrm>
        </p:spPr>
      </p:pic>
    </p:spTree>
    <p:extLst>
      <p:ext uri="{BB962C8B-B14F-4D97-AF65-F5344CB8AC3E}">
        <p14:creationId xmlns:p14="http://schemas.microsoft.com/office/powerpoint/2010/main" val="3932765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Marcador de contenido 4" descr="Gráfico, Gráfico circular&#10;&#10;Descripción generada automáticamente">
            <a:extLst>
              <a:ext uri="{FF2B5EF4-FFF2-40B4-BE49-F238E27FC236}">
                <a16:creationId xmlns:a16="http://schemas.microsoft.com/office/drawing/2014/main" id="{762351BE-F121-2A2A-0865-076C6634968B}"/>
              </a:ext>
            </a:extLst>
          </p:cNvPr>
          <p:cNvPicPr>
            <a:picLocks noChangeAspect="1"/>
          </p:cNvPicPr>
          <p:nvPr/>
        </p:nvPicPr>
        <p:blipFill rotWithShape="1">
          <a:blip r:embed="rId5"/>
          <a:srcRect b="947"/>
          <a:stretch/>
        </p:blipFill>
        <p:spPr>
          <a:xfrm>
            <a:off x="20" y="975"/>
            <a:ext cx="7552924" cy="6858000"/>
          </a:xfrm>
          <a:prstGeom prst="rect">
            <a:avLst/>
          </a:prstGeom>
        </p:spPr>
      </p:pic>
      <p:pic>
        <p:nvPicPr>
          <p:cNvPr id="12" name="Picture 11">
            <a:extLst>
              <a:ext uri="{FF2B5EF4-FFF2-40B4-BE49-F238E27FC236}">
                <a16:creationId xmlns:a16="http://schemas.microsoft.com/office/drawing/2014/main" id="{98BF0107-3463-486E-B9EE-5A5727B4F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a:extLst>
              <a:ext uri="{FF2B5EF4-FFF2-40B4-BE49-F238E27FC236}">
                <a16:creationId xmlns:a16="http://schemas.microsoft.com/office/drawing/2014/main" id="{18295425-9442-B5F6-32D7-EAC248AFBE11}"/>
              </a:ext>
            </a:extLst>
          </p:cNvPr>
          <p:cNvSpPr>
            <a:spLocks noGrp="1"/>
          </p:cNvSpPr>
          <p:nvPr>
            <p:ph type="title"/>
          </p:nvPr>
        </p:nvSpPr>
        <p:spPr>
          <a:xfrm>
            <a:off x="7905135" y="1964267"/>
            <a:ext cx="3254990" cy="2421464"/>
          </a:xfrm>
        </p:spPr>
        <p:txBody>
          <a:bodyPr vert="horz" lIns="91440" tIns="45720" rIns="91440" bIns="45720" rtlCol="0" anchor="b">
            <a:normAutofit/>
          </a:bodyPr>
          <a:lstStyle/>
          <a:p>
            <a:pPr algn="r">
              <a:lnSpc>
                <a:spcPct val="90000"/>
              </a:lnSpc>
            </a:pPr>
            <a:r>
              <a:rPr lang="en-US" sz="3400"/>
              <a:t>Segmentacion de nuestros clientes</a:t>
            </a:r>
          </a:p>
        </p:txBody>
      </p:sp>
    </p:spTree>
    <p:extLst>
      <p:ext uri="{BB962C8B-B14F-4D97-AF65-F5344CB8AC3E}">
        <p14:creationId xmlns:p14="http://schemas.microsoft.com/office/powerpoint/2010/main" val="222358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6">
            <a:extLst>
              <a:ext uri="{FF2B5EF4-FFF2-40B4-BE49-F238E27FC236}">
                <a16:creationId xmlns:a16="http://schemas.microsoft.com/office/drawing/2014/main" id="{231B1FEE-99C9-8F11-2B43-486B1746A581}"/>
              </a:ext>
            </a:extLst>
          </p:cNvPr>
          <p:cNvPicPr>
            <a:picLocks noChangeAspect="1"/>
          </p:cNvPicPr>
          <p:nvPr/>
        </p:nvPicPr>
        <p:blipFill rotWithShape="1">
          <a:blip r:embed="rId4">
            <a:alphaModFix amt="20000"/>
          </a:blip>
          <a:srcRect t="6395" b="6395"/>
          <a:stretch/>
        </p:blipFill>
        <p:spPr>
          <a:xfrm>
            <a:off x="20" y="10"/>
            <a:ext cx="12191980" cy="6857990"/>
          </a:xfrm>
          <a:prstGeom prst="rect">
            <a:avLst/>
          </a:prstGeom>
        </p:spPr>
      </p:pic>
      <p:pic>
        <p:nvPicPr>
          <p:cNvPr id="10" name="Picture 14">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a:extLst>
              <a:ext uri="{FF2B5EF4-FFF2-40B4-BE49-F238E27FC236}">
                <a16:creationId xmlns:a16="http://schemas.microsoft.com/office/drawing/2014/main" id="{38DEA852-9903-6659-5821-EDF1C29EAA97}"/>
              </a:ext>
            </a:extLst>
          </p:cNvPr>
          <p:cNvSpPr>
            <a:spLocks noGrp="1"/>
          </p:cNvSpPr>
          <p:nvPr>
            <p:ph type="title"/>
          </p:nvPr>
        </p:nvSpPr>
        <p:spPr>
          <a:xfrm>
            <a:off x="685801" y="609600"/>
            <a:ext cx="10131425" cy="1456267"/>
          </a:xfrm>
        </p:spPr>
        <p:txBody>
          <a:bodyPr>
            <a:normAutofit/>
          </a:bodyPr>
          <a:lstStyle/>
          <a:p>
            <a:pPr algn="ctr"/>
            <a:r>
              <a:rPr lang="es-ES" dirty="0"/>
              <a:t>Índice</a:t>
            </a:r>
          </a:p>
        </p:txBody>
      </p:sp>
      <p:graphicFrame>
        <p:nvGraphicFramePr>
          <p:cNvPr id="5" name="Marcador de contenido 2">
            <a:extLst>
              <a:ext uri="{FF2B5EF4-FFF2-40B4-BE49-F238E27FC236}">
                <a16:creationId xmlns:a16="http://schemas.microsoft.com/office/drawing/2014/main" id="{005BF1A9-E197-E1E9-71A9-124F3E7B72C0}"/>
              </a:ext>
            </a:extLst>
          </p:cNvPr>
          <p:cNvGraphicFramePr>
            <a:graphicFrameLocks noGrp="1"/>
          </p:cNvGraphicFramePr>
          <p:nvPr>
            <p:ph idx="1"/>
            <p:extLst>
              <p:ext uri="{D42A27DB-BD31-4B8C-83A1-F6EECF244321}">
                <p14:modId xmlns:p14="http://schemas.microsoft.com/office/powerpoint/2010/main" val="1303217433"/>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67083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601956-87E3-E502-B47F-36218A4DC857}"/>
              </a:ext>
            </a:extLst>
          </p:cNvPr>
          <p:cNvSpPr>
            <a:spLocks noGrp="1"/>
          </p:cNvSpPr>
          <p:nvPr>
            <p:ph type="title"/>
          </p:nvPr>
        </p:nvSpPr>
        <p:spPr>
          <a:xfrm>
            <a:off x="4955458" y="639097"/>
            <a:ext cx="6593075" cy="1612490"/>
          </a:xfrm>
        </p:spPr>
        <p:txBody>
          <a:bodyPr>
            <a:normAutofit/>
          </a:bodyPr>
          <a:lstStyle/>
          <a:p>
            <a:r>
              <a:rPr lang="es-ES"/>
              <a:t>Contexto</a:t>
            </a:r>
          </a:p>
        </p:txBody>
      </p:sp>
      <p:pic>
        <p:nvPicPr>
          <p:cNvPr id="20" name="Picture 19" descr="Lupa resalta un rendimiento económico decreciente">
            <a:extLst>
              <a:ext uri="{FF2B5EF4-FFF2-40B4-BE49-F238E27FC236}">
                <a16:creationId xmlns:a16="http://schemas.microsoft.com/office/drawing/2014/main" id="{BCDAEE9B-816C-C4A6-0F16-47085C919734}"/>
              </a:ext>
            </a:extLst>
          </p:cNvPr>
          <p:cNvPicPr>
            <a:picLocks noChangeAspect="1"/>
          </p:cNvPicPr>
          <p:nvPr/>
        </p:nvPicPr>
        <p:blipFill rotWithShape="1">
          <a:blip r:embed="rId4"/>
          <a:srcRect l="12157" r="42720" b="-2"/>
          <a:stretch/>
        </p:blipFill>
        <p:spPr>
          <a:xfrm>
            <a:off x="20" y="975"/>
            <a:ext cx="4635988" cy="6858000"/>
          </a:xfrm>
          <a:prstGeom prst="rect">
            <a:avLst/>
          </a:prstGeom>
        </p:spPr>
      </p:pic>
      <p:sp>
        <p:nvSpPr>
          <p:cNvPr id="18" name="Marcador de contenido 2">
            <a:extLst>
              <a:ext uri="{FF2B5EF4-FFF2-40B4-BE49-F238E27FC236}">
                <a16:creationId xmlns:a16="http://schemas.microsoft.com/office/drawing/2014/main" id="{4DD4734A-A051-D75E-A03E-3B63E303C490}"/>
              </a:ext>
            </a:extLst>
          </p:cNvPr>
          <p:cNvSpPr>
            <a:spLocks noGrp="1"/>
          </p:cNvSpPr>
          <p:nvPr>
            <p:ph idx="1"/>
          </p:nvPr>
        </p:nvSpPr>
        <p:spPr>
          <a:xfrm>
            <a:off x="4955458" y="2251587"/>
            <a:ext cx="6593075" cy="3972232"/>
          </a:xfrm>
        </p:spPr>
        <p:txBody>
          <a:bodyPr>
            <a:normAutofit/>
          </a:bodyPr>
          <a:lstStyle/>
          <a:p>
            <a:r>
              <a:rPr lang="es-ES" dirty="0"/>
              <a:t>Nos encontramos con una base de datos de marketing donde se han realizado ciertas campañas con el objetivo de incrementar las ventas. Contamos con una base de datos donde nos indican algunas características de los cliente y sus consumos divididos en consumo de carne, vinos, pescado, productos especiales y productos dulces. </a:t>
            </a:r>
          </a:p>
          <a:p>
            <a:pPr marL="0" indent="0">
              <a:buNone/>
            </a:pPr>
            <a:endParaRPr lang="es-ES" dirty="0"/>
          </a:p>
          <a:p>
            <a:pPr marL="0" indent="0">
              <a:buNone/>
            </a:pPr>
            <a:r>
              <a:rPr lang="es-ES" dirty="0"/>
              <a:t>Enlace de </a:t>
            </a:r>
            <a:r>
              <a:rPr lang="es-ES" dirty="0" err="1"/>
              <a:t>Kaggle</a:t>
            </a:r>
            <a:r>
              <a:rPr lang="es-ES" dirty="0"/>
              <a:t>: </a:t>
            </a:r>
          </a:p>
          <a:p>
            <a:pPr marL="0" indent="0">
              <a:buNone/>
            </a:pPr>
            <a:r>
              <a:rPr lang="es-ES" dirty="0"/>
              <a:t>https://</a:t>
            </a:r>
            <a:r>
              <a:rPr lang="es-ES" dirty="0" err="1"/>
              <a:t>www.kaggle.com</a:t>
            </a:r>
            <a:r>
              <a:rPr lang="es-ES" dirty="0"/>
              <a:t>/</a:t>
            </a:r>
            <a:r>
              <a:rPr lang="es-ES" dirty="0" err="1"/>
              <a:t>datasets</a:t>
            </a:r>
            <a:r>
              <a:rPr lang="es-ES" dirty="0"/>
              <a:t>/</a:t>
            </a:r>
            <a:r>
              <a:rPr lang="es-ES" dirty="0" err="1"/>
              <a:t>rodsaldanha</a:t>
            </a:r>
            <a:r>
              <a:rPr lang="es-ES" dirty="0"/>
              <a:t>/</a:t>
            </a:r>
            <a:r>
              <a:rPr lang="es-ES" dirty="0" err="1"/>
              <a:t>arketing-campaign</a:t>
            </a:r>
            <a:endParaRPr lang="es-ES" dirty="0"/>
          </a:p>
        </p:txBody>
      </p:sp>
    </p:spTree>
    <p:extLst>
      <p:ext uri="{BB962C8B-B14F-4D97-AF65-F5344CB8AC3E}">
        <p14:creationId xmlns:p14="http://schemas.microsoft.com/office/powerpoint/2010/main" val="1209344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E654E1-3DB8-C6C9-8C0D-E5B5AB810977}"/>
              </a:ext>
            </a:extLst>
          </p:cNvPr>
          <p:cNvSpPr>
            <a:spLocks noGrp="1"/>
          </p:cNvSpPr>
          <p:nvPr>
            <p:ph type="title"/>
          </p:nvPr>
        </p:nvSpPr>
        <p:spPr>
          <a:xfrm>
            <a:off x="685801" y="609600"/>
            <a:ext cx="10131425" cy="1456267"/>
          </a:xfrm>
        </p:spPr>
        <p:txBody>
          <a:bodyPr>
            <a:normAutofit/>
          </a:bodyPr>
          <a:lstStyle/>
          <a:p>
            <a:pPr algn="ctr"/>
            <a:r>
              <a:rPr lang="es-ES" dirty="0"/>
              <a:t>Objetivos</a:t>
            </a:r>
          </a:p>
        </p:txBody>
      </p:sp>
      <p:graphicFrame>
        <p:nvGraphicFramePr>
          <p:cNvPr id="5" name="Marcador de contenido 2">
            <a:extLst>
              <a:ext uri="{FF2B5EF4-FFF2-40B4-BE49-F238E27FC236}">
                <a16:creationId xmlns:a16="http://schemas.microsoft.com/office/drawing/2014/main" id="{C53FD7D2-EEB8-FB6E-7B1A-D95E9A72D797}"/>
              </a:ext>
            </a:extLst>
          </p:cNvPr>
          <p:cNvGraphicFramePr>
            <a:graphicFrameLocks noGrp="1"/>
          </p:cNvGraphicFramePr>
          <p:nvPr>
            <p:ph idx="1"/>
            <p:extLst>
              <p:ext uri="{D42A27DB-BD31-4B8C-83A1-F6EECF244321}">
                <p14:modId xmlns:p14="http://schemas.microsoft.com/office/powerpoint/2010/main" val="1096752583"/>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951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sp>
        <p:nvSpPr>
          <p:cNvPr id="2" name="Título 1">
            <a:extLst>
              <a:ext uri="{FF2B5EF4-FFF2-40B4-BE49-F238E27FC236}">
                <a16:creationId xmlns:a16="http://schemas.microsoft.com/office/drawing/2014/main" id="{00FFB06B-4993-A86C-2C09-22FB01EC151C}"/>
              </a:ext>
            </a:extLst>
          </p:cNvPr>
          <p:cNvSpPr>
            <a:spLocks noGrp="1"/>
          </p:cNvSpPr>
          <p:nvPr>
            <p:ph type="title"/>
          </p:nvPr>
        </p:nvSpPr>
        <p:spPr>
          <a:xfrm>
            <a:off x="1028700" y="653142"/>
            <a:ext cx="10131425" cy="1219200"/>
          </a:xfrm>
        </p:spPr>
        <p:txBody>
          <a:bodyPr>
            <a:normAutofit/>
          </a:bodyPr>
          <a:lstStyle/>
          <a:p>
            <a:pPr algn="ctr"/>
            <a:r>
              <a:rPr lang="es-ES" sz="4400">
                <a:solidFill>
                  <a:srgbClr val="FFFFFF"/>
                </a:solidFill>
              </a:rPr>
              <a:t>Columnas</a:t>
            </a:r>
          </a:p>
        </p:txBody>
      </p:sp>
      <p:graphicFrame>
        <p:nvGraphicFramePr>
          <p:cNvPr id="4" name="Tabla 4">
            <a:extLst>
              <a:ext uri="{FF2B5EF4-FFF2-40B4-BE49-F238E27FC236}">
                <a16:creationId xmlns:a16="http://schemas.microsoft.com/office/drawing/2014/main" id="{98BA9979-B54B-FFA1-6EB5-6B0E42220E72}"/>
              </a:ext>
            </a:extLst>
          </p:cNvPr>
          <p:cNvGraphicFramePr>
            <a:graphicFrameLocks noGrp="1"/>
          </p:cNvGraphicFramePr>
          <p:nvPr>
            <p:ph idx="1"/>
            <p:extLst>
              <p:ext uri="{D42A27DB-BD31-4B8C-83A1-F6EECF244321}">
                <p14:modId xmlns:p14="http://schemas.microsoft.com/office/powerpoint/2010/main" val="2262635105"/>
              </p:ext>
            </p:extLst>
          </p:nvPr>
        </p:nvGraphicFramePr>
        <p:xfrm>
          <a:off x="263235" y="2812473"/>
          <a:ext cx="11693237" cy="2923310"/>
        </p:xfrm>
        <a:graphic>
          <a:graphicData uri="http://schemas.openxmlformats.org/drawingml/2006/table">
            <a:tbl>
              <a:tblPr firstRow="1" bandRow="1">
                <a:solidFill>
                  <a:schemeClr val="accent1">
                    <a:lumMod val="20000"/>
                    <a:lumOff val="80000"/>
                  </a:schemeClr>
                </a:solidFill>
                <a:tableStyleId>{5C22544A-7EE6-4342-B048-85BDC9FD1C3A}</a:tableStyleId>
              </a:tblPr>
              <a:tblGrid>
                <a:gridCol w="1444800">
                  <a:extLst>
                    <a:ext uri="{9D8B030D-6E8A-4147-A177-3AD203B41FA5}">
                      <a16:colId xmlns:a16="http://schemas.microsoft.com/office/drawing/2014/main" val="3931862330"/>
                    </a:ext>
                  </a:extLst>
                </a:gridCol>
                <a:gridCol w="1715074">
                  <a:extLst>
                    <a:ext uri="{9D8B030D-6E8A-4147-A177-3AD203B41FA5}">
                      <a16:colId xmlns:a16="http://schemas.microsoft.com/office/drawing/2014/main" val="2298227565"/>
                    </a:ext>
                  </a:extLst>
                </a:gridCol>
                <a:gridCol w="1858726">
                  <a:extLst>
                    <a:ext uri="{9D8B030D-6E8A-4147-A177-3AD203B41FA5}">
                      <a16:colId xmlns:a16="http://schemas.microsoft.com/office/drawing/2014/main" val="126234632"/>
                    </a:ext>
                  </a:extLst>
                </a:gridCol>
                <a:gridCol w="1705537">
                  <a:extLst>
                    <a:ext uri="{9D8B030D-6E8A-4147-A177-3AD203B41FA5}">
                      <a16:colId xmlns:a16="http://schemas.microsoft.com/office/drawing/2014/main" val="1069037512"/>
                    </a:ext>
                  </a:extLst>
                </a:gridCol>
                <a:gridCol w="1696221">
                  <a:extLst>
                    <a:ext uri="{9D8B030D-6E8A-4147-A177-3AD203B41FA5}">
                      <a16:colId xmlns:a16="http://schemas.microsoft.com/office/drawing/2014/main" val="1407715888"/>
                    </a:ext>
                  </a:extLst>
                </a:gridCol>
                <a:gridCol w="1800517">
                  <a:extLst>
                    <a:ext uri="{9D8B030D-6E8A-4147-A177-3AD203B41FA5}">
                      <a16:colId xmlns:a16="http://schemas.microsoft.com/office/drawing/2014/main" val="3833856816"/>
                    </a:ext>
                  </a:extLst>
                </a:gridCol>
                <a:gridCol w="1472362">
                  <a:extLst>
                    <a:ext uri="{9D8B030D-6E8A-4147-A177-3AD203B41FA5}">
                      <a16:colId xmlns:a16="http://schemas.microsoft.com/office/drawing/2014/main" val="4061328727"/>
                    </a:ext>
                  </a:extLst>
                </a:gridCol>
              </a:tblGrid>
              <a:tr h="1126691">
                <a:tc>
                  <a:txBody>
                    <a:bodyPr/>
                    <a:lstStyle/>
                    <a:p>
                      <a:pPr algn="ctr"/>
                      <a:r>
                        <a:rPr lang="es-ES" sz="1800" b="0" cap="all" spc="60">
                          <a:solidFill>
                            <a:schemeClr val="bg1"/>
                          </a:solidFill>
                        </a:rPr>
                        <a:t>Teenhome</a:t>
                      </a:r>
                      <a:endParaRPr lang="es-ES" sz="1800" b="0" cap="all" spc="60" dirty="0">
                        <a:solidFill>
                          <a:schemeClr val="bg1"/>
                        </a:solidFill>
                      </a:endParaRPr>
                    </a:p>
                  </a:txBody>
                  <a:tcPr marL="103165" marR="103165" marT="103165" marB="103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all" spc="60">
                          <a:solidFill>
                            <a:schemeClr val="bg1"/>
                          </a:solidFill>
                        </a:rPr>
                        <a:t>Income</a:t>
                      </a:r>
                      <a:endParaRPr lang="es-ES" sz="1800" b="0" cap="all" spc="60" dirty="0">
                        <a:solidFill>
                          <a:schemeClr val="bg1"/>
                        </a:solidFill>
                      </a:endParaRPr>
                    </a:p>
                  </a:txBody>
                  <a:tcPr marL="103165" marR="103165" marT="103165" marB="103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all" spc="60">
                          <a:solidFill>
                            <a:schemeClr val="bg1"/>
                          </a:solidFill>
                        </a:rPr>
                        <a:t>MntFishProducts</a:t>
                      </a:r>
                    </a:p>
                  </a:txBody>
                  <a:tcPr marL="103165" marR="103165" marT="103165" marB="103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all" spc="60">
                          <a:solidFill>
                            <a:schemeClr val="bg1"/>
                          </a:solidFill>
                        </a:rPr>
                        <a:t>MntMeatProducts</a:t>
                      </a:r>
                    </a:p>
                  </a:txBody>
                  <a:tcPr marL="103165" marR="103165" marT="103165" marB="103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all" spc="60">
                          <a:solidFill>
                            <a:schemeClr val="bg1"/>
                          </a:solidFill>
                        </a:rPr>
                        <a:t>MntFruits</a:t>
                      </a:r>
                    </a:p>
                  </a:txBody>
                  <a:tcPr marL="103165" marR="103165" marT="103165" marB="103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all" spc="60" dirty="0" err="1">
                          <a:solidFill>
                            <a:schemeClr val="bg1"/>
                          </a:solidFill>
                        </a:rPr>
                        <a:t>MntSweetProducts</a:t>
                      </a:r>
                      <a:endParaRPr lang="es-ES" sz="1800" b="0" cap="all" spc="60" dirty="0">
                        <a:solidFill>
                          <a:schemeClr val="bg1"/>
                        </a:solidFill>
                      </a:endParaRPr>
                    </a:p>
                  </a:txBody>
                  <a:tcPr marL="103165" marR="103165" marT="103165" marB="103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all" spc="60" dirty="0" err="1">
                          <a:solidFill>
                            <a:schemeClr val="bg1"/>
                          </a:solidFill>
                        </a:rPr>
                        <a:t>MntWines</a:t>
                      </a:r>
                      <a:endParaRPr lang="es-ES" sz="1800" b="0" cap="all" spc="60" dirty="0">
                        <a:solidFill>
                          <a:schemeClr val="bg1"/>
                        </a:solidFill>
                      </a:endParaRPr>
                    </a:p>
                  </a:txBody>
                  <a:tcPr marL="103165" marR="103165" marT="103165" marB="103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0604600"/>
                  </a:ext>
                </a:extLst>
              </a:tr>
              <a:tr h="1101317">
                <a:tc>
                  <a:txBody>
                    <a:bodyPr/>
                    <a:lstStyle/>
                    <a:p>
                      <a:pPr algn="ctr"/>
                      <a:r>
                        <a:rPr lang="es-ES" sz="1800" b="0" cap="none" spc="0">
                          <a:solidFill>
                            <a:schemeClr val="bg1"/>
                          </a:solidFill>
                        </a:rPr>
                        <a:t>MntGoldProds </a:t>
                      </a: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a:solidFill>
                            <a:schemeClr val="bg1"/>
                          </a:solidFill>
                        </a:rPr>
                        <a:t>NumDealsPurchases</a:t>
                      </a:r>
                      <a:endParaRPr lang="es-ES" sz="1800" b="0" cap="none" spc="0" dirty="0">
                        <a:solidFill>
                          <a:schemeClr val="bg1"/>
                        </a:solidFill>
                      </a:endParaRP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a:solidFill>
                            <a:schemeClr val="bg1"/>
                          </a:solidFill>
                        </a:rPr>
                        <a:t>NumCatalogPurchases</a:t>
                      </a:r>
                      <a:endParaRPr lang="es-ES" sz="1800" b="0" cap="none" spc="0" dirty="0">
                        <a:solidFill>
                          <a:schemeClr val="bg1"/>
                        </a:solidFill>
                      </a:endParaRP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a:solidFill>
                            <a:schemeClr val="bg1"/>
                          </a:solidFill>
                        </a:rPr>
                        <a:t>NumStorePurchases</a:t>
                      </a:r>
                      <a:endParaRPr lang="es-ES" sz="1800" b="0" cap="none" spc="0" dirty="0">
                        <a:solidFill>
                          <a:schemeClr val="bg1"/>
                        </a:solidFill>
                      </a:endParaRP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dirty="0" err="1">
                          <a:solidFill>
                            <a:schemeClr val="bg1"/>
                          </a:solidFill>
                        </a:rPr>
                        <a:t>NumWebPurchases</a:t>
                      </a:r>
                      <a:r>
                        <a:rPr lang="es-ES" sz="1800" b="0" cap="none" spc="0" dirty="0">
                          <a:solidFill>
                            <a:schemeClr val="bg1"/>
                          </a:solidFill>
                        </a:rPr>
                        <a:t> </a:t>
                      </a: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dirty="0" err="1">
                          <a:solidFill>
                            <a:schemeClr val="bg1"/>
                          </a:solidFill>
                        </a:rPr>
                        <a:t>NumWebVisitsMonth</a:t>
                      </a:r>
                      <a:endParaRPr lang="es-ES" sz="1800" b="0" cap="none" spc="0" dirty="0">
                        <a:solidFill>
                          <a:schemeClr val="bg1"/>
                        </a:solidFill>
                      </a:endParaRP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a:solidFill>
                            <a:schemeClr val="bg1"/>
                          </a:solidFill>
                        </a:rPr>
                        <a:t>Rencecy</a:t>
                      </a:r>
                      <a:endParaRPr lang="es-ES" sz="1800" b="0" cap="none" spc="0" dirty="0">
                        <a:solidFill>
                          <a:schemeClr val="bg1"/>
                        </a:solidFill>
                      </a:endParaRP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9331399"/>
                  </a:ext>
                </a:extLst>
              </a:tr>
              <a:tr h="695302">
                <a:tc>
                  <a:txBody>
                    <a:bodyPr/>
                    <a:lstStyle/>
                    <a:p>
                      <a:pPr algn="ctr"/>
                      <a:r>
                        <a:rPr lang="es-ES" sz="1800" b="0" cap="none" spc="0">
                          <a:solidFill>
                            <a:schemeClr val="bg1"/>
                          </a:solidFill>
                        </a:rPr>
                        <a:t>DtCliente</a:t>
                      </a: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a:solidFill>
                            <a:schemeClr val="bg1"/>
                          </a:solidFill>
                        </a:rPr>
                        <a:t>Complain</a:t>
                      </a: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a:solidFill>
                            <a:schemeClr val="bg1"/>
                          </a:solidFill>
                        </a:rPr>
                        <a:t>Response</a:t>
                      </a:r>
                      <a:endParaRPr lang="es-ES" sz="1800" b="0" cap="none" spc="0" dirty="0">
                        <a:solidFill>
                          <a:schemeClr val="bg1"/>
                        </a:solidFill>
                      </a:endParaRP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a:solidFill>
                            <a:schemeClr val="bg1"/>
                          </a:solidFill>
                        </a:rPr>
                        <a:t>AcceptedCmp1</a:t>
                      </a: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a:solidFill>
                            <a:schemeClr val="bg1"/>
                          </a:solidFill>
                        </a:rPr>
                        <a:t>AcceptedCmp2</a:t>
                      </a: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a:solidFill>
                            <a:schemeClr val="bg1"/>
                          </a:solidFill>
                        </a:rPr>
                        <a:t>AcceptedCmp3</a:t>
                      </a: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dirty="0">
                          <a:solidFill>
                            <a:schemeClr val="bg1"/>
                          </a:solidFill>
                        </a:rPr>
                        <a:t>AcceptedCmp4</a:t>
                      </a: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9446061"/>
                  </a:ext>
                </a:extLst>
              </a:tr>
            </a:tbl>
          </a:graphicData>
        </a:graphic>
      </p:graphicFrame>
    </p:spTree>
    <p:extLst>
      <p:ext uri="{BB962C8B-B14F-4D97-AF65-F5344CB8AC3E}">
        <p14:creationId xmlns:p14="http://schemas.microsoft.com/office/powerpoint/2010/main" val="1369280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EB4784-66A4-FBF5-462A-E198352F3CA9}"/>
              </a:ext>
            </a:extLst>
          </p:cNvPr>
          <p:cNvSpPr>
            <a:spLocks noGrp="1"/>
          </p:cNvSpPr>
          <p:nvPr>
            <p:ph type="title"/>
          </p:nvPr>
        </p:nvSpPr>
        <p:spPr>
          <a:xfrm>
            <a:off x="4955458" y="639097"/>
            <a:ext cx="6593075" cy="1612490"/>
          </a:xfrm>
        </p:spPr>
        <p:txBody>
          <a:bodyPr>
            <a:normAutofit/>
          </a:bodyPr>
          <a:lstStyle/>
          <a:p>
            <a:r>
              <a:rPr lang="es-ES" dirty="0"/>
              <a:t>Hipótesis iniciales</a:t>
            </a:r>
          </a:p>
        </p:txBody>
      </p:sp>
      <p:pic>
        <p:nvPicPr>
          <p:cNvPr id="5" name="Picture 4" descr="Un asador en una tabla de cortar con dulces">
            <a:extLst>
              <a:ext uri="{FF2B5EF4-FFF2-40B4-BE49-F238E27FC236}">
                <a16:creationId xmlns:a16="http://schemas.microsoft.com/office/drawing/2014/main" id="{120CC9A4-AFF2-FBFE-F102-39A59C302E84}"/>
              </a:ext>
            </a:extLst>
          </p:cNvPr>
          <p:cNvPicPr>
            <a:picLocks noChangeAspect="1"/>
          </p:cNvPicPr>
          <p:nvPr/>
        </p:nvPicPr>
        <p:blipFill rotWithShape="1">
          <a:blip r:embed="rId4"/>
          <a:srcRect l="3328" r="51548" b="-2"/>
          <a:stretch/>
        </p:blipFill>
        <p:spPr>
          <a:xfrm>
            <a:off x="20" y="975"/>
            <a:ext cx="4635988" cy="6858000"/>
          </a:xfrm>
          <a:prstGeom prst="rect">
            <a:avLst/>
          </a:prstGeom>
        </p:spPr>
      </p:pic>
      <p:sp>
        <p:nvSpPr>
          <p:cNvPr id="3" name="Marcador de contenido 2">
            <a:extLst>
              <a:ext uri="{FF2B5EF4-FFF2-40B4-BE49-F238E27FC236}">
                <a16:creationId xmlns:a16="http://schemas.microsoft.com/office/drawing/2014/main" id="{E2A3C43E-B840-FBC1-12E5-8E233B6F69A8}"/>
              </a:ext>
            </a:extLst>
          </p:cNvPr>
          <p:cNvSpPr>
            <a:spLocks noGrp="1"/>
          </p:cNvSpPr>
          <p:nvPr>
            <p:ph idx="1"/>
          </p:nvPr>
        </p:nvSpPr>
        <p:spPr>
          <a:xfrm>
            <a:off x="4955458" y="2251587"/>
            <a:ext cx="6593075" cy="3972232"/>
          </a:xfrm>
        </p:spPr>
        <p:txBody>
          <a:bodyPr>
            <a:normAutofit/>
          </a:bodyPr>
          <a:lstStyle/>
          <a:p>
            <a:r>
              <a:rPr lang="es-ES" dirty="0"/>
              <a:t>Las ultimas campañas de marketing no han sido lo suficientemente buenas</a:t>
            </a:r>
          </a:p>
          <a:p>
            <a:r>
              <a:rPr lang="es-ES" dirty="0"/>
              <a:t>Se consumen más productos de carne en el supermercado. </a:t>
            </a:r>
          </a:p>
          <a:p>
            <a:r>
              <a:rPr lang="es-ES" dirty="0"/>
              <a:t>Las familias consumen menos alcohol. </a:t>
            </a:r>
          </a:p>
          <a:p>
            <a:r>
              <a:rPr lang="es-ES" dirty="0"/>
              <a:t>Tener niños en casa es una variable importante para la toma de decisiones.</a:t>
            </a:r>
          </a:p>
        </p:txBody>
      </p:sp>
    </p:spTree>
    <p:extLst>
      <p:ext uri="{BB962C8B-B14F-4D97-AF65-F5344CB8AC3E}">
        <p14:creationId xmlns:p14="http://schemas.microsoft.com/office/powerpoint/2010/main" val="3166568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53EC40-6689-16C8-DA7F-86AA850E227C}"/>
              </a:ext>
            </a:extLst>
          </p:cNvPr>
          <p:cNvSpPr>
            <a:spLocks noGrp="1"/>
          </p:cNvSpPr>
          <p:nvPr>
            <p:ph type="title"/>
          </p:nvPr>
        </p:nvSpPr>
        <p:spPr>
          <a:xfrm>
            <a:off x="6717278" y="1030288"/>
            <a:ext cx="4099947" cy="1035579"/>
          </a:xfrm>
        </p:spPr>
        <p:txBody>
          <a:bodyPr>
            <a:normAutofit/>
          </a:bodyPr>
          <a:lstStyle/>
          <a:p>
            <a:pPr algn="ctr">
              <a:lnSpc>
                <a:spcPct val="90000"/>
              </a:lnSpc>
            </a:pPr>
            <a:r>
              <a:rPr lang="en-US" sz="2000" dirty="0" err="1"/>
              <a:t>Análisis</a:t>
            </a:r>
            <a:r>
              <a:rPr lang="en-US" sz="2000" dirty="0"/>
              <a:t> general de </a:t>
            </a:r>
            <a:r>
              <a:rPr lang="en-US" sz="2000" dirty="0" err="1"/>
              <a:t>algunas</a:t>
            </a:r>
            <a:r>
              <a:rPr lang="en-US" sz="2000" dirty="0"/>
              <a:t> </a:t>
            </a:r>
            <a:r>
              <a:rPr lang="en-US" sz="2000" dirty="0" err="1"/>
              <a:t>columnas</a:t>
            </a:r>
            <a:r>
              <a:rPr lang="en-US" sz="2000" dirty="0"/>
              <a:t>.</a:t>
            </a:r>
            <a:br>
              <a:rPr lang="en-US" sz="2000" dirty="0"/>
            </a:br>
            <a:endParaRPr lang="es-ES" sz="2000" dirty="0"/>
          </a:p>
        </p:txBody>
      </p:sp>
      <p:sp>
        <p:nvSpPr>
          <p:cNvPr id="16" name="Rounded Rectangle 12">
            <a:extLst>
              <a:ext uri="{FF2B5EF4-FFF2-40B4-BE49-F238E27FC236}">
                <a16:creationId xmlns:a16="http://schemas.microsoft.com/office/drawing/2014/main" id="{192E506C-B8F6-474C-8DF2-C24D93C1BD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976" y="626261"/>
            <a:ext cx="2627580" cy="2138591"/>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Gráfico, Gráfico circular&#10;&#10;Descripción generada automáticamente">
            <a:extLst>
              <a:ext uri="{FF2B5EF4-FFF2-40B4-BE49-F238E27FC236}">
                <a16:creationId xmlns:a16="http://schemas.microsoft.com/office/drawing/2014/main" id="{5809AB78-3AF9-4E3A-9680-747DB5DBA199}"/>
              </a:ext>
            </a:extLst>
          </p:cNvPr>
          <p:cNvPicPr>
            <a:picLocks noChangeAspect="1"/>
          </p:cNvPicPr>
          <p:nvPr/>
        </p:nvPicPr>
        <p:blipFill>
          <a:blip r:embed="rId3"/>
          <a:stretch>
            <a:fillRect/>
          </a:stretch>
        </p:blipFill>
        <p:spPr>
          <a:xfrm>
            <a:off x="781030" y="403127"/>
            <a:ext cx="2376603" cy="2249609"/>
          </a:xfrm>
          <a:prstGeom prst="roundRect">
            <a:avLst>
              <a:gd name="adj" fmla="val 5453"/>
            </a:avLst>
          </a:prstGeom>
          <a:ln w="50800" cap="sq" cmpd="dbl">
            <a:noFill/>
            <a:miter lim="800000"/>
          </a:ln>
          <a:effectLst/>
        </p:spPr>
      </p:pic>
      <p:sp>
        <p:nvSpPr>
          <p:cNvPr id="18" name="Rounded Rectangle 14">
            <a:extLst>
              <a:ext uri="{FF2B5EF4-FFF2-40B4-BE49-F238E27FC236}">
                <a16:creationId xmlns:a16="http://schemas.microsoft.com/office/drawing/2014/main" id="{F49E2331-EDC5-4C03-8184-32BB55FB4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9909" y="626261"/>
            <a:ext cx="2627580" cy="2138591"/>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Gráfico, Gráfico de barras&#10;&#10;Descripción generada automáticamente">
            <a:extLst>
              <a:ext uri="{FF2B5EF4-FFF2-40B4-BE49-F238E27FC236}">
                <a16:creationId xmlns:a16="http://schemas.microsoft.com/office/drawing/2014/main" id="{F6A4FFC7-0C53-2D7F-5620-7639EE517801}"/>
              </a:ext>
            </a:extLst>
          </p:cNvPr>
          <p:cNvPicPr>
            <a:picLocks noChangeAspect="1"/>
          </p:cNvPicPr>
          <p:nvPr/>
        </p:nvPicPr>
        <p:blipFill>
          <a:blip r:embed="rId4"/>
          <a:stretch>
            <a:fillRect/>
          </a:stretch>
        </p:blipFill>
        <p:spPr>
          <a:xfrm>
            <a:off x="3609245" y="740560"/>
            <a:ext cx="2348907" cy="1912176"/>
          </a:xfrm>
          <a:prstGeom prst="roundRect">
            <a:avLst>
              <a:gd name="adj" fmla="val 5453"/>
            </a:avLst>
          </a:prstGeom>
          <a:ln w="50800" cap="sq" cmpd="dbl">
            <a:noFill/>
            <a:miter lim="800000"/>
          </a:ln>
          <a:effectLst/>
        </p:spPr>
      </p:pic>
      <p:sp>
        <p:nvSpPr>
          <p:cNvPr id="20" name="Rounded Rectangle 10">
            <a:extLst>
              <a:ext uri="{FF2B5EF4-FFF2-40B4-BE49-F238E27FC236}">
                <a16:creationId xmlns:a16="http://schemas.microsoft.com/office/drawing/2014/main" id="{55ABC612-4558-4890-8E35-314A822F6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975" y="2942652"/>
            <a:ext cx="5433751" cy="3284719"/>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n 8" descr="Gráfico, Gráfico de barras&#10;&#10;Descripción generada automáticamente">
            <a:extLst>
              <a:ext uri="{FF2B5EF4-FFF2-40B4-BE49-F238E27FC236}">
                <a16:creationId xmlns:a16="http://schemas.microsoft.com/office/drawing/2014/main" id="{30453663-DE19-9894-D3A4-17B9619EDD33}"/>
              </a:ext>
            </a:extLst>
          </p:cNvPr>
          <p:cNvPicPr>
            <a:picLocks noChangeAspect="1"/>
          </p:cNvPicPr>
          <p:nvPr/>
        </p:nvPicPr>
        <p:blipFill>
          <a:blip r:embed="rId5"/>
          <a:stretch>
            <a:fillRect/>
          </a:stretch>
        </p:blipFill>
        <p:spPr>
          <a:xfrm>
            <a:off x="1039091" y="3044524"/>
            <a:ext cx="4724400" cy="3066366"/>
          </a:xfrm>
          <a:prstGeom prst="roundRect">
            <a:avLst>
              <a:gd name="adj" fmla="val 5453"/>
            </a:avLst>
          </a:prstGeom>
          <a:ln w="50800" cap="sq" cmpd="dbl">
            <a:noFill/>
            <a:miter lim="800000"/>
          </a:ln>
          <a:effectLst/>
        </p:spPr>
      </p:pic>
      <p:sp>
        <p:nvSpPr>
          <p:cNvPr id="13" name="Content Placeholder 12">
            <a:extLst>
              <a:ext uri="{FF2B5EF4-FFF2-40B4-BE49-F238E27FC236}">
                <a16:creationId xmlns:a16="http://schemas.microsoft.com/office/drawing/2014/main" id="{7D8E7B40-A0A4-1F6B-A3EF-F6095D23FB75}"/>
              </a:ext>
            </a:extLst>
          </p:cNvPr>
          <p:cNvSpPr>
            <a:spLocks noGrp="1"/>
          </p:cNvSpPr>
          <p:nvPr>
            <p:ph idx="1"/>
          </p:nvPr>
        </p:nvSpPr>
        <p:spPr>
          <a:xfrm>
            <a:off x="6717278" y="2142067"/>
            <a:ext cx="4099947" cy="3649133"/>
          </a:xfrm>
        </p:spPr>
        <p:txBody>
          <a:bodyPr>
            <a:normAutofit fontScale="92500"/>
          </a:bodyPr>
          <a:lstStyle/>
          <a:p>
            <a:r>
              <a:rPr lang="en-US" dirty="0"/>
              <a:t>Podemos </a:t>
            </a:r>
            <a:r>
              <a:rPr lang="en-US" dirty="0" err="1"/>
              <a:t>ver</a:t>
            </a:r>
            <a:r>
              <a:rPr lang="en-US" dirty="0"/>
              <a:t> que </a:t>
            </a:r>
            <a:r>
              <a:rPr lang="en-US" dirty="0" err="1"/>
              <a:t>contamos</a:t>
            </a:r>
            <a:r>
              <a:rPr lang="en-US" dirty="0"/>
              <a:t> con un gran </a:t>
            </a:r>
            <a:r>
              <a:rPr lang="en-US" dirty="0" err="1"/>
              <a:t>publico</a:t>
            </a:r>
            <a:r>
              <a:rPr lang="en-US" dirty="0"/>
              <a:t> de personas </a:t>
            </a:r>
            <a:r>
              <a:rPr lang="en-US" dirty="0" err="1"/>
              <a:t>casadas</a:t>
            </a:r>
            <a:r>
              <a:rPr lang="en-US" dirty="0"/>
              <a:t> o </a:t>
            </a:r>
            <a:r>
              <a:rPr lang="en-US" dirty="0" err="1"/>
              <a:t>convivientes</a:t>
            </a:r>
            <a:r>
              <a:rPr lang="en-US" dirty="0"/>
              <a:t> </a:t>
            </a:r>
            <a:r>
              <a:rPr lang="en-US" dirty="0" err="1"/>
              <a:t>dejando</a:t>
            </a:r>
            <a:r>
              <a:rPr lang="en-US" dirty="0"/>
              <a:t> </a:t>
            </a:r>
            <a:r>
              <a:rPr lang="en-US" dirty="0" err="1"/>
              <a:t>en</a:t>
            </a:r>
            <a:r>
              <a:rPr lang="en-US" dirty="0"/>
              <a:t> la cola a </a:t>
            </a:r>
            <a:r>
              <a:rPr lang="en-US" dirty="0" err="1"/>
              <a:t>los</a:t>
            </a:r>
            <a:r>
              <a:rPr lang="en-US" dirty="0"/>
              <a:t> </a:t>
            </a:r>
            <a:r>
              <a:rPr lang="en-US" dirty="0" err="1"/>
              <a:t>solteros</a:t>
            </a:r>
            <a:r>
              <a:rPr lang="en-US" dirty="0"/>
              <a:t> con </a:t>
            </a:r>
            <a:r>
              <a:rPr lang="en-US" dirty="0" err="1"/>
              <a:t>el</a:t>
            </a:r>
            <a:r>
              <a:rPr lang="en-US" dirty="0"/>
              <a:t> resto de </a:t>
            </a:r>
            <a:r>
              <a:rPr lang="en-US" dirty="0" err="1"/>
              <a:t>clasificiaciones</a:t>
            </a:r>
            <a:r>
              <a:rPr lang="en-US" dirty="0"/>
              <a:t>. </a:t>
            </a:r>
          </a:p>
          <a:p>
            <a:r>
              <a:rPr lang="en-US" dirty="0" err="1"/>
              <a:t>Además</a:t>
            </a:r>
            <a:r>
              <a:rPr lang="en-US" dirty="0"/>
              <a:t> </a:t>
            </a:r>
            <a:r>
              <a:rPr lang="en-US" dirty="0" err="1"/>
              <a:t>en</a:t>
            </a:r>
            <a:r>
              <a:rPr lang="en-US" dirty="0"/>
              <a:t> </a:t>
            </a:r>
            <a:r>
              <a:rPr lang="en-US" dirty="0" err="1"/>
              <a:t>su</a:t>
            </a:r>
            <a:r>
              <a:rPr lang="en-US" dirty="0"/>
              <a:t> </a:t>
            </a:r>
            <a:r>
              <a:rPr lang="en-US" dirty="0" err="1"/>
              <a:t>mayoría</a:t>
            </a:r>
            <a:r>
              <a:rPr lang="en-US" dirty="0"/>
              <a:t> son personas que </a:t>
            </a:r>
            <a:r>
              <a:rPr lang="en-US" dirty="0" err="1"/>
              <a:t>han</a:t>
            </a:r>
            <a:r>
              <a:rPr lang="en-US" dirty="0"/>
              <a:t> </a:t>
            </a:r>
            <a:r>
              <a:rPr lang="en-US" dirty="0" err="1"/>
              <a:t>culminado</a:t>
            </a:r>
            <a:r>
              <a:rPr lang="en-US" dirty="0"/>
              <a:t> </a:t>
            </a:r>
            <a:r>
              <a:rPr lang="en-US" dirty="0" err="1"/>
              <a:t>algun</a:t>
            </a:r>
            <a:r>
              <a:rPr lang="en-US" dirty="0"/>
              <a:t> </a:t>
            </a:r>
            <a:r>
              <a:rPr lang="en-US" dirty="0" err="1"/>
              <a:t>tipo</a:t>
            </a:r>
            <a:r>
              <a:rPr lang="en-US" dirty="0"/>
              <a:t> de </a:t>
            </a:r>
            <a:r>
              <a:rPr lang="en-US" dirty="0" err="1"/>
              <a:t>estudio</a:t>
            </a:r>
            <a:r>
              <a:rPr lang="en-US" dirty="0"/>
              <a:t>, </a:t>
            </a:r>
            <a:r>
              <a:rPr lang="en-US" dirty="0" err="1"/>
              <a:t>cabe</a:t>
            </a:r>
            <a:r>
              <a:rPr lang="en-US" dirty="0"/>
              <a:t> </a:t>
            </a:r>
            <a:r>
              <a:rPr lang="en-US" dirty="0" err="1"/>
              <a:t>mencionar</a:t>
            </a:r>
            <a:r>
              <a:rPr lang="en-US" dirty="0"/>
              <a:t> </a:t>
            </a:r>
            <a:r>
              <a:rPr lang="en-US" dirty="0" err="1"/>
              <a:t>tambien</a:t>
            </a:r>
            <a:r>
              <a:rPr lang="en-US" dirty="0"/>
              <a:t> que </a:t>
            </a:r>
            <a:r>
              <a:rPr lang="en-US" dirty="0" err="1"/>
              <a:t>existe</a:t>
            </a:r>
            <a:r>
              <a:rPr lang="en-US" dirty="0"/>
              <a:t> un gran </a:t>
            </a:r>
            <a:r>
              <a:rPr lang="en-US" dirty="0" err="1"/>
              <a:t>número</a:t>
            </a:r>
            <a:r>
              <a:rPr lang="en-US" dirty="0"/>
              <a:t> de clients con </a:t>
            </a:r>
            <a:r>
              <a:rPr lang="en-US" dirty="0" err="1"/>
              <a:t>postgrados</a:t>
            </a:r>
            <a:r>
              <a:rPr lang="en-US" dirty="0"/>
              <a:t>. </a:t>
            </a:r>
          </a:p>
          <a:p>
            <a:r>
              <a:rPr lang="en-US" dirty="0" err="1"/>
              <a:t>Además</a:t>
            </a:r>
            <a:r>
              <a:rPr lang="en-US" dirty="0"/>
              <a:t> </a:t>
            </a:r>
            <a:r>
              <a:rPr lang="en-US" dirty="0" err="1"/>
              <a:t>según</a:t>
            </a:r>
            <a:r>
              <a:rPr lang="en-US" dirty="0"/>
              <a:t> Podemos </a:t>
            </a:r>
            <a:r>
              <a:rPr lang="en-US" dirty="0" err="1"/>
              <a:t>apreciar</a:t>
            </a:r>
            <a:r>
              <a:rPr lang="en-US" dirty="0"/>
              <a:t> hay </a:t>
            </a:r>
            <a:r>
              <a:rPr lang="en-US" dirty="0" err="1"/>
              <a:t>una</a:t>
            </a:r>
            <a:r>
              <a:rPr lang="en-US" dirty="0"/>
              <a:t> gran </a:t>
            </a:r>
            <a:r>
              <a:rPr lang="en-US" dirty="0" err="1"/>
              <a:t>preferencia</a:t>
            </a:r>
            <a:r>
              <a:rPr lang="en-US" dirty="0"/>
              <a:t> </a:t>
            </a:r>
            <a:r>
              <a:rPr lang="en-US" dirty="0" err="1"/>
              <a:t>por</a:t>
            </a:r>
            <a:r>
              <a:rPr lang="en-US" dirty="0"/>
              <a:t> </a:t>
            </a:r>
            <a:r>
              <a:rPr lang="en-US" dirty="0" err="1"/>
              <a:t>el</a:t>
            </a:r>
            <a:r>
              <a:rPr lang="en-US" dirty="0"/>
              <a:t> consume de vinos y carne que </a:t>
            </a:r>
            <a:r>
              <a:rPr lang="en-US" dirty="0" err="1"/>
              <a:t>casi</a:t>
            </a:r>
            <a:r>
              <a:rPr lang="en-US" dirty="0"/>
              <a:t> </a:t>
            </a:r>
            <a:r>
              <a:rPr lang="en-US" dirty="0" err="1"/>
              <a:t>llegan</a:t>
            </a:r>
            <a:r>
              <a:rPr lang="en-US" dirty="0"/>
              <a:t> a ser </a:t>
            </a:r>
            <a:r>
              <a:rPr lang="en-US" dirty="0" err="1"/>
              <a:t>el</a:t>
            </a:r>
            <a:r>
              <a:rPr lang="en-US" dirty="0"/>
              <a:t> 80 % de </a:t>
            </a:r>
            <a:r>
              <a:rPr lang="en-US" dirty="0" err="1"/>
              <a:t>todas</a:t>
            </a:r>
            <a:r>
              <a:rPr lang="en-US" dirty="0"/>
              <a:t> las </a:t>
            </a:r>
            <a:r>
              <a:rPr lang="en-US" dirty="0" err="1"/>
              <a:t>compras</a:t>
            </a:r>
            <a:r>
              <a:rPr lang="en-US" dirty="0"/>
              <a:t>. </a:t>
            </a:r>
          </a:p>
          <a:p>
            <a:endParaRPr lang="en-US" dirty="0"/>
          </a:p>
        </p:txBody>
      </p:sp>
    </p:spTree>
    <p:extLst>
      <p:ext uri="{BB962C8B-B14F-4D97-AF65-F5344CB8AC3E}">
        <p14:creationId xmlns:p14="http://schemas.microsoft.com/office/powerpoint/2010/main" val="1923650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a:extLst>
              <a:ext uri="{FF2B5EF4-FFF2-40B4-BE49-F238E27FC236}">
                <a16:creationId xmlns:a16="http://schemas.microsoft.com/office/drawing/2014/main" id="{3D6C226D-D01F-69C0-2B85-7458074368CD}"/>
              </a:ext>
            </a:extLst>
          </p:cNvPr>
          <p:cNvSpPr>
            <a:spLocks noGrp="1"/>
          </p:cNvSpPr>
          <p:nvPr>
            <p:ph type="title"/>
          </p:nvPr>
        </p:nvSpPr>
        <p:spPr>
          <a:xfrm>
            <a:off x="643462" y="639097"/>
            <a:ext cx="3263519" cy="1037303"/>
          </a:xfrm>
        </p:spPr>
        <p:txBody>
          <a:bodyPr vert="horz" lIns="91440" tIns="45720" rIns="91440" bIns="45720" rtlCol="0" anchor="b">
            <a:normAutofit/>
          </a:bodyPr>
          <a:lstStyle/>
          <a:p>
            <a:r>
              <a:rPr lang="en-US" sz="2800" dirty="0" err="1"/>
              <a:t>Preprocesamiento</a:t>
            </a:r>
            <a:r>
              <a:rPr lang="en-US" sz="2800" dirty="0"/>
              <a:t> de </a:t>
            </a:r>
            <a:r>
              <a:rPr lang="en-US" sz="2800" dirty="0" err="1"/>
              <a:t>datos</a:t>
            </a:r>
            <a:r>
              <a:rPr lang="en-US" sz="2800" dirty="0"/>
              <a:t> </a:t>
            </a:r>
          </a:p>
        </p:txBody>
      </p:sp>
      <p:pic>
        <p:nvPicPr>
          <p:cNvPr id="5" name="Marcador de contenido 4" descr="Calendario&#10;&#10;Descripción generada automáticamente">
            <a:extLst>
              <a:ext uri="{FF2B5EF4-FFF2-40B4-BE49-F238E27FC236}">
                <a16:creationId xmlns:a16="http://schemas.microsoft.com/office/drawing/2014/main" id="{0A1AA10E-46D7-8A80-DAE0-A4FC2FC6529E}"/>
              </a:ext>
            </a:extLst>
          </p:cNvPr>
          <p:cNvPicPr>
            <a:picLocks noChangeAspect="1"/>
          </p:cNvPicPr>
          <p:nvPr/>
        </p:nvPicPr>
        <p:blipFill>
          <a:blip r:embed="rId5"/>
          <a:stretch>
            <a:fillRect/>
          </a:stretch>
        </p:blipFill>
        <p:spPr>
          <a:xfrm>
            <a:off x="4149734" y="-221673"/>
            <a:ext cx="7398799" cy="698567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99420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5ADCC0-AD06-200C-7185-AD3C4EE25542}"/>
              </a:ext>
            </a:extLst>
          </p:cNvPr>
          <p:cNvSpPr>
            <a:spLocks noGrp="1"/>
          </p:cNvSpPr>
          <p:nvPr>
            <p:ph type="title"/>
          </p:nvPr>
        </p:nvSpPr>
        <p:spPr>
          <a:xfrm>
            <a:off x="685801" y="609600"/>
            <a:ext cx="10131425" cy="1456267"/>
          </a:xfrm>
        </p:spPr>
        <p:txBody>
          <a:bodyPr>
            <a:normAutofit/>
          </a:bodyPr>
          <a:lstStyle/>
          <a:p>
            <a:pPr algn="ctr"/>
            <a:r>
              <a:rPr lang="es-ES" dirty="0" err="1"/>
              <a:t>Feature</a:t>
            </a:r>
            <a:r>
              <a:rPr lang="es-ES" dirty="0"/>
              <a:t> </a:t>
            </a:r>
            <a:r>
              <a:rPr lang="es-ES" dirty="0" err="1"/>
              <a:t>Engineering</a:t>
            </a:r>
            <a:endParaRPr lang="es-ES" dirty="0"/>
          </a:p>
        </p:txBody>
      </p:sp>
      <p:graphicFrame>
        <p:nvGraphicFramePr>
          <p:cNvPr id="4" name="Tabla 4">
            <a:extLst>
              <a:ext uri="{FF2B5EF4-FFF2-40B4-BE49-F238E27FC236}">
                <a16:creationId xmlns:a16="http://schemas.microsoft.com/office/drawing/2014/main" id="{2A0A8181-1626-53BA-154A-051159B47472}"/>
              </a:ext>
            </a:extLst>
          </p:cNvPr>
          <p:cNvGraphicFramePr>
            <a:graphicFrameLocks noGrp="1"/>
          </p:cNvGraphicFramePr>
          <p:nvPr>
            <p:ph idx="1"/>
            <p:extLst>
              <p:ext uri="{D42A27DB-BD31-4B8C-83A1-F6EECF244321}">
                <p14:modId xmlns:p14="http://schemas.microsoft.com/office/powerpoint/2010/main" val="1993170232"/>
              </p:ext>
            </p:extLst>
          </p:nvPr>
        </p:nvGraphicFramePr>
        <p:xfrm>
          <a:off x="2085720" y="2831211"/>
          <a:ext cx="7331585" cy="2535176"/>
        </p:xfrm>
        <a:graphic>
          <a:graphicData uri="http://schemas.openxmlformats.org/drawingml/2006/table">
            <a:tbl>
              <a:tblPr firstRow="1" bandRow="1">
                <a:tableStyleId>{8799B23B-EC83-4686-B30A-512413B5E67A}</a:tableStyleId>
              </a:tblPr>
              <a:tblGrid>
                <a:gridCol w="3025236">
                  <a:extLst>
                    <a:ext uri="{9D8B030D-6E8A-4147-A177-3AD203B41FA5}">
                      <a16:colId xmlns:a16="http://schemas.microsoft.com/office/drawing/2014/main" val="2657973995"/>
                    </a:ext>
                  </a:extLst>
                </a:gridCol>
                <a:gridCol w="4306349">
                  <a:extLst>
                    <a:ext uri="{9D8B030D-6E8A-4147-A177-3AD203B41FA5}">
                      <a16:colId xmlns:a16="http://schemas.microsoft.com/office/drawing/2014/main" val="462934880"/>
                    </a:ext>
                  </a:extLst>
                </a:gridCol>
              </a:tblGrid>
              <a:tr h="633794">
                <a:tc>
                  <a:txBody>
                    <a:bodyPr/>
                    <a:lstStyle/>
                    <a:p>
                      <a:r>
                        <a:rPr lang="es-ES" sz="3300" b="0">
                          <a:solidFill>
                            <a:schemeClr val="tx1"/>
                          </a:solidFill>
                        </a:rPr>
                        <a:t>Join_year</a:t>
                      </a:r>
                    </a:p>
                  </a:txBody>
                  <a:tcPr marL="90853" marR="90853" marT="47149" marB="47149"/>
                </a:tc>
                <a:tc>
                  <a:txBody>
                    <a:bodyPr/>
                    <a:lstStyle/>
                    <a:p>
                      <a:r>
                        <a:rPr lang="es-ES" sz="3300" b="0">
                          <a:solidFill>
                            <a:schemeClr val="tx1"/>
                          </a:solidFill>
                        </a:rPr>
                        <a:t>Join_month</a:t>
                      </a:r>
                    </a:p>
                  </a:txBody>
                  <a:tcPr marL="90853" marR="90853" marT="47149" marB="47149"/>
                </a:tc>
                <a:extLst>
                  <a:ext uri="{0D108BD9-81ED-4DB2-BD59-A6C34878D82A}">
                    <a16:rowId xmlns:a16="http://schemas.microsoft.com/office/drawing/2014/main" val="1496836707"/>
                  </a:ext>
                </a:extLst>
              </a:tr>
              <a:tr h="633794">
                <a:tc>
                  <a:txBody>
                    <a:bodyPr/>
                    <a:lstStyle/>
                    <a:p>
                      <a:r>
                        <a:rPr lang="es-ES" sz="3300" b="0">
                          <a:solidFill>
                            <a:schemeClr val="tx1"/>
                          </a:solidFill>
                        </a:rPr>
                        <a:t>Join_weekday</a:t>
                      </a:r>
                    </a:p>
                  </a:txBody>
                  <a:tcPr marL="90853" marR="90853" marT="47149" marB="47149"/>
                </a:tc>
                <a:tc>
                  <a:txBody>
                    <a:bodyPr/>
                    <a:lstStyle/>
                    <a:p>
                      <a:r>
                        <a:rPr lang="es-ES" sz="3300" b="0">
                          <a:solidFill>
                            <a:schemeClr val="tx1"/>
                          </a:solidFill>
                        </a:rPr>
                        <a:t>Minorhome</a:t>
                      </a:r>
                    </a:p>
                  </a:txBody>
                  <a:tcPr marL="90853" marR="90853" marT="47149" marB="47149"/>
                </a:tc>
                <a:extLst>
                  <a:ext uri="{0D108BD9-81ED-4DB2-BD59-A6C34878D82A}">
                    <a16:rowId xmlns:a16="http://schemas.microsoft.com/office/drawing/2014/main" val="2407468511"/>
                  </a:ext>
                </a:extLst>
              </a:tr>
              <a:tr h="633794">
                <a:tc>
                  <a:txBody>
                    <a:bodyPr/>
                    <a:lstStyle/>
                    <a:p>
                      <a:r>
                        <a:rPr lang="es-ES" sz="3300" b="0">
                          <a:solidFill>
                            <a:schemeClr val="tx1"/>
                          </a:solidFill>
                        </a:rPr>
                        <a:t>Total_Mnt</a:t>
                      </a:r>
                    </a:p>
                  </a:txBody>
                  <a:tcPr marL="90853" marR="90853" marT="47149" marB="47149"/>
                </a:tc>
                <a:tc>
                  <a:txBody>
                    <a:bodyPr/>
                    <a:lstStyle/>
                    <a:p>
                      <a:r>
                        <a:rPr lang="es-ES" sz="3300" b="0">
                          <a:solidFill>
                            <a:schemeClr val="tx1"/>
                          </a:solidFill>
                        </a:rPr>
                        <a:t>Total_num_purchase</a:t>
                      </a:r>
                    </a:p>
                  </a:txBody>
                  <a:tcPr marL="90853" marR="90853" marT="47149" marB="47149"/>
                </a:tc>
                <a:extLst>
                  <a:ext uri="{0D108BD9-81ED-4DB2-BD59-A6C34878D82A}">
                    <a16:rowId xmlns:a16="http://schemas.microsoft.com/office/drawing/2014/main" val="1191077657"/>
                  </a:ext>
                </a:extLst>
              </a:tr>
              <a:tr h="633794">
                <a:tc>
                  <a:txBody>
                    <a:bodyPr/>
                    <a:lstStyle/>
                    <a:p>
                      <a:r>
                        <a:rPr lang="es-ES" sz="3300" b="0">
                          <a:solidFill>
                            <a:schemeClr val="tx1"/>
                          </a:solidFill>
                        </a:rPr>
                        <a:t>Total_accept</a:t>
                      </a:r>
                    </a:p>
                  </a:txBody>
                  <a:tcPr marL="90853" marR="90853" marT="47149" marB="47149"/>
                </a:tc>
                <a:tc>
                  <a:txBody>
                    <a:bodyPr/>
                    <a:lstStyle/>
                    <a:p>
                      <a:r>
                        <a:rPr lang="es-ES" sz="3300" b="0">
                          <a:solidFill>
                            <a:schemeClr val="tx1"/>
                          </a:solidFill>
                        </a:rPr>
                        <a:t>AOV</a:t>
                      </a:r>
                    </a:p>
                  </a:txBody>
                  <a:tcPr marL="90853" marR="90853" marT="47149" marB="47149"/>
                </a:tc>
                <a:extLst>
                  <a:ext uri="{0D108BD9-81ED-4DB2-BD59-A6C34878D82A}">
                    <a16:rowId xmlns:a16="http://schemas.microsoft.com/office/drawing/2014/main" val="1644165573"/>
                  </a:ext>
                </a:extLst>
              </a:tr>
            </a:tbl>
          </a:graphicData>
        </a:graphic>
      </p:graphicFrame>
    </p:spTree>
    <p:extLst>
      <p:ext uri="{BB962C8B-B14F-4D97-AF65-F5344CB8AC3E}">
        <p14:creationId xmlns:p14="http://schemas.microsoft.com/office/powerpoint/2010/main" val="3262555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{7A3F593A-B695-2F49-A2B6-ED841E967767}tf10001058</Template>
  <TotalTime>1199</TotalTime>
  <Words>1301</Words>
  <Application>Microsoft Macintosh PowerPoint</Application>
  <PresentationFormat>Panorámica</PresentationFormat>
  <Paragraphs>135</Paragraphs>
  <Slides>17</Slides>
  <Notes>14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Calibri Light</vt:lpstr>
      <vt:lpstr>Celestial</vt:lpstr>
      <vt:lpstr>Marketing Analytics</vt:lpstr>
      <vt:lpstr>Índice</vt:lpstr>
      <vt:lpstr>Contexto</vt:lpstr>
      <vt:lpstr>Objetivos</vt:lpstr>
      <vt:lpstr>Columnas</vt:lpstr>
      <vt:lpstr>Hipótesis iniciales</vt:lpstr>
      <vt:lpstr>Análisis general de algunas columnas. </vt:lpstr>
      <vt:lpstr>Preprocesamiento de datos </vt:lpstr>
      <vt:lpstr>Feature Engineering</vt:lpstr>
      <vt:lpstr>Feature Engineering</vt:lpstr>
      <vt:lpstr>Mapa de Calor de correlación</vt:lpstr>
      <vt:lpstr>Podemos usar un bloque aleatorio para predecir la cantidad de compras en la tienda y luego usar el puntaje de importancia de las características del modelo para clasificar los factores. </vt:lpstr>
      <vt:lpstr>Clustering </vt:lpstr>
      <vt:lpstr>Clasificacion 1 </vt:lpstr>
      <vt:lpstr>Score de la silueta</vt:lpstr>
      <vt:lpstr>Inercia </vt:lpstr>
      <vt:lpstr>Segmentacion de nuestros clientes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Analytics</dc:title>
  <dc:creator>luis.valverde@usal.es</dc:creator>
  <cp:lastModifiedBy>luis.valverde@usal.es</cp:lastModifiedBy>
  <cp:revision>10</cp:revision>
  <dcterms:created xsi:type="dcterms:W3CDTF">2022-09-14T11:37:19Z</dcterms:created>
  <dcterms:modified xsi:type="dcterms:W3CDTF">2022-09-15T07:37:12Z</dcterms:modified>
</cp:coreProperties>
</file>