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0" r:id="rId3"/>
    <p:sldId id="430" r:id="rId4"/>
    <p:sldId id="424" r:id="rId5"/>
    <p:sldId id="421" r:id="rId6"/>
    <p:sldId id="432" r:id="rId7"/>
    <p:sldId id="433" r:id="rId8"/>
    <p:sldId id="434" r:id="rId9"/>
    <p:sldId id="435" r:id="rId10"/>
    <p:sldId id="436" r:id="rId11"/>
    <p:sldId id="437" r:id="rId12"/>
    <p:sldId id="429" r:id="rId13"/>
    <p:sldId id="438" r:id="rId14"/>
    <p:sldId id="439" r:id="rId15"/>
    <p:sldId id="440" r:id="rId16"/>
    <p:sldId id="441" r:id="rId17"/>
    <p:sldId id="442" r:id="rId18"/>
    <p:sldId id="44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iwak, Larry" initials="SL" lastIdx="1" clrIdx="0">
    <p:extLst>
      <p:ext uri="{19B8F6BF-5375-455C-9EA6-DF929625EA0E}">
        <p15:presenceInfo xmlns:p15="http://schemas.microsoft.com/office/powerpoint/2012/main" userId="S-1-5-21-1627927489-3529874470-1830650990-364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>
      <p:cViewPr varScale="1">
        <p:scale>
          <a:sx n="90" d="100"/>
          <a:sy n="90" d="100"/>
        </p:scale>
        <p:origin x="16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entral.maven.org/maven2/org/slf4j/slf4j-nop/1.7.25/" TargetMode="External"/><Relationship Id="rId2" Type="http://schemas.openxmlformats.org/officeDocument/2006/relationships/hyperlink" Target="https://oss.sonatype.org/content/repositories/releases/org/mongodb/mongodb-driver/3.6.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RTkNVww3k&amp;t=617s" TargetMode="External"/><Relationship Id="rId2" Type="http://schemas.openxmlformats.org/officeDocument/2006/relationships/hyperlink" Target="https://www.youtube.com/watch?v=4XZVUQicuI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bomongo.org/download" TargetMode="External"/><Relationship Id="rId5" Type="http://schemas.openxmlformats.org/officeDocument/2006/relationships/hyperlink" Target="https://www.bitvise.com/ssh-client-download" TargetMode="External"/><Relationship Id="rId4" Type="http://schemas.openxmlformats.org/officeDocument/2006/relationships/hyperlink" Target="https://github.com/lumkichi/DeepAzure_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Rapid MongoDB Data Load Using HDInsight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Spiwak, Lawrence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Lawrence.Spiwak@relayhealth.com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2372-33FC-434A-A8D2-48540528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Baby Run!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E4291C-8CE6-489C-B277-90AC06203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58995"/>
            <a:ext cx="8229600" cy="46448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ED5CE-FFA8-4A42-BA29-CFDE7E9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42DC5-1745-430B-AC2F-6B3655D9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494C-E03C-4B0C-AB0D-FB47919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Data in </a:t>
            </a:r>
            <a:r>
              <a:rPr lang="en-US" dirty="0" err="1"/>
              <a:t>RoboMongo</a:t>
            </a:r>
            <a:r>
              <a:rPr lang="en-US" dirty="0"/>
              <a:t> 3T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E17F3-BF96-4D29-B490-2A58AEC3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8314"/>
            <a:ext cx="8229600" cy="44461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63098-B3C2-4655-BFBF-A2EADBEC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21278-833D-4437-A8DB-8D5B99D8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5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6A97-2E28-4518-87A3-86ADB84A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F527-DC97-46F6-ABE6-7D8D131E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/>
              <a:t>InfraStructure</a:t>
            </a:r>
            <a:endParaRPr lang="en-US" sz="1600" dirty="0"/>
          </a:p>
          <a:p>
            <a:pPr lvl="1"/>
            <a:r>
              <a:rPr lang="en-US" sz="1600" dirty="0"/>
              <a:t>Microsoft Azure HD Insight Hadoop MapReduce</a:t>
            </a:r>
          </a:p>
          <a:p>
            <a:pPr lvl="1"/>
            <a:r>
              <a:rPr lang="en-US" sz="1600" dirty="0"/>
              <a:t>Cosmos DB / MongoDB API </a:t>
            </a:r>
          </a:p>
          <a:p>
            <a:r>
              <a:rPr lang="en-US" sz="1600" dirty="0"/>
              <a:t>Programs</a:t>
            </a:r>
          </a:p>
          <a:p>
            <a:pPr lvl="1"/>
            <a:r>
              <a:rPr lang="en-US" sz="1600" dirty="0"/>
              <a:t>com.relayhealth.mongoloader.MongoLoad.java</a:t>
            </a:r>
          </a:p>
          <a:p>
            <a:pPr lvl="1"/>
            <a:r>
              <a:rPr lang="en-US" sz="1600" dirty="0"/>
              <a:t>com.relayhealth.hadoop.util.MongoMap.java</a:t>
            </a:r>
          </a:p>
          <a:p>
            <a:pPr lvl="1"/>
            <a:r>
              <a:rPr lang="en-US" sz="1600" dirty="0"/>
              <a:t>com.relayhealth.hadoop.util.MongoReduce.java</a:t>
            </a:r>
          </a:p>
          <a:p>
            <a:pPr lvl="1"/>
            <a:r>
              <a:rPr lang="en-US" sz="1600" dirty="0"/>
              <a:t>com.relayhealth.mongoloader.util.MongoConnection.java</a:t>
            </a:r>
          </a:p>
          <a:p>
            <a:r>
              <a:rPr lang="en-US" sz="1600" dirty="0"/>
              <a:t>Libraries</a:t>
            </a:r>
          </a:p>
          <a:p>
            <a:pPr lvl="1"/>
            <a:r>
              <a:rPr lang="en-US" sz="1600" dirty="0"/>
              <a:t>mongo-java-driver-3.6.1.jar (the java driver to connect to MongoDB)</a:t>
            </a:r>
          </a:p>
          <a:p>
            <a:pPr lvl="1"/>
            <a:r>
              <a:rPr lang="en-US" sz="1100" dirty="0">
                <a:hlinkClick r:id="rId2"/>
              </a:rPr>
              <a:t>https://oss.sonatype.org/content/repositories/releases/org/mongodb/mongodb-driver/3.6.1/</a:t>
            </a:r>
            <a:r>
              <a:rPr lang="en-US" sz="1100" dirty="0"/>
              <a:t> </a:t>
            </a:r>
          </a:p>
          <a:p>
            <a:pPr lvl="1"/>
            <a:r>
              <a:rPr lang="en-US" sz="1600" dirty="0"/>
              <a:t>slf4j-nop-1.7.25.jar  (used for suppressing mongo driver log output)</a:t>
            </a:r>
          </a:p>
          <a:p>
            <a:pPr lvl="1"/>
            <a:r>
              <a:rPr lang="en-US" sz="1100" dirty="0">
                <a:hlinkClick r:id="rId3"/>
              </a:rPr>
              <a:t>http://central.maven.org/maven2/org/slf4j/slf4j-nop/1.7.25/</a:t>
            </a:r>
            <a:endParaRPr lang="en-US" sz="1100" dirty="0"/>
          </a:p>
          <a:p>
            <a:r>
              <a:rPr lang="en-US" sz="1600" dirty="0"/>
              <a:t>Scripts</a:t>
            </a:r>
          </a:p>
          <a:p>
            <a:pPr lvl="1"/>
            <a:r>
              <a:rPr lang="en-US" sz="1600" dirty="0"/>
              <a:t>Azure CLI templates and commands</a:t>
            </a:r>
          </a:p>
          <a:p>
            <a:pPr lvl="1"/>
            <a:r>
              <a:rPr lang="en-US" sz="1600" dirty="0"/>
              <a:t>mongo_compile.sh</a:t>
            </a:r>
          </a:p>
          <a:p>
            <a:pPr lvl="1"/>
            <a:r>
              <a:rPr lang="en-US" sz="1600" dirty="0"/>
              <a:t>mongo_run.sh</a:t>
            </a:r>
          </a:p>
          <a:p>
            <a:r>
              <a:rPr lang="en-US" sz="1600" dirty="0" err="1"/>
              <a:t>DataSet</a:t>
            </a:r>
            <a:endParaRPr lang="en-US" sz="1600" dirty="0"/>
          </a:p>
          <a:p>
            <a:pPr lvl="1"/>
            <a:r>
              <a:rPr lang="en-US" sz="1600" dirty="0"/>
              <a:t>RXBC_20180122_INSERT_EXTRACT.dat (from our grid)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00622-92A6-4D44-8299-A0A9D031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Lawrence.Spiwak@relayhealth.com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6A165-A53F-4FB1-9299-D5C0CD6C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2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68D1-4C49-4709-B4E2-AF7D29A5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MongoLoad.java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879B-395A-4DB5-A7B4-4EAAB03F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program called by Hadoop to setup the Map/Reduce job, configure the Map Object, Reduce Object as well as the input path, output path, etc.  Configured such that it sets the </a:t>
            </a:r>
            <a:r>
              <a:rPr lang="en-US" dirty="0" err="1"/>
              <a:t>numReduceTasks</a:t>
            </a:r>
            <a:r>
              <a:rPr lang="en-US" dirty="0"/>
              <a:t> to zero.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F78CE-2AAB-4AAE-8E6B-79702E52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CD7C-EEB7-4D24-AD40-7917E650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718F9-9E3D-4EC6-A194-C4AA69B4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61466"/>
            <a:ext cx="6705600" cy="40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8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7A24-D0A5-45F2-B130-853C7A82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MongoMap.java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AFF2-A324-4024-951A-33EC661A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workhorse that reads in a line of Data, builds the </a:t>
            </a:r>
            <a:r>
              <a:rPr lang="en-US" dirty="0" err="1"/>
              <a:t>bson</a:t>
            </a:r>
            <a:r>
              <a:rPr lang="en-US" dirty="0"/>
              <a:t> object and loads the data into MongoDB.  Called by the Hadoop Map step.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9F33-9FD2-447C-B181-B7C74EA1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FE850-F914-403A-AF6A-74BBC6F2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24CB4-B081-49BD-85CF-FD05AEE9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09" y="1580368"/>
            <a:ext cx="7848600" cy="46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D02A-3881-4C83-98E6-91E5A62C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MongoReduce.java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EA1F-07FA-4B5E-A624-311C5744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No-Op class present for completeness; but does nothing.  After the incoming file has been loaded into Mongo, there isn’t any need for a Reduce step.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65B21-1AF3-4BC9-8B19-2BCE349C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02D8-0295-4D69-A64F-025E9298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06883-BA8F-43F4-9F6A-FF6B0346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620000" cy="44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0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EF5C-BC39-4D0F-ABC4-AE6833A7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MongoConnection.java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BBC0-5B17-4FCD-8711-43183739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class with that makes a DB connection to MongoDB.  There is a simple step to copy out the Connection String from Azure Portal into the code and compile.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6033-91BA-4C76-8EBD-10D2B707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D0E50-61F8-43A1-A1C0-786D26D4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851B7-1B03-4626-8928-739F6F2C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010400" cy="41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1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EE96-87FA-444D-BF21-38386795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Learned, Pros /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2E0B-6E2D-44FD-897A-F2987B43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RelayHealth</a:t>
            </a:r>
            <a:r>
              <a:rPr lang="en-US" dirty="0"/>
              <a:t> Data Services currently has a grid infrastructure with 2 control nodes and over 40 remote servers with a total of 1250 cores.  </a:t>
            </a:r>
          </a:p>
          <a:p>
            <a:r>
              <a:rPr lang="en-US" dirty="0"/>
              <a:t>While a parallel computing infrastructure has been developed in-house and put to good use through, it was well-worth investigating if an off-the-shelf technology such as Hadoop in the Cloud could be leveraged to handle the work we currently do in-house.</a:t>
            </a:r>
          </a:p>
          <a:p>
            <a:r>
              <a:rPr lang="en-US" dirty="0"/>
              <a:t>Surprisingly easy (for a seasoned Java developer like me) to utilize.</a:t>
            </a:r>
          </a:p>
          <a:p>
            <a:r>
              <a:rPr lang="en-US" dirty="0"/>
              <a:t>However because of the way MapReduce breaks up the file into chunks determined by size rather than row count, the data fed to the </a:t>
            </a:r>
            <a:r>
              <a:rPr lang="en-US" dirty="0" err="1"/>
              <a:t>MongoMap</a:t>
            </a:r>
            <a:r>
              <a:rPr lang="en-US" dirty="0"/>
              <a:t> was sub-optimal:</a:t>
            </a:r>
          </a:p>
          <a:p>
            <a:pPr lvl="1"/>
            <a:r>
              <a:rPr lang="en-US" dirty="0"/>
              <a:t>Could not take advantage of more parallel threads</a:t>
            </a:r>
          </a:p>
          <a:p>
            <a:pPr lvl="1"/>
            <a:r>
              <a:rPr lang="en-US" dirty="0"/>
              <a:t>Could not take advantage of bulk insert operations which are much faster than single inserts</a:t>
            </a:r>
          </a:p>
          <a:p>
            <a:r>
              <a:rPr lang="en-US" dirty="0"/>
              <a:t>MongoDB was also restricted at 1000 RU/s, which also led to suboptimal operation</a:t>
            </a:r>
          </a:p>
          <a:p>
            <a:r>
              <a:rPr lang="en-US" dirty="0"/>
              <a:t>However programs must be written in Java with the Hadoop libraries compiled in, requires dedicated rewrite instead of simply “porting over” Data Services code.</a:t>
            </a:r>
          </a:p>
          <a:p>
            <a:r>
              <a:rPr lang="en-US" dirty="0"/>
              <a:t>Demonstrated that we can successfully load Mongo Data in Parallel.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BF75B-8AA6-4D97-A338-99599D1B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B532D-4AAE-40A9-83A1-675AA279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4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GitHub URL,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</a:t>
            </a:r>
            <a:r>
              <a:rPr lang="en-US" dirty="0">
                <a:hlinkClick r:id="rId2"/>
              </a:rPr>
              <a:t>https://www.youtube.com/watch?v=4XZVUQicuIM</a:t>
            </a:r>
            <a:r>
              <a:rPr lang="en-US" dirty="0"/>
              <a:t> </a:t>
            </a:r>
          </a:p>
          <a:p>
            <a:r>
              <a:rPr lang="en-US" dirty="0"/>
              <a:t>15 minutes (long): </a:t>
            </a:r>
            <a:r>
              <a:rPr lang="en-US" dirty="0">
                <a:hlinkClick r:id="rId3"/>
              </a:rPr>
              <a:t>https://www.youtube.com/watch?v=YHRTkNVww3k&amp;t=617s</a:t>
            </a:r>
            <a:r>
              <a:rPr lang="en-US" dirty="0"/>
              <a:t> </a:t>
            </a:r>
          </a:p>
          <a:p>
            <a:r>
              <a:rPr lang="en-US" dirty="0"/>
              <a:t>GitHub Repository with all artifacts:  </a:t>
            </a:r>
            <a:r>
              <a:rPr lang="en-US" dirty="0">
                <a:hlinkClick r:id="rId4"/>
              </a:rPr>
              <a:t>https://github.com/lumkichi/DeepAzure_Project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Software Used:</a:t>
            </a:r>
          </a:p>
          <a:p>
            <a:pPr lvl="1"/>
            <a:r>
              <a:rPr lang="en-US" dirty="0" err="1"/>
              <a:t>BitVise</a:t>
            </a:r>
            <a:r>
              <a:rPr lang="en-US" dirty="0"/>
              <a:t> SSH/SFTP client: </a:t>
            </a:r>
            <a:r>
              <a:rPr lang="en-US" dirty="0">
                <a:hlinkClick r:id="rId5"/>
              </a:rPr>
              <a:t>https://www.bitvise.com/ssh-client-download</a:t>
            </a:r>
            <a:endParaRPr lang="en-US" dirty="0"/>
          </a:p>
          <a:p>
            <a:pPr lvl="1"/>
            <a:r>
              <a:rPr lang="en-US" dirty="0" err="1"/>
              <a:t>RoboMongo</a:t>
            </a:r>
            <a:r>
              <a:rPr lang="en-US" dirty="0"/>
              <a:t> 3T client: </a:t>
            </a:r>
            <a:r>
              <a:rPr lang="en-US" dirty="0">
                <a:hlinkClick r:id="rId6"/>
              </a:rPr>
              <a:t>https://robomongo.org/download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Lawrence.Spiwak@relayhealth.com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9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Attempt faster data loads of millions of records into Mongo DB utilizing the Hadoop MapReduce infrastructure built into the HD Insight cluster.  The RXBC MRDD and PBI extract at </a:t>
            </a:r>
            <a:r>
              <a:rPr lang="en-US" dirty="0" err="1"/>
              <a:t>RelayHealth</a:t>
            </a:r>
            <a:r>
              <a:rPr lang="en-US" dirty="0"/>
              <a:t> produces daily files ranging from 4 million to 23 million or more data documents per file.  A single-threaded load would take too long, but Mongo can accommodate multiple threads connected to it, loading data in parallel to speed up loads by orders of magnitude.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Lawrence.Spiwak@relayhealth.com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30" name="Picture 6" descr="Image result for data file">
            <a:extLst>
              <a:ext uri="{FF2B5EF4-FFF2-40B4-BE49-F238E27FC236}">
                <a16:creationId xmlns:a16="http://schemas.microsoft.com/office/drawing/2014/main" id="{EBF62197-1FC5-4E69-B7BD-64F3F507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1335232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301B63-8422-4229-AECA-E094F3DDD9E5}"/>
              </a:ext>
            </a:extLst>
          </p:cNvPr>
          <p:cNvCxnSpPr>
            <a:cxnSpLocks/>
          </p:cNvCxnSpPr>
          <p:nvPr/>
        </p:nvCxnSpPr>
        <p:spPr>
          <a:xfrm>
            <a:off x="2743200" y="43434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46AA9C-774F-4E1B-A781-041DFD789ED3}"/>
              </a:ext>
            </a:extLst>
          </p:cNvPr>
          <p:cNvGrpSpPr/>
          <p:nvPr/>
        </p:nvGrpSpPr>
        <p:grpSpPr>
          <a:xfrm>
            <a:off x="4191000" y="3577856"/>
            <a:ext cx="4013791" cy="1768215"/>
            <a:chOff x="4191000" y="3577856"/>
            <a:chExt cx="4013791" cy="1768215"/>
          </a:xfrm>
        </p:grpSpPr>
        <p:pic>
          <p:nvPicPr>
            <p:cNvPr id="1026" name="Picture 2" descr="Image result for cosmosdb mongo">
              <a:extLst>
                <a:ext uri="{FF2B5EF4-FFF2-40B4-BE49-F238E27FC236}">
                  <a16:creationId xmlns:a16="http://schemas.microsoft.com/office/drawing/2014/main" id="{F72E9F83-ED92-44E6-8A72-055FA2474D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577856"/>
              <a:ext cx="3886200" cy="1171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3CACA39-1FFF-4975-9032-B3D9F91AA01D}"/>
                </a:ext>
              </a:extLst>
            </p:cNvPr>
            <p:cNvSpPr/>
            <p:nvPr/>
          </p:nvSpPr>
          <p:spPr>
            <a:xfrm>
              <a:off x="4318591" y="3579628"/>
              <a:ext cx="3886200" cy="1752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mage result for mongodb">
              <a:extLst>
                <a:ext uri="{FF2B5EF4-FFF2-40B4-BE49-F238E27FC236}">
                  <a16:creationId xmlns:a16="http://schemas.microsoft.com/office/drawing/2014/main" id="{F450C4C7-4C7B-4F3A-B9AD-4F58AFE4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783" y="4396561"/>
              <a:ext cx="757657" cy="949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D65-0BD6-4483-8D82-D24FF732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 Insight Batch Application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8F189-C879-42A1-B960-98615D71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24564-FC59-4D1D-9891-6183D9ED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 descr="Image result for data file">
            <a:extLst>
              <a:ext uri="{FF2B5EF4-FFF2-40B4-BE49-F238E27FC236}">
                <a16:creationId xmlns:a16="http://schemas.microsoft.com/office/drawing/2014/main" id="{94EF8A3E-C411-4F5C-9267-17178EAE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8" y="1278452"/>
            <a:ext cx="970652" cy="177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1DC073-EA55-4C38-AEEC-14AC6B27220E}"/>
              </a:ext>
            </a:extLst>
          </p:cNvPr>
          <p:cNvCxnSpPr>
            <a:cxnSpLocks/>
          </p:cNvCxnSpPr>
          <p:nvPr/>
        </p:nvCxnSpPr>
        <p:spPr>
          <a:xfrm>
            <a:off x="2552608" y="1893607"/>
            <a:ext cx="1199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A2D6D23-EB1C-4FD3-A010-98721347D97A}"/>
              </a:ext>
            </a:extLst>
          </p:cNvPr>
          <p:cNvGrpSpPr/>
          <p:nvPr/>
        </p:nvGrpSpPr>
        <p:grpSpPr>
          <a:xfrm>
            <a:off x="3072809" y="4434455"/>
            <a:ext cx="4013791" cy="1768215"/>
            <a:chOff x="4191000" y="3577856"/>
            <a:chExt cx="4013791" cy="1768215"/>
          </a:xfrm>
        </p:grpSpPr>
        <p:pic>
          <p:nvPicPr>
            <p:cNvPr id="10" name="Picture 2" descr="Image result for cosmosdb mongo">
              <a:extLst>
                <a:ext uri="{FF2B5EF4-FFF2-40B4-BE49-F238E27FC236}">
                  <a16:creationId xmlns:a16="http://schemas.microsoft.com/office/drawing/2014/main" id="{7EA0784A-E727-48F0-BC24-17F37EB52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577856"/>
              <a:ext cx="3886200" cy="1171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E81E826-7407-4FB8-A7CC-46DB98B6622E}"/>
                </a:ext>
              </a:extLst>
            </p:cNvPr>
            <p:cNvSpPr/>
            <p:nvPr/>
          </p:nvSpPr>
          <p:spPr>
            <a:xfrm>
              <a:off x="4318591" y="3579628"/>
              <a:ext cx="3886200" cy="1752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Image result for mongodb">
              <a:extLst>
                <a:ext uri="{FF2B5EF4-FFF2-40B4-BE49-F238E27FC236}">
                  <a16:creationId xmlns:a16="http://schemas.microsoft.com/office/drawing/2014/main" id="{43B9CF8B-81B1-4DEC-AFD5-E47C2A676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783" y="4396561"/>
              <a:ext cx="757657" cy="949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 result for hadoop">
            <a:extLst>
              <a:ext uri="{FF2B5EF4-FFF2-40B4-BE49-F238E27FC236}">
                <a16:creationId xmlns:a16="http://schemas.microsoft.com/office/drawing/2014/main" id="{BFC2323E-E672-408F-B5A8-A2ED28B00E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56" y="990600"/>
            <a:ext cx="1754071" cy="117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D99C253-EC26-4AEF-AC94-53BC782ED4B5}"/>
              </a:ext>
            </a:extLst>
          </p:cNvPr>
          <p:cNvGrpSpPr/>
          <p:nvPr/>
        </p:nvGrpSpPr>
        <p:grpSpPr>
          <a:xfrm>
            <a:off x="3727069" y="2458497"/>
            <a:ext cx="2554460" cy="1385082"/>
            <a:chOff x="2590800" y="2835950"/>
            <a:chExt cx="2554460" cy="1385082"/>
          </a:xfrm>
        </p:grpSpPr>
        <p:pic>
          <p:nvPicPr>
            <p:cNvPr id="16" name="Picture 15" descr="Image result for data file">
              <a:extLst>
                <a:ext uri="{FF2B5EF4-FFF2-40B4-BE49-F238E27FC236}">
                  <a16:creationId xmlns:a16="http://schemas.microsoft.com/office/drawing/2014/main" id="{EF6D40F4-58A9-4541-B911-6440EB52E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835950"/>
              <a:ext cx="751724" cy="1378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Image result for data file">
              <a:extLst>
                <a:ext uri="{FF2B5EF4-FFF2-40B4-BE49-F238E27FC236}">
                  <a16:creationId xmlns:a16="http://schemas.microsoft.com/office/drawing/2014/main" id="{BBF9F963-E434-435B-B7AD-E71F24FC9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1712" y="2842871"/>
              <a:ext cx="751724" cy="1378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Image result for data file">
              <a:extLst>
                <a:ext uri="{FF2B5EF4-FFF2-40B4-BE49-F238E27FC236}">
                  <a16:creationId xmlns:a16="http://schemas.microsoft.com/office/drawing/2014/main" id="{19FCB33E-B905-429D-8FE4-85D28E247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624" y="2842871"/>
              <a:ext cx="751724" cy="1378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Image result for data file">
              <a:extLst>
                <a:ext uri="{FF2B5EF4-FFF2-40B4-BE49-F238E27FC236}">
                  <a16:creationId xmlns:a16="http://schemas.microsoft.com/office/drawing/2014/main" id="{E3F6FF9A-664B-41BE-8403-840AEC5DB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3536" y="2842871"/>
              <a:ext cx="751724" cy="1378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03DFAD-8630-453A-9155-6C79E0E7BFA3}"/>
              </a:ext>
            </a:extLst>
          </p:cNvPr>
          <p:cNvCxnSpPr>
            <a:cxnSpLocks/>
          </p:cNvCxnSpPr>
          <p:nvPr/>
        </p:nvCxnSpPr>
        <p:spPr>
          <a:xfrm>
            <a:off x="4053571" y="3666785"/>
            <a:ext cx="0" cy="76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64F0EE-A53E-4C0C-B8AA-4CC4B28C5765}"/>
              </a:ext>
            </a:extLst>
          </p:cNvPr>
          <p:cNvCxnSpPr>
            <a:cxnSpLocks/>
          </p:cNvCxnSpPr>
          <p:nvPr/>
        </p:nvCxnSpPr>
        <p:spPr>
          <a:xfrm>
            <a:off x="4686208" y="3666785"/>
            <a:ext cx="0" cy="76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D2B98A-D860-4D8A-9278-8BCDA12B72CB}"/>
              </a:ext>
            </a:extLst>
          </p:cNvPr>
          <p:cNvCxnSpPr>
            <a:cxnSpLocks/>
          </p:cNvCxnSpPr>
          <p:nvPr/>
        </p:nvCxnSpPr>
        <p:spPr>
          <a:xfrm>
            <a:off x="5290997" y="3659697"/>
            <a:ext cx="0" cy="77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EF8983-5FE4-4D54-A25A-88B1BAF9FB86}"/>
              </a:ext>
            </a:extLst>
          </p:cNvPr>
          <p:cNvCxnSpPr>
            <a:cxnSpLocks/>
          </p:cNvCxnSpPr>
          <p:nvPr/>
        </p:nvCxnSpPr>
        <p:spPr>
          <a:xfrm>
            <a:off x="5890623" y="3666785"/>
            <a:ext cx="0" cy="76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24FA474-1131-41D9-AF28-BA5EC67CD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8" y="47029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FC1E34-19E9-45D8-ADC1-1CB78714E169}"/>
              </a:ext>
            </a:extLst>
          </p:cNvPr>
          <p:cNvCxnSpPr>
            <a:stCxn id="2052" idx="3"/>
          </p:cNvCxnSpPr>
          <p:nvPr/>
        </p:nvCxnSpPr>
        <p:spPr>
          <a:xfrm>
            <a:off x="1943008" y="5312527"/>
            <a:ext cx="118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 result for bitvise icon">
            <a:extLst>
              <a:ext uri="{FF2B5EF4-FFF2-40B4-BE49-F238E27FC236}">
                <a16:creationId xmlns:a16="http://schemas.microsoft.com/office/drawing/2014/main" id="{3A6F1E24-C1E5-4D61-9B41-4E8E2A90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15" y="1224816"/>
            <a:ext cx="1233169" cy="123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E01FDF-5265-4061-97A6-AB9B7B9D266D}"/>
              </a:ext>
            </a:extLst>
          </p:cNvPr>
          <p:cNvCxnSpPr>
            <a:cxnSpLocks/>
          </p:cNvCxnSpPr>
          <p:nvPr/>
        </p:nvCxnSpPr>
        <p:spPr>
          <a:xfrm flipH="1">
            <a:off x="6111421" y="1907451"/>
            <a:ext cx="670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>
            <a:extLst>
              <a:ext uri="{FF2B5EF4-FFF2-40B4-BE49-F238E27FC236}">
                <a16:creationId xmlns:a16="http://schemas.microsoft.com/office/drawing/2014/main" id="{EE8A1E55-F64C-4288-9ADF-ABBD4295D7FE}"/>
              </a:ext>
            </a:extLst>
          </p:cNvPr>
          <p:cNvSpPr txBox="1"/>
          <p:nvPr/>
        </p:nvSpPr>
        <p:spPr>
          <a:xfrm>
            <a:off x="6400800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C0EB89-51A9-4708-8742-8DD04423BD92}"/>
              </a:ext>
            </a:extLst>
          </p:cNvPr>
          <p:cNvSpPr txBox="1"/>
          <p:nvPr/>
        </p:nvSpPr>
        <p:spPr>
          <a:xfrm>
            <a:off x="5998265" y="383665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AC978B-B941-4B6C-9C5F-F22FAC281E60}"/>
              </a:ext>
            </a:extLst>
          </p:cNvPr>
          <p:cNvSpPr txBox="1"/>
          <p:nvPr/>
        </p:nvSpPr>
        <p:spPr>
          <a:xfrm>
            <a:off x="410958" y="5922127"/>
            <a:ext cx="18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RoboMongo</a:t>
            </a:r>
            <a:r>
              <a:rPr lang="en-US" dirty="0"/>
              <a:t> 3T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3110A7-D84D-451B-8F70-0EA4A9E86CDC}"/>
              </a:ext>
            </a:extLst>
          </p:cNvPr>
          <p:cNvSpPr txBox="1"/>
          <p:nvPr/>
        </p:nvSpPr>
        <p:spPr>
          <a:xfrm>
            <a:off x="7294223" y="19835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SSH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E6220B-8DE8-4053-A5F8-104F3724E280}"/>
              </a:ext>
            </a:extLst>
          </p:cNvPr>
          <p:cNvSpPr txBox="1"/>
          <p:nvPr/>
        </p:nvSpPr>
        <p:spPr>
          <a:xfrm>
            <a:off x="4327981" y="2082243"/>
            <a:ext cx="135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 Insight</a:t>
            </a:r>
          </a:p>
        </p:txBody>
      </p:sp>
    </p:spTree>
    <p:extLst>
      <p:ext uri="{BB962C8B-B14F-4D97-AF65-F5344CB8AC3E}">
        <p14:creationId xmlns:p14="http://schemas.microsoft.com/office/powerpoint/2010/main" val="317637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2C1F-CE08-4B70-A22B-5CB1A2E4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920D-19FA-46EA-A512-D4E5A205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4953000"/>
          </a:xfrm>
        </p:spPr>
        <p:txBody>
          <a:bodyPr/>
          <a:lstStyle/>
          <a:p>
            <a:r>
              <a:rPr lang="en-US" sz="2400" dirty="0"/>
              <a:t>Azure CLI to create HD Insight Hadoop </a:t>
            </a:r>
            <a:r>
              <a:rPr lang="en-US" sz="2400" dirty="0" err="1"/>
              <a:t>Enviroment</a:t>
            </a:r>
            <a:endParaRPr lang="en-US" sz="2400" dirty="0"/>
          </a:p>
          <a:p>
            <a:r>
              <a:rPr lang="en-US" sz="2400" dirty="0"/>
              <a:t>Azure CLI to create Cosmos DB with Mongo DB API</a:t>
            </a:r>
          </a:p>
          <a:p>
            <a:r>
              <a:rPr lang="en-US" sz="2400" dirty="0"/>
              <a:t>Connect to HD Insight Head Node using </a:t>
            </a:r>
            <a:r>
              <a:rPr lang="en-US" sz="2400" dirty="0" err="1"/>
              <a:t>BitVise</a:t>
            </a:r>
            <a:endParaRPr lang="en-US" sz="2400" dirty="0"/>
          </a:p>
          <a:p>
            <a:r>
              <a:rPr lang="en-US" sz="2400" dirty="0"/>
              <a:t>Download Code and Data from GitHub</a:t>
            </a:r>
          </a:p>
          <a:p>
            <a:r>
              <a:rPr lang="en-US" sz="2400" dirty="0"/>
              <a:t>Configure Mongo DB Connection and Compile Code</a:t>
            </a:r>
          </a:p>
          <a:p>
            <a:r>
              <a:rPr lang="en-US" sz="2400" dirty="0"/>
              <a:t>Build the Jar binary file on Head Node</a:t>
            </a:r>
          </a:p>
          <a:p>
            <a:r>
              <a:rPr lang="en-US" sz="2400" dirty="0"/>
              <a:t>Load the data into HDFS</a:t>
            </a:r>
          </a:p>
          <a:p>
            <a:r>
              <a:rPr lang="en-US" sz="2400" dirty="0"/>
              <a:t>Launch the batch process to load the data</a:t>
            </a:r>
          </a:p>
          <a:p>
            <a:r>
              <a:rPr lang="en-US" sz="2400" dirty="0"/>
              <a:t>View the data in </a:t>
            </a:r>
            <a:r>
              <a:rPr lang="en-US" sz="2400" dirty="0" err="1"/>
              <a:t>RoboMongo</a:t>
            </a:r>
            <a:r>
              <a:rPr lang="en-US" sz="2400" dirty="0"/>
              <a:t> 3T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FFFEE-4779-4F59-A307-D8ECBF04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Lawrence.Spiwak@relayhealth.com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95BC-E600-4E04-BBC8-6857C763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455A-56FE-4FF4-A035-7EA2AC49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C36D-648F-403D-8D15-C039A834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pPr lvl="1"/>
            <a:r>
              <a:rPr lang="en-US" dirty="0"/>
              <a:t>The Data set originates daily and internally at </a:t>
            </a:r>
            <a:r>
              <a:rPr lang="en-US" dirty="0" err="1"/>
              <a:t>RelayHealth</a:t>
            </a:r>
            <a:r>
              <a:rPr lang="en-US" dirty="0"/>
              <a:t> </a:t>
            </a:r>
            <a:r>
              <a:rPr lang="en-US" dirty="0" err="1"/>
              <a:t>DataServices</a:t>
            </a:r>
            <a:r>
              <a:rPr lang="en-US" dirty="0"/>
              <a:t>’ RXBC daily batch process. Known as the “Most Recently Dispensed Drug for the Most Frequently Dispensed Quantity” or “MRDD” for short, it is a collection of some 240 million records of every drug (by therapeutic class) dispensed at every pharmacy that has come through </a:t>
            </a:r>
            <a:r>
              <a:rPr lang="en-US" dirty="0" err="1"/>
              <a:t>RelayHealth’s</a:t>
            </a:r>
            <a:r>
              <a:rPr lang="en-US" dirty="0"/>
              <a:t> switching network.</a:t>
            </a:r>
          </a:p>
          <a:p>
            <a:pPr lvl="1"/>
            <a:r>
              <a:rPr lang="en-US" dirty="0" err="1"/>
              <a:t>RelayHealth</a:t>
            </a:r>
            <a:r>
              <a:rPr lang="en-US" dirty="0"/>
              <a:t> handles 70-80% of all of United State’s pharmacy prescription traffic, some 23 – 79 million transactions daily.  This data is switched, and gathered for nightly processing in our Data Warehouse.</a:t>
            </a:r>
          </a:p>
          <a:p>
            <a:pPr lvl="1"/>
            <a:r>
              <a:rPr lang="en-US" dirty="0" err="1"/>
              <a:t>DataServices</a:t>
            </a:r>
            <a:r>
              <a:rPr lang="en-US" dirty="0"/>
              <a:t> analyzes this voluminous data nightly extracting the very latest transaction of a every drug type dispensed (and paid for by the insurance companies) to come up with the Most Frequently Dispensed Quantities and Most Recently Dispensed Drug over the past 200 days.</a:t>
            </a:r>
          </a:p>
          <a:p>
            <a:pPr lvl="1"/>
            <a:r>
              <a:rPr lang="en-US" dirty="0"/>
              <a:t>Daily extracts of the Deltas (adds/deletes/updates) are conducted and sent to a MongoDB for querying by </a:t>
            </a:r>
            <a:r>
              <a:rPr lang="en-US" dirty="0" err="1"/>
              <a:t>Ehealth</a:t>
            </a:r>
            <a:r>
              <a:rPr lang="en-US" dirty="0"/>
              <a:t> team on our flagship application “RXBC”. </a:t>
            </a:r>
          </a:p>
          <a:p>
            <a:pPr lvl="1"/>
            <a:r>
              <a:rPr lang="en-US" dirty="0"/>
              <a:t>There is no data cleanup necessary as we are the primary producer and consumer of this data – data is already groomed.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48A22-5007-49FA-9D09-06558873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Lawrence.Spiwak@relayhealth.com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E261C-B57D-4BE7-9168-7ADFE197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A3E0-B841-4E03-AA03-13B181DC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6A90-B713-46F0-8521-4032647A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particular MRDD data is a character separated (ASCII 0x02) flat file consisting of the following fields:</a:t>
            </a:r>
          </a:p>
          <a:p>
            <a:pPr lvl="1"/>
            <a:endParaRPr lang="en-US" sz="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848D8-3265-4589-BC01-B25215B3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Lawrence.Spiwak@relayhealth.com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B0C3D-9C41-4320-A8DA-7CC4DFD2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8B0ADD-2A31-4E7E-946E-2B2E7043D1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6400" y="1676400"/>
          <a:ext cx="575753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765">
                  <a:extLst>
                    <a:ext uri="{9D8B030D-6E8A-4147-A177-3AD203B41FA5}">
                      <a16:colId xmlns:a16="http://schemas.microsoft.com/office/drawing/2014/main" val="857926573"/>
                    </a:ext>
                  </a:extLst>
                </a:gridCol>
                <a:gridCol w="2878765">
                  <a:extLst>
                    <a:ext uri="{9D8B030D-6E8A-4147-A177-3AD203B41FA5}">
                      <a16:colId xmlns:a16="http://schemas.microsoft.com/office/drawing/2014/main" val="2497936636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4604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CHAR(1)  -  ‘A’/’D’/’U’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6648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PHARMACY_NK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VARCHAR2(10) – NPI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689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RXNORM_CODE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VARCHAR2(15) – </a:t>
                      </a:r>
                      <a:r>
                        <a:rPr lang="en-US" sz="1200" dirty="0" err="1"/>
                        <a:t>RxNorm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5595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DS_TXN_ID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5116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SWITCH_XMISSION_ID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9717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SWITCH_TXN_ID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63806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SWITCH_THREAD_ID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73467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NCPDP_LOC_LAT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81388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NCPDP_LOC_LONG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7873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TXN_DATE_TIME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67659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POST_DATE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CHAR(8) – 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67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FINANCIAL_SPONSOR_ID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8718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ZIP_SEC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0518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NCPDP_LOC_STATE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33366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1200" dirty="0"/>
                        <a:t>REQUEST_B1_B3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VARCHAR2(4000)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2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6B06-E6D5-4856-AF17-5E2997E8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JSON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61B8-860D-4CA8-837B-882B0D6A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data is loaded into Mongo, it will be represented as a JSON document, with the latitude/longitude information transformed into a 2DSphere object: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"_id"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("5a73f13a3d396ca38d394dd3"),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"PHARMACY_NK" : "1023437142",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"RXNORM_CODE" : "1807888",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"DS_TXN_ID" : "jTud-2dxEk",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"SWITCH_XMISSION_ID" : "00gBjTXA4HSZ0SP2VABBX8ph",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"SWITCH_TXN_NUM" : "1",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"SWITCH_THREAD_ID" : "0",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"type" : "Point",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"coordinates" : [ 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-76.537455, 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38.683087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"TXN_DATE_TIME" : "20170706151308",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"POST_DATE" : "20180122",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"PROCESS_DATE" : "20180202",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"FINANCIAL_SPONSOR_ID" : "275",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"ZIP_SEC" : "207",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"STATE" : "MD",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"REQUEST_B1B3" : { "$binary" : "MDAzODU4RDBCMUE0IDc3MDc1NyAxMDExMDIzNDM3MTQyICAgICAyMDE3MDcwNiAgICAgICAgICAeHEFNMDQcQzI5ODE1MDM0ODQcQ0NBTkRSRVccQ0RPTElWRVIcQzFNQVNBHEMzMDEcQzYxHhxBTTAxHEM0KioqKioqKiocQzUqHENBKioqHENCKioqHENQMzAzMjkcQzcqKhw0WCoqHR4cQU0wNxxFTTEcRDIqKiocRTEwMxxENzY4NjgyMDAxODkwHEU3NjAwMDAcRDMqKhxENTAzMBxENjEcRDgxHERFMjAxNzA3MDYcREYwMhxESjMcRFQwHDI4RUEcRTIyNjY0MzAwNhxVNzEeHEFNMTEcRDk3MjEzM0kcREMyN0UcRFE2MTQxOUkcRFU3MjE2MUQcRE4wMR4cQU0wMxxFWjAxHERCMTE1NDY0MDQyMxxEUlRIT01BUxwyTkdB", "$type" : "00"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1BC38-72BD-4637-9EBE-F46905C9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Lawrence.Spiwak@relayhealth.com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4DAC3-15DF-4A44-899A-C092A0EB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BE7F-AB4D-49F9-9D4F-FD4FF1FB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HD Insight and Mongo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18EE60-B55F-41CF-A9A2-AB7DDB8B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1785"/>
            <a:ext cx="8229600" cy="4439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6CD38-68E5-4AD4-B93B-A2B6B7B3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300A-A980-45F5-B61B-B054653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1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C2BB-098B-47FD-AA5D-3E07E45B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and Download From GitHub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F64927-5E8D-464C-93CF-A42FFBB10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692" y="914400"/>
            <a:ext cx="7576616" cy="5334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F65E1-5EDF-474F-B7EB-A9F5619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Lawrence.Spiwak@relayhealth.com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CF9F5-263B-443E-84AE-C3DF9F7D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0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19045</TotalTime>
  <Words>1494</Words>
  <Application>Microsoft Office PowerPoint</Application>
  <PresentationFormat>On-screen Show (4:3)</PresentationFormat>
  <Paragraphs>175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Office Theme</vt:lpstr>
      <vt:lpstr> Final Project Rapid MongoDB Data Load Using HDInsight  </vt:lpstr>
      <vt:lpstr>Problem Statement</vt:lpstr>
      <vt:lpstr>HD Insight Batch Application Technology</vt:lpstr>
      <vt:lpstr>Overview of Steps</vt:lpstr>
      <vt:lpstr>Data Set</vt:lpstr>
      <vt:lpstr>Data Format</vt:lpstr>
      <vt:lpstr>Mongo JSON Layout</vt:lpstr>
      <vt:lpstr>Deploy HD Insight and Mongo</vt:lpstr>
      <vt:lpstr>Connect and Download From GitHub</vt:lpstr>
      <vt:lpstr>Run Baby Run!</vt:lpstr>
      <vt:lpstr>View The Data in RoboMongo 3T</vt:lpstr>
      <vt:lpstr>Project Artifacts</vt:lpstr>
      <vt:lpstr>MongoLoad.java</vt:lpstr>
      <vt:lpstr>MongoMap.java</vt:lpstr>
      <vt:lpstr>MongoReduce.java</vt:lpstr>
      <vt:lpstr>MongoConnection.java</vt:lpstr>
      <vt:lpstr>Lessons Learned, Pros / Cons</vt:lpstr>
      <vt:lpstr>YouTube URLs, GitHub URL,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Spiwak, Larry</cp:lastModifiedBy>
  <cp:revision>907</cp:revision>
  <cp:lastPrinted>2012-11-30T20:59:45Z</cp:lastPrinted>
  <dcterms:created xsi:type="dcterms:W3CDTF">2006-08-16T00:00:00Z</dcterms:created>
  <dcterms:modified xsi:type="dcterms:W3CDTF">2018-02-11T07:33:33Z</dcterms:modified>
</cp:coreProperties>
</file>