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6" r:id="rId11"/>
    <p:sldId id="266" r:id="rId12"/>
    <p:sldId id="267" r:id="rId13"/>
    <p:sldId id="265" r:id="rId14"/>
    <p:sldId id="268" r:id="rId15"/>
    <p:sldId id="269" r:id="rId16"/>
    <p:sldId id="270" r:id="rId17"/>
    <p:sldId id="271" r:id="rId18"/>
    <p:sldId id="273" r:id="rId19"/>
    <p:sldId id="274" r:id="rId20"/>
    <p:sldId id="272" r:id="rId21"/>
    <p:sldId id="275"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9EBD9-8F3A-402A-9EC0-1353283502F1}">
          <p14:sldIdLst>
            <p14:sldId id="256"/>
            <p14:sldId id="257"/>
            <p14:sldId id="258"/>
            <p14:sldId id="259"/>
            <p14:sldId id="260"/>
            <p14:sldId id="261"/>
            <p14:sldId id="262"/>
            <p14:sldId id="263"/>
            <p14:sldId id="264"/>
            <p14:sldId id="276"/>
          </p14:sldIdLst>
        </p14:section>
        <p14:section name="Typography" id="{DD84C6AA-CA4E-4A71-9892-84CDCEEF1C12}">
          <p14:sldIdLst>
            <p14:sldId id="266"/>
            <p14:sldId id="267"/>
            <p14:sldId id="265"/>
            <p14:sldId id="268"/>
            <p14:sldId id="269"/>
            <p14:sldId id="270"/>
            <p14:sldId id="271"/>
            <p14:sldId id="273"/>
            <p14:sldId id="274"/>
            <p14:sldId id="272"/>
          </p14:sldIdLst>
        </p14:section>
        <p14:section name="Untitled Section" id="{CF550FC8-5277-4553-9850-C64D6A1C8977}">
          <p14:sldIdLst>
            <p14:sldId id="275"/>
            <p14:sldId id="277"/>
            <p14:sldId id="278"/>
            <p14:sldId id="279"/>
            <p14:sldId id="280"/>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3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4293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362"/>
          </a:xfrm>
        </p:spPr>
        <p:txBody>
          <a:bodyPr>
            <a:normAutofit fontScale="90000"/>
          </a:bodyPr>
          <a:lstStyle/>
          <a:p>
            <a:r>
              <a:rPr lang="zh-CN" altLang="en-US" dirty="0">
                <a:latin typeface="Microsoft JhengHei" panose="020B0604030504040204" pitchFamily="34" charset="-120"/>
                <a:ea typeface="Microsoft JhengHei" panose="020B0604030504040204" pitchFamily="34" charset="-120"/>
              </a:rPr>
              <a:t>微软正黑</a:t>
            </a:r>
            <a:r>
              <a:rPr lang="zh-CN" altLang="en-US" dirty="0" smtClean="0">
                <a:latin typeface="Microsoft JhengHei" panose="020B0604030504040204" pitchFamily="34" charset="-120"/>
                <a:ea typeface="Microsoft JhengHei" panose="020B0604030504040204" pitchFamily="34" charset="-120"/>
              </a:rPr>
              <a:t>体 </a:t>
            </a:r>
            <a:r>
              <a:rPr lang="en-GB" altLang="zh-CN" dirty="0">
                <a:latin typeface="Microsoft JhengHei" panose="020B0604030504040204" pitchFamily="34" charset="-120"/>
                <a:ea typeface="Microsoft JhengHei" panose="020B0604030504040204" pitchFamily="34" charset="-120"/>
              </a:rPr>
              <a:t>Microsoft </a:t>
            </a:r>
            <a:r>
              <a:rPr lang="en-GB" altLang="zh-CN" dirty="0" err="1">
                <a:latin typeface="Microsoft JhengHei" panose="020B0604030504040204" pitchFamily="34" charset="-120"/>
                <a:ea typeface="Microsoft JhengHei" panose="020B0604030504040204" pitchFamily="34" charset="-120"/>
              </a:rPr>
              <a:t>JhengHei</a:t>
            </a:r>
            <a:endParaRPr lang="en-GB" dirty="0">
              <a:latin typeface="Microsoft JhengHei" panose="020B0604030504040204" pitchFamily="34" charset="-120"/>
              <a:ea typeface="Microsoft JhengHei" panose="020B0604030504040204" pitchFamily="34" charset="-120"/>
            </a:endParaRPr>
          </a:p>
        </p:txBody>
      </p:sp>
      <p:sp>
        <p:nvSpPr>
          <p:cNvPr id="3" name="Content Placeholder 2"/>
          <p:cNvSpPr>
            <a:spLocks noGrp="1"/>
          </p:cNvSpPr>
          <p:nvPr>
            <p:ph idx="1"/>
          </p:nvPr>
        </p:nvSpPr>
        <p:spPr>
          <a:xfrm>
            <a:off x="1600200" y="5197937"/>
            <a:ext cx="5943600" cy="1050463"/>
          </a:xfrm>
        </p:spPr>
        <p:txBody>
          <a:bodyPr>
            <a:normAutofit fontScale="92500" lnSpcReduction="10000"/>
          </a:bodyPr>
          <a:lstStyle/>
          <a:p>
            <a:pPr marL="0" indent="0">
              <a:buNone/>
            </a:pPr>
            <a:r>
              <a:rPr lang="zh-CN" altLang="en-US" dirty="0">
                <a:latin typeface="Microsoft JhengHei" panose="020B0604030504040204" pitchFamily="34" charset="-120"/>
                <a:ea typeface="Microsoft JhengHei" panose="020B0604030504040204" pitchFamily="34" charset="-120"/>
              </a:rPr>
              <a:t>碧咸</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筵</a:t>
            </a:r>
            <a:r>
              <a:rPr lang="zh-CN" altLang="en-US" dirty="0" smtClean="0">
                <a:latin typeface="Microsoft JhengHei" panose="020B0604030504040204" pitchFamily="34" charset="-120"/>
                <a:ea typeface="Microsoft JhengHei" panose="020B0604030504040204" pitchFamily="34" charset="-120"/>
              </a:rPr>
              <a:t>席</a:t>
            </a:r>
            <a:endParaRPr lang="en-US" altLang="zh-CN" dirty="0" smtClean="0">
              <a:latin typeface="Microsoft JhengHei" panose="020B0604030504040204" pitchFamily="34" charset="-120"/>
              <a:ea typeface="Microsoft JhengHei" panose="020B0604030504040204" pitchFamily="34" charset="-120"/>
            </a:endParaRPr>
          </a:p>
          <a:p>
            <a:pPr marL="0" indent="0">
              <a:buNone/>
            </a:pPr>
            <a:r>
              <a:rPr lang="zh-CN" altLang="en-US" b="1" dirty="0" smtClean="0">
                <a:latin typeface="Microsoft JhengHei" panose="020B0604030504040204" pitchFamily="34" charset="-120"/>
                <a:ea typeface="Microsoft JhengHei" panose="020B0604030504040204" pitchFamily="34" charset="-120"/>
              </a:rPr>
              <a:t>碧咸</a:t>
            </a:r>
            <a:r>
              <a:rPr lang="en-US" altLang="zh-CN" b="1" dirty="0" smtClean="0">
                <a:latin typeface="Microsoft JhengHei" panose="020B0604030504040204" pitchFamily="34" charset="-120"/>
                <a:ea typeface="Microsoft JhengHei" panose="020B0604030504040204" pitchFamily="34" charset="-120"/>
              </a:rPr>
              <a:t>,</a:t>
            </a:r>
            <a:r>
              <a:rPr lang="zh-CN" altLang="en-US" b="1" dirty="0" smtClean="0">
                <a:latin typeface="Microsoft JhengHei" panose="020B0604030504040204" pitchFamily="34" charset="-120"/>
                <a:ea typeface="Microsoft JhengHei" panose="020B0604030504040204" pitchFamily="34" charset="-120"/>
              </a:rPr>
              <a:t>筵席</a:t>
            </a:r>
            <a:endParaRPr lang="en-GB" b="1" dirty="0">
              <a:latin typeface="Microsoft JhengHei" panose="020B0604030504040204" pitchFamily="34" charset="-120"/>
              <a:ea typeface="Microsoft JhengHei" panose="020B0604030504040204" pitchFamily="34" charset="-120"/>
            </a:endParaRPr>
          </a:p>
        </p:txBody>
      </p:sp>
      <p:pic>
        <p:nvPicPr>
          <p:cNvPr id="13314" name="Picture 2" descr="C:\Users\lim16\Desktop\Beckham_MSJ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234" y="1175657"/>
            <a:ext cx="7239000" cy="402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2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Typography</a:t>
            </a:r>
            <a:endParaRPr lang="en-GB" b="1" dirty="0"/>
          </a:p>
        </p:txBody>
      </p:sp>
      <p:sp>
        <p:nvSpPr>
          <p:cNvPr id="3" name="Content Placeholder 2"/>
          <p:cNvSpPr>
            <a:spLocks noGrp="1"/>
          </p:cNvSpPr>
          <p:nvPr>
            <p:ph idx="1"/>
          </p:nvPr>
        </p:nvSpPr>
        <p:spPr/>
        <p:txBody>
          <a:bodyPr/>
          <a:lstStyle/>
          <a:p>
            <a:r>
              <a:rPr lang="en-US" b="1" dirty="0" smtClean="0"/>
              <a:t>Typography</a:t>
            </a:r>
            <a:r>
              <a:rPr lang="en-US" dirty="0" smtClean="0"/>
              <a:t> is the art and technique of </a:t>
            </a:r>
            <a:r>
              <a:rPr lang="en-US" i="1" dirty="0" smtClean="0"/>
              <a:t>arranging type </a:t>
            </a:r>
            <a:r>
              <a:rPr lang="en-US" dirty="0" smtClean="0"/>
              <a:t>to make written language readable and beautiful.</a:t>
            </a:r>
          </a:p>
          <a:p>
            <a:r>
              <a:rPr lang="en-US" dirty="0" smtClean="0"/>
              <a:t>The arrangement of type involves selecting </a:t>
            </a:r>
            <a:r>
              <a:rPr lang="en-US" b="1" i="1" dirty="0" smtClean="0"/>
              <a:t>typefaces</a:t>
            </a:r>
            <a:r>
              <a:rPr lang="en-US" dirty="0" smtClean="0"/>
              <a:t>, point size, line length, line-spacing(leading), letter-spacing(tracking), and adjusting the space within letter pairs(kerning).</a:t>
            </a:r>
            <a:endParaRPr lang="en-GB" dirty="0"/>
          </a:p>
        </p:txBody>
      </p:sp>
    </p:spTree>
    <p:extLst>
      <p:ext uri="{BB962C8B-B14F-4D97-AF65-F5344CB8AC3E}">
        <p14:creationId xmlns:p14="http://schemas.microsoft.com/office/powerpoint/2010/main" val="380179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Typography</a:t>
            </a:r>
            <a:endParaRPr lang="en-GB" b="1" dirty="0"/>
          </a:p>
        </p:txBody>
      </p:sp>
      <p:sp>
        <p:nvSpPr>
          <p:cNvPr id="3" name="Content Placeholder 2"/>
          <p:cNvSpPr>
            <a:spLocks noGrp="1"/>
          </p:cNvSpPr>
          <p:nvPr>
            <p:ph idx="1"/>
          </p:nvPr>
        </p:nvSpPr>
        <p:spPr>
          <a:xfrm>
            <a:off x="5043488" y="3429000"/>
            <a:ext cx="3656012" cy="3049588"/>
          </a:xfrm>
        </p:spPr>
        <p:txBody>
          <a:bodyPr numCol="1">
            <a:normAutofit/>
          </a:bodyPr>
          <a:lstStyle/>
          <a:p>
            <a:pPr marL="0" indent="0" algn="just">
              <a:buNone/>
            </a:pPr>
            <a:r>
              <a:rPr lang="en-US" sz="1800" dirty="0"/>
              <a:t>Text typeset in Iowan Old Style roman, italics and small caps, optimized at approximately 10 words per line, typeface sized at 14 points on 1.4 × leading, with 0.2 points </a:t>
            </a:r>
            <a:r>
              <a:rPr lang="en-US" sz="1800" dirty="0" smtClean="0"/>
              <a:t>extra tracking</a:t>
            </a:r>
            <a:r>
              <a:rPr lang="en-US" sz="1800" dirty="0"/>
              <a:t>. Extract of an essay by Oscar Wilde The English Renaissance of </a:t>
            </a:r>
            <a:r>
              <a:rPr lang="en-US" sz="1800" dirty="0" smtClean="0"/>
              <a:t>Art c</a:t>
            </a:r>
            <a:r>
              <a:rPr lang="en-US" sz="1800" dirty="0"/>
              <a:t>. 1882.</a:t>
            </a:r>
          </a:p>
          <a:p>
            <a:pPr marL="0" indent="0" algn="just">
              <a:buNone/>
            </a:pPr>
            <a:endParaRPr lang="en-GB" sz="2000" dirty="0"/>
          </a:p>
        </p:txBody>
      </p:sp>
      <p:pic>
        <p:nvPicPr>
          <p:cNvPr id="9218" name="Picture 2" descr="C:\Users\lim16\Desktop\330px-Oscar_wilde_english_renaissance_of_art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4192588" cy="510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24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Typeface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5948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smtClean="0"/>
              <a:t>In </a:t>
            </a:r>
            <a:r>
              <a:rPr lang="en-US" i="1" dirty="0" smtClean="0"/>
              <a:t>metal typesetting</a:t>
            </a:r>
            <a:r>
              <a:rPr lang="en-US" dirty="0" smtClean="0"/>
              <a:t>, a font is a particular size, weight and style of a typeface, and a typeface comprised a range of fonts.</a:t>
            </a:r>
          </a:p>
          <a:p>
            <a:pPr lvl="1">
              <a:buFont typeface="Arial" panose="020B0604020202020204" pitchFamily="34" charset="0"/>
              <a:buChar char="•"/>
            </a:pPr>
            <a:r>
              <a:rPr lang="en-US" dirty="0" smtClean="0"/>
              <a:t>In modern usage, with the advent of </a:t>
            </a:r>
            <a:r>
              <a:rPr lang="en-US" i="1" dirty="0" smtClean="0"/>
              <a:t>digital typography, “font” is frequently synonymous with “typeface”.</a:t>
            </a:r>
          </a:p>
        </p:txBody>
      </p:sp>
    </p:spTree>
    <p:extLst>
      <p:ext uri="{BB962C8B-B14F-4D97-AF65-F5344CB8AC3E}">
        <p14:creationId xmlns:p14="http://schemas.microsoft.com/office/powerpoint/2010/main" val="368803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b="1" dirty="0" smtClean="0"/>
              <a:t>Font &amp; Typeface</a:t>
            </a:r>
          </a:p>
          <a:p>
            <a:pPr marL="457200" lvl="1" indent="0">
              <a:buNone/>
            </a:pPr>
            <a:r>
              <a:rPr lang="en-US" sz="2000" dirty="0" smtClean="0"/>
              <a:t>For instance, the typeface “Arial” may include the fonts “Arial Black”, “Arial Bold” and “Arial Narrow”, but the term “font” might be applied either to one of these alone or the whole typeface.</a:t>
            </a:r>
          </a:p>
          <a:p>
            <a:pPr marL="457200" lvl="1" indent="0">
              <a:buNone/>
            </a:pPr>
            <a:endParaRPr lang="en-GB"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05200"/>
            <a:ext cx="7972426"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97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characteristics</a:t>
            </a:r>
            <a:endParaRPr lang="en-GB" dirty="0"/>
          </a:p>
        </p:txBody>
      </p:sp>
      <p:sp>
        <p:nvSpPr>
          <p:cNvPr id="3" name="Content Placeholder 2"/>
          <p:cNvSpPr>
            <a:spLocks noGrp="1"/>
          </p:cNvSpPr>
          <p:nvPr>
            <p:ph idx="1"/>
          </p:nvPr>
        </p:nvSpPr>
        <p:spPr/>
        <p:txBody>
          <a:bodyPr/>
          <a:lstStyle/>
          <a:p>
            <a:r>
              <a:rPr lang="en-US" b="1" dirty="0" smtClean="0"/>
              <a:t>Weight</a:t>
            </a:r>
          </a:p>
          <a:p>
            <a:pPr lvl="1"/>
            <a:r>
              <a:rPr lang="en-US" dirty="0" smtClean="0"/>
              <a:t>The weight of a particular font is the thickness of the character outlines relative to their height</a:t>
            </a:r>
          </a:p>
          <a:p>
            <a:pPr lvl="1"/>
            <a:r>
              <a:rPr lang="en-US" dirty="0" smtClean="0"/>
              <a:t>A typeface may come in fonts of many weights, from ultra-light to extra-bold or black.</a:t>
            </a:r>
          </a:p>
          <a:p>
            <a:pPr lvl="1"/>
            <a:r>
              <a:rPr lang="en-US" dirty="0" smtClean="0"/>
              <a:t>Many typeface for office, Web and non-professional use come with just a normal and a bold weight</a:t>
            </a:r>
            <a:endParaRPr lang="en-GB" dirty="0"/>
          </a:p>
        </p:txBody>
      </p:sp>
    </p:spTree>
    <p:extLst>
      <p:ext uri="{BB962C8B-B14F-4D97-AF65-F5344CB8AC3E}">
        <p14:creationId xmlns:p14="http://schemas.microsoft.com/office/powerpoint/2010/main" val="36612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characteristics</a:t>
            </a:r>
            <a:endParaRPr lang="en-GB" dirty="0"/>
          </a:p>
        </p:txBody>
      </p:sp>
      <p:sp>
        <p:nvSpPr>
          <p:cNvPr id="3" name="Content Placeholder 2"/>
          <p:cNvSpPr>
            <a:spLocks noGrp="1"/>
          </p:cNvSpPr>
          <p:nvPr>
            <p:ph idx="1"/>
          </p:nvPr>
        </p:nvSpPr>
        <p:spPr/>
        <p:txBody>
          <a:bodyPr/>
          <a:lstStyle/>
          <a:p>
            <a:r>
              <a:rPr lang="en-US" b="1" dirty="0" smtClean="0"/>
              <a:t>Weight</a:t>
            </a:r>
          </a:p>
          <a:p>
            <a:pPr marL="0" indent="0">
              <a:buNone/>
            </a:pPr>
            <a:endParaRPr lang="en-US"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7" y="2133599"/>
            <a:ext cx="5224463" cy="3810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89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characteristics</a:t>
            </a:r>
            <a:endParaRPr lang="en-GB" dirty="0"/>
          </a:p>
        </p:txBody>
      </p:sp>
      <p:sp>
        <p:nvSpPr>
          <p:cNvPr id="3" name="Content Placeholder 2"/>
          <p:cNvSpPr>
            <a:spLocks noGrp="1"/>
          </p:cNvSpPr>
          <p:nvPr>
            <p:ph idx="1"/>
          </p:nvPr>
        </p:nvSpPr>
        <p:spPr/>
        <p:txBody>
          <a:bodyPr/>
          <a:lstStyle/>
          <a:p>
            <a:r>
              <a:rPr lang="en-US" b="1" dirty="0" smtClean="0"/>
              <a:t>Weight</a:t>
            </a:r>
          </a:p>
          <a:p>
            <a:pPr lvl="1"/>
            <a:r>
              <a:rPr lang="en-US" dirty="0" smtClean="0"/>
              <a:t>35 Extra Light</a:t>
            </a:r>
          </a:p>
          <a:p>
            <a:pPr lvl="1"/>
            <a:r>
              <a:rPr lang="en-US" dirty="0" smtClean="0"/>
              <a:t>45 Light</a:t>
            </a:r>
          </a:p>
          <a:p>
            <a:pPr lvl="1"/>
            <a:r>
              <a:rPr lang="en-US" dirty="0" smtClean="0"/>
              <a:t>55 Medium or Regular</a:t>
            </a:r>
          </a:p>
          <a:p>
            <a:pPr lvl="1"/>
            <a:r>
              <a:rPr lang="en-US" dirty="0" smtClean="0"/>
              <a:t>65 Bold</a:t>
            </a:r>
          </a:p>
          <a:p>
            <a:pPr lvl="1"/>
            <a:r>
              <a:rPr lang="en-US" dirty="0" smtClean="0"/>
              <a:t>75 Extra Bold</a:t>
            </a:r>
          </a:p>
          <a:p>
            <a:pPr lvl="1"/>
            <a:r>
              <a:rPr lang="en-US" dirty="0" smtClean="0"/>
              <a:t>95 Black</a:t>
            </a:r>
          </a:p>
          <a:p>
            <a:pPr marL="0" indent="0">
              <a:buNone/>
            </a:pPr>
            <a:endParaRPr lang="en-US" dirty="0" smtClean="0"/>
          </a:p>
        </p:txBody>
      </p:sp>
      <p:sp>
        <p:nvSpPr>
          <p:cNvPr id="4" name="TextBox 3"/>
          <p:cNvSpPr txBox="1"/>
          <p:nvPr/>
        </p:nvSpPr>
        <p:spPr>
          <a:xfrm>
            <a:off x="4844473" y="2776478"/>
            <a:ext cx="2971800" cy="2862322"/>
          </a:xfrm>
          <a:prstGeom prst="rect">
            <a:avLst/>
          </a:prstGeom>
          <a:no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dirty="0" smtClean="0"/>
              <a:t>6 series (italics)</a:t>
            </a:r>
          </a:p>
          <a:p>
            <a:pPr marL="742950" lvl="1" indent="-285750">
              <a:buFont typeface="Arial" panose="020B0604020202020204" pitchFamily="34" charset="0"/>
              <a:buChar char="•"/>
            </a:pPr>
            <a:r>
              <a:rPr lang="en-US" dirty="0" smtClean="0"/>
              <a:t>46 Light italics</a:t>
            </a:r>
          </a:p>
          <a:p>
            <a:pPr marL="285750" indent="-285750">
              <a:buFont typeface="Arial" panose="020B0604020202020204" pitchFamily="34" charset="0"/>
              <a:buChar char="•"/>
            </a:pPr>
            <a:r>
              <a:rPr lang="en-US" dirty="0" smtClean="0"/>
              <a:t>7 series (condensed)</a:t>
            </a:r>
          </a:p>
          <a:p>
            <a:pPr marL="742950" lvl="1" indent="-285750">
              <a:buFont typeface="Arial" panose="020B0604020202020204" pitchFamily="34" charset="0"/>
              <a:buChar char="•"/>
            </a:pPr>
            <a:r>
              <a:rPr lang="en-US" dirty="0" smtClean="0"/>
              <a:t>57 Medium condensed</a:t>
            </a:r>
          </a:p>
          <a:p>
            <a:pPr marL="285750" indent="-285750">
              <a:buFont typeface="Arial" panose="020B0604020202020204" pitchFamily="34" charset="0"/>
              <a:buChar char="•"/>
            </a:pPr>
            <a:r>
              <a:rPr lang="en-US" dirty="0" smtClean="0"/>
              <a:t>8 series (condensed italics)</a:t>
            </a:r>
          </a:p>
          <a:p>
            <a:pPr marL="742950" lvl="1" indent="-285750">
              <a:buFont typeface="Arial" panose="020B0604020202020204" pitchFamily="34" charset="0"/>
              <a:buChar char="•"/>
            </a:pPr>
            <a:r>
              <a:rPr lang="en-US" dirty="0" smtClean="0"/>
              <a:t>68 Bold condensed italics</a:t>
            </a:r>
          </a:p>
          <a:p>
            <a:r>
              <a:rPr lang="en-US" dirty="0" smtClean="0"/>
              <a:t>Helvetica 67 = Helvetica Bold condensed</a:t>
            </a:r>
          </a:p>
        </p:txBody>
      </p:sp>
    </p:spTree>
    <p:extLst>
      <p:ext uri="{BB962C8B-B14F-4D97-AF65-F5344CB8AC3E}">
        <p14:creationId xmlns:p14="http://schemas.microsoft.com/office/powerpoint/2010/main" val="109141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characteristics</a:t>
            </a:r>
            <a:endParaRPr lang="en-GB" dirty="0"/>
          </a:p>
        </p:txBody>
      </p:sp>
      <p:sp>
        <p:nvSpPr>
          <p:cNvPr id="3" name="Content Placeholder 2"/>
          <p:cNvSpPr>
            <a:spLocks noGrp="1"/>
          </p:cNvSpPr>
          <p:nvPr>
            <p:ph idx="1"/>
          </p:nvPr>
        </p:nvSpPr>
        <p:spPr/>
        <p:txBody>
          <a:bodyPr/>
          <a:lstStyle/>
          <a:p>
            <a:r>
              <a:rPr lang="en-US" b="1" dirty="0" smtClean="0"/>
              <a:t>Weight</a:t>
            </a:r>
            <a:endParaRPr lang="en-US" b="1" dirty="0"/>
          </a:p>
          <a:p>
            <a:pPr lvl="1"/>
            <a:r>
              <a:rPr lang="en-US" dirty="0" smtClean="0"/>
              <a:t>TrueType font format introduced a scale from </a:t>
            </a:r>
            <a:r>
              <a:rPr lang="en-US" b="1" dirty="0" smtClean="0"/>
              <a:t>100</a:t>
            </a:r>
            <a:r>
              <a:rPr lang="en-US" dirty="0" smtClean="0"/>
              <a:t> through </a:t>
            </a:r>
            <a:r>
              <a:rPr lang="en-US" b="1" dirty="0" smtClean="0"/>
              <a:t>900</a:t>
            </a:r>
            <a:r>
              <a:rPr lang="en-US" dirty="0" smtClean="0"/>
              <a:t>, where </a:t>
            </a:r>
            <a:r>
              <a:rPr lang="en-US" b="1" dirty="0" smtClean="0"/>
              <a:t>400 </a:t>
            </a:r>
            <a:r>
              <a:rPr lang="en-US" dirty="0" smtClean="0"/>
              <a:t>regular (roman or plain), which is also used in CSS and </a:t>
            </a:r>
            <a:r>
              <a:rPr lang="en-US" dirty="0" err="1" smtClean="0"/>
              <a:t>OpenType</a:t>
            </a:r>
            <a:r>
              <a:rPr lang="en-US" dirty="0" smtClean="0"/>
              <a:t>.</a:t>
            </a:r>
          </a:p>
          <a:p>
            <a:pPr lvl="1"/>
            <a:endParaRPr lang="en-US" b="1" dirty="0"/>
          </a:p>
          <a:p>
            <a:pPr lvl="1"/>
            <a:r>
              <a:rPr lang="en-US" dirty="0" smtClean="0"/>
              <a:t>The first algorithmic description of fonts was perhaps made by Donald Knuth in his </a:t>
            </a:r>
            <a:r>
              <a:rPr lang="en-US" dirty="0" err="1" smtClean="0"/>
              <a:t>Metafont</a:t>
            </a:r>
            <a:r>
              <a:rPr lang="en-US" dirty="0" smtClean="0"/>
              <a:t> and </a:t>
            </a:r>
            <a:r>
              <a:rPr lang="en-US" dirty="0" err="1" smtClean="0"/>
              <a:t>TeX</a:t>
            </a:r>
            <a:r>
              <a:rPr lang="en-US" dirty="0" smtClean="0"/>
              <a:t> system of programs.</a:t>
            </a:r>
            <a:endParaRPr lang="en-US" b="1" dirty="0" smtClean="0"/>
          </a:p>
        </p:txBody>
      </p:sp>
    </p:spTree>
    <p:extLst>
      <p:ext uri="{BB962C8B-B14F-4D97-AF65-F5344CB8AC3E}">
        <p14:creationId xmlns:p14="http://schemas.microsoft.com/office/powerpoint/2010/main" val="242001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C:\Users\lim16\Desktop\65cc0af7gw1e2u242uyty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200" cy="416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1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characteristics</a:t>
            </a:r>
            <a:endParaRPr lang="en-GB" dirty="0"/>
          </a:p>
        </p:txBody>
      </p:sp>
      <p:sp>
        <p:nvSpPr>
          <p:cNvPr id="3" name="Content Placeholder 2"/>
          <p:cNvSpPr>
            <a:spLocks noGrp="1"/>
          </p:cNvSpPr>
          <p:nvPr>
            <p:ph idx="1"/>
          </p:nvPr>
        </p:nvSpPr>
        <p:spPr/>
        <p:txBody>
          <a:bodyPr/>
          <a:lstStyle/>
          <a:p>
            <a:r>
              <a:rPr lang="en-US" b="1" dirty="0" smtClean="0"/>
              <a:t>Weight</a:t>
            </a:r>
          </a:p>
          <a:p>
            <a:pPr lvl="1"/>
            <a:r>
              <a:rPr lang="en-US" dirty="0" smtClean="0"/>
              <a:t>If no bold weight is provided, many renders support faking a bold font by rendering the outline a second time at an offset, or just smearing it slightly at a diagonal angle.</a:t>
            </a:r>
          </a:p>
          <a:p>
            <a:pPr lvl="1"/>
            <a:r>
              <a:rPr lang="en-US" dirty="0" smtClean="0"/>
              <a:t> </a:t>
            </a:r>
            <a:r>
              <a:rPr lang="en-US" dirty="0" err="1" smtClean="0"/>
              <a:t>xPression</a:t>
            </a:r>
            <a:r>
              <a:rPr lang="en-US" dirty="0" smtClean="0"/>
              <a:t>?</a:t>
            </a:r>
          </a:p>
          <a:p>
            <a:pPr marL="0" indent="0">
              <a:buNone/>
            </a:pPr>
            <a:endParaRPr lang="en-US" dirty="0" smtClean="0"/>
          </a:p>
        </p:txBody>
      </p:sp>
    </p:spTree>
    <p:extLst>
      <p:ext uri="{BB962C8B-B14F-4D97-AF65-F5344CB8AC3E}">
        <p14:creationId xmlns:p14="http://schemas.microsoft.com/office/powerpoint/2010/main" val="2061086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Character</a:t>
            </a:r>
            <a:endParaRPr lang="en-GB" dirty="0"/>
          </a:p>
        </p:txBody>
      </p:sp>
      <p:sp>
        <p:nvSpPr>
          <p:cNvPr id="3" name="Content Placeholder 2"/>
          <p:cNvSpPr>
            <a:spLocks noGrp="1"/>
          </p:cNvSpPr>
          <p:nvPr>
            <p:ph idx="1"/>
          </p:nvPr>
        </p:nvSpPr>
        <p:spPr>
          <a:xfrm>
            <a:off x="5181600" y="2514600"/>
            <a:ext cx="3581400" cy="3763264"/>
          </a:xfrm>
        </p:spPr>
        <p:txBody>
          <a:bodyPr numCol="2">
            <a:normAutofit fontScale="70000" lnSpcReduction="20000"/>
          </a:bodyPr>
          <a:lstStyle/>
          <a:p>
            <a:pPr marL="0" indent="0">
              <a:buNone/>
            </a:pPr>
            <a:r>
              <a:rPr lang="en-US" dirty="0" smtClean="0"/>
              <a:t>Arm/leg</a:t>
            </a:r>
          </a:p>
          <a:p>
            <a:pPr marL="0" indent="0">
              <a:buNone/>
            </a:pPr>
            <a:r>
              <a:rPr lang="en-US" dirty="0" smtClean="0"/>
              <a:t>Ascender</a:t>
            </a:r>
          </a:p>
          <a:p>
            <a:pPr marL="0" indent="0">
              <a:buNone/>
            </a:pPr>
            <a:r>
              <a:rPr lang="en-US" dirty="0" smtClean="0"/>
              <a:t>Bar</a:t>
            </a:r>
          </a:p>
          <a:p>
            <a:pPr marL="0" indent="0">
              <a:buNone/>
            </a:pPr>
            <a:r>
              <a:rPr lang="en-US" dirty="0" smtClean="0"/>
              <a:t>Bowl</a:t>
            </a:r>
          </a:p>
          <a:p>
            <a:pPr marL="0" indent="0">
              <a:buNone/>
            </a:pPr>
            <a:r>
              <a:rPr lang="en-US" dirty="0" smtClean="0"/>
              <a:t>Cap Height</a:t>
            </a:r>
          </a:p>
          <a:p>
            <a:pPr marL="0" indent="0">
              <a:buNone/>
            </a:pPr>
            <a:r>
              <a:rPr lang="en-US" dirty="0" smtClean="0"/>
              <a:t>Counter</a:t>
            </a:r>
          </a:p>
          <a:p>
            <a:pPr marL="0" indent="0">
              <a:buNone/>
            </a:pPr>
            <a:r>
              <a:rPr lang="en-US" dirty="0" smtClean="0"/>
              <a:t>Descender</a:t>
            </a:r>
          </a:p>
          <a:p>
            <a:pPr marL="0" indent="0">
              <a:buNone/>
            </a:pPr>
            <a:r>
              <a:rPr lang="en-US" dirty="0" smtClean="0"/>
              <a:t>Ear</a:t>
            </a:r>
          </a:p>
          <a:p>
            <a:pPr marL="0" indent="0">
              <a:buNone/>
            </a:pPr>
            <a:r>
              <a:rPr lang="en-US" dirty="0" smtClean="0"/>
              <a:t>Link</a:t>
            </a:r>
          </a:p>
          <a:p>
            <a:pPr marL="0" indent="0">
              <a:buNone/>
            </a:pPr>
            <a:r>
              <a:rPr lang="en-US" dirty="0" smtClean="0"/>
              <a:t>Loop</a:t>
            </a:r>
          </a:p>
          <a:p>
            <a:pPr marL="0" indent="0">
              <a:buNone/>
            </a:pPr>
            <a:r>
              <a:rPr lang="en-US" dirty="0" smtClean="0"/>
              <a:t>Serif</a:t>
            </a:r>
          </a:p>
          <a:p>
            <a:pPr marL="0" indent="0">
              <a:buNone/>
            </a:pPr>
            <a:r>
              <a:rPr lang="en-US" dirty="0" smtClean="0"/>
              <a:t>Shoulder</a:t>
            </a:r>
          </a:p>
          <a:p>
            <a:pPr marL="0" indent="0">
              <a:buNone/>
            </a:pPr>
            <a:r>
              <a:rPr lang="en-US" dirty="0" smtClean="0"/>
              <a:t>Spine</a:t>
            </a:r>
          </a:p>
          <a:p>
            <a:pPr marL="0" indent="0">
              <a:buNone/>
            </a:pPr>
            <a:r>
              <a:rPr lang="en-US" dirty="0" smtClean="0"/>
              <a:t>Spur</a:t>
            </a:r>
          </a:p>
          <a:p>
            <a:pPr marL="0" indent="0">
              <a:buNone/>
            </a:pPr>
            <a:r>
              <a:rPr lang="en-US" dirty="0" smtClean="0"/>
              <a:t>Stem</a:t>
            </a:r>
          </a:p>
          <a:p>
            <a:pPr marL="0" indent="0">
              <a:buNone/>
            </a:pPr>
            <a:r>
              <a:rPr lang="en-US" dirty="0" smtClean="0"/>
              <a:t>Stress</a:t>
            </a:r>
          </a:p>
          <a:p>
            <a:pPr marL="0" indent="0">
              <a:buNone/>
            </a:pPr>
            <a:r>
              <a:rPr lang="en-US" dirty="0" smtClean="0"/>
              <a:t>Stroke</a:t>
            </a:r>
          </a:p>
          <a:p>
            <a:pPr marL="0" indent="0">
              <a:buNone/>
            </a:pPr>
            <a:r>
              <a:rPr lang="en-US" dirty="0" smtClean="0"/>
              <a:t>Swash</a:t>
            </a:r>
          </a:p>
          <a:p>
            <a:pPr marL="0" indent="0">
              <a:buNone/>
            </a:pPr>
            <a:r>
              <a:rPr lang="en-US" dirty="0" smtClean="0"/>
              <a:t>Tail</a:t>
            </a:r>
          </a:p>
          <a:p>
            <a:pPr marL="0" indent="0">
              <a:buNone/>
            </a:pPr>
            <a:r>
              <a:rPr lang="en-US" dirty="0" smtClean="0"/>
              <a:t>Terminal</a:t>
            </a:r>
          </a:p>
          <a:p>
            <a:pPr marL="0" indent="0">
              <a:buNone/>
            </a:pPr>
            <a:r>
              <a:rPr lang="en-US" dirty="0" smtClean="0"/>
              <a:t>X-height</a:t>
            </a:r>
          </a:p>
        </p:txBody>
      </p:sp>
      <p:pic>
        <p:nvPicPr>
          <p:cNvPr id="12290" name="Picture 2" descr="C:\Users\lim16\Desktop\fontology_anatom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22400"/>
            <a:ext cx="4495800" cy="485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67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Halfwidth</a:t>
            </a:r>
            <a:r>
              <a:rPr lang="en-US" dirty="0" smtClean="0"/>
              <a:t> and </a:t>
            </a:r>
            <a:r>
              <a:rPr lang="en-US" dirty="0" err="1" smtClean="0"/>
              <a:t>fullwidth</a:t>
            </a:r>
            <a:r>
              <a:rPr lang="en-US" dirty="0" smtClean="0"/>
              <a:t> forms</a:t>
            </a:r>
            <a:endParaRPr lang="en-GB" dirty="0"/>
          </a:p>
        </p:txBody>
      </p:sp>
      <p:sp>
        <p:nvSpPr>
          <p:cNvPr id="3" name="Content Placeholder 2"/>
          <p:cNvSpPr>
            <a:spLocks noGrp="1"/>
          </p:cNvSpPr>
          <p:nvPr>
            <p:ph idx="1"/>
          </p:nvPr>
        </p:nvSpPr>
        <p:spPr/>
        <p:txBody>
          <a:bodyPr/>
          <a:lstStyle/>
          <a:p>
            <a:r>
              <a:rPr lang="zh-CN" altLang="en-US" dirty="0" smtClean="0"/>
              <a:t>全角 </a:t>
            </a:r>
            <a:r>
              <a:rPr lang="en-US" altLang="zh-CN" dirty="0" smtClean="0"/>
              <a:t>&amp; </a:t>
            </a:r>
            <a:r>
              <a:rPr lang="zh-CN" altLang="en-US" dirty="0" smtClean="0"/>
              <a:t>半角</a:t>
            </a:r>
            <a:endParaRPr lang="en-US" altLang="zh-CN" dirty="0" smtClean="0"/>
          </a:p>
          <a:p>
            <a:pPr marL="0" indent="0">
              <a:buNone/>
            </a:pPr>
            <a:endParaRPr lang="en-GB" dirty="0"/>
          </a:p>
        </p:txBody>
      </p:sp>
      <p:pic>
        <p:nvPicPr>
          <p:cNvPr id="14338" name="Picture 2" descr="C:\Users\lim16\Desktop\KoreanDOSProm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133600"/>
            <a:ext cx="3505200" cy="21593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800953144"/>
              </p:ext>
            </p:extLst>
          </p:nvPr>
        </p:nvGraphicFramePr>
        <p:xfrm>
          <a:off x="457200" y="2438400"/>
          <a:ext cx="4495800" cy="1808922"/>
        </p:xfrm>
        <a:graphic>
          <a:graphicData uri="http://schemas.openxmlformats.org/drawingml/2006/table">
            <a:tbl>
              <a:tblPr>
                <a:tableStyleId>{08FB837D-C827-4EFA-A057-4D05807E0F7C}</a:tableStyleId>
              </a:tblPr>
              <a:tblGrid>
                <a:gridCol w="1066800"/>
                <a:gridCol w="1143000"/>
                <a:gridCol w="1066800"/>
                <a:gridCol w="1219200"/>
              </a:tblGrid>
              <a:tr h="533400">
                <a:tc>
                  <a:txBody>
                    <a:bodyPr/>
                    <a:lstStyle/>
                    <a:p>
                      <a:r>
                        <a:rPr lang="zh-CN" altLang="en-US" sz="1400" b="1" dirty="0">
                          <a:effectLst/>
                        </a:rPr>
                        <a:t>半角字符</a:t>
                      </a:r>
                    </a:p>
                  </a:txBody>
                  <a:tcPr marR="200025" anchor="ctr"/>
                </a:tc>
                <a:tc>
                  <a:txBody>
                    <a:bodyPr/>
                    <a:lstStyle/>
                    <a:p>
                      <a:r>
                        <a:rPr lang="en-GB" b="1" dirty="0">
                          <a:effectLst/>
                        </a:rPr>
                        <a:t>Unicode</a:t>
                      </a:r>
                    </a:p>
                  </a:txBody>
                  <a:tcPr marR="200025" anchor="ctr"/>
                </a:tc>
                <a:tc>
                  <a:txBody>
                    <a:bodyPr/>
                    <a:lstStyle/>
                    <a:p>
                      <a:r>
                        <a:rPr lang="zh-CN" altLang="en-US" sz="1400" b="1" dirty="0">
                          <a:effectLst/>
                        </a:rPr>
                        <a:t>全角字符</a:t>
                      </a:r>
                    </a:p>
                  </a:txBody>
                  <a:tcPr marR="200025" anchor="ctr"/>
                </a:tc>
                <a:tc>
                  <a:txBody>
                    <a:bodyPr/>
                    <a:lstStyle/>
                    <a:p>
                      <a:r>
                        <a:rPr lang="en-GB" b="1" dirty="0">
                          <a:effectLst/>
                        </a:rPr>
                        <a:t>Unicode</a:t>
                      </a:r>
                    </a:p>
                  </a:txBody>
                  <a:tcPr marR="200025" anchor="ctr"/>
                </a:tc>
              </a:tr>
              <a:tr h="579783">
                <a:tc>
                  <a:txBody>
                    <a:bodyPr/>
                    <a:lstStyle/>
                    <a:p>
                      <a:r>
                        <a:rPr lang="en-GB" dirty="0"/>
                        <a:t>¥</a:t>
                      </a:r>
                    </a:p>
                  </a:txBody>
                  <a:tcPr anchor="ctr"/>
                </a:tc>
                <a:tc>
                  <a:txBody>
                    <a:bodyPr/>
                    <a:lstStyle/>
                    <a:p>
                      <a:r>
                        <a:rPr lang="en-GB" dirty="0"/>
                        <a:t>U+00A5</a:t>
                      </a:r>
                    </a:p>
                  </a:txBody>
                  <a:tcPr anchor="ctr"/>
                </a:tc>
                <a:tc>
                  <a:txBody>
                    <a:bodyPr/>
                    <a:lstStyle/>
                    <a:p>
                      <a:r>
                        <a:rPr lang="en-GB" dirty="0"/>
                        <a:t>￥</a:t>
                      </a:r>
                    </a:p>
                  </a:txBody>
                  <a:tcPr anchor="ctr"/>
                </a:tc>
                <a:tc>
                  <a:txBody>
                    <a:bodyPr/>
                    <a:lstStyle/>
                    <a:p>
                      <a:r>
                        <a:rPr lang="en-GB" dirty="0"/>
                        <a:t>U+FFE5</a:t>
                      </a:r>
                    </a:p>
                  </a:txBody>
                  <a:tcPr anchor="ctr"/>
                </a:tc>
              </a:tr>
              <a:tr h="695739">
                <a:tc>
                  <a:txBody>
                    <a:bodyPr/>
                    <a:lstStyle/>
                    <a:p>
                      <a:r>
                        <a:rPr lang="en-GB"/>
                        <a:t>₩</a:t>
                      </a:r>
                    </a:p>
                  </a:txBody>
                  <a:tcPr anchor="ctr"/>
                </a:tc>
                <a:tc>
                  <a:txBody>
                    <a:bodyPr/>
                    <a:lstStyle/>
                    <a:p>
                      <a:r>
                        <a:rPr lang="en-GB"/>
                        <a:t>U+20A9</a:t>
                      </a:r>
                    </a:p>
                  </a:txBody>
                  <a:tcPr anchor="ctr"/>
                </a:tc>
                <a:tc>
                  <a:txBody>
                    <a:bodyPr/>
                    <a:lstStyle/>
                    <a:p>
                      <a:r>
                        <a:rPr lang="en-GB"/>
                        <a:t>￦</a:t>
                      </a:r>
                    </a:p>
                  </a:txBody>
                  <a:tcPr anchor="ctr"/>
                </a:tc>
                <a:tc>
                  <a:txBody>
                    <a:bodyPr/>
                    <a:lstStyle/>
                    <a:p>
                      <a:r>
                        <a:rPr lang="en-GB" dirty="0"/>
                        <a:t>U+FFE6</a:t>
                      </a:r>
                    </a:p>
                  </a:txBody>
                  <a:tcPr anchor="ctr"/>
                </a:tc>
              </a:tr>
            </a:tbl>
          </a:graphicData>
        </a:graphic>
      </p:graphicFrame>
    </p:spTree>
    <p:extLst>
      <p:ext uri="{BB962C8B-B14F-4D97-AF65-F5344CB8AC3E}">
        <p14:creationId xmlns:p14="http://schemas.microsoft.com/office/powerpoint/2010/main" val="348021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Monospaced font</a:t>
            </a:r>
            <a:endParaRPr lang="en-GB" dirty="0"/>
          </a:p>
        </p:txBody>
      </p:sp>
      <p:sp>
        <p:nvSpPr>
          <p:cNvPr id="3" name="Content Placeholder 2"/>
          <p:cNvSpPr>
            <a:spLocks noGrp="1"/>
          </p:cNvSpPr>
          <p:nvPr>
            <p:ph idx="1"/>
          </p:nvPr>
        </p:nvSpPr>
        <p:spPr>
          <a:xfrm>
            <a:off x="457200" y="1600201"/>
            <a:ext cx="4724400" cy="4419600"/>
          </a:xfrm>
        </p:spPr>
        <p:txBody>
          <a:bodyPr/>
          <a:lstStyle/>
          <a:p>
            <a:r>
              <a:rPr lang="en-US" dirty="0" smtClean="0"/>
              <a:t>Also called fixed-pitch, fixed-width, or non-proportional font.</a:t>
            </a:r>
          </a:p>
          <a:p>
            <a:r>
              <a:rPr lang="en-US" dirty="0" smtClean="0"/>
              <a:t>Use in computers and computer terminals.</a:t>
            </a:r>
          </a:p>
          <a:p>
            <a:r>
              <a:rPr lang="en-US" dirty="0" smtClean="0"/>
              <a:t>Use in IDEs, increases the readability of source code.</a:t>
            </a:r>
          </a:p>
          <a:p>
            <a:endParaRPr lang="en-GB" dirty="0"/>
          </a:p>
        </p:txBody>
      </p:sp>
      <p:pic>
        <p:nvPicPr>
          <p:cNvPr id="5" name="Picture 2" descr="C:\Users\lim16\Desktop\330px-Courier.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423864"/>
            <a:ext cx="3069382" cy="345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9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Glyph</a:t>
            </a:r>
            <a:endParaRPr lang="en-GB" dirty="0"/>
          </a:p>
        </p:txBody>
      </p:sp>
      <p:sp>
        <p:nvSpPr>
          <p:cNvPr id="3" name="Content Placeholder 2"/>
          <p:cNvSpPr>
            <a:spLocks noGrp="1"/>
          </p:cNvSpPr>
          <p:nvPr>
            <p:ph idx="1"/>
          </p:nvPr>
        </p:nvSpPr>
        <p:spPr>
          <a:xfrm>
            <a:off x="457200" y="1600201"/>
            <a:ext cx="7848600" cy="1676400"/>
          </a:xfrm>
        </p:spPr>
        <p:txBody>
          <a:bodyPr>
            <a:normAutofit fontScale="92500"/>
          </a:bodyPr>
          <a:lstStyle/>
          <a:p>
            <a:r>
              <a:rPr lang="en-US" sz="2600" dirty="0"/>
              <a:t>In typography, a glyph /ˈ</a:t>
            </a:r>
            <a:r>
              <a:rPr lang="en-US" sz="2600" dirty="0" err="1"/>
              <a:t>ɡlɪf</a:t>
            </a:r>
            <a:r>
              <a:rPr lang="en-US" sz="2600" dirty="0" smtClean="0"/>
              <a:t>/ is an elemental symbol within an agreed set of symbols, intended to represent a readable character for the purposes of writing and thereby expressing </a:t>
            </a:r>
            <a:r>
              <a:rPr lang="en-US" sz="2600" b="1" dirty="0" smtClean="0"/>
              <a:t>thoughts</a:t>
            </a:r>
            <a:r>
              <a:rPr lang="en-US" sz="2600" dirty="0" smtClean="0"/>
              <a:t>, </a:t>
            </a:r>
            <a:r>
              <a:rPr lang="en-US" sz="2600" b="1" dirty="0" smtClean="0"/>
              <a:t>ideas</a:t>
            </a:r>
            <a:r>
              <a:rPr lang="en-US" sz="2600" dirty="0" smtClean="0"/>
              <a:t> and </a:t>
            </a:r>
            <a:r>
              <a:rPr lang="en-US" sz="2600" b="1" dirty="0" smtClean="0"/>
              <a:t>concepts</a:t>
            </a:r>
            <a:r>
              <a:rPr lang="en-US" sz="2600" dirty="0" smtClean="0"/>
              <a:t>.</a:t>
            </a:r>
            <a:endParaRPr lang="en-GB" sz="2600" dirty="0"/>
          </a:p>
        </p:txBody>
      </p:sp>
      <p:pic>
        <p:nvPicPr>
          <p:cNvPr id="19458" name="Picture 2" descr="C:\Users\lim16\Desktop\fontaid-ampersand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44577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lim16\Desktop\330px-MAYA-g-log-cal-D10-O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128962"/>
            <a:ext cx="31432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6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Glyph</a:t>
            </a:r>
            <a:endParaRPr lang="en-GB" dirty="0"/>
          </a:p>
        </p:txBody>
      </p:sp>
      <p:pic>
        <p:nvPicPr>
          <p:cNvPr id="6" name="Picture 2" descr="C:\Users\lim16\Desktop\fontaid-ampersand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44577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lim16\Desktop\330px-MAYA-g-log-cal-D10-O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0" y="3200400"/>
            <a:ext cx="3143250" cy="29432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38800" y="2372409"/>
            <a:ext cx="2901950" cy="646331"/>
          </a:xfrm>
          <a:prstGeom prst="rect">
            <a:avLst/>
          </a:prstGeom>
          <a:noFill/>
        </p:spPr>
        <p:txBody>
          <a:bodyPr wrap="square" rtlCol="0">
            <a:spAutoFit/>
          </a:bodyPr>
          <a:lstStyle/>
          <a:p>
            <a:r>
              <a:rPr lang="en-US" i="1" dirty="0" smtClean="0"/>
              <a:t>Various glyphs representing the letter “&amp;”</a:t>
            </a:r>
            <a:endParaRPr lang="en-GB" i="1" dirty="0"/>
          </a:p>
        </p:txBody>
      </p:sp>
      <p:sp>
        <p:nvSpPr>
          <p:cNvPr id="9" name="TextBox 8"/>
          <p:cNvSpPr txBox="1"/>
          <p:nvPr/>
        </p:nvSpPr>
        <p:spPr>
          <a:xfrm>
            <a:off x="2495550" y="5497294"/>
            <a:ext cx="2901950" cy="646331"/>
          </a:xfrm>
          <a:prstGeom prst="rect">
            <a:avLst/>
          </a:prstGeom>
          <a:noFill/>
        </p:spPr>
        <p:txBody>
          <a:bodyPr wrap="square" rtlCol="0">
            <a:spAutoFit/>
          </a:bodyPr>
          <a:lstStyle/>
          <a:p>
            <a:r>
              <a:rPr lang="en-US" i="1" dirty="0" smtClean="0"/>
              <a:t>Maya glyph for Day 10 of the </a:t>
            </a:r>
            <a:r>
              <a:rPr lang="en-US" i="1" dirty="0" err="1" smtClean="0"/>
              <a:t>tzolkin</a:t>
            </a:r>
            <a:r>
              <a:rPr lang="en-US" i="1" dirty="0" smtClean="0"/>
              <a:t> calendar</a:t>
            </a:r>
            <a:endParaRPr lang="en-GB" i="1" dirty="0"/>
          </a:p>
        </p:txBody>
      </p:sp>
    </p:spTree>
    <p:extLst>
      <p:ext uri="{BB962C8B-B14F-4D97-AF65-F5344CB8AC3E}">
        <p14:creationId xmlns:p14="http://schemas.microsoft.com/office/powerpoint/2010/main" val="191045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Glyph</a:t>
            </a:r>
            <a:endParaRPr lang="en-GB" dirty="0"/>
          </a:p>
        </p:txBody>
      </p:sp>
      <p:pic>
        <p:nvPicPr>
          <p:cNvPr id="20484" name="Picture 4" descr="C:\Users\lim16\Desktop\barcode-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177165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lim16\Desktop\pasted-in-applic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371601"/>
            <a:ext cx="546318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035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Glyph</a:t>
            </a:r>
            <a:endParaRPr lang="en-GB" dirty="0"/>
          </a:p>
        </p:txBody>
      </p:sp>
    </p:spTree>
    <p:extLst>
      <p:ext uri="{BB962C8B-B14F-4D97-AF65-F5344CB8AC3E}">
        <p14:creationId xmlns:p14="http://schemas.microsoft.com/office/powerpoint/2010/main" val="397909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2050" name="Picture 2" descr="C:\Users\lim16\Desktop\font_metr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671859"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7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descr="C:\Users\lim16\Desktop\glyphterms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6781800" cy="5006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8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descr="C:\Users\lim16\Desktop\IC5048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3962400" cy="480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2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122" name="Picture 2" descr="C:\Users\lim16\Desktop\glyphmetric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9" y="1784350"/>
            <a:ext cx="4859713" cy="393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8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147" name="Picture 3" descr="C:\Users\lim16\Desktop\glyphterm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399"/>
            <a:ext cx="8229600" cy="409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7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7170" name="Picture 2" descr="C:\Users\lim16\Desktop\TYPEFACE (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3999"/>
            <a:ext cx="6400800" cy="4730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1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194" name="Picture 2" descr="C:\Users\lim16\Desktop\editor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676400"/>
            <a:ext cx="746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1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17175</TotalTime>
  <Words>507</Words>
  <Application>Microsoft Office PowerPoint</Application>
  <PresentationFormat>On-screen Show (4:3)</PresentationFormat>
  <Paragraphs>93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微软正黑体 Microsoft JhengHei</vt:lpstr>
      <vt:lpstr>Typography</vt:lpstr>
      <vt:lpstr>Typography</vt:lpstr>
      <vt:lpstr>Typeface</vt:lpstr>
      <vt:lpstr>Font</vt:lpstr>
      <vt:lpstr>Font</vt:lpstr>
      <vt:lpstr>Font characteristics</vt:lpstr>
      <vt:lpstr>Font characteristics</vt:lpstr>
      <vt:lpstr>Font characteristics</vt:lpstr>
      <vt:lpstr>Font characteristics</vt:lpstr>
      <vt:lpstr>Font characteristics</vt:lpstr>
      <vt:lpstr>Anatomy of a Character</vt:lpstr>
      <vt:lpstr>Halfwidth and fullwidth forms</vt:lpstr>
      <vt:lpstr>Monospaced font</vt:lpstr>
      <vt:lpstr>Glyph</vt:lpstr>
      <vt:lpstr>Glyph</vt:lpstr>
      <vt:lpstr>Glyph</vt:lpstr>
      <vt:lpstr>Glyph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Mike</dc:creator>
  <cp:lastModifiedBy>xpression</cp:lastModifiedBy>
  <cp:revision>56</cp:revision>
  <dcterms:created xsi:type="dcterms:W3CDTF">2006-08-16T00:00:00Z</dcterms:created>
  <dcterms:modified xsi:type="dcterms:W3CDTF">2015-03-16T04:16:46Z</dcterms:modified>
</cp:coreProperties>
</file>